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5.xml" ContentType="application/vnd.openxmlformats-officedocument.presentationml.tags+xml"/>
  <Override PartName="/ppt/notesSlides/notesSlide12.xml" ContentType="application/vnd.openxmlformats-officedocument.presentationml.notesSlide+xml"/>
  <Override PartName="/ppt/tags/tag6.xml" ContentType="application/vnd.openxmlformats-officedocument.presentationml.tags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7.xml" ContentType="application/vnd.openxmlformats-officedocument.presentationml.tags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8.xml" ContentType="application/vnd.openxmlformats-officedocument.presentationml.tags+xml"/>
  <Override PartName="/ppt/notesSlides/notesSlide15.xml" ContentType="application/vnd.openxmlformats-officedocument.presentationml.notesSlide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26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7.xml" ContentType="application/vnd.openxmlformats-officedocument.presentationml.tags+xml"/>
  <Override PartName="/ppt/notesSlides/notesSlide21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22.xml" ContentType="application/vnd.openxmlformats-officedocument.presentationml.notesSlide+xml"/>
  <Override PartName="/ppt/tags/tag33.xml" ContentType="application/vnd.openxmlformats-officedocument.presentationml.tags+xml"/>
  <Override PartName="/ppt/notesSlides/notesSlide23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73" r:id="rId2"/>
  </p:sldMasterIdLst>
  <p:notesMasterIdLst>
    <p:notesMasterId r:id="rId31"/>
  </p:notesMasterIdLst>
  <p:sldIdLst>
    <p:sldId id="274" r:id="rId3"/>
    <p:sldId id="688" r:id="rId4"/>
    <p:sldId id="689" r:id="rId5"/>
    <p:sldId id="436" r:id="rId6"/>
    <p:sldId id="692" r:id="rId7"/>
    <p:sldId id="693" r:id="rId8"/>
    <p:sldId id="694" r:id="rId9"/>
    <p:sldId id="404" r:id="rId10"/>
    <p:sldId id="695" r:id="rId11"/>
    <p:sldId id="697" r:id="rId12"/>
    <p:sldId id="698" r:id="rId13"/>
    <p:sldId id="699" r:id="rId14"/>
    <p:sldId id="700" r:id="rId15"/>
    <p:sldId id="701" r:id="rId16"/>
    <p:sldId id="703" r:id="rId17"/>
    <p:sldId id="702" r:id="rId18"/>
    <p:sldId id="704" r:id="rId19"/>
    <p:sldId id="705" r:id="rId20"/>
    <p:sldId id="706" r:id="rId21"/>
    <p:sldId id="707" r:id="rId22"/>
    <p:sldId id="708" r:id="rId23"/>
    <p:sldId id="710" r:id="rId24"/>
    <p:sldId id="711" r:id="rId25"/>
    <p:sldId id="709" r:id="rId26"/>
    <p:sldId id="712" r:id="rId27"/>
    <p:sldId id="713" r:id="rId28"/>
    <p:sldId id="1127" r:id="rId29"/>
    <p:sldId id="1128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DFEDFD"/>
    <a:srgbClr val="778495"/>
    <a:srgbClr val="0E5EB6"/>
    <a:srgbClr val="B3D4F9"/>
    <a:srgbClr val="79BFE8"/>
    <a:srgbClr val="196BCF"/>
    <a:srgbClr val="E9EBEE"/>
    <a:srgbClr val="0072C3"/>
    <a:srgbClr val="1553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主题样式 2 - 强调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56" autoAdjust="0"/>
    <p:restoredTop sz="94660"/>
  </p:normalViewPr>
  <p:slideViewPr>
    <p:cSldViewPr snapToGrid="0" showGuides="1">
      <p:cViewPr varScale="1">
        <p:scale>
          <a:sx n="96" d="100"/>
          <a:sy n="96" d="100"/>
        </p:scale>
        <p:origin x="246" y="78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28575">
              <a:noFill/>
            </a:ln>
          </c:spPr>
          <c:explosion val="15"/>
          <c:dPt>
            <c:idx val="0"/>
            <c:bubble3D val="0"/>
            <c:spPr>
              <a:solidFill>
                <a:schemeClr val="accent1"/>
              </a:solidFill>
              <a:ln w="28575">
                <a:solidFill>
                  <a:schemeClr val="accent6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EC9-4271-B206-E749FD95DE0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857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EC9-4271-B206-E749FD95DE0F}"/>
              </c:ext>
            </c:extLst>
          </c:dPt>
          <c:dPt>
            <c:idx val="2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2857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EC9-4271-B206-E749FD95DE0F}"/>
              </c:ext>
            </c:extLst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合同制员工
</c:v>
                </c:pt>
                <c:pt idx="1">
                  <c:v>新业技服外包员工
</c:v>
                </c:pt>
                <c:pt idx="2">
                  <c:v>社会化外包员工
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397</c:v>
                </c:pt>
                <c:pt idx="1">
                  <c:v>109</c:v>
                </c:pt>
                <c:pt idx="2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C9-4271-B206-E749FD95DE0F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8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592279187768201"/>
          <c:y val="8.0993457084712173E-2"/>
          <c:w val="0.55516057043181299"/>
          <c:h val="0.9062181023229648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3"/>
          <c:dPt>
            <c:idx val="0"/>
            <c:bubble3D val="0"/>
            <c:explosion val="9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325-466A-9B15-64B49F3C056A}"/>
              </c:ext>
            </c:extLst>
          </c:dPt>
          <c:dPt>
            <c:idx val="1"/>
            <c:bubble3D val="0"/>
            <c:explosion val="6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CE15-4791-8EC1-6FF1532E45C0}"/>
              </c:ext>
            </c:extLst>
          </c:dPt>
          <c:dPt>
            <c:idx val="2"/>
            <c:bubble3D val="0"/>
            <c:explosion val="12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325-466A-9B15-64B49F3C056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325-466A-9B15-64B49F3C056A}"/>
              </c:ext>
            </c:extLst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51.38</c:v>
                </c:pt>
                <c:pt idx="2">
                  <c:v>11.58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15-4791-8EC1-6FF1532E45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598241543243143E-2"/>
          <c:y val="0.25428632182635019"/>
          <c:w val="0.95028386595790038"/>
          <c:h val="0.71423118237339733"/>
        </c:manualLayout>
      </c:layout>
      <c:barChart>
        <c:barDir val="bar"/>
        <c:grouping val="clustered"/>
        <c:varyColors val="0"/>
        <c:ser>
          <c:idx val="0"/>
          <c:order val="0"/>
          <c:spPr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101600" dir="5400000" algn="t" rotWithShape="0">
                <a:schemeClr val="accent3">
                  <a:lumMod val="50000"/>
                  <a:alpha val="34000"/>
                </a:schemeClr>
              </a:outerShdw>
            </a:effectLst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573A-4A17-AACF-32C238B89644}"/>
              </c:ext>
            </c:extLst>
          </c:dPt>
          <c:dPt>
            <c:idx val="2"/>
            <c:invertIfNegative val="0"/>
            <c:bubble3D val="0"/>
            <c:spPr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99000">
                    <a:schemeClr val="accent1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52400" dist="101600" dir="5400000" algn="t" rotWithShape="0">
                  <a:schemeClr val="accent3">
                    <a:lumMod val="50000"/>
                    <a:alpha val="34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73A-4A17-AACF-32C238B89644}"/>
              </c:ext>
            </c:extLst>
          </c:dPt>
          <c:dLbls>
            <c:dLbl>
              <c:idx val="0"/>
              <c:layout>
                <c:manualLayout>
                  <c:x val="9.0392970985635705E-3"/>
                  <c:y val="3.0431749851973582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4ABEB3F-8A71-4C2C-A788-6E41FC794D0D}" type="VALUE">
                      <a:rPr lang="en-US" altLang="zh-CN">
                        <a:latin typeface="思源黑体 CN Regular" panose="020B0500000000000000" pitchFamily="34" charset="-122"/>
                      </a:rPr>
                      <a:pPr>
                        <a:defRPr sz="1600" b="1"/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573A-4A17-AACF-32C238B8964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489FE2E3-2B01-4D29-B876-30DD7586CFEE}" type="VALUE">
                      <a:rPr lang="en-US" altLang="zh-CN" b="1">
                        <a:latin typeface="思源黑体 CN Regular" panose="020B05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73A-4A17-AACF-32C238B89644}"/>
                </c:ext>
              </c:extLst>
            </c:dLbl>
            <c:dLbl>
              <c:idx val="2"/>
              <c:layout>
                <c:manualLayout>
                  <c:x val="-0.12847189286788638"/>
                  <c:y val="-9.498539355331465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5F5E583-9A08-4018-8749-C7083D81DF0B}" type="VALUE">
                      <a:rPr lang="en-US" altLang="zh-CN">
                        <a:latin typeface="思源黑体 CN Regular" panose="020B0500000000000000" pitchFamily="34" charset="-122"/>
                      </a:rPr>
                      <a:pPr>
                        <a:defRPr sz="1600" b="1"/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73A-4A17-AACF-32C238B896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上半年各业务收入情况!$B$6:$B$8</c:f>
              <c:strCache>
                <c:ptCount val="3"/>
                <c:pt idx="0">
                  <c:v>卫生服务站
（工程公司付2020年核酸检测费，不是今年创收）（万元）</c:v>
                </c:pt>
                <c:pt idx="1">
                  <c:v>文体服务站收入
(青少年宫和文体中心转合同负债，不是今年创收)（万元）</c:v>
                </c:pt>
                <c:pt idx="2">
                  <c:v>益寿诊所收入（万元）</c:v>
                </c:pt>
              </c:strCache>
            </c:strRef>
          </c:cat>
          <c:val>
            <c:numRef>
              <c:f>上半年各业务收入情况!$C$6:$C$8</c:f>
              <c:numCache>
                <c:formatCode>0.00_ </c:formatCode>
                <c:ptCount val="3"/>
                <c:pt idx="0">
                  <c:v>28</c:v>
                </c:pt>
                <c:pt idx="1">
                  <c:v>148.94999999999999</c:v>
                </c:pt>
                <c:pt idx="2">
                  <c:v>430.86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73A-4A17-AACF-32C238B8964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46"/>
        <c:overlap val="-50"/>
        <c:axId val="626012784"/>
        <c:axId val="626012224"/>
      </c:barChart>
      <c:catAx>
        <c:axId val="6260127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26012224"/>
        <c:crosses val="autoZero"/>
        <c:auto val="1"/>
        <c:lblAlgn val="ctr"/>
        <c:lblOffset val="100"/>
        <c:noMultiLvlLbl val="0"/>
      </c:catAx>
      <c:valAx>
        <c:axId val="626012224"/>
        <c:scaling>
          <c:orientation val="minMax"/>
        </c:scaling>
        <c:delete val="1"/>
        <c:axPos val="b"/>
        <c:numFmt formatCode="0.00_ " sourceLinked="1"/>
        <c:majorTickMark val="none"/>
        <c:minorTickMark val="none"/>
        <c:tickLblPos val="nextTo"/>
        <c:crossAx val="626012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  <a:tileRect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  <a:tileRect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46000">
            <a:schemeClr val="phClr"/>
          </a:gs>
          <a:gs pos="100000">
            <a:schemeClr val="phClr">
              <a:lumMod val="20000"/>
              <a:lumOff val="80000"/>
              <a:alpha val="0"/>
            </a:schemeClr>
          </a:gs>
        </a:gsLst>
        <a:path path="circle">
          <a:fillToRect l="50000" t="-80000" r="50000" b="180000"/>
        </a:path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99000">
              <a:schemeClr val="tx1">
                <a:lumMod val="25000"/>
                <a:lumOff val="75000"/>
              </a:schemeClr>
            </a:gs>
            <a:gs pos="0">
              <a:schemeClr val="tx1">
                <a:lumMod val="15000"/>
                <a:lumOff val="8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15000"/>
                <a:lumOff val="85000"/>
              </a:schemeClr>
            </a:gs>
            <a:gs pos="0">
              <a:schemeClr val="tx1">
                <a:lumMod val="5000"/>
                <a:lumOff val="9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ECE1A553-BEE6-47A0-8882-7FC9635BA6E4}" type="datetimeFigureOut">
              <a:rPr lang="zh-CN" altLang="en-US" smtClean="0"/>
              <a:pPr/>
              <a:t>2022/9/27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08D27B7B-EE46-49CE-AB1C-7DF24BA9D7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582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6262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5544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8265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3760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7599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3397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1499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8342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5766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5089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961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5550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8383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0809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2106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4352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1023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6957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3991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EA3DA9-A386-4FE4-B2F9-56D052493DF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26128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EA3DA9-A386-4FE4-B2F9-56D052493DF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215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4249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748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94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4123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6578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461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27B7B-EE46-49CE-AB1C-7DF24BA9D70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12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6E62812F-F573-B689-B0CF-E56E9D7C7845}"/>
              </a:ext>
            </a:extLst>
          </p:cNvPr>
          <p:cNvSpPr/>
          <p:nvPr userDrawn="1"/>
        </p:nvSpPr>
        <p:spPr>
          <a:xfrm flipH="1">
            <a:off x="1270534" y="0"/>
            <a:ext cx="10476552" cy="6858000"/>
          </a:xfrm>
          <a:prstGeom prst="parallelogram">
            <a:avLst/>
          </a:prstGeom>
          <a:solidFill>
            <a:srgbClr val="0F407C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AA5100CF-A3A9-440B-A792-2E0A255765BD}"/>
              </a:ext>
            </a:extLst>
          </p:cNvPr>
          <p:cNvSpPr/>
          <p:nvPr userDrawn="1"/>
        </p:nvSpPr>
        <p:spPr>
          <a:xfrm>
            <a:off x="11499342" y="0"/>
            <a:ext cx="692658" cy="2644855"/>
          </a:xfrm>
          <a:custGeom>
            <a:avLst/>
            <a:gdLst>
              <a:gd name="connsiteX0" fmla="*/ 664836 w 692658"/>
              <a:gd name="connsiteY0" fmla="*/ 0 h 2644855"/>
              <a:gd name="connsiteX1" fmla="*/ 692658 w 692658"/>
              <a:gd name="connsiteY1" fmla="*/ 0 h 2644855"/>
              <a:gd name="connsiteX2" fmla="*/ 692658 w 692658"/>
              <a:gd name="connsiteY2" fmla="*/ 2644855 h 2644855"/>
              <a:gd name="connsiteX3" fmla="*/ 0 w 692658"/>
              <a:gd name="connsiteY3" fmla="*/ 2644855 h 2644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658" h="2644855">
                <a:moveTo>
                  <a:pt x="664836" y="0"/>
                </a:moveTo>
                <a:lnTo>
                  <a:pt x="692658" y="0"/>
                </a:lnTo>
                <a:lnTo>
                  <a:pt x="692658" y="2644855"/>
                </a:lnTo>
                <a:lnTo>
                  <a:pt x="0" y="2644855"/>
                </a:lnTo>
                <a:close/>
              </a:path>
            </a:pathLst>
          </a:custGeom>
          <a:gradFill flip="none" rotWithShape="1">
            <a:gsLst>
              <a:gs pos="0">
                <a:srgbClr val="0F407C">
                  <a:lumMod val="75000"/>
                  <a:lumOff val="25000"/>
                </a:srgbClr>
              </a:gs>
              <a:gs pos="84000">
                <a:srgbClr val="0F407C">
                  <a:lumMod val="75000"/>
                  <a:lumOff val="25000"/>
                </a:srgbClr>
              </a:gs>
            </a:gsLst>
            <a:lin ang="5400000" scaled="1"/>
            <a:tileRect/>
          </a:gradFill>
          <a:ln w="12700" cap="flat" cmpd="sng" algn="ctr">
            <a:solidFill>
              <a:srgbClr val="0F407C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AA0C0B43-BB23-D0A9-6739-92627825A87D}"/>
              </a:ext>
            </a:extLst>
          </p:cNvPr>
          <p:cNvSpPr/>
          <p:nvPr userDrawn="1"/>
        </p:nvSpPr>
        <p:spPr>
          <a:xfrm>
            <a:off x="444914" y="-7937"/>
            <a:ext cx="11430000" cy="6858000"/>
          </a:xfrm>
          <a:prstGeom prst="parallelogram">
            <a:avLst/>
          </a:prstGeom>
          <a:gradFill flip="none" rotWithShape="1">
            <a:gsLst>
              <a:gs pos="30000">
                <a:srgbClr val="1253A3">
                  <a:lumMod val="75000"/>
                </a:srgbClr>
              </a:gs>
              <a:gs pos="68000">
                <a:srgbClr val="205EAA"/>
              </a:gs>
              <a:gs pos="97000">
                <a:srgbClr val="0F407C">
                  <a:lumMod val="60000"/>
                  <a:lumOff val="4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innerShdw blurRad="647700" dist="838200" dir="7800000">
              <a:prstClr val="black">
                <a:alpha val="41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18388491-7C72-2D28-E32E-D0DAE6116C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rgbClr val="0F407C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1356"/>
          <a:stretch/>
        </p:blipFill>
        <p:spPr>
          <a:xfrm flipH="1">
            <a:off x="1418559" y="2734408"/>
            <a:ext cx="10773438" cy="4142667"/>
          </a:xfrm>
          <a:prstGeom prst="rect">
            <a:avLst/>
          </a:prstGeom>
          <a:effectLst/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5F293D1-9538-5202-23B8-842D25D8D5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duotone>
              <a:srgbClr val="0F407C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1356"/>
          <a:stretch/>
        </p:blipFill>
        <p:spPr>
          <a:xfrm flipH="1">
            <a:off x="444914" y="2761420"/>
            <a:ext cx="10751167" cy="4142667"/>
          </a:xfrm>
          <a:custGeom>
            <a:avLst/>
            <a:gdLst>
              <a:gd name="connsiteX0" fmla="*/ 9715500 w 10751167"/>
              <a:gd name="connsiteY0" fmla="*/ 0 h 4142667"/>
              <a:gd name="connsiteX1" fmla="*/ 0 w 10751167"/>
              <a:gd name="connsiteY1" fmla="*/ 0 h 4142667"/>
              <a:gd name="connsiteX2" fmla="*/ 1035667 w 10751167"/>
              <a:gd name="connsiteY2" fmla="*/ 4142667 h 4142667"/>
              <a:gd name="connsiteX3" fmla="*/ 10751167 w 10751167"/>
              <a:gd name="connsiteY3" fmla="*/ 4142667 h 414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167" h="4142667">
                <a:moveTo>
                  <a:pt x="9715500" y="0"/>
                </a:moveTo>
                <a:lnTo>
                  <a:pt x="0" y="0"/>
                </a:lnTo>
                <a:lnTo>
                  <a:pt x="1035667" y="4142667"/>
                </a:lnTo>
                <a:lnTo>
                  <a:pt x="10751167" y="4142667"/>
                </a:lnTo>
                <a:close/>
              </a:path>
            </a:pathLst>
          </a:custGeom>
          <a:effectLst/>
        </p:spPr>
      </p:pic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A39BF188-55A0-46AA-EA43-2708FC7DADB0}"/>
              </a:ext>
            </a:extLst>
          </p:cNvPr>
          <p:cNvSpPr/>
          <p:nvPr userDrawn="1"/>
        </p:nvSpPr>
        <p:spPr>
          <a:xfrm>
            <a:off x="60219" y="-15874"/>
            <a:ext cx="2401110" cy="6873874"/>
          </a:xfrm>
          <a:custGeom>
            <a:avLst/>
            <a:gdLst>
              <a:gd name="connsiteX0" fmla="*/ 0 w 2401110"/>
              <a:gd name="connsiteY0" fmla="*/ 0 h 6873874"/>
              <a:gd name="connsiteX1" fmla="*/ 2401110 w 2401110"/>
              <a:gd name="connsiteY1" fmla="*/ 0 h 6873874"/>
              <a:gd name="connsiteX2" fmla="*/ 2401110 w 2401110"/>
              <a:gd name="connsiteY2" fmla="*/ 7937 h 6873874"/>
              <a:gd name="connsiteX3" fmla="*/ 2159414 w 2401110"/>
              <a:gd name="connsiteY3" fmla="*/ 7937 h 6873874"/>
              <a:gd name="connsiteX4" fmla="*/ 444914 w 2401110"/>
              <a:gd name="connsiteY4" fmla="*/ 6865937 h 6873874"/>
              <a:gd name="connsiteX5" fmla="*/ 2401110 w 2401110"/>
              <a:gd name="connsiteY5" fmla="*/ 6865937 h 6873874"/>
              <a:gd name="connsiteX6" fmla="*/ 2401110 w 2401110"/>
              <a:gd name="connsiteY6" fmla="*/ 6873874 h 6873874"/>
              <a:gd name="connsiteX7" fmla="*/ 0 w 2401110"/>
              <a:gd name="connsiteY7" fmla="*/ 6873874 h 6873874"/>
              <a:gd name="connsiteX0" fmla="*/ 0 w 2401110"/>
              <a:gd name="connsiteY0" fmla="*/ 0 h 6873874"/>
              <a:gd name="connsiteX1" fmla="*/ 2401110 w 2401110"/>
              <a:gd name="connsiteY1" fmla="*/ 0 h 6873874"/>
              <a:gd name="connsiteX2" fmla="*/ 2159414 w 2401110"/>
              <a:gd name="connsiteY2" fmla="*/ 7937 h 6873874"/>
              <a:gd name="connsiteX3" fmla="*/ 444914 w 2401110"/>
              <a:gd name="connsiteY3" fmla="*/ 6865937 h 6873874"/>
              <a:gd name="connsiteX4" fmla="*/ 2401110 w 2401110"/>
              <a:gd name="connsiteY4" fmla="*/ 6865937 h 6873874"/>
              <a:gd name="connsiteX5" fmla="*/ 2401110 w 2401110"/>
              <a:gd name="connsiteY5" fmla="*/ 6873874 h 6873874"/>
              <a:gd name="connsiteX6" fmla="*/ 0 w 2401110"/>
              <a:gd name="connsiteY6" fmla="*/ 6873874 h 6873874"/>
              <a:gd name="connsiteX7" fmla="*/ 0 w 2401110"/>
              <a:gd name="connsiteY7" fmla="*/ 0 h 6873874"/>
              <a:gd name="connsiteX0" fmla="*/ 0 w 2401110"/>
              <a:gd name="connsiteY0" fmla="*/ 0 h 6873874"/>
              <a:gd name="connsiteX1" fmla="*/ 2159414 w 2401110"/>
              <a:gd name="connsiteY1" fmla="*/ 7937 h 6873874"/>
              <a:gd name="connsiteX2" fmla="*/ 444914 w 2401110"/>
              <a:gd name="connsiteY2" fmla="*/ 6865937 h 6873874"/>
              <a:gd name="connsiteX3" fmla="*/ 2401110 w 2401110"/>
              <a:gd name="connsiteY3" fmla="*/ 6865937 h 6873874"/>
              <a:gd name="connsiteX4" fmla="*/ 2401110 w 2401110"/>
              <a:gd name="connsiteY4" fmla="*/ 6873874 h 6873874"/>
              <a:gd name="connsiteX5" fmla="*/ 0 w 2401110"/>
              <a:gd name="connsiteY5" fmla="*/ 6873874 h 6873874"/>
              <a:gd name="connsiteX6" fmla="*/ 0 w 2401110"/>
              <a:gd name="connsiteY6" fmla="*/ 0 h 6873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01110" h="6873874">
                <a:moveTo>
                  <a:pt x="0" y="0"/>
                </a:moveTo>
                <a:lnTo>
                  <a:pt x="2159414" y="7937"/>
                </a:lnTo>
                <a:lnTo>
                  <a:pt x="444914" y="6865937"/>
                </a:lnTo>
                <a:lnTo>
                  <a:pt x="2401110" y="6865937"/>
                </a:lnTo>
                <a:lnTo>
                  <a:pt x="2401110" y="6873874"/>
                </a:lnTo>
                <a:lnTo>
                  <a:pt x="0" y="687387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215900" dist="139700" algn="l" rotWithShape="0">
              <a:prstClr val="black">
                <a:alpha val="26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E2D9EE50-963D-4CEE-BE31-4CC1409D9ED5}"/>
              </a:ext>
            </a:extLst>
          </p:cNvPr>
          <p:cNvSpPr/>
          <p:nvPr userDrawn="1"/>
        </p:nvSpPr>
        <p:spPr>
          <a:xfrm flipH="1" flipV="1">
            <a:off x="0" y="4213145"/>
            <a:ext cx="719529" cy="2644855"/>
          </a:xfrm>
          <a:custGeom>
            <a:avLst/>
            <a:gdLst>
              <a:gd name="connsiteX0" fmla="*/ 719529 w 719529"/>
              <a:gd name="connsiteY0" fmla="*/ 2644855 h 2644855"/>
              <a:gd name="connsiteX1" fmla="*/ 0 w 719529"/>
              <a:gd name="connsiteY1" fmla="*/ 2644855 h 2644855"/>
              <a:gd name="connsiteX2" fmla="*/ 664836 w 719529"/>
              <a:gd name="connsiteY2" fmla="*/ 0 h 2644855"/>
              <a:gd name="connsiteX3" fmla="*/ 719529 w 719529"/>
              <a:gd name="connsiteY3" fmla="*/ 0 h 2644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9529" h="2644855">
                <a:moveTo>
                  <a:pt x="719529" y="2644855"/>
                </a:moveTo>
                <a:lnTo>
                  <a:pt x="0" y="2644855"/>
                </a:lnTo>
                <a:lnTo>
                  <a:pt x="664836" y="0"/>
                </a:lnTo>
                <a:lnTo>
                  <a:pt x="719529" y="0"/>
                </a:lnTo>
                <a:close/>
              </a:path>
            </a:pathLst>
          </a:custGeom>
          <a:solidFill>
            <a:srgbClr val="0F407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2EDA0B1B-B3EF-47BC-A861-9E326BF6950A}"/>
              </a:ext>
            </a:extLst>
          </p:cNvPr>
          <p:cNvSpPr/>
          <p:nvPr userDrawn="1"/>
        </p:nvSpPr>
        <p:spPr>
          <a:xfrm>
            <a:off x="728091" y="-19075"/>
            <a:ext cx="990188" cy="3506357"/>
          </a:xfrm>
          <a:custGeom>
            <a:avLst/>
            <a:gdLst>
              <a:gd name="connsiteX0" fmla="*/ 884971 w 990188"/>
              <a:gd name="connsiteY0" fmla="*/ 0 h 3506357"/>
              <a:gd name="connsiteX1" fmla="*/ 990188 w 990188"/>
              <a:gd name="connsiteY1" fmla="*/ 0 h 3506357"/>
              <a:gd name="connsiteX2" fmla="*/ 105217 w 990188"/>
              <a:gd name="connsiteY2" fmla="*/ 3506357 h 3506357"/>
              <a:gd name="connsiteX3" fmla="*/ 0 w 990188"/>
              <a:gd name="connsiteY3" fmla="*/ 3506357 h 3506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0188" h="3506357">
                <a:moveTo>
                  <a:pt x="884971" y="0"/>
                </a:moveTo>
                <a:lnTo>
                  <a:pt x="990188" y="0"/>
                </a:lnTo>
                <a:lnTo>
                  <a:pt x="105217" y="3506357"/>
                </a:lnTo>
                <a:lnTo>
                  <a:pt x="0" y="3506357"/>
                </a:lnTo>
                <a:close/>
              </a:path>
            </a:pathLst>
          </a:custGeom>
          <a:solidFill>
            <a:srgbClr val="0F407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390338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5286796-AF50-A5B5-D1DF-EAC23AFB43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rgbClr val="0F407C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92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976C9643-8D36-4653-1F1E-54A0BF368640}"/>
              </a:ext>
            </a:extLst>
          </p:cNvPr>
          <p:cNvSpPr/>
          <p:nvPr userDrawn="1"/>
        </p:nvSpPr>
        <p:spPr>
          <a:xfrm>
            <a:off x="-17589" y="4187770"/>
            <a:ext cx="12192000" cy="2698676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152400" dist="114300" dir="16200000" sx="99000" sy="99000" rotWithShape="0">
              <a:srgbClr val="0F407C">
                <a:lumMod val="75000"/>
                <a:alpha val="34000"/>
              </a:srgbClr>
            </a:outerShdw>
          </a:effectLst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2BE858-9405-6039-B7BC-2643FAA43C93}"/>
              </a:ext>
            </a:extLst>
          </p:cNvPr>
          <p:cNvSpPr txBox="1"/>
          <p:nvPr userDrawn="1"/>
        </p:nvSpPr>
        <p:spPr>
          <a:xfrm>
            <a:off x="4759151" y="629884"/>
            <a:ext cx="2673698" cy="135421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>
              <a:defRPr/>
            </a:pPr>
            <a:r>
              <a:rPr lang="zh-CN" altLang="en-US" sz="8800" dirty="0">
                <a:gradFill flip="none" rotWithShape="1">
                  <a:gsLst>
                    <a:gs pos="77000">
                      <a:srgbClr val="0F407C"/>
                    </a:gs>
                    <a:gs pos="53080">
                      <a:srgbClr val="196BCF"/>
                    </a:gs>
                    <a:gs pos="25000">
                      <a:srgbClr val="0F407C"/>
                    </a:gs>
                    <a:gs pos="0">
                      <a:srgbClr val="0F407C">
                        <a:lumMod val="60000"/>
                        <a:lumOff val="40000"/>
                      </a:srgbClr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目录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E4B6EB5-7859-BB8F-0238-B25E1E11D16D}"/>
              </a:ext>
            </a:extLst>
          </p:cNvPr>
          <p:cNvSpPr txBox="1"/>
          <p:nvPr userDrawn="1"/>
        </p:nvSpPr>
        <p:spPr>
          <a:xfrm>
            <a:off x="4830281" y="1984101"/>
            <a:ext cx="2531437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>
              <a:defRPr/>
            </a:pPr>
            <a:r>
              <a:rPr lang="en-US" altLang="zh-CN" dirty="0">
                <a:solidFill>
                  <a:srgbClr val="1565C0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CONTENTS</a:t>
            </a:r>
            <a:endParaRPr lang="zh-CN" altLang="en-US" dirty="0">
              <a:solidFill>
                <a:srgbClr val="1565C0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22DBAD5-0D21-F5E0-52AE-3BB579C76264}"/>
              </a:ext>
            </a:extLst>
          </p:cNvPr>
          <p:cNvGrpSpPr/>
          <p:nvPr userDrawn="1"/>
        </p:nvGrpSpPr>
        <p:grpSpPr>
          <a:xfrm>
            <a:off x="607984" y="2781299"/>
            <a:ext cx="2362200" cy="2740025"/>
            <a:chOff x="607984" y="2781299"/>
            <a:chExt cx="2362200" cy="2740025"/>
          </a:xfrm>
          <a:effectLst>
            <a:outerShdw blurRad="317500" dist="304800" dir="5400000" sx="92000" sy="92000" algn="t" rotWithShape="0">
              <a:srgbClr val="0F407C">
                <a:lumMod val="50000"/>
                <a:alpha val="49000"/>
              </a:srgbClr>
            </a:outerShdw>
          </a:effectLst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AD7428F-0BD0-AE37-6803-7F92D836BD6F}"/>
                </a:ext>
              </a:extLst>
            </p:cNvPr>
            <p:cNvSpPr/>
            <p:nvPr/>
          </p:nvSpPr>
          <p:spPr>
            <a:xfrm>
              <a:off x="607984" y="2781299"/>
              <a:ext cx="2362200" cy="2740025"/>
            </a:xfrm>
            <a:custGeom>
              <a:avLst/>
              <a:gdLst>
                <a:gd name="connsiteX0" fmla="*/ 215905 w 2362200"/>
                <a:gd name="connsiteY0" fmla="*/ 0 h 2740025"/>
                <a:gd name="connsiteX1" fmla="*/ 2146295 w 2362200"/>
                <a:gd name="connsiteY1" fmla="*/ 0 h 2740025"/>
                <a:gd name="connsiteX2" fmla="*/ 2362200 w 2362200"/>
                <a:gd name="connsiteY2" fmla="*/ 215905 h 2740025"/>
                <a:gd name="connsiteX3" fmla="*/ 2362200 w 2362200"/>
                <a:gd name="connsiteY3" fmla="*/ 1863853 h 2740025"/>
                <a:gd name="connsiteX4" fmla="*/ 2252472 w 2362200"/>
                <a:gd name="connsiteY4" fmla="*/ 1973581 h 2740025"/>
                <a:gd name="connsiteX5" fmla="*/ 2362200 w 2362200"/>
                <a:gd name="connsiteY5" fmla="*/ 2083309 h 2740025"/>
                <a:gd name="connsiteX6" fmla="*/ 2362200 w 2362200"/>
                <a:gd name="connsiteY6" fmla="*/ 2524120 h 2740025"/>
                <a:gd name="connsiteX7" fmla="*/ 2146295 w 2362200"/>
                <a:gd name="connsiteY7" fmla="*/ 2740025 h 2740025"/>
                <a:gd name="connsiteX8" fmla="*/ 215905 w 2362200"/>
                <a:gd name="connsiteY8" fmla="*/ 2740025 h 2740025"/>
                <a:gd name="connsiteX9" fmla="*/ 0 w 2362200"/>
                <a:gd name="connsiteY9" fmla="*/ 2524120 h 2740025"/>
                <a:gd name="connsiteX10" fmla="*/ 0 w 2362200"/>
                <a:gd name="connsiteY10" fmla="*/ 2083309 h 2740025"/>
                <a:gd name="connsiteX11" fmla="*/ 109728 w 2362200"/>
                <a:gd name="connsiteY11" fmla="*/ 1973581 h 2740025"/>
                <a:gd name="connsiteX12" fmla="*/ 0 w 2362200"/>
                <a:gd name="connsiteY12" fmla="*/ 1863853 h 2740025"/>
                <a:gd name="connsiteX13" fmla="*/ 0 w 2362200"/>
                <a:gd name="connsiteY13" fmla="*/ 215905 h 2740025"/>
                <a:gd name="connsiteX14" fmla="*/ 215905 w 2362200"/>
                <a:gd name="connsiteY14" fmla="*/ 0 h 274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62200" h="2740025">
                  <a:moveTo>
                    <a:pt x="215905" y="0"/>
                  </a:moveTo>
                  <a:lnTo>
                    <a:pt x="2146295" y="0"/>
                  </a:lnTo>
                  <a:cubicBezTo>
                    <a:pt x="2265536" y="0"/>
                    <a:pt x="2362200" y="96664"/>
                    <a:pt x="2362200" y="215905"/>
                  </a:cubicBezTo>
                  <a:lnTo>
                    <a:pt x="2362200" y="1863853"/>
                  </a:lnTo>
                  <a:cubicBezTo>
                    <a:pt x="2301599" y="1863853"/>
                    <a:pt x="2252472" y="1912980"/>
                    <a:pt x="2252472" y="1973581"/>
                  </a:cubicBezTo>
                  <a:cubicBezTo>
                    <a:pt x="2252472" y="2034182"/>
                    <a:pt x="2301599" y="2083309"/>
                    <a:pt x="2362200" y="2083309"/>
                  </a:cubicBezTo>
                  <a:lnTo>
                    <a:pt x="2362200" y="2524120"/>
                  </a:lnTo>
                  <a:cubicBezTo>
                    <a:pt x="2362200" y="2643361"/>
                    <a:pt x="2265536" y="2740025"/>
                    <a:pt x="2146295" y="2740025"/>
                  </a:cubicBezTo>
                  <a:lnTo>
                    <a:pt x="215905" y="2740025"/>
                  </a:lnTo>
                  <a:cubicBezTo>
                    <a:pt x="96664" y="2740025"/>
                    <a:pt x="0" y="2643361"/>
                    <a:pt x="0" y="2524120"/>
                  </a:cubicBezTo>
                  <a:lnTo>
                    <a:pt x="0" y="2083309"/>
                  </a:lnTo>
                  <a:cubicBezTo>
                    <a:pt x="60601" y="2083309"/>
                    <a:pt x="109728" y="2034182"/>
                    <a:pt x="109728" y="1973581"/>
                  </a:cubicBezTo>
                  <a:cubicBezTo>
                    <a:pt x="109728" y="1912980"/>
                    <a:pt x="60601" y="1863853"/>
                    <a:pt x="0" y="1863853"/>
                  </a:cubicBezTo>
                  <a:lnTo>
                    <a:pt x="0" y="215905"/>
                  </a:lnTo>
                  <a:cubicBezTo>
                    <a:pt x="0" y="96664"/>
                    <a:pt x="96664" y="0"/>
                    <a:pt x="215905" y="0"/>
                  </a:cubicBezTo>
                  <a:close/>
                </a:path>
              </a:pathLst>
            </a:custGeom>
            <a:gradFill>
              <a:gsLst>
                <a:gs pos="70000">
                  <a:srgbClr val="0F407C">
                    <a:lumMod val="95000"/>
                  </a:srgbClr>
                </a:gs>
                <a:gs pos="0">
                  <a:srgbClr val="0F407C"/>
                </a:gs>
              </a:gsLst>
              <a:lin ang="5400000" scaled="1"/>
            </a:gradFill>
            <a:ln w="19050" cap="flat" cmpd="sng" algn="ctr">
              <a:gradFill>
                <a:gsLst>
                  <a:gs pos="0">
                    <a:srgbClr val="0F407C">
                      <a:lumMod val="5000"/>
                      <a:lumOff val="95000"/>
                    </a:srgbClr>
                  </a:gs>
                  <a:gs pos="74000">
                    <a:srgbClr val="0F407C">
                      <a:lumMod val="45000"/>
                      <a:lumOff val="55000"/>
                    </a:srgbClr>
                  </a:gs>
                  <a:gs pos="83000">
                    <a:srgbClr val="0F407C">
                      <a:lumMod val="45000"/>
                      <a:lumOff val="55000"/>
                    </a:srgbClr>
                  </a:gs>
                  <a:gs pos="100000">
                    <a:srgbClr val="0F407C">
                      <a:lumMod val="30000"/>
                      <a:lumOff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A691130-8818-F111-1A0C-5CDF255CA11B}"/>
                </a:ext>
              </a:extLst>
            </p:cNvPr>
            <p:cNvSpPr/>
            <p:nvPr/>
          </p:nvSpPr>
          <p:spPr>
            <a:xfrm>
              <a:off x="607984" y="4743450"/>
              <a:ext cx="2362200" cy="777874"/>
            </a:xfrm>
            <a:custGeom>
              <a:avLst/>
              <a:gdLst>
                <a:gd name="connsiteX0" fmla="*/ 107421 w 2362200"/>
                <a:gd name="connsiteY0" fmla="*/ 0 h 777874"/>
                <a:gd name="connsiteX1" fmla="*/ 2254780 w 2362200"/>
                <a:gd name="connsiteY1" fmla="*/ 0 h 777874"/>
                <a:gd name="connsiteX2" fmla="*/ 2252472 w 2362200"/>
                <a:gd name="connsiteY2" fmla="*/ 11430 h 777874"/>
                <a:gd name="connsiteX3" fmla="*/ 2362200 w 2362200"/>
                <a:gd name="connsiteY3" fmla="*/ 121158 h 777874"/>
                <a:gd name="connsiteX4" fmla="*/ 2362200 w 2362200"/>
                <a:gd name="connsiteY4" fmla="*/ 561969 h 777874"/>
                <a:gd name="connsiteX5" fmla="*/ 2146295 w 2362200"/>
                <a:gd name="connsiteY5" fmla="*/ 777874 h 777874"/>
                <a:gd name="connsiteX6" fmla="*/ 215905 w 2362200"/>
                <a:gd name="connsiteY6" fmla="*/ 777874 h 777874"/>
                <a:gd name="connsiteX7" fmla="*/ 0 w 2362200"/>
                <a:gd name="connsiteY7" fmla="*/ 561969 h 777874"/>
                <a:gd name="connsiteX8" fmla="*/ 0 w 2362200"/>
                <a:gd name="connsiteY8" fmla="*/ 121158 h 777874"/>
                <a:gd name="connsiteX9" fmla="*/ 109728 w 2362200"/>
                <a:gd name="connsiteY9" fmla="*/ 11430 h 777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62200" h="777874">
                  <a:moveTo>
                    <a:pt x="107421" y="0"/>
                  </a:moveTo>
                  <a:lnTo>
                    <a:pt x="2254780" y="0"/>
                  </a:lnTo>
                  <a:lnTo>
                    <a:pt x="2252472" y="11430"/>
                  </a:lnTo>
                  <a:cubicBezTo>
                    <a:pt x="2252472" y="72031"/>
                    <a:pt x="2301599" y="121158"/>
                    <a:pt x="2362200" y="121158"/>
                  </a:cubicBezTo>
                  <a:lnTo>
                    <a:pt x="2362200" y="561969"/>
                  </a:lnTo>
                  <a:cubicBezTo>
                    <a:pt x="2362200" y="681210"/>
                    <a:pt x="2265536" y="777874"/>
                    <a:pt x="2146295" y="777874"/>
                  </a:cubicBezTo>
                  <a:lnTo>
                    <a:pt x="215905" y="777874"/>
                  </a:lnTo>
                  <a:cubicBezTo>
                    <a:pt x="96664" y="777874"/>
                    <a:pt x="0" y="681210"/>
                    <a:pt x="0" y="561969"/>
                  </a:cubicBezTo>
                  <a:lnTo>
                    <a:pt x="0" y="121158"/>
                  </a:lnTo>
                  <a:cubicBezTo>
                    <a:pt x="60601" y="121158"/>
                    <a:pt x="109728" y="72031"/>
                    <a:pt x="109728" y="11430"/>
                  </a:cubicBezTo>
                  <a:close/>
                </a:path>
              </a:pathLst>
            </a:custGeom>
            <a:solidFill>
              <a:srgbClr val="0F407C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D81009E-49DA-ABB6-A20B-7A6D4F87B264}"/>
                </a:ext>
              </a:extLst>
            </p:cNvPr>
            <p:cNvSpPr txBox="1"/>
            <p:nvPr userDrawn="1"/>
          </p:nvSpPr>
          <p:spPr>
            <a:xfrm>
              <a:off x="1076203" y="4947721"/>
              <a:ext cx="1532471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PART ONE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1E48B6A3-6860-AA67-9E8F-F765C7A21E08}"/>
                </a:ext>
              </a:extLst>
            </p:cNvPr>
            <p:cNvSpPr/>
            <p:nvPr/>
          </p:nvSpPr>
          <p:spPr>
            <a:xfrm>
              <a:off x="1517494" y="2970232"/>
              <a:ext cx="649890" cy="649890"/>
            </a:xfrm>
            <a:prstGeom prst="ellipse">
              <a:avLst/>
            </a:prstGeom>
            <a:solidFill>
              <a:srgbClr val="0F407C">
                <a:lumMod val="25000"/>
                <a:lumOff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214826F-E343-3D4E-4E81-5F38668F6BCF}"/>
              </a:ext>
            </a:extLst>
          </p:cNvPr>
          <p:cNvGrpSpPr/>
          <p:nvPr userDrawn="1"/>
        </p:nvGrpSpPr>
        <p:grpSpPr>
          <a:xfrm>
            <a:off x="3491358" y="2781299"/>
            <a:ext cx="2362200" cy="2740025"/>
            <a:chOff x="3491358" y="2781299"/>
            <a:chExt cx="2362200" cy="2740025"/>
          </a:xfrm>
          <a:effectLst>
            <a:outerShdw blurRad="317500" dist="304800" dir="5400000" sx="92000" sy="92000" algn="ctr" rotWithShape="0">
              <a:srgbClr val="1253A3">
                <a:lumMod val="50000"/>
                <a:alpha val="49000"/>
              </a:srgbClr>
            </a:outerShdw>
          </a:effectLst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FC4B22D-BB2F-F20F-3DC6-6329AE101249}"/>
                </a:ext>
              </a:extLst>
            </p:cNvPr>
            <p:cNvSpPr/>
            <p:nvPr/>
          </p:nvSpPr>
          <p:spPr>
            <a:xfrm>
              <a:off x="3491358" y="2781299"/>
              <a:ext cx="2362200" cy="2740025"/>
            </a:xfrm>
            <a:custGeom>
              <a:avLst/>
              <a:gdLst>
                <a:gd name="connsiteX0" fmla="*/ 215905 w 2362200"/>
                <a:gd name="connsiteY0" fmla="*/ 0 h 2740025"/>
                <a:gd name="connsiteX1" fmla="*/ 2146295 w 2362200"/>
                <a:gd name="connsiteY1" fmla="*/ 0 h 2740025"/>
                <a:gd name="connsiteX2" fmla="*/ 2362200 w 2362200"/>
                <a:gd name="connsiteY2" fmla="*/ 215905 h 2740025"/>
                <a:gd name="connsiteX3" fmla="*/ 2362200 w 2362200"/>
                <a:gd name="connsiteY3" fmla="*/ 1863853 h 2740025"/>
                <a:gd name="connsiteX4" fmla="*/ 2252472 w 2362200"/>
                <a:gd name="connsiteY4" fmla="*/ 1973581 h 2740025"/>
                <a:gd name="connsiteX5" fmla="*/ 2362200 w 2362200"/>
                <a:gd name="connsiteY5" fmla="*/ 2083309 h 2740025"/>
                <a:gd name="connsiteX6" fmla="*/ 2362200 w 2362200"/>
                <a:gd name="connsiteY6" fmla="*/ 2524120 h 2740025"/>
                <a:gd name="connsiteX7" fmla="*/ 2146295 w 2362200"/>
                <a:gd name="connsiteY7" fmla="*/ 2740025 h 2740025"/>
                <a:gd name="connsiteX8" fmla="*/ 215905 w 2362200"/>
                <a:gd name="connsiteY8" fmla="*/ 2740025 h 2740025"/>
                <a:gd name="connsiteX9" fmla="*/ 0 w 2362200"/>
                <a:gd name="connsiteY9" fmla="*/ 2524120 h 2740025"/>
                <a:gd name="connsiteX10" fmla="*/ 0 w 2362200"/>
                <a:gd name="connsiteY10" fmla="*/ 2083309 h 2740025"/>
                <a:gd name="connsiteX11" fmla="*/ 109728 w 2362200"/>
                <a:gd name="connsiteY11" fmla="*/ 1973581 h 2740025"/>
                <a:gd name="connsiteX12" fmla="*/ 0 w 2362200"/>
                <a:gd name="connsiteY12" fmla="*/ 1863853 h 2740025"/>
                <a:gd name="connsiteX13" fmla="*/ 0 w 2362200"/>
                <a:gd name="connsiteY13" fmla="*/ 215905 h 2740025"/>
                <a:gd name="connsiteX14" fmla="*/ 215905 w 2362200"/>
                <a:gd name="connsiteY14" fmla="*/ 0 h 274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62200" h="2740025">
                  <a:moveTo>
                    <a:pt x="215905" y="0"/>
                  </a:moveTo>
                  <a:lnTo>
                    <a:pt x="2146295" y="0"/>
                  </a:lnTo>
                  <a:cubicBezTo>
                    <a:pt x="2265536" y="0"/>
                    <a:pt x="2362200" y="96664"/>
                    <a:pt x="2362200" y="215905"/>
                  </a:cubicBezTo>
                  <a:lnTo>
                    <a:pt x="2362200" y="1863853"/>
                  </a:lnTo>
                  <a:cubicBezTo>
                    <a:pt x="2301599" y="1863853"/>
                    <a:pt x="2252472" y="1912980"/>
                    <a:pt x="2252472" y="1973581"/>
                  </a:cubicBezTo>
                  <a:cubicBezTo>
                    <a:pt x="2252472" y="2034182"/>
                    <a:pt x="2301599" y="2083309"/>
                    <a:pt x="2362200" y="2083309"/>
                  </a:cubicBezTo>
                  <a:lnTo>
                    <a:pt x="2362200" y="2524120"/>
                  </a:lnTo>
                  <a:cubicBezTo>
                    <a:pt x="2362200" y="2643361"/>
                    <a:pt x="2265536" y="2740025"/>
                    <a:pt x="2146295" y="2740025"/>
                  </a:cubicBezTo>
                  <a:lnTo>
                    <a:pt x="215905" y="2740025"/>
                  </a:lnTo>
                  <a:cubicBezTo>
                    <a:pt x="96664" y="2740025"/>
                    <a:pt x="0" y="2643361"/>
                    <a:pt x="0" y="2524120"/>
                  </a:cubicBezTo>
                  <a:lnTo>
                    <a:pt x="0" y="2083309"/>
                  </a:lnTo>
                  <a:cubicBezTo>
                    <a:pt x="60601" y="2083309"/>
                    <a:pt x="109728" y="2034182"/>
                    <a:pt x="109728" y="1973581"/>
                  </a:cubicBezTo>
                  <a:cubicBezTo>
                    <a:pt x="109728" y="1912980"/>
                    <a:pt x="60601" y="1863853"/>
                    <a:pt x="0" y="1863853"/>
                  </a:cubicBezTo>
                  <a:lnTo>
                    <a:pt x="0" y="215905"/>
                  </a:lnTo>
                  <a:cubicBezTo>
                    <a:pt x="0" y="96664"/>
                    <a:pt x="96664" y="0"/>
                    <a:pt x="215905" y="0"/>
                  </a:cubicBezTo>
                  <a:close/>
                </a:path>
              </a:pathLst>
            </a:custGeom>
            <a:solidFill>
              <a:srgbClr val="0F407C"/>
            </a:solidFill>
            <a:ln w="19050" cap="flat" cmpd="sng" algn="ctr">
              <a:gradFill>
                <a:gsLst>
                  <a:gs pos="0">
                    <a:srgbClr val="0F407C">
                      <a:lumMod val="5000"/>
                      <a:lumOff val="95000"/>
                    </a:srgbClr>
                  </a:gs>
                  <a:gs pos="74000">
                    <a:srgbClr val="0F407C">
                      <a:lumMod val="45000"/>
                      <a:lumOff val="55000"/>
                    </a:srgbClr>
                  </a:gs>
                  <a:gs pos="83000">
                    <a:srgbClr val="0F407C">
                      <a:lumMod val="45000"/>
                      <a:lumOff val="55000"/>
                    </a:srgbClr>
                  </a:gs>
                  <a:gs pos="100000">
                    <a:srgbClr val="0F407C">
                      <a:lumMod val="30000"/>
                      <a:lumOff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DC8098A-855C-4A8A-018B-CD3DA003C339}"/>
                </a:ext>
              </a:extLst>
            </p:cNvPr>
            <p:cNvSpPr/>
            <p:nvPr/>
          </p:nvSpPr>
          <p:spPr>
            <a:xfrm>
              <a:off x="3491358" y="4743450"/>
              <a:ext cx="2362200" cy="777874"/>
            </a:xfrm>
            <a:custGeom>
              <a:avLst/>
              <a:gdLst>
                <a:gd name="connsiteX0" fmla="*/ 107421 w 2362200"/>
                <a:gd name="connsiteY0" fmla="*/ 0 h 777874"/>
                <a:gd name="connsiteX1" fmla="*/ 2254780 w 2362200"/>
                <a:gd name="connsiteY1" fmla="*/ 0 h 777874"/>
                <a:gd name="connsiteX2" fmla="*/ 2252472 w 2362200"/>
                <a:gd name="connsiteY2" fmla="*/ 11430 h 777874"/>
                <a:gd name="connsiteX3" fmla="*/ 2362200 w 2362200"/>
                <a:gd name="connsiteY3" fmla="*/ 121158 h 777874"/>
                <a:gd name="connsiteX4" fmla="*/ 2362200 w 2362200"/>
                <a:gd name="connsiteY4" fmla="*/ 561969 h 777874"/>
                <a:gd name="connsiteX5" fmla="*/ 2146295 w 2362200"/>
                <a:gd name="connsiteY5" fmla="*/ 777874 h 777874"/>
                <a:gd name="connsiteX6" fmla="*/ 215905 w 2362200"/>
                <a:gd name="connsiteY6" fmla="*/ 777874 h 777874"/>
                <a:gd name="connsiteX7" fmla="*/ 0 w 2362200"/>
                <a:gd name="connsiteY7" fmla="*/ 561969 h 777874"/>
                <a:gd name="connsiteX8" fmla="*/ 0 w 2362200"/>
                <a:gd name="connsiteY8" fmla="*/ 121158 h 777874"/>
                <a:gd name="connsiteX9" fmla="*/ 109728 w 2362200"/>
                <a:gd name="connsiteY9" fmla="*/ 11430 h 777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62200" h="777874">
                  <a:moveTo>
                    <a:pt x="107421" y="0"/>
                  </a:moveTo>
                  <a:lnTo>
                    <a:pt x="2254780" y="0"/>
                  </a:lnTo>
                  <a:lnTo>
                    <a:pt x="2252472" y="11430"/>
                  </a:lnTo>
                  <a:cubicBezTo>
                    <a:pt x="2252472" y="72031"/>
                    <a:pt x="2301599" y="121158"/>
                    <a:pt x="2362200" y="121158"/>
                  </a:cubicBezTo>
                  <a:lnTo>
                    <a:pt x="2362200" y="561969"/>
                  </a:lnTo>
                  <a:cubicBezTo>
                    <a:pt x="2362200" y="681210"/>
                    <a:pt x="2265536" y="777874"/>
                    <a:pt x="2146295" y="777874"/>
                  </a:cubicBezTo>
                  <a:lnTo>
                    <a:pt x="215905" y="777874"/>
                  </a:lnTo>
                  <a:cubicBezTo>
                    <a:pt x="96664" y="777874"/>
                    <a:pt x="0" y="681210"/>
                    <a:pt x="0" y="561969"/>
                  </a:cubicBezTo>
                  <a:lnTo>
                    <a:pt x="0" y="121158"/>
                  </a:lnTo>
                  <a:cubicBezTo>
                    <a:pt x="60601" y="121158"/>
                    <a:pt x="109728" y="72031"/>
                    <a:pt x="109728" y="11430"/>
                  </a:cubicBezTo>
                  <a:close/>
                </a:path>
              </a:pathLst>
            </a:custGeom>
            <a:solidFill>
              <a:srgbClr val="0F407C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8C280C4-E2E1-BB4E-EF2B-D3AAD56C3611}"/>
                </a:ext>
              </a:extLst>
            </p:cNvPr>
            <p:cNvSpPr txBox="1"/>
            <p:nvPr/>
          </p:nvSpPr>
          <p:spPr>
            <a:xfrm>
              <a:off x="3896038" y="4947721"/>
              <a:ext cx="158697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PART TWO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6607A834-E1EA-73C9-ED5B-B4B598A0ACE2}"/>
                </a:ext>
              </a:extLst>
            </p:cNvPr>
            <p:cNvSpPr/>
            <p:nvPr/>
          </p:nvSpPr>
          <p:spPr>
            <a:xfrm>
              <a:off x="4364579" y="2970232"/>
              <a:ext cx="649890" cy="649890"/>
            </a:xfrm>
            <a:prstGeom prst="ellipse">
              <a:avLst/>
            </a:prstGeom>
            <a:solidFill>
              <a:srgbClr val="0F407C">
                <a:lumMod val="25000"/>
                <a:lumOff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EBBC9D7-CE2D-231C-E195-D6AD144C5E40}"/>
              </a:ext>
            </a:extLst>
          </p:cNvPr>
          <p:cNvGrpSpPr/>
          <p:nvPr userDrawn="1"/>
        </p:nvGrpSpPr>
        <p:grpSpPr>
          <a:xfrm>
            <a:off x="6338443" y="2781299"/>
            <a:ext cx="2362200" cy="2740025"/>
            <a:chOff x="6338443" y="2781299"/>
            <a:chExt cx="2362200" cy="2740025"/>
          </a:xfrm>
          <a:effectLst>
            <a:outerShdw blurRad="317500" dist="304800" dir="5400000" sx="92000" sy="92000" algn="t" rotWithShape="0">
              <a:srgbClr val="0F407C">
                <a:lumMod val="50000"/>
                <a:alpha val="49000"/>
              </a:srgbClr>
            </a:outerShdw>
          </a:effectLst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C9DF4299-7470-D27C-14BF-478510E5D2D8}"/>
                </a:ext>
              </a:extLst>
            </p:cNvPr>
            <p:cNvSpPr/>
            <p:nvPr/>
          </p:nvSpPr>
          <p:spPr>
            <a:xfrm>
              <a:off x="6338443" y="2781299"/>
              <a:ext cx="2362200" cy="2740025"/>
            </a:xfrm>
            <a:custGeom>
              <a:avLst/>
              <a:gdLst>
                <a:gd name="connsiteX0" fmla="*/ 215905 w 2362200"/>
                <a:gd name="connsiteY0" fmla="*/ 0 h 2740025"/>
                <a:gd name="connsiteX1" fmla="*/ 2146295 w 2362200"/>
                <a:gd name="connsiteY1" fmla="*/ 0 h 2740025"/>
                <a:gd name="connsiteX2" fmla="*/ 2362200 w 2362200"/>
                <a:gd name="connsiteY2" fmla="*/ 215905 h 2740025"/>
                <a:gd name="connsiteX3" fmla="*/ 2362200 w 2362200"/>
                <a:gd name="connsiteY3" fmla="*/ 1863853 h 2740025"/>
                <a:gd name="connsiteX4" fmla="*/ 2252472 w 2362200"/>
                <a:gd name="connsiteY4" fmla="*/ 1973581 h 2740025"/>
                <a:gd name="connsiteX5" fmla="*/ 2362200 w 2362200"/>
                <a:gd name="connsiteY5" fmla="*/ 2083309 h 2740025"/>
                <a:gd name="connsiteX6" fmla="*/ 2362200 w 2362200"/>
                <a:gd name="connsiteY6" fmla="*/ 2524120 h 2740025"/>
                <a:gd name="connsiteX7" fmla="*/ 2146295 w 2362200"/>
                <a:gd name="connsiteY7" fmla="*/ 2740025 h 2740025"/>
                <a:gd name="connsiteX8" fmla="*/ 215905 w 2362200"/>
                <a:gd name="connsiteY8" fmla="*/ 2740025 h 2740025"/>
                <a:gd name="connsiteX9" fmla="*/ 0 w 2362200"/>
                <a:gd name="connsiteY9" fmla="*/ 2524120 h 2740025"/>
                <a:gd name="connsiteX10" fmla="*/ 0 w 2362200"/>
                <a:gd name="connsiteY10" fmla="*/ 2083309 h 2740025"/>
                <a:gd name="connsiteX11" fmla="*/ 109728 w 2362200"/>
                <a:gd name="connsiteY11" fmla="*/ 1973581 h 2740025"/>
                <a:gd name="connsiteX12" fmla="*/ 0 w 2362200"/>
                <a:gd name="connsiteY12" fmla="*/ 1863853 h 2740025"/>
                <a:gd name="connsiteX13" fmla="*/ 0 w 2362200"/>
                <a:gd name="connsiteY13" fmla="*/ 215905 h 2740025"/>
                <a:gd name="connsiteX14" fmla="*/ 215905 w 2362200"/>
                <a:gd name="connsiteY14" fmla="*/ 0 h 274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62200" h="2740025">
                  <a:moveTo>
                    <a:pt x="215905" y="0"/>
                  </a:moveTo>
                  <a:lnTo>
                    <a:pt x="2146295" y="0"/>
                  </a:lnTo>
                  <a:cubicBezTo>
                    <a:pt x="2265536" y="0"/>
                    <a:pt x="2362200" y="96664"/>
                    <a:pt x="2362200" y="215905"/>
                  </a:cubicBezTo>
                  <a:lnTo>
                    <a:pt x="2362200" y="1863853"/>
                  </a:lnTo>
                  <a:cubicBezTo>
                    <a:pt x="2301599" y="1863853"/>
                    <a:pt x="2252472" y="1912980"/>
                    <a:pt x="2252472" y="1973581"/>
                  </a:cubicBezTo>
                  <a:cubicBezTo>
                    <a:pt x="2252472" y="2034182"/>
                    <a:pt x="2301599" y="2083309"/>
                    <a:pt x="2362200" y="2083309"/>
                  </a:cubicBezTo>
                  <a:lnTo>
                    <a:pt x="2362200" y="2524120"/>
                  </a:lnTo>
                  <a:cubicBezTo>
                    <a:pt x="2362200" y="2643361"/>
                    <a:pt x="2265536" y="2740025"/>
                    <a:pt x="2146295" y="2740025"/>
                  </a:cubicBezTo>
                  <a:lnTo>
                    <a:pt x="215905" y="2740025"/>
                  </a:lnTo>
                  <a:cubicBezTo>
                    <a:pt x="96664" y="2740025"/>
                    <a:pt x="0" y="2643361"/>
                    <a:pt x="0" y="2524120"/>
                  </a:cubicBezTo>
                  <a:lnTo>
                    <a:pt x="0" y="2083309"/>
                  </a:lnTo>
                  <a:cubicBezTo>
                    <a:pt x="60601" y="2083309"/>
                    <a:pt x="109728" y="2034182"/>
                    <a:pt x="109728" y="1973581"/>
                  </a:cubicBezTo>
                  <a:cubicBezTo>
                    <a:pt x="109728" y="1912980"/>
                    <a:pt x="60601" y="1863853"/>
                    <a:pt x="0" y="1863853"/>
                  </a:cubicBezTo>
                  <a:lnTo>
                    <a:pt x="0" y="215905"/>
                  </a:lnTo>
                  <a:cubicBezTo>
                    <a:pt x="0" y="96664"/>
                    <a:pt x="96664" y="0"/>
                    <a:pt x="215905" y="0"/>
                  </a:cubicBezTo>
                  <a:close/>
                </a:path>
              </a:pathLst>
            </a:custGeom>
            <a:solidFill>
              <a:srgbClr val="0F407C"/>
            </a:solidFill>
            <a:ln w="19050" cap="flat" cmpd="sng" algn="ctr">
              <a:gradFill>
                <a:gsLst>
                  <a:gs pos="0">
                    <a:srgbClr val="0F407C">
                      <a:lumMod val="5000"/>
                      <a:lumOff val="95000"/>
                    </a:srgbClr>
                  </a:gs>
                  <a:gs pos="74000">
                    <a:srgbClr val="0F407C">
                      <a:lumMod val="45000"/>
                      <a:lumOff val="55000"/>
                    </a:srgbClr>
                  </a:gs>
                  <a:gs pos="83000">
                    <a:srgbClr val="0F407C">
                      <a:lumMod val="45000"/>
                      <a:lumOff val="55000"/>
                    </a:srgbClr>
                  </a:gs>
                  <a:gs pos="100000">
                    <a:srgbClr val="0F407C">
                      <a:lumMod val="30000"/>
                      <a:lumOff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8A84E1E-DDB6-D470-3689-E74B20ECC5E9}"/>
                </a:ext>
              </a:extLst>
            </p:cNvPr>
            <p:cNvSpPr/>
            <p:nvPr/>
          </p:nvSpPr>
          <p:spPr>
            <a:xfrm>
              <a:off x="6338443" y="4743450"/>
              <a:ext cx="2362200" cy="777874"/>
            </a:xfrm>
            <a:custGeom>
              <a:avLst/>
              <a:gdLst>
                <a:gd name="connsiteX0" fmla="*/ 107421 w 2362200"/>
                <a:gd name="connsiteY0" fmla="*/ 0 h 777874"/>
                <a:gd name="connsiteX1" fmla="*/ 2254780 w 2362200"/>
                <a:gd name="connsiteY1" fmla="*/ 0 h 777874"/>
                <a:gd name="connsiteX2" fmla="*/ 2252472 w 2362200"/>
                <a:gd name="connsiteY2" fmla="*/ 11430 h 777874"/>
                <a:gd name="connsiteX3" fmla="*/ 2362200 w 2362200"/>
                <a:gd name="connsiteY3" fmla="*/ 121158 h 777874"/>
                <a:gd name="connsiteX4" fmla="*/ 2362200 w 2362200"/>
                <a:gd name="connsiteY4" fmla="*/ 561969 h 777874"/>
                <a:gd name="connsiteX5" fmla="*/ 2146295 w 2362200"/>
                <a:gd name="connsiteY5" fmla="*/ 777874 h 777874"/>
                <a:gd name="connsiteX6" fmla="*/ 215905 w 2362200"/>
                <a:gd name="connsiteY6" fmla="*/ 777874 h 777874"/>
                <a:gd name="connsiteX7" fmla="*/ 0 w 2362200"/>
                <a:gd name="connsiteY7" fmla="*/ 561969 h 777874"/>
                <a:gd name="connsiteX8" fmla="*/ 0 w 2362200"/>
                <a:gd name="connsiteY8" fmla="*/ 121158 h 777874"/>
                <a:gd name="connsiteX9" fmla="*/ 109728 w 2362200"/>
                <a:gd name="connsiteY9" fmla="*/ 11430 h 777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62200" h="777874">
                  <a:moveTo>
                    <a:pt x="107421" y="0"/>
                  </a:moveTo>
                  <a:lnTo>
                    <a:pt x="2254780" y="0"/>
                  </a:lnTo>
                  <a:lnTo>
                    <a:pt x="2252472" y="11430"/>
                  </a:lnTo>
                  <a:cubicBezTo>
                    <a:pt x="2252472" y="72031"/>
                    <a:pt x="2301599" y="121158"/>
                    <a:pt x="2362200" y="121158"/>
                  </a:cubicBezTo>
                  <a:lnTo>
                    <a:pt x="2362200" y="561969"/>
                  </a:lnTo>
                  <a:cubicBezTo>
                    <a:pt x="2362200" y="681210"/>
                    <a:pt x="2265536" y="777874"/>
                    <a:pt x="2146295" y="777874"/>
                  </a:cubicBezTo>
                  <a:lnTo>
                    <a:pt x="215905" y="777874"/>
                  </a:lnTo>
                  <a:cubicBezTo>
                    <a:pt x="96664" y="777874"/>
                    <a:pt x="0" y="681210"/>
                    <a:pt x="0" y="561969"/>
                  </a:cubicBezTo>
                  <a:lnTo>
                    <a:pt x="0" y="121158"/>
                  </a:lnTo>
                  <a:cubicBezTo>
                    <a:pt x="60601" y="121158"/>
                    <a:pt x="109728" y="72031"/>
                    <a:pt x="109728" y="11430"/>
                  </a:cubicBezTo>
                  <a:close/>
                </a:path>
              </a:pathLst>
            </a:custGeom>
            <a:solidFill>
              <a:srgbClr val="0F407C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55D8B45-7391-B594-6CB0-CDF47C001F5C}"/>
                </a:ext>
              </a:extLst>
            </p:cNvPr>
            <p:cNvSpPr txBox="1"/>
            <p:nvPr/>
          </p:nvSpPr>
          <p:spPr>
            <a:xfrm>
              <a:off x="6592441" y="4947721"/>
              <a:ext cx="1888337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PART THREE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F2B4C93F-7ADF-BC4B-B1F8-64FE235B1C9D}"/>
                </a:ext>
              </a:extLst>
            </p:cNvPr>
            <p:cNvSpPr/>
            <p:nvPr/>
          </p:nvSpPr>
          <p:spPr>
            <a:xfrm>
              <a:off x="7211664" y="2970232"/>
              <a:ext cx="649890" cy="649890"/>
            </a:xfrm>
            <a:prstGeom prst="ellipse">
              <a:avLst/>
            </a:prstGeom>
            <a:solidFill>
              <a:srgbClr val="0F407C">
                <a:lumMod val="25000"/>
                <a:lumOff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0B4AEDF-0602-BF71-0084-E2C79119FEC8}"/>
              </a:ext>
            </a:extLst>
          </p:cNvPr>
          <p:cNvGrpSpPr/>
          <p:nvPr userDrawn="1"/>
        </p:nvGrpSpPr>
        <p:grpSpPr>
          <a:xfrm>
            <a:off x="9185528" y="2781299"/>
            <a:ext cx="2362200" cy="2740025"/>
            <a:chOff x="9185528" y="2781299"/>
            <a:chExt cx="2362200" cy="2740025"/>
          </a:xfrm>
          <a:effectLst>
            <a:outerShdw blurRad="317500" dist="304800" dir="5400000" sx="92000" sy="92000" algn="t" rotWithShape="0">
              <a:srgbClr val="0F407C">
                <a:lumMod val="50000"/>
                <a:alpha val="49000"/>
              </a:srgbClr>
            </a:outerShdw>
          </a:effectLst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9E08731-9BAA-FB1F-FB0E-0E6B7CE38D66}"/>
                </a:ext>
              </a:extLst>
            </p:cNvPr>
            <p:cNvSpPr/>
            <p:nvPr/>
          </p:nvSpPr>
          <p:spPr>
            <a:xfrm>
              <a:off x="9185528" y="2781299"/>
              <a:ext cx="2362200" cy="2740025"/>
            </a:xfrm>
            <a:custGeom>
              <a:avLst/>
              <a:gdLst>
                <a:gd name="connsiteX0" fmla="*/ 215905 w 2362200"/>
                <a:gd name="connsiteY0" fmla="*/ 0 h 2740025"/>
                <a:gd name="connsiteX1" fmla="*/ 2146295 w 2362200"/>
                <a:gd name="connsiteY1" fmla="*/ 0 h 2740025"/>
                <a:gd name="connsiteX2" fmla="*/ 2362200 w 2362200"/>
                <a:gd name="connsiteY2" fmla="*/ 215905 h 2740025"/>
                <a:gd name="connsiteX3" fmla="*/ 2362200 w 2362200"/>
                <a:gd name="connsiteY3" fmla="*/ 1863853 h 2740025"/>
                <a:gd name="connsiteX4" fmla="*/ 2252472 w 2362200"/>
                <a:gd name="connsiteY4" fmla="*/ 1973581 h 2740025"/>
                <a:gd name="connsiteX5" fmla="*/ 2362200 w 2362200"/>
                <a:gd name="connsiteY5" fmla="*/ 2083309 h 2740025"/>
                <a:gd name="connsiteX6" fmla="*/ 2362200 w 2362200"/>
                <a:gd name="connsiteY6" fmla="*/ 2524120 h 2740025"/>
                <a:gd name="connsiteX7" fmla="*/ 2146295 w 2362200"/>
                <a:gd name="connsiteY7" fmla="*/ 2740025 h 2740025"/>
                <a:gd name="connsiteX8" fmla="*/ 215905 w 2362200"/>
                <a:gd name="connsiteY8" fmla="*/ 2740025 h 2740025"/>
                <a:gd name="connsiteX9" fmla="*/ 0 w 2362200"/>
                <a:gd name="connsiteY9" fmla="*/ 2524120 h 2740025"/>
                <a:gd name="connsiteX10" fmla="*/ 0 w 2362200"/>
                <a:gd name="connsiteY10" fmla="*/ 2083309 h 2740025"/>
                <a:gd name="connsiteX11" fmla="*/ 109728 w 2362200"/>
                <a:gd name="connsiteY11" fmla="*/ 1973581 h 2740025"/>
                <a:gd name="connsiteX12" fmla="*/ 0 w 2362200"/>
                <a:gd name="connsiteY12" fmla="*/ 1863853 h 2740025"/>
                <a:gd name="connsiteX13" fmla="*/ 0 w 2362200"/>
                <a:gd name="connsiteY13" fmla="*/ 215905 h 2740025"/>
                <a:gd name="connsiteX14" fmla="*/ 215905 w 2362200"/>
                <a:gd name="connsiteY14" fmla="*/ 0 h 274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62200" h="2740025">
                  <a:moveTo>
                    <a:pt x="215905" y="0"/>
                  </a:moveTo>
                  <a:lnTo>
                    <a:pt x="2146295" y="0"/>
                  </a:lnTo>
                  <a:cubicBezTo>
                    <a:pt x="2265536" y="0"/>
                    <a:pt x="2362200" y="96664"/>
                    <a:pt x="2362200" y="215905"/>
                  </a:cubicBezTo>
                  <a:lnTo>
                    <a:pt x="2362200" y="1863853"/>
                  </a:lnTo>
                  <a:cubicBezTo>
                    <a:pt x="2301599" y="1863853"/>
                    <a:pt x="2252472" y="1912980"/>
                    <a:pt x="2252472" y="1973581"/>
                  </a:cubicBezTo>
                  <a:cubicBezTo>
                    <a:pt x="2252472" y="2034182"/>
                    <a:pt x="2301599" y="2083309"/>
                    <a:pt x="2362200" y="2083309"/>
                  </a:cubicBezTo>
                  <a:lnTo>
                    <a:pt x="2362200" y="2524120"/>
                  </a:lnTo>
                  <a:cubicBezTo>
                    <a:pt x="2362200" y="2643361"/>
                    <a:pt x="2265536" y="2740025"/>
                    <a:pt x="2146295" y="2740025"/>
                  </a:cubicBezTo>
                  <a:lnTo>
                    <a:pt x="215905" y="2740025"/>
                  </a:lnTo>
                  <a:cubicBezTo>
                    <a:pt x="96664" y="2740025"/>
                    <a:pt x="0" y="2643361"/>
                    <a:pt x="0" y="2524120"/>
                  </a:cubicBezTo>
                  <a:lnTo>
                    <a:pt x="0" y="2083309"/>
                  </a:lnTo>
                  <a:cubicBezTo>
                    <a:pt x="60601" y="2083309"/>
                    <a:pt x="109728" y="2034182"/>
                    <a:pt x="109728" y="1973581"/>
                  </a:cubicBezTo>
                  <a:cubicBezTo>
                    <a:pt x="109728" y="1912980"/>
                    <a:pt x="60601" y="1863853"/>
                    <a:pt x="0" y="1863853"/>
                  </a:cubicBezTo>
                  <a:lnTo>
                    <a:pt x="0" y="215905"/>
                  </a:lnTo>
                  <a:cubicBezTo>
                    <a:pt x="0" y="96664"/>
                    <a:pt x="96664" y="0"/>
                    <a:pt x="215905" y="0"/>
                  </a:cubicBezTo>
                  <a:close/>
                </a:path>
              </a:pathLst>
            </a:custGeom>
            <a:solidFill>
              <a:srgbClr val="0F407C"/>
            </a:solidFill>
            <a:ln w="19050" cap="flat" cmpd="sng" algn="ctr">
              <a:gradFill>
                <a:gsLst>
                  <a:gs pos="0">
                    <a:srgbClr val="0F407C">
                      <a:lumMod val="5000"/>
                      <a:lumOff val="95000"/>
                    </a:srgbClr>
                  </a:gs>
                  <a:gs pos="74000">
                    <a:srgbClr val="0F407C">
                      <a:lumMod val="45000"/>
                      <a:lumOff val="55000"/>
                    </a:srgbClr>
                  </a:gs>
                  <a:gs pos="83000">
                    <a:srgbClr val="0F407C">
                      <a:lumMod val="45000"/>
                      <a:lumOff val="55000"/>
                    </a:srgbClr>
                  </a:gs>
                  <a:gs pos="100000">
                    <a:srgbClr val="0F407C">
                      <a:lumMod val="30000"/>
                      <a:lumOff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335F804E-F1F5-FFA7-5D4A-80627CFA6C74}"/>
                </a:ext>
              </a:extLst>
            </p:cNvPr>
            <p:cNvSpPr/>
            <p:nvPr/>
          </p:nvSpPr>
          <p:spPr>
            <a:xfrm>
              <a:off x="9185528" y="4743450"/>
              <a:ext cx="2362200" cy="777874"/>
            </a:xfrm>
            <a:custGeom>
              <a:avLst/>
              <a:gdLst>
                <a:gd name="connsiteX0" fmla="*/ 107421 w 2362200"/>
                <a:gd name="connsiteY0" fmla="*/ 0 h 777874"/>
                <a:gd name="connsiteX1" fmla="*/ 2254780 w 2362200"/>
                <a:gd name="connsiteY1" fmla="*/ 0 h 777874"/>
                <a:gd name="connsiteX2" fmla="*/ 2252472 w 2362200"/>
                <a:gd name="connsiteY2" fmla="*/ 11430 h 777874"/>
                <a:gd name="connsiteX3" fmla="*/ 2362200 w 2362200"/>
                <a:gd name="connsiteY3" fmla="*/ 121158 h 777874"/>
                <a:gd name="connsiteX4" fmla="*/ 2362200 w 2362200"/>
                <a:gd name="connsiteY4" fmla="*/ 561969 h 777874"/>
                <a:gd name="connsiteX5" fmla="*/ 2146295 w 2362200"/>
                <a:gd name="connsiteY5" fmla="*/ 777874 h 777874"/>
                <a:gd name="connsiteX6" fmla="*/ 215905 w 2362200"/>
                <a:gd name="connsiteY6" fmla="*/ 777874 h 777874"/>
                <a:gd name="connsiteX7" fmla="*/ 0 w 2362200"/>
                <a:gd name="connsiteY7" fmla="*/ 561969 h 777874"/>
                <a:gd name="connsiteX8" fmla="*/ 0 w 2362200"/>
                <a:gd name="connsiteY8" fmla="*/ 121158 h 777874"/>
                <a:gd name="connsiteX9" fmla="*/ 109728 w 2362200"/>
                <a:gd name="connsiteY9" fmla="*/ 11430 h 777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62200" h="777874">
                  <a:moveTo>
                    <a:pt x="107421" y="0"/>
                  </a:moveTo>
                  <a:lnTo>
                    <a:pt x="2254780" y="0"/>
                  </a:lnTo>
                  <a:lnTo>
                    <a:pt x="2252472" y="11430"/>
                  </a:lnTo>
                  <a:cubicBezTo>
                    <a:pt x="2252472" y="72031"/>
                    <a:pt x="2301599" y="121158"/>
                    <a:pt x="2362200" y="121158"/>
                  </a:cubicBezTo>
                  <a:lnTo>
                    <a:pt x="2362200" y="561969"/>
                  </a:lnTo>
                  <a:cubicBezTo>
                    <a:pt x="2362200" y="681210"/>
                    <a:pt x="2265536" y="777874"/>
                    <a:pt x="2146295" y="777874"/>
                  </a:cubicBezTo>
                  <a:lnTo>
                    <a:pt x="215905" y="777874"/>
                  </a:lnTo>
                  <a:cubicBezTo>
                    <a:pt x="96664" y="777874"/>
                    <a:pt x="0" y="681210"/>
                    <a:pt x="0" y="561969"/>
                  </a:cubicBezTo>
                  <a:lnTo>
                    <a:pt x="0" y="121158"/>
                  </a:lnTo>
                  <a:cubicBezTo>
                    <a:pt x="60601" y="121158"/>
                    <a:pt x="109728" y="72031"/>
                    <a:pt x="109728" y="11430"/>
                  </a:cubicBezTo>
                  <a:close/>
                </a:path>
              </a:pathLst>
            </a:custGeom>
            <a:solidFill>
              <a:srgbClr val="0F407C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6C830A4-4FCE-09FD-B059-BC59E6BA0B3C}"/>
                </a:ext>
              </a:extLst>
            </p:cNvPr>
            <p:cNvSpPr txBox="1"/>
            <p:nvPr/>
          </p:nvSpPr>
          <p:spPr>
            <a:xfrm>
              <a:off x="9422694" y="4947721"/>
              <a:ext cx="1922000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PART FOURE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4824B2D9-59A2-139F-F4F0-C9377F7C2ED1}"/>
                </a:ext>
              </a:extLst>
            </p:cNvPr>
            <p:cNvSpPr/>
            <p:nvPr/>
          </p:nvSpPr>
          <p:spPr>
            <a:xfrm>
              <a:off x="10058749" y="2970232"/>
              <a:ext cx="649890" cy="649890"/>
            </a:xfrm>
            <a:prstGeom prst="ellipse">
              <a:avLst/>
            </a:prstGeom>
            <a:solidFill>
              <a:srgbClr val="0F407C">
                <a:lumMod val="25000"/>
                <a:lumOff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</p:grpSp>
      <p:sp>
        <p:nvSpPr>
          <p:cNvPr id="41" name="任意形状 9">
            <a:extLst>
              <a:ext uri="{FF2B5EF4-FFF2-40B4-BE49-F238E27FC236}">
                <a16:creationId xmlns:a16="http://schemas.microsoft.com/office/drawing/2014/main" id="{78E29D03-6CDD-5C41-E274-D8B9FD2ECF23}"/>
              </a:ext>
            </a:extLst>
          </p:cNvPr>
          <p:cNvSpPr/>
          <p:nvPr userDrawn="1"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rgbClr val="0F407C">
              <a:lumMod val="10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8625090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0E1545A-5760-0001-4017-38C19951EB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rgbClr val="0F407C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92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36C2266-E7ED-EA2C-C7ED-869925CE63C6}"/>
              </a:ext>
            </a:extLst>
          </p:cNvPr>
          <p:cNvSpPr/>
          <p:nvPr userDrawn="1"/>
        </p:nvSpPr>
        <p:spPr>
          <a:xfrm rot="5400000">
            <a:off x="-510823" y="1939573"/>
            <a:ext cx="5429249" cy="4407604"/>
          </a:xfrm>
          <a:custGeom>
            <a:avLst/>
            <a:gdLst>
              <a:gd name="connsiteX0" fmla="*/ 0 w 4800600"/>
              <a:gd name="connsiteY0" fmla="*/ 4407604 h 4407604"/>
              <a:gd name="connsiteX1" fmla="*/ 0 w 4800600"/>
              <a:gd name="connsiteY1" fmla="*/ 2270787 h 4407604"/>
              <a:gd name="connsiteX2" fmla="*/ 4800600 w 4800600"/>
              <a:gd name="connsiteY2" fmla="*/ 0 h 4407604"/>
              <a:gd name="connsiteX3" fmla="*/ 4800600 w 4800600"/>
              <a:gd name="connsiteY3" fmla="*/ 4407604 h 4407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0600" h="4407604">
                <a:moveTo>
                  <a:pt x="0" y="4407604"/>
                </a:moveTo>
                <a:lnTo>
                  <a:pt x="0" y="2270787"/>
                </a:lnTo>
                <a:lnTo>
                  <a:pt x="4800600" y="0"/>
                </a:lnTo>
                <a:lnTo>
                  <a:pt x="4800600" y="4407604"/>
                </a:lnTo>
                <a:close/>
              </a:path>
            </a:pathLst>
          </a:custGeom>
          <a:solidFill>
            <a:srgbClr val="0F407C">
              <a:lumMod val="90000"/>
              <a:lumOff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00F45FF-54D8-6C65-DF1F-CCA831D6D8FD}"/>
              </a:ext>
            </a:extLst>
          </p:cNvPr>
          <p:cNvSpPr/>
          <p:nvPr userDrawn="1"/>
        </p:nvSpPr>
        <p:spPr>
          <a:xfrm rot="5400000">
            <a:off x="-393152" y="2856346"/>
            <a:ext cx="4394807" cy="3608503"/>
          </a:xfrm>
          <a:custGeom>
            <a:avLst/>
            <a:gdLst>
              <a:gd name="connsiteX0" fmla="*/ 0 w 4394807"/>
              <a:gd name="connsiteY0" fmla="*/ 3608503 h 3608503"/>
              <a:gd name="connsiteX1" fmla="*/ 0 w 4394807"/>
              <a:gd name="connsiteY1" fmla="*/ 1838131 h 3608503"/>
              <a:gd name="connsiteX2" fmla="*/ 4394807 w 4394807"/>
              <a:gd name="connsiteY2" fmla="*/ 0 h 3608503"/>
              <a:gd name="connsiteX3" fmla="*/ 4394807 w 4394807"/>
              <a:gd name="connsiteY3" fmla="*/ 3608503 h 3608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4807" h="3608503">
                <a:moveTo>
                  <a:pt x="0" y="3608503"/>
                </a:moveTo>
                <a:lnTo>
                  <a:pt x="0" y="1838131"/>
                </a:lnTo>
                <a:lnTo>
                  <a:pt x="4394807" y="0"/>
                </a:lnTo>
                <a:lnTo>
                  <a:pt x="4394807" y="3608503"/>
                </a:lnTo>
                <a:close/>
              </a:path>
            </a:pathLst>
          </a:custGeom>
          <a:solidFill>
            <a:srgbClr val="0F407C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221D028-FF76-378B-4C20-3C61671979D7}"/>
              </a:ext>
            </a:extLst>
          </p:cNvPr>
          <p:cNvSpPr/>
          <p:nvPr userDrawn="1"/>
        </p:nvSpPr>
        <p:spPr>
          <a:xfrm rot="16200000">
            <a:off x="9502761" y="994552"/>
            <a:ext cx="3683792" cy="1694686"/>
          </a:xfrm>
          <a:custGeom>
            <a:avLst/>
            <a:gdLst>
              <a:gd name="connsiteX0" fmla="*/ 3683792 w 3683792"/>
              <a:gd name="connsiteY0" fmla="*/ 0 h 1694686"/>
              <a:gd name="connsiteX1" fmla="*/ 3683792 w 3683792"/>
              <a:gd name="connsiteY1" fmla="*/ 1694685 h 1694686"/>
              <a:gd name="connsiteX2" fmla="*/ 2025924 w 3683792"/>
              <a:gd name="connsiteY2" fmla="*/ 1694685 h 1694686"/>
              <a:gd name="connsiteX3" fmla="*/ 2025924 w 3683792"/>
              <a:gd name="connsiteY3" fmla="*/ 1694686 h 1694686"/>
              <a:gd name="connsiteX4" fmla="*/ 0 w 3683792"/>
              <a:gd name="connsiteY4" fmla="*/ 1694686 h 1694686"/>
              <a:gd name="connsiteX5" fmla="*/ 1596293 w 3683792"/>
              <a:gd name="connsiteY5" fmla="*/ 1027035 h 1694686"/>
              <a:gd name="connsiteX6" fmla="*/ 1596293 w 3683792"/>
              <a:gd name="connsiteY6" fmla="*/ 873098 h 1694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3792" h="1694686">
                <a:moveTo>
                  <a:pt x="3683792" y="0"/>
                </a:moveTo>
                <a:lnTo>
                  <a:pt x="3683792" y="1694685"/>
                </a:lnTo>
                <a:lnTo>
                  <a:pt x="2025924" y="1694685"/>
                </a:lnTo>
                <a:lnTo>
                  <a:pt x="2025924" y="1694686"/>
                </a:lnTo>
                <a:lnTo>
                  <a:pt x="0" y="1694686"/>
                </a:lnTo>
                <a:lnTo>
                  <a:pt x="1596293" y="1027035"/>
                </a:lnTo>
                <a:lnTo>
                  <a:pt x="1596293" y="873098"/>
                </a:lnTo>
                <a:close/>
              </a:path>
            </a:pathLst>
          </a:custGeom>
          <a:solidFill>
            <a:srgbClr val="0F407C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5F16FE69-847A-1B09-195A-7A5F5680F2C2}"/>
              </a:ext>
            </a:extLst>
          </p:cNvPr>
          <p:cNvSpPr/>
          <p:nvPr userDrawn="1"/>
        </p:nvSpPr>
        <p:spPr>
          <a:xfrm flipV="1">
            <a:off x="1" y="2390773"/>
            <a:ext cx="8083295" cy="2398343"/>
          </a:xfrm>
          <a:custGeom>
            <a:avLst/>
            <a:gdLst>
              <a:gd name="connsiteX0" fmla="*/ 0 w 6998405"/>
              <a:gd name="connsiteY0" fmla="*/ 2076452 h 2076452"/>
              <a:gd name="connsiteX1" fmla="*/ 6142741 w 6998405"/>
              <a:gd name="connsiteY1" fmla="*/ 2076452 h 2076452"/>
              <a:gd name="connsiteX2" fmla="*/ 6998405 w 6998405"/>
              <a:gd name="connsiteY2" fmla="*/ 0 h 2076452"/>
              <a:gd name="connsiteX3" fmla="*/ 0 w 6998405"/>
              <a:gd name="connsiteY3" fmla="*/ 0 h 207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98405" h="2076452">
                <a:moveTo>
                  <a:pt x="0" y="2076452"/>
                </a:moveTo>
                <a:lnTo>
                  <a:pt x="6142741" y="2076452"/>
                </a:lnTo>
                <a:lnTo>
                  <a:pt x="6998405" y="0"/>
                </a:lnTo>
                <a:lnTo>
                  <a:pt x="0" y="0"/>
                </a:lnTo>
                <a:close/>
              </a:path>
            </a:pathLst>
          </a:custGeom>
          <a:solidFill>
            <a:srgbClr val="0F407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687C8EF4-7D93-CA65-74E3-B77F3A5A306B}"/>
              </a:ext>
            </a:extLst>
          </p:cNvPr>
          <p:cNvSpPr/>
          <p:nvPr userDrawn="1"/>
        </p:nvSpPr>
        <p:spPr>
          <a:xfrm rot="10800000" flipV="1">
            <a:off x="7451971" y="2390773"/>
            <a:ext cx="4740028" cy="2398343"/>
          </a:xfrm>
          <a:custGeom>
            <a:avLst/>
            <a:gdLst>
              <a:gd name="connsiteX0" fmla="*/ 4740028 w 4740028"/>
              <a:gd name="connsiteY0" fmla="*/ 0 h 2398343"/>
              <a:gd name="connsiteX1" fmla="*/ 0 w 4740028"/>
              <a:gd name="connsiteY1" fmla="*/ 0 h 2398343"/>
              <a:gd name="connsiteX2" fmla="*/ 0 w 4740028"/>
              <a:gd name="connsiteY2" fmla="*/ 2398343 h 2398343"/>
              <a:gd name="connsiteX3" fmla="*/ 3751720 w 4740028"/>
              <a:gd name="connsiteY3" fmla="*/ 2398343 h 239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0028" h="2398343">
                <a:moveTo>
                  <a:pt x="4740028" y="0"/>
                </a:moveTo>
                <a:lnTo>
                  <a:pt x="0" y="0"/>
                </a:lnTo>
                <a:lnTo>
                  <a:pt x="0" y="2398343"/>
                </a:lnTo>
                <a:lnTo>
                  <a:pt x="3751720" y="2398343"/>
                </a:lnTo>
                <a:close/>
              </a:path>
            </a:pathLst>
          </a:custGeom>
          <a:solidFill>
            <a:srgbClr val="0F407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3844837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B116C0B7-5D43-2085-7771-538A9F43A233}"/>
              </a:ext>
            </a:extLst>
          </p:cNvPr>
          <p:cNvSpPr/>
          <p:nvPr userDrawn="1"/>
        </p:nvSpPr>
        <p:spPr>
          <a:xfrm>
            <a:off x="0" y="400050"/>
            <a:ext cx="12192000" cy="590550"/>
          </a:xfrm>
          <a:prstGeom prst="rect">
            <a:avLst/>
          </a:prstGeom>
          <a:solidFill>
            <a:srgbClr val="0F407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52A92C7-F4F9-9483-A9AB-6CE25E2C7EC6}"/>
              </a:ext>
            </a:extLst>
          </p:cNvPr>
          <p:cNvSpPr/>
          <p:nvPr userDrawn="1"/>
        </p:nvSpPr>
        <p:spPr>
          <a:xfrm>
            <a:off x="657225" y="161925"/>
            <a:ext cx="1066800" cy="1066800"/>
          </a:xfrm>
          <a:prstGeom prst="ellipse">
            <a:avLst/>
          </a:prstGeom>
          <a:solidFill>
            <a:srgbClr val="0F407C"/>
          </a:solidFill>
          <a:ln w="635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9DAA814-C586-A9BE-FB50-D338C4007731}"/>
              </a:ext>
            </a:extLst>
          </p:cNvPr>
          <p:cNvSpPr/>
          <p:nvPr userDrawn="1"/>
        </p:nvSpPr>
        <p:spPr>
          <a:xfrm rot="10800000">
            <a:off x="10507657" y="438149"/>
            <a:ext cx="1684343" cy="728663"/>
          </a:xfrm>
          <a:custGeom>
            <a:avLst/>
            <a:gdLst>
              <a:gd name="connsiteX0" fmla="*/ 1504058 w 1684343"/>
              <a:gd name="connsiteY0" fmla="*/ 728663 h 728663"/>
              <a:gd name="connsiteX1" fmla="*/ 0 w 1684343"/>
              <a:gd name="connsiteY1" fmla="*/ 728663 h 728663"/>
              <a:gd name="connsiteX2" fmla="*/ 0 w 1684343"/>
              <a:gd name="connsiteY2" fmla="*/ 0 h 728663"/>
              <a:gd name="connsiteX3" fmla="*/ 1267317 w 1684343"/>
              <a:gd name="connsiteY3" fmla="*/ 0 h 728663"/>
              <a:gd name="connsiteX4" fmla="*/ 1418778 w 1684343"/>
              <a:gd name="connsiteY4" fmla="*/ 82738 h 728663"/>
              <a:gd name="connsiteX5" fmla="*/ 1655518 w 1684343"/>
              <a:gd name="connsiteY5" fmla="*/ 451402 h 728663"/>
              <a:gd name="connsiteX6" fmla="*/ 1504058 w 1684343"/>
              <a:gd name="connsiteY6" fmla="*/ 728663 h 72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4343" h="728663">
                <a:moveTo>
                  <a:pt x="1504058" y="728663"/>
                </a:moveTo>
                <a:lnTo>
                  <a:pt x="0" y="728663"/>
                </a:lnTo>
                <a:lnTo>
                  <a:pt x="0" y="0"/>
                </a:lnTo>
                <a:lnTo>
                  <a:pt x="1267317" y="0"/>
                </a:lnTo>
                <a:cubicBezTo>
                  <a:pt x="1328576" y="0"/>
                  <a:pt x="1385677" y="31192"/>
                  <a:pt x="1418778" y="82738"/>
                </a:cubicBezTo>
                <a:lnTo>
                  <a:pt x="1655518" y="451402"/>
                </a:lnTo>
                <a:cubicBezTo>
                  <a:pt x="1732434" y="571179"/>
                  <a:pt x="1646404" y="728663"/>
                  <a:pt x="1504058" y="728663"/>
                </a:cubicBezTo>
                <a:close/>
              </a:path>
            </a:pathLst>
          </a:custGeom>
          <a:solidFill>
            <a:srgbClr val="0F407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8" name="任意形状 9">
            <a:extLst>
              <a:ext uri="{FF2B5EF4-FFF2-40B4-BE49-F238E27FC236}">
                <a16:creationId xmlns:a16="http://schemas.microsoft.com/office/drawing/2014/main" id="{4245767D-07E0-667A-C28D-A3E25671B9DE}"/>
              </a:ext>
            </a:extLst>
          </p:cNvPr>
          <p:cNvSpPr/>
          <p:nvPr userDrawn="1"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rgbClr val="0F407C">
              <a:lumMod val="10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6607913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31496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291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10348" y="1000521"/>
            <a:ext cx="10971307" cy="5126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78" tIns="45640" rIns="91278" bIns="4564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836919" y="6421064"/>
            <a:ext cx="1239358" cy="365697"/>
          </a:xfrm>
          <a:prstGeom prst="rect">
            <a:avLst/>
          </a:prstGeom>
        </p:spPr>
        <p:txBody>
          <a:bodyPr vert="horz" wrap="square" lIns="91430" tIns="45715" rIns="91430" bIns="45715" numCol="1" anchor="t" anchorCtr="0" compatLnSpc="1"/>
          <a:lstStyle>
            <a:lvl1pPr algn="r" eaLnBrk="1" hangingPunct="1">
              <a:defRPr>
                <a:solidFill>
                  <a:srgbClr val="000000"/>
                </a:solidFill>
                <a:latin typeface="思源黑体 CN Regular" panose="020B0500000000000000" pitchFamily="34" charset="-122"/>
              </a:defRPr>
            </a:lvl1pPr>
          </a:lstStyle>
          <a:p>
            <a:fld id="{370EF139-7108-402F-A793-AC972058F6D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A0828DC-60A3-4B10-BC74-492A41F6373C}"/>
              </a:ext>
            </a:extLst>
          </p:cNvPr>
          <p:cNvSpPr/>
          <p:nvPr userDrawn="1"/>
        </p:nvSpPr>
        <p:spPr bwMode="auto">
          <a:xfrm>
            <a:off x="-87680800" y="-39344600"/>
            <a:ext cx="187553600" cy="855472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cap="none" normalizeH="0" baseline="0" dirty="0">
              <a:ln>
                <a:noFill/>
              </a:ln>
              <a:solidFill>
                <a:srgbClr val="003399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20613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78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9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9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9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9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9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5295" algn="ctr" rtl="0" eaLnBrk="0" fontAlgn="base" hangingPunct="0">
        <a:spcBef>
          <a:spcPct val="0"/>
        </a:spcBef>
        <a:spcAft>
          <a:spcPct val="0"/>
        </a:spcAft>
        <a:defRPr sz="359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09955" algn="ctr" rtl="0" eaLnBrk="0" fontAlgn="base" hangingPunct="0">
        <a:spcBef>
          <a:spcPct val="0"/>
        </a:spcBef>
        <a:spcAft>
          <a:spcPct val="0"/>
        </a:spcAft>
        <a:defRPr sz="359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65250" algn="ctr" rtl="0" eaLnBrk="0" fontAlgn="base" hangingPunct="0">
        <a:spcBef>
          <a:spcPct val="0"/>
        </a:spcBef>
        <a:spcAft>
          <a:spcPct val="0"/>
        </a:spcAft>
        <a:defRPr sz="359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0545" algn="ctr" rtl="0" eaLnBrk="0" fontAlgn="base" hangingPunct="0">
        <a:spcBef>
          <a:spcPct val="0"/>
        </a:spcBef>
        <a:spcAft>
          <a:spcPct val="0"/>
        </a:spcAft>
        <a:defRPr sz="359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0360" indent="-34036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90">
          <a:solidFill>
            <a:schemeClr val="tx1"/>
          </a:solidFill>
          <a:latin typeface="思源黑体 CN Regular" panose="020B0500000000000000" pitchFamily="34" charset="-122"/>
          <a:ea typeface="+mn-ea"/>
          <a:cs typeface="+mn-cs"/>
        </a:defRPr>
      </a:lvl1pPr>
      <a:lvl2pPr marL="737870" indent="-28194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95">
          <a:solidFill>
            <a:schemeClr val="tx1"/>
          </a:solidFill>
          <a:latin typeface="思源黑体 CN Regular" panose="020B0500000000000000" pitchFamily="34" charset="-122"/>
          <a:ea typeface="+mn-ea"/>
        </a:defRPr>
      </a:lvl2pPr>
      <a:lvl3pPr marL="1134745" indent="-22606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95">
          <a:solidFill>
            <a:schemeClr val="tx1"/>
          </a:solidFill>
          <a:latin typeface="思源黑体 CN Regular" panose="020B0500000000000000" pitchFamily="34" charset="-122"/>
          <a:ea typeface="+mn-ea"/>
        </a:defRPr>
      </a:lvl3pPr>
      <a:lvl4pPr marL="1590675" indent="-22606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95">
          <a:solidFill>
            <a:schemeClr val="tx1"/>
          </a:solidFill>
          <a:latin typeface="思源黑体 CN Regular" panose="020B0500000000000000" pitchFamily="34" charset="-122"/>
          <a:ea typeface="+mn-ea"/>
        </a:defRPr>
      </a:lvl4pPr>
      <a:lvl5pPr marL="2046605" indent="-22606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95">
          <a:solidFill>
            <a:schemeClr val="tx1"/>
          </a:solidFill>
          <a:latin typeface="思源黑体 CN Regular" panose="020B0500000000000000" pitchFamily="34" charset="-122"/>
          <a:ea typeface="+mn-ea"/>
        </a:defRPr>
      </a:lvl5pPr>
      <a:lvl6pPr marL="250317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>
          <a:solidFill>
            <a:schemeClr val="tx1"/>
          </a:solidFill>
          <a:latin typeface="+mn-lt"/>
          <a:ea typeface="+mn-ea"/>
        </a:defRPr>
      </a:lvl6pPr>
      <a:lvl7pPr marL="2958465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>
          <a:solidFill>
            <a:schemeClr val="tx1"/>
          </a:solidFill>
          <a:latin typeface="+mn-lt"/>
          <a:ea typeface="+mn-ea"/>
        </a:defRPr>
      </a:lvl7pPr>
      <a:lvl8pPr marL="3413125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>
          <a:solidFill>
            <a:schemeClr val="tx1"/>
          </a:solidFill>
          <a:latin typeface="+mn-lt"/>
          <a:ea typeface="+mn-ea"/>
        </a:defRPr>
      </a:lvl8pPr>
      <a:lvl9pPr marL="386842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09955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909955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09955" algn="l" defTabSz="909955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65250" algn="l" defTabSz="909955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909955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909955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30500" algn="l" defTabSz="909955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85795" algn="l" defTabSz="909955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41090" algn="l" defTabSz="909955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44">
          <p15:clr>
            <a:srgbClr val="F26B43"/>
          </p15:clr>
        </p15:guide>
        <p15:guide id="2" pos="7328">
          <p15:clr>
            <a:srgbClr val="F26B43"/>
          </p15:clr>
        </p15:guide>
        <p15:guide id="3" orient="horz" pos="512">
          <p15:clr>
            <a:srgbClr val="F26B43"/>
          </p15:clr>
        </p15:guide>
        <p15:guide id="4" orient="horz" pos="576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6165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orient="horz">
          <p15:clr>
            <a:srgbClr val="C35EA4"/>
          </p15:clr>
        </p15:guide>
        <p15:guide id="4" orient="horz" pos="4315">
          <p15:clr>
            <a:srgbClr val="C35EA4"/>
          </p15:clr>
        </p15:guide>
        <p15:guide id="5">
          <p15:clr>
            <a:srgbClr val="C35EA4"/>
          </p15:clr>
        </p15:guide>
        <p15:guide id="6" pos="7680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18" Type="http://schemas.openxmlformats.org/officeDocument/2006/relationships/notesSlide" Target="../notesSlides/notesSlide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slideLayout" Target="../slideLayouts/slideLayout4.xml"/><Relationship Id="rId2" Type="http://schemas.openxmlformats.org/officeDocument/2006/relationships/tags" Target="../tags/tag11.xml"/><Relationship Id="rId16" Type="http://schemas.openxmlformats.org/officeDocument/2006/relationships/tags" Target="../tags/tag25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tags" Target="../tags/tag24.xml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tags" Target="../tags/tag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3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5" Type="http://schemas.openxmlformats.org/officeDocument/2006/relationships/notesSlide" Target="../notesSlides/notesSlide24.xml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id="{9CF4A5E7-6FD8-C5E4-A28F-9C19BBDA8C66}"/>
              </a:ext>
            </a:extLst>
          </p:cNvPr>
          <p:cNvGrpSpPr/>
          <p:nvPr/>
        </p:nvGrpSpPr>
        <p:grpSpPr>
          <a:xfrm>
            <a:off x="2237654" y="1668626"/>
            <a:ext cx="8156448" cy="2309520"/>
            <a:chOff x="2125805" y="1757363"/>
            <a:chExt cx="8156448" cy="230952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4393356-E9A7-46D9-B5F5-0D21EC991A29}"/>
                </a:ext>
              </a:extLst>
            </p:cNvPr>
            <p:cNvSpPr txBox="1"/>
            <p:nvPr/>
          </p:nvSpPr>
          <p:spPr>
            <a:xfrm>
              <a:off x="2204536" y="2289463"/>
              <a:ext cx="7998985" cy="92333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28000">
                        <a:schemeClr val="bg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effectLst>
                    <a:outerShdw blurRad="88900" dist="63500" dir="5400000" algn="t" rotWithShape="0">
                      <a:schemeClr val="accent1">
                        <a:lumMod val="50000"/>
                        <a:alpha val="29000"/>
                      </a:schemeClr>
                    </a:outerShdw>
                  </a:effectLst>
                  <a:uLnTx/>
                  <a:uFillTx/>
                  <a:latin typeface="+mj-ea"/>
                  <a:ea typeface="+mj-ea"/>
                  <a:cs typeface="+mn-cs"/>
                </a:rPr>
                <a:t>202X</a:t>
              </a: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28000">
                        <a:schemeClr val="bg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effectLst>
                    <a:outerShdw blurRad="88900" dist="63500" dir="5400000" algn="t" rotWithShape="0">
                      <a:schemeClr val="accent1">
                        <a:lumMod val="50000"/>
                        <a:alpha val="29000"/>
                      </a:schemeClr>
                    </a:outerShdw>
                  </a:effectLst>
                  <a:uLnTx/>
                  <a:uFillTx/>
                  <a:latin typeface="+mj-ea"/>
                  <a:ea typeface="+mj-ea"/>
                  <a:cs typeface="+mn-cs"/>
                </a:rPr>
                <a:t>年上半年工作总结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8D1ED60-C0E7-408E-A5AA-59B489440FCB}"/>
                </a:ext>
              </a:extLst>
            </p:cNvPr>
            <p:cNvSpPr txBox="1"/>
            <p:nvPr/>
          </p:nvSpPr>
          <p:spPr>
            <a:xfrm>
              <a:off x="4312693" y="1757363"/>
              <a:ext cx="3851552" cy="43992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+mn-cs"/>
                </a:rPr>
                <a:t>综合事务服务部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99FDF5DC-EAFA-4C3B-B052-660243EB047F}"/>
                </a:ext>
              </a:extLst>
            </p:cNvPr>
            <p:cNvCxnSpPr/>
            <p:nvPr/>
          </p:nvCxnSpPr>
          <p:spPr>
            <a:xfrm flipH="1">
              <a:off x="2125805" y="1947815"/>
              <a:ext cx="190195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C6CC629A-E754-4728-BB95-563C56597B63}"/>
                </a:ext>
              </a:extLst>
            </p:cNvPr>
            <p:cNvCxnSpPr/>
            <p:nvPr/>
          </p:nvCxnSpPr>
          <p:spPr>
            <a:xfrm flipH="1">
              <a:off x="8380301" y="1947815"/>
              <a:ext cx="190195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DE22E7A4-5E10-CFAE-6D83-A7B4744EE10F}"/>
                </a:ext>
              </a:extLst>
            </p:cNvPr>
            <p:cNvGrpSpPr/>
            <p:nvPr/>
          </p:nvGrpSpPr>
          <p:grpSpPr>
            <a:xfrm>
              <a:off x="4004062" y="3820662"/>
              <a:ext cx="4623448" cy="246221"/>
              <a:chOff x="4004062" y="3820662"/>
              <a:chExt cx="4623448" cy="246221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FC799265-AC15-410F-82A2-679AB60B288F}"/>
                  </a:ext>
                </a:extLst>
              </p:cNvPr>
              <p:cNvGrpSpPr/>
              <p:nvPr/>
            </p:nvGrpSpPr>
            <p:grpSpPr>
              <a:xfrm>
                <a:off x="4004062" y="3820662"/>
                <a:ext cx="1475214" cy="246221"/>
                <a:chOff x="4095451" y="4640913"/>
                <a:chExt cx="1475214" cy="246221"/>
              </a:xfrm>
            </p:grpSpPr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74C493E7-1B47-4349-BC5B-BF3163490795}"/>
                    </a:ext>
                  </a:extLst>
                </p:cNvPr>
                <p:cNvSpPr/>
                <p:nvPr/>
              </p:nvSpPr>
              <p:spPr>
                <a:xfrm>
                  <a:off x="4095451" y="4672584"/>
                  <a:ext cx="164592" cy="16459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6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B804F6AA-7656-4EF8-84F0-3B3FB5CF0922}"/>
                    </a:ext>
                  </a:extLst>
                </p:cNvPr>
                <p:cNvSpPr txBox="1"/>
                <p:nvPr/>
              </p:nvSpPr>
              <p:spPr>
                <a:xfrm>
                  <a:off x="4408487" y="4640913"/>
                  <a:ext cx="1162178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rPr>
                    <a:t>汇报</a:t>
                  </a:r>
                  <a:r>
                    <a:rPr kumimoji="0" lang="zh-CN" alt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rPr>
                    <a:t>人：</a:t>
                  </a:r>
                  <a:r>
                    <a:rPr kumimoji="0" lang="en-US" altLang="zh-CN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rPr>
                    <a:t>xxx</a:t>
                  </a: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482B1619-178E-45D1-BC39-C5F4314075B6}"/>
                  </a:ext>
                </a:extLst>
              </p:cNvPr>
              <p:cNvGrpSpPr/>
              <p:nvPr/>
            </p:nvGrpSpPr>
            <p:grpSpPr>
              <a:xfrm>
                <a:off x="6262630" y="3820662"/>
                <a:ext cx="2364880" cy="246221"/>
                <a:chOff x="4095451" y="4640913"/>
                <a:chExt cx="2364880" cy="246221"/>
              </a:xfrm>
            </p:grpSpPr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id="{3A1AE345-38CE-49BE-9E58-2C20078777A3}"/>
                    </a:ext>
                  </a:extLst>
                </p:cNvPr>
                <p:cNvSpPr/>
                <p:nvPr/>
              </p:nvSpPr>
              <p:spPr>
                <a:xfrm>
                  <a:off x="4095451" y="4672584"/>
                  <a:ext cx="164592" cy="16459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6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id="{FCC3031D-C171-43E7-B549-82FC96054817}"/>
                    </a:ext>
                  </a:extLst>
                </p:cNvPr>
                <p:cNvSpPr txBox="1"/>
                <p:nvPr/>
              </p:nvSpPr>
              <p:spPr>
                <a:xfrm>
                  <a:off x="4408487" y="4640913"/>
                  <a:ext cx="2051844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rPr>
                    <a:t>单位：综合事务服务部</a:t>
                  </a: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</p:grpSp>
        </p:grp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CE4614EF-B88F-4347-B526-58ECE7F9619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25805" y="3471815"/>
              <a:ext cx="8156448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803010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:p14="http://schemas.microsoft.com/office/powerpoint/2010/main" xmlns:a16="http://schemas.microsoft.com/office/drawing/2014/main"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extLst>
              <a:ext uri="{FF2B5EF4-FFF2-40B4-BE49-F238E27FC236}">
                <a16:creationId xmlns:a16="http://schemas.microsoft.com/office/drawing/2014/main" id="{7450AC92-5104-6750-0C94-EEE93809D2CE}"/>
              </a:ext>
            </a:extLst>
          </p:cNvPr>
          <p:cNvSpPr/>
          <p:nvPr/>
        </p:nvSpPr>
        <p:spPr>
          <a:xfrm>
            <a:off x="3865615" y="1902818"/>
            <a:ext cx="4178576" cy="4178576"/>
          </a:xfrm>
          <a:prstGeom prst="ellipse">
            <a:avLst/>
          </a:prstGeom>
          <a:gradFill flip="none" rotWithShape="1">
            <a:gsLst>
              <a:gs pos="87000">
                <a:schemeClr val="accent1">
                  <a:alpha val="0"/>
                </a:schemeClr>
              </a:gs>
              <a:gs pos="100000">
                <a:schemeClr val="accent1">
                  <a:alpha val="18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1"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C06973C-ECE8-AD42-4F0D-6CA82DD5C892}"/>
              </a:ext>
            </a:extLst>
          </p:cNvPr>
          <p:cNvGrpSpPr/>
          <p:nvPr/>
        </p:nvGrpSpPr>
        <p:grpSpPr>
          <a:xfrm>
            <a:off x="4648508" y="2685711"/>
            <a:ext cx="2612792" cy="2612792"/>
            <a:chOff x="5206910" y="2915111"/>
            <a:chExt cx="1685067" cy="1685067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DE506981-D92A-0F81-9361-839A40330111}"/>
                </a:ext>
              </a:extLst>
            </p:cNvPr>
            <p:cNvSpPr/>
            <p:nvPr/>
          </p:nvSpPr>
          <p:spPr>
            <a:xfrm>
              <a:off x="5206910" y="2915111"/>
              <a:ext cx="1685067" cy="1685067"/>
            </a:xfrm>
            <a:prstGeom prst="ellipse">
              <a:avLst/>
            </a:prstGeom>
            <a:gradFill flip="none" rotWithShape="1">
              <a:gsLst>
                <a:gs pos="92000">
                  <a:schemeClr val="accent1">
                    <a:alpha val="0"/>
                  </a:schemeClr>
                </a:gs>
                <a:gs pos="100000">
                  <a:schemeClr val="accent1">
                    <a:alpha val="18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864A1F4-C2AE-6885-9F54-98FE30E43394}"/>
                </a:ext>
              </a:extLst>
            </p:cNvPr>
            <p:cNvSpPr/>
            <p:nvPr/>
          </p:nvSpPr>
          <p:spPr>
            <a:xfrm>
              <a:off x="5536455" y="3244656"/>
              <a:ext cx="1025975" cy="10259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F2BFAC4C-9696-76B9-B301-BFB4FED41175}"/>
                </a:ext>
              </a:extLst>
            </p:cNvPr>
            <p:cNvSpPr/>
            <p:nvPr/>
          </p:nvSpPr>
          <p:spPr>
            <a:xfrm>
              <a:off x="5421390" y="3129591"/>
              <a:ext cx="1256105" cy="1256105"/>
            </a:xfrm>
            <a:prstGeom prst="ellipse">
              <a:avLst/>
            </a:prstGeom>
            <a:noFill/>
            <a:ln>
              <a:solidFill>
                <a:schemeClr val="accent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C0EF01E-9D61-6EB7-B312-E1F84A0A6365}"/>
                </a:ext>
              </a:extLst>
            </p:cNvPr>
            <p:cNvSpPr txBox="1"/>
            <p:nvPr/>
          </p:nvSpPr>
          <p:spPr>
            <a:xfrm>
              <a:off x="5743446" y="3932607"/>
              <a:ext cx="672045" cy="19849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</a:rPr>
                <a:t>规章制度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user_209046">
              <a:extLst>
                <a:ext uri="{FF2B5EF4-FFF2-40B4-BE49-F238E27FC236}">
                  <a16:creationId xmlns:a16="http://schemas.microsoft.com/office/drawing/2014/main" id="{C8756B02-7816-E719-185B-1B9FD2655C82}"/>
                </a:ext>
              </a:extLst>
            </p:cNvPr>
            <p:cNvSpPr/>
            <p:nvPr/>
          </p:nvSpPr>
          <p:spPr>
            <a:xfrm>
              <a:off x="5932028" y="3320085"/>
              <a:ext cx="336380" cy="303334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Regular" panose="020B0500000000000000" pitchFamily="34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DD524CD-2878-E8A3-B3E5-A173B953C31C}"/>
                </a:ext>
              </a:extLst>
            </p:cNvPr>
            <p:cNvSpPr txBox="1"/>
            <p:nvPr/>
          </p:nvSpPr>
          <p:spPr>
            <a:xfrm>
              <a:off x="5743446" y="3718126"/>
              <a:ext cx="672045" cy="19849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</a:rPr>
                <a:t>严格落实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D8C7982-0051-74D2-FAC8-B7CA80B3F869}"/>
              </a:ext>
            </a:extLst>
          </p:cNvPr>
          <p:cNvGrpSpPr/>
          <p:nvPr/>
        </p:nvGrpSpPr>
        <p:grpSpPr>
          <a:xfrm>
            <a:off x="3288815" y="2406263"/>
            <a:ext cx="1809883" cy="396678"/>
            <a:chOff x="7242677" y="2463775"/>
            <a:chExt cx="1809883" cy="396678"/>
          </a:xfrm>
          <a:effectLst>
            <a:outerShdw blurRad="177800" dist="114300" dir="5400000" sx="97000" sy="97000" algn="t" rotWithShape="0">
              <a:schemeClr val="accent1">
                <a:lumMod val="50000"/>
                <a:alpha val="36000"/>
              </a:schemeClr>
            </a:outerShdw>
          </a:effectLst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D564BA2D-261C-0C70-E5B3-7D0004DEF736}"/>
                </a:ext>
              </a:extLst>
            </p:cNvPr>
            <p:cNvSpPr/>
            <p:nvPr/>
          </p:nvSpPr>
          <p:spPr bwMode="auto">
            <a:xfrm>
              <a:off x="7242677" y="2463775"/>
              <a:ext cx="1809883" cy="39667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7C60244-E78E-B9FB-0BD0-31733CB8E022}"/>
                </a:ext>
              </a:extLst>
            </p:cNvPr>
            <p:cNvSpPr txBox="1"/>
            <p:nvPr/>
          </p:nvSpPr>
          <p:spPr>
            <a:xfrm>
              <a:off x="7417807" y="2477448"/>
              <a:ext cx="145962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kumimoji="0" lang="zh-CN" altLang="zh-CN" sz="18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工作日报</a:t>
              </a:r>
              <a:endParaRPr lang="zh-CN" altLang="en-US">
                <a:solidFill>
                  <a:schemeClr val="bg1"/>
                </a:solidFill>
                <a:latin typeface="思源黑体 CN Regular" panose="020B0500000000000000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0493EAA-D356-2CD0-29D2-5BC2CEAA390F}"/>
              </a:ext>
            </a:extLst>
          </p:cNvPr>
          <p:cNvGrpSpPr/>
          <p:nvPr/>
        </p:nvGrpSpPr>
        <p:grpSpPr>
          <a:xfrm>
            <a:off x="2798973" y="3701715"/>
            <a:ext cx="1809883" cy="396678"/>
            <a:chOff x="7242677" y="2463775"/>
            <a:chExt cx="1809883" cy="396678"/>
          </a:xfrm>
          <a:effectLst>
            <a:outerShdw blurRad="177800" dist="114300" dir="5400000" sx="97000" sy="97000" algn="t" rotWithShape="0">
              <a:schemeClr val="accent1">
                <a:lumMod val="50000"/>
                <a:alpha val="36000"/>
              </a:schemeClr>
            </a:outerShdw>
          </a:effectLst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E184C203-DDFE-B020-5FEF-E251CA99FDD1}"/>
                </a:ext>
              </a:extLst>
            </p:cNvPr>
            <p:cNvSpPr/>
            <p:nvPr/>
          </p:nvSpPr>
          <p:spPr bwMode="auto">
            <a:xfrm>
              <a:off x="7242677" y="2463775"/>
              <a:ext cx="1809883" cy="39667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FA8A164-CCDB-3CA3-B69E-F29B23847F80}"/>
                </a:ext>
              </a:extLst>
            </p:cNvPr>
            <p:cNvSpPr txBox="1"/>
            <p:nvPr/>
          </p:nvSpPr>
          <p:spPr>
            <a:xfrm>
              <a:off x="7417807" y="2477448"/>
              <a:ext cx="145962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kumimoji="0" lang="zh-CN" altLang="en-US" sz="18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周工作例会</a:t>
              </a:r>
              <a:endParaRPr lang="zh-CN" altLang="en-US">
                <a:solidFill>
                  <a:schemeClr val="bg1"/>
                </a:solidFill>
                <a:latin typeface="思源黑体 CN Regular" panose="020B0500000000000000" pitchFamily="34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F380954-04EA-1A54-A488-30BC22E0CA95}"/>
              </a:ext>
            </a:extLst>
          </p:cNvPr>
          <p:cNvGrpSpPr/>
          <p:nvPr/>
        </p:nvGrpSpPr>
        <p:grpSpPr>
          <a:xfrm>
            <a:off x="3067540" y="4929515"/>
            <a:ext cx="2007073" cy="396678"/>
            <a:chOff x="7242677" y="2463775"/>
            <a:chExt cx="1809883" cy="396678"/>
          </a:xfrm>
          <a:effectLst>
            <a:outerShdw blurRad="177800" dist="114300" dir="5400000" sx="97000" sy="97000" algn="t" rotWithShape="0">
              <a:schemeClr val="accent1">
                <a:lumMod val="50000"/>
                <a:alpha val="36000"/>
              </a:schemeClr>
            </a:outerShdw>
          </a:effectLst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A05389CC-F57F-A113-CFB1-D047D7C9133E}"/>
                </a:ext>
              </a:extLst>
            </p:cNvPr>
            <p:cNvSpPr/>
            <p:nvPr/>
          </p:nvSpPr>
          <p:spPr bwMode="auto">
            <a:xfrm>
              <a:off x="7242677" y="2463775"/>
              <a:ext cx="1809883" cy="39667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B24DC87-40E2-C664-CF1C-D6DA2FF3730C}"/>
                </a:ext>
              </a:extLst>
            </p:cNvPr>
            <p:cNvSpPr txBox="1"/>
            <p:nvPr/>
          </p:nvSpPr>
          <p:spPr>
            <a:xfrm>
              <a:off x="7335706" y="2486120"/>
              <a:ext cx="164793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kumimoji="0" lang="zh-CN" altLang="en-US" sz="18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节假日干部值班</a:t>
              </a:r>
              <a:endParaRPr lang="zh-CN" altLang="en-US">
                <a:solidFill>
                  <a:schemeClr val="bg1"/>
                </a:solidFill>
                <a:latin typeface="思源黑体 CN Regular" panose="020B0500000000000000" pitchFamily="34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52BAE15-D0C2-7EA8-990E-7CD3326229CA}"/>
              </a:ext>
            </a:extLst>
          </p:cNvPr>
          <p:cNvGrpSpPr/>
          <p:nvPr/>
        </p:nvGrpSpPr>
        <p:grpSpPr>
          <a:xfrm>
            <a:off x="6845481" y="2416421"/>
            <a:ext cx="1809883" cy="396678"/>
            <a:chOff x="7242677" y="2463775"/>
            <a:chExt cx="1809883" cy="396678"/>
          </a:xfrm>
          <a:effectLst>
            <a:outerShdw blurRad="177800" dist="114300" dir="5400000" sx="97000" sy="97000" algn="t" rotWithShape="0">
              <a:schemeClr val="accent1">
                <a:lumMod val="50000"/>
                <a:alpha val="36000"/>
              </a:schemeClr>
            </a:outerShdw>
          </a:effectLst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543EFDAF-931E-B055-FFA0-1A83CEE47F2D}"/>
                </a:ext>
              </a:extLst>
            </p:cNvPr>
            <p:cNvSpPr/>
            <p:nvPr/>
          </p:nvSpPr>
          <p:spPr bwMode="auto">
            <a:xfrm>
              <a:off x="7242677" y="2463775"/>
              <a:ext cx="1809883" cy="39667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A8CAD75-11C4-F4E1-C4A4-12B1BD8175BF}"/>
                </a:ext>
              </a:extLst>
            </p:cNvPr>
            <p:cNvSpPr txBox="1"/>
            <p:nvPr/>
          </p:nvSpPr>
          <p:spPr>
            <a:xfrm>
              <a:off x="7417807" y="2477448"/>
              <a:ext cx="145962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kumimoji="0" lang="zh-CN" altLang="en-US" sz="18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首办负责</a:t>
              </a:r>
              <a:endParaRPr lang="zh-CN" altLang="en-US">
                <a:solidFill>
                  <a:schemeClr val="bg1"/>
                </a:solidFill>
                <a:latin typeface="思源黑体 CN Regular" panose="020B0500000000000000" pitchFamily="34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90ADEF0-9229-F701-93DD-34A6E4D230A0}"/>
              </a:ext>
            </a:extLst>
          </p:cNvPr>
          <p:cNvGrpSpPr/>
          <p:nvPr/>
        </p:nvGrpSpPr>
        <p:grpSpPr>
          <a:xfrm>
            <a:off x="7308402" y="3701715"/>
            <a:ext cx="1909499" cy="396678"/>
            <a:chOff x="7217885" y="2463775"/>
            <a:chExt cx="1721895" cy="396678"/>
          </a:xfrm>
          <a:effectLst>
            <a:outerShdw blurRad="177800" dist="114300" dir="5400000" sx="97000" sy="97000" algn="t" rotWithShape="0">
              <a:schemeClr val="accent1">
                <a:lumMod val="50000"/>
                <a:alpha val="36000"/>
              </a:schemeClr>
            </a:outerShdw>
          </a:effectLst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409C110C-D63A-2637-234E-9E6880BD0DB5}"/>
                </a:ext>
              </a:extLst>
            </p:cNvPr>
            <p:cNvSpPr/>
            <p:nvPr/>
          </p:nvSpPr>
          <p:spPr bwMode="auto">
            <a:xfrm>
              <a:off x="7217885" y="2463775"/>
              <a:ext cx="1721895" cy="39667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399BEB7-090C-FD90-98AE-5A436F98A913}"/>
                </a:ext>
              </a:extLst>
            </p:cNvPr>
            <p:cNvSpPr txBox="1"/>
            <p:nvPr/>
          </p:nvSpPr>
          <p:spPr>
            <a:xfrm>
              <a:off x="7335707" y="2486120"/>
              <a:ext cx="148176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kumimoji="0" lang="zh-CN" altLang="en-US" sz="18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情况报告制度</a:t>
              </a:r>
              <a:endParaRPr lang="zh-CN" altLang="en-US">
                <a:solidFill>
                  <a:schemeClr val="bg1"/>
                </a:solidFill>
                <a:latin typeface="思源黑体 CN Regular" panose="020B0500000000000000" pitchFamily="34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739B920-5B60-D1E1-9C3F-1738A479F5F7}"/>
              </a:ext>
            </a:extLst>
          </p:cNvPr>
          <p:cNvGrpSpPr/>
          <p:nvPr/>
        </p:nvGrpSpPr>
        <p:grpSpPr>
          <a:xfrm>
            <a:off x="4639532" y="5716735"/>
            <a:ext cx="2668867" cy="396678"/>
            <a:chOff x="7242677" y="2463775"/>
            <a:chExt cx="1809883" cy="396678"/>
          </a:xfrm>
          <a:effectLst>
            <a:outerShdw blurRad="177800" dist="114300" dir="5400000" sx="97000" sy="97000" algn="t" rotWithShape="0">
              <a:schemeClr val="accent1">
                <a:lumMod val="50000"/>
                <a:alpha val="36000"/>
              </a:schemeClr>
            </a:outerShdw>
          </a:effectLst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0EF1C1A5-41DE-352B-5C10-B866142199A8}"/>
                </a:ext>
              </a:extLst>
            </p:cNvPr>
            <p:cNvSpPr/>
            <p:nvPr/>
          </p:nvSpPr>
          <p:spPr bwMode="auto">
            <a:xfrm>
              <a:off x="7242677" y="2463775"/>
              <a:ext cx="1809883" cy="39667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BD5D425-FE2E-B067-424E-2CC655060D12}"/>
                </a:ext>
              </a:extLst>
            </p:cNvPr>
            <p:cNvSpPr txBox="1"/>
            <p:nvPr/>
          </p:nvSpPr>
          <p:spPr>
            <a:xfrm>
              <a:off x="7360635" y="2477448"/>
              <a:ext cx="151679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kumimoji="0" lang="zh-CN" altLang="en-US" sz="18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离休干部优待服务</a:t>
              </a:r>
              <a:endParaRPr lang="zh-CN" altLang="en-US">
                <a:solidFill>
                  <a:schemeClr val="bg1"/>
                </a:solidFill>
                <a:latin typeface="思源黑体 CN Regular" panose="020B0500000000000000" pitchFamily="34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BCEE88F-959C-EC2C-C92F-86EB6EEEB26B}"/>
              </a:ext>
            </a:extLst>
          </p:cNvPr>
          <p:cNvGrpSpPr/>
          <p:nvPr/>
        </p:nvGrpSpPr>
        <p:grpSpPr>
          <a:xfrm>
            <a:off x="6910300" y="4929515"/>
            <a:ext cx="2260646" cy="396678"/>
            <a:chOff x="7242678" y="2463775"/>
            <a:chExt cx="1588108" cy="396678"/>
          </a:xfrm>
          <a:effectLst>
            <a:outerShdw blurRad="177800" dist="114300" dir="5400000" sx="97000" sy="97000" algn="t" rotWithShape="0">
              <a:schemeClr val="accent1">
                <a:lumMod val="50000"/>
                <a:alpha val="36000"/>
              </a:schemeClr>
            </a:outerShdw>
          </a:effectLst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52886CE3-897F-FEBF-60CF-E935B68B6769}"/>
                </a:ext>
              </a:extLst>
            </p:cNvPr>
            <p:cNvSpPr/>
            <p:nvPr/>
          </p:nvSpPr>
          <p:spPr bwMode="auto">
            <a:xfrm>
              <a:off x="7242678" y="2463775"/>
              <a:ext cx="1588108" cy="39667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7A0879F-8C48-2935-424F-8183D3188E47}"/>
                </a:ext>
              </a:extLst>
            </p:cNvPr>
            <p:cNvSpPr txBox="1"/>
            <p:nvPr/>
          </p:nvSpPr>
          <p:spPr>
            <a:xfrm>
              <a:off x="7335707" y="2486120"/>
              <a:ext cx="14351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kumimoji="0" lang="zh-CN" altLang="en-US" sz="18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支部书记月度例会</a:t>
              </a:r>
              <a:endParaRPr lang="zh-CN" altLang="en-US">
                <a:solidFill>
                  <a:schemeClr val="bg1"/>
                </a:solidFill>
                <a:latin typeface="思源黑体 CN Regular" panose="020B0500000000000000" pitchFamily="34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62EF5475-627C-895C-67A7-78FEDE6BEDA1}"/>
              </a:ext>
            </a:extLst>
          </p:cNvPr>
          <p:cNvGrpSpPr/>
          <p:nvPr/>
        </p:nvGrpSpPr>
        <p:grpSpPr>
          <a:xfrm>
            <a:off x="326471" y="3000449"/>
            <a:ext cx="1958178" cy="1958178"/>
            <a:chOff x="1043343" y="2729213"/>
            <a:chExt cx="1958178" cy="195817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66CABF69-7790-086D-9818-995FF755C24C}"/>
                </a:ext>
              </a:extLst>
            </p:cNvPr>
            <p:cNvSpPr/>
            <p:nvPr/>
          </p:nvSpPr>
          <p:spPr>
            <a:xfrm>
              <a:off x="1043343" y="2729213"/>
              <a:ext cx="1958178" cy="1958178"/>
            </a:xfrm>
            <a:prstGeom prst="ellipse">
              <a:avLst/>
            </a:prstGeom>
            <a:gradFill flip="none" rotWithShape="1">
              <a:gsLst>
                <a:gs pos="73000">
                  <a:schemeClr val="accent1">
                    <a:alpha val="0"/>
                  </a:schemeClr>
                </a:gs>
                <a:gs pos="100000">
                  <a:schemeClr val="accent1">
                    <a:alpha val="18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23114">
              <a:solidFill>
                <a:schemeClr val="accent1">
                  <a:alpha val="3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210" tIns="41605" rIns="83210" bIns="41605" rtlCol="0" anchor="ctr"/>
            <a:lstStyle/>
            <a:p>
              <a:endParaRPr lang="zh-CN" altLang="en-US" sz="1456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550F63D-A5A3-B901-D8F6-2556E3E0EA77}"/>
                </a:ext>
              </a:extLst>
            </p:cNvPr>
            <p:cNvSpPr txBox="1"/>
            <p:nvPr/>
          </p:nvSpPr>
          <p:spPr>
            <a:xfrm>
              <a:off x="1334723" y="3376752"/>
              <a:ext cx="1328256" cy="756207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>
              <a:spAutoFit/>
            </a:bodyPr>
            <a:lstStyle/>
            <a:p>
              <a:r>
                <a:rPr kumimoji="0" lang="zh-CN" altLang="en-US" sz="2184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完善工作</a:t>
              </a:r>
              <a:endParaRPr kumimoji="0" lang="en-US" altLang="zh-CN" sz="2184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  <a:p>
              <a:r>
                <a:rPr kumimoji="0" lang="zh-CN" altLang="en-US" sz="2184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运行机制</a:t>
              </a:r>
              <a:endParaRPr lang="zh-CN" altLang="en-US" sz="2184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4C294FF-99D0-D462-BB99-E6BBC0FE592E}"/>
              </a:ext>
            </a:extLst>
          </p:cNvPr>
          <p:cNvGrpSpPr/>
          <p:nvPr/>
        </p:nvGrpSpPr>
        <p:grpSpPr>
          <a:xfrm>
            <a:off x="9907351" y="3000449"/>
            <a:ext cx="1958178" cy="1958178"/>
            <a:chOff x="9403135" y="2765987"/>
            <a:chExt cx="1958178" cy="195817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C8AE8B6-2021-D402-CD7A-091A9EB22E89}"/>
                </a:ext>
              </a:extLst>
            </p:cNvPr>
            <p:cNvSpPr/>
            <p:nvPr/>
          </p:nvSpPr>
          <p:spPr>
            <a:xfrm>
              <a:off x="9403135" y="2765987"/>
              <a:ext cx="1958178" cy="1958178"/>
            </a:xfrm>
            <a:prstGeom prst="ellipse">
              <a:avLst/>
            </a:prstGeom>
            <a:gradFill flip="none" rotWithShape="1">
              <a:gsLst>
                <a:gs pos="70000">
                  <a:schemeClr val="accent1">
                    <a:alpha val="0"/>
                  </a:schemeClr>
                </a:gs>
                <a:gs pos="100000">
                  <a:schemeClr val="accent1">
                    <a:alpha val="18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23114">
              <a:solidFill>
                <a:schemeClr val="accent1">
                  <a:alpha val="3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210" tIns="41605" rIns="83210" bIns="41605" rtlCol="0" anchor="ctr"/>
            <a:lstStyle/>
            <a:p>
              <a:endParaRPr lang="zh-CN" altLang="en-US" sz="1456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1A3E3C2-1F64-901B-F5AE-112EF8F9CCB8}"/>
                </a:ext>
              </a:extLst>
            </p:cNvPr>
            <p:cNvSpPr txBox="1"/>
            <p:nvPr/>
          </p:nvSpPr>
          <p:spPr>
            <a:xfrm>
              <a:off x="9718096" y="3376752"/>
              <a:ext cx="1328256" cy="756207"/>
            </a:xfrm>
            <a:prstGeom prst="rect">
              <a:avLst/>
            </a:prstGeom>
            <a:noFill/>
            <a:effectLst/>
          </p:spPr>
          <p:txBody>
            <a:bodyPr wrap="square" lIns="83210" tIns="41605" rIns="83210" bIns="41605">
              <a:spAutoFit/>
            </a:bodyPr>
            <a:lstStyle/>
            <a:p>
              <a:r>
                <a:rPr kumimoji="0" lang="zh-CN" altLang="en-US" sz="2184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强化管理措施落实</a:t>
              </a:r>
              <a:endParaRPr lang="zh-CN" altLang="en-US" sz="2184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1" name="十字形 50">
            <a:extLst>
              <a:ext uri="{FF2B5EF4-FFF2-40B4-BE49-F238E27FC236}">
                <a16:creationId xmlns:a16="http://schemas.microsoft.com/office/drawing/2014/main" id="{629F6287-4F28-1CC0-EE6B-53709F36827A}"/>
              </a:ext>
            </a:extLst>
          </p:cNvPr>
          <p:cNvSpPr/>
          <p:nvPr/>
        </p:nvSpPr>
        <p:spPr bwMode="auto">
          <a:xfrm>
            <a:off x="2341058" y="3699252"/>
            <a:ext cx="379451" cy="379451"/>
          </a:xfrm>
          <a:prstGeom prst="plus">
            <a:avLst>
              <a:gd name="adj" fmla="val 39915"/>
            </a:avLst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cap="none" normalizeH="0" baseline="0" dirty="0">
              <a:ln>
                <a:noFill/>
              </a:ln>
              <a:solidFill>
                <a:schemeClr val="accent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54" name="十字形 53">
            <a:extLst>
              <a:ext uri="{FF2B5EF4-FFF2-40B4-BE49-F238E27FC236}">
                <a16:creationId xmlns:a16="http://schemas.microsoft.com/office/drawing/2014/main" id="{15F1D93A-5C7D-57DD-7BC9-1C2610DF8A1A}"/>
              </a:ext>
            </a:extLst>
          </p:cNvPr>
          <p:cNvSpPr/>
          <p:nvPr/>
        </p:nvSpPr>
        <p:spPr bwMode="auto">
          <a:xfrm>
            <a:off x="9343136" y="3715831"/>
            <a:ext cx="379451" cy="379451"/>
          </a:xfrm>
          <a:prstGeom prst="plus">
            <a:avLst>
              <a:gd name="adj" fmla="val 39915"/>
            </a:avLst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cap="none" normalizeH="0" baseline="0" dirty="0">
              <a:ln>
                <a:noFill/>
              </a:ln>
              <a:solidFill>
                <a:schemeClr val="accent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5406D61-54E1-139D-A3C6-8B517CF39932}"/>
              </a:ext>
            </a:extLst>
          </p:cNvPr>
          <p:cNvSpPr txBox="1"/>
          <p:nvPr/>
        </p:nvSpPr>
        <p:spPr>
          <a:xfrm>
            <a:off x="3436842" y="480843"/>
            <a:ext cx="6067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02</a:t>
            </a:r>
            <a:r>
              <a:rPr lang="zh-CN" altLang="en-US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、生产运行平稳有序，重点工作亮点凸显</a:t>
            </a:r>
            <a:endParaRPr lang="zh-CN" altLang="en-US" sz="2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61E25FF7-0CC6-F34F-6A57-F00121C5A5A9}"/>
              </a:ext>
            </a:extLst>
          </p:cNvPr>
          <p:cNvSpPr txBox="1"/>
          <p:nvPr/>
        </p:nvSpPr>
        <p:spPr>
          <a:xfrm>
            <a:off x="3678919" y="1189397"/>
            <a:ext cx="480131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加强制度管理，保障工作有序运行</a:t>
            </a:r>
            <a:endParaRPr lang="zh-CN" altLang="en-US" sz="2400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A3BC72F-243B-6424-4A6F-50A48F5DD3A9}"/>
              </a:ext>
            </a:extLst>
          </p:cNvPr>
          <p:cNvSpPr txBox="1"/>
          <p:nvPr/>
        </p:nvSpPr>
        <p:spPr>
          <a:xfrm>
            <a:off x="1804157" y="421914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主要工作</a:t>
            </a:r>
            <a:endParaRPr kumimoji="1" lang="zh-CN" altLang="en-US" sz="2800" b="1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BF2FE22-4702-6698-9D61-54D4A51591DF}"/>
              </a:ext>
            </a:extLst>
          </p:cNvPr>
          <p:cNvSpPr txBox="1"/>
          <p:nvPr/>
        </p:nvSpPr>
        <p:spPr>
          <a:xfrm>
            <a:off x="1014781" y="496233"/>
            <a:ext cx="35907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bg1"/>
                </a:solidFill>
                <a:latin typeface="思源黑体 CN Regular" panose="020B0500000000000000" pitchFamily="34" charset="-122"/>
              </a:rPr>
              <a:t>二</a:t>
            </a:r>
          </a:p>
        </p:txBody>
      </p:sp>
    </p:spTree>
    <p:extLst>
      <p:ext uri="{BB962C8B-B14F-4D97-AF65-F5344CB8AC3E}">
        <p14:creationId xmlns:p14="http://schemas.microsoft.com/office/powerpoint/2010/main" val="2609762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>
            <a:extLst>
              <a:ext uri="{FF2B5EF4-FFF2-40B4-BE49-F238E27FC236}">
                <a16:creationId xmlns:a16="http://schemas.microsoft.com/office/drawing/2014/main" id="{E5406D61-54E1-139D-A3C6-8B517CF39932}"/>
              </a:ext>
            </a:extLst>
          </p:cNvPr>
          <p:cNvSpPr txBox="1"/>
          <p:nvPr/>
        </p:nvSpPr>
        <p:spPr>
          <a:xfrm>
            <a:off x="3474348" y="480843"/>
            <a:ext cx="6067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02</a:t>
            </a:r>
            <a:r>
              <a:rPr lang="zh-CN" altLang="en-US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、生产运行平稳有序，重点工作亮点凸显</a:t>
            </a:r>
            <a:endParaRPr lang="zh-CN" altLang="en-US" sz="2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A3BC72F-243B-6424-4A6F-50A48F5DD3A9}"/>
              </a:ext>
            </a:extLst>
          </p:cNvPr>
          <p:cNvSpPr txBox="1"/>
          <p:nvPr/>
        </p:nvSpPr>
        <p:spPr>
          <a:xfrm>
            <a:off x="1804157" y="421914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主要工作</a:t>
            </a:r>
            <a:endParaRPr kumimoji="1" lang="zh-CN" altLang="en-US" sz="2800" b="1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BF2FE22-4702-6698-9D61-54D4A51591DF}"/>
              </a:ext>
            </a:extLst>
          </p:cNvPr>
          <p:cNvSpPr txBox="1"/>
          <p:nvPr/>
        </p:nvSpPr>
        <p:spPr>
          <a:xfrm>
            <a:off x="1014781" y="496233"/>
            <a:ext cx="35907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bg1"/>
                </a:solidFill>
                <a:latin typeface="思源黑体 CN Regular" panose="020B0500000000000000" pitchFamily="34" charset="-122"/>
              </a:rPr>
              <a:t>二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D8C7982-0051-74D2-FAC8-B7CA80B3F869}"/>
              </a:ext>
            </a:extLst>
          </p:cNvPr>
          <p:cNvGrpSpPr/>
          <p:nvPr/>
        </p:nvGrpSpPr>
        <p:grpSpPr>
          <a:xfrm>
            <a:off x="4412994" y="4541287"/>
            <a:ext cx="1809883" cy="396678"/>
            <a:chOff x="7242677" y="2463775"/>
            <a:chExt cx="1809883" cy="396678"/>
          </a:xfrm>
          <a:effectLst>
            <a:outerShdw blurRad="165100" dist="139700" dir="5400000" sx="94000" sy="94000" algn="t" rotWithShape="0">
              <a:schemeClr val="accent1">
                <a:lumMod val="50000"/>
                <a:alpha val="29000"/>
              </a:schemeClr>
            </a:outerShdw>
          </a:effectLst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D564BA2D-261C-0C70-E5B3-7D0004DEF736}"/>
                </a:ext>
              </a:extLst>
            </p:cNvPr>
            <p:cNvSpPr/>
            <p:nvPr/>
          </p:nvSpPr>
          <p:spPr bwMode="auto">
            <a:xfrm>
              <a:off x="7242677" y="2463775"/>
              <a:ext cx="1809883" cy="39667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7C60244-E78E-B9FB-0BD0-31733CB8E022}"/>
                </a:ext>
              </a:extLst>
            </p:cNvPr>
            <p:cNvSpPr txBox="1"/>
            <p:nvPr/>
          </p:nvSpPr>
          <p:spPr>
            <a:xfrm>
              <a:off x="7417807" y="2477448"/>
              <a:ext cx="145962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kumimoji="0" lang="zh-CN" altLang="en-US" sz="18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全心全意</a:t>
              </a:r>
              <a:endParaRPr lang="zh-CN" altLang="en-US">
                <a:solidFill>
                  <a:schemeClr val="bg1"/>
                </a:solidFill>
                <a:latin typeface="思源黑体 CN Regular" panose="020B0500000000000000" pitchFamily="34" charset="-122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3ABD19F9-BB50-C693-C96E-C788582E0F8A}"/>
              </a:ext>
            </a:extLst>
          </p:cNvPr>
          <p:cNvGrpSpPr/>
          <p:nvPr/>
        </p:nvGrpSpPr>
        <p:grpSpPr>
          <a:xfrm>
            <a:off x="4429074" y="2775084"/>
            <a:ext cx="1809883" cy="396678"/>
            <a:chOff x="7242677" y="2463775"/>
            <a:chExt cx="1809883" cy="396678"/>
          </a:xfrm>
          <a:effectLst>
            <a:outerShdw blurRad="165100" dist="139700" dir="5400000" sx="94000" sy="94000" algn="t" rotWithShape="0">
              <a:schemeClr val="accent1">
                <a:lumMod val="50000"/>
                <a:alpha val="29000"/>
              </a:schemeClr>
            </a:outerShdw>
          </a:effectLst>
        </p:grpSpPr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A1F55031-D7D9-8CD4-6306-526F0B6F4120}"/>
                </a:ext>
              </a:extLst>
            </p:cNvPr>
            <p:cNvSpPr/>
            <p:nvPr/>
          </p:nvSpPr>
          <p:spPr bwMode="auto">
            <a:xfrm>
              <a:off x="7242677" y="2463775"/>
              <a:ext cx="1809883" cy="39667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E6BE920A-C47D-DF2B-E9AD-2411BD43EA5F}"/>
                </a:ext>
              </a:extLst>
            </p:cNvPr>
            <p:cNvSpPr txBox="1"/>
            <p:nvPr/>
          </p:nvSpPr>
          <p:spPr>
            <a:xfrm>
              <a:off x="7417807" y="2477448"/>
              <a:ext cx="145962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kumimoji="0" lang="zh-CN" altLang="en-US" sz="18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全心全意</a:t>
              </a:r>
              <a:endParaRPr lang="zh-CN" altLang="en-US">
                <a:solidFill>
                  <a:schemeClr val="bg1"/>
                </a:solidFill>
                <a:latin typeface="思源黑体 CN Regular" panose="020B0500000000000000" pitchFamily="34" charset="-122"/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0A0CFFD4-5F4A-2444-7FE2-77D67CB00692}"/>
              </a:ext>
            </a:extLst>
          </p:cNvPr>
          <p:cNvGrpSpPr/>
          <p:nvPr/>
        </p:nvGrpSpPr>
        <p:grpSpPr>
          <a:xfrm>
            <a:off x="6535374" y="2653048"/>
            <a:ext cx="2452560" cy="2452560"/>
            <a:chOff x="6136506" y="2709693"/>
            <a:chExt cx="2452560" cy="2452560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62EF5475-627C-895C-67A7-78FEDE6BEDA1}"/>
                </a:ext>
              </a:extLst>
            </p:cNvPr>
            <p:cNvGrpSpPr/>
            <p:nvPr/>
          </p:nvGrpSpPr>
          <p:grpSpPr>
            <a:xfrm>
              <a:off x="6136506" y="2709693"/>
              <a:ext cx="2452560" cy="2452560"/>
              <a:chOff x="1141984" y="2827854"/>
              <a:chExt cx="1760895" cy="1760895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66CABF69-7790-086D-9818-995FF755C24C}"/>
                  </a:ext>
                </a:extLst>
              </p:cNvPr>
              <p:cNvSpPr/>
              <p:nvPr/>
            </p:nvSpPr>
            <p:spPr>
              <a:xfrm>
                <a:off x="1141984" y="2827854"/>
                <a:ext cx="1760895" cy="1760895"/>
              </a:xfrm>
              <a:prstGeom prst="ellipse">
                <a:avLst/>
              </a:prstGeom>
              <a:gradFill flip="none" rotWithShape="1">
                <a:gsLst>
                  <a:gs pos="73000">
                    <a:schemeClr val="accent1">
                      <a:alpha val="0"/>
                    </a:schemeClr>
                  </a:gs>
                  <a:gs pos="100000">
                    <a:schemeClr val="accent1">
                      <a:alpha val="18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23114">
                <a:solidFill>
                  <a:schemeClr val="accent1">
                    <a:alpha val="3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210" tIns="41605" rIns="83210" bIns="41605" rtlCol="0" anchor="ctr"/>
              <a:lstStyle/>
              <a:p>
                <a:endParaRPr lang="zh-CN" altLang="en-US" sz="1456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C550F63D-A5A3-B901-D8F6-2556E3E0EA77}"/>
                  </a:ext>
                </a:extLst>
              </p:cNvPr>
              <p:cNvSpPr txBox="1"/>
              <p:nvPr/>
            </p:nvSpPr>
            <p:spPr>
              <a:xfrm>
                <a:off x="1590718" y="4020013"/>
                <a:ext cx="994722" cy="369696"/>
              </a:xfrm>
              <a:prstGeom prst="rect">
                <a:avLst/>
              </a:prstGeom>
              <a:noFill/>
              <a:effectLst/>
            </p:spPr>
            <p:txBody>
              <a:bodyPr wrap="square" lIns="83210" tIns="41605" rIns="83210" bIns="41605">
                <a:spAutoFit/>
              </a:bodyPr>
              <a:lstStyle/>
              <a:p>
                <a:r>
                  <a:rPr lang="zh-CN" altLang="en-US" sz="2800">
                    <a:solidFill>
                      <a:schemeClr val="accent2"/>
                    </a:solidFill>
                    <a:latin typeface="+mj-ea"/>
                    <a:ea typeface="+mj-ea"/>
                    <a:cs typeface="+mn-ea"/>
                    <a:sym typeface="+mn-lt"/>
                  </a:rPr>
                  <a:t>双提升</a:t>
                </a:r>
                <a:endParaRPr lang="zh-CN" altLang="en-US" sz="2800">
                  <a:solidFill>
                    <a:schemeClr val="accent2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2337BB3-C218-09CE-9F78-EFFD42192B89}"/>
                </a:ext>
              </a:extLst>
            </p:cNvPr>
            <p:cNvGrpSpPr/>
            <p:nvPr/>
          </p:nvGrpSpPr>
          <p:grpSpPr>
            <a:xfrm>
              <a:off x="6297554" y="3234798"/>
              <a:ext cx="927892" cy="927892"/>
              <a:chOff x="3296867" y="1457288"/>
              <a:chExt cx="927892" cy="927892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A5FC91A-49C6-C3FE-9EAF-4161FE848907}"/>
                  </a:ext>
                </a:extLst>
              </p:cNvPr>
              <p:cNvSpPr/>
              <p:nvPr/>
            </p:nvSpPr>
            <p:spPr bwMode="auto">
              <a:xfrm>
                <a:off x="3296867" y="1457288"/>
                <a:ext cx="927892" cy="927892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FCDF94F9-48DE-7CFD-01CE-234E9E495D77}"/>
                  </a:ext>
                </a:extLst>
              </p:cNvPr>
              <p:cNvSpPr txBox="1"/>
              <p:nvPr/>
            </p:nvSpPr>
            <p:spPr>
              <a:xfrm>
                <a:off x="3412806" y="1612240"/>
                <a:ext cx="696013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kumimoji="0" lang="zh-CN" altLang="en-US" sz="180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/>
                    <a:cs typeface="+mn-ea"/>
                    <a:sym typeface="+mn-lt"/>
                  </a:rPr>
                  <a:t>服务</a:t>
                </a:r>
                <a:endParaRPr kumimoji="0" lang="en-US" altLang="zh-CN" sz="18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endParaRPr>
              </a:p>
              <a:p>
                <a:pPr algn="dist"/>
                <a:r>
                  <a:rPr kumimoji="0" lang="zh-CN" altLang="en-US" sz="180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/>
                    <a:cs typeface="+mn-ea"/>
                    <a:sym typeface="+mn-lt"/>
                  </a:rPr>
                  <a:t>质量</a:t>
                </a:r>
                <a:endParaRPr lang="zh-CN" altLang="en-US">
                  <a:solidFill>
                    <a:schemeClr val="bg1"/>
                  </a:solidFill>
                  <a:latin typeface="思源黑体 CN Regular" panose="020B0500000000000000" pitchFamily="34" charset="-122"/>
                </a:endParaRPr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6C29C726-F4F5-F4CA-EF0F-3642A36CAAF9}"/>
                </a:ext>
              </a:extLst>
            </p:cNvPr>
            <p:cNvGrpSpPr/>
            <p:nvPr/>
          </p:nvGrpSpPr>
          <p:grpSpPr>
            <a:xfrm>
              <a:off x="7409050" y="3237573"/>
              <a:ext cx="927892" cy="927892"/>
              <a:chOff x="3296867" y="1457288"/>
              <a:chExt cx="927892" cy="927892"/>
            </a:xfrm>
          </p:grpSpPr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5EEDCE32-2A81-2A32-AB72-B080CFF47EA9}"/>
                  </a:ext>
                </a:extLst>
              </p:cNvPr>
              <p:cNvSpPr/>
              <p:nvPr/>
            </p:nvSpPr>
            <p:spPr bwMode="auto">
              <a:xfrm>
                <a:off x="3296867" y="1457288"/>
                <a:ext cx="927892" cy="927892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C2CC894E-F52D-E738-C55A-93D39C2E6409}"/>
                  </a:ext>
                </a:extLst>
              </p:cNvPr>
              <p:cNvSpPr txBox="1"/>
              <p:nvPr/>
            </p:nvSpPr>
            <p:spPr>
              <a:xfrm>
                <a:off x="3412806" y="1612240"/>
                <a:ext cx="696013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kumimoji="0" lang="zh-CN" altLang="en-US" sz="180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/>
                    <a:cs typeface="+mn-ea"/>
                    <a:sym typeface="+mn-lt"/>
                  </a:rPr>
                  <a:t>业务能力</a:t>
                </a:r>
              </a:p>
            </p:txBody>
          </p:sp>
        </p:grp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347823D2-05B6-210A-5A31-04B3DB487300}"/>
              </a:ext>
            </a:extLst>
          </p:cNvPr>
          <p:cNvGrpSpPr/>
          <p:nvPr/>
        </p:nvGrpSpPr>
        <p:grpSpPr>
          <a:xfrm>
            <a:off x="9214059" y="1827913"/>
            <a:ext cx="1710965" cy="4080266"/>
            <a:chOff x="8802439" y="1861649"/>
            <a:chExt cx="1710965" cy="4080266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A4C38596-3527-5D73-37C0-59E8D7AC612F}"/>
                </a:ext>
              </a:extLst>
            </p:cNvPr>
            <p:cNvGrpSpPr/>
            <p:nvPr/>
          </p:nvGrpSpPr>
          <p:grpSpPr>
            <a:xfrm>
              <a:off x="8830453" y="1861649"/>
              <a:ext cx="1619396" cy="2132628"/>
              <a:chOff x="7890503" y="1272048"/>
              <a:chExt cx="1619396" cy="2132628"/>
            </a:xfrm>
          </p:grpSpPr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id="{FF1B1BC6-6625-1421-7B73-483844B7E85E}"/>
                  </a:ext>
                </a:extLst>
              </p:cNvPr>
              <p:cNvSpPr/>
              <p:nvPr/>
            </p:nvSpPr>
            <p:spPr>
              <a:xfrm>
                <a:off x="8812272" y="1639416"/>
                <a:ext cx="697627" cy="435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3000"/>
                  </a:lnSpc>
                </a:pPr>
                <a:r>
                  <a:rPr kumimoji="0" lang="zh-CN" altLang="zh-CN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/>
                    <a:cs typeface="+mn-ea"/>
                    <a:sym typeface="+mn-lt"/>
                  </a:rPr>
                  <a:t>场次</a:t>
                </a:r>
                <a:endParaRPr lang="zh-CN" altLang="en-US" sz="1400" dirty="0">
                  <a:solidFill>
                    <a:schemeClr val="accent1"/>
                  </a:solidFill>
                  <a:latin typeface="思源黑体 CN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416D12D8-399C-FAE0-86DA-0A8391CCF370}"/>
                  </a:ext>
                </a:extLst>
              </p:cNvPr>
              <p:cNvSpPr/>
              <p:nvPr/>
            </p:nvSpPr>
            <p:spPr bwMode="auto">
              <a:xfrm>
                <a:off x="8134795" y="2006925"/>
                <a:ext cx="1341419" cy="1397751"/>
              </a:xfrm>
              <a:prstGeom prst="roundRect">
                <a:avLst>
                  <a:gd name="adj" fmla="val 10659"/>
                </a:avLst>
              </a:prstGeom>
              <a:gradFill flip="none" rotWithShape="1">
                <a:gsLst>
                  <a:gs pos="28000">
                    <a:schemeClr val="accent1">
                      <a:lumMod val="20000"/>
                      <a:lumOff val="80000"/>
                      <a:alpha val="0"/>
                    </a:schemeClr>
                  </a:gs>
                  <a:gs pos="94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 w="9525" cap="flat" cmpd="sng" algn="ctr">
                <a:gradFill>
                  <a:gsLst>
                    <a:gs pos="0">
                      <a:schemeClr val="accent1"/>
                    </a:gs>
                    <a:gs pos="59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  <p:sp>
            <p:nvSpPr>
              <p:cNvPr id="88" name="矩形 87">
                <a:extLst>
                  <a:ext uri="{FF2B5EF4-FFF2-40B4-BE49-F238E27FC236}">
                    <a16:creationId xmlns:a16="http://schemas.microsoft.com/office/drawing/2014/main" id="{504C1F49-D78D-CA27-305A-358F394B1D43}"/>
                  </a:ext>
                </a:extLst>
              </p:cNvPr>
              <p:cNvSpPr/>
              <p:nvPr/>
            </p:nvSpPr>
            <p:spPr>
              <a:xfrm>
                <a:off x="7890503" y="1272048"/>
                <a:ext cx="1425201" cy="9198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kumimoji="0" lang="en-US" altLang="zh-CN" sz="4000" b="0" i="0" u="none" strike="noStrike" kern="1200" cap="none" spc="0" normalizeH="0" baseline="0" noProof="0">
                    <a:ln>
                      <a:solidFill>
                        <a:schemeClr val="accent1"/>
                      </a:solidFill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rPr>
                  <a:t>63</a:t>
                </a:r>
                <a:endParaRPr lang="zh-CN" altLang="en-US" sz="4000" dirty="0">
                  <a:ln>
                    <a:solidFill>
                      <a:schemeClr val="accent1"/>
                    </a:solidFill>
                  </a:ln>
                  <a:solidFill>
                    <a:schemeClr val="bg1"/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id="{8EF8A549-CC89-4012-A4A1-BBD68C99DD51}"/>
                  </a:ext>
                </a:extLst>
              </p:cNvPr>
              <p:cNvSpPr/>
              <p:nvPr/>
            </p:nvSpPr>
            <p:spPr>
              <a:xfrm>
                <a:off x="8258274" y="2089871"/>
                <a:ext cx="1107996" cy="7355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kumimoji="0" lang="zh-CN" altLang="zh-CN" b="0" i="0" u="none" strike="noStrike" kern="1200" cap="none" spc="0" normalizeH="0" baseline="0" noProof="0">
                    <a:ln>
                      <a:noFill/>
                    </a:ln>
                    <a:solidFill>
                      <a:srgbClr val="15537D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+mn-lt"/>
                  </a:rPr>
                  <a:t>学习培训</a:t>
                </a:r>
                <a:endParaRPr lang="en-US" altLang="zh-CN">
                  <a:solidFill>
                    <a:srgbClr val="15537D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  <a:p>
                <a:pPr algn="just">
                  <a:lnSpc>
                    <a:spcPct val="120000"/>
                  </a:lnSpc>
                </a:pPr>
                <a:r>
                  <a:rPr kumimoji="0" lang="zh-CN" altLang="zh-CN" b="0" i="0" u="none" strike="noStrike" kern="1200" cap="none" spc="0" normalizeH="0" baseline="0" noProof="0">
                    <a:ln>
                      <a:noFill/>
                    </a:ln>
                    <a:solidFill>
                      <a:srgbClr val="15537D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+mn-lt"/>
                  </a:rPr>
                  <a:t>技能练赛</a:t>
                </a:r>
                <a:endParaRPr lang="zh-CN" altLang="en-US" dirty="0">
                  <a:solidFill>
                    <a:srgbClr val="15537D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54AFD09F-AACB-230E-8A6C-9E13C6867770}"/>
                </a:ext>
              </a:extLst>
            </p:cNvPr>
            <p:cNvGrpSpPr/>
            <p:nvPr/>
          </p:nvGrpSpPr>
          <p:grpSpPr>
            <a:xfrm>
              <a:off x="8802439" y="3801943"/>
              <a:ext cx="1710965" cy="2139972"/>
              <a:chOff x="7922779" y="1264704"/>
              <a:chExt cx="1710965" cy="2139972"/>
            </a:xfrm>
          </p:grpSpPr>
          <p:sp>
            <p:nvSpPr>
              <p:cNvPr id="94" name="矩形 93">
                <a:extLst>
                  <a:ext uri="{FF2B5EF4-FFF2-40B4-BE49-F238E27FC236}">
                    <a16:creationId xmlns:a16="http://schemas.microsoft.com/office/drawing/2014/main" id="{8A4A8429-EB48-5003-C278-3EBADAED6C59}"/>
                  </a:ext>
                </a:extLst>
              </p:cNvPr>
              <p:cNvSpPr/>
              <p:nvPr/>
            </p:nvSpPr>
            <p:spPr>
              <a:xfrm>
                <a:off x="8936117" y="1655864"/>
                <a:ext cx="697627" cy="435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3000"/>
                  </a:lnSpc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/>
                    <a:cs typeface="+mn-ea"/>
                    <a:sym typeface="+mn-lt"/>
                  </a:rPr>
                  <a:t>人</a:t>
                </a:r>
                <a:r>
                  <a:rPr kumimoji="0" lang="zh-CN" altLang="zh-CN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/>
                    <a:cs typeface="+mn-ea"/>
                    <a:sym typeface="+mn-lt"/>
                  </a:rPr>
                  <a:t>次</a:t>
                </a:r>
                <a:endParaRPr lang="zh-CN" altLang="en-US" sz="1400" dirty="0">
                  <a:solidFill>
                    <a:schemeClr val="accent1"/>
                  </a:solidFill>
                  <a:latin typeface="思源黑体 CN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95" name="矩形: 圆角 94">
                <a:extLst>
                  <a:ext uri="{FF2B5EF4-FFF2-40B4-BE49-F238E27FC236}">
                    <a16:creationId xmlns:a16="http://schemas.microsoft.com/office/drawing/2014/main" id="{6D7FC699-E20D-2001-01CA-B7F6EDD0AA47}"/>
                  </a:ext>
                </a:extLst>
              </p:cNvPr>
              <p:cNvSpPr/>
              <p:nvPr/>
            </p:nvSpPr>
            <p:spPr bwMode="auto">
              <a:xfrm>
                <a:off x="8134795" y="2006925"/>
                <a:ext cx="1341419" cy="1397751"/>
              </a:xfrm>
              <a:prstGeom prst="roundRect">
                <a:avLst>
                  <a:gd name="adj" fmla="val 10659"/>
                </a:avLst>
              </a:prstGeom>
              <a:gradFill flip="none" rotWithShape="1">
                <a:gsLst>
                  <a:gs pos="28000">
                    <a:schemeClr val="accent1">
                      <a:lumMod val="20000"/>
                      <a:lumOff val="80000"/>
                      <a:alpha val="0"/>
                    </a:schemeClr>
                  </a:gs>
                  <a:gs pos="94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 w="9525" cap="flat" cmpd="sng" algn="ctr">
                <a:gradFill>
                  <a:gsLst>
                    <a:gs pos="0">
                      <a:schemeClr val="accent1"/>
                    </a:gs>
                    <a:gs pos="59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</a:endParaRPr>
              </a:p>
            </p:txBody>
          </p:sp>
          <p:sp>
            <p:nvSpPr>
              <p:cNvPr id="96" name="矩形 95">
                <a:extLst>
                  <a:ext uri="{FF2B5EF4-FFF2-40B4-BE49-F238E27FC236}">
                    <a16:creationId xmlns:a16="http://schemas.microsoft.com/office/drawing/2014/main" id="{F75FBDF8-64A0-6085-03BD-763A160C2120}"/>
                  </a:ext>
                </a:extLst>
              </p:cNvPr>
              <p:cNvSpPr/>
              <p:nvPr/>
            </p:nvSpPr>
            <p:spPr>
              <a:xfrm>
                <a:off x="7922779" y="1264704"/>
                <a:ext cx="1425201" cy="9198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>
                    <a:ln>
                      <a:solidFill>
                        <a:schemeClr val="accent1"/>
                      </a:solidFill>
                    </a:ln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610</a:t>
                </a:r>
              </a:p>
            </p:txBody>
          </p:sp>
          <p:sp>
            <p:nvSpPr>
              <p:cNvPr id="97" name="矩形 96">
                <a:extLst>
                  <a:ext uri="{FF2B5EF4-FFF2-40B4-BE49-F238E27FC236}">
                    <a16:creationId xmlns:a16="http://schemas.microsoft.com/office/drawing/2014/main" id="{38A530B5-0DDC-8B6D-FF07-D043C4A3C542}"/>
                  </a:ext>
                </a:extLst>
              </p:cNvPr>
              <p:cNvSpPr/>
              <p:nvPr/>
            </p:nvSpPr>
            <p:spPr>
              <a:xfrm>
                <a:off x="8238628" y="2129155"/>
                <a:ext cx="1107996" cy="4423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lnSpc>
                    <a:spcPts val="3000"/>
                  </a:lnSpc>
                </a:pPr>
                <a:r>
                  <a: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rgbClr val="15537D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+mn-lt"/>
                  </a:rPr>
                  <a:t>参与人次</a:t>
                </a:r>
              </a:p>
            </p:txBody>
          </p:sp>
        </p:grp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953BAD9A-C6F0-DCED-3AB4-2B540AD9FC6D}"/>
              </a:ext>
            </a:extLst>
          </p:cNvPr>
          <p:cNvGrpSpPr/>
          <p:nvPr/>
        </p:nvGrpSpPr>
        <p:grpSpPr>
          <a:xfrm>
            <a:off x="698161" y="1831469"/>
            <a:ext cx="3659284" cy="3940948"/>
            <a:chOff x="583801" y="1719945"/>
            <a:chExt cx="3659284" cy="3940948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2E7458E3-E515-3F14-C79F-28EDD1D88F05}"/>
                </a:ext>
              </a:extLst>
            </p:cNvPr>
            <p:cNvGrpSpPr/>
            <p:nvPr/>
          </p:nvGrpSpPr>
          <p:grpSpPr>
            <a:xfrm>
              <a:off x="818908" y="1719945"/>
              <a:ext cx="3292175" cy="3395611"/>
              <a:chOff x="1172796" y="1967388"/>
              <a:chExt cx="3292175" cy="3395611"/>
            </a:xfrm>
          </p:grpSpPr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E5C78A5D-0806-D65F-1623-112AB4626282}"/>
                  </a:ext>
                </a:extLst>
              </p:cNvPr>
              <p:cNvSpPr/>
              <p:nvPr/>
            </p:nvSpPr>
            <p:spPr>
              <a:xfrm flipH="1">
                <a:off x="1355905" y="4445504"/>
                <a:ext cx="2646878" cy="917495"/>
              </a:xfrm>
              <a:prstGeom prst="rect">
                <a:avLst/>
              </a:prstGeom>
            </p:spPr>
            <p:txBody>
              <a:bodyPr wrap="none" anchor="ctr" anchorCtr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kumimoji="0" lang="zh-CN" altLang="zh-CN" sz="4800" i="0" u="none" strike="noStrike" kern="1200" cap="none" spc="0" normalizeH="0" baseline="0" noProof="0">
                    <a:ln w="1270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</a:ln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+mj-ea"/>
                    <a:ea typeface="+mj-ea"/>
                    <a:cs typeface="+mn-ea"/>
                    <a:sym typeface="+mn-lt"/>
                  </a:rPr>
                  <a:t>专项行动</a:t>
                </a:r>
                <a:endParaRPr lang="zh-CN" altLang="en-US" sz="4800" dirty="0">
                  <a:ln w="12700"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0C39E32B-CDE7-375E-472A-5600EADCBF1F}"/>
                  </a:ext>
                </a:extLst>
              </p:cNvPr>
              <p:cNvGrpSpPr/>
              <p:nvPr/>
            </p:nvGrpSpPr>
            <p:grpSpPr>
              <a:xfrm>
                <a:off x="1172796" y="1967388"/>
                <a:ext cx="3292175" cy="2942600"/>
                <a:chOff x="4455506" y="1524227"/>
                <a:chExt cx="3292175" cy="2942600"/>
              </a:xfrm>
            </p:grpSpPr>
            <p:sp>
              <p:nvSpPr>
                <p:cNvPr id="65" name="矩形 64">
                  <a:extLst>
                    <a:ext uri="{FF2B5EF4-FFF2-40B4-BE49-F238E27FC236}">
                      <a16:creationId xmlns:a16="http://schemas.microsoft.com/office/drawing/2014/main" id="{BF42B315-CC06-DD8D-855B-10B9261B12AC}"/>
                    </a:ext>
                  </a:extLst>
                </p:cNvPr>
                <p:cNvSpPr/>
                <p:nvPr/>
              </p:nvSpPr>
              <p:spPr>
                <a:xfrm>
                  <a:off x="4455506" y="1524227"/>
                  <a:ext cx="2541080" cy="2942600"/>
                </a:xfrm>
                <a:prstGeom prst="rect">
                  <a:avLst/>
                </a:prstGeom>
              </p:spPr>
              <p:txBody>
                <a:bodyPr wrap="none" anchor="ctr" anchorCtr="0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kumimoji="0" lang="en-US" altLang="zh-CN" sz="13800" b="0" i="0" u="none" strike="noStrike" kern="1200" cap="none" spc="-2000" normalizeH="0" noProof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ea"/>
                      <a:sym typeface="+mn-lt"/>
                    </a:rPr>
                    <a:t>100</a:t>
                  </a:r>
                  <a:endParaRPr lang="zh-CN" altLang="en-US" sz="13800" spc="-20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endParaRPr>
                </a:p>
              </p:txBody>
            </p:sp>
            <p:sp useBgFill="1">
              <p:nvSpPr>
                <p:cNvPr id="63" name="矩形 62">
                  <a:extLst>
                    <a:ext uri="{FF2B5EF4-FFF2-40B4-BE49-F238E27FC236}">
                      <a16:creationId xmlns:a16="http://schemas.microsoft.com/office/drawing/2014/main" id="{9156B6C8-9AFD-087E-1E88-F0FC36763995}"/>
                    </a:ext>
                  </a:extLst>
                </p:cNvPr>
                <p:cNvSpPr/>
                <p:nvPr/>
              </p:nvSpPr>
              <p:spPr>
                <a:xfrm>
                  <a:off x="4907666" y="3055858"/>
                  <a:ext cx="2176040" cy="504946"/>
                </a:xfrm>
                <a:prstGeom prst="rect">
                  <a:avLst/>
                </a:prstGeom>
              </p:spPr>
              <p:txBody>
                <a:bodyPr wrap="square" anchor="ctr" anchorCtr="0">
                  <a:spAutoFit/>
                </a:bodyPr>
                <a:lstStyle/>
                <a:p>
                  <a:pPr algn="dist">
                    <a:lnSpc>
                      <a:spcPct val="120000"/>
                    </a:lnSpc>
                  </a:pPr>
                  <a:r>
                    <a:rPr kumimoji="0" lang="zh-CN" altLang="zh-CN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ea"/>
                      <a:sym typeface="+mn-lt"/>
                    </a:rPr>
                    <a:t>服务提升</a:t>
                  </a:r>
                  <a:endPara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endParaRPr>
                </a:p>
              </p:txBody>
            </p:sp>
            <p:grpSp>
              <p:nvGrpSpPr>
                <p:cNvPr id="3" name="组合 2">
                  <a:extLst>
                    <a:ext uri="{FF2B5EF4-FFF2-40B4-BE49-F238E27FC236}">
                      <a16:creationId xmlns:a16="http://schemas.microsoft.com/office/drawing/2014/main" id="{8176CE15-2C7E-548C-55A3-DF6B58CCB948}"/>
                    </a:ext>
                  </a:extLst>
                </p:cNvPr>
                <p:cNvGrpSpPr/>
                <p:nvPr/>
              </p:nvGrpSpPr>
              <p:grpSpPr>
                <a:xfrm>
                  <a:off x="7203942" y="3236770"/>
                  <a:ext cx="543739" cy="670633"/>
                  <a:chOff x="7193122" y="3249224"/>
                  <a:chExt cx="543739" cy="670633"/>
                </a:xfrm>
              </p:grpSpPr>
              <p:sp>
                <p:nvSpPr>
                  <p:cNvPr id="2" name="椭圆 1">
                    <a:extLst>
                      <a:ext uri="{FF2B5EF4-FFF2-40B4-BE49-F238E27FC236}">
                        <a16:creationId xmlns:a16="http://schemas.microsoft.com/office/drawing/2014/main" id="{E1EC9DDC-EFC0-965A-B725-8E29B00FBA6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93122" y="3376118"/>
                    <a:ext cx="543739" cy="543739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none" lIns="91440" tIns="45720" rIns="91440" bIns="45720" numCol="1" rtlCol="0" anchor="ctr" anchorCtr="0" compatLnSpc="1"/>
                  <a:lstStyle/>
                  <a:p>
                    <a:pPr marL="0" marR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</a:pPr>
                    <a:endParaRPr kumimoji="0" lang="zh-CN" altLang="en-US" sz="1400" b="0" i="0" u="none" strike="noStrike" cap="none" normalizeH="0" baseline="0" dirty="0">
                      <a:ln>
                        <a:noFill/>
                      </a:ln>
                      <a:solidFill>
                        <a:srgbClr val="003399"/>
                      </a:solidFill>
                      <a:effectLst/>
                      <a:latin typeface="+mn-ea"/>
                      <a:ea typeface="+mn-ea"/>
                    </a:endParaRPr>
                  </a:p>
                </p:txBody>
              </p:sp>
              <p:sp>
                <p:nvSpPr>
                  <p:cNvPr id="66" name="矩形 65">
                    <a:extLst>
                      <a:ext uri="{FF2B5EF4-FFF2-40B4-BE49-F238E27FC236}">
                        <a16:creationId xmlns:a16="http://schemas.microsoft.com/office/drawing/2014/main" id="{544D9665-04C7-5F54-982C-AD16B502933A}"/>
                      </a:ext>
                    </a:extLst>
                  </p:cNvPr>
                  <p:cNvSpPr/>
                  <p:nvPr/>
                </p:nvSpPr>
                <p:spPr>
                  <a:xfrm>
                    <a:off x="7193122" y="3249224"/>
                    <a:ext cx="543739" cy="670633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just">
                      <a:lnSpc>
                        <a:spcPct val="150000"/>
                      </a:lnSpc>
                    </a:pPr>
                    <a:r>
                      <a:rPr kumimoji="0" lang="zh-CN" altLang="zh-CN" sz="2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思源黑体 CN Bold"/>
                        <a:ea typeface="思源黑体 CN Bold"/>
                        <a:cs typeface="+mn-ea"/>
                        <a:sym typeface="+mn-lt"/>
                      </a:rPr>
                      <a:t>天</a:t>
                    </a:r>
                    <a:endParaRPr lang="zh-CN" altLang="en-US" sz="2800" dirty="0">
                      <a:solidFill>
                        <a:schemeClr val="bg1"/>
                      </a:solidFill>
                      <a:latin typeface="+mj-ea"/>
                      <a:ea typeface="+mj-ea"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B01BCA00-077B-1AD8-2001-9C0179D8E57E}"/>
                </a:ext>
              </a:extLst>
            </p:cNvPr>
            <p:cNvSpPr/>
            <p:nvPr/>
          </p:nvSpPr>
          <p:spPr>
            <a:xfrm>
              <a:off x="583801" y="2001609"/>
              <a:ext cx="3659284" cy="3659284"/>
            </a:xfrm>
            <a:prstGeom prst="ellipse">
              <a:avLst/>
            </a:prstGeom>
            <a:gradFill flip="none" rotWithShape="1">
              <a:gsLst>
                <a:gs pos="73000">
                  <a:schemeClr val="accent1">
                    <a:alpha val="0"/>
                  </a:schemeClr>
                </a:gs>
                <a:gs pos="100000">
                  <a:schemeClr val="accent1">
                    <a:alpha val="18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23114">
              <a:solidFill>
                <a:schemeClr val="accent1">
                  <a:alpha val="3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210" tIns="41605" rIns="83210" bIns="41605" rtlCol="0" anchor="ctr"/>
            <a:lstStyle/>
            <a:p>
              <a:endParaRPr lang="zh-CN" altLang="en-US" sz="1456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6" name="左大括号 105">
            <a:extLst>
              <a:ext uri="{FF2B5EF4-FFF2-40B4-BE49-F238E27FC236}">
                <a16:creationId xmlns:a16="http://schemas.microsoft.com/office/drawing/2014/main" id="{5EBD75ED-D9D0-0DC7-E1EF-35D935241C7F}"/>
              </a:ext>
            </a:extLst>
          </p:cNvPr>
          <p:cNvSpPr/>
          <p:nvPr/>
        </p:nvSpPr>
        <p:spPr bwMode="auto">
          <a:xfrm>
            <a:off x="8997961" y="2828441"/>
            <a:ext cx="394429" cy="2228668"/>
          </a:xfrm>
          <a:prstGeom prst="leftBrace">
            <a:avLst>
              <a:gd name="adj1" fmla="val 8333"/>
              <a:gd name="adj2" fmla="val 49658"/>
            </a:avLst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200" b="0" i="0" u="none" strike="noStrike" cap="none" normalizeH="0" baseline="0">
              <a:ln>
                <a:noFill/>
              </a:ln>
              <a:solidFill>
                <a:srgbClr val="003399"/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87DC36DB-9F48-C232-0084-6F92BFF0EB19}"/>
              </a:ext>
            </a:extLst>
          </p:cNvPr>
          <p:cNvSpPr/>
          <p:nvPr/>
        </p:nvSpPr>
        <p:spPr bwMode="auto">
          <a:xfrm flipV="1">
            <a:off x="4334553" y="4087154"/>
            <a:ext cx="2314936" cy="365457"/>
          </a:xfrm>
          <a:custGeom>
            <a:avLst/>
            <a:gdLst>
              <a:gd name="connsiteX0" fmla="*/ 0 w 2314936"/>
              <a:gd name="connsiteY0" fmla="*/ 335666 h 396326"/>
              <a:gd name="connsiteX1" fmla="*/ 1250066 w 2314936"/>
              <a:gd name="connsiteY1" fmla="*/ 370390 h 396326"/>
              <a:gd name="connsiteX2" fmla="*/ 2314936 w 2314936"/>
              <a:gd name="connsiteY2" fmla="*/ 0 h 396326"/>
              <a:gd name="connsiteX0" fmla="*/ 0 w 2314936"/>
              <a:gd name="connsiteY0" fmla="*/ 335666 h 351807"/>
              <a:gd name="connsiteX1" fmla="*/ 1215342 w 2314936"/>
              <a:gd name="connsiteY1" fmla="*/ 266218 h 351807"/>
              <a:gd name="connsiteX2" fmla="*/ 2314936 w 2314936"/>
              <a:gd name="connsiteY2" fmla="*/ 0 h 351807"/>
              <a:gd name="connsiteX0" fmla="*/ 0 w 2314936"/>
              <a:gd name="connsiteY0" fmla="*/ 335666 h 359381"/>
              <a:gd name="connsiteX1" fmla="*/ 1215342 w 2314936"/>
              <a:gd name="connsiteY1" fmla="*/ 300942 h 359381"/>
              <a:gd name="connsiteX2" fmla="*/ 2314936 w 2314936"/>
              <a:gd name="connsiteY2" fmla="*/ 0 h 359381"/>
              <a:gd name="connsiteX0" fmla="*/ 0 w 2314936"/>
              <a:gd name="connsiteY0" fmla="*/ 335666 h 364645"/>
              <a:gd name="connsiteX1" fmla="*/ 1189942 w 2314936"/>
              <a:gd name="connsiteY1" fmla="*/ 316182 h 364645"/>
              <a:gd name="connsiteX2" fmla="*/ 2314936 w 2314936"/>
              <a:gd name="connsiteY2" fmla="*/ 0 h 364645"/>
              <a:gd name="connsiteX0" fmla="*/ 0 w 2314936"/>
              <a:gd name="connsiteY0" fmla="*/ 335666 h 368868"/>
              <a:gd name="connsiteX1" fmla="*/ 1189942 w 2314936"/>
              <a:gd name="connsiteY1" fmla="*/ 316182 h 368868"/>
              <a:gd name="connsiteX2" fmla="*/ 2314936 w 2314936"/>
              <a:gd name="connsiteY2" fmla="*/ 0 h 368868"/>
              <a:gd name="connsiteX0" fmla="*/ 0 w 2314936"/>
              <a:gd name="connsiteY0" fmla="*/ 335666 h 365457"/>
              <a:gd name="connsiteX1" fmla="*/ 1189942 w 2314936"/>
              <a:gd name="connsiteY1" fmla="*/ 316182 h 365457"/>
              <a:gd name="connsiteX2" fmla="*/ 2314936 w 2314936"/>
              <a:gd name="connsiteY2" fmla="*/ 0 h 365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14936" h="365457">
                <a:moveTo>
                  <a:pt x="0" y="335666"/>
                </a:moveTo>
                <a:cubicBezTo>
                  <a:pt x="432121" y="381000"/>
                  <a:pt x="738079" y="374666"/>
                  <a:pt x="1189942" y="316182"/>
                </a:cubicBezTo>
                <a:cubicBezTo>
                  <a:pt x="1641805" y="257698"/>
                  <a:pt x="1975412" y="157223"/>
                  <a:pt x="2314936" y="0"/>
                </a:cubicBezTo>
              </a:path>
            </a:pathLst>
          </a:custGeom>
          <a:noFill/>
          <a:ln w="9525" cap="flat" cmpd="sng" algn="ctr">
            <a:solidFill>
              <a:schemeClr val="accent1"/>
            </a:solidFill>
            <a:prstDash val="lgDash"/>
            <a:round/>
            <a:headEnd type="none" w="med" len="med"/>
            <a:tailEnd type="triangle" w="lg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200" b="0" i="0" u="none" strike="noStrike" cap="none" normalizeH="0" baseline="0">
              <a:ln>
                <a:noFill/>
              </a:ln>
              <a:solidFill>
                <a:srgbClr val="003399"/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31569FE0-DBB6-844D-0D0E-E1D659642098}"/>
              </a:ext>
            </a:extLst>
          </p:cNvPr>
          <p:cNvCxnSpPr>
            <a:cxnSpLocks/>
          </p:cNvCxnSpPr>
          <p:nvPr/>
        </p:nvCxnSpPr>
        <p:spPr bwMode="auto">
          <a:xfrm flipV="1">
            <a:off x="4365144" y="3836322"/>
            <a:ext cx="2177929" cy="63447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lgDash"/>
            <a:round/>
            <a:headEnd type="none" w="med" len="med"/>
            <a:tailEnd type="triangle" w="lg" len="med"/>
          </a:ln>
        </p:spPr>
      </p:cxn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B38B61C0-8346-11A4-4304-94F57D17D938}"/>
              </a:ext>
            </a:extLst>
          </p:cNvPr>
          <p:cNvSpPr/>
          <p:nvPr/>
        </p:nvSpPr>
        <p:spPr bwMode="auto">
          <a:xfrm>
            <a:off x="4320657" y="3290813"/>
            <a:ext cx="2314936" cy="365457"/>
          </a:xfrm>
          <a:custGeom>
            <a:avLst/>
            <a:gdLst>
              <a:gd name="connsiteX0" fmla="*/ 0 w 2314936"/>
              <a:gd name="connsiteY0" fmla="*/ 335666 h 396326"/>
              <a:gd name="connsiteX1" fmla="*/ 1250066 w 2314936"/>
              <a:gd name="connsiteY1" fmla="*/ 370390 h 396326"/>
              <a:gd name="connsiteX2" fmla="*/ 2314936 w 2314936"/>
              <a:gd name="connsiteY2" fmla="*/ 0 h 396326"/>
              <a:gd name="connsiteX0" fmla="*/ 0 w 2314936"/>
              <a:gd name="connsiteY0" fmla="*/ 335666 h 351807"/>
              <a:gd name="connsiteX1" fmla="*/ 1215342 w 2314936"/>
              <a:gd name="connsiteY1" fmla="*/ 266218 h 351807"/>
              <a:gd name="connsiteX2" fmla="*/ 2314936 w 2314936"/>
              <a:gd name="connsiteY2" fmla="*/ 0 h 351807"/>
              <a:gd name="connsiteX0" fmla="*/ 0 w 2314936"/>
              <a:gd name="connsiteY0" fmla="*/ 335666 h 359381"/>
              <a:gd name="connsiteX1" fmla="*/ 1215342 w 2314936"/>
              <a:gd name="connsiteY1" fmla="*/ 300942 h 359381"/>
              <a:gd name="connsiteX2" fmla="*/ 2314936 w 2314936"/>
              <a:gd name="connsiteY2" fmla="*/ 0 h 359381"/>
              <a:gd name="connsiteX0" fmla="*/ 0 w 2314936"/>
              <a:gd name="connsiteY0" fmla="*/ 335666 h 364645"/>
              <a:gd name="connsiteX1" fmla="*/ 1189942 w 2314936"/>
              <a:gd name="connsiteY1" fmla="*/ 316182 h 364645"/>
              <a:gd name="connsiteX2" fmla="*/ 2314936 w 2314936"/>
              <a:gd name="connsiteY2" fmla="*/ 0 h 364645"/>
              <a:gd name="connsiteX0" fmla="*/ 0 w 2314936"/>
              <a:gd name="connsiteY0" fmla="*/ 335666 h 368868"/>
              <a:gd name="connsiteX1" fmla="*/ 1189942 w 2314936"/>
              <a:gd name="connsiteY1" fmla="*/ 316182 h 368868"/>
              <a:gd name="connsiteX2" fmla="*/ 2314936 w 2314936"/>
              <a:gd name="connsiteY2" fmla="*/ 0 h 368868"/>
              <a:gd name="connsiteX0" fmla="*/ 0 w 2314936"/>
              <a:gd name="connsiteY0" fmla="*/ 335666 h 365457"/>
              <a:gd name="connsiteX1" fmla="*/ 1189942 w 2314936"/>
              <a:gd name="connsiteY1" fmla="*/ 316182 h 365457"/>
              <a:gd name="connsiteX2" fmla="*/ 2314936 w 2314936"/>
              <a:gd name="connsiteY2" fmla="*/ 0 h 365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14936" h="365457">
                <a:moveTo>
                  <a:pt x="0" y="335666"/>
                </a:moveTo>
                <a:cubicBezTo>
                  <a:pt x="432121" y="381000"/>
                  <a:pt x="738079" y="374666"/>
                  <a:pt x="1189942" y="316182"/>
                </a:cubicBezTo>
                <a:cubicBezTo>
                  <a:pt x="1641805" y="257698"/>
                  <a:pt x="1975412" y="157223"/>
                  <a:pt x="2314936" y="0"/>
                </a:cubicBezTo>
              </a:path>
            </a:pathLst>
          </a:custGeom>
          <a:noFill/>
          <a:ln w="9525" cap="flat" cmpd="sng" algn="ctr">
            <a:solidFill>
              <a:schemeClr val="accent1"/>
            </a:solidFill>
            <a:prstDash val="lgDash"/>
            <a:round/>
            <a:headEnd type="none" w="med" len="med"/>
            <a:tailEnd type="triangle" w="lg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200" b="0" i="0" u="none" strike="noStrike" cap="none" normalizeH="0" baseline="0">
              <a:ln>
                <a:noFill/>
              </a:ln>
              <a:solidFill>
                <a:srgbClr val="003399"/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id="{BA611EB4-5C50-E03A-D2E1-03B54AD37311}"/>
              </a:ext>
            </a:extLst>
          </p:cNvPr>
          <p:cNvSpPr/>
          <p:nvPr/>
        </p:nvSpPr>
        <p:spPr bwMode="auto">
          <a:xfrm>
            <a:off x="4726828" y="3277140"/>
            <a:ext cx="476926" cy="1135988"/>
          </a:xfrm>
          <a:prstGeom prst="ellipse">
            <a:avLst/>
          </a:prstGeom>
          <a:noFill/>
          <a:ln w="19050" cap="flat" cmpd="sng" algn="ctr">
            <a:gradFill>
              <a:gsLst>
                <a:gs pos="27000">
                  <a:schemeClr val="accent1"/>
                </a:gs>
                <a:gs pos="87000">
                  <a:schemeClr val="accent1">
                    <a:alpha val="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cap="none" normalizeH="0" baseline="0" dirty="0">
              <a:ln>
                <a:noFill/>
              </a:ln>
              <a:solidFill>
                <a:srgbClr val="003399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id="{6350FD8A-3B83-684F-3A33-3B40A953DB3B}"/>
              </a:ext>
            </a:extLst>
          </p:cNvPr>
          <p:cNvSpPr/>
          <p:nvPr/>
        </p:nvSpPr>
        <p:spPr bwMode="auto">
          <a:xfrm>
            <a:off x="5385180" y="3277140"/>
            <a:ext cx="476926" cy="1135988"/>
          </a:xfrm>
          <a:prstGeom prst="ellipse">
            <a:avLst/>
          </a:prstGeom>
          <a:noFill/>
          <a:ln w="19050" cap="flat" cmpd="sng" algn="ctr">
            <a:gradFill>
              <a:gsLst>
                <a:gs pos="27000">
                  <a:schemeClr val="accent1"/>
                </a:gs>
                <a:gs pos="87000">
                  <a:schemeClr val="accent1">
                    <a:alpha val="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cap="none" normalizeH="0" baseline="0" dirty="0">
              <a:ln>
                <a:noFill/>
              </a:ln>
              <a:solidFill>
                <a:srgbClr val="003399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765743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>
            <a:extLst>
              <a:ext uri="{FF2B5EF4-FFF2-40B4-BE49-F238E27FC236}">
                <a16:creationId xmlns:a16="http://schemas.microsoft.com/office/drawing/2014/main" id="{E5406D61-54E1-139D-A3C6-8B517CF39932}"/>
              </a:ext>
            </a:extLst>
          </p:cNvPr>
          <p:cNvSpPr txBox="1"/>
          <p:nvPr/>
        </p:nvSpPr>
        <p:spPr>
          <a:xfrm>
            <a:off x="3436842" y="480843"/>
            <a:ext cx="6067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03</a:t>
            </a:r>
            <a:r>
              <a:rPr lang="zh-CN" altLang="en-US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、持续加强内控管理，经营绩效好于预期</a:t>
            </a:r>
            <a:endParaRPr lang="zh-CN" altLang="en-US" sz="2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A3BC72F-243B-6424-4A6F-50A48F5DD3A9}"/>
              </a:ext>
            </a:extLst>
          </p:cNvPr>
          <p:cNvSpPr txBox="1"/>
          <p:nvPr/>
        </p:nvSpPr>
        <p:spPr>
          <a:xfrm>
            <a:off x="1804157" y="421914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主要工作</a:t>
            </a:r>
            <a:endParaRPr kumimoji="1" lang="zh-CN" altLang="en-US" sz="2800" b="1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BF2FE22-4702-6698-9D61-54D4A51591DF}"/>
              </a:ext>
            </a:extLst>
          </p:cNvPr>
          <p:cNvSpPr txBox="1"/>
          <p:nvPr/>
        </p:nvSpPr>
        <p:spPr>
          <a:xfrm>
            <a:off x="978385" y="466386"/>
            <a:ext cx="378309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bg1"/>
                </a:solidFill>
                <a:latin typeface="思源黑体 CN Regular" panose="020B0500000000000000" pitchFamily="34" charset="-122"/>
              </a:rPr>
              <a:t>二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3F0C52C-980E-268A-EAF2-2E3EF8961C87}"/>
              </a:ext>
            </a:extLst>
          </p:cNvPr>
          <p:cNvGrpSpPr/>
          <p:nvPr/>
        </p:nvGrpSpPr>
        <p:grpSpPr>
          <a:xfrm>
            <a:off x="397336" y="2125327"/>
            <a:ext cx="11397328" cy="3621024"/>
            <a:chOff x="397336" y="1792224"/>
            <a:chExt cx="11397328" cy="3621024"/>
          </a:xfrm>
        </p:grpSpPr>
        <p:sp>
          <p:nvSpPr>
            <p:cNvPr id="131" name="矩形: 圆角 130">
              <a:extLst>
                <a:ext uri="{FF2B5EF4-FFF2-40B4-BE49-F238E27FC236}">
                  <a16:creationId xmlns:a16="http://schemas.microsoft.com/office/drawing/2014/main" id="{4A5D3D6A-B68A-6B9F-2311-B88C13076B4A}"/>
                </a:ext>
              </a:extLst>
            </p:cNvPr>
            <p:cNvSpPr/>
            <p:nvPr/>
          </p:nvSpPr>
          <p:spPr>
            <a:xfrm>
              <a:off x="397336" y="1792224"/>
              <a:ext cx="2606040" cy="3621024"/>
            </a:xfrm>
            <a:prstGeom prst="roundRect">
              <a:avLst>
                <a:gd name="adj" fmla="val 8246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50DF388C-5EB4-1A02-7ED8-E5C61E3A869C}"/>
                </a:ext>
              </a:extLst>
            </p:cNvPr>
            <p:cNvSpPr txBox="1"/>
            <p:nvPr/>
          </p:nvSpPr>
          <p:spPr>
            <a:xfrm>
              <a:off x="1003164" y="2867941"/>
              <a:ext cx="1436291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dist"/>
              <a:r>
                <a:rPr lang="zh-CN" altLang="en-US" sz="2800">
                  <a:solidFill>
                    <a:schemeClr val="accent1"/>
                  </a:solidFill>
                  <a:latin typeface="+mj-ea"/>
                  <a:ea typeface="+mj-ea"/>
                </a:rPr>
                <a:t>耗能耗材</a:t>
              </a:r>
              <a:endParaRPr lang="zh-CN" altLang="en-US" sz="28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AC2310FA-ACEB-6E94-2192-848D90F42DF0}"/>
                </a:ext>
              </a:extLst>
            </p:cNvPr>
            <p:cNvSpPr txBox="1"/>
            <p:nvPr/>
          </p:nvSpPr>
          <p:spPr>
            <a:xfrm>
              <a:off x="717089" y="3357583"/>
              <a:ext cx="2008442" cy="13776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0">
                  <a:solidFill>
                    <a:schemeClr val="accent1"/>
                  </a:solidFill>
                  <a:effectLst/>
                  <a:latin typeface="+mn-ea"/>
                </a:rPr>
                <a:t>细算节约增效帐。讲清成本控制与奖金挂钩兑现的原则，超支扣奖。激励员工节约一滴水、一度电、一张纸。</a:t>
              </a:r>
              <a:endParaRPr lang="zh-CN" altLang="en-US" sz="1400" b="0" dirty="0">
                <a:solidFill>
                  <a:schemeClr val="accent1"/>
                </a:solidFill>
                <a:effectLst/>
                <a:latin typeface="+mn-ea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04DF2DE9-22E3-AF37-99B4-A7573E0B31BD}"/>
                </a:ext>
              </a:extLst>
            </p:cNvPr>
            <p:cNvSpPr/>
            <p:nvPr/>
          </p:nvSpPr>
          <p:spPr>
            <a:xfrm>
              <a:off x="1356694" y="2003927"/>
              <a:ext cx="676656" cy="676656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43C11CCF-B82B-7B04-F4F2-6765CEE0657E}"/>
                </a:ext>
              </a:extLst>
            </p:cNvPr>
            <p:cNvSpPr/>
            <p:nvPr/>
          </p:nvSpPr>
          <p:spPr>
            <a:xfrm>
              <a:off x="3327765" y="1792224"/>
              <a:ext cx="2606040" cy="3621024"/>
            </a:xfrm>
            <a:prstGeom prst="roundRect">
              <a:avLst>
                <a:gd name="adj" fmla="val 8246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DCB5DFED-5D46-E5EB-E439-92F1261525DE}"/>
                </a:ext>
              </a:extLst>
            </p:cNvPr>
            <p:cNvSpPr txBox="1"/>
            <p:nvPr/>
          </p:nvSpPr>
          <p:spPr>
            <a:xfrm>
              <a:off x="3933594" y="2867941"/>
              <a:ext cx="1436291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dist"/>
              <a:r>
                <a:rPr lang="zh-CN" altLang="en-US" sz="2800">
                  <a:solidFill>
                    <a:schemeClr val="accent1"/>
                  </a:solidFill>
                  <a:latin typeface="+mj-ea"/>
                  <a:ea typeface="+mj-ea"/>
                </a:rPr>
                <a:t>物资采购</a:t>
              </a:r>
              <a:endParaRPr lang="zh-CN" altLang="en-US" sz="28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08239085-87D0-1C26-CEB5-EC2F33CEE752}"/>
                </a:ext>
              </a:extLst>
            </p:cNvPr>
            <p:cNvSpPr txBox="1"/>
            <p:nvPr/>
          </p:nvSpPr>
          <p:spPr>
            <a:xfrm>
              <a:off x="3647518" y="3357583"/>
              <a:ext cx="2008442" cy="110235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0">
                  <a:solidFill>
                    <a:schemeClr val="accent1"/>
                  </a:solidFill>
                  <a:effectLst/>
                  <a:latin typeface="+mn-ea"/>
                </a:rPr>
                <a:t>严格审批程序，做到“能不买的不买、能少买的少买”“能不外包的不外包、自己的活自己干”。</a:t>
              </a:r>
              <a:endParaRPr lang="zh-CN" altLang="en-US" sz="1400" b="0" dirty="0">
                <a:solidFill>
                  <a:schemeClr val="accent1"/>
                </a:solidFill>
                <a:effectLst/>
                <a:latin typeface="+mn-ea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DD424FAF-DF24-1637-3960-40549C8FE3A2}"/>
                </a:ext>
              </a:extLst>
            </p:cNvPr>
            <p:cNvSpPr/>
            <p:nvPr/>
          </p:nvSpPr>
          <p:spPr>
            <a:xfrm>
              <a:off x="4287123" y="2003927"/>
              <a:ext cx="676656" cy="676656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39" name="矩形: 圆角 138">
              <a:extLst>
                <a:ext uri="{FF2B5EF4-FFF2-40B4-BE49-F238E27FC236}">
                  <a16:creationId xmlns:a16="http://schemas.microsoft.com/office/drawing/2014/main" id="{5F633FE4-51E8-ED81-8B5A-6CF1003DCB97}"/>
                </a:ext>
              </a:extLst>
            </p:cNvPr>
            <p:cNvSpPr/>
            <p:nvPr/>
          </p:nvSpPr>
          <p:spPr>
            <a:xfrm>
              <a:off x="6258194" y="1792224"/>
              <a:ext cx="2606040" cy="3621024"/>
            </a:xfrm>
            <a:prstGeom prst="roundRect">
              <a:avLst>
                <a:gd name="adj" fmla="val 8246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24127FF7-7B8E-039D-DD98-F8309BA4DA1D}"/>
                </a:ext>
              </a:extLst>
            </p:cNvPr>
            <p:cNvSpPr txBox="1"/>
            <p:nvPr/>
          </p:nvSpPr>
          <p:spPr>
            <a:xfrm>
              <a:off x="6864023" y="2867941"/>
              <a:ext cx="1436291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dist"/>
              <a:r>
                <a:rPr lang="zh-CN" altLang="en-US" sz="2800">
                  <a:solidFill>
                    <a:schemeClr val="accent1"/>
                  </a:solidFill>
                  <a:latin typeface="+mj-ea"/>
                  <a:ea typeface="+mj-ea"/>
                </a:rPr>
                <a:t>车辆使用</a:t>
              </a:r>
              <a:endParaRPr lang="zh-CN" altLang="en-US" sz="28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493DCFB4-5534-5120-D32D-7252F0794D2C}"/>
                </a:ext>
              </a:extLst>
            </p:cNvPr>
            <p:cNvSpPr txBox="1"/>
            <p:nvPr/>
          </p:nvSpPr>
          <p:spPr>
            <a:xfrm>
              <a:off x="6577947" y="3357583"/>
              <a:ext cx="2008442" cy="13776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0">
                  <a:solidFill>
                    <a:schemeClr val="accent1"/>
                  </a:solidFill>
                  <a:effectLst/>
                  <a:latin typeface="+mn-ea"/>
                </a:rPr>
                <a:t>服务部班子成员带头，在矿区内办事自行解决交通问题，外出油田办事，最大限度地综合使用，一车多用</a:t>
              </a:r>
              <a:endParaRPr lang="zh-CN" altLang="en-US" sz="1400" b="0" dirty="0">
                <a:solidFill>
                  <a:schemeClr val="accent1"/>
                </a:solidFill>
                <a:effectLst/>
                <a:latin typeface="+mn-ea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2ACA5D0B-E3EA-CDFD-1FD6-4C26F2002A17}"/>
                </a:ext>
              </a:extLst>
            </p:cNvPr>
            <p:cNvSpPr/>
            <p:nvPr/>
          </p:nvSpPr>
          <p:spPr>
            <a:xfrm>
              <a:off x="7217552" y="2003927"/>
              <a:ext cx="676656" cy="676656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43" name="矩形: 圆角 142">
              <a:extLst>
                <a:ext uri="{FF2B5EF4-FFF2-40B4-BE49-F238E27FC236}">
                  <a16:creationId xmlns:a16="http://schemas.microsoft.com/office/drawing/2014/main" id="{DDCC2C32-BCA7-5D40-F3EE-F21538B64C30}"/>
                </a:ext>
              </a:extLst>
            </p:cNvPr>
            <p:cNvSpPr/>
            <p:nvPr/>
          </p:nvSpPr>
          <p:spPr>
            <a:xfrm>
              <a:off x="9188624" y="1792224"/>
              <a:ext cx="2606040" cy="3621024"/>
            </a:xfrm>
            <a:prstGeom prst="roundRect">
              <a:avLst>
                <a:gd name="adj" fmla="val 8246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0C124A12-B2B8-2D18-791C-69E19B484A4E}"/>
                </a:ext>
              </a:extLst>
            </p:cNvPr>
            <p:cNvSpPr txBox="1"/>
            <p:nvPr/>
          </p:nvSpPr>
          <p:spPr>
            <a:xfrm>
              <a:off x="9435381" y="2867941"/>
              <a:ext cx="2154436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dist"/>
              <a:r>
                <a:rPr lang="zh-CN" altLang="en-US" sz="2800">
                  <a:solidFill>
                    <a:schemeClr val="accent1"/>
                  </a:solidFill>
                  <a:latin typeface="+mj-ea"/>
                  <a:ea typeface="+mj-ea"/>
                </a:rPr>
                <a:t>办公电话设置</a:t>
              </a:r>
              <a:endParaRPr lang="zh-CN" altLang="en-US" sz="28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9C469219-C0F5-5D56-8C3E-C0C5F07A3BE4}"/>
                </a:ext>
              </a:extLst>
            </p:cNvPr>
            <p:cNvSpPr txBox="1"/>
            <p:nvPr/>
          </p:nvSpPr>
          <p:spPr>
            <a:xfrm>
              <a:off x="9508377" y="3357583"/>
              <a:ext cx="2008442" cy="81746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b="0">
                  <a:solidFill>
                    <a:schemeClr val="accent1"/>
                  </a:solidFill>
                  <a:effectLst/>
                  <a:latin typeface="+mn-ea"/>
                </a:rPr>
                <a:t>采用“撤、并、交”等多种方式，削减电话</a:t>
              </a:r>
              <a:r>
                <a:rPr lang="en-US" altLang="zh-CN" sz="1400" b="0">
                  <a:solidFill>
                    <a:schemeClr val="accent1"/>
                  </a:solidFill>
                  <a:effectLst/>
                  <a:latin typeface="+mn-ea"/>
                </a:rPr>
                <a:t>7</a:t>
              </a:r>
              <a:r>
                <a:rPr lang="zh-CN" altLang="en-US" sz="1400" b="0">
                  <a:solidFill>
                    <a:schemeClr val="accent1"/>
                  </a:solidFill>
                  <a:effectLst/>
                  <a:latin typeface="+mn-ea"/>
                </a:rPr>
                <a:t>部，移交社区</a:t>
              </a:r>
              <a:r>
                <a:rPr lang="en-US" altLang="zh-CN" sz="1400" b="0">
                  <a:solidFill>
                    <a:schemeClr val="accent1"/>
                  </a:solidFill>
                  <a:effectLst/>
                  <a:latin typeface="+mn-ea"/>
                </a:rPr>
                <a:t>43</a:t>
              </a:r>
              <a:r>
                <a:rPr lang="zh-CN" altLang="en-US" sz="1400" b="0">
                  <a:solidFill>
                    <a:schemeClr val="accent1"/>
                  </a:solidFill>
                  <a:effectLst/>
                  <a:latin typeface="+mn-ea"/>
                </a:rPr>
                <a:t>部。</a:t>
              </a:r>
              <a:endParaRPr lang="zh-CN" altLang="en-US" sz="1400" b="0" dirty="0">
                <a:solidFill>
                  <a:schemeClr val="accent1"/>
                </a:solidFill>
                <a:effectLst/>
                <a:latin typeface="+mn-ea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285CEB65-E645-0AB1-0171-1593F97CD43C}"/>
                </a:ext>
              </a:extLst>
            </p:cNvPr>
            <p:cNvSpPr/>
            <p:nvPr/>
          </p:nvSpPr>
          <p:spPr>
            <a:xfrm>
              <a:off x="10147982" y="2003927"/>
              <a:ext cx="676656" cy="676656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47" name="five-coins-stack_20811">
              <a:extLst>
                <a:ext uri="{FF2B5EF4-FFF2-40B4-BE49-F238E27FC236}">
                  <a16:creationId xmlns:a16="http://schemas.microsoft.com/office/drawing/2014/main" id="{0D043B17-D6A0-BF57-2A5B-8EC577058CC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13200" y="2153852"/>
              <a:ext cx="363644" cy="376806"/>
            </a:xfrm>
            <a:custGeom>
              <a:avLst/>
              <a:gdLst>
                <a:gd name="connsiteX0" fmla="*/ 2934 w 584917"/>
                <a:gd name="connsiteY0" fmla="*/ 415348 h 606087"/>
                <a:gd name="connsiteX1" fmla="*/ 292459 w 584917"/>
                <a:gd name="connsiteY1" fmla="*/ 560966 h 606087"/>
                <a:gd name="connsiteX2" fmla="*/ 581984 w 584917"/>
                <a:gd name="connsiteY2" fmla="*/ 415348 h 606087"/>
                <a:gd name="connsiteX3" fmla="*/ 584917 w 584917"/>
                <a:gd name="connsiteY3" fmla="*/ 437909 h 606087"/>
                <a:gd name="connsiteX4" fmla="*/ 292459 w 584917"/>
                <a:gd name="connsiteY4" fmla="*/ 606087 h 606087"/>
                <a:gd name="connsiteX5" fmla="*/ 0 w 584917"/>
                <a:gd name="connsiteY5" fmla="*/ 437909 h 606087"/>
                <a:gd name="connsiteX6" fmla="*/ 2934 w 584917"/>
                <a:gd name="connsiteY6" fmla="*/ 415348 h 606087"/>
                <a:gd name="connsiteX7" fmla="*/ 2934 w 584917"/>
                <a:gd name="connsiteY7" fmla="*/ 347958 h 606087"/>
                <a:gd name="connsiteX8" fmla="*/ 292459 w 584917"/>
                <a:gd name="connsiteY8" fmla="*/ 493584 h 606087"/>
                <a:gd name="connsiteX9" fmla="*/ 581984 w 584917"/>
                <a:gd name="connsiteY9" fmla="*/ 347958 h 606087"/>
                <a:gd name="connsiteX10" fmla="*/ 584917 w 584917"/>
                <a:gd name="connsiteY10" fmla="*/ 370227 h 606087"/>
                <a:gd name="connsiteX11" fmla="*/ 292459 w 584917"/>
                <a:gd name="connsiteY11" fmla="*/ 538414 h 606087"/>
                <a:gd name="connsiteX12" fmla="*/ 0 w 584917"/>
                <a:gd name="connsiteY12" fmla="*/ 370227 h 606087"/>
                <a:gd name="connsiteX13" fmla="*/ 2934 w 584917"/>
                <a:gd name="connsiteY13" fmla="*/ 347958 h 606087"/>
                <a:gd name="connsiteX14" fmla="*/ 2934 w 584917"/>
                <a:gd name="connsiteY14" fmla="*/ 280357 h 606087"/>
                <a:gd name="connsiteX15" fmla="*/ 292459 w 584917"/>
                <a:gd name="connsiteY15" fmla="*/ 426214 h 606087"/>
                <a:gd name="connsiteX16" fmla="*/ 581984 w 584917"/>
                <a:gd name="connsiteY16" fmla="*/ 280357 h 606087"/>
                <a:gd name="connsiteX17" fmla="*/ 584917 w 584917"/>
                <a:gd name="connsiteY17" fmla="*/ 302909 h 606087"/>
                <a:gd name="connsiteX18" fmla="*/ 292459 w 584917"/>
                <a:gd name="connsiteY18" fmla="*/ 471025 h 606087"/>
                <a:gd name="connsiteX19" fmla="*/ 0 w 584917"/>
                <a:gd name="connsiteY19" fmla="*/ 302909 h 606087"/>
                <a:gd name="connsiteX20" fmla="*/ 2934 w 584917"/>
                <a:gd name="connsiteY20" fmla="*/ 280357 h 606087"/>
                <a:gd name="connsiteX21" fmla="*/ 2934 w 584917"/>
                <a:gd name="connsiteY21" fmla="*/ 212967 h 606087"/>
                <a:gd name="connsiteX22" fmla="*/ 292459 w 584917"/>
                <a:gd name="connsiteY22" fmla="*/ 358531 h 606087"/>
                <a:gd name="connsiteX23" fmla="*/ 581984 w 584917"/>
                <a:gd name="connsiteY23" fmla="*/ 212967 h 606087"/>
                <a:gd name="connsiteX24" fmla="*/ 584917 w 584917"/>
                <a:gd name="connsiteY24" fmla="*/ 235519 h 606087"/>
                <a:gd name="connsiteX25" fmla="*/ 292459 w 584917"/>
                <a:gd name="connsiteY25" fmla="*/ 403635 h 606087"/>
                <a:gd name="connsiteX26" fmla="*/ 0 w 584917"/>
                <a:gd name="connsiteY26" fmla="*/ 235519 h 606087"/>
                <a:gd name="connsiteX27" fmla="*/ 2934 w 584917"/>
                <a:gd name="connsiteY27" fmla="*/ 212967 h 606087"/>
                <a:gd name="connsiteX28" fmla="*/ 132028 w 584917"/>
                <a:gd name="connsiteY28" fmla="*/ 174861 h 606087"/>
                <a:gd name="connsiteX29" fmla="*/ 251707 w 584917"/>
                <a:gd name="connsiteY29" fmla="*/ 174861 h 606087"/>
                <a:gd name="connsiteX30" fmla="*/ 231761 w 584917"/>
                <a:gd name="connsiteY30" fmla="*/ 200961 h 606087"/>
                <a:gd name="connsiteX31" fmla="*/ 192454 w 584917"/>
                <a:gd name="connsiteY31" fmla="*/ 210638 h 606087"/>
                <a:gd name="connsiteX32" fmla="*/ 152268 w 584917"/>
                <a:gd name="connsiteY32" fmla="*/ 202427 h 606087"/>
                <a:gd name="connsiteX33" fmla="*/ 132028 w 584917"/>
                <a:gd name="connsiteY33" fmla="*/ 174861 h 606087"/>
                <a:gd name="connsiteX34" fmla="*/ 370811 w 584917"/>
                <a:gd name="connsiteY34" fmla="*/ 121584 h 606087"/>
                <a:gd name="connsiteX35" fmla="*/ 406313 w 584917"/>
                <a:gd name="connsiteY35" fmla="*/ 126560 h 606087"/>
                <a:gd name="connsiteX36" fmla="*/ 438000 w 584917"/>
                <a:gd name="connsiteY36" fmla="*/ 161101 h 606087"/>
                <a:gd name="connsiteX37" fmla="*/ 304208 w 584917"/>
                <a:gd name="connsiteY37" fmla="*/ 161101 h 606087"/>
                <a:gd name="connsiteX38" fmla="*/ 322399 w 584917"/>
                <a:gd name="connsiteY38" fmla="*/ 135049 h 606087"/>
                <a:gd name="connsiteX39" fmla="*/ 370811 w 584917"/>
                <a:gd name="connsiteY39" fmla="*/ 121584 h 606087"/>
                <a:gd name="connsiteX40" fmla="*/ 358460 w 584917"/>
                <a:gd name="connsiteY40" fmla="*/ 95191 h 606087"/>
                <a:gd name="connsiteX41" fmla="*/ 287472 w 584917"/>
                <a:gd name="connsiteY41" fmla="*/ 114815 h 606087"/>
                <a:gd name="connsiteX42" fmla="*/ 256378 w 584917"/>
                <a:gd name="connsiteY42" fmla="*/ 160800 h 606087"/>
                <a:gd name="connsiteX43" fmla="*/ 132589 w 584917"/>
                <a:gd name="connsiteY43" fmla="*/ 160800 h 606087"/>
                <a:gd name="connsiteX44" fmla="*/ 159283 w 584917"/>
                <a:gd name="connsiteY44" fmla="*/ 131510 h 606087"/>
                <a:gd name="connsiteX45" fmla="*/ 192724 w 584917"/>
                <a:gd name="connsiteY45" fmla="*/ 125653 h 606087"/>
                <a:gd name="connsiteX46" fmla="*/ 192724 w 584917"/>
                <a:gd name="connsiteY46" fmla="*/ 99878 h 606087"/>
                <a:gd name="connsiteX47" fmla="*/ 123496 w 584917"/>
                <a:gd name="connsiteY47" fmla="*/ 116280 h 606087"/>
                <a:gd name="connsiteX48" fmla="*/ 93575 w 584917"/>
                <a:gd name="connsiteY48" fmla="*/ 160800 h 606087"/>
                <a:gd name="connsiteX49" fmla="*/ 60135 w 584917"/>
                <a:gd name="connsiteY49" fmla="*/ 160800 h 606087"/>
                <a:gd name="connsiteX50" fmla="*/ 60135 w 584917"/>
                <a:gd name="connsiteY50" fmla="*/ 174859 h 606087"/>
                <a:gd name="connsiteX51" fmla="*/ 93869 w 584917"/>
                <a:gd name="connsiteY51" fmla="*/ 174859 h 606087"/>
                <a:gd name="connsiteX52" fmla="*/ 125549 w 584917"/>
                <a:gd name="connsiteY52" fmla="*/ 220551 h 606087"/>
                <a:gd name="connsiteX53" fmla="*/ 195364 w 584917"/>
                <a:gd name="connsiteY53" fmla="*/ 236660 h 606087"/>
                <a:gd name="connsiteX54" fmla="*/ 263125 w 584917"/>
                <a:gd name="connsiteY54" fmla="*/ 221723 h 606087"/>
                <a:gd name="connsiteX55" fmla="*/ 298032 w 584917"/>
                <a:gd name="connsiteY55" fmla="*/ 174859 h 606087"/>
                <a:gd name="connsiteX56" fmla="*/ 436781 w 584917"/>
                <a:gd name="connsiteY56" fmla="*/ 174859 h 606087"/>
                <a:gd name="connsiteX57" fmla="*/ 404221 w 584917"/>
                <a:gd name="connsiteY57" fmla="*/ 208835 h 606087"/>
                <a:gd name="connsiteX58" fmla="*/ 353473 w 584917"/>
                <a:gd name="connsiteY58" fmla="*/ 214986 h 606087"/>
                <a:gd name="connsiteX59" fmla="*/ 353473 w 584917"/>
                <a:gd name="connsiteY59" fmla="*/ 241054 h 606087"/>
                <a:gd name="connsiteX60" fmla="*/ 422994 w 584917"/>
                <a:gd name="connsiteY60" fmla="*/ 232560 h 606087"/>
                <a:gd name="connsiteX61" fmla="*/ 475502 w 584917"/>
                <a:gd name="connsiteY61" fmla="*/ 174859 h 606087"/>
                <a:gd name="connsiteX62" fmla="*/ 524783 w 584917"/>
                <a:gd name="connsiteY62" fmla="*/ 174859 h 606087"/>
                <a:gd name="connsiteX63" fmla="*/ 524783 w 584917"/>
                <a:gd name="connsiteY63" fmla="*/ 160800 h 606087"/>
                <a:gd name="connsiteX64" fmla="*/ 475502 w 584917"/>
                <a:gd name="connsiteY64" fmla="*/ 160800 h 606087"/>
                <a:gd name="connsiteX65" fmla="*/ 454675 w 584917"/>
                <a:gd name="connsiteY65" fmla="*/ 120380 h 606087"/>
                <a:gd name="connsiteX66" fmla="*/ 358460 w 584917"/>
                <a:gd name="connsiteY66" fmla="*/ 95191 h 606087"/>
                <a:gd name="connsiteX67" fmla="*/ 292459 w 584917"/>
                <a:gd name="connsiteY67" fmla="*/ 0 h 606087"/>
                <a:gd name="connsiteX68" fmla="*/ 584917 w 584917"/>
                <a:gd name="connsiteY68" fmla="*/ 168122 h 606087"/>
                <a:gd name="connsiteX69" fmla="*/ 292459 w 584917"/>
                <a:gd name="connsiteY69" fmla="*/ 336245 h 606087"/>
                <a:gd name="connsiteX70" fmla="*/ 0 w 584917"/>
                <a:gd name="connsiteY70" fmla="*/ 168122 h 606087"/>
                <a:gd name="connsiteX71" fmla="*/ 292459 w 584917"/>
                <a:gd name="connsiteY71" fmla="*/ 0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584917" h="606087">
                  <a:moveTo>
                    <a:pt x="2934" y="415348"/>
                  </a:moveTo>
                  <a:cubicBezTo>
                    <a:pt x="22001" y="497386"/>
                    <a:pt x="144323" y="560966"/>
                    <a:pt x="292459" y="560966"/>
                  </a:cubicBezTo>
                  <a:cubicBezTo>
                    <a:pt x="440888" y="560966"/>
                    <a:pt x="562917" y="497386"/>
                    <a:pt x="581984" y="415348"/>
                  </a:cubicBezTo>
                  <a:cubicBezTo>
                    <a:pt x="583744" y="422673"/>
                    <a:pt x="584917" y="429998"/>
                    <a:pt x="584917" y="437909"/>
                  </a:cubicBezTo>
                  <a:cubicBezTo>
                    <a:pt x="584917" y="530788"/>
                    <a:pt x="454088" y="606087"/>
                    <a:pt x="292459" y="606087"/>
                  </a:cubicBezTo>
                  <a:cubicBezTo>
                    <a:pt x="130829" y="606087"/>
                    <a:pt x="0" y="530788"/>
                    <a:pt x="0" y="437909"/>
                  </a:cubicBezTo>
                  <a:cubicBezTo>
                    <a:pt x="0" y="429998"/>
                    <a:pt x="1174" y="422673"/>
                    <a:pt x="2934" y="415348"/>
                  </a:cubicBezTo>
                  <a:close/>
                  <a:moveTo>
                    <a:pt x="2934" y="347958"/>
                  </a:moveTo>
                  <a:cubicBezTo>
                    <a:pt x="22001" y="430001"/>
                    <a:pt x="144323" y="493584"/>
                    <a:pt x="292459" y="493584"/>
                  </a:cubicBezTo>
                  <a:cubicBezTo>
                    <a:pt x="440888" y="493584"/>
                    <a:pt x="562917" y="430001"/>
                    <a:pt x="581984" y="347958"/>
                  </a:cubicBezTo>
                  <a:cubicBezTo>
                    <a:pt x="583744" y="355283"/>
                    <a:pt x="584917" y="362608"/>
                    <a:pt x="584917" y="370227"/>
                  </a:cubicBezTo>
                  <a:cubicBezTo>
                    <a:pt x="584917" y="463111"/>
                    <a:pt x="454088" y="538414"/>
                    <a:pt x="292459" y="538414"/>
                  </a:cubicBezTo>
                  <a:cubicBezTo>
                    <a:pt x="130829" y="538414"/>
                    <a:pt x="0" y="463111"/>
                    <a:pt x="0" y="370227"/>
                  </a:cubicBezTo>
                  <a:cubicBezTo>
                    <a:pt x="0" y="362608"/>
                    <a:pt x="1174" y="355283"/>
                    <a:pt x="2934" y="347958"/>
                  </a:cubicBezTo>
                  <a:close/>
                  <a:moveTo>
                    <a:pt x="2934" y="280357"/>
                  </a:moveTo>
                  <a:cubicBezTo>
                    <a:pt x="22001" y="362658"/>
                    <a:pt x="144323" y="426214"/>
                    <a:pt x="292459" y="426214"/>
                  </a:cubicBezTo>
                  <a:cubicBezTo>
                    <a:pt x="440888" y="426214"/>
                    <a:pt x="562917" y="362658"/>
                    <a:pt x="581984" y="280357"/>
                  </a:cubicBezTo>
                  <a:cubicBezTo>
                    <a:pt x="583744" y="287679"/>
                    <a:pt x="584917" y="295294"/>
                    <a:pt x="584917" y="302909"/>
                  </a:cubicBezTo>
                  <a:cubicBezTo>
                    <a:pt x="584917" y="395754"/>
                    <a:pt x="454088" y="471025"/>
                    <a:pt x="292459" y="471025"/>
                  </a:cubicBezTo>
                  <a:cubicBezTo>
                    <a:pt x="130829" y="471025"/>
                    <a:pt x="0" y="395754"/>
                    <a:pt x="0" y="302909"/>
                  </a:cubicBezTo>
                  <a:cubicBezTo>
                    <a:pt x="0" y="295294"/>
                    <a:pt x="1174" y="287679"/>
                    <a:pt x="2934" y="280357"/>
                  </a:cubicBezTo>
                  <a:close/>
                  <a:moveTo>
                    <a:pt x="2934" y="212967"/>
                  </a:moveTo>
                  <a:cubicBezTo>
                    <a:pt x="22001" y="295268"/>
                    <a:pt x="144323" y="358531"/>
                    <a:pt x="292459" y="358531"/>
                  </a:cubicBezTo>
                  <a:cubicBezTo>
                    <a:pt x="440888" y="358531"/>
                    <a:pt x="562917" y="295268"/>
                    <a:pt x="581984" y="212967"/>
                  </a:cubicBezTo>
                  <a:cubicBezTo>
                    <a:pt x="583744" y="220289"/>
                    <a:pt x="584917" y="227904"/>
                    <a:pt x="584917" y="235519"/>
                  </a:cubicBezTo>
                  <a:cubicBezTo>
                    <a:pt x="584917" y="328364"/>
                    <a:pt x="454088" y="403635"/>
                    <a:pt x="292459" y="403635"/>
                  </a:cubicBezTo>
                  <a:cubicBezTo>
                    <a:pt x="130829" y="403635"/>
                    <a:pt x="0" y="328364"/>
                    <a:pt x="0" y="235519"/>
                  </a:cubicBezTo>
                  <a:cubicBezTo>
                    <a:pt x="0" y="227904"/>
                    <a:pt x="1174" y="220289"/>
                    <a:pt x="2934" y="212967"/>
                  </a:cubicBezTo>
                  <a:close/>
                  <a:moveTo>
                    <a:pt x="132028" y="174861"/>
                  </a:moveTo>
                  <a:lnTo>
                    <a:pt x="251707" y="174861"/>
                  </a:lnTo>
                  <a:cubicBezTo>
                    <a:pt x="247894" y="185711"/>
                    <a:pt x="241441" y="194509"/>
                    <a:pt x="231761" y="200961"/>
                  </a:cubicBezTo>
                  <a:cubicBezTo>
                    <a:pt x="222374" y="207412"/>
                    <a:pt x="209174" y="210638"/>
                    <a:pt x="192454" y="210638"/>
                  </a:cubicBezTo>
                  <a:cubicBezTo>
                    <a:pt x="178375" y="210638"/>
                    <a:pt x="165175" y="207705"/>
                    <a:pt x="152268" y="202427"/>
                  </a:cubicBezTo>
                  <a:cubicBezTo>
                    <a:pt x="139655" y="196855"/>
                    <a:pt x="132908" y="187764"/>
                    <a:pt x="132028" y="174861"/>
                  </a:cubicBezTo>
                  <a:close/>
                  <a:moveTo>
                    <a:pt x="370811" y="121584"/>
                  </a:moveTo>
                  <a:cubicBezTo>
                    <a:pt x="384014" y="121584"/>
                    <a:pt x="396044" y="123048"/>
                    <a:pt x="406313" y="126560"/>
                  </a:cubicBezTo>
                  <a:cubicBezTo>
                    <a:pt x="425971" y="132707"/>
                    <a:pt x="436533" y="144416"/>
                    <a:pt x="438000" y="161101"/>
                  </a:cubicBezTo>
                  <a:lnTo>
                    <a:pt x="304208" y="161101"/>
                  </a:lnTo>
                  <a:cubicBezTo>
                    <a:pt x="310076" y="148807"/>
                    <a:pt x="315944" y="140025"/>
                    <a:pt x="322399" y="135049"/>
                  </a:cubicBezTo>
                  <a:cubicBezTo>
                    <a:pt x="333549" y="125975"/>
                    <a:pt x="349686" y="121584"/>
                    <a:pt x="370811" y="121584"/>
                  </a:cubicBezTo>
                  <a:close/>
                  <a:moveTo>
                    <a:pt x="358460" y="95191"/>
                  </a:moveTo>
                  <a:cubicBezTo>
                    <a:pt x="327073" y="95191"/>
                    <a:pt x="303312" y="101635"/>
                    <a:pt x="287472" y="114815"/>
                  </a:cubicBezTo>
                  <a:cubicBezTo>
                    <a:pt x="277792" y="123016"/>
                    <a:pt x="267525" y="138247"/>
                    <a:pt x="256378" y="160800"/>
                  </a:cubicBezTo>
                  <a:lnTo>
                    <a:pt x="132589" y="160800"/>
                  </a:lnTo>
                  <a:cubicBezTo>
                    <a:pt x="133176" y="147620"/>
                    <a:pt x="142269" y="137661"/>
                    <a:pt x="159283" y="131510"/>
                  </a:cubicBezTo>
                  <a:cubicBezTo>
                    <a:pt x="168670" y="128289"/>
                    <a:pt x="179817" y="126238"/>
                    <a:pt x="192724" y="125653"/>
                  </a:cubicBezTo>
                  <a:lnTo>
                    <a:pt x="192724" y="99878"/>
                  </a:lnTo>
                  <a:cubicBezTo>
                    <a:pt x="163976" y="100463"/>
                    <a:pt x="141096" y="105736"/>
                    <a:pt x="123496" y="116280"/>
                  </a:cubicBezTo>
                  <a:cubicBezTo>
                    <a:pt x="105895" y="126824"/>
                    <a:pt x="95922" y="141469"/>
                    <a:pt x="93575" y="160800"/>
                  </a:cubicBezTo>
                  <a:lnTo>
                    <a:pt x="60135" y="160800"/>
                  </a:lnTo>
                  <a:lnTo>
                    <a:pt x="60135" y="174859"/>
                  </a:lnTo>
                  <a:lnTo>
                    <a:pt x="93869" y="174859"/>
                  </a:lnTo>
                  <a:cubicBezTo>
                    <a:pt x="94455" y="194483"/>
                    <a:pt x="105015" y="209714"/>
                    <a:pt x="125549" y="220551"/>
                  </a:cubicBezTo>
                  <a:cubicBezTo>
                    <a:pt x="146376" y="231388"/>
                    <a:pt x="169550" y="236660"/>
                    <a:pt x="195364" y="236660"/>
                  </a:cubicBezTo>
                  <a:cubicBezTo>
                    <a:pt x="224111" y="236660"/>
                    <a:pt x="246698" y="231681"/>
                    <a:pt x="263125" y="221723"/>
                  </a:cubicBezTo>
                  <a:cubicBezTo>
                    <a:pt x="279259" y="211764"/>
                    <a:pt x="290992" y="195948"/>
                    <a:pt x="298032" y="174859"/>
                  </a:cubicBezTo>
                  <a:lnTo>
                    <a:pt x="436781" y="174859"/>
                  </a:lnTo>
                  <a:cubicBezTo>
                    <a:pt x="434435" y="191261"/>
                    <a:pt x="423581" y="202684"/>
                    <a:pt x="404221" y="208835"/>
                  </a:cubicBezTo>
                  <a:cubicBezTo>
                    <a:pt x="393661" y="212057"/>
                    <a:pt x="376647" y="214107"/>
                    <a:pt x="353473" y="214986"/>
                  </a:cubicBezTo>
                  <a:lnTo>
                    <a:pt x="353473" y="241054"/>
                  </a:lnTo>
                  <a:cubicBezTo>
                    <a:pt x="382514" y="241054"/>
                    <a:pt x="405687" y="238125"/>
                    <a:pt x="422994" y="232560"/>
                  </a:cubicBezTo>
                  <a:cubicBezTo>
                    <a:pt x="454675" y="222601"/>
                    <a:pt x="472275" y="203270"/>
                    <a:pt x="475502" y="174859"/>
                  </a:cubicBezTo>
                  <a:lnTo>
                    <a:pt x="524783" y="174859"/>
                  </a:lnTo>
                  <a:lnTo>
                    <a:pt x="524783" y="160800"/>
                  </a:lnTo>
                  <a:lnTo>
                    <a:pt x="475502" y="160800"/>
                  </a:lnTo>
                  <a:cubicBezTo>
                    <a:pt x="471982" y="143226"/>
                    <a:pt x="464942" y="129753"/>
                    <a:pt x="454675" y="120380"/>
                  </a:cubicBezTo>
                  <a:cubicBezTo>
                    <a:pt x="435608" y="103392"/>
                    <a:pt x="403634" y="95191"/>
                    <a:pt x="358460" y="95191"/>
                  </a:cubicBezTo>
                  <a:close/>
                  <a:moveTo>
                    <a:pt x="292459" y="0"/>
                  </a:moveTo>
                  <a:cubicBezTo>
                    <a:pt x="454088" y="0"/>
                    <a:pt x="584917" y="75274"/>
                    <a:pt x="584917" y="168122"/>
                  </a:cubicBezTo>
                  <a:cubicBezTo>
                    <a:pt x="584917" y="260971"/>
                    <a:pt x="454088" y="336245"/>
                    <a:pt x="292459" y="336245"/>
                  </a:cubicBezTo>
                  <a:cubicBezTo>
                    <a:pt x="130829" y="336245"/>
                    <a:pt x="0" y="260971"/>
                    <a:pt x="0" y="168122"/>
                  </a:cubicBezTo>
                  <a:cubicBezTo>
                    <a:pt x="0" y="75274"/>
                    <a:pt x="130829" y="0"/>
                    <a:pt x="2924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8" name="iconfont-11253-5321875">
              <a:extLst>
                <a:ext uri="{FF2B5EF4-FFF2-40B4-BE49-F238E27FC236}">
                  <a16:creationId xmlns:a16="http://schemas.microsoft.com/office/drawing/2014/main" id="{28EE3764-9AA3-3F5C-517C-84A17A29A79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63002" y="2200322"/>
              <a:ext cx="345218" cy="307545"/>
            </a:xfrm>
            <a:custGeom>
              <a:avLst/>
              <a:gdLst>
                <a:gd name="T0" fmla="*/ 1 w 10023"/>
                <a:gd name="T1" fmla="*/ 1866 h 8927"/>
                <a:gd name="T2" fmla="*/ 1 w 10023"/>
                <a:gd name="T3" fmla="*/ 6794 h 8927"/>
                <a:gd name="T4" fmla="*/ 244 w 10023"/>
                <a:gd name="T5" fmla="*/ 7499 h 8927"/>
                <a:gd name="T6" fmla="*/ 726 w 10023"/>
                <a:gd name="T7" fmla="*/ 7844 h 8927"/>
                <a:gd name="T8" fmla="*/ 4191 w 10023"/>
                <a:gd name="T9" fmla="*/ 8790 h 8927"/>
                <a:gd name="T10" fmla="*/ 4582 w 10023"/>
                <a:gd name="T11" fmla="*/ 8843 h 8927"/>
                <a:gd name="T12" fmla="*/ 4640 w 10023"/>
                <a:gd name="T13" fmla="*/ 8686 h 8927"/>
                <a:gd name="T14" fmla="*/ 4640 w 10023"/>
                <a:gd name="T15" fmla="*/ 3133 h 8927"/>
                <a:gd name="T16" fmla="*/ 1 w 10023"/>
                <a:gd name="T17" fmla="*/ 1866 h 8927"/>
                <a:gd name="T18" fmla="*/ 1 w 10023"/>
                <a:gd name="T19" fmla="*/ 1866 h 8927"/>
                <a:gd name="T20" fmla="*/ 9987 w 10023"/>
                <a:gd name="T21" fmla="*/ 1866 h 8927"/>
                <a:gd name="T22" fmla="*/ 8516 w 10023"/>
                <a:gd name="T23" fmla="*/ 2268 h 8927"/>
                <a:gd name="T24" fmla="*/ 8516 w 10023"/>
                <a:gd name="T25" fmla="*/ 4408 h 8927"/>
                <a:gd name="T26" fmla="*/ 7546 w 10023"/>
                <a:gd name="T27" fmla="*/ 4670 h 8927"/>
                <a:gd name="T28" fmla="*/ 7546 w 10023"/>
                <a:gd name="T29" fmla="*/ 2532 h 8927"/>
                <a:gd name="T30" fmla="*/ 5331 w 10023"/>
                <a:gd name="T31" fmla="*/ 3137 h 8927"/>
                <a:gd name="T32" fmla="*/ 5331 w 10023"/>
                <a:gd name="T33" fmla="*/ 8234 h 8927"/>
                <a:gd name="T34" fmla="*/ 5382 w 10023"/>
                <a:gd name="T35" fmla="*/ 8835 h 8927"/>
                <a:gd name="T36" fmla="*/ 5770 w 10023"/>
                <a:gd name="T37" fmla="*/ 8797 h 8927"/>
                <a:gd name="T38" fmla="*/ 8883 w 10023"/>
                <a:gd name="T39" fmla="*/ 7947 h 8927"/>
                <a:gd name="T40" fmla="*/ 9782 w 10023"/>
                <a:gd name="T41" fmla="*/ 7534 h 8927"/>
                <a:gd name="T42" fmla="*/ 9988 w 10023"/>
                <a:gd name="T43" fmla="*/ 6276 h 8927"/>
                <a:gd name="T44" fmla="*/ 9988 w 10023"/>
                <a:gd name="T45" fmla="*/ 1866 h 8927"/>
                <a:gd name="T46" fmla="*/ 9987 w 10023"/>
                <a:gd name="T47" fmla="*/ 1866 h 8927"/>
                <a:gd name="T48" fmla="*/ 9987 w 10023"/>
                <a:gd name="T49" fmla="*/ 1866 h 8927"/>
                <a:gd name="T50" fmla="*/ 9971 w 10023"/>
                <a:gd name="T51" fmla="*/ 1352 h 8927"/>
                <a:gd name="T52" fmla="*/ 5260 w 10023"/>
                <a:gd name="T53" fmla="*/ 49 h 8927"/>
                <a:gd name="T54" fmla="*/ 4986 w 10023"/>
                <a:gd name="T55" fmla="*/ 0 h 8927"/>
                <a:gd name="T56" fmla="*/ 4705 w 10023"/>
                <a:gd name="T57" fmla="*/ 52 h 8927"/>
                <a:gd name="T58" fmla="*/ 3251 w 10023"/>
                <a:gd name="T59" fmla="*/ 454 h 8927"/>
                <a:gd name="T60" fmla="*/ 8274 w 10023"/>
                <a:gd name="T61" fmla="*/ 1811 h 8927"/>
                <a:gd name="T62" fmla="*/ 9971 w 10023"/>
                <a:gd name="T63" fmla="*/ 1352 h 8927"/>
                <a:gd name="T64" fmla="*/ 9971 w 10023"/>
                <a:gd name="T65" fmla="*/ 1352 h 8927"/>
                <a:gd name="T66" fmla="*/ 0 w 10023"/>
                <a:gd name="T67" fmla="*/ 1352 h 8927"/>
                <a:gd name="T68" fmla="*/ 4984 w 10023"/>
                <a:gd name="T69" fmla="*/ 2700 h 8927"/>
                <a:gd name="T70" fmla="*/ 6945 w 10023"/>
                <a:gd name="T71" fmla="*/ 2170 h 8927"/>
                <a:gd name="T72" fmla="*/ 1939 w 10023"/>
                <a:gd name="T73" fmla="*/ 816 h 8927"/>
                <a:gd name="T74" fmla="*/ 0 w 10023"/>
                <a:gd name="T75" fmla="*/ 1352 h 8927"/>
                <a:gd name="T76" fmla="*/ 0 w 10023"/>
                <a:gd name="T77" fmla="*/ 1352 h 8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23" h="8927">
                  <a:moveTo>
                    <a:pt x="1" y="1866"/>
                  </a:moveTo>
                  <a:lnTo>
                    <a:pt x="1" y="6794"/>
                  </a:lnTo>
                  <a:cubicBezTo>
                    <a:pt x="1" y="6794"/>
                    <a:pt x="75" y="7330"/>
                    <a:pt x="244" y="7499"/>
                  </a:cubicBezTo>
                  <a:cubicBezTo>
                    <a:pt x="412" y="7668"/>
                    <a:pt x="726" y="7844"/>
                    <a:pt x="726" y="7844"/>
                  </a:cubicBezTo>
                  <a:lnTo>
                    <a:pt x="4191" y="8790"/>
                  </a:lnTo>
                  <a:cubicBezTo>
                    <a:pt x="4191" y="8790"/>
                    <a:pt x="4500" y="8881"/>
                    <a:pt x="4582" y="8843"/>
                  </a:cubicBezTo>
                  <a:cubicBezTo>
                    <a:pt x="4664" y="8804"/>
                    <a:pt x="4640" y="8686"/>
                    <a:pt x="4640" y="8686"/>
                  </a:cubicBezTo>
                  <a:lnTo>
                    <a:pt x="4640" y="3133"/>
                  </a:lnTo>
                  <a:lnTo>
                    <a:pt x="1" y="1866"/>
                  </a:lnTo>
                  <a:close/>
                  <a:moveTo>
                    <a:pt x="1" y="1866"/>
                  </a:moveTo>
                  <a:close/>
                  <a:moveTo>
                    <a:pt x="9987" y="1866"/>
                  </a:moveTo>
                  <a:lnTo>
                    <a:pt x="8516" y="2268"/>
                  </a:lnTo>
                  <a:lnTo>
                    <a:pt x="8516" y="4408"/>
                  </a:lnTo>
                  <a:lnTo>
                    <a:pt x="7546" y="4670"/>
                  </a:lnTo>
                  <a:lnTo>
                    <a:pt x="7546" y="2532"/>
                  </a:lnTo>
                  <a:lnTo>
                    <a:pt x="5331" y="3137"/>
                  </a:lnTo>
                  <a:lnTo>
                    <a:pt x="5331" y="8234"/>
                  </a:lnTo>
                  <a:cubicBezTo>
                    <a:pt x="5331" y="8234"/>
                    <a:pt x="5317" y="8744"/>
                    <a:pt x="5382" y="8835"/>
                  </a:cubicBezTo>
                  <a:cubicBezTo>
                    <a:pt x="5447" y="8927"/>
                    <a:pt x="5770" y="8797"/>
                    <a:pt x="5770" y="8797"/>
                  </a:cubicBezTo>
                  <a:lnTo>
                    <a:pt x="8883" y="7947"/>
                  </a:lnTo>
                  <a:cubicBezTo>
                    <a:pt x="8883" y="7947"/>
                    <a:pt x="9541" y="7775"/>
                    <a:pt x="9782" y="7534"/>
                  </a:cubicBezTo>
                  <a:cubicBezTo>
                    <a:pt x="10023" y="7292"/>
                    <a:pt x="9988" y="6276"/>
                    <a:pt x="9988" y="6276"/>
                  </a:cubicBezTo>
                  <a:lnTo>
                    <a:pt x="9988" y="1866"/>
                  </a:lnTo>
                  <a:lnTo>
                    <a:pt x="9987" y="1866"/>
                  </a:lnTo>
                  <a:close/>
                  <a:moveTo>
                    <a:pt x="9987" y="1866"/>
                  </a:moveTo>
                  <a:close/>
                  <a:moveTo>
                    <a:pt x="9971" y="1352"/>
                  </a:moveTo>
                  <a:lnTo>
                    <a:pt x="5260" y="49"/>
                  </a:lnTo>
                  <a:cubicBezTo>
                    <a:pt x="5260" y="49"/>
                    <a:pt x="5056" y="0"/>
                    <a:pt x="4986" y="0"/>
                  </a:cubicBezTo>
                  <a:cubicBezTo>
                    <a:pt x="4916" y="0"/>
                    <a:pt x="4705" y="52"/>
                    <a:pt x="4705" y="52"/>
                  </a:cubicBezTo>
                  <a:lnTo>
                    <a:pt x="3251" y="454"/>
                  </a:lnTo>
                  <a:lnTo>
                    <a:pt x="8274" y="1811"/>
                  </a:lnTo>
                  <a:lnTo>
                    <a:pt x="9971" y="1352"/>
                  </a:lnTo>
                  <a:close/>
                  <a:moveTo>
                    <a:pt x="9971" y="1352"/>
                  </a:moveTo>
                  <a:close/>
                  <a:moveTo>
                    <a:pt x="0" y="1352"/>
                  </a:moveTo>
                  <a:lnTo>
                    <a:pt x="4984" y="2700"/>
                  </a:lnTo>
                  <a:lnTo>
                    <a:pt x="6945" y="2170"/>
                  </a:lnTo>
                  <a:lnTo>
                    <a:pt x="1939" y="816"/>
                  </a:lnTo>
                  <a:lnTo>
                    <a:pt x="0" y="1352"/>
                  </a:lnTo>
                  <a:close/>
                  <a:moveTo>
                    <a:pt x="0" y="1352"/>
                  </a:move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9" name="front-car_75689">
              <a:extLst>
                <a:ext uri="{FF2B5EF4-FFF2-40B4-BE49-F238E27FC236}">
                  <a16:creationId xmlns:a16="http://schemas.microsoft.com/office/drawing/2014/main" id="{8BBF0475-E249-F672-DD7D-39ACE247F93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372979" y="2200322"/>
              <a:ext cx="368656" cy="278914"/>
            </a:xfrm>
            <a:custGeom>
              <a:avLst/>
              <a:gdLst>
                <a:gd name="T0" fmla="*/ 3007 w 3136"/>
                <a:gd name="T1" fmla="*/ 556 h 2376"/>
                <a:gd name="T2" fmla="*/ 2965 w 3136"/>
                <a:gd name="T3" fmla="*/ 562 h 2376"/>
                <a:gd name="T4" fmla="*/ 2807 w 3136"/>
                <a:gd name="T5" fmla="*/ 606 h 2376"/>
                <a:gd name="T6" fmla="*/ 2643 w 3136"/>
                <a:gd name="T7" fmla="*/ 205 h 2376"/>
                <a:gd name="T8" fmla="*/ 2336 w 3136"/>
                <a:gd name="T9" fmla="*/ 0 h 2376"/>
                <a:gd name="T10" fmla="*/ 798 w 3136"/>
                <a:gd name="T11" fmla="*/ 0 h 2376"/>
                <a:gd name="T12" fmla="*/ 491 w 3136"/>
                <a:gd name="T13" fmla="*/ 205 h 2376"/>
                <a:gd name="T14" fmla="*/ 327 w 3136"/>
                <a:gd name="T15" fmla="*/ 605 h 2376"/>
                <a:gd name="T16" fmla="*/ 171 w 3136"/>
                <a:gd name="T17" fmla="*/ 562 h 2376"/>
                <a:gd name="T18" fmla="*/ 129 w 3136"/>
                <a:gd name="T19" fmla="*/ 556 h 2376"/>
                <a:gd name="T20" fmla="*/ 0 w 3136"/>
                <a:gd name="T21" fmla="*/ 692 h 2376"/>
                <a:gd name="T22" fmla="*/ 0 w 3136"/>
                <a:gd name="T23" fmla="*/ 786 h 2376"/>
                <a:gd name="T24" fmla="*/ 167 w 3136"/>
                <a:gd name="T25" fmla="*/ 952 h 2376"/>
                <a:gd name="T26" fmla="*/ 185 w 3136"/>
                <a:gd name="T27" fmla="*/ 952 h 2376"/>
                <a:gd name="T28" fmla="*/ 158 w 3136"/>
                <a:gd name="T29" fmla="*/ 1017 h 2376"/>
                <a:gd name="T30" fmla="*/ 80 w 3136"/>
                <a:gd name="T31" fmla="*/ 1414 h 2376"/>
                <a:gd name="T32" fmla="*/ 80 w 3136"/>
                <a:gd name="T33" fmla="*/ 2210 h 2376"/>
                <a:gd name="T34" fmla="*/ 246 w 3136"/>
                <a:gd name="T35" fmla="*/ 2376 h 2376"/>
                <a:gd name="T36" fmla="*/ 464 w 3136"/>
                <a:gd name="T37" fmla="*/ 2376 h 2376"/>
                <a:gd name="T38" fmla="*/ 631 w 3136"/>
                <a:gd name="T39" fmla="*/ 2210 h 2376"/>
                <a:gd name="T40" fmla="*/ 631 w 3136"/>
                <a:gd name="T41" fmla="*/ 2011 h 2376"/>
                <a:gd name="T42" fmla="*/ 2503 w 3136"/>
                <a:gd name="T43" fmla="*/ 2011 h 2376"/>
                <a:gd name="T44" fmla="*/ 2503 w 3136"/>
                <a:gd name="T45" fmla="*/ 2210 h 2376"/>
                <a:gd name="T46" fmla="*/ 2670 w 3136"/>
                <a:gd name="T47" fmla="*/ 2376 h 2376"/>
                <a:gd name="T48" fmla="*/ 2888 w 3136"/>
                <a:gd name="T49" fmla="*/ 2376 h 2376"/>
                <a:gd name="T50" fmla="*/ 3054 w 3136"/>
                <a:gd name="T51" fmla="*/ 2210 h 2376"/>
                <a:gd name="T52" fmla="*/ 3054 w 3136"/>
                <a:gd name="T53" fmla="*/ 1414 h 2376"/>
                <a:gd name="T54" fmla="*/ 2976 w 3136"/>
                <a:gd name="T55" fmla="*/ 1017 h 2376"/>
                <a:gd name="T56" fmla="*/ 2949 w 3136"/>
                <a:gd name="T57" fmla="*/ 952 h 2376"/>
                <a:gd name="T58" fmla="*/ 2969 w 3136"/>
                <a:gd name="T59" fmla="*/ 952 h 2376"/>
                <a:gd name="T60" fmla="*/ 3136 w 3136"/>
                <a:gd name="T61" fmla="*/ 786 h 2376"/>
                <a:gd name="T62" fmla="*/ 3136 w 3136"/>
                <a:gd name="T63" fmla="*/ 692 h 2376"/>
                <a:gd name="T64" fmla="*/ 3007 w 3136"/>
                <a:gd name="T65" fmla="*/ 556 h 2376"/>
                <a:gd name="T66" fmla="*/ 447 w 3136"/>
                <a:gd name="T67" fmla="*/ 862 h 2376"/>
                <a:gd name="T68" fmla="*/ 695 w 3136"/>
                <a:gd name="T69" fmla="*/ 256 h 2376"/>
                <a:gd name="T70" fmla="*/ 879 w 3136"/>
                <a:gd name="T71" fmla="*/ 133 h 2376"/>
                <a:gd name="T72" fmla="*/ 2255 w 3136"/>
                <a:gd name="T73" fmla="*/ 133 h 2376"/>
                <a:gd name="T74" fmla="*/ 2439 w 3136"/>
                <a:gd name="T75" fmla="*/ 256 h 2376"/>
                <a:gd name="T76" fmla="*/ 2687 w 3136"/>
                <a:gd name="T77" fmla="*/ 862 h 2376"/>
                <a:gd name="T78" fmla="*/ 2605 w 3136"/>
                <a:gd name="T79" fmla="*/ 985 h 2376"/>
                <a:gd name="T80" fmla="*/ 529 w 3136"/>
                <a:gd name="T81" fmla="*/ 985 h 2376"/>
                <a:gd name="T82" fmla="*/ 447 w 3136"/>
                <a:gd name="T83" fmla="*/ 862 h 2376"/>
                <a:gd name="T84" fmla="*/ 1001 w 3136"/>
                <a:gd name="T85" fmla="*/ 1628 h 2376"/>
                <a:gd name="T86" fmla="*/ 935 w 3136"/>
                <a:gd name="T87" fmla="*/ 1694 h 2376"/>
                <a:gd name="T88" fmla="*/ 463 w 3136"/>
                <a:gd name="T89" fmla="*/ 1694 h 2376"/>
                <a:gd name="T90" fmla="*/ 396 w 3136"/>
                <a:gd name="T91" fmla="*/ 1628 h 2376"/>
                <a:gd name="T92" fmla="*/ 396 w 3136"/>
                <a:gd name="T93" fmla="*/ 1401 h 2376"/>
                <a:gd name="T94" fmla="*/ 463 w 3136"/>
                <a:gd name="T95" fmla="*/ 1334 h 2376"/>
                <a:gd name="T96" fmla="*/ 935 w 3136"/>
                <a:gd name="T97" fmla="*/ 1334 h 2376"/>
                <a:gd name="T98" fmla="*/ 1001 w 3136"/>
                <a:gd name="T99" fmla="*/ 1401 h 2376"/>
                <a:gd name="T100" fmla="*/ 1001 w 3136"/>
                <a:gd name="T101" fmla="*/ 1628 h 2376"/>
                <a:gd name="T102" fmla="*/ 2734 w 3136"/>
                <a:gd name="T103" fmla="*/ 1628 h 2376"/>
                <a:gd name="T104" fmla="*/ 2667 w 3136"/>
                <a:gd name="T105" fmla="*/ 1694 h 2376"/>
                <a:gd name="T106" fmla="*/ 2195 w 3136"/>
                <a:gd name="T107" fmla="*/ 1694 h 2376"/>
                <a:gd name="T108" fmla="*/ 2128 w 3136"/>
                <a:gd name="T109" fmla="*/ 1628 h 2376"/>
                <a:gd name="T110" fmla="*/ 2128 w 3136"/>
                <a:gd name="T111" fmla="*/ 1401 h 2376"/>
                <a:gd name="T112" fmla="*/ 2195 w 3136"/>
                <a:gd name="T113" fmla="*/ 1334 h 2376"/>
                <a:gd name="T114" fmla="*/ 2667 w 3136"/>
                <a:gd name="T115" fmla="*/ 1334 h 2376"/>
                <a:gd name="T116" fmla="*/ 2734 w 3136"/>
                <a:gd name="T117" fmla="*/ 1401 h 2376"/>
                <a:gd name="T118" fmla="*/ 2734 w 3136"/>
                <a:gd name="T119" fmla="*/ 1628 h 2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36" h="2376">
                  <a:moveTo>
                    <a:pt x="3007" y="556"/>
                  </a:moveTo>
                  <a:cubicBezTo>
                    <a:pt x="2993" y="556"/>
                    <a:pt x="2979" y="558"/>
                    <a:pt x="2965" y="562"/>
                  </a:cubicBezTo>
                  <a:lnTo>
                    <a:pt x="2807" y="606"/>
                  </a:lnTo>
                  <a:lnTo>
                    <a:pt x="2643" y="205"/>
                  </a:lnTo>
                  <a:cubicBezTo>
                    <a:pt x="2596" y="92"/>
                    <a:pt x="2459" y="0"/>
                    <a:pt x="2336" y="0"/>
                  </a:cubicBezTo>
                  <a:lnTo>
                    <a:pt x="798" y="0"/>
                  </a:lnTo>
                  <a:cubicBezTo>
                    <a:pt x="675" y="0"/>
                    <a:pt x="538" y="92"/>
                    <a:pt x="491" y="205"/>
                  </a:cubicBezTo>
                  <a:lnTo>
                    <a:pt x="327" y="605"/>
                  </a:lnTo>
                  <a:lnTo>
                    <a:pt x="171" y="562"/>
                  </a:lnTo>
                  <a:cubicBezTo>
                    <a:pt x="157" y="558"/>
                    <a:pt x="143" y="556"/>
                    <a:pt x="129" y="556"/>
                  </a:cubicBezTo>
                  <a:cubicBezTo>
                    <a:pt x="54" y="556"/>
                    <a:pt x="0" y="613"/>
                    <a:pt x="0" y="692"/>
                  </a:cubicBezTo>
                  <a:lnTo>
                    <a:pt x="0" y="786"/>
                  </a:lnTo>
                  <a:cubicBezTo>
                    <a:pt x="0" y="877"/>
                    <a:pt x="75" y="952"/>
                    <a:pt x="167" y="952"/>
                  </a:cubicBezTo>
                  <a:lnTo>
                    <a:pt x="185" y="952"/>
                  </a:lnTo>
                  <a:lnTo>
                    <a:pt x="158" y="1017"/>
                  </a:lnTo>
                  <a:cubicBezTo>
                    <a:pt x="115" y="1122"/>
                    <a:pt x="80" y="1301"/>
                    <a:pt x="80" y="1414"/>
                  </a:cubicBezTo>
                  <a:lnTo>
                    <a:pt x="80" y="2210"/>
                  </a:lnTo>
                  <a:cubicBezTo>
                    <a:pt x="80" y="2302"/>
                    <a:pt x="154" y="2376"/>
                    <a:pt x="246" y="2376"/>
                  </a:cubicBezTo>
                  <a:lnTo>
                    <a:pt x="464" y="2376"/>
                  </a:lnTo>
                  <a:cubicBezTo>
                    <a:pt x="556" y="2376"/>
                    <a:pt x="631" y="2302"/>
                    <a:pt x="631" y="2210"/>
                  </a:cubicBezTo>
                  <a:lnTo>
                    <a:pt x="631" y="2011"/>
                  </a:lnTo>
                  <a:lnTo>
                    <a:pt x="2503" y="2011"/>
                  </a:lnTo>
                  <a:lnTo>
                    <a:pt x="2503" y="2210"/>
                  </a:lnTo>
                  <a:cubicBezTo>
                    <a:pt x="2503" y="2302"/>
                    <a:pt x="2578" y="2376"/>
                    <a:pt x="2670" y="2376"/>
                  </a:cubicBezTo>
                  <a:lnTo>
                    <a:pt x="2888" y="2376"/>
                  </a:lnTo>
                  <a:cubicBezTo>
                    <a:pt x="2980" y="2376"/>
                    <a:pt x="3054" y="2302"/>
                    <a:pt x="3054" y="2210"/>
                  </a:cubicBezTo>
                  <a:lnTo>
                    <a:pt x="3054" y="1414"/>
                  </a:lnTo>
                  <a:cubicBezTo>
                    <a:pt x="3054" y="1301"/>
                    <a:pt x="3019" y="1122"/>
                    <a:pt x="2976" y="1017"/>
                  </a:cubicBezTo>
                  <a:lnTo>
                    <a:pt x="2949" y="952"/>
                  </a:lnTo>
                  <a:lnTo>
                    <a:pt x="2969" y="952"/>
                  </a:lnTo>
                  <a:cubicBezTo>
                    <a:pt x="3061" y="952"/>
                    <a:pt x="3136" y="877"/>
                    <a:pt x="3136" y="786"/>
                  </a:cubicBezTo>
                  <a:lnTo>
                    <a:pt x="3136" y="692"/>
                  </a:lnTo>
                  <a:cubicBezTo>
                    <a:pt x="3136" y="613"/>
                    <a:pt x="3082" y="556"/>
                    <a:pt x="3007" y="556"/>
                  </a:cubicBezTo>
                  <a:close/>
                  <a:moveTo>
                    <a:pt x="447" y="862"/>
                  </a:moveTo>
                  <a:lnTo>
                    <a:pt x="695" y="256"/>
                  </a:lnTo>
                  <a:cubicBezTo>
                    <a:pt x="723" y="188"/>
                    <a:pt x="806" y="133"/>
                    <a:pt x="879" y="133"/>
                  </a:cubicBezTo>
                  <a:lnTo>
                    <a:pt x="2255" y="133"/>
                  </a:lnTo>
                  <a:cubicBezTo>
                    <a:pt x="2328" y="133"/>
                    <a:pt x="2411" y="188"/>
                    <a:pt x="2439" y="256"/>
                  </a:cubicBezTo>
                  <a:lnTo>
                    <a:pt x="2687" y="862"/>
                  </a:lnTo>
                  <a:cubicBezTo>
                    <a:pt x="2715" y="929"/>
                    <a:pt x="2678" y="985"/>
                    <a:pt x="2605" y="985"/>
                  </a:cubicBezTo>
                  <a:lnTo>
                    <a:pt x="529" y="985"/>
                  </a:lnTo>
                  <a:cubicBezTo>
                    <a:pt x="456" y="985"/>
                    <a:pt x="419" y="929"/>
                    <a:pt x="447" y="862"/>
                  </a:cubicBezTo>
                  <a:close/>
                  <a:moveTo>
                    <a:pt x="1001" y="1628"/>
                  </a:moveTo>
                  <a:cubicBezTo>
                    <a:pt x="1001" y="1664"/>
                    <a:pt x="971" y="1694"/>
                    <a:pt x="935" y="1694"/>
                  </a:cubicBezTo>
                  <a:lnTo>
                    <a:pt x="463" y="1694"/>
                  </a:lnTo>
                  <a:cubicBezTo>
                    <a:pt x="426" y="1694"/>
                    <a:pt x="396" y="1664"/>
                    <a:pt x="396" y="1628"/>
                  </a:cubicBezTo>
                  <a:lnTo>
                    <a:pt x="396" y="1401"/>
                  </a:lnTo>
                  <a:cubicBezTo>
                    <a:pt x="396" y="1364"/>
                    <a:pt x="426" y="1334"/>
                    <a:pt x="463" y="1334"/>
                  </a:cubicBezTo>
                  <a:lnTo>
                    <a:pt x="935" y="1334"/>
                  </a:lnTo>
                  <a:cubicBezTo>
                    <a:pt x="971" y="1334"/>
                    <a:pt x="1001" y="1364"/>
                    <a:pt x="1001" y="1401"/>
                  </a:cubicBezTo>
                  <a:lnTo>
                    <a:pt x="1001" y="1628"/>
                  </a:lnTo>
                  <a:close/>
                  <a:moveTo>
                    <a:pt x="2734" y="1628"/>
                  </a:moveTo>
                  <a:cubicBezTo>
                    <a:pt x="2734" y="1664"/>
                    <a:pt x="2704" y="1694"/>
                    <a:pt x="2667" y="1694"/>
                  </a:cubicBezTo>
                  <a:lnTo>
                    <a:pt x="2195" y="1694"/>
                  </a:lnTo>
                  <a:cubicBezTo>
                    <a:pt x="2158" y="1694"/>
                    <a:pt x="2128" y="1664"/>
                    <a:pt x="2128" y="1628"/>
                  </a:cubicBezTo>
                  <a:lnTo>
                    <a:pt x="2128" y="1401"/>
                  </a:lnTo>
                  <a:cubicBezTo>
                    <a:pt x="2128" y="1364"/>
                    <a:pt x="2158" y="1334"/>
                    <a:pt x="2195" y="1334"/>
                  </a:cubicBezTo>
                  <a:lnTo>
                    <a:pt x="2667" y="1334"/>
                  </a:lnTo>
                  <a:cubicBezTo>
                    <a:pt x="2704" y="1334"/>
                    <a:pt x="2734" y="1364"/>
                    <a:pt x="2734" y="1401"/>
                  </a:cubicBezTo>
                  <a:lnTo>
                    <a:pt x="2734" y="16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1" name="office-phone_77553">
              <a:extLst>
                <a:ext uri="{FF2B5EF4-FFF2-40B4-BE49-F238E27FC236}">
                  <a16:creationId xmlns:a16="http://schemas.microsoft.com/office/drawing/2014/main" id="{6ECC17EF-9A26-898F-427C-FEED0A40F66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277630" y="2153852"/>
              <a:ext cx="401170" cy="325384"/>
            </a:xfrm>
            <a:custGeom>
              <a:avLst/>
              <a:gdLst>
                <a:gd name="connsiteX0" fmla="*/ 506800 w 608697"/>
                <a:gd name="connsiteY0" fmla="*/ 416765 h 493707"/>
                <a:gd name="connsiteX1" fmla="*/ 500609 w 608697"/>
                <a:gd name="connsiteY1" fmla="*/ 423021 h 493707"/>
                <a:gd name="connsiteX2" fmla="*/ 500609 w 608697"/>
                <a:gd name="connsiteY2" fmla="*/ 447825 h 493707"/>
                <a:gd name="connsiteX3" fmla="*/ 506800 w 608697"/>
                <a:gd name="connsiteY3" fmla="*/ 454007 h 493707"/>
                <a:gd name="connsiteX4" fmla="*/ 573936 w 608697"/>
                <a:gd name="connsiteY4" fmla="*/ 454007 h 493707"/>
                <a:gd name="connsiteX5" fmla="*/ 580127 w 608697"/>
                <a:gd name="connsiteY5" fmla="*/ 447825 h 493707"/>
                <a:gd name="connsiteX6" fmla="*/ 580127 w 608697"/>
                <a:gd name="connsiteY6" fmla="*/ 423021 h 493707"/>
                <a:gd name="connsiteX7" fmla="*/ 573936 w 608697"/>
                <a:gd name="connsiteY7" fmla="*/ 416765 h 493707"/>
                <a:gd name="connsiteX8" fmla="*/ 411169 w 608697"/>
                <a:gd name="connsiteY8" fmla="*/ 416765 h 493707"/>
                <a:gd name="connsiteX9" fmla="*/ 404977 w 608697"/>
                <a:gd name="connsiteY9" fmla="*/ 423021 h 493707"/>
                <a:gd name="connsiteX10" fmla="*/ 404977 w 608697"/>
                <a:gd name="connsiteY10" fmla="*/ 447825 h 493707"/>
                <a:gd name="connsiteX11" fmla="*/ 411169 w 608697"/>
                <a:gd name="connsiteY11" fmla="*/ 454007 h 493707"/>
                <a:gd name="connsiteX12" fmla="*/ 478230 w 608697"/>
                <a:gd name="connsiteY12" fmla="*/ 454007 h 493707"/>
                <a:gd name="connsiteX13" fmla="*/ 484496 w 608697"/>
                <a:gd name="connsiteY13" fmla="*/ 447825 h 493707"/>
                <a:gd name="connsiteX14" fmla="*/ 484496 w 608697"/>
                <a:gd name="connsiteY14" fmla="*/ 423021 h 493707"/>
                <a:gd name="connsiteX15" fmla="*/ 478230 w 608697"/>
                <a:gd name="connsiteY15" fmla="*/ 416765 h 493707"/>
                <a:gd name="connsiteX16" fmla="*/ 310540 w 608697"/>
                <a:gd name="connsiteY16" fmla="*/ 416765 h 493707"/>
                <a:gd name="connsiteX17" fmla="*/ 304349 w 608697"/>
                <a:gd name="connsiteY17" fmla="*/ 423021 h 493707"/>
                <a:gd name="connsiteX18" fmla="*/ 304349 w 608697"/>
                <a:gd name="connsiteY18" fmla="*/ 447825 h 493707"/>
                <a:gd name="connsiteX19" fmla="*/ 310540 w 608697"/>
                <a:gd name="connsiteY19" fmla="*/ 454007 h 493707"/>
                <a:gd name="connsiteX20" fmla="*/ 377676 w 608697"/>
                <a:gd name="connsiteY20" fmla="*/ 454007 h 493707"/>
                <a:gd name="connsiteX21" fmla="*/ 383867 w 608697"/>
                <a:gd name="connsiteY21" fmla="*/ 447825 h 493707"/>
                <a:gd name="connsiteX22" fmla="*/ 383867 w 608697"/>
                <a:gd name="connsiteY22" fmla="*/ 423021 h 493707"/>
                <a:gd name="connsiteX23" fmla="*/ 377676 w 608697"/>
                <a:gd name="connsiteY23" fmla="*/ 416765 h 493707"/>
                <a:gd name="connsiteX24" fmla="*/ 506800 w 608697"/>
                <a:gd name="connsiteY24" fmla="*/ 354794 h 493707"/>
                <a:gd name="connsiteX25" fmla="*/ 500609 w 608697"/>
                <a:gd name="connsiteY25" fmla="*/ 360976 h 493707"/>
                <a:gd name="connsiteX26" fmla="*/ 500609 w 608697"/>
                <a:gd name="connsiteY26" fmla="*/ 385779 h 493707"/>
                <a:gd name="connsiteX27" fmla="*/ 506800 w 608697"/>
                <a:gd name="connsiteY27" fmla="*/ 391961 h 493707"/>
                <a:gd name="connsiteX28" fmla="*/ 573936 w 608697"/>
                <a:gd name="connsiteY28" fmla="*/ 391961 h 493707"/>
                <a:gd name="connsiteX29" fmla="*/ 580127 w 608697"/>
                <a:gd name="connsiteY29" fmla="*/ 385779 h 493707"/>
                <a:gd name="connsiteX30" fmla="*/ 580127 w 608697"/>
                <a:gd name="connsiteY30" fmla="*/ 360976 h 493707"/>
                <a:gd name="connsiteX31" fmla="*/ 573936 w 608697"/>
                <a:gd name="connsiteY31" fmla="*/ 354794 h 493707"/>
                <a:gd name="connsiteX32" fmla="*/ 411169 w 608697"/>
                <a:gd name="connsiteY32" fmla="*/ 354794 h 493707"/>
                <a:gd name="connsiteX33" fmla="*/ 404977 w 608697"/>
                <a:gd name="connsiteY33" fmla="*/ 360976 h 493707"/>
                <a:gd name="connsiteX34" fmla="*/ 404977 w 608697"/>
                <a:gd name="connsiteY34" fmla="*/ 385779 h 493707"/>
                <a:gd name="connsiteX35" fmla="*/ 411169 w 608697"/>
                <a:gd name="connsiteY35" fmla="*/ 391961 h 493707"/>
                <a:gd name="connsiteX36" fmla="*/ 478230 w 608697"/>
                <a:gd name="connsiteY36" fmla="*/ 391961 h 493707"/>
                <a:gd name="connsiteX37" fmla="*/ 484496 w 608697"/>
                <a:gd name="connsiteY37" fmla="*/ 385779 h 493707"/>
                <a:gd name="connsiteX38" fmla="*/ 484496 w 608697"/>
                <a:gd name="connsiteY38" fmla="*/ 360976 h 493707"/>
                <a:gd name="connsiteX39" fmla="*/ 478230 w 608697"/>
                <a:gd name="connsiteY39" fmla="*/ 354794 h 493707"/>
                <a:gd name="connsiteX40" fmla="*/ 310540 w 608697"/>
                <a:gd name="connsiteY40" fmla="*/ 354794 h 493707"/>
                <a:gd name="connsiteX41" fmla="*/ 304349 w 608697"/>
                <a:gd name="connsiteY41" fmla="*/ 360976 h 493707"/>
                <a:gd name="connsiteX42" fmla="*/ 304349 w 608697"/>
                <a:gd name="connsiteY42" fmla="*/ 385779 h 493707"/>
                <a:gd name="connsiteX43" fmla="*/ 310540 w 608697"/>
                <a:gd name="connsiteY43" fmla="*/ 391961 h 493707"/>
                <a:gd name="connsiteX44" fmla="*/ 377676 w 608697"/>
                <a:gd name="connsiteY44" fmla="*/ 391961 h 493707"/>
                <a:gd name="connsiteX45" fmla="*/ 383867 w 608697"/>
                <a:gd name="connsiteY45" fmla="*/ 385779 h 493707"/>
                <a:gd name="connsiteX46" fmla="*/ 383867 w 608697"/>
                <a:gd name="connsiteY46" fmla="*/ 360976 h 493707"/>
                <a:gd name="connsiteX47" fmla="*/ 377676 w 608697"/>
                <a:gd name="connsiteY47" fmla="*/ 354794 h 493707"/>
                <a:gd name="connsiteX48" fmla="*/ 506800 w 608697"/>
                <a:gd name="connsiteY48" fmla="*/ 292748 h 493707"/>
                <a:gd name="connsiteX49" fmla="*/ 500609 w 608697"/>
                <a:gd name="connsiteY49" fmla="*/ 298930 h 493707"/>
                <a:gd name="connsiteX50" fmla="*/ 500609 w 608697"/>
                <a:gd name="connsiteY50" fmla="*/ 323734 h 493707"/>
                <a:gd name="connsiteX51" fmla="*/ 506800 w 608697"/>
                <a:gd name="connsiteY51" fmla="*/ 329990 h 493707"/>
                <a:gd name="connsiteX52" fmla="*/ 573936 w 608697"/>
                <a:gd name="connsiteY52" fmla="*/ 329990 h 493707"/>
                <a:gd name="connsiteX53" fmla="*/ 580127 w 608697"/>
                <a:gd name="connsiteY53" fmla="*/ 323734 h 493707"/>
                <a:gd name="connsiteX54" fmla="*/ 580127 w 608697"/>
                <a:gd name="connsiteY54" fmla="*/ 298930 h 493707"/>
                <a:gd name="connsiteX55" fmla="*/ 573936 w 608697"/>
                <a:gd name="connsiteY55" fmla="*/ 292748 h 493707"/>
                <a:gd name="connsiteX56" fmla="*/ 411169 w 608697"/>
                <a:gd name="connsiteY56" fmla="*/ 292748 h 493707"/>
                <a:gd name="connsiteX57" fmla="*/ 404977 w 608697"/>
                <a:gd name="connsiteY57" fmla="*/ 298930 h 493707"/>
                <a:gd name="connsiteX58" fmla="*/ 404977 w 608697"/>
                <a:gd name="connsiteY58" fmla="*/ 323734 h 493707"/>
                <a:gd name="connsiteX59" fmla="*/ 411169 w 608697"/>
                <a:gd name="connsiteY59" fmla="*/ 329990 h 493707"/>
                <a:gd name="connsiteX60" fmla="*/ 478230 w 608697"/>
                <a:gd name="connsiteY60" fmla="*/ 329990 h 493707"/>
                <a:gd name="connsiteX61" fmla="*/ 484496 w 608697"/>
                <a:gd name="connsiteY61" fmla="*/ 323734 h 493707"/>
                <a:gd name="connsiteX62" fmla="*/ 484496 w 608697"/>
                <a:gd name="connsiteY62" fmla="*/ 298930 h 493707"/>
                <a:gd name="connsiteX63" fmla="*/ 478230 w 608697"/>
                <a:gd name="connsiteY63" fmla="*/ 292748 h 493707"/>
                <a:gd name="connsiteX64" fmla="*/ 310540 w 608697"/>
                <a:gd name="connsiteY64" fmla="*/ 292748 h 493707"/>
                <a:gd name="connsiteX65" fmla="*/ 304349 w 608697"/>
                <a:gd name="connsiteY65" fmla="*/ 298930 h 493707"/>
                <a:gd name="connsiteX66" fmla="*/ 304349 w 608697"/>
                <a:gd name="connsiteY66" fmla="*/ 323734 h 493707"/>
                <a:gd name="connsiteX67" fmla="*/ 310540 w 608697"/>
                <a:gd name="connsiteY67" fmla="*/ 329990 h 493707"/>
                <a:gd name="connsiteX68" fmla="*/ 377676 w 608697"/>
                <a:gd name="connsiteY68" fmla="*/ 329990 h 493707"/>
                <a:gd name="connsiteX69" fmla="*/ 383867 w 608697"/>
                <a:gd name="connsiteY69" fmla="*/ 323734 h 493707"/>
                <a:gd name="connsiteX70" fmla="*/ 383867 w 608697"/>
                <a:gd name="connsiteY70" fmla="*/ 298930 h 493707"/>
                <a:gd name="connsiteX71" fmla="*/ 377676 w 608697"/>
                <a:gd name="connsiteY71" fmla="*/ 292748 h 493707"/>
                <a:gd name="connsiteX72" fmla="*/ 506800 w 608697"/>
                <a:gd name="connsiteY72" fmla="*/ 230777 h 493707"/>
                <a:gd name="connsiteX73" fmla="*/ 500609 w 608697"/>
                <a:gd name="connsiteY73" fmla="*/ 236959 h 493707"/>
                <a:gd name="connsiteX74" fmla="*/ 500609 w 608697"/>
                <a:gd name="connsiteY74" fmla="*/ 261763 h 493707"/>
                <a:gd name="connsiteX75" fmla="*/ 506800 w 608697"/>
                <a:gd name="connsiteY75" fmla="*/ 267945 h 493707"/>
                <a:gd name="connsiteX76" fmla="*/ 573936 w 608697"/>
                <a:gd name="connsiteY76" fmla="*/ 267945 h 493707"/>
                <a:gd name="connsiteX77" fmla="*/ 580127 w 608697"/>
                <a:gd name="connsiteY77" fmla="*/ 261763 h 493707"/>
                <a:gd name="connsiteX78" fmla="*/ 580127 w 608697"/>
                <a:gd name="connsiteY78" fmla="*/ 236959 h 493707"/>
                <a:gd name="connsiteX79" fmla="*/ 573936 w 608697"/>
                <a:gd name="connsiteY79" fmla="*/ 230777 h 493707"/>
                <a:gd name="connsiteX80" fmla="*/ 411169 w 608697"/>
                <a:gd name="connsiteY80" fmla="*/ 230777 h 493707"/>
                <a:gd name="connsiteX81" fmla="*/ 404977 w 608697"/>
                <a:gd name="connsiteY81" fmla="*/ 236959 h 493707"/>
                <a:gd name="connsiteX82" fmla="*/ 404977 w 608697"/>
                <a:gd name="connsiteY82" fmla="*/ 261763 h 493707"/>
                <a:gd name="connsiteX83" fmla="*/ 411169 w 608697"/>
                <a:gd name="connsiteY83" fmla="*/ 267945 h 493707"/>
                <a:gd name="connsiteX84" fmla="*/ 478230 w 608697"/>
                <a:gd name="connsiteY84" fmla="*/ 267945 h 493707"/>
                <a:gd name="connsiteX85" fmla="*/ 484496 w 608697"/>
                <a:gd name="connsiteY85" fmla="*/ 261763 h 493707"/>
                <a:gd name="connsiteX86" fmla="*/ 484496 w 608697"/>
                <a:gd name="connsiteY86" fmla="*/ 236959 h 493707"/>
                <a:gd name="connsiteX87" fmla="*/ 478230 w 608697"/>
                <a:gd name="connsiteY87" fmla="*/ 230777 h 493707"/>
                <a:gd name="connsiteX88" fmla="*/ 310540 w 608697"/>
                <a:gd name="connsiteY88" fmla="*/ 230777 h 493707"/>
                <a:gd name="connsiteX89" fmla="*/ 304349 w 608697"/>
                <a:gd name="connsiteY89" fmla="*/ 236959 h 493707"/>
                <a:gd name="connsiteX90" fmla="*/ 304349 w 608697"/>
                <a:gd name="connsiteY90" fmla="*/ 261763 h 493707"/>
                <a:gd name="connsiteX91" fmla="*/ 310540 w 608697"/>
                <a:gd name="connsiteY91" fmla="*/ 267945 h 493707"/>
                <a:gd name="connsiteX92" fmla="*/ 377676 w 608697"/>
                <a:gd name="connsiteY92" fmla="*/ 267945 h 493707"/>
                <a:gd name="connsiteX93" fmla="*/ 383867 w 608697"/>
                <a:gd name="connsiteY93" fmla="*/ 261763 h 493707"/>
                <a:gd name="connsiteX94" fmla="*/ 383867 w 608697"/>
                <a:gd name="connsiteY94" fmla="*/ 236959 h 493707"/>
                <a:gd name="connsiteX95" fmla="*/ 377676 w 608697"/>
                <a:gd name="connsiteY95" fmla="*/ 230777 h 493707"/>
                <a:gd name="connsiteX96" fmla="*/ 316806 w 608697"/>
                <a:gd name="connsiteY96" fmla="*/ 104228 h 493707"/>
                <a:gd name="connsiteX97" fmla="*/ 304349 w 608697"/>
                <a:gd name="connsiteY97" fmla="*/ 116593 h 493707"/>
                <a:gd name="connsiteX98" fmla="*/ 304349 w 608697"/>
                <a:gd name="connsiteY98" fmla="*/ 177372 h 493707"/>
                <a:gd name="connsiteX99" fmla="*/ 316806 w 608697"/>
                <a:gd name="connsiteY99" fmla="*/ 189811 h 493707"/>
                <a:gd name="connsiteX100" fmla="*/ 567670 w 608697"/>
                <a:gd name="connsiteY100" fmla="*/ 189811 h 493707"/>
                <a:gd name="connsiteX101" fmla="*/ 580127 w 608697"/>
                <a:gd name="connsiteY101" fmla="*/ 177372 h 493707"/>
                <a:gd name="connsiteX102" fmla="*/ 580127 w 608697"/>
                <a:gd name="connsiteY102" fmla="*/ 116593 h 493707"/>
                <a:gd name="connsiteX103" fmla="*/ 567670 w 608697"/>
                <a:gd name="connsiteY103" fmla="*/ 104228 h 493707"/>
                <a:gd name="connsiteX104" fmla="*/ 24840 w 608697"/>
                <a:gd name="connsiteY104" fmla="*/ 64528 h 493707"/>
                <a:gd name="connsiteX105" fmla="*/ 43041 w 608697"/>
                <a:gd name="connsiteY105" fmla="*/ 64528 h 493707"/>
                <a:gd name="connsiteX106" fmla="*/ 46398 w 608697"/>
                <a:gd name="connsiteY106" fmla="*/ 428980 h 493707"/>
                <a:gd name="connsiteX107" fmla="*/ 77057 w 608697"/>
                <a:gd name="connsiteY107" fmla="*/ 464807 h 493707"/>
                <a:gd name="connsiteX108" fmla="*/ 151577 w 608697"/>
                <a:gd name="connsiteY108" fmla="*/ 472628 h 493707"/>
                <a:gd name="connsiteX109" fmla="*/ 226024 w 608697"/>
                <a:gd name="connsiteY109" fmla="*/ 464807 h 493707"/>
                <a:gd name="connsiteX110" fmla="*/ 256682 w 608697"/>
                <a:gd name="connsiteY110" fmla="*/ 428980 h 493707"/>
                <a:gd name="connsiteX111" fmla="*/ 260114 w 608697"/>
                <a:gd name="connsiteY111" fmla="*/ 64528 h 493707"/>
                <a:gd name="connsiteX112" fmla="*/ 583857 w 608697"/>
                <a:gd name="connsiteY112" fmla="*/ 64528 h 493707"/>
                <a:gd name="connsiteX113" fmla="*/ 608697 w 608697"/>
                <a:gd name="connsiteY113" fmla="*/ 89331 h 493707"/>
                <a:gd name="connsiteX114" fmla="*/ 608697 w 608697"/>
                <a:gd name="connsiteY114" fmla="*/ 468904 h 493707"/>
                <a:gd name="connsiteX115" fmla="*/ 583857 w 608697"/>
                <a:gd name="connsiteY115" fmla="*/ 493707 h 493707"/>
                <a:gd name="connsiteX116" fmla="*/ 24840 w 608697"/>
                <a:gd name="connsiteY116" fmla="*/ 493707 h 493707"/>
                <a:gd name="connsiteX117" fmla="*/ 0 w 608697"/>
                <a:gd name="connsiteY117" fmla="*/ 468904 h 493707"/>
                <a:gd name="connsiteX118" fmla="*/ 0 w 608697"/>
                <a:gd name="connsiteY118" fmla="*/ 89331 h 493707"/>
                <a:gd name="connsiteX119" fmla="*/ 24840 w 608697"/>
                <a:gd name="connsiteY119" fmla="*/ 64528 h 493707"/>
                <a:gd name="connsiteX120" fmla="*/ 151577 w 608697"/>
                <a:gd name="connsiteY120" fmla="*/ 0 h 493707"/>
                <a:gd name="connsiteX121" fmla="*/ 220645 w 608697"/>
                <a:gd name="connsiteY121" fmla="*/ 7319 h 493707"/>
                <a:gd name="connsiteX122" fmla="*/ 230714 w 608697"/>
                <a:gd name="connsiteY122" fmla="*/ 19759 h 493707"/>
                <a:gd name="connsiteX123" fmla="*/ 230714 w 608697"/>
                <a:gd name="connsiteY123" fmla="*/ 426841 h 493707"/>
                <a:gd name="connsiteX124" fmla="*/ 220645 w 608697"/>
                <a:gd name="connsiteY124" fmla="*/ 439281 h 493707"/>
                <a:gd name="connsiteX125" fmla="*/ 82509 w 608697"/>
                <a:gd name="connsiteY125" fmla="*/ 439281 h 493707"/>
                <a:gd name="connsiteX126" fmla="*/ 72439 w 608697"/>
                <a:gd name="connsiteY126" fmla="*/ 426841 h 493707"/>
                <a:gd name="connsiteX127" fmla="*/ 72439 w 608697"/>
                <a:gd name="connsiteY127" fmla="*/ 19759 h 493707"/>
                <a:gd name="connsiteX128" fmla="*/ 82509 w 608697"/>
                <a:gd name="connsiteY128" fmla="*/ 7319 h 493707"/>
                <a:gd name="connsiteX129" fmla="*/ 151577 w 608697"/>
                <a:gd name="connsiteY129" fmla="*/ 0 h 493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608697" h="493707">
                  <a:moveTo>
                    <a:pt x="506800" y="416765"/>
                  </a:moveTo>
                  <a:cubicBezTo>
                    <a:pt x="503369" y="416765"/>
                    <a:pt x="500609" y="419595"/>
                    <a:pt x="500609" y="423021"/>
                  </a:cubicBezTo>
                  <a:lnTo>
                    <a:pt x="500609" y="447825"/>
                  </a:lnTo>
                  <a:cubicBezTo>
                    <a:pt x="500609" y="451251"/>
                    <a:pt x="503369" y="454007"/>
                    <a:pt x="506800" y="454007"/>
                  </a:cubicBezTo>
                  <a:lnTo>
                    <a:pt x="573936" y="454007"/>
                  </a:lnTo>
                  <a:cubicBezTo>
                    <a:pt x="577367" y="454007"/>
                    <a:pt x="580127" y="451251"/>
                    <a:pt x="580127" y="447825"/>
                  </a:cubicBezTo>
                  <a:lnTo>
                    <a:pt x="580127" y="423021"/>
                  </a:lnTo>
                  <a:cubicBezTo>
                    <a:pt x="580127" y="419595"/>
                    <a:pt x="577367" y="416765"/>
                    <a:pt x="573936" y="416765"/>
                  </a:cubicBezTo>
                  <a:close/>
                  <a:moveTo>
                    <a:pt x="411169" y="416765"/>
                  </a:moveTo>
                  <a:cubicBezTo>
                    <a:pt x="407737" y="416765"/>
                    <a:pt x="404977" y="419595"/>
                    <a:pt x="404977" y="423021"/>
                  </a:cubicBezTo>
                  <a:lnTo>
                    <a:pt x="404977" y="447825"/>
                  </a:lnTo>
                  <a:cubicBezTo>
                    <a:pt x="404977" y="451251"/>
                    <a:pt x="407737" y="454007"/>
                    <a:pt x="411169" y="454007"/>
                  </a:cubicBezTo>
                  <a:lnTo>
                    <a:pt x="478230" y="454007"/>
                  </a:lnTo>
                  <a:cubicBezTo>
                    <a:pt x="481661" y="454007"/>
                    <a:pt x="484496" y="451251"/>
                    <a:pt x="484496" y="447825"/>
                  </a:cubicBezTo>
                  <a:lnTo>
                    <a:pt x="484496" y="423021"/>
                  </a:lnTo>
                  <a:cubicBezTo>
                    <a:pt x="484496" y="419595"/>
                    <a:pt x="481661" y="416765"/>
                    <a:pt x="478230" y="416765"/>
                  </a:cubicBezTo>
                  <a:close/>
                  <a:moveTo>
                    <a:pt x="310540" y="416765"/>
                  </a:moveTo>
                  <a:cubicBezTo>
                    <a:pt x="307109" y="416765"/>
                    <a:pt x="304349" y="419595"/>
                    <a:pt x="304349" y="423021"/>
                  </a:cubicBezTo>
                  <a:lnTo>
                    <a:pt x="304349" y="447825"/>
                  </a:lnTo>
                  <a:cubicBezTo>
                    <a:pt x="304349" y="451251"/>
                    <a:pt x="307109" y="454007"/>
                    <a:pt x="310540" y="454007"/>
                  </a:cubicBezTo>
                  <a:lnTo>
                    <a:pt x="377676" y="454007"/>
                  </a:lnTo>
                  <a:cubicBezTo>
                    <a:pt x="381107" y="454007"/>
                    <a:pt x="383867" y="451251"/>
                    <a:pt x="383867" y="447825"/>
                  </a:cubicBezTo>
                  <a:lnTo>
                    <a:pt x="383867" y="423021"/>
                  </a:lnTo>
                  <a:cubicBezTo>
                    <a:pt x="383867" y="419595"/>
                    <a:pt x="381107" y="416765"/>
                    <a:pt x="377676" y="416765"/>
                  </a:cubicBezTo>
                  <a:close/>
                  <a:moveTo>
                    <a:pt x="506800" y="354794"/>
                  </a:moveTo>
                  <a:cubicBezTo>
                    <a:pt x="503369" y="354794"/>
                    <a:pt x="500609" y="357550"/>
                    <a:pt x="500609" y="360976"/>
                  </a:cubicBezTo>
                  <a:lnTo>
                    <a:pt x="500609" y="385779"/>
                  </a:lnTo>
                  <a:cubicBezTo>
                    <a:pt x="500609" y="389205"/>
                    <a:pt x="503369" y="391961"/>
                    <a:pt x="506800" y="391961"/>
                  </a:cubicBezTo>
                  <a:lnTo>
                    <a:pt x="573936" y="391961"/>
                  </a:lnTo>
                  <a:cubicBezTo>
                    <a:pt x="577367" y="391961"/>
                    <a:pt x="580127" y="389205"/>
                    <a:pt x="580127" y="385779"/>
                  </a:cubicBezTo>
                  <a:lnTo>
                    <a:pt x="580127" y="360976"/>
                  </a:lnTo>
                  <a:cubicBezTo>
                    <a:pt x="580127" y="357550"/>
                    <a:pt x="577367" y="354794"/>
                    <a:pt x="573936" y="354794"/>
                  </a:cubicBezTo>
                  <a:close/>
                  <a:moveTo>
                    <a:pt x="411169" y="354794"/>
                  </a:moveTo>
                  <a:cubicBezTo>
                    <a:pt x="407737" y="354794"/>
                    <a:pt x="404977" y="357550"/>
                    <a:pt x="404977" y="360976"/>
                  </a:cubicBezTo>
                  <a:lnTo>
                    <a:pt x="404977" y="385779"/>
                  </a:lnTo>
                  <a:cubicBezTo>
                    <a:pt x="404977" y="389205"/>
                    <a:pt x="407737" y="391961"/>
                    <a:pt x="411169" y="391961"/>
                  </a:cubicBezTo>
                  <a:lnTo>
                    <a:pt x="478230" y="391961"/>
                  </a:lnTo>
                  <a:cubicBezTo>
                    <a:pt x="481661" y="391961"/>
                    <a:pt x="484496" y="389205"/>
                    <a:pt x="484496" y="385779"/>
                  </a:cubicBezTo>
                  <a:lnTo>
                    <a:pt x="484496" y="360976"/>
                  </a:lnTo>
                  <a:cubicBezTo>
                    <a:pt x="484496" y="357550"/>
                    <a:pt x="481661" y="354794"/>
                    <a:pt x="478230" y="354794"/>
                  </a:cubicBezTo>
                  <a:close/>
                  <a:moveTo>
                    <a:pt x="310540" y="354794"/>
                  </a:moveTo>
                  <a:cubicBezTo>
                    <a:pt x="307109" y="354794"/>
                    <a:pt x="304349" y="357550"/>
                    <a:pt x="304349" y="360976"/>
                  </a:cubicBezTo>
                  <a:lnTo>
                    <a:pt x="304349" y="385779"/>
                  </a:lnTo>
                  <a:cubicBezTo>
                    <a:pt x="304349" y="389205"/>
                    <a:pt x="307109" y="391961"/>
                    <a:pt x="310540" y="391961"/>
                  </a:cubicBezTo>
                  <a:lnTo>
                    <a:pt x="377676" y="391961"/>
                  </a:lnTo>
                  <a:cubicBezTo>
                    <a:pt x="381107" y="391961"/>
                    <a:pt x="383867" y="389205"/>
                    <a:pt x="383867" y="385779"/>
                  </a:cubicBezTo>
                  <a:lnTo>
                    <a:pt x="383867" y="360976"/>
                  </a:lnTo>
                  <a:cubicBezTo>
                    <a:pt x="383867" y="357550"/>
                    <a:pt x="381107" y="354794"/>
                    <a:pt x="377676" y="354794"/>
                  </a:cubicBezTo>
                  <a:close/>
                  <a:moveTo>
                    <a:pt x="506800" y="292748"/>
                  </a:moveTo>
                  <a:cubicBezTo>
                    <a:pt x="503369" y="292748"/>
                    <a:pt x="500609" y="295504"/>
                    <a:pt x="500609" y="298930"/>
                  </a:cubicBezTo>
                  <a:lnTo>
                    <a:pt x="500609" y="323734"/>
                  </a:lnTo>
                  <a:cubicBezTo>
                    <a:pt x="500609" y="327160"/>
                    <a:pt x="503369" y="329990"/>
                    <a:pt x="506800" y="329990"/>
                  </a:cubicBezTo>
                  <a:lnTo>
                    <a:pt x="573936" y="329990"/>
                  </a:lnTo>
                  <a:cubicBezTo>
                    <a:pt x="577367" y="329990"/>
                    <a:pt x="580127" y="327160"/>
                    <a:pt x="580127" y="323734"/>
                  </a:cubicBezTo>
                  <a:lnTo>
                    <a:pt x="580127" y="298930"/>
                  </a:lnTo>
                  <a:cubicBezTo>
                    <a:pt x="580127" y="295504"/>
                    <a:pt x="577367" y="292748"/>
                    <a:pt x="573936" y="292748"/>
                  </a:cubicBezTo>
                  <a:close/>
                  <a:moveTo>
                    <a:pt x="411169" y="292748"/>
                  </a:moveTo>
                  <a:cubicBezTo>
                    <a:pt x="407737" y="292748"/>
                    <a:pt x="404977" y="295504"/>
                    <a:pt x="404977" y="298930"/>
                  </a:cubicBezTo>
                  <a:lnTo>
                    <a:pt x="404977" y="323734"/>
                  </a:lnTo>
                  <a:cubicBezTo>
                    <a:pt x="404977" y="327160"/>
                    <a:pt x="407737" y="329990"/>
                    <a:pt x="411169" y="329990"/>
                  </a:cubicBezTo>
                  <a:lnTo>
                    <a:pt x="478230" y="329990"/>
                  </a:lnTo>
                  <a:cubicBezTo>
                    <a:pt x="481661" y="329990"/>
                    <a:pt x="484496" y="327160"/>
                    <a:pt x="484496" y="323734"/>
                  </a:cubicBezTo>
                  <a:lnTo>
                    <a:pt x="484496" y="298930"/>
                  </a:lnTo>
                  <a:cubicBezTo>
                    <a:pt x="484496" y="295504"/>
                    <a:pt x="481661" y="292748"/>
                    <a:pt x="478230" y="292748"/>
                  </a:cubicBezTo>
                  <a:close/>
                  <a:moveTo>
                    <a:pt x="310540" y="292748"/>
                  </a:moveTo>
                  <a:cubicBezTo>
                    <a:pt x="307109" y="292748"/>
                    <a:pt x="304349" y="295504"/>
                    <a:pt x="304349" y="298930"/>
                  </a:cubicBezTo>
                  <a:lnTo>
                    <a:pt x="304349" y="323734"/>
                  </a:lnTo>
                  <a:cubicBezTo>
                    <a:pt x="304349" y="327160"/>
                    <a:pt x="307109" y="329990"/>
                    <a:pt x="310540" y="329990"/>
                  </a:cubicBezTo>
                  <a:lnTo>
                    <a:pt x="377676" y="329990"/>
                  </a:lnTo>
                  <a:cubicBezTo>
                    <a:pt x="381107" y="329990"/>
                    <a:pt x="383867" y="327160"/>
                    <a:pt x="383867" y="323734"/>
                  </a:cubicBezTo>
                  <a:lnTo>
                    <a:pt x="383867" y="298930"/>
                  </a:lnTo>
                  <a:cubicBezTo>
                    <a:pt x="383867" y="295504"/>
                    <a:pt x="381107" y="292748"/>
                    <a:pt x="377676" y="292748"/>
                  </a:cubicBezTo>
                  <a:close/>
                  <a:moveTo>
                    <a:pt x="506800" y="230777"/>
                  </a:moveTo>
                  <a:cubicBezTo>
                    <a:pt x="503369" y="230777"/>
                    <a:pt x="500609" y="233533"/>
                    <a:pt x="500609" y="236959"/>
                  </a:cubicBezTo>
                  <a:lnTo>
                    <a:pt x="500609" y="261763"/>
                  </a:lnTo>
                  <a:cubicBezTo>
                    <a:pt x="500609" y="265189"/>
                    <a:pt x="503369" y="267945"/>
                    <a:pt x="506800" y="267945"/>
                  </a:cubicBezTo>
                  <a:lnTo>
                    <a:pt x="573936" y="267945"/>
                  </a:lnTo>
                  <a:cubicBezTo>
                    <a:pt x="577367" y="267945"/>
                    <a:pt x="580127" y="265189"/>
                    <a:pt x="580127" y="261763"/>
                  </a:cubicBezTo>
                  <a:lnTo>
                    <a:pt x="580127" y="236959"/>
                  </a:lnTo>
                  <a:cubicBezTo>
                    <a:pt x="580127" y="233533"/>
                    <a:pt x="577367" y="230777"/>
                    <a:pt x="573936" y="230777"/>
                  </a:cubicBezTo>
                  <a:close/>
                  <a:moveTo>
                    <a:pt x="411169" y="230777"/>
                  </a:moveTo>
                  <a:cubicBezTo>
                    <a:pt x="407737" y="230777"/>
                    <a:pt x="404977" y="233533"/>
                    <a:pt x="404977" y="236959"/>
                  </a:cubicBezTo>
                  <a:lnTo>
                    <a:pt x="404977" y="261763"/>
                  </a:lnTo>
                  <a:cubicBezTo>
                    <a:pt x="404977" y="265189"/>
                    <a:pt x="407737" y="267945"/>
                    <a:pt x="411169" y="267945"/>
                  </a:cubicBezTo>
                  <a:lnTo>
                    <a:pt x="478230" y="267945"/>
                  </a:lnTo>
                  <a:cubicBezTo>
                    <a:pt x="481661" y="267945"/>
                    <a:pt x="484496" y="265189"/>
                    <a:pt x="484496" y="261763"/>
                  </a:cubicBezTo>
                  <a:lnTo>
                    <a:pt x="484496" y="236959"/>
                  </a:lnTo>
                  <a:cubicBezTo>
                    <a:pt x="484496" y="233533"/>
                    <a:pt x="481661" y="230777"/>
                    <a:pt x="478230" y="230777"/>
                  </a:cubicBezTo>
                  <a:close/>
                  <a:moveTo>
                    <a:pt x="310540" y="230777"/>
                  </a:moveTo>
                  <a:cubicBezTo>
                    <a:pt x="307109" y="230777"/>
                    <a:pt x="304349" y="233533"/>
                    <a:pt x="304349" y="236959"/>
                  </a:cubicBezTo>
                  <a:lnTo>
                    <a:pt x="304349" y="261763"/>
                  </a:lnTo>
                  <a:cubicBezTo>
                    <a:pt x="304349" y="265189"/>
                    <a:pt x="307109" y="267945"/>
                    <a:pt x="310540" y="267945"/>
                  </a:cubicBezTo>
                  <a:lnTo>
                    <a:pt x="377676" y="267945"/>
                  </a:lnTo>
                  <a:cubicBezTo>
                    <a:pt x="381107" y="267945"/>
                    <a:pt x="383867" y="265189"/>
                    <a:pt x="383867" y="261763"/>
                  </a:cubicBezTo>
                  <a:lnTo>
                    <a:pt x="383867" y="236959"/>
                  </a:lnTo>
                  <a:cubicBezTo>
                    <a:pt x="383867" y="233533"/>
                    <a:pt x="381107" y="230777"/>
                    <a:pt x="377676" y="230777"/>
                  </a:cubicBezTo>
                  <a:close/>
                  <a:moveTo>
                    <a:pt x="316806" y="104228"/>
                  </a:moveTo>
                  <a:cubicBezTo>
                    <a:pt x="309943" y="104228"/>
                    <a:pt x="304349" y="109740"/>
                    <a:pt x="304349" y="116593"/>
                  </a:cubicBezTo>
                  <a:lnTo>
                    <a:pt x="304349" y="177372"/>
                  </a:lnTo>
                  <a:cubicBezTo>
                    <a:pt x="304349" y="184224"/>
                    <a:pt x="309943" y="189811"/>
                    <a:pt x="316806" y="189811"/>
                  </a:cubicBezTo>
                  <a:lnTo>
                    <a:pt x="567670" y="189811"/>
                  </a:lnTo>
                  <a:cubicBezTo>
                    <a:pt x="574532" y="189811"/>
                    <a:pt x="580127" y="184224"/>
                    <a:pt x="580127" y="177372"/>
                  </a:cubicBezTo>
                  <a:lnTo>
                    <a:pt x="580127" y="116593"/>
                  </a:lnTo>
                  <a:cubicBezTo>
                    <a:pt x="580127" y="109740"/>
                    <a:pt x="574532" y="104228"/>
                    <a:pt x="567670" y="104228"/>
                  </a:cubicBezTo>
                  <a:close/>
                  <a:moveTo>
                    <a:pt x="24840" y="64528"/>
                  </a:moveTo>
                  <a:lnTo>
                    <a:pt x="43041" y="64528"/>
                  </a:lnTo>
                  <a:cubicBezTo>
                    <a:pt x="35209" y="186533"/>
                    <a:pt x="36328" y="306230"/>
                    <a:pt x="46398" y="428980"/>
                  </a:cubicBezTo>
                  <a:cubicBezTo>
                    <a:pt x="47890" y="446782"/>
                    <a:pt x="60198" y="461157"/>
                    <a:pt x="77057" y="464807"/>
                  </a:cubicBezTo>
                  <a:cubicBezTo>
                    <a:pt x="101524" y="469947"/>
                    <a:pt x="126588" y="472628"/>
                    <a:pt x="151577" y="472628"/>
                  </a:cubicBezTo>
                  <a:cubicBezTo>
                    <a:pt x="176492" y="472628"/>
                    <a:pt x="201556" y="469947"/>
                    <a:pt x="226024" y="464807"/>
                  </a:cubicBezTo>
                  <a:cubicBezTo>
                    <a:pt x="242882" y="461157"/>
                    <a:pt x="255190" y="446782"/>
                    <a:pt x="256682" y="428980"/>
                  </a:cubicBezTo>
                  <a:cubicBezTo>
                    <a:pt x="266753" y="306230"/>
                    <a:pt x="267871" y="186533"/>
                    <a:pt x="260114" y="64528"/>
                  </a:cubicBezTo>
                  <a:lnTo>
                    <a:pt x="583857" y="64528"/>
                  </a:lnTo>
                  <a:cubicBezTo>
                    <a:pt x="597582" y="64528"/>
                    <a:pt x="608697" y="75626"/>
                    <a:pt x="608697" y="89331"/>
                  </a:cubicBezTo>
                  <a:lnTo>
                    <a:pt x="608697" y="468904"/>
                  </a:lnTo>
                  <a:cubicBezTo>
                    <a:pt x="608697" y="482609"/>
                    <a:pt x="597582" y="493707"/>
                    <a:pt x="583857" y="493707"/>
                  </a:cubicBezTo>
                  <a:lnTo>
                    <a:pt x="24840" y="493707"/>
                  </a:lnTo>
                  <a:cubicBezTo>
                    <a:pt x="11115" y="493707"/>
                    <a:pt x="0" y="482609"/>
                    <a:pt x="0" y="468904"/>
                  </a:cubicBezTo>
                  <a:lnTo>
                    <a:pt x="0" y="89331"/>
                  </a:lnTo>
                  <a:cubicBezTo>
                    <a:pt x="0" y="75626"/>
                    <a:pt x="11115" y="64528"/>
                    <a:pt x="24840" y="64528"/>
                  </a:cubicBezTo>
                  <a:close/>
                  <a:moveTo>
                    <a:pt x="151577" y="0"/>
                  </a:moveTo>
                  <a:cubicBezTo>
                    <a:pt x="174699" y="0"/>
                    <a:pt x="197821" y="2440"/>
                    <a:pt x="220645" y="7319"/>
                  </a:cubicBezTo>
                  <a:cubicBezTo>
                    <a:pt x="226537" y="8585"/>
                    <a:pt x="230192" y="14098"/>
                    <a:pt x="230714" y="19759"/>
                  </a:cubicBezTo>
                  <a:cubicBezTo>
                    <a:pt x="241828" y="155925"/>
                    <a:pt x="241828" y="290675"/>
                    <a:pt x="230714" y="426841"/>
                  </a:cubicBezTo>
                  <a:cubicBezTo>
                    <a:pt x="230192" y="432503"/>
                    <a:pt x="226537" y="438089"/>
                    <a:pt x="220645" y="439281"/>
                  </a:cubicBezTo>
                  <a:cubicBezTo>
                    <a:pt x="174997" y="449039"/>
                    <a:pt x="128156" y="449039"/>
                    <a:pt x="82509" y="439281"/>
                  </a:cubicBezTo>
                  <a:cubicBezTo>
                    <a:pt x="76541" y="438089"/>
                    <a:pt x="72887" y="432503"/>
                    <a:pt x="72439" y="426841"/>
                  </a:cubicBezTo>
                  <a:cubicBezTo>
                    <a:pt x="61251" y="290675"/>
                    <a:pt x="61251" y="155925"/>
                    <a:pt x="72439" y="19759"/>
                  </a:cubicBezTo>
                  <a:cubicBezTo>
                    <a:pt x="72887" y="14098"/>
                    <a:pt x="76541" y="8585"/>
                    <a:pt x="82509" y="7319"/>
                  </a:cubicBezTo>
                  <a:cubicBezTo>
                    <a:pt x="105333" y="2440"/>
                    <a:pt x="128455" y="0"/>
                    <a:pt x="1515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510148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1EF7B1BE-C630-CBBA-CE65-27DFD328E0F1}"/>
              </a:ext>
            </a:extLst>
          </p:cNvPr>
          <p:cNvGrpSpPr/>
          <p:nvPr/>
        </p:nvGrpSpPr>
        <p:grpSpPr>
          <a:xfrm>
            <a:off x="1014780" y="1988687"/>
            <a:ext cx="4402737" cy="3899950"/>
            <a:chOff x="-1071862" y="3268724"/>
            <a:chExt cx="4024428" cy="3575231"/>
          </a:xfrm>
          <a:scene3d>
            <a:camera prst="isometricOffAxis1Right"/>
            <a:lightRig rig="threePt" dir="t"/>
          </a:scene3d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58EA8E5C-1B9B-334C-9174-C6C48D93E4B7}"/>
                </a:ext>
              </a:extLst>
            </p:cNvPr>
            <p:cNvSpPr/>
            <p:nvPr/>
          </p:nvSpPr>
          <p:spPr bwMode="auto">
            <a:xfrm>
              <a:off x="-1071862" y="3268724"/>
              <a:ext cx="4024428" cy="3575231"/>
            </a:xfrm>
            <a:prstGeom prst="roundRect">
              <a:avLst>
                <a:gd name="adj" fmla="val 6569"/>
              </a:avLst>
            </a:prstGeom>
            <a:gradFill>
              <a:gsLst>
                <a:gs pos="0">
                  <a:schemeClr val="accent1">
                    <a:lumMod val="40000"/>
                    <a:lumOff val="60000"/>
                    <a:alpha val="32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ln w="9525" cap="flat" cmpd="sng" algn="ctr"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C0B2837-D8FA-2D36-CF3C-DB666A7E28A9}"/>
                </a:ext>
              </a:extLst>
            </p:cNvPr>
            <p:cNvSpPr txBox="1"/>
            <p:nvPr/>
          </p:nvSpPr>
          <p:spPr>
            <a:xfrm>
              <a:off x="-963008" y="3569162"/>
              <a:ext cx="3693595" cy="9541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  <a:sp3d/>
            </a:bodyPr>
            <a:lstStyle/>
            <a:p>
              <a:pPr algn="ctr"/>
              <a:r>
                <a:rPr lang="en-US" altLang="zh-CN" sz="2800">
                  <a:solidFill>
                    <a:schemeClr val="accent1"/>
                  </a:solidFill>
                  <a:latin typeface="+mn-ea"/>
                </a:rPr>
                <a:t>2021</a:t>
              </a:r>
              <a:r>
                <a:rPr lang="zh-CN" altLang="en-US" sz="2800">
                  <a:solidFill>
                    <a:schemeClr val="accent1"/>
                  </a:solidFill>
                  <a:latin typeface="+mn-ea"/>
                </a:rPr>
                <a:t>年上半年</a:t>
              </a:r>
            </a:p>
            <a:p>
              <a:pPr algn="ctr"/>
              <a:r>
                <a:rPr lang="zh-CN" altLang="en-US" sz="2800">
                  <a:solidFill>
                    <a:schemeClr val="accent1"/>
                  </a:solidFill>
                  <a:latin typeface="+mj-ea"/>
                  <a:ea typeface="+mj-ea"/>
                </a:rPr>
                <a:t>主营业务收入情况</a:t>
              </a: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E5406D61-54E1-139D-A3C6-8B517CF39932}"/>
              </a:ext>
            </a:extLst>
          </p:cNvPr>
          <p:cNvSpPr txBox="1"/>
          <p:nvPr/>
        </p:nvSpPr>
        <p:spPr>
          <a:xfrm>
            <a:off x="3436842" y="480843"/>
            <a:ext cx="6067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03</a:t>
            </a:r>
            <a:r>
              <a:rPr lang="zh-CN" altLang="en-US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、持续加强内控管理，经营绩效好于预期</a:t>
            </a:r>
            <a:endParaRPr lang="zh-CN" altLang="en-US" sz="2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A3BC72F-243B-6424-4A6F-50A48F5DD3A9}"/>
              </a:ext>
            </a:extLst>
          </p:cNvPr>
          <p:cNvSpPr txBox="1"/>
          <p:nvPr/>
        </p:nvSpPr>
        <p:spPr>
          <a:xfrm>
            <a:off x="1804157" y="421914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主要工作</a:t>
            </a:r>
            <a:endParaRPr kumimoji="1" lang="zh-CN" altLang="en-US" sz="2800" b="1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BF2FE22-4702-6698-9D61-54D4A51591DF}"/>
              </a:ext>
            </a:extLst>
          </p:cNvPr>
          <p:cNvSpPr txBox="1"/>
          <p:nvPr/>
        </p:nvSpPr>
        <p:spPr>
          <a:xfrm>
            <a:off x="1014781" y="496233"/>
            <a:ext cx="35907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bg1"/>
                </a:solidFill>
                <a:latin typeface="思源黑体 CN Regular" panose="020B0500000000000000" pitchFamily="34" charset="-122"/>
              </a:rPr>
              <a:t>二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9567950-544D-F67E-4D6B-A6C8168F315C}"/>
              </a:ext>
            </a:extLst>
          </p:cNvPr>
          <p:cNvGrpSpPr/>
          <p:nvPr/>
        </p:nvGrpSpPr>
        <p:grpSpPr>
          <a:xfrm>
            <a:off x="1847982" y="4853595"/>
            <a:ext cx="1278823" cy="1384919"/>
            <a:chOff x="670840" y="4582628"/>
            <a:chExt cx="1278823" cy="1384919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EE257876-93BA-696A-8167-054198F9CE18}"/>
                </a:ext>
              </a:extLst>
            </p:cNvPr>
            <p:cNvSpPr/>
            <p:nvPr/>
          </p:nvSpPr>
          <p:spPr bwMode="auto">
            <a:xfrm>
              <a:off x="670840" y="4828903"/>
              <a:ext cx="942354" cy="1138644"/>
            </a:xfrm>
            <a:prstGeom prst="rect">
              <a:avLst/>
            </a:prstGeom>
            <a:gradFill>
              <a:gsLst>
                <a:gs pos="100000">
                  <a:schemeClr val="accent2">
                    <a:alpha val="35000"/>
                  </a:schemeClr>
                </a:gs>
                <a:gs pos="0">
                  <a:schemeClr val="accent2">
                    <a:alpha val="54000"/>
                  </a:schemeClr>
                </a:gs>
              </a:gsLst>
              <a:lin ang="135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softEdge rad="228600"/>
            </a:effectLst>
            <a:scene3d>
              <a:camera prst="isometricOffAxis1Top"/>
              <a:lightRig rig="threePt" dir="t"/>
            </a:scene3d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27BE30AC-F87A-3F09-4431-20F31E0A66A6}"/>
                </a:ext>
              </a:extLst>
            </p:cNvPr>
            <p:cNvGrpSpPr/>
            <p:nvPr/>
          </p:nvGrpSpPr>
          <p:grpSpPr>
            <a:xfrm>
              <a:off x="836517" y="4582628"/>
              <a:ext cx="1113146" cy="1148114"/>
              <a:chOff x="1429844" y="2925434"/>
              <a:chExt cx="1719135" cy="1773142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3F2273CE-B08A-29F5-3CDA-3495FD01E41E}"/>
                  </a:ext>
                </a:extLst>
              </p:cNvPr>
              <p:cNvSpPr/>
              <p:nvPr/>
            </p:nvSpPr>
            <p:spPr bwMode="auto">
              <a:xfrm>
                <a:off x="1894138" y="2925434"/>
                <a:ext cx="1025911" cy="102591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rgbClr val="0E5EB6"/>
                  </a:gs>
                </a:gsLst>
                <a:lin ang="1350000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cene3d>
                <a:camera prst="isometricOffAxis1Top"/>
                <a:lightRig rig="threePt" dir="t"/>
              </a:scene3d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7A5CFF4C-28D9-377F-F9A8-5D7E1DCD0E33}"/>
                  </a:ext>
                </a:extLst>
              </p:cNvPr>
              <p:cNvSpPr/>
              <p:nvPr/>
            </p:nvSpPr>
            <p:spPr bwMode="auto">
              <a:xfrm>
                <a:off x="2123068" y="3559002"/>
                <a:ext cx="1025911" cy="1139574"/>
              </a:xfrm>
              <a:prstGeom prst="rect">
                <a:avLst/>
              </a:prstGeom>
              <a:gradFill>
                <a:gsLst>
                  <a:gs pos="100000">
                    <a:schemeClr val="accent2"/>
                  </a:gs>
                  <a:gs pos="0">
                    <a:srgbClr val="0E5EB6"/>
                  </a:gs>
                </a:gsLst>
                <a:lin ang="135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cene3d>
                <a:camera prst="isometricOffAxis1Right"/>
                <a:lightRig rig="threePt" dir="t"/>
              </a:scene3d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BF38CD9A-95B6-8AA5-3E79-AE0101748085}"/>
                  </a:ext>
                </a:extLst>
              </p:cNvPr>
              <p:cNvSpPr/>
              <p:nvPr/>
            </p:nvSpPr>
            <p:spPr bwMode="auto">
              <a:xfrm>
                <a:off x="1429844" y="3478593"/>
                <a:ext cx="1025911" cy="114282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rgbClr val="0E5EB6"/>
                  </a:gs>
                </a:gsLst>
                <a:lin ang="1620000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cene3d>
                <a:camera prst="isometricOffAxis1Left"/>
                <a:lightRig rig="threePt" dir="t"/>
              </a:scene3d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49E3131-49C9-571F-05DC-2158D92C177C}"/>
              </a:ext>
            </a:extLst>
          </p:cNvPr>
          <p:cNvGrpSpPr/>
          <p:nvPr/>
        </p:nvGrpSpPr>
        <p:grpSpPr>
          <a:xfrm>
            <a:off x="3074533" y="3830254"/>
            <a:ext cx="1368909" cy="2410599"/>
            <a:chOff x="3927646" y="3429000"/>
            <a:chExt cx="1368909" cy="2410599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7C2E5DC6-0FC3-60ED-2751-29467C513D0F}"/>
                </a:ext>
              </a:extLst>
            </p:cNvPr>
            <p:cNvSpPr/>
            <p:nvPr/>
          </p:nvSpPr>
          <p:spPr bwMode="auto">
            <a:xfrm>
              <a:off x="3927646" y="4213042"/>
              <a:ext cx="942354" cy="1626557"/>
            </a:xfrm>
            <a:prstGeom prst="rect">
              <a:avLst/>
            </a:prstGeom>
            <a:gradFill>
              <a:gsLst>
                <a:gs pos="100000">
                  <a:schemeClr val="accent2">
                    <a:alpha val="32000"/>
                  </a:schemeClr>
                </a:gs>
                <a:gs pos="0">
                  <a:schemeClr val="accent2">
                    <a:alpha val="54000"/>
                  </a:schemeClr>
                </a:gs>
              </a:gsLst>
              <a:lin ang="135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softEdge rad="228600"/>
            </a:effectLst>
            <a:scene3d>
              <a:camera prst="isometricOffAxis1Top"/>
              <a:lightRig rig="threePt" dir="t"/>
            </a:scene3d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75BD53B-E1A1-51DB-60FE-1C568A9E0855}"/>
                </a:ext>
              </a:extLst>
            </p:cNvPr>
            <p:cNvGrpSpPr/>
            <p:nvPr/>
          </p:nvGrpSpPr>
          <p:grpSpPr>
            <a:xfrm>
              <a:off x="4188318" y="3429000"/>
              <a:ext cx="1108237" cy="2009242"/>
              <a:chOff x="1425972" y="1589254"/>
              <a:chExt cx="1711554" cy="3103063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5F18EB57-C498-D05D-06BF-D1E0D7A4D885}"/>
                  </a:ext>
                </a:extLst>
              </p:cNvPr>
              <p:cNvSpPr/>
              <p:nvPr/>
            </p:nvSpPr>
            <p:spPr bwMode="auto">
              <a:xfrm>
                <a:off x="1893415" y="1589254"/>
                <a:ext cx="1025911" cy="102591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rgbClr val="0E5EB6"/>
                  </a:gs>
                </a:gsLst>
                <a:lin ang="1350000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cene3d>
                <a:camera prst="isometricOffAxis1Top"/>
                <a:lightRig rig="threePt" dir="t"/>
              </a:scene3d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454F94B8-D732-87F9-21AD-1CBE706065C4}"/>
                  </a:ext>
                </a:extLst>
              </p:cNvPr>
              <p:cNvSpPr/>
              <p:nvPr/>
            </p:nvSpPr>
            <p:spPr bwMode="auto">
              <a:xfrm>
                <a:off x="2111615" y="2180271"/>
                <a:ext cx="1025911" cy="2512046"/>
              </a:xfrm>
              <a:prstGeom prst="rect">
                <a:avLst/>
              </a:prstGeom>
              <a:gradFill>
                <a:gsLst>
                  <a:gs pos="100000">
                    <a:schemeClr val="accent2"/>
                  </a:gs>
                  <a:gs pos="0">
                    <a:srgbClr val="0E5EB6"/>
                  </a:gs>
                </a:gsLst>
                <a:lin ang="135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cene3d>
                <a:camera prst="isometricOffAxis1Right"/>
                <a:lightRig rig="threePt" dir="t"/>
              </a:scene3d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E8EFE9EE-9550-1B15-9AA3-6EF3B61ABA7F}"/>
                  </a:ext>
                </a:extLst>
              </p:cNvPr>
              <p:cNvSpPr/>
              <p:nvPr/>
            </p:nvSpPr>
            <p:spPr bwMode="auto">
              <a:xfrm>
                <a:off x="1425972" y="2111307"/>
                <a:ext cx="1025911" cy="2519208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rgbClr val="0E5EB6"/>
                  </a:gs>
                </a:gsLst>
                <a:lin ang="1620000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cene3d>
                <a:camera prst="isometricOffAxis1Left"/>
                <a:lightRig rig="threePt" dir="t"/>
              </a:scene3d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5049843-5EC1-82B7-DBA4-6F277A0DA6C4}"/>
              </a:ext>
            </a:extLst>
          </p:cNvPr>
          <p:cNvGrpSpPr/>
          <p:nvPr/>
        </p:nvGrpSpPr>
        <p:grpSpPr>
          <a:xfrm>
            <a:off x="4167165" y="2208120"/>
            <a:ext cx="1571486" cy="4227966"/>
            <a:chOff x="1612971" y="1928219"/>
            <a:chExt cx="1571486" cy="4227966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02D57DAF-84C3-2ED9-5A9F-D92DBE5C457B}"/>
                </a:ext>
              </a:extLst>
            </p:cNvPr>
            <p:cNvSpPr/>
            <p:nvPr/>
          </p:nvSpPr>
          <p:spPr bwMode="auto">
            <a:xfrm>
              <a:off x="1612971" y="3459648"/>
              <a:ext cx="942354" cy="2696537"/>
            </a:xfrm>
            <a:prstGeom prst="rect">
              <a:avLst/>
            </a:prstGeom>
            <a:gradFill>
              <a:gsLst>
                <a:gs pos="100000">
                  <a:schemeClr val="accent2">
                    <a:alpha val="32000"/>
                  </a:schemeClr>
                </a:gs>
                <a:gs pos="0">
                  <a:schemeClr val="accent2">
                    <a:alpha val="54000"/>
                  </a:schemeClr>
                </a:gs>
              </a:gsLst>
              <a:lin ang="135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softEdge rad="228600"/>
            </a:effectLst>
            <a:scene3d>
              <a:camera prst="isometricOffAxis1Top"/>
              <a:lightRig rig="threePt" dir="t"/>
            </a:scene3d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38C0760-C912-71F7-8F21-A9F04FD3188B}"/>
                </a:ext>
              </a:extLst>
            </p:cNvPr>
            <p:cNvSpPr/>
            <p:nvPr/>
          </p:nvSpPr>
          <p:spPr bwMode="auto">
            <a:xfrm>
              <a:off x="2520176" y="2280166"/>
              <a:ext cx="664281" cy="3082512"/>
            </a:xfrm>
            <a:prstGeom prst="rect">
              <a:avLst/>
            </a:prstGeom>
            <a:gradFill>
              <a:gsLst>
                <a:gs pos="100000">
                  <a:schemeClr val="accent2"/>
                </a:gs>
                <a:gs pos="0">
                  <a:srgbClr val="0E5EB6"/>
                </a:gs>
              </a:gsLst>
              <a:lin ang="135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scene3d>
              <a:camera prst="isometricOffAxis1Right"/>
              <a:lightRig rig="threePt" dir="t"/>
            </a:scene3d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C95D87B-E3E0-5A04-21DC-F0613D812711}"/>
                </a:ext>
              </a:extLst>
            </p:cNvPr>
            <p:cNvSpPr/>
            <p:nvPr/>
          </p:nvSpPr>
          <p:spPr bwMode="auto">
            <a:xfrm>
              <a:off x="2075473" y="2231028"/>
              <a:ext cx="664281" cy="3082512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rgbClr val="0E5EB6"/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scene3d>
              <a:camera prst="isometricOffAxis1Left"/>
              <a:lightRig rig="threePt" dir="t"/>
            </a:scene3d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06D186F7-C59C-9A5C-F2ED-BDF3A07DF26F}"/>
                </a:ext>
              </a:extLst>
            </p:cNvPr>
            <p:cNvSpPr/>
            <p:nvPr/>
          </p:nvSpPr>
          <p:spPr bwMode="auto">
            <a:xfrm>
              <a:off x="2379976" y="1928219"/>
              <a:ext cx="664283" cy="664281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rgbClr val="0E5EB6"/>
                </a:gs>
              </a:gsLst>
              <a:lin ang="135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scene3d>
              <a:camera prst="isometricOffAxis1Top"/>
              <a:lightRig rig="threePt" dir="t"/>
            </a:scene3d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</p:grpSp>
      <p:sp>
        <p:nvSpPr>
          <p:cNvPr id="35" name="梯形 34">
            <a:extLst>
              <a:ext uri="{FF2B5EF4-FFF2-40B4-BE49-F238E27FC236}">
                <a16:creationId xmlns:a16="http://schemas.microsoft.com/office/drawing/2014/main" id="{FA3EF0A5-03FE-658A-9BB0-16F461BB3555}"/>
              </a:ext>
            </a:extLst>
          </p:cNvPr>
          <p:cNvSpPr/>
          <p:nvPr/>
        </p:nvSpPr>
        <p:spPr bwMode="auto">
          <a:xfrm rot="5400000">
            <a:off x="5502443" y="2760242"/>
            <a:ext cx="2951075" cy="2564195"/>
          </a:xfrm>
          <a:prstGeom prst="trapezoid">
            <a:avLst>
              <a:gd name="adj" fmla="val 15322"/>
            </a:avLst>
          </a:prstGeom>
          <a:gradFill flip="none" rotWithShape="1">
            <a:gsLst>
              <a:gs pos="100000">
                <a:schemeClr val="accent2">
                  <a:lumMod val="20000"/>
                  <a:lumOff val="80000"/>
                  <a:alpha val="0"/>
                </a:schemeClr>
              </a:gs>
              <a:gs pos="34000">
                <a:srgbClr val="74B0F5">
                  <a:alpha val="31000"/>
                </a:srgbClr>
              </a:gs>
              <a:gs pos="0">
                <a:srgbClr val="4093F1">
                  <a:alpha val="24000"/>
                </a:srgbClr>
              </a:gs>
            </a:gsLst>
            <a:lin ang="16200000" scaled="1"/>
            <a:tileRect/>
          </a:gradFill>
          <a:ln w="9525" cap="flat" cmpd="sng" algn="ctr">
            <a:gradFill>
              <a:gsLst>
                <a:gs pos="3000">
                  <a:schemeClr val="accent2">
                    <a:alpha val="0"/>
                  </a:schemeClr>
                </a:gs>
                <a:gs pos="54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cap="none" normalizeH="0" baseline="0" dirty="0">
              <a:ln>
                <a:noFill/>
              </a:ln>
              <a:solidFill>
                <a:srgbClr val="003399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51D86DF-B43F-8BCA-5D59-1EA79FC20776}"/>
              </a:ext>
            </a:extLst>
          </p:cNvPr>
          <p:cNvSpPr txBox="1"/>
          <p:nvPr/>
        </p:nvSpPr>
        <p:spPr>
          <a:xfrm>
            <a:off x="2444251" y="5360057"/>
            <a:ext cx="723275" cy="41549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zh-CN" altLang="en-US" sz="105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小蜜蜂</a:t>
            </a:r>
            <a:endParaRPr lang="en-US" altLang="zh-CN" sz="105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ctr"/>
            <a:r>
              <a:rPr lang="zh-CN" altLang="en-US" sz="105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家政收入</a:t>
            </a:r>
            <a:endParaRPr lang="zh-CN" altLang="en-US" sz="105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41FE83F-7B8A-94B8-CB52-12D36214FD5F}"/>
              </a:ext>
            </a:extLst>
          </p:cNvPr>
          <p:cNvSpPr txBox="1"/>
          <p:nvPr/>
        </p:nvSpPr>
        <p:spPr>
          <a:xfrm>
            <a:off x="3824138" y="4310767"/>
            <a:ext cx="588623" cy="738664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zh-CN" altLang="en-US" sz="105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文体</a:t>
            </a:r>
            <a:endParaRPr lang="en-US" altLang="zh-CN" sz="105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ctr"/>
            <a:r>
              <a:rPr lang="zh-CN" altLang="en-US" sz="105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服务站</a:t>
            </a:r>
            <a:endParaRPr lang="en-US" altLang="zh-CN" sz="105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ctr"/>
            <a:r>
              <a:rPr lang="zh-CN" altLang="en-US" sz="105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培训费</a:t>
            </a:r>
            <a:endParaRPr lang="en-US" altLang="zh-CN" sz="105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ctr"/>
            <a:r>
              <a:rPr lang="zh-CN" altLang="en-US" sz="105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收入</a:t>
            </a:r>
            <a:endParaRPr lang="zh-CN" altLang="en-US" sz="105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F189F84-0937-BF24-132D-12B11A5B3D7A}"/>
              </a:ext>
            </a:extLst>
          </p:cNvPr>
          <p:cNvSpPr txBox="1"/>
          <p:nvPr/>
        </p:nvSpPr>
        <p:spPr>
          <a:xfrm>
            <a:off x="5123206" y="2690336"/>
            <a:ext cx="588623" cy="738664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zh-CN" altLang="en-US" sz="105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卫生</a:t>
            </a:r>
            <a:endParaRPr lang="en-US" altLang="zh-CN" sz="105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ctr"/>
            <a:r>
              <a:rPr lang="zh-CN" altLang="en-US" sz="105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服务站</a:t>
            </a:r>
            <a:endParaRPr lang="en-US" altLang="zh-CN" sz="105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ctr"/>
            <a:r>
              <a:rPr lang="zh-CN" altLang="en-US" sz="105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检测费</a:t>
            </a:r>
            <a:endParaRPr lang="en-US" altLang="zh-CN" sz="105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ctr"/>
            <a:r>
              <a:rPr lang="zh-CN" altLang="en-US" sz="105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收入</a:t>
            </a:r>
            <a:endParaRPr lang="zh-CN" altLang="en-US" sz="105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3C389A7-9EE5-885F-CE43-9C0220698400}"/>
              </a:ext>
            </a:extLst>
          </p:cNvPr>
          <p:cNvSpPr txBox="1"/>
          <p:nvPr/>
        </p:nvSpPr>
        <p:spPr>
          <a:xfrm>
            <a:off x="2336340" y="4964013"/>
            <a:ext cx="683200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1Right"/>
              <a:lightRig rig="threePt" dir="t"/>
            </a:scene3d>
            <a:sp3d extrusionH="63500"/>
          </a:bodyPr>
          <a:lstStyle/>
          <a:p>
            <a:pPr algn="ctr"/>
            <a:r>
              <a:rPr lang="en-US" altLang="zh-CN" sz="200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n-ea"/>
                <a:cs typeface="+mn-ea"/>
                <a:sym typeface="+mn-lt"/>
              </a:rPr>
              <a:t>6.44</a:t>
            </a:r>
            <a:endParaRPr lang="zh-CN" altLang="en-US" sz="20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EF6B0F8-AFCF-293B-F6C6-600AE86B482C}"/>
              </a:ext>
            </a:extLst>
          </p:cNvPr>
          <p:cNvSpPr txBox="1"/>
          <p:nvPr/>
        </p:nvSpPr>
        <p:spPr>
          <a:xfrm>
            <a:off x="3577992" y="3910657"/>
            <a:ext cx="825867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1Right"/>
              <a:lightRig rig="threePt" dir="t"/>
            </a:scene3d>
            <a:sp3d extrusionH="63500"/>
          </a:bodyPr>
          <a:lstStyle/>
          <a:p>
            <a:pPr algn="ctr"/>
            <a:r>
              <a:rPr lang="en-US" altLang="zh-CN" sz="200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n-ea"/>
                <a:cs typeface="+mn-ea"/>
                <a:sym typeface="+mn-lt"/>
              </a:rPr>
              <a:t>18.02</a:t>
            </a:r>
            <a:endParaRPr lang="zh-CN" altLang="en-US" sz="20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4E94AE1-3E33-A799-4266-89362A1A13C7}"/>
              </a:ext>
            </a:extLst>
          </p:cNvPr>
          <p:cNvSpPr txBox="1"/>
          <p:nvPr/>
        </p:nvSpPr>
        <p:spPr>
          <a:xfrm>
            <a:off x="4919161" y="2317264"/>
            <a:ext cx="825867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1Right"/>
              <a:lightRig rig="threePt" dir="t"/>
            </a:scene3d>
            <a:sp3d extrusionH="63500"/>
          </a:bodyPr>
          <a:lstStyle/>
          <a:p>
            <a:pPr algn="ctr"/>
            <a:r>
              <a:rPr lang="en-US" altLang="zh-CN" sz="200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n-ea"/>
                <a:cs typeface="+mn-ea"/>
                <a:sym typeface="+mn-lt"/>
              </a:rPr>
              <a:t>66.19</a:t>
            </a:r>
            <a:endParaRPr lang="zh-CN" altLang="en-US" sz="20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E1A7793-A017-58E5-2C06-A356056B28D7}"/>
              </a:ext>
            </a:extLst>
          </p:cNvPr>
          <p:cNvGrpSpPr/>
          <p:nvPr/>
        </p:nvGrpSpPr>
        <p:grpSpPr>
          <a:xfrm>
            <a:off x="6423061" y="1545998"/>
            <a:ext cx="4709045" cy="4405750"/>
            <a:chOff x="6977981" y="1549655"/>
            <a:chExt cx="4709045" cy="4405750"/>
          </a:xfrm>
        </p:grpSpPr>
        <p:graphicFrame>
          <p:nvGraphicFramePr>
            <p:cNvPr id="33" name="图表 32">
              <a:extLst>
                <a:ext uri="{FF2B5EF4-FFF2-40B4-BE49-F238E27FC236}">
                  <a16:creationId xmlns:a16="http://schemas.microsoft.com/office/drawing/2014/main" id="{22D18EA8-B39F-A87C-C719-F13C012A21B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59462510"/>
                </p:ext>
              </p:extLst>
            </p:nvPr>
          </p:nvGraphicFramePr>
          <p:xfrm>
            <a:off x="6977981" y="2512969"/>
            <a:ext cx="4563041" cy="27953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1A5F54BE-630A-DA58-27D9-91103D4926E9}"/>
                </a:ext>
              </a:extLst>
            </p:cNvPr>
            <p:cNvGrpSpPr/>
            <p:nvPr/>
          </p:nvGrpSpPr>
          <p:grpSpPr>
            <a:xfrm>
              <a:off x="10699618" y="4978031"/>
              <a:ext cx="888915" cy="369332"/>
              <a:chOff x="10535090" y="2213733"/>
              <a:chExt cx="888915" cy="369332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120995C3-5C01-28FC-7469-73A3C9552FAA}"/>
                  </a:ext>
                </a:extLst>
              </p:cNvPr>
              <p:cNvSpPr/>
              <p:nvPr/>
            </p:nvSpPr>
            <p:spPr bwMode="auto">
              <a:xfrm>
                <a:off x="10535090" y="2226416"/>
                <a:ext cx="888915" cy="333651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047D7D6F-75CD-9542-53BD-D24AE3B3B96D}"/>
                  </a:ext>
                </a:extLst>
              </p:cNvPr>
              <p:cNvSpPr txBox="1"/>
              <p:nvPr/>
            </p:nvSpPr>
            <p:spPr>
              <a:xfrm>
                <a:off x="10554365" y="2213733"/>
                <a:ext cx="82586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51.38</a:t>
                </a:r>
                <a:endParaRPr lang="zh-CN" altLang="en-US" dirty="0">
                  <a:solidFill>
                    <a:schemeClr val="bg1"/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67429A5A-9808-3E3F-8293-068BB038F5EB}"/>
                </a:ext>
              </a:extLst>
            </p:cNvPr>
            <p:cNvGrpSpPr/>
            <p:nvPr/>
          </p:nvGrpSpPr>
          <p:grpSpPr>
            <a:xfrm>
              <a:off x="10513731" y="2211777"/>
              <a:ext cx="1082348" cy="1000372"/>
              <a:chOff x="9599928" y="1558617"/>
              <a:chExt cx="1082348" cy="1000372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51AFC9F-B1BF-2FE5-9ECB-833C5E3E5173}"/>
                  </a:ext>
                </a:extLst>
              </p:cNvPr>
              <p:cNvGrpSpPr/>
              <p:nvPr/>
            </p:nvGrpSpPr>
            <p:grpSpPr>
              <a:xfrm>
                <a:off x="9710722" y="2189657"/>
                <a:ext cx="888915" cy="369332"/>
                <a:chOff x="10531862" y="2109098"/>
                <a:chExt cx="888915" cy="369332"/>
              </a:xfrm>
            </p:grpSpPr>
            <p:sp>
              <p:nvSpPr>
                <p:cNvPr id="50" name="矩形: 圆角 49">
                  <a:extLst>
                    <a:ext uri="{FF2B5EF4-FFF2-40B4-BE49-F238E27FC236}">
                      <a16:creationId xmlns:a16="http://schemas.microsoft.com/office/drawing/2014/main" id="{D971537B-0B62-CD16-4344-796C9C4B5314}"/>
                    </a:ext>
                  </a:extLst>
                </p:cNvPr>
                <p:cNvSpPr/>
                <p:nvPr/>
              </p:nvSpPr>
              <p:spPr bwMode="auto">
                <a:xfrm>
                  <a:off x="10531862" y="2121781"/>
                  <a:ext cx="888915" cy="33365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C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vert="horz" wrap="none" lIns="91440" tIns="45720" rIns="91440" bIns="45720" numCol="1" rtlCol="0" anchor="ctr" anchorCtr="0" compatLnSpc="1"/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400" b="0" i="0" u="none" strike="noStrike" cap="none" normalizeH="0" baseline="0" dirty="0">
                    <a:ln>
                      <a:noFill/>
                    </a:ln>
                    <a:solidFill>
                      <a:srgbClr val="003399"/>
                    </a:solidFill>
                    <a:effectLst/>
                    <a:latin typeface="+mn-ea"/>
                    <a:ea typeface="+mn-ea"/>
                  </a:endParaRPr>
                </a:p>
              </p:txBody>
            </p:sp>
            <p:sp>
              <p:nvSpPr>
                <p:cNvPr id="51" name="文本框 50">
                  <a:extLst>
                    <a:ext uri="{FF2B5EF4-FFF2-40B4-BE49-F238E27FC236}">
                      <a16:creationId xmlns:a16="http://schemas.microsoft.com/office/drawing/2014/main" id="{8DFFB9D2-D63B-11BD-817B-39DB0C1A2511}"/>
                    </a:ext>
                  </a:extLst>
                </p:cNvPr>
                <p:cNvSpPr txBox="1"/>
                <p:nvPr/>
              </p:nvSpPr>
              <p:spPr>
                <a:xfrm>
                  <a:off x="10551137" y="2109098"/>
                  <a:ext cx="825867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>
                      <a:solidFill>
                        <a:schemeClr val="bg1"/>
                      </a:solidFill>
                      <a:latin typeface="+mn-ea"/>
                      <a:cs typeface="+mn-ea"/>
                      <a:sym typeface="+mn-lt"/>
                    </a:rPr>
                    <a:t>3.00</a:t>
                  </a:r>
                </a:p>
              </p:txBody>
            </p:sp>
          </p:grp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BED7AF59-5A92-1EF0-BE0C-C0D547C8D54A}"/>
                  </a:ext>
                </a:extLst>
              </p:cNvPr>
              <p:cNvSpPr txBox="1"/>
              <p:nvPr/>
            </p:nvSpPr>
            <p:spPr>
              <a:xfrm>
                <a:off x="9599928" y="1558617"/>
                <a:ext cx="1082348" cy="59202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>
                    <a:solidFill>
                      <a:srgbClr val="FFC000"/>
                    </a:solidFill>
                    <a:latin typeface="+mn-ea"/>
                    <a:cs typeface="+mn-ea"/>
                    <a:sym typeface="+mn-lt"/>
                  </a:rPr>
                  <a:t>新业公司</a:t>
                </a:r>
                <a:endParaRPr lang="en-US" altLang="zh-CN" sz="1400">
                  <a:solidFill>
                    <a:srgbClr val="FFC000"/>
                  </a:solidFill>
                  <a:latin typeface="+mn-ea"/>
                  <a:cs typeface="+mn-ea"/>
                  <a:sym typeface="+mn-lt"/>
                </a:endParaRPr>
              </a:p>
              <a:p>
                <a:pPr algn="r">
                  <a:lnSpc>
                    <a:spcPct val="120000"/>
                  </a:lnSpc>
                </a:pPr>
                <a:r>
                  <a:rPr lang="zh-CN" altLang="en-US" sz="1400">
                    <a:solidFill>
                      <a:srgbClr val="FFC000"/>
                    </a:solidFill>
                    <a:latin typeface="+mn-ea"/>
                    <a:cs typeface="+mn-ea"/>
                    <a:sym typeface="+mn-lt"/>
                  </a:rPr>
                  <a:t>核酸检测费</a:t>
                </a:r>
                <a:endParaRPr lang="zh-CN" altLang="en-US" sz="1400" dirty="0">
                  <a:solidFill>
                    <a:srgbClr val="FFC000"/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73EC4BA8-D2EA-C5F4-89E2-16B68B48AB4A}"/>
                </a:ext>
              </a:extLst>
            </p:cNvPr>
            <p:cNvGrpSpPr/>
            <p:nvPr/>
          </p:nvGrpSpPr>
          <p:grpSpPr>
            <a:xfrm>
              <a:off x="8355994" y="1549655"/>
              <a:ext cx="1980029" cy="898870"/>
              <a:chOff x="7622606" y="1666543"/>
              <a:chExt cx="1980029" cy="898870"/>
            </a:xfrm>
          </p:grpSpPr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F5B2BC89-0954-D91C-089B-C5B578906695}"/>
                  </a:ext>
                </a:extLst>
              </p:cNvPr>
              <p:cNvGrpSpPr/>
              <p:nvPr/>
            </p:nvGrpSpPr>
            <p:grpSpPr>
              <a:xfrm>
                <a:off x="7723706" y="2196081"/>
                <a:ext cx="888915" cy="369332"/>
                <a:chOff x="10535090" y="2213733"/>
                <a:chExt cx="888915" cy="369332"/>
              </a:xfrm>
            </p:grpSpPr>
            <p:sp>
              <p:nvSpPr>
                <p:cNvPr id="47" name="矩形: 圆角 46">
                  <a:extLst>
                    <a:ext uri="{FF2B5EF4-FFF2-40B4-BE49-F238E27FC236}">
                      <a16:creationId xmlns:a16="http://schemas.microsoft.com/office/drawing/2014/main" id="{821E0485-8F29-EFD5-7EDA-DC795FB8ADF7}"/>
                    </a:ext>
                  </a:extLst>
                </p:cNvPr>
                <p:cNvSpPr/>
                <p:nvPr/>
              </p:nvSpPr>
              <p:spPr bwMode="auto">
                <a:xfrm>
                  <a:off x="10535090" y="2226416"/>
                  <a:ext cx="888915" cy="3336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vert="horz" wrap="none" lIns="91440" tIns="45720" rIns="91440" bIns="45720" numCol="1" rtlCol="0" anchor="ctr" anchorCtr="0" compatLnSpc="1"/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400" b="0" i="0" u="none" strike="noStrike" cap="none" normalizeH="0" baseline="0" dirty="0">
                    <a:ln>
                      <a:noFill/>
                    </a:ln>
                    <a:solidFill>
                      <a:srgbClr val="003399"/>
                    </a:solidFill>
                    <a:effectLst/>
                    <a:latin typeface="+mn-ea"/>
                    <a:ea typeface="+mn-ea"/>
                  </a:endParaRPr>
                </a:p>
              </p:txBody>
            </p:sp>
            <p:sp>
              <p:nvSpPr>
                <p:cNvPr id="48" name="文本框 47">
                  <a:extLst>
                    <a:ext uri="{FF2B5EF4-FFF2-40B4-BE49-F238E27FC236}">
                      <a16:creationId xmlns:a16="http://schemas.microsoft.com/office/drawing/2014/main" id="{ECCDE3CA-CF1B-C94F-7B2E-FE995E812FEA}"/>
                    </a:ext>
                  </a:extLst>
                </p:cNvPr>
                <p:cNvSpPr txBox="1"/>
                <p:nvPr/>
              </p:nvSpPr>
              <p:spPr>
                <a:xfrm>
                  <a:off x="10554365" y="2213733"/>
                  <a:ext cx="825867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>
                      <a:solidFill>
                        <a:schemeClr val="bg1"/>
                      </a:solidFill>
                      <a:latin typeface="+mn-ea"/>
                      <a:cs typeface="+mn-ea"/>
                      <a:sym typeface="+mn-lt"/>
                    </a:rPr>
                    <a:t>11.58</a:t>
                  </a:r>
                </a:p>
              </p:txBody>
            </p:sp>
          </p:grp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52148746-BCD0-2A27-C87F-A1149E16E1D6}"/>
                  </a:ext>
                </a:extLst>
              </p:cNvPr>
              <p:cNvSpPr txBox="1"/>
              <p:nvPr/>
            </p:nvSpPr>
            <p:spPr>
              <a:xfrm>
                <a:off x="7622606" y="1666543"/>
                <a:ext cx="1980029" cy="52322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1400">
                    <a:solidFill>
                      <a:schemeClr val="accent1"/>
                    </a:solidFill>
                    <a:latin typeface="+mn-ea"/>
                    <a:cs typeface="+mn-ea"/>
                    <a:sym typeface="+mn-lt"/>
                  </a:rPr>
                  <a:t>四机赛瓦和盐化工总厂</a:t>
                </a:r>
                <a:endParaRPr lang="en-US" altLang="zh-CN" sz="1400">
                  <a:solidFill>
                    <a:schemeClr val="accent1"/>
                  </a:solidFill>
                  <a:latin typeface="+mn-ea"/>
                  <a:cs typeface="+mn-ea"/>
                  <a:sym typeface="+mn-lt"/>
                </a:endParaRPr>
              </a:p>
              <a:p>
                <a:r>
                  <a:rPr lang="zh-CN" altLang="en-US" sz="1400">
                    <a:solidFill>
                      <a:schemeClr val="accent1"/>
                    </a:solidFill>
                    <a:latin typeface="+mn-ea"/>
                    <a:cs typeface="+mn-ea"/>
                    <a:sym typeface="+mn-lt"/>
                  </a:rPr>
                  <a:t>职业病检测费</a:t>
                </a:r>
                <a:endParaRPr lang="zh-CN" altLang="en-US" sz="1400" dirty="0">
                  <a:solidFill>
                    <a:schemeClr val="accent1"/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0F65DB3-830D-7CE7-A72A-659FE0800CB5}"/>
                </a:ext>
              </a:extLst>
            </p:cNvPr>
            <p:cNvSpPr txBox="1"/>
            <p:nvPr/>
          </p:nvSpPr>
          <p:spPr>
            <a:xfrm>
              <a:off x="9347924" y="5363383"/>
              <a:ext cx="2339102" cy="5920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2"/>
                  </a:solidFill>
                  <a:latin typeface="+mn-ea"/>
                  <a:cs typeface="+mn-ea"/>
                  <a:sym typeface="+mn-lt"/>
                </a:rPr>
                <a:t>涪陵区职业卫生</a:t>
              </a:r>
              <a:endParaRPr lang="en-US" altLang="zh-CN" sz="1400">
                <a:solidFill>
                  <a:schemeClr val="accent2"/>
                </a:solidFill>
                <a:latin typeface="+mn-ea"/>
                <a:cs typeface="+mn-ea"/>
                <a:sym typeface="+mn-lt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2"/>
                  </a:solidFill>
                  <a:latin typeface="+mn-ea"/>
                  <a:cs typeface="+mn-ea"/>
                  <a:sym typeface="+mn-lt"/>
                </a:rPr>
                <a:t>技术服务费上半年结算费用</a:t>
              </a:r>
            </a:p>
          </p:txBody>
        </p:sp>
      </p:grp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19F0A46A-D596-8877-9484-E5C9D8725029}"/>
              </a:ext>
            </a:extLst>
          </p:cNvPr>
          <p:cNvSpPr/>
          <p:nvPr/>
        </p:nvSpPr>
        <p:spPr bwMode="auto">
          <a:xfrm>
            <a:off x="8489739" y="2421870"/>
            <a:ext cx="303219" cy="369332"/>
          </a:xfrm>
          <a:custGeom>
            <a:avLst/>
            <a:gdLst>
              <a:gd name="connsiteX0" fmla="*/ 213360 w 213360"/>
              <a:gd name="connsiteY0" fmla="*/ 213360 h 213360"/>
              <a:gd name="connsiteX1" fmla="*/ 0 w 213360"/>
              <a:gd name="connsiteY1" fmla="*/ 0 h 21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3360" h="213360">
                <a:moveTo>
                  <a:pt x="213360" y="213360"/>
                </a:move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200" b="0" i="0" u="none" strike="noStrike" cap="none" normalizeH="0" baseline="0">
              <a:ln>
                <a:noFill/>
              </a:ln>
              <a:solidFill>
                <a:srgbClr val="003399"/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5C2E33E4-5695-9EAC-5BAE-B0704F76461D}"/>
              </a:ext>
            </a:extLst>
          </p:cNvPr>
          <p:cNvSpPr/>
          <p:nvPr/>
        </p:nvSpPr>
        <p:spPr bwMode="auto">
          <a:xfrm>
            <a:off x="9867370" y="2931165"/>
            <a:ext cx="277327" cy="277327"/>
          </a:xfrm>
          <a:custGeom>
            <a:avLst/>
            <a:gdLst>
              <a:gd name="connsiteX0" fmla="*/ 0 w 182880"/>
              <a:gd name="connsiteY0" fmla="*/ 182880 h 182880"/>
              <a:gd name="connsiteX1" fmla="*/ 182880 w 182880"/>
              <a:gd name="connsiteY1" fmla="*/ 0 h 1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2880" h="182880">
                <a:moveTo>
                  <a:pt x="0" y="182880"/>
                </a:moveTo>
                <a:lnTo>
                  <a:pt x="182880" y="0"/>
                </a:lnTo>
              </a:path>
            </a:pathLst>
          </a:custGeom>
          <a:noFill/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200" b="0" i="0" u="none" strike="noStrike" cap="none" normalizeH="0" baseline="0">
              <a:ln>
                <a:noFill/>
              </a:ln>
              <a:solidFill>
                <a:srgbClr val="003399"/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7B0658A1-F74E-8FC6-86FA-C008C5EA00AB}"/>
              </a:ext>
            </a:extLst>
          </p:cNvPr>
          <p:cNvSpPr/>
          <p:nvPr/>
        </p:nvSpPr>
        <p:spPr bwMode="auto">
          <a:xfrm>
            <a:off x="9789591" y="4632578"/>
            <a:ext cx="442033" cy="442033"/>
          </a:xfrm>
          <a:custGeom>
            <a:avLst/>
            <a:gdLst>
              <a:gd name="connsiteX0" fmla="*/ 213360 w 213360"/>
              <a:gd name="connsiteY0" fmla="*/ 213360 h 213360"/>
              <a:gd name="connsiteX1" fmla="*/ 0 w 213360"/>
              <a:gd name="connsiteY1" fmla="*/ 0 h 21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3360" h="213360">
                <a:moveTo>
                  <a:pt x="213360" y="213360"/>
                </a:move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200" b="0" i="0" u="none" strike="noStrike" cap="none" normalizeH="0" baseline="0">
              <a:ln>
                <a:noFill/>
              </a:ln>
              <a:solidFill>
                <a:srgbClr val="003399"/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64060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>
            <a:extLst>
              <a:ext uri="{FF2B5EF4-FFF2-40B4-BE49-F238E27FC236}">
                <a16:creationId xmlns:a16="http://schemas.microsoft.com/office/drawing/2014/main" id="{E5406D61-54E1-139D-A3C6-8B517CF39932}"/>
              </a:ext>
            </a:extLst>
          </p:cNvPr>
          <p:cNvSpPr txBox="1"/>
          <p:nvPr/>
        </p:nvSpPr>
        <p:spPr>
          <a:xfrm>
            <a:off x="3436842" y="480843"/>
            <a:ext cx="6067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03</a:t>
            </a:r>
            <a:r>
              <a:rPr lang="zh-CN" altLang="en-US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、持续加强内控管理，经营绩效好于预期</a:t>
            </a:r>
            <a:endParaRPr lang="zh-CN" altLang="en-US" sz="2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A3BC72F-243B-6424-4A6F-50A48F5DD3A9}"/>
              </a:ext>
            </a:extLst>
          </p:cNvPr>
          <p:cNvSpPr txBox="1"/>
          <p:nvPr/>
        </p:nvSpPr>
        <p:spPr>
          <a:xfrm>
            <a:off x="1804157" y="421914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主要工作</a:t>
            </a:r>
            <a:endParaRPr kumimoji="1" lang="zh-CN" altLang="en-US" sz="2800" b="1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BF2FE22-4702-6698-9D61-54D4A51591DF}"/>
              </a:ext>
            </a:extLst>
          </p:cNvPr>
          <p:cNvSpPr txBox="1"/>
          <p:nvPr/>
        </p:nvSpPr>
        <p:spPr>
          <a:xfrm>
            <a:off x="1014781" y="496233"/>
            <a:ext cx="35907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bg1"/>
                </a:solidFill>
                <a:latin typeface="思源黑体 CN Regular" panose="020B0500000000000000" pitchFamily="34" charset="-122"/>
              </a:rPr>
              <a:t>二</a:t>
            </a: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CAEA9F7C-E604-1466-CBC8-ACB28C150D38}"/>
              </a:ext>
            </a:extLst>
          </p:cNvPr>
          <p:cNvGrpSpPr/>
          <p:nvPr/>
        </p:nvGrpSpPr>
        <p:grpSpPr>
          <a:xfrm>
            <a:off x="3117555" y="1288471"/>
            <a:ext cx="7137281" cy="5300057"/>
            <a:chOff x="2614635" y="1288471"/>
            <a:chExt cx="7137281" cy="5300057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A8347C20-65A6-02A6-8486-2F8B2C06139E}"/>
                </a:ext>
              </a:extLst>
            </p:cNvPr>
            <p:cNvGrpSpPr/>
            <p:nvPr/>
          </p:nvGrpSpPr>
          <p:grpSpPr>
            <a:xfrm>
              <a:off x="2614635" y="1288471"/>
              <a:ext cx="7137281" cy="5300057"/>
              <a:chOff x="2753338" y="1323357"/>
              <a:chExt cx="7137281" cy="5300057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AEEF9361-FD74-041A-C2FF-6D09A8BAC5F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2917637" y="6065865"/>
                <a:ext cx="5893537" cy="8627"/>
              </a:xfrm>
              <a:prstGeom prst="line">
                <a:avLst/>
              </a:prstGeom>
              <a:gradFill rotWithShape="0">
                <a:gsLst>
                  <a:gs pos="0">
                    <a:srgbClr val="FF0000"/>
                  </a:gs>
                  <a:gs pos="100000">
                    <a:srgbClr val="97E4FF"/>
                  </a:gs>
                </a:gsLst>
                <a:lin ang="0" scaled="1"/>
              </a:gradFill>
              <a:ln w="8064" cap="flat" cmpd="sng" algn="ctr">
                <a:solidFill>
                  <a:srgbClr val="77849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A35047FF-233A-3B2B-BA41-2788EF6C85C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2935153" y="4793562"/>
                <a:ext cx="5893537" cy="0"/>
              </a:xfrm>
              <a:prstGeom prst="line">
                <a:avLst/>
              </a:prstGeom>
              <a:gradFill rotWithShape="0">
                <a:gsLst>
                  <a:gs pos="0">
                    <a:srgbClr val="FF0000"/>
                  </a:gs>
                  <a:gs pos="100000">
                    <a:srgbClr val="97E4FF"/>
                  </a:gs>
                </a:gsLst>
                <a:lin ang="0" scaled="1"/>
              </a:gradFill>
              <a:ln w="8064" cap="flat" cmpd="sng" algn="ctr">
                <a:solidFill>
                  <a:srgbClr val="77849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0E7B4E90-0CF9-1FCA-8F8D-E7BB38290D35}"/>
                  </a:ext>
                </a:extLst>
              </p:cNvPr>
              <p:cNvGrpSpPr/>
              <p:nvPr/>
            </p:nvGrpSpPr>
            <p:grpSpPr>
              <a:xfrm>
                <a:off x="2753338" y="1323357"/>
                <a:ext cx="7137281" cy="5300057"/>
                <a:chOff x="4589313" y="1244044"/>
                <a:chExt cx="7137281" cy="5300057"/>
              </a:xfrm>
            </p:grpSpPr>
            <p:graphicFrame>
              <p:nvGraphicFramePr>
                <p:cNvPr id="58" name="图表 57">
                  <a:extLst>
                    <a:ext uri="{FF2B5EF4-FFF2-40B4-BE49-F238E27FC236}">
                      <a16:creationId xmlns:a16="http://schemas.microsoft.com/office/drawing/2014/main" id="{35FE82B3-CD32-C987-8BBA-B3C894B7B1E0}"/>
                    </a:ext>
                  </a:extLst>
                </p:cNvPr>
                <p:cNvGraphicFramePr>
                  <a:graphicFrameLocks/>
                </p:cNvGraphicFramePr>
                <p:nvPr>
                  <p:extLst>
                    <p:ext uri="{D42A27DB-BD31-4B8C-83A1-F6EECF244321}">
                      <p14:modId xmlns:p14="http://schemas.microsoft.com/office/powerpoint/2010/main" val="3865103813"/>
                    </p:ext>
                  </p:extLst>
                </p:nvPr>
              </p:nvGraphicFramePr>
              <p:xfrm>
                <a:off x="4589313" y="1244044"/>
                <a:ext cx="7137281" cy="5300057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4"/>
                </a:graphicData>
              </a:graphic>
            </p:graphicFrame>
            <p:sp>
              <p:nvSpPr>
                <p:cNvPr id="64" name="文本框 63">
                  <a:extLst>
                    <a:ext uri="{FF2B5EF4-FFF2-40B4-BE49-F238E27FC236}">
                      <a16:creationId xmlns:a16="http://schemas.microsoft.com/office/drawing/2014/main" id="{6C5282D9-8CD1-74BC-8905-0F680541B8D1}"/>
                    </a:ext>
                  </a:extLst>
                </p:cNvPr>
                <p:cNvSpPr txBox="1"/>
                <p:nvPr/>
              </p:nvSpPr>
              <p:spPr>
                <a:xfrm>
                  <a:off x="4648621" y="2518861"/>
                  <a:ext cx="1798030" cy="429963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116129" tIns="58064" rIns="116129" bIns="58064">
                  <a:spAutoFit/>
                </a:bodyPr>
                <a:lstStyle/>
                <a:p>
                  <a:r>
                    <a:rPr lang="zh-CN" altLang="en-US" sz="2032">
                      <a:gradFill>
                        <a:gsLst>
                          <a:gs pos="0">
                            <a:schemeClr val="accent1">
                              <a:lumMod val="60000"/>
                              <a:lumOff val="4000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0" scaled="1"/>
                      </a:gradFill>
                      <a:latin typeface="+mj-ea"/>
                      <a:ea typeface="+mj-ea"/>
                      <a:cs typeface="+mn-ea"/>
                      <a:sym typeface="+mn-lt"/>
                    </a:rPr>
                    <a:t>益寿诊所收入</a:t>
                  </a:r>
                  <a:endParaRPr lang="en-US" altLang="zh-CN" sz="2032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100000">
                          <a:schemeClr val="accent1"/>
                        </a:gs>
                      </a:gsLst>
                      <a:lin ang="0" scaled="1"/>
                    </a:gradFill>
                    <a:latin typeface="+mj-ea"/>
                    <a:ea typeface="+mj-ea"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文本框 64">
                  <a:extLst>
                    <a:ext uri="{FF2B5EF4-FFF2-40B4-BE49-F238E27FC236}">
                      <a16:creationId xmlns:a16="http://schemas.microsoft.com/office/drawing/2014/main" id="{1C99BACD-057C-19FA-13D5-5BBFE326B1DE}"/>
                    </a:ext>
                  </a:extLst>
                </p:cNvPr>
                <p:cNvSpPr txBox="1"/>
                <p:nvPr/>
              </p:nvSpPr>
              <p:spPr>
                <a:xfrm>
                  <a:off x="4628005" y="3764130"/>
                  <a:ext cx="2058615" cy="429963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116129" tIns="58064" rIns="116129" bIns="58064">
                  <a:spAutoFit/>
                </a:bodyPr>
                <a:lstStyle>
                  <a:defPPr>
                    <a:defRPr lang="zh-CN"/>
                  </a:defPPr>
                  <a:lvl1pPr>
                    <a:defRPr sz="1600">
                      <a:solidFill>
                        <a:schemeClr val="accent1"/>
                      </a:solidFill>
                      <a:latin typeface="+mj-ea"/>
                      <a:ea typeface="+mj-ea"/>
                      <a:cs typeface="+mn-ea"/>
                    </a:defRPr>
                  </a:lvl1pPr>
                </a:lstStyle>
                <a:p>
                  <a:r>
                    <a:rPr lang="zh-CN" altLang="en-US" sz="2032">
                      <a:gradFill>
                        <a:gsLst>
                          <a:gs pos="0">
                            <a:schemeClr val="accent1">
                              <a:lumMod val="60000"/>
                              <a:lumOff val="4000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0" scaled="1"/>
                      </a:gradFill>
                      <a:sym typeface="+mn-lt"/>
                    </a:rPr>
                    <a:t>文体服务站收入</a:t>
                  </a:r>
                  <a:endParaRPr lang="zh-CN" altLang="en-US" sz="2032" dirty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100000">
                          <a:schemeClr val="accent1"/>
                        </a:gs>
                      </a:gsLst>
                      <a:lin ang="0" scaled="1"/>
                    </a:gradFill>
                    <a:sym typeface="+mn-lt"/>
                  </a:endParaRPr>
                </a:p>
              </p:txBody>
            </p:sp>
            <p:sp>
              <p:nvSpPr>
                <p:cNvPr id="66" name="文本框 65">
                  <a:extLst>
                    <a:ext uri="{FF2B5EF4-FFF2-40B4-BE49-F238E27FC236}">
                      <a16:creationId xmlns:a16="http://schemas.microsoft.com/office/drawing/2014/main" id="{A9553C6D-6161-950B-DD2A-E814A23AA4D6}"/>
                    </a:ext>
                  </a:extLst>
                </p:cNvPr>
                <p:cNvSpPr txBox="1"/>
                <p:nvPr/>
              </p:nvSpPr>
              <p:spPr>
                <a:xfrm>
                  <a:off x="8157952" y="4127935"/>
                  <a:ext cx="2579784" cy="586314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116129" tIns="58064" rIns="116129" bIns="58064">
                  <a:spAutoFit/>
                </a:bodyPr>
                <a:lstStyle/>
                <a:p>
                  <a:pPr algn="r"/>
                  <a:r>
                    <a:rPr lang="zh-CN" altLang="en-US" sz="1524">
                      <a:solidFill>
                        <a:schemeClr val="tx2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青少年宫和文体中心</a:t>
                  </a:r>
                  <a:endParaRPr lang="en-US" altLang="zh-CN" sz="1524">
                    <a:solidFill>
                      <a:schemeClr val="tx2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  <a:p>
                  <a:pPr algn="r"/>
                  <a:r>
                    <a:rPr lang="zh-CN" altLang="en-US" sz="1524">
                      <a:solidFill>
                        <a:schemeClr val="tx2">
                          <a:lumMod val="7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转合同负债，不是今年创收</a:t>
                  </a:r>
                  <a:endParaRPr lang="zh-CN" altLang="en-US" sz="1524" dirty="0">
                    <a:solidFill>
                      <a:schemeClr val="tx2">
                        <a:lumMod val="7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文本框 67">
                  <a:extLst>
                    <a:ext uri="{FF2B5EF4-FFF2-40B4-BE49-F238E27FC236}">
                      <a16:creationId xmlns:a16="http://schemas.microsoft.com/office/drawing/2014/main" id="{41BBB328-2C64-DFD2-7CAC-E824FE007700}"/>
                    </a:ext>
                  </a:extLst>
                </p:cNvPr>
                <p:cNvSpPr txBox="1"/>
                <p:nvPr/>
              </p:nvSpPr>
              <p:spPr>
                <a:xfrm>
                  <a:off x="4628005" y="5032158"/>
                  <a:ext cx="1537447" cy="429963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116129" tIns="58064" rIns="116129" bIns="58064">
                  <a:spAutoFit/>
                </a:bodyPr>
                <a:lstStyle>
                  <a:defPPr>
                    <a:defRPr lang="zh-CN"/>
                  </a:defPPr>
                  <a:lvl1pPr>
                    <a:defRPr sz="1600">
                      <a:solidFill>
                        <a:schemeClr val="accent1"/>
                      </a:solidFill>
                      <a:latin typeface="+mj-ea"/>
                      <a:ea typeface="+mj-ea"/>
                      <a:cs typeface="+mn-ea"/>
                    </a:defRPr>
                  </a:lvl1pPr>
                </a:lstStyle>
                <a:p>
                  <a:r>
                    <a:rPr lang="zh-CN" altLang="en-US" sz="2032">
                      <a:gradFill>
                        <a:gsLst>
                          <a:gs pos="0">
                            <a:schemeClr val="accent1">
                              <a:lumMod val="60000"/>
                              <a:lumOff val="4000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0" scaled="1"/>
                      </a:gradFill>
                      <a:sym typeface="+mn-lt"/>
                    </a:rPr>
                    <a:t>卫生服务站</a:t>
                  </a:r>
                  <a:endParaRPr lang="zh-CN" altLang="en-US" sz="2032" dirty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100000">
                          <a:schemeClr val="accent1"/>
                        </a:gs>
                      </a:gsLst>
                      <a:lin ang="0" scaled="1"/>
                    </a:gradFill>
                    <a:sym typeface="+mn-lt"/>
                  </a:endParaRPr>
                </a:p>
              </p:txBody>
            </p:sp>
            <p:sp>
              <p:nvSpPr>
                <p:cNvPr id="69" name="文本框 68">
                  <a:extLst>
                    <a:ext uri="{FF2B5EF4-FFF2-40B4-BE49-F238E27FC236}">
                      <a16:creationId xmlns:a16="http://schemas.microsoft.com/office/drawing/2014/main" id="{14BD252F-5523-7AB6-138D-AE855008F805}"/>
                    </a:ext>
                  </a:extLst>
                </p:cNvPr>
                <p:cNvSpPr txBox="1"/>
                <p:nvPr/>
              </p:nvSpPr>
              <p:spPr>
                <a:xfrm>
                  <a:off x="7921798" y="5409872"/>
                  <a:ext cx="2815938" cy="586314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116129" tIns="58064" rIns="116129" bIns="58064">
                  <a:spAutoFit/>
                </a:bodyPr>
                <a:lstStyle>
                  <a:defPPr>
                    <a:defRPr lang="zh-CN"/>
                  </a:defPPr>
                  <a:lvl1pPr>
                    <a:defRPr sz="1400">
                      <a:solidFill>
                        <a:schemeClr val="accent1"/>
                      </a:solidFill>
                      <a:latin typeface="+mn-ea"/>
                      <a:cs typeface="+mn-ea"/>
                    </a:defRPr>
                  </a:lvl1pPr>
                </a:lstStyle>
                <a:p>
                  <a:pPr algn="r"/>
                  <a:r>
                    <a:rPr lang="zh-CN" altLang="en-US" sz="1524">
                      <a:solidFill>
                        <a:schemeClr val="tx2">
                          <a:lumMod val="75000"/>
                        </a:schemeClr>
                      </a:solidFill>
                      <a:sym typeface="+mn-lt"/>
                    </a:rPr>
                    <a:t>工程公司付</a:t>
                  </a:r>
                  <a:r>
                    <a:rPr lang="en-US" altLang="zh-CN" sz="1524">
                      <a:solidFill>
                        <a:schemeClr val="tx2">
                          <a:lumMod val="75000"/>
                        </a:schemeClr>
                      </a:solidFill>
                      <a:sym typeface="+mn-lt"/>
                    </a:rPr>
                    <a:t>2020</a:t>
                  </a:r>
                  <a:r>
                    <a:rPr lang="zh-CN" altLang="en-US" sz="1524">
                      <a:solidFill>
                        <a:schemeClr val="tx2">
                          <a:lumMod val="75000"/>
                        </a:schemeClr>
                      </a:solidFill>
                      <a:sym typeface="+mn-lt"/>
                    </a:rPr>
                    <a:t>年核酸检测费</a:t>
                  </a:r>
                  <a:endParaRPr lang="en-US" altLang="zh-CN" sz="1524">
                    <a:solidFill>
                      <a:schemeClr val="tx2">
                        <a:lumMod val="75000"/>
                      </a:schemeClr>
                    </a:solidFill>
                    <a:sym typeface="+mn-lt"/>
                  </a:endParaRPr>
                </a:p>
                <a:p>
                  <a:pPr algn="r"/>
                  <a:r>
                    <a:rPr lang="zh-CN" altLang="en-US" sz="1524">
                      <a:solidFill>
                        <a:schemeClr val="tx2">
                          <a:lumMod val="75000"/>
                        </a:schemeClr>
                      </a:solidFill>
                      <a:sym typeface="+mn-lt"/>
                    </a:rPr>
                    <a:t>不是今年创收</a:t>
                  </a:r>
                  <a:endParaRPr lang="zh-CN" altLang="en-US" sz="1524" dirty="0">
                    <a:solidFill>
                      <a:schemeClr val="tx2">
                        <a:lumMod val="75000"/>
                      </a:schemeClr>
                    </a:solidFill>
                    <a:sym typeface="+mn-lt"/>
                  </a:endParaRPr>
                </a:p>
              </p:txBody>
            </p:sp>
          </p:grpSp>
        </p:grp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5C5DEEC1-2657-3952-3538-B339C12B7F53}"/>
                </a:ext>
              </a:extLst>
            </p:cNvPr>
            <p:cNvSpPr txBox="1"/>
            <p:nvPr/>
          </p:nvSpPr>
          <p:spPr>
            <a:xfrm>
              <a:off x="4619601" y="1362746"/>
              <a:ext cx="210185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2021</a:t>
              </a:r>
              <a:r>
                <a:rPr lang="zh-CN" altLang="en-US" sz="2400">
                  <a:solidFill>
                    <a:schemeClr val="accent1"/>
                  </a:solidFill>
                  <a:latin typeface="+mn-ea"/>
                  <a:cs typeface="+mn-ea"/>
                  <a:sym typeface="+mn-lt"/>
                </a:rPr>
                <a:t>年上半年</a:t>
              </a:r>
              <a:endParaRPr lang="zh-CN" altLang="en-US" sz="2400" dirty="0">
                <a:solidFill>
                  <a:schemeClr val="accent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219311D5-D21F-1F68-71D8-D97332181C98}"/>
                </a:ext>
              </a:extLst>
            </p:cNvPr>
            <p:cNvSpPr txBox="1"/>
            <p:nvPr/>
          </p:nvSpPr>
          <p:spPr>
            <a:xfrm>
              <a:off x="4148113" y="1803489"/>
              <a:ext cx="3467616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sz="320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其它业务收入情况</a:t>
              </a:r>
              <a:endParaRPr lang="zh-CN" altLang="en-US" sz="32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42021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>
            <a:extLst>
              <a:ext uri="{FF2B5EF4-FFF2-40B4-BE49-F238E27FC236}">
                <a16:creationId xmlns:a16="http://schemas.microsoft.com/office/drawing/2014/main" id="{E5406D61-54E1-139D-A3C6-8B517CF39932}"/>
              </a:ext>
            </a:extLst>
          </p:cNvPr>
          <p:cNvSpPr txBox="1"/>
          <p:nvPr/>
        </p:nvSpPr>
        <p:spPr>
          <a:xfrm>
            <a:off x="3436842" y="480843"/>
            <a:ext cx="6067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03</a:t>
            </a:r>
            <a:r>
              <a:rPr lang="zh-CN" altLang="en-US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、持续加强内控管理，经营绩效好于预期</a:t>
            </a:r>
            <a:endParaRPr lang="zh-CN" altLang="en-US" sz="2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A3BC72F-243B-6424-4A6F-50A48F5DD3A9}"/>
              </a:ext>
            </a:extLst>
          </p:cNvPr>
          <p:cNvSpPr txBox="1"/>
          <p:nvPr/>
        </p:nvSpPr>
        <p:spPr>
          <a:xfrm>
            <a:off x="1804157" y="421914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主要工作</a:t>
            </a:r>
            <a:endParaRPr kumimoji="1" lang="zh-CN" altLang="en-US" sz="2800" b="1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BF2FE22-4702-6698-9D61-54D4A51591DF}"/>
              </a:ext>
            </a:extLst>
          </p:cNvPr>
          <p:cNvSpPr txBox="1"/>
          <p:nvPr/>
        </p:nvSpPr>
        <p:spPr>
          <a:xfrm>
            <a:off x="1014781" y="496233"/>
            <a:ext cx="35907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bg1"/>
                </a:solidFill>
                <a:latin typeface="思源黑体 CN Regular" panose="020B0500000000000000" pitchFamily="34" charset="-122"/>
              </a:rPr>
              <a:t>二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5C5DEEC1-2657-3952-3538-B339C12B7F53}"/>
              </a:ext>
            </a:extLst>
          </p:cNvPr>
          <p:cNvSpPr txBox="1"/>
          <p:nvPr/>
        </p:nvSpPr>
        <p:spPr>
          <a:xfrm>
            <a:off x="2824004" y="1526419"/>
            <a:ext cx="30210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2021</a:t>
            </a:r>
            <a:r>
              <a:rPr lang="zh-CN" altLang="en-US" sz="280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年上半年</a:t>
            </a:r>
            <a:endParaRPr lang="zh-CN" altLang="en-US" sz="2800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219311D5-D21F-1F68-71D8-D97332181C98}"/>
              </a:ext>
            </a:extLst>
          </p:cNvPr>
          <p:cNvSpPr txBox="1"/>
          <p:nvPr/>
        </p:nvSpPr>
        <p:spPr>
          <a:xfrm>
            <a:off x="5509541" y="1421532"/>
            <a:ext cx="28041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360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总支出</a:t>
            </a:r>
            <a:r>
              <a:rPr kumimoji="0" lang="zh-CN" altLang="en-US" sz="360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情况</a:t>
            </a:r>
            <a:endParaRPr lang="zh-CN" altLang="en-US" sz="36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127DF90-C7E3-0001-2D2D-8061A13E25F8}"/>
              </a:ext>
            </a:extLst>
          </p:cNvPr>
          <p:cNvGrpSpPr/>
          <p:nvPr/>
        </p:nvGrpSpPr>
        <p:grpSpPr>
          <a:xfrm>
            <a:off x="3653237" y="1913817"/>
            <a:ext cx="4359147" cy="4098154"/>
            <a:chOff x="3653237" y="1913817"/>
            <a:chExt cx="4359147" cy="4098154"/>
          </a:xfrm>
          <a:effectLst>
            <a:outerShdw blurRad="228600" dist="152400" dir="2700000" sx="105000" sy="105000" algn="tl" rotWithShape="0">
              <a:prstClr val="black">
                <a:alpha val="34000"/>
              </a:prstClr>
            </a:outerShdw>
          </a:effectLst>
        </p:grpSpPr>
        <p:sp>
          <p:nvSpPr>
            <p:cNvPr id="22" name="Pie 3+">
              <a:extLst>
                <a:ext uri="{FF2B5EF4-FFF2-40B4-BE49-F238E27FC236}">
                  <a16:creationId xmlns:a16="http://schemas.microsoft.com/office/drawing/2014/main" id="{B46CC6A7-8785-5EC4-73DF-7953463E85E2}"/>
                </a:ext>
              </a:extLst>
            </p:cNvPr>
            <p:cNvSpPr/>
            <p:nvPr/>
          </p:nvSpPr>
          <p:spPr bwMode="auto">
            <a:xfrm>
              <a:off x="4334513" y="1913817"/>
              <a:ext cx="3677871" cy="3677872"/>
            </a:xfrm>
            <a:prstGeom prst="pie">
              <a:avLst>
                <a:gd name="adj1" fmla="val 12048749"/>
                <a:gd name="adj2" fmla="val 8289080"/>
              </a:avLst>
            </a:prstGeom>
            <a:gradFill flip="none" rotWithShape="1">
              <a:gsLst>
                <a:gs pos="37000">
                  <a:schemeClr val="accent1">
                    <a:lumMod val="60000"/>
                    <a:lumOff val="40000"/>
                  </a:schemeClr>
                </a:gs>
                <a:gs pos="91000">
                  <a:schemeClr val="accent1"/>
                </a:gs>
              </a:gsLst>
              <a:lin ang="2700000" scaled="1"/>
              <a:tileRect/>
            </a:gradFill>
            <a:ln w="9525" cap="flat" cmpd="sng" algn="ctr">
              <a:gradFill>
                <a:gsLst>
                  <a:gs pos="8000">
                    <a:srgbClr val="FFC000"/>
                  </a:gs>
                  <a:gs pos="70000">
                    <a:srgbClr val="FFC000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scene3d>
              <a:camera prst="isometricOffAxis1Top">
                <a:rot lat="18448671" lon="19229752" rev="2765576"/>
              </a:camera>
              <a:lightRig rig="contrasting" dir="t">
                <a:rot lat="0" lon="0" rev="6600000"/>
              </a:lightRig>
            </a:scene3d>
            <a:sp3d extrusionH="635000">
              <a:bevelT w="95250" h="38100"/>
            </a:sp3d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4" name="不完整圆 3">
              <a:extLst>
                <a:ext uri="{FF2B5EF4-FFF2-40B4-BE49-F238E27FC236}">
                  <a16:creationId xmlns:a16="http://schemas.microsoft.com/office/drawing/2014/main" id="{79C1E6DB-AF85-2520-857F-FCECB495E019}"/>
                </a:ext>
              </a:extLst>
            </p:cNvPr>
            <p:cNvSpPr/>
            <p:nvPr/>
          </p:nvSpPr>
          <p:spPr bwMode="auto">
            <a:xfrm>
              <a:off x="3653237" y="2334099"/>
              <a:ext cx="3677871" cy="3677872"/>
            </a:xfrm>
            <a:prstGeom prst="pie">
              <a:avLst>
                <a:gd name="adj1" fmla="val 7854174"/>
                <a:gd name="adj2" fmla="val 11502886"/>
              </a:avLst>
            </a:prstGeom>
            <a:gradFill>
              <a:gsLst>
                <a:gs pos="0">
                  <a:schemeClr val="bg1"/>
                </a:gs>
                <a:gs pos="95000">
                  <a:schemeClr val="accent6">
                    <a:lumMod val="60000"/>
                    <a:lumOff val="40000"/>
                  </a:schemeClr>
                </a:gs>
              </a:gsLst>
              <a:lin ang="0" scaled="1"/>
            </a:gradFill>
            <a:ln w="9525" cap="flat" cmpd="sng" algn="ctr">
              <a:gradFill>
                <a:gsLst>
                  <a:gs pos="8000">
                    <a:srgbClr val="FFC000"/>
                  </a:gs>
                  <a:gs pos="70000">
                    <a:srgbClr val="FFC000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scene3d>
              <a:camera prst="isometricOffAxis1Top">
                <a:rot lat="18448671" lon="19229752" rev="2765576"/>
              </a:camera>
              <a:lightRig rig="contrasting" dir="t">
                <a:rot lat="0" lon="0" rev="10200000"/>
              </a:lightRig>
            </a:scene3d>
            <a:sp3d extrusionH="635000">
              <a:bevelT w="95250" h="38100"/>
            </a:sp3d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8EB3BF59-9120-79CD-0E3D-CD53D03F33FB}"/>
              </a:ext>
            </a:extLst>
          </p:cNvPr>
          <p:cNvSpPr txBox="1"/>
          <p:nvPr/>
        </p:nvSpPr>
        <p:spPr>
          <a:xfrm>
            <a:off x="8192240" y="2661834"/>
            <a:ext cx="129875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6474.23</a:t>
            </a:r>
            <a:endParaRPr lang="zh-CN" altLang="en-US" sz="2400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E2DEF43-F9F0-59A3-66AD-145294A48763}"/>
              </a:ext>
            </a:extLst>
          </p:cNvPr>
          <p:cNvSpPr txBox="1"/>
          <p:nvPr/>
        </p:nvSpPr>
        <p:spPr>
          <a:xfrm>
            <a:off x="1608547" y="3548993"/>
            <a:ext cx="129875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1136.81</a:t>
            </a:r>
            <a:endParaRPr lang="zh-CN" altLang="en-US" sz="2400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67CDFE5-330C-291E-3B78-B54DE8109BCC}"/>
              </a:ext>
            </a:extLst>
          </p:cNvPr>
          <p:cNvSpPr txBox="1"/>
          <p:nvPr/>
        </p:nvSpPr>
        <p:spPr>
          <a:xfrm>
            <a:off x="8192240" y="3053648"/>
            <a:ext cx="198002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因定成本支出（万元）</a:t>
            </a:r>
            <a:endParaRPr lang="zh-CN" altLang="en-US" sz="1400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E45C98F-0CCA-C96F-6A68-939DFE9AE54E}"/>
              </a:ext>
            </a:extLst>
          </p:cNvPr>
          <p:cNvSpPr txBox="1"/>
          <p:nvPr/>
        </p:nvSpPr>
        <p:spPr>
          <a:xfrm>
            <a:off x="1608547" y="3955969"/>
            <a:ext cx="198002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kumimoji="0" sz="1400" b="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ea"/>
              </a:defRPr>
            </a:lvl1pPr>
          </a:lstStyle>
          <a:p>
            <a:r>
              <a:rPr lang="zh-CN" altLang="en-US">
                <a:sym typeface="+mn-lt"/>
              </a:rPr>
              <a:t>变动成本支出（万元）</a:t>
            </a:r>
            <a:endParaRPr lang="zh-CN" altLang="en-US" dirty="0"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ACA67845-581A-459B-C510-DE619FE42F22}"/>
              </a:ext>
            </a:extLst>
          </p:cNvPr>
          <p:cNvSpPr/>
          <p:nvPr/>
        </p:nvSpPr>
        <p:spPr bwMode="auto">
          <a:xfrm>
            <a:off x="2296100" y="4295118"/>
            <a:ext cx="1351721" cy="834887"/>
          </a:xfrm>
          <a:custGeom>
            <a:avLst/>
            <a:gdLst>
              <a:gd name="connsiteX0" fmla="*/ 0 w 1351721"/>
              <a:gd name="connsiteY0" fmla="*/ 0 h 834887"/>
              <a:gd name="connsiteX1" fmla="*/ 834887 w 1351721"/>
              <a:gd name="connsiteY1" fmla="*/ 834887 h 834887"/>
              <a:gd name="connsiteX2" fmla="*/ 1351721 w 1351721"/>
              <a:gd name="connsiteY2" fmla="*/ 834887 h 834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1721" h="834887">
                <a:moveTo>
                  <a:pt x="0" y="0"/>
                </a:moveTo>
                <a:lnTo>
                  <a:pt x="834887" y="834887"/>
                </a:lnTo>
                <a:lnTo>
                  <a:pt x="1351721" y="834887"/>
                </a:lnTo>
              </a:path>
            </a:pathLst>
          </a:cu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200" b="0" i="0" u="none" strike="noStrike" cap="none" normalizeH="0" baseline="0">
              <a:ln>
                <a:noFill/>
              </a:ln>
              <a:solidFill>
                <a:srgbClr val="003399"/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57F9DFC8-7080-FF2B-90FF-CF24B5905713}"/>
              </a:ext>
            </a:extLst>
          </p:cNvPr>
          <p:cNvSpPr/>
          <p:nvPr/>
        </p:nvSpPr>
        <p:spPr bwMode="auto">
          <a:xfrm flipH="1">
            <a:off x="7919891" y="3338148"/>
            <a:ext cx="1351721" cy="834887"/>
          </a:xfrm>
          <a:custGeom>
            <a:avLst/>
            <a:gdLst>
              <a:gd name="connsiteX0" fmla="*/ 0 w 1351721"/>
              <a:gd name="connsiteY0" fmla="*/ 0 h 834887"/>
              <a:gd name="connsiteX1" fmla="*/ 834887 w 1351721"/>
              <a:gd name="connsiteY1" fmla="*/ 834887 h 834887"/>
              <a:gd name="connsiteX2" fmla="*/ 1351721 w 1351721"/>
              <a:gd name="connsiteY2" fmla="*/ 834887 h 834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1721" h="834887">
                <a:moveTo>
                  <a:pt x="0" y="0"/>
                </a:moveTo>
                <a:lnTo>
                  <a:pt x="834887" y="834887"/>
                </a:lnTo>
                <a:lnTo>
                  <a:pt x="1351721" y="834887"/>
                </a:lnTo>
              </a:path>
            </a:pathLst>
          </a:cu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200" b="0" i="0" u="none" strike="noStrike" cap="none" normalizeH="0" baseline="0">
              <a:ln>
                <a:noFill/>
              </a:ln>
              <a:solidFill>
                <a:srgbClr val="003399"/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09954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顶角 41">
            <a:extLst>
              <a:ext uri="{FF2B5EF4-FFF2-40B4-BE49-F238E27FC236}">
                <a16:creationId xmlns:a16="http://schemas.microsoft.com/office/drawing/2014/main" id="{BDDCF97A-6594-F105-88D3-857CF1307259}"/>
              </a:ext>
            </a:extLst>
          </p:cNvPr>
          <p:cNvSpPr/>
          <p:nvPr/>
        </p:nvSpPr>
        <p:spPr bwMode="auto">
          <a:xfrm>
            <a:off x="7010806" y="1356361"/>
            <a:ext cx="3834814" cy="4852856"/>
          </a:xfrm>
          <a:prstGeom prst="round2SameRect">
            <a:avLst>
              <a:gd name="adj1" fmla="val 3485"/>
              <a:gd name="adj2" fmla="val 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30200" dist="330200" dir="5400000" sx="98000" sy="98000" algn="t" rotWithShape="0">
              <a:prstClr val="black">
                <a:alpha val="34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cap="none" normalizeH="0" baseline="0" dirty="0">
              <a:ln>
                <a:noFill/>
              </a:ln>
              <a:solidFill>
                <a:srgbClr val="003399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5" name="矩形: 圆顶角 14">
            <a:extLst>
              <a:ext uri="{FF2B5EF4-FFF2-40B4-BE49-F238E27FC236}">
                <a16:creationId xmlns:a16="http://schemas.microsoft.com/office/drawing/2014/main" id="{A24E559B-AFCD-C8FB-0965-AD92C1D99BBD}"/>
              </a:ext>
            </a:extLst>
          </p:cNvPr>
          <p:cNvSpPr/>
          <p:nvPr/>
        </p:nvSpPr>
        <p:spPr bwMode="auto">
          <a:xfrm rot="16200000">
            <a:off x="-295226" y="3257624"/>
            <a:ext cx="4852856" cy="1050327"/>
          </a:xfrm>
          <a:prstGeom prst="round2SameRect">
            <a:avLst>
              <a:gd name="adj1" fmla="val 14715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254000" dist="495300" dir="5400000" sx="95000" sy="95000" algn="t" rotWithShape="0">
              <a:schemeClr val="accent3">
                <a:lumMod val="75000"/>
                <a:alpha val="39000"/>
              </a:schemeClr>
            </a:outerShdw>
          </a:effectLst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cap="none" normalizeH="0" baseline="0" dirty="0">
              <a:ln>
                <a:noFill/>
              </a:ln>
              <a:solidFill>
                <a:srgbClr val="003399"/>
              </a:solidFill>
              <a:effectLst/>
              <a:latin typeface="+mn-ea"/>
              <a:ea typeface="+mn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5406D61-54E1-139D-A3C6-8B517CF39932}"/>
              </a:ext>
            </a:extLst>
          </p:cNvPr>
          <p:cNvSpPr txBox="1"/>
          <p:nvPr/>
        </p:nvSpPr>
        <p:spPr>
          <a:xfrm>
            <a:off x="3436842" y="480843"/>
            <a:ext cx="6067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03</a:t>
            </a:r>
            <a:r>
              <a:rPr lang="zh-CN" altLang="en-US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、持续加强内控管理，经营绩效好于预期</a:t>
            </a:r>
            <a:endParaRPr lang="zh-CN" altLang="en-US" sz="2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A3BC72F-243B-6424-4A6F-50A48F5DD3A9}"/>
              </a:ext>
            </a:extLst>
          </p:cNvPr>
          <p:cNvSpPr txBox="1"/>
          <p:nvPr/>
        </p:nvSpPr>
        <p:spPr>
          <a:xfrm>
            <a:off x="1804157" y="421914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主要工作</a:t>
            </a:r>
            <a:endParaRPr kumimoji="1" lang="zh-CN" altLang="en-US" sz="2800" b="1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BF2FE22-4702-6698-9D61-54D4A51591DF}"/>
              </a:ext>
            </a:extLst>
          </p:cNvPr>
          <p:cNvSpPr txBox="1"/>
          <p:nvPr/>
        </p:nvSpPr>
        <p:spPr>
          <a:xfrm>
            <a:off x="1014781" y="496233"/>
            <a:ext cx="35907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bg1"/>
                </a:solidFill>
                <a:latin typeface="思源黑体 CN Regular" panose="020B0500000000000000" pitchFamily="34" charset="-122"/>
              </a:rPr>
              <a:t>二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154AD09-74DA-13B4-D5B1-18837DA91719}"/>
              </a:ext>
            </a:extLst>
          </p:cNvPr>
          <p:cNvSpPr txBox="1"/>
          <p:nvPr/>
        </p:nvSpPr>
        <p:spPr>
          <a:xfrm>
            <a:off x="-888144" y="6648723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F407C"/>
                </a:solidFill>
                <a:effectLst/>
                <a:uLnTx/>
                <a:uFillTx/>
                <a:latin typeface="思源黑体 CN Regular"/>
                <a:ea typeface="思源黑体 CN Regular"/>
                <a:cs typeface="+mn-ea"/>
                <a:sym typeface="+mn-lt"/>
              </a:rPr>
              <a:t>（万元）</a:t>
            </a:r>
            <a:endParaRPr lang="zh-CN" altLang="en-US" sz="1600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6" name="矩形: 圆顶角 15">
            <a:extLst>
              <a:ext uri="{FF2B5EF4-FFF2-40B4-BE49-F238E27FC236}">
                <a16:creationId xmlns:a16="http://schemas.microsoft.com/office/drawing/2014/main" id="{BD739ADC-4DF4-E881-6B7A-90D645A00C1A}"/>
              </a:ext>
            </a:extLst>
          </p:cNvPr>
          <p:cNvSpPr/>
          <p:nvPr/>
        </p:nvSpPr>
        <p:spPr bwMode="auto">
          <a:xfrm>
            <a:off x="2694390" y="1356361"/>
            <a:ext cx="4278391" cy="4852856"/>
          </a:xfrm>
          <a:prstGeom prst="round2SameRect">
            <a:avLst>
              <a:gd name="adj1" fmla="val 3485"/>
              <a:gd name="adj2" fmla="val 0"/>
            </a:avLst>
          </a:prstGeom>
          <a:solidFill>
            <a:schemeClr val="bg1">
              <a:lumMod val="95000"/>
            </a:schemeClr>
          </a:solidFill>
          <a:ln w="349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30200" dist="330200" dir="5400000" sx="98000" sy="98000" algn="t" rotWithShape="0">
              <a:prstClr val="black">
                <a:alpha val="34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cap="none" normalizeH="0" baseline="0" dirty="0">
              <a:ln>
                <a:noFill/>
              </a:ln>
              <a:solidFill>
                <a:srgbClr val="003399"/>
              </a:solidFill>
              <a:effectLst/>
              <a:latin typeface="+mn-ea"/>
              <a:ea typeface="+mn-ea"/>
            </a:endParaRPr>
          </a:p>
        </p:txBody>
      </p:sp>
      <p:graphicFrame>
        <p:nvGraphicFramePr>
          <p:cNvPr id="39" name="表格 38">
            <a:extLst>
              <a:ext uri="{FF2B5EF4-FFF2-40B4-BE49-F238E27FC236}">
                <a16:creationId xmlns:a16="http://schemas.microsoft.com/office/drawing/2014/main" id="{5D25EE7B-E93F-679B-A7E5-B2DD76BAB7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05891"/>
              </p:ext>
            </p:extLst>
          </p:nvPr>
        </p:nvGraphicFramePr>
        <p:xfrm>
          <a:off x="1313433" y="1730246"/>
          <a:ext cx="9456136" cy="430384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44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4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7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103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858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u="none" strike="noStrike" kern="120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lt"/>
                        </a:rPr>
                        <a:t>      项  </a:t>
                      </a:r>
                      <a:r>
                        <a:rPr lang="zh-CN" altLang="en-US" sz="2400" b="0" u="none" strike="noStrike" kern="12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lt"/>
                        </a:rPr>
                        <a:t>目</a:t>
                      </a:r>
                    </a:p>
                  </a:txBody>
                  <a:tcPr marL="9525" marR="9525" marT="9525" marB="0" anchor="ctr"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</a:pP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</a:pPr>
                      <a:r>
                        <a:rPr lang="zh-CN" altLang="en-US" sz="1200" b="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sym typeface="+mn-lt"/>
                        </a:rPr>
                        <a:t>金额（万元）</a:t>
                      </a:r>
                      <a:endParaRPr lang="zh-CN" altLang="en-US" sz="1200" b="0" dirty="0">
                        <a:solidFill>
                          <a:schemeClr val="accent1"/>
                        </a:solidFill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sym typeface="+mn-lt"/>
                        </a:rPr>
                        <a:t>项  目</a:t>
                      </a:r>
                      <a:endParaRPr lang="zh-CN" altLang="en-US" sz="2400" b="0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+mn-ea"/>
                        <a:sym typeface="+mn-lt"/>
                      </a:endParaRPr>
                    </a:p>
                  </a:txBody>
                  <a:tcP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sym typeface="+mn-lt"/>
                        </a:rPr>
                        <a:t>金额（万元）</a:t>
                      </a:r>
                      <a:endParaRPr lang="zh-CN" altLang="en-US" sz="12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6497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ts val="1500"/>
                        </a:lnSpc>
                      </a:pPr>
                      <a:r>
                        <a:rPr lang="zh-CN" altLang="en-US" sz="1600" b="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sym typeface="+mn-lt"/>
                        </a:rPr>
                        <a:t>固定</a:t>
                      </a:r>
                      <a:endParaRPr lang="en-US" altLang="zh-CN" sz="1600" b="0" u="none" strike="noStrike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sym typeface="+mn-lt"/>
                      </a:endParaRPr>
                    </a:p>
                    <a:p>
                      <a:pPr algn="ctr" fontAlgn="ctr">
                        <a:lnSpc>
                          <a:spcPts val="1500"/>
                        </a:lnSpc>
                      </a:pPr>
                      <a:r>
                        <a:rPr lang="zh-CN" altLang="en-US" sz="1600" b="0" u="none" strike="noStrike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sym typeface="+mn-lt"/>
                        </a:rPr>
                        <a:t>成本</a:t>
                      </a:r>
                      <a:r>
                        <a:rPr lang="zh-CN" altLang="en-US" sz="16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sym typeface="+mn-lt"/>
                        </a:rPr>
                        <a:t>支出</a:t>
                      </a:r>
                      <a:endParaRPr lang="zh-CN" altLang="en-US" sz="16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人工成本（职工工资及各项保险）</a:t>
                      </a:r>
                      <a:endParaRPr lang="zh-CN" altLang="en-US" sz="1400" b="0" i="0" u="none" strike="noStrike" dirty="0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2020.33 </a:t>
                      </a:r>
                      <a:endParaRPr lang="en-US" altLang="zh-CN" sz="1400" b="0" i="0" u="none" strike="noStrike" dirty="0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退休人员物业供暖补贴</a:t>
                      </a:r>
                      <a:endParaRPr lang="zh-CN" alt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1160.28 </a:t>
                      </a:r>
                      <a:endParaRPr lang="en-US" altLang="zh-CN" sz="14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6497"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给社保的非在职人员费用</a:t>
                      </a:r>
                      <a:r>
                        <a:rPr lang="zh-CN" altLang="en-US" sz="1400" b="0" u="none" strike="noStrike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计提</a:t>
                      </a:r>
                      <a:endParaRPr lang="en-US" altLang="zh-CN" sz="1400" b="0" u="none" strike="noStrike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sym typeface="+mn-lt"/>
                      </a:endParaRPr>
                    </a:p>
                    <a:p>
                      <a:pPr algn="l" fontAlgn="ctr"/>
                      <a:endParaRPr lang="zh-CN" altLang="en-US" sz="1400" b="0" i="0" u="none" strike="noStrike" dirty="0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3293.62</a:t>
                      </a:r>
                    </a:p>
                    <a:p>
                      <a:pPr algn="ctr" fontAlgn="ctr"/>
                      <a:r>
                        <a:rPr lang="en-US" altLang="zh-CN" sz="1400" b="0" u="none" strike="noStrike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 </a:t>
                      </a:r>
                      <a:endParaRPr lang="en-US" altLang="zh-CN" sz="1400" b="0" i="0" u="none" strike="noStrike" dirty="0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4085">
                <a:tc rowSpan="11">
                  <a:txBody>
                    <a:bodyPr/>
                    <a:lstStyle/>
                    <a:p>
                      <a:pPr marL="0" algn="ctr" defTabSz="909955" rtl="0" eaLnBrk="1" fontAlgn="ctr" latinLnBrk="0" hangingPunct="1">
                        <a:lnSpc>
                          <a:spcPts val="1500"/>
                        </a:lnSpc>
                      </a:pPr>
                      <a:r>
                        <a:rPr lang="zh-CN" altLang="en-US" sz="1600" b="0" u="none" strike="noStrike" kern="120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lt"/>
                        </a:rPr>
                        <a:t>变动</a:t>
                      </a:r>
                      <a:endParaRPr lang="en-US" altLang="zh-CN" sz="1600" b="0" u="none" strike="noStrike" kern="120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+mn-cs"/>
                        <a:sym typeface="+mn-lt"/>
                      </a:endParaRPr>
                    </a:p>
                    <a:p>
                      <a:pPr marL="0" algn="ctr" defTabSz="909955" rtl="0" eaLnBrk="1" fontAlgn="ctr" latinLnBrk="0" hangingPunct="1">
                        <a:lnSpc>
                          <a:spcPts val="1500"/>
                        </a:lnSpc>
                      </a:pPr>
                      <a:r>
                        <a:rPr lang="zh-CN" altLang="en-US" sz="1600" b="0" u="none" strike="noStrike" kern="120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lt"/>
                        </a:rPr>
                        <a:t>成本</a:t>
                      </a:r>
                      <a:r>
                        <a:rPr lang="zh-CN" altLang="en-US" sz="1600" b="0" u="none" strike="noStrike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lt"/>
                        </a:rPr>
                        <a:t>支出</a:t>
                      </a:r>
                    </a:p>
                  </a:txBody>
                  <a:tcPr marL="9525" marR="9525" marT="9525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统筹外费用</a:t>
                      </a:r>
                      <a:endParaRPr lang="zh-CN" altLang="en-US" sz="1200" b="0" i="0" u="none" strike="noStrike" dirty="0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315.96 </a:t>
                      </a:r>
                      <a:endParaRPr lang="en-US" altLang="zh-CN" sz="1200" b="0" i="0" u="none" strike="noStrike" dirty="0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修理费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6.34 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4085"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ts val="1500"/>
                        </a:lnSpc>
                      </a:pP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退休人员集体活动费</a:t>
                      </a:r>
                      <a:endParaRPr lang="zh-CN" altLang="en-US" sz="1200" b="0" i="0" u="none" strike="noStrike" dirty="0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5.67 </a:t>
                      </a:r>
                      <a:endParaRPr lang="en-US" altLang="zh-CN" sz="1200" b="0" i="0" u="none" strike="noStrike" dirty="0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办公费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3.08 </a:t>
                      </a:r>
                      <a:endParaRPr lang="en-US" altLang="zh-CN" sz="12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4085"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ts val="1500"/>
                        </a:lnSpc>
                      </a:pP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慰问费</a:t>
                      </a:r>
                      <a:endParaRPr lang="zh-CN" altLang="en-US" sz="1200" b="0" i="0" u="none" strike="noStrike" dirty="0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310.29 </a:t>
                      </a:r>
                      <a:endParaRPr lang="en-US" altLang="zh-CN" sz="1200" b="0" i="0" u="none" strike="noStrike" dirty="0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差旅费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17.34 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4085"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ts val="1500"/>
                        </a:lnSpc>
                      </a:pP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劳动保护费</a:t>
                      </a:r>
                      <a:endParaRPr lang="zh-CN" altLang="en-US" sz="1200" b="0" i="0" u="none" strike="noStrike" dirty="0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1.93 </a:t>
                      </a:r>
                      <a:endParaRPr lang="en-US" altLang="zh-CN" sz="1200" b="0" i="0" u="none" strike="noStrike" dirty="0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通讯费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5.94 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4085"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ts val="1500"/>
                        </a:lnSpc>
                      </a:pP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u="none" strike="noStrike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原材料</a:t>
                      </a:r>
                      <a:endParaRPr lang="zh-CN" altLang="en-US" sz="1200" b="0" i="0" u="none" strike="noStrike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388.29 </a:t>
                      </a:r>
                      <a:endParaRPr lang="en-US" sz="1200" b="0" i="0" u="none" strike="noStrike" dirty="0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党组织经费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0.98 </a:t>
                      </a:r>
                      <a:endParaRPr lang="en-US" altLang="zh-CN" sz="12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4085"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ts val="1500"/>
                        </a:lnSpc>
                      </a:pP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u="none" strike="noStrike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益寿诊所</a:t>
                      </a:r>
                      <a:endParaRPr lang="zh-CN" altLang="en-US" sz="1200" b="0" i="0" u="none" strike="noStrike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382.00 </a:t>
                      </a:r>
                      <a:endParaRPr lang="en-US" altLang="zh-CN" sz="1200" b="0" i="0" u="none" strike="noStrike" dirty="0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运输费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74.35 </a:t>
                      </a:r>
                      <a:endParaRPr lang="en-US" altLang="zh-CN" sz="12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4085"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ts val="1500"/>
                        </a:lnSpc>
                      </a:pP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u="none" strike="noStrike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各服务站</a:t>
                      </a:r>
                      <a:endParaRPr lang="zh-CN" altLang="en-US" sz="1200" b="0" i="0" u="none" strike="noStrike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6.29 </a:t>
                      </a:r>
                      <a:endParaRPr lang="en-US" sz="1200" b="0" i="0" u="none" strike="noStrike" dirty="0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评审费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0.60 </a:t>
                      </a:r>
                      <a:endParaRPr lang="en-US" altLang="zh-CN" sz="12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4085"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ts val="1500"/>
                        </a:lnSpc>
                      </a:pP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u="none" strike="noStrike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水电费</a:t>
                      </a:r>
                      <a:endParaRPr lang="zh-CN" altLang="en-US" sz="1200" b="0" i="0" u="none" strike="noStrike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6.77 </a:t>
                      </a:r>
                      <a:endParaRPr lang="en-US" altLang="zh-CN" sz="1200" b="0" i="0" u="none" strike="noStrike" dirty="0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财务手续费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0.52 </a:t>
                      </a:r>
                      <a:endParaRPr lang="en-US" altLang="zh-CN" sz="12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6497"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ts val="1500"/>
                        </a:lnSpc>
                      </a:pP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u="none" strike="noStrike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物料消耗</a:t>
                      </a:r>
                      <a:endParaRPr lang="zh-CN" altLang="en-US" sz="1200" b="0" i="0" u="none" strike="noStrike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3.27 </a:t>
                      </a:r>
                      <a:endParaRPr lang="en-US" altLang="zh-CN" sz="1200" b="0" i="0" u="none" strike="noStrike" dirty="0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图书资料费、印刷费等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2.82 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4085"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ts val="1500"/>
                        </a:lnSpc>
                      </a:pP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u="none" strike="noStrike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外包劳务费</a:t>
                      </a:r>
                      <a:endParaRPr lang="zh-CN" altLang="en-US" sz="1200" b="0" i="0" u="none" strike="noStrike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303.79 </a:t>
                      </a:r>
                      <a:endParaRPr lang="en-US" altLang="zh-CN" sz="1200" b="0" i="0" u="none" strike="noStrike" dirty="0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折旧费</a:t>
                      </a:r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2.54 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4085"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ts val="1500"/>
                        </a:lnSpc>
                      </a:pP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u="none" strike="noStrike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外部劳务加工费</a:t>
                      </a:r>
                      <a:endParaRPr lang="zh-CN" altLang="en-US" sz="1200" b="0" i="0" u="none" strike="noStrike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1.03 </a:t>
                      </a:r>
                      <a:endParaRPr lang="en-US" sz="1200" b="0" i="0" u="none" strike="noStrike" dirty="0"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200" b="0" i="0" u="none" strike="noStrike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E170C2C-803D-65C5-4F25-79292EC08041}"/>
              </a:ext>
            </a:extLst>
          </p:cNvPr>
          <p:cNvCxnSpPr>
            <a:cxnSpLocks/>
          </p:cNvCxnSpPr>
          <p:nvPr/>
        </p:nvCxnSpPr>
        <p:spPr bwMode="auto">
          <a:xfrm>
            <a:off x="7010806" y="2723590"/>
            <a:ext cx="3834814" cy="0"/>
          </a:xfrm>
          <a:prstGeom prst="line">
            <a:avLst/>
          </a:prstGeom>
          <a:gradFill rotWithShape="0">
            <a:gsLst>
              <a:gs pos="0">
                <a:srgbClr val="FF0000"/>
              </a:gs>
              <a:gs pos="100000">
                <a:srgbClr val="97E4FF"/>
              </a:gs>
            </a:gsLst>
            <a:lin ang="0" scaled="1"/>
          </a:gradFill>
          <a:ln w="12700" cap="flat" cmpd="sng" algn="ctr">
            <a:solidFill>
              <a:schemeClr val="bg1"/>
            </a:solidFill>
            <a:prstDash val="lgDash"/>
            <a:round/>
            <a:headEnd type="none" w="med" len="med"/>
            <a:tailEnd type="none" w="med" len="med"/>
          </a:ln>
        </p:spPr>
      </p:cxnSp>
      <p:cxnSp>
        <p:nvCxnSpPr>
          <p:cNvPr id="19" name="Straight Connector 3+">
            <a:extLst>
              <a:ext uri="{FF2B5EF4-FFF2-40B4-BE49-F238E27FC236}">
                <a16:creationId xmlns:a16="http://schemas.microsoft.com/office/drawing/2014/main" id="{E8E6B5E1-66E3-81B0-9E8F-DC06DD56FBE5}"/>
              </a:ext>
            </a:extLst>
          </p:cNvPr>
          <p:cNvCxnSpPr>
            <a:cxnSpLocks/>
          </p:cNvCxnSpPr>
          <p:nvPr/>
        </p:nvCxnSpPr>
        <p:spPr bwMode="auto">
          <a:xfrm>
            <a:off x="2694390" y="2723590"/>
            <a:ext cx="4278391" cy="0"/>
          </a:xfrm>
          <a:prstGeom prst="line">
            <a:avLst/>
          </a:prstGeom>
          <a:gradFill rotWithShape="0">
            <a:gsLst>
              <a:gs pos="0">
                <a:srgbClr val="FF0000"/>
              </a:gs>
              <a:gs pos="100000">
                <a:srgbClr val="97E4FF"/>
              </a:gs>
            </a:gsLst>
            <a:lin ang="0" scaled="1"/>
          </a:gradFill>
          <a:ln w="12700" cap="flat" cmpd="sng" algn="ctr">
            <a:solidFill>
              <a:schemeClr val="accent1"/>
            </a:solidFill>
            <a:prstDash val="lgDash"/>
            <a:round/>
            <a:headEnd type="none" w="med" len="med"/>
            <a:tailEnd type="none" w="med" len="med"/>
          </a:ln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21049371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>
            <a:extLst>
              <a:ext uri="{FF2B5EF4-FFF2-40B4-BE49-F238E27FC236}">
                <a16:creationId xmlns:a16="http://schemas.microsoft.com/office/drawing/2014/main" id="{E5406D61-54E1-139D-A3C6-8B517CF39932}"/>
              </a:ext>
            </a:extLst>
          </p:cNvPr>
          <p:cNvSpPr txBox="1"/>
          <p:nvPr/>
        </p:nvSpPr>
        <p:spPr>
          <a:xfrm>
            <a:off x="3588576" y="480843"/>
            <a:ext cx="6067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04</a:t>
            </a:r>
            <a:r>
              <a:rPr lang="zh-CN" altLang="en-US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、把握业务发展方向，不断优化资源整合</a:t>
            </a:r>
            <a:endParaRPr lang="zh-CN" altLang="en-US" sz="2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A3BC72F-243B-6424-4A6F-50A48F5DD3A9}"/>
              </a:ext>
            </a:extLst>
          </p:cNvPr>
          <p:cNvSpPr txBox="1"/>
          <p:nvPr/>
        </p:nvSpPr>
        <p:spPr>
          <a:xfrm>
            <a:off x="1804157" y="421914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主要工作</a:t>
            </a:r>
            <a:endParaRPr kumimoji="1" lang="zh-CN" altLang="en-US" sz="2800" b="1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BF2FE22-4702-6698-9D61-54D4A51591DF}"/>
              </a:ext>
            </a:extLst>
          </p:cNvPr>
          <p:cNvSpPr txBox="1"/>
          <p:nvPr/>
        </p:nvSpPr>
        <p:spPr>
          <a:xfrm>
            <a:off x="1014781" y="496233"/>
            <a:ext cx="35907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bg1"/>
                </a:solidFill>
                <a:latin typeface="思源黑体 CN Regular" panose="020B0500000000000000" pitchFamily="34" charset="-122"/>
              </a:rPr>
              <a:t>二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D75FD63-5423-05C2-FD9C-E34D67D19DFC}"/>
              </a:ext>
            </a:extLst>
          </p:cNvPr>
          <p:cNvGrpSpPr/>
          <p:nvPr/>
        </p:nvGrpSpPr>
        <p:grpSpPr>
          <a:xfrm>
            <a:off x="3745921" y="1187957"/>
            <a:ext cx="642199" cy="412164"/>
            <a:chOff x="6332908" y="2391822"/>
            <a:chExt cx="642199" cy="41216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66C1771D-AF7B-9040-1DA7-1FAB81490710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 bwMode="auto">
            <a:xfrm>
              <a:off x="6332908" y="2522239"/>
              <a:ext cx="642199" cy="25586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59436" tIns="29718" rIns="59436" bIns="29718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91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24820617-A908-28B2-4AC6-2587D218DD8E}"/>
                </a:ext>
              </a:extLst>
            </p:cNvPr>
            <p:cNvSpPr/>
            <p:nvPr/>
          </p:nvSpPr>
          <p:spPr>
            <a:xfrm>
              <a:off x="6425943" y="2391822"/>
              <a:ext cx="453457" cy="412164"/>
            </a:xfrm>
            <a:prstGeom prst="rect">
              <a:avLst/>
            </a:prstGeom>
            <a:effectLst/>
          </p:spPr>
          <p:txBody>
            <a:bodyPr wrap="none" lIns="59436" tIns="29718" rIns="59436" bIns="29718">
              <a:spAutoFit/>
            </a:bodyPr>
            <a:lstStyle/>
            <a:p>
              <a:pPr algn="just">
                <a:lnSpc>
                  <a:spcPts val="3200"/>
                </a:lnSpc>
              </a:pPr>
              <a:r>
                <a:rPr kumimoji="0" lang="zh-CN" altLang="zh-CN" sz="130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业务</a:t>
              </a:r>
              <a:endParaRPr lang="zh-CN" altLang="en-US" sz="1300" dirty="0">
                <a:solidFill>
                  <a:schemeClr val="accent2"/>
                </a:solidFill>
                <a:latin typeface="思源黑体 CN Regular" panose="020B05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7CC3677-F807-F253-C510-F859AB2D91CB}"/>
              </a:ext>
            </a:extLst>
          </p:cNvPr>
          <p:cNvGrpSpPr/>
          <p:nvPr/>
        </p:nvGrpSpPr>
        <p:grpSpPr>
          <a:xfrm>
            <a:off x="4419319" y="993893"/>
            <a:ext cx="642199" cy="412164"/>
            <a:chOff x="5942055" y="2388274"/>
            <a:chExt cx="642199" cy="412164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02132BD5-4323-F008-039F-8C40DEC0F090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 bwMode="auto">
            <a:xfrm>
              <a:off x="5942055" y="2533573"/>
              <a:ext cx="642199" cy="25586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59436" tIns="29718" rIns="59436" bIns="29718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91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833A6A02-8147-D69C-9F3B-E043541C6524}"/>
                </a:ext>
              </a:extLst>
            </p:cNvPr>
            <p:cNvSpPr/>
            <p:nvPr/>
          </p:nvSpPr>
          <p:spPr>
            <a:xfrm>
              <a:off x="6025485" y="2388274"/>
              <a:ext cx="453457" cy="412164"/>
            </a:xfrm>
            <a:prstGeom prst="rect">
              <a:avLst/>
            </a:prstGeom>
            <a:effectLst/>
          </p:spPr>
          <p:txBody>
            <a:bodyPr wrap="none" lIns="59436" tIns="29718" rIns="59436" bIns="29718">
              <a:spAutoFit/>
            </a:bodyPr>
            <a:lstStyle/>
            <a:p>
              <a:pPr algn="just">
                <a:lnSpc>
                  <a:spcPts val="3200"/>
                </a:lnSpc>
              </a:pPr>
              <a:r>
                <a:rPr kumimoji="0" lang="zh-CN" altLang="en-US" sz="130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人员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A94E27E-DCE4-26BC-7C7C-649EAF6DBD3E}"/>
              </a:ext>
            </a:extLst>
          </p:cNvPr>
          <p:cNvGrpSpPr/>
          <p:nvPr/>
        </p:nvGrpSpPr>
        <p:grpSpPr>
          <a:xfrm>
            <a:off x="4195257" y="1483410"/>
            <a:ext cx="642199" cy="412164"/>
            <a:chOff x="5555399" y="2398915"/>
            <a:chExt cx="642199" cy="412164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9CBB3C30-3397-6B46-22B7-9F9CC265A39B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 bwMode="auto">
            <a:xfrm>
              <a:off x="5555399" y="2548408"/>
              <a:ext cx="642199" cy="25586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59436" tIns="29718" rIns="59436" bIns="29718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91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E41248C8-0637-FACC-1AE8-3B44F6AE947A}"/>
                </a:ext>
              </a:extLst>
            </p:cNvPr>
            <p:cNvSpPr/>
            <p:nvPr/>
          </p:nvSpPr>
          <p:spPr>
            <a:xfrm>
              <a:off x="5671137" y="2398915"/>
              <a:ext cx="453457" cy="412164"/>
            </a:xfrm>
            <a:prstGeom prst="rect">
              <a:avLst/>
            </a:prstGeom>
            <a:effectLst/>
          </p:spPr>
          <p:txBody>
            <a:bodyPr wrap="none" lIns="59436" tIns="29718" rIns="59436" bIns="29718">
              <a:spAutoFit/>
            </a:bodyPr>
            <a:lstStyle/>
            <a:p>
              <a:pPr algn="just">
                <a:lnSpc>
                  <a:spcPts val="3200"/>
                </a:lnSpc>
              </a:pPr>
              <a:r>
                <a:rPr kumimoji="0" lang="zh-CN" altLang="en-US" sz="130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资产</a:t>
              </a: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BAF5D857-F9F4-B79D-1EAD-D013418DE830}"/>
              </a:ext>
            </a:extLst>
          </p:cNvPr>
          <p:cNvSpPr/>
          <p:nvPr/>
        </p:nvSpPr>
        <p:spPr>
          <a:xfrm>
            <a:off x="2934916" y="2068371"/>
            <a:ext cx="5519461" cy="5070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3200"/>
              </a:lnSpc>
            </a:pPr>
            <a:r>
              <a:rPr kumimoji="0" lang="zh-CN" altLang="zh-CN" sz="320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中心整体发展目标和价值创造</a:t>
            </a:r>
            <a:endParaRPr lang="zh-CN" altLang="en-US" sz="3200" dirty="0">
              <a:solidFill>
                <a:schemeClr val="accent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8785EE3-F220-5B5B-DD01-70ED30A97F5A}"/>
              </a:ext>
            </a:extLst>
          </p:cNvPr>
          <p:cNvGrpSpPr/>
          <p:nvPr/>
        </p:nvGrpSpPr>
        <p:grpSpPr>
          <a:xfrm>
            <a:off x="980167" y="3580552"/>
            <a:ext cx="2525686" cy="3243358"/>
            <a:chOff x="1021041" y="3344501"/>
            <a:chExt cx="2273827" cy="2919935"/>
          </a:xfrm>
          <a:scene3d>
            <a:camera prst="perspectiveRight" fov="6000000"/>
            <a:lightRig rig="contrasting" dir="t"/>
          </a:scene3d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87A3578A-716C-BF9E-3DD5-0180D19FBE92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 bwMode="auto">
            <a:xfrm>
              <a:off x="1021041" y="3344501"/>
              <a:ext cx="2273827" cy="2919935"/>
            </a:xfrm>
            <a:prstGeom prst="roundRect">
              <a:avLst>
                <a:gd name="adj" fmla="val 5744"/>
              </a:avLst>
            </a:prstGeom>
            <a:gradFill flip="none" rotWithShape="1">
              <a:gsLst>
                <a:gs pos="69000">
                  <a:schemeClr val="accent2">
                    <a:lumMod val="20000"/>
                    <a:lumOff val="80000"/>
                    <a:alpha val="0"/>
                  </a:schemeClr>
                </a:gs>
                <a:gs pos="0">
                  <a:schemeClr val="accent2">
                    <a:alpha val="30000"/>
                  </a:schemeClr>
                </a:gs>
              </a:gsLst>
              <a:lin ang="5400000" scaled="1"/>
              <a:tileRect/>
            </a:gradFill>
            <a:ln w="12700" cap="flat" cmpd="sng" algn="ctr">
              <a:gradFill>
                <a:gsLst>
                  <a:gs pos="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  <a:sp3d extrusionH="63500">
              <a:bevelT w="0" h="0"/>
              <a:bevelB w="0" h="0"/>
            </a:sp3d>
          </p:spPr>
          <p:txBody>
            <a:bodyPr vert="horz" wrap="none" lIns="74066" tIns="37033" rIns="74066" bIns="37033" numCol="1" rtlCol="0" anchor="ctr" anchorCtr="0" compatLnSpc="1">
              <a:sp3d>
                <a:bevelT w="0" h="0"/>
                <a:bevelB w="0" h="0"/>
              </a:sp3d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134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9B1E85A5-AD47-ABAC-286F-BDBDE0FF380E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214789" y="4037555"/>
              <a:ext cx="1894673" cy="1448718"/>
            </a:xfrm>
            <a:prstGeom prst="rect">
              <a:avLst/>
            </a:prstGeom>
            <a:effectLst/>
            <a:sp3d>
              <a:bevelT w="0" h="0"/>
              <a:bevelB w="0" h="0"/>
            </a:sp3d>
          </p:spPr>
          <p:txBody>
            <a:bodyPr wrap="square" lIns="74066" tIns="37033" rIns="74066" bIns="37033">
              <a:spAutoFit/>
              <a:sp3d>
                <a:bevelT w="0" h="0"/>
                <a:bevelB w="0" h="0"/>
              </a:sp3d>
            </a:bodyPr>
            <a:lstStyle/>
            <a:p>
              <a:pPr algn="just">
                <a:lnSpc>
                  <a:spcPct val="130000"/>
                </a:lnSpc>
              </a:pPr>
              <a:r>
                <a:rPr kumimoji="0" lang="zh-CN" altLang="en-US" sz="1296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转换经营方式思路，拟将经营移交第三方管理，规避风险。目前完成第三方营业执照办理，明确业务负责人，第三方已经介入了解熟悉业务。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06613110-B2A2-CD37-65CB-AE185448C881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1302848" y="3515867"/>
              <a:ext cx="1701927" cy="412649"/>
            </a:xfrm>
            <a:prstGeom prst="rect">
              <a:avLst/>
            </a:prstGeom>
            <a:effectLst/>
            <a:sp3d>
              <a:bevelT w="0" h="0"/>
              <a:bevelB w="0" h="0"/>
            </a:sp3d>
          </p:spPr>
          <p:txBody>
            <a:bodyPr wrap="none" lIns="74066" tIns="37033" rIns="74066" bIns="37033">
              <a:spAutoFit/>
              <a:sp3d>
                <a:bevelT w="0" h="0"/>
                <a:bevelB w="0" h="0"/>
              </a:sp3d>
            </a:bodyPr>
            <a:lstStyle/>
            <a:p>
              <a:pPr algn="just">
                <a:lnSpc>
                  <a:spcPts val="3200"/>
                </a:lnSpc>
              </a:pPr>
              <a:r>
                <a:rPr kumimoji="0" lang="zh-CN" altLang="en-US" sz="2268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97000">
                        <a:schemeClr val="accent1"/>
                      </a:gs>
                      <a:gs pos="11000">
                        <a:schemeClr val="accent2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益寿诊所业务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BFAF2A8-8C69-B7ED-B000-5E402AE40554}"/>
              </a:ext>
            </a:extLst>
          </p:cNvPr>
          <p:cNvGrpSpPr/>
          <p:nvPr/>
        </p:nvGrpSpPr>
        <p:grpSpPr>
          <a:xfrm>
            <a:off x="3464557" y="3810135"/>
            <a:ext cx="2273827" cy="2919935"/>
            <a:chOff x="3627644" y="3363851"/>
            <a:chExt cx="2273827" cy="2919935"/>
          </a:xfrm>
          <a:scene3d>
            <a:camera prst="perspectiveRight" fov="6000000"/>
            <a:lightRig rig="contrasting" dir="t"/>
          </a:scene3d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BBF2707D-8193-D040-DBAB-95DD41BFC5F2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 bwMode="auto">
            <a:xfrm>
              <a:off x="3627644" y="3363851"/>
              <a:ext cx="2273827" cy="2919935"/>
            </a:xfrm>
            <a:prstGeom prst="roundRect">
              <a:avLst>
                <a:gd name="adj" fmla="val 5744"/>
              </a:avLst>
            </a:prstGeom>
            <a:gradFill flip="none" rotWithShape="1">
              <a:gsLst>
                <a:gs pos="69000">
                  <a:schemeClr val="accent2">
                    <a:lumMod val="20000"/>
                    <a:lumOff val="80000"/>
                    <a:alpha val="0"/>
                  </a:schemeClr>
                </a:gs>
                <a:gs pos="0">
                  <a:schemeClr val="accent2">
                    <a:alpha val="30000"/>
                  </a:schemeClr>
                </a:gs>
              </a:gsLst>
              <a:lin ang="5400000" scaled="1"/>
              <a:tileRect/>
            </a:gradFill>
            <a:ln w="12700" cap="flat" cmpd="sng" algn="ctr">
              <a:gradFill>
                <a:gsLst>
                  <a:gs pos="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  <a:sp3d extrusionH="63500">
              <a:bevelT w="0" h="0"/>
              <a:bevelB w="0" h="0"/>
            </a:sp3d>
          </p:spPr>
          <p:txBody>
            <a:bodyPr vert="horz" wrap="none" lIns="74066" tIns="37033" rIns="74066" bIns="37033" numCol="1" rtlCol="0" anchor="ctr" anchorCtr="0" compatLnSpc="1">
              <a:sp3d>
                <a:bevelT w="0" h="0"/>
                <a:bevelB w="0" h="0"/>
              </a:sp3d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134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02660AFF-55FC-11E5-43A5-F505C438D948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3821393" y="4056905"/>
              <a:ext cx="1894673" cy="1869120"/>
            </a:xfrm>
            <a:prstGeom prst="rect">
              <a:avLst/>
            </a:prstGeom>
            <a:effectLst/>
            <a:sp3d>
              <a:bevelT w="0" h="0"/>
              <a:bevelB w="0" h="0"/>
            </a:sp3d>
          </p:spPr>
          <p:txBody>
            <a:bodyPr wrap="square" lIns="74066" tIns="37033" rIns="74066" bIns="37033">
              <a:spAutoFit/>
              <a:sp3d>
                <a:bevelT w="0" h="0"/>
                <a:bevelB w="0" h="0"/>
              </a:sp3d>
            </a:bodyPr>
            <a:lstStyle/>
            <a:p>
              <a:pPr algn="just">
                <a:lnSpc>
                  <a:spcPct val="130000"/>
                </a:lnSpc>
              </a:pPr>
              <a:r>
                <a:rPr kumimoji="0" lang="zh-CN" altLang="en-US" sz="1296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全面退出业务，清退社会化用工</a:t>
              </a:r>
              <a:r>
                <a:rPr kumimoji="0" lang="en-US" altLang="zh-CN" sz="1296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5</a:t>
              </a:r>
              <a:r>
                <a:rPr kumimoji="0" lang="zh-CN" altLang="en-US" sz="1296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人，完成工作结算。目前正在办理前期预交费人员退款准备事项；收集历年合同情况等。</a:t>
              </a:r>
            </a:p>
            <a:p>
              <a:pPr algn="just">
                <a:lnSpc>
                  <a:spcPct val="130000"/>
                </a:lnSpc>
              </a:pPr>
              <a:endParaRPr kumimoji="0" lang="zh-CN" altLang="en-US" sz="1296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BEA76DA2-750B-73E9-232B-6A8CE09490BE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3960266" y="3535215"/>
              <a:ext cx="1600297" cy="458356"/>
            </a:xfrm>
            <a:prstGeom prst="rect">
              <a:avLst/>
            </a:prstGeom>
            <a:effectLst/>
            <a:sp3d>
              <a:bevelT w="0" h="0"/>
              <a:bevelB w="0" h="0"/>
            </a:sp3d>
          </p:spPr>
          <p:txBody>
            <a:bodyPr wrap="none" lIns="74066" tIns="37033" rIns="74066" bIns="37033">
              <a:spAutoFit/>
              <a:sp3d>
                <a:bevelT w="0" h="0"/>
                <a:bevelB w="0" h="0"/>
              </a:sp3d>
            </a:bodyPr>
            <a:lstStyle/>
            <a:p>
              <a:pPr algn="just">
                <a:lnSpc>
                  <a:spcPts val="3200"/>
                </a:lnSpc>
              </a:pPr>
              <a:r>
                <a:rPr lang="zh-CN" altLang="en-US" sz="2268">
                  <a:gradFill flip="none" rotWithShape="1">
                    <a:gsLst>
                      <a:gs pos="100000">
                        <a:schemeClr val="accent1"/>
                      </a:gs>
                      <a:gs pos="11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小蜜蜂家政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E5347D7-AEE1-CECF-5098-AC1839E696A9}"/>
              </a:ext>
            </a:extLst>
          </p:cNvPr>
          <p:cNvGrpSpPr/>
          <p:nvPr/>
        </p:nvGrpSpPr>
        <p:grpSpPr>
          <a:xfrm>
            <a:off x="8591126" y="3533595"/>
            <a:ext cx="2525686" cy="3076301"/>
            <a:chOff x="6165394" y="3344501"/>
            <a:chExt cx="2273827" cy="2919935"/>
          </a:xfrm>
          <a:scene3d>
            <a:camera prst="perspectiveLeft" fov="6000000"/>
            <a:lightRig rig="contrasting" dir="t"/>
          </a:scene3d>
        </p:grpSpPr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76166915-C874-4F3E-CFA7-2D1866B271DF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 bwMode="auto">
            <a:xfrm>
              <a:off x="6165394" y="3344501"/>
              <a:ext cx="2273827" cy="2919935"/>
            </a:xfrm>
            <a:prstGeom prst="roundRect">
              <a:avLst>
                <a:gd name="adj" fmla="val 5744"/>
              </a:avLst>
            </a:prstGeom>
            <a:gradFill flip="none" rotWithShape="1">
              <a:gsLst>
                <a:gs pos="69000">
                  <a:schemeClr val="accent2">
                    <a:lumMod val="20000"/>
                    <a:lumOff val="80000"/>
                    <a:alpha val="0"/>
                  </a:schemeClr>
                </a:gs>
                <a:gs pos="0">
                  <a:schemeClr val="accent2">
                    <a:alpha val="30000"/>
                  </a:schemeClr>
                </a:gs>
              </a:gsLst>
              <a:lin ang="5400000" scaled="1"/>
              <a:tileRect/>
            </a:gradFill>
            <a:ln w="12700" cap="flat" cmpd="sng" algn="ctr">
              <a:gradFill>
                <a:gsLst>
                  <a:gs pos="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  <a:sp3d extrusionH="63500">
              <a:bevelT w="0" h="0"/>
              <a:bevelB w="0" h="0"/>
            </a:sp3d>
          </p:spPr>
          <p:txBody>
            <a:bodyPr vert="horz" wrap="none" lIns="74066" tIns="37033" rIns="74066" bIns="37033" numCol="1" rtlCol="0" anchor="ctr" anchorCtr="0" compatLnSpc="1">
              <a:sp3d>
                <a:bevelT w="0" h="0"/>
                <a:bevelB w="0" h="0"/>
              </a:sp3d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134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3C6BB241-F9A7-BD51-AD41-F349BB7B7E92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6359142" y="4037555"/>
              <a:ext cx="1894673" cy="1773452"/>
            </a:xfrm>
            <a:prstGeom prst="rect">
              <a:avLst/>
            </a:prstGeom>
            <a:effectLst/>
            <a:sp3d>
              <a:bevelT w="0" h="0"/>
              <a:bevelB w="0" h="0"/>
            </a:sp3d>
          </p:spPr>
          <p:txBody>
            <a:bodyPr wrap="square" lIns="74066" tIns="37033" rIns="74066" bIns="37033">
              <a:spAutoFit/>
              <a:sp3d>
                <a:bevelT w="0" h="0"/>
                <a:bevelB w="0" h="0"/>
              </a:sp3d>
            </a:bodyPr>
            <a:lstStyle/>
            <a:p>
              <a:pPr algn="just">
                <a:lnSpc>
                  <a:spcPct val="130000"/>
                </a:lnSpc>
              </a:pPr>
              <a:r>
                <a:rPr kumimoji="0" lang="zh-CN" altLang="en-US" sz="1296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按照保持稳定、逐步退出的思路，目前已退出退休人员党员教育管理、老年文体活动等业务，稳妥有序退出社会化证明出具、殡葬服务等业务，改变统筹外费用落实方式。</a:t>
              </a: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3B2A9837-30ED-7783-345D-791C079C898D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6498016" y="3515867"/>
              <a:ext cx="1600297" cy="435058"/>
            </a:xfrm>
            <a:prstGeom prst="rect">
              <a:avLst/>
            </a:prstGeom>
            <a:effectLst/>
            <a:sp3d>
              <a:bevelT w="0" h="0"/>
              <a:bevelB w="0" h="0"/>
            </a:sp3d>
          </p:spPr>
          <p:txBody>
            <a:bodyPr wrap="square" lIns="74066" tIns="37033" rIns="74066" bIns="37033">
              <a:spAutoFit/>
              <a:sp3d>
                <a:bevelT w="0" h="0"/>
                <a:bevelB w="0" h="0"/>
              </a:sp3d>
            </a:bodyPr>
            <a:lstStyle/>
            <a:p>
              <a:pPr algn="just">
                <a:lnSpc>
                  <a:spcPts val="3200"/>
                </a:lnSpc>
              </a:pPr>
              <a:r>
                <a:rPr lang="zh-CN" altLang="en-US" sz="2268">
                  <a:gradFill flip="none" rotWithShape="1">
                    <a:gsLst>
                      <a:gs pos="100000">
                        <a:schemeClr val="accent1"/>
                      </a:gs>
                      <a:gs pos="11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离退休业务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93C4915-F4C2-5B00-E9E9-B0D37AC5BDA6}"/>
              </a:ext>
            </a:extLst>
          </p:cNvPr>
          <p:cNvGrpSpPr/>
          <p:nvPr/>
        </p:nvGrpSpPr>
        <p:grpSpPr>
          <a:xfrm>
            <a:off x="6345237" y="3796953"/>
            <a:ext cx="2287614" cy="2919936"/>
            <a:chOff x="8632969" y="3363851"/>
            <a:chExt cx="2273827" cy="2919935"/>
          </a:xfrm>
          <a:scene3d>
            <a:camera prst="perspectiveLeft" fov="6000000"/>
            <a:lightRig rig="contrasting" dir="t"/>
          </a:scene3d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6CFE86C0-DC58-F857-E752-0AFD29FD5FCB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 bwMode="auto">
            <a:xfrm>
              <a:off x="8632969" y="3363851"/>
              <a:ext cx="2273827" cy="2919935"/>
            </a:xfrm>
            <a:prstGeom prst="roundRect">
              <a:avLst>
                <a:gd name="adj" fmla="val 5744"/>
              </a:avLst>
            </a:prstGeom>
            <a:gradFill flip="none" rotWithShape="1">
              <a:gsLst>
                <a:gs pos="69000">
                  <a:schemeClr val="accent2">
                    <a:lumMod val="20000"/>
                    <a:lumOff val="80000"/>
                    <a:alpha val="0"/>
                  </a:schemeClr>
                </a:gs>
                <a:gs pos="0">
                  <a:schemeClr val="accent2">
                    <a:alpha val="30000"/>
                  </a:schemeClr>
                </a:gs>
              </a:gsLst>
              <a:lin ang="5400000" scaled="1"/>
              <a:tileRect/>
            </a:gradFill>
            <a:ln w="12700" cap="flat" cmpd="sng" algn="ctr">
              <a:gradFill>
                <a:gsLst>
                  <a:gs pos="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  <a:sp3d extrusionH="63500">
              <a:bevelT w="0" h="0"/>
              <a:bevelB w="0" h="0"/>
            </a:sp3d>
          </p:spPr>
          <p:txBody>
            <a:bodyPr vert="horz" wrap="none" lIns="74066" tIns="37033" rIns="74066" bIns="37033" numCol="1" rtlCol="0" anchor="ctr" anchorCtr="0" compatLnSpc="1">
              <a:sp3d>
                <a:bevelT w="0" h="0"/>
                <a:bevelB w="0" h="0"/>
              </a:sp3d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886268C8-E546-8E4F-9171-86138C70011E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8758545" y="4056905"/>
              <a:ext cx="2106778" cy="2128299"/>
            </a:xfrm>
            <a:prstGeom prst="rect">
              <a:avLst/>
            </a:prstGeom>
            <a:effectLst/>
            <a:sp3d>
              <a:bevelT w="0" h="0"/>
              <a:bevelB w="0" h="0"/>
            </a:sp3d>
          </p:spPr>
          <p:txBody>
            <a:bodyPr wrap="square" lIns="74066" tIns="37033" rIns="74066" bIns="37033">
              <a:spAutoFit/>
              <a:sp3d>
                <a:bevelT w="0" h="0"/>
                <a:bevelB w="0" h="0"/>
              </a:sp3d>
            </a:bodyPr>
            <a:lstStyle/>
            <a:p>
              <a:pPr algn="just">
                <a:lnSpc>
                  <a:spcPct val="130000"/>
                </a:lnSpc>
              </a:pPr>
              <a:r>
                <a:rPr kumimoji="0" lang="zh-CN" altLang="en-US" sz="1296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正在完善退出方案。目前正在有步骤推进，如履提前告知义务、咨询法律部门等。同时引导员工转变观念。在员工中宣传油田改革形势，鼓励员工积极参与新岗位选聘。</a:t>
              </a:r>
            </a:p>
            <a:p>
              <a:pPr algn="just">
                <a:lnSpc>
                  <a:spcPct val="130000"/>
                </a:lnSpc>
              </a:pPr>
              <a:endParaRPr kumimoji="0" lang="zh-CN" altLang="en-US" sz="1296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A2A77D1F-CDDB-6CB7-A80D-7EF5A94842A7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8707322" y="3535215"/>
              <a:ext cx="2188155" cy="449379"/>
            </a:xfrm>
            <a:prstGeom prst="rect">
              <a:avLst/>
            </a:prstGeom>
            <a:effectLst/>
            <a:sp3d>
              <a:bevelT w="0" h="0"/>
              <a:bevelB w="0" h="0"/>
            </a:sp3d>
          </p:spPr>
          <p:txBody>
            <a:bodyPr wrap="none" lIns="74066" tIns="37033" rIns="74066" bIns="37033">
              <a:spAutoFit/>
              <a:sp3d>
                <a:bevelT w="0" h="0"/>
                <a:bevelB w="0" h="0"/>
              </a:sp3d>
            </a:bodyPr>
            <a:lstStyle/>
            <a:p>
              <a:pPr algn="just">
                <a:lnSpc>
                  <a:spcPts val="3200"/>
                </a:lnSpc>
              </a:pPr>
              <a:r>
                <a:rPr lang="zh-CN" altLang="en-US" sz="2000">
                  <a:gradFill flip="none" rotWithShape="1">
                    <a:gsLst>
                      <a:gs pos="100000">
                        <a:schemeClr val="accent1"/>
                      </a:gs>
                      <a:gs pos="11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青少年宫合作办学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E069A457-38AB-695C-0A8C-C3CD461BEF30}"/>
              </a:ext>
            </a:extLst>
          </p:cNvPr>
          <p:cNvGrpSpPr/>
          <p:nvPr/>
        </p:nvGrpSpPr>
        <p:grpSpPr>
          <a:xfrm>
            <a:off x="1386135" y="1409481"/>
            <a:ext cx="1366524" cy="567965"/>
            <a:chOff x="1520564" y="1500980"/>
            <a:chExt cx="1366524" cy="567965"/>
          </a:xfrm>
        </p:grpSpPr>
        <p:sp>
          <p:nvSpPr>
            <p:cNvPr id="66" name="对话气泡: 圆角矩形 65">
              <a:extLst>
                <a:ext uri="{FF2B5EF4-FFF2-40B4-BE49-F238E27FC236}">
                  <a16:creationId xmlns:a16="http://schemas.microsoft.com/office/drawing/2014/main" id="{019CB0D7-D2B4-34C9-ABF3-3B7C705BA3F1}"/>
                </a:ext>
              </a:extLst>
            </p:cNvPr>
            <p:cNvSpPr/>
            <p:nvPr/>
          </p:nvSpPr>
          <p:spPr bwMode="auto">
            <a:xfrm>
              <a:off x="1520564" y="1500980"/>
              <a:ext cx="1366524" cy="567965"/>
            </a:xfrm>
            <a:prstGeom prst="wedgeRoundRectCallout">
              <a:avLst>
                <a:gd name="adj1" fmla="val 48390"/>
                <a:gd name="adj2" fmla="val 75968"/>
                <a:gd name="adj3" fmla="val 16667"/>
              </a:avLst>
            </a:prstGeom>
            <a:solidFill>
              <a:schemeClr val="bg1"/>
            </a:solidFill>
            <a:ln w="190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F071DE73-1DE8-5795-2029-34F02F385B58}"/>
                </a:ext>
              </a:extLst>
            </p:cNvPr>
            <p:cNvSpPr/>
            <p:nvPr/>
          </p:nvSpPr>
          <p:spPr>
            <a:xfrm>
              <a:off x="1585708" y="1511220"/>
              <a:ext cx="1236236" cy="4683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ts val="3200"/>
                </a:lnSpc>
              </a:pPr>
              <a:r>
                <a:rPr kumimoji="0" lang="zh-CN" altLang="zh-CN" sz="200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服务主业</a:t>
              </a:r>
              <a:endParaRPr lang="zh-CN" altLang="en-US" sz="2000" dirty="0">
                <a:solidFill>
                  <a:schemeClr val="accent2"/>
                </a:solidFill>
                <a:latin typeface="思源黑体 CN Regular" panose="020B05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D11961E4-E41F-003B-01E3-34DDFBE3B2FC}"/>
              </a:ext>
            </a:extLst>
          </p:cNvPr>
          <p:cNvGrpSpPr/>
          <p:nvPr/>
        </p:nvGrpSpPr>
        <p:grpSpPr>
          <a:xfrm>
            <a:off x="1647113" y="2759107"/>
            <a:ext cx="3164452" cy="567965"/>
            <a:chOff x="1520564" y="1500980"/>
            <a:chExt cx="1416034" cy="567965"/>
          </a:xfrm>
        </p:grpSpPr>
        <p:sp>
          <p:nvSpPr>
            <p:cNvPr id="76" name="对话气泡: 圆角矩形 75">
              <a:extLst>
                <a:ext uri="{FF2B5EF4-FFF2-40B4-BE49-F238E27FC236}">
                  <a16:creationId xmlns:a16="http://schemas.microsoft.com/office/drawing/2014/main" id="{801D55BC-5A0E-B697-640C-5A8FD2E1465E}"/>
                </a:ext>
              </a:extLst>
            </p:cNvPr>
            <p:cNvSpPr/>
            <p:nvPr/>
          </p:nvSpPr>
          <p:spPr bwMode="auto">
            <a:xfrm>
              <a:off x="1520564" y="1500980"/>
              <a:ext cx="1366524" cy="567965"/>
            </a:xfrm>
            <a:prstGeom prst="wedgeRoundRectCallout">
              <a:avLst>
                <a:gd name="adj1" fmla="val -3928"/>
                <a:gd name="adj2" fmla="val -81054"/>
                <a:gd name="adj3" fmla="val 16667"/>
              </a:avLst>
            </a:prstGeom>
            <a:solidFill>
              <a:schemeClr val="bg1"/>
            </a:solidFill>
            <a:ln w="190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B1C81488-D27E-D673-9085-BFD52217B76A}"/>
                </a:ext>
              </a:extLst>
            </p:cNvPr>
            <p:cNvSpPr/>
            <p:nvPr/>
          </p:nvSpPr>
          <p:spPr>
            <a:xfrm>
              <a:off x="1591490" y="1526490"/>
              <a:ext cx="1345108" cy="4676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ts val="3200"/>
                </a:lnSpc>
              </a:pPr>
              <a:r>
                <a:rPr kumimoji="0" lang="zh-CN" altLang="en-US" sz="200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增强可持续辅助能力导向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9CAA54C0-F8D3-C98D-47F0-314C5F12FB8A}"/>
              </a:ext>
            </a:extLst>
          </p:cNvPr>
          <p:cNvGrpSpPr/>
          <p:nvPr/>
        </p:nvGrpSpPr>
        <p:grpSpPr>
          <a:xfrm>
            <a:off x="8148975" y="1288529"/>
            <a:ext cx="2483014" cy="567965"/>
            <a:chOff x="1692106" y="1480507"/>
            <a:chExt cx="1111103" cy="567965"/>
          </a:xfrm>
        </p:grpSpPr>
        <p:sp>
          <p:nvSpPr>
            <p:cNvPr id="79" name="对话气泡: 圆角矩形 78">
              <a:extLst>
                <a:ext uri="{FF2B5EF4-FFF2-40B4-BE49-F238E27FC236}">
                  <a16:creationId xmlns:a16="http://schemas.microsoft.com/office/drawing/2014/main" id="{07CFF80D-2F9E-523E-A5E5-A90E5CD449A7}"/>
                </a:ext>
              </a:extLst>
            </p:cNvPr>
            <p:cNvSpPr/>
            <p:nvPr/>
          </p:nvSpPr>
          <p:spPr bwMode="auto">
            <a:xfrm>
              <a:off x="1692106" y="1480507"/>
              <a:ext cx="1111103" cy="567965"/>
            </a:xfrm>
            <a:prstGeom prst="wedgeRoundRectCallout">
              <a:avLst>
                <a:gd name="adj1" fmla="val -61679"/>
                <a:gd name="adj2" fmla="val 53676"/>
                <a:gd name="adj3" fmla="val 16667"/>
              </a:avLst>
            </a:prstGeom>
            <a:solidFill>
              <a:schemeClr val="bg1"/>
            </a:solidFill>
            <a:ln w="190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D77F8BE9-3B20-CA9B-CA28-A212917BE16A}"/>
                </a:ext>
              </a:extLst>
            </p:cNvPr>
            <p:cNvSpPr/>
            <p:nvPr/>
          </p:nvSpPr>
          <p:spPr>
            <a:xfrm>
              <a:off x="1774051" y="1515700"/>
              <a:ext cx="1000797" cy="4683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ts val="3200"/>
                </a:lnSpc>
              </a:pPr>
              <a:r>
                <a:rPr kumimoji="0" lang="zh-CN" altLang="en-US" sz="200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理清业务发展方向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8065162F-E29C-FB68-DF17-1B0726DA822F}"/>
              </a:ext>
            </a:extLst>
          </p:cNvPr>
          <p:cNvGrpSpPr/>
          <p:nvPr/>
        </p:nvGrpSpPr>
        <p:grpSpPr>
          <a:xfrm>
            <a:off x="8569763" y="2549969"/>
            <a:ext cx="1859618" cy="567965"/>
            <a:chOff x="1695932" y="1492772"/>
            <a:chExt cx="935803" cy="567965"/>
          </a:xfrm>
        </p:grpSpPr>
        <p:sp>
          <p:nvSpPr>
            <p:cNvPr id="85" name="对话气泡: 圆角矩形 84">
              <a:extLst>
                <a:ext uri="{FF2B5EF4-FFF2-40B4-BE49-F238E27FC236}">
                  <a16:creationId xmlns:a16="http://schemas.microsoft.com/office/drawing/2014/main" id="{31DE3F65-8DD5-7D83-CA36-74D772E480CA}"/>
                </a:ext>
              </a:extLst>
            </p:cNvPr>
            <p:cNvSpPr/>
            <p:nvPr/>
          </p:nvSpPr>
          <p:spPr bwMode="auto">
            <a:xfrm>
              <a:off x="1695932" y="1492772"/>
              <a:ext cx="935803" cy="567965"/>
            </a:xfrm>
            <a:prstGeom prst="wedgeRoundRectCallout">
              <a:avLst>
                <a:gd name="adj1" fmla="val -70669"/>
                <a:gd name="adj2" fmla="val -35438"/>
                <a:gd name="adj3" fmla="val 16667"/>
              </a:avLst>
            </a:prstGeom>
            <a:solidFill>
              <a:schemeClr val="bg1"/>
            </a:solidFill>
            <a:ln w="190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CA23CB1-60E4-5DF8-A04A-063A75EBDB2B}"/>
                </a:ext>
              </a:extLst>
            </p:cNvPr>
            <p:cNvSpPr/>
            <p:nvPr/>
          </p:nvSpPr>
          <p:spPr>
            <a:xfrm>
              <a:off x="1701136" y="1535406"/>
              <a:ext cx="867330" cy="4676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ts val="3200"/>
                </a:lnSpc>
              </a:pPr>
              <a:r>
                <a:rPr kumimoji="0" lang="zh-CN" altLang="en-US" sz="200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推进瘦身健体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0354D7EC-EDAC-CE72-517F-B02F1F26AB1F}"/>
              </a:ext>
            </a:extLst>
          </p:cNvPr>
          <p:cNvGrpSpPr/>
          <p:nvPr/>
        </p:nvGrpSpPr>
        <p:grpSpPr>
          <a:xfrm>
            <a:off x="5316609" y="1129358"/>
            <a:ext cx="2359390" cy="567965"/>
            <a:chOff x="1755959" y="1480507"/>
            <a:chExt cx="1018889" cy="567965"/>
          </a:xfrm>
        </p:grpSpPr>
        <p:sp>
          <p:nvSpPr>
            <p:cNvPr id="91" name="对话气泡: 圆角矩形 90">
              <a:extLst>
                <a:ext uri="{FF2B5EF4-FFF2-40B4-BE49-F238E27FC236}">
                  <a16:creationId xmlns:a16="http://schemas.microsoft.com/office/drawing/2014/main" id="{3073F718-6A44-C3B2-87AD-0A3ABC2ABBC9}"/>
                </a:ext>
              </a:extLst>
            </p:cNvPr>
            <p:cNvSpPr/>
            <p:nvPr/>
          </p:nvSpPr>
          <p:spPr bwMode="auto">
            <a:xfrm>
              <a:off x="1755959" y="1480507"/>
              <a:ext cx="1018889" cy="567965"/>
            </a:xfrm>
            <a:prstGeom prst="wedgeRoundRectCallout">
              <a:avLst>
                <a:gd name="adj1" fmla="val 2129"/>
                <a:gd name="adj2" fmla="val 89860"/>
                <a:gd name="adj3" fmla="val 16667"/>
              </a:avLst>
            </a:prstGeom>
            <a:solidFill>
              <a:schemeClr val="bg1"/>
            </a:solidFill>
            <a:ln w="190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7D6B8B10-2282-01CD-7EC3-189C7B3B50D6}"/>
                </a:ext>
              </a:extLst>
            </p:cNvPr>
            <p:cNvSpPr/>
            <p:nvPr/>
          </p:nvSpPr>
          <p:spPr>
            <a:xfrm>
              <a:off x="1799270" y="1516968"/>
              <a:ext cx="972846" cy="468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3200"/>
                </a:lnSpc>
              </a:pPr>
              <a:r>
                <a:rPr kumimoji="0" lang="zh-CN" altLang="en-US" sz="200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开展“三项清查”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3071F797-2E3C-06D1-2624-200C88E34F6F}"/>
              </a:ext>
            </a:extLst>
          </p:cNvPr>
          <p:cNvGrpSpPr/>
          <p:nvPr/>
        </p:nvGrpSpPr>
        <p:grpSpPr>
          <a:xfrm>
            <a:off x="5037738" y="2804010"/>
            <a:ext cx="2483014" cy="567965"/>
            <a:chOff x="1704792" y="1447720"/>
            <a:chExt cx="1111103" cy="567965"/>
          </a:xfrm>
          <a:solidFill>
            <a:schemeClr val="accent2"/>
          </a:solidFill>
        </p:grpSpPr>
        <p:sp>
          <p:nvSpPr>
            <p:cNvPr id="94" name="对话气泡: 圆角矩形 93">
              <a:extLst>
                <a:ext uri="{FF2B5EF4-FFF2-40B4-BE49-F238E27FC236}">
                  <a16:creationId xmlns:a16="http://schemas.microsoft.com/office/drawing/2014/main" id="{38B14F4C-AE2B-4ECE-E4AA-E73F3155E056}"/>
                </a:ext>
              </a:extLst>
            </p:cNvPr>
            <p:cNvSpPr/>
            <p:nvPr/>
          </p:nvSpPr>
          <p:spPr bwMode="auto">
            <a:xfrm>
              <a:off x="1704792" y="1447720"/>
              <a:ext cx="1111103" cy="567965"/>
            </a:xfrm>
            <a:prstGeom prst="wedgeRoundRectCallout">
              <a:avLst>
                <a:gd name="adj1" fmla="val -961"/>
                <a:gd name="adj2" fmla="val -82251"/>
                <a:gd name="adj3" fmla="val 16667"/>
              </a:avLst>
            </a:prstGeom>
            <a:grpFill/>
            <a:ln w="190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311B711-55E9-709F-3BC1-6D6299976B90}"/>
                </a:ext>
              </a:extLst>
            </p:cNvPr>
            <p:cNvSpPr/>
            <p:nvPr/>
          </p:nvSpPr>
          <p:spPr>
            <a:xfrm>
              <a:off x="1759945" y="1491969"/>
              <a:ext cx="1000797" cy="468398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just">
                <a:lnSpc>
                  <a:spcPts val="3200"/>
                </a:lnSpc>
              </a:pPr>
              <a:r>
                <a:rPr kumimoji="0" lang="zh-CN" altLang="en-US" sz="20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持续进行业务调整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863420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ADBA495E-188F-2AAD-FD4D-41F1FF2F9A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92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08655F7-E5EF-4ABE-A335-0242C019FA27}"/>
              </a:ext>
            </a:extLst>
          </p:cNvPr>
          <p:cNvSpPr/>
          <p:nvPr/>
        </p:nvSpPr>
        <p:spPr>
          <a:xfrm rot="5400000">
            <a:off x="-510823" y="1939573"/>
            <a:ext cx="5429249" cy="4407604"/>
          </a:xfrm>
          <a:custGeom>
            <a:avLst/>
            <a:gdLst>
              <a:gd name="connsiteX0" fmla="*/ 0 w 4800600"/>
              <a:gd name="connsiteY0" fmla="*/ 4407604 h 4407604"/>
              <a:gd name="connsiteX1" fmla="*/ 0 w 4800600"/>
              <a:gd name="connsiteY1" fmla="*/ 2270787 h 4407604"/>
              <a:gd name="connsiteX2" fmla="*/ 4800600 w 4800600"/>
              <a:gd name="connsiteY2" fmla="*/ 0 h 4407604"/>
              <a:gd name="connsiteX3" fmla="*/ 4800600 w 4800600"/>
              <a:gd name="connsiteY3" fmla="*/ 4407604 h 4407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0600" h="4407604">
                <a:moveTo>
                  <a:pt x="0" y="4407604"/>
                </a:moveTo>
                <a:lnTo>
                  <a:pt x="0" y="2270787"/>
                </a:lnTo>
                <a:lnTo>
                  <a:pt x="4800600" y="0"/>
                </a:lnTo>
                <a:lnTo>
                  <a:pt x="4800600" y="4407604"/>
                </a:lnTo>
                <a:close/>
              </a:path>
            </a:pathLst>
          </a:cu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CFC1CF87-C315-4334-A8D1-09E79F1AA2DB}"/>
              </a:ext>
            </a:extLst>
          </p:cNvPr>
          <p:cNvSpPr/>
          <p:nvPr/>
        </p:nvSpPr>
        <p:spPr>
          <a:xfrm rot="5400000">
            <a:off x="-393152" y="2856346"/>
            <a:ext cx="4394807" cy="3608503"/>
          </a:xfrm>
          <a:custGeom>
            <a:avLst/>
            <a:gdLst>
              <a:gd name="connsiteX0" fmla="*/ 0 w 4394807"/>
              <a:gd name="connsiteY0" fmla="*/ 3608503 h 3608503"/>
              <a:gd name="connsiteX1" fmla="*/ 0 w 4394807"/>
              <a:gd name="connsiteY1" fmla="*/ 1838131 h 3608503"/>
              <a:gd name="connsiteX2" fmla="*/ 4394807 w 4394807"/>
              <a:gd name="connsiteY2" fmla="*/ 0 h 3608503"/>
              <a:gd name="connsiteX3" fmla="*/ 4394807 w 4394807"/>
              <a:gd name="connsiteY3" fmla="*/ 3608503 h 3608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4807" h="3608503">
                <a:moveTo>
                  <a:pt x="0" y="3608503"/>
                </a:moveTo>
                <a:lnTo>
                  <a:pt x="0" y="1838131"/>
                </a:lnTo>
                <a:lnTo>
                  <a:pt x="4394807" y="0"/>
                </a:lnTo>
                <a:lnTo>
                  <a:pt x="4394807" y="3608503"/>
                </a:lnTo>
                <a:close/>
              </a:path>
            </a:pathLst>
          </a:cu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46A6DFD8-6AA5-4AD5-B4CB-164C37D28B31}"/>
              </a:ext>
            </a:extLst>
          </p:cNvPr>
          <p:cNvSpPr/>
          <p:nvPr/>
        </p:nvSpPr>
        <p:spPr>
          <a:xfrm rot="16200000">
            <a:off x="9502761" y="994552"/>
            <a:ext cx="3683792" cy="1694686"/>
          </a:xfrm>
          <a:custGeom>
            <a:avLst/>
            <a:gdLst>
              <a:gd name="connsiteX0" fmla="*/ 3683792 w 3683792"/>
              <a:gd name="connsiteY0" fmla="*/ 0 h 1694686"/>
              <a:gd name="connsiteX1" fmla="*/ 3683792 w 3683792"/>
              <a:gd name="connsiteY1" fmla="*/ 1694685 h 1694686"/>
              <a:gd name="connsiteX2" fmla="*/ 2025924 w 3683792"/>
              <a:gd name="connsiteY2" fmla="*/ 1694685 h 1694686"/>
              <a:gd name="connsiteX3" fmla="*/ 2025924 w 3683792"/>
              <a:gd name="connsiteY3" fmla="*/ 1694686 h 1694686"/>
              <a:gd name="connsiteX4" fmla="*/ 0 w 3683792"/>
              <a:gd name="connsiteY4" fmla="*/ 1694686 h 1694686"/>
              <a:gd name="connsiteX5" fmla="*/ 1596293 w 3683792"/>
              <a:gd name="connsiteY5" fmla="*/ 1027035 h 1694686"/>
              <a:gd name="connsiteX6" fmla="*/ 1596293 w 3683792"/>
              <a:gd name="connsiteY6" fmla="*/ 873098 h 1694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3792" h="1694686">
                <a:moveTo>
                  <a:pt x="3683792" y="0"/>
                </a:moveTo>
                <a:lnTo>
                  <a:pt x="3683792" y="1694685"/>
                </a:lnTo>
                <a:lnTo>
                  <a:pt x="2025924" y="1694685"/>
                </a:lnTo>
                <a:lnTo>
                  <a:pt x="2025924" y="1694686"/>
                </a:lnTo>
                <a:lnTo>
                  <a:pt x="0" y="1694686"/>
                </a:lnTo>
                <a:lnTo>
                  <a:pt x="1596293" y="1027035"/>
                </a:lnTo>
                <a:lnTo>
                  <a:pt x="1596293" y="873098"/>
                </a:lnTo>
                <a:close/>
              </a:path>
            </a:pathLst>
          </a:cu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B4A032B2-45A5-49CB-8435-A5DD05BE0728}"/>
              </a:ext>
            </a:extLst>
          </p:cNvPr>
          <p:cNvSpPr/>
          <p:nvPr/>
        </p:nvSpPr>
        <p:spPr>
          <a:xfrm flipV="1">
            <a:off x="1" y="2390773"/>
            <a:ext cx="8083295" cy="2398343"/>
          </a:xfrm>
          <a:custGeom>
            <a:avLst/>
            <a:gdLst>
              <a:gd name="connsiteX0" fmla="*/ 0 w 6998405"/>
              <a:gd name="connsiteY0" fmla="*/ 2076452 h 2076452"/>
              <a:gd name="connsiteX1" fmla="*/ 6142741 w 6998405"/>
              <a:gd name="connsiteY1" fmla="*/ 2076452 h 2076452"/>
              <a:gd name="connsiteX2" fmla="*/ 6998405 w 6998405"/>
              <a:gd name="connsiteY2" fmla="*/ 0 h 2076452"/>
              <a:gd name="connsiteX3" fmla="*/ 0 w 6998405"/>
              <a:gd name="connsiteY3" fmla="*/ 0 h 207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98405" h="2076452">
                <a:moveTo>
                  <a:pt x="0" y="2076452"/>
                </a:moveTo>
                <a:lnTo>
                  <a:pt x="6142741" y="2076452"/>
                </a:lnTo>
                <a:lnTo>
                  <a:pt x="699840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38333BA-E22B-4957-81E1-A5C90D543670}"/>
              </a:ext>
            </a:extLst>
          </p:cNvPr>
          <p:cNvSpPr txBox="1"/>
          <p:nvPr/>
        </p:nvSpPr>
        <p:spPr>
          <a:xfrm>
            <a:off x="746871" y="3030306"/>
            <a:ext cx="6155531" cy="9233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kumimoji="1" lang="zh-CN" altLang="en-US" sz="6000">
                <a:solidFill>
                  <a:schemeClr val="bg1"/>
                </a:solidFill>
                <a:latin typeface="+mj-ea"/>
                <a:ea typeface="+mj-ea"/>
              </a:rPr>
              <a:t>存在的问题与困难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4835D8B7-9710-4EE2-B272-CF95A0EDE7DB}"/>
              </a:ext>
            </a:extLst>
          </p:cNvPr>
          <p:cNvSpPr/>
          <p:nvPr/>
        </p:nvSpPr>
        <p:spPr>
          <a:xfrm rot="10800000" flipV="1">
            <a:off x="7451971" y="2390773"/>
            <a:ext cx="4740028" cy="2398343"/>
          </a:xfrm>
          <a:custGeom>
            <a:avLst/>
            <a:gdLst>
              <a:gd name="connsiteX0" fmla="*/ 4740028 w 4740028"/>
              <a:gd name="connsiteY0" fmla="*/ 0 h 2398343"/>
              <a:gd name="connsiteX1" fmla="*/ 0 w 4740028"/>
              <a:gd name="connsiteY1" fmla="*/ 0 h 2398343"/>
              <a:gd name="connsiteX2" fmla="*/ 0 w 4740028"/>
              <a:gd name="connsiteY2" fmla="*/ 2398343 h 2398343"/>
              <a:gd name="connsiteX3" fmla="*/ 3751720 w 4740028"/>
              <a:gd name="connsiteY3" fmla="*/ 2398343 h 239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0028" h="2398343">
                <a:moveTo>
                  <a:pt x="4740028" y="0"/>
                </a:moveTo>
                <a:lnTo>
                  <a:pt x="0" y="0"/>
                </a:lnTo>
                <a:lnTo>
                  <a:pt x="0" y="2398343"/>
                </a:lnTo>
                <a:lnTo>
                  <a:pt x="3751720" y="23983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83F5AED-A178-428E-BA55-34FA3F2CC575}"/>
              </a:ext>
            </a:extLst>
          </p:cNvPr>
          <p:cNvSpPr txBox="1"/>
          <p:nvPr/>
        </p:nvSpPr>
        <p:spPr>
          <a:xfrm>
            <a:off x="8598764" y="3082112"/>
            <a:ext cx="3077767" cy="9233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kumimoji="1" lang="zh-CN" altLang="en-US" sz="6000">
                <a:solidFill>
                  <a:schemeClr val="bg1"/>
                </a:solidFill>
                <a:latin typeface="+mj-ea"/>
                <a:ea typeface="+mj-ea"/>
              </a:rPr>
              <a:t>第</a:t>
            </a:r>
            <a:r>
              <a:rPr kumimoji="1"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kumimoji="1" lang="zh-CN" altLang="en-US" sz="6000">
                <a:solidFill>
                  <a:schemeClr val="bg1"/>
                </a:solidFill>
                <a:latin typeface="+mj-ea"/>
                <a:ea typeface="+mj-ea"/>
              </a:rPr>
              <a:t>部分</a:t>
            </a:r>
            <a:endParaRPr kumimoji="1"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8117C3D-AEA7-45F0-EE59-479EA56C6C67}"/>
              </a:ext>
            </a:extLst>
          </p:cNvPr>
          <p:cNvSpPr txBox="1"/>
          <p:nvPr/>
        </p:nvSpPr>
        <p:spPr>
          <a:xfrm>
            <a:off x="899160" y="4005442"/>
            <a:ext cx="6003242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dist">
              <a:defRPr kumimoji="1">
                <a:solidFill>
                  <a:schemeClr val="bg1"/>
                </a:solidFill>
              </a:defRPr>
            </a:lvl1pPr>
          </a:lstStyle>
          <a:p>
            <a:r>
              <a:rPr lang="en-US" altLang="zh-CN">
                <a:latin typeface="思源黑体 CN Regular" panose="020B0500000000000000" pitchFamily="34" charset="-122"/>
              </a:rPr>
              <a:t>The Existing Problems And Difficulties</a:t>
            </a:r>
            <a:endParaRPr lang="zh-CN" altLang="en-US">
              <a:latin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07000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>
            <a:extLst>
              <a:ext uri="{FF2B5EF4-FFF2-40B4-BE49-F238E27FC236}">
                <a16:creationId xmlns:a16="http://schemas.microsoft.com/office/drawing/2014/main" id="{EA3BC72F-243B-6424-4A6F-50A48F5DD3A9}"/>
              </a:ext>
            </a:extLst>
          </p:cNvPr>
          <p:cNvSpPr txBox="1"/>
          <p:nvPr/>
        </p:nvSpPr>
        <p:spPr>
          <a:xfrm>
            <a:off x="1804157" y="421914"/>
            <a:ext cx="31341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存在的问题与困难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BF2FE22-4702-6698-9D61-54D4A51591DF}"/>
              </a:ext>
            </a:extLst>
          </p:cNvPr>
          <p:cNvSpPr txBox="1"/>
          <p:nvPr/>
        </p:nvSpPr>
        <p:spPr>
          <a:xfrm>
            <a:off x="1014781" y="496233"/>
            <a:ext cx="35907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bg1"/>
                </a:solidFill>
                <a:latin typeface="思源黑体 CN Regular" panose="020B0500000000000000" pitchFamily="34" charset="-122"/>
              </a:rPr>
              <a:t>三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C06851D-CF06-055A-3B52-E345E6E46660}"/>
              </a:ext>
            </a:extLst>
          </p:cNvPr>
          <p:cNvSpPr/>
          <p:nvPr/>
        </p:nvSpPr>
        <p:spPr>
          <a:xfrm rot="1800000">
            <a:off x="7227205" y="2674501"/>
            <a:ext cx="2230116" cy="1397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038ECCC-C70B-F3D5-960C-620CE455FDF9}"/>
              </a:ext>
            </a:extLst>
          </p:cNvPr>
          <p:cNvSpPr/>
          <p:nvPr/>
        </p:nvSpPr>
        <p:spPr>
          <a:xfrm rot="19800000" flipH="1">
            <a:off x="5035962" y="2623205"/>
            <a:ext cx="2230116" cy="1397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0ED4518-E62D-7CA0-7098-4E6C0CF85468}"/>
              </a:ext>
            </a:extLst>
          </p:cNvPr>
          <p:cNvSpPr/>
          <p:nvPr/>
        </p:nvSpPr>
        <p:spPr>
          <a:xfrm rot="1800000">
            <a:off x="2556593" y="2674501"/>
            <a:ext cx="2230116" cy="1397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69" name="Group 25">
            <a:extLst>
              <a:ext uri="{FF2B5EF4-FFF2-40B4-BE49-F238E27FC236}">
                <a16:creationId xmlns:a16="http://schemas.microsoft.com/office/drawing/2014/main" id="{900ABA3F-8DD5-C098-F3CE-8F1E92744730}"/>
              </a:ext>
            </a:extLst>
          </p:cNvPr>
          <p:cNvGrpSpPr/>
          <p:nvPr/>
        </p:nvGrpSpPr>
        <p:grpSpPr>
          <a:xfrm>
            <a:off x="1649332" y="1188733"/>
            <a:ext cx="1868170" cy="1683187"/>
            <a:chOff x="1603033" y="2138243"/>
            <a:chExt cx="1868170" cy="1683187"/>
          </a:xfrm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8C4B42AD-0292-1765-1D8D-C06FAE3B62AC}"/>
                </a:ext>
              </a:extLst>
            </p:cNvPr>
            <p:cNvSpPr/>
            <p:nvPr/>
          </p:nvSpPr>
          <p:spPr>
            <a:xfrm>
              <a:off x="1603033" y="3036570"/>
              <a:ext cx="1868170" cy="784860"/>
            </a:xfrm>
            <a:prstGeom prst="ellipse">
              <a:avLst/>
            </a:prstGeom>
            <a:solidFill>
              <a:schemeClr val="accent1">
                <a:lumMod val="75000"/>
                <a:alpha val="36000"/>
              </a:schemeClr>
            </a:solidFill>
            <a:ln>
              <a:noFill/>
            </a:ln>
            <a:effectLst>
              <a:softEdge rad="228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id="{3D4EA1CE-2640-4BE8-E832-27170AC51155}"/>
                </a:ext>
              </a:extLst>
            </p:cNvPr>
            <p:cNvSpPr/>
            <p:nvPr/>
          </p:nvSpPr>
          <p:spPr>
            <a:xfrm>
              <a:off x="1946568" y="2446020"/>
              <a:ext cx="1181100" cy="1181100"/>
            </a:xfrm>
            <a:prstGeom prst="roundRect">
              <a:avLst>
                <a:gd name="adj" fmla="val 10861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dist="63500" dir="8100000" algn="tr" rotWithShape="0">
                <a:schemeClr val="accent1">
                  <a:lumMod val="75000"/>
                </a:schemeClr>
              </a:outerShdw>
            </a:effectLst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文本框 30">
              <a:extLst>
                <a:ext uri="{FF2B5EF4-FFF2-40B4-BE49-F238E27FC236}">
                  <a16:creationId xmlns:a16="http://schemas.microsoft.com/office/drawing/2014/main" id="{1CA8A2E7-7338-01A3-39AC-7B033ACB3C0A}"/>
                </a:ext>
              </a:extLst>
            </p:cNvPr>
            <p:cNvSpPr txBox="1"/>
            <p:nvPr/>
          </p:nvSpPr>
          <p:spPr>
            <a:xfrm>
              <a:off x="1714447" y="2138243"/>
              <a:ext cx="583493" cy="61555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  <a:scene3d>
                <a:camera prst="isometricRightUp"/>
                <a:lightRig rig="threePt" dir="t"/>
              </a:scene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4000" dirty="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z="4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badge_126195">
              <a:extLst>
                <a:ext uri="{FF2B5EF4-FFF2-40B4-BE49-F238E27FC236}">
                  <a16:creationId xmlns:a16="http://schemas.microsoft.com/office/drawing/2014/main" id="{E43BD3A2-D3DB-AF7B-4813-1F6429FB9AFE}"/>
                </a:ext>
              </a:extLst>
            </p:cNvPr>
            <p:cNvSpPr/>
            <p:nvPr/>
          </p:nvSpPr>
          <p:spPr>
            <a:xfrm>
              <a:off x="2347936" y="2707991"/>
              <a:ext cx="378363" cy="609685"/>
            </a:xfrm>
            <a:custGeom>
              <a:avLst/>
              <a:gdLst>
                <a:gd name="connsiteX0" fmla="*/ 151445 w 366283"/>
                <a:gd name="connsiteY0" fmla="*/ 127770 h 590219"/>
                <a:gd name="connsiteX1" fmla="*/ 183245 w 366283"/>
                <a:gd name="connsiteY1" fmla="*/ 128349 h 590219"/>
                <a:gd name="connsiteX2" fmla="*/ 253453 w 366283"/>
                <a:gd name="connsiteY2" fmla="*/ 142856 h 590219"/>
                <a:gd name="connsiteX3" fmla="*/ 301064 w 366283"/>
                <a:gd name="connsiteY3" fmla="*/ 164618 h 590219"/>
                <a:gd name="connsiteX4" fmla="*/ 325274 w 366283"/>
                <a:gd name="connsiteY4" fmla="*/ 200887 h 590219"/>
                <a:gd name="connsiteX5" fmla="*/ 346255 w 366283"/>
                <a:gd name="connsiteY5" fmla="*/ 230708 h 590219"/>
                <a:gd name="connsiteX6" fmla="*/ 351904 w 366283"/>
                <a:gd name="connsiteY6" fmla="*/ 238767 h 590219"/>
                <a:gd name="connsiteX7" fmla="*/ 321239 w 366283"/>
                <a:gd name="connsiteY7" fmla="*/ 291156 h 590219"/>
                <a:gd name="connsiteX8" fmla="*/ 255874 w 366283"/>
                <a:gd name="connsiteY8" fmla="*/ 206528 h 590219"/>
                <a:gd name="connsiteX9" fmla="*/ 238927 w 366283"/>
                <a:gd name="connsiteY9" fmla="*/ 201692 h 590219"/>
                <a:gd name="connsiteX10" fmla="*/ 277662 w 366283"/>
                <a:gd name="connsiteY10" fmla="*/ 274230 h 590219"/>
                <a:gd name="connsiteX11" fmla="*/ 281697 w 366283"/>
                <a:gd name="connsiteY11" fmla="*/ 284708 h 590219"/>
                <a:gd name="connsiteX12" fmla="*/ 288153 w 366283"/>
                <a:gd name="connsiteY12" fmla="*/ 302440 h 590219"/>
                <a:gd name="connsiteX13" fmla="*/ 301064 w 366283"/>
                <a:gd name="connsiteY13" fmla="*/ 557128 h 590219"/>
                <a:gd name="connsiteX14" fmla="*/ 237313 w 366283"/>
                <a:gd name="connsiteY14" fmla="*/ 560352 h 590219"/>
                <a:gd name="connsiteX15" fmla="*/ 227629 w 366283"/>
                <a:gd name="connsiteY15" fmla="*/ 374172 h 590219"/>
                <a:gd name="connsiteX16" fmla="*/ 157422 w 366283"/>
                <a:gd name="connsiteY16" fmla="*/ 435426 h 590219"/>
                <a:gd name="connsiteX17" fmla="*/ 157422 w 366283"/>
                <a:gd name="connsiteY17" fmla="*/ 436232 h 590219"/>
                <a:gd name="connsiteX18" fmla="*/ 186473 w 366283"/>
                <a:gd name="connsiteY18" fmla="*/ 549069 h 590219"/>
                <a:gd name="connsiteX19" fmla="*/ 122722 w 366283"/>
                <a:gd name="connsiteY19" fmla="*/ 560352 h 590219"/>
                <a:gd name="connsiteX20" fmla="*/ 94478 w 366283"/>
                <a:gd name="connsiteY20" fmla="*/ 448321 h 590219"/>
                <a:gd name="connsiteX21" fmla="*/ 93671 w 366283"/>
                <a:gd name="connsiteY21" fmla="*/ 437844 h 590219"/>
                <a:gd name="connsiteX22" fmla="*/ 96899 w 366283"/>
                <a:gd name="connsiteY22" fmla="*/ 407217 h 590219"/>
                <a:gd name="connsiteX23" fmla="*/ 182438 w 366283"/>
                <a:gd name="connsiteY23" fmla="*/ 327425 h 590219"/>
                <a:gd name="connsiteX24" fmla="*/ 146124 w 366283"/>
                <a:gd name="connsiteY24" fmla="*/ 259723 h 590219"/>
                <a:gd name="connsiteX25" fmla="*/ 24270 w 366283"/>
                <a:gd name="connsiteY25" fmla="*/ 297604 h 590219"/>
                <a:gd name="connsiteX26" fmla="*/ 24270 w 366283"/>
                <a:gd name="connsiteY26" fmla="*/ 585337 h 590219"/>
                <a:gd name="connsiteX27" fmla="*/ 6516 w 366283"/>
                <a:gd name="connsiteY27" fmla="*/ 585337 h 590219"/>
                <a:gd name="connsiteX28" fmla="*/ 6516 w 366283"/>
                <a:gd name="connsiteY28" fmla="*/ 287932 h 590219"/>
                <a:gd name="connsiteX29" fmla="*/ 24270 w 366283"/>
                <a:gd name="connsiteY29" fmla="*/ 246827 h 590219"/>
                <a:gd name="connsiteX30" fmla="*/ 119494 w 366283"/>
                <a:gd name="connsiteY30" fmla="*/ 212976 h 590219"/>
                <a:gd name="connsiteX31" fmla="*/ 116266 w 366283"/>
                <a:gd name="connsiteY31" fmla="*/ 207334 h 590219"/>
                <a:gd name="connsiteX32" fmla="*/ 151445 w 366283"/>
                <a:gd name="connsiteY32" fmla="*/ 127770 h 590219"/>
                <a:gd name="connsiteX33" fmla="*/ 158210 w 366283"/>
                <a:gd name="connsiteY33" fmla="*/ 63833 h 590219"/>
                <a:gd name="connsiteX34" fmla="*/ 124343 w 366283"/>
                <a:gd name="connsiteY34" fmla="*/ 129999 h 590219"/>
                <a:gd name="connsiteX35" fmla="*/ 59030 w 366283"/>
                <a:gd name="connsiteY35" fmla="*/ 96109 h 590219"/>
                <a:gd name="connsiteX36" fmla="*/ 153377 w 366283"/>
                <a:gd name="connsiteY36" fmla="*/ 38959 h 590219"/>
                <a:gd name="connsiteX37" fmla="*/ 190499 w 366283"/>
                <a:gd name="connsiteY37" fmla="*/ 44601 h 590219"/>
                <a:gd name="connsiteX38" fmla="*/ 187271 w 366283"/>
                <a:gd name="connsiteY38" fmla="*/ 48630 h 590219"/>
                <a:gd name="connsiteX39" fmla="*/ 24258 w 366283"/>
                <a:gd name="connsiteY39" fmla="*/ 100210 h 590219"/>
                <a:gd name="connsiteX40" fmla="*/ 18609 w 366283"/>
                <a:gd name="connsiteY40" fmla="*/ 98598 h 590219"/>
                <a:gd name="connsiteX41" fmla="*/ 48468 w 366283"/>
                <a:gd name="connsiteY41" fmla="*/ 72002 h 590219"/>
                <a:gd name="connsiteX42" fmla="*/ 103836 w 366283"/>
                <a:gd name="connsiteY42" fmla="*/ 155 h 590219"/>
                <a:gd name="connsiteX43" fmla="*/ 148553 w 366283"/>
                <a:gd name="connsiteY43" fmla="*/ 34050 h 590219"/>
                <a:gd name="connsiteX44" fmla="*/ 47668 w 366283"/>
                <a:gd name="connsiteY44" fmla="*/ 66295 h 590219"/>
                <a:gd name="connsiteX45" fmla="*/ 83180 w 366283"/>
                <a:gd name="connsiteY45" fmla="*/ 2611 h 590219"/>
                <a:gd name="connsiteX46" fmla="*/ 103836 w 366283"/>
                <a:gd name="connsiteY46" fmla="*/ 155 h 59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66283" h="590219">
                  <a:moveTo>
                    <a:pt x="151445" y="127770"/>
                  </a:moveTo>
                  <a:cubicBezTo>
                    <a:pt x="161860" y="124823"/>
                    <a:pt x="172956" y="124722"/>
                    <a:pt x="183245" y="128349"/>
                  </a:cubicBezTo>
                  <a:cubicBezTo>
                    <a:pt x="206648" y="132378"/>
                    <a:pt x="230050" y="137214"/>
                    <a:pt x="253453" y="142856"/>
                  </a:cubicBezTo>
                  <a:cubicBezTo>
                    <a:pt x="269592" y="147692"/>
                    <a:pt x="290574" y="149304"/>
                    <a:pt x="301064" y="164618"/>
                  </a:cubicBezTo>
                  <a:cubicBezTo>
                    <a:pt x="309134" y="176707"/>
                    <a:pt x="317204" y="188797"/>
                    <a:pt x="325274" y="200887"/>
                  </a:cubicBezTo>
                  <a:cubicBezTo>
                    <a:pt x="332537" y="210558"/>
                    <a:pt x="338992" y="221036"/>
                    <a:pt x="346255" y="230708"/>
                  </a:cubicBezTo>
                  <a:cubicBezTo>
                    <a:pt x="348676" y="233126"/>
                    <a:pt x="359974" y="243603"/>
                    <a:pt x="351904" y="238767"/>
                  </a:cubicBezTo>
                  <a:cubicBezTo>
                    <a:pt x="384990" y="259723"/>
                    <a:pt x="355132" y="312111"/>
                    <a:pt x="321239" y="291156"/>
                  </a:cubicBezTo>
                  <a:cubicBezTo>
                    <a:pt x="293802" y="273424"/>
                    <a:pt x="273627" y="235544"/>
                    <a:pt x="255874" y="206528"/>
                  </a:cubicBezTo>
                  <a:cubicBezTo>
                    <a:pt x="250225" y="204916"/>
                    <a:pt x="244576" y="203304"/>
                    <a:pt x="238927" y="201692"/>
                  </a:cubicBezTo>
                  <a:cubicBezTo>
                    <a:pt x="251839" y="225872"/>
                    <a:pt x="264750" y="250051"/>
                    <a:pt x="277662" y="274230"/>
                  </a:cubicBezTo>
                  <a:cubicBezTo>
                    <a:pt x="279276" y="278260"/>
                    <a:pt x="280890" y="281484"/>
                    <a:pt x="281697" y="284708"/>
                  </a:cubicBezTo>
                  <a:cubicBezTo>
                    <a:pt x="284925" y="289544"/>
                    <a:pt x="287346" y="295186"/>
                    <a:pt x="288153" y="302440"/>
                  </a:cubicBezTo>
                  <a:cubicBezTo>
                    <a:pt x="292188" y="382231"/>
                    <a:pt x="297029" y="478143"/>
                    <a:pt x="301064" y="557128"/>
                  </a:cubicBezTo>
                  <a:cubicBezTo>
                    <a:pt x="303485" y="599039"/>
                    <a:pt x="239734" y="602263"/>
                    <a:pt x="237313" y="560352"/>
                  </a:cubicBezTo>
                  <a:cubicBezTo>
                    <a:pt x="234085" y="503128"/>
                    <a:pt x="230857" y="436232"/>
                    <a:pt x="227629" y="374172"/>
                  </a:cubicBezTo>
                  <a:cubicBezTo>
                    <a:pt x="200999" y="390291"/>
                    <a:pt x="177597" y="411246"/>
                    <a:pt x="157422" y="435426"/>
                  </a:cubicBezTo>
                  <a:cubicBezTo>
                    <a:pt x="157422" y="435426"/>
                    <a:pt x="157422" y="436232"/>
                    <a:pt x="157422" y="436232"/>
                  </a:cubicBezTo>
                  <a:cubicBezTo>
                    <a:pt x="167106" y="474113"/>
                    <a:pt x="176790" y="511188"/>
                    <a:pt x="186473" y="549069"/>
                  </a:cubicBezTo>
                  <a:cubicBezTo>
                    <a:pt x="196157" y="589367"/>
                    <a:pt x="133213" y="600651"/>
                    <a:pt x="122722" y="560352"/>
                  </a:cubicBezTo>
                  <a:cubicBezTo>
                    <a:pt x="113038" y="523277"/>
                    <a:pt x="104161" y="485396"/>
                    <a:pt x="94478" y="448321"/>
                  </a:cubicBezTo>
                  <a:cubicBezTo>
                    <a:pt x="93671" y="444292"/>
                    <a:pt x="92864" y="441068"/>
                    <a:pt x="93671" y="437844"/>
                  </a:cubicBezTo>
                  <a:cubicBezTo>
                    <a:pt x="88829" y="428978"/>
                    <a:pt x="88829" y="417694"/>
                    <a:pt x="96899" y="407217"/>
                  </a:cubicBezTo>
                  <a:cubicBezTo>
                    <a:pt x="121915" y="376589"/>
                    <a:pt x="150159" y="349992"/>
                    <a:pt x="182438" y="327425"/>
                  </a:cubicBezTo>
                  <a:cubicBezTo>
                    <a:pt x="170334" y="304858"/>
                    <a:pt x="158229" y="282290"/>
                    <a:pt x="146124" y="259723"/>
                  </a:cubicBezTo>
                  <a:cubicBezTo>
                    <a:pt x="115459" y="288738"/>
                    <a:pt x="74303" y="303246"/>
                    <a:pt x="24270" y="297604"/>
                  </a:cubicBezTo>
                  <a:lnTo>
                    <a:pt x="24270" y="585337"/>
                  </a:lnTo>
                  <a:lnTo>
                    <a:pt x="6516" y="585337"/>
                  </a:lnTo>
                  <a:lnTo>
                    <a:pt x="6516" y="287932"/>
                  </a:lnTo>
                  <a:cubicBezTo>
                    <a:pt x="-6395" y="272618"/>
                    <a:pt x="61" y="243603"/>
                    <a:pt x="24270" y="246827"/>
                  </a:cubicBezTo>
                  <a:cubicBezTo>
                    <a:pt x="65426" y="250857"/>
                    <a:pt x="97706" y="240379"/>
                    <a:pt x="119494" y="212976"/>
                  </a:cubicBezTo>
                  <a:cubicBezTo>
                    <a:pt x="118687" y="211364"/>
                    <a:pt x="117073" y="208946"/>
                    <a:pt x="116266" y="207334"/>
                  </a:cubicBezTo>
                  <a:cubicBezTo>
                    <a:pt x="95083" y="171066"/>
                    <a:pt x="120200" y="136610"/>
                    <a:pt x="151445" y="127770"/>
                  </a:cubicBezTo>
                  <a:close/>
                  <a:moveTo>
                    <a:pt x="158210" y="63833"/>
                  </a:moveTo>
                  <a:cubicBezTo>
                    <a:pt x="167079" y="91268"/>
                    <a:pt x="151759" y="121123"/>
                    <a:pt x="124343" y="129999"/>
                  </a:cubicBezTo>
                  <a:cubicBezTo>
                    <a:pt x="96928" y="138068"/>
                    <a:pt x="67900" y="123544"/>
                    <a:pt x="59030" y="96109"/>
                  </a:cubicBezTo>
                  <a:close/>
                  <a:moveTo>
                    <a:pt x="153377" y="38959"/>
                  </a:moveTo>
                  <a:lnTo>
                    <a:pt x="190499" y="44601"/>
                  </a:lnTo>
                  <a:cubicBezTo>
                    <a:pt x="191306" y="46212"/>
                    <a:pt x="189692" y="47824"/>
                    <a:pt x="187271" y="48630"/>
                  </a:cubicBezTo>
                  <a:lnTo>
                    <a:pt x="24258" y="100210"/>
                  </a:lnTo>
                  <a:cubicBezTo>
                    <a:pt x="21837" y="101016"/>
                    <a:pt x="19416" y="100210"/>
                    <a:pt x="18609" y="98598"/>
                  </a:cubicBezTo>
                  <a:lnTo>
                    <a:pt x="48468" y="72002"/>
                  </a:lnTo>
                  <a:close/>
                  <a:moveTo>
                    <a:pt x="103836" y="155"/>
                  </a:moveTo>
                  <a:cubicBezTo>
                    <a:pt x="124189" y="1704"/>
                    <a:pt x="142500" y="14703"/>
                    <a:pt x="148553" y="34050"/>
                  </a:cubicBezTo>
                  <a:lnTo>
                    <a:pt x="47668" y="66295"/>
                  </a:lnTo>
                  <a:cubicBezTo>
                    <a:pt x="39597" y="39693"/>
                    <a:pt x="54931" y="11479"/>
                    <a:pt x="83180" y="2611"/>
                  </a:cubicBezTo>
                  <a:cubicBezTo>
                    <a:pt x="90040" y="394"/>
                    <a:pt x="97051" y="-361"/>
                    <a:pt x="103836" y="1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思源黑体 CN Regular" panose="020B0500000000000000" pitchFamily="34" charset="-122"/>
              </a:endParaRPr>
            </a:p>
          </p:txBody>
        </p:sp>
      </p:grpSp>
      <p:grpSp>
        <p:nvGrpSpPr>
          <p:cNvPr id="82" name="Group 8">
            <a:extLst>
              <a:ext uri="{FF2B5EF4-FFF2-40B4-BE49-F238E27FC236}">
                <a16:creationId xmlns:a16="http://schemas.microsoft.com/office/drawing/2014/main" id="{0B7FFBA3-AE34-FFD2-4C1A-40A3D10F4CD6}"/>
              </a:ext>
            </a:extLst>
          </p:cNvPr>
          <p:cNvGrpSpPr/>
          <p:nvPr/>
        </p:nvGrpSpPr>
        <p:grpSpPr>
          <a:xfrm>
            <a:off x="6187763" y="1188733"/>
            <a:ext cx="1868170" cy="1683187"/>
            <a:chOff x="1603033" y="2138243"/>
            <a:chExt cx="1868170" cy="1683187"/>
          </a:xfrm>
        </p:grpSpPr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16052AC4-93E3-2F58-1674-A113B96CCDC7}"/>
                </a:ext>
              </a:extLst>
            </p:cNvPr>
            <p:cNvSpPr/>
            <p:nvPr/>
          </p:nvSpPr>
          <p:spPr>
            <a:xfrm>
              <a:off x="1603033" y="3036570"/>
              <a:ext cx="1868170" cy="784860"/>
            </a:xfrm>
            <a:prstGeom prst="ellipse">
              <a:avLst/>
            </a:prstGeom>
            <a:solidFill>
              <a:schemeClr val="accent1">
                <a:lumMod val="75000"/>
                <a:alpha val="36000"/>
              </a:schemeClr>
            </a:solidFill>
            <a:ln>
              <a:noFill/>
            </a:ln>
            <a:effectLst>
              <a:softEdge rad="228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id="{335406AC-2831-16A8-06F9-B21F36E38379}"/>
                </a:ext>
              </a:extLst>
            </p:cNvPr>
            <p:cNvSpPr/>
            <p:nvPr/>
          </p:nvSpPr>
          <p:spPr>
            <a:xfrm>
              <a:off x="1946568" y="2446020"/>
              <a:ext cx="1181100" cy="1181100"/>
            </a:xfrm>
            <a:prstGeom prst="roundRect">
              <a:avLst>
                <a:gd name="adj" fmla="val 10861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dist="63500" dir="8100000" algn="tr" rotWithShape="0">
                <a:schemeClr val="accent1">
                  <a:lumMod val="75000"/>
                </a:schemeClr>
              </a:outerShdw>
            </a:effectLst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5" name="文本框 11">
              <a:extLst>
                <a:ext uri="{FF2B5EF4-FFF2-40B4-BE49-F238E27FC236}">
                  <a16:creationId xmlns:a16="http://schemas.microsoft.com/office/drawing/2014/main" id="{078E16A6-68C8-B523-3387-4CDE0F8300C8}"/>
                </a:ext>
              </a:extLst>
            </p:cNvPr>
            <p:cNvSpPr txBox="1"/>
            <p:nvPr/>
          </p:nvSpPr>
          <p:spPr>
            <a:xfrm>
              <a:off x="1714447" y="2138243"/>
              <a:ext cx="676467" cy="61555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  <a:scene3d>
                <a:camera prst="isometricRightUp"/>
                <a:lightRig rig="threePt" dir="t"/>
              </a:scene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4000" dirty="0">
                  <a:solidFill>
                    <a:schemeClr val="accent1"/>
                  </a:solidFill>
                  <a:latin typeface="+mj-ea"/>
                  <a:ea typeface="+mj-ea"/>
                </a:rPr>
                <a:t>03</a:t>
              </a:r>
              <a:endParaRPr lang="zh-CN" altLang="en-US" sz="4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86" name="badge_126195">
              <a:extLst>
                <a:ext uri="{FF2B5EF4-FFF2-40B4-BE49-F238E27FC236}">
                  <a16:creationId xmlns:a16="http://schemas.microsoft.com/office/drawing/2014/main" id="{D72BE8A5-EFD7-3684-4725-12C8258BD53D}"/>
                </a:ext>
              </a:extLst>
            </p:cNvPr>
            <p:cNvSpPr/>
            <p:nvPr/>
          </p:nvSpPr>
          <p:spPr>
            <a:xfrm>
              <a:off x="2232275" y="2774830"/>
              <a:ext cx="609685" cy="476006"/>
            </a:xfrm>
            <a:custGeom>
              <a:avLst/>
              <a:gdLst>
                <a:gd name="connsiteX0" fmla="*/ 31461 w 607525"/>
                <a:gd name="connsiteY0" fmla="*/ 411587 h 474320"/>
                <a:gd name="connsiteX1" fmla="*/ 321954 w 607525"/>
                <a:gd name="connsiteY1" fmla="*/ 411587 h 474320"/>
                <a:gd name="connsiteX2" fmla="*/ 353321 w 607525"/>
                <a:gd name="connsiteY2" fmla="*/ 442907 h 474320"/>
                <a:gd name="connsiteX3" fmla="*/ 321954 w 607525"/>
                <a:gd name="connsiteY3" fmla="*/ 474320 h 474320"/>
                <a:gd name="connsiteX4" fmla="*/ 31461 w 607525"/>
                <a:gd name="connsiteY4" fmla="*/ 474320 h 474320"/>
                <a:gd name="connsiteX5" fmla="*/ 0 w 607525"/>
                <a:gd name="connsiteY5" fmla="*/ 442907 h 474320"/>
                <a:gd name="connsiteX6" fmla="*/ 31461 w 607525"/>
                <a:gd name="connsiteY6" fmla="*/ 411587 h 474320"/>
                <a:gd name="connsiteX7" fmla="*/ 199038 w 607525"/>
                <a:gd name="connsiteY7" fmla="*/ 1202 h 474320"/>
                <a:gd name="connsiteX8" fmla="*/ 400463 w 607525"/>
                <a:gd name="connsiteY8" fmla="*/ 69496 h 474320"/>
                <a:gd name="connsiteX9" fmla="*/ 414971 w 607525"/>
                <a:gd name="connsiteY9" fmla="*/ 98846 h 474320"/>
                <a:gd name="connsiteX10" fmla="*/ 385671 w 607525"/>
                <a:gd name="connsiteY10" fmla="*/ 113333 h 474320"/>
                <a:gd name="connsiteX11" fmla="*/ 371257 w 607525"/>
                <a:gd name="connsiteY11" fmla="*/ 108441 h 474320"/>
                <a:gd name="connsiteX12" fmla="*/ 344218 w 607525"/>
                <a:gd name="connsiteY12" fmla="*/ 187836 h 474320"/>
                <a:gd name="connsiteX13" fmla="*/ 583892 w 607525"/>
                <a:gd name="connsiteY13" fmla="*/ 269018 h 474320"/>
                <a:gd name="connsiteX14" fmla="*/ 605655 w 607525"/>
                <a:gd name="connsiteY14" fmla="*/ 313043 h 474320"/>
                <a:gd name="connsiteX15" fmla="*/ 561658 w 607525"/>
                <a:gd name="connsiteY15" fmla="*/ 334679 h 474320"/>
                <a:gd name="connsiteX16" fmla="*/ 321984 w 607525"/>
                <a:gd name="connsiteY16" fmla="*/ 253497 h 474320"/>
                <a:gd name="connsiteX17" fmla="*/ 296830 w 607525"/>
                <a:gd name="connsiteY17" fmla="*/ 327342 h 474320"/>
                <a:gd name="connsiteX18" fmla="*/ 311150 w 607525"/>
                <a:gd name="connsiteY18" fmla="*/ 332233 h 474320"/>
                <a:gd name="connsiteX19" fmla="*/ 325659 w 607525"/>
                <a:gd name="connsiteY19" fmla="*/ 361583 h 474320"/>
                <a:gd name="connsiteX20" fmla="*/ 296265 w 607525"/>
                <a:gd name="connsiteY20" fmla="*/ 376070 h 474320"/>
                <a:gd name="connsiteX21" fmla="*/ 94841 w 607525"/>
                <a:gd name="connsiteY21" fmla="*/ 307775 h 474320"/>
                <a:gd name="connsiteX22" fmla="*/ 80426 w 607525"/>
                <a:gd name="connsiteY22" fmla="*/ 278425 h 474320"/>
                <a:gd name="connsiteX23" fmla="*/ 109726 w 607525"/>
                <a:gd name="connsiteY23" fmla="*/ 264033 h 474320"/>
                <a:gd name="connsiteX24" fmla="*/ 124140 w 607525"/>
                <a:gd name="connsiteY24" fmla="*/ 268830 h 474320"/>
                <a:gd name="connsiteX25" fmla="*/ 198567 w 607525"/>
                <a:gd name="connsiteY25" fmla="*/ 49930 h 474320"/>
                <a:gd name="connsiteX26" fmla="*/ 184153 w 607525"/>
                <a:gd name="connsiteY26" fmla="*/ 45038 h 474320"/>
                <a:gd name="connsiteX27" fmla="*/ 169739 w 607525"/>
                <a:gd name="connsiteY27" fmla="*/ 15688 h 474320"/>
                <a:gd name="connsiteX28" fmla="*/ 199038 w 607525"/>
                <a:gd name="connsiteY28" fmla="*/ 1202 h 4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07525" h="474320">
                  <a:moveTo>
                    <a:pt x="31461" y="411587"/>
                  </a:moveTo>
                  <a:lnTo>
                    <a:pt x="321954" y="411587"/>
                  </a:lnTo>
                  <a:cubicBezTo>
                    <a:pt x="339286" y="411587"/>
                    <a:pt x="353321" y="425601"/>
                    <a:pt x="353321" y="442907"/>
                  </a:cubicBezTo>
                  <a:cubicBezTo>
                    <a:pt x="353321" y="460212"/>
                    <a:pt x="339286" y="474320"/>
                    <a:pt x="321954" y="474320"/>
                  </a:cubicBezTo>
                  <a:lnTo>
                    <a:pt x="31461" y="474320"/>
                  </a:lnTo>
                  <a:cubicBezTo>
                    <a:pt x="14129" y="474320"/>
                    <a:pt x="0" y="460212"/>
                    <a:pt x="0" y="442907"/>
                  </a:cubicBezTo>
                  <a:cubicBezTo>
                    <a:pt x="0" y="425601"/>
                    <a:pt x="14129" y="411587"/>
                    <a:pt x="31461" y="411587"/>
                  </a:cubicBezTo>
                  <a:close/>
                  <a:moveTo>
                    <a:pt x="199038" y="1202"/>
                  </a:moveTo>
                  <a:lnTo>
                    <a:pt x="400463" y="69496"/>
                  </a:lnTo>
                  <a:cubicBezTo>
                    <a:pt x="412616" y="73635"/>
                    <a:pt x="419116" y="86711"/>
                    <a:pt x="414971" y="98846"/>
                  </a:cubicBezTo>
                  <a:cubicBezTo>
                    <a:pt x="410920" y="110981"/>
                    <a:pt x="397730" y="117378"/>
                    <a:pt x="385671" y="113333"/>
                  </a:cubicBezTo>
                  <a:lnTo>
                    <a:pt x="371257" y="108441"/>
                  </a:lnTo>
                  <a:lnTo>
                    <a:pt x="344218" y="187836"/>
                  </a:lnTo>
                  <a:lnTo>
                    <a:pt x="583892" y="269018"/>
                  </a:lnTo>
                  <a:cubicBezTo>
                    <a:pt x="602075" y="275227"/>
                    <a:pt x="611873" y="294888"/>
                    <a:pt x="605655" y="313043"/>
                  </a:cubicBezTo>
                  <a:cubicBezTo>
                    <a:pt x="599531" y="331198"/>
                    <a:pt x="579747" y="340888"/>
                    <a:pt x="561658" y="334679"/>
                  </a:cubicBezTo>
                  <a:lnTo>
                    <a:pt x="321984" y="253497"/>
                  </a:lnTo>
                  <a:lnTo>
                    <a:pt x="296830" y="327342"/>
                  </a:lnTo>
                  <a:lnTo>
                    <a:pt x="311150" y="332233"/>
                  </a:lnTo>
                  <a:cubicBezTo>
                    <a:pt x="323303" y="336372"/>
                    <a:pt x="329804" y="349448"/>
                    <a:pt x="325659" y="361583"/>
                  </a:cubicBezTo>
                  <a:cubicBezTo>
                    <a:pt x="321608" y="373624"/>
                    <a:pt x="308418" y="380115"/>
                    <a:pt x="296265" y="376070"/>
                  </a:cubicBezTo>
                  <a:lnTo>
                    <a:pt x="94841" y="307775"/>
                  </a:lnTo>
                  <a:cubicBezTo>
                    <a:pt x="82782" y="303636"/>
                    <a:pt x="76281" y="290466"/>
                    <a:pt x="80426" y="278425"/>
                  </a:cubicBezTo>
                  <a:cubicBezTo>
                    <a:pt x="84477" y="266290"/>
                    <a:pt x="97667" y="259894"/>
                    <a:pt x="109726" y="264033"/>
                  </a:cubicBezTo>
                  <a:lnTo>
                    <a:pt x="124140" y="268830"/>
                  </a:lnTo>
                  <a:lnTo>
                    <a:pt x="198567" y="49930"/>
                  </a:lnTo>
                  <a:lnTo>
                    <a:pt x="184153" y="45038"/>
                  </a:lnTo>
                  <a:cubicBezTo>
                    <a:pt x="172094" y="40899"/>
                    <a:pt x="165593" y="27823"/>
                    <a:pt x="169739" y="15688"/>
                  </a:cubicBezTo>
                  <a:cubicBezTo>
                    <a:pt x="173790" y="3648"/>
                    <a:pt x="186979" y="-2843"/>
                    <a:pt x="199038" y="12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思源黑体 CN Regular" panose="020B0500000000000000" pitchFamily="34" charset="-122"/>
              </a:endParaRPr>
            </a:p>
          </p:txBody>
        </p:sp>
      </p:grpSp>
      <p:grpSp>
        <p:nvGrpSpPr>
          <p:cNvPr id="77" name="Group 13">
            <a:extLst>
              <a:ext uri="{FF2B5EF4-FFF2-40B4-BE49-F238E27FC236}">
                <a16:creationId xmlns:a16="http://schemas.microsoft.com/office/drawing/2014/main" id="{CBC3D4EA-7387-63C3-5A83-661C7690C4A8}"/>
              </a:ext>
            </a:extLst>
          </p:cNvPr>
          <p:cNvGrpSpPr/>
          <p:nvPr/>
        </p:nvGrpSpPr>
        <p:grpSpPr>
          <a:xfrm>
            <a:off x="3925983" y="2479490"/>
            <a:ext cx="1868170" cy="1683187"/>
            <a:chOff x="1603033" y="2138243"/>
            <a:chExt cx="1868170" cy="1683187"/>
          </a:xfrm>
        </p:grpSpPr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562F0A66-4B13-87E1-2D23-214263CB5644}"/>
                </a:ext>
              </a:extLst>
            </p:cNvPr>
            <p:cNvSpPr/>
            <p:nvPr/>
          </p:nvSpPr>
          <p:spPr>
            <a:xfrm>
              <a:off x="1603033" y="3036570"/>
              <a:ext cx="1868170" cy="784860"/>
            </a:xfrm>
            <a:prstGeom prst="ellipse">
              <a:avLst/>
            </a:prstGeom>
            <a:solidFill>
              <a:schemeClr val="accent1">
                <a:lumMod val="75000"/>
                <a:alpha val="36000"/>
              </a:schemeClr>
            </a:solidFill>
            <a:ln>
              <a:noFill/>
            </a:ln>
            <a:effectLst>
              <a:softEdge rad="228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0F8A858D-92B8-DDD9-5D13-4B1CD75EAA62}"/>
                </a:ext>
              </a:extLst>
            </p:cNvPr>
            <p:cNvSpPr/>
            <p:nvPr/>
          </p:nvSpPr>
          <p:spPr>
            <a:xfrm>
              <a:off x="1946568" y="2446020"/>
              <a:ext cx="1181100" cy="1181100"/>
            </a:xfrm>
            <a:prstGeom prst="roundRect">
              <a:avLst>
                <a:gd name="adj" fmla="val 10861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dist="63500" dir="8100000" algn="tr" rotWithShape="0">
                <a:schemeClr val="accent1">
                  <a:lumMod val="75000"/>
                </a:schemeClr>
              </a:outerShdw>
            </a:effectLst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0" name="文本框 16">
              <a:extLst>
                <a:ext uri="{FF2B5EF4-FFF2-40B4-BE49-F238E27FC236}">
                  <a16:creationId xmlns:a16="http://schemas.microsoft.com/office/drawing/2014/main" id="{B1E1B940-5FCA-D745-65B2-6963D5FE36AE}"/>
                </a:ext>
              </a:extLst>
            </p:cNvPr>
            <p:cNvSpPr txBox="1"/>
            <p:nvPr/>
          </p:nvSpPr>
          <p:spPr>
            <a:xfrm>
              <a:off x="1714447" y="2138243"/>
              <a:ext cx="676467" cy="61555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  <a:scene3d>
                <a:camera prst="isometricRightUp"/>
                <a:lightRig rig="threePt" dir="t"/>
              </a:scene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4000" dirty="0">
                  <a:solidFill>
                    <a:schemeClr val="accent1"/>
                  </a:solidFill>
                  <a:latin typeface="+mj-ea"/>
                  <a:ea typeface="+mj-ea"/>
                </a:rPr>
                <a:t>02</a:t>
              </a:r>
              <a:endParaRPr lang="zh-CN" altLang="en-US" sz="4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badge_126195">
              <a:extLst>
                <a:ext uri="{FF2B5EF4-FFF2-40B4-BE49-F238E27FC236}">
                  <a16:creationId xmlns:a16="http://schemas.microsoft.com/office/drawing/2014/main" id="{C4D411B4-9F34-7A24-26C3-1D605C3DE024}"/>
                </a:ext>
              </a:extLst>
            </p:cNvPr>
            <p:cNvSpPr/>
            <p:nvPr/>
          </p:nvSpPr>
          <p:spPr>
            <a:xfrm>
              <a:off x="2307529" y="2707991"/>
              <a:ext cx="459176" cy="609685"/>
            </a:xfrm>
            <a:custGeom>
              <a:avLst/>
              <a:gdLst>
                <a:gd name="T0" fmla="*/ 2215 w 7625"/>
                <a:gd name="T1" fmla="*/ 5688 h 10125"/>
                <a:gd name="T2" fmla="*/ 2401 w 7625"/>
                <a:gd name="T3" fmla="*/ 6296 h 10125"/>
                <a:gd name="T4" fmla="*/ 3285 w 7625"/>
                <a:gd name="T5" fmla="*/ 6404 h 10125"/>
                <a:gd name="T6" fmla="*/ 4217 w 7625"/>
                <a:gd name="T7" fmla="*/ 6414 h 10125"/>
                <a:gd name="T8" fmla="*/ 5081 w 7625"/>
                <a:gd name="T9" fmla="*/ 6292 h 10125"/>
                <a:gd name="T10" fmla="*/ 5267 w 7625"/>
                <a:gd name="T11" fmla="*/ 5728 h 10125"/>
                <a:gd name="T12" fmla="*/ 7469 w 7625"/>
                <a:gd name="T13" fmla="*/ 3340 h 10125"/>
                <a:gd name="T14" fmla="*/ 6270 w 7625"/>
                <a:gd name="T15" fmla="*/ 874 h 10125"/>
                <a:gd name="T16" fmla="*/ 1337 w 7625"/>
                <a:gd name="T17" fmla="*/ 864 h 10125"/>
                <a:gd name="T18" fmla="*/ 148 w 7625"/>
                <a:gd name="T19" fmla="*/ 3340 h 10125"/>
                <a:gd name="T20" fmla="*/ 4569 w 7625"/>
                <a:gd name="T21" fmla="*/ 2450 h 10125"/>
                <a:gd name="T22" fmla="*/ 5984 w 7625"/>
                <a:gd name="T23" fmla="*/ 2450 h 10125"/>
                <a:gd name="T24" fmla="*/ 5984 w 7625"/>
                <a:gd name="T25" fmla="*/ 3929 h 10125"/>
                <a:gd name="T26" fmla="*/ 4569 w 7625"/>
                <a:gd name="T27" fmla="*/ 3929 h 10125"/>
                <a:gd name="T28" fmla="*/ 4569 w 7625"/>
                <a:gd name="T29" fmla="*/ 2450 h 10125"/>
                <a:gd name="T30" fmla="*/ 3807 w 7625"/>
                <a:gd name="T31" fmla="*/ 4323 h 10125"/>
                <a:gd name="T32" fmla="*/ 4191 w 7625"/>
                <a:gd name="T33" fmla="*/ 4917 h 10125"/>
                <a:gd name="T34" fmla="*/ 3453 w 7625"/>
                <a:gd name="T35" fmla="*/ 5071 h 10125"/>
                <a:gd name="T36" fmla="*/ 3527 w 7625"/>
                <a:gd name="T37" fmla="*/ 4507 h 10125"/>
                <a:gd name="T38" fmla="*/ 2255 w 7625"/>
                <a:gd name="T39" fmla="*/ 2145 h 10125"/>
                <a:gd name="T40" fmla="*/ 3257 w 7625"/>
                <a:gd name="T41" fmla="*/ 3189 h 10125"/>
                <a:gd name="T42" fmla="*/ 2255 w 7625"/>
                <a:gd name="T43" fmla="*/ 4234 h 10125"/>
                <a:gd name="T44" fmla="*/ 1252 w 7625"/>
                <a:gd name="T45" fmla="*/ 3189 h 10125"/>
                <a:gd name="T46" fmla="*/ 1547 w 7625"/>
                <a:gd name="T47" fmla="*/ 2450 h 10125"/>
                <a:gd name="T48" fmla="*/ 6536 w 7625"/>
                <a:gd name="T49" fmla="*/ 9425 h 10125"/>
                <a:gd name="T50" fmla="*/ 7194 w 7625"/>
                <a:gd name="T51" fmla="*/ 8404 h 10125"/>
                <a:gd name="T52" fmla="*/ 1186 w 7625"/>
                <a:gd name="T53" fmla="*/ 6163 h 10125"/>
                <a:gd name="T54" fmla="*/ 610 w 7625"/>
                <a:gd name="T55" fmla="*/ 7250 h 10125"/>
                <a:gd name="T56" fmla="*/ 6516 w 7625"/>
                <a:gd name="T57" fmla="*/ 9469 h 10125"/>
                <a:gd name="T58" fmla="*/ 6857 w 7625"/>
                <a:gd name="T59" fmla="*/ 9072 h 10125"/>
                <a:gd name="T60" fmla="*/ 6891 w 7625"/>
                <a:gd name="T61" fmla="*/ 8110 h 10125"/>
                <a:gd name="T62" fmla="*/ 5575 w 7625"/>
                <a:gd name="T63" fmla="*/ 9012 h 10125"/>
                <a:gd name="T64" fmla="*/ 6335 w 7625"/>
                <a:gd name="T65" fmla="*/ 9839 h 10125"/>
                <a:gd name="T66" fmla="*/ 805 w 7625"/>
                <a:gd name="T67" fmla="*/ 6521 h 10125"/>
                <a:gd name="T68" fmla="*/ 775 w 7625"/>
                <a:gd name="T69" fmla="*/ 7456 h 10125"/>
                <a:gd name="T70" fmla="*/ 2056 w 7625"/>
                <a:gd name="T71" fmla="*/ 6585 h 10125"/>
                <a:gd name="T72" fmla="*/ 1312 w 7625"/>
                <a:gd name="T73" fmla="*/ 5780 h 10125"/>
                <a:gd name="T74" fmla="*/ 6979 w 7625"/>
                <a:gd name="T75" fmla="*/ 7290 h 10125"/>
                <a:gd name="T76" fmla="*/ 6682 w 7625"/>
                <a:gd name="T77" fmla="*/ 6135 h 10125"/>
                <a:gd name="T78" fmla="*/ 665 w 7625"/>
                <a:gd name="T79" fmla="*/ 8353 h 10125"/>
                <a:gd name="T80" fmla="*/ 1071 w 7625"/>
                <a:gd name="T81" fmla="*/ 9504 h 10125"/>
                <a:gd name="T82" fmla="*/ 6997 w 7625"/>
                <a:gd name="T83" fmla="*/ 7334 h 10125"/>
                <a:gd name="T84" fmla="*/ 6945 w 7625"/>
                <a:gd name="T85" fmla="*/ 6829 h 10125"/>
                <a:gd name="T86" fmla="*/ 6242 w 7625"/>
                <a:gd name="T87" fmla="*/ 6115 h 10125"/>
                <a:gd name="T88" fmla="*/ 5975 w 7625"/>
                <a:gd name="T89" fmla="*/ 7604 h 10125"/>
                <a:gd name="T90" fmla="*/ 7147 w 7625"/>
                <a:gd name="T91" fmla="*/ 7715 h 10125"/>
                <a:gd name="T92" fmla="*/ 660 w 7625"/>
                <a:gd name="T93" fmla="*/ 8852 h 10125"/>
                <a:gd name="T94" fmla="*/ 1345 w 7625"/>
                <a:gd name="T95" fmla="*/ 9544 h 10125"/>
                <a:gd name="T96" fmla="*/ 1610 w 7625"/>
                <a:gd name="T97" fmla="*/ 8100 h 10125"/>
                <a:gd name="T98" fmla="*/ 465 w 7625"/>
                <a:gd name="T99" fmla="*/ 7994 h 10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625" h="10125">
                  <a:moveTo>
                    <a:pt x="692" y="4784"/>
                  </a:moveTo>
                  <a:cubicBezTo>
                    <a:pt x="1052" y="5197"/>
                    <a:pt x="1560" y="5498"/>
                    <a:pt x="2215" y="5688"/>
                  </a:cubicBezTo>
                  <a:lnTo>
                    <a:pt x="2215" y="5835"/>
                  </a:lnTo>
                  <a:cubicBezTo>
                    <a:pt x="2215" y="6019"/>
                    <a:pt x="2277" y="6173"/>
                    <a:pt x="2401" y="6296"/>
                  </a:cubicBezTo>
                  <a:cubicBezTo>
                    <a:pt x="2526" y="6421"/>
                    <a:pt x="2680" y="6490"/>
                    <a:pt x="2862" y="6503"/>
                  </a:cubicBezTo>
                  <a:cubicBezTo>
                    <a:pt x="3052" y="6516"/>
                    <a:pt x="3192" y="6483"/>
                    <a:pt x="3285" y="6404"/>
                  </a:cubicBezTo>
                  <a:cubicBezTo>
                    <a:pt x="3428" y="6509"/>
                    <a:pt x="3590" y="6562"/>
                    <a:pt x="3766" y="6562"/>
                  </a:cubicBezTo>
                  <a:cubicBezTo>
                    <a:pt x="3930" y="6562"/>
                    <a:pt x="4081" y="6513"/>
                    <a:pt x="4217" y="6414"/>
                  </a:cubicBezTo>
                  <a:cubicBezTo>
                    <a:pt x="4308" y="6485"/>
                    <a:pt x="4444" y="6515"/>
                    <a:pt x="4620" y="6503"/>
                  </a:cubicBezTo>
                  <a:cubicBezTo>
                    <a:pt x="4804" y="6483"/>
                    <a:pt x="4957" y="6413"/>
                    <a:pt x="5081" y="6292"/>
                  </a:cubicBezTo>
                  <a:cubicBezTo>
                    <a:pt x="5206" y="6170"/>
                    <a:pt x="5267" y="6018"/>
                    <a:pt x="5267" y="5835"/>
                  </a:cubicBezTo>
                  <a:lnTo>
                    <a:pt x="5267" y="5728"/>
                  </a:lnTo>
                  <a:cubicBezTo>
                    <a:pt x="5975" y="5544"/>
                    <a:pt x="6521" y="5237"/>
                    <a:pt x="6909" y="4804"/>
                  </a:cubicBezTo>
                  <a:cubicBezTo>
                    <a:pt x="7282" y="4392"/>
                    <a:pt x="7469" y="3904"/>
                    <a:pt x="7469" y="3340"/>
                  </a:cubicBezTo>
                  <a:cubicBezTo>
                    <a:pt x="7469" y="3215"/>
                    <a:pt x="7456" y="3085"/>
                    <a:pt x="7429" y="2947"/>
                  </a:cubicBezTo>
                  <a:cubicBezTo>
                    <a:pt x="7297" y="2109"/>
                    <a:pt x="6911" y="1418"/>
                    <a:pt x="6270" y="874"/>
                  </a:cubicBezTo>
                  <a:cubicBezTo>
                    <a:pt x="5595" y="292"/>
                    <a:pt x="4773" y="0"/>
                    <a:pt x="3803" y="0"/>
                  </a:cubicBezTo>
                  <a:cubicBezTo>
                    <a:pt x="2833" y="0"/>
                    <a:pt x="2012" y="289"/>
                    <a:pt x="1337" y="864"/>
                  </a:cubicBezTo>
                  <a:cubicBezTo>
                    <a:pt x="695" y="1415"/>
                    <a:pt x="312" y="2109"/>
                    <a:pt x="188" y="2947"/>
                  </a:cubicBezTo>
                  <a:cubicBezTo>
                    <a:pt x="162" y="3084"/>
                    <a:pt x="148" y="3215"/>
                    <a:pt x="148" y="3340"/>
                  </a:cubicBezTo>
                  <a:cubicBezTo>
                    <a:pt x="152" y="3890"/>
                    <a:pt x="332" y="4372"/>
                    <a:pt x="692" y="4784"/>
                  </a:cubicBezTo>
                  <a:close/>
                  <a:moveTo>
                    <a:pt x="4569" y="2450"/>
                  </a:moveTo>
                  <a:cubicBezTo>
                    <a:pt x="4762" y="2247"/>
                    <a:pt x="4996" y="2145"/>
                    <a:pt x="5271" y="2145"/>
                  </a:cubicBezTo>
                  <a:cubicBezTo>
                    <a:pt x="5552" y="2145"/>
                    <a:pt x="5790" y="2247"/>
                    <a:pt x="5984" y="2450"/>
                  </a:cubicBezTo>
                  <a:cubicBezTo>
                    <a:pt x="6176" y="2654"/>
                    <a:pt x="6274" y="2900"/>
                    <a:pt x="6274" y="3189"/>
                  </a:cubicBezTo>
                  <a:cubicBezTo>
                    <a:pt x="6274" y="3478"/>
                    <a:pt x="6177" y="3725"/>
                    <a:pt x="5984" y="3929"/>
                  </a:cubicBezTo>
                  <a:cubicBezTo>
                    <a:pt x="5790" y="4133"/>
                    <a:pt x="5552" y="4234"/>
                    <a:pt x="5271" y="4234"/>
                  </a:cubicBezTo>
                  <a:cubicBezTo>
                    <a:pt x="4996" y="4234"/>
                    <a:pt x="4762" y="4133"/>
                    <a:pt x="4569" y="3929"/>
                  </a:cubicBezTo>
                  <a:cubicBezTo>
                    <a:pt x="4375" y="3725"/>
                    <a:pt x="4278" y="3479"/>
                    <a:pt x="4278" y="3189"/>
                  </a:cubicBezTo>
                  <a:cubicBezTo>
                    <a:pt x="4278" y="2900"/>
                    <a:pt x="4375" y="2654"/>
                    <a:pt x="4569" y="2450"/>
                  </a:cubicBezTo>
                  <a:close/>
                  <a:moveTo>
                    <a:pt x="3527" y="4507"/>
                  </a:moveTo>
                  <a:cubicBezTo>
                    <a:pt x="3622" y="4384"/>
                    <a:pt x="3715" y="4323"/>
                    <a:pt x="3807" y="4323"/>
                  </a:cubicBezTo>
                  <a:cubicBezTo>
                    <a:pt x="3899" y="4323"/>
                    <a:pt x="3986" y="4390"/>
                    <a:pt x="4067" y="4528"/>
                  </a:cubicBezTo>
                  <a:cubicBezTo>
                    <a:pt x="4149" y="4664"/>
                    <a:pt x="4191" y="4793"/>
                    <a:pt x="4191" y="4917"/>
                  </a:cubicBezTo>
                  <a:cubicBezTo>
                    <a:pt x="4191" y="5104"/>
                    <a:pt x="4066" y="5198"/>
                    <a:pt x="3817" y="5198"/>
                  </a:cubicBezTo>
                  <a:cubicBezTo>
                    <a:pt x="3653" y="5198"/>
                    <a:pt x="3532" y="5155"/>
                    <a:pt x="3453" y="5071"/>
                  </a:cubicBezTo>
                  <a:cubicBezTo>
                    <a:pt x="3407" y="5019"/>
                    <a:pt x="3385" y="4955"/>
                    <a:pt x="3385" y="4876"/>
                  </a:cubicBezTo>
                  <a:cubicBezTo>
                    <a:pt x="3385" y="4753"/>
                    <a:pt x="3432" y="4630"/>
                    <a:pt x="3527" y="4507"/>
                  </a:cubicBezTo>
                  <a:close/>
                  <a:moveTo>
                    <a:pt x="1547" y="2450"/>
                  </a:moveTo>
                  <a:cubicBezTo>
                    <a:pt x="1744" y="2247"/>
                    <a:pt x="1980" y="2145"/>
                    <a:pt x="2255" y="2145"/>
                  </a:cubicBezTo>
                  <a:cubicBezTo>
                    <a:pt x="2530" y="2145"/>
                    <a:pt x="2766" y="2247"/>
                    <a:pt x="2962" y="2450"/>
                  </a:cubicBezTo>
                  <a:cubicBezTo>
                    <a:pt x="3159" y="2654"/>
                    <a:pt x="3257" y="2900"/>
                    <a:pt x="3257" y="3189"/>
                  </a:cubicBezTo>
                  <a:cubicBezTo>
                    <a:pt x="3257" y="3478"/>
                    <a:pt x="3159" y="3725"/>
                    <a:pt x="2962" y="3929"/>
                  </a:cubicBezTo>
                  <a:cubicBezTo>
                    <a:pt x="2766" y="4133"/>
                    <a:pt x="2530" y="4234"/>
                    <a:pt x="2255" y="4234"/>
                  </a:cubicBezTo>
                  <a:cubicBezTo>
                    <a:pt x="1980" y="4234"/>
                    <a:pt x="1744" y="4133"/>
                    <a:pt x="1547" y="3929"/>
                  </a:cubicBezTo>
                  <a:cubicBezTo>
                    <a:pt x="1351" y="3725"/>
                    <a:pt x="1252" y="3479"/>
                    <a:pt x="1252" y="3189"/>
                  </a:cubicBezTo>
                  <a:cubicBezTo>
                    <a:pt x="1252" y="2900"/>
                    <a:pt x="1351" y="2654"/>
                    <a:pt x="1547" y="2450"/>
                  </a:cubicBezTo>
                  <a:close/>
                  <a:moveTo>
                    <a:pt x="1547" y="2450"/>
                  </a:moveTo>
                  <a:close/>
                  <a:moveTo>
                    <a:pt x="6516" y="9469"/>
                  </a:moveTo>
                  <a:lnTo>
                    <a:pt x="6536" y="9425"/>
                  </a:lnTo>
                  <a:cubicBezTo>
                    <a:pt x="5603" y="8702"/>
                    <a:pt x="5857" y="8272"/>
                    <a:pt x="7176" y="8425"/>
                  </a:cubicBezTo>
                  <a:lnTo>
                    <a:pt x="7194" y="8404"/>
                  </a:lnTo>
                  <a:cubicBezTo>
                    <a:pt x="5410" y="8010"/>
                    <a:pt x="2797" y="7019"/>
                    <a:pt x="1204" y="6134"/>
                  </a:cubicBezTo>
                  <a:lnTo>
                    <a:pt x="1186" y="6163"/>
                  </a:lnTo>
                  <a:cubicBezTo>
                    <a:pt x="2225" y="6927"/>
                    <a:pt x="1991" y="7389"/>
                    <a:pt x="624" y="7228"/>
                  </a:cubicBezTo>
                  <a:lnTo>
                    <a:pt x="610" y="7250"/>
                  </a:lnTo>
                  <a:cubicBezTo>
                    <a:pt x="2360" y="7633"/>
                    <a:pt x="4916" y="8598"/>
                    <a:pt x="6516" y="9469"/>
                  </a:cubicBezTo>
                  <a:close/>
                  <a:moveTo>
                    <a:pt x="6516" y="9469"/>
                  </a:moveTo>
                  <a:close/>
                  <a:moveTo>
                    <a:pt x="6335" y="9839"/>
                  </a:moveTo>
                  <a:cubicBezTo>
                    <a:pt x="6877" y="9954"/>
                    <a:pt x="6699" y="9375"/>
                    <a:pt x="6857" y="9072"/>
                  </a:cubicBezTo>
                  <a:cubicBezTo>
                    <a:pt x="7017" y="8757"/>
                    <a:pt x="7617" y="8525"/>
                    <a:pt x="7493" y="8102"/>
                  </a:cubicBezTo>
                  <a:cubicBezTo>
                    <a:pt x="7375" y="7704"/>
                    <a:pt x="7126" y="8009"/>
                    <a:pt x="6891" y="8110"/>
                  </a:cubicBezTo>
                  <a:cubicBezTo>
                    <a:pt x="6638" y="8220"/>
                    <a:pt x="6397" y="8137"/>
                    <a:pt x="5903" y="8043"/>
                  </a:cubicBezTo>
                  <a:cubicBezTo>
                    <a:pt x="5566" y="7978"/>
                    <a:pt x="5210" y="8844"/>
                    <a:pt x="5575" y="9012"/>
                  </a:cubicBezTo>
                  <a:cubicBezTo>
                    <a:pt x="6256" y="9318"/>
                    <a:pt x="6072" y="9783"/>
                    <a:pt x="6335" y="9839"/>
                  </a:cubicBezTo>
                  <a:close/>
                  <a:moveTo>
                    <a:pt x="6335" y="9839"/>
                  </a:moveTo>
                  <a:close/>
                  <a:moveTo>
                    <a:pt x="1312" y="5780"/>
                  </a:moveTo>
                  <a:cubicBezTo>
                    <a:pt x="786" y="5666"/>
                    <a:pt x="956" y="6227"/>
                    <a:pt x="805" y="6521"/>
                  </a:cubicBezTo>
                  <a:cubicBezTo>
                    <a:pt x="650" y="6826"/>
                    <a:pt x="66" y="7051"/>
                    <a:pt x="190" y="7464"/>
                  </a:cubicBezTo>
                  <a:cubicBezTo>
                    <a:pt x="305" y="7849"/>
                    <a:pt x="550" y="7554"/>
                    <a:pt x="775" y="7456"/>
                  </a:cubicBezTo>
                  <a:cubicBezTo>
                    <a:pt x="1016" y="7350"/>
                    <a:pt x="1256" y="7430"/>
                    <a:pt x="1737" y="7522"/>
                  </a:cubicBezTo>
                  <a:cubicBezTo>
                    <a:pt x="2064" y="7583"/>
                    <a:pt x="2411" y="6744"/>
                    <a:pt x="2056" y="6585"/>
                  </a:cubicBezTo>
                  <a:cubicBezTo>
                    <a:pt x="1390" y="6285"/>
                    <a:pt x="1569" y="5834"/>
                    <a:pt x="1312" y="5780"/>
                  </a:cubicBezTo>
                  <a:close/>
                  <a:moveTo>
                    <a:pt x="1312" y="5780"/>
                  </a:moveTo>
                  <a:close/>
                  <a:moveTo>
                    <a:pt x="6997" y="7334"/>
                  </a:moveTo>
                  <a:lnTo>
                    <a:pt x="6979" y="7290"/>
                  </a:lnTo>
                  <a:cubicBezTo>
                    <a:pt x="5761" y="7364"/>
                    <a:pt x="5620" y="6892"/>
                    <a:pt x="6685" y="6162"/>
                  </a:cubicBezTo>
                  <a:lnTo>
                    <a:pt x="6682" y="6135"/>
                  </a:lnTo>
                  <a:cubicBezTo>
                    <a:pt x="5100" y="6989"/>
                    <a:pt x="2470" y="7942"/>
                    <a:pt x="656" y="8320"/>
                  </a:cubicBezTo>
                  <a:lnTo>
                    <a:pt x="665" y="8353"/>
                  </a:lnTo>
                  <a:cubicBezTo>
                    <a:pt x="1990" y="8240"/>
                    <a:pt x="2170" y="8722"/>
                    <a:pt x="1065" y="9479"/>
                  </a:cubicBezTo>
                  <a:lnTo>
                    <a:pt x="1071" y="9504"/>
                  </a:lnTo>
                  <a:cubicBezTo>
                    <a:pt x="2619" y="8660"/>
                    <a:pt x="5189" y="7727"/>
                    <a:pt x="6997" y="7334"/>
                  </a:cubicBezTo>
                  <a:close/>
                  <a:moveTo>
                    <a:pt x="6997" y="7334"/>
                  </a:moveTo>
                  <a:close/>
                  <a:moveTo>
                    <a:pt x="7147" y="7715"/>
                  </a:moveTo>
                  <a:cubicBezTo>
                    <a:pt x="7625" y="7453"/>
                    <a:pt x="7060" y="7149"/>
                    <a:pt x="6945" y="6829"/>
                  </a:cubicBezTo>
                  <a:cubicBezTo>
                    <a:pt x="6821" y="6500"/>
                    <a:pt x="7079" y="5952"/>
                    <a:pt x="6670" y="5725"/>
                  </a:cubicBezTo>
                  <a:cubicBezTo>
                    <a:pt x="6285" y="5514"/>
                    <a:pt x="6335" y="5893"/>
                    <a:pt x="6242" y="6115"/>
                  </a:cubicBezTo>
                  <a:cubicBezTo>
                    <a:pt x="6143" y="6355"/>
                    <a:pt x="5906" y="6449"/>
                    <a:pt x="5481" y="6697"/>
                  </a:cubicBezTo>
                  <a:cubicBezTo>
                    <a:pt x="5190" y="6865"/>
                    <a:pt x="5587" y="7715"/>
                    <a:pt x="5975" y="7604"/>
                  </a:cubicBezTo>
                  <a:cubicBezTo>
                    <a:pt x="6696" y="7390"/>
                    <a:pt x="6915" y="7843"/>
                    <a:pt x="7147" y="7715"/>
                  </a:cubicBezTo>
                  <a:close/>
                  <a:moveTo>
                    <a:pt x="7147" y="7715"/>
                  </a:moveTo>
                  <a:close/>
                  <a:moveTo>
                    <a:pt x="465" y="7994"/>
                  </a:moveTo>
                  <a:cubicBezTo>
                    <a:pt x="0" y="8248"/>
                    <a:pt x="545" y="8543"/>
                    <a:pt x="660" y="8852"/>
                  </a:cubicBezTo>
                  <a:cubicBezTo>
                    <a:pt x="779" y="9170"/>
                    <a:pt x="527" y="9705"/>
                    <a:pt x="929" y="9922"/>
                  </a:cubicBezTo>
                  <a:cubicBezTo>
                    <a:pt x="1302" y="10125"/>
                    <a:pt x="1256" y="9757"/>
                    <a:pt x="1345" y="9544"/>
                  </a:cubicBezTo>
                  <a:cubicBezTo>
                    <a:pt x="1439" y="9314"/>
                    <a:pt x="1672" y="9218"/>
                    <a:pt x="2087" y="8978"/>
                  </a:cubicBezTo>
                  <a:cubicBezTo>
                    <a:pt x="2369" y="8814"/>
                    <a:pt x="1986" y="7988"/>
                    <a:pt x="1610" y="8100"/>
                  </a:cubicBezTo>
                  <a:cubicBezTo>
                    <a:pt x="902" y="8308"/>
                    <a:pt x="690" y="7870"/>
                    <a:pt x="465" y="7994"/>
                  </a:cubicBezTo>
                  <a:close/>
                  <a:moveTo>
                    <a:pt x="465" y="7994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思源黑体 CN Regular" panose="020B0500000000000000" pitchFamily="34" charset="-122"/>
              </a:endParaRPr>
            </a:p>
          </p:txBody>
        </p:sp>
      </p:grpSp>
      <p:grpSp>
        <p:nvGrpSpPr>
          <p:cNvPr id="87" name="Group 18">
            <a:extLst>
              <a:ext uri="{FF2B5EF4-FFF2-40B4-BE49-F238E27FC236}">
                <a16:creationId xmlns:a16="http://schemas.microsoft.com/office/drawing/2014/main" id="{FDD74202-F832-A087-ED39-5229A790FABB}"/>
              </a:ext>
            </a:extLst>
          </p:cNvPr>
          <p:cNvGrpSpPr/>
          <p:nvPr/>
        </p:nvGrpSpPr>
        <p:grpSpPr>
          <a:xfrm>
            <a:off x="8435850" y="2368166"/>
            <a:ext cx="1868170" cy="1683187"/>
            <a:chOff x="1603033" y="2138243"/>
            <a:chExt cx="1868170" cy="1683187"/>
          </a:xfrm>
        </p:grpSpPr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59DEB09C-9927-70F4-012B-EED3BBA0A497}"/>
                </a:ext>
              </a:extLst>
            </p:cNvPr>
            <p:cNvSpPr/>
            <p:nvPr/>
          </p:nvSpPr>
          <p:spPr>
            <a:xfrm>
              <a:off x="1603033" y="3036570"/>
              <a:ext cx="1868170" cy="784860"/>
            </a:xfrm>
            <a:prstGeom prst="ellipse">
              <a:avLst/>
            </a:prstGeom>
            <a:solidFill>
              <a:schemeClr val="accent1">
                <a:lumMod val="75000"/>
                <a:alpha val="36000"/>
              </a:schemeClr>
            </a:solidFill>
            <a:ln>
              <a:noFill/>
            </a:ln>
            <a:effectLst>
              <a:softEdge rad="228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9" name="矩形: 圆角 88">
              <a:extLst>
                <a:ext uri="{FF2B5EF4-FFF2-40B4-BE49-F238E27FC236}">
                  <a16:creationId xmlns:a16="http://schemas.microsoft.com/office/drawing/2014/main" id="{7006EC45-E205-0099-424F-30CF65652F9D}"/>
                </a:ext>
              </a:extLst>
            </p:cNvPr>
            <p:cNvSpPr/>
            <p:nvPr/>
          </p:nvSpPr>
          <p:spPr>
            <a:xfrm>
              <a:off x="1946568" y="2446020"/>
              <a:ext cx="1181100" cy="1181100"/>
            </a:xfrm>
            <a:prstGeom prst="roundRect">
              <a:avLst>
                <a:gd name="adj" fmla="val 10861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dist="63500" dir="8100000" algn="tr" rotWithShape="0">
                <a:schemeClr val="accent1">
                  <a:lumMod val="75000"/>
                </a:schemeClr>
              </a:outerShdw>
            </a:effectLst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0" name="文本框 21">
              <a:extLst>
                <a:ext uri="{FF2B5EF4-FFF2-40B4-BE49-F238E27FC236}">
                  <a16:creationId xmlns:a16="http://schemas.microsoft.com/office/drawing/2014/main" id="{ABCC247E-6224-C5C3-4934-26A13350293D}"/>
                </a:ext>
              </a:extLst>
            </p:cNvPr>
            <p:cNvSpPr txBox="1"/>
            <p:nvPr/>
          </p:nvSpPr>
          <p:spPr>
            <a:xfrm>
              <a:off x="1714447" y="2138243"/>
              <a:ext cx="676467" cy="61555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  <a:scene3d>
                <a:camera prst="isometricRightUp"/>
                <a:lightRig rig="threePt" dir="t"/>
              </a:scene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4000" dirty="0">
                  <a:solidFill>
                    <a:schemeClr val="accent1"/>
                  </a:solidFill>
                  <a:latin typeface="+mj-ea"/>
                  <a:ea typeface="+mj-ea"/>
                </a:rPr>
                <a:t>04</a:t>
              </a:r>
              <a:endParaRPr lang="zh-CN" altLang="en-US" sz="4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91" name="badge_126195">
              <a:extLst>
                <a:ext uri="{FF2B5EF4-FFF2-40B4-BE49-F238E27FC236}">
                  <a16:creationId xmlns:a16="http://schemas.microsoft.com/office/drawing/2014/main" id="{D6D9535E-74F0-00A2-B9E0-E1C24094BCD8}"/>
                </a:ext>
              </a:extLst>
            </p:cNvPr>
            <p:cNvSpPr/>
            <p:nvPr/>
          </p:nvSpPr>
          <p:spPr>
            <a:xfrm>
              <a:off x="2232275" y="2764107"/>
              <a:ext cx="609685" cy="497452"/>
            </a:xfrm>
            <a:custGeom>
              <a:avLst/>
              <a:gdLst>
                <a:gd name="connsiteX0" fmla="*/ 508188 w 609120"/>
                <a:gd name="connsiteY0" fmla="*/ 388434 h 496992"/>
                <a:gd name="connsiteX1" fmla="*/ 508188 w 609120"/>
                <a:gd name="connsiteY1" fmla="*/ 438152 h 496992"/>
                <a:gd name="connsiteX2" fmla="*/ 557983 w 609120"/>
                <a:gd name="connsiteY2" fmla="*/ 438152 h 496992"/>
                <a:gd name="connsiteX3" fmla="*/ 557983 w 609120"/>
                <a:gd name="connsiteY3" fmla="*/ 388434 h 496992"/>
                <a:gd name="connsiteX4" fmla="*/ 51136 w 609120"/>
                <a:gd name="connsiteY4" fmla="*/ 388434 h 496992"/>
                <a:gd name="connsiteX5" fmla="*/ 51136 w 609120"/>
                <a:gd name="connsiteY5" fmla="*/ 438152 h 496992"/>
                <a:gd name="connsiteX6" fmla="*/ 100931 w 609120"/>
                <a:gd name="connsiteY6" fmla="*/ 438152 h 496992"/>
                <a:gd name="connsiteX7" fmla="*/ 100931 w 609120"/>
                <a:gd name="connsiteY7" fmla="*/ 388434 h 496992"/>
                <a:gd name="connsiteX8" fmla="*/ 508188 w 609120"/>
                <a:gd name="connsiteY8" fmla="*/ 314770 h 496992"/>
                <a:gd name="connsiteX9" fmla="*/ 508188 w 609120"/>
                <a:gd name="connsiteY9" fmla="*/ 364430 h 496992"/>
                <a:gd name="connsiteX10" fmla="*/ 557983 w 609120"/>
                <a:gd name="connsiteY10" fmla="*/ 364430 h 496992"/>
                <a:gd name="connsiteX11" fmla="*/ 557983 w 609120"/>
                <a:gd name="connsiteY11" fmla="*/ 314770 h 496992"/>
                <a:gd name="connsiteX12" fmla="*/ 51136 w 609120"/>
                <a:gd name="connsiteY12" fmla="*/ 314770 h 496992"/>
                <a:gd name="connsiteX13" fmla="*/ 51136 w 609120"/>
                <a:gd name="connsiteY13" fmla="*/ 364430 h 496992"/>
                <a:gd name="connsiteX14" fmla="*/ 100931 w 609120"/>
                <a:gd name="connsiteY14" fmla="*/ 364430 h 496992"/>
                <a:gd name="connsiteX15" fmla="*/ 100931 w 609120"/>
                <a:gd name="connsiteY15" fmla="*/ 314770 h 496992"/>
                <a:gd name="connsiteX16" fmla="*/ 354456 w 609120"/>
                <a:gd name="connsiteY16" fmla="*/ 314763 h 496992"/>
                <a:gd name="connsiteX17" fmla="*/ 354456 w 609120"/>
                <a:gd name="connsiteY17" fmla="*/ 364425 h 496992"/>
                <a:gd name="connsiteX18" fmla="*/ 404189 w 609120"/>
                <a:gd name="connsiteY18" fmla="*/ 364425 h 496992"/>
                <a:gd name="connsiteX19" fmla="*/ 404189 w 609120"/>
                <a:gd name="connsiteY19" fmla="*/ 314763 h 496992"/>
                <a:gd name="connsiteX20" fmla="*/ 279770 w 609120"/>
                <a:gd name="connsiteY20" fmla="*/ 314763 h 496992"/>
                <a:gd name="connsiteX21" fmla="*/ 279770 w 609120"/>
                <a:gd name="connsiteY21" fmla="*/ 364425 h 496992"/>
                <a:gd name="connsiteX22" fmla="*/ 329561 w 609120"/>
                <a:gd name="connsiteY22" fmla="*/ 364425 h 496992"/>
                <a:gd name="connsiteX23" fmla="*/ 329561 w 609120"/>
                <a:gd name="connsiteY23" fmla="*/ 314763 h 496992"/>
                <a:gd name="connsiteX24" fmla="*/ 205085 w 609120"/>
                <a:gd name="connsiteY24" fmla="*/ 314763 h 496992"/>
                <a:gd name="connsiteX25" fmla="*/ 205085 w 609120"/>
                <a:gd name="connsiteY25" fmla="*/ 364425 h 496992"/>
                <a:gd name="connsiteX26" fmla="*/ 254875 w 609120"/>
                <a:gd name="connsiteY26" fmla="*/ 364425 h 496992"/>
                <a:gd name="connsiteX27" fmla="*/ 254875 w 609120"/>
                <a:gd name="connsiteY27" fmla="*/ 314763 h 496992"/>
                <a:gd name="connsiteX28" fmla="*/ 469471 w 609120"/>
                <a:gd name="connsiteY28" fmla="*/ 288542 h 496992"/>
                <a:gd name="connsiteX29" fmla="*/ 596700 w 609120"/>
                <a:gd name="connsiteY29" fmla="*/ 288542 h 496992"/>
                <a:gd name="connsiteX30" fmla="*/ 596700 w 609120"/>
                <a:gd name="connsiteY30" fmla="*/ 496992 h 496992"/>
                <a:gd name="connsiteX31" fmla="*/ 469471 w 609120"/>
                <a:gd name="connsiteY31" fmla="*/ 496992 h 496992"/>
                <a:gd name="connsiteX32" fmla="*/ 12419 w 609120"/>
                <a:gd name="connsiteY32" fmla="*/ 288542 h 496992"/>
                <a:gd name="connsiteX33" fmla="*/ 139648 w 609120"/>
                <a:gd name="connsiteY33" fmla="*/ 288542 h 496992"/>
                <a:gd name="connsiteX34" fmla="*/ 139648 w 609120"/>
                <a:gd name="connsiteY34" fmla="*/ 496992 h 496992"/>
                <a:gd name="connsiteX35" fmla="*/ 12419 w 609120"/>
                <a:gd name="connsiteY35" fmla="*/ 496992 h 496992"/>
                <a:gd name="connsiteX36" fmla="*/ 469471 w 609120"/>
                <a:gd name="connsiteY36" fmla="*/ 257070 h 496992"/>
                <a:gd name="connsiteX37" fmla="*/ 609120 w 609120"/>
                <a:gd name="connsiteY37" fmla="*/ 257070 h 496992"/>
                <a:gd name="connsiteX38" fmla="*/ 609120 w 609120"/>
                <a:gd name="connsiteY38" fmla="*/ 271959 h 496992"/>
                <a:gd name="connsiteX39" fmla="*/ 469471 w 609120"/>
                <a:gd name="connsiteY39" fmla="*/ 271959 h 496992"/>
                <a:gd name="connsiteX40" fmla="*/ 0 w 609120"/>
                <a:gd name="connsiteY40" fmla="*/ 257070 h 496992"/>
                <a:gd name="connsiteX41" fmla="*/ 139649 w 609120"/>
                <a:gd name="connsiteY41" fmla="*/ 257070 h 496992"/>
                <a:gd name="connsiteX42" fmla="*/ 139649 w 609120"/>
                <a:gd name="connsiteY42" fmla="*/ 271959 h 496992"/>
                <a:gd name="connsiteX43" fmla="*/ 0 w 609120"/>
                <a:gd name="connsiteY43" fmla="*/ 271959 h 496992"/>
                <a:gd name="connsiteX44" fmla="*/ 354456 w 609120"/>
                <a:gd name="connsiteY44" fmla="*/ 240183 h 496992"/>
                <a:gd name="connsiteX45" fmla="*/ 354456 w 609120"/>
                <a:gd name="connsiteY45" fmla="*/ 289903 h 496992"/>
                <a:gd name="connsiteX46" fmla="*/ 404189 w 609120"/>
                <a:gd name="connsiteY46" fmla="*/ 289903 h 496992"/>
                <a:gd name="connsiteX47" fmla="*/ 404189 w 609120"/>
                <a:gd name="connsiteY47" fmla="*/ 240183 h 496992"/>
                <a:gd name="connsiteX48" fmla="*/ 279770 w 609120"/>
                <a:gd name="connsiteY48" fmla="*/ 240183 h 496992"/>
                <a:gd name="connsiteX49" fmla="*/ 279770 w 609120"/>
                <a:gd name="connsiteY49" fmla="*/ 289903 h 496992"/>
                <a:gd name="connsiteX50" fmla="*/ 329561 w 609120"/>
                <a:gd name="connsiteY50" fmla="*/ 289903 h 496992"/>
                <a:gd name="connsiteX51" fmla="*/ 329561 w 609120"/>
                <a:gd name="connsiteY51" fmla="*/ 240183 h 496992"/>
                <a:gd name="connsiteX52" fmla="*/ 205085 w 609120"/>
                <a:gd name="connsiteY52" fmla="*/ 240183 h 496992"/>
                <a:gd name="connsiteX53" fmla="*/ 205085 w 609120"/>
                <a:gd name="connsiteY53" fmla="*/ 289903 h 496992"/>
                <a:gd name="connsiteX54" fmla="*/ 254875 w 609120"/>
                <a:gd name="connsiteY54" fmla="*/ 289903 h 496992"/>
                <a:gd name="connsiteX55" fmla="*/ 254875 w 609120"/>
                <a:gd name="connsiteY55" fmla="*/ 240183 h 496992"/>
                <a:gd name="connsiteX56" fmla="*/ 354456 w 609120"/>
                <a:gd name="connsiteY56" fmla="*/ 165603 h 496992"/>
                <a:gd name="connsiteX57" fmla="*/ 354456 w 609120"/>
                <a:gd name="connsiteY57" fmla="*/ 215323 h 496992"/>
                <a:gd name="connsiteX58" fmla="*/ 404189 w 609120"/>
                <a:gd name="connsiteY58" fmla="*/ 215323 h 496992"/>
                <a:gd name="connsiteX59" fmla="*/ 404189 w 609120"/>
                <a:gd name="connsiteY59" fmla="*/ 165603 h 496992"/>
                <a:gd name="connsiteX60" fmla="*/ 279770 w 609120"/>
                <a:gd name="connsiteY60" fmla="*/ 165603 h 496992"/>
                <a:gd name="connsiteX61" fmla="*/ 279770 w 609120"/>
                <a:gd name="connsiteY61" fmla="*/ 215323 h 496992"/>
                <a:gd name="connsiteX62" fmla="*/ 329561 w 609120"/>
                <a:gd name="connsiteY62" fmla="*/ 215323 h 496992"/>
                <a:gd name="connsiteX63" fmla="*/ 329561 w 609120"/>
                <a:gd name="connsiteY63" fmla="*/ 165603 h 496992"/>
                <a:gd name="connsiteX64" fmla="*/ 205085 w 609120"/>
                <a:gd name="connsiteY64" fmla="*/ 165603 h 496992"/>
                <a:gd name="connsiteX65" fmla="*/ 205085 w 609120"/>
                <a:gd name="connsiteY65" fmla="*/ 215323 h 496992"/>
                <a:gd name="connsiteX66" fmla="*/ 254875 w 609120"/>
                <a:gd name="connsiteY66" fmla="*/ 215323 h 496992"/>
                <a:gd name="connsiteX67" fmla="*/ 254875 w 609120"/>
                <a:gd name="connsiteY67" fmla="*/ 165603 h 496992"/>
                <a:gd name="connsiteX68" fmla="*/ 304666 w 609120"/>
                <a:gd name="connsiteY68" fmla="*/ 50313 h 496992"/>
                <a:gd name="connsiteX69" fmla="*/ 446043 w 609120"/>
                <a:gd name="connsiteY69" fmla="*/ 144792 h 496992"/>
                <a:gd name="connsiteX70" fmla="*/ 446043 w 609120"/>
                <a:gd name="connsiteY70" fmla="*/ 496992 h 496992"/>
                <a:gd name="connsiteX71" fmla="*/ 346119 w 609120"/>
                <a:gd name="connsiteY71" fmla="*/ 496992 h 496992"/>
                <a:gd name="connsiteX72" fmla="*/ 346119 w 609120"/>
                <a:gd name="connsiteY72" fmla="*/ 381018 h 496992"/>
                <a:gd name="connsiteX73" fmla="*/ 263154 w 609120"/>
                <a:gd name="connsiteY73" fmla="*/ 381018 h 496992"/>
                <a:gd name="connsiteX74" fmla="*/ 263154 w 609120"/>
                <a:gd name="connsiteY74" fmla="*/ 496992 h 496992"/>
                <a:gd name="connsiteX75" fmla="*/ 163288 w 609120"/>
                <a:gd name="connsiteY75" fmla="*/ 496992 h 496992"/>
                <a:gd name="connsiteX76" fmla="*/ 163288 w 609120"/>
                <a:gd name="connsiteY76" fmla="*/ 144792 h 496992"/>
                <a:gd name="connsiteX77" fmla="*/ 304666 w 609120"/>
                <a:gd name="connsiteY77" fmla="*/ 0 h 496992"/>
                <a:gd name="connsiteX78" fmla="*/ 501719 w 609120"/>
                <a:gd name="connsiteY78" fmla="*/ 131040 h 496992"/>
                <a:gd name="connsiteX79" fmla="*/ 455296 w 609120"/>
                <a:gd name="connsiteY79" fmla="*/ 131040 h 496992"/>
                <a:gd name="connsiteX80" fmla="*/ 309291 w 609120"/>
                <a:gd name="connsiteY80" fmla="*/ 33473 h 496992"/>
                <a:gd name="connsiteX81" fmla="*/ 300040 w 609120"/>
                <a:gd name="connsiteY81" fmla="*/ 33473 h 496992"/>
                <a:gd name="connsiteX82" fmla="*/ 154035 w 609120"/>
                <a:gd name="connsiteY82" fmla="*/ 131040 h 496992"/>
                <a:gd name="connsiteX83" fmla="*/ 107612 w 609120"/>
                <a:gd name="connsiteY83" fmla="*/ 131040 h 49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9120" h="496992">
                  <a:moveTo>
                    <a:pt x="508188" y="388434"/>
                  </a:moveTo>
                  <a:lnTo>
                    <a:pt x="508188" y="438152"/>
                  </a:lnTo>
                  <a:lnTo>
                    <a:pt x="557983" y="438152"/>
                  </a:lnTo>
                  <a:lnTo>
                    <a:pt x="557983" y="388434"/>
                  </a:lnTo>
                  <a:close/>
                  <a:moveTo>
                    <a:pt x="51136" y="388434"/>
                  </a:moveTo>
                  <a:lnTo>
                    <a:pt x="51136" y="438152"/>
                  </a:lnTo>
                  <a:lnTo>
                    <a:pt x="100931" y="438152"/>
                  </a:lnTo>
                  <a:lnTo>
                    <a:pt x="100931" y="388434"/>
                  </a:lnTo>
                  <a:close/>
                  <a:moveTo>
                    <a:pt x="508188" y="314770"/>
                  </a:moveTo>
                  <a:lnTo>
                    <a:pt x="508188" y="364430"/>
                  </a:lnTo>
                  <a:lnTo>
                    <a:pt x="557983" y="364430"/>
                  </a:lnTo>
                  <a:lnTo>
                    <a:pt x="557983" y="314770"/>
                  </a:lnTo>
                  <a:close/>
                  <a:moveTo>
                    <a:pt x="51136" y="314770"/>
                  </a:moveTo>
                  <a:lnTo>
                    <a:pt x="51136" y="364430"/>
                  </a:lnTo>
                  <a:lnTo>
                    <a:pt x="100931" y="364430"/>
                  </a:lnTo>
                  <a:lnTo>
                    <a:pt x="100931" y="314770"/>
                  </a:lnTo>
                  <a:close/>
                  <a:moveTo>
                    <a:pt x="354456" y="314763"/>
                  </a:moveTo>
                  <a:lnTo>
                    <a:pt x="354456" y="364425"/>
                  </a:lnTo>
                  <a:lnTo>
                    <a:pt x="404189" y="364425"/>
                  </a:lnTo>
                  <a:lnTo>
                    <a:pt x="404189" y="314763"/>
                  </a:lnTo>
                  <a:close/>
                  <a:moveTo>
                    <a:pt x="279770" y="314763"/>
                  </a:moveTo>
                  <a:lnTo>
                    <a:pt x="279770" y="364425"/>
                  </a:lnTo>
                  <a:lnTo>
                    <a:pt x="329561" y="364425"/>
                  </a:lnTo>
                  <a:lnTo>
                    <a:pt x="329561" y="314763"/>
                  </a:lnTo>
                  <a:close/>
                  <a:moveTo>
                    <a:pt x="205085" y="314763"/>
                  </a:moveTo>
                  <a:lnTo>
                    <a:pt x="205085" y="364425"/>
                  </a:lnTo>
                  <a:lnTo>
                    <a:pt x="254875" y="364425"/>
                  </a:lnTo>
                  <a:lnTo>
                    <a:pt x="254875" y="314763"/>
                  </a:lnTo>
                  <a:close/>
                  <a:moveTo>
                    <a:pt x="469471" y="288542"/>
                  </a:moveTo>
                  <a:lnTo>
                    <a:pt x="596700" y="288542"/>
                  </a:lnTo>
                  <a:lnTo>
                    <a:pt x="596700" y="496992"/>
                  </a:lnTo>
                  <a:lnTo>
                    <a:pt x="469471" y="496992"/>
                  </a:lnTo>
                  <a:close/>
                  <a:moveTo>
                    <a:pt x="12419" y="288542"/>
                  </a:moveTo>
                  <a:lnTo>
                    <a:pt x="139648" y="288542"/>
                  </a:lnTo>
                  <a:lnTo>
                    <a:pt x="139648" y="496992"/>
                  </a:lnTo>
                  <a:lnTo>
                    <a:pt x="12419" y="496992"/>
                  </a:lnTo>
                  <a:close/>
                  <a:moveTo>
                    <a:pt x="469471" y="257070"/>
                  </a:moveTo>
                  <a:lnTo>
                    <a:pt x="609120" y="257070"/>
                  </a:lnTo>
                  <a:lnTo>
                    <a:pt x="609120" y="271959"/>
                  </a:lnTo>
                  <a:lnTo>
                    <a:pt x="469471" y="271959"/>
                  </a:lnTo>
                  <a:close/>
                  <a:moveTo>
                    <a:pt x="0" y="257070"/>
                  </a:moveTo>
                  <a:lnTo>
                    <a:pt x="139649" y="257070"/>
                  </a:lnTo>
                  <a:lnTo>
                    <a:pt x="139649" y="271959"/>
                  </a:lnTo>
                  <a:lnTo>
                    <a:pt x="0" y="271959"/>
                  </a:lnTo>
                  <a:close/>
                  <a:moveTo>
                    <a:pt x="354456" y="240183"/>
                  </a:moveTo>
                  <a:lnTo>
                    <a:pt x="354456" y="289903"/>
                  </a:lnTo>
                  <a:lnTo>
                    <a:pt x="404189" y="289903"/>
                  </a:lnTo>
                  <a:lnTo>
                    <a:pt x="404189" y="240183"/>
                  </a:lnTo>
                  <a:close/>
                  <a:moveTo>
                    <a:pt x="279770" y="240183"/>
                  </a:moveTo>
                  <a:lnTo>
                    <a:pt x="279770" y="289903"/>
                  </a:lnTo>
                  <a:lnTo>
                    <a:pt x="329561" y="289903"/>
                  </a:lnTo>
                  <a:lnTo>
                    <a:pt x="329561" y="240183"/>
                  </a:lnTo>
                  <a:close/>
                  <a:moveTo>
                    <a:pt x="205085" y="240183"/>
                  </a:moveTo>
                  <a:lnTo>
                    <a:pt x="205085" y="289903"/>
                  </a:lnTo>
                  <a:lnTo>
                    <a:pt x="254875" y="289903"/>
                  </a:lnTo>
                  <a:lnTo>
                    <a:pt x="254875" y="240183"/>
                  </a:lnTo>
                  <a:close/>
                  <a:moveTo>
                    <a:pt x="354456" y="165603"/>
                  </a:moveTo>
                  <a:lnTo>
                    <a:pt x="354456" y="215323"/>
                  </a:lnTo>
                  <a:lnTo>
                    <a:pt x="404189" y="215323"/>
                  </a:lnTo>
                  <a:lnTo>
                    <a:pt x="404189" y="165603"/>
                  </a:lnTo>
                  <a:close/>
                  <a:moveTo>
                    <a:pt x="279770" y="165603"/>
                  </a:moveTo>
                  <a:lnTo>
                    <a:pt x="279770" y="215323"/>
                  </a:lnTo>
                  <a:lnTo>
                    <a:pt x="329561" y="215323"/>
                  </a:lnTo>
                  <a:lnTo>
                    <a:pt x="329561" y="165603"/>
                  </a:lnTo>
                  <a:close/>
                  <a:moveTo>
                    <a:pt x="205085" y="165603"/>
                  </a:moveTo>
                  <a:lnTo>
                    <a:pt x="205085" y="215323"/>
                  </a:lnTo>
                  <a:lnTo>
                    <a:pt x="254875" y="215323"/>
                  </a:lnTo>
                  <a:lnTo>
                    <a:pt x="254875" y="165603"/>
                  </a:lnTo>
                  <a:close/>
                  <a:moveTo>
                    <a:pt x="304666" y="50313"/>
                  </a:moveTo>
                  <a:lnTo>
                    <a:pt x="446043" y="144792"/>
                  </a:lnTo>
                  <a:lnTo>
                    <a:pt x="446043" y="496992"/>
                  </a:lnTo>
                  <a:lnTo>
                    <a:pt x="346119" y="496992"/>
                  </a:lnTo>
                  <a:lnTo>
                    <a:pt x="346119" y="381018"/>
                  </a:lnTo>
                  <a:lnTo>
                    <a:pt x="263154" y="381018"/>
                  </a:lnTo>
                  <a:lnTo>
                    <a:pt x="263154" y="496992"/>
                  </a:lnTo>
                  <a:lnTo>
                    <a:pt x="163288" y="496992"/>
                  </a:lnTo>
                  <a:lnTo>
                    <a:pt x="163288" y="144792"/>
                  </a:lnTo>
                  <a:close/>
                  <a:moveTo>
                    <a:pt x="304666" y="0"/>
                  </a:moveTo>
                  <a:lnTo>
                    <a:pt x="501719" y="131040"/>
                  </a:lnTo>
                  <a:lnTo>
                    <a:pt x="455296" y="131040"/>
                  </a:lnTo>
                  <a:lnTo>
                    <a:pt x="309291" y="33473"/>
                  </a:lnTo>
                  <a:lnTo>
                    <a:pt x="300040" y="33473"/>
                  </a:lnTo>
                  <a:lnTo>
                    <a:pt x="154035" y="131040"/>
                  </a:lnTo>
                  <a:lnTo>
                    <a:pt x="107612" y="1310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思源黑体 CN Regular" panose="020B0500000000000000" pitchFamily="34" charset="-122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83AB220B-DAAB-3D54-C509-0316F89FCD76}"/>
              </a:ext>
            </a:extLst>
          </p:cNvPr>
          <p:cNvSpPr txBox="1"/>
          <p:nvPr/>
        </p:nvSpPr>
        <p:spPr>
          <a:xfrm>
            <a:off x="1743085" y="2747814"/>
            <a:ext cx="1641475" cy="492443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</a:rPr>
              <a:t>退休人员管理缺失</a:t>
            </a:r>
          </a:p>
          <a:p>
            <a:pPr algn="ctr"/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</a:rPr>
              <a:t>维稳压力大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A8CA911-117F-1D16-DF16-EE60E5A14DB9}"/>
              </a:ext>
            </a:extLst>
          </p:cNvPr>
          <p:cNvSpPr txBox="1"/>
          <p:nvPr/>
        </p:nvSpPr>
        <p:spPr>
          <a:xfrm>
            <a:off x="1664921" y="3493404"/>
            <a:ext cx="1912692" cy="1979516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退休人员尚未与地方政府就社会化管理业务进行对接，存在诸多问题，代管退休人员统筹外费用渠道不明确，不利于退休人员服务管理和待遇落实。业务未能移交，服务质量下降，高龄、困难人员多、历史遗留问题多，信访稳定压力大</a:t>
            </a:r>
            <a:endParaRPr lang="zh-CN" altLang="en-US" sz="12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1B52F6BD-946A-6F86-A949-343B7CC3A8B3}"/>
              </a:ext>
            </a:extLst>
          </p:cNvPr>
          <p:cNvCxnSpPr/>
          <p:nvPr/>
        </p:nvCxnSpPr>
        <p:spPr>
          <a:xfrm>
            <a:off x="2406441" y="3345991"/>
            <a:ext cx="3200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1ED845FE-D0CD-3A24-3E19-60C04D3C7D01}"/>
              </a:ext>
            </a:extLst>
          </p:cNvPr>
          <p:cNvCxnSpPr/>
          <p:nvPr/>
        </p:nvCxnSpPr>
        <p:spPr>
          <a:xfrm>
            <a:off x="4760013" y="4562027"/>
            <a:ext cx="3200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FE6469B8-23A0-E541-E0A2-53F3A375836A}"/>
              </a:ext>
            </a:extLst>
          </p:cNvPr>
          <p:cNvCxnSpPr/>
          <p:nvPr/>
        </p:nvCxnSpPr>
        <p:spPr>
          <a:xfrm>
            <a:off x="6992999" y="3225290"/>
            <a:ext cx="3200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2A390C7B-FC49-48EC-BAAF-1C9DDD85FB61}"/>
              </a:ext>
            </a:extLst>
          </p:cNvPr>
          <p:cNvCxnSpPr/>
          <p:nvPr/>
        </p:nvCxnSpPr>
        <p:spPr>
          <a:xfrm>
            <a:off x="9232661" y="4429781"/>
            <a:ext cx="3200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>
            <a:extLst>
              <a:ext uri="{FF2B5EF4-FFF2-40B4-BE49-F238E27FC236}">
                <a16:creationId xmlns:a16="http://schemas.microsoft.com/office/drawing/2014/main" id="{977B05CF-B592-1256-3E94-B628CBAF3DBE}"/>
              </a:ext>
            </a:extLst>
          </p:cNvPr>
          <p:cNvSpPr txBox="1"/>
          <p:nvPr/>
        </p:nvSpPr>
        <p:spPr>
          <a:xfrm>
            <a:off x="4093643" y="3989006"/>
            <a:ext cx="1641475" cy="492443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</a:rPr>
              <a:t>员工安全意识不足</a:t>
            </a:r>
            <a:endParaRPr lang="en-US" altLang="zh-CN" sz="1600">
              <a:solidFill>
                <a:schemeClr val="accent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</a:rPr>
              <a:t>带来潜在风险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B3614252-1F48-AD8E-E080-0830AAD63320}"/>
              </a:ext>
            </a:extLst>
          </p:cNvPr>
          <p:cNvSpPr txBox="1"/>
          <p:nvPr/>
        </p:nvSpPr>
        <p:spPr>
          <a:xfrm>
            <a:off x="3981290" y="4642606"/>
            <a:ext cx="1912692" cy="1314719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员工风险意识不足，虽然多次反复教育引导</a:t>
            </a:r>
            <a:r>
              <a:rPr lang="en-US" altLang="zh-CN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,</a:t>
            </a:r>
            <a:r>
              <a:rPr lang="zh-CN" altLang="en-US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但陋习屡教难改；员工风险识别的能力不足，对风险识别的方法、工具学习掌握不够，存在的风险、隐患</a:t>
            </a:r>
            <a:endParaRPr lang="zh-CN" altLang="en-US" sz="12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51767CE8-BDA7-93FE-8F90-43255904FE9B}"/>
              </a:ext>
            </a:extLst>
          </p:cNvPr>
          <p:cNvSpPr txBox="1"/>
          <p:nvPr/>
        </p:nvSpPr>
        <p:spPr>
          <a:xfrm>
            <a:off x="6438769" y="2641909"/>
            <a:ext cx="1436291" cy="492443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</a:rPr>
              <a:t>清退社会化用工</a:t>
            </a:r>
            <a:endParaRPr lang="en-US" altLang="zh-CN" sz="1600">
              <a:solidFill>
                <a:schemeClr val="accent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</a:rPr>
              <a:t>带来的法律风险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90E5EECA-50B6-9CCC-F6AF-CFA608069262}"/>
              </a:ext>
            </a:extLst>
          </p:cNvPr>
          <p:cNvSpPr txBox="1"/>
          <p:nvPr/>
        </p:nvSpPr>
        <p:spPr>
          <a:xfrm>
            <a:off x="6262453" y="3426769"/>
            <a:ext cx="1912692" cy="175791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部分社会化用工在油田连续工作多年，企业没有与其签定劳动合同、没有缴纳社会保险。</a:t>
            </a:r>
            <a:r>
              <a:rPr lang="en-US" altLang="zh-CN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2021</a:t>
            </a:r>
            <a:r>
              <a:rPr lang="zh-CN" altLang="en-US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年</a:t>
            </a:r>
            <a:r>
              <a:rPr lang="en-US" altLang="zh-CN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3</a:t>
            </a:r>
            <a:r>
              <a:rPr lang="zh-CN" altLang="en-US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月份服务部督促江教劳务公司与现有</a:t>
            </a:r>
            <a:r>
              <a:rPr lang="en-US" altLang="zh-CN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17</a:t>
            </a:r>
            <a:r>
              <a:rPr lang="zh-CN" altLang="en-US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人签订了劳动协议。据了解，个别员工表示如果被清退，将进行申诉。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61AC07CA-D35D-407A-699B-ABB20E416632}"/>
              </a:ext>
            </a:extLst>
          </p:cNvPr>
          <p:cNvSpPr txBox="1"/>
          <p:nvPr/>
        </p:nvSpPr>
        <p:spPr>
          <a:xfrm>
            <a:off x="8676793" y="3841684"/>
            <a:ext cx="1641475" cy="492443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</a:rPr>
              <a:t>退出业务历史遗留</a:t>
            </a:r>
            <a:endParaRPr lang="en-US" altLang="zh-CN" sz="1600">
              <a:solidFill>
                <a:schemeClr val="accent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600">
                <a:solidFill>
                  <a:schemeClr val="accent1"/>
                </a:solidFill>
                <a:latin typeface="+mj-ea"/>
                <a:ea typeface="+mj-ea"/>
              </a:rPr>
              <a:t>问题存在法律风险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F4988986-68DE-40A1-BEEC-85DE523EDA24}"/>
              </a:ext>
            </a:extLst>
          </p:cNvPr>
          <p:cNvSpPr txBox="1"/>
          <p:nvPr/>
        </p:nvSpPr>
        <p:spPr>
          <a:xfrm>
            <a:off x="8543616" y="4552795"/>
            <a:ext cx="1912692" cy="175791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青少年宫合作办学业务，如果单方面终止合同，一方面，合作办学风险共担，另一方面，违约方需要承担较高的赔偿费，同时存在稳定和社会不良影响等问题，需要中心层面协调法律专业人员稳妥操作，最大限度化解风险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6159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E501974-00D7-4E17-A1B3-251EC317459F}"/>
              </a:ext>
            </a:extLst>
          </p:cNvPr>
          <p:cNvSpPr txBox="1"/>
          <p:nvPr/>
        </p:nvSpPr>
        <p:spPr>
          <a:xfrm>
            <a:off x="1226886" y="3809055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/>
                <a:ea typeface="OPPOSans B"/>
              </a:defRPr>
            </a:lvl1pPr>
          </a:lstStyle>
          <a:p>
            <a:r>
              <a:rPr lang="zh-CN" altLang="zh-CN"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基本情况</a:t>
            </a: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58D3E61-59D2-4264-9098-C8952664757E}"/>
              </a:ext>
            </a:extLst>
          </p:cNvPr>
          <p:cNvSpPr txBox="1"/>
          <p:nvPr/>
        </p:nvSpPr>
        <p:spPr>
          <a:xfrm>
            <a:off x="919109" y="4270237"/>
            <a:ext cx="1846660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Basic situation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47D163B-15D4-4A81-9F9D-37124F68D9A9}"/>
              </a:ext>
            </a:extLst>
          </p:cNvPr>
          <p:cNvSpPr txBox="1"/>
          <p:nvPr/>
        </p:nvSpPr>
        <p:spPr>
          <a:xfrm>
            <a:off x="1087745" y="4947721"/>
            <a:ext cx="1509388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PART ONE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8" name="iconfont-10026-4294021">
            <a:extLst>
              <a:ext uri="{FF2B5EF4-FFF2-40B4-BE49-F238E27FC236}">
                <a16:creationId xmlns:a16="http://schemas.microsoft.com/office/drawing/2014/main" id="{C472CDA7-206E-44C9-25C2-3E0A8884033C}"/>
              </a:ext>
            </a:extLst>
          </p:cNvPr>
          <p:cNvSpPr>
            <a:spLocks noChangeAspect="1"/>
          </p:cNvSpPr>
          <p:nvPr/>
        </p:nvSpPr>
        <p:spPr bwMode="auto">
          <a:xfrm>
            <a:off x="1720434" y="3131658"/>
            <a:ext cx="297342" cy="297342"/>
          </a:xfrm>
          <a:custGeom>
            <a:avLst/>
            <a:gdLst>
              <a:gd name="T0" fmla="*/ 9348 w 10426"/>
              <a:gd name="T1" fmla="*/ 4674 h 10426"/>
              <a:gd name="T2" fmla="*/ 7910 w 10426"/>
              <a:gd name="T3" fmla="*/ 4674 h 10426"/>
              <a:gd name="T4" fmla="*/ 7910 w 10426"/>
              <a:gd name="T5" fmla="*/ 719 h 10426"/>
              <a:gd name="T6" fmla="*/ 7191 w 10426"/>
              <a:gd name="T7" fmla="*/ 0 h 10426"/>
              <a:gd name="T8" fmla="*/ 719 w 10426"/>
              <a:gd name="T9" fmla="*/ 0 h 10426"/>
              <a:gd name="T10" fmla="*/ 0 w 10426"/>
              <a:gd name="T11" fmla="*/ 719 h 10426"/>
              <a:gd name="T12" fmla="*/ 0 w 10426"/>
              <a:gd name="T13" fmla="*/ 9707 h 10426"/>
              <a:gd name="T14" fmla="*/ 719 w 10426"/>
              <a:gd name="T15" fmla="*/ 10426 h 10426"/>
              <a:gd name="T16" fmla="*/ 9348 w 10426"/>
              <a:gd name="T17" fmla="*/ 10426 h 10426"/>
              <a:gd name="T18" fmla="*/ 10426 w 10426"/>
              <a:gd name="T19" fmla="*/ 9348 h 10426"/>
              <a:gd name="T20" fmla="*/ 10426 w 10426"/>
              <a:gd name="T21" fmla="*/ 5752 h 10426"/>
              <a:gd name="T22" fmla="*/ 9348 w 10426"/>
              <a:gd name="T23" fmla="*/ 4674 h 10426"/>
              <a:gd name="T24" fmla="*/ 7191 w 10426"/>
              <a:gd name="T25" fmla="*/ 9707 h 10426"/>
              <a:gd name="T26" fmla="*/ 719 w 10426"/>
              <a:gd name="T27" fmla="*/ 9707 h 10426"/>
              <a:gd name="T28" fmla="*/ 719 w 10426"/>
              <a:gd name="T29" fmla="*/ 719 h 10426"/>
              <a:gd name="T30" fmla="*/ 7191 w 10426"/>
              <a:gd name="T31" fmla="*/ 719 h 10426"/>
              <a:gd name="T32" fmla="*/ 7191 w 10426"/>
              <a:gd name="T33" fmla="*/ 9707 h 10426"/>
              <a:gd name="T34" fmla="*/ 9707 w 10426"/>
              <a:gd name="T35" fmla="*/ 9348 h 10426"/>
              <a:gd name="T36" fmla="*/ 9348 w 10426"/>
              <a:gd name="T37" fmla="*/ 9707 h 10426"/>
              <a:gd name="T38" fmla="*/ 7910 w 10426"/>
              <a:gd name="T39" fmla="*/ 9707 h 10426"/>
              <a:gd name="T40" fmla="*/ 7910 w 10426"/>
              <a:gd name="T41" fmla="*/ 5393 h 10426"/>
              <a:gd name="T42" fmla="*/ 9348 w 10426"/>
              <a:gd name="T43" fmla="*/ 5393 h 10426"/>
              <a:gd name="T44" fmla="*/ 9707 w 10426"/>
              <a:gd name="T45" fmla="*/ 5752 h 10426"/>
              <a:gd name="T46" fmla="*/ 9707 w 10426"/>
              <a:gd name="T47" fmla="*/ 9348 h 10426"/>
              <a:gd name="T48" fmla="*/ 1797 w 10426"/>
              <a:gd name="T49" fmla="*/ 1797 h 10426"/>
              <a:gd name="T50" fmla="*/ 5752 w 10426"/>
              <a:gd name="T51" fmla="*/ 1797 h 10426"/>
              <a:gd name="T52" fmla="*/ 5752 w 10426"/>
              <a:gd name="T53" fmla="*/ 2516 h 10426"/>
              <a:gd name="T54" fmla="*/ 1797 w 10426"/>
              <a:gd name="T55" fmla="*/ 2516 h 10426"/>
              <a:gd name="T56" fmla="*/ 1797 w 10426"/>
              <a:gd name="T57" fmla="*/ 1797 h 10426"/>
              <a:gd name="T58" fmla="*/ 1797 w 10426"/>
              <a:gd name="T59" fmla="*/ 3954 h 10426"/>
              <a:gd name="T60" fmla="*/ 4674 w 10426"/>
              <a:gd name="T61" fmla="*/ 3954 h 10426"/>
              <a:gd name="T62" fmla="*/ 4674 w 10426"/>
              <a:gd name="T63" fmla="*/ 4674 h 10426"/>
              <a:gd name="T64" fmla="*/ 1797 w 10426"/>
              <a:gd name="T65" fmla="*/ 4674 h 10426"/>
              <a:gd name="T66" fmla="*/ 1797 w 10426"/>
              <a:gd name="T67" fmla="*/ 3954 h 10426"/>
              <a:gd name="T68" fmla="*/ 1797 w 10426"/>
              <a:gd name="T69" fmla="*/ 6112 h 10426"/>
              <a:gd name="T70" fmla="*/ 6112 w 10426"/>
              <a:gd name="T71" fmla="*/ 6112 h 10426"/>
              <a:gd name="T72" fmla="*/ 6112 w 10426"/>
              <a:gd name="T73" fmla="*/ 6831 h 10426"/>
              <a:gd name="T74" fmla="*/ 1797 w 10426"/>
              <a:gd name="T75" fmla="*/ 6831 h 10426"/>
              <a:gd name="T76" fmla="*/ 1797 w 10426"/>
              <a:gd name="T77" fmla="*/ 6112 h 10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426" h="10426">
                <a:moveTo>
                  <a:pt x="9348" y="4674"/>
                </a:moveTo>
                <a:lnTo>
                  <a:pt x="7910" y="4674"/>
                </a:lnTo>
                <a:lnTo>
                  <a:pt x="7910" y="719"/>
                </a:lnTo>
                <a:cubicBezTo>
                  <a:pt x="7910" y="322"/>
                  <a:pt x="7587" y="0"/>
                  <a:pt x="7191" y="0"/>
                </a:cubicBezTo>
                <a:lnTo>
                  <a:pt x="719" y="0"/>
                </a:lnTo>
                <a:cubicBezTo>
                  <a:pt x="322" y="0"/>
                  <a:pt x="0" y="322"/>
                  <a:pt x="0" y="719"/>
                </a:cubicBezTo>
                <a:lnTo>
                  <a:pt x="0" y="9707"/>
                </a:lnTo>
                <a:cubicBezTo>
                  <a:pt x="0" y="10104"/>
                  <a:pt x="322" y="10426"/>
                  <a:pt x="719" y="10426"/>
                </a:cubicBezTo>
                <a:lnTo>
                  <a:pt x="9348" y="10426"/>
                </a:lnTo>
                <a:cubicBezTo>
                  <a:pt x="9943" y="10426"/>
                  <a:pt x="10426" y="9942"/>
                  <a:pt x="10426" y="9348"/>
                </a:cubicBezTo>
                <a:lnTo>
                  <a:pt x="10426" y="5752"/>
                </a:lnTo>
                <a:cubicBezTo>
                  <a:pt x="10426" y="5158"/>
                  <a:pt x="9943" y="4674"/>
                  <a:pt x="9348" y="4674"/>
                </a:cubicBezTo>
                <a:close/>
                <a:moveTo>
                  <a:pt x="7191" y="9707"/>
                </a:moveTo>
                <a:lnTo>
                  <a:pt x="719" y="9707"/>
                </a:lnTo>
                <a:lnTo>
                  <a:pt x="719" y="719"/>
                </a:lnTo>
                <a:lnTo>
                  <a:pt x="7191" y="719"/>
                </a:lnTo>
                <a:lnTo>
                  <a:pt x="7191" y="9707"/>
                </a:lnTo>
                <a:close/>
                <a:moveTo>
                  <a:pt x="9707" y="9348"/>
                </a:moveTo>
                <a:cubicBezTo>
                  <a:pt x="9707" y="9546"/>
                  <a:pt x="9546" y="9707"/>
                  <a:pt x="9348" y="9707"/>
                </a:cubicBezTo>
                <a:lnTo>
                  <a:pt x="7910" y="9707"/>
                </a:lnTo>
                <a:lnTo>
                  <a:pt x="7910" y="5393"/>
                </a:lnTo>
                <a:lnTo>
                  <a:pt x="9348" y="5393"/>
                </a:lnTo>
                <a:cubicBezTo>
                  <a:pt x="9546" y="5393"/>
                  <a:pt x="9707" y="5554"/>
                  <a:pt x="9707" y="5752"/>
                </a:cubicBezTo>
                <a:lnTo>
                  <a:pt x="9707" y="9348"/>
                </a:lnTo>
                <a:close/>
                <a:moveTo>
                  <a:pt x="1797" y="1797"/>
                </a:moveTo>
                <a:lnTo>
                  <a:pt x="5752" y="1797"/>
                </a:lnTo>
                <a:lnTo>
                  <a:pt x="5752" y="2516"/>
                </a:lnTo>
                <a:lnTo>
                  <a:pt x="1797" y="2516"/>
                </a:lnTo>
                <a:lnTo>
                  <a:pt x="1797" y="1797"/>
                </a:lnTo>
                <a:close/>
                <a:moveTo>
                  <a:pt x="1797" y="3954"/>
                </a:moveTo>
                <a:lnTo>
                  <a:pt x="4674" y="3954"/>
                </a:lnTo>
                <a:lnTo>
                  <a:pt x="4674" y="4674"/>
                </a:lnTo>
                <a:lnTo>
                  <a:pt x="1797" y="4674"/>
                </a:lnTo>
                <a:lnTo>
                  <a:pt x="1797" y="3954"/>
                </a:lnTo>
                <a:close/>
                <a:moveTo>
                  <a:pt x="1797" y="6112"/>
                </a:moveTo>
                <a:lnTo>
                  <a:pt x="6112" y="6112"/>
                </a:lnTo>
                <a:lnTo>
                  <a:pt x="6112" y="6831"/>
                </a:lnTo>
                <a:lnTo>
                  <a:pt x="1797" y="6831"/>
                </a:lnTo>
                <a:lnTo>
                  <a:pt x="1797" y="61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34BCB7F-F180-4BCF-ADEE-BAF994DF2200}"/>
              </a:ext>
            </a:extLst>
          </p:cNvPr>
          <p:cNvSpPr txBox="1"/>
          <p:nvPr/>
        </p:nvSpPr>
        <p:spPr>
          <a:xfrm>
            <a:off x="4073971" y="3809055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主要工作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BDF9A7A-9F00-4C21-B2B6-BD39E5FBBE98}"/>
              </a:ext>
            </a:extLst>
          </p:cNvPr>
          <p:cNvSpPr txBox="1"/>
          <p:nvPr/>
        </p:nvSpPr>
        <p:spPr>
          <a:xfrm>
            <a:off x="3766194" y="4270237"/>
            <a:ext cx="1846660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The Main Work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167D422-FE0B-4DD7-BEDD-B47558F29594}"/>
              </a:ext>
            </a:extLst>
          </p:cNvPr>
          <p:cNvSpPr txBox="1"/>
          <p:nvPr/>
        </p:nvSpPr>
        <p:spPr>
          <a:xfrm>
            <a:off x="3908028" y="4947721"/>
            <a:ext cx="1562992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PART TWO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62" name="iconfont-10026-4294021">
            <a:extLst>
              <a:ext uri="{FF2B5EF4-FFF2-40B4-BE49-F238E27FC236}">
                <a16:creationId xmlns:a16="http://schemas.microsoft.com/office/drawing/2014/main" id="{65054BE6-477F-58DE-C817-9FBDC2F9EF09}"/>
              </a:ext>
            </a:extLst>
          </p:cNvPr>
          <p:cNvSpPr>
            <a:spLocks noChangeAspect="1"/>
          </p:cNvSpPr>
          <p:nvPr/>
        </p:nvSpPr>
        <p:spPr bwMode="auto">
          <a:xfrm>
            <a:off x="4533198" y="3146506"/>
            <a:ext cx="296824" cy="297342"/>
          </a:xfrm>
          <a:custGeom>
            <a:avLst/>
            <a:gdLst>
              <a:gd name="connsiteX0" fmla="*/ 166408 w 607356"/>
              <a:gd name="connsiteY0" fmla="*/ 569300 h 608415"/>
              <a:gd name="connsiteX1" fmla="*/ 166408 w 607356"/>
              <a:gd name="connsiteY1" fmla="*/ 588858 h 608415"/>
              <a:gd name="connsiteX2" fmla="*/ 235036 w 607356"/>
              <a:gd name="connsiteY2" fmla="*/ 588858 h 608415"/>
              <a:gd name="connsiteX3" fmla="*/ 235036 w 607356"/>
              <a:gd name="connsiteY3" fmla="*/ 569300 h 608415"/>
              <a:gd name="connsiteX4" fmla="*/ 78345 w 607356"/>
              <a:gd name="connsiteY4" fmla="*/ 569300 h 608415"/>
              <a:gd name="connsiteX5" fmla="*/ 78345 w 607356"/>
              <a:gd name="connsiteY5" fmla="*/ 588858 h 608415"/>
              <a:gd name="connsiteX6" fmla="*/ 146821 w 607356"/>
              <a:gd name="connsiteY6" fmla="*/ 588858 h 608415"/>
              <a:gd name="connsiteX7" fmla="*/ 146821 w 607356"/>
              <a:gd name="connsiteY7" fmla="*/ 569300 h 608415"/>
              <a:gd name="connsiteX8" fmla="*/ 352584 w 607356"/>
              <a:gd name="connsiteY8" fmla="*/ 495471 h 608415"/>
              <a:gd name="connsiteX9" fmla="*/ 352584 w 607356"/>
              <a:gd name="connsiteY9" fmla="*/ 588859 h 608415"/>
              <a:gd name="connsiteX10" fmla="*/ 587618 w 607356"/>
              <a:gd name="connsiteY10" fmla="*/ 588859 h 608415"/>
              <a:gd name="connsiteX11" fmla="*/ 587618 w 607356"/>
              <a:gd name="connsiteY11" fmla="*/ 495471 h 608415"/>
              <a:gd name="connsiteX12" fmla="*/ 568032 w 607356"/>
              <a:gd name="connsiteY12" fmla="*/ 500778 h 608415"/>
              <a:gd name="connsiteX13" fmla="*/ 558315 w 607356"/>
              <a:gd name="connsiteY13" fmla="*/ 500778 h 608415"/>
              <a:gd name="connsiteX14" fmla="*/ 558315 w 607356"/>
              <a:gd name="connsiteY14" fmla="*/ 520334 h 608415"/>
              <a:gd name="connsiteX15" fmla="*/ 538729 w 607356"/>
              <a:gd name="connsiteY15" fmla="*/ 520334 h 608415"/>
              <a:gd name="connsiteX16" fmla="*/ 538729 w 607356"/>
              <a:gd name="connsiteY16" fmla="*/ 500778 h 608415"/>
              <a:gd name="connsiteX17" fmla="*/ 499556 w 607356"/>
              <a:gd name="connsiteY17" fmla="*/ 500778 h 608415"/>
              <a:gd name="connsiteX18" fmla="*/ 440798 w 607356"/>
              <a:gd name="connsiteY18" fmla="*/ 500778 h 608415"/>
              <a:gd name="connsiteX19" fmla="*/ 401626 w 607356"/>
              <a:gd name="connsiteY19" fmla="*/ 500778 h 608415"/>
              <a:gd name="connsiteX20" fmla="*/ 401626 w 607356"/>
              <a:gd name="connsiteY20" fmla="*/ 520334 h 608415"/>
              <a:gd name="connsiteX21" fmla="*/ 382039 w 607356"/>
              <a:gd name="connsiteY21" fmla="*/ 520334 h 608415"/>
              <a:gd name="connsiteX22" fmla="*/ 382039 w 607356"/>
              <a:gd name="connsiteY22" fmla="*/ 500778 h 608415"/>
              <a:gd name="connsiteX23" fmla="*/ 372170 w 607356"/>
              <a:gd name="connsiteY23" fmla="*/ 500778 h 608415"/>
              <a:gd name="connsiteX24" fmla="*/ 352584 w 607356"/>
              <a:gd name="connsiteY24" fmla="*/ 495471 h 608415"/>
              <a:gd name="connsiteX25" fmla="*/ 460384 w 607356"/>
              <a:gd name="connsiteY25" fmla="*/ 471518 h 608415"/>
              <a:gd name="connsiteX26" fmla="*/ 460384 w 607356"/>
              <a:gd name="connsiteY26" fmla="*/ 481221 h 608415"/>
              <a:gd name="connsiteX27" fmla="*/ 479970 w 607356"/>
              <a:gd name="connsiteY27" fmla="*/ 481221 h 608415"/>
              <a:gd name="connsiteX28" fmla="*/ 479970 w 607356"/>
              <a:gd name="connsiteY28" fmla="*/ 471518 h 608415"/>
              <a:gd name="connsiteX29" fmla="*/ 352584 w 607356"/>
              <a:gd name="connsiteY29" fmla="*/ 412848 h 608415"/>
              <a:gd name="connsiteX30" fmla="*/ 352584 w 607356"/>
              <a:gd name="connsiteY30" fmla="*/ 461664 h 608415"/>
              <a:gd name="connsiteX31" fmla="*/ 372170 w 607356"/>
              <a:gd name="connsiteY31" fmla="*/ 481221 h 608415"/>
              <a:gd name="connsiteX32" fmla="*/ 382039 w 607356"/>
              <a:gd name="connsiteY32" fmla="*/ 481221 h 608415"/>
              <a:gd name="connsiteX33" fmla="*/ 382039 w 607356"/>
              <a:gd name="connsiteY33" fmla="*/ 461664 h 608415"/>
              <a:gd name="connsiteX34" fmla="*/ 401626 w 607356"/>
              <a:gd name="connsiteY34" fmla="*/ 461664 h 608415"/>
              <a:gd name="connsiteX35" fmla="*/ 401626 w 607356"/>
              <a:gd name="connsiteY35" fmla="*/ 481221 h 608415"/>
              <a:gd name="connsiteX36" fmla="*/ 440798 w 607356"/>
              <a:gd name="connsiteY36" fmla="*/ 481221 h 608415"/>
              <a:gd name="connsiteX37" fmla="*/ 440798 w 607356"/>
              <a:gd name="connsiteY37" fmla="*/ 451962 h 608415"/>
              <a:gd name="connsiteX38" fmla="*/ 499556 w 607356"/>
              <a:gd name="connsiteY38" fmla="*/ 451962 h 608415"/>
              <a:gd name="connsiteX39" fmla="*/ 499556 w 607356"/>
              <a:gd name="connsiteY39" fmla="*/ 481221 h 608415"/>
              <a:gd name="connsiteX40" fmla="*/ 538729 w 607356"/>
              <a:gd name="connsiteY40" fmla="*/ 481221 h 608415"/>
              <a:gd name="connsiteX41" fmla="*/ 538729 w 607356"/>
              <a:gd name="connsiteY41" fmla="*/ 461664 h 608415"/>
              <a:gd name="connsiteX42" fmla="*/ 558315 w 607356"/>
              <a:gd name="connsiteY42" fmla="*/ 461664 h 608415"/>
              <a:gd name="connsiteX43" fmla="*/ 558315 w 607356"/>
              <a:gd name="connsiteY43" fmla="*/ 481221 h 608415"/>
              <a:gd name="connsiteX44" fmla="*/ 568032 w 607356"/>
              <a:gd name="connsiteY44" fmla="*/ 481221 h 608415"/>
              <a:gd name="connsiteX45" fmla="*/ 587770 w 607356"/>
              <a:gd name="connsiteY45" fmla="*/ 461664 h 608415"/>
              <a:gd name="connsiteX46" fmla="*/ 587770 w 607356"/>
              <a:gd name="connsiteY46" fmla="*/ 412848 h 608415"/>
              <a:gd name="connsiteX47" fmla="*/ 538729 w 607356"/>
              <a:gd name="connsiteY47" fmla="*/ 412848 h 608415"/>
              <a:gd name="connsiteX48" fmla="*/ 401626 w 607356"/>
              <a:gd name="connsiteY48" fmla="*/ 412848 h 608415"/>
              <a:gd name="connsiteX49" fmla="*/ 78345 w 607356"/>
              <a:gd name="connsiteY49" fmla="*/ 402984 h 608415"/>
              <a:gd name="connsiteX50" fmla="*/ 78345 w 607356"/>
              <a:gd name="connsiteY50" fmla="*/ 549742 h 608415"/>
              <a:gd name="connsiteX51" fmla="*/ 146821 w 607356"/>
              <a:gd name="connsiteY51" fmla="*/ 549742 h 608415"/>
              <a:gd name="connsiteX52" fmla="*/ 146821 w 607356"/>
              <a:gd name="connsiteY52" fmla="*/ 442099 h 608415"/>
              <a:gd name="connsiteX53" fmla="*/ 166408 w 607356"/>
              <a:gd name="connsiteY53" fmla="*/ 442099 h 608415"/>
              <a:gd name="connsiteX54" fmla="*/ 166408 w 607356"/>
              <a:gd name="connsiteY54" fmla="*/ 549742 h 608415"/>
              <a:gd name="connsiteX55" fmla="*/ 235036 w 607356"/>
              <a:gd name="connsiteY55" fmla="*/ 549742 h 608415"/>
              <a:gd name="connsiteX56" fmla="*/ 235036 w 607356"/>
              <a:gd name="connsiteY56" fmla="*/ 402984 h 608415"/>
              <a:gd name="connsiteX57" fmla="*/ 254622 w 607356"/>
              <a:gd name="connsiteY57" fmla="*/ 363869 h 608415"/>
              <a:gd name="connsiteX58" fmla="*/ 254622 w 607356"/>
              <a:gd name="connsiteY58" fmla="*/ 402984 h 608415"/>
              <a:gd name="connsiteX59" fmla="*/ 293795 w 607356"/>
              <a:gd name="connsiteY59" fmla="*/ 363869 h 608415"/>
              <a:gd name="connsiteX60" fmla="*/ 19586 w 607356"/>
              <a:gd name="connsiteY60" fmla="*/ 363869 h 608415"/>
              <a:gd name="connsiteX61" fmla="*/ 58759 w 607356"/>
              <a:gd name="connsiteY61" fmla="*/ 402984 h 608415"/>
              <a:gd name="connsiteX62" fmla="*/ 58759 w 607356"/>
              <a:gd name="connsiteY62" fmla="*/ 363869 h 608415"/>
              <a:gd name="connsiteX63" fmla="*/ 430929 w 607356"/>
              <a:gd name="connsiteY63" fmla="*/ 354178 h 608415"/>
              <a:gd name="connsiteX64" fmla="*/ 421212 w 607356"/>
              <a:gd name="connsiteY64" fmla="*/ 363881 h 608415"/>
              <a:gd name="connsiteX65" fmla="*/ 421212 w 607356"/>
              <a:gd name="connsiteY65" fmla="*/ 393291 h 608415"/>
              <a:gd name="connsiteX66" fmla="*/ 519142 w 607356"/>
              <a:gd name="connsiteY66" fmla="*/ 393291 h 608415"/>
              <a:gd name="connsiteX67" fmla="*/ 519142 w 607356"/>
              <a:gd name="connsiteY67" fmla="*/ 363881 h 608415"/>
              <a:gd name="connsiteX68" fmla="*/ 509273 w 607356"/>
              <a:gd name="connsiteY68" fmla="*/ 354178 h 608415"/>
              <a:gd name="connsiteX69" fmla="*/ 430929 w 607356"/>
              <a:gd name="connsiteY69" fmla="*/ 334621 h 608415"/>
              <a:gd name="connsiteX70" fmla="*/ 509273 w 607356"/>
              <a:gd name="connsiteY70" fmla="*/ 334621 h 608415"/>
              <a:gd name="connsiteX71" fmla="*/ 538729 w 607356"/>
              <a:gd name="connsiteY71" fmla="*/ 363881 h 608415"/>
              <a:gd name="connsiteX72" fmla="*/ 538729 w 607356"/>
              <a:gd name="connsiteY72" fmla="*/ 393291 h 608415"/>
              <a:gd name="connsiteX73" fmla="*/ 607356 w 607356"/>
              <a:gd name="connsiteY73" fmla="*/ 393291 h 608415"/>
              <a:gd name="connsiteX74" fmla="*/ 607356 w 607356"/>
              <a:gd name="connsiteY74" fmla="*/ 608415 h 608415"/>
              <a:gd name="connsiteX75" fmla="*/ 332998 w 607356"/>
              <a:gd name="connsiteY75" fmla="*/ 608415 h 608415"/>
              <a:gd name="connsiteX76" fmla="*/ 332998 w 607356"/>
              <a:gd name="connsiteY76" fmla="*/ 393291 h 608415"/>
              <a:gd name="connsiteX77" fmla="*/ 401626 w 607356"/>
              <a:gd name="connsiteY77" fmla="*/ 393291 h 608415"/>
              <a:gd name="connsiteX78" fmla="*/ 401626 w 607356"/>
              <a:gd name="connsiteY78" fmla="*/ 363881 h 608415"/>
              <a:gd name="connsiteX79" fmla="*/ 430929 w 607356"/>
              <a:gd name="connsiteY79" fmla="*/ 334621 h 608415"/>
              <a:gd name="connsiteX80" fmla="*/ 184476 w 607356"/>
              <a:gd name="connsiteY80" fmla="*/ 237426 h 608415"/>
              <a:gd name="connsiteX81" fmla="*/ 165497 w 607356"/>
              <a:gd name="connsiteY81" fmla="*/ 280029 h 608415"/>
              <a:gd name="connsiteX82" fmla="*/ 201177 w 607356"/>
              <a:gd name="connsiteY82" fmla="*/ 262290 h 608415"/>
              <a:gd name="connsiteX83" fmla="*/ 128753 w 607356"/>
              <a:gd name="connsiteY83" fmla="*/ 237426 h 608415"/>
              <a:gd name="connsiteX84" fmla="*/ 112204 w 607356"/>
              <a:gd name="connsiteY84" fmla="*/ 262290 h 608415"/>
              <a:gd name="connsiteX85" fmla="*/ 147884 w 607356"/>
              <a:gd name="connsiteY85" fmla="*/ 280029 h 608415"/>
              <a:gd name="connsiteX86" fmla="*/ 568032 w 607356"/>
              <a:gd name="connsiteY86" fmla="*/ 225172 h 608415"/>
              <a:gd name="connsiteX87" fmla="*/ 568032 w 607356"/>
              <a:gd name="connsiteY87" fmla="*/ 275968 h 608415"/>
              <a:gd name="connsiteX88" fmla="*/ 577901 w 607356"/>
              <a:gd name="connsiteY88" fmla="*/ 275968 h 608415"/>
              <a:gd name="connsiteX89" fmla="*/ 587770 w 607356"/>
              <a:gd name="connsiteY89" fmla="*/ 266112 h 608415"/>
              <a:gd name="connsiteX90" fmla="*/ 587770 w 607356"/>
              <a:gd name="connsiteY90" fmla="*/ 225172 h 608415"/>
              <a:gd name="connsiteX91" fmla="*/ 577901 w 607356"/>
              <a:gd name="connsiteY91" fmla="*/ 226991 h 608415"/>
              <a:gd name="connsiteX92" fmla="*/ 568032 w 607356"/>
              <a:gd name="connsiteY92" fmla="*/ 225172 h 608415"/>
              <a:gd name="connsiteX93" fmla="*/ 85329 w 607356"/>
              <a:gd name="connsiteY93" fmla="*/ 197704 h 608415"/>
              <a:gd name="connsiteX94" fmla="*/ 19586 w 607356"/>
              <a:gd name="connsiteY94" fmla="*/ 266080 h 608415"/>
              <a:gd name="connsiteX95" fmla="*/ 19586 w 607356"/>
              <a:gd name="connsiteY95" fmla="*/ 344311 h 608415"/>
              <a:gd name="connsiteX96" fmla="*/ 58759 w 607356"/>
              <a:gd name="connsiteY96" fmla="*/ 344311 h 608415"/>
              <a:gd name="connsiteX97" fmla="*/ 58759 w 607356"/>
              <a:gd name="connsiteY97" fmla="*/ 246523 h 608415"/>
              <a:gd name="connsiteX98" fmla="*/ 78345 w 607356"/>
              <a:gd name="connsiteY98" fmla="*/ 246523 h 608415"/>
              <a:gd name="connsiteX99" fmla="*/ 78345 w 607356"/>
              <a:gd name="connsiteY99" fmla="*/ 383426 h 608415"/>
              <a:gd name="connsiteX100" fmla="*/ 235036 w 607356"/>
              <a:gd name="connsiteY100" fmla="*/ 383426 h 608415"/>
              <a:gd name="connsiteX101" fmla="*/ 235036 w 607356"/>
              <a:gd name="connsiteY101" fmla="*/ 246523 h 608415"/>
              <a:gd name="connsiteX102" fmla="*/ 254622 w 607356"/>
              <a:gd name="connsiteY102" fmla="*/ 246523 h 608415"/>
              <a:gd name="connsiteX103" fmla="*/ 254622 w 607356"/>
              <a:gd name="connsiteY103" fmla="*/ 344311 h 608415"/>
              <a:gd name="connsiteX104" fmla="*/ 293795 w 607356"/>
              <a:gd name="connsiteY104" fmla="*/ 344311 h 608415"/>
              <a:gd name="connsiteX105" fmla="*/ 293795 w 607356"/>
              <a:gd name="connsiteY105" fmla="*/ 266080 h 608415"/>
              <a:gd name="connsiteX106" fmla="*/ 228051 w 607356"/>
              <a:gd name="connsiteY106" fmla="*/ 197704 h 608415"/>
              <a:gd name="connsiteX107" fmla="*/ 237009 w 607356"/>
              <a:gd name="connsiteY107" fmla="*/ 233333 h 608415"/>
              <a:gd name="connsiteX108" fmla="*/ 211046 w 607356"/>
              <a:gd name="connsiteY108" fmla="*/ 241974 h 608415"/>
              <a:gd name="connsiteX109" fmla="*/ 229722 w 607356"/>
              <a:gd name="connsiteY109" fmla="*/ 269871 h 608415"/>
              <a:gd name="connsiteX110" fmla="*/ 156690 w 607356"/>
              <a:gd name="connsiteY110" fmla="*/ 306409 h 608415"/>
              <a:gd name="connsiteX111" fmla="*/ 83659 w 607356"/>
              <a:gd name="connsiteY111" fmla="*/ 269871 h 608415"/>
              <a:gd name="connsiteX112" fmla="*/ 102183 w 607356"/>
              <a:gd name="connsiteY112" fmla="*/ 241974 h 608415"/>
              <a:gd name="connsiteX113" fmla="*/ 76371 w 607356"/>
              <a:gd name="connsiteY113" fmla="*/ 233333 h 608415"/>
              <a:gd name="connsiteX114" fmla="*/ 202240 w 607356"/>
              <a:gd name="connsiteY114" fmla="*/ 197553 h 608415"/>
              <a:gd name="connsiteX115" fmla="*/ 188271 w 607356"/>
              <a:gd name="connsiteY115" fmla="*/ 228936 h 608415"/>
              <a:gd name="connsiteX116" fmla="*/ 213476 w 607356"/>
              <a:gd name="connsiteY116" fmla="*/ 220598 h 608415"/>
              <a:gd name="connsiteX117" fmla="*/ 207858 w 607356"/>
              <a:gd name="connsiteY117" fmla="*/ 197553 h 608415"/>
              <a:gd name="connsiteX118" fmla="*/ 132549 w 607356"/>
              <a:gd name="connsiteY118" fmla="*/ 197553 h 608415"/>
              <a:gd name="connsiteX119" fmla="*/ 156690 w 607356"/>
              <a:gd name="connsiteY119" fmla="*/ 251829 h 608415"/>
              <a:gd name="connsiteX120" fmla="*/ 180832 w 607356"/>
              <a:gd name="connsiteY120" fmla="*/ 197553 h 608415"/>
              <a:gd name="connsiteX121" fmla="*/ 105523 w 607356"/>
              <a:gd name="connsiteY121" fmla="*/ 197553 h 608415"/>
              <a:gd name="connsiteX122" fmla="*/ 99753 w 607356"/>
              <a:gd name="connsiteY122" fmla="*/ 220598 h 608415"/>
              <a:gd name="connsiteX123" fmla="*/ 125109 w 607356"/>
              <a:gd name="connsiteY123" fmla="*/ 228936 h 608415"/>
              <a:gd name="connsiteX124" fmla="*/ 111141 w 607356"/>
              <a:gd name="connsiteY124" fmla="*/ 197553 h 608415"/>
              <a:gd name="connsiteX125" fmla="*/ 577901 w 607356"/>
              <a:gd name="connsiteY125" fmla="*/ 187871 h 608415"/>
              <a:gd name="connsiteX126" fmla="*/ 568032 w 607356"/>
              <a:gd name="connsiteY126" fmla="*/ 197575 h 608415"/>
              <a:gd name="connsiteX127" fmla="*/ 577901 w 607356"/>
              <a:gd name="connsiteY127" fmla="*/ 207431 h 608415"/>
              <a:gd name="connsiteX128" fmla="*/ 587770 w 607356"/>
              <a:gd name="connsiteY128" fmla="*/ 197575 h 608415"/>
              <a:gd name="connsiteX129" fmla="*/ 577901 w 607356"/>
              <a:gd name="connsiteY129" fmla="*/ 187871 h 608415"/>
              <a:gd name="connsiteX130" fmla="*/ 568032 w 607356"/>
              <a:gd name="connsiteY130" fmla="*/ 119334 h 608415"/>
              <a:gd name="connsiteX131" fmla="*/ 568032 w 607356"/>
              <a:gd name="connsiteY131" fmla="*/ 170130 h 608415"/>
              <a:gd name="connsiteX132" fmla="*/ 577901 w 607356"/>
              <a:gd name="connsiteY132" fmla="*/ 168310 h 608415"/>
              <a:gd name="connsiteX133" fmla="*/ 587770 w 607356"/>
              <a:gd name="connsiteY133" fmla="*/ 170130 h 608415"/>
              <a:gd name="connsiteX134" fmla="*/ 587770 w 607356"/>
              <a:gd name="connsiteY134" fmla="*/ 129190 h 608415"/>
              <a:gd name="connsiteX135" fmla="*/ 577901 w 607356"/>
              <a:gd name="connsiteY135" fmla="*/ 119334 h 608415"/>
              <a:gd name="connsiteX136" fmla="*/ 391757 w 607356"/>
              <a:gd name="connsiteY136" fmla="*/ 119334 h 608415"/>
              <a:gd name="connsiteX137" fmla="*/ 391757 w 607356"/>
              <a:gd name="connsiteY137" fmla="*/ 275968 h 608415"/>
              <a:gd name="connsiteX138" fmla="*/ 548446 w 607356"/>
              <a:gd name="connsiteY138" fmla="*/ 275968 h 608415"/>
              <a:gd name="connsiteX139" fmla="*/ 548446 w 607356"/>
              <a:gd name="connsiteY139" fmla="*/ 119334 h 608415"/>
              <a:gd name="connsiteX140" fmla="*/ 536755 w 607356"/>
              <a:gd name="connsiteY140" fmla="*/ 119334 h 608415"/>
              <a:gd name="connsiteX141" fmla="*/ 505326 w 607356"/>
              <a:gd name="connsiteY141" fmla="*/ 200153 h 608415"/>
              <a:gd name="connsiteX142" fmla="*/ 445049 w 607356"/>
              <a:gd name="connsiteY142" fmla="*/ 179986 h 608415"/>
              <a:gd name="connsiteX143" fmla="*/ 419845 w 607356"/>
              <a:gd name="connsiteY143" fmla="*/ 222291 h 608415"/>
              <a:gd name="connsiteX144" fmla="*/ 402992 w 607356"/>
              <a:gd name="connsiteY144" fmla="*/ 212131 h 608415"/>
              <a:gd name="connsiteX145" fmla="*/ 436395 w 607356"/>
              <a:gd name="connsiteY145" fmla="*/ 156483 h 608415"/>
              <a:gd name="connsiteX146" fmla="*/ 493787 w 607356"/>
              <a:gd name="connsiteY146" fmla="*/ 175588 h 608415"/>
              <a:gd name="connsiteX147" fmla="*/ 515650 w 607356"/>
              <a:gd name="connsiteY147" fmla="*/ 119334 h 608415"/>
              <a:gd name="connsiteX148" fmla="*/ 362453 w 607356"/>
              <a:gd name="connsiteY148" fmla="*/ 119334 h 608415"/>
              <a:gd name="connsiteX149" fmla="*/ 352584 w 607356"/>
              <a:gd name="connsiteY149" fmla="*/ 129190 h 608415"/>
              <a:gd name="connsiteX150" fmla="*/ 352584 w 607356"/>
              <a:gd name="connsiteY150" fmla="*/ 266112 h 608415"/>
              <a:gd name="connsiteX151" fmla="*/ 362453 w 607356"/>
              <a:gd name="connsiteY151" fmla="*/ 275968 h 608415"/>
              <a:gd name="connsiteX152" fmla="*/ 372170 w 607356"/>
              <a:gd name="connsiteY152" fmla="*/ 275968 h 608415"/>
              <a:gd name="connsiteX153" fmla="*/ 372170 w 607356"/>
              <a:gd name="connsiteY153" fmla="*/ 119334 h 608415"/>
              <a:gd name="connsiteX154" fmla="*/ 120706 w 607356"/>
              <a:gd name="connsiteY154" fmla="*/ 70504 h 608415"/>
              <a:gd name="connsiteX155" fmla="*/ 114785 w 607356"/>
              <a:gd name="connsiteY155" fmla="*/ 75355 h 608415"/>
              <a:gd name="connsiteX156" fmla="*/ 111293 w 607356"/>
              <a:gd name="connsiteY156" fmla="*/ 92336 h 608415"/>
              <a:gd name="connsiteX157" fmla="*/ 88670 w 607356"/>
              <a:gd name="connsiteY157" fmla="*/ 117654 h 608415"/>
              <a:gd name="connsiteX158" fmla="*/ 156690 w 607356"/>
              <a:gd name="connsiteY158" fmla="*/ 177995 h 608415"/>
              <a:gd name="connsiteX159" fmla="*/ 224711 w 607356"/>
              <a:gd name="connsiteY159" fmla="*/ 117654 h 608415"/>
              <a:gd name="connsiteX160" fmla="*/ 201936 w 607356"/>
              <a:gd name="connsiteY160" fmla="*/ 92336 h 608415"/>
              <a:gd name="connsiteX161" fmla="*/ 198596 w 607356"/>
              <a:gd name="connsiteY161" fmla="*/ 75355 h 608415"/>
              <a:gd name="connsiteX162" fmla="*/ 192675 w 607356"/>
              <a:gd name="connsiteY162" fmla="*/ 70504 h 608415"/>
              <a:gd name="connsiteX163" fmla="*/ 185994 w 607356"/>
              <a:gd name="connsiteY163" fmla="*/ 70504 h 608415"/>
              <a:gd name="connsiteX164" fmla="*/ 180680 w 607356"/>
              <a:gd name="connsiteY164" fmla="*/ 73839 h 608415"/>
              <a:gd name="connsiteX165" fmla="*/ 179617 w 607356"/>
              <a:gd name="connsiteY165" fmla="*/ 75810 h 608415"/>
              <a:gd name="connsiteX166" fmla="*/ 156690 w 607356"/>
              <a:gd name="connsiteY166" fmla="*/ 90062 h 608415"/>
              <a:gd name="connsiteX167" fmla="*/ 133764 w 607356"/>
              <a:gd name="connsiteY167" fmla="*/ 75810 h 608415"/>
              <a:gd name="connsiteX168" fmla="*/ 132701 w 607356"/>
              <a:gd name="connsiteY168" fmla="*/ 73839 h 608415"/>
              <a:gd name="connsiteX169" fmla="*/ 127235 w 607356"/>
              <a:gd name="connsiteY169" fmla="*/ 70504 h 608415"/>
              <a:gd name="connsiteX170" fmla="*/ 127235 w 607356"/>
              <a:gd name="connsiteY170" fmla="*/ 21534 h 608415"/>
              <a:gd name="connsiteX171" fmla="*/ 88062 w 607356"/>
              <a:gd name="connsiteY171" fmla="*/ 60649 h 608415"/>
              <a:gd name="connsiteX172" fmla="*/ 88062 w 607356"/>
              <a:gd name="connsiteY172" fmla="*/ 95671 h 608415"/>
              <a:gd name="connsiteX173" fmla="*/ 92162 w 607356"/>
              <a:gd name="connsiteY173" fmla="*/ 88545 h 608415"/>
              <a:gd name="connsiteX174" fmla="*/ 95502 w 607356"/>
              <a:gd name="connsiteY174" fmla="*/ 71414 h 608415"/>
              <a:gd name="connsiteX175" fmla="*/ 120706 w 607356"/>
              <a:gd name="connsiteY175" fmla="*/ 50946 h 608415"/>
              <a:gd name="connsiteX176" fmla="*/ 127235 w 607356"/>
              <a:gd name="connsiteY176" fmla="*/ 50946 h 608415"/>
              <a:gd name="connsiteX177" fmla="*/ 150162 w 607356"/>
              <a:gd name="connsiteY177" fmla="*/ 65046 h 608415"/>
              <a:gd name="connsiteX178" fmla="*/ 151224 w 607356"/>
              <a:gd name="connsiteY178" fmla="*/ 67168 h 608415"/>
              <a:gd name="connsiteX179" fmla="*/ 162005 w 607356"/>
              <a:gd name="connsiteY179" fmla="*/ 67168 h 608415"/>
              <a:gd name="connsiteX180" fmla="*/ 163067 w 607356"/>
              <a:gd name="connsiteY180" fmla="*/ 65046 h 608415"/>
              <a:gd name="connsiteX181" fmla="*/ 185994 w 607356"/>
              <a:gd name="connsiteY181" fmla="*/ 50946 h 608415"/>
              <a:gd name="connsiteX182" fmla="*/ 192675 w 607356"/>
              <a:gd name="connsiteY182" fmla="*/ 50946 h 608415"/>
              <a:gd name="connsiteX183" fmla="*/ 217727 w 607356"/>
              <a:gd name="connsiteY183" fmla="*/ 71414 h 608415"/>
              <a:gd name="connsiteX184" fmla="*/ 221219 w 607356"/>
              <a:gd name="connsiteY184" fmla="*/ 88545 h 608415"/>
              <a:gd name="connsiteX185" fmla="*/ 225167 w 607356"/>
              <a:gd name="connsiteY185" fmla="*/ 95671 h 608415"/>
              <a:gd name="connsiteX186" fmla="*/ 225167 w 607356"/>
              <a:gd name="connsiteY186" fmla="*/ 60649 h 608415"/>
              <a:gd name="connsiteX187" fmla="*/ 185994 w 607356"/>
              <a:gd name="connsiteY187" fmla="*/ 21534 h 608415"/>
              <a:gd name="connsiteX188" fmla="*/ 180376 w 607356"/>
              <a:gd name="connsiteY188" fmla="*/ 21534 h 608415"/>
              <a:gd name="connsiteX189" fmla="*/ 163523 w 607356"/>
              <a:gd name="connsiteY189" fmla="*/ 28508 h 608415"/>
              <a:gd name="connsiteX190" fmla="*/ 156690 w 607356"/>
              <a:gd name="connsiteY190" fmla="*/ 35330 h 608415"/>
              <a:gd name="connsiteX191" fmla="*/ 149706 w 607356"/>
              <a:gd name="connsiteY191" fmla="*/ 28508 h 608415"/>
              <a:gd name="connsiteX192" fmla="*/ 133005 w 607356"/>
              <a:gd name="connsiteY192" fmla="*/ 21534 h 608415"/>
              <a:gd name="connsiteX193" fmla="*/ 127235 w 607356"/>
              <a:gd name="connsiteY193" fmla="*/ 1976 h 608415"/>
              <a:gd name="connsiteX194" fmla="*/ 133005 w 607356"/>
              <a:gd name="connsiteY194" fmla="*/ 1976 h 608415"/>
              <a:gd name="connsiteX195" fmla="*/ 156690 w 607356"/>
              <a:gd name="connsiteY195" fmla="*/ 8950 h 608415"/>
              <a:gd name="connsiteX196" fmla="*/ 180376 w 607356"/>
              <a:gd name="connsiteY196" fmla="*/ 1976 h 608415"/>
              <a:gd name="connsiteX197" fmla="*/ 185994 w 607356"/>
              <a:gd name="connsiteY197" fmla="*/ 1976 h 608415"/>
              <a:gd name="connsiteX198" fmla="*/ 244753 w 607356"/>
              <a:gd name="connsiteY198" fmla="*/ 60649 h 608415"/>
              <a:gd name="connsiteX199" fmla="*/ 244753 w 607356"/>
              <a:gd name="connsiteY199" fmla="*/ 109619 h 608415"/>
              <a:gd name="connsiteX200" fmla="*/ 211957 w 607356"/>
              <a:gd name="connsiteY200" fmla="*/ 177995 h 608415"/>
              <a:gd name="connsiteX201" fmla="*/ 225167 w 607356"/>
              <a:gd name="connsiteY201" fmla="*/ 177995 h 608415"/>
              <a:gd name="connsiteX202" fmla="*/ 313381 w 607356"/>
              <a:gd name="connsiteY202" fmla="*/ 266080 h 608415"/>
              <a:gd name="connsiteX203" fmla="*/ 313381 w 607356"/>
              <a:gd name="connsiteY203" fmla="*/ 363869 h 608415"/>
              <a:gd name="connsiteX204" fmla="*/ 254622 w 607356"/>
              <a:gd name="connsiteY204" fmla="*/ 422542 h 608415"/>
              <a:gd name="connsiteX205" fmla="*/ 254622 w 607356"/>
              <a:gd name="connsiteY205" fmla="*/ 608415 h 608415"/>
              <a:gd name="connsiteX206" fmla="*/ 58759 w 607356"/>
              <a:gd name="connsiteY206" fmla="*/ 608415 h 608415"/>
              <a:gd name="connsiteX207" fmla="*/ 58759 w 607356"/>
              <a:gd name="connsiteY207" fmla="*/ 422542 h 608415"/>
              <a:gd name="connsiteX208" fmla="*/ 0 w 607356"/>
              <a:gd name="connsiteY208" fmla="*/ 363869 h 608415"/>
              <a:gd name="connsiteX209" fmla="*/ 0 w 607356"/>
              <a:gd name="connsiteY209" fmla="*/ 266080 h 608415"/>
              <a:gd name="connsiteX210" fmla="*/ 88062 w 607356"/>
              <a:gd name="connsiteY210" fmla="*/ 177995 h 608415"/>
              <a:gd name="connsiteX211" fmla="*/ 101424 w 607356"/>
              <a:gd name="connsiteY211" fmla="*/ 177995 h 608415"/>
              <a:gd name="connsiteX212" fmla="*/ 68476 w 607356"/>
              <a:gd name="connsiteY212" fmla="*/ 109619 h 608415"/>
              <a:gd name="connsiteX213" fmla="*/ 68476 w 607356"/>
              <a:gd name="connsiteY213" fmla="*/ 60649 h 608415"/>
              <a:gd name="connsiteX214" fmla="*/ 127235 w 607356"/>
              <a:gd name="connsiteY214" fmla="*/ 1976 h 608415"/>
              <a:gd name="connsiteX215" fmla="*/ 572435 w 607356"/>
              <a:gd name="connsiteY215" fmla="*/ 0 h 608415"/>
              <a:gd name="connsiteX216" fmla="*/ 605838 w 607356"/>
              <a:gd name="connsiteY216" fmla="*/ 55649 h 608415"/>
              <a:gd name="connsiteX217" fmla="*/ 589136 w 607356"/>
              <a:gd name="connsiteY217" fmla="*/ 65656 h 608415"/>
              <a:gd name="connsiteX218" fmla="*/ 570006 w 607356"/>
              <a:gd name="connsiteY218" fmla="*/ 33965 h 608415"/>
              <a:gd name="connsiteX219" fmla="*/ 544346 w 607356"/>
              <a:gd name="connsiteY219" fmla="*/ 99773 h 608415"/>
              <a:gd name="connsiteX220" fmla="*/ 577901 w 607356"/>
              <a:gd name="connsiteY220" fmla="*/ 99773 h 608415"/>
              <a:gd name="connsiteX221" fmla="*/ 607356 w 607356"/>
              <a:gd name="connsiteY221" fmla="*/ 129190 h 608415"/>
              <a:gd name="connsiteX222" fmla="*/ 607356 w 607356"/>
              <a:gd name="connsiteY222" fmla="*/ 266112 h 608415"/>
              <a:gd name="connsiteX223" fmla="*/ 577901 w 607356"/>
              <a:gd name="connsiteY223" fmla="*/ 295528 h 608415"/>
              <a:gd name="connsiteX224" fmla="*/ 362453 w 607356"/>
              <a:gd name="connsiteY224" fmla="*/ 295528 h 608415"/>
              <a:gd name="connsiteX225" fmla="*/ 332998 w 607356"/>
              <a:gd name="connsiteY225" fmla="*/ 266112 h 608415"/>
              <a:gd name="connsiteX226" fmla="*/ 332998 w 607356"/>
              <a:gd name="connsiteY226" fmla="*/ 129190 h 608415"/>
              <a:gd name="connsiteX227" fmla="*/ 362453 w 607356"/>
              <a:gd name="connsiteY227" fmla="*/ 99773 h 608415"/>
              <a:gd name="connsiteX228" fmla="*/ 523242 w 607356"/>
              <a:gd name="connsiteY228" fmla="*/ 99773 h 608415"/>
              <a:gd name="connsiteX229" fmla="*/ 551482 w 607356"/>
              <a:gd name="connsiteY229" fmla="*/ 27597 h 608415"/>
              <a:gd name="connsiteX230" fmla="*/ 512462 w 607356"/>
              <a:gd name="connsiteY230" fmla="*/ 40637 h 608415"/>
              <a:gd name="connsiteX231" fmla="*/ 506237 w 607356"/>
              <a:gd name="connsiteY231" fmla="*/ 21987 h 608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</a:cxnLst>
            <a:rect l="l" t="t" r="r" b="b"/>
            <a:pathLst>
              <a:path w="607356" h="608415">
                <a:moveTo>
                  <a:pt x="166408" y="569300"/>
                </a:moveTo>
                <a:lnTo>
                  <a:pt x="166408" y="588858"/>
                </a:lnTo>
                <a:lnTo>
                  <a:pt x="235036" y="588858"/>
                </a:lnTo>
                <a:lnTo>
                  <a:pt x="235036" y="569300"/>
                </a:lnTo>
                <a:close/>
                <a:moveTo>
                  <a:pt x="78345" y="569300"/>
                </a:moveTo>
                <a:lnTo>
                  <a:pt x="78345" y="588858"/>
                </a:lnTo>
                <a:lnTo>
                  <a:pt x="146821" y="588858"/>
                </a:lnTo>
                <a:lnTo>
                  <a:pt x="146821" y="569300"/>
                </a:lnTo>
                <a:close/>
                <a:moveTo>
                  <a:pt x="352584" y="495471"/>
                </a:moveTo>
                <a:lnTo>
                  <a:pt x="352584" y="588859"/>
                </a:lnTo>
                <a:lnTo>
                  <a:pt x="587618" y="588859"/>
                </a:lnTo>
                <a:lnTo>
                  <a:pt x="587618" y="495471"/>
                </a:lnTo>
                <a:cubicBezTo>
                  <a:pt x="581849" y="498807"/>
                  <a:pt x="575320" y="500778"/>
                  <a:pt x="568032" y="500778"/>
                </a:cubicBezTo>
                <a:lnTo>
                  <a:pt x="558315" y="500778"/>
                </a:lnTo>
                <a:lnTo>
                  <a:pt x="558315" y="520334"/>
                </a:lnTo>
                <a:lnTo>
                  <a:pt x="538729" y="520334"/>
                </a:lnTo>
                <a:lnTo>
                  <a:pt x="538729" y="500778"/>
                </a:lnTo>
                <a:lnTo>
                  <a:pt x="499556" y="500778"/>
                </a:lnTo>
                <a:lnTo>
                  <a:pt x="440798" y="500778"/>
                </a:lnTo>
                <a:lnTo>
                  <a:pt x="401626" y="500778"/>
                </a:lnTo>
                <a:lnTo>
                  <a:pt x="401626" y="520334"/>
                </a:lnTo>
                <a:lnTo>
                  <a:pt x="382039" y="520334"/>
                </a:lnTo>
                <a:lnTo>
                  <a:pt x="382039" y="500778"/>
                </a:lnTo>
                <a:lnTo>
                  <a:pt x="372170" y="500778"/>
                </a:lnTo>
                <a:cubicBezTo>
                  <a:pt x="365034" y="500778"/>
                  <a:pt x="358354" y="498807"/>
                  <a:pt x="352584" y="495471"/>
                </a:cubicBezTo>
                <a:close/>
                <a:moveTo>
                  <a:pt x="460384" y="471518"/>
                </a:moveTo>
                <a:lnTo>
                  <a:pt x="460384" y="481221"/>
                </a:lnTo>
                <a:lnTo>
                  <a:pt x="479970" y="481221"/>
                </a:lnTo>
                <a:lnTo>
                  <a:pt x="479970" y="471518"/>
                </a:lnTo>
                <a:close/>
                <a:moveTo>
                  <a:pt x="352584" y="412848"/>
                </a:moveTo>
                <a:lnTo>
                  <a:pt x="352584" y="461664"/>
                </a:lnTo>
                <a:cubicBezTo>
                  <a:pt x="352584" y="472579"/>
                  <a:pt x="361390" y="481221"/>
                  <a:pt x="372170" y="481221"/>
                </a:cubicBezTo>
                <a:lnTo>
                  <a:pt x="382039" y="481221"/>
                </a:lnTo>
                <a:lnTo>
                  <a:pt x="382039" y="461664"/>
                </a:lnTo>
                <a:lnTo>
                  <a:pt x="401626" y="461664"/>
                </a:lnTo>
                <a:lnTo>
                  <a:pt x="401626" y="481221"/>
                </a:lnTo>
                <a:lnTo>
                  <a:pt x="440798" y="481221"/>
                </a:lnTo>
                <a:lnTo>
                  <a:pt x="440798" y="451962"/>
                </a:lnTo>
                <a:lnTo>
                  <a:pt x="499556" y="451962"/>
                </a:lnTo>
                <a:lnTo>
                  <a:pt x="499556" y="481221"/>
                </a:lnTo>
                <a:lnTo>
                  <a:pt x="538729" y="481221"/>
                </a:lnTo>
                <a:lnTo>
                  <a:pt x="538729" y="461664"/>
                </a:lnTo>
                <a:lnTo>
                  <a:pt x="558315" y="461664"/>
                </a:lnTo>
                <a:lnTo>
                  <a:pt x="558315" y="481221"/>
                </a:lnTo>
                <a:lnTo>
                  <a:pt x="568032" y="481221"/>
                </a:lnTo>
                <a:cubicBezTo>
                  <a:pt x="578964" y="481221"/>
                  <a:pt x="587770" y="472579"/>
                  <a:pt x="587770" y="461664"/>
                </a:cubicBezTo>
                <a:lnTo>
                  <a:pt x="587770" y="412848"/>
                </a:lnTo>
                <a:lnTo>
                  <a:pt x="538729" y="412848"/>
                </a:lnTo>
                <a:lnTo>
                  <a:pt x="401626" y="412848"/>
                </a:lnTo>
                <a:close/>
                <a:moveTo>
                  <a:pt x="78345" y="402984"/>
                </a:moveTo>
                <a:lnTo>
                  <a:pt x="78345" y="549742"/>
                </a:lnTo>
                <a:lnTo>
                  <a:pt x="146821" y="549742"/>
                </a:lnTo>
                <a:lnTo>
                  <a:pt x="146821" y="442099"/>
                </a:lnTo>
                <a:lnTo>
                  <a:pt x="166408" y="442099"/>
                </a:lnTo>
                <a:lnTo>
                  <a:pt x="166408" y="549742"/>
                </a:lnTo>
                <a:lnTo>
                  <a:pt x="235036" y="549742"/>
                </a:lnTo>
                <a:lnTo>
                  <a:pt x="235036" y="402984"/>
                </a:lnTo>
                <a:close/>
                <a:moveTo>
                  <a:pt x="254622" y="363869"/>
                </a:moveTo>
                <a:lnTo>
                  <a:pt x="254622" y="402984"/>
                </a:lnTo>
                <a:cubicBezTo>
                  <a:pt x="276182" y="402984"/>
                  <a:pt x="293795" y="385549"/>
                  <a:pt x="293795" y="363869"/>
                </a:cubicBezTo>
                <a:close/>
                <a:moveTo>
                  <a:pt x="19586" y="363869"/>
                </a:moveTo>
                <a:cubicBezTo>
                  <a:pt x="19586" y="385549"/>
                  <a:pt x="37047" y="402984"/>
                  <a:pt x="58759" y="402984"/>
                </a:cubicBezTo>
                <a:lnTo>
                  <a:pt x="58759" y="363869"/>
                </a:lnTo>
                <a:close/>
                <a:moveTo>
                  <a:pt x="430929" y="354178"/>
                </a:moveTo>
                <a:cubicBezTo>
                  <a:pt x="425615" y="354178"/>
                  <a:pt x="421212" y="358574"/>
                  <a:pt x="421212" y="363881"/>
                </a:cubicBezTo>
                <a:lnTo>
                  <a:pt x="421212" y="393291"/>
                </a:lnTo>
                <a:lnTo>
                  <a:pt x="519142" y="393291"/>
                </a:lnTo>
                <a:lnTo>
                  <a:pt x="519142" y="363881"/>
                </a:lnTo>
                <a:cubicBezTo>
                  <a:pt x="519142" y="358574"/>
                  <a:pt x="514739" y="354178"/>
                  <a:pt x="509273" y="354178"/>
                </a:cubicBezTo>
                <a:close/>
                <a:moveTo>
                  <a:pt x="430929" y="334621"/>
                </a:moveTo>
                <a:lnTo>
                  <a:pt x="509273" y="334621"/>
                </a:lnTo>
                <a:cubicBezTo>
                  <a:pt x="525519" y="334621"/>
                  <a:pt x="538729" y="347659"/>
                  <a:pt x="538729" y="363881"/>
                </a:cubicBezTo>
                <a:lnTo>
                  <a:pt x="538729" y="393291"/>
                </a:lnTo>
                <a:lnTo>
                  <a:pt x="607356" y="393291"/>
                </a:lnTo>
                <a:lnTo>
                  <a:pt x="607356" y="608415"/>
                </a:lnTo>
                <a:lnTo>
                  <a:pt x="332998" y="608415"/>
                </a:lnTo>
                <a:lnTo>
                  <a:pt x="332998" y="393291"/>
                </a:lnTo>
                <a:lnTo>
                  <a:pt x="401626" y="393291"/>
                </a:lnTo>
                <a:lnTo>
                  <a:pt x="401626" y="363881"/>
                </a:lnTo>
                <a:cubicBezTo>
                  <a:pt x="401626" y="347659"/>
                  <a:pt x="414835" y="334621"/>
                  <a:pt x="430929" y="334621"/>
                </a:cubicBezTo>
                <a:close/>
                <a:moveTo>
                  <a:pt x="184476" y="237426"/>
                </a:moveTo>
                <a:lnTo>
                  <a:pt x="165497" y="280029"/>
                </a:lnTo>
                <a:lnTo>
                  <a:pt x="201177" y="262290"/>
                </a:lnTo>
                <a:close/>
                <a:moveTo>
                  <a:pt x="128753" y="237426"/>
                </a:moveTo>
                <a:lnTo>
                  <a:pt x="112204" y="262290"/>
                </a:lnTo>
                <a:lnTo>
                  <a:pt x="147884" y="280029"/>
                </a:lnTo>
                <a:close/>
                <a:moveTo>
                  <a:pt x="568032" y="225172"/>
                </a:moveTo>
                <a:lnTo>
                  <a:pt x="568032" y="275968"/>
                </a:lnTo>
                <a:lnTo>
                  <a:pt x="577901" y="275968"/>
                </a:lnTo>
                <a:cubicBezTo>
                  <a:pt x="583367" y="275968"/>
                  <a:pt x="587770" y="271571"/>
                  <a:pt x="587770" y="266112"/>
                </a:cubicBezTo>
                <a:lnTo>
                  <a:pt x="587770" y="225172"/>
                </a:lnTo>
                <a:cubicBezTo>
                  <a:pt x="584581" y="226233"/>
                  <a:pt x="581393" y="226991"/>
                  <a:pt x="577901" y="226991"/>
                </a:cubicBezTo>
                <a:cubicBezTo>
                  <a:pt x="574409" y="226991"/>
                  <a:pt x="571220" y="226233"/>
                  <a:pt x="568032" y="225172"/>
                </a:cubicBezTo>
                <a:close/>
                <a:moveTo>
                  <a:pt x="85329" y="197704"/>
                </a:moveTo>
                <a:cubicBezTo>
                  <a:pt x="48738" y="199221"/>
                  <a:pt x="19586" y="229239"/>
                  <a:pt x="19586" y="266080"/>
                </a:cubicBezTo>
                <a:lnTo>
                  <a:pt x="19586" y="344311"/>
                </a:lnTo>
                <a:lnTo>
                  <a:pt x="58759" y="344311"/>
                </a:lnTo>
                <a:lnTo>
                  <a:pt x="58759" y="246523"/>
                </a:lnTo>
                <a:lnTo>
                  <a:pt x="78345" y="246523"/>
                </a:lnTo>
                <a:lnTo>
                  <a:pt x="78345" y="383426"/>
                </a:lnTo>
                <a:lnTo>
                  <a:pt x="235036" y="383426"/>
                </a:lnTo>
                <a:lnTo>
                  <a:pt x="235036" y="246523"/>
                </a:lnTo>
                <a:lnTo>
                  <a:pt x="254622" y="246523"/>
                </a:lnTo>
                <a:lnTo>
                  <a:pt x="254622" y="344311"/>
                </a:lnTo>
                <a:lnTo>
                  <a:pt x="293795" y="344311"/>
                </a:lnTo>
                <a:lnTo>
                  <a:pt x="293795" y="266080"/>
                </a:lnTo>
                <a:cubicBezTo>
                  <a:pt x="293795" y="229239"/>
                  <a:pt x="264491" y="199221"/>
                  <a:pt x="228051" y="197704"/>
                </a:cubicBezTo>
                <a:lnTo>
                  <a:pt x="237009" y="233333"/>
                </a:lnTo>
                <a:lnTo>
                  <a:pt x="211046" y="241974"/>
                </a:lnTo>
                <a:lnTo>
                  <a:pt x="229722" y="269871"/>
                </a:lnTo>
                <a:lnTo>
                  <a:pt x="156690" y="306409"/>
                </a:lnTo>
                <a:lnTo>
                  <a:pt x="83659" y="269871"/>
                </a:lnTo>
                <a:lnTo>
                  <a:pt x="102183" y="241974"/>
                </a:lnTo>
                <a:lnTo>
                  <a:pt x="76371" y="233333"/>
                </a:lnTo>
                <a:close/>
                <a:moveTo>
                  <a:pt x="202240" y="197553"/>
                </a:moveTo>
                <a:lnTo>
                  <a:pt x="188271" y="228936"/>
                </a:lnTo>
                <a:lnTo>
                  <a:pt x="213476" y="220598"/>
                </a:lnTo>
                <a:lnTo>
                  <a:pt x="207858" y="197553"/>
                </a:lnTo>
                <a:close/>
                <a:moveTo>
                  <a:pt x="132549" y="197553"/>
                </a:moveTo>
                <a:lnTo>
                  <a:pt x="156690" y="251829"/>
                </a:lnTo>
                <a:lnTo>
                  <a:pt x="180832" y="197553"/>
                </a:lnTo>
                <a:close/>
                <a:moveTo>
                  <a:pt x="105523" y="197553"/>
                </a:moveTo>
                <a:lnTo>
                  <a:pt x="99753" y="220598"/>
                </a:lnTo>
                <a:lnTo>
                  <a:pt x="125109" y="228936"/>
                </a:lnTo>
                <a:lnTo>
                  <a:pt x="111141" y="197553"/>
                </a:lnTo>
                <a:close/>
                <a:moveTo>
                  <a:pt x="577901" y="187871"/>
                </a:moveTo>
                <a:cubicBezTo>
                  <a:pt x="572435" y="187871"/>
                  <a:pt x="568032" y="192268"/>
                  <a:pt x="568032" y="197575"/>
                </a:cubicBezTo>
                <a:cubicBezTo>
                  <a:pt x="568032" y="203034"/>
                  <a:pt x="572435" y="207431"/>
                  <a:pt x="577901" y="207431"/>
                </a:cubicBezTo>
                <a:cubicBezTo>
                  <a:pt x="583367" y="207431"/>
                  <a:pt x="587770" y="203034"/>
                  <a:pt x="587770" y="197575"/>
                </a:cubicBezTo>
                <a:cubicBezTo>
                  <a:pt x="587770" y="192268"/>
                  <a:pt x="583367" y="187871"/>
                  <a:pt x="577901" y="187871"/>
                </a:cubicBezTo>
                <a:close/>
                <a:moveTo>
                  <a:pt x="568032" y="119334"/>
                </a:moveTo>
                <a:lnTo>
                  <a:pt x="568032" y="170130"/>
                </a:lnTo>
                <a:cubicBezTo>
                  <a:pt x="571220" y="169068"/>
                  <a:pt x="574409" y="168310"/>
                  <a:pt x="577901" y="168310"/>
                </a:cubicBezTo>
                <a:cubicBezTo>
                  <a:pt x="581393" y="168310"/>
                  <a:pt x="584581" y="169068"/>
                  <a:pt x="587770" y="170130"/>
                </a:cubicBezTo>
                <a:lnTo>
                  <a:pt x="587770" y="129190"/>
                </a:lnTo>
                <a:cubicBezTo>
                  <a:pt x="587770" y="123731"/>
                  <a:pt x="583367" y="119334"/>
                  <a:pt x="577901" y="119334"/>
                </a:cubicBezTo>
                <a:close/>
                <a:moveTo>
                  <a:pt x="391757" y="119334"/>
                </a:moveTo>
                <a:lnTo>
                  <a:pt x="391757" y="275968"/>
                </a:lnTo>
                <a:lnTo>
                  <a:pt x="548446" y="275968"/>
                </a:lnTo>
                <a:lnTo>
                  <a:pt x="548446" y="119334"/>
                </a:lnTo>
                <a:lnTo>
                  <a:pt x="536755" y="119334"/>
                </a:lnTo>
                <a:lnTo>
                  <a:pt x="505326" y="200153"/>
                </a:lnTo>
                <a:lnTo>
                  <a:pt x="445049" y="179986"/>
                </a:lnTo>
                <a:lnTo>
                  <a:pt x="419845" y="222291"/>
                </a:lnTo>
                <a:lnTo>
                  <a:pt x="402992" y="212131"/>
                </a:lnTo>
                <a:lnTo>
                  <a:pt x="436395" y="156483"/>
                </a:lnTo>
                <a:lnTo>
                  <a:pt x="493787" y="175588"/>
                </a:lnTo>
                <a:lnTo>
                  <a:pt x="515650" y="119334"/>
                </a:lnTo>
                <a:close/>
                <a:moveTo>
                  <a:pt x="362453" y="119334"/>
                </a:moveTo>
                <a:cubicBezTo>
                  <a:pt x="356987" y="119334"/>
                  <a:pt x="352584" y="123731"/>
                  <a:pt x="352584" y="129190"/>
                </a:cubicBezTo>
                <a:lnTo>
                  <a:pt x="352584" y="266112"/>
                </a:lnTo>
                <a:cubicBezTo>
                  <a:pt x="352584" y="271571"/>
                  <a:pt x="356987" y="275968"/>
                  <a:pt x="362453" y="275968"/>
                </a:cubicBezTo>
                <a:lnTo>
                  <a:pt x="372170" y="275968"/>
                </a:lnTo>
                <a:lnTo>
                  <a:pt x="372170" y="119334"/>
                </a:lnTo>
                <a:close/>
                <a:moveTo>
                  <a:pt x="120706" y="70504"/>
                </a:moveTo>
                <a:cubicBezTo>
                  <a:pt x="117821" y="70504"/>
                  <a:pt x="115240" y="72475"/>
                  <a:pt x="114785" y="75355"/>
                </a:cubicBezTo>
                <a:lnTo>
                  <a:pt x="111293" y="92336"/>
                </a:lnTo>
                <a:cubicBezTo>
                  <a:pt x="108863" y="104464"/>
                  <a:pt x="99905" y="114016"/>
                  <a:pt x="88670" y="117654"/>
                </a:cubicBezTo>
                <a:cubicBezTo>
                  <a:pt x="92617" y="151615"/>
                  <a:pt x="121617" y="177995"/>
                  <a:pt x="156690" y="177995"/>
                </a:cubicBezTo>
                <a:cubicBezTo>
                  <a:pt x="191764" y="177995"/>
                  <a:pt x="220763" y="151615"/>
                  <a:pt x="224711" y="117654"/>
                </a:cubicBezTo>
                <a:cubicBezTo>
                  <a:pt x="213324" y="114016"/>
                  <a:pt x="204366" y="104464"/>
                  <a:pt x="201936" y="92336"/>
                </a:cubicBezTo>
                <a:lnTo>
                  <a:pt x="198596" y="75355"/>
                </a:lnTo>
                <a:cubicBezTo>
                  <a:pt x="197989" y="72475"/>
                  <a:pt x="195559" y="70504"/>
                  <a:pt x="192675" y="70504"/>
                </a:cubicBezTo>
                <a:lnTo>
                  <a:pt x="185994" y="70504"/>
                </a:lnTo>
                <a:cubicBezTo>
                  <a:pt x="183717" y="70504"/>
                  <a:pt x="181743" y="71717"/>
                  <a:pt x="180680" y="73839"/>
                </a:cubicBezTo>
                <a:lnTo>
                  <a:pt x="179617" y="75810"/>
                </a:lnTo>
                <a:cubicBezTo>
                  <a:pt x="175214" y="84604"/>
                  <a:pt x="166408" y="90062"/>
                  <a:pt x="156690" y="90062"/>
                </a:cubicBezTo>
                <a:cubicBezTo>
                  <a:pt x="146821" y="90062"/>
                  <a:pt x="138167" y="84604"/>
                  <a:pt x="133764" y="75810"/>
                </a:cubicBezTo>
                <a:lnTo>
                  <a:pt x="132701" y="73839"/>
                </a:lnTo>
                <a:cubicBezTo>
                  <a:pt x="131638" y="71717"/>
                  <a:pt x="129513" y="70504"/>
                  <a:pt x="127235" y="70504"/>
                </a:cubicBezTo>
                <a:close/>
                <a:moveTo>
                  <a:pt x="127235" y="21534"/>
                </a:moveTo>
                <a:cubicBezTo>
                  <a:pt x="105675" y="21534"/>
                  <a:pt x="88062" y="39121"/>
                  <a:pt x="88062" y="60649"/>
                </a:cubicBezTo>
                <a:lnTo>
                  <a:pt x="88062" y="95671"/>
                </a:lnTo>
                <a:cubicBezTo>
                  <a:pt x="90036" y="93700"/>
                  <a:pt x="91555" y="91274"/>
                  <a:pt x="92162" y="88545"/>
                </a:cubicBezTo>
                <a:lnTo>
                  <a:pt x="95502" y="71414"/>
                </a:lnTo>
                <a:cubicBezTo>
                  <a:pt x="97931" y="59588"/>
                  <a:pt x="108560" y="50946"/>
                  <a:pt x="120706" y="50946"/>
                </a:cubicBezTo>
                <a:lnTo>
                  <a:pt x="127235" y="50946"/>
                </a:lnTo>
                <a:cubicBezTo>
                  <a:pt x="137104" y="50946"/>
                  <a:pt x="145759" y="56253"/>
                  <a:pt x="150162" y="65046"/>
                </a:cubicBezTo>
                <a:lnTo>
                  <a:pt x="151224" y="67168"/>
                </a:lnTo>
                <a:cubicBezTo>
                  <a:pt x="153350" y="71262"/>
                  <a:pt x="160031" y="71262"/>
                  <a:pt x="162005" y="67168"/>
                </a:cubicBezTo>
                <a:lnTo>
                  <a:pt x="163067" y="65046"/>
                </a:lnTo>
                <a:cubicBezTo>
                  <a:pt x="167470" y="56253"/>
                  <a:pt x="176277" y="50946"/>
                  <a:pt x="185994" y="50946"/>
                </a:cubicBezTo>
                <a:lnTo>
                  <a:pt x="192675" y="50946"/>
                </a:lnTo>
                <a:cubicBezTo>
                  <a:pt x="204821" y="50946"/>
                  <a:pt x="215449" y="59588"/>
                  <a:pt x="217727" y="71414"/>
                </a:cubicBezTo>
                <a:lnTo>
                  <a:pt x="221219" y="88545"/>
                </a:lnTo>
                <a:cubicBezTo>
                  <a:pt x="221826" y="91274"/>
                  <a:pt x="223345" y="93700"/>
                  <a:pt x="225167" y="95671"/>
                </a:cubicBezTo>
                <a:lnTo>
                  <a:pt x="225167" y="60649"/>
                </a:lnTo>
                <a:cubicBezTo>
                  <a:pt x="225167" y="39121"/>
                  <a:pt x="207706" y="21534"/>
                  <a:pt x="185994" y="21534"/>
                </a:cubicBezTo>
                <a:lnTo>
                  <a:pt x="180376" y="21534"/>
                </a:lnTo>
                <a:cubicBezTo>
                  <a:pt x="173999" y="21534"/>
                  <a:pt x="168078" y="23960"/>
                  <a:pt x="163523" y="28508"/>
                </a:cubicBezTo>
                <a:lnTo>
                  <a:pt x="156690" y="35330"/>
                </a:lnTo>
                <a:lnTo>
                  <a:pt x="149706" y="28508"/>
                </a:lnTo>
                <a:cubicBezTo>
                  <a:pt x="145303" y="23960"/>
                  <a:pt x="139382" y="21534"/>
                  <a:pt x="133005" y="21534"/>
                </a:cubicBezTo>
                <a:close/>
                <a:moveTo>
                  <a:pt x="127235" y="1976"/>
                </a:moveTo>
                <a:lnTo>
                  <a:pt x="133005" y="1976"/>
                </a:lnTo>
                <a:cubicBezTo>
                  <a:pt x="141507" y="1976"/>
                  <a:pt x="149706" y="4402"/>
                  <a:pt x="156690" y="8950"/>
                </a:cubicBezTo>
                <a:cubicBezTo>
                  <a:pt x="163675" y="4402"/>
                  <a:pt x="171722" y="1976"/>
                  <a:pt x="180376" y="1976"/>
                </a:cubicBezTo>
                <a:lnTo>
                  <a:pt x="185994" y="1976"/>
                </a:lnTo>
                <a:cubicBezTo>
                  <a:pt x="218486" y="1976"/>
                  <a:pt x="244753" y="28356"/>
                  <a:pt x="244753" y="60649"/>
                </a:cubicBezTo>
                <a:lnTo>
                  <a:pt x="244753" y="109619"/>
                </a:lnTo>
                <a:cubicBezTo>
                  <a:pt x="244753" y="137212"/>
                  <a:pt x="231999" y="161925"/>
                  <a:pt x="211957" y="177995"/>
                </a:cubicBezTo>
                <a:lnTo>
                  <a:pt x="225167" y="177995"/>
                </a:lnTo>
                <a:cubicBezTo>
                  <a:pt x="273905" y="177995"/>
                  <a:pt x="313381" y="217565"/>
                  <a:pt x="313381" y="266080"/>
                </a:cubicBezTo>
                <a:lnTo>
                  <a:pt x="313381" y="363869"/>
                </a:lnTo>
                <a:cubicBezTo>
                  <a:pt x="313381" y="396313"/>
                  <a:pt x="286962" y="422542"/>
                  <a:pt x="254622" y="422542"/>
                </a:cubicBezTo>
                <a:lnTo>
                  <a:pt x="254622" y="608415"/>
                </a:lnTo>
                <a:lnTo>
                  <a:pt x="58759" y="608415"/>
                </a:lnTo>
                <a:lnTo>
                  <a:pt x="58759" y="422542"/>
                </a:lnTo>
                <a:cubicBezTo>
                  <a:pt x="26267" y="422542"/>
                  <a:pt x="0" y="396313"/>
                  <a:pt x="0" y="363869"/>
                </a:cubicBezTo>
                <a:lnTo>
                  <a:pt x="0" y="266080"/>
                </a:lnTo>
                <a:cubicBezTo>
                  <a:pt x="0" y="217565"/>
                  <a:pt x="39476" y="177995"/>
                  <a:pt x="88062" y="177995"/>
                </a:cubicBezTo>
                <a:lnTo>
                  <a:pt x="101424" y="177995"/>
                </a:lnTo>
                <a:cubicBezTo>
                  <a:pt x="81382" y="161925"/>
                  <a:pt x="68476" y="137212"/>
                  <a:pt x="68476" y="109619"/>
                </a:cubicBezTo>
                <a:lnTo>
                  <a:pt x="68476" y="60649"/>
                </a:lnTo>
                <a:cubicBezTo>
                  <a:pt x="68476" y="28356"/>
                  <a:pt x="94895" y="1976"/>
                  <a:pt x="127235" y="1976"/>
                </a:cubicBezTo>
                <a:close/>
                <a:moveTo>
                  <a:pt x="572435" y="0"/>
                </a:moveTo>
                <a:lnTo>
                  <a:pt x="605838" y="55649"/>
                </a:lnTo>
                <a:lnTo>
                  <a:pt x="589136" y="65656"/>
                </a:lnTo>
                <a:lnTo>
                  <a:pt x="570006" y="33965"/>
                </a:lnTo>
                <a:lnTo>
                  <a:pt x="544346" y="99773"/>
                </a:lnTo>
                <a:lnTo>
                  <a:pt x="577901" y="99773"/>
                </a:lnTo>
                <a:cubicBezTo>
                  <a:pt x="594147" y="99773"/>
                  <a:pt x="607356" y="112965"/>
                  <a:pt x="607356" y="129190"/>
                </a:cubicBezTo>
                <a:lnTo>
                  <a:pt x="607356" y="266112"/>
                </a:lnTo>
                <a:cubicBezTo>
                  <a:pt x="607356" y="282336"/>
                  <a:pt x="594147" y="295528"/>
                  <a:pt x="577901" y="295528"/>
                </a:cubicBezTo>
                <a:lnTo>
                  <a:pt x="362453" y="295528"/>
                </a:lnTo>
                <a:cubicBezTo>
                  <a:pt x="346207" y="295528"/>
                  <a:pt x="332998" y="282336"/>
                  <a:pt x="332998" y="266112"/>
                </a:cubicBezTo>
                <a:lnTo>
                  <a:pt x="332998" y="129190"/>
                </a:lnTo>
                <a:cubicBezTo>
                  <a:pt x="332998" y="112965"/>
                  <a:pt x="346207" y="99773"/>
                  <a:pt x="362453" y="99773"/>
                </a:cubicBezTo>
                <a:lnTo>
                  <a:pt x="523242" y="99773"/>
                </a:lnTo>
                <a:lnTo>
                  <a:pt x="551482" y="27597"/>
                </a:lnTo>
                <a:lnTo>
                  <a:pt x="512462" y="40637"/>
                </a:lnTo>
                <a:lnTo>
                  <a:pt x="506237" y="219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latin typeface="思源黑体 CN Regular" panose="020B0500000000000000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475EACB-6B14-4F81-9405-299CF2C3CEDE}"/>
              </a:ext>
            </a:extLst>
          </p:cNvPr>
          <p:cNvSpPr txBox="1"/>
          <p:nvPr/>
        </p:nvSpPr>
        <p:spPr>
          <a:xfrm>
            <a:off x="6510687" y="3809055"/>
            <a:ext cx="2051844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存在的问题与困难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A058B8E-482E-4F72-9ADC-27789F7AA283}"/>
              </a:ext>
            </a:extLst>
          </p:cNvPr>
          <p:cNvSpPr txBox="1"/>
          <p:nvPr/>
        </p:nvSpPr>
        <p:spPr>
          <a:xfrm>
            <a:off x="6533213" y="4143514"/>
            <a:ext cx="2006791" cy="33855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Existing Problems AndDifficulties</a:t>
            </a:r>
            <a:endParaRPr kumimoji="0" lang="zh-CN" altLang="en-US" sz="11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D0885EA9-276C-42B2-A711-47600BEC6FC4}"/>
              </a:ext>
            </a:extLst>
          </p:cNvPr>
          <p:cNvSpPr txBox="1"/>
          <p:nvPr/>
        </p:nvSpPr>
        <p:spPr>
          <a:xfrm>
            <a:off x="6603982" y="4947721"/>
            <a:ext cx="1865254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PART THREE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63" name="iconfont-10026-4294021">
            <a:extLst>
              <a:ext uri="{FF2B5EF4-FFF2-40B4-BE49-F238E27FC236}">
                <a16:creationId xmlns:a16="http://schemas.microsoft.com/office/drawing/2014/main" id="{F4F4CEB6-54F3-C242-6957-EE1163CA9D4B}"/>
              </a:ext>
            </a:extLst>
          </p:cNvPr>
          <p:cNvSpPr>
            <a:spLocks noChangeAspect="1"/>
          </p:cNvSpPr>
          <p:nvPr/>
        </p:nvSpPr>
        <p:spPr bwMode="auto">
          <a:xfrm>
            <a:off x="7387938" y="3146536"/>
            <a:ext cx="297342" cy="297283"/>
          </a:xfrm>
          <a:custGeom>
            <a:avLst/>
            <a:gdLst>
              <a:gd name="T0" fmla="*/ 8665 w 10535"/>
              <a:gd name="T1" fmla="*/ 1875 h 10534"/>
              <a:gd name="T2" fmla="*/ 1875 w 10535"/>
              <a:gd name="T3" fmla="*/ 1875 h 10534"/>
              <a:gd name="T4" fmla="*/ 1875 w 10535"/>
              <a:gd name="T5" fmla="*/ 8665 h 10534"/>
              <a:gd name="T6" fmla="*/ 8325 w 10535"/>
              <a:gd name="T7" fmla="*/ 8975 h 10534"/>
              <a:gd name="T8" fmla="*/ 7897 w 10535"/>
              <a:gd name="T9" fmla="*/ 8547 h 10534"/>
              <a:gd name="T10" fmla="*/ 2300 w 10535"/>
              <a:gd name="T11" fmla="*/ 8240 h 10534"/>
              <a:gd name="T12" fmla="*/ 2300 w 10535"/>
              <a:gd name="T13" fmla="*/ 2300 h 10534"/>
              <a:gd name="T14" fmla="*/ 8240 w 10535"/>
              <a:gd name="T15" fmla="*/ 2300 h 10534"/>
              <a:gd name="T16" fmla="*/ 8515 w 10535"/>
              <a:gd name="T17" fmla="*/ 7937 h 10534"/>
              <a:gd name="T18" fmla="*/ 8942 w 10535"/>
              <a:gd name="T19" fmla="*/ 8364 h 10534"/>
              <a:gd name="T20" fmla="*/ 8665 w 10535"/>
              <a:gd name="T21" fmla="*/ 1875 h 10534"/>
              <a:gd name="T22" fmla="*/ 5407 w 10535"/>
              <a:gd name="T23" fmla="*/ 3431 h 10534"/>
              <a:gd name="T24" fmla="*/ 6032 w 10535"/>
              <a:gd name="T25" fmla="*/ 4370 h 10534"/>
              <a:gd name="T26" fmla="*/ 4943 w 10535"/>
              <a:gd name="T27" fmla="*/ 5494 h 10534"/>
              <a:gd name="T28" fmla="*/ 4816 w 10535"/>
              <a:gd name="T29" fmla="*/ 6455 h 10534"/>
              <a:gd name="T30" fmla="*/ 5650 w 10535"/>
              <a:gd name="T31" fmla="*/ 6455 h 10534"/>
              <a:gd name="T32" fmla="*/ 6067 w 10535"/>
              <a:gd name="T33" fmla="*/ 5517 h 10534"/>
              <a:gd name="T34" fmla="*/ 6971 w 10535"/>
              <a:gd name="T35" fmla="*/ 3652 h 10534"/>
              <a:gd name="T36" fmla="*/ 5163 w 10535"/>
              <a:gd name="T37" fmla="*/ 2690 h 10534"/>
              <a:gd name="T38" fmla="*/ 3472 w 10535"/>
              <a:gd name="T39" fmla="*/ 4138 h 10534"/>
              <a:gd name="T40" fmla="*/ 4329 w 10535"/>
              <a:gd name="T41" fmla="*/ 4254 h 10534"/>
              <a:gd name="T42" fmla="*/ 5407 w 10535"/>
              <a:gd name="T43" fmla="*/ 3431 h 10534"/>
              <a:gd name="T44" fmla="*/ 4804 w 10535"/>
              <a:gd name="T45" fmla="*/ 6768 h 10534"/>
              <a:gd name="T46" fmla="*/ 5673 w 10535"/>
              <a:gd name="T47" fmla="*/ 6768 h 10534"/>
              <a:gd name="T48" fmla="*/ 5673 w 10535"/>
              <a:gd name="T49" fmla="*/ 7718 h 10534"/>
              <a:gd name="T50" fmla="*/ 4804 w 10535"/>
              <a:gd name="T51" fmla="*/ 7718 h 10534"/>
              <a:gd name="T52" fmla="*/ 4804 w 10535"/>
              <a:gd name="T53" fmla="*/ 6768 h 10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535" h="10534">
                <a:moveTo>
                  <a:pt x="8665" y="1875"/>
                </a:moveTo>
                <a:cubicBezTo>
                  <a:pt x="6790" y="0"/>
                  <a:pt x="3750" y="0"/>
                  <a:pt x="1875" y="1875"/>
                </a:cubicBezTo>
                <a:cubicBezTo>
                  <a:pt x="0" y="3750"/>
                  <a:pt x="0" y="6790"/>
                  <a:pt x="1875" y="8665"/>
                </a:cubicBezTo>
                <a:cubicBezTo>
                  <a:pt x="3640" y="10431"/>
                  <a:pt x="6438" y="10534"/>
                  <a:pt x="8325" y="8975"/>
                </a:cubicBezTo>
                <a:lnTo>
                  <a:pt x="7897" y="8547"/>
                </a:lnTo>
                <a:cubicBezTo>
                  <a:pt x="6248" y="9873"/>
                  <a:pt x="3830" y="9771"/>
                  <a:pt x="2300" y="8240"/>
                </a:cubicBezTo>
                <a:cubicBezTo>
                  <a:pt x="660" y="6600"/>
                  <a:pt x="660" y="3940"/>
                  <a:pt x="2300" y="2300"/>
                </a:cubicBezTo>
                <a:cubicBezTo>
                  <a:pt x="3940" y="660"/>
                  <a:pt x="6600" y="660"/>
                  <a:pt x="8240" y="2300"/>
                </a:cubicBezTo>
                <a:cubicBezTo>
                  <a:pt x="9783" y="3843"/>
                  <a:pt x="9874" y="6287"/>
                  <a:pt x="8515" y="7937"/>
                </a:cubicBezTo>
                <a:lnTo>
                  <a:pt x="8942" y="8364"/>
                </a:lnTo>
                <a:cubicBezTo>
                  <a:pt x="10535" y="6477"/>
                  <a:pt x="10443" y="3652"/>
                  <a:pt x="8665" y="1875"/>
                </a:cubicBezTo>
                <a:close/>
                <a:moveTo>
                  <a:pt x="5407" y="3431"/>
                </a:moveTo>
                <a:cubicBezTo>
                  <a:pt x="6334" y="3536"/>
                  <a:pt x="6125" y="4231"/>
                  <a:pt x="6032" y="4370"/>
                </a:cubicBezTo>
                <a:cubicBezTo>
                  <a:pt x="5940" y="4602"/>
                  <a:pt x="5082" y="5158"/>
                  <a:pt x="4943" y="5494"/>
                </a:cubicBezTo>
                <a:cubicBezTo>
                  <a:pt x="4804" y="5830"/>
                  <a:pt x="4816" y="6455"/>
                  <a:pt x="4816" y="6455"/>
                </a:cubicBezTo>
                <a:lnTo>
                  <a:pt x="5650" y="6455"/>
                </a:lnTo>
                <a:cubicBezTo>
                  <a:pt x="5650" y="6455"/>
                  <a:pt x="5604" y="5795"/>
                  <a:pt x="6067" y="5517"/>
                </a:cubicBezTo>
                <a:cubicBezTo>
                  <a:pt x="6531" y="5239"/>
                  <a:pt x="7318" y="4428"/>
                  <a:pt x="6971" y="3652"/>
                </a:cubicBezTo>
                <a:cubicBezTo>
                  <a:pt x="6415" y="2759"/>
                  <a:pt x="5870" y="2667"/>
                  <a:pt x="5163" y="2690"/>
                </a:cubicBezTo>
                <a:cubicBezTo>
                  <a:pt x="4457" y="2713"/>
                  <a:pt x="3715" y="3061"/>
                  <a:pt x="3472" y="4138"/>
                </a:cubicBezTo>
                <a:cubicBezTo>
                  <a:pt x="4051" y="4219"/>
                  <a:pt x="4329" y="4254"/>
                  <a:pt x="4329" y="4254"/>
                </a:cubicBezTo>
                <a:cubicBezTo>
                  <a:pt x="4329" y="4254"/>
                  <a:pt x="4480" y="3327"/>
                  <a:pt x="5407" y="3431"/>
                </a:cubicBezTo>
                <a:close/>
                <a:moveTo>
                  <a:pt x="4804" y="6768"/>
                </a:moveTo>
                <a:lnTo>
                  <a:pt x="5673" y="6768"/>
                </a:lnTo>
                <a:lnTo>
                  <a:pt x="5673" y="7718"/>
                </a:lnTo>
                <a:lnTo>
                  <a:pt x="4804" y="7718"/>
                </a:lnTo>
                <a:lnTo>
                  <a:pt x="4804" y="67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latin typeface="思源黑体 CN Regular" panose="020B0500000000000000" pitchFamily="34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0EFADFF-4FE7-4E5A-A922-52BB0AB3CFB6}"/>
              </a:ext>
            </a:extLst>
          </p:cNvPr>
          <p:cNvSpPr txBox="1"/>
          <p:nvPr/>
        </p:nvSpPr>
        <p:spPr>
          <a:xfrm>
            <a:off x="9614253" y="3809055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下一步措施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EF0D1430-C933-4801-BB7A-A15D98229621}"/>
              </a:ext>
            </a:extLst>
          </p:cNvPr>
          <p:cNvSpPr txBox="1"/>
          <p:nvPr/>
        </p:nvSpPr>
        <p:spPr>
          <a:xfrm>
            <a:off x="9460364" y="4270237"/>
            <a:ext cx="1846660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The next step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64" name="iconfont-10026-4294021">
            <a:extLst>
              <a:ext uri="{FF2B5EF4-FFF2-40B4-BE49-F238E27FC236}">
                <a16:creationId xmlns:a16="http://schemas.microsoft.com/office/drawing/2014/main" id="{C16C3663-6F0E-3F4A-425C-A80C0B17BFA2}"/>
              </a:ext>
            </a:extLst>
          </p:cNvPr>
          <p:cNvSpPr>
            <a:spLocks noChangeAspect="1"/>
          </p:cNvSpPr>
          <p:nvPr/>
        </p:nvSpPr>
        <p:spPr bwMode="auto">
          <a:xfrm>
            <a:off x="10235023" y="3179652"/>
            <a:ext cx="297342" cy="231050"/>
          </a:xfrm>
          <a:custGeom>
            <a:avLst/>
            <a:gdLst>
              <a:gd name="connsiteX0" fmla="*/ 555379 w 606862"/>
              <a:gd name="connsiteY0" fmla="*/ 357954 h 471564"/>
              <a:gd name="connsiteX1" fmla="*/ 555379 w 606862"/>
              <a:gd name="connsiteY1" fmla="*/ 410487 h 471564"/>
              <a:gd name="connsiteX2" fmla="*/ 578806 w 606862"/>
              <a:gd name="connsiteY2" fmla="*/ 410487 h 471564"/>
              <a:gd name="connsiteX3" fmla="*/ 578806 w 606862"/>
              <a:gd name="connsiteY3" fmla="*/ 357954 h 471564"/>
              <a:gd name="connsiteX4" fmla="*/ 181829 w 606862"/>
              <a:gd name="connsiteY4" fmla="*/ 185068 h 471564"/>
              <a:gd name="connsiteX5" fmla="*/ 264295 w 606862"/>
              <a:gd name="connsiteY5" fmla="*/ 185068 h 471564"/>
              <a:gd name="connsiteX6" fmla="*/ 277198 w 606862"/>
              <a:gd name="connsiteY6" fmla="*/ 193614 h 471564"/>
              <a:gd name="connsiteX7" fmla="*/ 274113 w 606862"/>
              <a:gd name="connsiteY7" fmla="*/ 208884 h 471564"/>
              <a:gd name="connsiteX8" fmla="*/ 250832 w 606862"/>
              <a:gd name="connsiteY8" fmla="*/ 232139 h 471564"/>
              <a:gd name="connsiteX9" fmla="*/ 280003 w 606862"/>
              <a:gd name="connsiteY9" fmla="*/ 281311 h 471564"/>
              <a:gd name="connsiteX10" fmla="*/ 223904 w 606862"/>
              <a:gd name="connsiteY10" fmla="*/ 337348 h 471564"/>
              <a:gd name="connsiteX11" fmla="*/ 167804 w 606862"/>
              <a:gd name="connsiteY11" fmla="*/ 281311 h 471564"/>
              <a:gd name="connsiteX12" fmla="*/ 181829 w 606862"/>
              <a:gd name="connsiteY12" fmla="*/ 267302 h 471564"/>
              <a:gd name="connsiteX13" fmla="*/ 195854 w 606862"/>
              <a:gd name="connsiteY13" fmla="*/ 281311 h 471564"/>
              <a:gd name="connsiteX14" fmla="*/ 223904 w 606862"/>
              <a:gd name="connsiteY14" fmla="*/ 309330 h 471564"/>
              <a:gd name="connsiteX15" fmla="*/ 251953 w 606862"/>
              <a:gd name="connsiteY15" fmla="*/ 281311 h 471564"/>
              <a:gd name="connsiteX16" fmla="*/ 223904 w 606862"/>
              <a:gd name="connsiteY16" fmla="*/ 253293 h 471564"/>
              <a:gd name="connsiteX17" fmla="*/ 211001 w 606862"/>
              <a:gd name="connsiteY17" fmla="*/ 244607 h 471564"/>
              <a:gd name="connsiteX18" fmla="*/ 214086 w 606862"/>
              <a:gd name="connsiteY18" fmla="*/ 229337 h 471564"/>
              <a:gd name="connsiteX19" fmla="*/ 230355 w 606862"/>
              <a:gd name="connsiteY19" fmla="*/ 213086 h 471564"/>
              <a:gd name="connsiteX20" fmla="*/ 181829 w 606862"/>
              <a:gd name="connsiteY20" fmla="*/ 213086 h 471564"/>
              <a:gd name="connsiteX21" fmla="*/ 167804 w 606862"/>
              <a:gd name="connsiteY21" fmla="*/ 199077 h 471564"/>
              <a:gd name="connsiteX22" fmla="*/ 181829 w 606862"/>
              <a:gd name="connsiteY22" fmla="*/ 185068 h 471564"/>
              <a:gd name="connsiteX23" fmla="*/ 223869 w 606862"/>
              <a:gd name="connsiteY23" fmla="*/ 93897 h 471564"/>
              <a:gd name="connsiteX24" fmla="*/ 237898 w 606862"/>
              <a:gd name="connsiteY24" fmla="*/ 107904 h 471564"/>
              <a:gd name="connsiteX25" fmla="*/ 223869 w 606862"/>
              <a:gd name="connsiteY25" fmla="*/ 121910 h 471564"/>
              <a:gd name="connsiteX26" fmla="*/ 93684 w 606862"/>
              <a:gd name="connsiteY26" fmla="*/ 251893 h 471564"/>
              <a:gd name="connsiteX27" fmla="*/ 223869 w 606862"/>
              <a:gd name="connsiteY27" fmla="*/ 381876 h 471564"/>
              <a:gd name="connsiteX28" fmla="*/ 354055 w 606862"/>
              <a:gd name="connsiteY28" fmla="*/ 251893 h 471564"/>
              <a:gd name="connsiteX29" fmla="*/ 311829 w 606862"/>
              <a:gd name="connsiteY29" fmla="*/ 155947 h 471564"/>
              <a:gd name="connsiteX30" fmla="*/ 310987 w 606862"/>
              <a:gd name="connsiteY30" fmla="*/ 136197 h 471564"/>
              <a:gd name="connsiteX31" fmla="*/ 330767 w 606862"/>
              <a:gd name="connsiteY31" fmla="*/ 135357 h 471564"/>
              <a:gd name="connsiteX32" fmla="*/ 382112 w 606862"/>
              <a:gd name="connsiteY32" fmla="*/ 251893 h 471564"/>
              <a:gd name="connsiteX33" fmla="*/ 223869 w 606862"/>
              <a:gd name="connsiteY33" fmla="*/ 409889 h 471564"/>
              <a:gd name="connsiteX34" fmla="*/ 65626 w 606862"/>
              <a:gd name="connsiteY34" fmla="*/ 251893 h 471564"/>
              <a:gd name="connsiteX35" fmla="*/ 223869 w 606862"/>
              <a:gd name="connsiteY35" fmla="*/ 93897 h 471564"/>
              <a:gd name="connsiteX36" fmla="*/ 352460 w 606862"/>
              <a:gd name="connsiteY36" fmla="*/ 0 h 471564"/>
              <a:gd name="connsiteX37" fmla="*/ 362350 w 606862"/>
              <a:gd name="connsiteY37" fmla="*/ 4097 h 471564"/>
              <a:gd name="connsiteX38" fmla="*/ 463213 w 606862"/>
              <a:gd name="connsiteY38" fmla="*/ 104819 h 471564"/>
              <a:gd name="connsiteX39" fmla="*/ 463213 w 606862"/>
              <a:gd name="connsiteY39" fmla="*/ 124711 h 471564"/>
              <a:gd name="connsiteX40" fmla="*/ 449886 w 606862"/>
              <a:gd name="connsiteY40" fmla="*/ 138019 h 471564"/>
              <a:gd name="connsiteX41" fmla="*/ 439926 w 606862"/>
              <a:gd name="connsiteY41" fmla="*/ 142082 h 471564"/>
              <a:gd name="connsiteX42" fmla="*/ 429966 w 606862"/>
              <a:gd name="connsiteY42" fmla="*/ 138019 h 471564"/>
              <a:gd name="connsiteX43" fmla="*/ 429966 w 606862"/>
              <a:gd name="connsiteY43" fmla="*/ 118127 h 471564"/>
              <a:gd name="connsiteX44" fmla="*/ 433473 w 606862"/>
              <a:gd name="connsiteY44" fmla="*/ 114765 h 471564"/>
              <a:gd name="connsiteX45" fmla="*/ 352390 w 606862"/>
              <a:gd name="connsiteY45" fmla="*/ 33936 h 471564"/>
              <a:gd name="connsiteX46" fmla="*/ 333873 w 606862"/>
              <a:gd name="connsiteY46" fmla="*/ 52287 h 471564"/>
              <a:gd name="connsiteX47" fmla="*/ 447922 w 606862"/>
              <a:gd name="connsiteY47" fmla="*/ 245886 h 471564"/>
              <a:gd name="connsiteX48" fmla="*/ 447922 w 606862"/>
              <a:gd name="connsiteY48" fmla="*/ 410487 h 471564"/>
              <a:gd name="connsiteX49" fmla="*/ 527322 w 606862"/>
              <a:gd name="connsiteY49" fmla="*/ 410487 h 471564"/>
              <a:gd name="connsiteX50" fmla="*/ 527322 w 606862"/>
              <a:gd name="connsiteY50" fmla="*/ 343946 h 471564"/>
              <a:gd name="connsiteX51" fmla="*/ 541350 w 606862"/>
              <a:gd name="connsiteY51" fmla="*/ 329937 h 471564"/>
              <a:gd name="connsiteX52" fmla="*/ 592834 w 606862"/>
              <a:gd name="connsiteY52" fmla="*/ 329937 h 471564"/>
              <a:gd name="connsiteX53" fmla="*/ 606862 w 606862"/>
              <a:gd name="connsiteY53" fmla="*/ 343946 h 471564"/>
              <a:gd name="connsiteX54" fmla="*/ 606862 w 606862"/>
              <a:gd name="connsiteY54" fmla="*/ 424495 h 471564"/>
              <a:gd name="connsiteX55" fmla="*/ 592834 w 606862"/>
              <a:gd name="connsiteY55" fmla="*/ 438504 h 471564"/>
              <a:gd name="connsiteX56" fmla="*/ 541350 w 606862"/>
              <a:gd name="connsiteY56" fmla="*/ 438504 h 471564"/>
              <a:gd name="connsiteX57" fmla="*/ 447922 w 606862"/>
              <a:gd name="connsiteY57" fmla="*/ 438504 h 471564"/>
              <a:gd name="connsiteX58" fmla="*/ 447922 w 606862"/>
              <a:gd name="connsiteY58" fmla="*/ 457555 h 471564"/>
              <a:gd name="connsiteX59" fmla="*/ 433894 w 606862"/>
              <a:gd name="connsiteY59" fmla="*/ 471564 h 471564"/>
              <a:gd name="connsiteX60" fmla="*/ 14028 w 606862"/>
              <a:gd name="connsiteY60" fmla="*/ 471564 h 471564"/>
              <a:gd name="connsiteX61" fmla="*/ 0 w 606862"/>
              <a:gd name="connsiteY61" fmla="*/ 457555 h 471564"/>
              <a:gd name="connsiteX62" fmla="*/ 14028 w 606862"/>
              <a:gd name="connsiteY62" fmla="*/ 443547 h 471564"/>
              <a:gd name="connsiteX63" fmla="*/ 419866 w 606862"/>
              <a:gd name="connsiteY63" fmla="*/ 443547 h 471564"/>
              <a:gd name="connsiteX64" fmla="*/ 419866 w 606862"/>
              <a:gd name="connsiteY64" fmla="*/ 245886 h 471564"/>
              <a:gd name="connsiteX65" fmla="*/ 225995 w 606862"/>
              <a:gd name="connsiteY65" fmla="*/ 52287 h 471564"/>
              <a:gd name="connsiteX66" fmla="*/ 221787 w 606862"/>
              <a:gd name="connsiteY66" fmla="*/ 52287 h 471564"/>
              <a:gd name="connsiteX67" fmla="*/ 28057 w 606862"/>
              <a:gd name="connsiteY67" fmla="*/ 245886 h 471564"/>
              <a:gd name="connsiteX68" fmla="*/ 28057 w 606862"/>
              <a:gd name="connsiteY68" fmla="*/ 360476 h 471564"/>
              <a:gd name="connsiteX69" fmla="*/ 14028 w 606862"/>
              <a:gd name="connsiteY69" fmla="*/ 374484 h 471564"/>
              <a:gd name="connsiteX70" fmla="*/ 0 w 606862"/>
              <a:gd name="connsiteY70" fmla="*/ 360476 h 471564"/>
              <a:gd name="connsiteX71" fmla="*/ 0 w 606862"/>
              <a:gd name="connsiteY71" fmla="*/ 245886 h 471564"/>
              <a:gd name="connsiteX72" fmla="*/ 221787 w 606862"/>
              <a:gd name="connsiteY72" fmla="*/ 24270 h 471564"/>
              <a:gd name="connsiteX73" fmla="*/ 225995 w 606862"/>
              <a:gd name="connsiteY73" fmla="*/ 24270 h 471564"/>
              <a:gd name="connsiteX74" fmla="*/ 307079 w 606862"/>
              <a:gd name="connsiteY74" fmla="*/ 39539 h 471564"/>
              <a:gd name="connsiteX75" fmla="*/ 342570 w 606862"/>
              <a:gd name="connsiteY75" fmla="*/ 4097 h 471564"/>
              <a:gd name="connsiteX76" fmla="*/ 352460 w 606862"/>
              <a:gd name="connsiteY76" fmla="*/ 0 h 471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606862" h="471564">
                <a:moveTo>
                  <a:pt x="555379" y="357954"/>
                </a:moveTo>
                <a:lnTo>
                  <a:pt x="555379" y="410487"/>
                </a:lnTo>
                <a:lnTo>
                  <a:pt x="578806" y="410487"/>
                </a:lnTo>
                <a:lnTo>
                  <a:pt x="578806" y="357954"/>
                </a:lnTo>
                <a:close/>
                <a:moveTo>
                  <a:pt x="181829" y="185068"/>
                </a:moveTo>
                <a:lnTo>
                  <a:pt x="264295" y="185068"/>
                </a:lnTo>
                <a:cubicBezTo>
                  <a:pt x="269905" y="185068"/>
                  <a:pt x="274954" y="188430"/>
                  <a:pt x="277198" y="193614"/>
                </a:cubicBezTo>
                <a:cubicBezTo>
                  <a:pt x="279302" y="198937"/>
                  <a:pt x="278180" y="204961"/>
                  <a:pt x="274113" y="208884"/>
                </a:cubicBezTo>
                <a:lnTo>
                  <a:pt x="250832" y="232139"/>
                </a:lnTo>
                <a:cubicBezTo>
                  <a:pt x="268222" y="241665"/>
                  <a:pt x="280003" y="260157"/>
                  <a:pt x="280003" y="281311"/>
                </a:cubicBezTo>
                <a:cubicBezTo>
                  <a:pt x="280003" y="312131"/>
                  <a:pt x="254899" y="337348"/>
                  <a:pt x="223904" y="337348"/>
                </a:cubicBezTo>
                <a:cubicBezTo>
                  <a:pt x="193049" y="337348"/>
                  <a:pt x="167804" y="312131"/>
                  <a:pt x="167804" y="281311"/>
                </a:cubicBezTo>
                <a:cubicBezTo>
                  <a:pt x="167804" y="273606"/>
                  <a:pt x="174115" y="267302"/>
                  <a:pt x="181829" y="267302"/>
                </a:cubicBezTo>
                <a:cubicBezTo>
                  <a:pt x="189683" y="267302"/>
                  <a:pt x="195854" y="273606"/>
                  <a:pt x="195854" y="281311"/>
                </a:cubicBezTo>
                <a:cubicBezTo>
                  <a:pt x="195854" y="296721"/>
                  <a:pt x="208476" y="309330"/>
                  <a:pt x="223904" y="309330"/>
                </a:cubicBezTo>
                <a:cubicBezTo>
                  <a:pt x="239471" y="309330"/>
                  <a:pt x="251953" y="296721"/>
                  <a:pt x="251953" y="281311"/>
                </a:cubicBezTo>
                <a:cubicBezTo>
                  <a:pt x="251953" y="265901"/>
                  <a:pt x="239471" y="253293"/>
                  <a:pt x="223904" y="253293"/>
                </a:cubicBezTo>
                <a:cubicBezTo>
                  <a:pt x="218294" y="253293"/>
                  <a:pt x="213105" y="249931"/>
                  <a:pt x="211001" y="244607"/>
                </a:cubicBezTo>
                <a:cubicBezTo>
                  <a:pt x="208757" y="239424"/>
                  <a:pt x="210019" y="233400"/>
                  <a:pt x="214086" y="229337"/>
                </a:cubicBezTo>
                <a:lnTo>
                  <a:pt x="230355" y="213086"/>
                </a:lnTo>
                <a:lnTo>
                  <a:pt x="181829" y="213086"/>
                </a:lnTo>
                <a:cubicBezTo>
                  <a:pt x="174115" y="213086"/>
                  <a:pt x="167804" y="206782"/>
                  <a:pt x="167804" y="199077"/>
                </a:cubicBezTo>
                <a:cubicBezTo>
                  <a:pt x="167804" y="191232"/>
                  <a:pt x="174115" y="185068"/>
                  <a:pt x="181829" y="185068"/>
                </a:cubicBezTo>
                <a:close/>
                <a:moveTo>
                  <a:pt x="223869" y="93897"/>
                </a:moveTo>
                <a:cubicBezTo>
                  <a:pt x="231725" y="93897"/>
                  <a:pt x="237898" y="100060"/>
                  <a:pt x="237898" y="107904"/>
                </a:cubicBezTo>
                <a:cubicBezTo>
                  <a:pt x="237898" y="115607"/>
                  <a:pt x="231725" y="121910"/>
                  <a:pt x="223869" y="121910"/>
                </a:cubicBezTo>
                <a:cubicBezTo>
                  <a:pt x="152183" y="121910"/>
                  <a:pt x="93684" y="180178"/>
                  <a:pt x="93684" y="251893"/>
                </a:cubicBezTo>
                <a:cubicBezTo>
                  <a:pt x="93684" y="323467"/>
                  <a:pt x="152183" y="381876"/>
                  <a:pt x="223869" y="381876"/>
                </a:cubicBezTo>
                <a:cubicBezTo>
                  <a:pt x="295696" y="381876"/>
                  <a:pt x="354055" y="323467"/>
                  <a:pt x="354055" y="251893"/>
                </a:cubicBezTo>
                <a:cubicBezTo>
                  <a:pt x="354055" y="215475"/>
                  <a:pt x="338623" y="180599"/>
                  <a:pt x="311829" y="155947"/>
                </a:cubicBezTo>
                <a:cubicBezTo>
                  <a:pt x="306077" y="150764"/>
                  <a:pt x="305796" y="141940"/>
                  <a:pt x="310987" y="136197"/>
                </a:cubicBezTo>
                <a:cubicBezTo>
                  <a:pt x="316178" y="130455"/>
                  <a:pt x="325156" y="130174"/>
                  <a:pt x="330767" y="135357"/>
                </a:cubicBezTo>
                <a:cubicBezTo>
                  <a:pt x="363454" y="165191"/>
                  <a:pt x="382112" y="207632"/>
                  <a:pt x="382112" y="251893"/>
                </a:cubicBezTo>
                <a:cubicBezTo>
                  <a:pt x="382112" y="339015"/>
                  <a:pt x="311127" y="409889"/>
                  <a:pt x="223869" y="409889"/>
                </a:cubicBezTo>
                <a:cubicBezTo>
                  <a:pt x="136611" y="409889"/>
                  <a:pt x="65626" y="339015"/>
                  <a:pt x="65626" y="251893"/>
                </a:cubicBezTo>
                <a:cubicBezTo>
                  <a:pt x="65626" y="164771"/>
                  <a:pt x="136611" y="93897"/>
                  <a:pt x="223869" y="93897"/>
                </a:cubicBezTo>
                <a:close/>
                <a:moveTo>
                  <a:pt x="352460" y="0"/>
                </a:moveTo>
                <a:cubicBezTo>
                  <a:pt x="356037" y="0"/>
                  <a:pt x="359614" y="1366"/>
                  <a:pt x="362350" y="4097"/>
                </a:cubicBezTo>
                <a:lnTo>
                  <a:pt x="463213" y="104819"/>
                </a:lnTo>
                <a:cubicBezTo>
                  <a:pt x="468684" y="110282"/>
                  <a:pt x="468684" y="119248"/>
                  <a:pt x="463213" y="124711"/>
                </a:cubicBezTo>
                <a:lnTo>
                  <a:pt x="449886" y="138019"/>
                </a:lnTo>
                <a:cubicBezTo>
                  <a:pt x="447080" y="140681"/>
                  <a:pt x="443573" y="142082"/>
                  <a:pt x="439926" y="142082"/>
                </a:cubicBezTo>
                <a:cubicBezTo>
                  <a:pt x="436419" y="142082"/>
                  <a:pt x="432772" y="140681"/>
                  <a:pt x="429966" y="138019"/>
                </a:cubicBezTo>
                <a:cubicBezTo>
                  <a:pt x="424495" y="132556"/>
                  <a:pt x="424495" y="123591"/>
                  <a:pt x="429966" y="118127"/>
                </a:cubicBezTo>
                <a:lnTo>
                  <a:pt x="433473" y="114765"/>
                </a:lnTo>
                <a:lnTo>
                  <a:pt x="352390" y="33936"/>
                </a:lnTo>
                <a:lnTo>
                  <a:pt x="333873" y="52287"/>
                </a:lnTo>
                <a:cubicBezTo>
                  <a:pt x="401910" y="90250"/>
                  <a:pt x="447922" y="162815"/>
                  <a:pt x="447922" y="245886"/>
                </a:cubicBezTo>
                <a:lnTo>
                  <a:pt x="447922" y="410487"/>
                </a:lnTo>
                <a:lnTo>
                  <a:pt x="527322" y="410487"/>
                </a:lnTo>
                <a:lnTo>
                  <a:pt x="527322" y="343946"/>
                </a:lnTo>
                <a:cubicBezTo>
                  <a:pt x="527322" y="336241"/>
                  <a:pt x="533635" y="329937"/>
                  <a:pt x="541350" y="329937"/>
                </a:cubicBezTo>
                <a:lnTo>
                  <a:pt x="592834" y="329937"/>
                </a:lnTo>
                <a:cubicBezTo>
                  <a:pt x="600550" y="329937"/>
                  <a:pt x="606862" y="336241"/>
                  <a:pt x="606862" y="343946"/>
                </a:cubicBezTo>
                <a:lnTo>
                  <a:pt x="606862" y="424495"/>
                </a:lnTo>
                <a:cubicBezTo>
                  <a:pt x="606862" y="432340"/>
                  <a:pt x="600550" y="438504"/>
                  <a:pt x="592834" y="438504"/>
                </a:cubicBezTo>
                <a:lnTo>
                  <a:pt x="541350" y="438504"/>
                </a:lnTo>
                <a:lnTo>
                  <a:pt x="447922" y="438504"/>
                </a:lnTo>
                <a:lnTo>
                  <a:pt x="447922" y="457555"/>
                </a:lnTo>
                <a:cubicBezTo>
                  <a:pt x="447922" y="465260"/>
                  <a:pt x="441609" y="471564"/>
                  <a:pt x="433894" y="471564"/>
                </a:cubicBezTo>
                <a:lnTo>
                  <a:pt x="14028" y="471564"/>
                </a:lnTo>
                <a:cubicBezTo>
                  <a:pt x="6313" y="471564"/>
                  <a:pt x="0" y="465260"/>
                  <a:pt x="0" y="457555"/>
                </a:cubicBezTo>
                <a:cubicBezTo>
                  <a:pt x="0" y="449851"/>
                  <a:pt x="6313" y="443547"/>
                  <a:pt x="14028" y="443547"/>
                </a:cubicBezTo>
                <a:lnTo>
                  <a:pt x="419866" y="443547"/>
                </a:lnTo>
                <a:lnTo>
                  <a:pt x="419866" y="245886"/>
                </a:lnTo>
                <a:cubicBezTo>
                  <a:pt x="419866" y="139140"/>
                  <a:pt x="332891" y="52287"/>
                  <a:pt x="225995" y="52287"/>
                </a:cubicBezTo>
                <a:lnTo>
                  <a:pt x="221787" y="52287"/>
                </a:lnTo>
                <a:cubicBezTo>
                  <a:pt x="115032" y="52287"/>
                  <a:pt x="28057" y="139140"/>
                  <a:pt x="28057" y="245886"/>
                </a:cubicBezTo>
                <a:lnTo>
                  <a:pt x="28057" y="360476"/>
                </a:lnTo>
                <a:cubicBezTo>
                  <a:pt x="28057" y="368181"/>
                  <a:pt x="21744" y="374484"/>
                  <a:pt x="14028" y="374484"/>
                </a:cubicBezTo>
                <a:cubicBezTo>
                  <a:pt x="6313" y="374484"/>
                  <a:pt x="0" y="368181"/>
                  <a:pt x="0" y="360476"/>
                </a:cubicBezTo>
                <a:lnTo>
                  <a:pt x="0" y="245886"/>
                </a:lnTo>
                <a:cubicBezTo>
                  <a:pt x="0" y="123731"/>
                  <a:pt x="99461" y="24270"/>
                  <a:pt x="221787" y="24270"/>
                </a:cubicBezTo>
                <a:lnTo>
                  <a:pt x="225995" y="24270"/>
                </a:lnTo>
                <a:cubicBezTo>
                  <a:pt x="254613" y="24270"/>
                  <a:pt x="281968" y="29733"/>
                  <a:pt x="307079" y="39539"/>
                </a:cubicBezTo>
                <a:lnTo>
                  <a:pt x="342570" y="4097"/>
                </a:lnTo>
                <a:cubicBezTo>
                  <a:pt x="345306" y="1366"/>
                  <a:pt x="348883" y="0"/>
                  <a:pt x="35246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latin typeface="思源黑体 CN Regular" panose="020B05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42845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:p14="http://schemas.microsoft.com/office/powerpoint/2010/main" xmlns:a16="http://schemas.microsoft.com/office/drawing/2014/main"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ADBA495E-188F-2AAD-FD4D-41F1FF2F9A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92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08655F7-E5EF-4ABE-A335-0242C019FA27}"/>
              </a:ext>
            </a:extLst>
          </p:cNvPr>
          <p:cNvSpPr/>
          <p:nvPr/>
        </p:nvSpPr>
        <p:spPr>
          <a:xfrm rot="5400000">
            <a:off x="-510823" y="1939573"/>
            <a:ext cx="5429249" cy="4407604"/>
          </a:xfrm>
          <a:custGeom>
            <a:avLst/>
            <a:gdLst>
              <a:gd name="connsiteX0" fmla="*/ 0 w 4800600"/>
              <a:gd name="connsiteY0" fmla="*/ 4407604 h 4407604"/>
              <a:gd name="connsiteX1" fmla="*/ 0 w 4800600"/>
              <a:gd name="connsiteY1" fmla="*/ 2270787 h 4407604"/>
              <a:gd name="connsiteX2" fmla="*/ 4800600 w 4800600"/>
              <a:gd name="connsiteY2" fmla="*/ 0 h 4407604"/>
              <a:gd name="connsiteX3" fmla="*/ 4800600 w 4800600"/>
              <a:gd name="connsiteY3" fmla="*/ 4407604 h 4407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0600" h="4407604">
                <a:moveTo>
                  <a:pt x="0" y="4407604"/>
                </a:moveTo>
                <a:lnTo>
                  <a:pt x="0" y="2270787"/>
                </a:lnTo>
                <a:lnTo>
                  <a:pt x="4800600" y="0"/>
                </a:lnTo>
                <a:lnTo>
                  <a:pt x="4800600" y="4407604"/>
                </a:lnTo>
                <a:close/>
              </a:path>
            </a:pathLst>
          </a:cu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CFC1CF87-C315-4334-A8D1-09E79F1AA2DB}"/>
              </a:ext>
            </a:extLst>
          </p:cNvPr>
          <p:cNvSpPr/>
          <p:nvPr/>
        </p:nvSpPr>
        <p:spPr>
          <a:xfrm rot="5400000">
            <a:off x="-393152" y="2856346"/>
            <a:ext cx="4394807" cy="3608503"/>
          </a:xfrm>
          <a:custGeom>
            <a:avLst/>
            <a:gdLst>
              <a:gd name="connsiteX0" fmla="*/ 0 w 4394807"/>
              <a:gd name="connsiteY0" fmla="*/ 3608503 h 3608503"/>
              <a:gd name="connsiteX1" fmla="*/ 0 w 4394807"/>
              <a:gd name="connsiteY1" fmla="*/ 1838131 h 3608503"/>
              <a:gd name="connsiteX2" fmla="*/ 4394807 w 4394807"/>
              <a:gd name="connsiteY2" fmla="*/ 0 h 3608503"/>
              <a:gd name="connsiteX3" fmla="*/ 4394807 w 4394807"/>
              <a:gd name="connsiteY3" fmla="*/ 3608503 h 3608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4807" h="3608503">
                <a:moveTo>
                  <a:pt x="0" y="3608503"/>
                </a:moveTo>
                <a:lnTo>
                  <a:pt x="0" y="1838131"/>
                </a:lnTo>
                <a:lnTo>
                  <a:pt x="4394807" y="0"/>
                </a:lnTo>
                <a:lnTo>
                  <a:pt x="4394807" y="3608503"/>
                </a:lnTo>
                <a:close/>
              </a:path>
            </a:pathLst>
          </a:cu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46A6DFD8-6AA5-4AD5-B4CB-164C37D28B31}"/>
              </a:ext>
            </a:extLst>
          </p:cNvPr>
          <p:cNvSpPr/>
          <p:nvPr/>
        </p:nvSpPr>
        <p:spPr>
          <a:xfrm rot="16200000">
            <a:off x="9502761" y="994552"/>
            <a:ext cx="3683792" cy="1694686"/>
          </a:xfrm>
          <a:custGeom>
            <a:avLst/>
            <a:gdLst>
              <a:gd name="connsiteX0" fmla="*/ 3683792 w 3683792"/>
              <a:gd name="connsiteY0" fmla="*/ 0 h 1694686"/>
              <a:gd name="connsiteX1" fmla="*/ 3683792 w 3683792"/>
              <a:gd name="connsiteY1" fmla="*/ 1694685 h 1694686"/>
              <a:gd name="connsiteX2" fmla="*/ 2025924 w 3683792"/>
              <a:gd name="connsiteY2" fmla="*/ 1694685 h 1694686"/>
              <a:gd name="connsiteX3" fmla="*/ 2025924 w 3683792"/>
              <a:gd name="connsiteY3" fmla="*/ 1694686 h 1694686"/>
              <a:gd name="connsiteX4" fmla="*/ 0 w 3683792"/>
              <a:gd name="connsiteY4" fmla="*/ 1694686 h 1694686"/>
              <a:gd name="connsiteX5" fmla="*/ 1596293 w 3683792"/>
              <a:gd name="connsiteY5" fmla="*/ 1027035 h 1694686"/>
              <a:gd name="connsiteX6" fmla="*/ 1596293 w 3683792"/>
              <a:gd name="connsiteY6" fmla="*/ 873098 h 1694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3792" h="1694686">
                <a:moveTo>
                  <a:pt x="3683792" y="0"/>
                </a:moveTo>
                <a:lnTo>
                  <a:pt x="3683792" y="1694685"/>
                </a:lnTo>
                <a:lnTo>
                  <a:pt x="2025924" y="1694685"/>
                </a:lnTo>
                <a:lnTo>
                  <a:pt x="2025924" y="1694686"/>
                </a:lnTo>
                <a:lnTo>
                  <a:pt x="0" y="1694686"/>
                </a:lnTo>
                <a:lnTo>
                  <a:pt x="1596293" y="1027035"/>
                </a:lnTo>
                <a:lnTo>
                  <a:pt x="1596293" y="873098"/>
                </a:lnTo>
                <a:close/>
              </a:path>
            </a:pathLst>
          </a:cu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B4A032B2-45A5-49CB-8435-A5DD05BE0728}"/>
              </a:ext>
            </a:extLst>
          </p:cNvPr>
          <p:cNvSpPr/>
          <p:nvPr/>
        </p:nvSpPr>
        <p:spPr>
          <a:xfrm flipV="1">
            <a:off x="1" y="2390773"/>
            <a:ext cx="8083295" cy="2398343"/>
          </a:xfrm>
          <a:custGeom>
            <a:avLst/>
            <a:gdLst>
              <a:gd name="connsiteX0" fmla="*/ 0 w 6998405"/>
              <a:gd name="connsiteY0" fmla="*/ 2076452 h 2076452"/>
              <a:gd name="connsiteX1" fmla="*/ 6142741 w 6998405"/>
              <a:gd name="connsiteY1" fmla="*/ 2076452 h 2076452"/>
              <a:gd name="connsiteX2" fmla="*/ 6998405 w 6998405"/>
              <a:gd name="connsiteY2" fmla="*/ 0 h 2076452"/>
              <a:gd name="connsiteX3" fmla="*/ 0 w 6998405"/>
              <a:gd name="connsiteY3" fmla="*/ 0 h 207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98405" h="2076452">
                <a:moveTo>
                  <a:pt x="0" y="2076452"/>
                </a:moveTo>
                <a:lnTo>
                  <a:pt x="6142741" y="2076452"/>
                </a:lnTo>
                <a:lnTo>
                  <a:pt x="699840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C28FB04-5921-4E55-971A-E2BD365511FD}"/>
              </a:ext>
            </a:extLst>
          </p:cNvPr>
          <p:cNvGrpSpPr/>
          <p:nvPr/>
        </p:nvGrpSpPr>
        <p:grpSpPr>
          <a:xfrm>
            <a:off x="2203802" y="2897446"/>
            <a:ext cx="4616649" cy="1384996"/>
            <a:chOff x="2008241" y="1971973"/>
            <a:chExt cx="4616649" cy="138499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38333BA-E22B-4957-81E1-A5C90D543670}"/>
                </a:ext>
              </a:extLst>
            </p:cNvPr>
            <p:cNvSpPr txBox="1"/>
            <p:nvPr/>
          </p:nvSpPr>
          <p:spPr>
            <a:xfrm>
              <a:off x="2008241" y="1971973"/>
              <a:ext cx="4616649" cy="110799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kumimoji="1" lang="zh-CN" altLang="en-US" sz="7200">
                  <a:solidFill>
                    <a:schemeClr val="bg1"/>
                  </a:solidFill>
                  <a:latin typeface="+mj-ea"/>
                  <a:ea typeface="+mj-ea"/>
                </a:rPr>
                <a:t>下一步措施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B24AE2A-44A7-4E27-A557-5A7C8380DFCB}"/>
                </a:ext>
              </a:extLst>
            </p:cNvPr>
            <p:cNvSpPr txBox="1"/>
            <p:nvPr/>
          </p:nvSpPr>
          <p:spPr>
            <a:xfrm>
              <a:off x="2469906" y="3079970"/>
              <a:ext cx="3693319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kumimoji="1" lang="en-US" altLang="zh-CN">
                  <a:solidFill>
                    <a:schemeClr val="bg1"/>
                  </a:solidFill>
                  <a:latin typeface="思源黑体 CN Regular" panose="020B0500000000000000" pitchFamily="34" charset="-122"/>
                </a:rPr>
                <a:t>The Next Work</a:t>
              </a: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4835D8B7-9710-4EE2-B272-CF95A0EDE7DB}"/>
              </a:ext>
            </a:extLst>
          </p:cNvPr>
          <p:cNvSpPr/>
          <p:nvPr/>
        </p:nvSpPr>
        <p:spPr>
          <a:xfrm rot="10800000" flipV="1">
            <a:off x="7451971" y="2390773"/>
            <a:ext cx="4740028" cy="2398343"/>
          </a:xfrm>
          <a:custGeom>
            <a:avLst/>
            <a:gdLst>
              <a:gd name="connsiteX0" fmla="*/ 4740028 w 4740028"/>
              <a:gd name="connsiteY0" fmla="*/ 0 h 2398343"/>
              <a:gd name="connsiteX1" fmla="*/ 0 w 4740028"/>
              <a:gd name="connsiteY1" fmla="*/ 0 h 2398343"/>
              <a:gd name="connsiteX2" fmla="*/ 0 w 4740028"/>
              <a:gd name="connsiteY2" fmla="*/ 2398343 h 2398343"/>
              <a:gd name="connsiteX3" fmla="*/ 3751720 w 4740028"/>
              <a:gd name="connsiteY3" fmla="*/ 2398343 h 239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0028" h="2398343">
                <a:moveTo>
                  <a:pt x="4740028" y="0"/>
                </a:moveTo>
                <a:lnTo>
                  <a:pt x="0" y="0"/>
                </a:lnTo>
                <a:lnTo>
                  <a:pt x="0" y="2398343"/>
                </a:lnTo>
                <a:lnTo>
                  <a:pt x="3751720" y="23983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83F5AED-A178-428E-BA55-34FA3F2CC575}"/>
              </a:ext>
            </a:extLst>
          </p:cNvPr>
          <p:cNvSpPr txBox="1"/>
          <p:nvPr/>
        </p:nvSpPr>
        <p:spPr>
          <a:xfrm>
            <a:off x="8598764" y="3082112"/>
            <a:ext cx="3077767" cy="9233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kumimoji="1" lang="zh-CN" altLang="en-US" sz="6000">
                <a:solidFill>
                  <a:schemeClr val="bg1"/>
                </a:solidFill>
                <a:latin typeface="+mj-ea"/>
                <a:ea typeface="+mj-ea"/>
              </a:rPr>
              <a:t>第</a:t>
            </a:r>
            <a:r>
              <a:rPr kumimoji="1"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r>
              <a:rPr kumimoji="1" lang="zh-CN" altLang="en-US" sz="6000">
                <a:solidFill>
                  <a:schemeClr val="bg1"/>
                </a:solidFill>
                <a:latin typeface="+mj-ea"/>
                <a:ea typeface="+mj-ea"/>
              </a:rPr>
              <a:t>部分</a:t>
            </a:r>
            <a:endParaRPr kumimoji="1"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575066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>
            <a:extLst>
              <a:ext uri="{FF2B5EF4-FFF2-40B4-BE49-F238E27FC236}">
                <a16:creationId xmlns:a16="http://schemas.microsoft.com/office/drawing/2014/main" id="{EA3BC72F-243B-6424-4A6F-50A48F5DD3A9}"/>
              </a:ext>
            </a:extLst>
          </p:cNvPr>
          <p:cNvSpPr txBox="1"/>
          <p:nvPr/>
        </p:nvSpPr>
        <p:spPr>
          <a:xfrm>
            <a:off x="1804157" y="421914"/>
            <a:ext cx="2028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下一步措施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BF2FE22-4702-6698-9D61-54D4A51591DF}"/>
              </a:ext>
            </a:extLst>
          </p:cNvPr>
          <p:cNvSpPr txBox="1"/>
          <p:nvPr/>
        </p:nvSpPr>
        <p:spPr>
          <a:xfrm>
            <a:off x="1014781" y="496233"/>
            <a:ext cx="35907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bg1"/>
                </a:solidFill>
                <a:latin typeface="思源黑体 CN Regular" panose="020B0500000000000000" pitchFamily="34" charset="-122"/>
              </a:rPr>
              <a:t>四</a:t>
            </a: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27939EE9-D8CB-3F6A-C497-5B96C0DB08D1}"/>
              </a:ext>
            </a:extLst>
          </p:cNvPr>
          <p:cNvSpPr/>
          <p:nvPr/>
        </p:nvSpPr>
        <p:spPr>
          <a:xfrm>
            <a:off x="1539494" y="2038674"/>
            <a:ext cx="1033272" cy="10332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B1F4866-55DA-5D2A-D08C-22956970D244}"/>
              </a:ext>
            </a:extLst>
          </p:cNvPr>
          <p:cNvSpPr txBox="1"/>
          <p:nvPr/>
        </p:nvSpPr>
        <p:spPr>
          <a:xfrm>
            <a:off x="1498027" y="3294256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融入中心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E2EC37B-82D8-71A3-EDA1-CC08A3600963}"/>
              </a:ext>
            </a:extLst>
          </p:cNvPr>
          <p:cNvSpPr txBox="1"/>
          <p:nvPr/>
        </p:nvSpPr>
        <p:spPr>
          <a:xfrm>
            <a:off x="1358305" y="3825101"/>
            <a:ext cx="1476113" cy="118083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坚持“围绕中心、促进中心”“将党建工作深度融入到中心工作”的理念，将党建工作抓实。</a:t>
            </a:r>
            <a:endParaRPr lang="zh-CN" altLang="en-US" sz="12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110" name="iconfont-1191-801535">
            <a:extLst>
              <a:ext uri="{FF2B5EF4-FFF2-40B4-BE49-F238E27FC236}">
                <a16:creationId xmlns:a16="http://schemas.microsoft.com/office/drawing/2014/main" id="{964ADF4E-477D-2122-BA0B-716ECBE1E782}"/>
              </a:ext>
            </a:extLst>
          </p:cNvPr>
          <p:cNvSpPr/>
          <p:nvPr/>
        </p:nvSpPr>
        <p:spPr>
          <a:xfrm>
            <a:off x="1838494" y="2364207"/>
            <a:ext cx="442386" cy="441054"/>
          </a:xfrm>
          <a:custGeom>
            <a:avLst/>
            <a:gdLst>
              <a:gd name="connsiteX0" fmla="*/ 331058 w 558005"/>
              <a:gd name="connsiteY0" fmla="*/ 319940 h 556326"/>
              <a:gd name="connsiteX1" fmla="*/ 471573 w 558005"/>
              <a:gd name="connsiteY1" fmla="*/ 332836 h 556326"/>
              <a:gd name="connsiteX2" fmla="*/ 479648 w 558005"/>
              <a:gd name="connsiteY2" fmla="*/ 342509 h 556326"/>
              <a:gd name="connsiteX3" fmla="*/ 444116 w 558005"/>
              <a:gd name="connsiteY3" fmla="*/ 377974 h 556326"/>
              <a:gd name="connsiteX4" fmla="*/ 460267 w 558005"/>
              <a:gd name="connsiteY4" fmla="*/ 394094 h 556326"/>
              <a:gd name="connsiteX5" fmla="*/ 555559 w 558005"/>
              <a:gd name="connsiteY5" fmla="*/ 490817 h 556326"/>
              <a:gd name="connsiteX6" fmla="*/ 553943 w 558005"/>
              <a:gd name="connsiteY6" fmla="*/ 502101 h 556326"/>
              <a:gd name="connsiteX7" fmla="*/ 503875 w 558005"/>
              <a:gd name="connsiteY7" fmla="*/ 552075 h 556326"/>
              <a:gd name="connsiteX8" fmla="*/ 494184 w 558005"/>
              <a:gd name="connsiteY8" fmla="*/ 553687 h 556326"/>
              <a:gd name="connsiteX9" fmla="*/ 397277 w 558005"/>
              <a:gd name="connsiteY9" fmla="*/ 456964 h 556326"/>
              <a:gd name="connsiteX10" fmla="*/ 382741 w 558005"/>
              <a:gd name="connsiteY10" fmla="*/ 444068 h 556326"/>
              <a:gd name="connsiteX11" fmla="*/ 350439 w 558005"/>
              <a:gd name="connsiteY11" fmla="*/ 476309 h 556326"/>
              <a:gd name="connsiteX12" fmla="*/ 337518 w 558005"/>
              <a:gd name="connsiteY12" fmla="*/ 469860 h 556326"/>
              <a:gd name="connsiteX13" fmla="*/ 319752 w 558005"/>
              <a:gd name="connsiteY13" fmla="*/ 329612 h 556326"/>
              <a:gd name="connsiteX14" fmla="*/ 331058 w 558005"/>
              <a:gd name="connsiteY14" fmla="*/ 319940 h 556326"/>
              <a:gd name="connsiteX15" fmla="*/ 226059 w 558005"/>
              <a:gd name="connsiteY15" fmla="*/ 318328 h 556326"/>
              <a:gd name="connsiteX16" fmla="*/ 237355 w 558005"/>
              <a:gd name="connsiteY16" fmla="*/ 329622 h 556326"/>
              <a:gd name="connsiteX17" fmla="*/ 222831 w 558005"/>
              <a:gd name="connsiteY17" fmla="*/ 469986 h 556326"/>
              <a:gd name="connsiteX18" fmla="*/ 213148 w 558005"/>
              <a:gd name="connsiteY18" fmla="*/ 478053 h 556326"/>
              <a:gd name="connsiteX19" fmla="*/ 177645 w 558005"/>
              <a:gd name="connsiteY19" fmla="*/ 440945 h 556326"/>
              <a:gd name="connsiteX20" fmla="*/ 161507 w 558005"/>
              <a:gd name="connsiteY20" fmla="*/ 457079 h 556326"/>
              <a:gd name="connsiteX21" fmla="*/ 66294 w 558005"/>
              <a:gd name="connsiteY21" fmla="*/ 553882 h 556326"/>
              <a:gd name="connsiteX22" fmla="*/ 53383 w 558005"/>
              <a:gd name="connsiteY22" fmla="*/ 552269 h 556326"/>
              <a:gd name="connsiteX23" fmla="*/ 3356 w 558005"/>
              <a:gd name="connsiteY23" fmla="*/ 502254 h 556326"/>
              <a:gd name="connsiteX24" fmla="*/ 1742 w 558005"/>
              <a:gd name="connsiteY24" fmla="*/ 490960 h 556326"/>
              <a:gd name="connsiteX25" fmla="*/ 98569 w 558005"/>
              <a:gd name="connsiteY25" fmla="*/ 395771 h 556326"/>
              <a:gd name="connsiteX26" fmla="*/ 113094 w 558005"/>
              <a:gd name="connsiteY26" fmla="*/ 381250 h 556326"/>
              <a:gd name="connsiteX27" fmla="*/ 79204 w 558005"/>
              <a:gd name="connsiteY27" fmla="*/ 347369 h 556326"/>
              <a:gd name="connsiteX28" fmla="*/ 85659 w 558005"/>
              <a:gd name="connsiteY28" fmla="*/ 336075 h 556326"/>
              <a:gd name="connsiteX29" fmla="*/ 226059 w 558005"/>
              <a:gd name="connsiteY29" fmla="*/ 318328 h 556326"/>
              <a:gd name="connsiteX30" fmla="*/ 63306 w 558005"/>
              <a:gd name="connsiteY30" fmla="*/ 774 h 556326"/>
              <a:gd name="connsiteX31" fmla="*/ 66334 w 558005"/>
              <a:gd name="connsiteY31" fmla="*/ 2386 h 556326"/>
              <a:gd name="connsiteX32" fmla="*/ 163217 w 558005"/>
              <a:gd name="connsiteY32" fmla="*/ 99109 h 556326"/>
              <a:gd name="connsiteX33" fmla="*/ 176134 w 558005"/>
              <a:gd name="connsiteY33" fmla="*/ 112005 h 556326"/>
              <a:gd name="connsiteX34" fmla="*/ 210043 w 558005"/>
              <a:gd name="connsiteY34" fmla="*/ 79764 h 556326"/>
              <a:gd name="connsiteX35" fmla="*/ 222961 w 558005"/>
              <a:gd name="connsiteY35" fmla="*/ 86213 h 556326"/>
              <a:gd name="connsiteX36" fmla="*/ 240723 w 558005"/>
              <a:gd name="connsiteY36" fmla="*/ 226461 h 556326"/>
              <a:gd name="connsiteX37" fmla="*/ 229420 w 558005"/>
              <a:gd name="connsiteY37" fmla="*/ 236133 h 556326"/>
              <a:gd name="connsiteX38" fmla="*/ 88940 w 558005"/>
              <a:gd name="connsiteY38" fmla="*/ 223237 h 556326"/>
              <a:gd name="connsiteX39" fmla="*/ 80866 w 558005"/>
              <a:gd name="connsiteY39" fmla="*/ 213564 h 556326"/>
              <a:gd name="connsiteX40" fmla="*/ 116390 w 558005"/>
              <a:gd name="connsiteY40" fmla="*/ 178099 h 556326"/>
              <a:gd name="connsiteX41" fmla="*/ 100243 w 558005"/>
              <a:gd name="connsiteY41" fmla="*/ 161979 h 556326"/>
              <a:gd name="connsiteX42" fmla="*/ 4975 w 558005"/>
              <a:gd name="connsiteY42" fmla="*/ 65256 h 556326"/>
              <a:gd name="connsiteX43" fmla="*/ 4975 w 558005"/>
              <a:gd name="connsiteY43" fmla="*/ 53972 h 556326"/>
              <a:gd name="connsiteX44" fmla="*/ 56645 w 558005"/>
              <a:gd name="connsiteY44" fmla="*/ 3998 h 556326"/>
              <a:gd name="connsiteX45" fmla="*/ 63306 w 558005"/>
              <a:gd name="connsiteY45" fmla="*/ 774 h 556326"/>
              <a:gd name="connsiteX46" fmla="*/ 493683 w 558005"/>
              <a:gd name="connsiteY46" fmla="*/ 226 h 556326"/>
              <a:gd name="connsiteX47" fmla="*/ 502367 w 558005"/>
              <a:gd name="connsiteY47" fmla="*/ 4053 h 556326"/>
              <a:gd name="connsiteX48" fmla="*/ 554063 w 558005"/>
              <a:gd name="connsiteY48" fmla="*/ 54015 h 556326"/>
              <a:gd name="connsiteX49" fmla="*/ 554063 w 558005"/>
              <a:gd name="connsiteY49" fmla="*/ 65296 h 556326"/>
              <a:gd name="connsiteX50" fmla="*/ 458748 w 558005"/>
              <a:gd name="connsiteY50" fmla="*/ 160384 h 556326"/>
              <a:gd name="connsiteX51" fmla="*/ 444208 w 558005"/>
              <a:gd name="connsiteY51" fmla="*/ 174889 h 556326"/>
              <a:gd name="connsiteX52" fmla="*/ 478134 w 558005"/>
              <a:gd name="connsiteY52" fmla="*/ 207122 h 556326"/>
              <a:gd name="connsiteX53" fmla="*/ 471672 w 558005"/>
              <a:gd name="connsiteY53" fmla="*/ 220016 h 556326"/>
              <a:gd name="connsiteX54" fmla="*/ 329506 w 558005"/>
              <a:gd name="connsiteY54" fmla="*/ 237744 h 556326"/>
              <a:gd name="connsiteX55" fmla="*/ 319813 w 558005"/>
              <a:gd name="connsiteY55" fmla="*/ 226462 h 556326"/>
              <a:gd name="connsiteX56" fmla="*/ 332737 w 558005"/>
              <a:gd name="connsiteY56" fmla="*/ 86248 h 556326"/>
              <a:gd name="connsiteX57" fmla="*/ 342430 w 558005"/>
              <a:gd name="connsiteY57" fmla="*/ 78190 h 556326"/>
              <a:gd name="connsiteX58" fmla="*/ 379587 w 558005"/>
              <a:gd name="connsiteY58" fmla="*/ 113646 h 556326"/>
              <a:gd name="connsiteX59" fmla="*/ 394127 w 558005"/>
              <a:gd name="connsiteY59" fmla="*/ 99141 h 556326"/>
              <a:gd name="connsiteX60" fmla="*/ 491058 w 558005"/>
              <a:gd name="connsiteY60" fmla="*/ 2442 h 556326"/>
              <a:gd name="connsiteX61" fmla="*/ 493683 w 558005"/>
              <a:gd name="connsiteY61" fmla="*/ 226 h 556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58005" h="556326">
                <a:moveTo>
                  <a:pt x="331058" y="319940"/>
                </a:moveTo>
                <a:lnTo>
                  <a:pt x="471573" y="332836"/>
                </a:lnTo>
                <a:cubicBezTo>
                  <a:pt x="471573" y="332836"/>
                  <a:pt x="490954" y="332836"/>
                  <a:pt x="479648" y="342509"/>
                </a:cubicBezTo>
                <a:cubicBezTo>
                  <a:pt x="469958" y="353793"/>
                  <a:pt x="444116" y="377974"/>
                  <a:pt x="444116" y="377974"/>
                </a:cubicBezTo>
                <a:cubicBezTo>
                  <a:pt x="444116" y="377974"/>
                  <a:pt x="450576" y="384422"/>
                  <a:pt x="460267" y="394094"/>
                </a:cubicBezTo>
                <a:cubicBezTo>
                  <a:pt x="486109" y="421499"/>
                  <a:pt x="536177" y="469860"/>
                  <a:pt x="555559" y="490817"/>
                </a:cubicBezTo>
                <a:cubicBezTo>
                  <a:pt x="555559" y="490817"/>
                  <a:pt x="562019" y="494041"/>
                  <a:pt x="553943" y="502101"/>
                </a:cubicBezTo>
                <a:cubicBezTo>
                  <a:pt x="545868" y="510162"/>
                  <a:pt x="510335" y="547239"/>
                  <a:pt x="503875" y="552075"/>
                </a:cubicBezTo>
                <a:cubicBezTo>
                  <a:pt x="497414" y="558523"/>
                  <a:pt x="494184" y="553687"/>
                  <a:pt x="494184" y="553687"/>
                </a:cubicBezTo>
                <a:cubicBezTo>
                  <a:pt x="474803" y="534342"/>
                  <a:pt x="423119" y="484369"/>
                  <a:pt x="397277" y="456964"/>
                </a:cubicBezTo>
                <a:cubicBezTo>
                  <a:pt x="389202" y="448904"/>
                  <a:pt x="382741" y="444068"/>
                  <a:pt x="382741" y="444068"/>
                </a:cubicBezTo>
                <a:cubicBezTo>
                  <a:pt x="382741" y="444068"/>
                  <a:pt x="363360" y="463412"/>
                  <a:pt x="350439" y="476309"/>
                </a:cubicBezTo>
                <a:cubicBezTo>
                  <a:pt x="337518" y="489205"/>
                  <a:pt x="337518" y="469860"/>
                  <a:pt x="337518" y="469860"/>
                </a:cubicBezTo>
                <a:cubicBezTo>
                  <a:pt x="337518" y="469860"/>
                  <a:pt x="319752" y="344121"/>
                  <a:pt x="319752" y="329612"/>
                </a:cubicBezTo>
                <a:cubicBezTo>
                  <a:pt x="319752" y="318328"/>
                  <a:pt x="331058" y="319940"/>
                  <a:pt x="331058" y="319940"/>
                </a:cubicBezTo>
                <a:close/>
                <a:moveTo>
                  <a:pt x="226059" y="318328"/>
                </a:moveTo>
                <a:cubicBezTo>
                  <a:pt x="237355" y="318328"/>
                  <a:pt x="237355" y="329622"/>
                  <a:pt x="237355" y="329622"/>
                </a:cubicBezTo>
                <a:lnTo>
                  <a:pt x="222831" y="469986"/>
                </a:lnTo>
                <a:cubicBezTo>
                  <a:pt x="222831" y="469986"/>
                  <a:pt x="224445" y="487734"/>
                  <a:pt x="213148" y="478053"/>
                </a:cubicBezTo>
                <a:cubicBezTo>
                  <a:pt x="203466" y="466760"/>
                  <a:pt x="177645" y="440945"/>
                  <a:pt x="177645" y="440945"/>
                </a:cubicBezTo>
                <a:cubicBezTo>
                  <a:pt x="177645" y="440945"/>
                  <a:pt x="171190" y="447399"/>
                  <a:pt x="161507" y="457079"/>
                </a:cubicBezTo>
                <a:cubicBezTo>
                  <a:pt x="135687" y="484507"/>
                  <a:pt x="85659" y="532908"/>
                  <a:pt x="66294" y="553882"/>
                </a:cubicBezTo>
                <a:cubicBezTo>
                  <a:pt x="66294" y="553882"/>
                  <a:pt x="61452" y="560336"/>
                  <a:pt x="53383" y="552269"/>
                </a:cubicBezTo>
                <a:cubicBezTo>
                  <a:pt x="45315" y="544202"/>
                  <a:pt x="9811" y="507094"/>
                  <a:pt x="3356" y="502254"/>
                </a:cubicBezTo>
                <a:cubicBezTo>
                  <a:pt x="-3099" y="495801"/>
                  <a:pt x="1742" y="490960"/>
                  <a:pt x="1742" y="490960"/>
                </a:cubicBezTo>
                <a:cubicBezTo>
                  <a:pt x="21108" y="471600"/>
                  <a:pt x="72749" y="421585"/>
                  <a:pt x="98569" y="395771"/>
                </a:cubicBezTo>
                <a:cubicBezTo>
                  <a:pt x="106638" y="386090"/>
                  <a:pt x="113094" y="381250"/>
                  <a:pt x="113094" y="381250"/>
                </a:cubicBezTo>
                <a:cubicBezTo>
                  <a:pt x="113094" y="381250"/>
                  <a:pt x="92114" y="360276"/>
                  <a:pt x="79204" y="347369"/>
                </a:cubicBezTo>
                <a:cubicBezTo>
                  <a:pt x="66294" y="334462"/>
                  <a:pt x="85659" y="336075"/>
                  <a:pt x="85659" y="336075"/>
                </a:cubicBezTo>
                <a:cubicBezTo>
                  <a:pt x="85659" y="336075"/>
                  <a:pt x="211534" y="318328"/>
                  <a:pt x="226059" y="318328"/>
                </a:cubicBezTo>
                <a:close/>
                <a:moveTo>
                  <a:pt x="63306" y="774"/>
                </a:moveTo>
                <a:cubicBezTo>
                  <a:pt x="65123" y="1177"/>
                  <a:pt x="66334" y="2386"/>
                  <a:pt x="66334" y="2386"/>
                </a:cubicBezTo>
                <a:cubicBezTo>
                  <a:pt x="85710" y="21731"/>
                  <a:pt x="137381" y="71704"/>
                  <a:pt x="163217" y="99109"/>
                </a:cubicBezTo>
                <a:cubicBezTo>
                  <a:pt x="171290" y="107169"/>
                  <a:pt x="176134" y="112005"/>
                  <a:pt x="176134" y="112005"/>
                </a:cubicBezTo>
                <a:cubicBezTo>
                  <a:pt x="176134" y="112005"/>
                  <a:pt x="197126" y="92661"/>
                  <a:pt x="210043" y="79764"/>
                </a:cubicBezTo>
                <a:cubicBezTo>
                  <a:pt x="222961" y="66868"/>
                  <a:pt x="222961" y="86213"/>
                  <a:pt x="222961" y="86213"/>
                </a:cubicBezTo>
                <a:cubicBezTo>
                  <a:pt x="222961" y="86213"/>
                  <a:pt x="240723" y="211952"/>
                  <a:pt x="240723" y="226461"/>
                </a:cubicBezTo>
                <a:cubicBezTo>
                  <a:pt x="240723" y="237745"/>
                  <a:pt x="229420" y="236133"/>
                  <a:pt x="229420" y="236133"/>
                </a:cubicBezTo>
                <a:lnTo>
                  <a:pt x="88940" y="223237"/>
                </a:lnTo>
                <a:cubicBezTo>
                  <a:pt x="88940" y="223237"/>
                  <a:pt x="69563" y="223237"/>
                  <a:pt x="80866" y="213564"/>
                </a:cubicBezTo>
                <a:cubicBezTo>
                  <a:pt x="90554" y="202280"/>
                  <a:pt x="116390" y="178099"/>
                  <a:pt x="116390" y="178099"/>
                </a:cubicBezTo>
                <a:cubicBezTo>
                  <a:pt x="116390" y="178099"/>
                  <a:pt x="109931" y="171651"/>
                  <a:pt x="100243" y="161979"/>
                </a:cubicBezTo>
                <a:lnTo>
                  <a:pt x="4975" y="65256"/>
                </a:lnTo>
                <a:cubicBezTo>
                  <a:pt x="4975" y="65256"/>
                  <a:pt x="-3099" y="62032"/>
                  <a:pt x="4975" y="53972"/>
                </a:cubicBezTo>
                <a:cubicBezTo>
                  <a:pt x="14663" y="45911"/>
                  <a:pt x="50187" y="8834"/>
                  <a:pt x="56645" y="3998"/>
                </a:cubicBezTo>
                <a:cubicBezTo>
                  <a:pt x="59068" y="774"/>
                  <a:pt x="61490" y="371"/>
                  <a:pt x="63306" y="774"/>
                </a:cubicBezTo>
                <a:close/>
                <a:moveTo>
                  <a:pt x="493683" y="226"/>
                </a:moveTo>
                <a:cubicBezTo>
                  <a:pt x="495501" y="-379"/>
                  <a:pt x="498328" y="24"/>
                  <a:pt x="502367" y="4053"/>
                </a:cubicBezTo>
                <a:cubicBezTo>
                  <a:pt x="512060" y="12112"/>
                  <a:pt x="547601" y="49180"/>
                  <a:pt x="554063" y="54015"/>
                </a:cubicBezTo>
                <a:cubicBezTo>
                  <a:pt x="558910" y="60461"/>
                  <a:pt x="554063" y="65296"/>
                  <a:pt x="554063" y="65296"/>
                </a:cubicBezTo>
                <a:cubicBezTo>
                  <a:pt x="534677" y="84636"/>
                  <a:pt x="484596" y="134598"/>
                  <a:pt x="458748" y="160384"/>
                </a:cubicBezTo>
                <a:cubicBezTo>
                  <a:pt x="449054" y="170054"/>
                  <a:pt x="444208" y="174889"/>
                  <a:pt x="444208" y="174889"/>
                </a:cubicBezTo>
                <a:cubicBezTo>
                  <a:pt x="444208" y="174889"/>
                  <a:pt x="465210" y="195841"/>
                  <a:pt x="478134" y="207122"/>
                </a:cubicBezTo>
                <a:cubicBezTo>
                  <a:pt x="489442" y="220016"/>
                  <a:pt x="471672" y="220016"/>
                  <a:pt x="471672" y="220016"/>
                </a:cubicBezTo>
                <a:cubicBezTo>
                  <a:pt x="471672" y="220016"/>
                  <a:pt x="345661" y="237744"/>
                  <a:pt x="329506" y="237744"/>
                </a:cubicBezTo>
                <a:cubicBezTo>
                  <a:pt x="318197" y="237744"/>
                  <a:pt x="319813" y="226462"/>
                  <a:pt x="319813" y="226462"/>
                </a:cubicBezTo>
                <a:lnTo>
                  <a:pt x="332737" y="86248"/>
                </a:lnTo>
                <a:cubicBezTo>
                  <a:pt x="332737" y="86248"/>
                  <a:pt x="332737" y="68520"/>
                  <a:pt x="342430" y="78190"/>
                </a:cubicBezTo>
                <a:cubicBezTo>
                  <a:pt x="353739" y="89471"/>
                  <a:pt x="379587" y="113646"/>
                  <a:pt x="379587" y="113646"/>
                </a:cubicBezTo>
                <a:cubicBezTo>
                  <a:pt x="379587" y="113646"/>
                  <a:pt x="384433" y="108811"/>
                  <a:pt x="394127" y="99141"/>
                </a:cubicBezTo>
                <a:cubicBezTo>
                  <a:pt x="421591" y="71743"/>
                  <a:pt x="470056" y="21782"/>
                  <a:pt x="491058" y="2442"/>
                </a:cubicBezTo>
                <a:cubicBezTo>
                  <a:pt x="491058" y="2442"/>
                  <a:pt x="491866" y="830"/>
                  <a:pt x="493683" y="2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Regular" panose="020B0500000000000000" pitchFamily="34" charset="-122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B1FEEA5C-9D39-473D-8227-44C0DD42F713}"/>
              </a:ext>
            </a:extLst>
          </p:cNvPr>
          <p:cNvSpPr/>
          <p:nvPr/>
        </p:nvSpPr>
        <p:spPr>
          <a:xfrm>
            <a:off x="4092194" y="2038674"/>
            <a:ext cx="1033272" cy="10332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1" name="iconfont-1191-801535">
            <a:extLst>
              <a:ext uri="{FF2B5EF4-FFF2-40B4-BE49-F238E27FC236}">
                <a16:creationId xmlns:a16="http://schemas.microsoft.com/office/drawing/2014/main" id="{5F43EFC9-EBC5-5A48-D8CC-BF047B5940D9}"/>
              </a:ext>
            </a:extLst>
          </p:cNvPr>
          <p:cNvSpPr/>
          <p:nvPr/>
        </p:nvSpPr>
        <p:spPr>
          <a:xfrm>
            <a:off x="4402877" y="2334117"/>
            <a:ext cx="411906" cy="442386"/>
          </a:xfrm>
          <a:custGeom>
            <a:avLst/>
            <a:gdLst>
              <a:gd name="T0" fmla="*/ 1558 w 4645"/>
              <a:gd name="T1" fmla="*/ 4890 h 4996"/>
              <a:gd name="T2" fmla="*/ 1562 w 4645"/>
              <a:gd name="T3" fmla="*/ 4863 h 4996"/>
              <a:gd name="T4" fmla="*/ 1587 w 4645"/>
              <a:gd name="T5" fmla="*/ 4823 h 4996"/>
              <a:gd name="T6" fmla="*/ 3003 w 4645"/>
              <a:gd name="T7" fmla="*/ 1458 h 4996"/>
              <a:gd name="T8" fmla="*/ 3003 w 4645"/>
              <a:gd name="T9" fmla="*/ 4673 h 4996"/>
              <a:gd name="T10" fmla="*/ 3012 w 4645"/>
              <a:gd name="T11" fmla="*/ 4723 h 4996"/>
              <a:gd name="T12" fmla="*/ 3003 w 4645"/>
              <a:gd name="T13" fmla="*/ 4756 h 4996"/>
              <a:gd name="T14" fmla="*/ 3824 w 4645"/>
              <a:gd name="T15" fmla="*/ 4995 h 4996"/>
              <a:gd name="T16" fmla="*/ 4645 w 4645"/>
              <a:gd name="T17" fmla="*/ 4756 h 4996"/>
              <a:gd name="T18" fmla="*/ 4636 w 4645"/>
              <a:gd name="T19" fmla="*/ 4723 h 4996"/>
              <a:gd name="T20" fmla="*/ 4645 w 4645"/>
              <a:gd name="T21" fmla="*/ 4673 h 4996"/>
              <a:gd name="T22" fmla="*/ 4645 w 4645"/>
              <a:gd name="T23" fmla="*/ 266 h 4996"/>
              <a:gd name="T24" fmla="*/ 4479 w 4645"/>
              <a:gd name="T25" fmla="*/ 100 h 4996"/>
              <a:gd name="T26" fmla="*/ 3169 w 4645"/>
              <a:gd name="T27" fmla="*/ 100 h 4996"/>
              <a:gd name="T28" fmla="*/ 3003 w 4645"/>
              <a:gd name="T29" fmla="*/ 266 h 4996"/>
              <a:gd name="T30" fmla="*/ 3003 w 4645"/>
              <a:gd name="T31" fmla="*/ 458 h 4996"/>
              <a:gd name="T32" fmla="*/ 2000 w 4645"/>
              <a:gd name="T33" fmla="*/ 36 h 4996"/>
              <a:gd name="T34" fmla="*/ 1783 w 4645"/>
              <a:gd name="T35" fmla="*/ 125 h 4996"/>
              <a:gd name="T36" fmla="*/ 73 w 4645"/>
              <a:gd name="T37" fmla="*/ 4186 h 4996"/>
              <a:gd name="T38" fmla="*/ 62 w 4645"/>
              <a:gd name="T39" fmla="*/ 4232 h 4996"/>
              <a:gd name="T40" fmla="*/ 45 w 4645"/>
              <a:gd name="T41" fmla="*/ 4253 h 4996"/>
              <a:gd name="T42" fmla="*/ 721 w 4645"/>
              <a:gd name="T43" fmla="*/ 4763 h 4996"/>
              <a:gd name="T44" fmla="*/ 1558 w 4645"/>
              <a:gd name="T45" fmla="*/ 4890 h 4996"/>
              <a:gd name="T46" fmla="*/ 3315 w 4645"/>
              <a:gd name="T47" fmla="*/ 464 h 4996"/>
              <a:gd name="T48" fmla="*/ 4333 w 4645"/>
              <a:gd name="T49" fmla="*/ 464 h 4996"/>
              <a:gd name="T50" fmla="*/ 4333 w 4645"/>
              <a:gd name="T51" fmla="*/ 1482 h 4996"/>
              <a:gd name="T52" fmla="*/ 3315 w 4645"/>
              <a:gd name="T53" fmla="*/ 1482 h 4996"/>
              <a:gd name="T54" fmla="*/ 3315 w 4645"/>
              <a:gd name="T55" fmla="*/ 464 h 4996"/>
              <a:gd name="T56" fmla="*/ 3253 w 4645"/>
              <a:gd name="T57" fmla="*/ 3820 h 4996"/>
              <a:gd name="T58" fmla="*/ 4396 w 4645"/>
              <a:gd name="T59" fmla="*/ 3820 h 4996"/>
              <a:gd name="T60" fmla="*/ 4396 w 4645"/>
              <a:gd name="T61" fmla="*/ 4039 h 4996"/>
              <a:gd name="T62" fmla="*/ 3253 w 4645"/>
              <a:gd name="T63" fmla="*/ 4039 h 4996"/>
              <a:gd name="T64" fmla="*/ 3253 w 4645"/>
              <a:gd name="T65" fmla="*/ 3820 h 4996"/>
              <a:gd name="T66" fmla="*/ 3253 w 4645"/>
              <a:gd name="T67" fmla="*/ 4236 h 4996"/>
              <a:gd name="T68" fmla="*/ 4396 w 4645"/>
              <a:gd name="T69" fmla="*/ 4236 h 4996"/>
              <a:gd name="T70" fmla="*/ 4396 w 4645"/>
              <a:gd name="T71" fmla="*/ 4454 h 4996"/>
              <a:gd name="T72" fmla="*/ 3253 w 4645"/>
              <a:gd name="T73" fmla="*/ 4454 h 4996"/>
              <a:gd name="T74" fmla="*/ 3253 w 4645"/>
              <a:gd name="T75" fmla="*/ 4236 h 4996"/>
              <a:gd name="T76" fmla="*/ 1993 w 4645"/>
              <a:gd name="T77" fmla="*/ 428 h 4996"/>
              <a:gd name="T78" fmla="*/ 2932 w 4645"/>
              <a:gd name="T79" fmla="*/ 823 h 4996"/>
              <a:gd name="T80" fmla="*/ 2537 w 4645"/>
              <a:gd name="T81" fmla="*/ 1761 h 4996"/>
              <a:gd name="T82" fmla="*/ 1598 w 4645"/>
              <a:gd name="T83" fmla="*/ 1366 h 4996"/>
              <a:gd name="T84" fmla="*/ 1993 w 4645"/>
              <a:gd name="T85" fmla="*/ 428 h 4996"/>
              <a:gd name="T86" fmla="*/ 631 w 4645"/>
              <a:gd name="T87" fmla="*/ 3473 h 4996"/>
              <a:gd name="T88" fmla="*/ 1685 w 4645"/>
              <a:gd name="T89" fmla="*/ 3916 h 4996"/>
              <a:gd name="T90" fmla="*/ 1586 w 4645"/>
              <a:gd name="T91" fmla="*/ 4151 h 4996"/>
              <a:gd name="T92" fmla="*/ 532 w 4645"/>
              <a:gd name="T93" fmla="*/ 3707 h 4996"/>
              <a:gd name="T94" fmla="*/ 631 w 4645"/>
              <a:gd name="T95" fmla="*/ 3473 h 4996"/>
              <a:gd name="T96" fmla="*/ 454 w 4645"/>
              <a:gd name="T97" fmla="*/ 3924 h 4996"/>
              <a:gd name="T98" fmla="*/ 1508 w 4645"/>
              <a:gd name="T99" fmla="*/ 4367 h 4996"/>
              <a:gd name="T100" fmla="*/ 1409 w 4645"/>
              <a:gd name="T101" fmla="*/ 4602 h 4996"/>
              <a:gd name="T102" fmla="*/ 882 w 4645"/>
              <a:gd name="T103" fmla="*/ 4380 h 4996"/>
              <a:gd name="T104" fmla="*/ 356 w 4645"/>
              <a:gd name="T105" fmla="*/ 4158 h 4996"/>
              <a:gd name="T106" fmla="*/ 454 w 4645"/>
              <a:gd name="T107" fmla="*/ 3924 h 4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645" h="4996">
                <a:moveTo>
                  <a:pt x="1558" y="4890"/>
                </a:moveTo>
                <a:cubicBezTo>
                  <a:pt x="1562" y="4882"/>
                  <a:pt x="1563" y="4873"/>
                  <a:pt x="1562" y="4863"/>
                </a:cubicBezTo>
                <a:cubicBezTo>
                  <a:pt x="1572" y="4851"/>
                  <a:pt x="1580" y="4838"/>
                  <a:pt x="1587" y="4823"/>
                </a:cubicBezTo>
                <a:lnTo>
                  <a:pt x="3003" y="1458"/>
                </a:lnTo>
                <a:lnTo>
                  <a:pt x="3003" y="4673"/>
                </a:lnTo>
                <a:cubicBezTo>
                  <a:pt x="3003" y="4690"/>
                  <a:pt x="3007" y="4707"/>
                  <a:pt x="3012" y="4723"/>
                </a:cubicBezTo>
                <a:cubicBezTo>
                  <a:pt x="3007" y="4734"/>
                  <a:pt x="3003" y="4745"/>
                  <a:pt x="3003" y="4756"/>
                </a:cubicBezTo>
                <a:cubicBezTo>
                  <a:pt x="3003" y="4888"/>
                  <a:pt x="3371" y="4995"/>
                  <a:pt x="3824" y="4995"/>
                </a:cubicBezTo>
                <a:cubicBezTo>
                  <a:pt x="4278" y="4995"/>
                  <a:pt x="4645" y="4888"/>
                  <a:pt x="4645" y="4756"/>
                </a:cubicBezTo>
                <a:cubicBezTo>
                  <a:pt x="4645" y="4745"/>
                  <a:pt x="4642" y="4734"/>
                  <a:pt x="4636" y="4723"/>
                </a:cubicBezTo>
                <a:cubicBezTo>
                  <a:pt x="4642" y="4707"/>
                  <a:pt x="4645" y="4690"/>
                  <a:pt x="4645" y="4673"/>
                </a:cubicBezTo>
                <a:lnTo>
                  <a:pt x="4645" y="266"/>
                </a:lnTo>
                <a:cubicBezTo>
                  <a:pt x="4645" y="174"/>
                  <a:pt x="4571" y="100"/>
                  <a:pt x="4479" y="100"/>
                </a:cubicBezTo>
                <a:lnTo>
                  <a:pt x="3169" y="100"/>
                </a:lnTo>
                <a:cubicBezTo>
                  <a:pt x="3077" y="100"/>
                  <a:pt x="3003" y="174"/>
                  <a:pt x="3003" y="266"/>
                </a:cubicBezTo>
                <a:lnTo>
                  <a:pt x="3003" y="458"/>
                </a:lnTo>
                <a:lnTo>
                  <a:pt x="2000" y="36"/>
                </a:lnTo>
                <a:cubicBezTo>
                  <a:pt x="1916" y="0"/>
                  <a:pt x="1818" y="40"/>
                  <a:pt x="1783" y="125"/>
                </a:cubicBezTo>
                <a:lnTo>
                  <a:pt x="73" y="4186"/>
                </a:lnTo>
                <a:cubicBezTo>
                  <a:pt x="67" y="4201"/>
                  <a:pt x="64" y="4216"/>
                  <a:pt x="62" y="4232"/>
                </a:cubicBezTo>
                <a:cubicBezTo>
                  <a:pt x="55" y="4238"/>
                  <a:pt x="48" y="4245"/>
                  <a:pt x="45" y="4253"/>
                </a:cubicBezTo>
                <a:cubicBezTo>
                  <a:pt x="0" y="4359"/>
                  <a:pt x="303" y="4587"/>
                  <a:pt x="721" y="4763"/>
                </a:cubicBezTo>
                <a:cubicBezTo>
                  <a:pt x="1139" y="4939"/>
                  <a:pt x="1514" y="4996"/>
                  <a:pt x="1558" y="4890"/>
                </a:cubicBezTo>
                <a:close/>
                <a:moveTo>
                  <a:pt x="3315" y="464"/>
                </a:moveTo>
                <a:lnTo>
                  <a:pt x="4333" y="464"/>
                </a:lnTo>
                <a:lnTo>
                  <a:pt x="4333" y="1482"/>
                </a:lnTo>
                <a:lnTo>
                  <a:pt x="3315" y="1482"/>
                </a:lnTo>
                <a:lnTo>
                  <a:pt x="3315" y="464"/>
                </a:lnTo>
                <a:close/>
                <a:moveTo>
                  <a:pt x="3253" y="3820"/>
                </a:moveTo>
                <a:lnTo>
                  <a:pt x="4396" y="3820"/>
                </a:lnTo>
                <a:lnTo>
                  <a:pt x="4396" y="4039"/>
                </a:lnTo>
                <a:lnTo>
                  <a:pt x="3253" y="4039"/>
                </a:lnTo>
                <a:lnTo>
                  <a:pt x="3253" y="3820"/>
                </a:lnTo>
                <a:close/>
                <a:moveTo>
                  <a:pt x="3253" y="4236"/>
                </a:moveTo>
                <a:lnTo>
                  <a:pt x="4396" y="4236"/>
                </a:lnTo>
                <a:lnTo>
                  <a:pt x="4396" y="4454"/>
                </a:lnTo>
                <a:lnTo>
                  <a:pt x="3253" y="4454"/>
                </a:lnTo>
                <a:lnTo>
                  <a:pt x="3253" y="4236"/>
                </a:lnTo>
                <a:close/>
                <a:moveTo>
                  <a:pt x="1993" y="428"/>
                </a:moveTo>
                <a:lnTo>
                  <a:pt x="2932" y="823"/>
                </a:lnTo>
                <a:lnTo>
                  <a:pt x="2537" y="1761"/>
                </a:lnTo>
                <a:lnTo>
                  <a:pt x="1598" y="1366"/>
                </a:lnTo>
                <a:lnTo>
                  <a:pt x="1993" y="428"/>
                </a:lnTo>
                <a:close/>
                <a:moveTo>
                  <a:pt x="631" y="3473"/>
                </a:moveTo>
                <a:lnTo>
                  <a:pt x="1685" y="3916"/>
                </a:lnTo>
                <a:lnTo>
                  <a:pt x="1586" y="4151"/>
                </a:lnTo>
                <a:lnTo>
                  <a:pt x="532" y="3707"/>
                </a:lnTo>
                <a:lnTo>
                  <a:pt x="631" y="3473"/>
                </a:lnTo>
                <a:close/>
                <a:moveTo>
                  <a:pt x="454" y="3924"/>
                </a:moveTo>
                <a:lnTo>
                  <a:pt x="1508" y="4367"/>
                </a:lnTo>
                <a:lnTo>
                  <a:pt x="1409" y="4602"/>
                </a:lnTo>
                <a:lnTo>
                  <a:pt x="882" y="4380"/>
                </a:lnTo>
                <a:lnTo>
                  <a:pt x="356" y="4158"/>
                </a:lnTo>
                <a:lnTo>
                  <a:pt x="454" y="39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Regular" panose="020B0500000000000000" pitchFamily="34" charset="-122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B0FE00EA-CEA8-59D6-86F4-92AE65F14642}"/>
              </a:ext>
            </a:extLst>
          </p:cNvPr>
          <p:cNvSpPr/>
          <p:nvPr/>
        </p:nvSpPr>
        <p:spPr>
          <a:xfrm>
            <a:off x="6644894" y="2038674"/>
            <a:ext cx="1033272" cy="10332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2" name="iconfont-1191-801535">
            <a:extLst>
              <a:ext uri="{FF2B5EF4-FFF2-40B4-BE49-F238E27FC236}">
                <a16:creationId xmlns:a16="http://schemas.microsoft.com/office/drawing/2014/main" id="{F59C78E9-F318-F3E3-4154-EE9FDD720BCE}"/>
              </a:ext>
            </a:extLst>
          </p:cNvPr>
          <p:cNvSpPr/>
          <p:nvPr/>
        </p:nvSpPr>
        <p:spPr>
          <a:xfrm>
            <a:off x="6975201" y="2334300"/>
            <a:ext cx="372656" cy="442386"/>
          </a:xfrm>
          <a:custGeom>
            <a:avLst/>
            <a:gdLst>
              <a:gd name="connsiteX0" fmla="*/ 218510 w 491355"/>
              <a:gd name="connsiteY0" fmla="*/ 191021 h 583294"/>
              <a:gd name="connsiteX1" fmla="*/ 291225 w 491355"/>
              <a:gd name="connsiteY1" fmla="*/ 263631 h 583294"/>
              <a:gd name="connsiteX2" fmla="*/ 263723 w 491355"/>
              <a:gd name="connsiteY2" fmla="*/ 320332 h 583294"/>
              <a:gd name="connsiteX3" fmla="*/ 259985 w 491355"/>
              <a:gd name="connsiteY3" fmla="*/ 327975 h 583294"/>
              <a:gd name="connsiteX4" fmla="*/ 259985 w 491355"/>
              <a:gd name="connsiteY4" fmla="*/ 346994 h 583294"/>
              <a:gd name="connsiteX5" fmla="*/ 237111 w 491355"/>
              <a:gd name="connsiteY5" fmla="*/ 369834 h 583294"/>
              <a:gd name="connsiteX6" fmla="*/ 199997 w 491355"/>
              <a:gd name="connsiteY6" fmla="*/ 369834 h 583294"/>
              <a:gd name="connsiteX7" fmla="*/ 177123 w 491355"/>
              <a:gd name="connsiteY7" fmla="*/ 346994 h 583294"/>
              <a:gd name="connsiteX8" fmla="*/ 177123 w 491355"/>
              <a:gd name="connsiteY8" fmla="*/ 327975 h 583294"/>
              <a:gd name="connsiteX9" fmla="*/ 173474 w 491355"/>
              <a:gd name="connsiteY9" fmla="*/ 320332 h 583294"/>
              <a:gd name="connsiteX10" fmla="*/ 146506 w 491355"/>
              <a:gd name="connsiteY10" fmla="*/ 254565 h 583294"/>
              <a:gd name="connsiteX11" fmla="*/ 210144 w 491355"/>
              <a:gd name="connsiteY11" fmla="*/ 191554 h 583294"/>
              <a:gd name="connsiteX12" fmla="*/ 218510 w 491355"/>
              <a:gd name="connsiteY12" fmla="*/ 191021 h 583294"/>
              <a:gd name="connsiteX13" fmla="*/ 208005 w 491355"/>
              <a:gd name="connsiteY13" fmla="*/ 172064 h 583294"/>
              <a:gd name="connsiteX14" fmla="*/ 127011 w 491355"/>
              <a:gd name="connsiteY14" fmla="*/ 252142 h 583294"/>
              <a:gd name="connsiteX15" fmla="*/ 157539 w 491355"/>
              <a:gd name="connsiteY15" fmla="*/ 332575 h 583294"/>
              <a:gd name="connsiteX16" fmla="*/ 157539 w 491355"/>
              <a:gd name="connsiteY16" fmla="*/ 346972 h 583294"/>
              <a:gd name="connsiteX17" fmla="*/ 186644 w 491355"/>
              <a:gd name="connsiteY17" fmla="*/ 387056 h 583294"/>
              <a:gd name="connsiteX18" fmla="*/ 186644 w 491355"/>
              <a:gd name="connsiteY18" fmla="*/ 403231 h 583294"/>
              <a:gd name="connsiteX19" fmla="*/ 203020 w 491355"/>
              <a:gd name="connsiteY19" fmla="*/ 419673 h 583294"/>
              <a:gd name="connsiteX20" fmla="*/ 234083 w 491355"/>
              <a:gd name="connsiteY20" fmla="*/ 419673 h 583294"/>
              <a:gd name="connsiteX21" fmla="*/ 250549 w 491355"/>
              <a:gd name="connsiteY21" fmla="*/ 403231 h 583294"/>
              <a:gd name="connsiteX22" fmla="*/ 250549 w 491355"/>
              <a:gd name="connsiteY22" fmla="*/ 387056 h 583294"/>
              <a:gd name="connsiteX23" fmla="*/ 279564 w 491355"/>
              <a:gd name="connsiteY23" fmla="*/ 346972 h 583294"/>
              <a:gd name="connsiteX24" fmla="*/ 279564 w 491355"/>
              <a:gd name="connsiteY24" fmla="*/ 332575 h 583294"/>
              <a:gd name="connsiteX25" fmla="*/ 310805 w 491355"/>
              <a:gd name="connsiteY25" fmla="*/ 263607 h 583294"/>
              <a:gd name="connsiteX26" fmla="*/ 208005 w 491355"/>
              <a:gd name="connsiteY26" fmla="*/ 172064 h 583294"/>
              <a:gd name="connsiteX27" fmla="*/ 121581 w 491355"/>
              <a:gd name="connsiteY27" fmla="*/ 119627 h 583294"/>
              <a:gd name="connsiteX28" fmla="*/ 117487 w 491355"/>
              <a:gd name="connsiteY28" fmla="*/ 121316 h 583294"/>
              <a:gd name="connsiteX29" fmla="*/ 111880 w 491355"/>
              <a:gd name="connsiteY29" fmla="*/ 126915 h 583294"/>
              <a:gd name="connsiteX30" fmla="*/ 111880 w 491355"/>
              <a:gd name="connsiteY30" fmla="*/ 135181 h 583294"/>
              <a:gd name="connsiteX31" fmla="*/ 129058 w 491355"/>
              <a:gd name="connsiteY31" fmla="*/ 152334 h 583294"/>
              <a:gd name="connsiteX32" fmla="*/ 133152 w 491355"/>
              <a:gd name="connsiteY32" fmla="*/ 154022 h 583294"/>
              <a:gd name="connsiteX33" fmla="*/ 137335 w 491355"/>
              <a:gd name="connsiteY33" fmla="*/ 152334 h 583294"/>
              <a:gd name="connsiteX34" fmla="*/ 142942 w 491355"/>
              <a:gd name="connsiteY34" fmla="*/ 146735 h 583294"/>
              <a:gd name="connsiteX35" fmla="*/ 142942 w 491355"/>
              <a:gd name="connsiteY35" fmla="*/ 138469 h 583294"/>
              <a:gd name="connsiteX36" fmla="*/ 125765 w 491355"/>
              <a:gd name="connsiteY36" fmla="*/ 121316 h 583294"/>
              <a:gd name="connsiteX37" fmla="*/ 121581 w 491355"/>
              <a:gd name="connsiteY37" fmla="*/ 119627 h 583294"/>
              <a:gd name="connsiteX38" fmla="*/ 315522 w 491355"/>
              <a:gd name="connsiteY38" fmla="*/ 117672 h 583294"/>
              <a:gd name="connsiteX39" fmla="*/ 311339 w 491355"/>
              <a:gd name="connsiteY39" fmla="*/ 119361 h 583294"/>
              <a:gd name="connsiteX40" fmla="*/ 294250 w 491355"/>
              <a:gd name="connsiteY40" fmla="*/ 136514 h 583294"/>
              <a:gd name="connsiteX41" fmla="*/ 294250 w 491355"/>
              <a:gd name="connsiteY41" fmla="*/ 144779 h 583294"/>
              <a:gd name="connsiteX42" fmla="*/ 299768 w 491355"/>
              <a:gd name="connsiteY42" fmla="*/ 150378 h 583294"/>
              <a:gd name="connsiteX43" fmla="*/ 303951 w 491355"/>
              <a:gd name="connsiteY43" fmla="*/ 152067 h 583294"/>
              <a:gd name="connsiteX44" fmla="*/ 308045 w 491355"/>
              <a:gd name="connsiteY44" fmla="*/ 150378 h 583294"/>
              <a:gd name="connsiteX45" fmla="*/ 325223 w 491355"/>
              <a:gd name="connsiteY45" fmla="*/ 133225 h 583294"/>
              <a:gd name="connsiteX46" fmla="*/ 325223 w 491355"/>
              <a:gd name="connsiteY46" fmla="*/ 124960 h 583294"/>
              <a:gd name="connsiteX47" fmla="*/ 319616 w 491355"/>
              <a:gd name="connsiteY47" fmla="*/ 119361 h 583294"/>
              <a:gd name="connsiteX48" fmla="*/ 315522 w 491355"/>
              <a:gd name="connsiteY48" fmla="*/ 117672 h 583294"/>
              <a:gd name="connsiteX49" fmla="*/ 214591 w 491355"/>
              <a:gd name="connsiteY49" fmla="*/ 82921 h 583294"/>
              <a:gd name="connsiteX50" fmla="*/ 208717 w 491355"/>
              <a:gd name="connsiteY50" fmla="*/ 88787 h 583294"/>
              <a:gd name="connsiteX51" fmla="*/ 208717 w 491355"/>
              <a:gd name="connsiteY51" fmla="*/ 121138 h 583294"/>
              <a:gd name="connsiteX52" fmla="*/ 214591 w 491355"/>
              <a:gd name="connsiteY52" fmla="*/ 127004 h 583294"/>
              <a:gd name="connsiteX53" fmla="*/ 222512 w 491355"/>
              <a:gd name="connsiteY53" fmla="*/ 127004 h 583294"/>
              <a:gd name="connsiteX54" fmla="*/ 228387 w 491355"/>
              <a:gd name="connsiteY54" fmla="*/ 121138 h 583294"/>
              <a:gd name="connsiteX55" fmla="*/ 228387 w 491355"/>
              <a:gd name="connsiteY55" fmla="*/ 88787 h 583294"/>
              <a:gd name="connsiteX56" fmla="*/ 222512 w 491355"/>
              <a:gd name="connsiteY56" fmla="*/ 82921 h 583294"/>
              <a:gd name="connsiteX57" fmla="*/ 249125 w 491355"/>
              <a:gd name="connsiteY57" fmla="*/ 0 h 583294"/>
              <a:gd name="connsiteX58" fmla="*/ 430337 w 491355"/>
              <a:gd name="connsiteY58" fmla="*/ 92342 h 583294"/>
              <a:gd name="connsiteX59" fmla="*/ 490504 w 491355"/>
              <a:gd name="connsiteY59" fmla="*/ 347239 h 583294"/>
              <a:gd name="connsiteX60" fmla="*/ 488368 w 491355"/>
              <a:gd name="connsiteY60" fmla="*/ 366436 h 583294"/>
              <a:gd name="connsiteX61" fmla="*/ 471279 w 491355"/>
              <a:gd name="connsiteY61" fmla="*/ 375502 h 583294"/>
              <a:gd name="connsiteX62" fmla="*/ 443421 w 491355"/>
              <a:gd name="connsiteY62" fmla="*/ 375502 h 583294"/>
              <a:gd name="connsiteX63" fmla="*/ 395448 w 491355"/>
              <a:gd name="connsiteY63" fmla="*/ 517081 h 583294"/>
              <a:gd name="connsiteX64" fmla="*/ 335548 w 491355"/>
              <a:gd name="connsiteY64" fmla="*/ 517259 h 583294"/>
              <a:gd name="connsiteX65" fmla="*/ 310894 w 491355"/>
              <a:gd name="connsiteY65" fmla="*/ 527391 h 583294"/>
              <a:gd name="connsiteX66" fmla="*/ 300569 w 491355"/>
              <a:gd name="connsiteY66" fmla="*/ 552010 h 583294"/>
              <a:gd name="connsiteX67" fmla="*/ 300569 w 491355"/>
              <a:gd name="connsiteY67" fmla="*/ 568452 h 583294"/>
              <a:gd name="connsiteX68" fmla="*/ 285705 w 491355"/>
              <a:gd name="connsiteY68" fmla="*/ 583294 h 583294"/>
              <a:gd name="connsiteX69" fmla="*/ 104315 w 491355"/>
              <a:gd name="connsiteY69" fmla="*/ 583294 h 583294"/>
              <a:gd name="connsiteX70" fmla="*/ 89362 w 491355"/>
              <a:gd name="connsiteY70" fmla="*/ 568452 h 583294"/>
              <a:gd name="connsiteX71" fmla="*/ 89362 w 491355"/>
              <a:gd name="connsiteY71" fmla="*/ 458601 h 583294"/>
              <a:gd name="connsiteX72" fmla="*/ 69603 w 491355"/>
              <a:gd name="connsiteY72" fmla="*/ 413096 h 583294"/>
              <a:gd name="connsiteX73" fmla="*/ 1159 w 491355"/>
              <a:gd name="connsiteY73" fmla="*/ 186196 h 583294"/>
              <a:gd name="connsiteX74" fmla="*/ 249125 w 491355"/>
              <a:gd name="connsiteY74" fmla="*/ 0 h 583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91355" h="583294">
                <a:moveTo>
                  <a:pt x="218510" y="191021"/>
                </a:moveTo>
                <a:cubicBezTo>
                  <a:pt x="258561" y="191021"/>
                  <a:pt x="291225" y="223638"/>
                  <a:pt x="291225" y="263631"/>
                </a:cubicBezTo>
                <a:cubicBezTo>
                  <a:pt x="291225" y="285760"/>
                  <a:pt x="281168" y="306467"/>
                  <a:pt x="263723" y="320332"/>
                </a:cubicBezTo>
                <a:cubicBezTo>
                  <a:pt x="261320" y="322198"/>
                  <a:pt x="259985" y="325042"/>
                  <a:pt x="259985" y="327975"/>
                </a:cubicBezTo>
                <a:lnTo>
                  <a:pt x="259985" y="346994"/>
                </a:lnTo>
                <a:cubicBezTo>
                  <a:pt x="259985" y="359614"/>
                  <a:pt x="249750" y="369834"/>
                  <a:pt x="237111" y="369834"/>
                </a:cubicBezTo>
                <a:lnTo>
                  <a:pt x="199997" y="369834"/>
                </a:lnTo>
                <a:cubicBezTo>
                  <a:pt x="187359" y="369834"/>
                  <a:pt x="177123" y="359614"/>
                  <a:pt x="177123" y="346994"/>
                </a:cubicBezTo>
                <a:lnTo>
                  <a:pt x="177123" y="327975"/>
                </a:lnTo>
                <a:cubicBezTo>
                  <a:pt x="177123" y="325042"/>
                  <a:pt x="175788" y="322198"/>
                  <a:pt x="173474" y="320332"/>
                </a:cubicBezTo>
                <a:cubicBezTo>
                  <a:pt x="153449" y="304512"/>
                  <a:pt x="143391" y="279894"/>
                  <a:pt x="146506" y="254565"/>
                </a:cubicBezTo>
                <a:cubicBezTo>
                  <a:pt x="150422" y="221682"/>
                  <a:pt x="177212" y="195198"/>
                  <a:pt x="210144" y="191554"/>
                </a:cubicBezTo>
                <a:cubicBezTo>
                  <a:pt x="212992" y="191199"/>
                  <a:pt x="215751" y="191021"/>
                  <a:pt x="218510" y="191021"/>
                </a:cubicBezTo>
                <a:close/>
                <a:moveTo>
                  <a:pt x="208005" y="172064"/>
                </a:moveTo>
                <a:cubicBezTo>
                  <a:pt x="166084" y="176686"/>
                  <a:pt x="132084" y="210370"/>
                  <a:pt x="127011" y="252142"/>
                </a:cubicBezTo>
                <a:cubicBezTo>
                  <a:pt x="123273" y="282715"/>
                  <a:pt x="134665" y="312400"/>
                  <a:pt x="157539" y="332575"/>
                </a:cubicBezTo>
                <a:lnTo>
                  <a:pt x="157539" y="346972"/>
                </a:lnTo>
                <a:cubicBezTo>
                  <a:pt x="157539" y="365636"/>
                  <a:pt x="169733" y="381368"/>
                  <a:pt x="186644" y="387056"/>
                </a:cubicBezTo>
                <a:lnTo>
                  <a:pt x="186644" y="403231"/>
                </a:lnTo>
                <a:cubicBezTo>
                  <a:pt x="186644" y="412296"/>
                  <a:pt x="193942" y="419673"/>
                  <a:pt x="203020" y="419673"/>
                </a:cubicBezTo>
                <a:lnTo>
                  <a:pt x="234083" y="419673"/>
                </a:lnTo>
                <a:cubicBezTo>
                  <a:pt x="243161" y="419673"/>
                  <a:pt x="250549" y="412296"/>
                  <a:pt x="250549" y="403231"/>
                </a:cubicBezTo>
                <a:lnTo>
                  <a:pt x="250549" y="387056"/>
                </a:lnTo>
                <a:cubicBezTo>
                  <a:pt x="267370" y="381368"/>
                  <a:pt x="279564" y="365636"/>
                  <a:pt x="279564" y="346972"/>
                </a:cubicBezTo>
                <a:lnTo>
                  <a:pt x="279564" y="332575"/>
                </a:lnTo>
                <a:cubicBezTo>
                  <a:pt x="299501" y="315066"/>
                  <a:pt x="310805" y="290181"/>
                  <a:pt x="310805" y="263607"/>
                </a:cubicBezTo>
                <a:cubicBezTo>
                  <a:pt x="310805" y="209303"/>
                  <a:pt x="263721" y="165843"/>
                  <a:pt x="208005" y="172064"/>
                </a:cubicBezTo>
                <a:close/>
                <a:moveTo>
                  <a:pt x="121581" y="119627"/>
                </a:moveTo>
                <a:cubicBezTo>
                  <a:pt x="120068" y="119627"/>
                  <a:pt x="118555" y="120249"/>
                  <a:pt x="117487" y="121316"/>
                </a:cubicBezTo>
                <a:lnTo>
                  <a:pt x="111880" y="126915"/>
                </a:lnTo>
                <a:cubicBezTo>
                  <a:pt x="109566" y="129137"/>
                  <a:pt x="109566" y="132870"/>
                  <a:pt x="111880" y="135181"/>
                </a:cubicBezTo>
                <a:lnTo>
                  <a:pt x="129058" y="152334"/>
                </a:lnTo>
                <a:cubicBezTo>
                  <a:pt x="130126" y="153400"/>
                  <a:pt x="131639" y="154022"/>
                  <a:pt x="133152" y="154022"/>
                </a:cubicBezTo>
                <a:cubicBezTo>
                  <a:pt x="134754" y="154022"/>
                  <a:pt x="136267" y="153400"/>
                  <a:pt x="137335" y="152334"/>
                </a:cubicBezTo>
                <a:lnTo>
                  <a:pt x="142942" y="146735"/>
                </a:lnTo>
                <a:cubicBezTo>
                  <a:pt x="145168" y="144424"/>
                  <a:pt x="145168" y="140691"/>
                  <a:pt x="142942" y="138469"/>
                </a:cubicBezTo>
                <a:lnTo>
                  <a:pt x="125765" y="121316"/>
                </a:lnTo>
                <a:cubicBezTo>
                  <a:pt x="124697" y="120249"/>
                  <a:pt x="123184" y="119627"/>
                  <a:pt x="121581" y="119627"/>
                </a:cubicBezTo>
                <a:close/>
                <a:moveTo>
                  <a:pt x="315522" y="117672"/>
                </a:moveTo>
                <a:cubicBezTo>
                  <a:pt x="313920" y="117672"/>
                  <a:pt x="312496" y="118294"/>
                  <a:pt x="311339" y="119361"/>
                </a:cubicBezTo>
                <a:lnTo>
                  <a:pt x="294250" y="136514"/>
                </a:lnTo>
                <a:cubicBezTo>
                  <a:pt x="291936" y="138825"/>
                  <a:pt x="291936" y="142468"/>
                  <a:pt x="294250" y="144779"/>
                </a:cubicBezTo>
                <a:lnTo>
                  <a:pt x="299768" y="150378"/>
                </a:lnTo>
                <a:cubicBezTo>
                  <a:pt x="300925" y="151445"/>
                  <a:pt x="302349" y="152067"/>
                  <a:pt x="303951" y="152067"/>
                </a:cubicBezTo>
                <a:cubicBezTo>
                  <a:pt x="305464" y="152067"/>
                  <a:pt x="306977" y="151445"/>
                  <a:pt x="308045" y="150378"/>
                </a:cubicBezTo>
                <a:lnTo>
                  <a:pt x="325223" y="133225"/>
                </a:lnTo>
                <a:cubicBezTo>
                  <a:pt x="327537" y="130915"/>
                  <a:pt x="327537" y="127271"/>
                  <a:pt x="325223" y="124960"/>
                </a:cubicBezTo>
                <a:lnTo>
                  <a:pt x="319616" y="119361"/>
                </a:lnTo>
                <a:cubicBezTo>
                  <a:pt x="318548" y="118294"/>
                  <a:pt x="317035" y="117672"/>
                  <a:pt x="315522" y="117672"/>
                </a:cubicBezTo>
                <a:close/>
                <a:moveTo>
                  <a:pt x="214591" y="82921"/>
                </a:moveTo>
                <a:cubicBezTo>
                  <a:pt x="211387" y="82921"/>
                  <a:pt x="208717" y="85588"/>
                  <a:pt x="208717" y="88787"/>
                </a:cubicBezTo>
                <a:lnTo>
                  <a:pt x="208717" y="121138"/>
                </a:lnTo>
                <a:cubicBezTo>
                  <a:pt x="208717" y="124427"/>
                  <a:pt x="211387" y="127004"/>
                  <a:pt x="214591" y="127004"/>
                </a:cubicBezTo>
                <a:lnTo>
                  <a:pt x="222512" y="127004"/>
                </a:lnTo>
                <a:cubicBezTo>
                  <a:pt x="225716" y="127004"/>
                  <a:pt x="228387" y="124427"/>
                  <a:pt x="228387" y="121138"/>
                </a:cubicBezTo>
                <a:lnTo>
                  <a:pt x="228387" y="88787"/>
                </a:lnTo>
                <a:cubicBezTo>
                  <a:pt x="228387" y="85588"/>
                  <a:pt x="225716" y="82921"/>
                  <a:pt x="222512" y="82921"/>
                </a:cubicBezTo>
                <a:close/>
                <a:moveTo>
                  <a:pt x="249125" y="0"/>
                </a:moveTo>
                <a:cubicBezTo>
                  <a:pt x="328071" y="0"/>
                  <a:pt x="396427" y="37506"/>
                  <a:pt x="430337" y="92342"/>
                </a:cubicBezTo>
                <a:cubicBezTo>
                  <a:pt x="449384" y="116961"/>
                  <a:pt x="478489" y="280404"/>
                  <a:pt x="490504" y="347239"/>
                </a:cubicBezTo>
                <a:cubicBezTo>
                  <a:pt x="491661" y="353905"/>
                  <a:pt x="492195" y="360748"/>
                  <a:pt x="488368" y="366436"/>
                </a:cubicBezTo>
                <a:cubicBezTo>
                  <a:pt x="484452" y="372124"/>
                  <a:pt x="478044" y="375502"/>
                  <a:pt x="471279" y="375502"/>
                </a:cubicBezTo>
                <a:lnTo>
                  <a:pt x="443421" y="375502"/>
                </a:lnTo>
                <a:cubicBezTo>
                  <a:pt x="431761" y="455046"/>
                  <a:pt x="445735" y="510593"/>
                  <a:pt x="395448" y="517081"/>
                </a:cubicBezTo>
                <a:cubicBezTo>
                  <a:pt x="392243" y="517437"/>
                  <a:pt x="361270" y="517437"/>
                  <a:pt x="335548" y="517259"/>
                </a:cubicBezTo>
                <a:cubicBezTo>
                  <a:pt x="326291" y="517259"/>
                  <a:pt x="317391" y="520903"/>
                  <a:pt x="310894" y="527391"/>
                </a:cubicBezTo>
                <a:cubicBezTo>
                  <a:pt x="304307" y="533879"/>
                  <a:pt x="300569" y="542767"/>
                  <a:pt x="300569" y="552010"/>
                </a:cubicBezTo>
                <a:lnTo>
                  <a:pt x="300569" y="568452"/>
                </a:lnTo>
                <a:cubicBezTo>
                  <a:pt x="300569" y="576628"/>
                  <a:pt x="293983" y="583294"/>
                  <a:pt x="285705" y="583294"/>
                </a:cubicBezTo>
                <a:lnTo>
                  <a:pt x="104315" y="583294"/>
                </a:lnTo>
                <a:cubicBezTo>
                  <a:pt x="96037" y="583294"/>
                  <a:pt x="89362" y="576628"/>
                  <a:pt x="89362" y="568452"/>
                </a:cubicBezTo>
                <a:lnTo>
                  <a:pt x="89362" y="458601"/>
                </a:lnTo>
                <a:cubicBezTo>
                  <a:pt x="89362" y="441359"/>
                  <a:pt x="82242" y="424917"/>
                  <a:pt x="69603" y="413096"/>
                </a:cubicBezTo>
                <a:cubicBezTo>
                  <a:pt x="37472" y="383056"/>
                  <a:pt x="-7831" y="348306"/>
                  <a:pt x="1159" y="186196"/>
                </a:cubicBezTo>
                <a:cubicBezTo>
                  <a:pt x="10326" y="20619"/>
                  <a:pt x="136534" y="0"/>
                  <a:pt x="2491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Regular" panose="020B0500000000000000" pitchFamily="34" charset="-122"/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E9A37651-5923-EB72-17CE-B5A5A14ED768}"/>
              </a:ext>
            </a:extLst>
          </p:cNvPr>
          <p:cNvSpPr/>
          <p:nvPr/>
        </p:nvSpPr>
        <p:spPr>
          <a:xfrm>
            <a:off x="9197594" y="2038674"/>
            <a:ext cx="1033272" cy="10332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3" name="iconfont-1191-801535">
            <a:extLst>
              <a:ext uri="{FF2B5EF4-FFF2-40B4-BE49-F238E27FC236}">
                <a16:creationId xmlns:a16="http://schemas.microsoft.com/office/drawing/2014/main" id="{ECF8EC7F-688B-F6E9-2E41-58973D018582}"/>
              </a:ext>
            </a:extLst>
          </p:cNvPr>
          <p:cNvSpPr/>
          <p:nvPr/>
        </p:nvSpPr>
        <p:spPr>
          <a:xfrm>
            <a:off x="9513114" y="2334117"/>
            <a:ext cx="402232" cy="442386"/>
          </a:xfrm>
          <a:custGeom>
            <a:avLst/>
            <a:gdLst>
              <a:gd name="connsiteX0" fmla="*/ 458312 w 547887"/>
              <a:gd name="connsiteY0" fmla="*/ 414273 h 602581"/>
              <a:gd name="connsiteX1" fmla="*/ 543041 w 547887"/>
              <a:gd name="connsiteY1" fmla="*/ 498842 h 602581"/>
              <a:gd name="connsiteX2" fmla="*/ 547349 w 547887"/>
              <a:gd name="connsiteY2" fmla="*/ 514609 h 602581"/>
              <a:gd name="connsiteX3" fmla="*/ 534424 w 547887"/>
              <a:gd name="connsiteY3" fmla="*/ 526076 h 602581"/>
              <a:gd name="connsiteX4" fmla="*/ 481289 w 547887"/>
              <a:gd name="connsiteY4" fmla="*/ 536109 h 602581"/>
              <a:gd name="connsiteX5" fmla="*/ 471236 w 547887"/>
              <a:gd name="connsiteY5" fmla="*/ 589144 h 602581"/>
              <a:gd name="connsiteX6" fmla="*/ 459748 w 547887"/>
              <a:gd name="connsiteY6" fmla="*/ 602044 h 602581"/>
              <a:gd name="connsiteX7" fmla="*/ 443951 w 547887"/>
              <a:gd name="connsiteY7" fmla="*/ 597744 h 602581"/>
              <a:gd name="connsiteX8" fmla="*/ 333372 w 547887"/>
              <a:gd name="connsiteY8" fmla="*/ 487375 h 602581"/>
              <a:gd name="connsiteX9" fmla="*/ 341989 w 547887"/>
              <a:gd name="connsiteY9" fmla="*/ 480208 h 602581"/>
              <a:gd name="connsiteX10" fmla="*/ 347733 w 547887"/>
              <a:gd name="connsiteY10" fmla="*/ 477341 h 602581"/>
              <a:gd name="connsiteX11" fmla="*/ 396560 w 547887"/>
              <a:gd name="connsiteY11" fmla="*/ 484508 h 602581"/>
              <a:gd name="connsiteX12" fmla="*/ 433898 w 547887"/>
              <a:gd name="connsiteY12" fmla="*/ 475908 h 602581"/>
              <a:gd name="connsiteX13" fmla="*/ 454003 w 547887"/>
              <a:gd name="connsiteY13" fmla="*/ 442941 h 602581"/>
              <a:gd name="connsiteX14" fmla="*/ 88068 w 547887"/>
              <a:gd name="connsiteY14" fmla="*/ 414273 h 602581"/>
              <a:gd name="connsiteX15" fmla="*/ 92373 w 547887"/>
              <a:gd name="connsiteY15" fmla="*/ 442941 h 602581"/>
              <a:gd name="connsiteX16" fmla="*/ 112462 w 547887"/>
              <a:gd name="connsiteY16" fmla="*/ 475908 h 602581"/>
              <a:gd name="connsiteX17" fmla="*/ 149770 w 547887"/>
              <a:gd name="connsiteY17" fmla="*/ 484508 h 602581"/>
              <a:gd name="connsiteX18" fmla="*/ 198558 w 547887"/>
              <a:gd name="connsiteY18" fmla="*/ 477341 h 602581"/>
              <a:gd name="connsiteX19" fmla="*/ 205732 w 547887"/>
              <a:gd name="connsiteY19" fmla="*/ 480208 h 602581"/>
              <a:gd name="connsiteX20" fmla="*/ 212907 w 547887"/>
              <a:gd name="connsiteY20" fmla="*/ 487375 h 602581"/>
              <a:gd name="connsiteX21" fmla="*/ 103853 w 547887"/>
              <a:gd name="connsiteY21" fmla="*/ 597744 h 602581"/>
              <a:gd name="connsiteX22" fmla="*/ 86633 w 547887"/>
              <a:gd name="connsiteY22" fmla="*/ 602044 h 602581"/>
              <a:gd name="connsiteX23" fmla="*/ 76589 w 547887"/>
              <a:gd name="connsiteY23" fmla="*/ 589144 h 602581"/>
              <a:gd name="connsiteX24" fmla="*/ 66545 w 547887"/>
              <a:gd name="connsiteY24" fmla="*/ 536109 h 602581"/>
              <a:gd name="connsiteX25" fmla="*/ 12017 w 547887"/>
              <a:gd name="connsiteY25" fmla="*/ 526076 h 602581"/>
              <a:gd name="connsiteX26" fmla="*/ 538 w 547887"/>
              <a:gd name="connsiteY26" fmla="*/ 514609 h 602581"/>
              <a:gd name="connsiteX27" fmla="*/ 4843 w 547887"/>
              <a:gd name="connsiteY27" fmla="*/ 498842 h 602581"/>
              <a:gd name="connsiteX28" fmla="*/ 273945 w 547887"/>
              <a:gd name="connsiteY28" fmla="*/ 94487 h 602581"/>
              <a:gd name="connsiteX29" fmla="*/ 428321 w 547887"/>
              <a:gd name="connsiteY29" fmla="*/ 249322 h 602581"/>
              <a:gd name="connsiteX30" fmla="*/ 273945 w 547887"/>
              <a:gd name="connsiteY30" fmla="*/ 404157 h 602581"/>
              <a:gd name="connsiteX31" fmla="*/ 119569 w 547887"/>
              <a:gd name="connsiteY31" fmla="*/ 249322 h 602581"/>
              <a:gd name="connsiteX32" fmla="*/ 273945 w 547887"/>
              <a:gd name="connsiteY32" fmla="*/ 94487 h 602581"/>
              <a:gd name="connsiteX33" fmla="*/ 273254 w 547887"/>
              <a:gd name="connsiteY33" fmla="*/ 68790 h 602581"/>
              <a:gd name="connsiteX34" fmla="*/ 92381 w 547887"/>
              <a:gd name="connsiteY34" fmla="*/ 249364 h 602581"/>
              <a:gd name="connsiteX35" fmla="*/ 273254 w 547887"/>
              <a:gd name="connsiteY35" fmla="*/ 431371 h 602581"/>
              <a:gd name="connsiteX36" fmla="*/ 454127 w 547887"/>
              <a:gd name="connsiteY36" fmla="*/ 249364 h 602581"/>
              <a:gd name="connsiteX37" fmla="*/ 273254 w 547887"/>
              <a:gd name="connsiteY37" fmla="*/ 68790 h 602581"/>
              <a:gd name="connsiteX38" fmla="*/ 273254 w 547887"/>
              <a:gd name="connsiteY38" fmla="*/ 0 h 602581"/>
              <a:gd name="connsiteX39" fmla="*/ 293351 w 547887"/>
              <a:gd name="connsiteY39" fmla="*/ 8599 h 602581"/>
              <a:gd name="connsiteX40" fmla="*/ 327803 w 547887"/>
              <a:gd name="connsiteY40" fmla="*/ 42994 h 602581"/>
              <a:gd name="connsiteX41" fmla="*/ 353642 w 547887"/>
              <a:gd name="connsiteY41" fmla="*/ 51592 h 602581"/>
              <a:gd name="connsiteX42" fmla="*/ 399578 w 547887"/>
              <a:gd name="connsiteY42" fmla="*/ 42994 h 602581"/>
              <a:gd name="connsiteX43" fmla="*/ 422546 w 547887"/>
              <a:gd name="connsiteY43" fmla="*/ 48726 h 602581"/>
              <a:gd name="connsiteX44" fmla="*/ 434030 w 547887"/>
              <a:gd name="connsiteY44" fmla="*/ 68790 h 602581"/>
              <a:gd name="connsiteX45" fmla="*/ 441207 w 547887"/>
              <a:gd name="connsiteY45" fmla="*/ 114650 h 602581"/>
              <a:gd name="connsiteX46" fmla="*/ 456998 w 547887"/>
              <a:gd name="connsiteY46" fmla="*/ 137580 h 602581"/>
              <a:gd name="connsiteX47" fmla="*/ 500063 w 547887"/>
              <a:gd name="connsiteY47" fmla="*/ 157644 h 602581"/>
              <a:gd name="connsiteX48" fmla="*/ 514418 w 547887"/>
              <a:gd name="connsiteY48" fmla="*/ 174841 h 602581"/>
              <a:gd name="connsiteX49" fmla="*/ 512983 w 547887"/>
              <a:gd name="connsiteY49" fmla="*/ 197771 h 602581"/>
              <a:gd name="connsiteX50" fmla="*/ 491450 w 547887"/>
              <a:gd name="connsiteY50" fmla="*/ 240765 h 602581"/>
              <a:gd name="connsiteX51" fmla="*/ 491450 w 547887"/>
              <a:gd name="connsiteY51" fmla="*/ 267994 h 602581"/>
              <a:gd name="connsiteX52" fmla="*/ 512983 w 547887"/>
              <a:gd name="connsiteY52" fmla="*/ 309555 h 602581"/>
              <a:gd name="connsiteX53" fmla="*/ 514418 w 547887"/>
              <a:gd name="connsiteY53" fmla="*/ 332485 h 602581"/>
              <a:gd name="connsiteX54" fmla="*/ 500063 w 547887"/>
              <a:gd name="connsiteY54" fmla="*/ 349683 h 602581"/>
              <a:gd name="connsiteX55" fmla="*/ 456998 w 547887"/>
              <a:gd name="connsiteY55" fmla="*/ 371180 h 602581"/>
              <a:gd name="connsiteX56" fmla="*/ 441207 w 547887"/>
              <a:gd name="connsiteY56" fmla="*/ 392676 h 602581"/>
              <a:gd name="connsiteX57" fmla="*/ 434030 w 547887"/>
              <a:gd name="connsiteY57" fmla="*/ 439970 h 602581"/>
              <a:gd name="connsiteX58" fmla="*/ 422546 w 547887"/>
              <a:gd name="connsiteY58" fmla="*/ 460034 h 602581"/>
              <a:gd name="connsiteX59" fmla="*/ 399578 w 547887"/>
              <a:gd name="connsiteY59" fmla="*/ 464333 h 602581"/>
              <a:gd name="connsiteX60" fmla="*/ 352207 w 547887"/>
              <a:gd name="connsiteY60" fmla="*/ 457168 h 602581"/>
              <a:gd name="connsiteX61" fmla="*/ 327803 w 547887"/>
              <a:gd name="connsiteY61" fmla="*/ 465766 h 602581"/>
              <a:gd name="connsiteX62" fmla="*/ 293351 w 547887"/>
              <a:gd name="connsiteY62" fmla="*/ 500161 h 602581"/>
              <a:gd name="connsiteX63" fmla="*/ 273254 w 547887"/>
              <a:gd name="connsiteY63" fmla="*/ 508760 h 602581"/>
              <a:gd name="connsiteX64" fmla="*/ 253157 w 547887"/>
              <a:gd name="connsiteY64" fmla="*/ 500161 h 602581"/>
              <a:gd name="connsiteX65" fmla="*/ 220141 w 547887"/>
              <a:gd name="connsiteY65" fmla="*/ 465766 h 602581"/>
              <a:gd name="connsiteX66" fmla="*/ 194301 w 547887"/>
              <a:gd name="connsiteY66" fmla="*/ 457168 h 602581"/>
              <a:gd name="connsiteX67" fmla="*/ 146930 w 547887"/>
              <a:gd name="connsiteY67" fmla="*/ 464333 h 602581"/>
              <a:gd name="connsiteX68" fmla="*/ 125397 w 547887"/>
              <a:gd name="connsiteY68" fmla="*/ 460034 h 602581"/>
              <a:gd name="connsiteX69" fmla="*/ 112478 w 547887"/>
              <a:gd name="connsiteY69" fmla="*/ 439970 h 602581"/>
              <a:gd name="connsiteX70" fmla="*/ 105301 w 547887"/>
              <a:gd name="connsiteY70" fmla="*/ 392676 h 602581"/>
              <a:gd name="connsiteX71" fmla="*/ 89510 w 547887"/>
              <a:gd name="connsiteY71" fmla="*/ 371180 h 602581"/>
              <a:gd name="connsiteX72" fmla="*/ 47881 w 547887"/>
              <a:gd name="connsiteY72" fmla="*/ 349683 h 602581"/>
              <a:gd name="connsiteX73" fmla="*/ 32090 w 547887"/>
              <a:gd name="connsiteY73" fmla="*/ 332485 h 602581"/>
              <a:gd name="connsiteX74" fmla="*/ 33525 w 547887"/>
              <a:gd name="connsiteY74" fmla="*/ 309555 h 602581"/>
              <a:gd name="connsiteX75" fmla="*/ 56493 w 547887"/>
              <a:gd name="connsiteY75" fmla="*/ 267994 h 602581"/>
              <a:gd name="connsiteX76" fmla="*/ 56493 w 547887"/>
              <a:gd name="connsiteY76" fmla="*/ 240765 h 602581"/>
              <a:gd name="connsiteX77" fmla="*/ 33525 w 547887"/>
              <a:gd name="connsiteY77" fmla="*/ 197771 h 602581"/>
              <a:gd name="connsiteX78" fmla="*/ 32090 w 547887"/>
              <a:gd name="connsiteY78" fmla="*/ 176274 h 602581"/>
              <a:gd name="connsiteX79" fmla="*/ 47881 w 547887"/>
              <a:gd name="connsiteY79" fmla="*/ 157644 h 602581"/>
              <a:gd name="connsiteX80" fmla="*/ 89510 w 547887"/>
              <a:gd name="connsiteY80" fmla="*/ 137580 h 602581"/>
              <a:gd name="connsiteX81" fmla="*/ 105301 w 547887"/>
              <a:gd name="connsiteY81" fmla="*/ 114650 h 602581"/>
              <a:gd name="connsiteX82" fmla="*/ 112478 w 547887"/>
              <a:gd name="connsiteY82" fmla="*/ 68790 h 602581"/>
              <a:gd name="connsiteX83" fmla="*/ 125397 w 547887"/>
              <a:gd name="connsiteY83" fmla="*/ 48726 h 602581"/>
              <a:gd name="connsiteX84" fmla="*/ 146930 w 547887"/>
              <a:gd name="connsiteY84" fmla="*/ 42994 h 602581"/>
              <a:gd name="connsiteX85" fmla="*/ 194301 w 547887"/>
              <a:gd name="connsiteY85" fmla="*/ 51592 h 602581"/>
              <a:gd name="connsiteX86" fmla="*/ 220141 w 547887"/>
              <a:gd name="connsiteY86" fmla="*/ 42994 h 602581"/>
              <a:gd name="connsiteX87" fmla="*/ 253157 w 547887"/>
              <a:gd name="connsiteY87" fmla="*/ 8599 h 602581"/>
              <a:gd name="connsiteX88" fmla="*/ 273254 w 547887"/>
              <a:gd name="connsiteY88" fmla="*/ 0 h 602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547887" h="602581">
                <a:moveTo>
                  <a:pt x="458312" y="414273"/>
                </a:moveTo>
                <a:lnTo>
                  <a:pt x="543041" y="498842"/>
                </a:lnTo>
                <a:cubicBezTo>
                  <a:pt x="547349" y="503142"/>
                  <a:pt x="548785" y="508875"/>
                  <a:pt x="547349" y="514609"/>
                </a:cubicBezTo>
                <a:cubicBezTo>
                  <a:pt x="544477" y="520342"/>
                  <a:pt x="540168" y="524642"/>
                  <a:pt x="534424" y="526076"/>
                </a:cubicBezTo>
                <a:lnTo>
                  <a:pt x="481289" y="536109"/>
                </a:lnTo>
                <a:lnTo>
                  <a:pt x="471236" y="589144"/>
                </a:lnTo>
                <a:cubicBezTo>
                  <a:pt x="469800" y="594877"/>
                  <a:pt x="465492" y="600611"/>
                  <a:pt x="459748" y="602044"/>
                </a:cubicBezTo>
                <a:cubicBezTo>
                  <a:pt x="454003" y="603477"/>
                  <a:pt x="448259" y="602044"/>
                  <a:pt x="443951" y="597744"/>
                </a:cubicBezTo>
                <a:lnTo>
                  <a:pt x="333372" y="487375"/>
                </a:lnTo>
                <a:lnTo>
                  <a:pt x="341989" y="480208"/>
                </a:lnTo>
                <a:cubicBezTo>
                  <a:pt x="343425" y="477341"/>
                  <a:pt x="344861" y="477341"/>
                  <a:pt x="347733" y="477341"/>
                </a:cubicBezTo>
                <a:lnTo>
                  <a:pt x="396560" y="484508"/>
                </a:lnTo>
                <a:cubicBezTo>
                  <a:pt x="409485" y="487375"/>
                  <a:pt x="423845" y="484508"/>
                  <a:pt x="433898" y="475908"/>
                </a:cubicBezTo>
                <a:cubicBezTo>
                  <a:pt x="445387" y="468741"/>
                  <a:pt x="452567" y="455841"/>
                  <a:pt x="454003" y="442941"/>
                </a:cubicBezTo>
                <a:close/>
                <a:moveTo>
                  <a:pt x="88068" y="414273"/>
                </a:moveTo>
                <a:lnTo>
                  <a:pt x="92373" y="442941"/>
                </a:lnTo>
                <a:cubicBezTo>
                  <a:pt x="95243" y="455841"/>
                  <a:pt x="102418" y="468741"/>
                  <a:pt x="112462" y="475908"/>
                </a:cubicBezTo>
                <a:cubicBezTo>
                  <a:pt x="123942" y="484508"/>
                  <a:pt x="136856" y="487375"/>
                  <a:pt x="149770" y="484508"/>
                </a:cubicBezTo>
                <a:lnTo>
                  <a:pt x="198558" y="477341"/>
                </a:lnTo>
                <a:cubicBezTo>
                  <a:pt x="201428" y="477341"/>
                  <a:pt x="204297" y="477341"/>
                  <a:pt x="205732" y="480208"/>
                </a:cubicBezTo>
                <a:lnTo>
                  <a:pt x="212907" y="487375"/>
                </a:lnTo>
                <a:lnTo>
                  <a:pt x="103853" y="597744"/>
                </a:lnTo>
                <a:cubicBezTo>
                  <a:pt x="99548" y="602044"/>
                  <a:pt x="92373" y="603477"/>
                  <a:pt x="86633" y="602044"/>
                </a:cubicBezTo>
                <a:cubicBezTo>
                  <a:pt x="82329" y="600611"/>
                  <a:pt x="78024" y="594877"/>
                  <a:pt x="76589" y="589144"/>
                </a:cubicBezTo>
                <a:lnTo>
                  <a:pt x="66545" y="536109"/>
                </a:lnTo>
                <a:lnTo>
                  <a:pt x="12017" y="526076"/>
                </a:lnTo>
                <a:cubicBezTo>
                  <a:pt x="6278" y="524642"/>
                  <a:pt x="1973" y="520342"/>
                  <a:pt x="538" y="514609"/>
                </a:cubicBezTo>
                <a:cubicBezTo>
                  <a:pt x="-897" y="508875"/>
                  <a:pt x="538" y="503142"/>
                  <a:pt x="4843" y="498842"/>
                </a:cubicBezTo>
                <a:close/>
                <a:moveTo>
                  <a:pt x="273945" y="94487"/>
                </a:moveTo>
                <a:cubicBezTo>
                  <a:pt x="359205" y="94487"/>
                  <a:pt x="428321" y="163809"/>
                  <a:pt x="428321" y="249322"/>
                </a:cubicBezTo>
                <a:cubicBezTo>
                  <a:pt x="428321" y="334835"/>
                  <a:pt x="359205" y="404157"/>
                  <a:pt x="273945" y="404157"/>
                </a:cubicBezTo>
                <a:cubicBezTo>
                  <a:pt x="188685" y="404157"/>
                  <a:pt x="119569" y="334835"/>
                  <a:pt x="119569" y="249322"/>
                </a:cubicBezTo>
                <a:cubicBezTo>
                  <a:pt x="119569" y="163809"/>
                  <a:pt x="188685" y="94487"/>
                  <a:pt x="273945" y="94487"/>
                </a:cubicBezTo>
                <a:close/>
                <a:moveTo>
                  <a:pt x="273254" y="68790"/>
                </a:moveTo>
                <a:cubicBezTo>
                  <a:pt x="174205" y="68790"/>
                  <a:pt x="92381" y="150478"/>
                  <a:pt x="92381" y="249364"/>
                </a:cubicBezTo>
                <a:cubicBezTo>
                  <a:pt x="92381" y="349683"/>
                  <a:pt x="174205" y="429938"/>
                  <a:pt x="273254" y="431371"/>
                </a:cubicBezTo>
                <a:cubicBezTo>
                  <a:pt x="373739" y="429938"/>
                  <a:pt x="454127" y="349683"/>
                  <a:pt x="454127" y="249364"/>
                </a:cubicBezTo>
                <a:cubicBezTo>
                  <a:pt x="454127" y="150478"/>
                  <a:pt x="373739" y="68790"/>
                  <a:pt x="273254" y="68790"/>
                </a:cubicBezTo>
                <a:close/>
                <a:moveTo>
                  <a:pt x="273254" y="0"/>
                </a:moveTo>
                <a:cubicBezTo>
                  <a:pt x="281867" y="0"/>
                  <a:pt x="289045" y="2866"/>
                  <a:pt x="293351" y="8599"/>
                </a:cubicBezTo>
                <a:lnTo>
                  <a:pt x="327803" y="42994"/>
                </a:lnTo>
                <a:cubicBezTo>
                  <a:pt x="333545" y="48726"/>
                  <a:pt x="343593" y="53025"/>
                  <a:pt x="353642" y="51592"/>
                </a:cubicBezTo>
                <a:lnTo>
                  <a:pt x="399578" y="42994"/>
                </a:lnTo>
                <a:cubicBezTo>
                  <a:pt x="408191" y="41560"/>
                  <a:pt x="415369" y="44427"/>
                  <a:pt x="422546" y="48726"/>
                </a:cubicBezTo>
                <a:cubicBezTo>
                  <a:pt x="428288" y="53025"/>
                  <a:pt x="432595" y="60191"/>
                  <a:pt x="434030" y="68790"/>
                </a:cubicBezTo>
                <a:lnTo>
                  <a:pt x="441207" y="114650"/>
                </a:lnTo>
                <a:cubicBezTo>
                  <a:pt x="442643" y="124682"/>
                  <a:pt x="448385" y="133281"/>
                  <a:pt x="456998" y="137580"/>
                </a:cubicBezTo>
                <a:lnTo>
                  <a:pt x="500063" y="157644"/>
                </a:lnTo>
                <a:cubicBezTo>
                  <a:pt x="507241" y="161943"/>
                  <a:pt x="512983" y="167676"/>
                  <a:pt x="514418" y="174841"/>
                </a:cubicBezTo>
                <a:cubicBezTo>
                  <a:pt x="517289" y="183440"/>
                  <a:pt x="517289" y="192039"/>
                  <a:pt x="512983" y="197771"/>
                </a:cubicBezTo>
                <a:lnTo>
                  <a:pt x="491450" y="240765"/>
                </a:lnTo>
                <a:cubicBezTo>
                  <a:pt x="487143" y="249364"/>
                  <a:pt x="487143" y="259396"/>
                  <a:pt x="491450" y="267994"/>
                </a:cubicBezTo>
                <a:lnTo>
                  <a:pt x="512983" y="309555"/>
                </a:lnTo>
                <a:cubicBezTo>
                  <a:pt x="515853" y="316721"/>
                  <a:pt x="517289" y="325320"/>
                  <a:pt x="514418" y="332485"/>
                </a:cubicBezTo>
                <a:cubicBezTo>
                  <a:pt x="512983" y="339651"/>
                  <a:pt x="507241" y="346816"/>
                  <a:pt x="500063" y="349683"/>
                </a:cubicBezTo>
                <a:lnTo>
                  <a:pt x="456998" y="371180"/>
                </a:lnTo>
                <a:cubicBezTo>
                  <a:pt x="448385" y="375479"/>
                  <a:pt x="442643" y="384078"/>
                  <a:pt x="441207" y="392676"/>
                </a:cubicBezTo>
                <a:lnTo>
                  <a:pt x="434030" y="439970"/>
                </a:lnTo>
                <a:cubicBezTo>
                  <a:pt x="432595" y="448569"/>
                  <a:pt x="428288" y="455735"/>
                  <a:pt x="422546" y="460034"/>
                </a:cubicBezTo>
                <a:cubicBezTo>
                  <a:pt x="415369" y="464333"/>
                  <a:pt x="408191" y="465766"/>
                  <a:pt x="399578" y="464333"/>
                </a:cubicBezTo>
                <a:lnTo>
                  <a:pt x="352207" y="457168"/>
                </a:lnTo>
                <a:cubicBezTo>
                  <a:pt x="343593" y="455735"/>
                  <a:pt x="333545" y="458601"/>
                  <a:pt x="327803" y="465766"/>
                </a:cubicBezTo>
                <a:lnTo>
                  <a:pt x="293351" y="500161"/>
                </a:lnTo>
                <a:cubicBezTo>
                  <a:pt x="289045" y="504461"/>
                  <a:pt x="281867" y="507327"/>
                  <a:pt x="273254" y="508760"/>
                </a:cubicBezTo>
                <a:cubicBezTo>
                  <a:pt x="266077" y="507327"/>
                  <a:pt x="258899" y="504461"/>
                  <a:pt x="253157" y="500161"/>
                </a:cubicBezTo>
                <a:lnTo>
                  <a:pt x="220141" y="465766"/>
                </a:lnTo>
                <a:cubicBezTo>
                  <a:pt x="212963" y="458601"/>
                  <a:pt x="202915" y="455735"/>
                  <a:pt x="194301" y="457168"/>
                </a:cubicBezTo>
                <a:lnTo>
                  <a:pt x="146930" y="464333"/>
                </a:lnTo>
                <a:cubicBezTo>
                  <a:pt x="139753" y="465766"/>
                  <a:pt x="131139" y="464333"/>
                  <a:pt x="125397" y="460034"/>
                </a:cubicBezTo>
                <a:cubicBezTo>
                  <a:pt x="118220" y="455735"/>
                  <a:pt x="113913" y="448569"/>
                  <a:pt x="112478" y="439970"/>
                </a:cubicBezTo>
                <a:lnTo>
                  <a:pt x="105301" y="392676"/>
                </a:lnTo>
                <a:cubicBezTo>
                  <a:pt x="103865" y="384078"/>
                  <a:pt x="98123" y="375479"/>
                  <a:pt x="89510" y="371180"/>
                </a:cubicBezTo>
                <a:lnTo>
                  <a:pt x="47881" y="349683"/>
                </a:lnTo>
                <a:cubicBezTo>
                  <a:pt x="40703" y="346816"/>
                  <a:pt x="34961" y="339651"/>
                  <a:pt x="32090" y="332485"/>
                </a:cubicBezTo>
                <a:cubicBezTo>
                  <a:pt x="29219" y="325320"/>
                  <a:pt x="30655" y="316721"/>
                  <a:pt x="33525" y="309555"/>
                </a:cubicBezTo>
                <a:lnTo>
                  <a:pt x="56493" y="267994"/>
                </a:lnTo>
                <a:cubicBezTo>
                  <a:pt x="60800" y="259396"/>
                  <a:pt x="60800" y="249364"/>
                  <a:pt x="56493" y="240765"/>
                </a:cubicBezTo>
                <a:lnTo>
                  <a:pt x="33525" y="197771"/>
                </a:lnTo>
                <a:cubicBezTo>
                  <a:pt x="30655" y="192039"/>
                  <a:pt x="29219" y="183440"/>
                  <a:pt x="32090" y="176274"/>
                </a:cubicBezTo>
                <a:cubicBezTo>
                  <a:pt x="34961" y="167676"/>
                  <a:pt x="40703" y="161943"/>
                  <a:pt x="47881" y="157644"/>
                </a:cubicBezTo>
                <a:lnTo>
                  <a:pt x="89510" y="137580"/>
                </a:lnTo>
                <a:cubicBezTo>
                  <a:pt x="98123" y="133281"/>
                  <a:pt x="103865" y="124682"/>
                  <a:pt x="105301" y="114650"/>
                </a:cubicBezTo>
                <a:lnTo>
                  <a:pt x="112478" y="68790"/>
                </a:lnTo>
                <a:cubicBezTo>
                  <a:pt x="113913" y="60191"/>
                  <a:pt x="118220" y="53025"/>
                  <a:pt x="125397" y="48726"/>
                </a:cubicBezTo>
                <a:cubicBezTo>
                  <a:pt x="131139" y="44427"/>
                  <a:pt x="139753" y="41560"/>
                  <a:pt x="146930" y="42994"/>
                </a:cubicBezTo>
                <a:lnTo>
                  <a:pt x="194301" y="51592"/>
                </a:lnTo>
                <a:cubicBezTo>
                  <a:pt x="202915" y="53025"/>
                  <a:pt x="212963" y="48726"/>
                  <a:pt x="220141" y="42994"/>
                </a:cubicBezTo>
                <a:lnTo>
                  <a:pt x="253157" y="8599"/>
                </a:lnTo>
                <a:cubicBezTo>
                  <a:pt x="258899" y="2866"/>
                  <a:pt x="266077" y="0"/>
                  <a:pt x="2732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Regular" panose="020B0500000000000000" pitchFamily="34" charset="-122"/>
            </a:endParaRPr>
          </a:p>
        </p:txBody>
      </p:sp>
      <p:pic>
        <p:nvPicPr>
          <p:cNvPr id="99" name="图片 98">
            <a:extLst>
              <a:ext uri="{FF2B5EF4-FFF2-40B4-BE49-F238E27FC236}">
                <a16:creationId xmlns:a16="http://schemas.microsoft.com/office/drawing/2014/main" id="{04FD7A2E-B5A5-66AB-5239-E59A5AA48FB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813722" y="3631646"/>
            <a:ext cx="3314047" cy="128110"/>
          </a:xfrm>
          <a:prstGeom prst="rect">
            <a:avLst/>
          </a:prstGeom>
        </p:spPr>
      </p:pic>
      <p:pic>
        <p:nvPicPr>
          <p:cNvPr id="100" name="图片 99">
            <a:extLst>
              <a:ext uri="{FF2B5EF4-FFF2-40B4-BE49-F238E27FC236}">
                <a16:creationId xmlns:a16="http://schemas.microsoft.com/office/drawing/2014/main" id="{63CD8299-A14F-8C20-CCAA-1A34AE6808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232447" y="3631647"/>
            <a:ext cx="3314047" cy="128110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E8772A4C-9EF0-35E4-F838-439C61EC3C5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698797" y="3631648"/>
            <a:ext cx="3314047" cy="128110"/>
          </a:xfrm>
          <a:prstGeom prst="rect">
            <a:avLst/>
          </a:prstGeom>
        </p:spPr>
      </p:pic>
      <p:sp>
        <p:nvSpPr>
          <p:cNvPr id="103" name="文本框 102">
            <a:extLst>
              <a:ext uri="{FF2B5EF4-FFF2-40B4-BE49-F238E27FC236}">
                <a16:creationId xmlns:a16="http://schemas.microsoft.com/office/drawing/2014/main" id="{FD5CBFA7-19DD-BAD8-BE7D-3A5B4EB5A4F1}"/>
              </a:ext>
            </a:extLst>
          </p:cNvPr>
          <p:cNvSpPr txBox="1"/>
          <p:nvPr/>
        </p:nvSpPr>
        <p:spPr>
          <a:xfrm>
            <a:off x="4007092" y="3294256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开展教育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E3DA2DBC-273E-F39A-3A5B-4542120663ED}"/>
              </a:ext>
            </a:extLst>
          </p:cNvPr>
          <p:cNvSpPr txBox="1"/>
          <p:nvPr/>
        </p:nvSpPr>
        <p:spPr>
          <a:xfrm>
            <a:off x="3951624" y="3825101"/>
            <a:ext cx="1550016" cy="7007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要深入开展形势任务教育，组织全员学习油田改革调整实施方案。</a:t>
            </a:r>
            <a:endParaRPr lang="zh-CN" altLang="en-US" sz="12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EDF52C22-E602-10B8-C7B2-5FDF53B0FC8D}"/>
              </a:ext>
            </a:extLst>
          </p:cNvPr>
          <p:cNvSpPr txBox="1"/>
          <p:nvPr/>
        </p:nvSpPr>
        <p:spPr>
          <a:xfrm>
            <a:off x="6616309" y="3294256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创新方法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0E41C228-3958-7056-3CA6-219E77DC3C4C}"/>
              </a:ext>
            </a:extLst>
          </p:cNvPr>
          <p:cNvSpPr txBox="1"/>
          <p:nvPr/>
        </p:nvSpPr>
        <p:spPr>
          <a:xfrm>
            <a:off x="6405100" y="3825101"/>
            <a:ext cx="1550016" cy="142090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要创新党建工作方式方法，通过 “线上</a:t>
            </a:r>
            <a:r>
              <a:rPr lang="en-US" altLang="zh-CN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+</a:t>
            </a:r>
            <a:r>
              <a:rPr lang="zh-CN" altLang="en-US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线下”“规定动作</a:t>
            </a:r>
            <a:r>
              <a:rPr lang="en-US" altLang="zh-CN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+</a:t>
            </a:r>
            <a:r>
              <a:rPr lang="zh-CN" altLang="en-US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自选动作”“党日</a:t>
            </a:r>
            <a:r>
              <a:rPr lang="en-US" altLang="zh-CN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+</a:t>
            </a:r>
            <a:r>
              <a:rPr lang="zh-CN" altLang="en-US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主题”等灵活多样的方式，增强党建工作的活力。</a:t>
            </a:r>
            <a:endParaRPr lang="zh-CN" altLang="en-US" sz="12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E9DD5C09-6DAB-318E-8524-021C55708E94}"/>
              </a:ext>
            </a:extLst>
          </p:cNvPr>
          <p:cNvSpPr txBox="1"/>
          <p:nvPr/>
        </p:nvSpPr>
        <p:spPr>
          <a:xfrm>
            <a:off x="9201939" y="3294256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创先争优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F1695C06-E9AE-A463-FD7E-612C41E0CF32}"/>
              </a:ext>
            </a:extLst>
          </p:cNvPr>
          <p:cNvSpPr txBox="1"/>
          <p:nvPr/>
        </p:nvSpPr>
        <p:spPr>
          <a:xfrm>
            <a:off x="8922903" y="3825101"/>
            <a:ext cx="1550016" cy="118083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要培养宣传在工作中涌现的先进模范典型，以典型的事迹带动影响和带动职工群众在改革调整中创先争优</a:t>
            </a:r>
            <a:endParaRPr lang="zh-CN" altLang="en-US" sz="12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78819B00-4721-8E02-A173-D362723BFBBE}"/>
              </a:ext>
            </a:extLst>
          </p:cNvPr>
          <p:cNvSpPr txBox="1"/>
          <p:nvPr/>
        </p:nvSpPr>
        <p:spPr>
          <a:xfrm>
            <a:off x="4160567" y="454382"/>
            <a:ext cx="268214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01</a:t>
            </a:r>
            <a:r>
              <a:rPr lang="zh-CN" altLang="en-US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、强化党建引领</a:t>
            </a:r>
            <a:endParaRPr lang="zh-CN" altLang="en-US" sz="2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21730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>
            <a:extLst>
              <a:ext uri="{FF2B5EF4-FFF2-40B4-BE49-F238E27FC236}">
                <a16:creationId xmlns:a16="http://schemas.microsoft.com/office/drawing/2014/main" id="{EA3BC72F-243B-6424-4A6F-50A48F5DD3A9}"/>
              </a:ext>
            </a:extLst>
          </p:cNvPr>
          <p:cNvSpPr txBox="1"/>
          <p:nvPr/>
        </p:nvSpPr>
        <p:spPr>
          <a:xfrm>
            <a:off x="1804157" y="421914"/>
            <a:ext cx="2028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下一步措施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BF2FE22-4702-6698-9D61-54D4A51591DF}"/>
              </a:ext>
            </a:extLst>
          </p:cNvPr>
          <p:cNvSpPr txBox="1"/>
          <p:nvPr/>
        </p:nvSpPr>
        <p:spPr>
          <a:xfrm>
            <a:off x="1014781" y="496233"/>
            <a:ext cx="35907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bg1"/>
                </a:solidFill>
                <a:latin typeface="思源黑体 CN Regular" panose="020B0500000000000000" pitchFamily="34" charset="-122"/>
              </a:rPr>
              <a:t>四</a:t>
            </a:r>
          </a:p>
        </p:txBody>
      </p:sp>
      <p:sp>
        <p:nvSpPr>
          <p:cNvPr id="31" name="圆角矩形 7">
            <a:extLst>
              <a:ext uri="{FF2B5EF4-FFF2-40B4-BE49-F238E27FC236}">
                <a16:creationId xmlns:a16="http://schemas.microsoft.com/office/drawing/2014/main" id="{1AC456A5-EF0D-8900-5AE4-4FE4D8E81ECE}"/>
              </a:ext>
            </a:extLst>
          </p:cNvPr>
          <p:cNvSpPr/>
          <p:nvPr/>
        </p:nvSpPr>
        <p:spPr>
          <a:xfrm>
            <a:off x="9437997" y="3024611"/>
            <a:ext cx="1933977" cy="3838521"/>
          </a:xfrm>
          <a:prstGeom prst="roundRect">
            <a:avLst>
              <a:gd name="adj" fmla="val 2882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0" algn="ctr" rotWithShape="0">
              <a:schemeClr val="accent1">
                <a:lumMod val="50000"/>
                <a:alpha val="15000"/>
              </a:schemeClr>
            </a:outerShdw>
          </a:effectLst>
        </p:spPr>
        <p:txBody>
          <a:bodyPr rtlCol="0" anchor="ctr"/>
          <a:lstStyle/>
          <a:p>
            <a:endParaRPr lang="en-US" altLang="zh-CN" kern="0" dirty="0">
              <a:solidFill>
                <a:prstClr val="white"/>
              </a:solidFill>
              <a:latin typeface="思源黑体 CN Regular" panose="020B0500000000000000" pitchFamily="34" charset="-122"/>
            </a:endParaRPr>
          </a:p>
        </p:txBody>
      </p:sp>
      <p:sp>
        <p:nvSpPr>
          <p:cNvPr id="32" name="梯形 31">
            <a:extLst>
              <a:ext uri="{FF2B5EF4-FFF2-40B4-BE49-F238E27FC236}">
                <a16:creationId xmlns:a16="http://schemas.microsoft.com/office/drawing/2014/main" id="{CC0DD721-A435-935F-BC64-DB2E813F585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6200000" flipH="1">
            <a:off x="7458225" y="4883254"/>
            <a:ext cx="3779083" cy="180685"/>
          </a:xfrm>
          <a:prstGeom prst="trapezoid">
            <a:avLst>
              <a:gd name="adj" fmla="val 196907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</a:endParaRPr>
          </a:p>
        </p:txBody>
      </p:sp>
      <p:sp>
        <p:nvSpPr>
          <p:cNvPr id="33" name="圆角矩形 10">
            <a:extLst>
              <a:ext uri="{FF2B5EF4-FFF2-40B4-BE49-F238E27FC236}">
                <a16:creationId xmlns:a16="http://schemas.microsoft.com/office/drawing/2014/main" id="{E5A3EB06-23AD-47D3-29B1-DAFE790AC7D1}"/>
              </a:ext>
            </a:extLst>
          </p:cNvPr>
          <p:cNvSpPr/>
          <p:nvPr/>
        </p:nvSpPr>
        <p:spPr>
          <a:xfrm>
            <a:off x="824299" y="3024611"/>
            <a:ext cx="1933978" cy="3838520"/>
          </a:xfrm>
          <a:prstGeom prst="roundRect">
            <a:avLst>
              <a:gd name="adj" fmla="val 2882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0" algn="ctr" rotWithShape="0">
              <a:schemeClr val="accent1">
                <a:lumMod val="50000"/>
                <a:alpha val="15000"/>
              </a:schemeClr>
            </a:outerShdw>
          </a:effectLst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</a:endParaRPr>
          </a:p>
        </p:txBody>
      </p:sp>
      <p:sp>
        <p:nvSpPr>
          <p:cNvPr id="34" name="梯形 33">
            <a:extLst>
              <a:ext uri="{FF2B5EF4-FFF2-40B4-BE49-F238E27FC236}">
                <a16:creationId xmlns:a16="http://schemas.microsoft.com/office/drawing/2014/main" id="{427A47F7-D116-CFEC-4776-F5D52CE630E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5400000">
            <a:off x="959078" y="4883251"/>
            <a:ext cx="3779081" cy="180685"/>
          </a:xfrm>
          <a:prstGeom prst="trapezoid">
            <a:avLst>
              <a:gd name="adj" fmla="val 196907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</a:endParaRPr>
          </a:p>
        </p:txBody>
      </p:sp>
      <p:sp>
        <p:nvSpPr>
          <p:cNvPr id="35" name="圆角矩形 13">
            <a:extLst>
              <a:ext uri="{FF2B5EF4-FFF2-40B4-BE49-F238E27FC236}">
                <a16:creationId xmlns:a16="http://schemas.microsoft.com/office/drawing/2014/main" id="{31D47A15-75F0-72FB-871F-DBD39319D200}"/>
              </a:ext>
            </a:extLst>
          </p:cNvPr>
          <p:cNvSpPr/>
          <p:nvPr/>
        </p:nvSpPr>
        <p:spPr>
          <a:xfrm>
            <a:off x="2893154" y="2700557"/>
            <a:ext cx="2021296" cy="4157443"/>
          </a:xfrm>
          <a:prstGeom prst="roundRect">
            <a:avLst>
              <a:gd name="adj" fmla="val 2882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0" algn="ctr" rotWithShape="0">
              <a:schemeClr val="accent1">
                <a:lumMod val="50000"/>
                <a:alpha val="15000"/>
              </a:schemeClr>
            </a:outerShdw>
          </a:effectLst>
        </p:spPr>
        <p:txBody>
          <a:bodyPr rtlCol="0" anchor="ctr"/>
          <a:lstStyle/>
          <a:p>
            <a:endParaRPr lang="en-US" altLang="zh-CN" kern="0" dirty="0">
              <a:solidFill>
                <a:prstClr val="white"/>
              </a:solidFill>
              <a:latin typeface="思源黑体 CN Regular" panose="020B0500000000000000" pitchFamily="34" charset="-122"/>
            </a:endParaRPr>
          </a:p>
        </p:txBody>
      </p:sp>
      <p:sp>
        <p:nvSpPr>
          <p:cNvPr id="36" name="梯形 35">
            <a:extLst>
              <a:ext uri="{FF2B5EF4-FFF2-40B4-BE49-F238E27FC236}">
                <a16:creationId xmlns:a16="http://schemas.microsoft.com/office/drawing/2014/main" id="{EF428EC8-9B39-B18B-6059-363B0999AD9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5400000">
            <a:off x="2954066" y="4729596"/>
            <a:ext cx="4093066" cy="163751"/>
          </a:xfrm>
          <a:prstGeom prst="trapezoid">
            <a:avLst>
              <a:gd name="adj" fmla="val 196907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</a:endParaRPr>
          </a:p>
        </p:txBody>
      </p:sp>
      <p:sp>
        <p:nvSpPr>
          <p:cNvPr id="37" name="圆角矩形 16">
            <a:extLst>
              <a:ext uri="{FF2B5EF4-FFF2-40B4-BE49-F238E27FC236}">
                <a16:creationId xmlns:a16="http://schemas.microsoft.com/office/drawing/2014/main" id="{2EAED5AB-375A-D359-3F53-BE1EB3650A82}"/>
              </a:ext>
            </a:extLst>
          </p:cNvPr>
          <p:cNvSpPr/>
          <p:nvPr/>
        </p:nvSpPr>
        <p:spPr>
          <a:xfrm>
            <a:off x="7281940" y="2700556"/>
            <a:ext cx="2021296" cy="4157443"/>
          </a:xfrm>
          <a:prstGeom prst="roundRect">
            <a:avLst>
              <a:gd name="adj" fmla="val 2882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0" algn="ctr" rotWithShape="0">
              <a:schemeClr val="accent1">
                <a:lumMod val="50000"/>
                <a:alpha val="15000"/>
              </a:schemeClr>
            </a:outerShdw>
          </a:effectLst>
        </p:spPr>
        <p:txBody>
          <a:bodyPr rtlCol="0" anchor="ctr"/>
          <a:lstStyle/>
          <a:p>
            <a:endParaRPr lang="en-US" altLang="zh-CN" kern="0" dirty="0">
              <a:solidFill>
                <a:prstClr val="white"/>
              </a:solidFill>
              <a:latin typeface="思源黑体 CN Regular" panose="020B0500000000000000" pitchFamily="34" charset="-122"/>
            </a:endParaRPr>
          </a:p>
        </p:txBody>
      </p:sp>
      <p:sp>
        <p:nvSpPr>
          <p:cNvPr id="38" name="梯形 37">
            <a:extLst>
              <a:ext uri="{FF2B5EF4-FFF2-40B4-BE49-F238E27FC236}">
                <a16:creationId xmlns:a16="http://schemas.microsoft.com/office/drawing/2014/main" id="{F6969D25-275C-7775-31DD-AC58ECF8C4C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6200000" flipH="1">
            <a:off x="5149757" y="4728986"/>
            <a:ext cx="4093066" cy="164972"/>
          </a:xfrm>
          <a:prstGeom prst="trapezoid">
            <a:avLst>
              <a:gd name="adj" fmla="val 196907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</a:endParaRPr>
          </a:p>
        </p:txBody>
      </p:sp>
      <p:sp>
        <p:nvSpPr>
          <p:cNvPr id="39" name="圆角矩形 18">
            <a:extLst>
              <a:ext uri="{FF2B5EF4-FFF2-40B4-BE49-F238E27FC236}">
                <a16:creationId xmlns:a16="http://schemas.microsoft.com/office/drawing/2014/main" id="{763E768B-8C24-D8DB-1464-0F8B4E76EC94}"/>
              </a:ext>
            </a:extLst>
          </p:cNvPr>
          <p:cNvSpPr/>
          <p:nvPr/>
        </p:nvSpPr>
        <p:spPr>
          <a:xfrm>
            <a:off x="5085011" y="2516111"/>
            <a:ext cx="2021296" cy="4341889"/>
          </a:xfrm>
          <a:prstGeom prst="roundRect">
            <a:avLst>
              <a:gd name="adj" fmla="val 2882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0" algn="ctr" rotWithShape="0">
              <a:schemeClr val="accent1">
                <a:lumMod val="50000"/>
                <a:alpha val="15000"/>
              </a:schemeClr>
            </a:outerShdw>
          </a:effectLst>
        </p:spPr>
        <p:txBody>
          <a:bodyPr rtlCol="0" anchor="ctr"/>
          <a:lstStyle/>
          <a:p>
            <a:endParaRPr lang="en-US" altLang="zh-CN" kern="0" dirty="0">
              <a:solidFill>
                <a:prstClr val="white"/>
              </a:solidFill>
              <a:latin typeface="思源黑体 CN Regular" panose="020B0500000000000000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F634F0D-D27F-3424-429F-577824067EC1}"/>
              </a:ext>
            </a:extLst>
          </p:cNvPr>
          <p:cNvSpPr txBox="1"/>
          <p:nvPr/>
        </p:nvSpPr>
        <p:spPr>
          <a:xfrm>
            <a:off x="1257386" y="4266094"/>
            <a:ext cx="115416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>
                <a:solidFill>
                  <a:schemeClr val="accent1"/>
                </a:solidFill>
                <a:latin typeface="+mj-ea"/>
                <a:ea typeface="+mj-ea"/>
              </a:rPr>
              <a:t>离退休业务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38379AF-DF59-5308-8F2E-634A06002728}"/>
              </a:ext>
            </a:extLst>
          </p:cNvPr>
          <p:cNvSpPr txBox="1"/>
          <p:nvPr/>
        </p:nvSpPr>
        <p:spPr>
          <a:xfrm>
            <a:off x="1252957" y="4811471"/>
            <a:ext cx="1240208" cy="94077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要按照“一人一策、精准帮扶、亲情服务”理念，细化措施，提升服务质量</a:t>
            </a:r>
            <a:endParaRPr lang="zh-CN" altLang="en-US" sz="12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B6272659-0614-C3C6-F986-4C100BDC1E4D}"/>
              </a:ext>
            </a:extLst>
          </p:cNvPr>
          <p:cNvSpPr/>
          <p:nvPr/>
        </p:nvSpPr>
        <p:spPr>
          <a:xfrm>
            <a:off x="1434085" y="3221640"/>
            <a:ext cx="767022" cy="7670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660980E4-CCBB-22E0-C180-546F9E7D8AC4}"/>
              </a:ext>
            </a:extLst>
          </p:cNvPr>
          <p:cNvSpPr/>
          <p:nvPr/>
        </p:nvSpPr>
        <p:spPr>
          <a:xfrm>
            <a:off x="3571061" y="2846737"/>
            <a:ext cx="767022" cy="7670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CF4DD1BE-E327-F13E-C375-6882C5181B4A}"/>
              </a:ext>
            </a:extLst>
          </p:cNvPr>
          <p:cNvSpPr/>
          <p:nvPr/>
        </p:nvSpPr>
        <p:spPr>
          <a:xfrm>
            <a:off x="5712148" y="2627159"/>
            <a:ext cx="767022" cy="7670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3DB6D235-1EE9-AFCF-C602-4CA15C511603}"/>
              </a:ext>
            </a:extLst>
          </p:cNvPr>
          <p:cNvSpPr/>
          <p:nvPr/>
        </p:nvSpPr>
        <p:spPr>
          <a:xfrm>
            <a:off x="7960180" y="2846737"/>
            <a:ext cx="767022" cy="7670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80FB21DA-8990-5C1A-0FC0-935767BB6EC8}"/>
              </a:ext>
            </a:extLst>
          </p:cNvPr>
          <p:cNvSpPr/>
          <p:nvPr/>
        </p:nvSpPr>
        <p:spPr>
          <a:xfrm>
            <a:off x="10021530" y="3221640"/>
            <a:ext cx="767022" cy="7670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7" name="iconfont-1191-801535">
            <a:extLst>
              <a:ext uri="{FF2B5EF4-FFF2-40B4-BE49-F238E27FC236}">
                <a16:creationId xmlns:a16="http://schemas.microsoft.com/office/drawing/2014/main" id="{D9048943-CC7F-32CB-C7DC-88691FB3A993}"/>
              </a:ext>
            </a:extLst>
          </p:cNvPr>
          <p:cNvSpPr/>
          <p:nvPr/>
        </p:nvSpPr>
        <p:spPr>
          <a:xfrm>
            <a:off x="1644169" y="3441473"/>
            <a:ext cx="346851" cy="344571"/>
          </a:xfrm>
          <a:custGeom>
            <a:avLst/>
            <a:gdLst>
              <a:gd name="T0" fmla="*/ 8063 w 8202"/>
              <a:gd name="T1" fmla="*/ 6658 h 8160"/>
              <a:gd name="T2" fmla="*/ 7144 w 8202"/>
              <a:gd name="T3" fmla="*/ 6244 h 8160"/>
              <a:gd name="T4" fmla="*/ 6474 w 8202"/>
              <a:gd name="T5" fmla="*/ 6453 h 8160"/>
              <a:gd name="T6" fmla="*/ 6092 w 8202"/>
              <a:gd name="T7" fmla="*/ 4680 h 8160"/>
              <a:gd name="T8" fmla="*/ 7237 w 8202"/>
              <a:gd name="T9" fmla="*/ 1520 h 8160"/>
              <a:gd name="T10" fmla="*/ 6810 w 8202"/>
              <a:gd name="T11" fmla="*/ 607 h 8160"/>
              <a:gd name="T12" fmla="*/ 5897 w 8202"/>
              <a:gd name="T13" fmla="*/ 1035 h 8160"/>
              <a:gd name="T14" fmla="*/ 5278 w 8202"/>
              <a:gd name="T15" fmla="*/ 2742 h 8160"/>
              <a:gd name="T16" fmla="*/ 2007 w 8202"/>
              <a:gd name="T17" fmla="*/ 2742 h 8160"/>
              <a:gd name="T18" fmla="*/ 1740 w 8202"/>
              <a:gd name="T19" fmla="*/ 3010 h 8160"/>
              <a:gd name="T20" fmla="*/ 2007 w 8202"/>
              <a:gd name="T21" fmla="*/ 3277 h 8160"/>
              <a:gd name="T22" fmla="*/ 2676 w 8202"/>
              <a:gd name="T23" fmla="*/ 3277 h 8160"/>
              <a:gd name="T24" fmla="*/ 2676 w 8202"/>
              <a:gd name="T25" fmla="*/ 3935 h 8160"/>
              <a:gd name="T26" fmla="*/ 2151 w 8202"/>
              <a:gd name="T27" fmla="*/ 4475 h 8160"/>
              <a:gd name="T28" fmla="*/ 1728 w 8202"/>
              <a:gd name="T29" fmla="*/ 6454 h 8160"/>
              <a:gd name="T30" fmla="*/ 1058 w 8202"/>
              <a:gd name="T31" fmla="*/ 6244 h 8160"/>
              <a:gd name="T32" fmla="*/ 139 w 8202"/>
              <a:gd name="T33" fmla="*/ 6658 h 8160"/>
              <a:gd name="T34" fmla="*/ 554 w 8202"/>
              <a:gd name="T35" fmla="*/ 7577 h 8160"/>
              <a:gd name="T36" fmla="*/ 4101 w 8202"/>
              <a:gd name="T37" fmla="*/ 8160 h 8160"/>
              <a:gd name="T38" fmla="*/ 7648 w 8202"/>
              <a:gd name="T39" fmla="*/ 7577 h 8160"/>
              <a:gd name="T40" fmla="*/ 8063 w 8202"/>
              <a:gd name="T41" fmla="*/ 6658 h 8160"/>
              <a:gd name="T42" fmla="*/ 4101 w 8202"/>
              <a:gd name="T43" fmla="*/ 6735 h 8160"/>
              <a:gd name="T44" fmla="*/ 3134 w 8202"/>
              <a:gd name="T45" fmla="*/ 6689 h 8160"/>
              <a:gd name="T46" fmla="*/ 3424 w 8202"/>
              <a:gd name="T47" fmla="*/ 5337 h 8160"/>
              <a:gd name="T48" fmla="*/ 4776 w 8202"/>
              <a:gd name="T49" fmla="*/ 5337 h 8160"/>
              <a:gd name="T50" fmla="*/ 5067 w 8202"/>
              <a:gd name="T51" fmla="*/ 6689 h 8160"/>
              <a:gd name="T52" fmla="*/ 4101 w 8202"/>
              <a:gd name="T53" fmla="*/ 6735 h 8160"/>
              <a:gd name="T54" fmla="*/ 4855 w 8202"/>
              <a:gd name="T55" fmla="*/ 3911 h 8160"/>
              <a:gd name="T56" fmla="*/ 3210 w 8202"/>
              <a:gd name="T57" fmla="*/ 3911 h 8160"/>
              <a:gd name="T58" fmla="*/ 3210 w 8202"/>
              <a:gd name="T59" fmla="*/ 3277 h 8160"/>
              <a:gd name="T60" fmla="*/ 5084 w 8202"/>
              <a:gd name="T61" fmla="*/ 3277 h 8160"/>
              <a:gd name="T62" fmla="*/ 4855 w 8202"/>
              <a:gd name="T63" fmla="*/ 3911 h 8160"/>
              <a:gd name="T64" fmla="*/ 4873 w 8202"/>
              <a:gd name="T65" fmla="*/ 1725 h 8160"/>
              <a:gd name="T66" fmla="*/ 4873 w 8202"/>
              <a:gd name="T67" fmla="*/ 1731 h 8160"/>
              <a:gd name="T68" fmla="*/ 4288 w 8202"/>
              <a:gd name="T69" fmla="*/ 2332 h 8160"/>
              <a:gd name="T70" fmla="*/ 4288 w 8202"/>
              <a:gd name="T71" fmla="*/ 2471 h 8160"/>
              <a:gd name="T72" fmla="*/ 4101 w 8202"/>
              <a:gd name="T73" fmla="*/ 2659 h 8160"/>
              <a:gd name="T74" fmla="*/ 3914 w 8202"/>
              <a:gd name="T75" fmla="*/ 2471 h 8160"/>
              <a:gd name="T76" fmla="*/ 3914 w 8202"/>
              <a:gd name="T77" fmla="*/ 2317 h 8160"/>
              <a:gd name="T78" fmla="*/ 3411 w 8202"/>
              <a:gd name="T79" fmla="*/ 2105 h 8160"/>
              <a:gd name="T80" fmla="*/ 3329 w 8202"/>
              <a:gd name="T81" fmla="*/ 1942 h 8160"/>
              <a:gd name="T82" fmla="*/ 3532 w 8202"/>
              <a:gd name="T83" fmla="*/ 1743 h 8160"/>
              <a:gd name="T84" fmla="*/ 3655 w 8202"/>
              <a:gd name="T85" fmla="*/ 1782 h 8160"/>
              <a:gd name="T86" fmla="*/ 4159 w 8202"/>
              <a:gd name="T87" fmla="*/ 1959 h 8160"/>
              <a:gd name="T88" fmla="*/ 4442 w 8202"/>
              <a:gd name="T89" fmla="*/ 1773 h 8160"/>
              <a:gd name="T90" fmla="*/ 4442 w 8202"/>
              <a:gd name="T91" fmla="*/ 1768 h 8160"/>
              <a:gd name="T92" fmla="*/ 4046 w 8202"/>
              <a:gd name="T93" fmla="*/ 1518 h 8160"/>
              <a:gd name="T94" fmla="*/ 3394 w 8202"/>
              <a:gd name="T95" fmla="*/ 916 h 8160"/>
              <a:gd name="T96" fmla="*/ 3394 w 8202"/>
              <a:gd name="T97" fmla="*/ 910 h 8160"/>
              <a:gd name="T98" fmla="*/ 3914 w 8202"/>
              <a:gd name="T99" fmla="*/ 334 h 8160"/>
              <a:gd name="T100" fmla="*/ 3914 w 8202"/>
              <a:gd name="T101" fmla="*/ 187 h 8160"/>
              <a:gd name="T102" fmla="*/ 4101 w 8202"/>
              <a:gd name="T103" fmla="*/ 0 h 8160"/>
              <a:gd name="T104" fmla="*/ 4288 w 8202"/>
              <a:gd name="T105" fmla="*/ 187 h 8160"/>
              <a:gd name="T106" fmla="*/ 4288 w 8202"/>
              <a:gd name="T107" fmla="*/ 335 h 8160"/>
              <a:gd name="T108" fmla="*/ 4706 w 8202"/>
              <a:gd name="T109" fmla="*/ 492 h 8160"/>
              <a:gd name="T110" fmla="*/ 4803 w 8202"/>
              <a:gd name="T111" fmla="*/ 663 h 8160"/>
              <a:gd name="T112" fmla="*/ 4600 w 8202"/>
              <a:gd name="T113" fmla="*/ 863 h 8160"/>
              <a:gd name="T114" fmla="*/ 4491 w 8202"/>
              <a:gd name="T115" fmla="*/ 832 h 8160"/>
              <a:gd name="T116" fmla="*/ 4077 w 8202"/>
              <a:gd name="T117" fmla="*/ 700 h 8160"/>
              <a:gd name="T118" fmla="*/ 3824 w 8202"/>
              <a:gd name="T119" fmla="*/ 871 h 8160"/>
              <a:gd name="T120" fmla="*/ 3824 w 8202"/>
              <a:gd name="T121" fmla="*/ 877 h 8160"/>
              <a:gd name="T122" fmla="*/ 4248 w 8202"/>
              <a:gd name="T123" fmla="*/ 1135 h 8160"/>
              <a:gd name="T124" fmla="*/ 4873 w 8202"/>
              <a:gd name="T125" fmla="*/ 1725 h 8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202" h="8160">
                <a:moveTo>
                  <a:pt x="8063" y="6658"/>
                </a:moveTo>
                <a:cubicBezTo>
                  <a:pt x="7924" y="6290"/>
                  <a:pt x="7512" y="6104"/>
                  <a:pt x="7144" y="6244"/>
                </a:cubicBezTo>
                <a:cubicBezTo>
                  <a:pt x="6935" y="6322"/>
                  <a:pt x="6710" y="6393"/>
                  <a:pt x="6474" y="6453"/>
                </a:cubicBezTo>
                <a:lnTo>
                  <a:pt x="6092" y="4680"/>
                </a:lnTo>
                <a:lnTo>
                  <a:pt x="7237" y="1520"/>
                </a:lnTo>
                <a:cubicBezTo>
                  <a:pt x="7371" y="1150"/>
                  <a:pt x="7180" y="741"/>
                  <a:pt x="6810" y="607"/>
                </a:cubicBezTo>
                <a:cubicBezTo>
                  <a:pt x="6440" y="473"/>
                  <a:pt x="6031" y="665"/>
                  <a:pt x="5897" y="1035"/>
                </a:cubicBezTo>
                <a:lnTo>
                  <a:pt x="5278" y="2742"/>
                </a:lnTo>
                <a:lnTo>
                  <a:pt x="2007" y="2742"/>
                </a:lnTo>
                <a:cubicBezTo>
                  <a:pt x="1860" y="2742"/>
                  <a:pt x="1740" y="2862"/>
                  <a:pt x="1740" y="3010"/>
                </a:cubicBezTo>
                <a:cubicBezTo>
                  <a:pt x="1740" y="3157"/>
                  <a:pt x="1860" y="3277"/>
                  <a:pt x="2007" y="3277"/>
                </a:cubicBezTo>
                <a:lnTo>
                  <a:pt x="2676" y="3277"/>
                </a:lnTo>
                <a:lnTo>
                  <a:pt x="2676" y="3935"/>
                </a:lnTo>
                <a:cubicBezTo>
                  <a:pt x="2417" y="4000"/>
                  <a:pt x="2209" y="4205"/>
                  <a:pt x="2151" y="4475"/>
                </a:cubicBezTo>
                <a:lnTo>
                  <a:pt x="1728" y="6454"/>
                </a:lnTo>
                <a:cubicBezTo>
                  <a:pt x="1491" y="6393"/>
                  <a:pt x="1267" y="6322"/>
                  <a:pt x="1058" y="6244"/>
                </a:cubicBezTo>
                <a:cubicBezTo>
                  <a:pt x="690" y="6105"/>
                  <a:pt x="278" y="6290"/>
                  <a:pt x="139" y="6658"/>
                </a:cubicBezTo>
                <a:cubicBezTo>
                  <a:pt x="0" y="7027"/>
                  <a:pt x="186" y="7438"/>
                  <a:pt x="554" y="7577"/>
                </a:cubicBezTo>
                <a:cubicBezTo>
                  <a:pt x="1550" y="7953"/>
                  <a:pt x="2809" y="8160"/>
                  <a:pt x="4101" y="8160"/>
                </a:cubicBezTo>
                <a:cubicBezTo>
                  <a:pt x="5393" y="8160"/>
                  <a:pt x="6652" y="7953"/>
                  <a:pt x="7648" y="7577"/>
                </a:cubicBezTo>
                <a:cubicBezTo>
                  <a:pt x="8016" y="7437"/>
                  <a:pt x="8202" y="7027"/>
                  <a:pt x="8063" y="6658"/>
                </a:cubicBezTo>
                <a:close/>
                <a:moveTo>
                  <a:pt x="4101" y="6735"/>
                </a:moveTo>
                <a:cubicBezTo>
                  <a:pt x="3773" y="6735"/>
                  <a:pt x="3450" y="6718"/>
                  <a:pt x="3134" y="6689"/>
                </a:cubicBezTo>
                <a:lnTo>
                  <a:pt x="3424" y="5337"/>
                </a:lnTo>
                <a:lnTo>
                  <a:pt x="4776" y="5337"/>
                </a:lnTo>
                <a:lnTo>
                  <a:pt x="5067" y="6689"/>
                </a:lnTo>
                <a:cubicBezTo>
                  <a:pt x="4751" y="6718"/>
                  <a:pt x="4429" y="6735"/>
                  <a:pt x="4101" y="6735"/>
                </a:cubicBezTo>
                <a:close/>
                <a:moveTo>
                  <a:pt x="4855" y="3911"/>
                </a:moveTo>
                <a:lnTo>
                  <a:pt x="3210" y="3911"/>
                </a:lnTo>
                <a:lnTo>
                  <a:pt x="3210" y="3277"/>
                </a:lnTo>
                <a:lnTo>
                  <a:pt x="5084" y="3277"/>
                </a:lnTo>
                <a:lnTo>
                  <a:pt x="4855" y="3911"/>
                </a:lnTo>
                <a:close/>
                <a:moveTo>
                  <a:pt x="4873" y="1725"/>
                </a:moveTo>
                <a:lnTo>
                  <a:pt x="4873" y="1731"/>
                </a:lnTo>
                <a:cubicBezTo>
                  <a:pt x="4873" y="2078"/>
                  <a:pt x="4637" y="2289"/>
                  <a:pt x="4288" y="2332"/>
                </a:cubicBezTo>
                <a:lnTo>
                  <a:pt x="4288" y="2471"/>
                </a:lnTo>
                <a:cubicBezTo>
                  <a:pt x="4288" y="2575"/>
                  <a:pt x="4204" y="2659"/>
                  <a:pt x="4101" y="2659"/>
                </a:cubicBezTo>
                <a:cubicBezTo>
                  <a:pt x="3997" y="2659"/>
                  <a:pt x="3914" y="2575"/>
                  <a:pt x="3914" y="2471"/>
                </a:cubicBezTo>
                <a:lnTo>
                  <a:pt x="3914" y="2317"/>
                </a:lnTo>
                <a:cubicBezTo>
                  <a:pt x="3736" y="2283"/>
                  <a:pt x="3563" y="2214"/>
                  <a:pt x="3411" y="2105"/>
                </a:cubicBezTo>
                <a:cubicBezTo>
                  <a:pt x="3363" y="2072"/>
                  <a:pt x="3329" y="2010"/>
                  <a:pt x="3329" y="1942"/>
                </a:cubicBezTo>
                <a:cubicBezTo>
                  <a:pt x="3329" y="1829"/>
                  <a:pt x="3419" y="1743"/>
                  <a:pt x="3532" y="1743"/>
                </a:cubicBezTo>
                <a:cubicBezTo>
                  <a:pt x="3588" y="1743"/>
                  <a:pt x="3627" y="1762"/>
                  <a:pt x="3655" y="1782"/>
                </a:cubicBezTo>
                <a:cubicBezTo>
                  <a:pt x="3805" y="1891"/>
                  <a:pt x="3967" y="1959"/>
                  <a:pt x="4159" y="1959"/>
                </a:cubicBezTo>
                <a:cubicBezTo>
                  <a:pt x="4336" y="1959"/>
                  <a:pt x="4442" y="1889"/>
                  <a:pt x="4442" y="1773"/>
                </a:cubicBezTo>
                <a:lnTo>
                  <a:pt x="4442" y="1768"/>
                </a:lnTo>
                <a:cubicBezTo>
                  <a:pt x="4442" y="1658"/>
                  <a:pt x="4375" y="1602"/>
                  <a:pt x="4046" y="1518"/>
                </a:cubicBezTo>
                <a:cubicBezTo>
                  <a:pt x="3650" y="1417"/>
                  <a:pt x="3394" y="1307"/>
                  <a:pt x="3394" y="916"/>
                </a:cubicBezTo>
                <a:lnTo>
                  <a:pt x="3394" y="910"/>
                </a:lnTo>
                <a:cubicBezTo>
                  <a:pt x="3394" y="606"/>
                  <a:pt x="3603" y="391"/>
                  <a:pt x="3914" y="334"/>
                </a:cubicBezTo>
                <a:lnTo>
                  <a:pt x="3914" y="187"/>
                </a:lnTo>
                <a:cubicBezTo>
                  <a:pt x="3914" y="84"/>
                  <a:pt x="3997" y="0"/>
                  <a:pt x="4101" y="0"/>
                </a:cubicBezTo>
                <a:cubicBezTo>
                  <a:pt x="4204" y="0"/>
                  <a:pt x="4288" y="84"/>
                  <a:pt x="4288" y="187"/>
                </a:cubicBezTo>
                <a:lnTo>
                  <a:pt x="4288" y="335"/>
                </a:lnTo>
                <a:cubicBezTo>
                  <a:pt x="4442" y="361"/>
                  <a:pt x="4583" y="413"/>
                  <a:pt x="4706" y="492"/>
                </a:cubicBezTo>
                <a:cubicBezTo>
                  <a:pt x="4754" y="519"/>
                  <a:pt x="4803" y="579"/>
                  <a:pt x="4803" y="663"/>
                </a:cubicBezTo>
                <a:cubicBezTo>
                  <a:pt x="4803" y="776"/>
                  <a:pt x="4712" y="863"/>
                  <a:pt x="4600" y="863"/>
                </a:cubicBezTo>
                <a:cubicBezTo>
                  <a:pt x="4558" y="863"/>
                  <a:pt x="4524" y="851"/>
                  <a:pt x="4491" y="832"/>
                </a:cubicBezTo>
                <a:cubicBezTo>
                  <a:pt x="4347" y="748"/>
                  <a:pt x="4212" y="700"/>
                  <a:pt x="4077" y="700"/>
                </a:cubicBezTo>
                <a:cubicBezTo>
                  <a:pt x="3911" y="700"/>
                  <a:pt x="3824" y="776"/>
                  <a:pt x="3824" y="871"/>
                </a:cubicBezTo>
                <a:lnTo>
                  <a:pt x="3824" y="877"/>
                </a:lnTo>
                <a:cubicBezTo>
                  <a:pt x="3824" y="1006"/>
                  <a:pt x="3908" y="1048"/>
                  <a:pt x="4248" y="1135"/>
                </a:cubicBezTo>
                <a:cubicBezTo>
                  <a:pt x="4647" y="1239"/>
                  <a:pt x="4873" y="1383"/>
                  <a:pt x="4873" y="17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Regular" panose="020B0500000000000000" pitchFamily="34" charset="-122"/>
            </a:endParaRPr>
          </a:p>
        </p:txBody>
      </p:sp>
      <p:sp>
        <p:nvSpPr>
          <p:cNvPr id="109" name="iconfont-1191-801535">
            <a:extLst>
              <a:ext uri="{FF2B5EF4-FFF2-40B4-BE49-F238E27FC236}">
                <a16:creationId xmlns:a16="http://schemas.microsoft.com/office/drawing/2014/main" id="{CA004852-65D5-5A62-DFF0-E83E1FF07AF4}"/>
              </a:ext>
            </a:extLst>
          </p:cNvPr>
          <p:cNvSpPr/>
          <p:nvPr/>
        </p:nvSpPr>
        <p:spPr>
          <a:xfrm>
            <a:off x="3805086" y="2983516"/>
            <a:ext cx="337051" cy="517514"/>
          </a:xfrm>
          <a:custGeom>
            <a:avLst/>
            <a:gdLst>
              <a:gd name="connsiteX0" fmla="*/ 171915 w 379250"/>
              <a:gd name="connsiteY0" fmla="*/ 166232 h 582306"/>
              <a:gd name="connsiteX1" fmla="*/ 150394 w 379250"/>
              <a:gd name="connsiteY1" fmla="*/ 179841 h 582306"/>
              <a:gd name="connsiteX2" fmla="*/ 137481 w 379250"/>
              <a:gd name="connsiteY2" fmla="*/ 196315 h 582306"/>
              <a:gd name="connsiteX3" fmla="*/ 131742 w 379250"/>
              <a:gd name="connsiteY3" fmla="*/ 207775 h 582306"/>
              <a:gd name="connsiteX4" fmla="*/ 129590 w 379250"/>
              <a:gd name="connsiteY4" fmla="*/ 212072 h 582306"/>
              <a:gd name="connsiteX5" fmla="*/ 123851 w 379250"/>
              <a:gd name="connsiteY5" fmla="*/ 236425 h 582306"/>
              <a:gd name="connsiteX6" fmla="*/ 123134 w 379250"/>
              <a:gd name="connsiteY6" fmla="*/ 238574 h 582306"/>
              <a:gd name="connsiteX7" fmla="*/ 122417 w 379250"/>
              <a:gd name="connsiteY7" fmla="*/ 244304 h 582306"/>
              <a:gd name="connsiteX8" fmla="*/ 122417 w 379250"/>
              <a:gd name="connsiteY8" fmla="*/ 262926 h 582306"/>
              <a:gd name="connsiteX9" fmla="*/ 121699 w 379250"/>
              <a:gd name="connsiteY9" fmla="*/ 277252 h 582306"/>
              <a:gd name="connsiteX10" fmla="*/ 147524 w 379250"/>
              <a:gd name="connsiteY10" fmla="*/ 297307 h 582306"/>
              <a:gd name="connsiteX11" fmla="*/ 171915 w 379250"/>
              <a:gd name="connsiteY11" fmla="*/ 166232 h 582306"/>
              <a:gd name="connsiteX12" fmla="*/ 171915 w 379250"/>
              <a:gd name="connsiteY12" fmla="*/ 40170 h 582306"/>
              <a:gd name="connsiteX13" fmla="*/ 246520 w 379250"/>
              <a:gd name="connsiteY13" fmla="*/ 83146 h 582306"/>
              <a:gd name="connsiteX14" fmla="*/ 242216 w 379250"/>
              <a:gd name="connsiteY14" fmla="*/ 125405 h 582306"/>
              <a:gd name="connsiteX15" fmla="*/ 204196 w 379250"/>
              <a:gd name="connsiteY15" fmla="*/ 358905 h 582306"/>
              <a:gd name="connsiteX16" fmla="*/ 197740 w 379250"/>
              <a:gd name="connsiteY16" fmla="*/ 375379 h 582306"/>
              <a:gd name="connsiteX17" fmla="*/ 199174 w 379250"/>
              <a:gd name="connsiteY17" fmla="*/ 381109 h 582306"/>
              <a:gd name="connsiteX18" fmla="*/ 133177 w 379250"/>
              <a:gd name="connsiteY18" fmla="*/ 568769 h 582306"/>
              <a:gd name="connsiteX19" fmla="*/ 75788 w 379250"/>
              <a:gd name="connsiteY19" fmla="*/ 511468 h 582306"/>
              <a:gd name="connsiteX20" fmla="*/ 118830 w 379250"/>
              <a:gd name="connsiteY20" fmla="*/ 394718 h 582306"/>
              <a:gd name="connsiteX21" fmla="*/ 27008 w 379250"/>
              <a:gd name="connsiteY21" fmla="*/ 318078 h 582306"/>
              <a:gd name="connsiteX22" fmla="*/ 1183 w 379250"/>
              <a:gd name="connsiteY22" fmla="*/ 267224 h 582306"/>
              <a:gd name="connsiteX23" fmla="*/ 465 w 379250"/>
              <a:gd name="connsiteY23" fmla="*/ 262210 h 582306"/>
              <a:gd name="connsiteX24" fmla="*/ 171915 w 379250"/>
              <a:gd name="connsiteY24" fmla="*/ 40170 h 582306"/>
              <a:gd name="connsiteX25" fmla="*/ 315369 w 379250"/>
              <a:gd name="connsiteY25" fmla="*/ 0 h 582306"/>
              <a:gd name="connsiteX26" fmla="*/ 379250 w 379250"/>
              <a:gd name="connsiteY26" fmla="*/ 63766 h 582306"/>
              <a:gd name="connsiteX27" fmla="*/ 315369 w 379250"/>
              <a:gd name="connsiteY27" fmla="*/ 127532 h 582306"/>
              <a:gd name="connsiteX28" fmla="*/ 251488 w 379250"/>
              <a:gd name="connsiteY28" fmla="*/ 63766 h 582306"/>
              <a:gd name="connsiteX29" fmla="*/ 315369 w 379250"/>
              <a:gd name="connsiteY29" fmla="*/ 0 h 582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79250" h="582306">
                <a:moveTo>
                  <a:pt x="171915" y="166232"/>
                </a:moveTo>
                <a:cubicBezTo>
                  <a:pt x="163306" y="169813"/>
                  <a:pt x="155415" y="174111"/>
                  <a:pt x="150394" y="179841"/>
                </a:cubicBezTo>
                <a:cubicBezTo>
                  <a:pt x="140351" y="189868"/>
                  <a:pt x="143938" y="184138"/>
                  <a:pt x="137481" y="196315"/>
                </a:cubicBezTo>
                <a:cubicBezTo>
                  <a:pt x="135329" y="199896"/>
                  <a:pt x="133177" y="203477"/>
                  <a:pt x="131742" y="207775"/>
                </a:cubicBezTo>
                <a:cubicBezTo>
                  <a:pt x="131742" y="207775"/>
                  <a:pt x="131025" y="209207"/>
                  <a:pt x="129590" y="212072"/>
                </a:cubicBezTo>
                <a:cubicBezTo>
                  <a:pt x="127438" y="219951"/>
                  <a:pt x="125286" y="228546"/>
                  <a:pt x="123851" y="236425"/>
                </a:cubicBezTo>
                <a:cubicBezTo>
                  <a:pt x="123851" y="237141"/>
                  <a:pt x="123134" y="237857"/>
                  <a:pt x="123134" y="238574"/>
                </a:cubicBezTo>
                <a:cubicBezTo>
                  <a:pt x="123134" y="240723"/>
                  <a:pt x="123134" y="242155"/>
                  <a:pt x="122417" y="244304"/>
                </a:cubicBezTo>
                <a:cubicBezTo>
                  <a:pt x="122417" y="250750"/>
                  <a:pt x="122417" y="256480"/>
                  <a:pt x="122417" y="262926"/>
                </a:cubicBezTo>
                <a:cubicBezTo>
                  <a:pt x="122417" y="267940"/>
                  <a:pt x="122417" y="272954"/>
                  <a:pt x="121699" y="277252"/>
                </a:cubicBezTo>
                <a:cubicBezTo>
                  <a:pt x="131025" y="283698"/>
                  <a:pt x="139633" y="290144"/>
                  <a:pt x="147524" y="297307"/>
                </a:cubicBezTo>
                <a:cubicBezTo>
                  <a:pt x="155415" y="253615"/>
                  <a:pt x="165458" y="209923"/>
                  <a:pt x="171915" y="166232"/>
                </a:cubicBezTo>
                <a:close/>
                <a:moveTo>
                  <a:pt x="171915" y="40170"/>
                </a:moveTo>
                <a:cubicBezTo>
                  <a:pt x="204196" y="33724"/>
                  <a:pt x="237194" y="48765"/>
                  <a:pt x="246520" y="83146"/>
                </a:cubicBezTo>
                <a:cubicBezTo>
                  <a:pt x="250107" y="96755"/>
                  <a:pt x="248672" y="112512"/>
                  <a:pt x="242216" y="125405"/>
                </a:cubicBezTo>
                <a:cubicBezTo>
                  <a:pt x="234325" y="204193"/>
                  <a:pt x="212087" y="280833"/>
                  <a:pt x="204196" y="358905"/>
                </a:cubicBezTo>
                <a:cubicBezTo>
                  <a:pt x="203479" y="365351"/>
                  <a:pt x="200609" y="371081"/>
                  <a:pt x="197740" y="375379"/>
                </a:cubicBezTo>
                <a:cubicBezTo>
                  <a:pt x="198457" y="377528"/>
                  <a:pt x="198457" y="378960"/>
                  <a:pt x="199174" y="381109"/>
                </a:cubicBezTo>
                <a:cubicBezTo>
                  <a:pt x="212087" y="454167"/>
                  <a:pt x="179806" y="514333"/>
                  <a:pt x="133177" y="568769"/>
                </a:cubicBezTo>
                <a:cubicBezTo>
                  <a:pt x="99461" y="608879"/>
                  <a:pt x="42072" y="550862"/>
                  <a:pt x="75788" y="511468"/>
                </a:cubicBezTo>
                <a:cubicBezTo>
                  <a:pt x="101613" y="481385"/>
                  <a:pt x="133177" y="436261"/>
                  <a:pt x="118830" y="394718"/>
                </a:cubicBezTo>
                <a:cubicBezTo>
                  <a:pt x="104483" y="355324"/>
                  <a:pt x="63593" y="333120"/>
                  <a:pt x="27008" y="318078"/>
                </a:cubicBezTo>
                <a:cubicBezTo>
                  <a:pt x="4052" y="308767"/>
                  <a:pt x="-3122" y="286563"/>
                  <a:pt x="1183" y="267224"/>
                </a:cubicBezTo>
                <a:cubicBezTo>
                  <a:pt x="465" y="265792"/>
                  <a:pt x="465" y="263643"/>
                  <a:pt x="465" y="262210"/>
                </a:cubicBezTo>
                <a:cubicBezTo>
                  <a:pt x="-5991" y="155488"/>
                  <a:pt x="67180" y="59509"/>
                  <a:pt x="171915" y="40170"/>
                </a:cubicBezTo>
                <a:close/>
                <a:moveTo>
                  <a:pt x="315369" y="0"/>
                </a:moveTo>
                <a:cubicBezTo>
                  <a:pt x="350650" y="0"/>
                  <a:pt x="379250" y="28549"/>
                  <a:pt x="379250" y="63766"/>
                </a:cubicBezTo>
                <a:cubicBezTo>
                  <a:pt x="379250" y="98983"/>
                  <a:pt x="350650" y="127532"/>
                  <a:pt x="315369" y="127532"/>
                </a:cubicBezTo>
                <a:cubicBezTo>
                  <a:pt x="280088" y="127532"/>
                  <a:pt x="251488" y="98983"/>
                  <a:pt x="251488" y="63766"/>
                </a:cubicBezTo>
                <a:cubicBezTo>
                  <a:pt x="251488" y="28549"/>
                  <a:pt x="280088" y="0"/>
                  <a:pt x="3153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Regular" panose="020B0500000000000000" pitchFamily="34" charset="-122"/>
            </a:endParaRPr>
          </a:p>
        </p:txBody>
      </p:sp>
      <p:sp>
        <p:nvSpPr>
          <p:cNvPr id="110" name="iconfont-1191-801535">
            <a:extLst>
              <a:ext uri="{FF2B5EF4-FFF2-40B4-BE49-F238E27FC236}">
                <a16:creationId xmlns:a16="http://schemas.microsoft.com/office/drawing/2014/main" id="{4417B896-1B47-9DD5-DAE2-53F242E35FDA}"/>
              </a:ext>
            </a:extLst>
          </p:cNvPr>
          <p:cNvSpPr/>
          <p:nvPr/>
        </p:nvSpPr>
        <p:spPr>
          <a:xfrm>
            <a:off x="5916554" y="2792448"/>
            <a:ext cx="397013" cy="397586"/>
          </a:xfrm>
          <a:custGeom>
            <a:avLst/>
            <a:gdLst>
              <a:gd name="connsiteX0" fmla="*/ 316318 w 604218"/>
              <a:gd name="connsiteY0" fmla="*/ 481779 h 605089"/>
              <a:gd name="connsiteX1" fmla="*/ 308680 w 604218"/>
              <a:gd name="connsiteY1" fmla="*/ 487453 h 605089"/>
              <a:gd name="connsiteX2" fmla="*/ 272605 w 604218"/>
              <a:gd name="connsiteY2" fmla="*/ 535386 h 605089"/>
              <a:gd name="connsiteX3" fmla="*/ 275441 w 604218"/>
              <a:gd name="connsiteY3" fmla="*/ 545343 h 605089"/>
              <a:gd name="connsiteX4" fmla="*/ 344951 w 604218"/>
              <a:gd name="connsiteY4" fmla="*/ 545050 h 605089"/>
              <a:gd name="connsiteX5" fmla="*/ 348568 w 604218"/>
              <a:gd name="connsiteY5" fmla="*/ 537045 h 605089"/>
              <a:gd name="connsiteX6" fmla="*/ 325887 w 604218"/>
              <a:gd name="connsiteY6" fmla="*/ 495946 h 605089"/>
              <a:gd name="connsiteX7" fmla="*/ 319923 w 604218"/>
              <a:gd name="connsiteY7" fmla="*/ 485403 h 605089"/>
              <a:gd name="connsiteX8" fmla="*/ 316318 w 604218"/>
              <a:gd name="connsiteY8" fmla="*/ 481779 h 605089"/>
              <a:gd name="connsiteX9" fmla="*/ 299979 w 604218"/>
              <a:gd name="connsiteY9" fmla="*/ 313099 h 605089"/>
              <a:gd name="connsiteX10" fmla="*/ 314155 w 604218"/>
              <a:gd name="connsiteY10" fmla="*/ 316711 h 605089"/>
              <a:gd name="connsiteX11" fmla="*/ 472241 w 604218"/>
              <a:gd name="connsiteY11" fmla="*/ 361617 h 605089"/>
              <a:gd name="connsiteX12" fmla="*/ 553972 w 604218"/>
              <a:gd name="connsiteY12" fmla="*/ 405645 h 605089"/>
              <a:gd name="connsiteX13" fmla="*/ 599237 w 604218"/>
              <a:gd name="connsiteY13" fmla="*/ 558132 h 605089"/>
              <a:gd name="connsiteX14" fmla="*/ 591709 w 604218"/>
              <a:gd name="connsiteY14" fmla="*/ 597962 h 605089"/>
              <a:gd name="connsiteX15" fmla="*/ 575578 w 604218"/>
              <a:gd name="connsiteY15" fmla="*/ 602940 h 605089"/>
              <a:gd name="connsiteX16" fmla="*/ 551821 w 604218"/>
              <a:gd name="connsiteY16" fmla="*/ 590445 h 605089"/>
              <a:gd name="connsiteX17" fmla="*/ 509196 w 604218"/>
              <a:gd name="connsiteY17" fmla="*/ 487453 h 605089"/>
              <a:gd name="connsiteX18" fmla="*/ 500299 w 604218"/>
              <a:gd name="connsiteY18" fmla="*/ 492139 h 605089"/>
              <a:gd name="connsiteX19" fmla="*/ 453567 w 604218"/>
              <a:gd name="connsiteY19" fmla="*/ 577656 h 605089"/>
              <a:gd name="connsiteX20" fmla="*/ 404392 w 604218"/>
              <a:gd name="connsiteY20" fmla="*/ 604112 h 605089"/>
              <a:gd name="connsiteX21" fmla="*/ 184617 w 604218"/>
              <a:gd name="connsiteY21" fmla="*/ 605088 h 605089"/>
              <a:gd name="connsiteX22" fmla="*/ 184324 w 604218"/>
              <a:gd name="connsiteY22" fmla="*/ 545831 h 605089"/>
              <a:gd name="connsiteX23" fmla="*/ 199869 w 604218"/>
              <a:gd name="connsiteY23" fmla="*/ 545734 h 605089"/>
              <a:gd name="connsiteX24" fmla="*/ 204659 w 604218"/>
              <a:gd name="connsiteY24" fmla="*/ 530700 h 605089"/>
              <a:gd name="connsiteX25" fmla="*/ 298611 w 604218"/>
              <a:gd name="connsiteY25" fmla="*/ 414431 h 605089"/>
              <a:gd name="connsiteX26" fmla="*/ 366362 w 604218"/>
              <a:gd name="connsiteY26" fmla="*/ 448111 h 605089"/>
              <a:gd name="connsiteX27" fmla="*/ 381711 w 604218"/>
              <a:gd name="connsiteY27" fmla="*/ 474274 h 605089"/>
              <a:gd name="connsiteX28" fmla="*/ 393247 w 604218"/>
              <a:gd name="connsiteY28" fmla="*/ 476129 h 605089"/>
              <a:gd name="connsiteX29" fmla="*/ 425705 w 604218"/>
              <a:gd name="connsiteY29" fmla="*/ 423217 h 605089"/>
              <a:gd name="connsiteX30" fmla="*/ 419448 w 604218"/>
              <a:gd name="connsiteY30" fmla="*/ 414041 h 605089"/>
              <a:gd name="connsiteX31" fmla="*/ 287563 w 604218"/>
              <a:gd name="connsiteY31" fmla="*/ 370111 h 605089"/>
              <a:gd name="connsiteX32" fmla="*/ 280035 w 604218"/>
              <a:gd name="connsiteY32" fmla="*/ 364741 h 605089"/>
              <a:gd name="connsiteX33" fmla="*/ 270259 w 604218"/>
              <a:gd name="connsiteY33" fmla="*/ 342776 h 605089"/>
              <a:gd name="connsiteX34" fmla="*/ 299979 w 604218"/>
              <a:gd name="connsiteY34" fmla="*/ 313099 h 605089"/>
              <a:gd name="connsiteX35" fmla="*/ 545859 w 604218"/>
              <a:gd name="connsiteY35" fmla="*/ 233995 h 605089"/>
              <a:gd name="connsiteX36" fmla="*/ 602276 w 604218"/>
              <a:gd name="connsiteY36" fmla="*/ 290342 h 605089"/>
              <a:gd name="connsiteX37" fmla="*/ 545859 w 604218"/>
              <a:gd name="connsiteY37" fmla="*/ 346689 h 605089"/>
              <a:gd name="connsiteX38" fmla="*/ 489442 w 604218"/>
              <a:gd name="connsiteY38" fmla="*/ 290342 h 605089"/>
              <a:gd name="connsiteX39" fmla="*/ 545859 w 604218"/>
              <a:gd name="connsiteY39" fmla="*/ 233995 h 605089"/>
              <a:gd name="connsiteX40" fmla="*/ 88880 w 604218"/>
              <a:gd name="connsiteY40" fmla="*/ 121907 h 605089"/>
              <a:gd name="connsiteX41" fmla="*/ 122532 w 604218"/>
              <a:gd name="connsiteY41" fmla="*/ 131902 h 605089"/>
              <a:gd name="connsiteX42" fmla="*/ 135832 w 604218"/>
              <a:gd name="connsiteY42" fmla="*/ 172612 h 605089"/>
              <a:gd name="connsiteX43" fmla="*/ 130355 w 604218"/>
              <a:gd name="connsiteY43" fmla="*/ 187549 h 605089"/>
              <a:gd name="connsiteX44" fmla="*/ 131724 w 604218"/>
              <a:gd name="connsiteY44" fmla="*/ 201900 h 605089"/>
              <a:gd name="connsiteX45" fmla="*/ 219737 w 604218"/>
              <a:gd name="connsiteY45" fmla="*/ 292889 h 605089"/>
              <a:gd name="connsiteX46" fmla="*/ 219835 w 604218"/>
              <a:gd name="connsiteY46" fmla="*/ 292889 h 605089"/>
              <a:gd name="connsiteX47" fmla="*/ 230396 w 604218"/>
              <a:gd name="connsiteY47" fmla="*/ 315636 h 605089"/>
              <a:gd name="connsiteX48" fmla="*/ 202428 w 604218"/>
              <a:gd name="connsiteY48" fmla="*/ 341897 h 605089"/>
              <a:gd name="connsiteX49" fmla="*/ 184826 w 604218"/>
              <a:gd name="connsiteY49" fmla="*/ 336040 h 605089"/>
              <a:gd name="connsiteX50" fmla="*/ 111775 w 604218"/>
              <a:gd name="connsiteY50" fmla="*/ 266334 h 605089"/>
              <a:gd name="connsiteX51" fmla="*/ 100040 w 604218"/>
              <a:gd name="connsiteY51" fmla="*/ 270923 h 605089"/>
              <a:gd name="connsiteX52" fmla="*/ 69725 w 604218"/>
              <a:gd name="connsiteY52" fmla="*/ 357225 h 605089"/>
              <a:gd name="connsiteX53" fmla="*/ 65813 w 604218"/>
              <a:gd name="connsiteY53" fmla="*/ 380948 h 605089"/>
              <a:gd name="connsiteX54" fmla="*/ 64835 w 604218"/>
              <a:gd name="connsiteY54" fmla="*/ 570539 h 605089"/>
              <a:gd name="connsiteX55" fmla="*/ 0 w 604218"/>
              <a:gd name="connsiteY55" fmla="*/ 570539 h 605089"/>
              <a:gd name="connsiteX56" fmla="*/ 0 w 604218"/>
              <a:gd name="connsiteY56" fmla="*/ 332330 h 605089"/>
              <a:gd name="connsiteX57" fmla="*/ 5085 w 604218"/>
              <a:gd name="connsiteY57" fmla="*/ 298551 h 605089"/>
              <a:gd name="connsiteX58" fmla="*/ 58968 w 604218"/>
              <a:gd name="connsiteY58" fmla="*/ 144789 h 605089"/>
              <a:gd name="connsiteX59" fmla="*/ 88880 w 604218"/>
              <a:gd name="connsiteY59" fmla="*/ 121907 h 605089"/>
              <a:gd name="connsiteX60" fmla="*/ 153904 w 604218"/>
              <a:gd name="connsiteY60" fmla="*/ 0 h 605089"/>
              <a:gd name="connsiteX61" fmla="*/ 215508 w 604218"/>
              <a:gd name="connsiteY61" fmla="*/ 61498 h 605089"/>
              <a:gd name="connsiteX62" fmla="*/ 153904 w 604218"/>
              <a:gd name="connsiteY62" fmla="*/ 122996 h 605089"/>
              <a:gd name="connsiteX63" fmla="*/ 92300 w 604218"/>
              <a:gd name="connsiteY63" fmla="*/ 61498 h 605089"/>
              <a:gd name="connsiteX64" fmla="*/ 153904 w 604218"/>
              <a:gd name="connsiteY64" fmla="*/ 0 h 605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4218" h="605089">
                <a:moveTo>
                  <a:pt x="316318" y="481779"/>
                </a:moveTo>
                <a:cubicBezTo>
                  <a:pt x="314497" y="481327"/>
                  <a:pt x="312004" y="482426"/>
                  <a:pt x="308680" y="487453"/>
                </a:cubicBezTo>
                <a:cubicBezTo>
                  <a:pt x="303597" y="495165"/>
                  <a:pt x="284337" y="518106"/>
                  <a:pt x="272605" y="535386"/>
                </a:cubicBezTo>
                <a:cubicBezTo>
                  <a:pt x="270357" y="538705"/>
                  <a:pt x="267033" y="545343"/>
                  <a:pt x="275441" y="545343"/>
                </a:cubicBezTo>
                <a:cubicBezTo>
                  <a:pt x="283848" y="545343"/>
                  <a:pt x="336250" y="545050"/>
                  <a:pt x="344951" y="545050"/>
                </a:cubicBezTo>
                <a:cubicBezTo>
                  <a:pt x="353750" y="545050"/>
                  <a:pt x="350035" y="539681"/>
                  <a:pt x="348568" y="537045"/>
                </a:cubicBezTo>
                <a:cubicBezTo>
                  <a:pt x="341041" y="523280"/>
                  <a:pt x="333708" y="509516"/>
                  <a:pt x="325887" y="495946"/>
                </a:cubicBezTo>
                <a:cubicBezTo>
                  <a:pt x="323932" y="492627"/>
                  <a:pt x="321976" y="489015"/>
                  <a:pt x="319923" y="485403"/>
                </a:cubicBezTo>
                <a:cubicBezTo>
                  <a:pt x="319288" y="484231"/>
                  <a:pt x="318139" y="482230"/>
                  <a:pt x="316318" y="481779"/>
                </a:cubicBezTo>
                <a:close/>
                <a:moveTo>
                  <a:pt x="299979" y="313099"/>
                </a:moveTo>
                <a:cubicBezTo>
                  <a:pt x="305063" y="313099"/>
                  <a:pt x="309951" y="314466"/>
                  <a:pt x="314155" y="316711"/>
                </a:cubicBezTo>
                <a:cubicBezTo>
                  <a:pt x="361571" y="341995"/>
                  <a:pt x="460313" y="364351"/>
                  <a:pt x="472241" y="361617"/>
                </a:cubicBezTo>
                <a:cubicBezTo>
                  <a:pt x="536863" y="346681"/>
                  <a:pt x="553972" y="390514"/>
                  <a:pt x="553972" y="405645"/>
                </a:cubicBezTo>
                <a:cubicBezTo>
                  <a:pt x="553972" y="495458"/>
                  <a:pt x="598846" y="557546"/>
                  <a:pt x="599237" y="558132"/>
                </a:cubicBezTo>
                <a:cubicBezTo>
                  <a:pt x="608133" y="571213"/>
                  <a:pt x="604809" y="589078"/>
                  <a:pt x="591709" y="597962"/>
                </a:cubicBezTo>
                <a:cubicBezTo>
                  <a:pt x="586723" y="601378"/>
                  <a:pt x="581150" y="602940"/>
                  <a:pt x="575578" y="602940"/>
                </a:cubicBezTo>
                <a:cubicBezTo>
                  <a:pt x="566388" y="602940"/>
                  <a:pt x="557393" y="598547"/>
                  <a:pt x="551821" y="590445"/>
                </a:cubicBezTo>
                <a:cubicBezTo>
                  <a:pt x="550354" y="588297"/>
                  <a:pt x="525815" y="551689"/>
                  <a:pt x="509196" y="487453"/>
                </a:cubicBezTo>
                <a:cubicBezTo>
                  <a:pt x="507827" y="485403"/>
                  <a:pt x="505480" y="485110"/>
                  <a:pt x="500299" y="492139"/>
                </a:cubicBezTo>
                <a:cubicBezTo>
                  <a:pt x="492478" y="502877"/>
                  <a:pt x="467841" y="548565"/>
                  <a:pt x="453567" y="577656"/>
                </a:cubicBezTo>
                <a:cubicBezTo>
                  <a:pt x="443791" y="597766"/>
                  <a:pt x="425509" y="604112"/>
                  <a:pt x="404392" y="604112"/>
                </a:cubicBezTo>
                <a:cubicBezTo>
                  <a:pt x="383275" y="604112"/>
                  <a:pt x="242103" y="604795"/>
                  <a:pt x="184617" y="605088"/>
                </a:cubicBezTo>
                <a:cubicBezTo>
                  <a:pt x="146391" y="605381"/>
                  <a:pt x="146000" y="546026"/>
                  <a:pt x="184324" y="545831"/>
                </a:cubicBezTo>
                <a:cubicBezTo>
                  <a:pt x="189114" y="545831"/>
                  <a:pt x="194394" y="545734"/>
                  <a:pt x="199869" y="545734"/>
                </a:cubicBezTo>
                <a:cubicBezTo>
                  <a:pt x="199966" y="540950"/>
                  <a:pt x="201237" y="535874"/>
                  <a:pt x="204659" y="530700"/>
                </a:cubicBezTo>
                <a:cubicBezTo>
                  <a:pt x="229687" y="492139"/>
                  <a:pt x="258234" y="438642"/>
                  <a:pt x="298611" y="414431"/>
                </a:cubicBezTo>
                <a:cubicBezTo>
                  <a:pt x="327647" y="397054"/>
                  <a:pt x="352381" y="425853"/>
                  <a:pt x="366362" y="448111"/>
                </a:cubicBezTo>
                <a:cubicBezTo>
                  <a:pt x="371641" y="456604"/>
                  <a:pt x="376725" y="465390"/>
                  <a:pt x="381711" y="474274"/>
                </a:cubicBezTo>
                <a:cubicBezTo>
                  <a:pt x="383764" y="477984"/>
                  <a:pt x="387088" y="485793"/>
                  <a:pt x="393247" y="476129"/>
                </a:cubicBezTo>
                <a:cubicBezTo>
                  <a:pt x="398722" y="467538"/>
                  <a:pt x="420425" y="431515"/>
                  <a:pt x="425705" y="423217"/>
                </a:cubicBezTo>
                <a:cubicBezTo>
                  <a:pt x="430984" y="415017"/>
                  <a:pt x="423163" y="414724"/>
                  <a:pt x="419448" y="414041"/>
                </a:cubicBezTo>
                <a:cubicBezTo>
                  <a:pt x="371348" y="405450"/>
                  <a:pt x="331460" y="393442"/>
                  <a:pt x="287563" y="370111"/>
                </a:cubicBezTo>
                <a:cubicBezTo>
                  <a:pt x="284337" y="368353"/>
                  <a:pt x="281795" y="366499"/>
                  <a:pt x="280035" y="364741"/>
                </a:cubicBezTo>
                <a:cubicBezTo>
                  <a:pt x="273974" y="359372"/>
                  <a:pt x="270259" y="351465"/>
                  <a:pt x="270259" y="342776"/>
                </a:cubicBezTo>
                <a:cubicBezTo>
                  <a:pt x="270259" y="326376"/>
                  <a:pt x="283555" y="313099"/>
                  <a:pt x="299979" y="313099"/>
                </a:cubicBezTo>
                <a:close/>
                <a:moveTo>
                  <a:pt x="545859" y="233995"/>
                </a:moveTo>
                <a:cubicBezTo>
                  <a:pt x="577017" y="233995"/>
                  <a:pt x="602276" y="259222"/>
                  <a:pt x="602276" y="290342"/>
                </a:cubicBezTo>
                <a:cubicBezTo>
                  <a:pt x="602276" y="321462"/>
                  <a:pt x="577017" y="346689"/>
                  <a:pt x="545859" y="346689"/>
                </a:cubicBezTo>
                <a:cubicBezTo>
                  <a:pt x="514701" y="346689"/>
                  <a:pt x="489442" y="321462"/>
                  <a:pt x="489442" y="290342"/>
                </a:cubicBezTo>
                <a:cubicBezTo>
                  <a:pt x="489442" y="259222"/>
                  <a:pt x="514701" y="233995"/>
                  <a:pt x="545859" y="233995"/>
                </a:cubicBezTo>
                <a:close/>
                <a:moveTo>
                  <a:pt x="88880" y="121907"/>
                </a:moveTo>
                <a:cubicBezTo>
                  <a:pt x="101238" y="121724"/>
                  <a:pt x="114220" y="127021"/>
                  <a:pt x="122532" y="131902"/>
                </a:cubicBezTo>
                <a:cubicBezTo>
                  <a:pt x="139157" y="141665"/>
                  <a:pt x="140428" y="159530"/>
                  <a:pt x="135832" y="172612"/>
                </a:cubicBezTo>
                <a:cubicBezTo>
                  <a:pt x="133094" y="180520"/>
                  <a:pt x="134560" y="175736"/>
                  <a:pt x="130355" y="187549"/>
                </a:cubicBezTo>
                <a:cubicBezTo>
                  <a:pt x="127422" y="195848"/>
                  <a:pt x="129475" y="198776"/>
                  <a:pt x="131724" y="201900"/>
                </a:cubicBezTo>
                <a:cubicBezTo>
                  <a:pt x="153141" y="231286"/>
                  <a:pt x="219346" y="292498"/>
                  <a:pt x="219737" y="292889"/>
                </a:cubicBezTo>
                <a:cubicBezTo>
                  <a:pt x="219737" y="292889"/>
                  <a:pt x="219737" y="292889"/>
                  <a:pt x="219835" y="292889"/>
                </a:cubicBezTo>
                <a:cubicBezTo>
                  <a:pt x="227854" y="300504"/>
                  <a:pt x="230396" y="306556"/>
                  <a:pt x="230396" y="315636"/>
                </a:cubicBezTo>
                <a:cubicBezTo>
                  <a:pt x="230396" y="332037"/>
                  <a:pt x="218857" y="341897"/>
                  <a:pt x="202428" y="341897"/>
                </a:cubicBezTo>
                <a:cubicBezTo>
                  <a:pt x="195876" y="341897"/>
                  <a:pt x="189813" y="339750"/>
                  <a:pt x="184826" y="336040"/>
                </a:cubicBezTo>
                <a:cubicBezTo>
                  <a:pt x="184434" y="335844"/>
                  <a:pt x="142775" y="297087"/>
                  <a:pt x="111775" y="266334"/>
                </a:cubicBezTo>
                <a:cubicBezTo>
                  <a:pt x="109232" y="263893"/>
                  <a:pt x="103658" y="261453"/>
                  <a:pt x="100040" y="270923"/>
                </a:cubicBezTo>
                <a:cubicBezTo>
                  <a:pt x="89381" y="298942"/>
                  <a:pt x="76081" y="338090"/>
                  <a:pt x="69725" y="357225"/>
                </a:cubicBezTo>
                <a:cubicBezTo>
                  <a:pt x="67280" y="364254"/>
                  <a:pt x="65813" y="370600"/>
                  <a:pt x="65813" y="380948"/>
                </a:cubicBezTo>
                <a:cubicBezTo>
                  <a:pt x="65813" y="391297"/>
                  <a:pt x="64835" y="521238"/>
                  <a:pt x="64835" y="570539"/>
                </a:cubicBezTo>
                <a:cubicBezTo>
                  <a:pt x="64835" y="612226"/>
                  <a:pt x="0" y="612226"/>
                  <a:pt x="0" y="570539"/>
                </a:cubicBezTo>
                <a:lnTo>
                  <a:pt x="0" y="332330"/>
                </a:lnTo>
                <a:cubicBezTo>
                  <a:pt x="0" y="315440"/>
                  <a:pt x="3422" y="303628"/>
                  <a:pt x="5085" y="298551"/>
                </a:cubicBezTo>
                <a:cubicBezTo>
                  <a:pt x="25230" y="237534"/>
                  <a:pt x="44886" y="186085"/>
                  <a:pt x="58968" y="144789"/>
                </a:cubicBezTo>
                <a:cubicBezTo>
                  <a:pt x="64786" y="127753"/>
                  <a:pt x="76521" y="122091"/>
                  <a:pt x="88880" y="121907"/>
                </a:cubicBezTo>
                <a:close/>
                <a:moveTo>
                  <a:pt x="153904" y="0"/>
                </a:moveTo>
                <a:cubicBezTo>
                  <a:pt x="187927" y="0"/>
                  <a:pt x="215508" y="27534"/>
                  <a:pt x="215508" y="61498"/>
                </a:cubicBezTo>
                <a:cubicBezTo>
                  <a:pt x="215508" y="95462"/>
                  <a:pt x="187927" y="122996"/>
                  <a:pt x="153904" y="122996"/>
                </a:cubicBezTo>
                <a:cubicBezTo>
                  <a:pt x="119881" y="122996"/>
                  <a:pt x="92300" y="95462"/>
                  <a:pt x="92300" y="61498"/>
                </a:cubicBezTo>
                <a:cubicBezTo>
                  <a:pt x="92300" y="27534"/>
                  <a:pt x="119881" y="0"/>
                  <a:pt x="1539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Regular" panose="020B0500000000000000" pitchFamily="34" charset="-122"/>
            </a:endParaRPr>
          </a:p>
        </p:txBody>
      </p:sp>
      <p:sp>
        <p:nvSpPr>
          <p:cNvPr id="111" name="iconfont-1191-801535">
            <a:extLst>
              <a:ext uri="{FF2B5EF4-FFF2-40B4-BE49-F238E27FC236}">
                <a16:creationId xmlns:a16="http://schemas.microsoft.com/office/drawing/2014/main" id="{EDD8F259-03E5-12D3-7CDB-75EB39CDD5C2}"/>
              </a:ext>
            </a:extLst>
          </p:cNvPr>
          <p:cNvSpPr/>
          <p:nvPr/>
        </p:nvSpPr>
        <p:spPr>
          <a:xfrm>
            <a:off x="8186026" y="2967059"/>
            <a:ext cx="385277" cy="450734"/>
          </a:xfrm>
          <a:custGeom>
            <a:avLst/>
            <a:gdLst>
              <a:gd name="connsiteX0" fmla="*/ 430492 w 518914"/>
              <a:gd name="connsiteY0" fmla="*/ 264626 h 607074"/>
              <a:gd name="connsiteX1" fmla="*/ 430492 w 518914"/>
              <a:gd name="connsiteY1" fmla="*/ 292290 h 607074"/>
              <a:gd name="connsiteX2" fmla="*/ 465253 w 518914"/>
              <a:gd name="connsiteY2" fmla="*/ 292290 h 607074"/>
              <a:gd name="connsiteX3" fmla="*/ 467636 w 518914"/>
              <a:gd name="connsiteY3" fmla="*/ 264626 h 607074"/>
              <a:gd name="connsiteX4" fmla="*/ 380364 w 518914"/>
              <a:gd name="connsiteY4" fmla="*/ 264626 h 607074"/>
              <a:gd name="connsiteX5" fmla="*/ 382665 w 518914"/>
              <a:gd name="connsiteY5" fmla="*/ 292290 h 607074"/>
              <a:gd name="connsiteX6" fmla="*/ 420055 w 518914"/>
              <a:gd name="connsiteY6" fmla="*/ 292290 h 607074"/>
              <a:gd name="connsiteX7" fmla="*/ 420055 w 518914"/>
              <a:gd name="connsiteY7" fmla="*/ 264626 h 607074"/>
              <a:gd name="connsiteX8" fmla="*/ 430492 w 518914"/>
              <a:gd name="connsiteY8" fmla="*/ 228177 h 607074"/>
              <a:gd name="connsiteX9" fmla="*/ 430492 w 518914"/>
              <a:gd name="connsiteY9" fmla="*/ 254118 h 607074"/>
              <a:gd name="connsiteX10" fmla="*/ 469772 w 518914"/>
              <a:gd name="connsiteY10" fmla="*/ 254118 h 607074"/>
              <a:gd name="connsiteX11" fmla="*/ 478319 w 518914"/>
              <a:gd name="connsiteY11" fmla="*/ 228177 h 607074"/>
              <a:gd name="connsiteX12" fmla="*/ 369681 w 518914"/>
              <a:gd name="connsiteY12" fmla="*/ 228177 h 607074"/>
              <a:gd name="connsiteX13" fmla="*/ 378227 w 518914"/>
              <a:gd name="connsiteY13" fmla="*/ 254118 h 607074"/>
              <a:gd name="connsiteX14" fmla="*/ 420055 w 518914"/>
              <a:gd name="connsiteY14" fmla="*/ 254118 h 607074"/>
              <a:gd name="connsiteX15" fmla="*/ 420055 w 518914"/>
              <a:gd name="connsiteY15" fmla="*/ 228177 h 607074"/>
              <a:gd name="connsiteX16" fmla="*/ 347329 w 518914"/>
              <a:gd name="connsiteY16" fmla="*/ 196736 h 607074"/>
              <a:gd name="connsiteX17" fmla="*/ 503136 w 518914"/>
              <a:gd name="connsiteY17" fmla="*/ 196736 h 607074"/>
              <a:gd name="connsiteX18" fmla="*/ 518914 w 518914"/>
              <a:gd name="connsiteY18" fmla="*/ 212498 h 607074"/>
              <a:gd name="connsiteX19" fmla="*/ 503136 w 518914"/>
              <a:gd name="connsiteY19" fmla="*/ 228177 h 607074"/>
              <a:gd name="connsiteX20" fmla="*/ 489906 w 518914"/>
              <a:gd name="connsiteY20" fmla="*/ 228177 h 607074"/>
              <a:gd name="connsiteX21" fmla="*/ 478237 w 518914"/>
              <a:gd name="connsiteY21" fmla="*/ 322746 h 607074"/>
              <a:gd name="connsiteX22" fmla="*/ 473963 w 518914"/>
              <a:gd name="connsiteY22" fmla="*/ 328821 h 607074"/>
              <a:gd name="connsiteX23" fmla="*/ 473059 w 518914"/>
              <a:gd name="connsiteY23" fmla="*/ 328903 h 607074"/>
              <a:gd name="connsiteX24" fmla="*/ 467882 w 518914"/>
              <a:gd name="connsiteY24" fmla="*/ 324552 h 607074"/>
              <a:gd name="connsiteX25" fmla="*/ 465499 w 518914"/>
              <a:gd name="connsiteY25" fmla="*/ 302716 h 607074"/>
              <a:gd name="connsiteX26" fmla="*/ 430492 w 518914"/>
              <a:gd name="connsiteY26" fmla="*/ 302716 h 607074"/>
              <a:gd name="connsiteX27" fmla="*/ 430492 w 518914"/>
              <a:gd name="connsiteY27" fmla="*/ 327179 h 607074"/>
              <a:gd name="connsiteX28" fmla="*/ 425232 w 518914"/>
              <a:gd name="connsiteY28" fmla="*/ 332433 h 607074"/>
              <a:gd name="connsiteX29" fmla="*/ 420055 w 518914"/>
              <a:gd name="connsiteY29" fmla="*/ 327179 h 607074"/>
              <a:gd name="connsiteX30" fmla="*/ 420055 w 518914"/>
              <a:gd name="connsiteY30" fmla="*/ 302716 h 607074"/>
              <a:gd name="connsiteX31" fmla="*/ 382418 w 518914"/>
              <a:gd name="connsiteY31" fmla="*/ 302716 h 607074"/>
              <a:gd name="connsiteX32" fmla="*/ 380035 w 518914"/>
              <a:gd name="connsiteY32" fmla="*/ 324552 h 607074"/>
              <a:gd name="connsiteX33" fmla="*/ 374858 w 518914"/>
              <a:gd name="connsiteY33" fmla="*/ 328903 h 607074"/>
              <a:gd name="connsiteX34" fmla="*/ 373954 w 518914"/>
              <a:gd name="connsiteY34" fmla="*/ 328821 h 607074"/>
              <a:gd name="connsiteX35" fmla="*/ 369681 w 518914"/>
              <a:gd name="connsiteY35" fmla="*/ 322746 h 607074"/>
              <a:gd name="connsiteX36" fmla="*/ 358012 w 518914"/>
              <a:gd name="connsiteY36" fmla="*/ 228177 h 607074"/>
              <a:gd name="connsiteX37" fmla="*/ 347329 w 518914"/>
              <a:gd name="connsiteY37" fmla="*/ 228177 h 607074"/>
              <a:gd name="connsiteX38" fmla="*/ 331633 w 518914"/>
              <a:gd name="connsiteY38" fmla="*/ 212498 h 607074"/>
              <a:gd name="connsiteX39" fmla="*/ 347329 w 518914"/>
              <a:gd name="connsiteY39" fmla="*/ 196736 h 607074"/>
              <a:gd name="connsiteX40" fmla="*/ 116304 w 518914"/>
              <a:gd name="connsiteY40" fmla="*/ 94006 h 607074"/>
              <a:gd name="connsiteX41" fmla="*/ 161712 w 518914"/>
              <a:gd name="connsiteY41" fmla="*/ 127897 h 607074"/>
              <a:gd name="connsiteX42" fmla="*/ 130713 w 518914"/>
              <a:gd name="connsiteY42" fmla="*/ 193133 h 607074"/>
              <a:gd name="connsiteX43" fmla="*/ 65179 w 518914"/>
              <a:gd name="connsiteY43" fmla="*/ 162443 h 607074"/>
              <a:gd name="connsiteX44" fmla="*/ 96178 w 518914"/>
              <a:gd name="connsiteY44" fmla="*/ 96961 h 607074"/>
              <a:gd name="connsiteX45" fmla="*/ 116304 w 518914"/>
              <a:gd name="connsiteY45" fmla="*/ 94006 h 607074"/>
              <a:gd name="connsiteX46" fmla="*/ 33305 w 518914"/>
              <a:gd name="connsiteY46" fmla="*/ 85864 h 607074"/>
              <a:gd name="connsiteX47" fmla="*/ 54922 w 518914"/>
              <a:gd name="connsiteY47" fmla="*/ 111227 h 607074"/>
              <a:gd name="connsiteX48" fmla="*/ 48100 w 518914"/>
              <a:gd name="connsiteY48" fmla="*/ 194538 h 607074"/>
              <a:gd name="connsiteX49" fmla="*/ 71936 w 518914"/>
              <a:gd name="connsiteY49" fmla="*/ 222281 h 607074"/>
              <a:gd name="connsiteX50" fmla="*/ 151499 w 518914"/>
              <a:gd name="connsiteY50" fmla="*/ 208656 h 607074"/>
              <a:gd name="connsiteX51" fmla="*/ 175828 w 518914"/>
              <a:gd name="connsiteY51" fmla="*/ 177055 h 607074"/>
              <a:gd name="connsiteX52" fmla="*/ 175828 w 518914"/>
              <a:gd name="connsiteY52" fmla="*/ 127643 h 607074"/>
              <a:gd name="connsiteX53" fmla="*/ 199335 w 518914"/>
              <a:gd name="connsiteY53" fmla="*/ 104086 h 607074"/>
              <a:gd name="connsiteX54" fmla="*/ 222925 w 518914"/>
              <a:gd name="connsiteY54" fmla="*/ 127643 h 607074"/>
              <a:gd name="connsiteX55" fmla="*/ 222925 w 518914"/>
              <a:gd name="connsiteY55" fmla="*/ 185017 h 607074"/>
              <a:gd name="connsiteX56" fmla="*/ 218075 w 518914"/>
              <a:gd name="connsiteY56" fmla="*/ 199381 h 607074"/>
              <a:gd name="connsiteX57" fmla="*/ 176157 w 518914"/>
              <a:gd name="connsiteY57" fmla="*/ 253964 h 607074"/>
              <a:gd name="connsiteX58" fmla="*/ 203281 w 518914"/>
              <a:gd name="connsiteY58" fmla="*/ 412051 h 607074"/>
              <a:gd name="connsiteX59" fmla="*/ 248651 w 518914"/>
              <a:gd name="connsiteY59" fmla="*/ 436675 h 607074"/>
              <a:gd name="connsiteX60" fmla="*/ 265090 w 518914"/>
              <a:gd name="connsiteY60" fmla="*/ 464254 h 607074"/>
              <a:gd name="connsiteX61" fmla="*/ 265090 w 518914"/>
              <a:gd name="connsiteY61" fmla="*/ 575719 h 607074"/>
              <a:gd name="connsiteX62" fmla="*/ 233692 w 518914"/>
              <a:gd name="connsiteY62" fmla="*/ 607074 h 607074"/>
              <a:gd name="connsiteX63" fmla="*/ 202212 w 518914"/>
              <a:gd name="connsiteY63" fmla="*/ 575719 h 607074"/>
              <a:gd name="connsiteX64" fmla="*/ 202212 w 518914"/>
              <a:gd name="connsiteY64" fmla="*/ 482969 h 607074"/>
              <a:gd name="connsiteX65" fmla="*/ 152156 w 518914"/>
              <a:gd name="connsiteY65" fmla="*/ 455800 h 607074"/>
              <a:gd name="connsiteX66" fmla="*/ 140485 w 518914"/>
              <a:gd name="connsiteY66" fmla="*/ 506115 h 607074"/>
              <a:gd name="connsiteX67" fmla="*/ 130129 w 518914"/>
              <a:gd name="connsiteY67" fmla="*/ 523024 h 607074"/>
              <a:gd name="connsiteX68" fmla="*/ 51716 w 518914"/>
              <a:gd name="connsiteY68" fmla="*/ 589263 h 607074"/>
              <a:gd name="connsiteX69" fmla="*/ 7414 w 518914"/>
              <a:gd name="connsiteY69" fmla="*/ 585487 h 607074"/>
              <a:gd name="connsiteX70" fmla="*/ 11113 w 518914"/>
              <a:gd name="connsiteY70" fmla="*/ 541246 h 607074"/>
              <a:gd name="connsiteX71" fmla="*/ 81552 w 518914"/>
              <a:gd name="connsiteY71" fmla="*/ 481819 h 607074"/>
              <a:gd name="connsiteX72" fmla="*/ 92813 w 518914"/>
              <a:gd name="connsiteY72" fmla="*/ 433228 h 607074"/>
              <a:gd name="connsiteX73" fmla="*/ 64949 w 518914"/>
              <a:gd name="connsiteY73" fmla="*/ 286468 h 607074"/>
              <a:gd name="connsiteX74" fmla="*/ 5935 w 518914"/>
              <a:gd name="connsiteY74" fmla="*/ 217767 h 607074"/>
              <a:gd name="connsiteX75" fmla="*/ 346 w 518914"/>
              <a:gd name="connsiteY75" fmla="*/ 200530 h 607074"/>
              <a:gd name="connsiteX76" fmla="*/ 7907 w 518914"/>
              <a:gd name="connsiteY76" fmla="*/ 107451 h 607074"/>
              <a:gd name="connsiteX77" fmla="*/ 33305 w 518914"/>
              <a:gd name="connsiteY77" fmla="*/ 85864 h 607074"/>
              <a:gd name="connsiteX78" fmla="*/ 211778 w 518914"/>
              <a:gd name="connsiteY78" fmla="*/ 0 h 607074"/>
              <a:gd name="connsiteX79" fmla="*/ 254576 w 518914"/>
              <a:gd name="connsiteY79" fmla="*/ 42692 h 607074"/>
              <a:gd name="connsiteX80" fmla="*/ 211778 w 518914"/>
              <a:gd name="connsiteY80" fmla="*/ 85384 h 607074"/>
              <a:gd name="connsiteX81" fmla="*/ 168980 w 518914"/>
              <a:gd name="connsiteY81" fmla="*/ 42692 h 607074"/>
              <a:gd name="connsiteX82" fmla="*/ 211778 w 518914"/>
              <a:gd name="connsiteY82" fmla="*/ 0 h 607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18914" h="607074">
                <a:moveTo>
                  <a:pt x="430492" y="264626"/>
                </a:moveTo>
                <a:lnTo>
                  <a:pt x="430492" y="292290"/>
                </a:lnTo>
                <a:lnTo>
                  <a:pt x="465253" y="292290"/>
                </a:lnTo>
                <a:cubicBezTo>
                  <a:pt x="465335" y="282275"/>
                  <a:pt x="466239" y="272999"/>
                  <a:pt x="467636" y="264626"/>
                </a:cubicBezTo>
                <a:close/>
                <a:moveTo>
                  <a:pt x="380364" y="264626"/>
                </a:moveTo>
                <a:cubicBezTo>
                  <a:pt x="381761" y="272999"/>
                  <a:pt x="382665" y="282275"/>
                  <a:pt x="382665" y="292290"/>
                </a:cubicBezTo>
                <a:lnTo>
                  <a:pt x="420055" y="292290"/>
                </a:lnTo>
                <a:lnTo>
                  <a:pt x="420055" y="264626"/>
                </a:lnTo>
                <a:close/>
                <a:moveTo>
                  <a:pt x="430492" y="228177"/>
                </a:moveTo>
                <a:lnTo>
                  <a:pt x="430492" y="254118"/>
                </a:lnTo>
                <a:lnTo>
                  <a:pt x="469772" y="254118"/>
                </a:lnTo>
                <a:cubicBezTo>
                  <a:pt x="472238" y="243856"/>
                  <a:pt x="475278" y="235073"/>
                  <a:pt x="478319" y="228177"/>
                </a:cubicBezTo>
                <a:close/>
                <a:moveTo>
                  <a:pt x="369681" y="228177"/>
                </a:moveTo>
                <a:cubicBezTo>
                  <a:pt x="372639" y="235073"/>
                  <a:pt x="375762" y="243856"/>
                  <a:pt x="378227" y="254118"/>
                </a:cubicBezTo>
                <a:lnTo>
                  <a:pt x="420055" y="254118"/>
                </a:lnTo>
                <a:lnTo>
                  <a:pt x="420055" y="228177"/>
                </a:lnTo>
                <a:close/>
                <a:moveTo>
                  <a:pt x="347329" y="196736"/>
                </a:moveTo>
                <a:lnTo>
                  <a:pt x="503136" y="196736"/>
                </a:lnTo>
                <a:cubicBezTo>
                  <a:pt x="511847" y="196736"/>
                  <a:pt x="518914" y="203796"/>
                  <a:pt x="518914" y="212498"/>
                </a:cubicBezTo>
                <a:cubicBezTo>
                  <a:pt x="518914" y="221117"/>
                  <a:pt x="511847" y="228177"/>
                  <a:pt x="503136" y="228177"/>
                </a:cubicBezTo>
                <a:lnTo>
                  <a:pt x="489906" y="228177"/>
                </a:lnTo>
                <a:cubicBezTo>
                  <a:pt x="481852" y="245252"/>
                  <a:pt x="470594" y="278745"/>
                  <a:pt x="478237" y="322746"/>
                </a:cubicBezTo>
                <a:cubicBezTo>
                  <a:pt x="478730" y="325619"/>
                  <a:pt x="476840" y="328328"/>
                  <a:pt x="473963" y="328821"/>
                </a:cubicBezTo>
                <a:cubicBezTo>
                  <a:pt x="473635" y="328903"/>
                  <a:pt x="473388" y="328903"/>
                  <a:pt x="473059" y="328903"/>
                </a:cubicBezTo>
                <a:cubicBezTo>
                  <a:pt x="470594" y="328903"/>
                  <a:pt x="468375" y="327097"/>
                  <a:pt x="467882" y="324552"/>
                </a:cubicBezTo>
                <a:cubicBezTo>
                  <a:pt x="466567" y="316918"/>
                  <a:pt x="465910" y="309694"/>
                  <a:pt x="465499" y="302716"/>
                </a:cubicBezTo>
                <a:lnTo>
                  <a:pt x="430492" y="302716"/>
                </a:lnTo>
                <a:lnTo>
                  <a:pt x="430492" y="327179"/>
                </a:lnTo>
                <a:cubicBezTo>
                  <a:pt x="430492" y="330052"/>
                  <a:pt x="428191" y="332433"/>
                  <a:pt x="425232" y="332433"/>
                </a:cubicBezTo>
                <a:cubicBezTo>
                  <a:pt x="422356" y="332433"/>
                  <a:pt x="420055" y="330052"/>
                  <a:pt x="420055" y="327179"/>
                </a:cubicBezTo>
                <a:lnTo>
                  <a:pt x="420055" y="302716"/>
                </a:lnTo>
                <a:lnTo>
                  <a:pt x="382418" y="302716"/>
                </a:lnTo>
                <a:cubicBezTo>
                  <a:pt x="382007" y="309694"/>
                  <a:pt x="381350" y="317000"/>
                  <a:pt x="380035" y="324552"/>
                </a:cubicBezTo>
                <a:cubicBezTo>
                  <a:pt x="379542" y="327097"/>
                  <a:pt x="377323" y="328903"/>
                  <a:pt x="374858" y="328903"/>
                </a:cubicBezTo>
                <a:cubicBezTo>
                  <a:pt x="374529" y="328903"/>
                  <a:pt x="374283" y="328903"/>
                  <a:pt x="373954" y="328821"/>
                </a:cubicBezTo>
                <a:cubicBezTo>
                  <a:pt x="371078" y="328328"/>
                  <a:pt x="369188" y="325619"/>
                  <a:pt x="369681" y="322746"/>
                </a:cubicBezTo>
                <a:cubicBezTo>
                  <a:pt x="377323" y="278581"/>
                  <a:pt x="366147" y="245170"/>
                  <a:pt x="358012" y="228177"/>
                </a:cubicBezTo>
                <a:lnTo>
                  <a:pt x="347329" y="228177"/>
                </a:lnTo>
                <a:cubicBezTo>
                  <a:pt x="338700" y="228177"/>
                  <a:pt x="331633" y="221117"/>
                  <a:pt x="331633" y="212498"/>
                </a:cubicBezTo>
                <a:cubicBezTo>
                  <a:pt x="331633" y="203796"/>
                  <a:pt x="338700" y="196736"/>
                  <a:pt x="347329" y="196736"/>
                </a:cubicBezTo>
                <a:close/>
                <a:moveTo>
                  <a:pt x="116304" y="94006"/>
                </a:moveTo>
                <a:cubicBezTo>
                  <a:pt x="136227" y="95125"/>
                  <a:pt x="154497" y="107957"/>
                  <a:pt x="161712" y="127897"/>
                </a:cubicBezTo>
                <a:cubicBezTo>
                  <a:pt x="171168" y="154320"/>
                  <a:pt x="157436" y="183614"/>
                  <a:pt x="130713" y="193133"/>
                </a:cubicBezTo>
                <a:cubicBezTo>
                  <a:pt x="104072" y="202734"/>
                  <a:pt x="74717" y="188784"/>
                  <a:pt x="65179" y="162443"/>
                </a:cubicBezTo>
                <a:cubicBezTo>
                  <a:pt x="55723" y="135774"/>
                  <a:pt x="69455" y="106398"/>
                  <a:pt x="96178" y="96961"/>
                </a:cubicBezTo>
                <a:cubicBezTo>
                  <a:pt x="102838" y="94561"/>
                  <a:pt x="109663" y="93632"/>
                  <a:pt x="116304" y="94006"/>
                </a:cubicBezTo>
                <a:close/>
                <a:moveTo>
                  <a:pt x="33305" y="85864"/>
                </a:moveTo>
                <a:cubicBezTo>
                  <a:pt x="46292" y="86931"/>
                  <a:pt x="55908" y="98340"/>
                  <a:pt x="54922" y="111227"/>
                </a:cubicBezTo>
                <a:lnTo>
                  <a:pt x="48100" y="194538"/>
                </a:lnTo>
                <a:lnTo>
                  <a:pt x="71936" y="222281"/>
                </a:lnTo>
                <a:lnTo>
                  <a:pt x="151499" y="208656"/>
                </a:lnTo>
                <a:lnTo>
                  <a:pt x="175828" y="177055"/>
                </a:lnTo>
                <a:lnTo>
                  <a:pt x="175828" y="127643"/>
                </a:lnTo>
                <a:cubicBezTo>
                  <a:pt x="175828" y="114674"/>
                  <a:pt x="186349" y="104086"/>
                  <a:pt x="199335" y="104086"/>
                </a:cubicBezTo>
                <a:cubicBezTo>
                  <a:pt x="212404" y="104086"/>
                  <a:pt x="222925" y="114674"/>
                  <a:pt x="222925" y="127643"/>
                </a:cubicBezTo>
                <a:lnTo>
                  <a:pt x="222925" y="185017"/>
                </a:lnTo>
                <a:cubicBezTo>
                  <a:pt x="222925" y="190188"/>
                  <a:pt x="221199" y="195277"/>
                  <a:pt x="218075" y="199381"/>
                </a:cubicBezTo>
                <a:lnTo>
                  <a:pt x="176157" y="253964"/>
                </a:lnTo>
                <a:lnTo>
                  <a:pt x="203281" y="412051"/>
                </a:lnTo>
                <a:lnTo>
                  <a:pt x="248651" y="436675"/>
                </a:lnTo>
                <a:cubicBezTo>
                  <a:pt x="258843" y="442175"/>
                  <a:pt x="265090" y="452763"/>
                  <a:pt x="265090" y="464254"/>
                </a:cubicBezTo>
                <a:lnTo>
                  <a:pt x="265090" y="575719"/>
                </a:lnTo>
                <a:cubicBezTo>
                  <a:pt x="265090" y="593038"/>
                  <a:pt x="251035" y="607074"/>
                  <a:pt x="233692" y="607074"/>
                </a:cubicBezTo>
                <a:cubicBezTo>
                  <a:pt x="216349" y="607074"/>
                  <a:pt x="202212" y="593038"/>
                  <a:pt x="202212" y="575719"/>
                </a:cubicBezTo>
                <a:lnTo>
                  <a:pt x="202212" y="482969"/>
                </a:lnTo>
                <a:lnTo>
                  <a:pt x="152156" y="455800"/>
                </a:lnTo>
                <a:lnTo>
                  <a:pt x="140485" y="506115"/>
                </a:lnTo>
                <a:cubicBezTo>
                  <a:pt x="139006" y="512682"/>
                  <a:pt x="135307" y="518673"/>
                  <a:pt x="130129" y="523024"/>
                </a:cubicBezTo>
                <a:lnTo>
                  <a:pt x="51716" y="589263"/>
                </a:lnTo>
                <a:cubicBezTo>
                  <a:pt x="38894" y="600015"/>
                  <a:pt x="18182" y="598209"/>
                  <a:pt x="7414" y="585487"/>
                </a:cubicBezTo>
                <a:cubicBezTo>
                  <a:pt x="-3764" y="572272"/>
                  <a:pt x="-2120" y="552409"/>
                  <a:pt x="11113" y="541246"/>
                </a:cubicBezTo>
                <a:lnTo>
                  <a:pt x="81552" y="481819"/>
                </a:lnTo>
                <a:lnTo>
                  <a:pt x="92813" y="433228"/>
                </a:lnTo>
                <a:lnTo>
                  <a:pt x="64949" y="286468"/>
                </a:lnTo>
                <a:lnTo>
                  <a:pt x="5935" y="217767"/>
                </a:lnTo>
                <a:cubicBezTo>
                  <a:pt x="1825" y="212924"/>
                  <a:pt x="-148" y="206850"/>
                  <a:pt x="346" y="200530"/>
                </a:cubicBezTo>
                <a:lnTo>
                  <a:pt x="7907" y="107451"/>
                </a:lnTo>
                <a:cubicBezTo>
                  <a:pt x="8894" y="94729"/>
                  <a:pt x="20319" y="84961"/>
                  <a:pt x="33305" y="85864"/>
                </a:cubicBezTo>
                <a:close/>
                <a:moveTo>
                  <a:pt x="211778" y="0"/>
                </a:moveTo>
                <a:cubicBezTo>
                  <a:pt x="235415" y="0"/>
                  <a:pt x="254576" y="19114"/>
                  <a:pt x="254576" y="42692"/>
                </a:cubicBezTo>
                <a:cubicBezTo>
                  <a:pt x="254576" y="66270"/>
                  <a:pt x="235415" y="85384"/>
                  <a:pt x="211778" y="85384"/>
                </a:cubicBezTo>
                <a:cubicBezTo>
                  <a:pt x="188141" y="85384"/>
                  <a:pt x="168980" y="66270"/>
                  <a:pt x="168980" y="42692"/>
                </a:cubicBezTo>
                <a:cubicBezTo>
                  <a:pt x="168980" y="19114"/>
                  <a:pt x="188141" y="0"/>
                  <a:pt x="21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Regular" panose="020B0500000000000000" pitchFamily="34" charset="-122"/>
            </a:endParaRPr>
          </a:p>
        </p:txBody>
      </p:sp>
      <p:sp>
        <p:nvSpPr>
          <p:cNvPr id="112" name="user_209046">
            <a:extLst>
              <a:ext uri="{FF2B5EF4-FFF2-40B4-BE49-F238E27FC236}">
                <a16:creationId xmlns:a16="http://schemas.microsoft.com/office/drawing/2014/main" id="{3F1459D1-91BD-8F07-B674-00FD6D9E8B92}"/>
              </a:ext>
            </a:extLst>
          </p:cNvPr>
          <p:cNvSpPr/>
          <p:nvPr/>
        </p:nvSpPr>
        <p:spPr>
          <a:xfrm>
            <a:off x="10217689" y="3406576"/>
            <a:ext cx="421395" cy="379468"/>
          </a:xfrm>
          <a:custGeom>
            <a:avLst/>
            <a:gdLst>
              <a:gd name="connsiteX0" fmla="*/ 89680 w 604870"/>
              <a:gd name="connsiteY0" fmla="*/ 187304 h 544689"/>
              <a:gd name="connsiteX1" fmla="*/ 191868 w 604870"/>
              <a:gd name="connsiteY1" fmla="*/ 278262 h 544689"/>
              <a:gd name="connsiteX2" fmla="*/ 188983 w 604870"/>
              <a:gd name="connsiteY2" fmla="*/ 280536 h 544689"/>
              <a:gd name="connsiteX3" fmla="*/ 257159 w 604870"/>
              <a:gd name="connsiteY3" fmla="*/ 507174 h 544689"/>
              <a:gd name="connsiteX4" fmla="*/ 237724 w 604870"/>
              <a:gd name="connsiteY4" fmla="*/ 543406 h 544689"/>
              <a:gd name="connsiteX5" fmla="*/ 201282 w 604870"/>
              <a:gd name="connsiteY5" fmla="*/ 524001 h 544689"/>
              <a:gd name="connsiteX6" fmla="*/ 125363 w 604870"/>
              <a:gd name="connsiteY6" fmla="*/ 272047 h 544689"/>
              <a:gd name="connsiteX7" fmla="*/ 103650 w 604870"/>
              <a:gd name="connsiteY7" fmla="*/ 253097 h 544689"/>
              <a:gd name="connsiteX8" fmla="*/ 70700 w 604870"/>
              <a:gd name="connsiteY8" fmla="*/ 519150 h 544689"/>
              <a:gd name="connsiteX9" fmla="*/ 38055 w 604870"/>
              <a:gd name="connsiteY9" fmla="*/ 544467 h 544689"/>
              <a:gd name="connsiteX10" fmla="*/ 12698 w 604870"/>
              <a:gd name="connsiteY10" fmla="*/ 512025 h 544689"/>
              <a:gd name="connsiteX11" fmla="*/ 46862 w 604870"/>
              <a:gd name="connsiteY11" fmla="*/ 236119 h 544689"/>
              <a:gd name="connsiteX12" fmla="*/ 64627 w 604870"/>
              <a:gd name="connsiteY12" fmla="*/ 205647 h 544689"/>
              <a:gd name="connsiteX13" fmla="*/ 337406 w 604870"/>
              <a:gd name="connsiteY13" fmla="*/ 35941 h 544689"/>
              <a:gd name="connsiteX14" fmla="*/ 388037 w 604870"/>
              <a:gd name="connsiteY14" fmla="*/ 86501 h 544689"/>
              <a:gd name="connsiteX15" fmla="*/ 337406 w 604870"/>
              <a:gd name="connsiteY15" fmla="*/ 137061 h 544689"/>
              <a:gd name="connsiteX16" fmla="*/ 286775 w 604870"/>
              <a:gd name="connsiteY16" fmla="*/ 86501 h 544689"/>
              <a:gd name="connsiteX17" fmla="*/ 337406 w 604870"/>
              <a:gd name="connsiteY17" fmla="*/ 35941 h 544689"/>
              <a:gd name="connsiteX18" fmla="*/ 139332 w 604870"/>
              <a:gd name="connsiteY18" fmla="*/ 633 h 544689"/>
              <a:gd name="connsiteX19" fmla="*/ 158462 w 604870"/>
              <a:gd name="connsiteY19" fmla="*/ 5182 h 544689"/>
              <a:gd name="connsiteX20" fmla="*/ 242573 w 604870"/>
              <a:gd name="connsiteY20" fmla="*/ 75685 h 544689"/>
              <a:gd name="connsiteX21" fmla="*/ 242876 w 604870"/>
              <a:gd name="connsiteY21" fmla="*/ 75534 h 544689"/>
              <a:gd name="connsiteX22" fmla="*/ 313171 w 604870"/>
              <a:gd name="connsiteY22" fmla="*/ 171509 h 544689"/>
              <a:gd name="connsiteX23" fmla="*/ 320459 w 604870"/>
              <a:gd name="connsiteY23" fmla="*/ 192736 h 544689"/>
              <a:gd name="connsiteX24" fmla="*/ 306491 w 604870"/>
              <a:gd name="connsiteY24" fmla="*/ 260056 h 544689"/>
              <a:gd name="connsiteX25" fmla="*/ 330631 w 604870"/>
              <a:gd name="connsiteY25" fmla="*/ 252323 h 544689"/>
              <a:gd name="connsiteX26" fmla="*/ 358263 w 604870"/>
              <a:gd name="connsiteY26" fmla="*/ 266272 h 544689"/>
              <a:gd name="connsiteX27" fmla="*/ 344295 w 604870"/>
              <a:gd name="connsiteY27" fmla="*/ 293867 h 544689"/>
              <a:gd name="connsiteX28" fmla="*/ 342473 w 604870"/>
              <a:gd name="connsiteY28" fmla="*/ 294322 h 544689"/>
              <a:gd name="connsiteX29" fmla="*/ 268383 w 604870"/>
              <a:gd name="connsiteY29" fmla="*/ 228367 h 544689"/>
              <a:gd name="connsiteX30" fmla="*/ 270660 w 604870"/>
              <a:gd name="connsiteY30" fmla="*/ 217450 h 544689"/>
              <a:gd name="connsiteX31" fmla="*/ 262765 w 604870"/>
              <a:gd name="connsiteY31" fmla="*/ 223515 h 544689"/>
              <a:gd name="connsiteX32" fmla="*/ 162409 w 604870"/>
              <a:gd name="connsiteY32" fmla="*/ 134059 h 544689"/>
              <a:gd name="connsiteX33" fmla="*/ 206287 w 604870"/>
              <a:gd name="connsiteY33" fmla="*/ 102067 h 544689"/>
              <a:gd name="connsiteX34" fmla="*/ 153148 w 604870"/>
              <a:gd name="connsiteY34" fmla="*/ 57794 h 544689"/>
              <a:gd name="connsiteX35" fmla="*/ 123391 w 604870"/>
              <a:gd name="connsiteY35" fmla="*/ 129056 h 544689"/>
              <a:gd name="connsiteX36" fmla="*/ 415805 w 604870"/>
              <a:gd name="connsiteY36" fmla="*/ 389236 h 544689"/>
              <a:gd name="connsiteX37" fmla="*/ 444196 w 604870"/>
              <a:gd name="connsiteY37" fmla="*/ 353302 h 544689"/>
              <a:gd name="connsiteX38" fmla="*/ 463022 w 604870"/>
              <a:gd name="connsiteY38" fmla="*/ 344205 h 544689"/>
              <a:gd name="connsiteX39" fmla="*/ 481848 w 604870"/>
              <a:gd name="connsiteY39" fmla="*/ 353302 h 544689"/>
              <a:gd name="connsiteX40" fmla="*/ 599209 w 604870"/>
              <a:gd name="connsiteY40" fmla="*/ 501890 h 544689"/>
              <a:gd name="connsiteX41" fmla="*/ 602245 w 604870"/>
              <a:gd name="connsiteY41" fmla="*/ 529788 h 544689"/>
              <a:gd name="connsiteX42" fmla="*/ 578409 w 604870"/>
              <a:gd name="connsiteY42" fmla="*/ 544647 h 544689"/>
              <a:gd name="connsiteX43" fmla="*/ 347635 w 604870"/>
              <a:gd name="connsiteY43" fmla="*/ 544647 h 544689"/>
              <a:gd name="connsiteX44" fmla="*/ 323799 w 604870"/>
              <a:gd name="connsiteY44" fmla="*/ 529788 h 544689"/>
              <a:gd name="connsiteX45" fmla="*/ 326835 w 604870"/>
              <a:gd name="connsiteY45" fmla="*/ 501890 h 544689"/>
              <a:gd name="connsiteX46" fmla="*/ 388628 w 604870"/>
              <a:gd name="connsiteY46" fmla="*/ 423654 h 544689"/>
              <a:gd name="connsiteX47" fmla="*/ 7245 w 604870"/>
              <a:gd name="connsiteY47" fmla="*/ 84176 h 544689"/>
              <a:gd name="connsiteX48" fmla="*/ 5575 w 604870"/>
              <a:gd name="connsiteY48" fmla="*/ 53397 h 544689"/>
              <a:gd name="connsiteX49" fmla="*/ 36395 w 604870"/>
              <a:gd name="connsiteY49" fmla="*/ 51578 h 544689"/>
              <a:gd name="connsiteX50" fmla="*/ 88775 w 604870"/>
              <a:gd name="connsiteY50" fmla="*/ 98277 h 544689"/>
              <a:gd name="connsiteX51" fmla="*/ 124301 w 604870"/>
              <a:gd name="connsiteY51" fmla="*/ 13521 h 544689"/>
              <a:gd name="connsiteX52" fmla="*/ 139332 w 604870"/>
              <a:gd name="connsiteY52" fmla="*/ 633 h 544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04870" h="544689">
                <a:moveTo>
                  <a:pt x="89680" y="187304"/>
                </a:moveTo>
                <a:lnTo>
                  <a:pt x="191868" y="278262"/>
                </a:lnTo>
                <a:lnTo>
                  <a:pt x="188983" y="280536"/>
                </a:lnTo>
                <a:lnTo>
                  <a:pt x="257159" y="507174"/>
                </a:lnTo>
                <a:cubicBezTo>
                  <a:pt x="261866" y="522485"/>
                  <a:pt x="253059" y="538858"/>
                  <a:pt x="237724" y="543406"/>
                </a:cubicBezTo>
                <a:cubicBezTo>
                  <a:pt x="222236" y="548105"/>
                  <a:pt x="205989" y="539313"/>
                  <a:pt x="201282" y="524001"/>
                </a:cubicBezTo>
                <a:lnTo>
                  <a:pt x="125363" y="272047"/>
                </a:lnTo>
                <a:lnTo>
                  <a:pt x="103650" y="253097"/>
                </a:lnTo>
                <a:lnTo>
                  <a:pt x="70700" y="519150"/>
                </a:lnTo>
                <a:cubicBezTo>
                  <a:pt x="68727" y="535068"/>
                  <a:pt x="54150" y="546438"/>
                  <a:pt x="38055" y="544467"/>
                </a:cubicBezTo>
                <a:cubicBezTo>
                  <a:pt x="22112" y="542496"/>
                  <a:pt x="10724" y="527943"/>
                  <a:pt x="12698" y="512025"/>
                </a:cubicBezTo>
                <a:lnTo>
                  <a:pt x="46862" y="236119"/>
                </a:lnTo>
                <a:cubicBezTo>
                  <a:pt x="48228" y="225658"/>
                  <a:pt x="53391" y="212773"/>
                  <a:pt x="64627" y="205647"/>
                </a:cubicBezTo>
                <a:close/>
                <a:moveTo>
                  <a:pt x="337406" y="35941"/>
                </a:moveTo>
                <a:cubicBezTo>
                  <a:pt x="365369" y="35941"/>
                  <a:pt x="388037" y="58577"/>
                  <a:pt x="388037" y="86501"/>
                </a:cubicBezTo>
                <a:cubicBezTo>
                  <a:pt x="388037" y="114425"/>
                  <a:pt x="365369" y="137061"/>
                  <a:pt x="337406" y="137061"/>
                </a:cubicBezTo>
                <a:cubicBezTo>
                  <a:pt x="309443" y="137061"/>
                  <a:pt x="286775" y="114425"/>
                  <a:pt x="286775" y="86501"/>
                </a:cubicBezTo>
                <a:cubicBezTo>
                  <a:pt x="286775" y="58577"/>
                  <a:pt x="309443" y="35941"/>
                  <a:pt x="337406" y="35941"/>
                </a:cubicBezTo>
                <a:close/>
                <a:moveTo>
                  <a:pt x="139332" y="633"/>
                </a:moveTo>
                <a:cubicBezTo>
                  <a:pt x="146012" y="-1035"/>
                  <a:pt x="153148" y="633"/>
                  <a:pt x="158462" y="5182"/>
                </a:cubicBezTo>
                <a:cubicBezTo>
                  <a:pt x="246976" y="79172"/>
                  <a:pt x="241358" y="74321"/>
                  <a:pt x="242573" y="75685"/>
                </a:cubicBezTo>
                <a:lnTo>
                  <a:pt x="242876" y="75534"/>
                </a:lnTo>
                <a:cubicBezTo>
                  <a:pt x="247583" y="81902"/>
                  <a:pt x="310438" y="167870"/>
                  <a:pt x="313171" y="171509"/>
                </a:cubicBezTo>
                <a:cubicBezTo>
                  <a:pt x="319092" y="176513"/>
                  <a:pt x="322129" y="184549"/>
                  <a:pt x="320459" y="192736"/>
                </a:cubicBezTo>
                <a:lnTo>
                  <a:pt x="306491" y="260056"/>
                </a:lnTo>
                <a:lnTo>
                  <a:pt x="330631" y="252323"/>
                </a:lnTo>
                <a:cubicBezTo>
                  <a:pt x="342170" y="248533"/>
                  <a:pt x="354467" y="254749"/>
                  <a:pt x="358263" y="266272"/>
                </a:cubicBezTo>
                <a:cubicBezTo>
                  <a:pt x="362059" y="277795"/>
                  <a:pt x="355682" y="290076"/>
                  <a:pt x="344295" y="293867"/>
                </a:cubicBezTo>
                <a:lnTo>
                  <a:pt x="342473" y="294322"/>
                </a:lnTo>
                <a:lnTo>
                  <a:pt x="268383" y="228367"/>
                </a:lnTo>
                <a:lnTo>
                  <a:pt x="270660" y="217450"/>
                </a:lnTo>
                <a:lnTo>
                  <a:pt x="262765" y="223515"/>
                </a:lnTo>
                <a:lnTo>
                  <a:pt x="162409" y="134059"/>
                </a:lnTo>
                <a:lnTo>
                  <a:pt x="206287" y="102067"/>
                </a:lnTo>
                <a:lnTo>
                  <a:pt x="153148" y="57794"/>
                </a:lnTo>
                <a:cubicBezTo>
                  <a:pt x="151326" y="62343"/>
                  <a:pt x="140547" y="87966"/>
                  <a:pt x="123391" y="129056"/>
                </a:cubicBezTo>
                <a:lnTo>
                  <a:pt x="415805" y="389236"/>
                </a:lnTo>
                <a:cubicBezTo>
                  <a:pt x="426736" y="375439"/>
                  <a:pt x="427799" y="374074"/>
                  <a:pt x="444196" y="353302"/>
                </a:cubicBezTo>
                <a:cubicBezTo>
                  <a:pt x="448751" y="347541"/>
                  <a:pt x="455734" y="344205"/>
                  <a:pt x="463022" y="344205"/>
                </a:cubicBezTo>
                <a:cubicBezTo>
                  <a:pt x="470461" y="344205"/>
                  <a:pt x="477293" y="347541"/>
                  <a:pt x="481848" y="353302"/>
                </a:cubicBezTo>
                <a:lnTo>
                  <a:pt x="599209" y="501890"/>
                </a:lnTo>
                <a:cubicBezTo>
                  <a:pt x="605433" y="509926"/>
                  <a:pt x="606648" y="520691"/>
                  <a:pt x="602245" y="529788"/>
                </a:cubicBezTo>
                <a:cubicBezTo>
                  <a:pt x="597842" y="538886"/>
                  <a:pt x="588581" y="544647"/>
                  <a:pt x="578409" y="544647"/>
                </a:cubicBezTo>
                <a:lnTo>
                  <a:pt x="347635" y="544647"/>
                </a:lnTo>
                <a:cubicBezTo>
                  <a:pt x="337615" y="544647"/>
                  <a:pt x="328354" y="538886"/>
                  <a:pt x="323799" y="529788"/>
                </a:cubicBezTo>
                <a:cubicBezTo>
                  <a:pt x="319396" y="520691"/>
                  <a:pt x="320611" y="509926"/>
                  <a:pt x="326835" y="501890"/>
                </a:cubicBezTo>
                <a:cubicBezTo>
                  <a:pt x="339285" y="486273"/>
                  <a:pt x="375875" y="439878"/>
                  <a:pt x="388628" y="423654"/>
                </a:cubicBezTo>
                <a:lnTo>
                  <a:pt x="7245" y="84176"/>
                </a:lnTo>
                <a:cubicBezTo>
                  <a:pt x="-1713" y="76140"/>
                  <a:pt x="-2472" y="62343"/>
                  <a:pt x="5575" y="53397"/>
                </a:cubicBezTo>
                <a:cubicBezTo>
                  <a:pt x="13621" y="44300"/>
                  <a:pt x="27437" y="43542"/>
                  <a:pt x="36395" y="51578"/>
                </a:cubicBezTo>
                <a:lnTo>
                  <a:pt x="88775" y="98277"/>
                </a:lnTo>
                <a:cubicBezTo>
                  <a:pt x="92722" y="88725"/>
                  <a:pt x="120354" y="22770"/>
                  <a:pt x="124301" y="13521"/>
                </a:cubicBezTo>
                <a:cubicBezTo>
                  <a:pt x="126883" y="7001"/>
                  <a:pt x="132500" y="2301"/>
                  <a:pt x="139332" y="6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Regular" panose="020B0500000000000000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5122F51E-D789-362F-5EA7-905D056E9D62}"/>
              </a:ext>
            </a:extLst>
          </p:cNvPr>
          <p:cNvSpPr txBox="1"/>
          <p:nvPr/>
        </p:nvSpPr>
        <p:spPr>
          <a:xfrm>
            <a:off x="2363233" y="1314352"/>
            <a:ext cx="6697829" cy="7131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按照油田和中心的发展定位，要聚焦做好主责主业</a:t>
            </a:r>
            <a:endParaRPr lang="en-US" altLang="zh-CN" sz="2000">
              <a:solidFill>
                <a:schemeClr val="accent1"/>
              </a:solidFill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践行“两个全心全意”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A480257A-EF95-57F2-81E6-9BB140405A4B}"/>
              </a:ext>
            </a:extLst>
          </p:cNvPr>
          <p:cNvSpPr txBox="1"/>
          <p:nvPr/>
        </p:nvSpPr>
        <p:spPr>
          <a:xfrm>
            <a:off x="3101331" y="3884919"/>
            <a:ext cx="161582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>
                <a:solidFill>
                  <a:schemeClr val="accent1"/>
                </a:solidFill>
                <a:latin typeface="+mj-ea"/>
                <a:ea typeface="+mj-ea"/>
              </a:rPr>
              <a:t>职业病防治业务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F6E319CD-9ECB-6346-4F27-3F4B4082D45E}"/>
              </a:ext>
            </a:extLst>
          </p:cNvPr>
          <p:cNvSpPr txBox="1"/>
          <p:nvPr/>
        </p:nvSpPr>
        <p:spPr>
          <a:xfrm>
            <a:off x="3342998" y="4433078"/>
            <a:ext cx="1240208" cy="94077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要主动靠前，为主业提供量身定制的服务；积极申办职业病检测相关资质。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FBDF577A-ABAE-04E7-7D04-0A4FDE3ABF42}"/>
              </a:ext>
            </a:extLst>
          </p:cNvPr>
          <p:cNvSpPr txBox="1"/>
          <p:nvPr/>
        </p:nvSpPr>
        <p:spPr>
          <a:xfrm>
            <a:off x="5339211" y="3674109"/>
            <a:ext cx="1384995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>
                <a:solidFill>
                  <a:schemeClr val="accent1"/>
                </a:solidFill>
                <a:latin typeface="+mj-ea"/>
                <a:ea typeface="+mj-ea"/>
              </a:rPr>
              <a:t>员工帮扶服务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2E085118-2354-4316-7A16-74223EABD2B0}"/>
              </a:ext>
            </a:extLst>
          </p:cNvPr>
          <p:cNvSpPr txBox="1"/>
          <p:nvPr/>
        </p:nvSpPr>
        <p:spPr>
          <a:xfrm>
            <a:off x="5259433" y="4221643"/>
            <a:ext cx="1582941" cy="118083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要牢固树立“视帮扶对象为亲人”的理念，将帮扶服务部打造成为员工可信赖、可依靠的后方保障家园。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20301FD4-1478-158C-1C32-69DCE94BB215}"/>
              </a:ext>
            </a:extLst>
          </p:cNvPr>
          <p:cNvSpPr txBox="1"/>
          <p:nvPr/>
        </p:nvSpPr>
        <p:spPr>
          <a:xfrm>
            <a:off x="7882026" y="3884919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>
                <a:solidFill>
                  <a:schemeClr val="accent1"/>
                </a:solidFill>
                <a:latin typeface="+mj-ea"/>
                <a:ea typeface="+mj-ea"/>
              </a:rPr>
              <a:t>文体服务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3119B9A5-70AB-BEAD-6998-C5CA1837FA70}"/>
              </a:ext>
            </a:extLst>
          </p:cNvPr>
          <p:cNvSpPr txBox="1"/>
          <p:nvPr/>
        </p:nvSpPr>
        <p:spPr>
          <a:xfrm>
            <a:off x="7733042" y="4433078"/>
            <a:ext cx="1240208" cy="166096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要结合油田生产经营实际，创新思路、统筹内外资源，创作职工群众喜闻乐见的文艺作品，丰富充实员工精神文化生活。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5E79048A-F71E-57EA-D370-F29ED6437309}"/>
              </a:ext>
            </a:extLst>
          </p:cNvPr>
          <p:cNvSpPr txBox="1"/>
          <p:nvPr/>
        </p:nvSpPr>
        <p:spPr>
          <a:xfrm>
            <a:off x="9999879" y="4266094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>
                <a:solidFill>
                  <a:schemeClr val="accent1"/>
                </a:solidFill>
                <a:latin typeface="+mj-ea"/>
                <a:ea typeface="+mj-ea"/>
              </a:rPr>
              <a:t>再就业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8DA34E74-D777-AB30-6B4B-88675CE07CD2}"/>
              </a:ext>
            </a:extLst>
          </p:cNvPr>
          <p:cNvSpPr txBox="1"/>
          <p:nvPr/>
        </p:nvSpPr>
        <p:spPr>
          <a:xfrm>
            <a:off x="9816885" y="4811471"/>
            <a:ext cx="1240208" cy="118083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要坚持两手抓，一手抓服务，执行好政策，倾力为就业困难群体办好事办实事</a:t>
            </a:r>
            <a:endParaRPr lang="zh-CN" altLang="en-US" sz="12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96AF7896-DC6F-ABAB-CCD7-5F3D437D514F}"/>
              </a:ext>
            </a:extLst>
          </p:cNvPr>
          <p:cNvSpPr txBox="1"/>
          <p:nvPr/>
        </p:nvSpPr>
        <p:spPr>
          <a:xfrm>
            <a:off x="4468344" y="454382"/>
            <a:ext cx="206659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02</a:t>
            </a:r>
            <a:r>
              <a:rPr lang="zh-CN" altLang="en-US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、精准发力</a:t>
            </a:r>
            <a:endParaRPr lang="zh-CN" altLang="en-US" sz="2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81052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>
            <a:extLst>
              <a:ext uri="{FF2B5EF4-FFF2-40B4-BE49-F238E27FC236}">
                <a16:creationId xmlns:a16="http://schemas.microsoft.com/office/drawing/2014/main" id="{EA3BC72F-243B-6424-4A6F-50A48F5DD3A9}"/>
              </a:ext>
            </a:extLst>
          </p:cNvPr>
          <p:cNvSpPr txBox="1"/>
          <p:nvPr/>
        </p:nvSpPr>
        <p:spPr>
          <a:xfrm>
            <a:off x="1804157" y="421914"/>
            <a:ext cx="2028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下一步措施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BF2FE22-4702-6698-9D61-54D4A51591DF}"/>
              </a:ext>
            </a:extLst>
          </p:cNvPr>
          <p:cNvSpPr txBox="1"/>
          <p:nvPr/>
        </p:nvSpPr>
        <p:spPr>
          <a:xfrm>
            <a:off x="1014781" y="496233"/>
            <a:ext cx="35907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bg1"/>
                </a:solidFill>
                <a:latin typeface="思源黑体 CN Regular" panose="020B0500000000000000" pitchFamily="34" charset="-122"/>
              </a:rPr>
              <a:t>四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7E9B755-D9BF-4358-E395-13CDBFBF1F9E}"/>
              </a:ext>
            </a:extLst>
          </p:cNvPr>
          <p:cNvGrpSpPr/>
          <p:nvPr/>
        </p:nvGrpSpPr>
        <p:grpSpPr>
          <a:xfrm>
            <a:off x="1440038" y="2309606"/>
            <a:ext cx="9311924" cy="3234765"/>
            <a:chOff x="1440038" y="2074412"/>
            <a:chExt cx="9311924" cy="3234765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DD9F038D-DE18-664F-076D-42F51C200A81}"/>
                </a:ext>
              </a:extLst>
            </p:cNvPr>
            <p:cNvGrpSpPr/>
            <p:nvPr/>
          </p:nvGrpSpPr>
          <p:grpSpPr>
            <a:xfrm>
              <a:off x="1440038" y="2074412"/>
              <a:ext cx="1625249" cy="3234765"/>
              <a:chOff x="3189126" y="2074412"/>
              <a:chExt cx="1625249" cy="3234765"/>
            </a:xfrm>
          </p:grpSpPr>
          <p:sp>
            <p:nvSpPr>
              <p:cNvPr id="58" name="平行四边形 57">
                <a:extLst>
                  <a:ext uri="{FF2B5EF4-FFF2-40B4-BE49-F238E27FC236}">
                    <a16:creationId xmlns:a16="http://schemas.microsoft.com/office/drawing/2014/main" id="{CBF741D6-7385-C55E-7BAF-0D7B58EC7515}"/>
                  </a:ext>
                </a:extLst>
              </p:cNvPr>
              <p:cNvSpPr/>
              <p:nvPr/>
            </p:nvSpPr>
            <p:spPr>
              <a:xfrm>
                <a:off x="3318913" y="2767684"/>
                <a:ext cx="823912" cy="450850"/>
              </a:xfrm>
              <a:prstGeom prst="parallelogram">
                <a:avLst>
                  <a:gd name="adj" fmla="val 26056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01</a:t>
                </a:r>
                <a:endParaRPr lang="zh-CN" altLang="en-US" sz="1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pic>
            <p:nvPicPr>
              <p:cNvPr id="62" name="图片 61">
                <a:extLst>
                  <a:ext uri="{FF2B5EF4-FFF2-40B4-BE49-F238E27FC236}">
                    <a16:creationId xmlns:a16="http://schemas.microsoft.com/office/drawing/2014/main" id="{4B203407-9388-5A3D-75AC-C467A8BC1A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7100000">
                <a:off x="1641371" y="3622167"/>
                <a:ext cx="3234765" cy="139256"/>
              </a:xfrm>
              <a:prstGeom prst="rect">
                <a:avLst/>
              </a:prstGeom>
            </p:spPr>
          </p:pic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843C88B0-CF6B-C450-F51C-DDEFF4605E97}"/>
                  </a:ext>
                </a:extLst>
              </p:cNvPr>
              <p:cNvSpPr txBox="1"/>
              <p:nvPr/>
            </p:nvSpPr>
            <p:spPr>
              <a:xfrm>
                <a:off x="3396360" y="3422248"/>
                <a:ext cx="9233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>
                    <a:solidFill>
                      <a:schemeClr val="accent1"/>
                    </a:solidFill>
                    <a:latin typeface="+mj-ea"/>
                    <a:ea typeface="+mj-ea"/>
                  </a:rPr>
                  <a:t>退休业务</a:t>
                </a:r>
                <a:endParaRPr lang="zh-CN" altLang="en-US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CEA354AB-E0E8-5656-6B0B-8E33F53A85E1}"/>
                  </a:ext>
                </a:extLst>
              </p:cNvPr>
              <p:cNvSpPr txBox="1"/>
              <p:nvPr/>
            </p:nvSpPr>
            <p:spPr>
              <a:xfrm>
                <a:off x="3392111" y="3773914"/>
                <a:ext cx="1422264" cy="130247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要推动与潜江、荆州、武汉、万州、承德鞥地区政府部门对接，理清业务界线、明确职能划分、完成管理主体和责任主体移交</a:t>
                </a:r>
                <a:endParaRPr lang="zh-CN" altLang="en-US" sz="11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endParaRPr>
              </a:p>
            </p:txBody>
          </p: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5AE471BD-E19A-87DE-6DCA-4B127DD9EDE6}"/>
                </a:ext>
              </a:extLst>
            </p:cNvPr>
            <p:cNvGrpSpPr/>
            <p:nvPr/>
          </p:nvGrpSpPr>
          <p:grpSpPr>
            <a:xfrm>
              <a:off x="4002263" y="2074412"/>
              <a:ext cx="1625249" cy="3234765"/>
              <a:chOff x="3189126" y="2074412"/>
              <a:chExt cx="1625249" cy="3234765"/>
            </a:xfrm>
          </p:grpSpPr>
          <p:sp>
            <p:nvSpPr>
              <p:cNvPr id="94" name="平行四边形 93">
                <a:extLst>
                  <a:ext uri="{FF2B5EF4-FFF2-40B4-BE49-F238E27FC236}">
                    <a16:creationId xmlns:a16="http://schemas.microsoft.com/office/drawing/2014/main" id="{1795542E-EC57-D341-735A-A01B96A38FD0}"/>
                  </a:ext>
                </a:extLst>
              </p:cNvPr>
              <p:cNvSpPr/>
              <p:nvPr/>
            </p:nvSpPr>
            <p:spPr>
              <a:xfrm>
                <a:off x="3318913" y="2767684"/>
                <a:ext cx="823912" cy="450850"/>
              </a:xfrm>
              <a:prstGeom prst="parallelogram">
                <a:avLst>
                  <a:gd name="adj" fmla="val 26056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02</a:t>
                </a:r>
                <a:endParaRPr lang="zh-CN" altLang="en-US" sz="1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pic>
            <p:nvPicPr>
              <p:cNvPr id="95" name="图片 94">
                <a:extLst>
                  <a:ext uri="{FF2B5EF4-FFF2-40B4-BE49-F238E27FC236}">
                    <a16:creationId xmlns:a16="http://schemas.microsoft.com/office/drawing/2014/main" id="{3A5A17B7-7B55-250C-9D48-BDED9E16B6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7100000">
                <a:off x="1641371" y="3622167"/>
                <a:ext cx="3234765" cy="139256"/>
              </a:xfrm>
              <a:prstGeom prst="rect">
                <a:avLst/>
              </a:prstGeom>
            </p:spPr>
          </p:pic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id="{383A3730-9617-123A-EFE0-6952EC52D245}"/>
                  </a:ext>
                </a:extLst>
              </p:cNvPr>
              <p:cNvSpPr txBox="1"/>
              <p:nvPr/>
            </p:nvSpPr>
            <p:spPr>
              <a:xfrm>
                <a:off x="3396360" y="3422248"/>
                <a:ext cx="9233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>
                    <a:solidFill>
                      <a:schemeClr val="accent1"/>
                    </a:solidFill>
                    <a:latin typeface="+mj-ea"/>
                    <a:ea typeface="+mj-ea"/>
                  </a:rPr>
                  <a:t>医疗服务</a:t>
                </a:r>
                <a:endParaRPr lang="zh-CN" altLang="en-US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4EFE2A43-187E-957E-1B0C-A9A8892D4891}"/>
                  </a:ext>
                </a:extLst>
              </p:cNvPr>
              <p:cNvSpPr txBox="1"/>
              <p:nvPr/>
            </p:nvSpPr>
            <p:spPr>
              <a:xfrm>
                <a:off x="3392111" y="3773914"/>
                <a:ext cx="1422264" cy="10824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defRPr sz="11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defRPr>
                </a:lvl1pPr>
              </a:lstStyle>
              <a:p>
                <a:r>
                  <a:rPr lang="zh-CN" altLang="en-US"/>
                  <a:t>要尽快落实第三方医疗执业许可证，完成经营方式转换，既化解风险，又保障老干部医疗服务不断线。</a:t>
                </a:r>
                <a:endParaRPr lang="zh-CN" altLang="en-US" dirty="0"/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86A9E694-064E-9099-1982-335C4B1D9CEB}"/>
                </a:ext>
              </a:extLst>
            </p:cNvPr>
            <p:cNvGrpSpPr/>
            <p:nvPr/>
          </p:nvGrpSpPr>
          <p:grpSpPr>
            <a:xfrm>
              <a:off x="6564488" y="2074412"/>
              <a:ext cx="2053893" cy="3234765"/>
              <a:chOff x="3189126" y="2074412"/>
              <a:chExt cx="2053893" cy="3234765"/>
            </a:xfrm>
          </p:grpSpPr>
          <p:sp>
            <p:nvSpPr>
              <p:cNvPr id="99" name="平行四边形 98">
                <a:extLst>
                  <a:ext uri="{FF2B5EF4-FFF2-40B4-BE49-F238E27FC236}">
                    <a16:creationId xmlns:a16="http://schemas.microsoft.com/office/drawing/2014/main" id="{1ABD09F7-16AA-07EE-FCAC-073D112C384F}"/>
                  </a:ext>
                </a:extLst>
              </p:cNvPr>
              <p:cNvSpPr/>
              <p:nvPr/>
            </p:nvSpPr>
            <p:spPr>
              <a:xfrm>
                <a:off x="3318913" y="2767684"/>
                <a:ext cx="823912" cy="450850"/>
              </a:xfrm>
              <a:prstGeom prst="parallelogram">
                <a:avLst>
                  <a:gd name="adj" fmla="val 26056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03</a:t>
                </a:r>
                <a:endParaRPr lang="zh-CN" altLang="en-US" sz="1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pic>
            <p:nvPicPr>
              <p:cNvPr id="100" name="图片 99">
                <a:extLst>
                  <a:ext uri="{FF2B5EF4-FFF2-40B4-BE49-F238E27FC236}">
                    <a16:creationId xmlns:a16="http://schemas.microsoft.com/office/drawing/2014/main" id="{65B795AB-4CBF-7EC0-8CBC-F4CD096ECF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7100000">
                <a:off x="1641371" y="3622167"/>
                <a:ext cx="3234765" cy="139256"/>
              </a:xfrm>
              <a:prstGeom prst="rect">
                <a:avLst/>
              </a:prstGeom>
            </p:spPr>
          </p:pic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336EB6FA-C947-7C5F-7685-A822BF98C09D}"/>
                  </a:ext>
                </a:extLst>
              </p:cNvPr>
              <p:cNvSpPr txBox="1"/>
              <p:nvPr/>
            </p:nvSpPr>
            <p:spPr>
              <a:xfrm>
                <a:off x="3396360" y="3422248"/>
                <a:ext cx="184665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>
                    <a:solidFill>
                      <a:schemeClr val="accent1"/>
                    </a:solidFill>
                    <a:latin typeface="+mj-ea"/>
                    <a:ea typeface="+mj-ea"/>
                  </a:rPr>
                  <a:t>青少年宫合作办学</a:t>
                </a:r>
                <a:endParaRPr lang="zh-CN" altLang="en-US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id="{F610B7E6-E05F-CC0D-143E-69E167E17B04}"/>
                  </a:ext>
                </a:extLst>
              </p:cNvPr>
              <p:cNvSpPr txBox="1"/>
              <p:nvPr/>
            </p:nvSpPr>
            <p:spPr>
              <a:xfrm>
                <a:off x="3392111" y="3773914"/>
                <a:ext cx="1422264" cy="58387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defRPr sz="11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defRPr>
                </a:lvl1pPr>
              </a:lstStyle>
              <a:p>
                <a:r>
                  <a:rPr lang="zh-CN" altLang="en-US"/>
                  <a:t>要坚持按照法律法规有序推进停止业务合作，最大限度降低风险，减少损失。</a:t>
                </a:r>
                <a:endParaRPr lang="zh-CN" altLang="en-US" dirty="0"/>
              </a:p>
            </p:txBody>
          </p:sp>
        </p:grp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63315BBC-764D-25FB-555A-43CA3C7DDBD4}"/>
                </a:ext>
              </a:extLst>
            </p:cNvPr>
            <p:cNvGrpSpPr/>
            <p:nvPr/>
          </p:nvGrpSpPr>
          <p:grpSpPr>
            <a:xfrm>
              <a:off x="9126713" y="2074412"/>
              <a:ext cx="1625249" cy="3234765"/>
              <a:chOff x="3189126" y="2074412"/>
              <a:chExt cx="1625249" cy="3234765"/>
            </a:xfrm>
          </p:grpSpPr>
          <p:sp>
            <p:nvSpPr>
              <p:cNvPr id="105" name="平行四边形 104">
                <a:extLst>
                  <a:ext uri="{FF2B5EF4-FFF2-40B4-BE49-F238E27FC236}">
                    <a16:creationId xmlns:a16="http://schemas.microsoft.com/office/drawing/2014/main" id="{BB04674E-CF03-E55C-2E36-AA2AB09CAC96}"/>
                  </a:ext>
                </a:extLst>
              </p:cNvPr>
              <p:cNvSpPr/>
              <p:nvPr/>
            </p:nvSpPr>
            <p:spPr>
              <a:xfrm>
                <a:off x="3318913" y="2767684"/>
                <a:ext cx="823912" cy="450850"/>
              </a:xfrm>
              <a:prstGeom prst="parallelogram">
                <a:avLst>
                  <a:gd name="adj" fmla="val 26056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04</a:t>
                </a:r>
                <a:endParaRPr lang="zh-CN" altLang="en-US" sz="1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pic>
            <p:nvPicPr>
              <p:cNvPr id="106" name="图片 105">
                <a:extLst>
                  <a:ext uri="{FF2B5EF4-FFF2-40B4-BE49-F238E27FC236}">
                    <a16:creationId xmlns:a16="http://schemas.microsoft.com/office/drawing/2014/main" id="{DEFD2403-14DF-2A19-4416-86CE31D40D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7100000">
                <a:off x="1641371" y="3622167"/>
                <a:ext cx="3234765" cy="139256"/>
              </a:xfrm>
              <a:prstGeom prst="rect">
                <a:avLst/>
              </a:prstGeom>
            </p:spPr>
          </p:pic>
          <p:sp>
            <p:nvSpPr>
              <p:cNvPr id="107" name="文本框 106">
                <a:extLst>
                  <a:ext uri="{FF2B5EF4-FFF2-40B4-BE49-F238E27FC236}">
                    <a16:creationId xmlns:a16="http://schemas.microsoft.com/office/drawing/2014/main" id="{0E1843AA-784D-E9EC-8609-F3C4C94EEA6B}"/>
                  </a:ext>
                </a:extLst>
              </p:cNvPr>
              <p:cNvSpPr txBox="1"/>
              <p:nvPr/>
            </p:nvSpPr>
            <p:spPr>
              <a:xfrm>
                <a:off x="3396360" y="3422248"/>
                <a:ext cx="138499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>
                    <a:solidFill>
                      <a:schemeClr val="accent1"/>
                    </a:solidFill>
                    <a:latin typeface="+mj-ea"/>
                    <a:ea typeface="+mj-ea"/>
                  </a:rPr>
                  <a:t>家政保洁业务</a:t>
                </a:r>
                <a:endParaRPr lang="zh-CN" altLang="en-US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D069EBF5-02EF-B861-C8E4-E7E652A36DBF}"/>
                  </a:ext>
                </a:extLst>
              </p:cNvPr>
              <p:cNvSpPr txBox="1"/>
              <p:nvPr/>
            </p:nvSpPr>
            <p:spPr>
              <a:xfrm>
                <a:off x="3392111" y="3773914"/>
                <a:ext cx="1422264" cy="78739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defRPr sz="11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defRPr>
                </a:lvl1pPr>
              </a:lstStyle>
              <a:p>
                <a:r>
                  <a:rPr lang="zh-CN" altLang="en-US"/>
                  <a:t>要做好社会化用工清退后的法律风险分析，提早做好研判和准备，用法律手段解决纷争。</a:t>
                </a:r>
                <a:endParaRPr lang="zh-CN" altLang="en-US" dirty="0"/>
              </a:p>
            </p:txBody>
          </p:sp>
        </p:grp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7F1011F6-3657-D275-BFE5-6A901108AA9B}"/>
              </a:ext>
            </a:extLst>
          </p:cNvPr>
          <p:cNvSpPr txBox="1"/>
          <p:nvPr/>
        </p:nvSpPr>
        <p:spPr>
          <a:xfrm>
            <a:off x="2498511" y="1332865"/>
            <a:ext cx="6697829" cy="8608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适应新的发展要求</a:t>
            </a:r>
            <a:endParaRPr lang="en-US" altLang="zh-CN" sz="2800">
              <a:solidFill>
                <a:schemeClr val="accent1"/>
              </a:solidFill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始终坚持以改革的方法不断调整优化业务结构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7B12F694-F8B6-77B2-B46D-1B977F02E9C5}"/>
              </a:ext>
            </a:extLst>
          </p:cNvPr>
          <p:cNvSpPr txBox="1"/>
          <p:nvPr/>
        </p:nvSpPr>
        <p:spPr>
          <a:xfrm>
            <a:off x="4468344" y="454382"/>
            <a:ext cx="206659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03</a:t>
            </a:r>
            <a:r>
              <a:rPr lang="zh-CN" altLang="en-US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、改革调整</a:t>
            </a:r>
            <a:endParaRPr lang="zh-CN" altLang="en-US" sz="2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03325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>
            <a:extLst>
              <a:ext uri="{FF2B5EF4-FFF2-40B4-BE49-F238E27FC236}">
                <a16:creationId xmlns:a16="http://schemas.microsoft.com/office/drawing/2014/main" id="{EA3BC72F-243B-6424-4A6F-50A48F5DD3A9}"/>
              </a:ext>
            </a:extLst>
          </p:cNvPr>
          <p:cNvSpPr txBox="1"/>
          <p:nvPr/>
        </p:nvSpPr>
        <p:spPr>
          <a:xfrm>
            <a:off x="1804157" y="421914"/>
            <a:ext cx="2028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下一步措施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BF2FE22-4702-6698-9D61-54D4A51591DF}"/>
              </a:ext>
            </a:extLst>
          </p:cNvPr>
          <p:cNvSpPr txBox="1"/>
          <p:nvPr/>
        </p:nvSpPr>
        <p:spPr>
          <a:xfrm>
            <a:off x="1014781" y="496233"/>
            <a:ext cx="35907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bg1"/>
                </a:solidFill>
                <a:latin typeface="思源黑体 CN Regular" panose="020B0500000000000000" pitchFamily="34" charset="-122"/>
              </a:rPr>
              <a:t>四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C1863A9-3CB3-B7B2-8C06-D1B321205C0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632856" y="2202037"/>
            <a:ext cx="2402762" cy="3456234"/>
            <a:chOff x="1176386" y="2078261"/>
            <a:chExt cx="2402762" cy="3456234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617530C-131F-EC0E-42CB-1DF63914EDF9}"/>
                </a:ext>
              </a:extLst>
            </p:cNvPr>
            <p:cNvGrpSpPr/>
            <p:nvPr/>
          </p:nvGrpSpPr>
          <p:grpSpPr>
            <a:xfrm>
              <a:off x="1176386" y="2078261"/>
              <a:ext cx="2402762" cy="3456234"/>
              <a:chOff x="1914315" y="1506761"/>
              <a:chExt cx="3208551" cy="3456234"/>
            </a:xfrm>
          </p:grpSpPr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D56760FB-4B44-3257-9346-752CFE44C59B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 rot="409421">
                <a:off x="1914315" y="1506761"/>
                <a:ext cx="3208551" cy="3456234"/>
              </a:xfrm>
              <a:prstGeom prst="roundRect">
                <a:avLst>
                  <a:gd name="adj" fmla="val 8509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28999" algn="ctr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435" tIns="42218" rIns="84435" bIns="42218" rtlCol="0" anchor="ctr"/>
              <a:lstStyle/>
              <a:p>
                <a:pPr algn="l"/>
                <a:endParaRPr lang="zh-CN" altLang="en-US" sz="1477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E4647AB6-0DD3-B02B-6D64-1D3E117B3FD6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1914315" y="1506761"/>
                <a:ext cx="3208551" cy="3456234"/>
              </a:xfrm>
              <a:prstGeom prst="roundRect">
                <a:avLst>
                  <a:gd name="adj" fmla="val 850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28999" algn="ctr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435" tIns="42218" rIns="84435" bIns="42218" rtlCol="0" anchor="ctr"/>
              <a:lstStyle/>
              <a:p>
                <a:pPr algn="l"/>
                <a:endParaRPr lang="zh-CN" altLang="en-US" sz="1477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951BA470-3605-CD39-9ABB-4774355003F8}"/>
                </a:ext>
              </a:extLst>
            </p:cNvPr>
            <p:cNvGrpSpPr/>
            <p:nvPr/>
          </p:nvGrpSpPr>
          <p:grpSpPr>
            <a:xfrm>
              <a:off x="1349353" y="2328286"/>
              <a:ext cx="758745" cy="758745"/>
              <a:chOff x="2055355" y="1948401"/>
              <a:chExt cx="951237" cy="951235"/>
            </a:xfrm>
          </p:grpSpPr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B1ABC9F3-A1CA-1CF0-677C-4E762C95D9AA}"/>
                  </a:ext>
                </a:extLst>
              </p:cNvPr>
              <p:cNvGrpSpPr/>
              <p:nvPr/>
            </p:nvGrpSpPr>
            <p:grpSpPr>
              <a:xfrm>
                <a:off x="2055355" y="1948401"/>
                <a:ext cx="951237" cy="951235"/>
                <a:chOff x="4930274" y="1339731"/>
                <a:chExt cx="2202447" cy="2202447"/>
              </a:xfrm>
            </p:grpSpPr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72BB37ED-1EC0-7146-9EE0-36ADA823BE28}"/>
                    </a:ext>
                  </a:extLst>
                </p:cNvPr>
                <p:cNvSpPr/>
                <p:nvPr/>
              </p:nvSpPr>
              <p:spPr>
                <a:xfrm>
                  <a:off x="4930274" y="1339731"/>
                  <a:ext cx="2202447" cy="2202447"/>
                </a:xfrm>
                <a:custGeom>
                  <a:avLst/>
                  <a:gdLst>
                    <a:gd name="connsiteX0" fmla="*/ 758361 w 1516722"/>
                    <a:gd name="connsiteY0" fmla="*/ 0 h 1516722"/>
                    <a:gd name="connsiteX1" fmla="*/ 1516722 w 1516722"/>
                    <a:gd name="connsiteY1" fmla="*/ 758361 h 1516722"/>
                    <a:gd name="connsiteX2" fmla="*/ 1509094 w 1516722"/>
                    <a:gd name="connsiteY2" fmla="*/ 834034 h 1516722"/>
                    <a:gd name="connsiteX3" fmla="*/ 830024 w 1516722"/>
                    <a:gd name="connsiteY3" fmla="*/ 1513103 h 1516722"/>
                    <a:gd name="connsiteX4" fmla="*/ 758361 w 1516722"/>
                    <a:gd name="connsiteY4" fmla="*/ 1516722 h 1516722"/>
                    <a:gd name="connsiteX5" fmla="*/ 0 w 1516722"/>
                    <a:gd name="connsiteY5" fmla="*/ 758361 h 1516722"/>
                    <a:gd name="connsiteX6" fmla="*/ 758361 w 1516722"/>
                    <a:gd name="connsiteY6" fmla="*/ 0 h 1516722"/>
                    <a:gd name="connsiteX0" fmla="*/ 758361 w 1516722"/>
                    <a:gd name="connsiteY0" fmla="*/ 0 h 1516722"/>
                    <a:gd name="connsiteX1" fmla="*/ 1516722 w 1516722"/>
                    <a:gd name="connsiteY1" fmla="*/ 758361 h 1516722"/>
                    <a:gd name="connsiteX2" fmla="*/ 1509094 w 1516722"/>
                    <a:gd name="connsiteY2" fmla="*/ 834034 h 1516722"/>
                    <a:gd name="connsiteX3" fmla="*/ 867855 w 1516722"/>
                    <a:gd name="connsiteY3" fmla="*/ 1475574 h 1516722"/>
                    <a:gd name="connsiteX4" fmla="*/ 830024 w 1516722"/>
                    <a:gd name="connsiteY4" fmla="*/ 1513103 h 1516722"/>
                    <a:gd name="connsiteX5" fmla="*/ 758361 w 1516722"/>
                    <a:gd name="connsiteY5" fmla="*/ 1516722 h 1516722"/>
                    <a:gd name="connsiteX6" fmla="*/ 0 w 1516722"/>
                    <a:gd name="connsiteY6" fmla="*/ 758361 h 1516722"/>
                    <a:gd name="connsiteX7" fmla="*/ 758361 w 1516722"/>
                    <a:gd name="connsiteY7" fmla="*/ 0 h 1516722"/>
                    <a:gd name="connsiteX0" fmla="*/ 758361 w 1516722"/>
                    <a:gd name="connsiteY0" fmla="*/ 0 h 1516722"/>
                    <a:gd name="connsiteX1" fmla="*/ 1516722 w 1516722"/>
                    <a:gd name="connsiteY1" fmla="*/ 758361 h 1516722"/>
                    <a:gd name="connsiteX2" fmla="*/ 1509094 w 1516722"/>
                    <a:gd name="connsiteY2" fmla="*/ 834034 h 1516722"/>
                    <a:gd name="connsiteX3" fmla="*/ 1472375 w 1516722"/>
                    <a:gd name="connsiteY3" fmla="*/ 871054 h 1516722"/>
                    <a:gd name="connsiteX4" fmla="*/ 867855 w 1516722"/>
                    <a:gd name="connsiteY4" fmla="*/ 1475574 h 1516722"/>
                    <a:gd name="connsiteX5" fmla="*/ 830024 w 1516722"/>
                    <a:gd name="connsiteY5" fmla="*/ 1513103 h 1516722"/>
                    <a:gd name="connsiteX6" fmla="*/ 758361 w 1516722"/>
                    <a:gd name="connsiteY6" fmla="*/ 1516722 h 1516722"/>
                    <a:gd name="connsiteX7" fmla="*/ 0 w 1516722"/>
                    <a:gd name="connsiteY7" fmla="*/ 758361 h 1516722"/>
                    <a:gd name="connsiteX8" fmla="*/ 758361 w 1516722"/>
                    <a:gd name="connsiteY8" fmla="*/ 0 h 1516722"/>
                    <a:gd name="connsiteX0" fmla="*/ 758361 w 1516722"/>
                    <a:gd name="connsiteY0" fmla="*/ 0 h 1516722"/>
                    <a:gd name="connsiteX1" fmla="*/ 1516722 w 1516722"/>
                    <a:gd name="connsiteY1" fmla="*/ 758361 h 1516722"/>
                    <a:gd name="connsiteX2" fmla="*/ 1507189 w 1516722"/>
                    <a:gd name="connsiteY2" fmla="*/ 826414 h 1516722"/>
                    <a:gd name="connsiteX3" fmla="*/ 1472375 w 1516722"/>
                    <a:gd name="connsiteY3" fmla="*/ 871054 h 1516722"/>
                    <a:gd name="connsiteX4" fmla="*/ 867855 w 1516722"/>
                    <a:gd name="connsiteY4" fmla="*/ 1475574 h 1516722"/>
                    <a:gd name="connsiteX5" fmla="*/ 830024 w 1516722"/>
                    <a:gd name="connsiteY5" fmla="*/ 1513103 h 1516722"/>
                    <a:gd name="connsiteX6" fmla="*/ 758361 w 1516722"/>
                    <a:gd name="connsiteY6" fmla="*/ 1516722 h 1516722"/>
                    <a:gd name="connsiteX7" fmla="*/ 0 w 1516722"/>
                    <a:gd name="connsiteY7" fmla="*/ 758361 h 1516722"/>
                    <a:gd name="connsiteX8" fmla="*/ 758361 w 1516722"/>
                    <a:gd name="connsiteY8" fmla="*/ 0 h 1516722"/>
                    <a:gd name="connsiteX0" fmla="*/ 758361 w 1516722"/>
                    <a:gd name="connsiteY0" fmla="*/ 0 h 1516722"/>
                    <a:gd name="connsiteX1" fmla="*/ 1516722 w 1516722"/>
                    <a:gd name="connsiteY1" fmla="*/ 758361 h 1516722"/>
                    <a:gd name="connsiteX2" fmla="*/ 1507189 w 1516722"/>
                    <a:gd name="connsiteY2" fmla="*/ 826414 h 1516722"/>
                    <a:gd name="connsiteX3" fmla="*/ 1472375 w 1516722"/>
                    <a:gd name="connsiteY3" fmla="*/ 871054 h 1516722"/>
                    <a:gd name="connsiteX4" fmla="*/ 867855 w 1516722"/>
                    <a:gd name="connsiteY4" fmla="*/ 1475574 h 1516722"/>
                    <a:gd name="connsiteX5" fmla="*/ 830024 w 1516722"/>
                    <a:gd name="connsiteY5" fmla="*/ 1513103 h 1516722"/>
                    <a:gd name="connsiteX6" fmla="*/ 758361 w 1516722"/>
                    <a:gd name="connsiteY6" fmla="*/ 1516722 h 1516722"/>
                    <a:gd name="connsiteX7" fmla="*/ 0 w 1516722"/>
                    <a:gd name="connsiteY7" fmla="*/ 758361 h 1516722"/>
                    <a:gd name="connsiteX8" fmla="*/ 758361 w 1516722"/>
                    <a:gd name="connsiteY8" fmla="*/ 0 h 1516722"/>
                    <a:gd name="connsiteX0" fmla="*/ 758361 w 1516722"/>
                    <a:gd name="connsiteY0" fmla="*/ 0 h 1516722"/>
                    <a:gd name="connsiteX1" fmla="*/ 1516722 w 1516722"/>
                    <a:gd name="connsiteY1" fmla="*/ 758361 h 1516722"/>
                    <a:gd name="connsiteX2" fmla="*/ 1507189 w 1516722"/>
                    <a:gd name="connsiteY2" fmla="*/ 826414 h 1516722"/>
                    <a:gd name="connsiteX3" fmla="*/ 1472375 w 1516722"/>
                    <a:gd name="connsiteY3" fmla="*/ 871054 h 1516722"/>
                    <a:gd name="connsiteX4" fmla="*/ 867855 w 1516722"/>
                    <a:gd name="connsiteY4" fmla="*/ 1475574 h 1516722"/>
                    <a:gd name="connsiteX5" fmla="*/ 820499 w 1516722"/>
                    <a:gd name="connsiteY5" fmla="*/ 1509293 h 1516722"/>
                    <a:gd name="connsiteX6" fmla="*/ 758361 w 1516722"/>
                    <a:gd name="connsiteY6" fmla="*/ 1516722 h 1516722"/>
                    <a:gd name="connsiteX7" fmla="*/ 0 w 1516722"/>
                    <a:gd name="connsiteY7" fmla="*/ 758361 h 1516722"/>
                    <a:gd name="connsiteX8" fmla="*/ 758361 w 1516722"/>
                    <a:gd name="connsiteY8" fmla="*/ 0 h 1516722"/>
                    <a:gd name="connsiteX0" fmla="*/ 758361 w 1516722"/>
                    <a:gd name="connsiteY0" fmla="*/ 0 h 1516722"/>
                    <a:gd name="connsiteX1" fmla="*/ 1516722 w 1516722"/>
                    <a:gd name="connsiteY1" fmla="*/ 758361 h 1516722"/>
                    <a:gd name="connsiteX2" fmla="*/ 1507189 w 1516722"/>
                    <a:gd name="connsiteY2" fmla="*/ 826414 h 1516722"/>
                    <a:gd name="connsiteX3" fmla="*/ 1472375 w 1516722"/>
                    <a:gd name="connsiteY3" fmla="*/ 871054 h 1516722"/>
                    <a:gd name="connsiteX4" fmla="*/ 867855 w 1516722"/>
                    <a:gd name="connsiteY4" fmla="*/ 1475574 h 1516722"/>
                    <a:gd name="connsiteX5" fmla="*/ 820499 w 1516722"/>
                    <a:gd name="connsiteY5" fmla="*/ 1509293 h 1516722"/>
                    <a:gd name="connsiteX6" fmla="*/ 758361 w 1516722"/>
                    <a:gd name="connsiteY6" fmla="*/ 1516722 h 1516722"/>
                    <a:gd name="connsiteX7" fmla="*/ 0 w 1516722"/>
                    <a:gd name="connsiteY7" fmla="*/ 758361 h 1516722"/>
                    <a:gd name="connsiteX8" fmla="*/ 758361 w 1516722"/>
                    <a:gd name="connsiteY8" fmla="*/ 0 h 151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16722" h="1516722">
                      <a:moveTo>
                        <a:pt x="758361" y="0"/>
                      </a:moveTo>
                      <a:cubicBezTo>
                        <a:pt x="1177192" y="0"/>
                        <a:pt x="1516722" y="339530"/>
                        <a:pt x="1516722" y="758361"/>
                      </a:cubicBezTo>
                      <a:cubicBezTo>
                        <a:pt x="1513544" y="781045"/>
                        <a:pt x="1519892" y="801825"/>
                        <a:pt x="1507189" y="826414"/>
                      </a:cubicBezTo>
                      <a:cubicBezTo>
                        <a:pt x="1494486" y="851003"/>
                        <a:pt x="1484615" y="859561"/>
                        <a:pt x="1472375" y="871054"/>
                      </a:cubicBezTo>
                      <a:lnTo>
                        <a:pt x="867855" y="1475574"/>
                      </a:lnTo>
                      <a:cubicBezTo>
                        <a:pt x="852070" y="1486814"/>
                        <a:pt x="838189" y="1498053"/>
                        <a:pt x="820499" y="1509293"/>
                      </a:cubicBezTo>
                      <a:cubicBezTo>
                        <a:pt x="802809" y="1520533"/>
                        <a:pt x="779074" y="1514246"/>
                        <a:pt x="758361" y="1516722"/>
                      </a:cubicBezTo>
                      <a:cubicBezTo>
                        <a:pt x="339530" y="1516722"/>
                        <a:pt x="0" y="1177192"/>
                        <a:pt x="0" y="758361"/>
                      </a:cubicBezTo>
                      <a:cubicBezTo>
                        <a:pt x="0" y="339530"/>
                        <a:pt x="339530" y="0"/>
                        <a:pt x="758361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100000">
                      <a:schemeClr val="accent1"/>
                    </a:gs>
                    <a:gs pos="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84435" tIns="42218" rIns="84435" bIns="422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 sz="1662" dirty="0">
                    <a:latin typeface="思源黑体 CN Regular" panose="020B0500000000000000" pitchFamily="34" charset="-122"/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896B91C2-49E0-E462-7601-3F7D26E38224}"/>
                    </a:ext>
                  </a:extLst>
                </p:cNvPr>
                <p:cNvSpPr/>
                <p:nvPr>
                  <p:custDataLst>
                    <p:tags r:id="rId11"/>
                  </p:custDataLst>
                </p:nvPr>
              </p:nvSpPr>
              <p:spPr>
                <a:xfrm rot="21596683">
                  <a:off x="6131327" y="2553391"/>
                  <a:ext cx="981188" cy="981188"/>
                </a:xfrm>
                <a:custGeom>
                  <a:avLst/>
                  <a:gdLst>
                    <a:gd name="connsiteX0" fmla="*/ 1849679 w 1849679"/>
                    <a:gd name="connsiteY0" fmla="*/ 0 h 1849680"/>
                    <a:gd name="connsiteX1" fmla="*/ 1754378 w 1849679"/>
                    <a:gd name="connsiteY1" fmla="*/ 122199 h 1849680"/>
                    <a:gd name="connsiteX2" fmla="*/ 1277426 w 1849679"/>
                    <a:gd name="connsiteY2" fmla="*/ 599152 h 1849680"/>
                    <a:gd name="connsiteX3" fmla="*/ 1277426 w 1849679"/>
                    <a:gd name="connsiteY3" fmla="*/ 599153 h 1849680"/>
                    <a:gd name="connsiteX4" fmla="*/ 122199 w 1849679"/>
                    <a:gd name="connsiteY4" fmla="*/ 1754378 h 1849680"/>
                    <a:gd name="connsiteX5" fmla="*/ 0 w 1849679"/>
                    <a:gd name="connsiteY5" fmla="*/ 1849680 h 1849680"/>
                    <a:gd name="connsiteX6" fmla="*/ 206599 w 1849679"/>
                    <a:gd name="connsiteY6" fmla="*/ 1408604 h 1849680"/>
                    <a:gd name="connsiteX7" fmla="*/ 221276 w 1849679"/>
                    <a:gd name="connsiteY7" fmla="*/ 971061 h 1849680"/>
                    <a:gd name="connsiteX8" fmla="*/ 233586 w 1849679"/>
                    <a:gd name="connsiteY8" fmla="*/ 911860 h 1849680"/>
                    <a:gd name="connsiteX9" fmla="*/ 232380 w 1849679"/>
                    <a:gd name="connsiteY9" fmla="*/ 910654 h 1849680"/>
                    <a:gd name="connsiteX10" fmla="*/ 241230 w 1849679"/>
                    <a:gd name="connsiteY10" fmla="*/ 875098 h 1849680"/>
                    <a:gd name="connsiteX11" fmla="*/ 249154 w 1849679"/>
                    <a:gd name="connsiteY11" fmla="*/ 836988 h 1849680"/>
                    <a:gd name="connsiteX12" fmla="*/ 254069 w 1849679"/>
                    <a:gd name="connsiteY12" fmla="*/ 823513 h 1849680"/>
                    <a:gd name="connsiteX13" fmla="*/ 265106 w 1849679"/>
                    <a:gd name="connsiteY13" fmla="*/ 779166 h 1849680"/>
                    <a:gd name="connsiteX14" fmla="*/ 436763 w 1849679"/>
                    <a:gd name="connsiteY14" fmla="*/ 488078 h 1849680"/>
                    <a:gd name="connsiteX15" fmla="*/ 463106 w 1849679"/>
                    <a:gd name="connsiteY15" fmla="*/ 463091 h 1849680"/>
                    <a:gd name="connsiteX16" fmla="*/ 488078 w 1849679"/>
                    <a:gd name="connsiteY16" fmla="*/ 436764 h 1849680"/>
                    <a:gd name="connsiteX17" fmla="*/ 779166 w 1849679"/>
                    <a:gd name="connsiteY17" fmla="*/ 265106 h 1849680"/>
                    <a:gd name="connsiteX18" fmla="*/ 823507 w 1849679"/>
                    <a:gd name="connsiteY18" fmla="*/ 254071 h 1849680"/>
                    <a:gd name="connsiteX19" fmla="*/ 836987 w 1849679"/>
                    <a:gd name="connsiteY19" fmla="*/ 249154 h 1849680"/>
                    <a:gd name="connsiteX20" fmla="*/ 875114 w 1849679"/>
                    <a:gd name="connsiteY20" fmla="*/ 241226 h 1849680"/>
                    <a:gd name="connsiteX21" fmla="*/ 910654 w 1849679"/>
                    <a:gd name="connsiteY21" fmla="*/ 232381 h 1849680"/>
                    <a:gd name="connsiteX22" fmla="*/ 911859 w 1849679"/>
                    <a:gd name="connsiteY22" fmla="*/ 233586 h 1849680"/>
                    <a:gd name="connsiteX23" fmla="*/ 971060 w 1849679"/>
                    <a:gd name="connsiteY23" fmla="*/ 221276 h 1849680"/>
                    <a:gd name="connsiteX24" fmla="*/ 1408603 w 1849679"/>
                    <a:gd name="connsiteY24" fmla="*/ 206599 h 1849680"/>
                    <a:gd name="connsiteX25" fmla="*/ 1849679 w 1849679"/>
                    <a:gd name="connsiteY25" fmla="*/ 0 h 1849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849679" h="1849680">
                      <a:moveTo>
                        <a:pt x="1849679" y="0"/>
                      </a:moveTo>
                      <a:cubicBezTo>
                        <a:pt x="1804744" y="67311"/>
                        <a:pt x="1787884" y="90738"/>
                        <a:pt x="1754378" y="122199"/>
                      </a:cubicBezTo>
                      <a:lnTo>
                        <a:pt x="1277426" y="599152"/>
                      </a:lnTo>
                      <a:lnTo>
                        <a:pt x="1277426" y="599153"/>
                      </a:lnTo>
                      <a:lnTo>
                        <a:pt x="122199" y="1754378"/>
                      </a:lnTo>
                      <a:cubicBezTo>
                        <a:pt x="90738" y="1787885"/>
                        <a:pt x="67311" y="1804745"/>
                        <a:pt x="0" y="1849680"/>
                      </a:cubicBezTo>
                      <a:cubicBezTo>
                        <a:pt x="104236" y="1719660"/>
                        <a:pt x="194467" y="1613607"/>
                        <a:pt x="206599" y="1408604"/>
                      </a:cubicBezTo>
                      <a:cubicBezTo>
                        <a:pt x="212666" y="1306102"/>
                        <a:pt x="195961" y="1146644"/>
                        <a:pt x="221276" y="971061"/>
                      </a:cubicBezTo>
                      <a:lnTo>
                        <a:pt x="233586" y="911860"/>
                      </a:lnTo>
                      <a:lnTo>
                        <a:pt x="232380" y="910654"/>
                      </a:lnTo>
                      <a:lnTo>
                        <a:pt x="241230" y="875098"/>
                      </a:lnTo>
                      <a:lnTo>
                        <a:pt x="249154" y="836988"/>
                      </a:lnTo>
                      <a:lnTo>
                        <a:pt x="254069" y="823513"/>
                      </a:lnTo>
                      <a:lnTo>
                        <a:pt x="265106" y="779166"/>
                      </a:lnTo>
                      <a:cubicBezTo>
                        <a:pt x="299827" y="674961"/>
                        <a:pt x="353261" y="575153"/>
                        <a:pt x="436763" y="488078"/>
                      </a:cubicBezTo>
                      <a:lnTo>
                        <a:pt x="463106" y="463091"/>
                      </a:lnTo>
                      <a:lnTo>
                        <a:pt x="488078" y="436764"/>
                      </a:lnTo>
                      <a:cubicBezTo>
                        <a:pt x="575153" y="353262"/>
                        <a:pt x="674961" y="299827"/>
                        <a:pt x="779166" y="265106"/>
                      </a:cubicBezTo>
                      <a:lnTo>
                        <a:pt x="823507" y="254071"/>
                      </a:lnTo>
                      <a:lnTo>
                        <a:pt x="836987" y="249154"/>
                      </a:lnTo>
                      <a:lnTo>
                        <a:pt x="875114" y="241226"/>
                      </a:lnTo>
                      <a:lnTo>
                        <a:pt x="910654" y="232381"/>
                      </a:lnTo>
                      <a:lnTo>
                        <a:pt x="911859" y="233586"/>
                      </a:lnTo>
                      <a:lnTo>
                        <a:pt x="971060" y="221276"/>
                      </a:lnTo>
                      <a:cubicBezTo>
                        <a:pt x="1146643" y="195960"/>
                        <a:pt x="1306101" y="212666"/>
                        <a:pt x="1408603" y="206599"/>
                      </a:cubicBezTo>
                      <a:cubicBezTo>
                        <a:pt x="1613606" y="194467"/>
                        <a:pt x="1719659" y="104236"/>
                        <a:pt x="1849679" y="0"/>
                      </a:cubicBezTo>
                      <a:close/>
                    </a:path>
                  </a:pathLst>
                </a:custGeom>
                <a:gradFill>
                  <a:gsLst>
                    <a:gs pos="50000">
                      <a:schemeClr val="bg1">
                        <a:lumMod val="85000"/>
                      </a:schemeClr>
                    </a:gs>
                    <a:gs pos="35000">
                      <a:schemeClr val="bg1"/>
                    </a:gs>
                    <a:gs pos="1800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351815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84435" tIns="42218" rIns="84435" bIns="422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 sz="1662">
                    <a:latin typeface="思源黑体 CN Regular" panose="020B0500000000000000" pitchFamily="34" charset="-122"/>
                  </a:endParaRPr>
                </a:p>
              </p:txBody>
            </p:sp>
          </p:grp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42D17F60-F793-82F1-E0F0-B1D65E2E3DD3}"/>
                  </a:ext>
                </a:extLst>
              </p:cNvPr>
              <p:cNvSpPr txBox="1"/>
              <p:nvPr/>
            </p:nvSpPr>
            <p:spPr>
              <a:xfrm>
                <a:off x="2306709" y="2181351"/>
                <a:ext cx="393898" cy="42749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2216" dirty="0">
                    <a:solidFill>
                      <a:schemeClr val="bg1"/>
                    </a:solidFill>
                    <a:latin typeface="思源黑体 CN Regular" panose="020B0500000000000000" pitchFamily="34" charset="-122"/>
                  </a:rPr>
                  <a:t>01</a:t>
                </a:r>
                <a:endParaRPr lang="zh-CN" altLang="en-US" sz="2216" dirty="0">
                  <a:solidFill>
                    <a:schemeClr val="bg1"/>
                  </a:solidFill>
                  <a:latin typeface="思源黑体 CN Regular" panose="020B0500000000000000" pitchFamily="34" charset="-122"/>
                </a:endParaRP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D8B52F9-7923-7488-F07C-2A6D2F70B332}"/>
                </a:ext>
              </a:extLst>
            </p:cNvPr>
            <p:cNvSpPr txBox="1"/>
            <p:nvPr/>
          </p:nvSpPr>
          <p:spPr>
            <a:xfrm>
              <a:off x="1459281" y="3316709"/>
              <a:ext cx="1833352" cy="153362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108" b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广泛宣传“节约就是增效”理念，引导员工算好节约增效账，增强员工对“过紧日子”“过苦日子”认同感，养成控制成本习惯，节约每一度电、节约每一滴水、节约每一张纸、节约每一元钱。</a:t>
              </a:r>
              <a:endParaRPr lang="zh-CN" altLang="en-US" sz="1108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C0721DF-4DA0-62AE-B75C-983C5BA9BE4B}"/>
                </a:ext>
              </a:extLst>
            </p:cNvPr>
            <p:cNvSpPr txBox="1"/>
            <p:nvPr/>
          </p:nvSpPr>
          <p:spPr>
            <a:xfrm>
              <a:off x="2196641" y="2605195"/>
              <a:ext cx="948978" cy="284245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847">
                  <a:solidFill>
                    <a:schemeClr val="accent1"/>
                  </a:solidFill>
                  <a:latin typeface="+mj-ea"/>
                  <a:ea typeface="+mj-ea"/>
                </a:rPr>
                <a:t>节约增效</a:t>
              </a:r>
              <a:endParaRPr lang="zh-CN" altLang="en-US" sz="1847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C51811E-9F63-DADE-07F2-6C4D65522C8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592173" y="2202037"/>
            <a:ext cx="2402762" cy="3456234"/>
            <a:chOff x="4597641" y="2078261"/>
            <a:chExt cx="2402762" cy="3456234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0B2FE0EA-5760-0587-4E16-739CE0541EDE}"/>
                </a:ext>
              </a:extLst>
            </p:cNvPr>
            <p:cNvGrpSpPr/>
            <p:nvPr/>
          </p:nvGrpSpPr>
          <p:grpSpPr>
            <a:xfrm>
              <a:off x="4597641" y="2078261"/>
              <a:ext cx="2402762" cy="3456234"/>
              <a:chOff x="1586498" y="1506761"/>
              <a:chExt cx="3208557" cy="3456234"/>
            </a:xfrm>
          </p:grpSpPr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id="{C7E1D203-424C-E80E-4043-4DC4FEA3FD0D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 rot="409421">
                <a:off x="1586498" y="1506761"/>
                <a:ext cx="3208557" cy="3456234"/>
              </a:xfrm>
              <a:prstGeom prst="roundRect">
                <a:avLst>
                  <a:gd name="adj" fmla="val 8509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28999" algn="ctr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435" tIns="42218" rIns="84435" bIns="42218" rtlCol="0" anchor="ctr"/>
              <a:lstStyle/>
              <a:p>
                <a:pPr algn="l"/>
                <a:endParaRPr lang="zh-CN" altLang="en-US" sz="1477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5F93C37A-2EE5-456A-05A9-7FCD454A4158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1586498" y="1506761"/>
                <a:ext cx="3208557" cy="3456234"/>
              </a:xfrm>
              <a:prstGeom prst="roundRect">
                <a:avLst>
                  <a:gd name="adj" fmla="val 850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28999" algn="ctr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435" tIns="42218" rIns="84435" bIns="42218" rtlCol="0" anchor="ctr"/>
              <a:lstStyle/>
              <a:p>
                <a:pPr algn="l"/>
                <a:endParaRPr lang="zh-CN" altLang="en-US" sz="1477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B1AEC420-35D7-B8C1-6E83-55F53D2AB41D}"/>
                </a:ext>
              </a:extLst>
            </p:cNvPr>
            <p:cNvGrpSpPr/>
            <p:nvPr/>
          </p:nvGrpSpPr>
          <p:grpSpPr>
            <a:xfrm>
              <a:off x="4770609" y="2328286"/>
              <a:ext cx="758745" cy="758745"/>
              <a:chOff x="1747589" y="1948401"/>
              <a:chExt cx="951237" cy="951235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EA0DCF9D-63EF-F7BB-D4D1-BC0F8E94FAA9}"/>
                  </a:ext>
                </a:extLst>
              </p:cNvPr>
              <p:cNvGrpSpPr/>
              <p:nvPr/>
            </p:nvGrpSpPr>
            <p:grpSpPr>
              <a:xfrm>
                <a:off x="1747589" y="1948401"/>
                <a:ext cx="951237" cy="951235"/>
                <a:chOff x="4217689" y="1339731"/>
                <a:chExt cx="2202450" cy="2202447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5A73125A-9828-0570-9A2F-CAE2BFE239A1}"/>
                    </a:ext>
                  </a:extLst>
                </p:cNvPr>
                <p:cNvSpPr/>
                <p:nvPr/>
              </p:nvSpPr>
              <p:spPr>
                <a:xfrm>
                  <a:off x="4217689" y="1339731"/>
                  <a:ext cx="2202450" cy="2202447"/>
                </a:xfrm>
                <a:custGeom>
                  <a:avLst/>
                  <a:gdLst>
                    <a:gd name="connsiteX0" fmla="*/ 758361 w 1516722"/>
                    <a:gd name="connsiteY0" fmla="*/ 0 h 1516722"/>
                    <a:gd name="connsiteX1" fmla="*/ 1516722 w 1516722"/>
                    <a:gd name="connsiteY1" fmla="*/ 758361 h 1516722"/>
                    <a:gd name="connsiteX2" fmla="*/ 1509094 w 1516722"/>
                    <a:gd name="connsiteY2" fmla="*/ 834034 h 1516722"/>
                    <a:gd name="connsiteX3" fmla="*/ 830024 w 1516722"/>
                    <a:gd name="connsiteY3" fmla="*/ 1513103 h 1516722"/>
                    <a:gd name="connsiteX4" fmla="*/ 758361 w 1516722"/>
                    <a:gd name="connsiteY4" fmla="*/ 1516722 h 1516722"/>
                    <a:gd name="connsiteX5" fmla="*/ 0 w 1516722"/>
                    <a:gd name="connsiteY5" fmla="*/ 758361 h 1516722"/>
                    <a:gd name="connsiteX6" fmla="*/ 758361 w 1516722"/>
                    <a:gd name="connsiteY6" fmla="*/ 0 h 1516722"/>
                    <a:gd name="connsiteX0" fmla="*/ 758361 w 1516722"/>
                    <a:gd name="connsiteY0" fmla="*/ 0 h 1516722"/>
                    <a:gd name="connsiteX1" fmla="*/ 1516722 w 1516722"/>
                    <a:gd name="connsiteY1" fmla="*/ 758361 h 1516722"/>
                    <a:gd name="connsiteX2" fmla="*/ 1509094 w 1516722"/>
                    <a:gd name="connsiteY2" fmla="*/ 834034 h 1516722"/>
                    <a:gd name="connsiteX3" fmla="*/ 867855 w 1516722"/>
                    <a:gd name="connsiteY3" fmla="*/ 1475574 h 1516722"/>
                    <a:gd name="connsiteX4" fmla="*/ 830024 w 1516722"/>
                    <a:gd name="connsiteY4" fmla="*/ 1513103 h 1516722"/>
                    <a:gd name="connsiteX5" fmla="*/ 758361 w 1516722"/>
                    <a:gd name="connsiteY5" fmla="*/ 1516722 h 1516722"/>
                    <a:gd name="connsiteX6" fmla="*/ 0 w 1516722"/>
                    <a:gd name="connsiteY6" fmla="*/ 758361 h 1516722"/>
                    <a:gd name="connsiteX7" fmla="*/ 758361 w 1516722"/>
                    <a:gd name="connsiteY7" fmla="*/ 0 h 1516722"/>
                    <a:gd name="connsiteX0" fmla="*/ 758361 w 1516722"/>
                    <a:gd name="connsiteY0" fmla="*/ 0 h 1516722"/>
                    <a:gd name="connsiteX1" fmla="*/ 1516722 w 1516722"/>
                    <a:gd name="connsiteY1" fmla="*/ 758361 h 1516722"/>
                    <a:gd name="connsiteX2" fmla="*/ 1509094 w 1516722"/>
                    <a:gd name="connsiteY2" fmla="*/ 834034 h 1516722"/>
                    <a:gd name="connsiteX3" fmla="*/ 1472375 w 1516722"/>
                    <a:gd name="connsiteY3" fmla="*/ 871054 h 1516722"/>
                    <a:gd name="connsiteX4" fmla="*/ 867855 w 1516722"/>
                    <a:gd name="connsiteY4" fmla="*/ 1475574 h 1516722"/>
                    <a:gd name="connsiteX5" fmla="*/ 830024 w 1516722"/>
                    <a:gd name="connsiteY5" fmla="*/ 1513103 h 1516722"/>
                    <a:gd name="connsiteX6" fmla="*/ 758361 w 1516722"/>
                    <a:gd name="connsiteY6" fmla="*/ 1516722 h 1516722"/>
                    <a:gd name="connsiteX7" fmla="*/ 0 w 1516722"/>
                    <a:gd name="connsiteY7" fmla="*/ 758361 h 1516722"/>
                    <a:gd name="connsiteX8" fmla="*/ 758361 w 1516722"/>
                    <a:gd name="connsiteY8" fmla="*/ 0 h 1516722"/>
                    <a:gd name="connsiteX0" fmla="*/ 758361 w 1516722"/>
                    <a:gd name="connsiteY0" fmla="*/ 0 h 1516722"/>
                    <a:gd name="connsiteX1" fmla="*/ 1516722 w 1516722"/>
                    <a:gd name="connsiteY1" fmla="*/ 758361 h 1516722"/>
                    <a:gd name="connsiteX2" fmla="*/ 1507189 w 1516722"/>
                    <a:gd name="connsiteY2" fmla="*/ 826414 h 1516722"/>
                    <a:gd name="connsiteX3" fmla="*/ 1472375 w 1516722"/>
                    <a:gd name="connsiteY3" fmla="*/ 871054 h 1516722"/>
                    <a:gd name="connsiteX4" fmla="*/ 867855 w 1516722"/>
                    <a:gd name="connsiteY4" fmla="*/ 1475574 h 1516722"/>
                    <a:gd name="connsiteX5" fmla="*/ 830024 w 1516722"/>
                    <a:gd name="connsiteY5" fmla="*/ 1513103 h 1516722"/>
                    <a:gd name="connsiteX6" fmla="*/ 758361 w 1516722"/>
                    <a:gd name="connsiteY6" fmla="*/ 1516722 h 1516722"/>
                    <a:gd name="connsiteX7" fmla="*/ 0 w 1516722"/>
                    <a:gd name="connsiteY7" fmla="*/ 758361 h 1516722"/>
                    <a:gd name="connsiteX8" fmla="*/ 758361 w 1516722"/>
                    <a:gd name="connsiteY8" fmla="*/ 0 h 1516722"/>
                    <a:gd name="connsiteX0" fmla="*/ 758361 w 1516722"/>
                    <a:gd name="connsiteY0" fmla="*/ 0 h 1516722"/>
                    <a:gd name="connsiteX1" fmla="*/ 1516722 w 1516722"/>
                    <a:gd name="connsiteY1" fmla="*/ 758361 h 1516722"/>
                    <a:gd name="connsiteX2" fmla="*/ 1507189 w 1516722"/>
                    <a:gd name="connsiteY2" fmla="*/ 826414 h 1516722"/>
                    <a:gd name="connsiteX3" fmla="*/ 1472375 w 1516722"/>
                    <a:gd name="connsiteY3" fmla="*/ 871054 h 1516722"/>
                    <a:gd name="connsiteX4" fmla="*/ 867855 w 1516722"/>
                    <a:gd name="connsiteY4" fmla="*/ 1475574 h 1516722"/>
                    <a:gd name="connsiteX5" fmla="*/ 830024 w 1516722"/>
                    <a:gd name="connsiteY5" fmla="*/ 1513103 h 1516722"/>
                    <a:gd name="connsiteX6" fmla="*/ 758361 w 1516722"/>
                    <a:gd name="connsiteY6" fmla="*/ 1516722 h 1516722"/>
                    <a:gd name="connsiteX7" fmla="*/ 0 w 1516722"/>
                    <a:gd name="connsiteY7" fmla="*/ 758361 h 1516722"/>
                    <a:gd name="connsiteX8" fmla="*/ 758361 w 1516722"/>
                    <a:gd name="connsiteY8" fmla="*/ 0 h 1516722"/>
                    <a:gd name="connsiteX0" fmla="*/ 758361 w 1516722"/>
                    <a:gd name="connsiteY0" fmla="*/ 0 h 1516722"/>
                    <a:gd name="connsiteX1" fmla="*/ 1516722 w 1516722"/>
                    <a:gd name="connsiteY1" fmla="*/ 758361 h 1516722"/>
                    <a:gd name="connsiteX2" fmla="*/ 1507189 w 1516722"/>
                    <a:gd name="connsiteY2" fmla="*/ 826414 h 1516722"/>
                    <a:gd name="connsiteX3" fmla="*/ 1472375 w 1516722"/>
                    <a:gd name="connsiteY3" fmla="*/ 871054 h 1516722"/>
                    <a:gd name="connsiteX4" fmla="*/ 867855 w 1516722"/>
                    <a:gd name="connsiteY4" fmla="*/ 1475574 h 1516722"/>
                    <a:gd name="connsiteX5" fmla="*/ 820499 w 1516722"/>
                    <a:gd name="connsiteY5" fmla="*/ 1509293 h 1516722"/>
                    <a:gd name="connsiteX6" fmla="*/ 758361 w 1516722"/>
                    <a:gd name="connsiteY6" fmla="*/ 1516722 h 1516722"/>
                    <a:gd name="connsiteX7" fmla="*/ 0 w 1516722"/>
                    <a:gd name="connsiteY7" fmla="*/ 758361 h 1516722"/>
                    <a:gd name="connsiteX8" fmla="*/ 758361 w 1516722"/>
                    <a:gd name="connsiteY8" fmla="*/ 0 h 1516722"/>
                    <a:gd name="connsiteX0" fmla="*/ 758361 w 1516722"/>
                    <a:gd name="connsiteY0" fmla="*/ 0 h 1516722"/>
                    <a:gd name="connsiteX1" fmla="*/ 1516722 w 1516722"/>
                    <a:gd name="connsiteY1" fmla="*/ 758361 h 1516722"/>
                    <a:gd name="connsiteX2" fmla="*/ 1507189 w 1516722"/>
                    <a:gd name="connsiteY2" fmla="*/ 826414 h 1516722"/>
                    <a:gd name="connsiteX3" fmla="*/ 1472375 w 1516722"/>
                    <a:gd name="connsiteY3" fmla="*/ 871054 h 1516722"/>
                    <a:gd name="connsiteX4" fmla="*/ 867855 w 1516722"/>
                    <a:gd name="connsiteY4" fmla="*/ 1475574 h 1516722"/>
                    <a:gd name="connsiteX5" fmla="*/ 820499 w 1516722"/>
                    <a:gd name="connsiteY5" fmla="*/ 1509293 h 1516722"/>
                    <a:gd name="connsiteX6" fmla="*/ 758361 w 1516722"/>
                    <a:gd name="connsiteY6" fmla="*/ 1516722 h 1516722"/>
                    <a:gd name="connsiteX7" fmla="*/ 0 w 1516722"/>
                    <a:gd name="connsiteY7" fmla="*/ 758361 h 1516722"/>
                    <a:gd name="connsiteX8" fmla="*/ 758361 w 1516722"/>
                    <a:gd name="connsiteY8" fmla="*/ 0 h 151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16722" h="1516722">
                      <a:moveTo>
                        <a:pt x="758361" y="0"/>
                      </a:moveTo>
                      <a:cubicBezTo>
                        <a:pt x="1177192" y="0"/>
                        <a:pt x="1516722" y="339530"/>
                        <a:pt x="1516722" y="758361"/>
                      </a:cubicBezTo>
                      <a:cubicBezTo>
                        <a:pt x="1513544" y="781045"/>
                        <a:pt x="1519892" y="801825"/>
                        <a:pt x="1507189" y="826414"/>
                      </a:cubicBezTo>
                      <a:cubicBezTo>
                        <a:pt x="1494486" y="851003"/>
                        <a:pt x="1484615" y="859561"/>
                        <a:pt x="1472375" y="871054"/>
                      </a:cubicBezTo>
                      <a:lnTo>
                        <a:pt x="867855" y="1475574"/>
                      </a:lnTo>
                      <a:cubicBezTo>
                        <a:pt x="852070" y="1486814"/>
                        <a:pt x="838189" y="1498053"/>
                        <a:pt x="820499" y="1509293"/>
                      </a:cubicBezTo>
                      <a:cubicBezTo>
                        <a:pt x="802809" y="1520533"/>
                        <a:pt x="779074" y="1514246"/>
                        <a:pt x="758361" y="1516722"/>
                      </a:cubicBezTo>
                      <a:cubicBezTo>
                        <a:pt x="339530" y="1516722"/>
                        <a:pt x="0" y="1177192"/>
                        <a:pt x="0" y="758361"/>
                      </a:cubicBezTo>
                      <a:cubicBezTo>
                        <a:pt x="0" y="339530"/>
                        <a:pt x="339530" y="0"/>
                        <a:pt x="758361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100000">
                      <a:schemeClr val="accent1"/>
                    </a:gs>
                    <a:gs pos="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84435" tIns="42218" rIns="84435" bIns="422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 sz="1662" dirty="0">
                    <a:latin typeface="思源黑体 CN Regular" panose="020B0500000000000000" pitchFamily="34" charset="-122"/>
                  </a:endParaRPr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16E7E2BC-3FF3-AEC3-16A6-74BE4048EA2B}"/>
                    </a:ext>
                  </a:extLst>
                </p:cNvPr>
                <p:cNvSpPr/>
                <p:nvPr>
                  <p:custDataLst>
                    <p:tags r:id="rId8"/>
                  </p:custDataLst>
                </p:nvPr>
              </p:nvSpPr>
              <p:spPr>
                <a:xfrm rot="21596683">
                  <a:off x="5427351" y="2553391"/>
                  <a:ext cx="981189" cy="981188"/>
                </a:xfrm>
                <a:custGeom>
                  <a:avLst/>
                  <a:gdLst>
                    <a:gd name="connsiteX0" fmla="*/ 1849679 w 1849679"/>
                    <a:gd name="connsiteY0" fmla="*/ 0 h 1849680"/>
                    <a:gd name="connsiteX1" fmla="*/ 1754378 w 1849679"/>
                    <a:gd name="connsiteY1" fmla="*/ 122199 h 1849680"/>
                    <a:gd name="connsiteX2" fmla="*/ 1277426 w 1849679"/>
                    <a:gd name="connsiteY2" fmla="*/ 599152 h 1849680"/>
                    <a:gd name="connsiteX3" fmla="*/ 1277426 w 1849679"/>
                    <a:gd name="connsiteY3" fmla="*/ 599153 h 1849680"/>
                    <a:gd name="connsiteX4" fmla="*/ 122199 w 1849679"/>
                    <a:gd name="connsiteY4" fmla="*/ 1754378 h 1849680"/>
                    <a:gd name="connsiteX5" fmla="*/ 0 w 1849679"/>
                    <a:gd name="connsiteY5" fmla="*/ 1849680 h 1849680"/>
                    <a:gd name="connsiteX6" fmla="*/ 206599 w 1849679"/>
                    <a:gd name="connsiteY6" fmla="*/ 1408604 h 1849680"/>
                    <a:gd name="connsiteX7" fmla="*/ 221276 w 1849679"/>
                    <a:gd name="connsiteY7" fmla="*/ 971061 h 1849680"/>
                    <a:gd name="connsiteX8" fmla="*/ 233586 w 1849679"/>
                    <a:gd name="connsiteY8" fmla="*/ 911860 h 1849680"/>
                    <a:gd name="connsiteX9" fmla="*/ 232380 w 1849679"/>
                    <a:gd name="connsiteY9" fmla="*/ 910654 h 1849680"/>
                    <a:gd name="connsiteX10" fmla="*/ 241230 w 1849679"/>
                    <a:gd name="connsiteY10" fmla="*/ 875098 h 1849680"/>
                    <a:gd name="connsiteX11" fmla="*/ 249154 w 1849679"/>
                    <a:gd name="connsiteY11" fmla="*/ 836988 h 1849680"/>
                    <a:gd name="connsiteX12" fmla="*/ 254069 w 1849679"/>
                    <a:gd name="connsiteY12" fmla="*/ 823513 h 1849680"/>
                    <a:gd name="connsiteX13" fmla="*/ 265106 w 1849679"/>
                    <a:gd name="connsiteY13" fmla="*/ 779166 h 1849680"/>
                    <a:gd name="connsiteX14" fmla="*/ 436763 w 1849679"/>
                    <a:gd name="connsiteY14" fmla="*/ 488078 h 1849680"/>
                    <a:gd name="connsiteX15" fmla="*/ 463106 w 1849679"/>
                    <a:gd name="connsiteY15" fmla="*/ 463091 h 1849680"/>
                    <a:gd name="connsiteX16" fmla="*/ 488078 w 1849679"/>
                    <a:gd name="connsiteY16" fmla="*/ 436764 h 1849680"/>
                    <a:gd name="connsiteX17" fmla="*/ 779166 w 1849679"/>
                    <a:gd name="connsiteY17" fmla="*/ 265106 h 1849680"/>
                    <a:gd name="connsiteX18" fmla="*/ 823507 w 1849679"/>
                    <a:gd name="connsiteY18" fmla="*/ 254071 h 1849680"/>
                    <a:gd name="connsiteX19" fmla="*/ 836987 w 1849679"/>
                    <a:gd name="connsiteY19" fmla="*/ 249154 h 1849680"/>
                    <a:gd name="connsiteX20" fmla="*/ 875114 w 1849679"/>
                    <a:gd name="connsiteY20" fmla="*/ 241226 h 1849680"/>
                    <a:gd name="connsiteX21" fmla="*/ 910654 w 1849679"/>
                    <a:gd name="connsiteY21" fmla="*/ 232381 h 1849680"/>
                    <a:gd name="connsiteX22" fmla="*/ 911859 w 1849679"/>
                    <a:gd name="connsiteY22" fmla="*/ 233586 h 1849680"/>
                    <a:gd name="connsiteX23" fmla="*/ 971060 w 1849679"/>
                    <a:gd name="connsiteY23" fmla="*/ 221276 h 1849680"/>
                    <a:gd name="connsiteX24" fmla="*/ 1408603 w 1849679"/>
                    <a:gd name="connsiteY24" fmla="*/ 206599 h 1849680"/>
                    <a:gd name="connsiteX25" fmla="*/ 1849679 w 1849679"/>
                    <a:gd name="connsiteY25" fmla="*/ 0 h 1849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849679" h="1849680">
                      <a:moveTo>
                        <a:pt x="1849679" y="0"/>
                      </a:moveTo>
                      <a:cubicBezTo>
                        <a:pt x="1804744" y="67311"/>
                        <a:pt x="1787884" y="90738"/>
                        <a:pt x="1754378" y="122199"/>
                      </a:cubicBezTo>
                      <a:lnTo>
                        <a:pt x="1277426" y="599152"/>
                      </a:lnTo>
                      <a:lnTo>
                        <a:pt x="1277426" y="599153"/>
                      </a:lnTo>
                      <a:lnTo>
                        <a:pt x="122199" y="1754378"/>
                      </a:lnTo>
                      <a:cubicBezTo>
                        <a:pt x="90738" y="1787885"/>
                        <a:pt x="67311" y="1804745"/>
                        <a:pt x="0" y="1849680"/>
                      </a:cubicBezTo>
                      <a:cubicBezTo>
                        <a:pt x="104236" y="1719660"/>
                        <a:pt x="194467" y="1613607"/>
                        <a:pt x="206599" y="1408604"/>
                      </a:cubicBezTo>
                      <a:cubicBezTo>
                        <a:pt x="212666" y="1306102"/>
                        <a:pt x="195961" y="1146644"/>
                        <a:pt x="221276" y="971061"/>
                      </a:cubicBezTo>
                      <a:lnTo>
                        <a:pt x="233586" y="911860"/>
                      </a:lnTo>
                      <a:lnTo>
                        <a:pt x="232380" y="910654"/>
                      </a:lnTo>
                      <a:lnTo>
                        <a:pt x="241230" y="875098"/>
                      </a:lnTo>
                      <a:lnTo>
                        <a:pt x="249154" y="836988"/>
                      </a:lnTo>
                      <a:lnTo>
                        <a:pt x="254069" y="823513"/>
                      </a:lnTo>
                      <a:lnTo>
                        <a:pt x="265106" y="779166"/>
                      </a:lnTo>
                      <a:cubicBezTo>
                        <a:pt x="299827" y="674961"/>
                        <a:pt x="353261" y="575153"/>
                        <a:pt x="436763" y="488078"/>
                      </a:cubicBezTo>
                      <a:lnTo>
                        <a:pt x="463106" y="463091"/>
                      </a:lnTo>
                      <a:lnTo>
                        <a:pt x="488078" y="436764"/>
                      </a:lnTo>
                      <a:cubicBezTo>
                        <a:pt x="575153" y="353262"/>
                        <a:pt x="674961" y="299827"/>
                        <a:pt x="779166" y="265106"/>
                      </a:cubicBezTo>
                      <a:lnTo>
                        <a:pt x="823507" y="254071"/>
                      </a:lnTo>
                      <a:lnTo>
                        <a:pt x="836987" y="249154"/>
                      </a:lnTo>
                      <a:lnTo>
                        <a:pt x="875114" y="241226"/>
                      </a:lnTo>
                      <a:lnTo>
                        <a:pt x="910654" y="232381"/>
                      </a:lnTo>
                      <a:lnTo>
                        <a:pt x="911859" y="233586"/>
                      </a:lnTo>
                      <a:lnTo>
                        <a:pt x="971060" y="221276"/>
                      </a:lnTo>
                      <a:cubicBezTo>
                        <a:pt x="1146643" y="195960"/>
                        <a:pt x="1306101" y="212666"/>
                        <a:pt x="1408603" y="206599"/>
                      </a:cubicBezTo>
                      <a:cubicBezTo>
                        <a:pt x="1613606" y="194467"/>
                        <a:pt x="1719659" y="104236"/>
                        <a:pt x="1849679" y="0"/>
                      </a:cubicBezTo>
                      <a:close/>
                    </a:path>
                  </a:pathLst>
                </a:custGeom>
                <a:gradFill>
                  <a:gsLst>
                    <a:gs pos="50000">
                      <a:schemeClr val="bg1">
                        <a:lumMod val="85000"/>
                      </a:schemeClr>
                    </a:gs>
                    <a:gs pos="35000">
                      <a:schemeClr val="bg1"/>
                    </a:gs>
                    <a:gs pos="1800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351815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84435" tIns="42218" rIns="84435" bIns="422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 sz="1662">
                    <a:latin typeface="思源黑体 CN Regular" panose="020B0500000000000000" pitchFamily="34" charset="-122"/>
                  </a:endParaRPr>
                </a:p>
              </p:txBody>
            </p:sp>
          </p:grp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8DDE03C5-2EC4-8BD1-2574-05CB81EC5623}"/>
                  </a:ext>
                </a:extLst>
              </p:cNvPr>
              <p:cNvSpPr txBox="1"/>
              <p:nvPr/>
            </p:nvSpPr>
            <p:spPr>
              <a:xfrm>
                <a:off x="1998943" y="2181351"/>
                <a:ext cx="393898" cy="42749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2216" dirty="0">
                    <a:solidFill>
                      <a:schemeClr val="bg1"/>
                    </a:solidFill>
                    <a:latin typeface="思源黑体 CN Regular" panose="020B0500000000000000" pitchFamily="34" charset="-122"/>
                  </a:rPr>
                  <a:t>02</a:t>
                </a:r>
                <a:endParaRPr lang="zh-CN" altLang="en-US" sz="2216" dirty="0">
                  <a:solidFill>
                    <a:schemeClr val="bg1"/>
                  </a:solidFill>
                  <a:latin typeface="思源黑体 CN Regular" panose="020B0500000000000000" pitchFamily="34" charset="-122"/>
                </a:endParaRPr>
              </a:p>
            </p:txBody>
          </p:sp>
        </p:grp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D628F6F-C511-D204-657C-4A2A62D5DCCE}"/>
                </a:ext>
              </a:extLst>
            </p:cNvPr>
            <p:cNvSpPr txBox="1"/>
            <p:nvPr/>
          </p:nvSpPr>
          <p:spPr>
            <a:xfrm>
              <a:off x="4895987" y="3305224"/>
              <a:ext cx="1818479" cy="131196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108" b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健全完善制度，用制度管成本，围绕“物、能、车、人”四要素，盯紧“费用开支大户”、“能源消耗大户”“成本支出大户”，定期分析原因，做好预警</a:t>
              </a:r>
              <a:endParaRPr lang="zh-CN" altLang="en-US" sz="1108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AEED19BE-8B78-6BD2-1411-6151D401683A}"/>
                </a:ext>
              </a:extLst>
            </p:cNvPr>
            <p:cNvSpPr txBox="1"/>
            <p:nvPr/>
          </p:nvSpPr>
          <p:spPr>
            <a:xfrm>
              <a:off x="5617895" y="2605195"/>
              <a:ext cx="948978" cy="284245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847">
                  <a:solidFill>
                    <a:schemeClr val="accent1"/>
                  </a:solidFill>
                  <a:latin typeface="+mj-ea"/>
                  <a:ea typeface="+mj-ea"/>
                </a:rPr>
                <a:t>管控措施</a:t>
              </a:r>
              <a:endParaRPr lang="zh-CN" altLang="en-US" sz="1847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5D605E4-9297-53B0-BBF5-602CB95FCA1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542861" y="2224928"/>
            <a:ext cx="2402762" cy="3456234"/>
            <a:chOff x="8019613" y="2076362"/>
            <a:chExt cx="2402762" cy="3456234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BEDF85A1-09FE-8423-150B-606FAFAA94DD}"/>
                </a:ext>
              </a:extLst>
            </p:cNvPr>
            <p:cNvGrpSpPr/>
            <p:nvPr/>
          </p:nvGrpSpPr>
          <p:grpSpPr>
            <a:xfrm>
              <a:off x="8019613" y="2076362"/>
              <a:ext cx="2402762" cy="3456234"/>
              <a:chOff x="1259641" y="1504862"/>
              <a:chExt cx="3208558" cy="3456234"/>
            </a:xfrm>
          </p:grpSpPr>
          <p:sp>
            <p:nvSpPr>
              <p:cNvPr id="68" name="矩形: 圆角 67">
                <a:extLst>
                  <a:ext uri="{FF2B5EF4-FFF2-40B4-BE49-F238E27FC236}">
                    <a16:creationId xmlns:a16="http://schemas.microsoft.com/office/drawing/2014/main" id="{82FBAAC8-D9F1-4D84-0F8D-B3A619CE1B3A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rot="409421">
                <a:off x="1259641" y="1504862"/>
                <a:ext cx="3208558" cy="3456234"/>
              </a:xfrm>
              <a:prstGeom prst="roundRect">
                <a:avLst>
                  <a:gd name="adj" fmla="val 8509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28999" algn="ctr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435" tIns="42218" rIns="84435" bIns="42218" rtlCol="0" anchor="ctr"/>
              <a:lstStyle/>
              <a:p>
                <a:pPr algn="l"/>
                <a:endParaRPr lang="zh-CN" altLang="en-US" sz="1477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9" name="矩形: 圆角 68">
                <a:extLst>
                  <a:ext uri="{FF2B5EF4-FFF2-40B4-BE49-F238E27FC236}">
                    <a16:creationId xmlns:a16="http://schemas.microsoft.com/office/drawing/2014/main" id="{8157A897-350B-1991-CD31-BC6B803B9EEC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1259641" y="1504862"/>
                <a:ext cx="3208558" cy="3456234"/>
              </a:xfrm>
              <a:prstGeom prst="roundRect">
                <a:avLst>
                  <a:gd name="adj" fmla="val 8509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28999" algn="ctr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435" tIns="42218" rIns="84435" bIns="42218" rtlCol="0" anchor="ctr"/>
              <a:lstStyle/>
              <a:p>
                <a:pPr algn="l"/>
                <a:endParaRPr lang="zh-CN" altLang="en-US" sz="1477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C8C454A0-4BA2-D805-38BF-E2C4A0F1B49D}"/>
                </a:ext>
              </a:extLst>
            </p:cNvPr>
            <p:cNvGrpSpPr/>
            <p:nvPr/>
          </p:nvGrpSpPr>
          <p:grpSpPr>
            <a:xfrm>
              <a:off x="8192582" y="2326387"/>
              <a:ext cx="758745" cy="758745"/>
              <a:chOff x="1440721" y="1946018"/>
              <a:chExt cx="951236" cy="951233"/>
            </a:xfrm>
          </p:grpSpPr>
          <p:grpSp>
            <p:nvGrpSpPr>
              <p:cNvPr id="72" name="组合 71">
                <a:extLst>
                  <a:ext uri="{FF2B5EF4-FFF2-40B4-BE49-F238E27FC236}">
                    <a16:creationId xmlns:a16="http://schemas.microsoft.com/office/drawing/2014/main" id="{14AD36AA-3ADA-7765-DED1-9E74C859F0C9}"/>
                  </a:ext>
                </a:extLst>
              </p:cNvPr>
              <p:cNvGrpSpPr/>
              <p:nvPr/>
            </p:nvGrpSpPr>
            <p:grpSpPr>
              <a:xfrm>
                <a:off x="1440721" y="1946018"/>
                <a:ext cx="951236" cy="951233"/>
                <a:chOff x="3507168" y="1334217"/>
                <a:chExt cx="2202443" cy="2202445"/>
              </a:xfrm>
            </p:grpSpPr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AA21228D-712B-4FE2-A283-24721B0386D7}"/>
                    </a:ext>
                  </a:extLst>
                </p:cNvPr>
                <p:cNvSpPr/>
                <p:nvPr/>
              </p:nvSpPr>
              <p:spPr>
                <a:xfrm>
                  <a:off x="3507168" y="1334217"/>
                  <a:ext cx="2202443" cy="2202445"/>
                </a:xfrm>
                <a:custGeom>
                  <a:avLst/>
                  <a:gdLst>
                    <a:gd name="connsiteX0" fmla="*/ 758361 w 1516722"/>
                    <a:gd name="connsiteY0" fmla="*/ 0 h 1516722"/>
                    <a:gd name="connsiteX1" fmla="*/ 1516722 w 1516722"/>
                    <a:gd name="connsiteY1" fmla="*/ 758361 h 1516722"/>
                    <a:gd name="connsiteX2" fmla="*/ 1509094 w 1516722"/>
                    <a:gd name="connsiteY2" fmla="*/ 834034 h 1516722"/>
                    <a:gd name="connsiteX3" fmla="*/ 830024 w 1516722"/>
                    <a:gd name="connsiteY3" fmla="*/ 1513103 h 1516722"/>
                    <a:gd name="connsiteX4" fmla="*/ 758361 w 1516722"/>
                    <a:gd name="connsiteY4" fmla="*/ 1516722 h 1516722"/>
                    <a:gd name="connsiteX5" fmla="*/ 0 w 1516722"/>
                    <a:gd name="connsiteY5" fmla="*/ 758361 h 1516722"/>
                    <a:gd name="connsiteX6" fmla="*/ 758361 w 1516722"/>
                    <a:gd name="connsiteY6" fmla="*/ 0 h 1516722"/>
                    <a:gd name="connsiteX0" fmla="*/ 758361 w 1516722"/>
                    <a:gd name="connsiteY0" fmla="*/ 0 h 1516722"/>
                    <a:gd name="connsiteX1" fmla="*/ 1516722 w 1516722"/>
                    <a:gd name="connsiteY1" fmla="*/ 758361 h 1516722"/>
                    <a:gd name="connsiteX2" fmla="*/ 1509094 w 1516722"/>
                    <a:gd name="connsiteY2" fmla="*/ 834034 h 1516722"/>
                    <a:gd name="connsiteX3" fmla="*/ 867855 w 1516722"/>
                    <a:gd name="connsiteY3" fmla="*/ 1475574 h 1516722"/>
                    <a:gd name="connsiteX4" fmla="*/ 830024 w 1516722"/>
                    <a:gd name="connsiteY4" fmla="*/ 1513103 h 1516722"/>
                    <a:gd name="connsiteX5" fmla="*/ 758361 w 1516722"/>
                    <a:gd name="connsiteY5" fmla="*/ 1516722 h 1516722"/>
                    <a:gd name="connsiteX6" fmla="*/ 0 w 1516722"/>
                    <a:gd name="connsiteY6" fmla="*/ 758361 h 1516722"/>
                    <a:gd name="connsiteX7" fmla="*/ 758361 w 1516722"/>
                    <a:gd name="connsiteY7" fmla="*/ 0 h 1516722"/>
                    <a:gd name="connsiteX0" fmla="*/ 758361 w 1516722"/>
                    <a:gd name="connsiteY0" fmla="*/ 0 h 1516722"/>
                    <a:gd name="connsiteX1" fmla="*/ 1516722 w 1516722"/>
                    <a:gd name="connsiteY1" fmla="*/ 758361 h 1516722"/>
                    <a:gd name="connsiteX2" fmla="*/ 1509094 w 1516722"/>
                    <a:gd name="connsiteY2" fmla="*/ 834034 h 1516722"/>
                    <a:gd name="connsiteX3" fmla="*/ 1472375 w 1516722"/>
                    <a:gd name="connsiteY3" fmla="*/ 871054 h 1516722"/>
                    <a:gd name="connsiteX4" fmla="*/ 867855 w 1516722"/>
                    <a:gd name="connsiteY4" fmla="*/ 1475574 h 1516722"/>
                    <a:gd name="connsiteX5" fmla="*/ 830024 w 1516722"/>
                    <a:gd name="connsiteY5" fmla="*/ 1513103 h 1516722"/>
                    <a:gd name="connsiteX6" fmla="*/ 758361 w 1516722"/>
                    <a:gd name="connsiteY6" fmla="*/ 1516722 h 1516722"/>
                    <a:gd name="connsiteX7" fmla="*/ 0 w 1516722"/>
                    <a:gd name="connsiteY7" fmla="*/ 758361 h 1516722"/>
                    <a:gd name="connsiteX8" fmla="*/ 758361 w 1516722"/>
                    <a:gd name="connsiteY8" fmla="*/ 0 h 1516722"/>
                    <a:gd name="connsiteX0" fmla="*/ 758361 w 1516722"/>
                    <a:gd name="connsiteY0" fmla="*/ 0 h 1516722"/>
                    <a:gd name="connsiteX1" fmla="*/ 1516722 w 1516722"/>
                    <a:gd name="connsiteY1" fmla="*/ 758361 h 1516722"/>
                    <a:gd name="connsiteX2" fmla="*/ 1507189 w 1516722"/>
                    <a:gd name="connsiteY2" fmla="*/ 826414 h 1516722"/>
                    <a:gd name="connsiteX3" fmla="*/ 1472375 w 1516722"/>
                    <a:gd name="connsiteY3" fmla="*/ 871054 h 1516722"/>
                    <a:gd name="connsiteX4" fmla="*/ 867855 w 1516722"/>
                    <a:gd name="connsiteY4" fmla="*/ 1475574 h 1516722"/>
                    <a:gd name="connsiteX5" fmla="*/ 830024 w 1516722"/>
                    <a:gd name="connsiteY5" fmla="*/ 1513103 h 1516722"/>
                    <a:gd name="connsiteX6" fmla="*/ 758361 w 1516722"/>
                    <a:gd name="connsiteY6" fmla="*/ 1516722 h 1516722"/>
                    <a:gd name="connsiteX7" fmla="*/ 0 w 1516722"/>
                    <a:gd name="connsiteY7" fmla="*/ 758361 h 1516722"/>
                    <a:gd name="connsiteX8" fmla="*/ 758361 w 1516722"/>
                    <a:gd name="connsiteY8" fmla="*/ 0 h 1516722"/>
                    <a:gd name="connsiteX0" fmla="*/ 758361 w 1516722"/>
                    <a:gd name="connsiteY0" fmla="*/ 0 h 1516722"/>
                    <a:gd name="connsiteX1" fmla="*/ 1516722 w 1516722"/>
                    <a:gd name="connsiteY1" fmla="*/ 758361 h 1516722"/>
                    <a:gd name="connsiteX2" fmla="*/ 1507189 w 1516722"/>
                    <a:gd name="connsiteY2" fmla="*/ 826414 h 1516722"/>
                    <a:gd name="connsiteX3" fmla="*/ 1472375 w 1516722"/>
                    <a:gd name="connsiteY3" fmla="*/ 871054 h 1516722"/>
                    <a:gd name="connsiteX4" fmla="*/ 867855 w 1516722"/>
                    <a:gd name="connsiteY4" fmla="*/ 1475574 h 1516722"/>
                    <a:gd name="connsiteX5" fmla="*/ 830024 w 1516722"/>
                    <a:gd name="connsiteY5" fmla="*/ 1513103 h 1516722"/>
                    <a:gd name="connsiteX6" fmla="*/ 758361 w 1516722"/>
                    <a:gd name="connsiteY6" fmla="*/ 1516722 h 1516722"/>
                    <a:gd name="connsiteX7" fmla="*/ 0 w 1516722"/>
                    <a:gd name="connsiteY7" fmla="*/ 758361 h 1516722"/>
                    <a:gd name="connsiteX8" fmla="*/ 758361 w 1516722"/>
                    <a:gd name="connsiteY8" fmla="*/ 0 h 1516722"/>
                    <a:gd name="connsiteX0" fmla="*/ 758361 w 1516722"/>
                    <a:gd name="connsiteY0" fmla="*/ 0 h 1516722"/>
                    <a:gd name="connsiteX1" fmla="*/ 1516722 w 1516722"/>
                    <a:gd name="connsiteY1" fmla="*/ 758361 h 1516722"/>
                    <a:gd name="connsiteX2" fmla="*/ 1507189 w 1516722"/>
                    <a:gd name="connsiteY2" fmla="*/ 826414 h 1516722"/>
                    <a:gd name="connsiteX3" fmla="*/ 1472375 w 1516722"/>
                    <a:gd name="connsiteY3" fmla="*/ 871054 h 1516722"/>
                    <a:gd name="connsiteX4" fmla="*/ 867855 w 1516722"/>
                    <a:gd name="connsiteY4" fmla="*/ 1475574 h 1516722"/>
                    <a:gd name="connsiteX5" fmla="*/ 820499 w 1516722"/>
                    <a:gd name="connsiteY5" fmla="*/ 1509293 h 1516722"/>
                    <a:gd name="connsiteX6" fmla="*/ 758361 w 1516722"/>
                    <a:gd name="connsiteY6" fmla="*/ 1516722 h 1516722"/>
                    <a:gd name="connsiteX7" fmla="*/ 0 w 1516722"/>
                    <a:gd name="connsiteY7" fmla="*/ 758361 h 1516722"/>
                    <a:gd name="connsiteX8" fmla="*/ 758361 w 1516722"/>
                    <a:gd name="connsiteY8" fmla="*/ 0 h 1516722"/>
                    <a:gd name="connsiteX0" fmla="*/ 758361 w 1516722"/>
                    <a:gd name="connsiteY0" fmla="*/ 0 h 1516722"/>
                    <a:gd name="connsiteX1" fmla="*/ 1516722 w 1516722"/>
                    <a:gd name="connsiteY1" fmla="*/ 758361 h 1516722"/>
                    <a:gd name="connsiteX2" fmla="*/ 1507189 w 1516722"/>
                    <a:gd name="connsiteY2" fmla="*/ 826414 h 1516722"/>
                    <a:gd name="connsiteX3" fmla="*/ 1472375 w 1516722"/>
                    <a:gd name="connsiteY3" fmla="*/ 871054 h 1516722"/>
                    <a:gd name="connsiteX4" fmla="*/ 867855 w 1516722"/>
                    <a:gd name="connsiteY4" fmla="*/ 1475574 h 1516722"/>
                    <a:gd name="connsiteX5" fmla="*/ 820499 w 1516722"/>
                    <a:gd name="connsiteY5" fmla="*/ 1509293 h 1516722"/>
                    <a:gd name="connsiteX6" fmla="*/ 758361 w 1516722"/>
                    <a:gd name="connsiteY6" fmla="*/ 1516722 h 1516722"/>
                    <a:gd name="connsiteX7" fmla="*/ 0 w 1516722"/>
                    <a:gd name="connsiteY7" fmla="*/ 758361 h 1516722"/>
                    <a:gd name="connsiteX8" fmla="*/ 758361 w 1516722"/>
                    <a:gd name="connsiteY8" fmla="*/ 0 h 151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16722" h="1516722">
                      <a:moveTo>
                        <a:pt x="758361" y="0"/>
                      </a:moveTo>
                      <a:cubicBezTo>
                        <a:pt x="1177192" y="0"/>
                        <a:pt x="1516722" y="339530"/>
                        <a:pt x="1516722" y="758361"/>
                      </a:cubicBezTo>
                      <a:cubicBezTo>
                        <a:pt x="1513544" y="781045"/>
                        <a:pt x="1519892" y="801825"/>
                        <a:pt x="1507189" y="826414"/>
                      </a:cubicBezTo>
                      <a:cubicBezTo>
                        <a:pt x="1494486" y="851003"/>
                        <a:pt x="1484615" y="859561"/>
                        <a:pt x="1472375" y="871054"/>
                      </a:cubicBezTo>
                      <a:lnTo>
                        <a:pt x="867855" y="1475574"/>
                      </a:lnTo>
                      <a:cubicBezTo>
                        <a:pt x="852070" y="1486814"/>
                        <a:pt x="838189" y="1498053"/>
                        <a:pt x="820499" y="1509293"/>
                      </a:cubicBezTo>
                      <a:cubicBezTo>
                        <a:pt x="802809" y="1520533"/>
                        <a:pt x="779074" y="1514246"/>
                        <a:pt x="758361" y="1516722"/>
                      </a:cubicBezTo>
                      <a:cubicBezTo>
                        <a:pt x="339530" y="1516722"/>
                        <a:pt x="0" y="1177192"/>
                        <a:pt x="0" y="758361"/>
                      </a:cubicBezTo>
                      <a:cubicBezTo>
                        <a:pt x="0" y="339530"/>
                        <a:pt x="339530" y="0"/>
                        <a:pt x="758361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100000">
                      <a:schemeClr val="accent1"/>
                    </a:gs>
                    <a:gs pos="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84435" tIns="42218" rIns="84435" bIns="422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 sz="1662" dirty="0">
                    <a:latin typeface="思源黑体 CN Regular" panose="020B0500000000000000" pitchFamily="34" charset="-122"/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6D43AE64-AFD3-58AF-A935-C6DBE218FC76}"/>
                    </a:ext>
                  </a:extLst>
                </p:cNvPr>
                <p:cNvSpPr/>
                <p:nvPr>
                  <p:custDataLst>
                    <p:tags r:id="rId5"/>
                  </p:custDataLst>
                </p:nvPr>
              </p:nvSpPr>
              <p:spPr>
                <a:xfrm rot="21596683">
                  <a:off x="4716826" y="2547876"/>
                  <a:ext cx="981186" cy="981187"/>
                </a:xfrm>
                <a:custGeom>
                  <a:avLst/>
                  <a:gdLst>
                    <a:gd name="connsiteX0" fmla="*/ 1849679 w 1849679"/>
                    <a:gd name="connsiteY0" fmla="*/ 0 h 1849680"/>
                    <a:gd name="connsiteX1" fmla="*/ 1754378 w 1849679"/>
                    <a:gd name="connsiteY1" fmla="*/ 122199 h 1849680"/>
                    <a:gd name="connsiteX2" fmla="*/ 1277426 w 1849679"/>
                    <a:gd name="connsiteY2" fmla="*/ 599152 h 1849680"/>
                    <a:gd name="connsiteX3" fmla="*/ 1277426 w 1849679"/>
                    <a:gd name="connsiteY3" fmla="*/ 599153 h 1849680"/>
                    <a:gd name="connsiteX4" fmla="*/ 122199 w 1849679"/>
                    <a:gd name="connsiteY4" fmla="*/ 1754378 h 1849680"/>
                    <a:gd name="connsiteX5" fmla="*/ 0 w 1849679"/>
                    <a:gd name="connsiteY5" fmla="*/ 1849680 h 1849680"/>
                    <a:gd name="connsiteX6" fmla="*/ 206599 w 1849679"/>
                    <a:gd name="connsiteY6" fmla="*/ 1408604 h 1849680"/>
                    <a:gd name="connsiteX7" fmla="*/ 221276 w 1849679"/>
                    <a:gd name="connsiteY7" fmla="*/ 971061 h 1849680"/>
                    <a:gd name="connsiteX8" fmla="*/ 233586 w 1849679"/>
                    <a:gd name="connsiteY8" fmla="*/ 911860 h 1849680"/>
                    <a:gd name="connsiteX9" fmla="*/ 232380 w 1849679"/>
                    <a:gd name="connsiteY9" fmla="*/ 910654 h 1849680"/>
                    <a:gd name="connsiteX10" fmla="*/ 241230 w 1849679"/>
                    <a:gd name="connsiteY10" fmla="*/ 875098 h 1849680"/>
                    <a:gd name="connsiteX11" fmla="*/ 249154 w 1849679"/>
                    <a:gd name="connsiteY11" fmla="*/ 836988 h 1849680"/>
                    <a:gd name="connsiteX12" fmla="*/ 254069 w 1849679"/>
                    <a:gd name="connsiteY12" fmla="*/ 823513 h 1849680"/>
                    <a:gd name="connsiteX13" fmla="*/ 265106 w 1849679"/>
                    <a:gd name="connsiteY13" fmla="*/ 779166 h 1849680"/>
                    <a:gd name="connsiteX14" fmla="*/ 436763 w 1849679"/>
                    <a:gd name="connsiteY14" fmla="*/ 488078 h 1849680"/>
                    <a:gd name="connsiteX15" fmla="*/ 463106 w 1849679"/>
                    <a:gd name="connsiteY15" fmla="*/ 463091 h 1849680"/>
                    <a:gd name="connsiteX16" fmla="*/ 488078 w 1849679"/>
                    <a:gd name="connsiteY16" fmla="*/ 436764 h 1849680"/>
                    <a:gd name="connsiteX17" fmla="*/ 779166 w 1849679"/>
                    <a:gd name="connsiteY17" fmla="*/ 265106 h 1849680"/>
                    <a:gd name="connsiteX18" fmla="*/ 823507 w 1849679"/>
                    <a:gd name="connsiteY18" fmla="*/ 254071 h 1849680"/>
                    <a:gd name="connsiteX19" fmla="*/ 836987 w 1849679"/>
                    <a:gd name="connsiteY19" fmla="*/ 249154 h 1849680"/>
                    <a:gd name="connsiteX20" fmla="*/ 875114 w 1849679"/>
                    <a:gd name="connsiteY20" fmla="*/ 241226 h 1849680"/>
                    <a:gd name="connsiteX21" fmla="*/ 910654 w 1849679"/>
                    <a:gd name="connsiteY21" fmla="*/ 232381 h 1849680"/>
                    <a:gd name="connsiteX22" fmla="*/ 911859 w 1849679"/>
                    <a:gd name="connsiteY22" fmla="*/ 233586 h 1849680"/>
                    <a:gd name="connsiteX23" fmla="*/ 971060 w 1849679"/>
                    <a:gd name="connsiteY23" fmla="*/ 221276 h 1849680"/>
                    <a:gd name="connsiteX24" fmla="*/ 1408603 w 1849679"/>
                    <a:gd name="connsiteY24" fmla="*/ 206599 h 1849680"/>
                    <a:gd name="connsiteX25" fmla="*/ 1849679 w 1849679"/>
                    <a:gd name="connsiteY25" fmla="*/ 0 h 1849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849679" h="1849680">
                      <a:moveTo>
                        <a:pt x="1849679" y="0"/>
                      </a:moveTo>
                      <a:cubicBezTo>
                        <a:pt x="1804744" y="67311"/>
                        <a:pt x="1787884" y="90738"/>
                        <a:pt x="1754378" y="122199"/>
                      </a:cubicBezTo>
                      <a:lnTo>
                        <a:pt x="1277426" y="599152"/>
                      </a:lnTo>
                      <a:lnTo>
                        <a:pt x="1277426" y="599153"/>
                      </a:lnTo>
                      <a:lnTo>
                        <a:pt x="122199" y="1754378"/>
                      </a:lnTo>
                      <a:cubicBezTo>
                        <a:pt x="90738" y="1787885"/>
                        <a:pt x="67311" y="1804745"/>
                        <a:pt x="0" y="1849680"/>
                      </a:cubicBezTo>
                      <a:cubicBezTo>
                        <a:pt x="104236" y="1719660"/>
                        <a:pt x="194467" y="1613607"/>
                        <a:pt x="206599" y="1408604"/>
                      </a:cubicBezTo>
                      <a:cubicBezTo>
                        <a:pt x="212666" y="1306102"/>
                        <a:pt x="195961" y="1146644"/>
                        <a:pt x="221276" y="971061"/>
                      </a:cubicBezTo>
                      <a:lnTo>
                        <a:pt x="233586" y="911860"/>
                      </a:lnTo>
                      <a:lnTo>
                        <a:pt x="232380" y="910654"/>
                      </a:lnTo>
                      <a:lnTo>
                        <a:pt x="241230" y="875098"/>
                      </a:lnTo>
                      <a:lnTo>
                        <a:pt x="249154" y="836988"/>
                      </a:lnTo>
                      <a:lnTo>
                        <a:pt x="254069" y="823513"/>
                      </a:lnTo>
                      <a:lnTo>
                        <a:pt x="265106" y="779166"/>
                      </a:lnTo>
                      <a:cubicBezTo>
                        <a:pt x="299827" y="674961"/>
                        <a:pt x="353261" y="575153"/>
                        <a:pt x="436763" y="488078"/>
                      </a:cubicBezTo>
                      <a:lnTo>
                        <a:pt x="463106" y="463091"/>
                      </a:lnTo>
                      <a:lnTo>
                        <a:pt x="488078" y="436764"/>
                      </a:lnTo>
                      <a:cubicBezTo>
                        <a:pt x="575153" y="353262"/>
                        <a:pt x="674961" y="299827"/>
                        <a:pt x="779166" y="265106"/>
                      </a:cubicBezTo>
                      <a:lnTo>
                        <a:pt x="823507" y="254071"/>
                      </a:lnTo>
                      <a:lnTo>
                        <a:pt x="836987" y="249154"/>
                      </a:lnTo>
                      <a:lnTo>
                        <a:pt x="875114" y="241226"/>
                      </a:lnTo>
                      <a:lnTo>
                        <a:pt x="910654" y="232381"/>
                      </a:lnTo>
                      <a:lnTo>
                        <a:pt x="911859" y="233586"/>
                      </a:lnTo>
                      <a:lnTo>
                        <a:pt x="971060" y="221276"/>
                      </a:lnTo>
                      <a:cubicBezTo>
                        <a:pt x="1146643" y="195960"/>
                        <a:pt x="1306101" y="212666"/>
                        <a:pt x="1408603" y="206599"/>
                      </a:cubicBezTo>
                      <a:cubicBezTo>
                        <a:pt x="1613606" y="194467"/>
                        <a:pt x="1719659" y="104236"/>
                        <a:pt x="1849679" y="0"/>
                      </a:cubicBezTo>
                      <a:close/>
                    </a:path>
                  </a:pathLst>
                </a:custGeom>
                <a:gradFill>
                  <a:gsLst>
                    <a:gs pos="50000">
                      <a:schemeClr val="bg1">
                        <a:lumMod val="85000"/>
                      </a:schemeClr>
                    </a:gs>
                    <a:gs pos="35000">
                      <a:schemeClr val="bg1"/>
                    </a:gs>
                    <a:gs pos="1800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351815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84435" tIns="42218" rIns="84435" bIns="4221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 sz="1662">
                    <a:latin typeface="思源黑体 CN Regular" panose="020B0500000000000000" pitchFamily="34" charset="-122"/>
                  </a:endParaRPr>
                </a:p>
              </p:txBody>
            </p:sp>
          </p:grp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B0BDE8FD-838B-6127-CF82-2A3F12705E59}"/>
                  </a:ext>
                </a:extLst>
              </p:cNvPr>
              <p:cNvSpPr txBox="1"/>
              <p:nvPr/>
            </p:nvSpPr>
            <p:spPr>
              <a:xfrm>
                <a:off x="1692075" y="2178968"/>
                <a:ext cx="393898" cy="427498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2216" dirty="0">
                    <a:solidFill>
                      <a:schemeClr val="bg1"/>
                    </a:solidFill>
                    <a:latin typeface="思源黑体 CN Regular" panose="020B0500000000000000" pitchFamily="34" charset="-122"/>
                  </a:rPr>
                  <a:t>03</a:t>
                </a:r>
                <a:endParaRPr lang="zh-CN" altLang="en-US" sz="2216" dirty="0">
                  <a:solidFill>
                    <a:schemeClr val="bg1"/>
                  </a:solidFill>
                  <a:latin typeface="思源黑体 CN Regular" panose="020B0500000000000000" pitchFamily="34" charset="-122"/>
                </a:endParaRPr>
              </a:p>
            </p:txBody>
          </p:sp>
        </p:grp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9E99600D-7EC0-322D-3F54-3A5074FF19A2}"/>
                </a:ext>
              </a:extLst>
            </p:cNvPr>
            <p:cNvSpPr txBox="1"/>
            <p:nvPr/>
          </p:nvSpPr>
          <p:spPr>
            <a:xfrm>
              <a:off x="8249152" y="3314815"/>
              <a:ext cx="1974886" cy="131196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108" b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将成本管控纳入考核指标，细化办公用品、水电能耗、用车公里等能耗要求，与班站定级、班站负责人绩效考核挂钩，通过绩效考核杠杠，推动成本管控取得实效。</a:t>
              </a:r>
              <a:endParaRPr lang="zh-CN" altLang="en-US" sz="1108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746C9F9C-2229-2E15-430A-F0B45584FCEF}"/>
                </a:ext>
              </a:extLst>
            </p:cNvPr>
            <p:cNvSpPr txBox="1"/>
            <p:nvPr/>
          </p:nvSpPr>
          <p:spPr>
            <a:xfrm>
              <a:off x="9039869" y="2603298"/>
              <a:ext cx="948978" cy="284245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847">
                  <a:solidFill>
                    <a:schemeClr val="accent1"/>
                  </a:solidFill>
                  <a:latin typeface="+mj-ea"/>
                  <a:ea typeface="+mj-ea"/>
                </a:rPr>
                <a:t>绩效考核</a:t>
              </a:r>
              <a:endParaRPr lang="zh-CN" altLang="en-US" sz="1847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3" name="文本框 102">
            <a:extLst>
              <a:ext uri="{FF2B5EF4-FFF2-40B4-BE49-F238E27FC236}">
                <a16:creationId xmlns:a16="http://schemas.microsoft.com/office/drawing/2014/main" id="{3E3FA8F4-4D3A-9658-065F-3D7AD7D5AD13}"/>
              </a:ext>
            </a:extLst>
          </p:cNvPr>
          <p:cNvSpPr txBox="1"/>
          <p:nvPr/>
        </p:nvSpPr>
        <p:spPr>
          <a:xfrm>
            <a:off x="4468344" y="454382"/>
            <a:ext cx="206659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03</a:t>
            </a:r>
            <a:r>
              <a:rPr lang="zh-CN" altLang="en-US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、提升绩效</a:t>
            </a:r>
            <a:endParaRPr lang="zh-CN" altLang="en-US" sz="2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54285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DE22E7A4-5E10-CFAE-6D83-A7B4744EE10F}"/>
              </a:ext>
            </a:extLst>
          </p:cNvPr>
          <p:cNvGrpSpPr/>
          <p:nvPr/>
        </p:nvGrpSpPr>
        <p:grpSpPr>
          <a:xfrm>
            <a:off x="4115911" y="3731925"/>
            <a:ext cx="4623448" cy="246221"/>
            <a:chOff x="4004062" y="3820662"/>
            <a:chExt cx="4623448" cy="246221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FC799265-AC15-410F-82A2-679AB60B288F}"/>
                </a:ext>
              </a:extLst>
            </p:cNvPr>
            <p:cNvGrpSpPr/>
            <p:nvPr/>
          </p:nvGrpSpPr>
          <p:grpSpPr>
            <a:xfrm>
              <a:off x="4004062" y="3820662"/>
              <a:ext cx="1475214" cy="246221"/>
              <a:chOff x="4095451" y="4640913"/>
              <a:chExt cx="1475214" cy="246221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74C493E7-1B47-4349-BC5B-BF3163490795}"/>
                  </a:ext>
                </a:extLst>
              </p:cNvPr>
              <p:cNvSpPr/>
              <p:nvPr/>
            </p:nvSpPr>
            <p:spPr>
              <a:xfrm>
                <a:off x="4095451" y="4672584"/>
                <a:ext cx="164592" cy="1645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804F6AA-7656-4EF8-84F0-3B3FB5CF0922}"/>
                  </a:ext>
                </a:extLst>
              </p:cNvPr>
              <p:cNvSpPr txBox="1"/>
              <p:nvPr/>
            </p:nvSpPr>
            <p:spPr>
              <a:xfrm>
                <a:off x="4408487" y="4640913"/>
                <a:ext cx="1162178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汇报</a:t>
                </a:r>
                <a:r>
                  <a: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人：</a:t>
                </a:r>
                <a:r>
                  <a:rPr kumimoji="0" lang="en-US" altLang="zh-CN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xxx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482B1619-178E-45D1-BC39-C5F4314075B6}"/>
                </a:ext>
              </a:extLst>
            </p:cNvPr>
            <p:cNvGrpSpPr/>
            <p:nvPr/>
          </p:nvGrpSpPr>
          <p:grpSpPr>
            <a:xfrm>
              <a:off x="6262630" y="3820662"/>
              <a:ext cx="2364880" cy="246221"/>
              <a:chOff x="4095451" y="4640913"/>
              <a:chExt cx="2364880" cy="246221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3A1AE345-38CE-49BE-9E58-2C20078777A3}"/>
                  </a:ext>
                </a:extLst>
              </p:cNvPr>
              <p:cNvSpPr/>
              <p:nvPr/>
            </p:nvSpPr>
            <p:spPr>
              <a:xfrm>
                <a:off x="4095451" y="4672584"/>
                <a:ext cx="164592" cy="1645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FCC3031D-C171-43E7-B549-82FC96054817}"/>
                  </a:ext>
                </a:extLst>
              </p:cNvPr>
              <p:cNvSpPr txBox="1"/>
              <p:nvPr/>
            </p:nvSpPr>
            <p:spPr>
              <a:xfrm>
                <a:off x="4408487" y="4640913"/>
                <a:ext cx="2051844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单位：综合事务服务部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9441BA1B-F05D-DA61-2A21-32D3A5C8CCF2}"/>
              </a:ext>
            </a:extLst>
          </p:cNvPr>
          <p:cNvSpPr txBox="1"/>
          <p:nvPr/>
        </p:nvSpPr>
        <p:spPr>
          <a:xfrm>
            <a:off x="3504043" y="1938528"/>
            <a:ext cx="5905463" cy="176971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3800" spc="-300">
                <a:latin typeface="字魂34号-少年和风体" panose="00000500000000000000" pitchFamily="2" charset="-122"/>
                <a:ea typeface="字魂34号-少年和风体" panose="00000500000000000000" pitchFamily="2" charset="-122"/>
              </a:defRPr>
            </a:lvl1pPr>
          </a:lstStyle>
          <a:p>
            <a:r>
              <a:rPr lang="zh-CN" altLang="en-US" sz="11500">
                <a:gradFill>
                  <a:gsLst>
                    <a:gs pos="41000">
                      <a:schemeClr val="bg1"/>
                    </a:gs>
                    <a:gs pos="94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+mn-ea"/>
                <a:sym typeface="+mn-lt"/>
              </a:rPr>
              <a:t>感谢观看</a:t>
            </a:r>
            <a:endParaRPr lang="zh-CN" altLang="en-US" sz="11500" dirty="0">
              <a:gradFill>
                <a:gsLst>
                  <a:gs pos="41000">
                    <a:schemeClr val="bg1"/>
                  </a:gs>
                  <a:gs pos="94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1778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89D9B71-92C3-4720-B142-9DAC594FE7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53"/>
            <a:ext cx="12192000" cy="6853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5584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7549881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Light" panose="020B0300000000000000" pitchFamily="34" charset="-122"/>
                <a:ea typeface="思源黑体 CN Heavy" panose="020B0A00000000000000" pitchFamily="34" charset="-122"/>
                <a:cs typeface="Arial" panose="020B0604020202020204" pitchFamily="34" charset="0"/>
                <a:sym typeface="思源黑体 CN Light" panose="020B0300000000000000" pitchFamily="34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Heavy" panose="020B0A00000000000000" pitchFamily="34" charset="-122"/>
                  <a:sym typeface="思源黑体 CN Light" panose="020B0300000000000000" pitchFamily="34" charset="-122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思源黑体 CN Light" panose="020B0300000000000000" pitchFamily="34" charset="-122"/>
              <a:ea typeface="思源黑体 CN Heavy" panose="020B0A00000000000000" pitchFamily="34" charset="-122"/>
              <a:cs typeface="阿里巴巴普惠体 B" panose="00020600040101010101" pitchFamily="18" charset="-122"/>
              <a:sym typeface="思源黑体 CN Light" panose="020B0300000000000000" pitchFamily="34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2049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rPr>
              <a:t>风从东方来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633490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692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rPr>
              <a:t>一名热爱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rPr>
              <a:t>的终身成长者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rPr>
              <a:t>微信</a:t>
            </a:r>
            <a:r>
              <a:rPr lang="en-US" altLang="zh-CN" sz="1400" spc="100" dirty="0">
                <a:solidFill>
                  <a:srgbClr val="00FFFF"/>
                </a:solidFill>
                <a:latin typeface="思源黑体 CN Light" panose="020B0300000000000000" pitchFamily="34" charset="-122"/>
                <a:ea typeface="思源黑体 CN Heavy" panose="020B0A00000000000000" pitchFamily="34" charset="-122"/>
                <a:sym typeface="思源黑体 CN Light" panose="020B0300000000000000" pitchFamily="34" charset="-122"/>
              </a:rPr>
              <a:t>:henryxv001</a:t>
            </a:r>
            <a:endParaRPr lang="zh-CN" altLang="en-US" sz="1400" spc="100" dirty="0">
              <a:solidFill>
                <a:srgbClr val="00FFFF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思源黑体 CN Light" panose="020B0300000000000000" pitchFamily="34" charset="-122"/>
              <a:ea typeface="思源黑体 CN Heavy" panose="020B0A00000000000000" pitchFamily="34" charset="-122"/>
              <a:sym typeface="思源黑体 CN Light" panose="020B0300000000000000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5D225EB-8743-0A3E-C059-4B544F7906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3251" y="659538"/>
            <a:ext cx="1907811" cy="1907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8122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77F6FAF-6803-8498-10A8-C1280509ED7A}"/>
              </a:ext>
            </a:extLst>
          </p:cNvPr>
          <p:cNvSpPr/>
          <p:nvPr/>
        </p:nvSpPr>
        <p:spPr>
          <a:xfrm>
            <a:off x="499503" y="4205177"/>
            <a:ext cx="416235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风从东方来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A07F76E-4C98-2543-0323-9A814920F32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472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3C28FB04-5921-4E55-971A-E2BD365511FD}"/>
              </a:ext>
            </a:extLst>
          </p:cNvPr>
          <p:cNvGrpSpPr/>
          <p:nvPr/>
        </p:nvGrpSpPr>
        <p:grpSpPr>
          <a:xfrm>
            <a:off x="2665467" y="2897446"/>
            <a:ext cx="3693319" cy="1384996"/>
            <a:chOff x="2469906" y="1971973"/>
            <a:chExt cx="3693319" cy="138499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38333BA-E22B-4957-81E1-A5C90D543670}"/>
                </a:ext>
              </a:extLst>
            </p:cNvPr>
            <p:cNvSpPr txBox="1"/>
            <p:nvPr/>
          </p:nvSpPr>
          <p:spPr>
            <a:xfrm>
              <a:off x="2469906" y="1971973"/>
              <a:ext cx="3693319" cy="110799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kumimoji="1" lang="zh-CN" altLang="en-US" sz="7200">
                  <a:solidFill>
                    <a:schemeClr val="bg1"/>
                  </a:solidFill>
                  <a:latin typeface="+mj-ea"/>
                  <a:ea typeface="+mj-ea"/>
                </a:rPr>
                <a:t>基本情况</a:t>
              </a:r>
              <a:endParaRPr kumimoji="1" lang="zh-CN" altLang="en-US" sz="7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B24AE2A-44A7-4E27-A557-5A7C8380DFCB}"/>
                </a:ext>
              </a:extLst>
            </p:cNvPr>
            <p:cNvSpPr txBox="1"/>
            <p:nvPr/>
          </p:nvSpPr>
          <p:spPr>
            <a:xfrm>
              <a:off x="2469906" y="3079970"/>
              <a:ext cx="3693319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kumimoji="1" lang="en-US" altLang="zh-CN">
                  <a:solidFill>
                    <a:schemeClr val="bg1"/>
                  </a:solidFill>
                  <a:latin typeface="思源黑体 CN Regular" panose="020B0500000000000000" pitchFamily="34" charset="-122"/>
                </a:rPr>
                <a:t>Basic Situation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983F5AED-A178-428E-BA55-34FA3F2CC575}"/>
              </a:ext>
            </a:extLst>
          </p:cNvPr>
          <p:cNvSpPr txBox="1"/>
          <p:nvPr/>
        </p:nvSpPr>
        <p:spPr>
          <a:xfrm>
            <a:off x="8598764" y="3082112"/>
            <a:ext cx="3077767" cy="9233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kumimoji="1" lang="zh-CN" altLang="en-US" sz="6000">
                <a:solidFill>
                  <a:schemeClr val="bg1"/>
                </a:solidFill>
                <a:latin typeface="+mj-ea"/>
                <a:ea typeface="+mj-ea"/>
              </a:rPr>
              <a:t>第</a:t>
            </a:r>
            <a:r>
              <a:rPr kumimoji="1"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一</a:t>
            </a:r>
            <a:r>
              <a:rPr kumimoji="1" lang="zh-CN" altLang="en-US" sz="6000">
                <a:solidFill>
                  <a:schemeClr val="bg1"/>
                </a:solidFill>
                <a:latin typeface="+mj-ea"/>
                <a:ea typeface="+mj-ea"/>
              </a:rPr>
              <a:t>部分</a:t>
            </a:r>
            <a:endParaRPr kumimoji="1"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800433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EA88801C-52B3-7806-BA84-7662674ED943}"/>
              </a:ext>
            </a:extLst>
          </p:cNvPr>
          <p:cNvSpPr/>
          <p:nvPr/>
        </p:nvSpPr>
        <p:spPr>
          <a:xfrm>
            <a:off x="495300" y="1257300"/>
            <a:ext cx="11201400" cy="5600700"/>
          </a:xfrm>
          <a:custGeom>
            <a:avLst/>
            <a:gdLst>
              <a:gd name="connsiteX0" fmla="*/ 5600700 w 11201400"/>
              <a:gd name="connsiteY0" fmla="*/ 0 h 5600700"/>
              <a:gd name="connsiteX1" fmla="*/ 11201400 w 11201400"/>
              <a:gd name="connsiteY1" fmla="*/ 5600700 h 5600700"/>
              <a:gd name="connsiteX2" fmla="*/ 9572044 w 11201400"/>
              <a:gd name="connsiteY2" fmla="*/ 5600700 h 5600700"/>
              <a:gd name="connsiteX3" fmla="*/ 5600700 w 11201400"/>
              <a:gd name="connsiteY3" fmla="*/ 1629356 h 5600700"/>
              <a:gd name="connsiteX4" fmla="*/ 1629356 w 11201400"/>
              <a:gd name="connsiteY4" fmla="*/ 5600700 h 5600700"/>
              <a:gd name="connsiteX5" fmla="*/ 0 w 11201400"/>
              <a:gd name="connsiteY5" fmla="*/ 5600700 h 5600700"/>
              <a:gd name="connsiteX6" fmla="*/ 5600700 w 11201400"/>
              <a:gd name="connsiteY6" fmla="*/ 0 h 560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01400" h="5600700">
                <a:moveTo>
                  <a:pt x="5600700" y="0"/>
                </a:moveTo>
                <a:cubicBezTo>
                  <a:pt x="8693881" y="0"/>
                  <a:pt x="11201400" y="2507519"/>
                  <a:pt x="11201400" y="5600700"/>
                </a:cubicBezTo>
                <a:lnTo>
                  <a:pt x="9572044" y="5600700"/>
                </a:lnTo>
                <a:cubicBezTo>
                  <a:pt x="9572044" y="3407387"/>
                  <a:pt x="7794013" y="1629356"/>
                  <a:pt x="5600700" y="1629356"/>
                </a:cubicBezTo>
                <a:cubicBezTo>
                  <a:pt x="3407387" y="1629356"/>
                  <a:pt x="1629356" y="3407387"/>
                  <a:pt x="1629356" y="5600700"/>
                </a:cubicBezTo>
                <a:lnTo>
                  <a:pt x="0" y="5600700"/>
                </a:lnTo>
                <a:cubicBezTo>
                  <a:pt x="0" y="2507519"/>
                  <a:pt x="2507519" y="0"/>
                  <a:pt x="5600700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48214C-9277-4662-AC79-49009D1DA8BA}"/>
              </a:ext>
            </a:extLst>
          </p:cNvPr>
          <p:cNvSpPr txBox="1"/>
          <p:nvPr/>
        </p:nvSpPr>
        <p:spPr>
          <a:xfrm>
            <a:off x="1804157" y="421914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基本情况</a:t>
            </a:r>
            <a:endParaRPr kumimoji="1" lang="zh-CN" altLang="en-US" sz="2800" b="1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796FEF5-5F25-931B-666E-42F1D78477DD}"/>
              </a:ext>
            </a:extLst>
          </p:cNvPr>
          <p:cNvSpPr txBox="1"/>
          <p:nvPr/>
        </p:nvSpPr>
        <p:spPr>
          <a:xfrm>
            <a:off x="3084513" y="2051790"/>
            <a:ext cx="60960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15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离休干部管理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2A071EF-614B-1B5C-0B38-40056D48C7E6}"/>
              </a:ext>
            </a:extLst>
          </p:cNvPr>
          <p:cNvSpPr txBox="1"/>
          <p:nvPr/>
        </p:nvSpPr>
        <p:spPr>
          <a:xfrm>
            <a:off x="2371799" y="3082848"/>
            <a:ext cx="168319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5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离退休人员统筹外费用落实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7FAB649-D831-0E79-B711-37EBE70F5939}"/>
              </a:ext>
            </a:extLst>
          </p:cNvPr>
          <p:cNvSpPr txBox="1"/>
          <p:nvPr/>
        </p:nvSpPr>
        <p:spPr>
          <a:xfrm>
            <a:off x="1783576" y="4062390"/>
            <a:ext cx="2271416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5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地方政府全面承接社会化管理业务前相关退休人员服务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964EAA1-2CA2-25D0-4F68-6F842CA38C16}"/>
              </a:ext>
            </a:extLst>
          </p:cNvPr>
          <p:cNvSpPr txBox="1"/>
          <p:nvPr/>
        </p:nvSpPr>
        <p:spPr>
          <a:xfrm>
            <a:off x="6892123" y="2384548"/>
            <a:ext cx="178391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15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油田文体服务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EFD3AB1-5526-B567-556A-F2AB6DBE124B}"/>
              </a:ext>
            </a:extLst>
          </p:cNvPr>
          <p:cNvSpPr txBox="1"/>
          <p:nvPr/>
        </p:nvSpPr>
        <p:spPr>
          <a:xfrm>
            <a:off x="7646136" y="3162395"/>
            <a:ext cx="247319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zh-CN" sz="15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油田职业病防治以及疾控、卫监、药监等劳务输出服务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FA139F0-65F9-ADFF-1E22-77741D8BF408}"/>
              </a:ext>
            </a:extLst>
          </p:cNvPr>
          <p:cNvSpPr txBox="1"/>
          <p:nvPr/>
        </p:nvSpPr>
        <p:spPr>
          <a:xfrm>
            <a:off x="8693922" y="4173214"/>
            <a:ext cx="205102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15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油田员工帮扶服务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C9B6BCA-AB0C-FBE9-36EF-2324A266BE3B}"/>
              </a:ext>
            </a:extLst>
          </p:cNvPr>
          <p:cNvSpPr txBox="1"/>
          <p:nvPr/>
        </p:nvSpPr>
        <p:spPr>
          <a:xfrm>
            <a:off x="8820924" y="5372100"/>
            <a:ext cx="233502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zh-CN" sz="15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劳动就业服务和基地发展中心非在职群体管理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0E50185-C7BA-2E46-B382-DAC5B996199E}"/>
              </a:ext>
            </a:extLst>
          </p:cNvPr>
          <p:cNvSpPr txBox="1"/>
          <p:nvPr/>
        </p:nvSpPr>
        <p:spPr>
          <a:xfrm>
            <a:off x="-997133" y="5494084"/>
            <a:ext cx="609407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5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服务</a:t>
            </a:r>
            <a:r>
              <a:rPr lang="zh-CN" altLang="zh-CN" sz="15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油田关工委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9E4ADE3-B8F5-627E-E633-5D89D6B0B4D9}"/>
              </a:ext>
            </a:extLst>
          </p:cNvPr>
          <p:cNvSpPr txBox="1"/>
          <p:nvPr/>
        </p:nvSpPr>
        <p:spPr>
          <a:xfrm>
            <a:off x="3720202" y="2390455"/>
            <a:ext cx="175069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5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cs typeface="+mn-ea"/>
                <a:sym typeface="+mn-lt"/>
              </a:rPr>
              <a:t>老年大学托管业务综合协调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8AFE65AC-206F-03DD-D1D3-0D0FAAE6B1DC}"/>
              </a:ext>
            </a:extLst>
          </p:cNvPr>
          <p:cNvSpPr/>
          <p:nvPr/>
        </p:nvSpPr>
        <p:spPr>
          <a:xfrm>
            <a:off x="3124200" y="3886200"/>
            <a:ext cx="5943600" cy="2971800"/>
          </a:xfrm>
          <a:custGeom>
            <a:avLst/>
            <a:gdLst>
              <a:gd name="connsiteX0" fmla="*/ 2971800 w 5943600"/>
              <a:gd name="connsiteY0" fmla="*/ 0 h 2971800"/>
              <a:gd name="connsiteX1" fmla="*/ 5943600 w 5943600"/>
              <a:gd name="connsiteY1" fmla="*/ 2971800 h 2971800"/>
              <a:gd name="connsiteX2" fmla="*/ 0 w 5943600"/>
              <a:gd name="connsiteY2" fmla="*/ 2971800 h 2971800"/>
              <a:gd name="connsiteX3" fmla="*/ 2971800 w 5943600"/>
              <a:gd name="connsiteY3" fmla="*/ 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43600" h="2971800">
                <a:moveTo>
                  <a:pt x="2971800" y="0"/>
                </a:moveTo>
                <a:cubicBezTo>
                  <a:pt x="4613080" y="0"/>
                  <a:pt x="5943600" y="1330520"/>
                  <a:pt x="5943600" y="2971800"/>
                </a:cubicBezTo>
                <a:lnTo>
                  <a:pt x="0" y="2971800"/>
                </a:lnTo>
                <a:cubicBezTo>
                  <a:pt x="0" y="1330520"/>
                  <a:pt x="1330520" y="0"/>
                  <a:pt x="2971800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83E18969-4116-E2BB-3071-B8CE11959D19}"/>
              </a:ext>
            </a:extLst>
          </p:cNvPr>
          <p:cNvSpPr/>
          <p:nvPr/>
        </p:nvSpPr>
        <p:spPr>
          <a:xfrm>
            <a:off x="3499893" y="4185694"/>
            <a:ext cx="5192214" cy="2672307"/>
          </a:xfrm>
          <a:custGeom>
            <a:avLst/>
            <a:gdLst>
              <a:gd name="connsiteX0" fmla="*/ 2596107 w 5192214"/>
              <a:gd name="connsiteY0" fmla="*/ 0 h 2672307"/>
              <a:gd name="connsiteX1" fmla="*/ 5192214 w 5192214"/>
              <a:gd name="connsiteY1" fmla="*/ 2596107 h 2672307"/>
              <a:gd name="connsiteX2" fmla="*/ 5188366 w 5192214"/>
              <a:gd name="connsiteY2" fmla="*/ 2672307 h 2672307"/>
              <a:gd name="connsiteX3" fmla="*/ 3848 w 5192214"/>
              <a:gd name="connsiteY3" fmla="*/ 2672307 h 2672307"/>
              <a:gd name="connsiteX4" fmla="*/ 0 w 5192214"/>
              <a:gd name="connsiteY4" fmla="*/ 2596107 h 2672307"/>
              <a:gd name="connsiteX5" fmla="*/ 2596107 w 5192214"/>
              <a:gd name="connsiteY5" fmla="*/ 0 h 2672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92214" h="2672307">
                <a:moveTo>
                  <a:pt x="2596107" y="0"/>
                </a:moveTo>
                <a:cubicBezTo>
                  <a:pt x="4029897" y="0"/>
                  <a:pt x="5192214" y="1162317"/>
                  <a:pt x="5192214" y="2596107"/>
                </a:cubicBezTo>
                <a:lnTo>
                  <a:pt x="5188366" y="2672307"/>
                </a:lnTo>
                <a:lnTo>
                  <a:pt x="3848" y="2672307"/>
                </a:lnTo>
                <a:lnTo>
                  <a:pt x="0" y="2596107"/>
                </a:lnTo>
                <a:cubicBezTo>
                  <a:pt x="0" y="1162317"/>
                  <a:pt x="1162317" y="0"/>
                  <a:pt x="259610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CE1E597-783A-1E67-597F-3E18042EBCB5}"/>
              </a:ext>
            </a:extLst>
          </p:cNvPr>
          <p:cNvGrpSpPr/>
          <p:nvPr/>
        </p:nvGrpSpPr>
        <p:grpSpPr>
          <a:xfrm>
            <a:off x="5719826" y="1081088"/>
            <a:ext cx="802724" cy="931160"/>
            <a:chOff x="1371653" y="4248479"/>
            <a:chExt cx="802724" cy="931160"/>
          </a:xfrm>
        </p:grpSpPr>
        <p:sp>
          <p:nvSpPr>
            <p:cNvPr id="44" name="六边形 43">
              <a:extLst>
                <a:ext uri="{FF2B5EF4-FFF2-40B4-BE49-F238E27FC236}">
                  <a16:creationId xmlns:a16="http://schemas.microsoft.com/office/drawing/2014/main" id="{B756A740-8BCF-ACE2-6080-2B098AB8691F}"/>
                </a:ext>
              </a:extLst>
            </p:cNvPr>
            <p:cNvSpPr/>
            <p:nvPr/>
          </p:nvSpPr>
          <p:spPr>
            <a:xfrm rot="5400000">
              <a:off x="1307435" y="4312697"/>
              <a:ext cx="931160" cy="802724"/>
            </a:xfrm>
            <a:prstGeom prst="hexagon">
              <a:avLst>
                <a:gd name="adj" fmla="val 28092"/>
                <a:gd name="vf" fmla="val 115470"/>
              </a:avLst>
            </a:prstGeom>
            <a:solidFill>
              <a:schemeClr val="accent1">
                <a:alpha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algn="l"/>
              <a:endParaRPr lang="zh-CN" altLang="en-US" sz="112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六边形 44">
              <a:extLst>
                <a:ext uri="{FF2B5EF4-FFF2-40B4-BE49-F238E27FC236}">
                  <a16:creationId xmlns:a16="http://schemas.microsoft.com/office/drawing/2014/main" id="{50D1E109-5433-47A7-2D83-A34758A79576}"/>
                </a:ext>
              </a:extLst>
            </p:cNvPr>
            <p:cNvSpPr/>
            <p:nvPr/>
          </p:nvSpPr>
          <p:spPr>
            <a:xfrm rot="5400000">
              <a:off x="1378646" y="4374085"/>
              <a:ext cx="788739" cy="679948"/>
            </a:xfrm>
            <a:prstGeom prst="hexagon">
              <a:avLst>
                <a:gd name="adj" fmla="val 28092"/>
                <a:gd name="vf" fmla="val 11547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algn="l"/>
              <a:endParaRPr lang="zh-CN" altLang="en-US" sz="112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314BB73-0B3E-1F8C-B27B-02C1A99DFBBD}"/>
                </a:ext>
              </a:extLst>
            </p:cNvPr>
            <p:cNvSpPr txBox="1"/>
            <p:nvPr/>
          </p:nvSpPr>
          <p:spPr>
            <a:xfrm>
              <a:off x="1466204" y="4589058"/>
              <a:ext cx="612679" cy="307777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+mj-ea"/>
                  <a:ea typeface="+mj-ea"/>
                </a:rPr>
                <a:t>05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0DDED96-FCE5-836C-B280-4BCEFAD888FA}"/>
              </a:ext>
            </a:extLst>
          </p:cNvPr>
          <p:cNvGrpSpPr/>
          <p:nvPr/>
        </p:nvGrpSpPr>
        <p:grpSpPr>
          <a:xfrm>
            <a:off x="3557279" y="1399177"/>
            <a:ext cx="802724" cy="931160"/>
            <a:chOff x="1371653" y="4248479"/>
            <a:chExt cx="802724" cy="931160"/>
          </a:xfrm>
        </p:grpSpPr>
        <p:sp>
          <p:nvSpPr>
            <p:cNvPr id="56" name="六边形 55">
              <a:extLst>
                <a:ext uri="{FF2B5EF4-FFF2-40B4-BE49-F238E27FC236}">
                  <a16:creationId xmlns:a16="http://schemas.microsoft.com/office/drawing/2014/main" id="{B45B8AC6-5D69-BE60-E43B-54247F3657A3}"/>
                </a:ext>
              </a:extLst>
            </p:cNvPr>
            <p:cNvSpPr/>
            <p:nvPr/>
          </p:nvSpPr>
          <p:spPr>
            <a:xfrm rot="5400000">
              <a:off x="1307435" y="4312697"/>
              <a:ext cx="931160" cy="802724"/>
            </a:xfrm>
            <a:prstGeom prst="hexagon">
              <a:avLst>
                <a:gd name="adj" fmla="val 28092"/>
                <a:gd name="vf" fmla="val 115470"/>
              </a:avLst>
            </a:prstGeom>
            <a:solidFill>
              <a:schemeClr val="accent1">
                <a:alpha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algn="l"/>
              <a:endParaRPr lang="zh-CN" altLang="en-US" sz="112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六边形 56">
              <a:extLst>
                <a:ext uri="{FF2B5EF4-FFF2-40B4-BE49-F238E27FC236}">
                  <a16:creationId xmlns:a16="http://schemas.microsoft.com/office/drawing/2014/main" id="{FC49963D-C4B4-E757-2B74-281774430CC0}"/>
                </a:ext>
              </a:extLst>
            </p:cNvPr>
            <p:cNvSpPr/>
            <p:nvPr/>
          </p:nvSpPr>
          <p:spPr>
            <a:xfrm rot="5400000">
              <a:off x="1378646" y="4374085"/>
              <a:ext cx="788739" cy="679948"/>
            </a:xfrm>
            <a:prstGeom prst="hexagon">
              <a:avLst>
                <a:gd name="adj" fmla="val 28092"/>
                <a:gd name="vf" fmla="val 11547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algn="l"/>
              <a:endParaRPr lang="zh-CN" altLang="en-US" sz="112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570267D-1172-87AB-BB7C-94B24734C24F}"/>
                </a:ext>
              </a:extLst>
            </p:cNvPr>
            <p:cNvSpPr txBox="1"/>
            <p:nvPr/>
          </p:nvSpPr>
          <p:spPr>
            <a:xfrm>
              <a:off x="1466204" y="4589058"/>
              <a:ext cx="612679" cy="307777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FE45675F-B9A9-BC7D-FEA7-64695D0C88F7}"/>
              </a:ext>
            </a:extLst>
          </p:cNvPr>
          <p:cNvGrpSpPr/>
          <p:nvPr/>
        </p:nvGrpSpPr>
        <p:grpSpPr>
          <a:xfrm>
            <a:off x="7964164" y="1365987"/>
            <a:ext cx="802724" cy="931160"/>
            <a:chOff x="1371653" y="4248479"/>
            <a:chExt cx="802724" cy="931160"/>
          </a:xfrm>
        </p:grpSpPr>
        <p:sp>
          <p:nvSpPr>
            <p:cNvPr id="60" name="六边形 59">
              <a:extLst>
                <a:ext uri="{FF2B5EF4-FFF2-40B4-BE49-F238E27FC236}">
                  <a16:creationId xmlns:a16="http://schemas.microsoft.com/office/drawing/2014/main" id="{F9F75A52-E213-44D9-9F8C-E87A81CD28DB}"/>
                </a:ext>
              </a:extLst>
            </p:cNvPr>
            <p:cNvSpPr/>
            <p:nvPr/>
          </p:nvSpPr>
          <p:spPr>
            <a:xfrm rot="5400000">
              <a:off x="1307435" y="4312697"/>
              <a:ext cx="931160" cy="802724"/>
            </a:xfrm>
            <a:prstGeom prst="hexagon">
              <a:avLst>
                <a:gd name="adj" fmla="val 28092"/>
                <a:gd name="vf" fmla="val 115470"/>
              </a:avLst>
            </a:prstGeom>
            <a:solidFill>
              <a:schemeClr val="accent1">
                <a:alpha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algn="l"/>
              <a:endParaRPr lang="zh-CN" altLang="en-US" sz="112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六边形 60">
              <a:extLst>
                <a:ext uri="{FF2B5EF4-FFF2-40B4-BE49-F238E27FC236}">
                  <a16:creationId xmlns:a16="http://schemas.microsoft.com/office/drawing/2014/main" id="{945DE8D1-4A90-C36D-79F8-5413196187B1}"/>
                </a:ext>
              </a:extLst>
            </p:cNvPr>
            <p:cNvSpPr/>
            <p:nvPr/>
          </p:nvSpPr>
          <p:spPr>
            <a:xfrm rot="5400000">
              <a:off x="1378646" y="4374085"/>
              <a:ext cx="788739" cy="679948"/>
            </a:xfrm>
            <a:prstGeom prst="hexagon">
              <a:avLst>
                <a:gd name="adj" fmla="val 28092"/>
                <a:gd name="vf" fmla="val 11547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algn="l"/>
              <a:endParaRPr lang="zh-CN" altLang="en-US" sz="112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7C0F52F-9DD5-7439-422A-BD534E9270AE}"/>
                </a:ext>
              </a:extLst>
            </p:cNvPr>
            <p:cNvSpPr txBox="1"/>
            <p:nvPr/>
          </p:nvSpPr>
          <p:spPr>
            <a:xfrm>
              <a:off x="1466204" y="4589058"/>
              <a:ext cx="612679" cy="307777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+mj-ea"/>
                  <a:ea typeface="+mj-ea"/>
                </a:rPr>
                <a:t>06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CCB7158D-A18C-9ED8-4508-011A300B1C02}"/>
              </a:ext>
            </a:extLst>
          </p:cNvPr>
          <p:cNvGrpSpPr/>
          <p:nvPr/>
        </p:nvGrpSpPr>
        <p:grpSpPr>
          <a:xfrm>
            <a:off x="1780599" y="2319245"/>
            <a:ext cx="802724" cy="931160"/>
            <a:chOff x="1371653" y="4248479"/>
            <a:chExt cx="802724" cy="931160"/>
          </a:xfrm>
        </p:grpSpPr>
        <p:sp>
          <p:nvSpPr>
            <p:cNvPr id="74" name="六边形 73">
              <a:extLst>
                <a:ext uri="{FF2B5EF4-FFF2-40B4-BE49-F238E27FC236}">
                  <a16:creationId xmlns:a16="http://schemas.microsoft.com/office/drawing/2014/main" id="{C3FEAD2F-39B4-633E-986C-02431A82BE4B}"/>
                </a:ext>
              </a:extLst>
            </p:cNvPr>
            <p:cNvSpPr/>
            <p:nvPr/>
          </p:nvSpPr>
          <p:spPr>
            <a:xfrm rot="5400000">
              <a:off x="1307435" y="4312697"/>
              <a:ext cx="931160" cy="802724"/>
            </a:xfrm>
            <a:prstGeom prst="hexagon">
              <a:avLst>
                <a:gd name="adj" fmla="val 28092"/>
                <a:gd name="vf" fmla="val 115470"/>
              </a:avLst>
            </a:prstGeom>
            <a:solidFill>
              <a:schemeClr val="accent1">
                <a:alpha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algn="l"/>
              <a:endParaRPr lang="zh-CN" altLang="en-US" sz="112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六边形 74">
              <a:extLst>
                <a:ext uri="{FF2B5EF4-FFF2-40B4-BE49-F238E27FC236}">
                  <a16:creationId xmlns:a16="http://schemas.microsoft.com/office/drawing/2014/main" id="{F6EDDCC9-3738-D4D4-03A0-D994354743CB}"/>
                </a:ext>
              </a:extLst>
            </p:cNvPr>
            <p:cNvSpPr/>
            <p:nvPr/>
          </p:nvSpPr>
          <p:spPr>
            <a:xfrm rot="5400000">
              <a:off x="1378646" y="4374085"/>
              <a:ext cx="788739" cy="679948"/>
            </a:xfrm>
            <a:prstGeom prst="hexagon">
              <a:avLst>
                <a:gd name="adj" fmla="val 28092"/>
                <a:gd name="vf" fmla="val 11547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algn="l"/>
              <a:endParaRPr lang="zh-CN" altLang="en-US" sz="112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C6C1F583-13F5-3BDD-89F0-C387F579849C}"/>
                </a:ext>
              </a:extLst>
            </p:cNvPr>
            <p:cNvSpPr txBox="1"/>
            <p:nvPr/>
          </p:nvSpPr>
          <p:spPr>
            <a:xfrm>
              <a:off x="1450441" y="4546477"/>
              <a:ext cx="612679" cy="307777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5E23EAB0-3449-B74D-4D5E-FBF15188FCED}"/>
              </a:ext>
            </a:extLst>
          </p:cNvPr>
          <p:cNvGrpSpPr/>
          <p:nvPr/>
        </p:nvGrpSpPr>
        <p:grpSpPr>
          <a:xfrm>
            <a:off x="9529889" y="2267529"/>
            <a:ext cx="802724" cy="931160"/>
            <a:chOff x="1371653" y="4248479"/>
            <a:chExt cx="802724" cy="931160"/>
          </a:xfrm>
        </p:grpSpPr>
        <p:sp>
          <p:nvSpPr>
            <p:cNvPr id="78" name="六边形 77">
              <a:extLst>
                <a:ext uri="{FF2B5EF4-FFF2-40B4-BE49-F238E27FC236}">
                  <a16:creationId xmlns:a16="http://schemas.microsoft.com/office/drawing/2014/main" id="{2CD23CF5-9601-AAF5-9AD7-1862C216D705}"/>
                </a:ext>
              </a:extLst>
            </p:cNvPr>
            <p:cNvSpPr/>
            <p:nvPr/>
          </p:nvSpPr>
          <p:spPr>
            <a:xfrm rot="5400000">
              <a:off x="1307435" y="4312697"/>
              <a:ext cx="931160" cy="802724"/>
            </a:xfrm>
            <a:prstGeom prst="hexagon">
              <a:avLst>
                <a:gd name="adj" fmla="val 28092"/>
                <a:gd name="vf" fmla="val 115470"/>
              </a:avLst>
            </a:prstGeom>
            <a:solidFill>
              <a:schemeClr val="accent1">
                <a:alpha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algn="l"/>
              <a:endParaRPr lang="zh-CN" altLang="en-US" sz="112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六边形 78">
              <a:extLst>
                <a:ext uri="{FF2B5EF4-FFF2-40B4-BE49-F238E27FC236}">
                  <a16:creationId xmlns:a16="http://schemas.microsoft.com/office/drawing/2014/main" id="{63D9A346-22C3-115A-0139-E458010B7584}"/>
                </a:ext>
              </a:extLst>
            </p:cNvPr>
            <p:cNvSpPr/>
            <p:nvPr/>
          </p:nvSpPr>
          <p:spPr>
            <a:xfrm rot="5400000">
              <a:off x="1378646" y="4374085"/>
              <a:ext cx="788739" cy="679948"/>
            </a:xfrm>
            <a:prstGeom prst="hexagon">
              <a:avLst>
                <a:gd name="adj" fmla="val 28092"/>
                <a:gd name="vf" fmla="val 11547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algn="l"/>
              <a:endParaRPr lang="zh-CN" altLang="en-US" sz="112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89707BDD-EC1A-D3C1-1B71-AAE5AB30D02C}"/>
                </a:ext>
              </a:extLst>
            </p:cNvPr>
            <p:cNvSpPr txBox="1"/>
            <p:nvPr/>
          </p:nvSpPr>
          <p:spPr>
            <a:xfrm>
              <a:off x="1466204" y="4589058"/>
              <a:ext cx="612679" cy="307777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+mj-ea"/>
                  <a:ea typeface="+mj-ea"/>
                </a:rPr>
                <a:t>07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E2D8275D-CC51-8F1A-5262-5646FBFBEED3}"/>
              </a:ext>
            </a:extLst>
          </p:cNvPr>
          <p:cNvGrpSpPr/>
          <p:nvPr/>
        </p:nvGrpSpPr>
        <p:grpSpPr>
          <a:xfrm>
            <a:off x="920230" y="3589287"/>
            <a:ext cx="802724" cy="931160"/>
            <a:chOff x="1371653" y="4248479"/>
            <a:chExt cx="802724" cy="931160"/>
          </a:xfrm>
        </p:grpSpPr>
        <p:sp>
          <p:nvSpPr>
            <p:cNvPr id="82" name="六边形 81">
              <a:extLst>
                <a:ext uri="{FF2B5EF4-FFF2-40B4-BE49-F238E27FC236}">
                  <a16:creationId xmlns:a16="http://schemas.microsoft.com/office/drawing/2014/main" id="{77C601DC-C7D7-F775-25CC-78903C806AFC}"/>
                </a:ext>
              </a:extLst>
            </p:cNvPr>
            <p:cNvSpPr/>
            <p:nvPr/>
          </p:nvSpPr>
          <p:spPr>
            <a:xfrm rot="5400000">
              <a:off x="1307435" y="4312697"/>
              <a:ext cx="931160" cy="802724"/>
            </a:xfrm>
            <a:prstGeom prst="hexagon">
              <a:avLst>
                <a:gd name="adj" fmla="val 28092"/>
                <a:gd name="vf" fmla="val 115470"/>
              </a:avLst>
            </a:prstGeom>
            <a:solidFill>
              <a:schemeClr val="accent1">
                <a:alpha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algn="l"/>
              <a:endParaRPr lang="zh-CN" altLang="en-US" sz="112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3" name="六边形 82">
              <a:extLst>
                <a:ext uri="{FF2B5EF4-FFF2-40B4-BE49-F238E27FC236}">
                  <a16:creationId xmlns:a16="http://schemas.microsoft.com/office/drawing/2014/main" id="{8BA19B1C-3F35-18B4-C22F-5D203691041D}"/>
                </a:ext>
              </a:extLst>
            </p:cNvPr>
            <p:cNvSpPr/>
            <p:nvPr/>
          </p:nvSpPr>
          <p:spPr>
            <a:xfrm rot="5400000">
              <a:off x="1378646" y="4374085"/>
              <a:ext cx="788739" cy="679948"/>
            </a:xfrm>
            <a:prstGeom prst="hexagon">
              <a:avLst>
                <a:gd name="adj" fmla="val 28092"/>
                <a:gd name="vf" fmla="val 11547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algn="l"/>
              <a:endParaRPr lang="zh-CN" altLang="en-US" sz="112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A7C7F8E4-EC69-674B-F56D-F8E0A81D0452}"/>
                </a:ext>
              </a:extLst>
            </p:cNvPr>
            <p:cNvSpPr txBox="1"/>
            <p:nvPr/>
          </p:nvSpPr>
          <p:spPr>
            <a:xfrm>
              <a:off x="1466204" y="4569771"/>
              <a:ext cx="612679" cy="307777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6BA8AD7B-AEB3-55E8-4CED-E6F607836AD6}"/>
              </a:ext>
            </a:extLst>
          </p:cNvPr>
          <p:cNvGrpSpPr/>
          <p:nvPr/>
        </p:nvGrpSpPr>
        <p:grpSpPr>
          <a:xfrm>
            <a:off x="411365" y="5120671"/>
            <a:ext cx="802724" cy="931160"/>
            <a:chOff x="1371653" y="4248479"/>
            <a:chExt cx="802724" cy="931160"/>
          </a:xfrm>
        </p:grpSpPr>
        <p:sp>
          <p:nvSpPr>
            <p:cNvPr id="86" name="六边形 85">
              <a:extLst>
                <a:ext uri="{FF2B5EF4-FFF2-40B4-BE49-F238E27FC236}">
                  <a16:creationId xmlns:a16="http://schemas.microsoft.com/office/drawing/2014/main" id="{0F5778DE-6987-C145-2400-E54E7C4BBE68}"/>
                </a:ext>
              </a:extLst>
            </p:cNvPr>
            <p:cNvSpPr/>
            <p:nvPr/>
          </p:nvSpPr>
          <p:spPr>
            <a:xfrm rot="5400000">
              <a:off x="1307435" y="4312697"/>
              <a:ext cx="931160" cy="802724"/>
            </a:xfrm>
            <a:prstGeom prst="hexagon">
              <a:avLst>
                <a:gd name="adj" fmla="val 28092"/>
                <a:gd name="vf" fmla="val 115470"/>
              </a:avLst>
            </a:prstGeom>
            <a:solidFill>
              <a:schemeClr val="accent1">
                <a:alpha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algn="l"/>
              <a:endParaRPr lang="zh-CN" altLang="en-US" sz="112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7" name="六边形 86">
              <a:extLst>
                <a:ext uri="{FF2B5EF4-FFF2-40B4-BE49-F238E27FC236}">
                  <a16:creationId xmlns:a16="http://schemas.microsoft.com/office/drawing/2014/main" id="{95184887-A0C5-306B-291F-B33E5A1759EF}"/>
                </a:ext>
              </a:extLst>
            </p:cNvPr>
            <p:cNvSpPr/>
            <p:nvPr/>
          </p:nvSpPr>
          <p:spPr>
            <a:xfrm rot="5400000">
              <a:off x="1378646" y="4374085"/>
              <a:ext cx="788739" cy="679948"/>
            </a:xfrm>
            <a:prstGeom prst="hexagon">
              <a:avLst>
                <a:gd name="adj" fmla="val 28092"/>
                <a:gd name="vf" fmla="val 11547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algn="l"/>
              <a:endParaRPr lang="zh-CN" altLang="en-US" sz="112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F7FF8BA1-BA67-FFF1-1C76-21C9F17D0E5E}"/>
                </a:ext>
              </a:extLst>
            </p:cNvPr>
            <p:cNvSpPr txBox="1"/>
            <p:nvPr/>
          </p:nvSpPr>
          <p:spPr>
            <a:xfrm>
              <a:off x="1446496" y="4583919"/>
              <a:ext cx="612679" cy="307777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8390DDD3-BC8E-3E1D-A898-304805CCBADA}"/>
              </a:ext>
            </a:extLst>
          </p:cNvPr>
          <p:cNvGrpSpPr/>
          <p:nvPr/>
        </p:nvGrpSpPr>
        <p:grpSpPr>
          <a:xfrm>
            <a:off x="10680461" y="3640376"/>
            <a:ext cx="802724" cy="931160"/>
            <a:chOff x="1371653" y="4248479"/>
            <a:chExt cx="802724" cy="931160"/>
          </a:xfrm>
        </p:grpSpPr>
        <p:sp>
          <p:nvSpPr>
            <p:cNvPr id="90" name="六边形 89">
              <a:extLst>
                <a:ext uri="{FF2B5EF4-FFF2-40B4-BE49-F238E27FC236}">
                  <a16:creationId xmlns:a16="http://schemas.microsoft.com/office/drawing/2014/main" id="{7A026AA1-A8ED-3E95-9D32-2F02A76A2A82}"/>
                </a:ext>
              </a:extLst>
            </p:cNvPr>
            <p:cNvSpPr/>
            <p:nvPr/>
          </p:nvSpPr>
          <p:spPr>
            <a:xfrm rot="5400000">
              <a:off x="1307435" y="4312697"/>
              <a:ext cx="931160" cy="802724"/>
            </a:xfrm>
            <a:prstGeom prst="hexagon">
              <a:avLst>
                <a:gd name="adj" fmla="val 28092"/>
                <a:gd name="vf" fmla="val 115470"/>
              </a:avLst>
            </a:prstGeom>
            <a:solidFill>
              <a:schemeClr val="accent1">
                <a:alpha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algn="l"/>
              <a:endParaRPr lang="zh-CN" altLang="en-US" sz="112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1" name="六边形 90">
              <a:extLst>
                <a:ext uri="{FF2B5EF4-FFF2-40B4-BE49-F238E27FC236}">
                  <a16:creationId xmlns:a16="http://schemas.microsoft.com/office/drawing/2014/main" id="{178937BB-B2E4-9548-E505-FA4B72327603}"/>
                </a:ext>
              </a:extLst>
            </p:cNvPr>
            <p:cNvSpPr/>
            <p:nvPr/>
          </p:nvSpPr>
          <p:spPr>
            <a:xfrm rot="5400000">
              <a:off x="1378646" y="4374085"/>
              <a:ext cx="788739" cy="679948"/>
            </a:xfrm>
            <a:prstGeom prst="hexagon">
              <a:avLst>
                <a:gd name="adj" fmla="val 28092"/>
                <a:gd name="vf" fmla="val 11547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algn="l"/>
              <a:endParaRPr lang="zh-CN" altLang="en-US" sz="112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9F623B95-51FF-F810-E927-440E21D4F9D5}"/>
                </a:ext>
              </a:extLst>
            </p:cNvPr>
            <p:cNvSpPr txBox="1"/>
            <p:nvPr/>
          </p:nvSpPr>
          <p:spPr>
            <a:xfrm>
              <a:off x="1466204" y="4589058"/>
              <a:ext cx="612679" cy="307777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+mj-ea"/>
                  <a:ea typeface="+mj-ea"/>
                </a:rPr>
                <a:t>08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0B1B2DEB-21F0-BB32-87E1-39D09B636C52}"/>
              </a:ext>
            </a:extLst>
          </p:cNvPr>
          <p:cNvGrpSpPr/>
          <p:nvPr/>
        </p:nvGrpSpPr>
        <p:grpSpPr>
          <a:xfrm>
            <a:off x="11172525" y="5229743"/>
            <a:ext cx="802724" cy="931160"/>
            <a:chOff x="1371653" y="4248479"/>
            <a:chExt cx="802724" cy="931160"/>
          </a:xfrm>
        </p:grpSpPr>
        <p:sp>
          <p:nvSpPr>
            <p:cNvPr id="94" name="六边形 93">
              <a:extLst>
                <a:ext uri="{FF2B5EF4-FFF2-40B4-BE49-F238E27FC236}">
                  <a16:creationId xmlns:a16="http://schemas.microsoft.com/office/drawing/2014/main" id="{E59E9275-363E-8681-EC33-BD6A4C89DF59}"/>
                </a:ext>
              </a:extLst>
            </p:cNvPr>
            <p:cNvSpPr/>
            <p:nvPr/>
          </p:nvSpPr>
          <p:spPr>
            <a:xfrm rot="5400000">
              <a:off x="1307435" y="4312697"/>
              <a:ext cx="931160" cy="802724"/>
            </a:xfrm>
            <a:prstGeom prst="hexagon">
              <a:avLst>
                <a:gd name="adj" fmla="val 28092"/>
                <a:gd name="vf" fmla="val 115470"/>
              </a:avLst>
            </a:prstGeom>
            <a:solidFill>
              <a:schemeClr val="accent1">
                <a:alpha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algn="l"/>
              <a:endParaRPr lang="zh-CN" altLang="en-US" sz="112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5" name="六边形 94">
              <a:extLst>
                <a:ext uri="{FF2B5EF4-FFF2-40B4-BE49-F238E27FC236}">
                  <a16:creationId xmlns:a16="http://schemas.microsoft.com/office/drawing/2014/main" id="{0C414AEE-7C33-AF8F-6A04-3E7D3ABD057E}"/>
                </a:ext>
              </a:extLst>
            </p:cNvPr>
            <p:cNvSpPr/>
            <p:nvPr/>
          </p:nvSpPr>
          <p:spPr>
            <a:xfrm rot="5400000">
              <a:off x="1378646" y="4374085"/>
              <a:ext cx="788739" cy="679948"/>
            </a:xfrm>
            <a:prstGeom prst="hexagon">
              <a:avLst>
                <a:gd name="adj" fmla="val 28092"/>
                <a:gd name="vf" fmla="val 11547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" tIns="32004" rIns="64008" bIns="32004" rtlCol="0" anchor="ctr"/>
            <a:lstStyle/>
            <a:p>
              <a:pPr algn="l"/>
              <a:endParaRPr lang="zh-CN" altLang="en-US" sz="112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44D4C95C-96F0-CEE2-8FD7-FFED021A93BC}"/>
                </a:ext>
              </a:extLst>
            </p:cNvPr>
            <p:cNvSpPr txBox="1"/>
            <p:nvPr/>
          </p:nvSpPr>
          <p:spPr>
            <a:xfrm>
              <a:off x="1466204" y="4589058"/>
              <a:ext cx="612679" cy="307777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+mj-ea"/>
                  <a:ea typeface="+mj-ea"/>
                </a:rPr>
                <a:t>09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37894CD2-4A13-7F01-30E0-EC54D660D742}"/>
              </a:ext>
            </a:extLst>
          </p:cNvPr>
          <p:cNvGrpSpPr/>
          <p:nvPr/>
        </p:nvGrpSpPr>
        <p:grpSpPr>
          <a:xfrm>
            <a:off x="5178881" y="2805128"/>
            <a:ext cx="1808945" cy="3449357"/>
            <a:chOff x="5689702" y="3198689"/>
            <a:chExt cx="1282598" cy="2445701"/>
          </a:xfrm>
        </p:grpSpPr>
        <p:pic>
          <p:nvPicPr>
            <p:cNvPr id="98" name="图片 97">
              <a:extLst>
                <a:ext uri="{FF2B5EF4-FFF2-40B4-BE49-F238E27FC236}">
                  <a16:creationId xmlns:a16="http://schemas.microsoft.com/office/drawing/2014/main" id="{883E8D0B-DA6A-BD7B-7E18-7EFABB2E2F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89702" y="3198689"/>
              <a:ext cx="1096400" cy="2437848"/>
            </a:xfrm>
            <a:prstGeom prst="rect">
              <a:avLst/>
            </a:prstGeom>
          </p:spPr>
        </p:pic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7B0EC49B-1E8D-220D-E89A-010279D81595}"/>
                </a:ext>
              </a:extLst>
            </p:cNvPr>
            <p:cNvSpPr/>
            <p:nvPr/>
          </p:nvSpPr>
          <p:spPr>
            <a:xfrm>
              <a:off x="5689702" y="4721060"/>
              <a:ext cx="1282598" cy="923330"/>
            </a:xfrm>
            <a:prstGeom prst="rect">
              <a:avLst/>
            </a:prstGeom>
            <a:gradFill flip="none" rotWithShape="1">
              <a:gsLst>
                <a:gs pos="25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C75F6401-CFAF-8C91-AD3F-EA8B1C090C3D}"/>
              </a:ext>
            </a:extLst>
          </p:cNvPr>
          <p:cNvGrpSpPr/>
          <p:nvPr/>
        </p:nvGrpSpPr>
        <p:grpSpPr>
          <a:xfrm>
            <a:off x="4054991" y="5581672"/>
            <a:ext cx="3963070" cy="988384"/>
            <a:chOff x="4195574" y="4996822"/>
            <a:chExt cx="3963070" cy="98838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FED1B82-68CB-5481-8E35-DFA523F6FBF0}"/>
                </a:ext>
              </a:extLst>
            </p:cNvPr>
            <p:cNvSpPr txBox="1"/>
            <p:nvPr/>
          </p:nvSpPr>
          <p:spPr>
            <a:xfrm>
              <a:off x="4195574" y="4996822"/>
              <a:ext cx="3963070" cy="646331"/>
            </a:xfrm>
            <a:prstGeom prst="rect">
              <a:avLst/>
            </a:prstGeom>
            <a:noFill/>
            <a:effectLst>
              <a:outerShdw blurRad="101600" dist="76200" dir="5400000" sx="97000" sy="97000" algn="t" rotWithShape="0">
                <a:schemeClr val="accent1">
                  <a:lumMod val="50000"/>
                  <a:alpha val="53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>
                  <a:gradFill>
                    <a:gsLst>
                      <a:gs pos="73000">
                        <a:schemeClr val="bg1"/>
                      </a:gs>
                      <a:gs pos="24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16200000" scaled="1"/>
                  </a:gradFill>
                  <a:latin typeface="+mj-ea"/>
                  <a:ea typeface="+mj-ea"/>
                  <a:cs typeface="+mn-ea"/>
                  <a:sym typeface="+mn-lt"/>
                </a:rPr>
                <a:t>主要负责的业务</a:t>
              </a:r>
              <a:endParaRPr lang="en-US" altLang="zh-CN" sz="3600" dirty="0">
                <a:gradFill>
                  <a:gsLst>
                    <a:gs pos="73000">
                      <a:schemeClr val="bg1"/>
                    </a:gs>
                    <a:gs pos="24000">
                      <a:schemeClr val="accent1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8" name="矩形: 圆角 107">
              <a:extLst>
                <a:ext uri="{FF2B5EF4-FFF2-40B4-BE49-F238E27FC236}">
                  <a16:creationId xmlns:a16="http://schemas.microsoft.com/office/drawing/2014/main" id="{A4D12451-DA05-65BC-9836-9B710FF7189D}"/>
                </a:ext>
              </a:extLst>
            </p:cNvPr>
            <p:cNvSpPr/>
            <p:nvPr/>
          </p:nvSpPr>
          <p:spPr>
            <a:xfrm>
              <a:off x="5158325" y="5679724"/>
              <a:ext cx="1922960" cy="28211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53000">
                  <a:schemeClr val="accent1">
                    <a:lumMod val="60000"/>
                    <a:lumOff val="40000"/>
                  </a:schemeClr>
                </a:gs>
                <a:gs pos="2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EF884D5B-8C4A-3FFE-DC7F-D76194E6A948}"/>
                </a:ext>
              </a:extLst>
            </p:cNvPr>
            <p:cNvSpPr txBox="1"/>
            <p:nvPr/>
          </p:nvSpPr>
          <p:spPr>
            <a:xfrm>
              <a:off x="5207932" y="5677429"/>
              <a:ext cx="1828953" cy="307777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dist"/>
              <a:r>
                <a:rPr lang="zh-CN" altLang="en-US" sz="14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综合事务服务部</a:t>
              </a:r>
              <a:endParaRPr lang="en-US" altLang="zh-CN" sz="14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A87FFC80-34E3-FDA3-3850-85A6CFB100BD}"/>
              </a:ext>
            </a:extLst>
          </p:cNvPr>
          <p:cNvSpPr txBox="1"/>
          <p:nvPr/>
        </p:nvSpPr>
        <p:spPr>
          <a:xfrm>
            <a:off x="1014781" y="496233"/>
            <a:ext cx="365485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bg1"/>
                </a:solidFill>
                <a:latin typeface="思源黑体 CN Regular" panose="020B0500000000000000" pitchFamily="34" charset="-122"/>
              </a:rPr>
              <a:t>一</a:t>
            </a:r>
          </a:p>
        </p:txBody>
      </p:sp>
    </p:spTree>
    <p:extLst>
      <p:ext uri="{BB962C8B-B14F-4D97-AF65-F5344CB8AC3E}">
        <p14:creationId xmlns:p14="http://schemas.microsoft.com/office/powerpoint/2010/main" val="36828192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 xmlns:a16="http://schemas.microsoft.com/office/drawing/2014/main" xmlns:p14="http://schemas.microsoft.com/office/powerpoint/2010/main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>
            <a:extLst>
              <a:ext uri="{FF2B5EF4-FFF2-40B4-BE49-F238E27FC236}">
                <a16:creationId xmlns:a16="http://schemas.microsoft.com/office/drawing/2014/main" id="{3185D424-0613-AF1E-AF88-151FF308EDB3}"/>
              </a:ext>
            </a:extLst>
          </p:cNvPr>
          <p:cNvSpPr/>
          <p:nvPr/>
        </p:nvSpPr>
        <p:spPr bwMode="auto">
          <a:xfrm>
            <a:off x="0" y="4519748"/>
            <a:ext cx="12192000" cy="233825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cap="none" normalizeH="0" baseline="0" dirty="0">
              <a:ln>
                <a:noFill/>
              </a:ln>
              <a:solidFill>
                <a:srgbClr val="003399"/>
              </a:solidFill>
              <a:effectLst/>
              <a:latin typeface="+mn-ea"/>
              <a:ea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48214C-9277-4662-AC79-49009D1DA8BA}"/>
              </a:ext>
            </a:extLst>
          </p:cNvPr>
          <p:cNvSpPr txBox="1"/>
          <p:nvPr/>
        </p:nvSpPr>
        <p:spPr>
          <a:xfrm>
            <a:off x="1804157" y="421914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基本情况</a:t>
            </a:r>
            <a:endParaRPr kumimoji="1" lang="zh-CN" altLang="en-US" sz="2800" b="1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A87FFC80-34E3-FDA3-3850-85A6CFB100BD}"/>
              </a:ext>
            </a:extLst>
          </p:cNvPr>
          <p:cNvSpPr txBox="1"/>
          <p:nvPr/>
        </p:nvSpPr>
        <p:spPr>
          <a:xfrm>
            <a:off x="1014781" y="496233"/>
            <a:ext cx="365485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bg1"/>
                </a:solidFill>
                <a:latin typeface="思源黑体 CN Regular" panose="020B0500000000000000" pitchFamily="34" charset="-122"/>
              </a:rPr>
              <a:t>一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B4B7DD7D-688F-9D95-E68B-C5AE3C780978}"/>
              </a:ext>
            </a:extLst>
          </p:cNvPr>
          <p:cNvSpPr/>
          <p:nvPr/>
        </p:nvSpPr>
        <p:spPr bwMode="auto">
          <a:xfrm>
            <a:off x="1636252" y="1807944"/>
            <a:ext cx="4561248" cy="4328160"/>
          </a:xfrm>
          <a:prstGeom prst="roundRect">
            <a:avLst>
              <a:gd name="adj" fmla="val 3844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cap="none" normalizeH="0" baseline="0" dirty="0">
              <a:ln>
                <a:noFill/>
              </a:ln>
              <a:solidFill>
                <a:srgbClr val="003399"/>
              </a:solidFill>
              <a:effectLst/>
              <a:latin typeface="+mn-ea"/>
              <a:ea typeface="+mn-ea"/>
            </a:endParaRPr>
          </a:p>
        </p:txBody>
      </p:sp>
      <p:graphicFrame>
        <p:nvGraphicFramePr>
          <p:cNvPr id="64" name="表格 63">
            <a:extLst>
              <a:ext uri="{FF2B5EF4-FFF2-40B4-BE49-F238E27FC236}">
                <a16:creationId xmlns:a16="http://schemas.microsoft.com/office/drawing/2014/main" id="{4E8C4182-5FBF-BF96-3FDF-AEA1882A1F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774834"/>
              </p:ext>
            </p:extLst>
          </p:nvPr>
        </p:nvGraphicFramePr>
        <p:xfrm>
          <a:off x="2036440" y="2280675"/>
          <a:ext cx="3760870" cy="3410180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22737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71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203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j-ea"/>
                          <a:ea typeface="+mj-ea"/>
                          <a:sym typeface="+mn-lt"/>
                        </a:rPr>
                        <a:t>    用工</a:t>
                      </a: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sym typeface="+mn-lt"/>
                        </a:rPr>
                        <a:t>性质</a:t>
                      </a:r>
                    </a:p>
                  </a:txBody>
                  <a:tcPr marL="8272" marR="8272" marT="8272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2100">
                          <a:solidFill>
                            <a:schemeClr val="accent1"/>
                          </a:solidFill>
                          <a:latin typeface="+mj-ea"/>
                          <a:ea typeface="+mj-ea"/>
                          <a:sym typeface="+mn-lt"/>
                        </a:rPr>
                        <a:t>       人数</a:t>
                      </a:r>
                      <a:endParaRPr lang="zh-CN" altLang="en-US" sz="2100" dirty="0">
                        <a:solidFill>
                          <a:schemeClr val="accent1"/>
                        </a:solidFill>
                        <a:latin typeface="+mj-ea"/>
                        <a:ea typeface="+mj-ea"/>
                        <a:sym typeface="+mn-lt"/>
                      </a:endParaRPr>
                    </a:p>
                  </a:txBody>
                  <a:tcPr marL="8272" marR="8272" marT="8272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203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sym typeface="+mn-lt"/>
                        </a:rPr>
                        <a:t>合同制员工</a:t>
                      </a:r>
                    </a:p>
                  </a:txBody>
                  <a:tcPr marL="8272" marR="8272" marT="8272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sym typeface="+mn-lt"/>
                        </a:rPr>
                        <a:t>397</a:t>
                      </a:r>
                    </a:p>
                  </a:txBody>
                  <a:tcPr marL="8272" marR="8272" marT="8272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203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sym typeface="+mn-lt"/>
                        </a:rPr>
                        <a:t>新业技服外包员工</a:t>
                      </a:r>
                    </a:p>
                  </a:txBody>
                  <a:tcPr marL="8272" marR="8272" marT="8272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sym typeface="+mn-lt"/>
                        </a:rPr>
                        <a:t>109</a:t>
                      </a:r>
                    </a:p>
                  </a:txBody>
                  <a:tcPr marL="8272" marR="8272" marT="827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203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sym typeface="+mn-lt"/>
                        </a:rPr>
                        <a:t>社会化外包员工</a:t>
                      </a:r>
                    </a:p>
                  </a:txBody>
                  <a:tcPr marL="8272" marR="8272" marT="8272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sym typeface="+mn-lt"/>
                        </a:rPr>
                        <a:t>1</a:t>
                      </a:r>
                    </a:p>
                  </a:txBody>
                  <a:tcPr marL="8272" marR="8272" marT="8272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203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sym typeface="+mn-lt"/>
                        </a:rPr>
                        <a:t>合   计</a:t>
                      </a:r>
                    </a:p>
                  </a:txBody>
                  <a:tcPr marL="8272" marR="8272" marT="8272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sym typeface="+mn-lt"/>
                        </a:rPr>
                        <a:t>507</a:t>
                      </a:r>
                    </a:p>
                  </a:txBody>
                  <a:tcPr marL="8272" marR="8272" marT="8272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69" name="Group 9">
            <a:extLst>
              <a:ext uri="{FF2B5EF4-FFF2-40B4-BE49-F238E27FC236}">
                <a16:creationId xmlns:a16="http://schemas.microsoft.com/office/drawing/2014/main" id="{139D99EA-7D05-87A5-3018-A4E20F87FA3B}"/>
              </a:ext>
            </a:extLst>
          </p:cNvPr>
          <p:cNvGrpSpPr/>
          <p:nvPr/>
        </p:nvGrpSpPr>
        <p:grpSpPr>
          <a:xfrm>
            <a:off x="2361981" y="2473266"/>
            <a:ext cx="344437" cy="344435"/>
            <a:chOff x="1886020" y="2347140"/>
            <a:chExt cx="435204" cy="435204"/>
          </a:xfrm>
        </p:grpSpPr>
        <p:sp>
          <p:nvSpPr>
            <p:cNvPr id="70" name="worker-with-safety-helmet_1987">
              <a:extLst>
                <a:ext uri="{FF2B5EF4-FFF2-40B4-BE49-F238E27FC236}">
                  <a16:creationId xmlns:a16="http://schemas.microsoft.com/office/drawing/2014/main" id="{63BF4563-804C-2797-934F-922245B73A8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14097" y="2430775"/>
              <a:ext cx="179049" cy="267935"/>
            </a:xfrm>
            <a:custGeom>
              <a:avLst/>
              <a:gdLst>
                <a:gd name="connsiteX0" fmla="*/ 122116 w 399172"/>
                <a:gd name="connsiteY0" fmla="*/ 334644 h 597332"/>
                <a:gd name="connsiteX1" fmla="*/ 122116 w 399172"/>
                <a:gd name="connsiteY1" fmla="*/ 391587 h 597332"/>
                <a:gd name="connsiteX2" fmla="*/ 180756 w 399172"/>
                <a:gd name="connsiteY2" fmla="*/ 450678 h 597332"/>
                <a:gd name="connsiteX3" fmla="*/ 218415 w 399172"/>
                <a:gd name="connsiteY3" fmla="*/ 450678 h 597332"/>
                <a:gd name="connsiteX4" fmla="*/ 277055 w 399172"/>
                <a:gd name="connsiteY4" fmla="*/ 391587 h 597332"/>
                <a:gd name="connsiteX5" fmla="*/ 277055 w 399172"/>
                <a:gd name="connsiteY5" fmla="*/ 334644 h 597332"/>
                <a:gd name="connsiteX6" fmla="*/ 309334 w 399172"/>
                <a:gd name="connsiteY6" fmla="*/ 386215 h 597332"/>
                <a:gd name="connsiteX7" fmla="*/ 309334 w 399172"/>
                <a:gd name="connsiteY7" fmla="*/ 586588 h 597332"/>
                <a:gd name="connsiteX8" fmla="*/ 199585 w 399172"/>
                <a:gd name="connsiteY8" fmla="*/ 597332 h 597332"/>
                <a:gd name="connsiteX9" fmla="*/ 89837 w 399172"/>
                <a:gd name="connsiteY9" fmla="*/ 586588 h 597332"/>
                <a:gd name="connsiteX10" fmla="*/ 89837 w 399172"/>
                <a:gd name="connsiteY10" fmla="*/ 386215 h 597332"/>
                <a:gd name="connsiteX11" fmla="*/ 122116 w 399172"/>
                <a:gd name="connsiteY11" fmla="*/ 334644 h 597332"/>
                <a:gd name="connsiteX12" fmla="*/ 290503 w 399172"/>
                <a:gd name="connsiteY12" fmla="*/ 307261 h 597332"/>
                <a:gd name="connsiteX13" fmla="*/ 399172 w 399172"/>
                <a:gd name="connsiteY13" fmla="*/ 446387 h 597332"/>
                <a:gd name="connsiteX14" fmla="*/ 399172 w 399172"/>
                <a:gd name="connsiteY14" fmla="*/ 563490 h 597332"/>
                <a:gd name="connsiteX15" fmla="*/ 391103 w 399172"/>
                <a:gd name="connsiteY15" fmla="*/ 566713 h 597332"/>
                <a:gd name="connsiteX16" fmla="*/ 339996 w 399172"/>
                <a:gd name="connsiteY16" fmla="*/ 580142 h 597332"/>
                <a:gd name="connsiteX17" fmla="*/ 339996 w 399172"/>
                <a:gd name="connsiteY17" fmla="*/ 386225 h 597332"/>
                <a:gd name="connsiteX18" fmla="*/ 290503 w 399172"/>
                <a:gd name="connsiteY18" fmla="*/ 307261 h 597332"/>
                <a:gd name="connsiteX19" fmla="*/ 108669 w 399172"/>
                <a:gd name="connsiteY19" fmla="*/ 307261 h 597332"/>
                <a:gd name="connsiteX20" fmla="*/ 59714 w 399172"/>
                <a:gd name="connsiteY20" fmla="*/ 386216 h 597332"/>
                <a:gd name="connsiteX21" fmla="*/ 59714 w 399172"/>
                <a:gd name="connsiteY21" fmla="*/ 578501 h 597332"/>
                <a:gd name="connsiteX22" fmla="*/ 8607 w 399172"/>
                <a:gd name="connsiteY22" fmla="*/ 565073 h 597332"/>
                <a:gd name="connsiteX23" fmla="*/ 0 w 399172"/>
                <a:gd name="connsiteY23" fmla="*/ 562925 h 597332"/>
                <a:gd name="connsiteX24" fmla="*/ 0 w 399172"/>
                <a:gd name="connsiteY24" fmla="*/ 445298 h 597332"/>
                <a:gd name="connsiteX25" fmla="*/ 108669 w 399172"/>
                <a:gd name="connsiteY25" fmla="*/ 307261 h 597332"/>
                <a:gd name="connsiteX26" fmla="*/ 164577 w 399172"/>
                <a:gd name="connsiteY26" fmla="*/ 302942 h 597332"/>
                <a:gd name="connsiteX27" fmla="*/ 234508 w 399172"/>
                <a:gd name="connsiteY27" fmla="*/ 302942 h 597332"/>
                <a:gd name="connsiteX28" fmla="*/ 244190 w 399172"/>
                <a:gd name="connsiteY28" fmla="*/ 320670 h 597332"/>
                <a:gd name="connsiteX29" fmla="*/ 246880 w 399172"/>
                <a:gd name="connsiteY29" fmla="*/ 333027 h 597332"/>
                <a:gd name="connsiteX30" fmla="*/ 246880 w 399172"/>
                <a:gd name="connsiteY30" fmla="*/ 391584 h 597332"/>
                <a:gd name="connsiteX31" fmla="*/ 218370 w 399172"/>
                <a:gd name="connsiteY31" fmla="*/ 420594 h 597332"/>
                <a:gd name="connsiteX32" fmla="*/ 180715 w 399172"/>
                <a:gd name="connsiteY32" fmla="*/ 420594 h 597332"/>
                <a:gd name="connsiteX33" fmla="*/ 152205 w 399172"/>
                <a:gd name="connsiteY33" fmla="*/ 391584 h 597332"/>
                <a:gd name="connsiteX34" fmla="*/ 152205 w 399172"/>
                <a:gd name="connsiteY34" fmla="*/ 333027 h 597332"/>
                <a:gd name="connsiteX35" fmla="*/ 154895 w 399172"/>
                <a:gd name="connsiteY35" fmla="*/ 320670 h 597332"/>
                <a:gd name="connsiteX36" fmla="*/ 310956 w 399172"/>
                <a:gd name="connsiteY36" fmla="*/ 171382 h 597332"/>
                <a:gd name="connsiteX37" fmla="*/ 311494 w 399172"/>
                <a:gd name="connsiteY37" fmla="*/ 183198 h 597332"/>
                <a:gd name="connsiteX38" fmla="*/ 199058 w 399172"/>
                <a:gd name="connsiteY38" fmla="*/ 294908 h 597332"/>
                <a:gd name="connsiteX39" fmla="*/ 87160 w 399172"/>
                <a:gd name="connsiteY39" fmla="*/ 183198 h 597332"/>
                <a:gd name="connsiteX40" fmla="*/ 87698 w 399172"/>
                <a:gd name="connsiteY40" fmla="*/ 174067 h 597332"/>
                <a:gd name="connsiteX41" fmla="*/ 147413 w 399172"/>
                <a:gd name="connsiteY41" fmla="*/ 198236 h 597332"/>
                <a:gd name="connsiteX42" fmla="*/ 247475 w 399172"/>
                <a:gd name="connsiteY42" fmla="*/ 198236 h 597332"/>
                <a:gd name="connsiteX43" fmla="*/ 158143 w 399172"/>
                <a:gd name="connsiteY43" fmla="*/ 518 h 597332"/>
                <a:gd name="connsiteX44" fmla="*/ 158143 w 399172"/>
                <a:gd name="connsiteY44" fmla="*/ 51557 h 597332"/>
                <a:gd name="connsiteX45" fmla="*/ 199563 w 399172"/>
                <a:gd name="connsiteY45" fmla="*/ 104745 h 597332"/>
                <a:gd name="connsiteX46" fmla="*/ 240983 w 399172"/>
                <a:gd name="connsiteY46" fmla="*/ 51557 h 597332"/>
                <a:gd name="connsiteX47" fmla="*/ 240983 w 399172"/>
                <a:gd name="connsiteY47" fmla="*/ 518 h 597332"/>
                <a:gd name="connsiteX48" fmla="*/ 322210 w 399172"/>
                <a:gd name="connsiteY48" fmla="*/ 118176 h 597332"/>
                <a:gd name="connsiteX49" fmla="*/ 329203 w 399172"/>
                <a:gd name="connsiteY49" fmla="*/ 125161 h 597332"/>
                <a:gd name="connsiteX50" fmla="*/ 322748 w 399172"/>
                <a:gd name="connsiteY50" fmla="*/ 146651 h 597332"/>
                <a:gd name="connsiteX51" fmla="*/ 248514 w 399172"/>
                <a:gd name="connsiteY51" fmla="*/ 176737 h 597332"/>
                <a:gd name="connsiteX52" fmla="*/ 150074 w 399172"/>
                <a:gd name="connsiteY52" fmla="*/ 176737 h 597332"/>
                <a:gd name="connsiteX53" fmla="*/ 75302 w 399172"/>
                <a:gd name="connsiteY53" fmla="*/ 146651 h 597332"/>
                <a:gd name="connsiteX54" fmla="*/ 68847 w 399172"/>
                <a:gd name="connsiteY54" fmla="*/ 125161 h 597332"/>
                <a:gd name="connsiteX55" fmla="*/ 76378 w 399172"/>
                <a:gd name="connsiteY55" fmla="*/ 118176 h 597332"/>
                <a:gd name="connsiteX56" fmla="*/ 158143 w 399172"/>
                <a:gd name="connsiteY56" fmla="*/ 518 h 597332"/>
                <a:gd name="connsiteX57" fmla="*/ 171641 w 399172"/>
                <a:gd name="connsiteY57" fmla="*/ 0 h 597332"/>
                <a:gd name="connsiteX58" fmla="*/ 199585 w 399172"/>
                <a:gd name="connsiteY58" fmla="*/ 0 h 597332"/>
                <a:gd name="connsiteX59" fmla="*/ 227530 w 399172"/>
                <a:gd name="connsiteY59" fmla="*/ 0 h 597332"/>
                <a:gd name="connsiteX60" fmla="*/ 227530 w 399172"/>
                <a:gd name="connsiteY60" fmla="*/ 51587 h 597332"/>
                <a:gd name="connsiteX61" fmla="*/ 199585 w 399172"/>
                <a:gd name="connsiteY61" fmla="*/ 87591 h 597332"/>
                <a:gd name="connsiteX62" fmla="*/ 171641 w 399172"/>
                <a:gd name="connsiteY62" fmla="*/ 51050 h 597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99172" h="597332">
                  <a:moveTo>
                    <a:pt x="122116" y="334644"/>
                  </a:moveTo>
                  <a:lnTo>
                    <a:pt x="122116" y="391587"/>
                  </a:lnTo>
                  <a:cubicBezTo>
                    <a:pt x="122116" y="423818"/>
                    <a:pt x="148477" y="450678"/>
                    <a:pt x="180756" y="450678"/>
                  </a:cubicBezTo>
                  <a:lnTo>
                    <a:pt x="218415" y="450678"/>
                  </a:lnTo>
                  <a:cubicBezTo>
                    <a:pt x="250694" y="450678"/>
                    <a:pt x="277055" y="423818"/>
                    <a:pt x="277055" y="391587"/>
                  </a:cubicBezTo>
                  <a:lnTo>
                    <a:pt x="277055" y="334644"/>
                  </a:lnTo>
                  <a:cubicBezTo>
                    <a:pt x="296422" y="343776"/>
                    <a:pt x="309334" y="363653"/>
                    <a:pt x="309334" y="386215"/>
                  </a:cubicBezTo>
                  <a:lnTo>
                    <a:pt x="309334" y="586588"/>
                  </a:lnTo>
                  <a:cubicBezTo>
                    <a:pt x="268985" y="593572"/>
                    <a:pt x="231864" y="597332"/>
                    <a:pt x="199585" y="597332"/>
                  </a:cubicBezTo>
                  <a:cubicBezTo>
                    <a:pt x="167307" y="597332"/>
                    <a:pt x="130186" y="594646"/>
                    <a:pt x="89837" y="586588"/>
                  </a:cubicBezTo>
                  <a:lnTo>
                    <a:pt x="89837" y="386215"/>
                  </a:lnTo>
                  <a:cubicBezTo>
                    <a:pt x="89837" y="363653"/>
                    <a:pt x="102749" y="343776"/>
                    <a:pt x="122116" y="334644"/>
                  </a:cubicBezTo>
                  <a:close/>
                  <a:moveTo>
                    <a:pt x="290503" y="307261"/>
                  </a:moveTo>
                  <a:cubicBezTo>
                    <a:pt x="352907" y="322839"/>
                    <a:pt x="399172" y="378704"/>
                    <a:pt x="399172" y="446387"/>
                  </a:cubicBezTo>
                  <a:lnTo>
                    <a:pt x="399172" y="563490"/>
                  </a:lnTo>
                  <a:lnTo>
                    <a:pt x="391103" y="566713"/>
                  </a:lnTo>
                  <a:cubicBezTo>
                    <a:pt x="373888" y="571547"/>
                    <a:pt x="356673" y="576382"/>
                    <a:pt x="339996" y="580142"/>
                  </a:cubicBezTo>
                  <a:lnTo>
                    <a:pt x="339996" y="386225"/>
                  </a:lnTo>
                  <a:cubicBezTo>
                    <a:pt x="339996" y="351846"/>
                    <a:pt x="320091" y="321765"/>
                    <a:pt x="290503" y="307261"/>
                  </a:cubicBezTo>
                  <a:close/>
                  <a:moveTo>
                    <a:pt x="108669" y="307261"/>
                  </a:moveTo>
                  <a:cubicBezTo>
                    <a:pt x="79619" y="321763"/>
                    <a:pt x="59714" y="351841"/>
                    <a:pt x="59714" y="386216"/>
                  </a:cubicBezTo>
                  <a:lnTo>
                    <a:pt x="59714" y="578501"/>
                  </a:lnTo>
                  <a:cubicBezTo>
                    <a:pt x="43037" y="575278"/>
                    <a:pt x="25822" y="570982"/>
                    <a:pt x="8607" y="565073"/>
                  </a:cubicBezTo>
                  <a:lnTo>
                    <a:pt x="0" y="562925"/>
                  </a:lnTo>
                  <a:lnTo>
                    <a:pt x="0" y="445298"/>
                  </a:lnTo>
                  <a:cubicBezTo>
                    <a:pt x="0" y="378697"/>
                    <a:pt x="46265" y="322837"/>
                    <a:pt x="108669" y="307261"/>
                  </a:cubicBezTo>
                  <a:close/>
                  <a:moveTo>
                    <a:pt x="164577" y="302942"/>
                  </a:moveTo>
                  <a:lnTo>
                    <a:pt x="234508" y="302942"/>
                  </a:lnTo>
                  <a:lnTo>
                    <a:pt x="244190" y="320670"/>
                  </a:lnTo>
                  <a:cubicBezTo>
                    <a:pt x="246342" y="324431"/>
                    <a:pt x="246880" y="328729"/>
                    <a:pt x="246880" y="333027"/>
                  </a:cubicBezTo>
                  <a:lnTo>
                    <a:pt x="246880" y="391584"/>
                  </a:lnTo>
                  <a:cubicBezTo>
                    <a:pt x="246880" y="407701"/>
                    <a:pt x="233970" y="420594"/>
                    <a:pt x="218370" y="420594"/>
                  </a:cubicBezTo>
                  <a:lnTo>
                    <a:pt x="180715" y="420594"/>
                  </a:lnTo>
                  <a:cubicBezTo>
                    <a:pt x="165115" y="420594"/>
                    <a:pt x="152205" y="407701"/>
                    <a:pt x="152205" y="391584"/>
                  </a:cubicBezTo>
                  <a:lnTo>
                    <a:pt x="152205" y="333027"/>
                  </a:lnTo>
                  <a:cubicBezTo>
                    <a:pt x="152205" y="328729"/>
                    <a:pt x="152743" y="324968"/>
                    <a:pt x="154895" y="320670"/>
                  </a:cubicBezTo>
                  <a:close/>
                  <a:moveTo>
                    <a:pt x="310956" y="171382"/>
                  </a:moveTo>
                  <a:cubicBezTo>
                    <a:pt x="311494" y="174604"/>
                    <a:pt x="311494" y="178901"/>
                    <a:pt x="311494" y="183198"/>
                  </a:cubicBezTo>
                  <a:cubicBezTo>
                    <a:pt x="311494" y="244961"/>
                    <a:pt x="261463" y="294908"/>
                    <a:pt x="199058" y="294908"/>
                  </a:cubicBezTo>
                  <a:cubicBezTo>
                    <a:pt x="137191" y="294908"/>
                    <a:pt x="87160" y="244961"/>
                    <a:pt x="87160" y="183198"/>
                  </a:cubicBezTo>
                  <a:cubicBezTo>
                    <a:pt x="87160" y="180512"/>
                    <a:pt x="87698" y="176753"/>
                    <a:pt x="87698" y="174067"/>
                  </a:cubicBezTo>
                  <a:lnTo>
                    <a:pt x="147413" y="198236"/>
                  </a:lnTo>
                  <a:lnTo>
                    <a:pt x="247475" y="198236"/>
                  </a:lnTo>
                  <a:close/>
                  <a:moveTo>
                    <a:pt x="158143" y="518"/>
                  </a:moveTo>
                  <a:lnTo>
                    <a:pt x="158143" y="51557"/>
                  </a:lnTo>
                  <a:cubicBezTo>
                    <a:pt x="158143" y="81106"/>
                    <a:pt x="175356" y="104745"/>
                    <a:pt x="199563" y="104745"/>
                  </a:cubicBezTo>
                  <a:cubicBezTo>
                    <a:pt x="223770" y="104745"/>
                    <a:pt x="240983" y="80032"/>
                    <a:pt x="240983" y="51557"/>
                  </a:cubicBezTo>
                  <a:lnTo>
                    <a:pt x="240983" y="518"/>
                  </a:lnTo>
                  <a:cubicBezTo>
                    <a:pt x="285631" y="16636"/>
                    <a:pt x="317907" y="58004"/>
                    <a:pt x="322210" y="118176"/>
                  </a:cubicBezTo>
                  <a:lnTo>
                    <a:pt x="329203" y="125161"/>
                  </a:lnTo>
                  <a:lnTo>
                    <a:pt x="322748" y="146651"/>
                  </a:lnTo>
                  <a:lnTo>
                    <a:pt x="248514" y="176737"/>
                  </a:lnTo>
                  <a:lnTo>
                    <a:pt x="150074" y="176737"/>
                  </a:lnTo>
                  <a:lnTo>
                    <a:pt x="75302" y="146651"/>
                  </a:lnTo>
                  <a:lnTo>
                    <a:pt x="68847" y="125161"/>
                  </a:lnTo>
                  <a:lnTo>
                    <a:pt x="76378" y="118176"/>
                  </a:lnTo>
                  <a:cubicBezTo>
                    <a:pt x="81219" y="58004"/>
                    <a:pt x="113495" y="16636"/>
                    <a:pt x="158143" y="518"/>
                  </a:cubicBezTo>
                  <a:close/>
                  <a:moveTo>
                    <a:pt x="171641" y="0"/>
                  </a:moveTo>
                  <a:lnTo>
                    <a:pt x="199585" y="0"/>
                  </a:lnTo>
                  <a:lnTo>
                    <a:pt x="227530" y="0"/>
                  </a:lnTo>
                  <a:lnTo>
                    <a:pt x="227530" y="51587"/>
                  </a:lnTo>
                  <a:cubicBezTo>
                    <a:pt x="227530" y="70933"/>
                    <a:pt x="218394" y="87591"/>
                    <a:pt x="199585" y="87591"/>
                  </a:cubicBezTo>
                  <a:cubicBezTo>
                    <a:pt x="180777" y="87591"/>
                    <a:pt x="171641" y="70933"/>
                    <a:pt x="171641" y="510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思源黑体 CN Regular" panose="020B0500000000000000" pitchFamily="34" charset="-122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2ACDE035-4B60-C09C-3C2D-197D6BCD768C}"/>
                </a:ext>
              </a:extLst>
            </p:cNvPr>
            <p:cNvSpPr/>
            <p:nvPr/>
          </p:nvSpPr>
          <p:spPr bwMode="auto">
            <a:xfrm>
              <a:off x="1886020" y="2347140"/>
              <a:ext cx="435204" cy="435204"/>
            </a:xfrm>
            <a:prstGeom prst="ellips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</p:grpSp>
      <p:grpSp>
        <p:nvGrpSpPr>
          <p:cNvPr id="103" name="Group 9">
            <a:extLst>
              <a:ext uri="{FF2B5EF4-FFF2-40B4-BE49-F238E27FC236}">
                <a16:creationId xmlns:a16="http://schemas.microsoft.com/office/drawing/2014/main" id="{4F9404F7-7EEA-2C7C-ABB0-46D0AD8D7B87}"/>
              </a:ext>
            </a:extLst>
          </p:cNvPr>
          <p:cNvGrpSpPr/>
          <p:nvPr/>
        </p:nvGrpSpPr>
        <p:grpSpPr>
          <a:xfrm>
            <a:off x="4581941" y="2473267"/>
            <a:ext cx="344437" cy="344435"/>
            <a:chOff x="1886020" y="2347140"/>
            <a:chExt cx="435204" cy="435204"/>
          </a:xfrm>
        </p:grpSpPr>
        <p:sp>
          <p:nvSpPr>
            <p:cNvPr id="104" name="worker-with-safety-helmet_1987">
              <a:extLst>
                <a:ext uri="{FF2B5EF4-FFF2-40B4-BE49-F238E27FC236}">
                  <a16:creationId xmlns:a16="http://schemas.microsoft.com/office/drawing/2014/main" id="{F6D9F73A-7FB8-3636-2F7F-F4B21539C7B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70517" y="2430775"/>
              <a:ext cx="266208" cy="267935"/>
            </a:xfrm>
            <a:custGeom>
              <a:avLst/>
              <a:gdLst>
                <a:gd name="T0" fmla="*/ 6906 w 11242"/>
                <a:gd name="T1" fmla="*/ 2046 h 11312"/>
                <a:gd name="T2" fmla="*/ 5077 w 11242"/>
                <a:gd name="T3" fmla="*/ 217 h 11312"/>
                <a:gd name="T4" fmla="*/ 5613 w 11242"/>
                <a:gd name="T5" fmla="*/ 2910 h 11312"/>
                <a:gd name="T6" fmla="*/ 6695 w 11242"/>
                <a:gd name="T7" fmla="*/ 3612 h 11312"/>
                <a:gd name="T8" fmla="*/ 6065 w 11242"/>
                <a:gd name="T9" fmla="*/ 3714 h 11312"/>
                <a:gd name="T10" fmla="*/ 5161 w 11242"/>
                <a:gd name="T11" fmla="*/ 3710 h 11312"/>
                <a:gd name="T12" fmla="*/ 4531 w 11242"/>
                <a:gd name="T13" fmla="*/ 3608 h 11312"/>
                <a:gd name="T14" fmla="*/ 3517 w 11242"/>
                <a:gd name="T15" fmla="*/ 6710 h 11312"/>
                <a:gd name="T16" fmla="*/ 4241 w 11242"/>
                <a:gd name="T17" fmla="*/ 7110 h 11312"/>
                <a:gd name="T18" fmla="*/ 5231 w 11242"/>
                <a:gd name="T19" fmla="*/ 11310 h 11312"/>
                <a:gd name="T20" fmla="*/ 6693 w 11242"/>
                <a:gd name="T21" fmla="*/ 10674 h 11312"/>
                <a:gd name="T22" fmla="*/ 7361 w 11242"/>
                <a:gd name="T23" fmla="*/ 7110 h 11312"/>
                <a:gd name="T24" fmla="*/ 7709 w 11242"/>
                <a:gd name="T25" fmla="*/ 6710 h 11312"/>
                <a:gd name="T26" fmla="*/ 9111 w 11242"/>
                <a:gd name="T27" fmla="*/ 2910 h 11312"/>
                <a:gd name="T28" fmla="*/ 10101 w 11242"/>
                <a:gd name="T29" fmla="*/ 520 h 11312"/>
                <a:gd name="T30" fmla="*/ 7711 w 11242"/>
                <a:gd name="T31" fmla="*/ 1510 h 11312"/>
                <a:gd name="T32" fmla="*/ 2115 w 11242"/>
                <a:gd name="T33" fmla="*/ 1512 h 11312"/>
                <a:gd name="T34" fmla="*/ 2115 w 11242"/>
                <a:gd name="T35" fmla="*/ 2912 h 11312"/>
                <a:gd name="T36" fmla="*/ 2115 w 11242"/>
                <a:gd name="T37" fmla="*/ 112 h 11312"/>
                <a:gd name="T38" fmla="*/ 11213 w 11242"/>
                <a:gd name="T39" fmla="*/ 6710 h 11312"/>
                <a:gd name="T40" fmla="*/ 10195 w 11242"/>
                <a:gd name="T41" fmla="*/ 3612 h 11312"/>
                <a:gd name="T42" fmla="*/ 9565 w 11242"/>
                <a:gd name="T43" fmla="*/ 3714 h 11312"/>
                <a:gd name="T44" fmla="*/ 8659 w 11242"/>
                <a:gd name="T45" fmla="*/ 3710 h 11312"/>
                <a:gd name="T46" fmla="*/ 8029 w 11242"/>
                <a:gd name="T47" fmla="*/ 3612 h 11312"/>
                <a:gd name="T48" fmla="*/ 8087 w 11242"/>
                <a:gd name="T49" fmla="*/ 4160 h 11312"/>
                <a:gd name="T50" fmla="*/ 8157 w 11242"/>
                <a:gd name="T51" fmla="*/ 7456 h 11312"/>
                <a:gd name="T52" fmla="*/ 8033 w 11242"/>
                <a:gd name="T53" fmla="*/ 9978 h 11312"/>
                <a:gd name="T54" fmla="*/ 9495 w 11242"/>
                <a:gd name="T55" fmla="*/ 10608 h 11312"/>
                <a:gd name="T56" fmla="*/ 10483 w 11242"/>
                <a:gd name="T57" fmla="*/ 7110 h 11312"/>
                <a:gd name="T58" fmla="*/ 11213 w 11242"/>
                <a:gd name="T59" fmla="*/ 6710 h 11312"/>
                <a:gd name="T60" fmla="*/ 3141 w 11242"/>
                <a:gd name="T61" fmla="*/ 4142 h 11312"/>
                <a:gd name="T62" fmla="*/ 3197 w 11242"/>
                <a:gd name="T63" fmla="*/ 3612 h 11312"/>
                <a:gd name="T64" fmla="*/ 2565 w 11242"/>
                <a:gd name="T65" fmla="*/ 3714 h 11312"/>
                <a:gd name="T66" fmla="*/ 1663 w 11242"/>
                <a:gd name="T67" fmla="*/ 3710 h 11312"/>
                <a:gd name="T68" fmla="*/ 1033 w 11242"/>
                <a:gd name="T69" fmla="*/ 3612 h 11312"/>
                <a:gd name="T70" fmla="*/ 13 w 11242"/>
                <a:gd name="T71" fmla="*/ 6710 h 11312"/>
                <a:gd name="T72" fmla="*/ 359 w 11242"/>
                <a:gd name="T73" fmla="*/ 7104 h 11312"/>
                <a:gd name="T74" fmla="*/ 1035 w 11242"/>
                <a:gd name="T75" fmla="*/ 9978 h 11312"/>
                <a:gd name="T76" fmla="*/ 2499 w 11242"/>
                <a:gd name="T77" fmla="*/ 10608 h 11312"/>
                <a:gd name="T78" fmla="*/ 3427 w 11242"/>
                <a:gd name="T79" fmla="*/ 7710 h 11312"/>
                <a:gd name="T80" fmla="*/ 2823 w 11242"/>
                <a:gd name="T81" fmla="*/ 6628 h 1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42" h="11312">
                  <a:moveTo>
                    <a:pt x="5613" y="2910"/>
                  </a:moveTo>
                  <a:cubicBezTo>
                    <a:pt x="6179" y="2910"/>
                    <a:pt x="6690" y="2569"/>
                    <a:pt x="6906" y="2046"/>
                  </a:cubicBezTo>
                  <a:cubicBezTo>
                    <a:pt x="7123" y="1523"/>
                    <a:pt x="7003" y="920"/>
                    <a:pt x="6603" y="520"/>
                  </a:cubicBezTo>
                  <a:cubicBezTo>
                    <a:pt x="6203" y="120"/>
                    <a:pt x="5600" y="0"/>
                    <a:pt x="5077" y="217"/>
                  </a:cubicBezTo>
                  <a:cubicBezTo>
                    <a:pt x="4554" y="433"/>
                    <a:pt x="4213" y="944"/>
                    <a:pt x="4213" y="1510"/>
                  </a:cubicBezTo>
                  <a:cubicBezTo>
                    <a:pt x="4213" y="2283"/>
                    <a:pt x="4840" y="2910"/>
                    <a:pt x="5613" y="2910"/>
                  </a:cubicBezTo>
                  <a:close/>
                  <a:moveTo>
                    <a:pt x="7391" y="4240"/>
                  </a:moveTo>
                  <a:cubicBezTo>
                    <a:pt x="7356" y="3882"/>
                    <a:pt x="7054" y="3610"/>
                    <a:pt x="6695" y="3612"/>
                  </a:cubicBezTo>
                  <a:lnTo>
                    <a:pt x="6313" y="3612"/>
                  </a:lnTo>
                  <a:cubicBezTo>
                    <a:pt x="6220" y="3612"/>
                    <a:pt x="6131" y="3648"/>
                    <a:pt x="6065" y="3714"/>
                  </a:cubicBezTo>
                  <a:lnTo>
                    <a:pt x="5613" y="4166"/>
                  </a:lnTo>
                  <a:lnTo>
                    <a:pt x="5161" y="3710"/>
                  </a:lnTo>
                  <a:cubicBezTo>
                    <a:pt x="5095" y="3644"/>
                    <a:pt x="5006" y="3608"/>
                    <a:pt x="4913" y="3608"/>
                  </a:cubicBezTo>
                  <a:lnTo>
                    <a:pt x="4531" y="3608"/>
                  </a:lnTo>
                  <a:cubicBezTo>
                    <a:pt x="4174" y="3606"/>
                    <a:pt x="3874" y="3874"/>
                    <a:pt x="3835" y="4228"/>
                  </a:cubicBezTo>
                  <a:lnTo>
                    <a:pt x="3517" y="6710"/>
                  </a:lnTo>
                  <a:cubicBezTo>
                    <a:pt x="3487" y="6921"/>
                    <a:pt x="3650" y="7110"/>
                    <a:pt x="3863" y="7110"/>
                  </a:cubicBezTo>
                  <a:lnTo>
                    <a:pt x="4241" y="7110"/>
                  </a:lnTo>
                  <a:lnTo>
                    <a:pt x="4535" y="10678"/>
                  </a:lnTo>
                  <a:cubicBezTo>
                    <a:pt x="4568" y="11037"/>
                    <a:pt x="4870" y="11312"/>
                    <a:pt x="5231" y="11310"/>
                  </a:cubicBezTo>
                  <a:lnTo>
                    <a:pt x="5997" y="11310"/>
                  </a:lnTo>
                  <a:cubicBezTo>
                    <a:pt x="6358" y="11309"/>
                    <a:pt x="6660" y="11034"/>
                    <a:pt x="6693" y="10674"/>
                  </a:cubicBezTo>
                  <a:lnTo>
                    <a:pt x="6985" y="7110"/>
                  </a:lnTo>
                  <a:lnTo>
                    <a:pt x="7361" y="7110"/>
                  </a:lnTo>
                  <a:cubicBezTo>
                    <a:pt x="7462" y="7110"/>
                    <a:pt x="7558" y="7066"/>
                    <a:pt x="7625" y="6990"/>
                  </a:cubicBezTo>
                  <a:cubicBezTo>
                    <a:pt x="7693" y="6914"/>
                    <a:pt x="7724" y="6811"/>
                    <a:pt x="7709" y="6710"/>
                  </a:cubicBezTo>
                  <a:lnTo>
                    <a:pt x="7391" y="4240"/>
                  </a:lnTo>
                  <a:close/>
                  <a:moveTo>
                    <a:pt x="9111" y="2910"/>
                  </a:moveTo>
                  <a:cubicBezTo>
                    <a:pt x="9677" y="2910"/>
                    <a:pt x="10188" y="2569"/>
                    <a:pt x="10404" y="2046"/>
                  </a:cubicBezTo>
                  <a:cubicBezTo>
                    <a:pt x="10621" y="1523"/>
                    <a:pt x="10501" y="920"/>
                    <a:pt x="10101" y="520"/>
                  </a:cubicBezTo>
                  <a:cubicBezTo>
                    <a:pt x="9701" y="120"/>
                    <a:pt x="9098" y="0"/>
                    <a:pt x="8575" y="217"/>
                  </a:cubicBezTo>
                  <a:cubicBezTo>
                    <a:pt x="8052" y="433"/>
                    <a:pt x="7711" y="944"/>
                    <a:pt x="7711" y="1510"/>
                  </a:cubicBezTo>
                  <a:cubicBezTo>
                    <a:pt x="7711" y="2283"/>
                    <a:pt x="8338" y="2910"/>
                    <a:pt x="9111" y="2910"/>
                  </a:cubicBezTo>
                  <a:close/>
                  <a:moveTo>
                    <a:pt x="2115" y="1512"/>
                  </a:moveTo>
                  <a:close/>
                  <a:moveTo>
                    <a:pt x="715" y="1512"/>
                  </a:moveTo>
                  <a:cubicBezTo>
                    <a:pt x="715" y="2285"/>
                    <a:pt x="1342" y="2912"/>
                    <a:pt x="2115" y="2912"/>
                  </a:cubicBezTo>
                  <a:cubicBezTo>
                    <a:pt x="2888" y="2912"/>
                    <a:pt x="3515" y="2285"/>
                    <a:pt x="3515" y="1512"/>
                  </a:cubicBezTo>
                  <a:cubicBezTo>
                    <a:pt x="3515" y="739"/>
                    <a:pt x="2888" y="112"/>
                    <a:pt x="2115" y="112"/>
                  </a:cubicBezTo>
                  <a:cubicBezTo>
                    <a:pt x="1342" y="112"/>
                    <a:pt x="715" y="739"/>
                    <a:pt x="715" y="1512"/>
                  </a:cubicBezTo>
                  <a:close/>
                  <a:moveTo>
                    <a:pt x="11213" y="6710"/>
                  </a:moveTo>
                  <a:lnTo>
                    <a:pt x="10889" y="4242"/>
                  </a:lnTo>
                  <a:cubicBezTo>
                    <a:pt x="10855" y="3884"/>
                    <a:pt x="10554" y="3611"/>
                    <a:pt x="10195" y="3612"/>
                  </a:cubicBezTo>
                  <a:lnTo>
                    <a:pt x="9813" y="3612"/>
                  </a:lnTo>
                  <a:cubicBezTo>
                    <a:pt x="9720" y="3612"/>
                    <a:pt x="9631" y="3648"/>
                    <a:pt x="9565" y="3714"/>
                  </a:cubicBezTo>
                  <a:lnTo>
                    <a:pt x="9113" y="4166"/>
                  </a:lnTo>
                  <a:lnTo>
                    <a:pt x="8659" y="3710"/>
                  </a:lnTo>
                  <a:cubicBezTo>
                    <a:pt x="8593" y="3646"/>
                    <a:pt x="8505" y="3611"/>
                    <a:pt x="8413" y="3612"/>
                  </a:cubicBezTo>
                  <a:lnTo>
                    <a:pt x="8029" y="3612"/>
                  </a:lnTo>
                  <a:cubicBezTo>
                    <a:pt x="7987" y="3615"/>
                    <a:pt x="7946" y="3623"/>
                    <a:pt x="7905" y="3634"/>
                  </a:cubicBezTo>
                  <a:cubicBezTo>
                    <a:pt x="8001" y="3795"/>
                    <a:pt x="8063" y="3974"/>
                    <a:pt x="8087" y="4160"/>
                  </a:cubicBezTo>
                  <a:lnTo>
                    <a:pt x="8413" y="6626"/>
                  </a:lnTo>
                  <a:cubicBezTo>
                    <a:pt x="8452" y="6927"/>
                    <a:pt x="8359" y="7230"/>
                    <a:pt x="8157" y="7456"/>
                  </a:cubicBezTo>
                  <a:cubicBezTo>
                    <a:pt x="8058" y="7566"/>
                    <a:pt x="7937" y="7652"/>
                    <a:pt x="7801" y="7710"/>
                  </a:cubicBezTo>
                  <a:lnTo>
                    <a:pt x="8033" y="9978"/>
                  </a:lnTo>
                  <a:cubicBezTo>
                    <a:pt x="8068" y="10336"/>
                    <a:pt x="8369" y="10609"/>
                    <a:pt x="8729" y="10608"/>
                  </a:cubicBezTo>
                  <a:lnTo>
                    <a:pt x="9495" y="10608"/>
                  </a:lnTo>
                  <a:cubicBezTo>
                    <a:pt x="9857" y="10608"/>
                    <a:pt x="10159" y="10332"/>
                    <a:pt x="10191" y="9972"/>
                  </a:cubicBezTo>
                  <a:lnTo>
                    <a:pt x="10483" y="7110"/>
                  </a:lnTo>
                  <a:lnTo>
                    <a:pt x="10861" y="7110"/>
                  </a:lnTo>
                  <a:cubicBezTo>
                    <a:pt x="11076" y="7112"/>
                    <a:pt x="11242" y="6923"/>
                    <a:pt x="11213" y="6710"/>
                  </a:cubicBezTo>
                  <a:close/>
                  <a:moveTo>
                    <a:pt x="2823" y="6628"/>
                  </a:moveTo>
                  <a:lnTo>
                    <a:pt x="3141" y="4142"/>
                  </a:lnTo>
                  <a:cubicBezTo>
                    <a:pt x="3162" y="3962"/>
                    <a:pt x="3221" y="3789"/>
                    <a:pt x="3315" y="3634"/>
                  </a:cubicBezTo>
                  <a:cubicBezTo>
                    <a:pt x="3277" y="3622"/>
                    <a:pt x="3237" y="3615"/>
                    <a:pt x="3197" y="3612"/>
                  </a:cubicBezTo>
                  <a:lnTo>
                    <a:pt x="2813" y="3612"/>
                  </a:lnTo>
                  <a:cubicBezTo>
                    <a:pt x="2720" y="3612"/>
                    <a:pt x="2631" y="3648"/>
                    <a:pt x="2565" y="3714"/>
                  </a:cubicBezTo>
                  <a:lnTo>
                    <a:pt x="2113" y="4166"/>
                  </a:lnTo>
                  <a:lnTo>
                    <a:pt x="1663" y="3710"/>
                  </a:lnTo>
                  <a:cubicBezTo>
                    <a:pt x="1596" y="3645"/>
                    <a:pt x="1506" y="3610"/>
                    <a:pt x="1413" y="3612"/>
                  </a:cubicBezTo>
                  <a:lnTo>
                    <a:pt x="1033" y="3612"/>
                  </a:lnTo>
                  <a:cubicBezTo>
                    <a:pt x="676" y="3609"/>
                    <a:pt x="375" y="3877"/>
                    <a:pt x="337" y="4232"/>
                  </a:cubicBezTo>
                  <a:lnTo>
                    <a:pt x="13" y="6710"/>
                  </a:lnTo>
                  <a:cubicBezTo>
                    <a:pt x="0" y="6809"/>
                    <a:pt x="30" y="6909"/>
                    <a:pt x="97" y="6984"/>
                  </a:cubicBezTo>
                  <a:cubicBezTo>
                    <a:pt x="163" y="7060"/>
                    <a:pt x="258" y="7104"/>
                    <a:pt x="359" y="7104"/>
                  </a:cubicBezTo>
                  <a:lnTo>
                    <a:pt x="743" y="7104"/>
                  </a:lnTo>
                  <a:lnTo>
                    <a:pt x="1035" y="9978"/>
                  </a:lnTo>
                  <a:cubicBezTo>
                    <a:pt x="1070" y="10336"/>
                    <a:pt x="1371" y="10609"/>
                    <a:pt x="1731" y="10608"/>
                  </a:cubicBezTo>
                  <a:lnTo>
                    <a:pt x="2499" y="10608"/>
                  </a:lnTo>
                  <a:cubicBezTo>
                    <a:pt x="2860" y="10607"/>
                    <a:pt x="3162" y="10332"/>
                    <a:pt x="3195" y="9972"/>
                  </a:cubicBezTo>
                  <a:lnTo>
                    <a:pt x="3427" y="7710"/>
                  </a:lnTo>
                  <a:cubicBezTo>
                    <a:pt x="3294" y="7651"/>
                    <a:pt x="3174" y="7566"/>
                    <a:pt x="3075" y="7460"/>
                  </a:cubicBezTo>
                  <a:cubicBezTo>
                    <a:pt x="2875" y="7232"/>
                    <a:pt x="2783" y="6929"/>
                    <a:pt x="2823" y="66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思源黑体 CN Regular" panose="020B0500000000000000" pitchFamily="34" charset="-122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D5A07963-AFF8-EF78-0C81-A3489F8D56DE}"/>
                </a:ext>
              </a:extLst>
            </p:cNvPr>
            <p:cNvSpPr/>
            <p:nvPr/>
          </p:nvSpPr>
          <p:spPr bwMode="auto">
            <a:xfrm>
              <a:off x="1886020" y="2347140"/>
              <a:ext cx="435204" cy="435204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</p:grpSp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id="{1DAA29FA-F561-FA85-7774-CA796CBCBA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38407443"/>
              </p:ext>
            </p:extLst>
          </p:nvPr>
        </p:nvGraphicFramePr>
        <p:xfrm>
          <a:off x="5970224" y="1754050"/>
          <a:ext cx="5281749" cy="39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2" name="文本框 111">
            <a:extLst>
              <a:ext uri="{FF2B5EF4-FFF2-40B4-BE49-F238E27FC236}">
                <a16:creationId xmlns:a16="http://schemas.microsoft.com/office/drawing/2014/main" id="{8A662768-EB89-E14F-FB49-BA35D418BE43}"/>
              </a:ext>
            </a:extLst>
          </p:cNvPr>
          <p:cNvSpPr txBox="1"/>
          <p:nvPr/>
        </p:nvSpPr>
        <p:spPr>
          <a:xfrm>
            <a:off x="3824590" y="417172"/>
            <a:ext cx="6131594" cy="509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500"/>
              </a:lnSpc>
            </a:pPr>
            <a:r>
              <a:rPr lang="zh-CN" altLang="en-US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综合事务服务部用工情况</a:t>
            </a:r>
            <a:r>
              <a:rPr lang="en-US" altLang="zh-CN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(</a:t>
            </a:r>
            <a:r>
              <a:rPr lang="zh-CN" altLang="en-US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包括四个机关直属）</a:t>
            </a:r>
            <a:endParaRPr lang="zh-CN" altLang="en-US" sz="2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C36C22B3-DD7C-5464-CA94-88B8F544C148}"/>
              </a:ext>
            </a:extLst>
          </p:cNvPr>
          <p:cNvSpPr/>
          <p:nvPr/>
        </p:nvSpPr>
        <p:spPr bwMode="auto">
          <a:xfrm>
            <a:off x="6657970" y="5662362"/>
            <a:ext cx="4346092" cy="826930"/>
          </a:xfrm>
          <a:prstGeom prst="ellipse">
            <a:avLst/>
          </a:prstGeom>
          <a:gradFill flip="none" rotWithShape="1">
            <a:gsLst>
              <a:gs pos="1000">
                <a:schemeClr val="accent1"/>
              </a:gs>
              <a:gs pos="100000">
                <a:srgbClr val="B3D4F9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cap="none" normalizeH="0" baseline="0" dirty="0">
              <a:ln>
                <a:noFill/>
              </a:ln>
              <a:solidFill>
                <a:srgbClr val="003399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7263E87-6225-3841-BFB0-9F6050B1CDFD}"/>
              </a:ext>
            </a:extLst>
          </p:cNvPr>
          <p:cNvSpPr txBox="1"/>
          <p:nvPr/>
        </p:nvSpPr>
        <p:spPr>
          <a:xfrm>
            <a:off x="9430078" y="4462557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+mn-ea"/>
                <a:ea typeface="+mn-ea"/>
              </a:rPr>
              <a:t>397</a:t>
            </a:r>
            <a:endParaRPr lang="zh-CN" altLang="en-US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F71A3078-F61B-CE81-8970-D4654F71AB55}"/>
              </a:ext>
            </a:extLst>
          </p:cNvPr>
          <p:cNvSpPr txBox="1"/>
          <p:nvPr/>
        </p:nvSpPr>
        <p:spPr>
          <a:xfrm>
            <a:off x="7103312" y="2670585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+mn-ea"/>
                <a:ea typeface="+mn-ea"/>
              </a:rPr>
              <a:t>109</a:t>
            </a:r>
            <a:endParaRPr lang="zh-CN" altLang="en-US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C3479822-37AE-0480-3036-3B4BC3D2F39A}"/>
              </a:ext>
            </a:extLst>
          </p:cNvPr>
          <p:cNvSpPr txBox="1"/>
          <p:nvPr/>
        </p:nvSpPr>
        <p:spPr>
          <a:xfrm rot="21197646">
            <a:off x="8293871" y="2082905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+mn-ea"/>
                <a:ea typeface="+mn-ea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669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948214C-9277-4662-AC79-49009D1DA8BA}"/>
              </a:ext>
            </a:extLst>
          </p:cNvPr>
          <p:cNvSpPr txBox="1"/>
          <p:nvPr/>
        </p:nvSpPr>
        <p:spPr>
          <a:xfrm>
            <a:off x="1804157" y="421914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基本情况</a:t>
            </a:r>
            <a:endParaRPr kumimoji="1" lang="zh-CN" altLang="en-US" sz="2800" b="1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A87FFC80-34E3-FDA3-3850-85A6CFB100BD}"/>
              </a:ext>
            </a:extLst>
          </p:cNvPr>
          <p:cNvSpPr txBox="1"/>
          <p:nvPr/>
        </p:nvSpPr>
        <p:spPr>
          <a:xfrm>
            <a:off x="1014781" y="496233"/>
            <a:ext cx="35907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bg1"/>
                </a:solidFill>
                <a:latin typeface="思源黑体 CN Regular" panose="020B0500000000000000" pitchFamily="34" charset="-122"/>
              </a:rPr>
              <a:t>一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8A662768-EB89-E14F-FB49-BA35D418BE43}"/>
              </a:ext>
            </a:extLst>
          </p:cNvPr>
          <p:cNvSpPr txBox="1"/>
          <p:nvPr/>
        </p:nvSpPr>
        <p:spPr>
          <a:xfrm>
            <a:off x="3824590" y="417172"/>
            <a:ext cx="6131594" cy="509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500"/>
              </a:lnSpc>
            </a:pPr>
            <a:r>
              <a:rPr lang="zh-CN" altLang="en-US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主要荣誉和社会影响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0B29A76-84FF-4F5A-30FC-595E6BC699B2}"/>
              </a:ext>
            </a:extLst>
          </p:cNvPr>
          <p:cNvGrpSpPr/>
          <p:nvPr/>
        </p:nvGrpSpPr>
        <p:grpSpPr>
          <a:xfrm>
            <a:off x="7092130" y="1722433"/>
            <a:ext cx="4348826" cy="4378530"/>
            <a:chOff x="6914127" y="1794109"/>
            <a:chExt cx="4348826" cy="4378530"/>
          </a:xfrm>
        </p:grpSpPr>
        <p:sp>
          <p:nvSpPr>
            <p:cNvPr id="2" name="梯形 1">
              <a:extLst>
                <a:ext uri="{FF2B5EF4-FFF2-40B4-BE49-F238E27FC236}">
                  <a16:creationId xmlns:a16="http://schemas.microsoft.com/office/drawing/2014/main" id="{438EF179-F85A-C481-05E0-D97363A4E610}"/>
                </a:ext>
              </a:extLst>
            </p:cNvPr>
            <p:cNvSpPr/>
            <p:nvPr/>
          </p:nvSpPr>
          <p:spPr bwMode="auto">
            <a:xfrm>
              <a:off x="6914128" y="4606717"/>
              <a:ext cx="4348825" cy="1042085"/>
            </a:xfrm>
            <a:prstGeom prst="trapezoid">
              <a:avLst>
                <a:gd name="adj" fmla="val 40191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5B4B566C-674C-AEC0-1F59-F4372E0205A9}"/>
                </a:ext>
              </a:extLst>
            </p:cNvPr>
            <p:cNvSpPr/>
            <p:nvPr/>
          </p:nvSpPr>
          <p:spPr bwMode="auto">
            <a:xfrm>
              <a:off x="6914127" y="5635696"/>
              <a:ext cx="4348825" cy="53694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C46E682C-BF9B-F0ED-411B-FE70AB10A4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21509" y="1794109"/>
              <a:ext cx="2317478" cy="3275589"/>
            </a:xfrm>
            <a:prstGeom prst="rect">
              <a:avLst/>
            </a:prstGeom>
            <a:ln>
              <a:noFill/>
            </a:ln>
            <a:effectLst>
              <a:reflection blurRad="6350" stA="34000" endPos="14000" dir="5400000" sy="-100000" algn="bl" rotWithShape="0"/>
            </a:effectLst>
          </p:spPr>
        </p:pic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2A43D8E6-8205-FFD1-1DE6-D2025E9792E1}"/>
              </a:ext>
            </a:extLst>
          </p:cNvPr>
          <p:cNvGrpSpPr/>
          <p:nvPr/>
        </p:nvGrpSpPr>
        <p:grpSpPr>
          <a:xfrm>
            <a:off x="916936" y="4393434"/>
            <a:ext cx="1962235" cy="1139585"/>
            <a:chOff x="1220638" y="4312249"/>
            <a:chExt cx="1962235" cy="1139585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C0F14E9F-B9EF-B01F-2930-51B33F9EBDC4}"/>
                </a:ext>
              </a:extLst>
            </p:cNvPr>
            <p:cNvGrpSpPr/>
            <p:nvPr/>
          </p:nvGrpSpPr>
          <p:grpSpPr>
            <a:xfrm>
              <a:off x="1557285" y="4810324"/>
              <a:ext cx="1261268" cy="641510"/>
              <a:chOff x="1557285" y="4810324"/>
              <a:chExt cx="1261268" cy="641510"/>
            </a:xfrm>
          </p:grpSpPr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B9A1F76D-E736-1FBE-ED5E-1B297A4E0A81}"/>
                  </a:ext>
                </a:extLst>
              </p:cNvPr>
              <p:cNvSpPr/>
              <p:nvPr/>
            </p:nvSpPr>
            <p:spPr>
              <a:xfrm>
                <a:off x="1557285" y="4810324"/>
                <a:ext cx="1261268" cy="380310"/>
              </a:xfrm>
              <a:prstGeom prst="rect">
                <a:avLst/>
              </a:prstGeom>
              <a:effectLst/>
            </p:spPr>
            <p:txBody>
              <a:bodyPr wrap="none" lIns="53035" tIns="26518" rIns="53035" bIns="26518">
                <a:spAutoFit/>
              </a:bodyPr>
              <a:lstStyle/>
              <a:p>
                <a:pPr algn="ctr">
                  <a:lnSpc>
                    <a:spcPts val="2900"/>
                  </a:lnSpc>
                </a:pPr>
                <a:r>
                  <a:rPr kumimoji="0" lang="zh-CN" altLang="zh-CN" sz="1400" b="1" i="0" u="none" strike="noStrike" kern="100" cap="none" spc="0" normalizeH="0" baseline="0" noProof="0">
                    <a:ln>
                      <a:noFill/>
                    </a:ln>
                    <a:gradFill>
                      <a:gsLst>
                        <a:gs pos="32000">
                          <a:schemeClr val="accent1"/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8100000" scaled="1"/>
                    </a:gra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/>
                    <a:cs typeface="+mn-ea"/>
                    <a:sym typeface="+mn-lt"/>
                  </a:rPr>
                  <a:t>油田</a:t>
                </a:r>
                <a:r>
                  <a:rPr kumimoji="0" lang="en-US" altLang="zh-CN" sz="1400" b="1" i="0" u="none" strike="noStrike" kern="100" cap="none" spc="0" normalizeH="0" baseline="0" noProof="0">
                    <a:ln>
                      <a:noFill/>
                    </a:ln>
                    <a:gradFill>
                      <a:gsLst>
                        <a:gs pos="32000">
                          <a:schemeClr val="accent1"/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8100000" scaled="1"/>
                    </a:gra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/>
                    <a:cs typeface="+mn-ea"/>
                    <a:sym typeface="+mn-lt"/>
                  </a:rPr>
                  <a:t>2020</a:t>
                </a:r>
                <a:r>
                  <a:rPr kumimoji="0" lang="zh-CN" altLang="zh-CN" sz="1400" b="1" i="0" u="none" strike="noStrike" kern="100" cap="none" spc="0" normalizeH="0" baseline="0" noProof="0">
                    <a:ln>
                      <a:noFill/>
                    </a:ln>
                    <a:gradFill>
                      <a:gsLst>
                        <a:gs pos="32000">
                          <a:schemeClr val="accent1"/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8100000" scaled="1"/>
                    </a:gra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/>
                    <a:cs typeface="+mn-ea"/>
                    <a:sym typeface="+mn-lt"/>
                  </a:rPr>
                  <a:t>年度</a:t>
                </a:r>
                <a:endParaRPr lang="zh-CN" altLang="zh-CN" sz="1400" b="1" kern="100" dirty="0">
                  <a:gradFill>
                    <a:gsLst>
                      <a:gs pos="3200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8100000" scaled="1"/>
                  </a:gradFill>
                  <a:latin typeface="思源黑体 CN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4DC30267-4C96-0D8A-CF31-4FEEAA4E4414}"/>
                  </a:ext>
                </a:extLst>
              </p:cNvPr>
              <p:cNvSpPr/>
              <p:nvPr/>
            </p:nvSpPr>
            <p:spPr>
              <a:xfrm>
                <a:off x="1700774" y="5064727"/>
                <a:ext cx="947080" cy="387107"/>
              </a:xfrm>
              <a:prstGeom prst="rect">
                <a:avLst/>
              </a:prstGeom>
              <a:effectLst/>
            </p:spPr>
            <p:txBody>
              <a:bodyPr wrap="none" lIns="53035" tIns="26518" rIns="53035" bIns="26518">
                <a:spAutoFit/>
              </a:bodyPr>
              <a:lstStyle/>
              <a:p>
                <a:pPr algn="ctr">
                  <a:lnSpc>
                    <a:spcPts val="2900"/>
                  </a:lnSpc>
                </a:pPr>
                <a:r>
                  <a:rPr kumimoji="0" lang="zh-CN" altLang="zh-CN" sz="1600" b="1" i="0" u="none" strike="noStrike" kern="100" cap="none" spc="0" normalizeH="0" baseline="0" noProof="0">
                    <a:ln>
                      <a:noFill/>
                    </a:ln>
                    <a:gradFill>
                      <a:gsLst>
                        <a:gs pos="32000">
                          <a:schemeClr val="accent1"/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8100000" scaled="1"/>
                    </a:gra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/>
                    <a:cs typeface="+mn-ea"/>
                    <a:sym typeface="+mn-lt"/>
                  </a:rPr>
                  <a:t>劳动模范</a:t>
                </a:r>
                <a:endParaRPr lang="zh-CN" altLang="zh-CN" sz="1600" b="1" kern="100" dirty="0">
                  <a:gradFill>
                    <a:gsLst>
                      <a:gs pos="3200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8100000" scaled="1"/>
                  </a:gradFill>
                  <a:latin typeface="思源黑体 CN Regular" panose="020B0500000000000000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55" name="employee_2369">
              <a:extLst>
                <a:ext uri="{FF2B5EF4-FFF2-40B4-BE49-F238E27FC236}">
                  <a16:creationId xmlns:a16="http://schemas.microsoft.com/office/drawing/2014/main" id="{2B921DF5-4915-6D04-62A2-98567B3F112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53119" y="4312249"/>
              <a:ext cx="469599" cy="609684"/>
            </a:xfrm>
            <a:custGeom>
              <a:avLst/>
              <a:gdLst>
                <a:gd name="connsiteX0" fmla="*/ 183692 w 459358"/>
                <a:gd name="connsiteY0" fmla="*/ 480136 h 596388"/>
                <a:gd name="connsiteX1" fmla="*/ 183692 w 459358"/>
                <a:gd name="connsiteY1" fmla="*/ 514538 h 596388"/>
                <a:gd name="connsiteX2" fmla="*/ 275537 w 459358"/>
                <a:gd name="connsiteY2" fmla="*/ 514538 h 596388"/>
                <a:gd name="connsiteX3" fmla="*/ 275537 w 459358"/>
                <a:gd name="connsiteY3" fmla="*/ 480136 h 596388"/>
                <a:gd name="connsiteX4" fmla="*/ 159295 w 459358"/>
                <a:gd name="connsiteY4" fmla="*/ 288060 h 596388"/>
                <a:gd name="connsiteX5" fmla="*/ 298499 w 459358"/>
                <a:gd name="connsiteY5" fmla="*/ 288060 h 596388"/>
                <a:gd name="connsiteX6" fmla="*/ 338681 w 459358"/>
                <a:gd name="connsiteY6" fmla="*/ 316728 h 596388"/>
                <a:gd name="connsiteX7" fmla="*/ 426222 w 459358"/>
                <a:gd name="connsiteY7" fmla="*/ 366897 h 596388"/>
                <a:gd name="connsiteX8" fmla="*/ 457794 w 459358"/>
                <a:gd name="connsiteY8" fmla="*/ 543206 h 596388"/>
                <a:gd name="connsiteX9" fmla="*/ 443443 w 459358"/>
                <a:gd name="connsiteY9" fmla="*/ 558974 h 596388"/>
                <a:gd name="connsiteX10" fmla="*/ 219569 w 459358"/>
                <a:gd name="connsiteY10" fmla="*/ 596242 h 596388"/>
                <a:gd name="connsiteX11" fmla="*/ 11481 w 459358"/>
                <a:gd name="connsiteY11" fmla="*/ 553240 h 596388"/>
                <a:gd name="connsiteX12" fmla="*/ 0 w 459358"/>
                <a:gd name="connsiteY12" fmla="*/ 524572 h 596388"/>
                <a:gd name="connsiteX13" fmla="*/ 38748 w 459358"/>
                <a:gd name="connsiteY13" fmla="*/ 356863 h 596388"/>
                <a:gd name="connsiteX14" fmla="*/ 73190 w 459358"/>
                <a:gd name="connsiteY14" fmla="*/ 333929 h 596388"/>
                <a:gd name="connsiteX15" fmla="*/ 159295 w 459358"/>
                <a:gd name="connsiteY15" fmla="*/ 288060 h 596388"/>
                <a:gd name="connsiteX16" fmla="*/ 225330 w 459358"/>
                <a:gd name="connsiteY16" fmla="*/ 10030 h 596388"/>
                <a:gd name="connsiteX17" fmla="*/ 218147 w 459358"/>
                <a:gd name="connsiteY17" fmla="*/ 21493 h 596388"/>
                <a:gd name="connsiteX18" fmla="*/ 219584 w 459358"/>
                <a:gd name="connsiteY18" fmla="*/ 21493 h 596388"/>
                <a:gd name="connsiteX19" fmla="*/ 225330 w 459358"/>
                <a:gd name="connsiteY19" fmla="*/ 10030 h 596388"/>
                <a:gd name="connsiteX20" fmla="*/ 236821 w 459358"/>
                <a:gd name="connsiteY20" fmla="*/ 0 h 596388"/>
                <a:gd name="connsiteX21" fmla="*/ 226766 w 459358"/>
                <a:gd name="connsiteY21" fmla="*/ 14328 h 596388"/>
                <a:gd name="connsiteX22" fmla="*/ 239694 w 459358"/>
                <a:gd name="connsiteY22" fmla="*/ 4299 h 596388"/>
                <a:gd name="connsiteX23" fmla="*/ 256932 w 459358"/>
                <a:gd name="connsiteY23" fmla="*/ 30090 h 596388"/>
                <a:gd name="connsiteX24" fmla="*/ 254059 w 459358"/>
                <a:gd name="connsiteY24" fmla="*/ 25791 h 596388"/>
                <a:gd name="connsiteX25" fmla="*/ 259805 w 459358"/>
                <a:gd name="connsiteY25" fmla="*/ 32955 h 596388"/>
                <a:gd name="connsiteX26" fmla="*/ 262678 w 459358"/>
                <a:gd name="connsiteY26" fmla="*/ 32955 h 596388"/>
                <a:gd name="connsiteX27" fmla="*/ 258369 w 459358"/>
                <a:gd name="connsiteY27" fmla="*/ 27224 h 596388"/>
                <a:gd name="connsiteX28" fmla="*/ 264115 w 459358"/>
                <a:gd name="connsiteY28" fmla="*/ 32955 h 596388"/>
                <a:gd name="connsiteX29" fmla="*/ 269861 w 459358"/>
                <a:gd name="connsiteY29" fmla="*/ 34388 h 596388"/>
                <a:gd name="connsiteX30" fmla="*/ 268424 w 459358"/>
                <a:gd name="connsiteY30" fmla="*/ 32955 h 596388"/>
                <a:gd name="connsiteX31" fmla="*/ 272734 w 459358"/>
                <a:gd name="connsiteY31" fmla="*/ 35821 h 596388"/>
                <a:gd name="connsiteX32" fmla="*/ 317265 w 459358"/>
                <a:gd name="connsiteY32" fmla="*/ 63045 h 596388"/>
                <a:gd name="connsiteX33" fmla="*/ 327320 w 459358"/>
                <a:gd name="connsiteY33" fmla="*/ 159045 h 596388"/>
                <a:gd name="connsiteX34" fmla="*/ 330193 w 459358"/>
                <a:gd name="connsiteY34" fmla="*/ 190568 h 596388"/>
                <a:gd name="connsiteX35" fmla="*/ 321574 w 459358"/>
                <a:gd name="connsiteY35" fmla="*/ 206329 h 596388"/>
                <a:gd name="connsiteX36" fmla="*/ 228203 w 459358"/>
                <a:gd name="connsiteY36" fmla="*/ 308061 h 596388"/>
                <a:gd name="connsiteX37" fmla="*/ 139141 w 459358"/>
                <a:gd name="connsiteY37" fmla="*/ 206329 h 596388"/>
                <a:gd name="connsiteX38" fmla="*/ 131958 w 459358"/>
                <a:gd name="connsiteY38" fmla="*/ 190568 h 596388"/>
                <a:gd name="connsiteX39" fmla="*/ 136268 w 459358"/>
                <a:gd name="connsiteY39" fmla="*/ 160478 h 596388"/>
                <a:gd name="connsiteX40" fmla="*/ 133395 w 459358"/>
                <a:gd name="connsiteY40" fmla="*/ 84538 h 596388"/>
                <a:gd name="connsiteX41" fmla="*/ 195163 w 459358"/>
                <a:gd name="connsiteY41" fmla="*/ 21493 h 596388"/>
                <a:gd name="connsiteX42" fmla="*/ 203782 w 459358"/>
                <a:gd name="connsiteY42" fmla="*/ 17194 h 596388"/>
                <a:gd name="connsiteX43" fmla="*/ 209528 w 459358"/>
                <a:gd name="connsiteY43" fmla="*/ 11463 h 596388"/>
                <a:gd name="connsiteX44" fmla="*/ 203782 w 459358"/>
                <a:gd name="connsiteY44" fmla="*/ 21493 h 596388"/>
                <a:gd name="connsiteX45" fmla="*/ 209528 w 459358"/>
                <a:gd name="connsiteY45" fmla="*/ 22925 h 596388"/>
                <a:gd name="connsiteX46" fmla="*/ 215274 w 459358"/>
                <a:gd name="connsiteY46" fmla="*/ 15761 h 596388"/>
                <a:gd name="connsiteX47" fmla="*/ 209528 w 459358"/>
                <a:gd name="connsiteY47" fmla="*/ 24358 h 596388"/>
                <a:gd name="connsiteX48" fmla="*/ 212401 w 459358"/>
                <a:gd name="connsiteY48" fmla="*/ 25791 h 596388"/>
                <a:gd name="connsiteX49" fmla="*/ 226766 w 459358"/>
                <a:gd name="connsiteY49" fmla="*/ 8597 h 596388"/>
                <a:gd name="connsiteX50" fmla="*/ 236821 w 459358"/>
                <a:gd name="connsiteY50" fmla="*/ 0 h 59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59358" h="596388">
                  <a:moveTo>
                    <a:pt x="183692" y="480136"/>
                  </a:moveTo>
                  <a:lnTo>
                    <a:pt x="183692" y="514538"/>
                  </a:lnTo>
                  <a:lnTo>
                    <a:pt x="275537" y="514538"/>
                  </a:lnTo>
                  <a:lnTo>
                    <a:pt x="275537" y="480136"/>
                  </a:lnTo>
                  <a:close/>
                  <a:moveTo>
                    <a:pt x="159295" y="288060"/>
                  </a:moveTo>
                  <a:cubicBezTo>
                    <a:pt x="159295" y="288060"/>
                    <a:pt x="219569" y="442868"/>
                    <a:pt x="298499" y="288060"/>
                  </a:cubicBezTo>
                  <a:cubicBezTo>
                    <a:pt x="298499" y="288060"/>
                    <a:pt x="298499" y="302394"/>
                    <a:pt x="338681" y="316728"/>
                  </a:cubicBezTo>
                  <a:cubicBezTo>
                    <a:pt x="338681" y="316728"/>
                    <a:pt x="413306" y="339663"/>
                    <a:pt x="426222" y="366897"/>
                  </a:cubicBezTo>
                  <a:cubicBezTo>
                    <a:pt x="426222" y="366897"/>
                    <a:pt x="467839" y="460069"/>
                    <a:pt x="457794" y="543206"/>
                  </a:cubicBezTo>
                  <a:cubicBezTo>
                    <a:pt x="457794" y="543206"/>
                    <a:pt x="457794" y="550373"/>
                    <a:pt x="443443" y="558974"/>
                  </a:cubicBezTo>
                  <a:cubicBezTo>
                    <a:pt x="443443" y="558974"/>
                    <a:pt x="348727" y="599109"/>
                    <a:pt x="219569" y="596242"/>
                  </a:cubicBezTo>
                  <a:cubicBezTo>
                    <a:pt x="219569" y="596242"/>
                    <a:pt x="91846" y="589075"/>
                    <a:pt x="11481" y="553240"/>
                  </a:cubicBezTo>
                  <a:cubicBezTo>
                    <a:pt x="11481" y="553240"/>
                    <a:pt x="0" y="550373"/>
                    <a:pt x="0" y="524572"/>
                  </a:cubicBezTo>
                  <a:cubicBezTo>
                    <a:pt x="0" y="524572"/>
                    <a:pt x="4306" y="408466"/>
                    <a:pt x="38748" y="356863"/>
                  </a:cubicBezTo>
                  <a:cubicBezTo>
                    <a:pt x="38748" y="356863"/>
                    <a:pt x="48793" y="342529"/>
                    <a:pt x="73190" y="333929"/>
                  </a:cubicBezTo>
                  <a:cubicBezTo>
                    <a:pt x="73190" y="333929"/>
                    <a:pt x="153555" y="309561"/>
                    <a:pt x="159295" y="288060"/>
                  </a:cubicBezTo>
                  <a:close/>
                  <a:moveTo>
                    <a:pt x="225330" y="10030"/>
                  </a:moveTo>
                  <a:cubicBezTo>
                    <a:pt x="222457" y="12896"/>
                    <a:pt x="219584" y="17194"/>
                    <a:pt x="218147" y="21493"/>
                  </a:cubicBezTo>
                  <a:lnTo>
                    <a:pt x="219584" y="21493"/>
                  </a:lnTo>
                  <a:cubicBezTo>
                    <a:pt x="221020" y="17194"/>
                    <a:pt x="223893" y="12896"/>
                    <a:pt x="225330" y="10030"/>
                  </a:cubicBezTo>
                  <a:close/>
                  <a:moveTo>
                    <a:pt x="236821" y="0"/>
                  </a:moveTo>
                  <a:cubicBezTo>
                    <a:pt x="231076" y="4299"/>
                    <a:pt x="228203" y="8597"/>
                    <a:pt x="226766" y="14328"/>
                  </a:cubicBezTo>
                  <a:cubicBezTo>
                    <a:pt x="231076" y="7164"/>
                    <a:pt x="239694" y="4299"/>
                    <a:pt x="239694" y="4299"/>
                  </a:cubicBezTo>
                  <a:cubicBezTo>
                    <a:pt x="239694" y="15761"/>
                    <a:pt x="251186" y="25791"/>
                    <a:pt x="256932" y="30090"/>
                  </a:cubicBezTo>
                  <a:cubicBezTo>
                    <a:pt x="255496" y="27224"/>
                    <a:pt x="254059" y="25791"/>
                    <a:pt x="254059" y="25791"/>
                  </a:cubicBezTo>
                  <a:cubicBezTo>
                    <a:pt x="256932" y="27224"/>
                    <a:pt x="258369" y="30090"/>
                    <a:pt x="259805" y="32955"/>
                  </a:cubicBezTo>
                  <a:cubicBezTo>
                    <a:pt x="261242" y="32955"/>
                    <a:pt x="262678" y="32955"/>
                    <a:pt x="262678" y="32955"/>
                  </a:cubicBezTo>
                  <a:cubicBezTo>
                    <a:pt x="259805" y="30090"/>
                    <a:pt x="258369" y="27224"/>
                    <a:pt x="258369" y="27224"/>
                  </a:cubicBezTo>
                  <a:cubicBezTo>
                    <a:pt x="261242" y="30090"/>
                    <a:pt x="262678" y="31523"/>
                    <a:pt x="264115" y="32955"/>
                  </a:cubicBezTo>
                  <a:cubicBezTo>
                    <a:pt x="266988" y="34388"/>
                    <a:pt x="268424" y="34388"/>
                    <a:pt x="269861" y="34388"/>
                  </a:cubicBezTo>
                  <a:cubicBezTo>
                    <a:pt x="268424" y="32955"/>
                    <a:pt x="268424" y="32955"/>
                    <a:pt x="268424" y="32955"/>
                  </a:cubicBezTo>
                  <a:cubicBezTo>
                    <a:pt x="269861" y="32955"/>
                    <a:pt x="271297" y="34388"/>
                    <a:pt x="272734" y="35821"/>
                  </a:cubicBezTo>
                  <a:cubicBezTo>
                    <a:pt x="304336" y="44418"/>
                    <a:pt x="317265" y="63045"/>
                    <a:pt x="317265" y="63045"/>
                  </a:cubicBezTo>
                  <a:cubicBezTo>
                    <a:pt x="345994" y="94568"/>
                    <a:pt x="331629" y="146150"/>
                    <a:pt x="327320" y="159045"/>
                  </a:cubicBezTo>
                  <a:cubicBezTo>
                    <a:pt x="340248" y="156180"/>
                    <a:pt x="330193" y="190568"/>
                    <a:pt x="330193" y="190568"/>
                  </a:cubicBezTo>
                  <a:cubicBezTo>
                    <a:pt x="328756" y="200598"/>
                    <a:pt x="324447" y="204896"/>
                    <a:pt x="321574" y="206329"/>
                  </a:cubicBezTo>
                  <a:cubicBezTo>
                    <a:pt x="315828" y="253613"/>
                    <a:pt x="272734" y="308061"/>
                    <a:pt x="228203" y="308061"/>
                  </a:cubicBezTo>
                  <a:cubicBezTo>
                    <a:pt x="187981" y="308061"/>
                    <a:pt x="144886" y="256479"/>
                    <a:pt x="139141" y="206329"/>
                  </a:cubicBezTo>
                  <a:cubicBezTo>
                    <a:pt x="137704" y="204896"/>
                    <a:pt x="133395" y="200598"/>
                    <a:pt x="131958" y="190568"/>
                  </a:cubicBezTo>
                  <a:cubicBezTo>
                    <a:pt x="131958" y="190568"/>
                    <a:pt x="120466" y="153314"/>
                    <a:pt x="136268" y="160478"/>
                  </a:cubicBezTo>
                  <a:cubicBezTo>
                    <a:pt x="124776" y="104597"/>
                    <a:pt x="133395" y="84538"/>
                    <a:pt x="133395" y="84538"/>
                  </a:cubicBezTo>
                  <a:cubicBezTo>
                    <a:pt x="147759" y="42985"/>
                    <a:pt x="195163" y="21493"/>
                    <a:pt x="195163" y="21493"/>
                  </a:cubicBezTo>
                  <a:cubicBezTo>
                    <a:pt x="205219" y="10030"/>
                    <a:pt x="205219" y="14328"/>
                    <a:pt x="203782" y="17194"/>
                  </a:cubicBezTo>
                  <a:cubicBezTo>
                    <a:pt x="206655" y="14328"/>
                    <a:pt x="209528" y="11463"/>
                    <a:pt x="209528" y="11463"/>
                  </a:cubicBezTo>
                  <a:cubicBezTo>
                    <a:pt x="206655" y="14328"/>
                    <a:pt x="205219" y="17194"/>
                    <a:pt x="203782" y="21493"/>
                  </a:cubicBezTo>
                  <a:lnTo>
                    <a:pt x="209528" y="22925"/>
                  </a:lnTo>
                  <a:cubicBezTo>
                    <a:pt x="212401" y="18627"/>
                    <a:pt x="215274" y="15761"/>
                    <a:pt x="215274" y="15761"/>
                  </a:cubicBezTo>
                  <a:cubicBezTo>
                    <a:pt x="212401" y="18627"/>
                    <a:pt x="210965" y="21493"/>
                    <a:pt x="209528" y="24358"/>
                  </a:cubicBezTo>
                  <a:lnTo>
                    <a:pt x="212401" y="25791"/>
                  </a:lnTo>
                  <a:cubicBezTo>
                    <a:pt x="215274" y="15761"/>
                    <a:pt x="223893" y="10030"/>
                    <a:pt x="226766" y="8597"/>
                  </a:cubicBezTo>
                  <a:cubicBezTo>
                    <a:pt x="231076" y="2866"/>
                    <a:pt x="236821" y="0"/>
                    <a:pt x="236821" y="0"/>
                  </a:cubicBezTo>
                  <a:close/>
                </a:path>
              </a:pathLst>
            </a:custGeom>
            <a:gradFill flip="none" rotWithShape="1">
              <a:gsLst>
                <a:gs pos="35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/>
            <a:lstStyle/>
            <a:p>
              <a:endParaRPr lang="zh-CN" altLang="en-US">
                <a:latin typeface="思源黑体 CN Regular" panose="020B0500000000000000" pitchFamily="34" charset="-122"/>
              </a:endParaRPr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A887716A-C6B4-D526-5A32-706B98273E11}"/>
                </a:ext>
              </a:extLst>
            </p:cNvPr>
            <p:cNvGrpSpPr/>
            <p:nvPr/>
          </p:nvGrpSpPr>
          <p:grpSpPr>
            <a:xfrm>
              <a:off x="2685984" y="4617091"/>
              <a:ext cx="496889" cy="808041"/>
              <a:chOff x="1162419" y="2285041"/>
              <a:chExt cx="496889" cy="808041"/>
            </a:xfr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8100000" scaled="1"/>
            </a:gradFill>
          </p:grpSpPr>
          <p:sp>
            <p:nvSpPr>
              <p:cNvPr id="92" name="Freeform 36">
                <a:extLst>
                  <a:ext uri="{FF2B5EF4-FFF2-40B4-BE49-F238E27FC236}">
                    <a16:creationId xmlns:a16="http://schemas.microsoft.com/office/drawing/2014/main" id="{278BD576-306D-B897-1B6C-71D6CA6FF4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2419" y="2334254"/>
                <a:ext cx="409576" cy="750890"/>
              </a:xfrm>
              <a:custGeom>
                <a:avLst/>
                <a:gdLst>
                  <a:gd name="T0" fmla="*/ 6 w 108"/>
                  <a:gd name="T1" fmla="*/ 189 h 197"/>
                  <a:gd name="T2" fmla="*/ 20 w 108"/>
                  <a:gd name="T3" fmla="*/ 186 h 197"/>
                  <a:gd name="T4" fmla="*/ 42 w 108"/>
                  <a:gd name="T5" fmla="*/ 179 h 197"/>
                  <a:gd name="T6" fmla="*/ 61 w 108"/>
                  <a:gd name="T7" fmla="*/ 167 h 197"/>
                  <a:gd name="T8" fmla="*/ 68 w 108"/>
                  <a:gd name="T9" fmla="*/ 162 h 197"/>
                  <a:gd name="T10" fmla="*/ 84 w 108"/>
                  <a:gd name="T11" fmla="*/ 146 h 197"/>
                  <a:gd name="T12" fmla="*/ 96 w 108"/>
                  <a:gd name="T13" fmla="*/ 126 h 197"/>
                  <a:gd name="T14" fmla="*/ 105 w 108"/>
                  <a:gd name="T15" fmla="*/ 90 h 197"/>
                  <a:gd name="T16" fmla="*/ 104 w 108"/>
                  <a:gd name="T17" fmla="*/ 78 h 197"/>
                  <a:gd name="T18" fmla="*/ 101 w 108"/>
                  <a:gd name="T19" fmla="*/ 67 h 197"/>
                  <a:gd name="T20" fmla="*/ 93 w 108"/>
                  <a:gd name="T21" fmla="*/ 47 h 197"/>
                  <a:gd name="T22" fmla="*/ 90 w 108"/>
                  <a:gd name="T23" fmla="*/ 42 h 197"/>
                  <a:gd name="T24" fmla="*/ 84 w 108"/>
                  <a:gd name="T25" fmla="*/ 34 h 197"/>
                  <a:gd name="T26" fmla="*/ 70 w 108"/>
                  <a:gd name="T27" fmla="*/ 18 h 197"/>
                  <a:gd name="T28" fmla="*/ 65 w 108"/>
                  <a:gd name="T29" fmla="*/ 13 h 197"/>
                  <a:gd name="T30" fmla="*/ 57 w 108"/>
                  <a:gd name="T31" fmla="*/ 6 h 197"/>
                  <a:gd name="T32" fmla="*/ 51 w 108"/>
                  <a:gd name="T33" fmla="*/ 2 h 197"/>
                  <a:gd name="T34" fmla="*/ 53 w 108"/>
                  <a:gd name="T35" fmla="*/ 0 h 197"/>
                  <a:gd name="T36" fmla="*/ 55 w 108"/>
                  <a:gd name="T37" fmla="*/ 2 h 197"/>
                  <a:gd name="T38" fmla="*/ 66 w 108"/>
                  <a:gd name="T39" fmla="*/ 11 h 197"/>
                  <a:gd name="T40" fmla="*/ 72 w 108"/>
                  <a:gd name="T41" fmla="*/ 16 h 197"/>
                  <a:gd name="T42" fmla="*/ 86 w 108"/>
                  <a:gd name="T43" fmla="*/ 33 h 197"/>
                  <a:gd name="T44" fmla="*/ 92 w 108"/>
                  <a:gd name="T45" fmla="*/ 41 h 197"/>
                  <a:gd name="T46" fmla="*/ 95 w 108"/>
                  <a:gd name="T47" fmla="*/ 46 h 197"/>
                  <a:gd name="T48" fmla="*/ 104 w 108"/>
                  <a:gd name="T49" fmla="*/ 66 h 197"/>
                  <a:gd name="T50" fmla="*/ 107 w 108"/>
                  <a:gd name="T51" fmla="*/ 78 h 197"/>
                  <a:gd name="T52" fmla="*/ 108 w 108"/>
                  <a:gd name="T53" fmla="*/ 90 h 197"/>
                  <a:gd name="T54" fmla="*/ 101 w 108"/>
                  <a:gd name="T55" fmla="*/ 128 h 197"/>
                  <a:gd name="T56" fmla="*/ 87 w 108"/>
                  <a:gd name="T57" fmla="*/ 149 h 197"/>
                  <a:gd name="T58" fmla="*/ 71 w 108"/>
                  <a:gd name="T59" fmla="*/ 166 h 197"/>
                  <a:gd name="T60" fmla="*/ 64 w 108"/>
                  <a:gd name="T61" fmla="*/ 171 h 197"/>
                  <a:gd name="T62" fmla="*/ 44 w 108"/>
                  <a:gd name="T63" fmla="*/ 183 h 197"/>
                  <a:gd name="T64" fmla="*/ 22 w 108"/>
                  <a:gd name="T65" fmla="*/ 192 h 197"/>
                  <a:gd name="T66" fmla="*/ 7 w 108"/>
                  <a:gd name="T67" fmla="*/ 196 h 197"/>
                  <a:gd name="T68" fmla="*/ 0 w 108"/>
                  <a:gd name="T69" fmla="*/ 194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197">
                    <a:moveTo>
                      <a:pt x="3" y="190"/>
                    </a:moveTo>
                    <a:cubicBezTo>
                      <a:pt x="3" y="190"/>
                      <a:pt x="4" y="189"/>
                      <a:pt x="6" y="189"/>
                    </a:cubicBezTo>
                    <a:cubicBezTo>
                      <a:pt x="8" y="189"/>
                      <a:pt x="11" y="188"/>
                      <a:pt x="14" y="188"/>
                    </a:cubicBezTo>
                    <a:cubicBezTo>
                      <a:pt x="16" y="187"/>
                      <a:pt x="18" y="187"/>
                      <a:pt x="20" y="186"/>
                    </a:cubicBezTo>
                    <a:cubicBezTo>
                      <a:pt x="22" y="186"/>
                      <a:pt x="24" y="185"/>
                      <a:pt x="27" y="185"/>
                    </a:cubicBezTo>
                    <a:cubicBezTo>
                      <a:pt x="31" y="183"/>
                      <a:pt x="37" y="181"/>
                      <a:pt x="42" y="179"/>
                    </a:cubicBezTo>
                    <a:cubicBezTo>
                      <a:pt x="48" y="176"/>
                      <a:pt x="54" y="173"/>
                      <a:pt x="59" y="169"/>
                    </a:cubicBezTo>
                    <a:cubicBezTo>
                      <a:pt x="60" y="168"/>
                      <a:pt x="61" y="168"/>
                      <a:pt x="61" y="167"/>
                    </a:cubicBezTo>
                    <a:cubicBezTo>
                      <a:pt x="62" y="167"/>
                      <a:pt x="63" y="166"/>
                      <a:pt x="63" y="166"/>
                    </a:cubicBezTo>
                    <a:cubicBezTo>
                      <a:pt x="65" y="164"/>
                      <a:pt x="66" y="163"/>
                      <a:pt x="68" y="162"/>
                    </a:cubicBezTo>
                    <a:cubicBezTo>
                      <a:pt x="70" y="160"/>
                      <a:pt x="73" y="157"/>
                      <a:pt x="76" y="155"/>
                    </a:cubicBezTo>
                    <a:cubicBezTo>
                      <a:pt x="79" y="152"/>
                      <a:pt x="82" y="149"/>
                      <a:pt x="84" y="146"/>
                    </a:cubicBezTo>
                    <a:cubicBezTo>
                      <a:pt x="87" y="143"/>
                      <a:pt x="89" y="140"/>
                      <a:pt x="91" y="137"/>
                    </a:cubicBezTo>
                    <a:cubicBezTo>
                      <a:pt x="93" y="133"/>
                      <a:pt x="95" y="129"/>
                      <a:pt x="96" y="126"/>
                    </a:cubicBezTo>
                    <a:cubicBezTo>
                      <a:pt x="98" y="122"/>
                      <a:pt x="100" y="118"/>
                      <a:pt x="101" y="114"/>
                    </a:cubicBezTo>
                    <a:cubicBezTo>
                      <a:pt x="103" y="107"/>
                      <a:pt x="105" y="98"/>
                      <a:pt x="105" y="90"/>
                    </a:cubicBezTo>
                    <a:cubicBezTo>
                      <a:pt x="105" y="88"/>
                      <a:pt x="105" y="86"/>
                      <a:pt x="105" y="84"/>
                    </a:cubicBezTo>
                    <a:cubicBezTo>
                      <a:pt x="104" y="82"/>
                      <a:pt x="104" y="80"/>
                      <a:pt x="104" y="78"/>
                    </a:cubicBezTo>
                    <a:cubicBezTo>
                      <a:pt x="103" y="77"/>
                      <a:pt x="103" y="75"/>
                      <a:pt x="103" y="73"/>
                    </a:cubicBezTo>
                    <a:cubicBezTo>
                      <a:pt x="102" y="71"/>
                      <a:pt x="102" y="69"/>
                      <a:pt x="101" y="67"/>
                    </a:cubicBezTo>
                    <a:cubicBezTo>
                      <a:pt x="101" y="63"/>
                      <a:pt x="99" y="60"/>
                      <a:pt x="98" y="56"/>
                    </a:cubicBezTo>
                    <a:cubicBezTo>
                      <a:pt x="96" y="53"/>
                      <a:pt x="95" y="50"/>
                      <a:pt x="93" y="47"/>
                    </a:cubicBezTo>
                    <a:cubicBezTo>
                      <a:pt x="92" y="46"/>
                      <a:pt x="92" y="45"/>
                      <a:pt x="91" y="44"/>
                    </a:cubicBezTo>
                    <a:cubicBezTo>
                      <a:pt x="91" y="44"/>
                      <a:pt x="90" y="43"/>
                      <a:pt x="90" y="42"/>
                    </a:cubicBezTo>
                    <a:cubicBezTo>
                      <a:pt x="89" y="41"/>
                      <a:pt x="88" y="39"/>
                      <a:pt x="87" y="38"/>
                    </a:cubicBezTo>
                    <a:cubicBezTo>
                      <a:pt x="86" y="37"/>
                      <a:pt x="85" y="35"/>
                      <a:pt x="84" y="34"/>
                    </a:cubicBezTo>
                    <a:cubicBezTo>
                      <a:pt x="83" y="33"/>
                      <a:pt x="82" y="31"/>
                      <a:pt x="81" y="30"/>
                    </a:cubicBezTo>
                    <a:cubicBezTo>
                      <a:pt x="77" y="25"/>
                      <a:pt x="74" y="21"/>
                      <a:pt x="70" y="18"/>
                    </a:cubicBezTo>
                    <a:cubicBezTo>
                      <a:pt x="69" y="17"/>
                      <a:pt x="68" y="16"/>
                      <a:pt x="67" y="15"/>
                    </a:cubicBezTo>
                    <a:cubicBezTo>
                      <a:pt x="67" y="14"/>
                      <a:pt x="66" y="14"/>
                      <a:pt x="65" y="13"/>
                    </a:cubicBezTo>
                    <a:cubicBezTo>
                      <a:pt x="63" y="11"/>
                      <a:pt x="62" y="10"/>
                      <a:pt x="60" y="9"/>
                    </a:cubicBezTo>
                    <a:cubicBezTo>
                      <a:pt x="59" y="8"/>
                      <a:pt x="58" y="7"/>
                      <a:pt x="57" y="6"/>
                    </a:cubicBezTo>
                    <a:cubicBezTo>
                      <a:pt x="55" y="5"/>
                      <a:pt x="55" y="5"/>
                      <a:pt x="54" y="4"/>
                    </a:cubicBezTo>
                    <a:cubicBezTo>
                      <a:pt x="52" y="3"/>
                      <a:pt x="51" y="2"/>
                      <a:pt x="51" y="2"/>
                    </a:cubicBezTo>
                    <a:cubicBezTo>
                      <a:pt x="51" y="2"/>
                      <a:pt x="50" y="1"/>
                      <a:pt x="51" y="0"/>
                    </a:cubicBezTo>
                    <a:cubicBezTo>
                      <a:pt x="51" y="0"/>
                      <a:pt x="52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4" y="1"/>
                      <a:pt x="55" y="2"/>
                    </a:cubicBezTo>
                    <a:cubicBezTo>
                      <a:pt x="57" y="3"/>
                      <a:pt x="59" y="5"/>
                      <a:pt x="62" y="8"/>
                    </a:cubicBezTo>
                    <a:cubicBezTo>
                      <a:pt x="63" y="9"/>
                      <a:pt x="65" y="10"/>
                      <a:pt x="66" y="11"/>
                    </a:cubicBezTo>
                    <a:cubicBezTo>
                      <a:pt x="67" y="12"/>
                      <a:pt x="68" y="13"/>
                      <a:pt x="69" y="14"/>
                    </a:cubicBezTo>
                    <a:cubicBezTo>
                      <a:pt x="70" y="15"/>
                      <a:pt x="71" y="15"/>
                      <a:pt x="72" y="16"/>
                    </a:cubicBezTo>
                    <a:cubicBezTo>
                      <a:pt x="75" y="20"/>
                      <a:pt x="79" y="24"/>
                      <a:pt x="83" y="29"/>
                    </a:cubicBezTo>
                    <a:cubicBezTo>
                      <a:pt x="84" y="30"/>
                      <a:pt x="85" y="31"/>
                      <a:pt x="86" y="33"/>
                    </a:cubicBezTo>
                    <a:cubicBezTo>
                      <a:pt x="87" y="34"/>
                      <a:pt x="88" y="35"/>
                      <a:pt x="89" y="36"/>
                    </a:cubicBezTo>
                    <a:cubicBezTo>
                      <a:pt x="90" y="38"/>
                      <a:pt x="91" y="39"/>
                      <a:pt x="92" y="41"/>
                    </a:cubicBezTo>
                    <a:cubicBezTo>
                      <a:pt x="93" y="42"/>
                      <a:pt x="93" y="42"/>
                      <a:pt x="93" y="43"/>
                    </a:cubicBezTo>
                    <a:cubicBezTo>
                      <a:pt x="94" y="44"/>
                      <a:pt x="94" y="45"/>
                      <a:pt x="95" y="46"/>
                    </a:cubicBezTo>
                    <a:cubicBezTo>
                      <a:pt x="97" y="49"/>
                      <a:pt x="98" y="52"/>
                      <a:pt x="100" y="56"/>
                    </a:cubicBezTo>
                    <a:cubicBezTo>
                      <a:pt x="101" y="59"/>
                      <a:pt x="103" y="62"/>
                      <a:pt x="104" y="66"/>
                    </a:cubicBezTo>
                    <a:cubicBezTo>
                      <a:pt x="105" y="68"/>
                      <a:pt x="105" y="70"/>
                      <a:pt x="106" y="72"/>
                    </a:cubicBezTo>
                    <a:cubicBezTo>
                      <a:pt x="106" y="74"/>
                      <a:pt x="107" y="76"/>
                      <a:pt x="107" y="78"/>
                    </a:cubicBezTo>
                    <a:cubicBezTo>
                      <a:pt x="108" y="80"/>
                      <a:pt x="108" y="82"/>
                      <a:pt x="108" y="84"/>
                    </a:cubicBezTo>
                    <a:cubicBezTo>
                      <a:pt x="108" y="86"/>
                      <a:pt x="108" y="88"/>
                      <a:pt x="108" y="90"/>
                    </a:cubicBezTo>
                    <a:cubicBezTo>
                      <a:pt x="108" y="99"/>
                      <a:pt x="107" y="107"/>
                      <a:pt x="105" y="116"/>
                    </a:cubicBezTo>
                    <a:cubicBezTo>
                      <a:pt x="104" y="120"/>
                      <a:pt x="103" y="124"/>
                      <a:pt x="101" y="128"/>
                    </a:cubicBezTo>
                    <a:cubicBezTo>
                      <a:pt x="99" y="132"/>
                      <a:pt x="97" y="135"/>
                      <a:pt x="95" y="139"/>
                    </a:cubicBezTo>
                    <a:cubicBezTo>
                      <a:pt x="92" y="142"/>
                      <a:pt x="90" y="145"/>
                      <a:pt x="87" y="149"/>
                    </a:cubicBezTo>
                    <a:cubicBezTo>
                      <a:pt x="85" y="152"/>
                      <a:pt x="82" y="155"/>
                      <a:pt x="80" y="158"/>
                    </a:cubicBezTo>
                    <a:cubicBezTo>
                      <a:pt x="77" y="161"/>
                      <a:pt x="74" y="164"/>
                      <a:pt x="71" y="166"/>
                    </a:cubicBezTo>
                    <a:cubicBezTo>
                      <a:pt x="70" y="167"/>
                      <a:pt x="68" y="168"/>
                      <a:pt x="67" y="170"/>
                    </a:cubicBezTo>
                    <a:cubicBezTo>
                      <a:pt x="66" y="170"/>
                      <a:pt x="65" y="171"/>
                      <a:pt x="64" y="171"/>
                    </a:cubicBezTo>
                    <a:cubicBezTo>
                      <a:pt x="63" y="171"/>
                      <a:pt x="63" y="172"/>
                      <a:pt x="62" y="173"/>
                    </a:cubicBezTo>
                    <a:cubicBezTo>
                      <a:pt x="56" y="177"/>
                      <a:pt x="50" y="180"/>
                      <a:pt x="44" y="183"/>
                    </a:cubicBezTo>
                    <a:cubicBezTo>
                      <a:pt x="38" y="186"/>
                      <a:pt x="33" y="188"/>
                      <a:pt x="28" y="190"/>
                    </a:cubicBezTo>
                    <a:cubicBezTo>
                      <a:pt x="26" y="191"/>
                      <a:pt x="24" y="192"/>
                      <a:pt x="22" y="192"/>
                    </a:cubicBezTo>
                    <a:cubicBezTo>
                      <a:pt x="19" y="193"/>
                      <a:pt x="17" y="194"/>
                      <a:pt x="16" y="194"/>
                    </a:cubicBezTo>
                    <a:cubicBezTo>
                      <a:pt x="12" y="195"/>
                      <a:pt x="9" y="196"/>
                      <a:pt x="7" y="196"/>
                    </a:cubicBezTo>
                    <a:cubicBezTo>
                      <a:pt x="5" y="197"/>
                      <a:pt x="4" y="197"/>
                      <a:pt x="4" y="197"/>
                    </a:cubicBezTo>
                    <a:cubicBezTo>
                      <a:pt x="2" y="197"/>
                      <a:pt x="0" y="196"/>
                      <a:pt x="0" y="194"/>
                    </a:cubicBezTo>
                    <a:cubicBezTo>
                      <a:pt x="0" y="192"/>
                      <a:pt x="1" y="190"/>
                      <a:pt x="3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93" name="Freeform 37">
                <a:extLst>
                  <a:ext uri="{FF2B5EF4-FFF2-40B4-BE49-F238E27FC236}">
                    <a16:creationId xmlns:a16="http://schemas.microsoft.com/office/drawing/2014/main" id="{05D59FDD-1AD1-D0C3-5286-5F80923BA8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707" y="2285041"/>
                <a:ext cx="57150" cy="53975"/>
              </a:xfrm>
              <a:custGeom>
                <a:avLst/>
                <a:gdLst>
                  <a:gd name="T0" fmla="*/ 15 w 15"/>
                  <a:gd name="T1" fmla="*/ 12 h 14"/>
                  <a:gd name="T2" fmla="*/ 7 w 15"/>
                  <a:gd name="T3" fmla="*/ 8 h 14"/>
                  <a:gd name="T4" fmla="*/ 5 w 15"/>
                  <a:gd name="T5" fmla="*/ 5 h 14"/>
                  <a:gd name="T6" fmla="*/ 2 w 15"/>
                  <a:gd name="T7" fmla="*/ 3 h 14"/>
                  <a:gd name="T8" fmla="*/ 5 w 15"/>
                  <a:gd name="T9" fmla="*/ 6 h 14"/>
                  <a:gd name="T10" fmla="*/ 8 w 15"/>
                  <a:gd name="T11" fmla="*/ 9 h 14"/>
                  <a:gd name="T12" fmla="*/ 15 w 15"/>
                  <a:gd name="T13" fmla="*/ 13 h 14"/>
                  <a:gd name="T14" fmla="*/ 14 w 15"/>
                  <a:gd name="T15" fmla="*/ 13 h 14"/>
                  <a:gd name="T16" fmla="*/ 7 w 15"/>
                  <a:gd name="T17" fmla="*/ 12 h 14"/>
                  <a:gd name="T18" fmla="*/ 3 w 15"/>
                  <a:gd name="T19" fmla="*/ 8 h 14"/>
                  <a:gd name="T20" fmla="*/ 0 w 15"/>
                  <a:gd name="T21" fmla="*/ 0 h 14"/>
                  <a:gd name="T22" fmla="*/ 0 w 15"/>
                  <a:gd name="T23" fmla="*/ 0 h 14"/>
                  <a:gd name="T24" fmla="*/ 8 w 15"/>
                  <a:gd name="T25" fmla="*/ 2 h 14"/>
                  <a:gd name="T26" fmla="*/ 13 w 15"/>
                  <a:gd name="T27" fmla="*/ 5 h 14"/>
                  <a:gd name="T28" fmla="*/ 15 w 15"/>
                  <a:gd name="T2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14">
                    <a:moveTo>
                      <a:pt x="15" y="12"/>
                    </a:moveTo>
                    <a:cubicBezTo>
                      <a:pt x="12" y="11"/>
                      <a:pt x="10" y="10"/>
                      <a:pt x="7" y="8"/>
                    </a:cubicBezTo>
                    <a:cubicBezTo>
                      <a:pt x="6" y="7"/>
                      <a:pt x="5" y="6"/>
                      <a:pt x="5" y="5"/>
                    </a:cubicBezTo>
                    <a:cubicBezTo>
                      <a:pt x="4" y="5"/>
                      <a:pt x="3" y="3"/>
                      <a:pt x="2" y="3"/>
                    </a:cubicBezTo>
                    <a:cubicBezTo>
                      <a:pt x="3" y="4"/>
                      <a:pt x="4" y="5"/>
                      <a:pt x="5" y="6"/>
                    </a:cubicBezTo>
                    <a:cubicBezTo>
                      <a:pt x="6" y="7"/>
                      <a:pt x="7" y="8"/>
                      <a:pt x="8" y="9"/>
                    </a:cubicBezTo>
                    <a:cubicBezTo>
                      <a:pt x="10" y="10"/>
                      <a:pt x="12" y="12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1" y="14"/>
                      <a:pt x="9" y="13"/>
                      <a:pt x="7" y="12"/>
                    </a:cubicBezTo>
                    <a:cubicBezTo>
                      <a:pt x="5" y="11"/>
                      <a:pt x="4" y="9"/>
                      <a:pt x="3" y="8"/>
                    </a:cubicBezTo>
                    <a:cubicBezTo>
                      <a:pt x="1" y="4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" y="0"/>
                      <a:pt x="8" y="2"/>
                    </a:cubicBezTo>
                    <a:cubicBezTo>
                      <a:pt x="10" y="3"/>
                      <a:pt x="11" y="4"/>
                      <a:pt x="13" y="5"/>
                    </a:cubicBezTo>
                    <a:cubicBezTo>
                      <a:pt x="14" y="7"/>
                      <a:pt x="15" y="9"/>
                      <a:pt x="1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94" name="Freeform 38">
                <a:extLst>
                  <a:ext uri="{FF2B5EF4-FFF2-40B4-BE49-F238E27FC236}">
                    <a16:creationId xmlns:a16="http://schemas.microsoft.com/office/drawing/2014/main" id="{E0D72304-2E24-30D2-D23B-836FB2F99B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707" y="2334254"/>
                <a:ext cx="71438" cy="42863"/>
              </a:xfrm>
              <a:custGeom>
                <a:avLst/>
                <a:gdLst>
                  <a:gd name="T0" fmla="*/ 18 w 19"/>
                  <a:gd name="T1" fmla="*/ 6 h 11"/>
                  <a:gd name="T2" fmla="*/ 10 w 19"/>
                  <a:gd name="T3" fmla="*/ 5 h 11"/>
                  <a:gd name="T4" fmla="*/ 3 w 19"/>
                  <a:gd name="T5" fmla="*/ 7 h 11"/>
                  <a:gd name="T6" fmla="*/ 10 w 19"/>
                  <a:gd name="T7" fmla="*/ 5 h 11"/>
                  <a:gd name="T8" fmla="*/ 19 w 19"/>
                  <a:gd name="T9" fmla="*/ 5 h 11"/>
                  <a:gd name="T10" fmla="*/ 18 w 19"/>
                  <a:gd name="T11" fmla="*/ 5 h 11"/>
                  <a:gd name="T12" fmla="*/ 6 w 19"/>
                  <a:gd name="T13" fmla="*/ 3 h 11"/>
                  <a:gd name="T14" fmla="*/ 2 w 19"/>
                  <a:gd name="T15" fmla="*/ 6 h 11"/>
                  <a:gd name="T16" fmla="*/ 0 w 19"/>
                  <a:gd name="T17" fmla="*/ 8 h 11"/>
                  <a:gd name="T18" fmla="*/ 0 w 19"/>
                  <a:gd name="T19" fmla="*/ 8 h 11"/>
                  <a:gd name="T20" fmla="*/ 7 w 19"/>
                  <a:gd name="T21" fmla="*/ 11 h 11"/>
                  <a:gd name="T22" fmla="*/ 18 w 19"/>
                  <a:gd name="T2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1">
                    <a:moveTo>
                      <a:pt x="18" y="6"/>
                    </a:moveTo>
                    <a:cubicBezTo>
                      <a:pt x="16" y="5"/>
                      <a:pt x="13" y="5"/>
                      <a:pt x="10" y="5"/>
                    </a:cubicBezTo>
                    <a:cubicBezTo>
                      <a:pt x="7" y="5"/>
                      <a:pt x="5" y="6"/>
                      <a:pt x="3" y="7"/>
                    </a:cubicBezTo>
                    <a:cubicBezTo>
                      <a:pt x="5" y="6"/>
                      <a:pt x="8" y="5"/>
                      <a:pt x="10" y="5"/>
                    </a:cubicBezTo>
                    <a:cubicBezTo>
                      <a:pt x="13" y="4"/>
                      <a:pt x="16" y="4"/>
                      <a:pt x="19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4" y="0"/>
                      <a:pt x="10" y="1"/>
                      <a:pt x="6" y="3"/>
                    </a:cubicBezTo>
                    <a:cubicBezTo>
                      <a:pt x="4" y="4"/>
                      <a:pt x="3" y="5"/>
                      <a:pt x="2" y="6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3" y="10"/>
                      <a:pt x="7" y="11"/>
                    </a:cubicBezTo>
                    <a:cubicBezTo>
                      <a:pt x="11" y="11"/>
                      <a:pt x="15" y="11"/>
                      <a:pt x="1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95" name="Freeform 39">
                <a:extLst>
                  <a:ext uri="{FF2B5EF4-FFF2-40B4-BE49-F238E27FC236}">
                    <a16:creationId xmlns:a16="http://schemas.microsoft.com/office/drawing/2014/main" id="{54F51D6E-B60D-AAD4-1E16-96A486FA4A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5145" y="2288216"/>
                <a:ext cx="41275" cy="80963"/>
              </a:xfrm>
              <a:custGeom>
                <a:avLst/>
                <a:gdLst>
                  <a:gd name="T0" fmla="*/ 7 w 11"/>
                  <a:gd name="T1" fmla="*/ 20 h 21"/>
                  <a:gd name="T2" fmla="*/ 6 w 11"/>
                  <a:gd name="T3" fmla="*/ 16 h 21"/>
                  <a:gd name="T4" fmla="*/ 4 w 11"/>
                  <a:gd name="T5" fmla="*/ 12 h 21"/>
                  <a:gd name="T6" fmla="*/ 4 w 11"/>
                  <a:gd name="T7" fmla="*/ 4 h 21"/>
                  <a:gd name="T8" fmla="*/ 4 w 11"/>
                  <a:gd name="T9" fmla="*/ 12 h 21"/>
                  <a:gd name="T10" fmla="*/ 7 w 11"/>
                  <a:gd name="T11" fmla="*/ 21 h 21"/>
                  <a:gd name="T12" fmla="*/ 6 w 11"/>
                  <a:gd name="T13" fmla="*/ 20 h 21"/>
                  <a:gd name="T14" fmla="*/ 3 w 11"/>
                  <a:gd name="T15" fmla="*/ 18 h 21"/>
                  <a:gd name="T16" fmla="*/ 1 w 11"/>
                  <a:gd name="T17" fmla="*/ 15 h 21"/>
                  <a:gd name="T18" fmla="*/ 1 w 11"/>
                  <a:gd name="T19" fmla="*/ 8 h 21"/>
                  <a:gd name="T20" fmla="*/ 2 w 11"/>
                  <a:gd name="T21" fmla="*/ 3 h 21"/>
                  <a:gd name="T22" fmla="*/ 4 w 11"/>
                  <a:gd name="T23" fmla="*/ 0 h 21"/>
                  <a:gd name="T24" fmla="*/ 4 w 11"/>
                  <a:gd name="T25" fmla="*/ 0 h 21"/>
                  <a:gd name="T26" fmla="*/ 6 w 11"/>
                  <a:gd name="T27" fmla="*/ 2 h 21"/>
                  <a:gd name="T28" fmla="*/ 9 w 11"/>
                  <a:gd name="T29" fmla="*/ 7 h 21"/>
                  <a:gd name="T30" fmla="*/ 11 w 11"/>
                  <a:gd name="T31" fmla="*/ 14 h 21"/>
                  <a:gd name="T32" fmla="*/ 7 w 11"/>
                  <a:gd name="T33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21">
                    <a:moveTo>
                      <a:pt x="7" y="20"/>
                    </a:moveTo>
                    <a:cubicBezTo>
                      <a:pt x="7" y="19"/>
                      <a:pt x="6" y="18"/>
                      <a:pt x="6" y="16"/>
                    </a:cubicBezTo>
                    <a:cubicBezTo>
                      <a:pt x="5" y="15"/>
                      <a:pt x="5" y="13"/>
                      <a:pt x="4" y="12"/>
                    </a:cubicBezTo>
                    <a:cubicBezTo>
                      <a:pt x="4" y="9"/>
                      <a:pt x="4" y="7"/>
                      <a:pt x="4" y="4"/>
                    </a:cubicBezTo>
                    <a:cubicBezTo>
                      <a:pt x="4" y="7"/>
                      <a:pt x="4" y="10"/>
                      <a:pt x="4" y="12"/>
                    </a:cubicBezTo>
                    <a:cubicBezTo>
                      <a:pt x="4" y="15"/>
                      <a:pt x="5" y="18"/>
                      <a:pt x="7" y="21"/>
                    </a:cubicBezTo>
                    <a:cubicBezTo>
                      <a:pt x="7" y="20"/>
                      <a:pt x="7" y="20"/>
                      <a:pt x="6" y="20"/>
                    </a:cubicBezTo>
                    <a:cubicBezTo>
                      <a:pt x="5" y="20"/>
                      <a:pt x="4" y="19"/>
                      <a:pt x="3" y="18"/>
                    </a:cubicBezTo>
                    <a:cubicBezTo>
                      <a:pt x="2" y="17"/>
                      <a:pt x="2" y="16"/>
                      <a:pt x="1" y="15"/>
                    </a:cubicBezTo>
                    <a:cubicBezTo>
                      <a:pt x="0" y="13"/>
                      <a:pt x="0" y="10"/>
                      <a:pt x="1" y="8"/>
                    </a:cubicBezTo>
                    <a:cubicBezTo>
                      <a:pt x="1" y="6"/>
                      <a:pt x="2" y="4"/>
                      <a:pt x="2" y="3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5" y="1"/>
                      <a:pt x="6" y="2"/>
                    </a:cubicBezTo>
                    <a:cubicBezTo>
                      <a:pt x="7" y="4"/>
                      <a:pt x="8" y="6"/>
                      <a:pt x="9" y="7"/>
                    </a:cubicBezTo>
                    <a:cubicBezTo>
                      <a:pt x="10" y="9"/>
                      <a:pt x="11" y="12"/>
                      <a:pt x="11" y="14"/>
                    </a:cubicBezTo>
                    <a:cubicBezTo>
                      <a:pt x="11" y="16"/>
                      <a:pt x="10" y="18"/>
                      <a:pt x="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21" name="Freeform 40">
                <a:extLst>
                  <a:ext uri="{FF2B5EF4-FFF2-40B4-BE49-F238E27FC236}">
                    <a16:creationId xmlns:a16="http://schemas.microsoft.com/office/drawing/2014/main" id="{FA3E4F8F-3B22-9036-5347-8D6AA3C92C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1807" y="2372354"/>
                <a:ext cx="79375" cy="42863"/>
              </a:xfrm>
              <a:custGeom>
                <a:avLst/>
                <a:gdLst>
                  <a:gd name="T0" fmla="*/ 20 w 21"/>
                  <a:gd name="T1" fmla="*/ 6 h 11"/>
                  <a:gd name="T2" fmla="*/ 16 w 21"/>
                  <a:gd name="T3" fmla="*/ 5 h 11"/>
                  <a:gd name="T4" fmla="*/ 11 w 21"/>
                  <a:gd name="T5" fmla="*/ 5 h 11"/>
                  <a:gd name="T6" fmla="*/ 4 w 21"/>
                  <a:gd name="T7" fmla="*/ 6 h 11"/>
                  <a:gd name="T8" fmla="*/ 12 w 21"/>
                  <a:gd name="T9" fmla="*/ 4 h 11"/>
                  <a:gd name="T10" fmla="*/ 16 w 21"/>
                  <a:gd name="T11" fmla="*/ 4 h 11"/>
                  <a:gd name="T12" fmla="*/ 21 w 21"/>
                  <a:gd name="T13" fmla="*/ 5 h 11"/>
                  <a:gd name="T14" fmla="*/ 20 w 21"/>
                  <a:gd name="T15" fmla="*/ 5 h 11"/>
                  <a:gd name="T16" fmla="*/ 14 w 21"/>
                  <a:gd name="T17" fmla="*/ 1 h 11"/>
                  <a:gd name="T18" fmla="*/ 7 w 21"/>
                  <a:gd name="T19" fmla="*/ 2 h 11"/>
                  <a:gd name="T20" fmla="*/ 2 w 21"/>
                  <a:gd name="T21" fmla="*/ 5 h 11"/>
                  <a:gd name="T22" fmla="*/ 0 w 21"/>
                  <a:gd name="T23" fmla="*/ 7 h 11"/>
                  <a:gd name="T24" fmla="*/ 0 w 21"/>
                  <a:gd name="T25" fmla="*/ 7 h 11"/>
                  <a:gd name="T26" fmla="*/ 3 w 21"/>
                  <a:gd name="T27" fmla="*/ 8 h 11"/>
                  <a:gd name="T28" fmla="*/ 5 w 21"/>
                  <a:gd name="T29" fmla="*/ 10 h 11"/>
                  <a:gd name="T30" fmla="*/ 8 w 21"/>
                  <a:gd name="T31" fmla="*/ 10 h 11"/>
                  <a:gd name="T32" fmla="*/ 11 w 21"/>
                  <a:gd name="T33" fmla="*/ 11 h 11"/>
                  <a:gd name="T34" fmla="*/ 14 w 21"/>
                  <a:gd name="T35" fmla="*/ 10 h 11"/>
                  <a:gd name="T36" fmla="*/ 20 w 21"/>
                  <a:gd name="T3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11">
                    <a:moveTo>
                      <a:pt x="20" y="6"/>
                    </a:moveTo>
                    <a:cubicBezTo>
                      <a:pt x="19" y="5"/>
                      <a:pt x="18" y="5"/>
                      <a:pt x="16" y="5"/>
                    </a:cubicBezTo>
                    <a:cubicBezTo>
                      <a:pt x="15" y="5"/>
                      <a:pt x="13" y="4"/>
                      <a:pt x="11" y="5"/>
                    </a:cubicBezTo>
                    <a:cubicBezTo>
                      <a:pt x="9" y="5"/>
                      <a:pt x="6" y="5"/>
                      <a:pt x="4" y="6"/>
                    </a:cubicBezTo>
                    <a:cubicBezTo>
                      <a:pt x="6" y="5"/>
                      <a:pt x="9" y="4"/>
                      <a:pt x="12" y="4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5"/>
                      <a:pt x="21" y="5"/>
                    </a:cubicBezTo>
                    <a:cubicBezTo>
                      <a:pt x="21" y="5"/>
                      <a:pt x="21" y="5"/>
                      <a:pt x="20" y="5"/>
                    </a:cubicBezTo>
                    <a:cubicBezTo>
                      <a:pt x="19" y="2"/>
                      <a:pt x="16" y="1"/>
                      <a:pt x="14" y="1"/>
                    </a:cubicBezTo>
                    <a:cubicBezTo>
                      <a:pt x="12" y="0"/>
                      <a:pt x="9" y="1"/>
                      <a:pt x="7" y="2"/>
                    </a:cubicBezTo>
                    <a:cubicBezTo>
                      <a:pt x="5" y="3"/>
                      <a:pt x="4" y="4"/>
                      <a:pt x="2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8"/>
                      <a:pt x="3" y="8"/>
                    </a:cubicBezTo>
                    <a:cubicBezTo>
                      <a:pt x="3" y="9"/>
                      <a:pt x="4" y="9"/>
                      <a:pt x="5" y="10"/>
                    </a:cubicBezTo>
                    <a:cubicBezTo>
                      <a:pt x="6" y="10"/>
                      <a:pt x="7" y="10"/>
                      <a:pt x="8" y="10"/>
                    </a:cubicBezTo>
                    <a:cubicBezTo>
                      <a:pt x="9" y="11"/>
                      <a:pt x="10" y="11"/>
                      <a:pt x="11" y="11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6" y="10"/>
                      <a:pt x="19" y="9"/>
                      <a:pt x="2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22" name="Freeform 41">
                <a:extLst>
                  <a:ext uri="{FF2B5EF4-FFF2-40B4-BE49-F238E27FC236}">
                    <a16:creationId xmlns:a16="http://schemas.microsoft.com/office/drawing/2014/main" id="{B58B1E5D-8C92-6F13-D769-F95529BEB8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4357" y="2326316"/>
                <a:ext cx="46038" cy="84138"/>
              </a:xfrm>
              <a:custGeom>
                <a:avLst/>
                <a:gdLst>
                  <a:gd name="T0" fmla="*/ 7 w 12"/>
                  <a:gd name="T1" fmla="*/ 22 h 22"/>
                  <a:gd name="T2" fmla="*/ 5 w 12"/>
                  <a:gd name="T3" fmla="*/ 17 h 22"/>
                  <a:gd name="T4" fmla="*/ 5 w 12"/>
                  <a:gd name="T5" fmla="*/ 15 h 22"/>
                  <a:gd name="T6" fmla="*/ 4 w 12"/>
                  <a:gd name="T7" fmla="*/ 12 h 22"/>
                  <a:gd name="T8" fmla="*/ 5 w 12"/>
                  <a:gd name="T9" fmla="*/ 4 h 22"/>
                  <a:gd name="T10" fmla="*/ 6 w 12"/>
                  <a:gd name="T11" fmla="*/ 22 h 22"/>
                  <a:gd name="T12" fmla="*/ 6 w 12"/>
                  <a:gd name="T13" fmla="*/ 22 h 22"/>
                  <a:gd name="T14" fmla="*/ 1 w 12"/>
                  <a:gd name="T15" fmla="*/ 15 h 22"/>
                  <a:gd name="T16" fmla="*/ 1 w 12"/>
                  <a:gd name="T17" fmla="*/ 8 h 22"/>
                  <a:gd name="T18" fmla="*/ 3 w 12"/>
                  <a:gd name="T19" fmla="*/ 2 h 22"/>
                  <a:gd name="T20" fmla="*/ 5 w 12"/>
                  <a:gd name="T21" fmla="*/ 0 h 22"/>
                  <a:gd name="T22" fmla="*/ 5 w 12"/>
                  <a:gd name="T23" fmla="*/ 0 h 22"/>
                  <a:gd name="T24" fmla="*/ 7 w 12"/>
                  <a:gd name="T25" fmla="*/ 2 h 22"/>
                  <a:gd name="T26" fmla="*/ 10 w 12"/>
                  <a:gd name="T27" fmla="*/ 8 h 22"/>
                  <a:gd name="T28" fmla="*/ 11 w 12"/>
                  <a:gd name="T29" fmla="*/ 15 h 22"/>
                  <a:gd name="T30" fmla="*/ 7 w 12"/>
                  <a:gd name="T3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22">
                    <a:moveTo>
                      <a:pt x="7" y="22"/>
                    </a:moveTo>
                    <a:cubicBezTo>
                      <a:pt x="6" y="20"/>
                      <a:pt x="6" y="19"/>
                      <a:pt x="5" y="17"/>
                    </a:cubicBezTo>
                    <a:cubicBezTo>
                      <a:pt x="5" y="16"/>
                      <a:pt x="5" y="15"/>
                      <a:pt x="5" y="15"/>
                    </a:cubicBezTo>
                    <a:cubicBezTo>
                      <a:pt x="4" y="14"/>
                      <a:pt x="4" y="13"/>
                      <a:pt x="4" y="12"/>
                    </a:cubicBezTo>
                    <a:cubicBezTo>
                      <a:pt x="4" y="9"/>
                      <a:pt x="4" y="6"/>
                      <a:pt x="5" y="4"/>
                    </a:cubicBezTo>
                    <a:cubicBezTo>
                      <a:pt x="3" y="9"/>
                      <a:pt x="4" y="16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3" y="20"/>
                      <a:pt x="1" y="18"/>
                      <a:pt x="1" y="15"/>
                    </a:cubicBezTo>
                    <a:cubicBezTo>
                      <a:pt x="0" y="13"/>
                      <a:pt x="0" y="10"/>
                      <a:pt x="1" y="8"/>
                    </a:cubicBezTo>
                    <a:cubicBezTo>
                      <a:pt x="1" y="6"/>
                      <a:pt x="2" y="4"/>
                      <a:pt x="3" y="2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1"/>
                      <a:pt x="7" y="2"/>
                    </a:cubicBezTo>
                    <a:cubicBezTo>
                      <a:pt x="8" y="4"/>
                      <a:pt x="9" y="6"/>
                      <a:pt x="10" y="8"/>
                    </a:cubicBezTo>
                    <a:cubicBezTo>
                      <a:pt x="11" y="10"/>
                      <a:pt x="12" y="13"/>
                      <a:pt x="11" y="15"/>
                    </a:cubicBezTo>
                    <a:cubicBezTo>
                      <a:pt x="11" y="17"/>
                      <a:pt x="9" y="20"/>
                      <a:pt x="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23" name="Freeform 42">
                <a:extLst>
                  <a:ext uri="{FF2B5EF4-FFF2-40B4-BE49-F238E27FC236}">
                    <a16:creationId xmlns:a16="http://schemas.microsoft.com/office/drawing/2014/main" id="{7605EAC6-3454-3B4D-A8EF-73B4A9588F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9907" y="2415216"/>
                <a:ext cx="82550" cy="46038"/>
              </a:xfrm>
              <a:custGeom>
                <a:avLst/>
                <a:gdLst>
                  <a:gd name="T0" fmla="*/ 22 w 22"/>
                  <a:gd name="T1" fmla="*/ 8 h 12"/>
                  <a:gd name="T2" fmla="*/ 17 w 22"/>
                  <a:gd name="T3" fmla="*/ 6 h 12"/>
                  <a:gd name="T4" fmla="*/ 13 w 22"/>
                  <a:gd name="T5" fmla="*/ 5 h 12"/>
                  <a:gd name="T6" fmla="*/ 4 w 22"/>
                  <a:gd name="T7" fmla="*/ 6 h 12"/>
                  <a:gd name="T8" fmla="*/ 9 w 22"/>
                  <a:gd name="T9" fmla="*/ 5 h 12"/>
                  <a:gd name="T10" fmla="*/ 13 w 22"/>
                  <a:gd name="T11" fmla="*/ 4 h 12"/>
                  <a:gd name="T12" fmla="*/ 18 w 22"/>
                  <a:gd name="T13" fmla="*/ 5 h 12"/>
                  <a:gd name="T14" fmla="*/ 22 w 22"/>
                  <a:gd name="T15" fmla="*/ 7 h 12"/>
                  <a:gd name="T16" fmla="*/ 22 w 22"/>
                  <a:gd name="T17" fmla="*/ 7 h 12"/>
                  <a:gd name="T18" fmla="*/ 16 w 22"/>
                  <a:gd name="T19" fmla="*/ 1 h 12"/>
                  <a:gd name="T20" fmla="*/ 8 w 22"/>
                  <a:gd name="T21" fmla="*/ 2 h 12"/>
                  <a:gd name="T22" fmla="*/ 3 w 22"/>
                  <a:gd name="T23" fmla="*/ 5 h 12"/>
                  <a:gd name="T24" fmla="*/ 0 w 22"/>
                  <a:gd name="T25" fmla="*/ 7 h 12"/>
                  <a:gd name="T26" fmla="*/ 0 w 22"/>
                  <a:gd name="T27" fmla="*/ 7 h 12"/>
                  <a:gd name="T28" fmla="*/ 1 w 22"/>
                  <a:gd name="T29" fmla="*/ 7 h 12"/>
                  <a:gd name="T30" fmla="*/ 3 w 22"/>
                  <a:gd name="T31" fmla="*/ 8 h 12"/>
                  <a:gd name="T32" fmla="*/ 5 w 22"/>
                  <a:gd name="T33" fmla="*/ 10 h 12"/>
                  <a:gd name="T34" fmla="*/ 8 w 22"/>
                  <a:gd name="T35" fmla="*/ 11 h 12"/>
                  <a:gd name="T36" fmla="*/ 11 w 22"/>
                  <a:gd name="T37" fmla="*/ 12 h 12"/>
                  <a:gd name="T38" fmla="*/ 15 w 22"/>
                  <a:gd name="T39" fmla="*/ 12 h 12"/>
                  <a:gd name="T40" fmla="*/ 22 w 22"/>
                  <a:gd name="T4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" h="12">
                    <a:moveTo>
                      <a:pt x="22" y="8"/>
                    </a:moveTo>
                    <a:cubicBezTo>
                      <a:pt x="21" y="7"/>
                      <a:pt x="19" y="6"/>
                      <a:pt x="17" y="6"/>
                    </a:cubicBezTo>
                    <a:cubicBezTo>
                      <a:pt x="16" y="5"/>
                      <a:pt x="14" y="5"/>
                      <a:pt x="13" y="5"/>
                    </a:cubicBezTo>
                    <a:cubicBezTo>
                      <a:pt x="10" y="5"/>
                      <a:pt x="7" y="5"/>
                      <a:pt x="4" y="6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10" y="5"/>
                      <a:pt x="12" y="4"/>
                      <a:pt x="13" y="4"/>
                    </a:cubicBezTo>
                    <a:cubicBezTo>
                      <a:pt x="15" y="5"/>
                      <a:pt x="16" y="5"/>
                      <a:pt x="18" y="5"/>
                    </a:cubicBezTo>
                    <a:cubicBezTo>
                      <a:pt x="20" y="6"/>
                      <a:pt x="21" y="6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1" y="3"/>
                      <a:pt x="18" y="2"/>
                      <a:pt x="16" y="1"/>
                    </a:cubicBezTo>
                    <a:cubicBezTo>
                      <a:pt x="13" y="0"/>
                      <a:pt x="11" y="1"/>
                      <a:pt x="8" y="2"/>
                    </a:cubicBezTo>
                    <a:cubicBezTo>
                      <a:pt x="6" y="3"/>
                      <a:pt x="4" y="4"/>
                      <a:pt x="3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3" y="9"/>
                      <a:pt x="4" y="9"/>
                      <a:pt x="5" y="10"/>
                    </a:cubicBezTo>
                    <a:cubicBezTo>
                      <a:pt x="6" y="10"/>
                      <a:pt x="7" y="11"/>
                      <a:pt x="8" y="11"/>
                    </a:cubicBezTo>
                    <a:cubicBezTo>
                      <a:pt x="9" y="11"/>
                      <a:pt x="10" y="12"/>
                      <a:pt x="11" y="12"/>
                    </a:cubicBezTo>
                    <a:cubicBezTo>
                      <a:pt x="13" y="12"/>
                      <a:pt x="14" y="12"/>
                      <a:pt x="15" y="12"/>
                    </a:cubicBezTo>
                    <a:cubicBezTo>
                      <a:pt x="17" y="11"/>
                      <a:pt x="20" y="10"/>
                      <a:pt x="2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24" name="Freeform 43">
                <a:extLst>
                  <a:ext uri="{FF2B5EF4-FFF2-40B4-BE49-F238E27FC236}">
                    <a16:creationId xmlns:a16="http://schemas.microsoft.com/office/drawing/2014/main" id="{381070BB-876C-6DF3-9C2C-11EFAD6C8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0395" y="2369179"/>
                <a:ext cx="49213" cy="95250"/>
              </a:xfrm>
              <a:custGeom>
                <a:avLst/>
                <a:gdLst>
                  <a:gd name="T0" fmla="*/ 7 w 13"/>
                  <a:gd name="T1" fmla="*/ 25 h 25"/>
                  <a:gd name="T2" fmla="*/ 5 w 13"/>
                  <a:gd name="T3" fmla="*/ 14 h 25"/>
                  <a:gd name="T4" fmla="*/ 7 w 13"/>
                  <a:gd name="T5" fmla="*/ 5 h 25"/>
                  <a:gd name="T6" fmla="*/ 5 w 13"/>
                  <a:gd name="T7" fmla="*/ 14 h 25"/>
                  <a:gd name="T8" fmla="*/ 6 w 13"/>
                  <a:gd name="T9" fmla="*/ 25 h 25"/>
                  <a:gd name="T10" fmla="*/ 5 w 13"/>
                  <a:gd name="T11" fmla="*/ 24 h 25"/>
                  <a:gd name="T12" fmla="*/ 4 w 13"/>
                  <a:gd name="T13" fmla="*/ 22 h 25"/>
                  <a:gd name="T14" fmla="*/ 2 w 13"/>
                  <a:gd name="T15" fmla="*/ 20 h 25"/>
                  <a:gd name="T16" fmla="*/ 1 w 13"/>
                  <a:gd name="T17" fmla="*/ 17 h 25"/>
                  <a:gd name="T18" fmla="*/ 2 w 13"/>
                  <a:gd name="T19" fmla="*/ 9 h 25"/>
                  <a:gd name="T20" fmla="*/ 5 w 13"/>
                  <a:gd name="T21" fmla="*/ 3 h 25"/>
                  <a:gd name="T22" fmla="*/ 7 w 13"/>
                  <a:gd name="T23" fmla="*/ 0 h 25"/>
                  <a:gd name="T24" fmla="*/ 7 w 13"/>
                  <a:gd name="T25" fmla="*/ 0 h 25"/>
                  <a:gd name="T26" fmla="*/ 9 w 13"/>
                  <a:gd name="T27" fmla="*/ 3 h 25"/>
                  <a:gd name="T28" fmla="*/ 12 w 13"/>
                  <a:gd name="T29" fmla="*/ 10 h 25"/>
                  <a:gd name="T30" fmla="*/ 12 w 13"/>
                  <a:gd name="T31" fmla="*/ 18 h 25"/>
                  <a:gd name="T32" fmla="*/ 7 w 13"/>
                  <a:gd name="T3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25">
                    <a:moveTo>
                      <a:pt x="7" y="25"/>
                    </a:moveTo>
                    <a:cubicBezTo>
                      <a:pt x="6" y="21"/>
                      <a:pt x="5" y="17"/>
                      <a:pt x="5" y="14"/>
                    </a:cubicBezTo>
                    <a:cubicBezTo>
                      <a:pt x="5" y="11"/>
                      <a:pt x="6" y="7"/>
                      <a:pt x="7" y="5"/>
                    </a:cubicBezTo>
                    <a:cubicBezTo>
                      <a:pt x="5" y="8"/>
                      <a:pt x="5" y="11"/>
                      <a:pt x="5" y="14"/>
                    </a:cubicBezTo>
                    <a:cubicBezTo>
                      <a:pt x="5" y="18"/>
                      <a:pt x="5" y="21"/>
                      <a:pt x="6" y="25"/>
                    </a:cubicBezTo>
                    <a:cubicBezTo>
                      <a:pt x="6" y="25"/>
                      <a:pt x="6" y="24"/>
                      <a:pt x="5" y="24"/>
                    </a:cubicBezTo>
                    <a:cubicBezTo>
                      <a:pt x="5" y="24"/>
                      <a:pt x="4" y="23"/>
                      <a:pt x="4" y="22"/>
                    </a:cubicBezTo>
                    <a:cubicBezTo>
                      <a:pt x="3" y="22"/>
                      <a:pt x="2" y="21"/>
                      <a:pt x="2" y="20"/>
                    </a:cubicBezTo>
                    <a:cubicBezTo>
                      <a:pt x="1" y="19"/>
                      <a:pt x="1" y="18"/>
                      <a:pt x="1" y="17"/>
                    </a:cubicBezTo>
                    <a:cubicBezTo>
                      <a:pt x="0" y="14"/>
                      <a:pt x="1" y="11"/>
                      <a:pt x="2" y="9"/>
                    </a:cubicBezTo>
                    <a:cubicBezTo>
                      <a:pt x="3" y="6"/>
                      <a:pt x="4" y="4"/>
                      <a:pt x="5" y="3"/>
                    </a:cubicBezTo>
                    <a:cubicBezTo>
                      <a:pt x="6" y="1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8" y="2"/>
                      <a:pt x="9" y="3"/>
                    </a:cubicBezTo>
                    <a:cubicBezTo>
                      <a:pt x="10" y="5"/>
                      <a:pt x="11" y="7"/>
                      <a:pt x="12" y="10"/>
                    </a:cubicBezTo>
                    <a:cubicBezTo>
                      <a:pt x="13" y="13"/>
                      <a:pt x="13" y="16"/>
                      <a:pt x="12" y="18"/>
                    </a:cubicBezTo>
                    <a:cubicBezTo>
                      <a:pt x="12" y="20"/>
                      <a:pt x="10" y="23"/>
                      <a:pt x="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25" name="Freeform 44">
                <a:extLst>
                  <a:ext uri="{FF2B5EF4-FFF2-40B4-BE49-F238E27FC236}">
                    <a16:creationId xmlns:a16="http://schemas.microsoft.com/office/drawing/2014/main" id="{D531B62F-AD06-46D9-9501-AA76854DF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6420" y="2467604"/>
                <a:ext cx="87313" cy="46038"/>
              </a:xfrm>
              <a:custGeom>
                <a:avLst/>
                <a:gdLst>
                  <a:gd name="T0" fmla="*/ 23 w 23"/>
                  <a:gd name="T1" fmla="*/ 9 h 12"/>
                  <a:gd name="T2" fmla="*/ 18 w 23"/>
                  <a:gd name="T3" fmla="*/ 6 h 12"/>
                  <a:gd name="T4" fmla="*/ 13 w 23"/>
                  <a:gd name="T5" fmla="*/ 4 h 12"/>
                  <a:gd name="T6" fmla="*/ 9 w 23"/>
                  <a:gd name="T7" fmla="*/ 4 h 12"/>
                  <a:gd name="T8" fmla="*/ 4 w 23"/>
                  <a:gd name="T9" fmla="*/ 5 h 12"/>
                  <a:gd name="T10" fmla="*/ 9 w 23"/>
                  <a:gd name="T11" fmla="*/ 4 h 12"/>
                  <a:gd name="T12" fmla="*/ 14 w 23"/>
                  <a:gd name="T13" fmla="*/ 4 h 12"/>
                  <a:gd name="T14" fmla="*/ 19 w 23"/>
                  <a:gd name="T15" fmla="*/ 5 h 12"/>
                  <a:gd name="T16" fmla="*/ 21 w 23"/>
                  <a:gd name="T17" fmla="*/ 6 h 12"/>
                  <a:gd name="T18" fmla="*/ 23 w 23"/>
                  <a:gd name="T19" fmla="*/ 8 h 12"/>
                  <a:gd name="T20" fmla="*/ 23 w 23"/>
                  <a:gd name="T21" fmla="*/ 7 h 12"/>
                  <a:gd name="T22" fmla="*/ 21 w 23"/>
                  <a:gd name="T23" fmla="*/ 3 h 12"/>
                  <a:gd name="T24" fmla="*/ 17 w 23"/>
                  <a:gd name="T25" fmla="*/ 1 h 12"/>
                  <a:gd name="T26" fmla="*/ 13 w 23"/>
                  <a:gd name="T27" fmla="*/ 0 h 12"/>
                  <a:gd name="T28" fmla="*/ 9 w 23"/>
                  <a:gd name="T29" fmla="*/ 0 h 12"/>
                  <a:gd name="T30" fmla="*/ 3 w 23"/>
                  <a:gd name="T31" fmla="*/ 3 h 12"/>
                  <a:gd name="T32" fmla="*/ 0 w 23"/>
                  <a:gd name="T33" fmla="*/ 5 h 12"/>
                  <a:gd name="T34" fmla="*/ 0 w 23"/>
                  <a:gd name="T35" fmla="*/ 5 h 12"/>
                  <a:gd name="T36" fmla="*/ 2 w 23"/>
                  <a:gd name="T37" fmla="*/ 7 h 12"/>
                  <a:gd name="T38" fmla="*/ 3 w 23"/>
                  <a:gd name="T39" fmla="*/ 8 h 12"/>
                  <a:gd name="T40" fmla="*/ 5 w 23"/>
                  <a:gd name="T41" fmla="*/ 9 h 12"/>
                  <a:gd name="T42" fmla="*/ 8 w 23"/>
                  <a:gd name="T43" fmla="*/ 10 h 12"/>
                  <a:gd name="T44" fmla="*/ 11 w 23"/>
                  <a:gd name="T45" fmla="*/ 11 h 12"/>
                  <a:gd name="T46" fmla="*/ 13 w 23"/>
                  <a:gd name="T47" fmla="*/ 12 h 12"/>
                  <a:gd name="T48" fmla="*/ 15 w 23"/>
                  <a:gd name="T49" fmla="*/ 12 h 12"/>
                  <a:gd name="T50" fmla="*/ 23 w 23"/>
                  <a:gd name="T51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" h="12">
                    <a:moveTo>
                      <a:pt x="23" y="9"/>
                    </a:moveTo>
                    <a:cubicBezTo>
                      <a:pt x="21" y="7"/>
                      <a:pt x="20" y="7"/>
                      <a:pt x="18" y="6"/>
                    </a:cubicBezTo>
                    <a:cubicBezTo>
                      <a:pt x="17" y="5"/>
                      <a:pt x="15" y="5"/>
                      <a:pt x="13" y="4"/>
                    </a:cubicBezTo>
                    <a:cubicBezTo>
                      <a:pt x="12" y="4"/>
                      <a:pt x="10" y="4"/>
                      <a:pt x="9" y="4"/>
                    </a:cubicBezTo>
                    <a:cubicBezTo>
                      <a:pt x="7" y="4"/>
                      <a:pt x="6" y="4"/>
                      <a:pt x="4" y="5"/>
                    </a:cubicBezTo>
                    <a:cubicBezTo>
                      <a:pt x="6" y="4"/>
                      <a:pt x="7" y="4"/>
                      <a:pt x="9" y="4"/>
                    </a:cubicBezTo>
                    <a:cubicBezTo>
                      <a:pt x="11" y="4"/>
                      <a:pt x="12" y="4"/>
                      <a:pt x="14" y="4"/>
                    </a:cubicBezTo>
                    <a:cubicBezTo>
                      <a:pt x="16" y="4"/>
                      <a:pt x="17" y="5"/>
                      <a:pt x="19" y="5"/>
                    </a:cubicBezTo>
                    <a:cubicBezTo>
                      <a:pt x="20" y="6"/>
                      <a:pt x="21" y="6"/>
                      <a:pt x="21" y="6"/>
                    </a:cubicBezTo>
                    <a:cubicBezTo>
                      <a:pt x="22" y="7"/>
                      <a:pt x="23" y="7"/>
                      <a:pt x="23" y="8"/>
                    </a:cubicBezTo>
                    <a:cubicBezTo>
                      <a:pt x="23" y="8"/>
                      <a:pt x="23" y="7"/>
                      <a:pt x="23" y="7"/>
                    </a:cubicBezTo>
                    <a:cubicBezTo>
                      <a:pt x="23" y="5"/>
                      <a:pt x="22" y="4"/>
                      <a:pt x="21" y="3"/>
                    </a:cubicBezTo>
                    <a:cubicBezTo>
                      <a:pt x="20" y="2"/>
                      <a:pt x="18" y="1"/>
                      <a:pt x="17" y="1"/>
                    </a:cubicBezTo>
                    <a:cubicBezTo>
                      <a:pt x="16" y="0"/>
                      <a:pt x="15" y="0"/>
                      <a:pt x="13" y="0"/>
                    </a:cubicBezTo>
                    <a:cubicBezTo>
                      <a:pt x="12" y="0"/>
                      <a:pt x="11" y="0"/>
                      <a:pt x="9" y="0"/>
                    </a:cubicBezTo>
                    <a:cubicBezTo>
                      <a:pt x="7" y="1"/>
                      <a:pt x="4" y="2"/>
                      <a:pt x="3" y="3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3" y="7"/>
                      <a:pt x="3" y="7"/>
                      <a:pt x="3" y="8"/>
                    </a:cubicBezTo>
                    <a:cubicBezTo>
                      <a:pt x="4" y="8"/>
                      <a:pt x="4" y="8"/>
                      <a:pt x="5" y="9"/>
                    </a:cubicBezTo>
                    <a:cubicBezTo>
                      <a:pt x="6" y="9"/>
                      <a:pt x="6" y="10"/>
                      <a:pt x="8" y="10"/>
                    </a:cubicBezTo>
                    <a:cubicBezTo>
                      <a:pt x="9" y="11"/>
                      <a:pt x="10" y="11"/>
                      <a:pt x="11" y="11"/>
                    </a:cubicBezTo>
                    <a:cubicBezTo>
                      <a:pt x="11" y="11"/>
                      <a:pt x="12" y="12"/>
                      <a:pt x="13" y="12"/>
                    </a:cubicBezTo>
                    <a:cubicBezTo>
                      <a:pt x="13" y="12"/>
                      <a:pt x="14" y="12"/>
                      <a:pt x="15" y="12"/>
                    </a:cubicBezTo>
                    <a:cubicBezTo>
                      <a:pt x="17" y="12"/>
                      <a:pt x="20" y="11"/>
                      <a:pt x="2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26" name="Freeform 45">
                <a:extLst>
                  <a:ext uri="{FF2B5EF4-FFF2-40B4-BE49-F238E27FC236}">
                    <a16:creationId xmlns:a16="http://schemas.microsoft.com/office/drawing/2014/main" id="{8E119E71-3510-E221-3C5B-5A5DAB39F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6433" y="2426329"/>
                <a:ext cx="52388" cy="103188"/>
              </a:xfrm>
              <a:custGeom>
                <a:avLst/>
                <a:gdLst>
                  <a:gd name="T0" fmla="*/ 5 w 14"/>
                  <a:gd name="T1" fmla="*/ 26 h 27"/>
                  <a:gd name="T2" fmla="*/ 5 w 14"/>
                  <a:gd name="T3" fmla="*/ 20 h 27"/>
                  <a:gd name="T4" fmla="*/ 6 w 14"/>
                  <a:gd name="T5" fmla="*/ 15 h 27"/>
                  <a:gd name="T6" fmla="*/ 7 w 14"/>
                  <a:gd name="T7" fmla="*/ 10 h 27"/>
                  <a:gd name="T8" fmla="*/ 8 w 14"/>
                  <a:gd name="T9" fmla="*/ 5 h 27"/>
                  <a:gd name="T10" fmla="*/ 6 w 14"/>
                  <a:gd name="T11" fmla="*/ 10 h 27"/>
                  <a:gd name="T12" fmla="*/ 5 w 14"/>
                  <a:gd name="T13" fmla="*/ 15 h 27"/>
                  <a:gd name="T14" fmla="*/ 4 w 14"/>
                  <a:gd name="T15" fmla="*/ 21 h 27"/>
                  <a:gd name="T16" fmla="*/ 4 w 14"/>
                  <a:gd name="T17" fmla="*/ 27 h 27"/>
                  <a:gd name="T18" fmla="*/ 4 w 14"/>
                  <a:gd name="T19" fmla="*/ 26 h 27"/>
                  <a:gd name="T20" fmla="*/ 2 w 14"/>
                  <a:gd name="T21" fmla="*/ 24 h 27"/>
                  <a:gd name="T22" fmla="*/ 1 w 14"/>
                  <a:gd name="T23" fmla="*/ 21 h 27"/>
                  <a:gd name="T24" fmla="*/ 0 w 14"/>
                  <a:gd name="T25" fmla="*/ 19 h 27"/>
                  <a:gd name="T26" fmla="*/ 0 w 14"/>
                  <a:gd name="T27" fmla="*/ 17 h 27"/>
                  <a:gd name="T28" fmla="*/ 2 w 14"/>
                  <a:gd name="T29" fmla="*/ 9 h 27"/>
                  <a:gd name="T30" fmla="*/ 7 w 14"/>
                  <a:gd name="T31" fmla="*/ 2 h 27"/>
                  <a:gd name="T32" fmla="*/ 9 w 14"/>
                  <a:gd name="T33" fmla="*/ 0 h 27"/>
                  <a:gd name="T34" fmla="*/ 9 w 14"/>
                  <a:gd name="T35" fmla="*/ 0 h 27"/>
                  <a:gd name="T36" fmla="*/ 13 w 14"/>
                  <a:gd name="T37" fmla="*/ 12 h 27"/>
                  <a:gd name="T38" fmla="*/ 12 w 14"/>
                  <a:gd name="T39" fmla="*/ 20 h 27"/>
                  <a:gd name="T40" fmla="*/ 5 w 14"/>
                  <a:gd name="T41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27">
                    <a:moveTo>
                      <a:pt x="5" y="26"/>
                    </a:moveTo>
                    <a:cubicBezTo>
                      <a:pt x="5" y="25"/>
                      <a:pt x="5" y="22"/>
                      <a:pt x="5" y="20"/>
                    </a:cubicBezTo>
                    <a:cubicBezTo>
                      <a:pt x="5" y="18"/>
                      <a:pt x="5" y="17"/>
                      <a:pt x="6" y="15"/>
                    </a:cubicBezTo>
                    <a:cubicBezTo>
                      <a:pt x="6" y="13"/>
                      <a:pt x="6" y="11"/>
                      <a:pt x="7" y="10"/>
                    </a:cubicBezTo>
                    <a:cubicBezTo>
                      <a:pt x="7" y="8"/>
                      <a:pt x="8" y="6"/>
                      <a:pt x="8" y="5"/>
                    </a:cubicBezTo>
                    <a:cubicBezTo>
                      <a:pt x="7" y="6"/>
                      <a:pt x="7" y="8"/>
                      <a:pt x="6" y="10"/>
                    </a:cubicBezTo>
                    <a:cubicBezTo>
                      <a:pt x="5" y="12"/>
                      <a:pt x="5" y="13"/>
                      <a:pt x="5" y="15"/>
                    </a:cubicBezTo>
                    <a:cubicBezTo>
                      <a:pt x="4" y="17"/>
                      <a:pt x="4" y="19"/>
                      <a:pt x="4" y="21"/>
                    </a:cubicBezTo>
                    <a:cubicBezTo>
                      <a:pt x="4" y="23"/>
                      <a:pt x="4" y="25"/>
                      <a:pt x="4" y="27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3" y="25"/>
                      <a:pt x="3" y="24"/>
                      <a:pt x="2" y="24"/>
                    </a:cubicBezTo>
                    <a:cubicBezTo>
                      <a:pt x="2" y="23"/>
                      <a:pt x="1" y="22"/>
                      <a:pt x="1" y="21"/>
                    </a:cubicBezTo>
                    <a:cubicBezTo>
                      <a:pt x="1" y="21"/>
                      <a:pt x="1" y="20"/>
                      <a:pt x="0" y="19"/>
                    </a:cubicBezTo>
                    <a:cubicBezTo>
                      <a:pt x="0" y="18"/>
                      <a:pt x="0" y="18"/>
                      <a:pt x="0" y="17"/>
                    </a:cubicBezTo>
                    <a:cubicBezTo>
                      <a:pt x="0" y="14"/>
                      <a:pt x="1" y="11"/>
                      <a:pt x="2" y="9"/>
                    </a:cubicBezTo>
                    <a:cubicBezTo>
                      <a:pt x="4" y="6"/>
                      <a:pt x="5" y="4"/>
                      <a:pt x="7" y="2"/>
                    </a:cubicBezTo>
                    <a:cubicBezTo>
                      <a:pt x="8" y="1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1"/>
                      <a:pt x="13" y="6"/>
                      <a:pt x="13" y="12"/>
                    </a:cubicBezTo>
                    <a:cubicBezTo>
                      <a:pt x="14" y="15"/>
                      <a:pt x="14" y="18"/>
                      <a:pt x="12" y="20"/>
                    </a:cubicBezTo>
                    <a:cubicBezTo>
                      <a:pt x="11" y="23"/>
                      <a:pt x="9" y="25"/>
                      <a:pt x="5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27" name="Freeform 46">
                <a:extLst>
                  <a:ext uri="{FF2B5EF4-FFF2-40B4-BE49-F238E27FC236}">
                    <a16:creationId xmlns:a16="http://schemas.microsoft.com/office/drawing/2014/main" id="{5B4FE691-1DE9-8EAF-99B3-72ABE93434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8170" y="2524754"/>
                <a:ext cx="93663" cy="53975"/>
              </a:xfrm>
              <a:custGeom>
                <a:avLst/>
                <a:gdLst>
                  <a:gd name="T0" fmla="*/ 24 w 25"/>
                  <a:gd name="T1" fmla="*/ 12 h 14"/>
                  <a:gd name="T2" fmla="*/ 22 w 25"/>
                  <a:gd name="T3" fmla="*/ 9 h 14"/>
                  <a:gd name="T4" fmla="*/ 20 w 25"/>
                  <a:gd name="T5" fmla="*/ 8 h 14"/>
                  <a:gd name="T6" fmla="*/ 14 w 25"/>
                  <a:gd name="T7" fmla="*/ 5 h 14"/>
                  <a:gd name="T8" fmla="*/ 10 w 25"/>
                  <a:gd name="T9" fmla="*/ 4 h 14"/>
                  <a:gd name="T10" fmla="*/ 5 w 25"/>
                  <a:gd name="T11" fmla="*/ 4 h 14"/>
                  <a:gd name="T12" fmla="*/ 10 w 25"/>
                  <a:gd name="T13" fmla="*/ 4 h 14"/>
                  <a:gd name="T14" fmla="*/ 16 w 25"/>
                  <a:gd name="T15" fmla="*/ 5 h 14"/>
                  <a:gd name="T16" fmla="*/ 20 w 25"/>
                  <a:gd name="T17" fmla="*/ 7 h 14"/>
                  <a:gd name="T18" fmla="*/ 25 w 25"/>
                  <a:gd name="T19" fmla="*/ 11 h 14"/>
                  <a:gd name="T20" fmla="*/ 25 w 25"/>
                  <a:gd name="T21" fmla="*/ 10 h 14"/>
                  <a:gd name="T22" fmla="*/ 23 w 25"/>
                  <a:gd name="T23" fmla="*/ 5 h 14"/>
                  <a:gd name="T24" fmla="*/ 20 w 25"/>
                  <a:gd name="T25" fmla="*/ 2 h 14"/>
                  <a:gd name="T26" fmla="*/ 15 w 25"/>
                  <a:gd name="T27" fmla="*/ 0 h 14"/>
                  <a:gd name="T28" fmla="*/ 11 w 25"/>
                  <a:gd name="T29" fmla="*/ 0 h 14"/>
                  <a:gd name="T30" fmla="*/ 4 w 25"/>
                  <a:gd name="T31" fmla="*/ 2 h 14"/>
                  <a:gd name="T32" fmla="*/ 0 w 25"/>
                  <a:gd name="T33" fmla="*/ 4 h 14"/>
                  <a:gd name="T34" fmla="*/ 0 w 25"/>
                  <a:gd name="T35" fmla="*/ 4 h 14"/>
                  <a:gd name="T36" fmla="*/ 7 w 25"/>
                  <a:gd name="T37" fmla="*/ 10 h 14"/>
                  <a:gd name="T38" fmla="*/ 11 w 25"/>
                  <a:gd name="T39" fmla="*/ 12 h 14"/>
                  <a:gd name="T40" fmla="*/ 15 w 25"/>
                  <a:gd name="T41" fmla="*/ 13 h 14"/>
                  <a:gd name="T42" fmla="*/ 24 w 25"/>
                  <a:gd name="T43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" h="14">
                    <a:moveTo>
                      <a:pt x="24" y="12"/>
                    </a:moveTo>
                    <a:cubicBezTo>
                      <a:pt x="23" y="11"/>
                      <a:pt x="23" y="10"/>
                      <a:pt x="22" y="9"/>
                    </a:cubicBezTo>
                    <a:cubicBezTo>
                      <a:pt x="21" y="9"/>
                      <a:pt x="20" y="8"/>
                      <a:pt x="20" y="8"/>
                    </a:cubicBezTo>
                    <a:cubicBezTo>
                      <a:pt x="18" y="7"/>
                      <a:pt x="16" y="6"/>
                      <a:pt x="14" y="5"/>
                    </a:cubicBezTo>
                    <a:cubicBezTo>
                      <a:pt x="13" y="4"/>
                      <a:pt x="11" y="4"/>
                      <a:pt x="10" y="4"/>
                    </a:cubicBezTo>
                    <a:cubicBezTo>
                      <a:pt x="8" y="4"/>
                      <a:pt x="7" y="4"/>
                      <a:pt x="5" y="4"/>
                    </a:cubicBezTo>
                    <a:cubicBezTo>
                      <a:pt x="7" y="4"/>
                      <a:pt x="8" y="4"/>
                      <a:pt x="10" y="4"/>
                    </a:cubicBezTo>
                    <a:cubicBezTo>
                      <a:pt x="12" y="4"/>
                      <a:pt x="14" y="4"/>
                      <a:pt x="16" y="5"/>
                    </a:cubicBezTo>
                    <a:cubicBezTo>
                      <a:pt x="17" y="5"/>
                      <a:pt x="19" y="6"/>
                      <a:pt x="20" y="7"/>
                    </a:cubicBezTo>
                    <a:cubicBezTo>
                      <a:pt x="22" y="8"/>
                      <a:pt x="23" y="9"/>
                      <a:pt x="25" y="11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4" y="8"/>
                      <a:pt x="24" y="6"/>
                      <a:pt x="23" y="5"/>
                    </a:cubicBezTo>
                    <a:cubicBezTo>
                      <a:pt x="22" y="4"/>
                      <a:pt x="21" y="2"/>
                      <a:pt x="20" y="2"/>
                    </a:cubicBezTo>
                    <a:cubicBezTo>
                      <a:pt x="18" y="1"/>
                      <a:pt x="17" y="1"/>
                      <a:pt x="15" y="0"/>
                    </a:cubicBezTo>
                    <a:cubicBezTo>
                      <a:pt x="14" y="0"/>
                      <a:pt x="12" y="0"/>
                      <a:pt x="11" y="0"/>
                    </a:cubicBezTo>
                    <a:cubicBezTo>
                      <a:pt x="8" y="1"/>
                      <a:pt x="6" y="1"/>
                      <a:pt x="4" y="2"/>
                    </a:cubicBezTo>
                    <a:cubicBezTo>
                      <a:pt x="2" y="3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3" y="7"/>
                      <a:pt x="7" y="10"/>
                    </a:cubicBezTo>
                    <a:cubicBezTo>
                      <a:pt x="8" y="11"/>
                      <a:pt x="10" y="11"/>
                      <a:pt x="11" y="12"/>
                    </a:cubicBezTo>
                    <a:cubicBezTo>
                      <a:pt x="12" y="12"/>
                      <a:pt x="13" y="13"/>
                      <a:pt x="15" y="13"/>
                    </a:cubicBezTo>
                    <a:cubicBezTo>
                      <a:pt x="17" y="14"/>
                      <a:pt x="21" y="13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28" name="Freeform 47">
                <a:extLst>
                  <a:ext uri="{FF2B5EF4-FFF2-40B4-BE49-F238E27FC236}">
                    <a16:creationId xmlns:a16="http://schemas.microsoft.com/office/drawing/2014/main" id="{73E4BC54-31CE-6CDC-D00F-DA08E4ABF2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2945" y="2499354"/>
                <a:ext cx="57150" cy="106363"/>
              </a:xfrm>
              <a:custGeom>
                <a:avLst/>
                <a:gdLst>
                  <a:gd name="T0" fmla="*/ 3 w 15"/>
                  <a:gd name="T1" fmla="*/ 28 h 28"/>
                  <a:gd name="T2" fmla="*/ 4 w 15"/>
                  <a:gd name="T3" fmla="*/ 24 h 28"/>
                  <a:gd name="T4" fmla="*/ 4 w 15"/>
                  <a:gd name="T5" fmla="*/ 21 h 28"/>
                  <a:gd name="T6" fmla="*/ 6 w 15"/>
                  <a:gd name="T7" fmla="*/ 15 h 28"/>
                  <a:gd name="T8" fmla="*/ 8 w 15"/>
                  <a:gd name="T9" fmla="*/ 10 h 28"/>
                  <a:gd name="T10" fmla="*/ 9 w 15"/>
                  <a:gd name="T11" fmla="*/ 7 h 28"/>
                  <a:gd name="T12" fmla="*/ 11 w 15"/>
                  <a:gd name="T13" fmla="*/ 5 h 28"/>
                  <a:gd name="T14" fmla="*/ 9 w 15"/>
                  <a:gd name="T15" fmla="*/ 8 h 28"/>
                  <a:gd name="T16" fmla="*/ 8 w 15"/>
                  <a:gd name="T17" fmla="*/ 10 h 28"/>
                  <a:gd name="T18" fmla="*/ 6 w 15"/>
                  <a:gd name="T19" fmla="*/ 13 h 28"/>
                  <a:gd name="T20" fmla="*/ 5 w 15"/>
                  <a:gd name="T21" fmla="*/ 16 h 28"/>
                  <a:gd name="T22" fmla="*/ 3 w 15"/>
                  <a:gd name="T23" fmla="*/ 21 h 28"/>
                  <a:gd name="T24" fmla="*/ 3 w 15"/>
                  <a:gd name="T25" fmla="*/ 24 h 28"/>
                  <a:gd name="T26" fmla="*/ 2 w 15"/>
                  <a:gd name="T27" fmla="*/ 27 h 28"/>
                  <a:gd name="T28" fmla="*/ 2 w 15"/>
                  <a:gd name="T29" fmla="*/ 27 h 28"/>
                  <a:gd name="T30" fmla="*/ 0 w 15"/>
                  <a:gd name="T31" fmla="*/ 21 h 28"/>
                  <a:gd name="T32" fmla="*/ 0 w 15"/>
                  <a:gd name="T33" fmla="*/ 16 h 28"/>
                  <a:gd name="T34" fmla="*/ 4 w 15"/>
                  <a:gd name="T35" fmla="*/ 8 h 28"/>
                  <a:gd name="T36" fmla="*/ 10 w 15"/>
                  <a:gd name="T37" fmla="*/ 2 h 28"/>
                  <a:gd name="T38" fmla="*/ 13 w 15"/>
                  <a:gd name="T39" fmla="*/ 0 h 28"/>
                  <a:gd name="T40" fmla="*/ 13 w 15"/>
                  <a:gd name="T41" fmla="*/ 0 h 28"/>
                  <a:gd name="T42" fmla="*/ 14 w 15"/>
                  <a:gd name="T43" fmla="*/ 4 h 28"/>
                  <a:gd name="T44" fmla="*/ 15 w 15"/>
                  <a:gd name="T45" fmla="*/ 14 h 28"/>
                  <a:gd name="T46" fmla="*/ 15 w 15"/>
                  <a:gd name="T47" fmla="*/ 16 h 28"/>
                  <a:gd name="T48" fmla="*/ 14 w 15"/>
                  <a:gd name="T49" fmla="*/ 19 h 28"/>
                  <a:gd name="T50" fmla="*/ 12 w 15"/>
                  <a:gd name="T51" fmla="*/ 23 h 28"/>
                  <a:gd name="T52" fmla="*/ 3 w 15"/>
                  <a:gd name="T5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28">
                    <a:moveTo>
                      <a:pt x="3" y="28"/>
                    </a:moveTo>
                    <a:cubicBezTo>
                      <a:pt x="3" y="27"/>
                      <a:pt x="3" y="26"/>
                      <a:pt x="4" y="24"/>
                    </a:cubicBezTo>
                    <a:cubicBezTo>
                      <a:pt x="4" y="23"/>
                      <a:pt x="4" y="22"/>
                      <a:pt x="4" y="21"/>
                    </a:cubicBezTo>
                    <a:cubicBezTo>
                      <a:pt x="5" y="19"/>
                      <a:pt x="5" y="17"/>
                      <a:pt x="6" y="15"/>
                    </a:cubicBezTo>
                    <a:cubicBezTo>
                      <a:pt x="7" y="13"/>
                      <a:pt x="7" y="11"/>
                      <a:pt x="8" y="10"/>
                    </a:cubicBezTo>
                    <a:cubicBezTo>
                      <a:pt x="8" y="9"/>
                      <a:pt x="9" y="8"/>
                      <a:pt x="9" y="7"/>
                    </a:cubicBezTo>
                    <a:cubicBezTo>
                      <a:pt x="10" y="7"/>
                      <a:pt x="10" y="6"/>
                      <a:pt x="11" y="5"/>
                    </a:cubicBezTo>
                    <a:cubicBezTo>
                      <a:pt x="10" y="6"/>
                      <a:pt x="10" y="7"/>
                      <a:pt x="9" y="8"/>
                    </a:cubicBezTo>
                    <a:cubicBezTo>
                      <a:pt x="8" y="8"/>
                      <a:pt x="8" y="9"/>
                      <a:pt x="8" y="10"/>
                    </a:cubicBezTo>
                    <a:cubicBezTo>
                      <a:pt x="7" y="11"/>
                      <a:pt x="7" y="12"/>
                      <a:pt x="6" y="13"/>
                    </a:cubicBezTo>
                    <a:cubicBezTo>
                      <a:pt x="6" y="14"/>
                      <a:pt x="5" y="15"/>
                      <a:pt x="5" y="16"/>
                    </a:cubicBezTo>
                    <a:cubicBezTo>
                      <a:pt x="4" y="17"/>
                      <a:pt x="4" y="19"/>
                      <a:pt x="3" y="21"/>
                    </a:cubicBezTo>
                    <a:cubicBezTo>
                      <a:pt x="3" y="22"/>
                      <a:pt x="3" y="23"/>
                      <a:pt x="3" y="24"/>
                    </a:cubicBezTo>
                    <a:cubicBezTo>
                      <a:pt x="2" y="26"/>
                      <a:pt x="2" y="26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1" y="25"/>
                      <a:pt x="0" y="23"/>
                      <a:pt x="0" y="21"/>
                    </a:cubicBezTo>
                    <a:cubicBezTo>
                      <a:pt x="0" y="19"/>
                      <a:pt x="0" y="18"/>
                      <a:pt x="0" y="16"/>
                    </a:cubicBezTo>
                    <a:cubicBezTo>
                      <a:pt x="0" y="13"/>
                      <a:pt x="2" y="10"/>
                      <a:pt x="4" y="8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2"/>
                      <a:pt x="14" y="4"/>
                    </a:cubicBezTo>
                    <a:cubicBezTo>
                      <a:pt x="15" y="7"/>
                      <a:pt x="15" y="10"/>
                      <a:pt x="15" y="14"/>
                    </a:cubicBezTo>
                    <a:cubicBezTo>
                      <a:pt x="15" y="15"/>
                      <a:pt x="15" y="16"/>
                      <a:pt x="15" y="16"/>
                    </a:cubicBezTo>
                    <a:cubicBezTo>
                      <a:pt x="15" y="17"/>
                      <a:pt x="15" y="18"/>
                      <a:pt x="14" y="19"/>
                    </a:cubicBezTo>
                    <a:cubicBezTo>
                      <a:pt x="14" y="20"/>
                      <a:pt x="13" y="22"/>
                      <a:pt x="12" y="23"/>
                    </a:cubicBezTo>
                    <a:cubicBezTo>
                      <a:pt x="10" y="26"/>
                      <a:pt x="7" y="27"/>
                      <a:pt x="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29" name="Freeform 48">
                <a:extLst>
                  <a:ext uri="{FF2B5EF4-FFF2-40B4-BE49-F238E27FC236}">
                    <a16:creationId xmlns:a16="http://schemas.microsoft.com/office/drawing/2014/main" id="{B1716E3C-B0B2-013A-4BBE-17F27CA67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5632" y="2594605"/>
                <a:ext cx="95250" cy="60325"/>
              </a:xfrm>
              <a:custGeom>
                <a:avLst/>
                <a:gdLst>
                  <a:gd name="T0" fmla="*/ 23 w 25"/>
                  <a:gd name="T1" fmla="*/ 15 h 16"/>
                  <a:gd name="T2" fmla="*/ 20 w 25"/>
                  <a:gd name="T3" fmla="*/ 9 h 16"/>
                  <a:gd name="T4" fmla="*/ 18 w 25"/>
                  <a:gd name="T5" fmla="*/ 7 h 16"/>
                  <a:gd name="T6" fmla="*/ 15 w 25"/>
                  <a:gd name="T7" fmla="*/ 6 h 16"/>
                  <a:gd name="T8" fmla="*/ 10 w 25"/>
                  <a:gd name="T9" fmla="*/ 3 h 16"/>
                  <a:gd name="T10" fmla="*/ 5 w 25"/>
                  <a:gd name="T11" fmla="*/ 2 h 16"/>
                  <a:gd name="T12" fmla="*/ 11 w 25"/>
                  <a:gd name="T13" fmla="*/ 3 h 16"/>
                  <a:gd name="T14" fmla="*/ 16 w 25"/>
                  <a:gd name="T15" fmla="*/ 5 h 16"/>
                  <a:gd name="T16" fmla="*/ 21 w 25"/>
                  <a:gd name="T17" fmla="*/ 9 h 16"/>
                  <a:gd name="T18" fmla="*/ 23 w 25"/>
                  <a:gd name="T19" fmla="*/ 12 h 16"/>
                  <a:gd name="T20" fmla="*/ 24 w 25"/>
                  <a:gd name="T21" fmla="*/ 13 h 16"/>
                  <a:gd name="T22" fmla="*/ 24 w 25"/>
                  <a:gd name="T23" fmla="*/ 14 h 16"/>
                  <a:gd name="T24" fmla="*/ 25 w 25"/>
                  <a:gd name="T25" fmla="*/ 14 h 16"/>
                  <a:gd name="T26" fmla="*/ 21 w 25"/>
                  <a:gd name="T27" fmla="*/ 3 h 16"/>
                  <a:gd name="T28" fmla="*/ 13 w 25"/>
                  <a:gd name="T29" fmla="*/ 0 h 16"/>
                  <a:gd name="T30" fmla="*/ 4 w 25"/>
                  <a:gd name="T31" fmla="*/ 0 h 16"/>
                  <a:gd name="T32" fmla="*/ 0 w 25"/>
                  <a:gd name="T33" fmla="*/ 1 h 16"/>
                  <a:gd name="T34" fmla="*/ 1 w 25"/>
                  <a:gd name="T35" fmla="*/ 1 h 16"/>
                  <a:gd name="T36" fmla="*/ 6 w 25"/>
                  <a:gd name="T37" fmla="*/ 9 h 16"/>
                  <a:gd name="T38" fmla="*/ 9 w 25"/>
                  <a:gd name="T39" fmla="*/ 12 h 16"/>
                  <a:gd name="T40" fmla="*/ 13 w 25"/>
                  <a:gd name="T41" fmla="*/ 14 h 16"/>
                  <a:gd name="T42" fmla="*/ 23 w 25"/>
                  <a:gd name="T43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" h="16">
                    <a:moveTo>
                      <a:pt x="23" y="15"/>
                    </a:moveTo>
                    <a:cubicBezTo>
                      <a:pt x="23" y="13"/>
                      <a:pt x="21" y="11"/>
                      <a:pt x="20" y="9"/>
                    </a:cubicBezTo>
                    <a:cubicBezTo>
                      <a:pt x="19" y="9"/>
                      <a:pt x="18" y="8"/>
                      <a:pt x="18" y="7"/>
                    </a:cubicBezTo>
                    <a:cubicBezTo>
                      <a:pt x="17" y="7"/>
                      <a:pt x="16" y="6"/>
                      <a:pt x="15" y="6"/>
                    </a:cubicBezTo>
                    <a:cubicBezTo>
                      <a:pt x="13" y="5"/>
                      <a:pt x="12" y="4"/>
                      <a:pt x="10" y="3"/>
                    </a:cubicBezTo>
                    <a:cubicBezTo>
                      <a:pt x="9" y="3"/>
                      <a:pt x="7" y="2"/>
                      <a:pt x="5" y="2"/>
                    </a:cubicBezTo>
                    <a:cubicBezTo>
                      <a:pt x="7" y="2"/>
                      <a:pt x="9" y="3"/>
                      <a:pt x="11" y="3"/>
                    </a:cubicBezTo>
                    <a:cubicBezTo>
                      <a:pt x="13" y="4"/>
                      <a:pt x="15" y="4"/>
                      <a:pt x="16" y="5"/>
                    </a:cubicBezTo>
                    <a:cubicBezTo>
                      <a:pt x="18" y="7"/>
                      <a:pt x="19" y="8"/>
                      <a:pt x="21" y="9"/>
                    </a:cubicBezTo>
                    <a:cubicBezTo>
                      <a:pt x="21" y="10"/>
                      <a:pt x="22" y="11"/>
                      <a:pt x="23" y="12"/>
                    </a:cubicBezTo>
                    <a:cubicBezTo>
                      <a:pt x="23" y="12"/>
                      <a:pt x="23" y="12"/>
                      <a:pt x="24" y="13"/>
                    </a:cubicBezTo>
                    <a:cubicBezTo>
                      <a:pt x="24" y="13"/>
                      <a:pt x="24" y="14"/>
                      <a:pt x="24" y="14"/>
                    </a:cubicBezTo>
                    <a:cubicBezTo>
                      <a:pt x="24" y="14"/>
                      <a:pt x="24" y="14"/>
                      <a:pt x="25" y="14"/>
                    </a:cubicBezTo>
                    <a:cubicBezTo>
                      <a:pt x="25" y="9"/>
                      <a:pt x="23" y="5"/>
                      <a:pt x="21" y="3"/>
                    </a:cubicBezTo>
                    <a:cubicBezTo>
                      <a:pt x="19" y="1"/>
                      <a:pt x="16" y="0"/>
                      <a:pt x="13" y="0"/>
                    </a:cubicBezTo>
                    <a:cubicBezTo>
                      <a:pt x="10" y="0"/>
                      <a:pt x="6" y="0"/>
                      <a:pt x="4" y="0"/>
                    </a:cubicBezTo>
                    <a:cubicBezTo>
                      <a:pt x="2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3" y="5"/>
                      <a:pt x="6" y="9"/>
                    </a:cubicBezTo>
                    <a:cubicBezTo>
                      <a:pt x="7" y="10"/>
                      <a:pt x="8" y="11"/>
                      <a:pt x="9" y="12"/>
                    </a:cubicBezTo>
                    <a:cubicBezTo>
                      <a:pt x="10" y="13"/>
                      <a:pt x="12" y="13"/>
                      <a:pt x="13" y="14"/>
                    </a:cubicBezTo>
                    <a:cubicBezTo>
                      <a:pt x="16" y="15"/>
                      <a:pt x="19" y="16"/>
                      <a:pt x="2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30" name="Freeform 49">
                <a:extLst>
                  <a:ext uri="{FF2B5EF4-FFF2-40B4-BE49-F238E27FC236}">
                    <a16:creationId xmlns:a16="http://schemas.microsoft.com/office/drawing/2014/main" id="{6903A1DF-FA26-08C5-5FFC-5EB4B6F742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8820" y="2589842"/>
                <a:ext cx="76200" cy="106363"/>
              </a:xfrm>
              <a:custGeom>
                <a:avLst/>
                <a:gdLst>
                  <a:gd name="T0" fmla="*/ 2 w 20"/>
                  <a:gd name="T1" fmla="*/ 27 h 28"/>
                  <a:gd name="T2" fmla="*/ 5 w 20"/>
                  <a:gd name="T3" fmla="*/ 21 h 28"/>
                  <a:gd name="T4" fmla="*/ 8 w 20"/>
                  <a:gd name="T5" fmla="*/ 15 h 28"/>
                  <a:gd name="T6" fmla="*/ 10 w 20"/>
                  <a:gd name="T7" fmla="*/ 12 h 28"/>
                  <a:gd name="T8" fmla="*/ 12 w 20"/>
                  <a:gd name="T9" fmla="*/ 10 h 28"/>
                  <a:gd name="T10" fmla="*/ 16 w 20"/>
                  <a:gd name="T11" fmla="*/ 5 h 28"/>
                  <a:gd name="T12" fmla="*/ 11 w 20"/>
                  <a:gd name="T13" fmla="*/ 10 h 28"/>
                  <a:gd name="T14" fmla="*/ 9 w 20"/>
                  <a:gd name="T15" fmla="*/ 12 h 28"/>
                  <a:gd name="T16" fmla="*/ 7 w 20"/>
                  <a:gd name="T17" fmla="*/ 15 h 28"/>
                  <a:gd name="T18" fmla="*/ 4 w 20"/>
                  <a:gd name="T19" fmla="*/ 21 h 28"/>
                  <a:gd name="T20" fmla="*/ 2 w 20"/>
                  <a:gd name="T21" fmla="*/ 24 h 28"/>
                  <a:gd name="T22" fmla="*/ 1 w 20"/>
                  <a:gd name="T23" fmla="*/ 25 h 28"/>
                  <a:gd name="T24" fmla="*/ 1 w 20"/>
                  <a:gd name="T25" fmla="*/ 27 h 28"/>
                  <a:gd name="T26" fmla="*/ 1 w 20"/>
                  <a:gd name="T27" fmla="*/ 26 h 28"/>
                  <a:gd name="T28" fmla="*/ 0 w 20"/>
                  <a:gd name="T29" fmla="*/ 23 h 28"/>
                  <a:gd name="T30" fmla="*/ 0 w 20"/>
                  <a:gd name="T31" fmla="*/ 20 h 28"/>
                  <a:gd name="T32" fmla="*/ 1 w 20"/>
                  <a:gd name="T33" fmla="*/ 17 h 28"/>
                  <a:gd name="T34" fmla="*/ 2 w 20"/>
                  <a:gd name="T35" fmla="*/ 14 h 28"/>
                  <a:gd name="T36" fmla="*/ 4 w 20"/>
                  <a:gd name="T37" fmla="*/ 10 h 28"/>
                  <a:gd name="T38" fmla="*/ 8 w 20"/>
                  <a:gd name="T39" fmla="*/ 6 h 28"/>
                  <a:gd name="T40" fmla="*/ 16 w 20"/>
                  <a:gd name="T41" fmla="*/ 2 h 28"/>
                  <a:gd name="T42" fmla="*/ 19 w 20"/>
                  <a:gd name="T43" fmla="*/ 0 h 28"/>
                  <a:gd name="T44" fmla="*/ 19 w 20"/>
                  <a:gd name="T45" fmla="*/ 0 h 28"/>
                  <a:gd name="T46" fmla="*/ 20 w 20"/>
                  <a:gd name="T47" fmla="*/ 5 h 28"/>
                  <a:gd name="T48" fmla="*/ 19 w 20"/>
                  <a:gd name="T49" fmla="*/ 10 h 28"/>
                  <a:gd name="T50" fmla="*/ 18 w 20"/>
                  <a:gd name="T51" fmla="*/ 16 h 28"/>
                  <a:gd name="T52" fmla="*/ 16 w 20"/>
                  <a:gd name="T53" fmla="*/ 21 h 28"/>
                  <a:gd name="T54" fmla="*/ 13 w 20"/>
                  <a:gd name="T55" fmla="*/ 25 h 28"/>
                  <a:gd name="T56" fmla="*/ 2 w 20"/>
                  <a:gd name="T57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" h="28">
                    <a:moveTo>
                      <a:pt x="2" y="27"/>
                    </a:moveTo>
                    <a:cubicBezTo>
                      <a:pt x="3" y="25"/>
                      <a:pt x="4" y="23"/>
                      <a:pt x="5" y="21"/>
                    </a:cubicBezTo>
                    <a:cubicBezTo>
                      <a:pt x="6" y="19"/>
                      <a:pt x="7" y="17"/>
                      <a:pt x="8" y="15"/>
                    </a:cubicBezTo>
                    <a:cubicBezTo>
                      <a:pt x="9" y="14"/>
                      <a:pt x="10" y="13"/>
                      <a:pt x="10" y="12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3" y="8"/>
                      <a:pt x="15" y="6"/>
                      <a:pt x="16" y="5"/>
                    </a:cubicBezTo>
                    <a:cubicBezTo>
                      <a:pt x="14" y="6"/>
                      <a:pt x="13" y="8"/>
                      <a:pt x="11" y="10"/>
                    </a:cubicBezTo>
                    <a:cubicBezTo>
                      <a:pt x="11" y="10"/>
                      <a:pt x="10" y="11"/>
                      <a:pt x="9" y="12"/>
                    </a:cubicBezTo>
                    <a:cubicBezTo>
                      <a:pt x="9" y="13"/>
                      <a:pt x="8" y="14"/>
                      <a:pt x="7" y="15"/>
                    </a:cubicBezTo>
                    <a:cubicBezTo>
                      <a:pt x="6" y="17"/>
                      <a:pt x="5" y="19"/>
                      <a:pt x="4" y="21"/>
                    </a:cubicBezTo>
                    <a:cubicBezTo>
                      <a:pt x="3" y="22"/>
                      <a:pt x="3" y="23"/>
                      <a:pt x="2" y="24"/>
                    </a:cubicBezTo>
                    <a:cubicBezTo>
                      <a:pt x="2" y="24"/>
                      <a:pt x="2" y="25"/>
                      <a:pt x="1" y="25"/>
                    </a:cubicBezTo>
                    <a:cubicBezTo>
                      <a:pt x="1" y="26"/>
                      <a:pt x="1" y="26"/>
                      <a:pt x="1" y="27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5"/>
                      <a:pt x="0" y="24"/>
                      <a:pt x="0" y="23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6"/>
                      <a:pt x="1" y="15"/>
                      <a:pt x="2" y="14"/>
                    </a:cubicBezTo>
                    <a:cubicBezTo>
                      <a:pt x="2" y="13"/>
                      <a:pt x="3" y="11"/>
                      <a:pt x="4" y="10"/>
                    </a:cubicBezTo>
                    <a:cubicBezTo>
                      <a:pt x="6" y="9"/>
                      <a:pt x="7" y="8"/>
                      <a:pt x="8" y="6"/>
                    </a:cubicBezTo>
                    <a:cubicBezTo>
                      <a:pt x="11" y="4"/>
                      <a:pt x="13" y="3"/>
                      <a:pt x="16" y="2"/>
                    </a:cubicBezTo>
                    <a:cubicBezTo>
                      <a:pt x="18" y="1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20" y="3"/>
                      <a:pt x="20" y="5"/>
                    </a:cubicBezTo>
                    <a:cubicBezTo>
                      <a:pt x="20" y="7"/>
                      <a:pt x="20" y="9"/>
                      <a:pt x="19" y="10"/>
                    </a:cubicBezTo>
                    <a:cubicBezTo>
                      <a:pt x="19" y="12"/>
                      <a:pt x="19" y="14"/>
                      <a:pt x="18" y="16"/>
                    </a:cubicBezTo>
                    <a:cubicBezTo>
                      <a:pt x="18" y="18"/>
                      <a:pt x="17" y="19"/>
                      <a:pt x="16" y="21"/>
                    </a:cubicBezTo>
                    <a:cubicBezTo>
                      <a:pt x="15" y="23"/>
                      <a:pt x="14" y="24"/>
                      <a:pt x="13" y="25"/>
                    </a:cubicBezTo>
                    <a:cubicBezTo>
                      <a:pt x="10" y="27"/>
                      <a:pt x="6" y="28"/>
                      <a:pt x="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31" name="Freeform 50">
                <a:extLst>
                  <a:ext uri="{FF2B5EF4-FFF2-40B4-BE49-F238E27FC236}">
                    <a16:creationId xmlns:a16="http://schemas.microsoft.com/office/drawing/2014/main" id="{10AA2639-F939-564D-FAA0-DA9DD61387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570" y="2662867"/>
                <a:ext cx="87313" cy="76200"/>
              </a:xfrm>
              <a:custGeom>
                <a:avLst/>
                <a:gdLst>
                  <a:gd name="T0" fmla="*/ 20 w 23"/>
                  <a:gd name="T1" fmla="*/ 20 h 20"/>
                  <a:gd name="T2" fmla="*/ 19 w 23"/>
                  <a:gd name="T3" fmla="*/ 17 h 20"/>
                  <a:gd name="T4" fmla="*/ 18 w 23"/>
                  <a:gd name="T5" fmla="*/ 13 h 20"/>
                  <a:gd name="T6" fmla="*/ 14 w 23"/>
                  <a:gd name="T7" fmla="*/ 8 h 20"/>
                  <a:gd name="T8" fmla="*/ 12 w 23"/>
                  <a:gd name="T9" fmla="*/ 6 h 20"/>
                  <a:gd name="T10" fmla="*/ 10 w 23"/>
                  <a:gd name="T11" fmla="*/ 4 h 20"/>
                  <a:gd name="T12" fmla="*/ 5 w 23"/>
                  <a:gd name="T13" fmla="*/ 2 h 20"/>
                  <a:gd name="T14" fmla="*/ 8 w 23"/>
                  <a:gd name="T15" fmla="*/ 3 h 20"/>
                  <a:gd name="T16" fmla="*/ 11 w 23"/>
                  <a:gd name="T17" fmla="*/ 4 h 20"/>
                  <a:gd name="T18" fmla="*/ 13 w 23"/>
                  <a:gd name="T19" fmla="*/ 6 h 20"/>
                  <a:gd name="T20" fmla="*/ 15 w 23"/>
                  <a:gd name="T21" fmla="*/ 8 h 20"/>
                  <a:gd name="T22" fmla="*/ 19 w 23"/>
                  <a:gd name="T23" fmla="*/ 13 h 20"/>
                  <a:gd name="T24" fmla="*/ 21 w 23"/>
                  <a:gd name="T25" fmla="*/ 20 h 20"/>
                  <a:gd name="T26" fmla="*/ 22 w 23"/>
                  <a:gd name="T27" fmla="*/ 19 h 20"/>
                  <a:gd name="T28" fmla="*/ 23 w 23"/>
                  <a:gd name="T29" fmla="*/ 16 h 20"/>
                  <a:gd name="T30" fmla="*/ 23 w 23"/>
                  <a:gd name="T31" fmla="*/ 14 h 20"/>
                  <a:gd name="T32" fmla="*/ 23 w 23"/>
                  <a:gd name="T33" fmla="*/ 12 h 20"/>
                  <a:gd name="T34" fmla="*/ 22 w 23"/>
                  <a:gd name="T35" fmla="*/ 10 h 20"/>
                  <a:gd name="T36" fmla="*/ 21 w 23"/>
                  <a:gd name="T37" fmla="*/ 7 h 20"/>
                  <a:gd name="T38" fmla="*/ 18 w 23"/>
                  <a:gd name="T39" fmla="*/ 4 h 20"/>
                  <a:gd name="T40" fmla="*/ 13 w 23"/>
                  <a:gd name="T41" fmla="*/ 1 h 20"/>
                  <a:gd name="T42" fmla="*/ 4 w 23"/>
                  <a:gd name="T43" fmla="*/ 0 h 20"/>
                  <a:gd name="T44" fmla="*/ 0 w 23"/>
                  <a:gd name="T45" fmla="*/ 0 h 20"/>
                  <a:gd name="T46" fmla="*/ 0 w 23"/>
                  <a:gd name="T47" fmla="*/ 0 h 20"/>
                  <a:gd name="T48" fmla="*/ 1 w 23"/>
                  <a:gd name="T49" fmla="*/ 3 h 20"/>
                  <a:gd name="T50" fmla="*/ 2 w 23"/>
                  <a:gd name="T51" fmla="*/ 6 h 20"/>
                  <a:gd name="T52" fmla="*/ 4 w 23"/>
                  <a:gd name="T53" fmla="*/ 9 h 20"/>
                  <a:gd name="T54" fmla="*/ 6 w 23"/>
                  <a:gd name="T55" fmla="*/ 13 h 20"/>
                  <a:gd name="T56" fmla="*/ 10 w 23"/>
                  <a:gd name="T57" fmla="*/ 16 h 20"/>
                  <a:gd name="T58" fmla="*/ 20 w 23"/>
                  <a:gd name="T5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3" h="20">
                    <a:moveTo>
                      <a:pt x="20" y="20"/>
                    </a:moveTo>
                    <a:cubicBezTo>
                      <a:pt x="20" y="19"/>
                      <a:pt x="20" y="18"/>
                      <a:pt x="19" y="17"/>
                    </a:cubicBezTo>
                    <a:cubicBezTo>
                      <a:pt x="19" y="15"/>
                      <a:pt x="19" y="14"/>
                      <a:pt x="18" y="13"/>
                    </a:cubicBezTo>
                    <a:cubicBezTo>
                      <a:pt x="17" y="11"/>
                      <a:pt x="16" y="10"/>
                      <a:pt x="14" y="8"/>
                    </a:cubicBezTo>
                    <a:cubicBezTo>
                      <a:pt x="13" y="7"/>
                      <a:pt x="13" y="7"/>
                      <a:pt x="12" y="6"/>
                    </a:cubicBezTo>
                    <a:cubicBezTo>
                      <a:pt x="11" y="5"/>
                      <a:pt x="11" y="5"/>
                      <a:pt x="10" y="4"/>
                    </a:cubicBezTo>
                    <a:cubicBezTo>
                      <a:pt x="8" y="4"/>
                      <a:pt x="7" y="3"/>
                      <a:pt x="5" y="2"/>
                    </a:cubicBezTo>
                    <a:cubicBezTo>
                      <a:pt x="6" y="2"/>
                      <a:pt x="7" y="3"/>
                      <a:pt x="8" y="3"/>
                    </a:cubicBezTo>
                    <a:cubicBezTo>
                      <a:pt x="9" y="4"/>
                      <a:pt x="10" y="4"/>
                      <a:pt x="11" y="4"/>
                    </a:cubicBezTo>
                    <a:cubicBezTo>
                      <a:pt x="11" y="5"/>
                      <a:pt x="12" y="5"/>
                      <a:pt x="13" y="6"/>
                    </a:cubicBezTo>
                    <a:cubicBezTo>
                      <a:pt x="14" y="7"/>
                      <a:pt x="15" y="7"/>
                      <a:pt x="15" y="8"/>
                    </a:cubicBezTo>
                    <a:cubicBezTo>
                      <a:pt x="17" y="10"/>
                      <a:pt x="18" y="12"/>
                      <a:pt x="19" y="13"/>
                    </a:cubicBezTo>
                    <a:cubicBezTo>
                      <a:pt x="20" y="15"/>
                      <a:pt x="21" y="17"/>
                      <a:pt x="21" y="20"/>
                    </a:cubicBezTo>
                    <a:cubicBezTo>
                      <a:pt x="21" y="19"/>
                      <a:pt x="22" y="19"/>
                      <a:pt x="22" y="19"/>
                    </a:cubicBezTo>
                    <a:cubicBezTo>
                      <a:pt x="22" y="18"/>
                      <a:pt x="23" y="17"/>
                      <a:pt x="23" y="16"/>
                    </a:cubicBezTo>
                    <a:cubicBezTo>
                      <a:pt x="23" y="15"/>
                      <a:pt x="23" y="15"/>
                      <a:pt x="23" y="14"/>
                    </a:cubicBezTo>
                    <a:cubicBezTo>
                      <a:pt x="23" y="14"/>
                      <a:pt x="23" y="13"/>
                      <a:pt x="23" y="12"/>
                    </a:cubicBezTo>
                    <a:cubicBezTo>
                      <a:pt x="23" y="12"/>
                      <a:pt x="23" y="11"/>
                      <a:pt x="22" y="10"/>
                    </a:cubicBezTo>
                    <a:cubicBezTo>
                      <a:pt x="22" y="9"/>
                      <a:pt x="22" y="8"/>
                      <a:pt x="21" y="7"/>
                    </a:cubicBezTo>
                    <a:cubicBezTo>
                      <a:pt x="20" y="6"/>
                      <a:pt x="19" y="5"/>
                      <a:pt x="18" y="4"/>
                    </a:cubicBezTo>
                    <a:cubicBezTo>
                      <a:pt x="16" y="3"/>
                      <a:pt x="15" y="2"/>
                      <a:pt x="13" y="1"/>
                    </a:cubicBezTo>
                    <a:cubicBezTo>
                      <a:pt x="10" y="0"/>
                      <a:pt x="7" y="0"/>
                      <a:pt x="4" y="0"/>
                    </a:cubicBezTo>
                    <a:cubicBezTo>
                      <a:pt x="2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3"/>
                    </a:cubicBezTo>
                    <a:cubicBezTo>
                      <a:pt x="1" y="4"/>
                      <a:pt x="2" y="5"/>
                      <a:pt x="2" y="6"/>
                    </a:cubicBezTo>
                    <a:cubicBezTo>
                      <a:pt x="3" y="7"/>
                      <a:pt x="3" y="8"/>
                      <a:pt x="4" y="9"/>
                    </a:cubicBezTo>
                    <a:cubicBezTo>
                      <a:pt x="5" y="10"/>
                      <a:pt x="5" y="11"/>
                      <a:pt x="6" y="13"/>
                    </a:cubicBezTo>
                    <a:cubicBezTo>
                      <a:pt x="7" y="14"/>
                      <a:pt x="8" y="15"/>
                      <a:pt x="10" y="16"/>
                    </a:cubicBezTo>
                    <a:cubicBezTo>
                      <a:pt x="12" y="18"/>
                      <a:pt x="16" y="20"/>
                      <a:pt x="2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32" name="Freeform 51">
                <a:extLst>
                  <a:ext uri="{FF2B5EF4-FFF2-40B4-BE49-F238E27FC236}">
                    <a16:creationId xmlns:a16="http://schemas.microsoft.com/office/drawing/2014/main" id="{240911A4-A85C-8444-36F9-AF8913D1C9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2945" y="2700967"/>
                <a:ext cx="106363" cy="98425"/>
              </a:xfrm>
              <a:custGeom>
                <a:avLst/>
                <a:gdLst>
                  <a:gd name="T0" fmla="*/ 1 w 28"/>
                  <a:gd name="T1" fmla="*/ 24 h 26"/>
                  <a:gd name="T2" fmla="*/ 12 w 28"/>
                  <a:gd name="T3" fmla="*/ 13 h 26"/>
                  <a:gd name="T4" fmla="*/ 17 w 28"/>
                  <a:gd name="T5" fmla="*/ 8 h 26"/>
                  <a:gd name="T6" fmla="*/ 23 w 28"/>
                  <a:gd name="T7" fmla="*/ 5 h 26"/>
                  <a:gd name="T8" fmla="*/ 17 w 28"/>
                  <a:gd name="T9" fmla="*/ 8 h 26"/>
                  <a:gd name="T10" fmla="*/ 11 w 28"/>
                  <a:gd name="T11" fmla="*/ 12 h 26"/>
                  <a:gd name="T12" fmla="*/ 0 w 28"/>
                  <a:gd name="T13" fmla="*/ 23 h 26"/>
                  <a:gd name="T14" fmla="*/ 0 w 28"/>
                  <a:gd name="T15" fmla="*/ 22 h 26"/>
                  <a:gd name="T16" fmla="*/ 5 w 28"/>
                  <a:gd name="T17" fmla="*/ 10 h 26"/>
                  <a:gd name="T18" fmla="*/ 9 w 28"/>
                  <a:gd name="T19" fmla="*/ 7 h 26"/>
                  <a:gd name="T20" fmla="*/ 12 w 28"/>
                  <a:gd name="T21" fmla="*/ 5 h 26"/>
                  <a:gd name="T22" fmla="*/ 14 w 28"/>
                  <a:gd name="T23" fmla="*/ 4 h 26"/>
                  <a:gd name="T24" fmla="*/ 24 w 28"/>
                  <a:gd name="T25" fmla="*/ 1 h 26"/>
                  <a:gd name="T26" fmla="*/ 28 w 28"/>
                  <a:gd name="T27" fmla="*/ 0 h 26"/>
                  <a:gd name="T28" fmla="*/ 28 w 28"/>
                  <a:gd name="T29" fmla="*/ 0 h 26"/>
                  <a:gd name="T30" fmla="*/ 27 w 28"/>
                  <a:gd name="T31" fmla="*/ 6 h 26"/>
                  <a:gd name="T32" fmla="*/ 25 w 28"/>
                  <a:gd name="T33" fmla="*/ 12 h 26"/>
                  <a:gd name="T34" fmla="*/ 22 w 28"/>
                  <a:gd name="T35" fmla="*/ 17 h 26"/>
                  <a:gd name="T36" fmla="*/ 18 w 28"/>
                  <a:gd name="T37" fmla="*/ 22 h 26"/>
                  <a:gd name="T38" fmla="*/ 13 w 28"/>
                  <a:gd name="T39" fmla="*/ 25 h 26"/>
                  <a:gd name="T40" fmla="*/ 1 w 28"/>
                  <a:gd name="T41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26">
                    <a:moveTo>
                      <a:pt x="1" y="24"/>
                    </a:moveTo>
                    <a:cubicBezTo>
                      <a:pt x="5" y="20"/>
                      <a:pt x="8" y="16"/>
                      <a:pt x="12" y="13"/>
                    </a:cubicBezTo>
                    <a:cubicBezTo>
                      <a:pt x="14" y="11"/>
                      <a:pt x="16" y="10"/>
                      <a:pt x="17" y="8"/>
                    </a:cubicBezTo>
                    <a:cubicBezTo>
                      <a:pt x="19" y="7"/>
                      <a:pt x="21" y="6"/>
                      <a:pt x="23" y="5"/>
                    </a:cubicBezTo>
                    <a:cubicBezTo>
                      <a:pt x="21" y="6"/>
                      <a:pt x="19" y="7"/>
                      <a:pt x="17" y="8"/>
                    </a:cubicBezTo>
                    <a:cubicBezTo>
                      <a:pt x="15" y="10"/>
                      <a:pt x="13" y="11"/>
                      <a:pt x="11" y="12"/>
                    </a:cubicBezTo>
                    <a:cubicBezTo>
                      <a:pt x="7" y="16"/>
                      <a:pt x="3" y="19"/>
                      <a:pt x="0" y="23"/>
                    </a:cubicBezTo>
                    <a:cubicBezTo>
                      <a:pt x="0" y="23"/>
                      <a:pt x="0" y="22"/>
                      <a:pt x="0" y="22"/>
                    </a:cubicBezTo>
                    <a:cubicBezTo>
                      <a:pt x="1" y="17"/>
                      <a:pt x="3" y="13"/>
                      <a:pt x="5" y="10"/>
                    </a:cubicBezTo>
                    <a:cubicBezTo>
                      <a:pt x="6" y="9"/>
                      <a:pt x="8" y="7"/>
                      <a:pt x="9" y="7"/>
                    </a:cubicBezTo>
                    <a:cubicBezTo>
                      <a:pt x="10" y="6"/>
                      <a:pt x="11" y="5"/>
                      <a:pt x="12" y="5"/>
                    </a:cubicBezTo>
                    <a:cubicBezTo>
                      <a:pt x="13" y="5"/>
                      <a:pt x="13" y="4"/>
                      <a:pt x="14" y="4"/>
                    </a:cubicBezTo>
                    <a:cubicBezTo>
                      <a:pt x="18" y="2"/>
                      <a:pt x="21" y="2"/>
                      <a:pt x="24" y="1"/>
                    </a:cubicBezTo>
                    <a:cubicBezTo>
                      <a:pt x="26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"/>
                      <a:pt x="28" y="3"/>
                      <a:pt x="27" y="6"/>
                    </a:cubicBezTo>
                    <a:cubicBezTo>
                      <a:pt x="26" y="8"/>
                      <a:pt x="26" y="10"/>
                      <a:pt x="25" y="12"/>
                    </a:cubicBezTo>
                    <a:cubicBezTo>
                      <a:pt x="24" y="13"/>
                      <a:pt x="23" y="15"/>
                      <a:pt x="22" y="17"/>
                    </a:cubicBezTo>
                    <a:cubicBezTo>
                      <a:pt x="21" y="19"/>
                      <a:pt x="20" y="20"/>
                      <a:pt x="18" y="22"/>
                    </a:cubicBezTo>
                    <a:cubicBezTo>
                      <a:pt x="17" y="23"/>
                      <a:pt x="15" y="24"/>
                      <a:pt x="13" y="25"/>
                    </a:cubicBezTo>
                    <a:cubicBezTo>
                      <a:pt x="10" y="26"/>
                      <a:pt x="6" y="26"/>
                      <a:pt x="1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33" name="Freeform 52">
                <a:extLst>
                  <a:ext uri="{FF2B5EF4-FFF2-40B4-BE49-F238E27FC236}">
                    <a16:creationId xmlns:a16="http://schemas.microsoft.com/office/drawing/2014/main" id="{EEEBF0C2-C27B-758E-C85D-DA2EC0CF9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2457" y="2727955"/>
                <a:ext cx="79375" cy="101600"/>
              </a:xfrm>
              <a:custGeom>
                <a:avLst/>
                <a:gdLst>
                  <a:gd name="T0" fmla="*/ 15 w 21"/>
                  <a:gd name="T1" fmla="*/ 27 h 27"/>
                  <a:gd name="T2" fmla="*/ 12 w 21"/>
                  <a:gd name="T3" fmla="*/ 12 h 27"/>
                  <a:gd name="T4" fmla="*/ 9 w 21"/>
                  <a:gd name="T5" fmla="*/ 7 h 27"/>
                  <a:gd name="T6" fmla="*/ 4 w 21"/>
                  <a:gd name="T7" fmla="*/ 3 h 27"/>
                  <a:gd name="T8" fmla="*/ 10 w 21"/>
                  <a:gd name="T9" fmla="*/ 8 h 27"/>
                  <a:gd name="T10" fmla="*/ 14 w 21"/>
                  <a:gd name="T11" fmla="*/ 13 h 27"/>
                  <a:gd name="T12" fmla="*/ 16 w 21"/>
                  <a:gd name="T13" fmla="*/ 27 h 27"/>
                  <a:gd name="T14" fmla="*/ 17 w 21"/>
                  <a:gd name="T15" fmla="*/ 26 h 27"/>
                  <a:gd name="T16" fmla="*/ 20 w 21"/>
                  <a:gd name="T17" fmla="*/ 14 h 27"/>
                  <a:gd name="T18" fmla="*/ 13 w 21"/>
                  <a:gd name="T19" fmla="*/ 5 h 27"/>
                  <a:gd name="T20" fmla="*/ 5 w 21"/>
                  <a:gd name="T21" fmla="*/ 1 h 27"/>
                  <a:gd name="T22" fmla="*/ 0 w 21"/>
                  <a:gd name="T23" fmla="*/ 0 h 27"/>
                  <a:gd name="T24" fmla="*/ 0 w 21"/>
                  <a:gd name="T25" fmla="*/ 0 h 27"/>
                  <a:gd name="T26" fmla="*/ 0 w 21"/>
                  <a:gd name="T27" fmla="*/ 3 h 27"/>
                  <a:gd name="T28" fmla="*/ 1 w 21"/>
                  <a:gd name="T29" fmla="*/ 6 h 27"/>
                  <a:gd name="T30" fmla="*/ 1 w 21"/>
                  <a:gd name="T31" fmla="*/ 8 h 27"/>
                  <a:gd name="T32" fmla="*/ 1 w 21"/>
                  <a:gd name="T33" fmla="*/ 10 h 27"/>
                  <a:gd name="T34" fmla="*/ 5 w 21"/>
                  <a:gd name="T35" fmla="*/ 19 h 27"/>
                  <a:gd name="T36" fmla="*/ 9 w 21"/>
                  <a:gd name="T37" fmla="*/ 23 h 27"/>
                  <a:gd name="T38" fmla="*/ 15 w 21"/>
                  <a:gd name="T3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" h="27">
                    <a:moveTo>
                      <a:pt x="15" y="27"/>
                    </a:moveTo>
                    <a:cubicBezTo>
                      <a:pt x="15" y="22"/>
                      <a:pt x="14" y="17"/>
                      <a:pt x="12" y="12"/>
                    </a:cubicBezTo>
                    <a:cubicBezTo>
                      <a:pt x="11" y="11"/>
                      <a:pt x="10" y="9"/>
                      <a:pt x="9" y="7"/>
                    </a:cubicBezTo>
                    <a:cubicBezTo>
                      <a:pt x="7" y="6"/>
                      <a:pt x="6" y="5"/>
                      <a:pt x="4" y="3"/>
                    </a:cubicBezTo>
                    <a:cubicBezTo>
                      <a:pt x="6" y="5"/>
                      <a:pt x="8" y="6"/>
                      <a:pt x="10" y="8"/>
                    </a:cubicBezTo>
                    <a:cubicBezTo>
                      <a:pt x="11" y="9"/>
                      <a:pt x="12" y="11"/>
                      <a:pt x="14" y="13"/>
                    </a:cubicBezTo>
                    <a:cubicBezTo>
                      <a:pt x="16" y="17"/>
                      <a:pt x="17" y="22"/>
                      <a:pt x="16" y="27"/>
                    </a:cubicBezTo>
                    <a:cubicBezTo>
                      <a:pt x="16" y="26"/>
                      <a:pt x="16" y="26"/>
                      <a:pt x="17" y="26"/>
                    </a:cubicBezTo>
                    <a:cubicBezTo>
                      <a:pt x="20" y="22"/>
                      <a:pt x="21" y="18"/>
                      <a:pt x="20" y="14"/>
                    </a:cubicBezTo>
                    <a:cubicBezTo>
                      <a:pt x="19" y="10"/>
                      <a:pt x="16" y="7"/>
                      <a:pt x="13" y="5"/>
                    </a:cubicBezTo>
                    <a:cubicBezTo>
                      <a:pt x="11" y="3"/>
                      <a:pt x="7" y="2"/>
                      <a:pt x="5" y="1"/>
                    </a:cubicBezTo>
                    <a:cubicBezTo>
                      <a:pt x="2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1" y="6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2" y="13"/>
                      <a:pt x="3" y="16"/>
                      <a:pt x="5" y="19"/>
                    </a:cubicBezTo>
                    <a:cubicBezTo>
                      <a:pt x="6" y="21"/>
                      <a:pt x="7" y="22"/>
                      <a:pt x="9" y="23"/>
                    </a:cubicBezTo>
                    <a:cubicBezTo>
                      <a:pt x="10" y="24"/>
                      <a:pt x="12" y="26"/>
                      <a:pt x="1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34" name="Freeform 53">
                <a:extLst>
                  <a:ext uri="{FF2B5EF4-FFF2-40B4-BE49-F238E27FC236}">
                    <a16:creationId xmlns:a16="http://schemas.microsoft.com/office/drawing/2014/main" id="{6D8051DB-78B9-D644-6137-A28F9867FD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8495" y="2823205"/>
                <a:ext cx="136525" cy="82550"/>
              </a:xfrm>
              <a:custGeom>
                <a:avLst/>
                <a:gdLst>
                  <a:gd name="T0" fmla="*/ 1 w 36"/>
                  <a:gd name="T1" fmla="*/ 17 h 22"/>
                  <a:gd name="T2" fmla="*/ 15 w 36"/>
                  <a:gd name="T3" fmla="*/ 8 h 22"/>
                  <a:gd name="T4" fmla="*/ 29 w 36"/>
                  <a:gd name="T5" fmla="*/ 4 h 22"/>
                  <a:gd name="T6" fmla="*/ 14 w 36"/>
                  <a:gd name="T7" fmla="*/ 8 h 22"/>
                  <a:gd name="T8" fmla="*/ 7 w 36"/>
                  <a:gd name="T9" fmla="*/ 11 h 22"/>
                  <a:gd name="T10" fmla="*/ 3 w 36"/>
                  <a:gd name="T11" fmla="*/ 13 h 22"/>
                  <a:gd name="T12" fmla="*/ 0 w 36"/>
                  <a:gd name="T13" fmla="*/ 15 h 22"/>
                  <a:gd name="T14" fmla="*/ 0 w 36"/>
                  <a:gd name="T15" fmla="*/ 15 h 22"/>
                  <a:gd name="T16" fmla="*/ 9 w 36"/>
                  <a:gd name="T17" fmla="*/ 4 h 22"/>
                  <a:gd name="T18" fmla="*/ 14 w 36"/>
                  <a:gd name="T19" fmla="*/ 1 h 22"/>
                  <a:gd name="T20" fmla="*/ 20 w 36"/>
                  <a:gd name="T21" fmla="*/ 0 h 22"/>
                  <a:gd name="T22" fmla="*/ 26 w 36"/>
                  <a:gd name="T23" fmla="*/ 0 h 22"/>
                  <a:gd name="T24" fmla="*/ 31 w 36"/>
                  <a:gd name="T25" fmla="*/ 0 h 22"/>
                  <a:gd name="T26" fmla="*/ 36 w 36"/>
                  <a:gd name="T27" fmla="*/ 1 h 22"/>
                  <a:gd name="T28" fmla="*/ 35 w 36"/>
                  <a:gd name="T29" fmla="*/ 1 h 22"/>
                  <a:gd name="T30" fmla="*/ 32 w 36"/>
                  <a:gd name="T31" fmla="*/ 7 h 22"/>
                  <a:gd name="T32" fmla="*/ 24 w 36"/>
                  <a:gd name="T33" fmla="*/ 16 h 22"/>
                  <a:gd name="T34" fmla="*/ 13 w 36"/>
                  <a:gd name="T35" fmla="*/ 21 h 22"/>
                  <a:gd name="T36" fmla="*/ 1 w 36"/>
                  <a:gd name="T3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" h="22">
                    <a:moveTo>
                      <a:pt x="1" y="17"/>
                    </a:moveTo>
                    <a:cubicBezTo>
                      <a:pt x="5" y="13"/>
                      <a:pt x="10" y="11"/>
                      <a:pt x="15" y="8"/>
                    </a:cubicBezTo>
                    <a:cubicBezTo>
                      <a:pt x="20" y="6"/>
                      <a:pt x="24" y="5"/>
                      <a:pt x="29" y="4"/>
                    </a:cubicBezTo>
                    <a:cubicBezTo>
                      <a:pt x="24" y="4"/>
                      <a:pt x="19" y="6"/>
                      <a:pt x="14" y="8"/>
                    </a:cubicBezTo>
                    <a:cubicBezTo>
                      <a:pt x="12" y="9"/>
                      <a:pt x="9" y="10"/>
                      <a:pt x="7" y="11"/>
                    </a:cubicBezTo>
                    <a:cubicBezTo>
                      <a:pt x="5" y="12"/>
                      <a:pt x="4" y="13"/>
                      <a:pt x="3" y="13"/>
                    </a:cubicBezTo>
                    <a:cubicBezTo>
                      <a:pt x="2" y="14"/>
                      <a:pt x="1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" y="9"/>
                      <a:pt x="5" y="6"/>
                      <a:pt x="9" y="4"/>
                    </a:cubicBezTo>
                    <a:cubicBezTo>
                      <a:pt x="10" y="3"/>
                      <a:pt x="12" y="2"/>
                      <a:pt x="14" y="1"/>
                    </a:cubicBezTo>
                    <a:cubicBezTo>
                      <a:pt x="16" y="1"/>
                      <a:pt x="18" y="0"/>
                      <a:pt x="20" y="0"/>
                    </a:cubicBezTo>
                    <a:cubicBezTo>
                      <a:pt x="22" y="0"/>
                      <a:pt x="24" y="0"/>
                      <a:pt x="26" y="0"/>
                    </a:cubicBezTo>
                    <a:cubicBezTo>
                      <a:pt x="28" y="0"/>
                      <a:pt x="29" y="0"/>
                      <a:pt x="31" y="0"/>
                    </a:cubicBezTo>
                    <a:cubicBezTo>
                      <a:pt x="34" y="0"/>
                      <a:pt x="36" y="1"/>
                      <a:pt x="36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4" y="4"/>
                      <a:pt x="32" y="7"/>
                    </a:cubicBezTo>
                    <a:cubicBezTo>
                      <a:pt x="30" y="10"/>
                      <a:pt x="28" y="13"/>
                      <a:pt x="24" y="16"/>
                    </a:cubicBezTo>
                    <a:cubicBezTo>
                      <a:pt x="21" y="19"/>
                      <a:pt x="17" y="21"/>
                      <a:pt x="13" y="21"/>
                    </a:cubicBezTo>
                    <a:cubicBezTo>
                      <a:pt x="9" y="22"/>
                      <a:pt x="5" y="20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35" name="Freeform 54">
                <a:extLst>
                  <a:ext uri="{FF2B5EF4-FFF2-40B4-BE49-F238E27FC236}">
                    <a16:creationId xmlns:a16="http://schemas.microsoft.com/office/drawing/2014/main" id="{C60C47D9-F960-C4EE-8391-FAD7FF9B2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1182" y="2788280"/>
                <a:ext cx="71438" cy="125413"/>
              </a:xfrm>
              <a:custGeom>
                <a:avLst/>
                <a:gdLst>
                  <a:gd name="T0" fmla="*/ 10 w 19"/>
                  <a:gd name="T1" fmla="*/ 33 h 33"/>
                  <a:gd name="T2" fmla="*/ 11 w 19"/>
                  <a:gd name="T3" fmla="*/ 17 h 33"/>
                  <a:gd name="T4" fmla="*/ 6 w 19"/>
                  <a:gd name="T5" fmla="*/ 5 h 33"/>
                  <a:gd name="T6" fmla="*/ 12 w 19"/>
                  <a:gd name="T7" fmla="*/ 18 h 33"/>
                  <a:gd name="T8" fmla="*/ 11 w 19"/>
                  <a:gd name="T9" fmla="*/ 33 h 33"/>
                  <a:gd name="T10" fmla="*/ 12 w 19"/>
                  <a:gd name="T11" fmla="*/ 33 h 33"/>
                  <a:gd name="T12" fmla="*/ 19 w 19"/>
                  <a:gd name="T13" fmla="*/ 21 h 33"/>
                  <a:gd name="T14" fmla="*/ 18 w 19"/>
                  <a:gd name="T15" fmla="*/ 18 h 33"/>
                  <a:gd name="T16" fmla="*/ 18 w 19"/>
                  <a:gd name="T17" fmla="*/ 15 h 33"/>
                  <a:gd name="T18" fmla="*/ 15 w 19"/>
                  <a:gd name="T19" fmla="*/ 10 h 33"/>
                  <a:gd name="T20" fmla="*/ 7 w 19"/>
                  <a:gd name="T21" fmla="*/ 3 h 33"/>
                  <a:gd name="T22" fmla="*/ 3 w 19"/>
                  <a:gd name="T23" fmla="*/ 0 h 33"/>
                  <a:gd name="T24" fmla="*/ 3 w 19"/>
                  <a:gd name="T25" fmla="*/ 0 h 33"/>
                  <a:gd name="T26" fmla="*/ 2 w 19"/>
                  <a:gd name="T27" fmla="*/ 3 h 33"/>
                  <a:gd name="T28" fmla="*/ 1 w 19"/>
                  <a:gd name="T29" fmla="*/ 12 h 33"/>
                  <a:gd name="T30" fmla="*/ 2 w 19"/>
                  <a:gd name="T31" fmla="*/ 22 h 33"/>
                  <a:gd name="T32" fmla="*/ 10 w 19"/>
                  <a:gd name="T3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" h="33">
                    <a:moveTo>
                      <a:pt x="10" y="33"/>
                    </a:moveTo>
                    <a:cubicBezTo>
                      <a:pt x="12" y="28"/>
                      <a:pt x="12" y="22"/>
                      <a:pt x="11" y="17"/>
                    </a:cubicBezTo>
                    <a:cubicBezTo>
                      <a:pt x="11" y="13"/>
                      <a:pt x="9" y="8"/>
                      <a:pt x="6" y="5"/>
                    </a:cubicBezTo>
                    <a:cubicBezTo>
                      <a:pt x="9" y="9"/>
                      <a:pt x="12" y="13"/>
                      <a:pt x="12" y="18"/>
                    </a:cubicBezTo>
                    <a:cubicBezTo>
                      <a:pt x="13" y="23"/>
                      <a:pt x="13" y="28"/>
                      <a:pt x="11" y="33"/>
                    </a:cubicBezTo>
                    <a:cubicBezTo>
                      <a:pt x="11" y="33"/>
                      <a:pt x="11" y="33"/>
                      <a:pt x="12" y="33"/>
                    </a:cubicBezTo>
                    <a:cubicBezTo>
                      <a:pt x="17" y="29"/>
                      <a:pt x="19" y="25"/>
                      <a:pt x="19" y="21"/>
                    </a:cubicBezTo>
                    <a:cubicBezTo>
                      <a:pt x="19" y="20"/>
                      <a:pt x="19" y="19"/>
                      <a:pt x="18" y="18"/>
                    </a:cubicBezTo>
                    <a:cubicBezTo>
                      <a:pt x="18" y="17"/>
                      <a:pt x="18" y="16"/>
                      <a:pt x="18" y="15"/>
                    </a:cubicBezTo>
                    <a:cubicBezTo>
                      <a:pt x="17" y="13"/>
                      <a:pt x="16" y="12"/>
                      <a:pt x="15" y="10"/>
                    </a:cubicBezTo>
                    <a:cubicBezTo>
                      <a:pt x="12" y="7"/>
                      <a:pt x="10" y="4"/>
                      <a:pt x="7" y="3"/>
                    </a:cubicBezTo>
                    <a:cubicBezTo>
                      <a:pt x="5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2"/>
                      <a:pt x="2" y="3"/>
                    </a:cubicBezTo>
                    <a:cubicBezTo>
                      <a:pt x="1" y="6"/>
                      <a:pt x="1" y="8"/>
                      <a:pt x="1" y="12"/>
                    </a:cubicBezTo>
                    <a:cubicBezTo>
                      <a:pt x="0" y="15"/>
                      <a:pt x="0" y="18"/>
                      <a:pt x="2" y="22"/>
                    </a:cubicBezTo>
                    <a:cubicBezTo>
                      <a:pt x="3" y="26"/>
                      <a:pt x="5" y="30"/>
                      <a:pt x="1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36" name="Freeform 55">
                <a:extLst>
                  <a:ext uri="{FF2B5EF4-FFF2-40B4-BE49-F238E27FC236}">
                    <a16:creationId xmlns:a16="http://schemas.microsoft.com/office/drawing/2014/main" id="{EB508342-D60F-92A9-5FFE-F426DEF79D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2295" y="2924806"/>
                <a:ext cx="155575" cy="76200"/>
              </a:xfrm>
              <a:custGeom>
                <a:avLst/>
                <a:gdLst>
                  <a:gd name="T0" fmla="*/ 0 w 41"/>
                  <a:gd name="T1" fmla="*/ 12 h 20"/>
                  <a:gd name="T2" fmla="*/ 18 w 41"/>
                  <a:gd name="T3" fmla="*/ 8 h 20"/>
                  <a:gd name="T4" fmla="*/ 25 w 41"/>
                  <a:gd name="T5" fmla="*/ 7 h 20"/>
                  <a:gd name="T6" fmla="*/ 33 w 41"/>
                  <a:gd name="T7" fmla="*/ 7 h 20"/>
                  <a:gd name="T8" fmla="*/ 25 w 41"/>
                  <a:gd name="T9" fmla="*/ 6 h 20"/>
                  <a:gd name="T10" fmla="*/ 21 w 41"/>
                  <a:gd name="T11" fmla="*/ 6 h 20"/>
                  <a:gd name="T12" fmla="*/ 16 w 41"/>
                  <a:gd name="T13" fmla="*/ 7 h 20"/>
                  <a:gd name="T14" fmla="*/ 0 w 41"/>
                  <a:gd name="T15" fmla="*/ 10 h 20"/>
                  <a:gd name="T16" fmla="*/ 0 w 41"/>
                  <a:gd name="T17" fmla="*/ 10 h 20"/>
                  <a:gd name="T18" fmla="*/ 6 w 41"/>
                  <a:gd name="T19" fmla="*/ 4 h 20"/>
                  <a:gd name="T20" fmla="*/ 9 w 41"/>
                  <a:gd name="T21" fmla="*/ 2 h 20"/>
                  <a:gd name="T22" fmla="*/ 12 w 41"/>
                  <a:gd name="T23" fmla="*/ 1 h 20"/>
                  <a:gd name="T24" fmla="*/ 19 w 41"/>
                  <a:gd name="T25" fmla="*/ 0 h 20"/>
                  <a:gd name="T26" fmla="*/ 25 w 41"/>
                  <a:gd name="T27" fmla="*/ 0 h 20"/>
                  <a:gd name="T28" fmla="*/ 36 w 41"/>
                  <a:gd name="T29" fmla="*/ 4 h 20"/>
                  <a:gd name="T30" fmla="*/ 41 w 41"/>
                  <a:gd name="T31" fmla="*/ 6 h 20"/>
                  <a:gd name="T32" fmla="*/ 41 w 41"/>
                  <a:gd name="T33" fmla="*/ 6 h 20"/>
                  <a:gd name="T34" fmla="*/ 36 w 41"/>
                  <a:gd name="T35" fmla="*/ 11 h 20"/>
                  <a:gd name="T36" fmla="*/ 25 w 41"/>
                  <a:gd name="T37" fmla="*/ 18 h 20"/>
                  <a:gd name="T38" fmla="*/ 18 w 41"/>
                  <a:gd name="T39" fmla="*/ 20 h 20"/>
                  <a:gd name="T40" fmla="*/ 15 w 41"/>
                  <a:gd name="T41" fmla="*/ 20 h 20"/>
                  <a:gd name="T42" fmla="*/ 11 w 41"/>
                  <a:gd name="T43" fmla="*/ 20 h 20"/>
                  <a:gd name="T44" fmla="*/ 0 w 41"/>
                  <a:gd name="T45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1" h="20">
                    <a:moveTo>
                      <a:pt x="0" y="12"/>
                    </a:moveTo>
                    <a:cubicBezTo>
                      <a:pt x="6" y="10"/>
                      <a:pt x="12" y="8"/>
                      <a:pt x="18" y="8"/>
                    </a:cubicBezTo>
                    <a:cubicBezTo>
                      <a:pt x="20" y="7"/>
                      <a:pt x="23" y="7"/>
                      <a:pt x="25" y="7"/>
                    </a:cubicBezTo>
                    <a:cubicBezTo>
                      <a:pt x="28" y="7"/>
                      <a:pt x="31" y="7"/>
                      <a:pt x="33" y="7"/>
                    </a:cubicBezTo>
                    <a:cubicBezTo>
                      <a:pt x="30" y="7"/>
                      <a:pt x="28" y="6"/>
                      <a:pt x="25" y="6"/>
                    </a:cubicBezTo>
                    <a:cubicBezTo>
                      <a:pt x="24" y="6"/>
                      <a:pt x="22" y="6"/>
                      <a:pt x="21" y="6"/>
                    </a:cubicBezTo>
                    <a:cubicBezTo>
                      <a:pt x="19" y="6"/>
                      <a:pt x="18" y="7"/>
                      <a:pt x="16" y="7"/>
                    </a:cubicBezTo>
                    <a:cubicBezTo>
                      <a:pt x="11" y="7"/>
                      <a:pt x="5" y="8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" y="7"/>
                      <a:pt x="4" y="5"/>
                      <a:pt x="6" y="4"/>
                    </a:cubicBezTo>
                    <a:cubicBezTo>
                      <a:pt x="7" y="3"/>
                      <a:pt x="8" y="2"/>
                      <a:pt x="9" y="2"/>
                    </a:cubicBezTo>
                    <a:cubicBezTo>
                      <a:pt x="10" y="1"/>
                      <a:pt x="11" y="1"/>
                      <a:pt x="12" y="1"/>
                    </a:cubicBezTo>
                    <a:cubicBezTo>
                      <a:pt x="14" y="0"/>
                      <a:pt x="17" y="0"/>
                      <a:pt x="19" y="0"/>
                    </a:cubicBezTo>
                    <a:cubicBezTo>
                      <a:pt x="21" y="0"/>
                      <a:pt x="23" y="0"/>
                      <a:pt x="25" y="0"/>
                    </a:cubicBezTo>
                    <a:cubicBezTo>
                      <a:pt x="30" y="1"/>
                      <a:pt x="33" y="2"/>
                      <a:pt x="36" y="4"/>
                    </a:cubicBezTo>
                    <a:cubicBezTo>
                      <a:pt x="39" y="5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6"/>
                      <a:pt x="39" y="8"/>
                      <a:pt x="36" y="11"/>
                    </a:cubicBezTo>
                    <a:cubicBezTo>
                      <a:pt x="33" y="13"/>
                      <a:pt x="29" y="16"/>
                      <a:pt x="25" y="18"/>
                    </a:cubicBezTo>
                    <a:cubicBezTo>
                      <a:pt x="23" y="19"/>
                      <a:pt x="20" y="20"/>
                      <a:pt x="18" y="20"/>
                    </a:cubicBezTo>
                    <a:cubicBezTo>
                      <a:pt x="17" y="20"/>
                      <a:pt x="16" y="20"/>
                      <a:pt x="15" y="20"/>
                    </a:cubicBezTo>
                    <a:cubicBezTo>
                      <a:pt x="14" y="20"/>
                      <a:pt x="12" y="20"/>
                      <a:pt x="11" y="20"/>
                    </a:cubicBezTo>
                    <a:cubicBezTo>
                      <a:pt x="7" y="19"/>
                      <a:pt x="3" y="17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37" name="Freeform 56">
                <a:extLst>
                  <a:ext uri="{FF2B5EF4-FFF2-40B4-BE49-F238E27FC236}">
                    <a16:creationId xmlns:a16="http://schemas.microsoft.com/office/drawing/2014/main" id="{C5528068-1858-C7C5-2B24-6D090DC84F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8157" y="2845431"/>
                <a:ext cx="73025" cy="141288"/>
              </a:xfrm>
              <a:custGeom>
                <a:avLst/>
                <a:gdLst>
                  <a:gd name="T0" fmla="*/ 5 w 19"/>
                  <a:gd name="T1" fmla="*/ 36 h 37"/>
                  <a:gd name="T2" fmla="*/ 12 w 19"/>
                  <a:gd name="T3" fmla="*/ 20 h 37"/>
                  <a:gd name="T4" fmla="*/ 11 w 19"/>
                  <a:gd name="T5" fmla="*/ 13 h 37"/>
                  <a:gd name="T6" fmla="*/ 10 w 19"/>
                  <a:gd name="T7" fmla="*/ 6 h 37"/>
                  <a:gd name="T8" fmla="*/ 12 w 19"/>
                  <a:gd name="T9" fmla="*/ 14 h 37"/>
                  <a:gd name="T10" fmla="*/ 13 w 19"/>
                  <a:gd name="T11" fmla="*/ 18 h 37"/>
                  <a:gd name="T12" fmla="*/ 13 w 19"/>
                  <a:gd name="T13" fmla="*/ 22 h 37"/>
                  <a:gd name="T14" fmla="*/ 7 w 19"/>
                  <a:gd name="T15" fmla="*/ 37 h 37"/>
                  <a:gd name="T16" fmla="*/ 8 w 19"/>
                  <a:gd name="T17" fmla="*/ 37 h 37"/>
                  <a:gd name="T18" fmla="*/ 18 w 19"/>
                  <a:gd name="T19" fmla="*/ 27 h 37"/>
                  <a:gd name="T20" fmla="*/ 17 w 19"/>
                  <a:gd name="T21" fmla="*/ 14 h 37"/>
                  <a:gd name="T22" fmla="*/ 12 w 19"/>
                  <a:gd name="T23" fmla="*/ 4 h 37"/>
                  <a:gd name="T24" fmla="*/ 8 w 19"/>
                  <a:gd name="T25" fmla="*/ 0 h 37"/>
                  <a:gd name="T26" fmla="*/ 8 w 19"/>
                  <a:gd name="T27" fmla="*/ 0 h 37"/>
                  <a:gd name="T28" fmla="*/ 6 w 19"/>
                  <a:gd name="T29" fmla="*/ 3 h 37"/>
                  <a:gd name="T30" fmla="*/ 4 w 19"/>
                  <a:gd name="T31" fmla="*/ 7 h 37"/>
                  <a:gd name="T32" fmla="*/ 3 w 19"/>
                  <a:gd name="T33" fmla="*/ 9 h 37"/>
                  <a:gd name="T34" fmla="*/ 2 w 19"/>
                  <a:gd name="T35" fmla="*/ 11 h 37"/>
                  <a:gd name="T36" fmla="*/ 0 w 19"/>
                  <a:gd name="T37" fmla="*/ 17 h 37"/>
                  <a:gd name="T38" fmla="*/ 0 w 19"/>
                  <a:gd name="T39" fmla="*/ 23 h 37"/>
                  <a:gd name="T40" fmla="*/ 5 w 19"/>
                  <a:gd name="T41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5" y="36"/>
                    </a:moveTo>
                    <a:cubicBezTo>
                      <a:pt x="9" y="32"/>
                      <a:pt x="11" y="26"/>
                      <a:pt x="12" y="20"/>
                    </a:cubicBezTo>
                    <a:cubicBezTo>
                      <a:pt x="12" y="18"/>
                      <a:pt x="12" y="16"/>
                      <a:pt x="11" y="13"/>
                    </a:cubicBezTo>
                    <a:cubicBezTo>
                      <a:pt x="11" y="11"/>
                      <a:pt x="11" y="8"/>
                      <a:pt x="10" y="6"/>
                    </a:cubicBezTo>
                    <a:cubicBezTo>
                      <a:pt x="11" y="9"/>
                      <a:pt x="12" y="11"/>
                      <a:pt x="12" y="14"/>
                    </a:cubicBezTo>
                    <a:cubicBezTo>
                      <a:pt x="12" y="15"/>
                      <a:pt x="13" y="16"/>
                      <a:pt x="13" y="18"/>
                    </a:cubicBezTo>
                    <a:cubicBezTo>
                      <a:pt x="13" y="19"/>
                      <a:pt x="13" y="20"/>
                      <a:pt x="13" y="22"/>
                    </a:cubicBezTo>
                    <a:cubicBezTo>
                      <a:pt x="12" y="27"/>
                      <a:pt x="10" y="32"/>
                      <a:pt x="7" y="37"/>
                    </a:cubicBezTo>
                    <a:cubicBezTo>
                      <a:pt x="7" y="37"/>
                      <a:pt x="7" y="37"/>
                      <a:pt x="8" y="37"/>
                    </a:cubicBezTo>
                    <a:cubicBezTo>
                      <a:pt x="14" y="35"/>
                      <a:pt x="17" y="31"/>
                      <a:pt x="18" y="27"/>
                    </a:cubicBezTo>
                    <a:cubicBezTo>
                      <a:pt x="19" y="22"/>
                      <a:pt x="19" y="18"/>
                      <a:pt x="17" y="14"/>
                    </a:cubicBezTo>
                    <a:cubicBezTo>
                      <a:pt x="16" y="10"/>
                      <a:pt x="13" y="6"/>
                      <a:pt x="12" y="4"/>
                    </a:cubicBezTo>
                    <a:cubicBezTo>
                      <a:pt x="10" y="1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1"/>
                      <a:pt x="6" y="3"/>
                    </a:cubicBezTo>
                    <a:cubicBezTo>
                      <a:pt x="5" y="4"/>
                      <a:pt x="5" y="6"/>
                      <a:pt x="4" y="7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3" y="10"/>
                      <a:pt x="2" y="11"/>
                      <a:pt x="2" y="11"/>
                    </a:cubicBezTo>
                    <a:cubicBezTo>
                      <a:pt x="1" y="13"/>
                      <a:pt x="1" y="15"/>
                      <a:pt x="0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0" y="27"/>
                      <a:pt x="1" y="32"/>
                      <a:pt x="5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38" name="Freeform 57">
                <a:extLst>
                  <a:ext uri="{FF2B5EF4-FFF2-40B4-BE49-F238E27FC236}">
                    <a16:creationId xmlns:a16="http://schemas.microsoft.com/office/drawing/2014/main" id="{80CB4078-9307-11A3-E8EC-E2EAD66FD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9107" y="3005769"/>
                <a:ext cx="168276" cy="87313"/>
              </a:xfrm>
              <a:custGeom>
                <a:avLst/>
                <a:gdLst>
                  <a:gd name="T0" fmla="*/ 0 w 44"/>
                  <a:gd name="T1" fmla="*/ 8 h 23"/>
                  <a:gd name="T2" fmla="*/ 19 w 44"/>
                  <a:gd name="T3" fmla="*/ 9 h 23"/>
                  <a:gd name="T4" fmla="*/ 28 w 44"/>
                  <a:gd name="T5" fmla="*/ 10 h 23"/>
                  <a:gd name="T6" fmla="*/ 31 w 44"/>
                  <a:gd name="T7" fmla="*/ 11 h 23"/>
                  <a:gd name="T8" fmla="*/ 35 w 44"/>
                  <a:gd name="T9" fmla="*/ 13 h 23"/>
                  <a:gd name="T10" fmla="*/ 31 w 44"/>
                  <a:gd name="T11" fmla="*/ 11 h 23"/>
                  <a:gd name="T12" fmla="*/ 27 w 44"/>
                  <a:gd name="T13" fmla="*/ 9 h 23"/>
                  <a:gd name="T14" fmla="*/ 18 w 44"/>
                  <a:gd name="T15" fmla="*/ 7 h 23"/>
                  <a:gd name="T16" fmla="*/ 0 w 44"/>
                  <a:gd name="T17" fmla="*/ 7 h 23"/>
                  <a:gd name="T18" fmla="*/ 0 w 44"/>
                  <a:gd name="T19" fmla="*/ 6 h 23"/>
                  <a:gd name="T20" fmla="*/ 15 w 44"/>
                  <a:gd name="T21" fmla="*/ 0 h 23"/>
                  <a:gd name="T22" fmla="*/ 19 w 44"/>
                  <a:gd name="T23" fmla="*/ 0 h 23"/>
                  <a:gd name="T24" fmla="*/ 22 w 44"/>
                  <a:gd name="T25" fmla="*/ 1 h 23"/>
                  <a:gd name="T26" fmla="*/ 29 w 44"/>
                  <a:gd name="T27" fmla="*/ 3 h 23"/>
                  <a:gd name="T28" fmla="*/ 39 w 44"/>
                  <a:gd name="T29" fmla="*/ 10 h 23"/>
                  <a:gd name="T30" fmla="*/ 44 w 44"/>
                  <a:gd name="T31" fmla="*/ 14 h 23"/>
                  <a:gd name="T32" fmla="*/ 44 w 44"/>
                  <a:gd name="T33" fmla="*/ 14 h 23"/>
                  <a:gd name="T34" fmla="*/ 42 w 44"/>
                  <a:gd name="T35" fmla="*/ 15 h 23"/>
                  <a:gd name="T36" fmla="*/ 37 w 44"/>
                  <a:gd name="T37" fmla="*/ 17 h 23"/>
                  <a:gd name="T38" fmla="*/ 31 w 44"/>
                  <a:gd name="T39" fmla="*/ 20 h 23"/>
                  <a:gd name="T40" fmla="*/ 24 w 44"/>
                  <a:gd name="T41" fmla="*/ 22 h 23"/>
                  <a:gd name="T42" fmla="*/ 9 w 44"/>
                  <a:gd name="T43" fmla="*/ 20 h 23"/>
                  <a:gd name="T44" fmla="*/ 0 w 44"/>
                  <a:gd name="T45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" h="23">
                    <a:moveTo>
                      <a:pt x="0" y="8"/>
                    </a:moveTo>
                    <a:cubicBezTo>
                      <a:pt x="6" y="8"/>
                      <a:pt x="13" y="8"/>
                      <a:pt x="19" y="9"/>
                    </a:cubicBezTo>
                    <a:cubicBezTo>
                      <a:pt x="22" y="9"/>
                      <a:pt x="25" y="10"/>
                      <a:pt x="28" y="10"/>
                    </a:cubicBezTo>
                    <a:cubicBezTo>
                      <a:pt x="29" y="10"/>
                      <a:pt x="30" y="11"/>
                      <a:pt x="31" y="11"/>
                    </a:cubicBezTo>
                    <a:cubicBezTo>
                      <a:pt x="33" y="12"/>
                      <a:pt x="34" y="12"/>
                      <a:pt x="35" y="13"/>
                    </a:cubicBezTo>
                    <a:cubicBezTo>
                      <a:pt x="34" y="12"/>
                      <a:pt x="33" y="11"/>
                      <a:pt x="31" y="11"/>
                    </a:cubicBezTo>
                    <a:cubicBezTo>
                      <a:pt x="30" y="10"/>
                      <a:pt x="28" y="10"/>
                      <a:pt x="27" y="9"/>
                    </a:cubicBezTo>
                    <a:cubicBezTo>
                      <a:pt x="24" y="8"/>
                      <a:pt x="21" y="8"/>
                      <a:pt x="18" y="7"/>
                    </a:cubicBezTo>
                    <a:cubicBezTo>
                      <a:pt x="12" y="7"/>
                      <a:pt x="6" y="6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6" y="2"/>
                      <a:pt x="10" y="0"/>
                      <a:pt x="15" y="0"/>
                    </a:cubicBezTo>
                    <a:cubicBezTo>
                      <a:pt x="16" y="0"/>
                      <a:pt x="18" y="0"/>
                      <a:pt x="19" y="0"/>
                    </a:cubicBezTo>
                    <a:cubicBezTo>
                      <a:pt x="20" y="0"/>
                      <a:pt x="21" y="1"/>
                      <a:pt x="22" y="1"/>
                    </a:cubicBezTo>
                    <a:cubicBezTo>
                      <a:pt x="25" y="2"/>
                      <a:pt x="27" y="2"/>
                      <a:pt x="29" y="3"/>
                    </a:cubicBezTo>
                    <a:cubicBezTo>
                      <a:pt x="33" y="5"/>
                      <a:pt x="37" y="8"/>
                      <a:pt x="39" y="10"/>
                    </a:cubicBezTo>
                    <a:cubicBezTo>
                      <a:pt x="42" y="12"/>
                      <a:pt x="44" y="14"/>
                      <a:pt x="44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3" y="14"/>
                      <a:pt x="43" y="14"/>
                      <a:pt x="42" y="15"/>
                    </a:cubicBezTo>
                    <a:cubicBezTo>
                      <a:pt x="41" y="16"/>
                      <a:pt x="39" y="17"/>
                      <a:pt x="37" y="17"/>
                    </a:cubicBezTo>
                    <a:cubicBezTo>
                      <a:pt x="35" y="18"/>
                      <a:pt x="33" y="19"/>
                      <a:pt x="31" y="20"/>
                    </a:cubicBezTo>
                    <a:cubicBezTo>
                      <a:pt x="29" y="21"/>
                      <a:pt x="26" y="21"/>
                      <a:pt x="24" y="22"/>
                    </a:cubicBezTo>
                    <a:cubicBezTo>
                      <a:pt x="19" y="23"/>
                      <a:pt x="13" y="22"/>
                      <a:pt x="9" y="20"/>
                    </a:cubicBezTo>
                    <a:cubicBezTo>
                      <a:pt x="5" y="18"/>
                      <a:pt x="1" y="1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39" name="Freeform 58">
                <a:extLst>
                  <a:ext uri="{FF2B5EF4-FFF2-40B4-BE49-F238E27FC236}">
                    <a16:creationId xmlns:a16="http://schemas.microsoft.com/office/drawing/2014/main" id="{0C7268BD-B67A-B79A-2E29-42DA02300D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557" y="2891468"/>
                <a:ext cx="82550" cy="147638"/>
              </a:xfrm>
              <a:custGeom>
                <a:avLst/>
                <a:gdLst>
                  <a:gd name="T0" fmla="*/ 3 w 22"/>
                  <a:gd name="T1" fmla="*/ 38 h 39"/>
                  <a:gd name="T2" fmla="*/ 14 w 22"/>
                  <a:gd name="T3" fmla="*/ 23 h 39"/>
                  <a:gd name="T4" fmla="*/ 15 w 22"/>
                  <a:gd name="T5" fmla="*/ 7 h 39"/>
                  <a:gd name="T6" fmla="*/ 14 w 22"/>
                  <a:gd name="T7" fmla="*/ 24 h 39"/>
                  <a:gd name="T8" fmla="*/ 4 w 22"/>
                  <a:gd name="T9" fmla="*/ 39 h 39"/>
                  <a:gd name="T10" fmla="*/ 5 w 22"/>
                  <a:gd name="T11" fmla="*/ 39 h 39"/>
                  <a:gd name="T12" fmla="*/ 14 w 22"/>
                  <a:gd name="T13" fmla="*/ 36 h 39"/>
                  <a:gd name="T14" fmla="*/ 17 w 22"/>
                  <a:gd name="T15" fmla="*/ 34 h 39"/>
                  <a:gd name="T16" fmla="*/ 19 w 22"/>
                  <a:gd name="T17" fmla="*/ 31 h 39"/>
                  <a:gd name="T18" fmla="*/ 22 w 22"/>
                  <a:gd name="T19" fmla="*/ 24 h 39"/>
                  <a:gd name="T20" fmla="*/ 22 w 22"/>
                  <a:gd name="T21" fmla="*/ 17 h 39"/>
                  <a:gd name="T22" fmla="*/ 18 w 22"/>
                  <a:gd name="T23" fmla="*/ 5 h 39"/>
                  <a:gd name="T24" fmla="*/ 16 w 22"/>
                  <a:gd name="T25" fmla="*/ 0 h 39"/>
                  <a:gd name="T26" fmla="*/ 16 w 22"/>
                  <a:gd name="T27" fmla="*/ 0 h 39"/>
                  <a:gd name="T28" fmla="*/ 15 w 22"/>
                  <a:gd name="T29" fmla="*/ 1 h 39"/>
                  <a:gd name="T30" fmla="*/ 13 w 22"/>
                  <a:gd name="T31" fmla="*/ 2 h 39"/>
                  <a:gd name="T32" fmla="*/ 12 w 22"/>
                  <a:gd name="T33" fmla="*/ 3 h 39"/>
                  <a:gd name="T34" fmla="*/ 6 w 22"/>
                  <a:gd name="T35" fmla="*/ 11 h 39"/>
                  <a:gd name="T36" fmla="*/ 3 w 22"/>
                  <a:gd name="T37" fmla="*/ 16 h 39"/>
                  <a:gd name="T38" fmla="*/ 2 w 22"/>
                  <a:gd name="T39" fmla="*/ 19 h 39"/>
                  <a:gd name="T40" fmla="*/ 1 w 22"/>
                  <a:gd name="T41" fmla="*/ 22 h 39"/>
                  <a:gd name="T42" fmla="*/ 3 w 22"/>
                  <a:gd name="T43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39">
                    <a:moveTo>
                      <a:pt x="3" y="38"/>
                    </a:moveTo>
                    <a:cubicBezTo>
                      <a:pt x="8" y="34"/>
                      <a:pt x="12" y="28"/>
                      <a:pt x="14" y="23"/>
                    </a:cubicBezTo>
                    <a:cubicBezTo>
                      <a:pt x="16" y="18"/>
                      <a:pt x="16" y="12"/>
                      <a:pt x="15" y="7"/>
                    </a:cubicBezTo>
                    <a:cubicBezTo>
                      <a:pt x="17" y="13"/>
                      <a:pt x="16" y="19"/>
                      <a:pt x="14" y="24"/>
                    </a:cubicBezTo>
                    <a:cubicBezTo>
                      <a:pt x="12" y="30"/>
                      <a:pt x="9" y="35"/>
                      <a:pt x="4" y="39"/>
                    </a:cubicBezTo>
                    <a:cubicBezTo>
                      <a:pt x="4" y="39"/>
                      <a:pt x="5" y="39"/>
                      <a:pt x="5" y="39"/>
                    </a:cubicBezTo>
                    <a:cubicBezTo>
                      <a:pt x="9" y="38"/>
                      <a:pt x="12" y="38"/>
                      <a:pt x="14" y="36"/>
                    </a:cubicBezTo>
                    <a:cubicBezTo>
                      <a:pt x="15" y="35"/>
                      <a:pt x="16" y="35"/>
                      <a:pt x="17" y="34"/>
                    </a:cubicBezTo>
                    <a:cubicBezTo>
                      <a:pt x="18" y="33"/>
                      <a:pt x="18" y="32"/>
                      <a:pt x="19" y="31"/>
                    </a:cubicBezTo>
                    <a:cubicBezTo>
                      <a:pt x="20" y="29"/>
                      <a:pt x="21" y="27"/>
                      <a:pt x="22" y="24"/>
                    </a:cubicBezTo>
                    <a:cubicBezTo>
                      <a:pt x="22" y="22"/>
                      <a:pt x="22" y="20"/>
                      <a:pt x="22" y="17"/>
                    </a:cubicBezTo>
                    <a:cubicBezTo>
                      <a:pt x="21" y="13"/>
                      <a:pt x="20" y="8"/>
                      <a:pt x="18" y="5"/>
                    </a:cubicBezTo>
                    <a:cubicBezTo>
                      <a:pt x="17" y="2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2"/>
                      <a:pt x="13" y="2"/>
                    </a:cubicBezTo>
                    <a:cubicBezTo>
                      <a:pt x="13" y="2"/>
                      <a:pt x="13" y="3"/>
                      <a:pt x="12" y="3"/>
                    </a:cubicBezTo>
                    <a:cubicBezTo>
                      <a:pt x="10" y="5"/>
                      <a:pt x="8" y="8"/>
                      <a:pt x="6" y="11"/>
                    </a:cubicBezTo>
                    <a:cubicBezTo>
                      <a:pt x="5" y="12"/>
                      <a:pt x="4" y="14"/>
                      <a:pt x="3" y="16"/>
                    </a:cubicBezTo>
                    <a:cubicBezTo>
                      <a:pt x="2" y="17"/>
                      <a:pt x="2" y="18"/>
                      <a:pt x="2" y="19"/>
                    </a:cubicBezTo>
                    <a:cubicBezTo>
                      <a:pt x="1" y="20"/>
                      <a:pt x="1" y="21"/>
                      <a:pt x="1" y="22"/>
                    </a:cubicBezTo>
                    <a:cubicBezTo>
                      <a:pt x="0" y="27"/>
                      <a:pt x="0" y="32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</p:grpSp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65A1BFBA-2DCC-A97A-8B8C-28256C08B824}"/>
                </a:ext>
              </a:extLst>
            </p:cNvPr>
            <p:cNvGrpSpPr/>
            <p:nvPr/>
          </p:nvGrpSpPr>
          <p:grpSpPr>
            <a:xfrm flipH="1">
              <a:off x="1220638" y="4617091"/>
              <a:ext cx="496889" cy="808041"/>
              <a:chOff x="1162419" y="2285041"/>
              <a:chExt cx="496889" cy="808041"/>
            </a:xfr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8100000" scaled="1"/>
            </a:gradFill>
          </p:grpSpPr>
          <p:sp>
            <p:nvSpPr>
              <p:cNvPr id="141" name="Freeform 36">
                <a:extLst>
                  <a:ext uri="{FF2B5EF4-FFF2-40B4-BE49-F238E27FC236}">
                    <a16:creationId xmlns:a16="http://schemas.microsoft.com/office/drawing/2014/main" id="{0725A1F8-9171-1C3C-1FA3-21CE554DB7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2419" y="2334254"/>
                <a:ext cx="409576" cy="750890"/>
              </a:xfrm>
              <a:custGeom>
                <a:avLst/>
                <a:gdLst>
                  <a:gd name="T0" fmla="*/ 6 w 108"/>
                  <a:gd name="T1" fmla="*/ 189 h 197"/>
                  <a:gd name="T2" fmla="*/ 20 w 108"/>
                  <a:gd name="T3" fmla="*/ 186 h 197"/>
                  <a:gd name="T4" fmla="*/ 42 w 108"/>
                  <a:gd name="T5" fmla="*/ 179 h 197"/>
                  <a:gd name="T6" fmla="*/ 61 w 108"/>
                  <a:gd name="T7" fmla="*/ 167 h 197"/>
                  <a:gd name="T8" fmla="*/ 68 w 108"/>
                  <a:gd name="T9" fmla="*/ 162 h 197"/>
                  <a:gd name="T10" fmla="*/ 84 w 108"/>
                  <a:gd name="T11" fmla="*/ 146 h 197"/>
                  <a:gd name="T12" fmla="*/ 96 w 108"/>
                  <a:gd name="T13" fmla="*/ 126 h 197"/>
                  <a:gd name="T14" fmla="*/ 105 w 108"/>
                  <a:gd name="T15" fmla="*/ 90 h 197"/>
                  <a:gd name="T16" fmla="*/ 104 w 108"/>
                  <a:gd name="T17" fmla="*/ 78 h 197"/>
                  <a:gd name="T18" fmla="*/ 101 w 108"/>
                  <a:gd name="T19" fmla="*/ 67 h 197"/>
                  <a:gd name="T20" fmla="*/ 93 w 108"/>
                  <a:gd name="T21" fmla="*/ 47 h 197"/>
                  <a:gd name="T22" fmla="*/ 90 w 108"/>
                  <a:gd name="T23" fmla="*/ 42 h 197"/>
                  <a:gd name="T24" fmla="*/ 84 w 108"/>
                  <a:gd name="T25" fmla="*/ 34 h 197"/>
                  <a:gd name="T26" fmla="*/ 70 w 108"/>
                  <a:gd name="T27" fmla="*/ 18 h 197"/>
                  <a:gd name="T28" fmla="*/ 65 w 108"/>
                  <a:gd name="T29" fmla="*/ 13 h 197"/>
                  <a:gd name="T30" fmla="*/ 57 w 108"/>
                  <a:gd name="T31" fmla="*/ 6 h 197"/>
                  <a:gd name="T32" fmla="*/ 51 w 108"/>
                  <a:gd name="T33" fmla="*/ 2 h 197"/>
                  <a:gd name="T34" fmla="*/ 53 w 108"/>
                  <a:gd name="T35" fmla="*/ 0 h 197"/>
                  <a:gd name="T36" fmla="*/ 55 w 108"/>
                  <a:gd name="T37" fmla="*/ 2 h 197"/>
                  <a:gd name="T38" fmla="*/ 66 w 108"/>
                  <a:gd name="T39" fmla="*/ 11 h 197"/>
                  <a:gd name="T40" fmla="*/ 72 w 108"/>
                  <a:gd name="T41" fmla="*/ 16 h 197"/>
                  <a:gd name="T42" fmla="*/ 86 w 108"/>
                  <a:gd name="T43" fmla="*/ 33 h 197"/>
                  <a:gd name="T44" fmla="*/ 92 w 108"/>
                  <a:gd name="T45" fmla="*/ 41 h 197"/>
                  <a:gd name="T46" fmla="*/ 95 w 108"/>
                  <a:gd name="T47" fmla="*/ 46 h 197"/>
                  <a:gd name="T48" fmla="*/ 104 w 108"/>
                  <a:gd name="T49" fmla="*/ 66 h 197"/>
                  <a:gd name="T50" fmla="*/ 107 w 108"/>
                  <a:gd name="T51" fmla="*/ 78 h 197"/>
                  <a:gd name="T52" fmla="*/ 108 w 108"/>
                  <a:gd name="T53" fmla="*/ 90 h 197"/>
                  <a:gd name="T54" fmla="*/ 101 w 108"/>
                  <a:gd name="T55" fmla="*/ 128 h 197"/>
                  <a:gd name="T56" fmla="*/ 87 w 108"/>
                  <a:gd name="T57" fmla="*/ 149 h 197"/>
                  <a:gd name="T58" fmla="*/ 71 w 108"/>
                  <a:gd name="T59" fmla="*/ 166 h 197"/>
                  <a:gd name="T60" fmla="*/ 64 w 108"/>
                  <a:gd name="T61" fmla="*/ 171 h 197"/>
                  <a:gd name="T62" fmla="*/ 44 w 108"/>
                  <a:gd name="T63" fmla="*/ 183 h 197"/>
                  <a:gd name="T64" fmla="*/ 22 w 108"/>
                  <a:gd name="T65" fmla="*/ 192 h 197"/>
                  <a:gd name="T66" fmla="*/ 7 w 108"/>
                  <a:gd name="T67" fmla="*/ 196 h 197"/>
                  <a:gd name="T68" fmla="*/ 0 w 108"/>
                  <a:gd name="T69" fmla="*/ 194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197">
                    <a:moveTo>
                      <a:pt x="3" y="190"/>
                    </a:moveTo>
                    <a:cubicBezTo>
                      <a:pt x="3" y="190"/>
                      <a:pt x="4" y="189"/>
                      <a:pt x="6" y="189"/>
                    </a:cubicBezTo>
                    <a:cubicBezTo>
                      <a:pt x="8" y="189"/>
                      <a:pt x="11" y="188"/>
                      <a:pt x="14" y="188"/>
                    </a:cubicBezTo>
                    <a:cubicBezTo>
                      <a:pt x="16" y="187"/>
                      <a:pt x="18" y="187"/>
                      <a:pt x="20" y="186"/>
                    </a:cubicBezTo>
                    <a:cubicBezTo>
                      <a:pt x="22" y="186"/>
                      <a:pt x="24" y="185"/>
                      <a:pt x="27" y="185"/>
                    </a:cubicBezTo>
                    <a:cubicBezTo>
                      <a:pt x="31" y="183"/>
                      <a:pt x="37" y="181"/>
                      <a:pt x="42" y="179"/>
                    </a:cubicBezTo>
                    <a:cubicBezTo>
                      <a:pt x="48" y="176"/>
                      <a:pt x="54" y="173"/>
                      <a:pt x="59" y="169"/>
                    </a:cubicBezTo>
                    <a:cubicBezTo>
                      <a:pt x="60" y="168"/>
                      <a:pt x="61" y="168"/>
                      <a:pt x="61" y="167"/>
                    </a:cubicBezTo>
                    <a:cubicBezTo>
                      <a:pt x="62" y="167"/>
                      <a:pt x="63" y="166"/>
                      <a:pt x="63" y="166"/>
                    </a:cubicBezTo>
                    <a:cubicBezTo>
                      <a:pt x="65" y="164"/>
                      <a:pt x="66" y="163"/>
                      <a:pt x="68" y="162"/>
                    </a:cubicBezTo>
                    <a:cubicBezTo>
                      <a:pt x="70" y="160"/>
                      <a:pt x="73" y="157"/>
                      <a:pt x="76" y="155"/>
                    </a:cubicBezTo>
                    <a:cubicBezTo>
                      <a:pt x="79" y="152"/>
                      <a:pt x="82" y="149"/>
                      <a:pt x="84" y="146"/>
                    </a:cubicBezTo>
                    <a:cubicBezTo>
                      <a:pt x="87" y="143"/>
                      <a:pt x="89" y="140"/>
                      <a:pt x="91" y="137"/>
                    </a:cubicBezTo>
                    <a:cubicBezTo>
                      <a:pt x="93" y="133"/>
                      <a:pt x="95" y="129"/>
                      <a:pt x="96" y="126"/>
                    </a:cubicBezTo>
                    <a:cubicBezTo>
                      <a:pt x="98" y="122"/>
                      <a:pt x="100" y="118"/>
                      <a:pt x="101" y="114"/>
                    </a:cubicBezTo>
                    <a:cubicBezTo>
                      <a:pt x="103" y="107"/>
                      <a:pt x="105" y="98"/>
                      <a:pt x="105" y="90"/>
                    </a:cubicBezTo>
                    <a:cubicBezTo>
                      <a:pt x="105" y="88"/>
                      <a:pt x="105" y="86"/>
                      <a:pt x="105" y="84"/>
                    </a:cubicBezTo>
                    <a:cubicBezTo>
                      <a:pt x="104" y="82"/>
                      <a:pt x="104" y="80"/>
                      <a:pt x="104" y="78"/>
                    </a:cubicBezTo>
                    <a:cubicBezTo>
                      <a:pt x="103" y="77"/>
                      <a:pt x="103" y="75"/>
                      <a:pt x="103" y="73"/>
                    </a:cubicBezTo>
                    <a:cubicBezTo>
                      <a:pt x="102" y="71"/>
                      <a:pt x="102" y="69"/>
                      <a:pt x="101" y="67"/>
                    </a:cubicBezTo>
                    <a:cubicBezTo>
                      <a:pt x="101" y="63"/>
                      <a:pt x="99" y="60"/>
                      <a:pt x="98" y="56"/>
                    </a:cubicBezTo>
                    <a:cubicBezTo>
                      <a:pt x="96" y="53"/>
                      <a:pt x="95" y="50"/>
                      <a:pt x="93" y="47"/>
                    </a:cubicBezTo>
                    <a:cubicBezTo>
                      <a:pt x="92" y="46"/>
                      <a:pt x="92" y="45"/>
                      <a:pt x="91" y="44"/>
                    </a:cubicBezTo>
                    <a:cubicBezTo>
                      <a:pt x="91" y="44"/>
                      <a:pt x="90" y="43"/>
                      <a:pt x="90" y="42"/>
                    </a:cubicBezTo>
                    <a:cubicBezTo>
                      <a:pt x="89" y="41"/>
                      <a:pt x="88" y="39"/>
                      <a:pt x="87" y="38"/>
                    </a:cubicBezTo>
                    <a:cubicBezTo>
                      <a:pt x="86" y="37"/>
                      <a:pt x="85" y="35"/>
                      <a:pt x="84" y="34"/>
                    </a:cubicBezTo>
                    <a:cubicBezTo>
                      <a:pt x="83" y="33"/>
                      <a:pt x="82" y="31"/>
                      <a:pt x="81" y="30"/>
                    </a:cubicBezTo>
                    <a:cubicBezTo>
                      <a:pt x="77" y="25"/>
                      <a:pt x="74" y="21"/>
                      <a:pt x="70" y="18"/>
                    </a:cubicBezTo>
                    <a:cubicBezTo>
                      <a:pt x="69" y="17"/>
                      <a:pt x="68" y="16"/>
                      <a:pt x="67" y="15"/>
                    </a:cubicBezTo>
                    <a:cubicBezTo>
                      <a:pt x="67" y="14"/>
                      <a:pt x="66" y="14"/>
                      <a:pt x="65" y="13"/>
                    </a:cubicBezTo>
                    <a:cubicBezTo>
                      <a:pt x="63" y="11"/>
                      <a:pt x="62" y="10"/>
                      <a:pt x="60" y="9"/>
                    </a:cubicBezTo>
                    <a:cubicBezTo>
                      <a:pt x="59" y="8"/>
                      <a:pt x="58" y="7"/>
                      <a:pt x="57" y="6"/>
                    </a:cubicBezTo>
                    <a:cubicBezTo>
                      <a:pt x="55" y="5"/>
                      <a:pt x="55" y="5"/>
                      <a:pt x="54" y="4"/>
                    </a:cubicBezTo>
                    <a:cubicBezTo>
                      <a:pt x="52" y="3"/>
                      <a:pt x="51" y="2"/>
                      <a:pt x="51" y="2"/>
                    </a:cubicBezTo>
                    <a:cubicBezTo>
                      <a:pt x="51" y="2"/>
                      <a:pt x="50" y="1"/>
                      <a:pt x="51" y="0"/>
                    </a:cubicBezTo>
                    <a:cubicBezTo>
                      <a:pt x="51" y="0"/>
                      <a:pt x="52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4" y="1"/>
                      <a:pt x="55" y="2"/>
                    </a:cubicBezTo>
                    <a:cubicBezTo>
                      <a:pt x="57" y="3"/>
                      <a:pt x="59" y="5"/>
                      <a:pt x="62" y="8"/>
                    </a:cubicBezTo>
                    <a:cubicBezTo>
                      <a:pt x="63" y="9"/>
                      <a:pt x="65" y="10"/>
                      <a:pt x="66" y="11"/>
                    </a:cubicBezTo>
                    <a:cubicBezTo>
                      <a:pt x="67" y="12"/>
                      <a:pt x="68" y="13"/>
                      <a:pt x="69" y="14"/>
                    </a:cubicBezTo>
                    <a:cubicBezTo>
                      <a:pt x="70" y="15"/>
                      <a:pt x="71" y="15"/>
                      <a:pt x="72" y="16"/>
                    </a:cubicBezTo>
                    <a:cubicBezTo>
                      <a:pt x="75" y="20"/>
                      <a:pt x="79" y="24"/>
                      <a:pt x="83" y="29"/>
                    </a:cubicBezTo>
                    <a:cubicBezTo>
                      <a:pt x="84" y="30"/>
                      <a:pt x="85" y="31"/>
                      <a:pt x="86" y="33"/>
                    </a:cubicBezTo>
                    <a:cubicBezTo>
                      <a:pt x="87" y="34"/>
                      <a:pt x="88" y="35"/>
                      <a:pt x="89" y="36"/>
                    </a:cubicBezTo>
                    <a:cubicBezTo>
                      <a:pt x="90" y="38"/>
                      <a:pt x="91" y="39"/>
                      <a:pt x="92" y="41"/>
                    </a:cubicBezTo>
                    <a:cubicBezTo>
                      <a:pt x="93" y="42"/>
                      <a:pt x="93" y="42"/>
                      <a:pt x="93" y="43"/>
                    </a:cubicBezTo>
                    <a:cubicBezTo>
                      <a:pt x="94" y="44"/>
                      <a:pt x="94" y="45"/>
                      <a:pt x="95" y="46"/>
                    </a:cubicBezTo>
                    <a:cubicBezTo>
                      <a:pt x="97" y="49"/>
                      <a:pt x="98" y="52"/>
                      <a:pt x="100" y="56"/>
                    </a:cubicBezTo>
                    <a:cubicBezTo>
                      <a:pt x="101" y="59"/>
                      <a:pt x="103" y="62"/>
                      <a:pt x="104" y="66"/>
                    </a:cubicBezTo>
                    <a:cubicBezTo>
                      <a:pt x="105" y="68"/>
                      <a:pt x="105" y="70"/>
                      <a:pt x="106" y="72"/>
                    </a:cubicBezTo>
                    <a:cubicBezTo>
                      <a:pt x="106" y="74"/>
                      <a:pt x="107" y="76"/>
                      <a:pt x="107" y="78"/>
                    </a:cubicBezTo>
                    <a:cubicBezTo>
                      <a:pt x="108" y="80"/>
                      <a:pt x="108" y="82"/>
                      <a:pt x="108" y="84"/>
                    </a:cubicBezTo>
                    <a:cubicBezTo>
                      <a:pt x="108" y="86"/>
                      <a:pt x="108" y="88"/>
                      <a:pt x="108" y="90"/>
                    </a:cubicBezTo>
                    <a:cubicBezTo>
                      <a:pt x="108" y="99"/>
                      <a:pt x="107" y="107"/>
                      <a:pt x="105" y="116"/>
                    </a:cubicBezTo>
                    <a:cubicBezTo>
                      <a:pt x="104" y="120"/>
                      <a:pt x="103" y="124"/>
                      <a:pt x="101" y="128"/>
                    </a:cubicBezTo>
                    <a:cubicBezTo>
                      <a:pt x="99" y="132"/>
                      <a:pt x="97" y="135"/>
                      <a:pt x="95" y="139"/>
                    </a:cubicBezTo>
                    <a:cubicBezTo>
                      <a:pt x="92" y="142"/>
                      <a:pt x="90" y="145"/>
                      <a:pt x="87" y="149"/>
                    </a:cubicBezTo>
                    <a:cubicBezTo>
                      <a:pt x="85" y="152"/>
                      <a:pt x="82" y="155"/>
                      <a:pt x="80" y="158"/>
                    </a:cubicBezTo>
                    <a:cubicBezTo>
                      <a:pt x="77" y="161"/>
                      <a:pt x="74" y="164"/>
                      <a:pt x="71" y="166"/>
                    </a:cubicBezTo>
                    <a:cubicBezTo>
                      <a:pt x="70" y="167"/>
                      <a:pt x="68" y="168"/>
                      <a:pt x="67" y="170"/>
                    </a:cubicBezTo>
                    <a:cubicBezTo>
                      <a:pt x="66" y="170"/>
                      <a:pt x="65" y="171"/>
                      <a:pt x="64" y="171"/>
                    </a:cubicBezTo>
                    <a:cubicBezTo>
                      <a:pt x="63" y="171"/>
                      <a:pt x="63" y="172"/>
                      <a:pt x="62" y="173"/>
                    </a:cubicBezTo>
                    <a:cubicBezTo>
                      <a:pt x="56" y="177"/>
                      <a:pt x="50" y="180"/>
                      <a:pt x="44" y="183"/>
                    </a:cubicBezTo>
                    <a:cubicBezTo>
                      <a:pt x="38" y="186"/>
                      <a:pt x="33" y="188"/>
                      <a:pt x="28" y="190"/>
                    </a:cubicBezTo>
                    <a:cubicBezTo>
                      <a:pt x="26" y="191"/>
                      <a:pt x="24" y="192"/>
                      <a:pt x="22" y="192"/>
                    </a:cubicBezTo>
                    <a:cubicBezTo>
                      <a:pt x="19" y="193"/>
                      <a:pt x="17" y="194"/>
                      <a:pt x="16" y="194"/>
                    </a:cubicBezTo>
                    <a:cubicBezTo>
                      <a:pt x="12" y="195"/>
                      <a:pt x="9" y="196"/>
                      <a:pt x="7" y="196"/>
                    </a:cubicBezTo>
                    <a:cubicBezTo>
                      <a:pt x="5" y="197"/>
                      <a:pt x="4" y="197"/>
                      <a:pt x="4" y="197"/>
                    </a:cubicBezTo>
                    <a:cubicBezTo>
                      <a:pt x="2" y="197"/>
                      <a:pt x="0" y="196"/>
                      <a:pt x="0" y="194"/>
                    </a:cubicBezTo>
                    <a:cubicBezTo>
                      <a:pt x="0" y="192"/>
                      <a:pt x="1" y="190"/>
                      <a:pt x="3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42" name="Freeform 37">
                <a:extLst>
                  <a:ext uri="{FF2B5EF4-FFF2-40B4-BE49-F238E27FC236}">
                    <a16:creationId xmlns:a16="http://schemas.microsoft.com/office/drawing/2014/main" id="{802AE1AA-C7B8-C2B6-4798-5926EB515D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707" y="2285041"/>
                <a:ext cx="57150" cy="53975"/>
              </a:xfrm>
              <a:custGeom>
                <a:avLst/>
                <a:gdLst>
                  <a:gd name="T0" fmla="*/ 15 w 15"/>
                  <a:gd name="T1" fmla="*/ 12 h 14"/>
                  <a:gd name="T2" fmla="*/ 7 w 15"/>
                  <a:gd name="T3" fmla="*/ 8 h 14"/>
                  <a:gd name="T4" fmla="*/ 5 w 15"/>
                  <a:gd name="T5" fmla="*/ 5 h 14"/>
                  <a:gd name="T6" fmla="*/ 2 w 15"/>
                  <a:gd name="T7" fmla="*/ 3 h 14"/>
                  <a:gd name="T8" fmla="*/ 5 w 15"/>
                  <a:gd name="T9" fmla="*/ 6 h 14"/>
                  <a:gd name="T10" fmla="*/ 8 w 15"/>
                  <a:gd name="T11" fmla="*/ 9 h 14"/>
                  <a:gd name="T12" fmla="*/ 15 w 15"/>
                  <a:gd name="T13" fmla="*/ 13 h 14"/>
                  <a:gd name="T14" fmla="*/ 14 w 15"/>
                  <a:gd name="T15" fmla="*/ 13 h 14"/>
                  <a:gd name="T16" fmla="*/ 7 w 15"/>
                  <a:gd name="T17" fmla="*/ 12 h 14"/>
                  <a:gd name="T18" fmla="*/ 3 w 15"/>
                  <a:gd name="T19" fmla="*/ 8 h 14"/>
                  <a:gd name="T20" fmla="*/ 0 w 15"/>
                  <a:gd name="T21" fmla="*/ 0 h 14"/>
                  <a:gd name="T22" fmla="*/ 0 w 15"/>
                  <a:gd name="T23" fmla="*/ 0 h 14"/>
                  <a:gd name="T24" fmla="*/ 8 w 15"/>
                  <a:gd name="T25" fmla="*/ 2 h 14"/>
                  <a:gd name="T26" fmla="*/ 13 w 15"/>
                  <a:gd name="T27" fmla="*/ 5 h 14"/>
                  <a:gd name="T28" fmla="*/ 15 w 15"/>
                  <a:gd name="T2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14">
                    <a:moveTo>
                      <a:pt x="15" y="12"/>
                    </a:moveTo>
                    <a:cubicBezTo>
                      <a:pt x="12" y="11"/>
                      <a:pt x="10" y="10"/>
                      <a:pt x="7" y="8"/>
                    </a:cubicBezTo>
                    <a:cubicBezTo>
                      <a:pt x="6" y="7"/>
                      <a:pt x="5" y="6"/>
                      <a:pt x="5" y="5"/>
                    </a:cubicBezTo>
                    <a:cubicBezTo>
                      <a:pt x="4" y="5"/>
                      <a:pt x="3" y="3"/>
                      <a:pt x="2" y="3"/>
                    </a:cubicBezTo>
                    <a:cubicBezTo>
                      <a:pt x="3" y="4"/>
                      <a:pt x="4" y="5"/>
                      <a:pt x="5" y="6"/>
                    </a:cubicBezTo>
                    <a:cubicBezTo>
                      <a:pt x="6" y="7"/>
                      <a:pt x="7" y="8"/>
                      <a:pt x="8" y="9"/>
                    </a:cubicBezTo>
                    <a:cubicBezTo>
                      <a:pt x="10" y="10"/>
                      <a:pt x="12" y="12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1" y="14"/>
                      <a:pt x="9" y="13"/>
                      <a:pt x="7" y="12"/>
                    </a:cubicBezTo>
                    <a:cubicBezTo>
                      <a:pt x="5" y="11"/>
                      <a:pt x="4" y="9"/>
                      <a:pt x="3" y="8"/>
                    </a:cubicBezTo>
                    <a:cubicBezTo>
                      <a:pt x="1" y="4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" y="0"/>
                      <a:pt x="8" y="2"/>
                    </a:cubicBezTo>
                    <a:cubicBezTo>
                      <a:pt x="10" y="3"/>
                      <a:pt x="11" y="4"/>
                      <a:pt x="13" y="5"/>
                    </a:cubicBezTo>
                    <a:cubicBezTo>
                      <a:pt x="14" y="7"/>
                      <a:pt x="15" y="9"/>
                      <a:pt x="1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43" name="Freeform 38">
                <a:extLst>
                  <a:ext uri="{FF2B5EF4-FFF2-40B4-BE49-F238E27FC236}">
                    <a16:creationId xmlns:a16="http://schemas.microsoft.com/office/drawing/2014/main" id="{A48BD57F-5058-7351-27F2-CEAA4FA77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707" y="2334254"/>
                <a:ext cx="71438" cy="42863"/>
              </a:xfrm>
              <a:custGeom>
                <a:avLst/>
                <a:gdLst>
                  <a:gd name="T0" fmla="*/ 18 w 19"/>
                  <a:gd name="T1" fmla="*/ 6 h 11"/>
                  <a:gd name="T2" fmla="*/ 10 w 19"/>
                  <a:gd name="T3" fmla="*/ 5 h 11"/>
                  <a:gd name="T4" fmla="*/ 3 w 19"/>
                  <a:gd name="T5" fmla="*/ 7 h 11"/>
                  <a:gd name="T6" fmla="*/ 10 w 19"/>
                  <a:gd name="T7" fmla="*/ 5 h 11"/>
                  <a:gd name="T8" fmla="*/ 19 w 19"/>
                  <a:gd name="T9" fmla="*/ 5 h 11"/>
                  <a:gd name="T10" fmla="*/ 18 w 19"/>
                  <a:gd name="T11" fmla="*/ 5 h 11"/>
                  <a:gd name="T12" fmla="*/ 6 w 19"/>
                  <a:gd name="T13" fmla="*/ 3 h 11"/>
                  <a:gd name="T14" fmla="*/ 2 w 19"/>
                  <a:gd name="T15" fmla="*/ 6 h 11"/>
                  <a:gd name="T16" fmla="*/ 0 w 19"/>
                  <a:gd name="T17" fmla="*/ 8 h 11"/>
                  <a:gd name="T18" fmla="*/ 0 w 19"/>
                  <a:gd name="T19" fmla="*/ 8 h 11"/>
                  <a:gd name="T20" fmla="*/ 7 w 19"/>
                  <a:gd name="T21" fmla="*/ 11 h 11"/>
                  <a:gd name="T22" fmla="*/ 18 w 19"/>
                  <a:gd name="T2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1">
                    <a:moveTo>
                      <a:pt x="18" y="6"/>
                    </a:moveTo>
                    <a:cubicBezTo>
                      <a:pt x="16" y="5"/>
                      <a:pt x="13" y="5"/>
                      <a:pt x="10" y="5"/>
                    </a:cubicBezTo>
                    <a:cubicBezTo>
                      <a:pt x="7" y="5"/>
                      <a:pt x="5" y="6"/>
                      <a:pt x="3" y="7"/>
                    </a:cubicBezTo>
                    <a:cubicBezTo>
                      <a:pt x="5" y="6"/>
                      <a:pt x="8" y="5"/>
                      <a:pt x="10" y="5"/>
                    </a:cubicBezTo>
                    <a:cubicBezTo>
                      <a:pt x="13" y="4"/>
                      <a:pt x="16" y="4"/>
                      <a:pt x="19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4" y="0"/>
                      <a:pt x="10" y="1"/>
                      <a:pt x="6" y="3"/>
                    </a:cubicBezTo>
                    <a:cubicBezTo>
                      <a:pt x="4" y="4"/>
                      <a:pt x="3" y="5"/>
                      <a:pt x="2" y="6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3" y="10"/>
                      <a:pt x="7" y="11"/>
                    </a:cubicBezTo>
                    <a:cubicBezTo>
                      <a:pt x="11" y="11"/>
                      <a:pt x="15" y="11"/>
                      <a:pt x="1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44" name="Freeform 39">
                <a:extLst>
                  <a:ext uri="{FF2B5EF4-FFF2-40B4-BE49-F238E27FC236}">
                    <a16:creationId xmlns:a16="http://schemas.microsoft.com/office/drawing/2014/main" id="{41B71C17-147B-F004-FADF-9CD469D798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5145" y="2288216"/>
                <a:ext cx="41275" cy="80963"/>
              </a:xfrm>
              <a:custGeom>
                <a:avLst/>
                <a:gdLst>
                  <a:gd name="T0" fmla="*/ 7 w 11"/>
                  <a:gd name="T1" fmla="*/ 20 h 21"/>
                  <a:gd name="T2" fmla="*/ 6 w 11"/>
                  <a:gd name="T3" fmla="*/ 16 h 21"/>
                  <a:gd name="T4" fmla="*/ 4 w 11"/>
                  <a:gd name="T5" fmla="*/ 12 h 21"/>
                  <a:gd name="T6" fmla="*/ 4 w 11"/>
                  <a:gd name="T7" fmla="*/ 4 h 21"/>
                  <a:gd name="T8" fmla="*/ 4 w 11"/>
                  <a:gd name="T9" fmla="*/ 12 h 21"/>
                  <a:gd name="T10" fmla="*/ 7 w 11"/>
                  <a:gd name="T11" fmla="*/ 21 h 21"/>
                  <a:gd name="T12" fmla="*/ 6 w 11"/>
                  <a:gd name="T13" fmla="*/ 20 h 21"/>
                  <a:gd name="T14" fmla="*/ 3 w 11"/>
                  <a:gd name="T15" fmla="*/ 18 h 21"/>
                  <a:gd name="T16" fmla="*/ 1 w 11"/>
                  <a:gd name="T17" fmla="*/ 15 h 21"/>
                  <a:gd name="T18" fmla="*/ 1 w 11"/>
                  <a:gd name="T19" fmla="*/ 8 h 21"/>
                  <a:gd name="T20" fmla="*/ 2 w 11"/>
                  <a:gd name="T21" fmla="*/ 3 h 21"/>
                  <a:gd name="T22" fmla="*/ 4 w 11"/>
                  <a:gd name="T23" fmla="*/ 0 h 21"/>
                  <a:gd name="T24" fmla="*/ 4 w 11"/>
                  <a:gd name="T25" fmla="*/ 0 h 21"/>
                  <a:gd name="T26" fmla="*/ 6 w 11"/>
                  <a:gd name="T27" fmla="*/ 2 h 21"/>
                  <a:gd name="T28" fmla="*/ 9 w 11"/>
                  <a:gd name="T29" fmla="*/ 7 h 21"/>
                  <a:gd name="T30" fmla="*/ 11 w 11"/>
                  <a:gd name="T31" fmla="*/ 14 h 21"/>
                  <a:gd name="T32" fmla="*/ 7 w 11"/>
                  <a:gd name="T33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21">
                    <a:moveTo>
                      <a:pt x="7" y="20"/>
                    </a:moveTo>
                    <a:cubicBezTo>
                      <a:pt x="7" y="19"/>
                      <a:pt x="6" y="18"/>
                      <a:pt x="6" y="16"/>
                    </a:cubicBezTo>
                    <a:cubicBezTo>
                      <a:pt x="5" y="15"/>
                      <a:pt x="5" y="13"/>
                      <a:pt x="4" y="12"/>
                    </a:cubicBezTo>
                    <a:cubicBezTo>
                      <a:pt x="4" y="9"/>
                      <a:pt x="4" y="7"/>
                      <a:pt x="4" y="4"/>
                    </a:cubicBezTo>
                    <a:cubicBezTo>
                      <a:pt x="4" y="7"/>
                      <a:pt x="4" y="10"/>
                      <a:pt x="4" y="12"/>
                    </a:cubicBezTo>
                    <a:cubicBezTo>
                      <a:pt x="4" y="15"/>
                      <a:pt x="5" y="18"/>
                      <a:pt x="7" y="21"/>
                    </a:cubicBezTo>
                    <a:cubicBezTo>
                      <a:pt x="7" y="20"/>
                      <a:pt x="7" y="20"/>
                      <a:pt x="6" y="20"/>
                    </a:cubicBezTo>
                    <a:cubicBezTo>
                      <a:pt x="5" y="20"/>
                      <a:pt x="4" y="19"/>
                      <a:pt x="3" y="18"/>
                    </a:cubicBezTo>
                    <a:cubicBezTo>
                      <a:pt x="2" y="17"/>
                      <a:pt x="2" y="16"/>
                      <a:pt x="1" y="15"/>
                    </a:cubicBezTo>
                    <a:cubicBezTo>
                      <a:pt x="0" y="13"/>
                      <a:pt x="0" y="10"/>
                      <a:pt x="1" y="8"/>
                    </a:cubicBezTo>
                    <a:cubicBezTo>
                      <a:pt x="1" y="6"/>
                      <a:pt x="2" y="4"/>
                      <a:pt x="2" y="3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5" y="1"/>
                      <a:pt x="6" y="2"/>
                    </a:cubicBezTo>
                    <a:cubicBezTo>
                      <a:pt x="7" y="4"/>
                      <a:pt x="8" y="6"/>
                      <a:pt x="9" y="7"/>
                    </a:cubicBezTo>
                    <a:cubicBezTo>
                      <a:pt x="10" y="9"/>
                      <a:pt x="11" y="12"/>
                      <a:pt x="11" y="14"/>
                    </a:cubicBezTo>
                    <a:cubicBezTo>
                      <a:pt x="11" y="16"/>
                      <a:pt x="10" y="18"/>
                      <a:pt x="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45" name="Freeform 40">
                <a:extLst>
                  <a:ext uri="{FF2B5EF4-FFF2-40B4-BE49-F238E27FC236}">
                    <a16:creationId xmlns:a16="http://schemas.microsoft.com/office/drawing/2014/main" id="{0238F6B2-31A8-9CA5-CD0E-87E305C4C3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1807" y="2372354"/>
                <a:ext cx="79375" cy="42863"/>
              </a:xfrm>
              <a:custGeom>
                <a:avLst/>
                <a:gdLst>
                  <a:gd name="T0" fmla="*/ 20 w 21"/>
                  <a:gd name="T1" fmla="*/ 6 h 11"/>
                  <a:gd name="T2" fmla="*/ 16 w 21"/>
                  <a:gd name="T3" fmla="*/ 5 h 11"/>
                  <a:gd name="T4" fmla="*/ 11 w 21"/>
                  <a:gd name="T5" fmla="*/ 5 h 11"/>
                  <a:gd name="T6" fmla="*/ 4 w 21"/>
                  <a:gd name="T7" fmla="*/ 6 h 11"/>
                  <a:gd name="T8" fmla="*/ 12 w 21"/>
                  <a:gd name="T9" fmla="*/ 4 h 11"/>
                  <a:gd name="T10" fmla="*/ 16 w 21"/>
                  <a:gd name="T11" fmla="*/ 4 h 11"/>
                  <a:gd name="T12" fmla="*/ 21 w 21"/>
                  <a:gd name="T13" fmla="*/ 5 h 11"/>
                  <a:gd name="T14" fmla="*/ 20 w 21"/>
                  <a:gd name="T15" fmla="*/ 5 h 11"/>
                  <a:gd name="T16" fmla="*/ 14 w 21"/>
                  <a:gd name="T17" fmla="*/ 1 h 11"/>
                  <a:gd name="T18" fmla="*/ 7 w 21"/>
                  <a:gd name="T19" fmla="*/ 2 h 11"/>
                  <a:gd name="T20" fmla="*/ 2 w 21"/>
                  <a:gd name="T21" fmla="*/ 5 h 11"/>
                  <a:gd name="T22" fmla="*/ 0 w 21"/>
                  <a:gd name="T23" fmla="*/ 7 h 11"/>
                  <a:gd name="T24" fmla="*/ 0 w 21"/>
                  <a:gd name="T25" fmla="*/ 7 h 11"/>
                  <a:gd name="T26" fmla="*/ 3 w 21"/>
                  <a:gd name="T27" fmla="*/ 8 h 11"/>
                  <a:gd name="T28" fmla="*/ 5 w 21"/>
                  <a:gd name="T29" fmla="*/ 10 h 11"/>
                  <a:gd name="T30" fmla="*/ 8 w 21"/>
                  <a:gd name="T31" fmla="*/ 10 h 11"/>
                  <a:gd name="T32" fmla="*/ 11 w 21"/>
                  <a:gd name="T33" fmla="*/ 11 h 11"/>
                  <a:gd name="T34" fmla="*/ 14 w 21"/>
                  <a:gd name="T35" fmla="*/ 10 h 11"/>
                  <a:gd name="T36" fmla="*/ 20 w 21"/>
                  <a:gd name="T3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11">
                    <a:moveTo>
                      <a:pt x="20" y="6"/>
                    </a:moveTo>
                    <a:cubicBezTo>
                      <a:pt x="19" y="5"/>
                      <a:pt x="18" y="5"/>
                      <a:pt x="16" y="5"/>
                    </a:cubicBezTo>
                    <a:cubicBezTo>
                      <a:pt x="15" y="5"/>
                      <a:pt x="13" y="4"/>
                      <a:pt x="11" y="5"/>
                    </a:cubicBezTo>
                    <a:cubicBezTo>
                      <a:pt x="9" y="5"/>
                      <a:pt x="6" y="5"/>
                      <a:pt x="4" y="6"/>
                    </a:cubicBezTo>
                    <a:cubicBezTo>
                      <a:pt x="6" y="5"/>
                      <a:pt x="9" y="4"/>
                      <a:pt x="12" y="4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5"/>
                      <a:pt x="21" y="5"/>
                    </a:cubicBezTo>
                    <a:cubicBezTo>
                      <a:pt x="21" y="5"/>
                      <a:pt x="21" y="5"/>
                      <a:pt x="20" y="5"/>
                    </a:cubicBezTo>
                    <a:cubicBezTo>
                      <a:pt x="19" y="2"/>
                      <a:pt x="16" y="1"/>
                      <a:pt x="14" y="1"/>
                    </a:cubicBezTo>
                    <a:cubicBezTo>
                      <a:pt x="12" y="0"/>
                      <a:pt x="9" y="1"/>
                      <a:pt x="7" y="2"/>
                    </a:cubicBezTo>
                    <a:cubicBezTo>
                      <a:pt x="5" y="3"/>
                      <a:pt x="4" y="4"/>
                      <a:pt x="2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8"/>
                      <a:pt x="3" y="8"/>
                    </a:cubicBezTo>
                    <a:cubicBezTo>
                      <a:pt x="3" y="9"/>
                      <a:pt x="4" y="9"/>
                      <a:pt x="5" y="10"/>
                    </a:cubicBezTo>
                    <a:cubicBezTo>
                      <a:pt x="6" y="10"/>
                      <a:pt x="7" y="10"/>
                      <a:pt x="8" y="10"/>
                    </a:cubicBezTo>
                    <a:cubicBezTo>
                      <a:pt x="9" y="11"/>
                      <a:pt x="10" y="11"/>
                      <a:pt x="11" y="11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6" y="10"/>
                      <a:pt x="19" y="9"/>
                      <a:pt x="2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46" name="Freeform 41">
                <a:extLst>
                  <a:ext uri="{FF2B5EF4-FFF2-40B4-BE49-F238E27FC236}">
                    <a16:creationId xmlns:a16="http://schemas.microsoft.com/office/drawing/2014/main" id="{77870654-768D-16A0-215D-85F959DB6E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4357" y="2326316"/>
                <a:ext cx="46038" cy="84138"/>
              </a:xfrm>
              <a:custGeom>
                <a:avLst/>
                <a:gdLst>
                  <a:gd name="T0" fmla="*/ 7 w 12"/>
                  <a:gd name="T1" fmla="*/ 22 h 22"/>
                  <a:gd name="T2" fmla="*/ 5 w 12"/>
                  <a:gd name="T3" fmla="*/ 17 h 22"/>
                  <a:gd name="T4" fmla="*/ 5 w 12"/>
                  <a:gd name="T5" fmla="*/ 15 h 22"/>
                  <a:gd name="T6" fmla="*/ 4 w 12"/>
                  <a:gd name="T7" fmla="*/ 12 h 22"/>
                  <a:gd name="T8" fmla="*/ 5 w 12"/>
                  <a:gd name="T9" fmla="*/ 4 h 22"/>
                  <a:gd name="T10" fmla="*/ 6 w 12"/>
                  <a:gd name="T11" fmla="*/ 22 h 22"/>
                  <a:gd name="T12" fmla="*/ 6 w 12"/>
                  <a:gd name="T13" fmla="*/ 22 h 22"/>
                  <a:gd name="T14" fmla="*/ 1 w 12"/>
                  <a:gd name="T15" fmla="*/ 15 h 22"/>
                  <a:gd name="T16" fmla="*/ 1 w 12"/>
                  <a:gd name="T17" fmla="*/ 8 h 22"/>
                  <a:gd name="T18" fmla="*/ 3 w 12"/>
                  <a:gd name="T19" fmla="*/ 2 h 22"/>
                  <a:gd name="T20" fmla="*/ 5 w 12"/>
                  <a:gd name="T21" fmla="*/ 0 h 22"/>
                  <a:gd name="T22" fmla="*/ 5 w 12"/>
                  <a:gd name="T23" fmla="*/ 0 h 22"/>
                  <a:gd name="T24" fmla="*/ 7 w 12"/>
                  <a:gd name="T25" fmla="*/ 2 h 22"/>
                  <a:gd name="T26" fmla="*/ 10 w 12"/>
                  <a:gd name="T27" fmla="*/ 8 h 22"/>
                  <a:gd name="T28" fmla="*/ 11 w 12"/>
                  <a:gd name="T29" fmla="*/ 15 h 22"/>
                  <a:gd name="T30" fmla="*/ 7 w 12"/>
                  <a:gd name="T3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22">
                    <a:moveTo>
                      <a:pt x="7" y="22"/>
                    </a:moveTo>
                    <a:cubicBezTo>
                      <a:pt x="6" y="20"/>
                      <a:pt x="6" y="19"/>
                      <a:pt x="5" y="17"/>
                    </a:cubicBezTo>
                    <a:cubicBezTo>
                      <a:pt x="5" y="16"/>
                      <a:pt x="5" y="15"/>
                      <a:pt x="5" y="15"/>
                    </a:cubicBezTo>
                    <a:cubicBezTo>
                      <a:pt x="4" y="14"/>
                      <a:pt x="4" y="13"/>
                      <a:pt x="4" y="12"/>
                    </a:cubicBezTo>
                    <a:cubicBezTo>
                      <a:pt x="4" y="9"/>
                      <a:pt x="4" y="6"/>
                      <a:pt x="5" y="4"/>
                    </a:cubicBezTo>
                    <a:cubicBezTo>
                      <a:pt x="3" y="9"/>
                      <a:pt x="4" y="16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3" y="20"/>
                      <a:pt x="1" y="18"/>
                      <a:pt x="1" y="15"/>
                    </a:cubicBezTo>
                    <a:cubicBezTo>
                      <a:pt x="0" y="13"/>
                      <a:pt x="0" y="10"/>
                      <a:pt x="1" y="8"/>
                    </a:cubicBezTo>
                    <a:cubicBezTo>
                      <a:pt x="1" y="6"/>
                      <a:pt x="2" y="4"/>
                      <a:pt x="3" y="2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1"/>
                      <a:pt x="7" y="2"/>
                    </a:cubicBezTo>
                    <a:cubicBezTo>
                      <a:pt x="8" y="4"/>
                      <a:pt x="9" y="6"/>
                      <a:pt x="10" y="8"/>
                    </a:cubicBezTo>
                    <a:cubicBezTo>
                      <a:pt x="11" y="10"/>
                      <a:pt x="12" y="13"/>
                      <a:pt x="11" y="15"/>
                    </a:cubicBezTo>
                    <a:cubicBezTo>
                      <a:pt x="11" y="17"/>
                      <a:pt x="9" y="20"/>
                      <a:pt x="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47" name="Freeform 42">
                <a:extLst>
                  <a:ext uri="{FF2B5EF4-FFF2-40B4-BE49-F238E27FC236}">
                    <a16:creationId xmlns:a16="http://schemas.microsoft.com/office/drawing/2014/main" id="{AC759F1D-BCF9-6AB1-5A22-362EDBC72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9907" y="2415216"/>
                <a:ext cx="82550" cy="46038"/>
              </a:xfrm>
              <a:custGeom>
                <a:avLst/>
                <a:gdLst>
                  <a:gd name="T0" fmla="*/ 22 w 22"/>
                  <a:gd name="T1" fmla="*/ 8 h 12"/>
                  <a:gd name="T2" fmla="*/ 17 w 22"/>
                  <a:gd name="T3" fmla="*/ 6 h 12"/>
                  <a:gd name="T4" fmla="*/ 13 w 22"/>
                  <a:gd name="T5" fmla="*/ 5 h 12"/>
                  <a:gd name="T6" fmla="*/ 4 w 22"/>
                  <a:gd name="T7" fmla="*/ 6 h 12"/>
                  <a:gd name="T8" fmla="*/ 9 w 22"/>
                  <a:gd name="T9" fmla="*/ 5 h 12"/>
                  <a:gd name="T10" fmla="*/ 13 w 22"/>
                  <a:gd name="T11" fmla="*/ 4 h 12"/>
                  <a:gd name="T12" fmla="*/ 18 w 22"/>
                  <a:gd name="T13" fmla="*/ 5 h 12"/>
                  <a:gd name="T14" fmla="*/ 22 w 22"/>
                  <a:gd name="T15" fmla="*/ 7 h 12"/>
                  <a:gd name="T16" fmla="*/ 22 w 22"/>
                  <a:gd name="T17" fmla="*/ 7 h 12"/>
                  <a:gd name="T18" fmla="*/ 16 w 22"/>
                  <a:gd name="T19" fmla="*/ 1 h 12"/>
                  <a:gd name="T20" fmla="*/ 8 w 22"/>
                  <a:gd name="T21" fmla="*/ 2 h 12"/>
                  <a:gd name="T22" fmla="*/ 3 w 22"/>
                  <a:gd name="T23" fmla="*/ 5 h 12"/>
                  <a:gd name="T24" fmla="*/ 0 w 22"/>
                  <a:gd name="T25" fmla="*/ 7 h 12"/>
                  <a:gd name="T26" fmla="*/ 0 w 22"/>
                  <a:gd name="T27" fmla="*/ 7 h 12"/>
                  <a:gd name="T28" fmla="*/ 1 w 22"/>
                  <a:gd name="T29" fmla="*/ 7 h 12"/>
                  <a:gd name="T30" fmla="*/ 3 w 22"/>
                  <a:gd name="T31" fmla="*/ 8 h 12"/>
                  <a:gd name="T32" fmla="*/ 5 w 22"/>
                  <a:gd name="T33" fmla="*/ 10 h 12"/>
                  <a:gd name="T34" fmla="*/ 8 w 22"/>
                  <a:gd name="T35" fmla="*/ 11 h 12"/>
                  <a:gd name="T36" fmla="*/ 11 w 22"/>
                  <a:gd name="T37" fmla="*/ 12 h 12"/>
                  <a:gd name="T38" fmla="*/ 15 w 22"/>
                  <a:gd name="T39" fmla="*/ 12 h 12"/>
                  <a:gd name="T40" fmla="*/ 22 w 22"/>
                  <a:gd name="T4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" h="12">
                    <a:moveTo>
                      <a:pt x="22" y="8"/>
                    </a:moveTo>
                    <a:cubicBezTo>
                      <a:pt x="21" y="7"/>
                      <a:pt x="19" y="6"/>
                      <a:pt x="17" y="6"/>
                    </a:cubicBezTo>
                    <a:cubicBezTo>
                      <a:pt x="16" y="5"/>
                      <a:pt x="14" y="5"/>
                      <a:pt x="13" y="5"/>
                    </a:cubicBezTo>
                    <a:cubicBezTo>
                      <a:pt x="10" y="5"/>
                      <a:pt x="7" y="5"/>
                      <a:pt x="4" y="6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10" y="5"/>
                      <a:pt x="12" y="4"/>
                      <a:pt x="13" y="4"/>
                    </a:cubicBezTo>
                    <a:cubicBezTo>
                      <a:pt x="15" y="5"/>
                      <a:pt x="16" y="5"/>
                      <a:pt x="18" y="5"/>
                    </a:cubicBezTo>
                    <a:cubicBezTo>
                      <a:pt x="20" y="6"/>
                      <a:pt x="21" y="6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1" y="3"/>
                      <a:pt x="18" y="2"/>
                      <a:pt x="16" y="1"/>
                    </a:cubicBezTo>
                    <a:cubicBezTo>
                      <a:pt x="13" y="0"/>
                      <a:pt x="11" y="1"/>
                      <a:pt x="8" y="2"/>
                    </a:cubicBezTo>
                    <a:cubicBezTo>
                      <a:pt x="6" y="3"/>
                      <a:pt x="4" y="4"/>
                      <a:pt x="3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3" y="9"/>
                      <a:pt x="4" y="9"/>
                      <a:pt x="5" y="10"/>
                    </a:cubicBezTo>
                    <a:cubicBezTo>
                      <a:pt x="6" y="10"/>
                      <a:pt x="7" y="11"/>
                      <a:pt x="8" y="11"/>
                    </a:cubicBezTo>
                    <a:cubicBezTo>
                      <a:pt x="9" y="11"/>
                      <a:pt x="10" y="12"/>
                      <a:pt x="11" y="12"/>
                    </a:cubicBezTo>
                    <a:cubicBezTo>
                      <a:pt x="13" y="12"/>
                      <a:pt x="14" y="12"/>
                      <a:pt x="15" y="12"/>
                    </a:cubicBezTo>
                    <a:cubicBezTo>
                      <a:pt x="17" y="11"/>
                      <a:pt x="20" y="10"/>
                      <a:pt x="2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48" name="Freeform 43">
                <a:extLst>
                  <a:ext uri="{FF2B5EF4-FFF2-40B4-BE49-F238E27FC236}">
                    <a16:creationId xmlns:a16="http://schemas.microsoft.com/office/drawing/2014/main" id="{349DDE54-93ED-61E8-2BA6-771E0E1AF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0395" y="2369179"/>
                <a:ext cx="49213" cy="95250"/>
              </a:xfrm>
              <a:custGeom>
                <a:avLst/>
                <a:gdLst>
                  <a:gd name="T0" fmla="*/ 7 w 13"/>
                  <a:gd name="T1" fmla="*/ 25 h 25"/>
                  <a:gd name="T2" fmla="*/ 5 w 13"/>
                  <a:gd name="T3" fmla="*/ 14 h 25"/>
                  <a:gd name="T4" fmla="*/ 7 w 13"/>
                  <a:gd name="T5" fmla="*/ 5 h 25"/>
                  <a:gd name="T6" fmla="*/ 5 w 13"/>
                  <a:gd name="T7" fmla="*/ 14 h 25"/>
                  <a:gd name="T8" fmla="*/ 6 w 13"/>
                  <a:gd name="T9" fmla="*/ 25 h 25"/>
                  <a:gd name="T10" fmla="*/ 5 w 13"/>
                  <a:gd name="T11" fmla="*/ 24 h 25"/>
                  <a:gd name="T12" fmla="*/ 4 w 13"/>
                  <a:gd name="T13" fmla="*/ 22 h 25"/>
                  <a:gd name="T14" fmla="*/ 2 w 13"/>
                  <a:gd name="T15" fmla="*/ 20 h 25"/>
                  <a:gd name="T16" fmla="*/ 1 w 13"/>
                  <a:gd name="T17" fmla="*/ 17 h 25"/>
                  <a:gd name="T18" fmla="*/ 2 w 13"/>
                  <a:gd name="T19" fmla="*/ 9 h 25"/>
                  <a:gd name="T20" fmla="*/ 5 w 13"/>
                  <a:gd name="T21" fmla="*/ 3 h 25"/>
                  <a:gd name="T22" fmla="*/ 7 w 13"/>
                  <a:gd name="T23" fmla="*/ 0 h 25"/>
                  <a:gd name="T24" fmla="*/ 7 w 13"/>
                  <a:gd name="T25" fmla="*/ 0 h 25"/>
                  <a:gd name="T26" fmla="*/ 9 w 13"/>
                  <a:gd name="T27" fmla="*/ 3 h 25"/>
                  <a:gd name="T28" fmla="*/ 12 w 13"/>
                  <a:gd name="T29" fmla="*/ 10 h 25"/>
                  <a:gd name="T30" fmla="*/ 12 w 13"/>
                  <a:gd name="T31" fmla="*/ 18 h 25"/>
                  <a:gd name="T32" fmla="*/ 7 w 13"/>
                  <a:gd name="T3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25">
                    <a:moveTo>
                      <a:pt x="7" y="25"/>
                    </a:moveTo>
                    <a:cubicBezTo>
                      <a:pt x="6" y="21"/>
                      <a:pt x="5" y="17"/>
                      <a:pt x="5" y="14"/>
                    </a:cubicBezTo>
                    <a:cubicBezTo>
                      <a:pt x="5" y="11"/>
                      <a:pt x="6" y="7"/>
                      <a:pt x="7" y="5"/>
                    </a:cubicBezTo>
                    <a:cubicBezTo>
                      <a:pt x="5" y="8"/>
                      <a:pt x="5" y="11"/>
                      <a:pt x="5" y="14"/>
                    </a:cubicBezTo>
                    <a:cubicBezTo>
                      <a:pt x="5" y="18"/>
                      <a:pt x="5" y="21"/>
                      <a:pt x="6" y="25"/>
                    </a:cubicBezTo>
                    <a:cubicBezTo>
                      <a:pt x="6" y="25"/>
                      <a:pt x="6" y="24"/>
                      <a:pt x="5" y="24"/>
                    </a:cubicBezTo>
                    <a:cubicBezTo>
                      <a:pt x="5" y="24"/>
                      <a:pt x="4" y="23"/>
                      <a:pt x="4" y="22"/>
                    </a:cubicBezTo>
                    <a:cubicBezTo>
                      <a:pt x="3" y="22"/>
                      <a:pt x="2" y="21"/>
                      <a:pt x="2" y="20"/>
                    </a:cubicBezTo>
                    <a:cubicBezTo>
                      <a:pt x="1" y="19"/>
                      <a:pt x="1" y="18"/>
                      <a:pt x="1" y="17"/>
                    </a:cubicBezTo>
                    <a:cubicBezTo>
                      <a:pt x="0" y="14"/>
                      <a:pt x="1" y="11"/>
                      <a:pt x="2" y="9"/>
                    </a:cubicBezTo>
                    <a:cubicBezTo>
                      <a:pt x="3" y="6"/>
                      <a:pt x="4" y="4"/>
                      <a:pt x="5" y="3"/>
                    </a:cubicBezTo>
                    <a:cubicBezTo>
                      <a:pt x="6" y="1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8" y="2"/>
                      <a:pt x="9" y="3"/>
                    </a:cubicBezTo>
                    <a:cubicBezTo>
                      <a:pt x="10" y="5"/>
                      <a:pt x="11" y="7"/>
                      <a:pt x="12" y="10"/>
                    </a:cubicBezTo>
                    <a:cubicBezTo>
                      <a:pt x="13" y="13"/>
                      <a:pt x="13" y="16"/>
                      <a:pt x="12" y="18"/>
                    </a:cubicBezTo>
                    <a:cubicBezTo>
                      <a:pt x="12" y="20"/>
                      <a:pt x="10" y="23"/>
                      <a:pt x="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49" name="Freeform 44">
                <a:extLst>
                  <a:ext uri="{FF2B5EF4-FFF2-40B4-BE49-F238E27FC236}">
                    <a16:creationId xmlns:a16="http://schemas.microsoft.com/office/drawing/2014/main" id="{12D68B34-8642-5B71-017E-2AC9E6ED7A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6420" y="2467604"/>
                <a:ext cx="87313" cy="46038"/>
              </a:xfrm>
              <a:custGeom>
                <a:avLst/>
                <a:gdLst>
                  <a:gd name="T0" fmla="*/ 23 w 23"/>
                  <a:gd name="T1" fmla="*/ 9 h 12"/>
                  <a:gd name="T2" fmla="*/ 18 w 23"/>
                  <a:gd name="T3" fmla="*/ 6 h 12"/>
                  <a:gd name="T4" fmla="*/ 13 w 23"/>
                  <a:gd name="T5" fmla="*/ 4 h 12"/>
                  <a:gd name="T6" fmla="*/ 9 w 23"/>
                  <a:gd name="T7" fmla="*/ 4 h 12"/>
                  <a:gd name="T8" fmla="*/ 4 w 23"/>
                  <a:gd name="T9" fmla="*/ 5 h 12"/>
                  <a:gd name="T10" fmla="*/ 9 w 23"/>
                  <a:gd name="T11" fmla="*/ 4 h 12"/>
                  <a:gd name="T12" fmla="*/ 14 w 23"/>
                  <a:gd name="T13" fmla="*/ 4 h 12"/>
                  <a:gd name="T14" fmla="*/ 19 w 23"/>
                  <a:gd name="T15" fmla="*/ 5 h 12"/>
                  <a:gd name="T16" fmla="*/ 21 w 23"/>
                  <a:gd name="T17" fmla="*/ 6 h 12"/>
                  <a:gd name="T18" fmla="*/ 23 w 23"/>
                  <a:gd name="T19" fmla="*/ 8 h 12"/>
                  <a:gd name="T20" fmla="*/ 23 w 23"/>
                  <a:gd name="T21" fmla="*/ 7 h 12"/>
                  <a:gd name="T22" fmla="*/ 21 w 23"/>
                  <a:gd name="T23" fmla="*/ 3 h 12"/>
                  <a:gd name="T24" fmla="*/ 17 w 23"/>
                  <a:gd name="T25" fmla="*/ 1 h 12"/>
                  <a:gd name="T26" fmla="*/ 13 w 23"/>
                  <a:gd name="T27" fmla="*/ 0 h 12"/>
                  <a:gd name="T28" fmla="*/ 9 w 23"/>
                  <a:gd name="T29" fmla="*/ 0 h 12"/>
                  <a:gd name="T30" fmla="*/ 3 w 23"/>
                  <a:gd name="T31" fmla="*/ 3 h 12"/>
                  <a:gd name="T32" fmla="*/ 0 w 23"/>
                  <a:gd name="T33" fmla="*/ 5 h 12"/>
                  <a:gd name="T34" fmla="*/ 0 w 23"/>
                  <a:gd name="T35" fmla="*/ 5 h 12"/>
                  <a:gd name="T36" fmla="*/ 2 w 23"/>
                  <a:gd name="T37" fmla="*/ 7 h 12"/>
                  <a:gd name="T38" fmla="*/ 3 w 23"/>
                  <a:gd name="T39" fmla="*/ 8 h 12"/>
                  <a:gd name="T40" fmla="*/ 5 w 23"/>
                  <a:gd name="T41" fmla="*/ 9 h 12"/>
                  <a:gd name="T42" fmla="*/ 8 w 23"/>
                  <a:gd name="T43" fmla="*/ 10 h 12"/>
                  <a:gd name="T44" fmla="*/ 11 w 23"/>
                  <a:gd name="T45" fmla="*/ 11 h 12"/>
                  <a:gd name="T46" fmla="*/ 13 w 23"/>
                  <a:gd name="T47" fmla="*/ 12 h 12"/>
                  <a:gd name="T48" fmla="*/ 15 w 23"/>
                  <a:gd name="T49" fmla="*/ 12 h 12"/>
                  <a:gd name="T50" fmla="*/ 23 w 23"/>
                  <a:gd name="T51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" h="12">
                    <a:moveTo>
                      <a:pt x="23" y="9"/>
                    </a:moveTo>
                    <a:cubicBezTo>
                      <a:pt x="21" y="7"/>
                      <a:pt x="20" y="7"/>
                      <a:pt x="18" y="6"/>
                    </a:cubicBezTo>
                    <a:cubicBezTo>
                      <a:pt x="17" y="5"/>
                      <a:pt x="15" y="5"/>
                      <a:pt x="13" y="4"/>
                    </a:cubicBezTo>
                    <a:cubicBezTo>
                      <a:pt x="12" y="4"/>
                      <a:pt x="10" y="4"/>
                      <a:pt x="9" y="4"/>
                    </a:cubicBezTo>
                    <a:cubicBezTo>
                      <a:pt x="7" y="4"/>
                      <a:pt x="6" y="4"/>
                      <a:pt x="4" y="5"/>
                    </a:cubicBezTo>
                    <a:cubicBezTo>
                      <a:pt x="6" y="4"/>
                      <a:pt x="7" y="4"/>
                      <a:pt x="9" y="4"/>
                    </a:cubicBezTo>
                    <a:cubicBezTo>
                      <a:pt x="11" y="4"/>
                      <a:pt x="12" y="4"/>
                      <a:pt x="14" y="4"/>
                    </a:cubicBezTo>
                    <a:cubicBezTo>
                      <a:pt x="16" y="4"/>
                      <a:pt x="17" y="5"/>
                      <a:pt x="19" y="5"/>
                    </a:cubicBezTo>
                    <a:cubicBezTo>
                      <a:pt x="20" y="6"/>
                      <a:pt x="21" y="6"/>
                      <a:pt x="21" y="6"/>
                    </a:cubicBezTo>
                    <a:cubicBezTo>
                      <a:pt x="22" y="7"/>
                      <a:pt x="23" y="7"/>
                      <a:pt x="23" y="8"/>
                    </a:cubicBezTo>
                    <a:cubicBezTo>
                      <a:pt x="23" y="8"/>
                      <a:pt x="23" y="7"/>
                      <a:pt x="23" y="7"/>
                    </a:cubicBezTo>
                    <a:cubicBezTo>
                      <a:pt x="23" y="5"/>
                      <a:pt x="22" y="4"/>
                      <a:pt x="21" y="3"/>
                    </a:cubicBezTo>
                    <a:cubicBezTo>
                      <a:pt x="20" y="2"/>
                      <a:pt x="18" y="1"/>
                      <a:pt x="17" y="1"/>
                    </a:cubicBezTo>
                    <a:cubicBezTo>
                      <a:pt x="16" y="0"/>
                      <a:pt x="15" y="0"/>
                      <a:pt x="13" y="0"/>
                    </a:cubicBezTo>
                    <a:cubicBezTo>
                      <a:pt x="12" y="0"/>
                      <a:pt x="11" y="0"/>
                      <a:pt x="9" y="0"/>
                    </a:cubicBezTo>
                    <a:cubicBezTo>
                      <a:pt x="7" y="1"/>
                      <a:pt x="4" y="2"/>
                      <a:pt x="3" y="3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3" y="7"/>
                      <a:pt x="3" y="7"/>
                      <a:pt x="3" y="8"/>
                    </a:cubicBezTo>
                    <a:cubicBezTo>
                      <a:pt x="4" y="8"/>
                      <a:pt x="4" y="8"/>
                      <a:pt x="5" y="9"/>
                    </a:cubicBezTo>
                    <a:cubicBezTo>
                      <a:pt x="6" y="9"/>
                      <a:pt x="6" y="10"/>
                      <a:pt x="8" y="10"/>
                    </a:cubicBezTo>
                    <a:cubicBezTo>
                      <a:pt x="9" y="11"/>
                      <a:pt x="10" y="11"/>
                      <a:pt x="11" y="11"/>
                    </a:cubicBezTo>
                    <a:cubicBezTo>
                      <a:pt x="11" y="11"/>
                      <a:pt x="12" y="12"/>
                      <a:pt x="13" y="12"/>
                    </a:cubicBezTo>
                    <a:cubicBezTo>
                      <a:pt x="13" y="12"/>
                      <a:pt x="14" y="12"/>
                      <a:pt x="15" y="12"/>
                    </a:cubicBezTo>
                    <a:cubicBezTo>
                      <a:pt x="17" y="12"/>
                      <a:pt x="20" y="11"/>
                      <a:pt x="2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50" name="Freeform 45">
                <a:extLst>
                  <a:ext uri="{FF2B5EF4-FFF2-40B4-BE49-F238E27FC236}">
                    <a16:creationId xmlns:a16="http://schemas.microsoft.com/office/drawing/2014/main" id="{AC29508E-37F8-F1B0-C6F9-987CD43DBF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6433" y="2426329"/>
                <a:ext cx="52388" cy="103188"/>
              </a:xfrm>
              <a:custGeom>
                <a:avLst/>
                <a:gdLst>
                  <a:gd name="T0" fmla="*/ 5 w 14"/>
                  <a:gd name="T1" fmla="*/ 26 h 27"/>
                  <a:gd name="T2" fmla="*/ 5 w 14"/>
                  <a:gd name="T3" fmla="*/ 20 h 27"/>
                  <a:gd name="T4" fmla="*/ 6 w 14"/>
                  <a:gd name="T5" fmla="*/ 15 h 27"/>
                  <a:gd name="T6" fmla="*/ 7 w 14"/>
                  <a:gd name="T7" fmla="*/ 10 h 27"/>
                  <a:gd name="T8" fmla="*/ 8 w 14"/>
                  <a:gd name="T9" fmla="*/ 5 h 27"/>
                  <a:gd name="T10" fmla="*/ 6 w 14"/>
                  <a:gd name="T11" fmla="*/ 10 h 27"/>
                  <a:gd name="T12" fmla="*/ 5 w 14"/>
                  <a:gd name="T13" fmla="*/ 15 h 27"/>
                  <a:gd name="T14" fmla="*/ 4 w 14"/>
                  <a:gd name="T15" fmla="*/ 21 h 27"/>
                  <a:gd name="T16" fmla="*/ 4 w 14"/>
                  <a:gd name="T17" fmla="*/ 27 h 27"/>
                  <a:gd name="T18" fmla="*/ 4 w 14"/>
                  <a:gd name="T19" fmla="*/ 26 h 27"/>
                  <a:gd name="T20" fmla="*/ 2 w 14"/>
                  <a:gd name="T21" fmla="*/ 24 h 27"/>
                  <a:gd name="T22" fmla="*/ 1 w 14"/>
                  <a:gd name="T23" fmla="*/ 21 h 27"/>
                  <a:gd name="T24" fmla="*/ 0 w 14"/>
                  <a:gd name="T25" fmla="*/ 19 h 27"/>
                  <a:gd name="T26" fmla="*/ 0 w 14"/>
                  <a:gd name="T27" fmla="*/ 17 h 27"/>
                  <a:gd name="T28" fmla="*/ 2 w 14"/>
                  <a:gd name="T29" fmla="*/ 9 h 27"/>
                  <a:gd name="T30" fmla="*/ 7 w 14"/>
                  <a:gd name="T31" fmla="*/ 2 h 27"/>
                  <a:gd name="T32" fmla="*/ 9 w 14"/>
                  <a:gd name="T33" fmla="*/ 0 h 27"/>
                  <a:gd name="T34" fmla="*/ 9 w 14"/>
                  <a:gd name="T35" fmla="*/ 0 h 27"/>
                  <a:gd name="T36" fmla="*/ 13 w 14"/>
                  <a:gd name="T37" fmla="*/ 12 h 27"/>
                  <a:gd name="T38" fmla="*/ 12 w 14"/>
                  <a:gd name="T39" fmla="*/ 20 h 27"/>
                  <a:gd name="T40" fmla="*/ 5 w 14"/>
                  <a:gd name="T41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27">
                    <a:moveTo>
                      <a:pt x="5" y="26"/>
                    </a:moveTo>
                    <a:cubicBezTo>
                      <a:pt x="5" y="25"/>
                      <a:pt x="5" y="22"/>
                      <a:pt x="5" y="20"/>
                    </a:cubicBezTo>
                    <a:cubicBezTo>
                      <a:pt x="5" y="18"/>
                      <a:pt x="5" y="17"/>
                      <a:pt x="6" y="15"/>
                    </a:cubicBezTo>
                    <a:cubicBezTo>
                      <a:pt x="6" y="13"/>
                      <a:pt x="6" y="11"/>
                      <a:pt x="7" y="10"/>
                    </a:cubicBezTo>
                    <a:cubicBezTo>
                      <a:pt x="7" y="8"/>
                      <a:pt x="8" y="6"/>
                      <a:pt x="8" y="5"/>
                    </a:cubicBezTo>
                    <a:cubicBezTo>
                      <a:pt x="7" y="6"/>
                      <a:pt x="7" y="8"/>
                      <a:pt x="6" y="10"/>
                    </a:cubicBezTo>
                    <a:cubicBezTo>
                      <a:pt x="5" y="12"/>
                      <a:pt x="5" y="13"/>
                      <a:pt x="5" y="15"/>
                    </a:cubicBezTo>
                    <a:cubicBezTo>
                      <a:pt x="4" y="17"/>
                      <a:pt x="4" y="19"/>
                      <a:pt x="4" y="21"/>
                    </a:cubicBezTo>
                    <a:cubicBezTo>
                      <a:pt x="4" y="23"/>
                      <a:pt x="4" y="25"/>
                      <a:pt x="4" y="27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3" y="25"/>
                      <a:pt x="3" y="24"/>
                      <a:pt x="2" y="24"/>
                    </a:cubicBezTo>
                    <a:cubicBezTo>
                      <a:pt x="2" y="23"/>
                      <a:pt x="1" y="22"/>
                      <a:pt x="1" y="21"/>
                    </a:cubicBezTo>
                    <a:cubicBezTo>
                      <a:pt x="1" y="21"/>
                      <a:pt x="1" y="20"/>
                      <a:pt x="0" y="19"/>
                    </a:cubicBezTo>
                    <a:cubicBezTo>
                      <a:pt x="0" y="18"/>
                      <a:pt x="0" y="18"/>
                      <a:pt x="0" y="17"/>
                    </a:cubicBezTo>
                    <a:cubicBezTo>
                      <a:pt x="0" y="14"/>
                      <a:pt x="1" y="11"/>
                      <a:pt x="2" y="9"/>
                    </a:cubicBezTo>
                    <a:cubicBezTo>
                      <a:pt x="4" y="6"/>
                      <a:pt x="5" y="4"/>
                      <a:pt x="7" y="2"/>
                    </a:cubicBezTo>
                    <a:cubicBezTo>
                      <a:pt x="8" y="1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1"/>
                      <a:pt x="13" y="6"/>
                      <a:pt x="13" y="12"/>
                    </a:cubicBezTo>
                    <a:cubicBezTo>
                      <a:pt x="14" y="15"/>
                      <a:pt x="14" y="18"/>
                      <a:pt x="12" y="20"/>
                    </a:cubicBezTo>
                    <a:cubicBezTo>
                      <a:pt x="11" y="23"/>
                      <a:pt x="9" y="25"/>
                      <a:pt x="5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51" name="Freeform 46">
                <a:extLst>
                  <a:ext uri="{FF2B5EF4-FFF2-40B4-BE49-F238E27FC236}">
                    <a16:creationId xmlns:a16="http://schemas.microsoft.com/office/drawing/2014/main" id="{BA3CF4A8-FEC5-938E-2741-8E53EF4DE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8170" y="2524754"/>
                <a:ext cx="93663" cy="53975"/>
              </a:xfrm>
              <a:custGeom>
                <a:avLst/>
                <a:gdLst>
                  <a:gd name="T0" fmla="*/ 24 w 25"/>
                  <a:gd name="T1" fmla="*/ 12 h 14"/>
                  <a:gd name="T2" fmla="*/ 22 w 25"/>
                  <a:gd name="T3" fmla="*/ 9 h 14"/>
                  <a:gd name="T4" fmla="*/ 20 w 25"/>
                  <a:gd name="T5" fmla="*/ 8 h 14"/>
                  <a:gd name="T6" fmla="*/ 14 w 25"/>
                  <a:gd name="T7" fmla="*/ 5 h 14"/>
                  <a:gd name="T8" fmla="*/ 10 w 25"/>
                  <a:gd name="T9" fmla="*/ 4 h 14"/>
                  <a:gd name="T10" fmla="*/ 5 w 25"/>
                  <a:gd name="T11" fmla="*/ 4 h 14"/>
                  <a:gd name="T12" fmla="*/ 10 w 25"/>
                  <a:gd name="T13" fmla="*/ 4 h 14"/>
                  <a:gd name="T14" fmla="*/ 16 w 25"/>
                  <a:gd name="T15" fmla="*/ 5 h 14"/>
                  <a:gd name="T16" fmla="*/ 20 w 25"/>
                  <a:gd name="T17" fmla="*/ 7 h 14"/>
                  <a:gd name="T18" fmla="*/ 25 w 25"/>
                  <a:gd name="T19" fmla="*/ 11 h 14"/>
                  <a:gd name="T20" fmla="*/ 25 w 25"/>
                  <a:gd name="T21" fmla="*/ 10 h 14"/>
                  <a:gd name="T22" fmla="*/ 23 w 25"/>
                  <a:gd name="T23" fmla="*/ 5 h 14"/>
                  <a:gd name="T24" fmla="*/ 20 w 25"/>
                  <a:gd name="T25" fmla="*/ 2 h 14"/>
                  <a:gd name="T26" fmla="*/ 15 w 25"/>
                  <a:gd name="T27" fmla="*/ 0 h 14"/>
                  <a:gd name="T28" fmla="*/ 11 w 25"/>
                  <a:gd name="T29" fmla="*/ 0 h 14"/>
                  <a:gd name="T30" fmla="*/ 4 w 25"/>
                  <a:gd name="T31" fmla="*/ 2 h 14"/>
                  <a:gd name="T32" fmla="*/ 0 w 25"/>
                  <a:gd name="T33" fmla="*/ 4 h 14"/>
                  <a:gd name="T34" fmla="*/ 0 w 25"/>
                  <a:gd name="T35" fmla="*/ 4 h 14"/>
                  <a:gd name="T36" fmla="*/ 7 w 25"/>
                  <a:gd name="T37" fmla="*/ 10 h 14"/>
                  <a:gd name="T38" fmla="*/ 11 w 25"/>
                  <a:gd name="T39" fmla="*/ 12 h 14"/>
                  <a:gd name="T40" fmla="*/ 15 w 25"/>
                  <a:gd name="T41" fmla="*/ 13 h 14"/>
                  <a:gd name="T42" fmla="*/ 24 w 25"/>
                  <a:gd name="T43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" h="14">
                    <a:moveTo>
                      <a:pt x="24" y="12"/>
                    </a:moveTo>
                    <a:cubicBezTo>
                      <a:pt x="23" y="11"/>
                      <a:pt x="23" y="10"/>
                      <a:pt x="22" y="9"/>
                    </a:cubicBezTo>
                    <a:cubicBezTo>
                      <a:pt x="21" y="9"/>
                      <a:pt x="20" y="8"/>
                      <a:pt x="20" y="8"/>
                    </a:cubicBezTo>
                    <a:cubicBezTo>
                      <a:pt x="18" y="7"/>
                      <a:pt x="16" y="6"/>
                      <a:pt x="14" y="5"/>
                    </a:cubicBezTo>
                    <a:cubicBezTo>
                      <a:pt x="13" y="4"/>
                      <a:pt x="11" y="4"/>
                      <a:pt x="10" y="4"/>
                    </a:cubicBezTo>
                    <a:cubicBezTo>
                      <a:pt x="8" y="4"/>
                      <a:pt x="7" y="4"/>
                      <a:pt x="5" y="4"/>
                    </a:cubicBezTo>
                    <a:cubicBezTo>
                      <a:pt x="7" y="4"/>
                      <a:pt x="8" y="4"/>
                      <a:pt x="10" y="4"/>
                    </a:cubicBezTo>
                    <a:cubicBezTo>
                      <a:pt x="12" y="4"/>
                      <a:pt x="14" y="4"/>
                      <a:pt x="16" y="5"/>
                    </a:cubicBezTo>
                    <a:cubicBezTo>
                      <a:pt x="17" y="5"/>
                      <a:pt x="19" y="6"/>
                      <a:pt x="20" y="7"/>
                    </a:cubicBezTo>
                    <a:cubicBezTo>
                      <a:pt x="22" y="8"/>
                      <a:pt x="23" y="9"/>
                      <a:pt x="25" y="11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4" y="8"/>
                      <a:pt x="24" y="6"/>
                      <a:pt x="23" y="5"/>
                    </a:cubicBezTo>
                    <a:cubicBezTo>
                      <a:pt x="22" y="4"/>
                      <a:pt x="21" y="2"/>
                      <a:pt x="20" y="2"/>
                    </a:cubicBezTo>
                    <a:cubicBezTo>
                      <a:pt x="18" y="1"/>
                      <a:pt x="17" y="1"/>
                      <a:pt x="15" y="0"/>
                    </a:cubicBezTo>
                    <a:cubicBezTo>
                      <a:pt x="14" y="0"/>
                      <a:pt x="12" y="0"/>
                      <a:pt x="11" y="0"/>
                    </a:cubicBezTo>
                    <a:cubicBezTo>
                      <a:pt x="8" y="1"/>
                      <a:pt x="6" y="1"/>
                      <a:pt x="4" y="2"/>
                    </a:cubicBezTo>
                    <a:cubicBezTo>
                      <a:pt x="2" y="3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3" y="7"/>
                      <a:pt x="7" y="10"/>
                    </a:cubicBezTo>
                    <a:cubicBezTo>
                      <a:pt x="8" y="11"/>
                      <a:pt x="10" y="11"/>
                      <a:pt x="11" y="12"/>
                    </a:cubicBezTo>
                    <a:cubicBezTo>
                      <a:pt x="12" y="12"/>
                      <a:pt x="13" y="13"/>
                      <a:pt x="15" y="13"/>
                    </a:cubicBezTo>
                    <a:cubicBezTo>
                      <a:pt x="17" y="14"/>
                      <a:pt x="21" y="13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52" name="Freeform 47">
                <a:extLst>
                  <a:ext uri="{FF2B5EF4-FFF2-40B4-BE49-F238E27FC236}">
                    <a16:creationId xmlns:a16="http://schemas.microsoft.com/office/drawing/2014/main" id="{CBC94FD8-BEEE-E9C0-A482-06DC6B496E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2945" y="2499354"/>
                <a:ext cx="57150" cy="106363"/>
              </a:xfrm>
              <a:custGeom>
                <a:avLst/>
                <a:gdLst>
                  <a:gd name="T0" fmla="*/ 3 w 15"/>
                  <a:gd name="T1" fmla="*/ 28 h 28"/>
                  <a:gd name="T2" fmla="*/ 4 w 15"/>
                  <a:gd name="T3" fmla="*/ 24 h 28"/>
                  <a:gd name="T4" fmla="*/ 4 w 15"/>
                  <a:gd name="T5" fmla="*/ 21 h 28"/>
                  <a:gd name="T6" fmla="*/ 6 w 15"/>
                  <a:gd name="T7" fmla="*/ 15 h 28"/>
                  <a:gd name="T8" fmla="*/ 8 w 15"/>
                  <a:gd name="T9" fmla="*/ 10 h 28"/>
                  <a:gd name="T10" fmla="*/ 9 w 15"/>
                  <a:gd name="T11" fmla="*/ 7 h 28"/>
                  <a:gd name="T12" fmla="*/ 11 w 15"/>
                  <a:gd name="T13" fmla="*/ 5 h 28"/>
                  <a:gd name="T14" fmla="*/ 9 w 15"/>
                  <a:gd name="T15" fmla="*/ 8 h 28"/>
                  <a:gd name="T16" fmla="*/ 8 w 15"/>
                  <a:gd name="T17" fmla="*/ 10 h 28"/>
                  <a:gd name="T18" fmla="*/ 6 w 15"/>
                  <a:gd name="T19" fmla="*/ 13 h 28"/>
                  <a:gd name="T20" fmla="*/ 5 w 15"/>
                  <a:gd name="T21" fmla="*/ 16 h 28"/>
                  <a:gd name="T22" fmla="*/ 3 w 15"/>
                  <a:gd name="T23" fmla="*/ 21 h 28"/>
                  <a:gd name="T24" fmla="*/ 3 w 15"/>
                  <a:gd name="T25" fmla="*/ 24 h 28"/>
                  <a:gd name="T26" fmla="*/ 2 w 15"/>
                  <a:gd name="T27" fmla="*/ 27 h 28"/>
                  <a:gd name="T28" fmla="*/ 2 w 15"/>
                  <a:gd name="T29" fmla="*/ 27 h 28"/>
                  <a:gd name="T30" fmla="*/ 0 w 15"/>
                  <a:gd name="T31" fmla="*/ 21 h 28"/>
                  <a:gd name="T32" fmla="*/ 0 w 15"/>
                  <a:gd name="T33" fmla="*/ 16 h 28"/>
                  <a:gd name="T34" fmla="*/ 4 w 15"/>
                  <a:gd name="T35" fmla="*/ 8 h 28"/>
                  <a:gd name="T36" fmla="*/ 10 w 15"/>
                  <a:gd name="T37" fmla="*/ 2 h 28"/>
                  <a:gd name="T38" fmla="*/ 13 w 15"/>
                  <a:gd name="T39" fmla="*/ 0 h 28"/>
                  <a:gd name="T40" fmla="*/ 13 w 15"/>
                  <a:gd name="T41" fmla="*/ 0 h 28"/>
                  <a:gd name="T42" fmla="*/ 14 w 15"/>
                  <a:gd name="T43" fmla="*/ 4 h 28"/>
                  <a:gd name="T44" fmla="*/ 15 w 15"/>
                  <a:gd name="T45" fmla="*/ 14 h 28"/>
                  <a:gd name="T46" fmla="*/ 15 w 15"/>
                  <a:gd name="T47" fmla="*/ 16 h 28"/>
                  <a:gd name="T48" fmla="*/ 14 w 15"/>
                  <a:gd name="T49" fmla="*/ 19 h 28"/>
                  <a:gd name="T50" fmla="*/ 12 w 15"/>
                  <a:gd name="T51" fmla="*/ 23 h 28"/>
                  <a:gd name="T52" fmla="*/ 3 w 15"/>
                  <a:gd name="T5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28">
                    <a:moveTo>
                      <a:pt x="3" y="28"/>
                    </a:moveTo>
                    <a:cubicBezTo>
                      <a:pt x="3" y="27"/>
                      <a:pt x="3" y="26"/>
                      <a:pt x="4" y="24"/>
                    </a:cubicBezTo>
                    <a:cubicBezTo>
                      <a:pt x="4" y="23"/>
                      <a:pt x="4" y="22"/>
                      <a:pt x="4" y="21"/>
                    </a:cubicBezTo>
                    <a:cubicBezTo>
                      <a:pt x="5" y="19"/>
                      <a:pt x="5" y="17"/>
                      <a:pt x="6" y="15"/>
                    </a:cubicBezTo>
                    <a:cubicBezTo>
                      <a:pt x="7" y="13"/>
                      <a:pt x="7" y="11"/>
                      <a:pt x="8" y="10"/>
                    </a:cubicBezTo>
                    <a:cubicBezTo>
                      <a:pt x="8" y="9"/>
                      <a:pt x="9" y="8"/>
                      <a:pt x="9" y="7"/>
                    </a:cubicBezTo>
                    <a:cubicBezTo>
                      <a:pt x="10" y="7"/>
                      <a:pt x="10" y="6"/>
                      <a:pt x="11" y="5"/>
                    </a:cubicBezTo>
                    <a:cubicBezTo>
                      <a:pt x="10" y="6"/>
                      <a:pt x="10" y="7"/>
                      <a:pt x="9" y="8"/>
                    </a:cubicBezTo>
                    <a:cubicBezTo>
                      <a:pt x="8" y="8"/>
                      <a:pt x="8" y="9"/>
                      <a:pt x="8" y="10"/>
                    </a:cubicBezTo>
                    <a:cubicBezTo>
                      <a:pt x="7" y="11"/>
                      <a:pt x="7" y="12"/>
                      <a:pt x="6" y="13"/>
                    </a:cubicBezTo>
                    <a:cubicBezTo>
                      <a:pt x="6" y="14"/>
                      <a:pt x="5" y="15"/>
                      <a:pt x="5" y="16"/>
                    </a:cubicBezTo>
                    <a:cubicBezTo>
                      <a:pt x="4" y="17"/>
                      <a:pt x="4" y="19"/>
                      <a:pt x="3" y="21"/>
                    </a:cubicBezTo>
                    <a:cubicBezTo>
                      <a:pt x="3" y="22"/>
                      <a:pt x="3" y="23"/>
                      <a:pt x="3" y="24"/>
                    </a:cubicBezTo>
                    <a:cubicBezTo>
                      <a:pt x="2" y="26"/>
                      <a:pt x="2" y="26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1" y="25"/>
                      <a:pt x="0" y="23"/>
                      <a:pt x="0" y="21"/>
                    </a:cubicBezTo>
                    <a:cubicBezTo>
                      <a:pt x="0" y="19"/>
                      <a:pt x="0" y="18"/>
                      <a:pt x="0" y="16"/>
                    </a:cubicBezTo>
                    <a:cubicBezTo>
                      <a:pt x="0" y="13"/>
                      <a:pt x="2" y="10"/>
                      <a:pt x="4" y="8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2"/>
                      <a:pt x="14" y="4"/>
                    </a:cubicBezTo>
                    <a:cubicBezTo>
                      <a:pt x="15" y="7"/>
                      <a:pt x="15" y="10"/>
                      <a:pt x="15" y="14"/>
                    </a:cubicBezTo>
                    <a:cubicBezTo>
                      <a:pt x="15" y="15"/>
                      <a:pt x="15" y="16"/>
                      <a:pt x="15" y="16"/>
                    </a:cubicBezTo>
                    <a:cubicBezTo>
                      <a:pt x="15" y="17"/>
                      <a:pt x="15" y="18"/>
                      <a:pt x="14" y="19"/>
                    </a:cubicBezTo>
                    <a:cubicBezTo>
                      <a:pt x="14" y="20"/>
                      <a:pt x="13" y="22"/>
                      <a:pt x="12" y="23"/>
                    </a:cubicBezTo>
                    <a:cubicBezTo>
                      <a:pt x="10" y="26"/>
                      <a:pt x="7" y="27"/>
                      <a:pt x="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53" name="Freeform 48">
                <a:extLst>
                  <a:ext uri="{FF2B5EF4-FFF2-40B4-BE49-F238E27FC236}">
                    <a16:creationId xmlns:a16="http://schemas.microsoft.com/office/drawing/2014/main" id="{3E899EEB-4FD8-39B3-CA30-930C645D55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5632" y="2594605"/>
                <a:ext cx="95250" cy="60325"/>
              </a:xfrm>
              <a:custGeom>
                <a:avLst/>
                <a:gdLst>
                  <a:gd name="T0" fmla="*/ 23 w 25"/>
                  <a:gd name="T1" fmla="*/ 15 h 16"/>
                  <a:gd name="T2" fmla="*/ 20 w 25"/>
                  <a:gd name="T3" fmla="*/ 9 h 16"/>
                  <a:gd name="T4" fmla="*/ 18 w 25"/>
                  <a:gd name="T5" fmla="*/ 7 h 16"/>
                  <a:gd name="T6" fmla="*/ 15 w 25"/>
                  <a:gd name="T7" fmla="*/ 6 h 16"/>
                  <a:gd name="T8" fmla="*/ 10 w 25"/>
                  <a:gd name="T9" fmla="*/ 3 h 16"/>
                  <a:gd name="T10" fmla="*/ 5 w 25"/>
                  <a:gd name="T11" fmla="*/ 2 h 16"/>
                  <a:gd name="T12" fmla="*/ 11 w 25"/>
                  <a:gd name="T13" fmla="*/ 3 h 16"/>
                  <a:gd name="T14" fmla="*/ 16 w 25"/>
                  <a:gd name="T15" fmla="*/ 5 h 16"/>
                  <a:gd name="T16" fmla="*/ 21 w 25"/>
                  <a:gd name="T17" fmla="*/ 9 h 16"/>
                  <a:gd name="T18" fmla="*/ 23 w 25"/>
                  <a:gd name="T19" fmla="*/ 12 h 16"/>
                  <a:gd name="T20" fmla="*/ 24 w 25"/>
                  <a:gd name="T21" fmla="*/ 13 h 16"/>
                  <a:gd name="T22" fmla="*/ 24 w 25"/>
                  <a:gd name="T23" fmla="*/ 14 h 16"/>
                  <a:gd name="T24" fmla="*/ 25 w 25"/>
                  <a:gd name="T25" fmla="*/ 14 h 16"/>
                  <a:gd name="T26" fmla="*/ 21 w 25"/>
                  <a:gd name="T27" fmla="*/ 3 h 16"/>
                  <a:gd name="T28" fmla="*/ 13 w 25"/>
                  <a:gd name="T29" fmla="*/ 0 h 16"/>
                  <a:gd name="T30" fmla="*/ 4 w 25"/>
                  <a:gd name="T31" fmla="*/ 0 h 16"/>
                  <a:gd name="T32" fmla="*/ 0 w 25"/>
                  <a:gd name="T33" fmla="*/ 1 h 16"/>
                  <a:gd name="T34" fmla="*/ 1 w 25"/>
                  <a:gd name="T35" fmla="*/ 1 h 16"/>
                  <a:gd name="T36" fmla="*/ 6 w 25"/>
                  <a:gd name="T37" fmla="*/ 9 h 16"/>
                  <a:gd name="T38" fmla="*/ 9 w 25"/>
                  <a:gd name="T39" fmla="*/ 12 h 16"/>
                  <a:gd name="T40" fmla="*/ 13 w 25"/>
                  <a:gd name="T41" fmla="*/ 14 h 16"/>
                  <a:gd name="T42" fmla="*/ 23 w 25"/>
                  <a:gd name="T43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" h="16">
                    <a:moveTo>
                      <a:pt x="23" y="15"/>
                    </a:moveTo>
                    <a:cubicBezTo>
                      <a:pt x="23" y="13"/>
                      <a:pt x="21" y="11"/>
                      <a:pt x="20" y="9"/>
                    </a:cubicBezTo>
                    <a:cubicBezTo>
                      <a:pt x="19" y="9"/>
                      <a:pt x="18" y="8"/>
                      <a:pt x="18" y="7"/>
                    </a:cubicBezTo>
                    <a:cubicBezTo>
                      <a:pt x="17" y="7"/>
                      <a:pt x="16" y="6"/>
                      <a:pt x="15" y="6"/>
                    </a:cubicBezTo>
                    <a:cubicBezTo>
                      <a:pt x="13" y="5"/>
                      <a:pt x="12" y="4"/>
                      <a:pt x="10" y="3"/>
                    </a:cubicBezTo>
                    <a:cubicBezTo>
                      <a:pt x="9" y="3"/>
                      <a:pt x="7" y="2"/>
                      <a:pt x="5" y="2"/>
                    </a:cubicBezTo>
                    <a:cubicBezTo>
                      <a:pt x="7" y="2"/>
                      <a:pt x="9" y="3"/>
                      <a:pt x="11" y="3"/>
                    </a:cubicBezTo>
                    <a:cubicBezTo>
                      <a:pt x="13" y="4"/>
                      <a:pt x="15" y="4"/>
                      <a:pt x="16" y="5"/>
                    </a:cubicBezTo>
                    <a:cubicBezTo>
                      <a:pt x="18" y="7"/>
                      <a:pt x="19" y="8"/>
                      <a:pt x="21" y="9"/>
                    </a:cubicBezTo>
                    <a:cubicBezTo>
                      <a:pt x="21" y="10"/>
                      <a:pt x="22" y="11"/>
                      <a:pt x="23" y="12"/>
                    </a:cubicBezTo>
                    <a:cubicBezTo>
                      <a:pt x="23" y="12"/>
                      <a:pt x="23" y="12"/>
                      <a:pt x="24" y="13"/>
                    </a:cubicBezTo>
                    <a:cubicBezTo>
                      <a:pt x="24" y="13"/>
                      <a:pt x="24" y="14"/>
                      <a:pt x="24" y="14"/>
                    </a:cubicBezTo>
                    <a:cubicBezTo>
                      <a:pt x="24" y="14"/>
                      <a:pt x="24" y="14"/>
                      <a:pt x="25" y="14"/>
                    </a:cubicBezTo>
                    <a:cubicBezTo>
                      <a:pt x="25" y="9"/>
                      <a:pt x="23" y="5"/>
                      <a:pt x="21" y="3"/>
                    </a:cubicBezTo>
                    <a:cubicBezTo>
                      <a:pt x="19" y="1"/>
                      <a:pt x="16" y="0"/>
                      <a:pt x="13" y="0"/>
                    </a:cubicBezTo>
                    <a:cubicBezTo>
                      <a:pt x="10" y="0"/>
                      <a:pt x="6" y="0"/>
                      <a:pt x="4" y="0"/>
                    </a:cubicBezTo>
                    <a:cubicBezTo>
                      <a:pt x="2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3" y="5"/>
                      <a:pt x="6" y="9"/>
                    </a:cubicBezTo>
                    <a:cubicBezTo>
                      <a:pt x="7" y="10"/>
                      <a:pt x="8" y="11"/>
                      <a:pt x="9" y="12"/>
                    </a:cubicBezTo>
                    <a:cubicBezTo>
                      <a:pt x="10" y="13"/>
                      <a:pt x="12" y="13"/>
                      <a:pt x="13" y="14"/>
                    </a:cubicBezTo>
                    <a:cubicBezTo>
                      <a:pt x="16" y="15"/>
                      <a:pt x="19" y="16"/>
                      <a:pt x="2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54" name="Freeform 49">
                <a:extLst>
                  <a:ext uri="{FF2B5EF4-FFF2-40B4-BE49-F238E27FC236}">
                    <a16:creationId xmlns:a16="http://schemas.microsoft.com/office/drawing/2014/main" id="{41DD1CC3-4FB6-19F5-7089-9A51940217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8820" y="2589842"/>
                <a:ext cx="76200" cy="106363"/>
              </a:xfrm>
              <a:custGeom>
                <a:avLst/>
                <a:gdLst>
                  <a:gd name="T0" fmla="*/ 2 w 20"/>
                  <a:gd name="T1" fmla="*/ 27 h 28"/>
                  <a:gd name="T2" fmla="*/ 5 w 20"/>
                  <a:gd name="T3" fmla="*/ 21 h 28"/>
                  <a:gd name="T4" fmla="*/ 8 w 20"/>
                  <a:gd name="T5" fmla="*/ 15 h 28"/>
                  <a:gd name="T6" fmla="*/ 10 w 20"/>
                  <a:gd name="T7" fmla="*/ 12 h 28"/>
                  <a:gd name="T8" fmla="*/ 12 w 20"/>
                  <a:gd name="T9" fmla="*/ 10 h 28"/>
                  <a:gd name="T10" fmla="*/ 16 w 20"/>
                  <a:gd name="T11" fmla="*/ 5 h 28"/>
                  <a:gd name="T12" fmla="*/ 11 w 20"/>
                  <a:gd name="T13" fmla="*/ 10 h 28"/>
                  <a:gd name="T14" fmla="*/ 9 w 20"/>
                  <a:gd name="T15" fmla="*/ 12 h 28"/>
                  <a:gd name="T16" fmla="*/ 7 w 20"/>
                  <a:gd name="T17" fmla="*/ 15 h 28"/>
                  <a:gd name="T18" fmla="*/ 4 w 20"/>
                  <a:gd name="T19" fmla="*/ 21 h 28"/>
                  <a:gd name="T20" fmla="*/ 2 w 20"/>
                  <a:gd name="T21" fmla="*/ 24 h 28"/>
                  <a:gd name="T22" fmla="*/ 1 w 20"/>
                  <a:gd name="T23" fmla="*/ 25 h 28"/>
                  <a:gd name="T24" fmla="*/ 1 w 20"/>
                  <a:gd name="T25" fmla="*/ 27 h 28"/>
                  <a:gd name="T26" fmla="*/ 1 w 20"/>
                  <a:gd name="T27" fmla="*/ 26 h 28"/>
                  <a:gd name="T28" fmla="*/ 0 w 20"/>
                  <a:gd name="T29" fmla="*/ 23 h 28"/>
                  <a:gd name="T30" fmla="*/ 0 w 20"/>
                  <a:gd name="T31" fmla="*/ 20 h 28"/>
                  <a:gd name="T32" fmla="*/ 1 w 20"/>
                  <a:gd name="T33" fmla="*/ 17 h 28"/>
                  <a:gd name="T34" fmla="*/ 2 w 20"/>
                  <a:gd name="T35" fmla="*/ 14 h 28"/>
                  <a:gd name="T36" fmla="*/ 4 w 20"/>
                  <a:gd name="T37" fmla="*/ 10 h 28"/>
                  <a:gd name="T38" fmla="*/ 8 w 20"/>
                  <a:gd name="T39" fmla="*/ 6 h 28"/>
                  <a:gd name="T40" fmla="*/ 16 w 20"/>
                  <a:gd name="T41" fmla="*/ 2 h 28"/>
                  <a:gd name="T42" fmla="*/ 19 w 20"/>
                  <a:gd name="T43" fmla="*/ 0 h 28"/>
                  <a:gd name="T44" fmla="*/ 19 w 20"/>
                  <a:gd name="T45" fmla="*/ 0 h 28"/>
                  <a:gd name="T46" fmla="*/ 20 w 20"/>
                  <a:gd name="T47" fmla="*/ 5 h 28"/>
                  <a:gd name="T48" fmla="*/ 19 w 20"/>
                  <a:gd name="T49" fmla="*/ 10 h 28"/>
                  <a:gd name="T50" fmla="*/ 18 w 20"/>
                  <a:gd name="T51" fmla="*/ 16 h 28"/>
                  <a:gd name="T52" fmla="*/ 16 w 20"/>
                  <a:gd name="T53" fmla="*/ 21 h 28"/>
                  <a:gd name="T54" fmla="*/ 13 w 20"/>
                  <a:gd name="T55" fmla="*/ 25 h 28"/>
                  <a:gd name="T56" fmla="*/ 2 w 20"/>
                  <a:gd name="T57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" h="28">
                    <a:moveTo>
                      <a:pt x="2" y="27"/>
                    </a:moveTo>
                    <a:cubicBezTo>
                      <a:pt x="3" y="25"/>
                      <a:pt x="4" y="23"/>
                      <a:pt x="5" y="21"/>
                    </a:cubicBezTo>
                    <a:cubicBezTo>
                      <a:pt x="6" y="19"/>
                      <a:pt x="7" y="17"/>
                      <a:pt x="8" y="15"/>
                    </a:cubicBezTo>
                    <a:cubicBezTo>
                      <a:pt x="9" y="14"/>
                      <a:pt x="10" y="13"/>
                      <a:pt x="10" y="12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3" y="8"/>
                      <a:pt x="15" y="6"/>
                      <a:pt x="16" y="5"/>
                    </a:cubicBezTo>
                    <a:cubicBezTo>
                      <a:pt x="14" y="6"/>
                      <a:pt x="13" y="8"/>
                      <a:pt x="11" y="10"/>
                    </a:cubicBezTo>
                    <a:cubicBezTo>
                      <a:pt x="11" y="10"/>
                      <a:pt x="10" y="11"/>
                      <a:pt x="9" y="12"/>
                    </a:cubicBezTo>
                    <a:cubicBezTo>
                      <a:pt x="9" y="13"/>
                      <a:pt x="8" y="14"/>
                      <a:pt x="7" y="15"/>
                    </a:cubicBezTo>
                    <a:cubicBezTo>
                      <a:pt x="6" y="17"/>
                      <a:pt x="5" y="19"/>
                      <a:pt x="4" y="21"/>
                    </a:cubicBezTo>
                    <a:cubicBezTo>
                      <a:pt x="3" y="22"/>
                      <a:pt x="3" y="23"/>
                      <a:pt x="2" y="24"/>
                    </a:cubicBezTo>
                    <a:cubicBezTo>
                      <a:pt x="2" y="24"/>
                      <a:pt x="2" y="25"/>
                      <a:pt x="1" y="25"/>
                    </a:cubicBezTo>
                    <a:cubicBezTo>
                      <a:pt x="1" y="26"/>
                      <a:pt x="1" y="26"/>
                      <a:pt x="1" y="27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5"/>
                      <a:pt x="0" y="24"/>
                      <a:pt x="0" y="23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6"/>
                      <a:pt x="1" y="15"/>
                      <a:pt x="2" y="14"/>
                    </a:cubicBezTo>
                    <a:cubicBezTo>
                      <a:pt x="2" y="13"/>
                      <a:pt x="3" y="11"/>
                      <a:pt x="4" y="10"/>
                    </a:cubicBezTo>
                    <a:cubicBezTo>
                      <a:pt x="6" y="9"/>
                      <a:pt x="7" y="8"/>
                      <a:pt x="8" y="6"/>
                    </a:cubicBezTo>
                    <a:cubicBezTo>
                      <a:pt x="11" y="4"/>
                      <a:pt x="13" y="3"/>
                      <a:pt x="16" y="2"/>
                    </a:cubicBezTo>
                    <a:cubicBezTo>
                      <a:pt x="18" y="1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20" y="3"/>
                      <a:pt x="20" y="5"/>
                    </a:cubicBezTo>
                    <a:cubicBezTo>
                      <a:pt x="20" y="7"/>
                      <a:pt x="20" y="9"/>
                      <a:pt x="19" y="10"/>
                    </a:cubicBezTo>
                    <a:cubicBezTo>
                      <a:pt x="19" y="12"/>
                      <a:pt x="19" y="14"/>
                      <a:pt x="18" y="16"/>
                    </a:cubicBezTo>
                    <a:cubicBezTo>
                      <a:pt x="18" y="18"/>
                      <a:pt x="17" y="19"/>
                      <a:pt x="16" y="21"/>
                    </a:cubicBezTo>
                    <a:cubicBezTo>
                      <a:pt x="15" y="23"/>
                      <a:pt x="14" y="24"/>
                      <a:pt x="13" y="25"/>
                    </a:cubicBezTo>
                    <a:cubicBezTo>
                      <a:pt x="10" y="27"/>
                      <a:pt x="6" y="28"/>
                      <a:pt x="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55" name="Freeform 50">
                <a:extLst>
                  <a:ext uri="{FF2B5EF4-FFF2-40B4-BE49-F238E27FC236}">
                    <a16:creationId xmlns:a16="http://schemas.microsoft.com/office/drawing/2014/main" id="{A7C6A3AC-5BCB-2947-E8CD-F34C5A0DA7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570" y="2662867"/>
                <a:ext cx="87313" cy="76200"/>
              </a:xfrm>
              <a:custGeom>
                <a:avLst/>
                <a:gdLst>
                  <a:gd name="T0" fmla="*/ 20 w 23"/>
                  <a:gd name="T1" fmla="*/ 20 h 20"/>
                  <a:gd name="T2" fmla="*/ 19 w 23"/>
                  <a:gd name="T3" fmla="*/ 17 h 20"/>
                  <a:gd name="T4" fmla="*/ 18 w 23"/>
                  <a:gd name="T5" fmla="*/ 13 h 20"/>
                  <a:gd name="T6" fmla="*/ 14 w 23"/>
                  <a:gd name="T7" fmla="*/ 8 h 20"/>
                  <a:gd name="T8" fmla="*/ 12 w 23"/>
                  <a:gd name="T9" fmla="*/ 6 h 20"/>
                  <a:gd name="T10" fmla="*/ 10 w 23"/>
                  <a:gd name="T11" fmla="*/ 4 h 20"/>
                  <a:gd name="T12" fmla="*/ 5 w 23"/>
                  <a:gd name="T13" fmla="*/ 2 h 20"/>
                  <a:gd name="T14" fmla="*/ 8 w 23"/>
                  <a:gd name="T15" fmla="*/ 3 h 20"/>
                  <a:gd name="T16" fmla="*/ 11 w 23"/>
                  <a:gd name="T17" fmla="*/ 4 h 20"/>
                  <a:gd name="T18" fmla="*/ 13 w 23"/>
                  <a:gd name="T19" fmla="*/ 6 h 20"/>
                  <a:gd name="T20" fmla="*/ 15 w 23"/>
                  <a:gd name="T21" fmla="*/ 8 h 20"/>
                  <a:gd name="T22" fmla="*/ 19 w 23"/>
                  <a:gd name="T23" fmla="*/ 13 h 20"/>
                  <a:gd name="T24" fmla="*/ 21 w 23"/>
                  <a:gd name="T25" fmla="*/ 20 h 20"/>
                  <a:gd name="T26" fmla="*/ 22 w 23"/>
                  <a:gd name="T27" fmla="*/ 19 h 20"/>
                  <a:gd name="T28" fmla="*/ 23 w 23"/>
                  <a:gd name="T29" fmla="*/ 16 h 20"/>
                  <a:gd name="T30" fmla="*/ 23 w 23"/>
                  <a:gd name="T31" fmla="*/ 14 h 20"/>
                  <a:gd name="T32" fmla="*/ 23 w 23"/>
                  <a:gd name="T33" fmla="*/ 12 h 20"/>
                  <a:gd name="T34" fmla="*/ 22 w 23"/>
                  <a:gd name="T35" fmla="*/ 10 h 20"/>
                  <a:gd name="T36" fmla="*/ 21 w 23"/>
                  <a:gd name="T37" fmla="*/ 7 h 20"/>
                  <a:gd name="T38" fmla="*/ 18 w 23"/>
                  <a:gd name="T39" fmla="*/ 4 h 20"/>
                  <a:gd name="T40" fmla="*/ 13 w 23"/>
                  <a:gd name="T41" fmla="*/ 1 h 20"/>
                  <a:gd name="T42" fmla="*/ 4 w 23"/>
                  <a:gd name="T43" fmla="*/ 0 h 20"/>
                  <a:gd name="T44" fmla="*/ 0 w 23"/>
                  <a:gd name="T45" fmla="*/ 0 h 20"/>
                  <a:gd name="T46" fmla="*/ 0 w 23"/>
                  <a:gd name="T47" fmla="*/ 0 h 20"/>
                  <a:gd name="T48" fmla="*/ 1 w 23"/>
                  <a:gd name="T49" fmla="*/ 3 h 20"/>
                  <a:gd name="T50" fmla="*/ 2 w 23"/>
                  <a:gd name="T51" fmla="*/ 6 h 20"/>
                  <a:gd name="T52" fmla="*/ 4 w 23"/>
                  <a:gd name="T53" fmla="*/ 9 h 20"/>
                  <a:gd name="T54" fmla="*/ 6 w 23"/>
                  <a:gd name="T55" fmla="*/ 13 h 20"/>
                  <a:gd name="T56" fmla="*/ 10 w 23"/>
                  <a:gd name="T57" fmla="*/ 16 h 20"/>
                  <a:gd name="T58" fmla="*/ 20 w 23"/>
                  <a:gd name="T5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3" h="20">
                    <a:moveTo>
                      <a:pt x="20" y="20"/>
                    </a:moveTo>
                    <a:cubicBezTo>
                      <a:pt x="20" y="19"/>
                      <a:pt x="20" y="18"/>
                      <a:pt x="19" y="17"/>
                    </a:cubicBezTo>
                    <a:cubicBezTo>
                      <a:pt x="19" y="15"/>
                      <a:pt x="19" y="14"/>
                      <a:pt x="18" y="13"/>
                    </a:cubicBezTo>
                    <a:cubicBezTo>
                      <a:pt x="17" y="11"/>
                      <a:pt x="16" y="10"/>
                      <a:pt x="14" y="8"/>
                    </a:cubicBezTo>
                    <a:cubicBezTo>
                      <a:pt x="13" y="7"/>
                      <a:pt x="13" y="7"/>
                      <a:pt x="12" y="6"/>
                    </a:cubicBezTo>
                    <a:cubicBezTo>
                      <a:pt x="11" y="5"/>
                      <a:pt x="11" y="5"/>
                      <a:pt x="10" y="4"/>
                    </a:cubicBezTo>
                    <a:cubicBezTo>
                      <a:pt x="8" y="4"/>
                      <a:pt x="7" y="3"/>
                      <a:pt x="5" y="2"/>
                    </a:cubicBezTo>
                    <a:cubicBezTo>
                      <a:pt x="6" y="2"/>
                      <a:pt x="7" y="3"/>
                      <a:pt x="8" y="3"/>
                    </a:cubicBezTo>
                    <a:cubicBezTo>
                      <a:pt x="9" y="4"/>
                      <a:pt x="10" y="4"/>
                      <a:pt x="11" y="4"/>
                    </a:cubicBezTo>
                    <a:cubicBezTo>
                      <a:pt x="11" y="5"/>
                      <a:pt x="12" y="5"/>
                      <a:pt x="13" y="6"/>
                    </a:cubicBezTo>
                    <a:cubicBezTo>
                      <a:pt x="14" y="7"/>
                      <a:pt x="15" y="7"/>
                      <a:pt x="15" y="8"/>
                    </a:cubicBezTo>
                    <a:cubicBezTo>
                      <a:pt x="17" y="10"/>
                      <a:pt x="18" y="12"/>
                      <a:pt x="19" y="13"/>
                    </a:cubicBezTo>
                    <a:cubicBezTo>
                      <a:pt x="20" y="15"/>
                      <a:pt x="21" y="17"/>
                      <a:pt x="21" y="20"/>
                    </a:cubicBezTo>
                    <a:cubicBezTo>
                      <a:pt x="21" y="19"/>
                      <a:pt x="22" y="19"/>
                      <a:pt x="22" y="19"/>
                    </a:cubicBezTo>
                    <a:cubicBezTo>
                      <a:pt x="22" y="18"/>
                      <a:pt x="23" y="17"/>
                      <a:pt x="23" y="16"/>
                    </a:cubicBezTo>
                    <a:cubicBezTo>
                      <a:pt x="23" y="15"/>
                      <a:pt x="23" y="15"/>
                      <a:pt x="23" y="14"/>
                    </a:cubicBezTo>
                    <a:cubicBezTo>
                      <a:pt x="23" y="14"/>
                      <a:pt x="23" y="13"/>
                      <a:pt x="23" y="12"/>
                    </a:cubicBezTo>
                    <a:cubicBezTo>
                      <a:pt x="23" y="12"/>
                      <a:pt x="23" y="11"/>
                      <a:pt x="22" y="10"/>
                    </a:cubicBezTo>
                    <a:cubicBezTo>
                      <a:pt x="22" y="9"/>
                      <a:pt x="22" y="8"/>
                      <a:pt x="21" y="7"/>
                    </a:cubicBezTo>
                    <a:cubicBezTo>
                      <a:pt x="20" y="6"/>
                      <a:pt x="19" y="5"/>
                      <a:pt x="18" y="4"/>
                    </a:cubicBezTo>
                    <a:cubicBezTo>
                      <a:pt x="16" y="3"/>
                      <a:pt x="15" y="2"/>
                      <a:pt x="13" y="1"/>
                    </a:cubicBezTo>
                    <a:cubicBezTo>
                      <a:pt x="10" y="0"/>
                      <a:pt x="7" y="0"/>
                      <a:pt x="4" y="0"/>
                    </a:cubicBezTo>
                    <a:cubicBezTo>
                      <a:pt x="2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3"/>
                    </a:cubicBezTo>
                    <a:cubicBezTo>
                      <a:pt x="1" y="4"/>
                      <a:pt x="2" y="5"/>
                      <a:pt x="2" y="6"/>
                    </a:cubicBezTo>
                    <a:cubicBezTo>
                      <a:pt x="3" y="7"/>
                      <a:pt x="3" y="8"/>
                      <a:pt x="4" y="9"/>
                    </a:cubicBezTo>
                    <a:cubicBezTo>
                      <a:pt x="5" y="10"/>
                      <a:pt x="5" y="11"/>
                      <a:pt x="6" y="13"/>
                    </a:cubicBezTo>
                    <a:cubicBezTo>
                      <a:pt x="7" y="14"/>
                      <a:pt x="8" y="15"/>
                      <a:pt x="10" y="16"/>
                    </a:cubicBezTo>
                    <a:cubicBezTo>
                      <a:pt x="12" y="18"/>
                      <a:pt x="16" y="20"/>
                      <a:pt x="2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56" name="Freeform 51">
                <a:extLst>
                  <a:ext uri="{FF2B5EF4-FFF2-40B4-BE49-F238E27FC236}">
                    <a16:creationId xmlns:a16="http://schemas.microsoft.com/office/drawing/2014/main" id="{F8685E98-2F8C-AEEA-7FE2-6367B81F49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2945" y="2700967"/>
                <a:ext cx="106363" cy="98425"/>
              </a:xfrm>
              <a:custGeom>
                <a:avLst/>
                <a:gdLst>
                  <a:gd name="T0" fmla="*/ 1 w 28"/>
                  <a:gd name="T1" fmla="*/ 24 h 26"/>
                  <a:gd name="T2" fmla="*/ 12 w 28"/>
                  <a:gd name="T3" fmla="*/ 13 h 26"/>
                  <a:gd name="T4" fmla="*/ 17 w 28"/>
                  <a:gd name="T5" fmla="*/ 8 h 26"/>
                  <a:gd name="T6" fmla="*/ 23 w 28"/>
                  <a:gd name="T7" fmla="*/ 5 h 26"/>
                  <a:gd name="T8" fmla="*/ 17 w 28"/>
                  <a:gd name="T9" fmla="*/ 8 h 26"/>
                  <a:gd name="T10" fmla="*/ 11 w 28"/>
                  <a:gd name="T11" fmla="*/ 12 h 26"/>
                  <a:gd name="T12" fmla="*/ 0 w 28"/>
                  <a:gd name="T13" fmla="*/ 23 h 26"/>
                  <a:gd name="T14" fmla="*/ 0 w 28"/>
                  <a:gd name="T15" fmla="*/ 22 h 26"/>
                  <a:gd name="T16" fmla="*/ 5 w 28"/>
                  <a:gd name="T17" fmla="*/ 10 h 26"/>
                  <a:gd name="T18" fmla="*/ 9 w 28"/>
                  <a:gd name="T19" fmla="*/ 7 h 26"/>
                  <a:gd name="T20" fmla="*/ 12 w 28"/>
                  <a:gd name="T21" fmla="*/ 5 h 26"/>
                  <a:gd name="T22" fmla="*/ 14 w 28"/>
                  <a:gd name="T23" fmla="*/ 4 h 26"/>
                  <a:gd name="T24" fmla="*/ 24 w 28"/>
                  <a:gd name="T25" fmla="*/ 1 h 26"/>
                  <a:gd name="T26" fmla="*/ 28 w 28"/>
                  <a:gd name="T27" fmla="*/ 0 h 26"/>
                  <a:gd name="T28" fmla="*/ 28 w 28"/>
                  <a:gd name="T29" fmla="*/ 0 h 26"/>
                  <a:gd name="T30" fmla="*/ 27 w 28"/>
                  <a:gd name="T31" fmla="*/ 6 h 26"/>
                  <a:gd name="T32" fmla="*/ 25 w 28"/>
                  <a:gd name="T33" fmla="*/ 12 h 26"/>
                  <a:gd name="T34" fmla="*/ 22 w 28"/>
                  <a:gd name="T35" fmla="*/ 17 h 26"/>
                  <a:gd name="T36" fmla="*/ 18 w 28"/>
                  <a:gd name="T37" fmla="*/ 22 h 26"/>
                  <a:gd name="T38" fmla="*/ 13 w 28"/>
                  <a:gd name="T39" fmla="*/ 25 h 26"/>
                  <a:gd name="T40" fmla="*/ 1 w 28"/>
                  <a:gd name="T41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26">
                    <a:moveTo>
                      <a:pt x="1" y="24"/>
                    </a:moveTo>
                    <a:cubicBezTo>
                      <a:pt x="5" y="20"/>
                      <a:pt x="8" y="16"/>
                      <a:pt x="12" y="13"/>
                    </a:cubicBezTo>
                    <a:cubicBezTo>
                      <a:pt x="14" y="11"/>
                      <a:pt x="16" y="10"/>
                      <a:pt x="17" y="8"/>
                    </a:cubicBezTo>
                    <a:cubicBezTo>
                      <a:pt x="19" y="7"/>
                      <a:pt x="21" y="6"/>
                      <a:pt x="23" y="5"/>
                    </a:cubicBezTo>
                    <a:cubicBezTo>
                      <a:pt x="21" y="6"/>
                      <a:pt x="19" y="7"/>
                      <a:pt x="17" y="8"/>
                    </a:cubicBezTo>
                    <a:cubicBezTo>
                      <a:pt x="15" y="10"/>
                      <a:pt x="13" y="11"/>
                      <a:pt x="11" y="12"/>
                    </a:cubicBezTo>
                    <a:cubicBezTo>
                      <a:pt x="7" y="16"/>
                      <a:pt x="3" y="19"/>
                      <a:pt x="0" y="23"/>
                    </a:cubicBezTo>
                    <a:cubicBezTo>
                      <a:pt x="0" y="23"/>
                      <a:pt x="0" y="22"/>
                      <a:pt x="0" y="22"/>
                    </a:cubicBezTo>
                    <a:cubicBezTo>
                      <a:pt x="1" y="17"/>
                      <a:pt x="3" y="13"/>
                      <a:pt x="5" y="10"/>
                    </a:cubicBezTo>
                    <a:cubicBezTo>
                      <a:pt x="6" y="9"/>
                      <a:pt x="8" y="7"/>
                      <a:pt x="9" y="7"/>
                    </a:cubicBezTo>
                    <a:cubicBezTo>
                      <a:pt x="10" y="6"/>
                      <a:pt x="11" y="5"/>
                      <a:pt x="12" y="5"/>
                    </a:cubicBezTo>
                    <a:cubicBezTo>
                      <a:pt x="13" y="5"/>
                      <a:pt x="13" y="4"/>
                      <a:pt x="14" y="4"/>
                    </a:cubicBezTo>
                    <a:cubicBezTo>
                      <a:pt x="18" y="2"/>
                      <a:pt x="21" y="2"/>
                      <a:pt x="24" y="1"/>
                    </a:cubicBezTo>
                    <a:cubicBezTo>
                      <a:pt x="26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"/>
                      <a:pt x="28" y="3"/>
                      <a:pt x="27" y="6"/>
                    </a:cubicBezTo>
                    <a:cubicBezTo>
                      <a:pt x="26" y="8"/>
                      <a:pt x="26" y="10"/>
                      <a:pt x="25" y="12"/>
                    </a:cubicBezTo>
                    <a:cubicBezTo>
                      <a:pt x="24" y="13"/>
                      <a:pt x="23" y="15"/>
                      <a:pt x="22" y="17"/>
                    </a:cubicBezTo>
                    <a:cubicBezTo>
                      <a:pt x="21" y="19"/>
                      <a:pt x="20" y="20"/>
                      <a:pt x="18" y="22"/>
                    </a:cubicBezTo>
                    <a:cubicBezTo>
                      <a:pt x="17" y="23"/>
                      <a:pt x="15" y="24"/>
                      <a:pt x="13" y="25"/>
                    </a:cubicBezTo>
                    <a:cubicBezTo>
                      <a:pt x="10" y="26"/>
                      <a:pt x="6" y="26"/>
                      <a:pt x="1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57" name="Freeform 52">
                <a:extLst>
                  <a:ext uri="{FF2B5EF4-FFF2-40B4-BE49-F238E27FC236}">
                    <a16:creationId xmlns:a16="http://schemas.microsoft.com/office/drawing/2014/main" id="{14EB0352-26B2-AFDC-5A25-E9F1294EB7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2457" y="2727955"/>
                <a:ext cx="79375" cy="101600"/>
              </a:xfrm>
              <a:custGeom>
                <a:avLst/>
                <a:gdLst>
                  <a:gd name="T0" fmla="*/ 15 w 21"/>
                  <a:gd name="T1" fmla="*/ 27 h 27"/>
                  <a:gd name="T2" fmla="*/ 12 w 21"/>
                  <a:gd name="T3" fmla="*/ 12 h 27"/>
                  <a:gd name="T4" fmla="*/ 9 w 21"/>
                  <a:gd name="T5" fmla="*/ 7 h 27"/>
                  <a:gd name="T6" fmla="*/ 4 w 21"/>
                  <a:gd name="T7" fmla="*/ 3 h 27"/>
                  <a:gd name="T8" fmla="*/ 10 w 21"/>
                  <a:gd name="T9" fmla="*/ 8 h 27"/>
                  <a:gd name="T10" fmla="*/ 14 w 21"/>
                  <a:gd name="T11" fmla="*/ 13 h 27"/>
                  <a:gd name="T12" fmla="*/ 16 w 21"/>
                  <a:gd name="T13" fmla="*/ 27 h 27"/>
                  <a:gd name="T14" fmla="*/ 17 w 21"/>
                  <a:gd name="T15" fmla="*/ 26 h 27"/>
                  <a:gd name="T16" fmla="*/ 20 w 21"/>
                  <a:gd name="T17" fmla="*/ 14 h 27"/>
                  <a:gd name="T18" fmla="*/ 13 w 21"/>
                  <a:gd name="T19" fmla="*/ 5 h 27"/>
                  <a:gd name="T20" fmla="*/ 5 w 21"/>
                  <a:gd name="T21" fmla="*/ 1 h 27"/>
                  <a:gd name="T22" fmla="*/ 0 w 21"/>
                  <a:gd name="T23" fmla="*/ 0 h 27"/>
                  <a:gd name="T24" fmla="*/ 0 w 21"/>
                  <a:gd name="T25" fmla="*/ 0 h 27"/>
                  <a:gd name="T26" fmla="*/ 0 w 21"/>
                  <a:gd name="T27" fmla="*/ 3 h 27"/>
                  <a:gd name="T28" fmla="*/ 1 w 21"/>
                  <a:gd name="T29" fmla="*/ 6 h 27"/>
                  <a:gd name="T30" fmla="*/ 1 w 21"/>
                  <a:gd name="T31" fmla="*/ 8 h 27"/>
                  <a:gd name="T32" fmla="*/ 1 w 21"/>
                  <a:gd name="T33" fmla="*/ 10 h 27"/>
                  <a:gd name="T34" fmla="*/ 5 w 21"/>
                  <a:gd name="T35" fmla="*/ 19 h 27"/>
                  <a:gd name="T36" fmla="*/ 9 w 21"/>
                  <a:gd name="T37" fmla="*/ 23 h 27"/>
                  <a:gd name="T38" fmla="*/ 15 w 21"/>
                  <a:gd name="T3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" h="27">
                    <a:moveTo>
                      <a:pt x="15" y="27"/>
                    </a:moveTo>
                    <a:cubicBezTo>
                      <a:pt x="15" y="22"/>
                      <a:pt x="14" y="17"/>
                      <a:pt x="12" y="12"/>
                    </a:cubicBezTo>
                    <a:cubicBezTo>
                      <a:pt x="11" y="11"/>
                      <a:pt x="10" y="9"/>
                      <a:pt x="9" y="7"/>
                    </a:cubicBezTo>
                    <a:cubicBezTo>
                      <a:pt x="7" y="6"/>
                      <a:pt x="6" y="5"/>
                      <a:pt x="4" y="3"/>
                    </a:cubicBezTo>
                    <a:cubicBezTo>
                      <a:pt x="6" y="5"/>
                      <a:pt x="8" y="6"/>
                      <a:pt x="10" y="8"/>
                    </a:cubicBezTo>
                    <a:cubicBezTo>
                      <a:pt x="11" y="9"/>
                      <a:pt x="12" y="11"/>
                      <a:pt x="14" y="13"/>
                    </a:cubicBezTo>
                    <a:cubicBezTo>
                      <a:pt x="16" y="17"/>
                      <a:pt x="17" y="22"/>
                      <a:pt x="16" y="27"/>
                    </a:cubicBezTo>
                    <a:cubicBezTo>
                      <a:pt x="16" y="26"/>
                      <a:pt x="16" y="26"/>
                      <a:pt x="17" y="26"/>
                    </a:cubicBezTo>
                    <a:cubicBezTo>
                      <a:pt x="20" y="22"/>
                      <a:pt x="21" y="18"/>
                      <a:pt x="20" y="14"/>
                    </a:cubicBezTo>
                    <a:cubicBezTo>
                      <a:pt x="19" y="10"/>
                      <a:pt x="16" y="7"/>
                      <a:pt x="13" y="5"/>
                    </a:cubicBezTo>
                    <a:cubicBezTo>
                      <a:pt x="11" y="3"/>
                      <a:pt x="7" y="2"/>
                      <a:pt x="5" y="1"/>
                    </a:cubicBezTo>
                    <a:cubicBezTo>
                      <a:pt x="2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1" y="6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2" y="13"/>
                      <a:pt x="3" y="16"/>
                      <a:pt x="5" y="19"/>
                    </a:cubicBezTo>
                    <a:cubicBezTo>
                      <a:pt x="6" y="21"/>
                      <a:pt x="7" y="22"/>
                      <a:pt x="9" y="23"/>
                    </a:cubicBezTo>
                    <a:cubicBezTo>
                      <a:pt x="10" y="24"/>
                      <a:pt x="12" y="26"/>
                      <a:pt x="1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58" name="Freeform 53">
                <a:extLst>
                  <a:ext uri="{FF2B5EF4-FFF2-40B4-BE49-F238E27FC236}">
                    <a16:creationId xmlns:a16="http://schemas.microsoft.com/office/drawing/2014/main" id="{530FB6C3-8933-378E-00C3-C76F411A17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8495" y="2823205"/>
                <a:ext cx="136525" cy="82550"/>
              </a:xfrm>
              <a:custGeom>
                <a:avLst/>
                <a:gdLst>
                  <a:gd name="T0" fmla="*/ 1 w 36"/>
                  <a:gd name="T1" fmla="*/ 17 h 22"/>
                  <a:gd name="T2" fmla="*/ 15 w 36"/>
                  <a:gd name="T3" fmla="*/ 8 h 22"/>
                  <a:gd name="T4" fmla="*/ 29 w 36"/>
                  <a:gd name="T5" fmla="*/ 4 h 22"/>
                  <a:gd name="T6" fmla="*/ 14 w 36"/>
                  <a:gd name="T7" fmla="*/ 8 h 22"/>
                  <a:gd name="T8" fmla="*/ 7 w 36"/>
                  <a:gd name="T9" fmla="*/ 11 h 22"/>
                  <a:gd name="T10" fmla="*/ 3 w 36"/>
                  <a:gd name="T11" fmla="*/ 13 h 22"/>
                  <a:gd name="T12" fmla="*/ 0 w 36"/>
                  <a:gd name="T13" fmla="*/ 15 h 22"/>
                  <a:gd name="T14" fmla="*/ 0 w 36"/>
                  <a:gd name="T15" fmla="*/ 15 h 22"/>
                  <a:gd name="T16" fmla="*/ 9 w 36"/>
                  <a:gd name="T17" fmla="*/ 4 h 22"/>
                  <a:gd name="T18" fmla="*/ 14 w 36"/>
                  <a:gd name="T19" fmla="*/ 1 h 22"/>
                  <a:gd name="T20" fmla="*/ 20 w 36"/>
                  <a:gd name="T21" fmla="*/ 0 h 22"/>
                  <a:gd name="T22" fmla="*/ 26 w 36"/>
                  <a:gd name="T23" fmla="*/ 0 h 22"/>
                  <a:gd name="T24" fmla="*/ 31 w 36"/>
                  <a:gd name="T25" fmla="*/ 0 h 22"/>
                  <a:gd name="T26" fmla="*/ 36 w 36"/>
                  <a:gd name="T27" fmla="*/ 1 h 22"/>
                  <a:gd name="T28" fmla="*/ 35 w 36"/>
                  <a:gd name="T29" fmla="*/ 1 h 22"/>
                  <a:gd name="T30" fmla="*/ 32 w 36"/>
                  <a:gd name="T31" fmla="*/ 7 h 22"/>
                  <a:gd name="T32" fmla="*/ 24 w 36"/>
                  <a:gd name="T33" fmla="*/ 16 h 22"/>
                  <a:gd name="T34" fmla="*/ 13 w 36"/>
                  <a:gd name="T35" fmla="*/ 21 h 22"/>
                  <a:gd name="T36" fmla="*/ 1 w 36"/>
                  <a:gd name="T3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" h="22">
                    <a:moveTo>
                      <a:pt x="1" y="17"/>
                    </a:moveTo>
                    <a:cubicBezTo>
                      <a:pt x="5" y="13"/>
                      <a:pt x="10" y="11"/>
                      <a:pt x="15" y="8"/>
                    </a:cubicBezTo>
                    <a:cubicBezTo>
                      <a:pt x="20" y="6"/>
                      <a:pt x="24" y="5"/>
                      <a:pt x="29" y="4"/>
                    </a:cubicBezTo>
                    <a:cubicBezTo>
                      <a:pt x="24" y="4"/>
                      <a:pt x="19" y="6"/>
                      <a:pt x="14" y="8"/>
                    </a:cubicBezTo>
                    <a:cubicBezTo>
                      <a:pt x="12" y="9"/>
                      <a:pt x="9" y="10"/>
                      <a:pt x="7" y="11"/>
                    </a:cubicBezTo>
                    <a:cubicBezTo>
                      <a:pt x="5" y="12"/>
                      <a:pt x="4" y="13"/>
                      <a:pt x="3" y="13"/>
                    </a:cubicBezTo>
                    <a:cubicBezTo>
                      <a:pt x="2" y="14"/>
                      <a:pt x="1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" y="9"/>
                      <a:pt x="5" y="6"/>
                      <a:pt x="9" y="4"/>
                    </a:cubicBezTo>
                    <a:cubicBezTo>
                      <a:pt x="10" y="3"/>
                      <a:pt x="12" y="2"/>
                      <a:pt x="14" y="1"/>
                    </a:cubicBezTo>
                    <a:cubicBezTo>
                      <a:pt x="16" y="1"/>
                      <a:pt x="18" y="0"/>
                      <a:pt x="20" y="0"/>
                    </a:cubicBezTo>
                    <a:cubicBezTo>
                      <a:pt x="22" y="0"/>
                      <a:pt x="24" y="0"/>
                      <a:pt x="26" y="0"/>
                    </a:cubicBezTo>
                    <a:cubicBezTo>
                      <a:pt x="28" y="0"/>
                      <a:pt x="29" y="0"/>
                      <a:pt x="31" y="0"/>
                    </a:cubicBezTo>
                    <a:cubicBezTo>
                      <a:pt x="34" y="0"/>
                      <a:pt x="36" y="1"/>
                      <a:pt x="36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4" y="4"/>
                      <a:pt x="32" y="7"/>
                    </a:cubicBezTo>
                    <a:cubicBezTo>
                      <a:pt x="30" y="10"/>
                      <a:pt x="28" y="13"/>
                      <a:pt x="24" y="16"/>
                    </a:cubicBezTo>
                    <a:cubicBezTo>
                      <a:pt x="21" y="19"/>
                      <a:pt x="17" y="21"/>
                      <a:pt x="13" y="21"/>
                    </a:cubicBezTo>
                    <a:cubicBezTo>
                      <a:pt x="9" y="22"/>
                      <a:pt x="5" y="20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59" name="Freeform 54">
                <a:extLst>
                  <a:ext uri="{FF2B5EF4-FFF2-40B4-BE49-F238E27FC236}">
                    <a16:creationId xmlns:a16="http://schemas.microsoft.com/office/drawing/2014/main" id="{7C926AEF-E2FD-7362-C0F1-5829032B8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1182" y="2788280"/>
                <a:ext cx="71438" cy="125413"/>
              </a:xfrm>
              <a:custGeom>
                <a:avLst/>
                <a:gdLst>
                  <a:gd name="T0" fmla="*/ 10 w 19"/>
                  <a:gd name="T1" fmla="*/ 33 h 33"/>
                  <a:gd name="T2" fmla="*/ 11 w 19"/>
                  <a:gd name="T3" fmla="*/ 17 h 33"/>
                  <a:gd name="T4" fmla="*/ 6 w 19"/>
                  <a:gd name="T5" fmla="*/ 5 h 33"/>
                  <a:gd name="T6" fmla="*/ 12 w 19"/>
                  <a:gd name="T7" fmla="*/ 18 h 33"/>
                  <a:gd name="T8" fmla="*/ 11 w 19"/>
                  <a:gd name="T9" fmla="*/ 33 h 33"/>
                  <a:gd name="T10" fmla="*/ 12 w 19"/>
                  <a:gd name="T11" fmla="*/ 33 h 33"/>
                  <a:gd name="T12" fmla="*/ 19 w 19"/>
                  <a:gd name="T13" fmla="*/ 21 h 33"/>
                  <a:gd name="T14" fmla="*/ 18 w 19"/>
                  <a:gd name="T15" fmla="*/ 18 h 33"/>
                  <a:gd name="T16" fmla="*/ 18 w 19"/>
                  <a:gd name="T17" fmla="*/ 15 h 33"/>
                  <a:gd name="T18" fmla="*/ 15 w 19"/>
                  <a:gd name="T19" fmla="*/ 10 h 33"/>
                  <a:gd name="T20" fmla="*/ 7 w 19"/>
                  <a:gd name="T21" fmla="*/ 3 h 33"/>
                  <a:gd name="T22" fmla="*/ 3 w 19"/>
                  <a:gd name="T23" fmla="*/ 0 h 33"/>
                  <a:gd name="T24" fmla="*/ 3 w 19"/>
                  <a:gd name="T25" fmla="*/ 0 h 33"/>
                  <a:gd name="T26" fmla="*/ 2 w 19"/>
                  <a:gd name="T27" fmla="*/ 3 h 33"/>
                  <a:gd name="T28" fmla="*/ 1 w 19"/>
                  <a:gd name="T29" fmla="*/ 12 h 33"/>
                  <a:gd name="T30" fmla="*/ 2 w 19"/>
                  <a:gd name="T31" fmla="*/ 22 h 33"/>
                  <a:gd name="T32" fmla="*/ 10 w 19"/>
                  <a:gd name="T3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" h="33">
                    <a:moveTo>
                      <a:pt x="10" y="33"/>
                    </a:moveTo>
                    <a:cubicBezTo>
                      <a:pt x="12" y="28"/>
                      <a:pt x="12" y="22"/>
                      <a:pt x="11" y="17"/>
                    </a:cubicBezTo>
                    <a:cubicBezTo>
                      <a:pt x="11" y="13"/>
                      <a:pt x="9" y="8"/>
                      <a:pt x="6" y="5"/>
                    </a:cubicBezTo>
                    <a:cubicBezTo>
                      <a:pt x="9" y="9"/>
                      <a:pt x="12" y="13"/>
                      <a:pt x="12" y="18"/>
                    </a:cubicBezTo>
                    <a:cubicBezTo>
                      <a:pt x="13" y="23"/>
                      <a:pt x="13" y="28"/>
                      <a:pt x="11" y="33"/>
                    </a:cubicBezTo>
                    <a:cubicBezTo>
                      <a:pt x="11" y="33"/>
                      <a:pt x="11" y="33"/>
                      <a:pt x="12" y="33"/>
                    </a:cubicBezTo>
                    <a:cubicBezTo>
                      <a:pt x="17" y="29"/>
                      <a:pt x="19" y="25"/>
                      <a:pt x="19" y="21"/>
                    </a:cubicBezTo>
                    <a:cubicBezTo>
                      <a:pt x="19" y="20"/>
                      <a:pt x="19" y="19"/>
                      <a:pt x="18" y="18"/>
                    </a:cubicBezTo>
                    <a:cubicBezTo>
                      <a:pt x="18" y="17"/>
                      <a:pt x="18" y="16"/>
                      <a:pt x="18" y="15"/>
                    </a:cubicBezTo>
                    <a:cubicBezTo>
                      <a:pt x="17" y="13"/>
                      <a:pt x="16" y="12"/>
                      <a:pt x="15" y="10"/>
                    </a:cubicBezTo>
                    <a:cubicBezTo>
                      <a:pt x="12" y="7"/>
                      <a:pt x="10" y="4"/>
                      <a:pt x="7" y="3"/>
                    </a:cubicBezTo>
                    <a:cubicBezTo>
                      <a:pt x="5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2"/>
                      <a:pt x="2" y="3"/>
                    </a:cubicBezTo>
                    <a:cubicBezTo>
                      <a:pt x="1" y="6"/>
                      <a:pt x="1" y="8"/>
                      <a:pt x="1" y="12"/>
                    </a:cubicBezTo>
                    <a:cubicBezTo>
                      <a:pt x="0" y="15"/>
                      <a:pt x="0" y="18"/>
                      <a:pt x="2" y="22"/>
                    </a:cubicBezTo>
                    <a:cubicBezTo>
                      <a:pt x="3" y="26"/>
                      <a:pt x="5" y="30"/>
                      <a:pt x="1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60" name="Freeform 55">
                <a:extLst>
                  <a:ext uri="{FF2B5EF4-FFF2-40B4-BE49-F238E27FC236}">
                    <a16:creationId xmlns:a16="http://schemas.microsoft.com/office/drawing/2014/main" id="{B97AAF53-BE35-0952-7D89-9553742962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2295" y="2924806"/>
                <a:ext cx="155575" cy="76200"/>
              </a:xfrm>
              <a:custGeom>
                <a:avLst/>
                <a:gdLst>
                  <a:gd name="T0" fmla="*/ 0 w 41"/>
                  <a:gd name="T1" fmla="*/ 12 h 20"/>
                  <a:gd name="T2" fmla="*/ 18 w 41"/>
                  <a:gd name="T3" fmla="*/ 8 h 20"/>
                  <a:gd name="T4" fmla="*/ 25 w 41"/>
                  <a:gd name="T5" fmla="*/ 7 h 20"/>
                  <a:gd name="T6" fmla="*/ 33 w 41"/>
                  <a:gd name="T7" fmla="*/ 7 h 20"/>
                  <a:gd name="T8" fmla="*/ 25 w 41"/>
                  <a:gd name="T9" fmla="*/ 6 h 20"/>
                  <a:gd name="T10" fmla="*/ 21 w 41"/>
                  <a:gd name="T11" fmla="*/ 6 h 20"/>
                  <a:gd name="T12" fmla="*/ 16 w 41"/>
                  <a:gd name="T13" fmla="*/ 7 h 20"/>
                  <a:gd name="T14" fmla="*/ 0 w 41"/>
                  <a:gd name="T15" fmla="*/ 10 h 20"/>
                  <a:gd name="T16" fmla="*/ 0 w 41"/>
                  <a:gd name="T17" fmla="*/ 10 h 20"/>
                  <a:gd name="T18" fmla="*/ 6 w 41"/>
                  <a:gd name="T19" fmla="*/ 4 h 20"/>
                  <a:gd name="T20" fmla="*/ 9 w 41"/>
                  <a:gd name="T21" fmla="*/ 2 h 20"/>
                  <a:gd name="T22" fmla="*/ 12 w 41"/>
                  <a:gd name="T23" fmla="*/ 1 h 20"/>
                  <a:gd name="T24" fmla="*/ 19 w 41"/>
                  <a:gd name="T25" fmla="*/ 0 h 20"/>
                  <a:gd name="T26" fmla="*/ 25 w 41"/>
                  <a:gd name="T27" fmla="*/ 0 h 20"/>
                  <a:gd name="T28" fmla="*/ 36 w 41"/>
                  <a:gd name="T29" fmla="*/ 4 h 20"/>
                  <a:gd name="T30" fmla="*/ 41 w 41"/>
                  <a:gd name="T31" fmla="*/ 6 h 20"/>
                  <a:gd name="T32" fmla="*/ 41 w 41"/>
                  <a:gd name="T33" fmla="*/ 6 h 20"/>
                  <a:gd name="T34" fmla="*/ 36 w 41"/>
                  <a:gd name="T35" fmla="*/ 11 h 20"/>
                  <a:gd name="T36" fmla="*/ 25 w 41"/>
                  <a:gd name="T37" fmla="*/ 18 h 20"/>
                  <a:gd name="T38" fmla="*/ 18 w 41"/>
                  <a:gd name="T39" fmla="*/ 20 h 20"/>
                  <a:gd name="T40" fmla="*/ 15 w 41"/>
                  <a:gd name="T41" fmla="*/ 20 h 20"/>
                  <a:gd name="T42" fmla="*/ 11 w 41"/>
                  <a:gd name="T43" fmla="*/ 20 h 20"/>
                  <a:gd name="T44" fmla="*/ 0 w 41"/>
                  <a:gd name="T45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1" h="20">
                    <a:moveTo>
                      <a:pt x="0" y="12"/>
                    </a:moveTo>
                    <a:cubicBezTo>
                      <a:pt x="6" y="10"/>
                      <a:pt x="12" y="8"/>
                      <a:pt x="18" y="8"/>
                    </a:cubicBezTo>
                    <a:cubicBezTo>
                      <a:pt x="20" y="7"/>
                      <a:pt x="23" y="7"/>
                      <a:pt x="25" y="7"/>
                    </a:cubicBezTo>
                    <a:cubicBezTo>
                      <a:pt x="28" y="7"/>
                      <a:pt x="31" y="7"/>
                      <a:pt x="33" y="7"/>
                    </a:cubicBezTo>
                    <a:cubicBezTo>
                      <a:pt x="30" y="7"/>
                      <a:pt x="28" y="6"/>
                      <a:pt x="25" y="6"/>
                    </a:cubicBezTo>
                    <a:cubicBezTo>
                      <a:pt x="24" y="6"/>
                      <a:pt x="22" y="6"/>
                      <a:pt x="21" y="6"/>
                    </a:cubicBezTo>
                    <a:cubicBezTo>
                      <a:pt x="19" y="6"/>
                      <a:pt x="18" y="7"/>
                      <a:pt x="16" y="7"/>
                    </a:cubicBezTo>
                    <a:cubicBezTo>
                      <a:pt x="11" y="7"/>
                      <a:pt x="5" y="8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" y="7"/>
                      <a:pt x="4" y="5"/>
                      <a:pt x="6" y="4"/>
                    </a:cubicBezTo>
                    <a:cubicBezTo>
                      <a:pt x="7" y="3"/>
                      <a:pt x="8" y="2"/>
                      <a:pt x="9" y="2"/>
                    </a:cubicBezTo>
                    <a:cubicBezTo>
                      <a:pt x="10" y="1"/>
                      <a:pt x="11" y="1"/>
                      <a:pt x="12" y="1"/>
                    </a:cubicBezTo>
                    <a:cubicBezTo>
                      <a:pt x="14" y="0"/>
                      <a:pt x="17" y="0"/>
                      <a:pt x="19" y="0"/>
                    </a:cubicBezTo>
                    <a:cubicBezTo>
                      <a:pt x="21" y="0"/>
                      <a:pt x="23" y="0"/>
                      <a:pt x="25" y="0"/>
                    </a:cubicBezTo>
                    <a:cubicBezTo>
                      <a:pt x="30" y="1"/>
                      <a:pt x="33" y="2"/>
                      <a:pt x="36" y="4"/>
                    </a:cubicBezTo>
                    <a:cubicBezTo>
                      <a:pt x="39" y="5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6"/>
                      <a:pt x="39" y="8"/>
                      <a:pt x="36" y="11"/>
                    </a:cubicBezTo>
                    <a:cubicBezTo>
                      <a:pt x="33" y="13"/>
                      <a:pt x="29" y="16"/>
                      <a:pt x="25" y="18"/>
                    </a:cubicBezTo>
                    <a:cubicBezTo>
                      <a:pt x="23" y="19"/>
                      <a:pt x="20" y="20"/>
                      <a:pt x="18" y="20"/>
                    </a:cubicBezTo>
                    <a:cubicBezTo>
                      <a:pt x="17" y="20"/>
                      <a:pt x="16" y="20"/>
                      <a:pt x="15" y="20"/>
                    </a:cubicBezTo>
                    <a:cubicBezTo>
                      <a:pt x="14" y="20"/>
                      <a:pt x="12" y="20"/>
                      <a:pt x="11" y="20"/>
                    </a:cubicBezTo>
                    <a:cubicBezTo>
                      <a:pt x="7" y="19"/>
                      <a:pt x="3" y="17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61" name="Freeform 56">
                <a:extLst>
                  <a:ext uri="{FF2B5EF4-FFF2-40B4-BE49-F238E27FC236}">
                    <a16:creationId xmlns:a16="http://schemas.microsoft.com/office/drawing/2014/main" id="{471EDFF4-2397-8A46-CAF0-A7E19BC572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8157" y="2845431"/>
                <a:ext cx="73025" cy="141288"/>
              </a:xfrm>
              <a:custGeom>
                <a:avLst/>
                <a:gdLst>
                  <a:gd name="T0" fmla="*/ 5 w 19"/>
                  <a:gd name="T1" fmla="*/ 36 h 37"/>
                  <a:gd name="T2" fmla="*/ 12 w 19"/>
                  <a:gd name="T3" fmla="*/ 20 h 37"/>
                  <a:gd name="T4" fmla="*/ 11 w 19"/>
                  <a:gd name="T5" fmla="*/ 13 h 37"/>
                  <a:gd name="T6" fmla="*/ 10 w 19"/>
                  <a:gd name="T7" fmla="*/ 6 h 37"/>
                  <a:gd name="T8" fmla="*/ 12 w 19"/>
                  <a:gd name="T9" fmla="*/ 14 h 37"/>
                  <a:gd name="T10" fmla="*/ 13 w 19"/>
                  <a:gd name="T11" fmla="*/ 18 h 37"/>
                  <a:gd name="T12" fmla="*/ 13 w 19"/>
                  <a:gd name="T13" fmla="*/ 22 h 37"/>
                  <a:gd name="T14" fmla="*/ 7 w 19"/>
                  <a:gd name="T15" fmla="*/ 37 h 37"/>
                  <a:gd name="T16" fmla="*/ 8 w 19"/>
                  <a:gd name="T17" fmla="*/ 37 h 37"/>
                  <a:gd name="T18" fmla="*/ 18 w 19"/>
                  <a:gd name="T19" fmla="*/ 27 h 37"/>
                  <a:gd name="T20" fmla="*/ 17 w 19"/>
                  <a:gd name="T21" fmla="*/ 14 h 37"/>
                  <a:gd name="T22" fmla="*/ 12 w 19"/>
                  <a:gd name="T23" fmla="*/ 4 h 37"/>
                  <a:gd name="T24" fmla="*/ 8 w 19"/>
                  <a:gd name="T25" fmla="*/ 0 h 37"/>
                  <a:gd name="T26" fmla="*/ 8 w 19"/>
                  <a:gd name="T27" fmla="*/ 0 h 37"/>
                  <a:gd name="T28" fmla="*/ 6 w 19"/>
                  <a:gd name="T29" fmla="*/ 3 h 37"/>
                  <a:gd name="T30" fmla="*/ 4 w 19"/>
                  <a:gd name="T31" fmla="*/ 7 h 37"/>
                  <a:gd name="T32" fmla="*/ 3 w 19"/>
                  <a:gd name="T33" fmla="*/ 9 h 37"/>
                  <a:gd name="T34" fmla="*/ 2 w 19"/>
                  <a:gd name="T35" fmla="*/ 11 h 37"/>
                  <a:gd name="T36" fmla="*/ 0 w 19"/>
                  <a:gd name="T37" fmla="*/ 17 h 37"/>
                  <a:gd name="T38" fmla="*/ 0 w 19"/>
                  <a:gd name="T39" fmla="*/ 23 h 37"/>
                  <a:gd name="T40" fmla="*/ 5 w 19"/>
                  <a:gd name="T41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5" y="36"/>
                    </a:moveTo>
                    <a:cubicBezTo>
                      <a:pt x="9" y="32"/>
                      <a:pt x="11" y="26"/>
                      <a:pt x="12" y="20"/>
                    </a:cubicBezTo>
                    <a:cubicBezTo>
                      <a:pt x="12" y="18"/>
                      <a:pt x="12" y="16"/>
                      <a:pt x="11" y="13"/>
                    </a:cubicBezTo>
                    <a:cubicBezTo>
                      <a:pt x="11" y="11"/>
                      <a:pt x="11" y="8"/>
                      <a:pt x="10" y="6"/>
                    </a:cubicBezTo>
                    <a:cubicBezTo>
                      <a:pt x="11" y="9"/>
                      <a:pt x="12" y="11"/>
                      <a:pt x="12" y="14"/>
                    </a:cubicBezTo>
                    <a:cubicBezTo>
                      <a:pt x="12" y="15"/>
                      <a:pt x="13" y="16"/>
                      <a:pt x="13" y="18"/>
                    </a:cubicBezTo>
                    <a:cubicBezTo>
                      <a:pt x="13" y="19"/>
                      <a:pt x="13" y="20"/>
                      <a:pt x="13" y="22"/>
                    </a:cubicBezTo>
                    <a:cubicBezTo>
                      <a:pt x="12" y="27"/>
                      <a:pt x="10" y="32"/>
                      <a:pt x="7" y="37"/>
                    </a:cubicBezTo>
                    <a:cubicBezTo>
                      <a:pt x="7" y="37"/>
                      <a:pt x="7" y="37"/>
                      <a:pt x="8" y="37"/>
                    </a:cubicBezTo>
                    <a:cubicBezTo>
                      <a:pt x="14" y="35"/>
                      <a:pt x="17" y="31"/>
                      <a:pt x="18" y="27"/>
                    </a:cubicBezTo>
                    <a:cubicBezTo>
                      <a:pt x="19" y="22"/>
                      <a:pt x="19" y="18"/>
                      <a:pt x="17" y="14"/>
                    </a:cubicBezTo>
                    <a:cubicBezTo>
                      <a:pt x="16" y="10"/>
                      <a:pt x="13" y="6"/>
                      <a:pt x="12" y="4"/>
                    </a:cubicBezTo>
                    <a:cubicBezTo>
                      <a:pt x="10" y="1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1"/>
                      <a:pt x="6" y="3"/>
                    </a:cubicBezTo>
                    <a:cubicBezTo>
                      <a:pt x="5" y="4"/>
                      <a:pt x="5" y="6"/>
                      <a:pt x="4" y="7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3" y="10"/>
                      <a:pt x="2" y="11"/>
                      <a:pt x="2" y="11"/>
                    </a:cubicBezTo>
                    <a:cubicBezTo>
                      <a:pt x="1" y="13"/>
                      <a:pt x="1" y="15"/>
                      <a:pt x="0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0" y="27"/>
                      <a:pt x="1" y="32"/>
                      <a:pt x="5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62" name="Freeform 57">
                <a:extLst>
                  <a:ext uri="{FF2B5EF4-FFF2-40B4-BE49-F238E27FC236}">
                    <a16:creationId xmlns:a16="http://schemas.microsoft.com/office/drawing/2014/main" id="{EC81DC99-F88A-17C1-8642-ADF11F3AA8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9107" y="3005769"/>
                <a:ext cx="168276" cy="87313"/>
              </a:xfrm>
              <a:custGeom>
                <a:avLst/>
                <a:gdLst>
                  <a:gd name="T0" fmla="*/ 0 w 44"/>
                  <a:gd name="T1" fmla="*/ 8 h 23"/>
                  <a:gd name="T2" fmla="*/ 19 w 44"/>
                  <a:gd name="T3" fmla="*/ 9 h 23"/>
                  <a:gd name="T4" fmla="*/ 28 w 44"/>
                  <a:gd name="T5" fmla="*/ 10 h 23"/>
                  <a:gd name="T6" fmla="*/ 31 w 44"/>
                  <a:gd name="T7" fmla="*/ 11 h 23"/>
                  <a:gd name="T8" fmla="*/ 35 w 44"/>
                  <a:gd name="T9" fmla="*/ 13 h 23"/>
                  <a:gd name="T10" fmla="*/ 31 w 44"/>
                  <a:gd name="T11" fmla="*/ 11 h 23"/>
                  <a:gd name="T12" fmla="*/ 27 w 44"/>
                  <a:gd name="T13" fmla="*/ 9 h 23"/>
                  <a:gd name="T14" fmla="*/ 18 w 44"/>
                  <a:gd name="T15" fmla="*/ 7 h 23"/>
                  <a:gd name="T16" fmla="*/ 0 w 44"/>
                  <a:gd name="T17" fmla="*/ 7 h 23"/>
                  <a:gd name="T18" fmla="*/ 0 w 44"/>
                  <a:gd name="T19" fmla="*/ 6 h 23"/>
                  <a:gd name="T20" fmla="*/ 15 w 44"/>
                  <a:gd name="T21" fmla="*/ 0 h 23"/>
                  <a:gd name="T22" fmla="*/ 19 w 44"/>
                  <a:gd name="T23" fmla="*/ 0 h 23"/>
                  <a:gd name="T24" fmla="*/ 22 w 44"/>
                  <a:gd name="T25" fmla="*/ 1 h 23"/>
                  <a:gd name="T26" fmla="*/ 29 w 44"/>
                  <a:gd name="T27" fmla="*/ 3 h 23"/>
                  <a:gd name="T28" fmla="*/ 39 w 44"/>
                  <a:gd name="T29" fmla="*/ 10 h 23"/>
                  <a:gd name="T30" fmla="*/ 44 w 44"/>
                  <a:gd name="T31" fmla="*/ 14 h 23"/>
                  <a:gd name="T32" fmla="*/ 44 w 44"/>
                  <a:gd name="T33" fmla="*/ 14 h 23"/>
                  <a:gd name="T34" fmla="*/ 42 w 44"/>
                  <a:gd name="T35" fmla="*/ 15 h 23"/>
                  <a:gd name="T36" fmla="*/ 37 w 44"/>
                  <a:gd name="T37" fmla="*/ 17 h 23"/>
                  <a:gd name="T38" fmla="*/ 31 w 44"/>
                  <a:gd name="T39" fmla="*/ 20 h 23"/>
                  <a:gd name="T40" fmla="*/ 24 w 44"/>
                  <a:gd name="T41" fmla="*/ 22 h 23"/>
                  <a:gd name="T42" fmla="*/ 9 w 44"/>
                  <a:gd name="T43" fmla="*/ 20 h 23"/>
                  <a:gd name="T44" fmla="*/ 0 w 44"/>
                  <a:gd name="T45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" h="23">
                    <a:moveTo>
                      <a:pt x="0" y="8"/>
                    </a:moveTo>
                    <a:cubicBezTo>
                      <a:pt x="6" y="8"/>
                      <a:pt x="13" y="8"/>
                      <a:pt x="19" y="9"/>
                    </a:cubicBezTo>
                    <a:cubicBezTo>
                      <a:pt x="22" y="9"/>
                      <a:pt x="25" y="10"/>
                      <a:pt x="28" y="10"/>
                    </a:cubicBezTo>
                    <a:cubicBezTo>
                      <a:pt x="29" y="10"/>
                      <a:pt x="30" y="11"/>
                      <a:pt x="31" y="11"/>
                    </a:cubicBezTo>
                    <a:cubicBezTo>
                      <a:pt x="33" y="12"/>
                      <a:pt x="34" y="12"/>
                      <a:pt x="35" y="13"/>
                    </a:cubicBezTo>
                    <a:cubicBezTo>
                      <a:pt x="34" y="12"/>
                      <a:pt x="33" y="11"/>
                      <a:pt x="31" y="11"/>
                    </a:cubicBezTo>
                    <a:cubicBezTo>
                      <a:pt x="30" y="10"/>
                      <a:pt x="28" y="10"/>
                      <a:pt x="27" y="9"/>
                    </a:cubicBezTo>
                    <a:cubicBezTo>
                      <a:pt x="24" y="8"/>
                      <a:pt x="21" y="8"/>
                      <a:pt x="18" y="7"/>
                    </a:cubicBezTo>
                    <a:cubicBezTo>
                      <a:pt x="12" y="7"/>
                      <a:pt x="6" y="6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6" y="2"/>
                      <a:pt x="10" y="0"/>
                      <a:pt x="15" y="0"/>
                    </a:cubicBezTo>
                    <a:cubicBezTo>
                      <a:pt x="16" y="0"/>
                      <a:pt x="18" y="0"/>
                      <a:pt x="19" y="0"/>
                    </a:cubicBezTo>
                    <a:cubicBezTo>
                      <a:pt x="20" y="0"/>
                      <a:pt x="21" y="1"/>
                      <a:pt x="22" y="1"/>
                    </a:cubicBezTo>
                    <a:cubicBezTo>
                      <a:pt x="25" y="2"/>
                      <a:pt x="27" y="2"/>
                      <a:pt x="29" y="3"/>
                    </a:cubicBezTo>
                    <a:cubicBezTo>
                      <a:pt x="33" y="5"/>
                      <a:pt x="37" y="8"/>
                      <a:pt x="39" y="10"/>
                    </a:cubicBezTo>
                    <a:cubicBezTo>
                      <a:pt x="42" y="12"/>
                      <a:pt x="44" y="14"/>
                      <a:pt x="44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3" y="14"/>
                      <a:pt x="43" y="14"/>
                      <a:pt x="42" y="15"/>
                    </a:cubicBezTo>
                    <a:cubicBezTo>
                      <a:pt x="41" y="16"/>
                      <a:pt x="39" y="17"/>
                      <a:pt x="37" y="17"/>
                    </a:cubicBezTo>
                    <a:cubicBezTo>
                      <a:pt x="35" y="18"/>
                      <a:pt x="33" y="19"/>
                      <a:pt x="31" y="20"/>
                    </a:cubicBezTo>
                    <a:cubicBezTo>
                      <a:pt x="29" y="21"/>
                      <a:pt x="26" y="21"/>
                      <a:pt x="24" y="22"/>
                    </a:cubicBezTo>
                    <a:cubicBezTo>
                      <a:pt x="19" y="23"/>
                      <a:pt x="13" y="22"/>
                      <a:pt x="9" y="20"/>
                    </a:cubicBezTo>
                    <a:cubicBezTo>
                      <a:pt x="5" y="18"/>
                      <a:pt x="1" y="1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63" name="Freeform 58">
                <a:extLst>
                  <a:ext uri="{FF2B5EF4-FFF2-40B4-BE49-F238E27FC236}">
                    <a16:creationId xmlns:a16="http://schemas.microsoft.com/office/drawing/2014/main" id="{3A0303F1-8D0F-6716-7AE9-87621C34FB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557" y="2891468"/>
                <a:ext cx="82550" cy="147638"/>
              </a:xfrm>
              <a:custGeom>
                <a:avLst/>
                <a:gdLst>
                  <a:gd name="T0" fmla="*/ 3 w 22"/>
                  <a:gd name="T1" fmla="*/ 38 h 39"/>
                  <a:gd name="T2" fmla="*/ 14 w 22"/>
                  <a:gd name="T3" fmla="*/ 23 h 39"/>
                  <a:gd name="T4" fmla="*/ 15 w 22"/>
                  <a:gd name="T5" fmla="*/ 7 h 39"/>
                  <a:gd name="T6" fmla="*/ 14 w 22"/>
                  <a:gd name="T7" fmla="*/ 24 h 39"/>
                  <a:gd name="T8" fmla="*/ 4 w 22"/>
                  <a:gd name="T9" fmla="*/ 39 h 39"/>
                  <a:gd name="T10" fmla="*/ 5 w 22"/>
                  <a:gd name="T11" fmla="*/ 39 h 39"/>
                  <a:gd name="T12" fmla="*/ 14 w 22"/>
                  <a:gd name="T13" fmla="*/ 36 h 39"/>
                  <a:gd name="T14" fmla="*/ 17 w 22"/>
                  <a:gd name="T15" fmla="*/ 34 h 39"/>
                  <a:gd name="T16" fmla="*/ 19 w 22"/>
                  <a:gd name="T17" fmla="*/ 31 h 39"/>
                  <a:gd name="T18" fmla="*/ 22 w 22"/>
                  <a:gd name="T19" fmla="*/ 24 h 39"/>
                  <a:gd name="T20" fmla="*/ 22 w 22"/>
                  <a:gd name="T21" fmla="*/ 17 h 39"/>
                  <a:gd name="T22" fmla="*/ 18 w 22"/>
                  <a:gd name="T23" fmla="*/ 5 h 39"/>
                  <a:gd name="T24" fmla="*/ 16 w 22"/>
                  <a:gd name="T25" fmla="*/ 0 h 39"/>
                  <a:gd name="T26" fmla="*/ 16 w 22"/>
                  <a:gd name="T27" fmla="*/ 0 h 39"/>
                  <a:gd name="T28" fmla="*/ 15 w 22"/>
                  <a:gd name="T29" fmla="*/ 1 h 39"/>
                  <a:gd name="T30" fmla="*/ 13 w 22"/>
                  <a:gd name="T31" fmla="*/ 2 h 39"/>
                  <a:gd name="T32" fmla="*/ 12 w 22"/>
                  <a:gd name="T33" fmla="*/ 3 h 39"/>
                  <a:gd name="T34" fmla="*/ 6 w 22"/>
                  <a:gd name="T35" fmla="*/ 11 h 39"/>
                  <a:gd name="T36" fmla="*/ 3 w 22"/>
                  <a:gd name="T37" fmla="*/ 16 h 39"/>
                  <a:gd name="T38" fmla="*/ 2 w 22"/>
                  <a:gd name="T39" fmla="*/ 19 h 39"/>
                  <a:gd name="T40" fmla="*/ 1 w 22"/>
                  <a:gd name="T41" fmla="*/ 22 h 39"/>
                  <a:gd name="T42" fmla="*/ 3 w 22"/>
                  <a:gd name="T43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39">
                    <a:moveTo>
                      <a:pt x="3" y="38"/>
                    </a:moveTo>
                    <a:cubicBezTo>
                      <a:pt x="8" y="34"/>
                      <a:pt x="12" y="28"/>
                      <a:pt x="14" y="23"/>
                    </a:cubicBezTo>
                    <a:cubicBezTo>
                      <a:pt x="16" y="18"/>
                      <a:pt x="16" y="12"/>
                      <a:pt x="15" y="7"/>
                    </a:cubicBezTo>
                    <a:cubicBezTo>
                      <a:pt x="17" y="13"/>
                      <a:pt x="16" y="19"/>
                      <a:pt x="14" y="24"/>
                    </a:cubicBezTo>
                    <a:cubicBezTo>
                      <a:pt x="12" y="30"/>
                      <a:pt x="9" y="35"/>
                      <a:pt x="4" y="39"/>
                    </a:cubicBezTo>
                    <a:cubicBezTo>
                      <a:pt x="4" y="39"/>
                      <a:pt x="5" y="39"/>
                      <a:pt x="5" y="39"/>
                    </a:cubicBezTo>
                    <a:cubicBezTo>
                      <a:pt x="9" y="38"/>
                      <a:pt x="12" y="38"/>
                      <a:pt x="14" y="36"/>
                    </a:cubicBezTo>
                    <a:cubicBezTo>
                      <a:pt x="15" y="35"/>
                      <a:pt x="16" y="35"/>
                      <a:pt x="17" y="34"/>
                    </a:cubicBezTo>
                    <a:cubicBezTo>
                      <a:pt x="18" y="33"/>
                      <a:pt x="18" y="32"/>
                      <a:pt x="19" y="31"/>
                    </a:cubicBezTo>
                    <a:cubicBezTo>
                      <a:pt x="20" y="29"/>
                      <a:pt x="21" y="27"/>
                      <a:pt x="22" y="24"/>
                    </a:cubicBezTo>
                    <a:cubicBezTo>
                      <a:pt x="22" y="22"/>
                      <a:pt x="22" y="20"/>
                      <a:pt x="22" y="17"/>
                    </a:cubicBezTo>
                    <a:cubicBezTo>
                      <a:pt x="21" y="13"/>
                      <a:pt x="20" y="8"/>
                      <a:pt x="18" y="5"/>
                    </a:cubicBezTo>
                    <a:cubicBezTo>
                      <a:pt x="17" y="2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2"/>
                      <a:pt x="13" y="2"/>
                    </a:cubicBezTo>
                    <a:cubicBezTo>
                      <a:pt x="13" y="2"/>
                      <a:pt x="13" y="3"/>
                      <a:pt x="12" y="3"/>
                    </a:cubicBezTo>
                    <a:cubicBezTo>
                      <a:pt x="10" y="5"/>
                      <a:pt x="8" y="8"/>
                      <a:pt x="6" y="11"/>
                    </a:cubicBezTo>
                    <a:cubicBezTo>
                      <a:pt x="5" y="12"/>
                      <a:pt x="4" y="14"/>
                      <a:pt x="3" y="16"/>
                    </a:cubicBezTo>
                    <a:cubicBezTo>
                      <a:pt x="2" y="17"/>
                      <a:pt x="2" y="18"/>
                      <a:pt x="2" y="19"/>
                    </a:cubicBezTo>
                    <a:cubicBezTo>
                      <a:pt x="1" y="20"/>
                      <a:pt x="1" y="21"/>
                      <a:pt x="1" y="22"/>
                    </a:cubicBezTo>
                    <a:cubicBezTo>
                      <a:pt x="0" y="27"/>
                      <a:pt x="0" y="32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CACA3EE-9CAC-8902-3918-74D24C472677}"/>
              </a:ext>
            </a:extLst>
          </p:cNvPr>
          <p:cNvGrpSpPr/>
          <p:nvPr/>
        </p:nvGrpSpPr>
        <p:grpSpPr>
          <a:xfrm>
            <a:off x="4163926" y="4435058"/>
            <a:ext cx="1962235" cy="1139585"/>
            <a:chOff x="3398119" y="4285088"/>
            <a:chExt cx="1962235" cy="1139585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A4AC765E-A1C9-7B80-B15C-2143C43639C0}"/>
                </a:ext>
              </a:extLst>
            </p:cNvPr>
            <p:cNvGrpSpPr/>
            <p:nvPr/>
          </p:nvGrpSpPr>
          <p:grpSpPr>
            <a:xfrm>
              <a:off x="3905696" y="4801363"/>
              <a:ext cx="947080" cy="623310"/>
              <a:chOff x="3905696" y="4801363"/>
              <a:chExt cx="947080" cy="623310"/>
            </a:xfrm>
          </p:grpSpPr>
          <p:sp>
            <p:nvSpPr>
              <p:cNvPr id="165" name="矩形 164">
                <a:extLst>
                  <a:ext uri="{FF2B5EF4-FFF2-40B4-BE49-F238E27FC236}">
                    <a16:creationId xmlns:a16="http://schemas.microsoft.com/office/drawing/2014/main" id="{152DAFD0-E7E5-1658-E537-A8E24D265809}"/>
                  </a:ext>
                </a:extLst>
              </p:cNvPr>
              <p:cNvSpPr/>
              <p:nvPr/>
            </p:nvSpPr>
            <p:spPr>
              <a:xfrm>
                <a:off x="3905696" y="4801363"/>
                <a:ext cx="947080" cy="387107"/>
              </a:xfrm>
              <a:prstGeom prst="rect">
                <a:avLst/>
              </a:prstGeom>
              <a:effectLst/>
            </p:spPr>
            <p:txBody>
              <a:bodyPr wrap="none" lIns="53035" tIns="26518" rIns="53035" bIns="26518">
                <a:spAutoFit/>
              </a:bodyPr>
              <a:lstStyle/>
              <a:p>
                <a:pPr algn="ctr">
                  <a:lnSpc>
                    <a:spcPts val="2900"/>
                  </a:lnSpc>
                </a:pPr>
                <a:r>
                  <a:rPr lang="zh-CN" altLang="zh-CN" sz="1600" b="1" kern="100">
                    <a:gradFill>
                      <a:gsLst>
                        <a:gs pos="32000">
                          <a:schemeClr val="accent1"/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8100000" scaled="1"/>
                    </a:gradFill>
                    <a:latin typeface="思源黑体 CN Regular" panose="020B0500000000000000" pitchFamily="34" charset="-122"/>
                    <a:ea typeface="思源黑体 CN Regular"/>
                    <a:cs typeface="+mn-ea"/>
                    <a:sym typeface="+mn-lt"/>
                  </a:rPr>
                  <a:t>先进</a:t>
                </a:r>
                <a:r>
                  <a:rPr lang="zh-CN" altLang="en-US" sz="1600" b="1" kern="100">
                    <a:gradFill>
                      <a:gsLst>
                        <a:gs pos="32000">
                          <a:schemeClr val="accent1"/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8100000" scaled="1"/>
                    </a:gradFill>
                    <a:latin typeface="思源黑体 CN Regular" panose="020B0500000000000000" pitchFamily="34" charset="-122"/>
                    <a:ea typeface="思源黑体 CN Regular"/>
                    <a:cs typeface="+mn-ea"/>
                    <a:sym typeface="+mn-lt"/>
                  </a:rPr>
                  <a:t>生产</a:t>
                </a:r>
                <a:endParaRPr lang="zh-CN" altLang="zh-CN" sz="1600" b="1" kern="100" dirty="0">
                  <a:gradFill>
                    <a:gsLst>
                      <a:gs pos="3200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8100000" scaled="1"/>
                  </a:gradFill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166" name="矩形 165">
                <a:extLst>
                  <a:ext uri="{FF2B5EF4-FFF2-40B4-BE49-F238E27FC236}">
                    <a16:creationId xmlns:a16="http://schemas.microsoft.com/office/drawing/2014/main" id="{E54CD2B7-7732-F9CD-382C-AFEFF8ABF040}"/>
                  </a:ext>
                </a:extLst>
              </p:cNvPr>
              <p:cNvSpPr/>
              <p:nvPr/>
            </p:nvSpPr>
            <p:spPr>
              <a:xfrm>
                <a:off x="3983252" y="5037566"/>
                <a:ext cx="737086" cy="387107"/>
              </a:xfrm>
              <a:prstGeom prst="rect">
                <a:avLst/>
              </a:prstGeom>
              <a:effectLst/>
            </p:spPr>
            <p:txBody>
              <a:bodyPr wrap="none" lIns="53035" tIns="26518" rIns="53035" bIns="26518">
                <a:spAutoFit/>
              </a:bodyPr>
              <a:lstStyle/>
              <a:p>
                <a:pPr algn="ctr">
                  <a:lnSpc>
                    <a:spcPts val="2900"/>
                  </a:lnSpc>
                </a:pPr>
                <a:r>
                  <a:rPr kumimoji="0" lang="zh-CN" altLang="zh-CN" sz="1600" b="1" i="0" u="none" strike="noStrike" kern="100" cap="none" spc="0" normalizeH="0" baseline="0" noProof="0">
                    <a:ln>
                      <a:noFill/>
                    </a:ln>
                    <a:gradFill>
                      <a:gsLst>
                        <a:gs pos="32000">
                          <a:schemeClr val="accent1"/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8100000" scaled="1"/>
                    </a:gra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/>
                    <a:cs typeface="+mn-ea"/>
                    <a:sym typeface="+mn-lt"/>
                  </a:rPr>
                  <a:t>工作者</a:t>
                </a:r>
                <a:endParaRPr lang="zh-CN" altLang="zh-CN" sz="1600" b="1" kern="100" dirty="0">
                  <a:gradFill>
                    <a:gsLst>
                      <a:gs pos="3200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8100000" scaled="1"/>
                  </a:gradFill>
                  <a:latin typeface="思源黑体 CN Regular" panose="020B0500000000000000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67" name="employee_2369">
              <a:extLst>
                <a:ext uri="{FF2B5EF4-FFF2-40B4-BE49-F238E27FC236}">
                  <a16:creationId xmlns:a16="http://schemas.microsoft.com/office/drawing/2014/main" id="{A0333FA8-A340-1B32-4AD0-4B33D201690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130600" y="4285088"/>
              <a:ext cx="469599" cy="609684"/>
            </a:xfrm>
            <a:custGeom>
              <a:avLst/>
              <a:gdLst>
                <a:gd name="connsiteX0" fmla="*/ 183692 w 459358"/>
                <a:gd name="connsiteY0" fmla="*/ 480136 h 596388"/>
                <a:gd name="connsiteX1" fmla="*/ 183692 w 459358"/>
                <a:gd name="connsiteY1" fmla="*/ 514538 h 596388"/>
                <a:gd name="connsiteX2" fmla="*/ 275537 w 459358"/>
                <a:gd name="connsiteY2" fmla="*/ 514538 h 596388"/>
                <a:gd name="connsiteX3" fmla="*/ 275537 w 459358"/>
                <a:gd name="connsiteY3" fmla="*/ 480136 h 596388"/>
                <a:gd name="connsiteX4" fmla="*/ 159295 w 459358"/>
                <a:gd name="connsiteY4" fmla="*/ 288060 h 596388"/>
                <a:gd name="connsiteX5" fmla="*/ 298499 w 459358"/>
                <a:gd name="connsiteY5" fmla="*/ 288060 h 596388"/>
                <a:gd name="connsiteX6" fmla="*/ 338681 w 459358"/>
                <a:gd name="connsiteY6" fmla="*/ 316728 h 596388"/>
                <a:gd name="connsiteX7" fmla="*/ 426222 w 459358"/>
                <a:gd name="connsiteY7" fmla="*/ 366897 h 596388"/>
                <a:gd name="connsiteX8" fmla="*/ 457794 w 459358"/>
                <a:gd name="connsiteY8" fmla="*/ 543206 h 596388"/>
                <a:gd name="connsiteX9" fmla="*/ 443443 w 459358"/>
                <a:gd name="connsiteY9" fmla="*/ 558974 h 596388"/>
                <a:gd name="connsiteX10" fmla="*/ 219569 w 459358"/>
                <a:gd name="connsiteY10" fmla="*/ 596242 h 596388"/>
                <a:gd name="connsiteX11" fmla="*/ 11481 w 459358"/>
                <a:gd name="connsiteY11" fmla="*/ 553240 h 596388"/>
                <a:gd name="connsiteX12" fmla="*/ 0 w 459358"/>
                <a:gd name="connsiteY12" fmla="*/ 524572 h 596388"/>
                <a:gd name="connsiteX13" fmla="*/ 38748 w 459358"/>
                <a:gd name="connsiteY13" fmla="*/ 356863 h 596388"/>
                <a:gd name="connsiteX14" fmla="*/ 73190 w 459358"/>
                <a:gd name="connsiteY14" fmla="*/ 333929 h 596388"/>
                <a:gd name="connsiteX15" fmla="*/ 159295 w 459358"/>
                <a:gd name="connsiteY15" fmla="*/ 288060 h 596388"/>
                <a:gd name="connsiteX16" fmla="*/ 225330 w 459358"/>
                <a:gd name="connsiteY16" fmla="*/ 10030 h 596388"/>
                <a:gd name="connsiteX17" fmla="*/ 218147 w 459358"/>
                <a:gd name="connsiteY17" fmla="*/ 21493 h 596388"/>
                <a:gd name="connsiteX18" fmla="*/ 219584 w 459358"/>
                <a:gd name="connsiteY18" fmla="*/ 21493 h 596388"/>
                <a:gd name="connsiteX19" fmla="*/ 225330 w 459358"/>
                <a:gd name="connsiteY19" fmla="*/ 10030 h 596388"/>
                <a:gd name="connsiteX20" fmla="*/ 236821 w 459358"/>
                <a:gd name="connsiteY20" fmla="*/ 0 h 596388"/>
                <a:gd name="connsiteX21" fmla="*/ 226766 w 459358"/>
                <a:gd name="connsiteY21" fmla="*/ 14328 h 596388"/>
                <a:gd name="connsiteX22" fmla="*/ 239694 w 459358"/>
                <a:gd name="connsiteY22" fmla="*/ 4299 h 596388"/>
                <a:gd name="connsiteX23" fmla="*/ 256932 w 459358"/>
                <a:gd name="connsiteY23" fmla="*/ 30090 h 596388"/>
                <a:gd name="connsiteX24" fmla="*/ 254059 w 459358"/>
                <a:gd name="connsiteY24" fmla="*/ 25791 h 596388"/>
                <a:gd name="connsiteX25" fmla="*/ 259805 w 459358"/>
                <a:gd name="connsiteY25" fmla="*/ 32955 h 596388"/>
                <a:gd name="connsiteX26" fmla="*/ 262678 w 459358"/>
                <a:gd name="connsiteY26" fmla="*/ 32955 h 596388"/>
                <a:gd name="connsiteX27" fmla="*/ 258369 w 459358"/>
                <a:gd name="connsiteY27" fmla="*/ 27224 h 596388"/>
                <a:gd name="connsiteX28" fmla="*/ 264115 w 459358"/>
                <a:gd name="connsiteY28" fmla="*/ 32955 h 596388"/>
                <a:gd name="connsiteX29" fmla="*/ 269861 w 459358"/>
                <a:gd name="connsiteY29" fmla="*/ 34388 h 596388"/>
                <a:gd name="connsiteX30" fmla="*/ 268424 w 459358"/>
                <a:gd name="connsiteY30" fmla="*/ 32955 h 596388"/>
                <a:gd name="connsiteX31" fmla="*/ 272734 w 459358"/>
                <a:gd name="connsiteY31" fmla="*/ 35821 h 596388"/>
                <a:gd name="connsiteX32" fmla="*/ 317265 w 459358"/>
                <a:gd name="connsiteY32" fmla="*/ 63045 h 596388"/>
                <a:gd name="connsiteX33" fmla="*/ 327320 w 459358"/>
                <a:gd name="connsiteY33" fmla="*/ 159045 h 596388"/>
                <a:gd name="connsiteX34" fmla="*/ 330193 w 459358"/>
                <a:gd name="connsiteY34" fmla="*/ 190568 h 596388"/>
                <a:gd name="connsiteX35" fmla="*/ 321574 w 459358"/>
                <a:gd name="connsiteY35" fmla="*/ 206329 h 596388"/>
                <a:gd name="connsiteX36" fmla="*/ 228203 w 459358"/>
                <a:gd name="connsiteY36" fmla="*/ 308061 h 596388"/>
                <a:gd name="connsiteX37" fmla="*/ 139141 w 459358"/>
                <a:gd name="connsiteY37" fmla="*/ 206329 h 596388"/>
                <a:gd name="connsiteX38" fmla="*/ 131958 w 459358"/>
                <a:gd name="connsiteY38" fmla="*/ 190568 h 596388"/>
                <a:gd name="connsiteX39" fmla="*/ 136268 w 459358"/>
                <a:gd name="connsiteY39" fmla="*/ 160478 h 596388"/>
                <a:gd name="connsiteX40" fmla="*/ 133395 w 459358"/>
                <a:gd name="connsiteY40" fmla="*/ 84538 h 596388"/>
                <a:gd name="connsiteX41" fmla="*/ 195163 w 459358"/>
                <a:gd name="connsiteY41" fmla="*/ 21493 h 596388"/>
                <a:gd name="connsiteX42" fmla="*/ 203782 w 459358"/>
                <a:gd name="connsiteY42" fmla="*/ 17194 h 596388"/>
                <a:gd name="connsiteX43" fmla="*/ 209528 w 459358"/>
                <a:gd name="connsiteY43" fmla="*/ 11463 h 596388"/>
                <a:gd name="connsiteX44" fmla="*/ 203782 w 459358"/>
                <a:gd name="connsiteY44" fmla="*/ 21493 h 596388"/>
                <a:gd name="connsiteX45" fmla="*/ 209528 w 459358"/>
                <a:gd name="connsiteY45" fmla="*/ 22925 h 596388"/>
                <a:gd name="connsiteX46" fmla="*/ 215274 w 459358"/>
                <a:gd name="connsiteY46" fmla="*/ 15761 h 596388"/>
                <a:gd name="connsiteX47" fmla="*/ 209528 w 459358"/>
                <a:gd name="connsiteY47" fmla="*/ 24358 h 596388"/>
                <a:gd name="connsiteX48" fmla="*/ 212401 w 459358"/>
                <a:gd name="connsiteY48" fmla="*/ 25791 h 596388"/>
                <a:gd name="connsiteX49" fmla="*/ 226766 w 459358"/>
                <a:gd name="connsiteY49" fmla="*/ 8597 h 596388"/>
                <a:gd name="connsiteX50" fmla="*/ 236821 w 459358"/>
                <a:gd name="connsiteY50" fmla="*/ 0 h 59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59358" h="596388">
                  <a:moveTo>
                    <a:pt x="183692" y="480136"/>
                  </a:moveTo>
                  <a:lnTo>
                    <a:pt x="183692" y="514538"/>
                  </a:lnTo>
                  <a:lnTo>
                    <a:pt x="275537" y="514538"/>
                  </a:lnTo>
                  <a:lnTo>
                    <a:pt x="275537" y="480136"/>
                  </a:lnTo>
                  <a:close/>
                  <a:moveTo>
                    <a:pt x="159295" y="288060"/>
                  </a:moveTo>
                  <a:cubicBezTo>
                    <a:pt x="159295" y="288060"/>
                    <a:pt x="219569" y="442868"/>
                    <a:pt x="298499" y="288060"/>
                  </a:cubicBezTo>
                  <a:cubicBezTo>
                    <a:pt x="298499" y="288060"/>
                    <a:pt x="298499" y="302394"/>
                    <a:pt x="338681" y="316728"/>
                  </a:cubicBezTo>
                  <a:cubicBezTo>
                    <a:pt x="338681" y="316728"/>
                    <a:pt x="413306" y="339663"/>
                    <a:pt x="426222" y="366897"/>
                  </a:cubicBezTo>
                  <a:cubicBezTo>
                    <a:pt x="426222" y="366897"/>
                    <a:pt x="467839" y="460069"/>
                    <a:pt x="457794" y="543206"/>
                  </a:cubicBezTo>
                  <a:cubicBezTo>
                    <a:pt x="457794" y="543206"/>
                    <a:pt x="457794" y="550373"/>
                    <a:pt x="443443" y="558974"/>
                  </a:cubicBezTo>
                  <a:cubicBezTo>
                    <a:pt x="443443" y="558974"/>
                    <a:pt x="348727" y="599109"/>
                    <a:pt x="219569" y="596242"/>
                  </a:cubicBezTo>
                  <a:cubicBezTo>
                    <a:pt x="219569" y="596242"/>
                    <a:pt x="91846" y="589075"/>
                    <a:pt x="11481" y="553240"/>
                  </a:cubicBezTo>
                  <a:cubicBezTo>
                    <a:pt x="11481" y="553240"/>
                    <a:pt x="0" y="550373"/>
                    <a:pt x="0" y="524572"/>
                  </a:cubicBezTo>
                  <a:cubicBezTo>
                    <a:pt x="0" y="524572"/>
                    <a:pt x="4306" y="408466"/>
                    <a:pt x="38748" y="356863"/>
                  </a:cubicBezTo>
                  <a:cubicBezTo>
                    <a:pt x="38748" y="356863"/>
                    <a:pt x="48793" y="342529"/>
                    <a:pt x="73190" y="333929"/>
                  </a:cubicBezTo>
                  <a:cubicBezTo>
                    <a:pt x="73190" y="333929"/>
                    <a:pt x="153555" y="309561"/>
                    <a:pt x="159295" y="288060"/>
                  </a:cubicBezTo>
                  <a:close/>
                  <a:moveTo>
                    <a:pt x="225330" y="10030"/>
                  </a:moveTo>
                  <a:cubicBezTo>
                    <a:pt x="222457" y="12896"/>
                    <a:pt x="219584" y="17194"/>
                    <a:pt x="218147" y="21493"/>
                  </a:cubicBezTo>
                  <a:lnTo>
                    <a:pt x="219584" y="21493"/>
                  </a:lnTo>
                  <a:cubicBezTo>
                    <a:pt x="221020" y="17194"/>
                    <a:pt x="223893" y="12896"/>
                    <a:pt x="225330" y="10030"/>
                  </a:cubicBezTo>
                  <a:close/>
                  <a:moveTo>
                    <a:pt x="236821" y="0"/>
                  </a:moveTo>
                  <a:cubicBezTo>
                    <a:pt x="231076" y="4299"/>
                    <a:pt x="228203" y="8597"/>
                    <a:pt x="226766" y="14328"/>
                  </a:cubicBezTo>
                  <a:cubicBezTo>
                    <a:pt x="231076" y="7164"/>
                    <a:pt x="239694" y="4299"/>
                    <a:pt x="239694" y="4299"/>
                  </a:cubicBezTo>
                  <a:cubicBezTo>
                    <a:pt x="239694" y="15761"/>
                    <a:pt x="251186" y="25791"/>
                    <a:pt x="256932" y="30090"/>
                  </a:cubicBezTo>
                  <a:cubicBezTo>
                    <a:pt x="255496" y="27224"/>
                    <a:pt x="254059" y="25791"/>
                    <a:pt x="254059" y="25791"/>
                  </a:cubicBezTo>
                  <a:cubicBezTo>
                    <a:pt x="256932" y="27224"/>
                    <a:pt x="258369" y="30090"/>
                    <a:pt x="259805" y="32955"/>
                  </a:cubicBezTo>
                  <a:cubicBezTo>
                    <a:pt x="261242" y="32955"/>
                    <a:pt x="262678" y="32955"/>
                    <a:pt x="262678" y="32955"/>
                  </a:cubicBezTo>
                  <a:cubicBezTo>
                    <a:pt x="259805" y="30090"/>
                    <a:pt x="258369" y="27224"/>
                    <a:pt x="258369" y="27224"/>
                  </a:cubicBezTo>
                  <a:cubicBezTo>
                    <a:pt x="261242" y="30090"/>
                    <a:pt x="262678" y="31523"/>
                    <a:pt x="264115" y="32955"/>
                  </a:cubicBezTo>
                  <a:cubicBezTo>
                    <a:pt x="266988" y="34388"/>
                    <a:pt x="268424" y="34388"/>
                    <a:pt x="269861" y="34388"/>
                  </a:cubicBezTo>
                  <a:cubicBezTo>
                    <a:pt x="268424" y="32955"/>
                    <a:pt x="268424" y="32955"/>
                    <a:pt x="268424" y="32955"/>
                  </a:cubicBezTo>
                  <a:cubicBezTo>
                    <a:pt x="269861" y="32955"/>
                    <a:pt x="271297" y="34388"/>
                    <a:pt x="272734" y="35821"/>
                  </a:cubicBezTo>
                  <a:cubicBezTo>
                    <a:pt x="304336" y="44418"/>
                    <a:pt x="317265" y="63045"/>
                    <a:pt x="317265" y="63045"/>
                  </a:cubicBezTo>
                  <a:cubicBezTo>
                    <a:pt x="345994" y="94568"/>
                    <a:pt x="331629" y="146150"/>
                    <a:pt x="327320" y="159045"/>
                  </a:cubicBezTo>
                  <a:cubicBezTo>
                    <a:pt x="340248" y="156180"/>
                    <a:pt x="330193" y="190568"/>
                    <a:pt x="330193" y="190568"/>
                  </a:cubicBezTo>
                  <a:cubicBezTo>
                    <a:pt x="328756" y="200598"/>
                    <a:pt x="324447" y="204896"/>
                    <a:pt x="321574" y="206329"/>
                  </a:cubicBezTo>
                  <a:cubicBezTo>
                    <a:pt x="315828" y="253613"/>
                    <a:pt x="272734" y="308061"/>
                    <a:pt x="228203" y="308061"/>
                  </a:cubicBezTo>
                  <a:cubicBezTo>
                    <a:pt x="187981" y="308061"/>
                    <a:pt x="144886" y="256479"/>
                    <a:pt x="139141" y="206329"/>
                  </a:cubicBezTo>
                  <a:cubicBezTo>
                    <a:pt x="137704" y="204896"/>
                    <a:pt x="133395" y="200598"/>
                    <a:pt x="131958" y="190568"/>
                  </a:cubicBezTo>
                  <a:cubicBezTo>
                    <a:pt x="131958" y="190568"/>
                    <a:pt x="120466" y="153314"/>
                    <a:pt x="136268" y="160478"/>
                  </a:cubicBezTo>
                  <a:cubicBezTo>
                    <a:pt x="124776" y="104597"/>
                    <a:pt x="133395" y="84538"/>
                    <a:pt x="133395" y="84538"/>
                  </a:cubicBezTo>
                  <a:cubicBezTo>
                    <a:pt x="147759" y="42985"/>
                    <a:pt x="195163" y="21493"/>
                    <a:pt x="195163" y="21493"/>
                  </a:cubicBezTo>
                  <a:cubicBezTo>
                    <a:pt x="205219" y="10030"/>
                    <a:pt x="205219" y="14328"/>
                    <a:pt x="203782" y="17194"/>
                  </a:cubicBezTo>
                  <a:cubicBezTo>
                    <a:pt x="206655" y="14328"/>
                    <a:pt x="209528" y="11463"/>
                    <a:pt x="209528" y="11463"/>
                  </a:cubicBezTo>
                  <a:cubicBezTo>
                    <a:pt x="206655" y="14328"/>
                    <a:pt x="205219" y="17194"/>
                    <a:pt x="203782" y="21493"/>
                  </a:cubicBezTo>
                  <a:lnTo>
                    <a:pt x="209528" y="22925"/>
                  </a:lnTo>
                  <a:cubicBezTo>
                    <a:pt x="212401" y="18627"/>
                    <a:pt x="215274" y="15761"/>
                    <a:pt x="215274" y="15761"/>
                  </a:cubicBezTo>
                  <a:cubicBezTo>
                    <a:pt x="212401" y="18627"/>
                    <a:pt x="210965" y="21493"/>
                    <a:pt x="209528" y="24358"/>
                  </a:cubicBezTo>
                  <a:lnTo>
                    <a:pt x="212401" y="25791"/>
                  </a:lnTo>
                  <a:cubicBezTo>
                    <a:pt x="215274" y="15761"/>
                    <a:pt x="223893" y="10030"/>
                    <a:pt x="226766" y="8597"/>
                  </a:cubicBezTo>
                  <a:cubicBezTo>
                    <a:pt x="231076" y="2866"/>
                    <a:pt x="236821" y="0"/>
                    <a:pt x="236821" y="0"/>
                  </a:cubicBezTo>
                  <a:close/>
                </a:path>
              </a:pathLst>
            </a:custGeom>
            <a:gradFill flip="none" rotWithShape="1">
              <a:gsLst>
                <a:gs pos="35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/>
            <a:lstStyle/>
            <a:p>
              <a:endParaRPr lang="zh-CN" altLang="en-US">
                <a:latin typeface="思源黑体 CN Regular" panose="020B0500000000000000" pitchFamily="34" charset="-122"/>
              </a:endParaRPr>
            </a:p>
          </p:txBody>
        </p:sp>
        <p:grpSp>
          <p:nvGrpSpPr>
            <p:cNvPr id="168" name="组合 167">
              <a:extLst>
                <a:ext uri="{FF2B5EF4-FFF2-40B4-BE49-F238E27FC236}">
                  <a16:creationId xmlns:a16="http://schemas.microsoft.com/office/drawing/2014/main" id="{0B28B0CC-5B85-1547-7D8A-36C0F81406E0}"/>
                </a:ext>
              </a:extLst>
            </p:cNvPr>
            <p:cNvGrpSpPr/>
            <p:nvPr/>
          </p:nvGrpSpPr>
          <p:grpSpPr>
            <a:xfrm>
              <a:off x="4863465" y="4589930"/>
              <a:ext cx="496889" cy="808041"/>
              <a:chOff x="1162419" y="2285041"/>
              <a:chExt cx="496889" cy="808041"/>
            </a:xfr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8100000" scaled="1"/>
            </a:gradFill>
          </p:grpSpPr>
          <p:sp>
            <p:nvSpPr>
              <p:cNvPr id="193" name="Freeform 36">
                <a:extLst>
                  <a:ext uri="{FF2B5EF4-FFF2-40B4-BE49-F238E27FC236}">
                    <a16:creationId xmlns:a16="http://schemas.microsoft.com/office/drawing/2014/main" id="{FF7079C6-D9DE-1362-9653-B3BFF6340D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2419" y="2334254"/>
                <a:ext cx="409576" cy="750890"/>
              </a:xfrm>
              <a:custGeom>
                <a:avLst/>
                <a:gdLst>
                  <a:gd name="T0" fmla="*/ 6 w 108"/>
                  <a:gd name="T1" fmla="*/ 189 h 197"/>
                  <a:gd name="T2" fmla="*/ 20 w 108"/>
                  <a:gd name="T3" fmla="*/ 186 h 197"/>
                  <a:gd name="T4" fmla="*/ 42 w 108"/>
                  <a:gd name="T5" fmla="*/ 179 h 197"/>
                  <a:gd name="T6" fmla="*/ 61 w 108"/>
                  <a:gd name="T7" fmla="*/ 167 h 197"/>
                  <a:gd name="T8" fmla="*/ 68 w 108"/>
                  <a:gd name="T9" fmla="*/ 162 h 197"/>
                  <a:gd name="T10" fmla="*/ 84 w 108"/>
                  <a:gd name="T11" fmla="*/ 146 h 197"/>
                  <a:gd name="T12" fmla="*/ 96 w 108"/>
                  <a:gd name="T13" fmla="*/ 126 h 197"/>
                  <a:gd name="T14" fmla="*/ 105 w 108"/>
                  <a:gd name="T15" fmla="*/ 90 h 197"/>
                  <a:gd name="T16" fmla="*/ 104 w 108"/>
                  <a:gd name="T17" fmla="*/ 78 h 197"/>
                  <a:gd name="T18" fmla="*/ 101 w 108"/>
                  <a:gd name="T19" fmla="*/ 67 h 197"/>
                  <a:gd name="T20" fmla="*/ 93 w 108"/>
                  <a:gd name="T21" fmla="*/ 47 h 197"/>
                  <a:gd name="T22" fmla="*/ 90 w 108"/>
                  <a:gd name="T23" fmla="*/ 42 h 197"/>
                  <a:gd name="T24" fmla="*/ 84 w 108"/>
                  <a:gd name="T25" fmla="*/ 34 h 197"/>
                  <a:gd name="T26" fmla="*/ 70 w 108"/>
                  <a:gd name="T27" fmla="*/ 18 h 197"/>
                  <a:gd name="T28" fmla="*/ 65 w 108"/>
                  <a:gd name="T29" fmla="*/ 13 h 197"/>
                  <a:gd name="T30" fmla="*/ 57 w 108"/>
                  <a:gd name="T31" fmla="*/ 6 h 197"/>
                  <a:gd name="T32" fmla="*/ 51 w 108"/>
                  <a:gd name="T33" fmla="*/ 2 h 197"/>
                  <a:gd name="T34" fmla="*/ 53 w 108"/>
                  <a:gd name="T35" fmla="*/ 0 h 197"/>
                  <a:gd name="T36" fmla="*/ 55 w 108"/>
                  <a:gd name="T37" fmla="*/ 2 h 197"/>
                  <a:gd name="T38" fmla="*/ 66 w 108"/>
                  <a:gd name="T39" fmla="*/ 11 h 197"/>
                  <a:gd name="T40" fmla="*/ 72 w 108"/>
                  <a:gd name="T41" fmla="*/ 16 h 197"/>
                  <a:gd name="T42" fmla="*/ 86 w 108"/>
                  <a:gd name="T43" fmla="*/ 33 h 197"/>
                  <a:gd name="T44" fmla="*/ 92 w 108"/>
                  <a:gd name="T45" fmla="*/ 41 h 197"/>
                  <a:gd name="T46" fmla="*/ 95 w 108"/>
                  <a:gd name="T47" fmla="*/ 46 h 197"/>
                  <a:gd name="T48" fmla="*/ 104 w 108"/>
                  <a:gd name="T49" fmla="*/ 66 h 197"/>
                  <a:gd name="T50" fmla="*/ 107 w 108"/>
                  <a:gd name="T51" fmla="*/ 78 h 197"/>
                  <a:gd name="T52" fmla="*/ 108 w 108"/>
                  <a:gd name="T53" fmla="*/ 90 h 197"/>
                  <a:gd name="T54" fmla="*/ 101 w 108"/>
                  <a:gd name="T55" fmla="*/ 128 h 197"/>
                  <a:gd name="T56" fmla="*/ 87 w 108"/>
                  <a:gd name="T57" fmla="*/ 149 h 197"/>
                  <a:gd name="T58" fmla="*/ 71 w 108"/>
                  <a:gd name="T59" fmla="*/ 166 h 197"/>
                  <a:gd name="T60" fmla="*/ 64 w 108"/>
                  <a:gd name="T61" fmla="*/ 171 h 197"/>
                  <a:gd name="T62" fmla="*/ 44 w 108"/>
                  <a:gd name="T63" fmla="*/ 183 h 197"/>
                  <a:gd name="T64" fmla="*/ 22 w 108"/>
                  <a:gd name="T65" fmla="*/ 192 h 197"/>
                  <a:gd name="T66" fmla="*/ 7 w 108"/>
                  <a:gd name="T67" fmla="*/ 196 h 197"/>
                  <a:gd name="T68" fmla="*/ 0 w 108"/>
                  <a:gd name="T69" fmla="*/ 194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197">
                    <a:moveTo>
                      <a:pt x="3" y="190"/>
                    </a:moveTo>
                    <a:cubicBezTo>
                      <a:pt x="3" y="190"/>
                      <a:pt x="4" y="189"/>
                      <a:pt x="6" y="189"/>
                    </a:cubicBezTo>
                    <a:cubicBezTo>
                      <a:pt x="8" y="189"/>
                      <a:pt x="11" y="188"/>
                      <a:pt x="14" y="188"/>
                    </a:cubicBezTo>
                    <a:cubicBezTo>
                      <a:pt x="16" y="187"/>
                      <a:pt x="18" y="187"/>
                      <a:pt x="20" y="186"/>
                    </a:cubicBezTo>
                    <a:cubicBezTo>
                      <a:pt x="22" y="186"/>
                      <a:pt x="24" y="185"/>
                      <a:pt x="27" y="185"/>
                    </a:cubicBezTo>
                    <a:cubicBezTo>
                      <a:pt x="31" y="183"/>
                      <a:pt x="37" y="181"/>
                      <a:pt x="42" y="179"/>
                    </a:cubicBezTo>
                    <a:cubicBezTo>
                      <a:pt x="48" y="176"/>
                      <a:pt x="54" y="173"/>
                      <a:pt x="59" y="169"/>
                    </a:cubicBezTo>
                    <a:cubicBezTo>
                      <a:pt x="60" y="168"/>
                      <a:pt x="61" y="168"/>
                      <a:pt x="61" y="167"/>
                    </a:cubicBezTo>
                    <a:cubicBezTo>
                      <a:pt x="62" y="167"/>
                      <a:pt x="63" y="166"/>
                      <a:pt x="63" y="166"/>
                    </a:cubicBezTo>
                    <a:cubicBezTo>
                      <a:pt x="65" y="164"/>
                      <a:pt x="66" y="163"/>
                      <a:pt x="68" y="162"/>
                    </a:cubicBezTo>
                    <a:cubicBezTo>
                      <a:pt x="70" y="160"/>
                      <a:pt x="73" y="157"/>
                      <a:pt x="76" y="155"/>
                    </a:cubicBezTo>
                    <a:cubicBezTo>
                      <a:pt x="79" y="152"/>
                      <a:pt x="82" y="149"/>
                      <a:pt x="84" y="146"/>
                    </a:cubicBezTo>
                    <a:cubicBezTo>
                      <a:pt x="87" y="143"/>
                      <a:pt x="89" y="140"/>
                      <a:pt x="91" y="137"/>
                    </a:cubicBezTo>
                    <a:cubicBezTo>
                      <a:pt x="93" y="133"/>
                      <a:pt x="95" y="129"/>
                      <a:pt x="96" y="126"/>
                    </a:cubicBezTo>
                    <a:cubicBezTo>
                      <a:pt x="98" y="122"/>
                      <a:pt x="100" y="118"/>
                      <a:pt x="101" y="114"/>
                    </a:cubicBezTo>
                    <a:cubicBezTo>
                      <a:pt x="103" y="107"/>
                      <a:pt x="105" y="98"/>
                      <a:pt x="105" y="90"/>
                    </a:cubicBezTo>
                    <a:cubicBezTo>
                      <a:pt x="105" y="88"/>
                      <a:pt x="105" y="86"/>
                      <a:pt x="105" y="84"/>
                    </a:cubicBezTo>
                    <a:cubicBezTo>
                      <a:pt x="104" y="82"/>
                      <a:pt x="104" y="80"/>
                      <a:pt x="104" y="78"/>
                    </a:cubicBezTo>
                    <a:cubicBezTo>
                      <a:pt x="103" y="77"/>
                      <a:pt x="103" y="75"/>
                      <a:pt x="103" y="73"/>
                    </a:cubicBezTo>
                    <a:cubicBezTo>
                      <a:pt x="102" y="71"/>
                      <a:pt x="102" y="69"/>
                      <a:pt x="101" y="67"/>
                    </a:cubicBezTo>
                    <a:cubicBezTo>
                      <a:pt x="101" y="63"/>
                      <a:pt x="99" y="60"/>
                      <a:pt x="98" y="56"/>
                    </a:cubicBezTo>
                    <a:cubicBezTo>
                      <a:pt x="96" y="53"/>
                      <a:pt x="95" y="50"/>
                      <a:pt x="93" y="47"/>
                    </a:cubicBezTo>
                    <a:cubicBezTo>
                      <a:pt x="92" y="46"/>
                      <a:pt x="92" y="45"/>
                      <a:pt x="91" y="44"/>
                    </a:cubicBezTo>
                    <a:cubicBezTo>
                      <a:pt x="91" y="44"/>
                      <a:pt x="90" y="43"/>
                      <a:pt x="90" y="42"/>
                    </a:cubicBezTo>
                    <a:cubicBezTo>
                      <a:pt x="89" y="41"/>
                      <a:pt x="88" y="39"/>
                      <a:pt x="87" y="38"/>
                    </a:cubicBezTo>
                    <a:cubicBezTo>
                      <a:pt x="86" y="37"/>
                      <a:pt x="85" y="35"/>
                      <a:pt x="84" y="34"/>
                    </a:cubicBezTo>
                    <a:cubicBezTo>
                      <a:pt x="83" y="33"/>
                      <a:pt x="82" y="31"/>
                      <a:pt x="81" y="30"/>
                    </a:cubicBezTo>
                    <a:cubicBezTo>
                      <a:pt x="77" y="25"/>
                      <a:pt x="74" y="21"/>
                      <a:pt x="70" y="18"/>
                    </a:cubicBezTo>
                    <a:cubicBezTo>
                      <a:pt x="69" y="17"/>
                      <a:pt x="68" y="16"/>
                      <a:pt x="67" y="15"/>
                    </a:cubicBezTo>
                    <a:cubicBezTo>
                      <a:pt x="67" y="14"/>
                      <a:pt x="66" y="14"/>
                      <a:pt x="65" y="13"/>
                    </a:cubicBezTo>
                    <a:cubicBezTo>
                      <a:pt x="63" y="11"/>
                      <a:pt x="62" y="10"/>
                      <a:pt x="60" y="9"/>
                    </a:cubicBezTo>
                    <a:cubicBezTo>
                      <a:pt x="59" y="8"/>
                      <a:pt x="58" y="7"/>
                      <a:pt x="57" y="6"/>
                    </a:cubicBezTo>
                    <a:cubicBezTo>
                      <a:pt x="55" y="5"/>
                      <a:pt x="55" y="5"/>
                      <a:pt x="54" y="4"/>
                    </a:cubicBezTo>
                    <a:cubicBezTo>
                      <a:pt x="52" y="3"/>
                      <a:pt x="51" y="2"/>
                      <a:pt x="51" y="2"/>
                    </a:cubicBezTo>
                    <a:cubicBezTo>
                      <a:pt x="51" y="2"/>
                      <a:pt x="50" y="1"/>
                      <a:pt x="51" y="0"/>
                    </a:cubicBezTo>
                    <a:cubicBezTo>
                      <a:pt x="51" y="0"/>
                      <a:pt x="52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4" y="1"/>
                      <a:pt x="55" y="2"/>
                    </a:cubicBezTo>
                    <a:cubicBezTo>
                      <a:pt x="57" y="3"/>
                      <a:pt x="59" y="5"/>
                      <a:pt x="62" y="8"/>
                    </a:cubicBezTo>
                    <a:cubicBezTo>
                      <a:pt x="63" y="9"/>
                      <a:pt x="65" y="10"/>
                      <a:pt x="66" y="11"/>
                    </a:cubicBezTo>
                    <a:cubicBezTo>
                      <a:pt x="67" y="12"/>
                      <a:pt x="68" y="13"/>
                      <a:pt x="69" y="14"/>
                    </a:cubicBezTo>
                    <a:cubicBezTo>
                      <a:pt x="70" y="15"/>
                      <a:pt x="71" y="15"/>
                      <a:pt x="72" y="16"/>
                    </a:cubicBezTo>
                    <a:cubicBezTo>
                      <a:pt x="75" y="20"/>
                      <a:pt x="79" y="24"/>
                      <a:pt x="83" y="29"/>
                    </a:cubicBezTo>
                    <a:cubicBezTo>
                      <a:pt x="84" y="30"/>
                      <a:pt x="85" y="31"/>
                      <a:pt x="86" y="33"/>
                    </a:cubicBezTo>
                    <a:cubicBezTo>
                      <a:pt x="87" y="34"/>
                      <a:pt x="88" y="35"/>
                      <a:pt x="89" y="36"/>
                    </a:cubicBezTo>
                    <a:cubicBezTo>
                      <a:pt x="90" y="38"/>
                      <a:pt x="91" y="39"/>
                      <a:pt x="92" y="41"/>
                    </a:cubicBezTo>
                    <a:cubicBezTo>
                      <a:pt x="93" y="42"/>
                      <a:pt x="93" y="42"/>
                      <a:pt x="93" y="43"/>
                    </a:cubicBezTo>
                    <a:cubicBezTo>
                      <a:pt x="94" y="44"/>
                      <a:pt x="94" y="45"/>
                      <a:pt x="95" y="46"/>
                    </a:cubicBezTo>
                    <a:cubicBezTo>
                      <a:pt x="97" y="49"/>
                      <a:pt x="98" y="52"/>
                      <a:pt x="100" y="56"/>
                    </a:cubicBezTo>
                    <a:cubicBezTo>
                      <a:pt x="101" y="59"/>
                      <a:pt x="103" y="62"/>
                      <a:pt x="104" y="66"/>
                    </a:cubicBezTo>
                    <a:cubicBezTo>
                      <a:pt x="105" y="68"/>
                      <a:pt x="105" y="70"/>
                      <a:pt x="106" y="72"/>
                    </a:cubicBezTo>
                    <a:cubicBezTo>
                      <a:pt x="106" y="74"/>
                      <a:pt x="107" y="76"/>
                      <a:pt x="107" y="78"/>
                    </a:cubicBezTo>
                    <a:cubicBezTo>
                      <a:pt x="108" y="80"/>
                      <a:pt x="108" y="82"/>
                      <a:pt x="108" y="84"/>
                    </a:cubicBezTo>
                    <a:cubicBezTo>
                      <a:pt x="108" y="86"/>
                      <a:pt x="108" y="88"/>
                      <a:pt x="108" y="90"/>
                    </a:cubicBezTo>
                    <a:cubicBezTo>
                      <a:pt x="108" y="99"/>
                      <a:pt x="107" y="107"/>
                      <a:pt x="105" y="116"/>
                    </a:cubicBezTo>
                    <a:cubicBezTo>
                      <a:pt x="104" y="120"/>
                      <a:pt x="103" y="124"/>
                      <a:pt x="101" y="128"/>
                    </a:cubicBezTo>
                    <a:cubicBezTo>
                      <a:pt x="99" y="132"/>
                      <a:pt x="97" y="135"/>
                      <a:pt x="95" y="139"/>
                    </a:cubicBezTo>
                    <a:cubicBezTo>
                      <a:pt x="92" y="142"/>
                      <a:pt x="90" y="145"/>
                      <a:pt x="87" y="149"/>
                    </a:cubicBezTo>
                    <a:cubicBezTo>
                      <a:pt x="85" y="152"/>
                      <a:pt x="82" y="155"/>
                      <a:pt x="80" y="158"/>
                    </a:cubicBezTo>
                    <a:cubicBezTo>
                      <a:pt x="77" y="161"/>
                      <a:pt x="74" y="164"/>
                      <a:pt x="71" y="166"/>
                    </a:cubicBezTo>
                    <a:cubicBezTo>
                      <a:pt x="70" y="167"/>
                      <a:pt x="68" y="168"/>
                      <a:pt x="67" y="170"/>
                    </a:cubicBezTo>
                    <a:cubicBezTo>
                      <a:pt x="66" y="170"/>
                      <a:pt x="65" y="171"/>
                      <a:pt x="64" y="171"/>
                    </a:cubicBezTo>
                    <a:cubicBezTo>
                      <a:pt x="63" y="171"/>
                      <a:pt x="63" y="172"/>
                      <a:pt x="62" y="173"/>
                    </a:cubicBezTo>
                    <a:cubicBezTo>
                      <a:pt x="56" y="177"/>
                      <a:pt x="50" y="180"/>
                      <a:pt x="44" y="183"/>
                    </a:cubicBezTo>
                    <a:cubicBezTo>
                      <a:pt x="38" y="186"/>
                      <a:pt x="33" y="188"/>
                      <a:pt x="28" y="190"/>
                    </a:cubicBezTo>
                    <a:cubicBezTo>
                      <a:pt x="26" y="191"/>
                      <a:pt x="24" y="192"/>
                      <a:pt x="22" y="192"/>
                    </a:cubicBezTo>
                    <a:cubicBezTo>
                      <a:pt x="19" y="193"/>
                      <a:pt x="17" y="194"/>
                      <a:pt x="16" y="194"/>
                    </a:cubicBezTo>
                    <a:cubicBezTo>
                      <a:pt x="12" y="195"/>
                      <a:pt x="9" y="196"/>
                      <a:pt x="7" y="196"/>
                    </a:cubicBezTo>
                    <a:cubicBezTo>
                      <a:pt x="5" y="197"/>
                      <a:pt x="4" y="197"/>
                      <a:pt x="4" y="197"/>
                    </a:cubicBezTo>
                    <a:cubicBezTo>
                      <a:pt x="2" y="197"/>
                      <a:pt x="0" y="196"/>
                      <a:pt x="0" y="194"/>
                    </a:cubicBezTo>
                    <a:cubicBezTo>
                      <a:pt x="0" y="192"/>
                      <a:pt x="1" y="190"/>
                      <a:pt x="3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94" name="Freeform 37">
                <a:extLst>
                  <a:ext uri="{FF2B5EF4-FFF2-40B4-BE49-F238E27FC236}">
                    <a16:creationId xmlns:a16="http://schemas.microsoft.com/office/drawing/2014/main" id="{D8ACD25B-521A-5FA1-473A-978B49C8C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707" y="2285041"/>
                <a:ext cx="57150" cy="53975"/>
              </a:xfrm>
              <a:custGeom>
                <a:avLst/>
                <a:gdLst>
                  <a:gd name="T0" fmla="*/ 15 w 15"/>
                  <a:gd name="T1" fmla="*/ 12 h 14"/>
                  <a:gd name="T2" fmla="*/ 7 w 15"/>
                  <a:gd name="T3" fmla="*/ 8 h 14"/>
                  <a:gd name="T4" fmla="*/ 5 w 15"/>
                  <a:gd name="T5" fmla="*/ 5 h 14"/>
                  <a:gd name="T6" fmla="*/ 2 w 15"/>
                  <a:gd name="T7" fmla="*/ 3 h 14"/>
                  <a:gd name="T8" fmla="*/ 5 w 15"/>
                  <a:gd name="T9" fmla="*/ 6 h 14"/>
                  <a:gd name="T10" fmla="*/ 8 w 15"/>
                  <a:gd name="T11" fmla="*/ 9 h 14"/>
                  <a:gd name="T12" fmla="*/ 15 w 15"/>
                  <a:gd name="T13" fmla="*/ 13 h 14"/>
                  <a:gd name="T14" fmla="*/ 14 w 15"/>
                  <a:gd name="T15" fmla="*/ 13 h 14"/>
                  <a:gd name="T16" fmla="*/ 7 w 15"/>
                  <a:gd name="T17" fmla="*/ 12 h 14"/>
                  <a:gd name="T18" fmla="*/ 3 w 15"/>
                  <a:gd name="T19" fmla="*/ 8 h 14"/>
                  <a:gd name="T20" fmla="*/ 0 w 15"/>
                  <a:gd name="T21" fmla="*/ 0 h 14"/>
                  <a:gd name="T22" fmla="*/ 0 w 15"/>
                  <a:gd name="T23" fmla="*/ 0 h 14"/>
                  <a:gd name="T24" fmla="*/ 8 w 15"/>
                  <a:gd name="T25" fmla="*/ 2 h 14"/>
                  <a:gd name="T26" fmla="*/ 13 w 15"/>
                  <a:gd name="T27" fmla="*/ 5 h 14"/>
                  <a:gd name="T28" fmla="*/ 15 w 15"/>
                  <a:gd name="T2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14">
                    <a:moveTo>
                      <a:pt x="15" y="12"/>
                    </a:moveTo>
                    <a:cubicBezTo>
                      <a:pt x="12" y="11"/>
                      <a:pt x="10" y="10"/>
                      <a:pt x="7" y="8"/>
                    </a:cubicBezTo>
                    <a:cubicBezTo>
                      <a:pt x="6" y="7"/>
                      <a:pt x="5" y="6"/>
                      <a:pt x="5" y="5"/>
                    </a:cubicBezTo>
                    <a:cubicBezTo>
                      <a:pt x="4" y="5"/>
                      <a:pt x="3" y="3"/>
                      <a:pt x="2" y="3"/>
                    </a:cubicBezTo>
                    <a:cubicBezTo>
                      <a:pt x="3" y="4"/>
                      <a:pt x="4" y="5"/>
                      <a:pt x="5" y="6"/>
                    </a:cubicBezTo>
                    <a:cubicBezTo>
                      <a:pt x="6" y="7"/>
                      <a:pt x="7" y="8"/>
                      <a:pt x="8" y="9"/>
                    </a:cubicBezTo>
                    <a:cubicBezTo>
                      <a:pt x="10" y="10"/>
                      <a:pt x="12" y="12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1" y="14"/>
                      <a:pt x="9" y="13"/>
                      <a:pt x="7" y="12"/>
                    </a:cubicBezTo>
                    <a:cubicBezTo>
                      <a:pt x="5" y="11"/>
                      <a:pt x="4" y="9"/>
                      <a:pt x="3" y="8"/>
                    </a:cubicBezTo>
                    <a:cubicBezTo>
                      <a:pt x="1" y="4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" y="0"/>
                      <a:pt x="8" y="2"/>
                    </a:cubicBezTo>
                    <a:cubicBezTo>
                      <a:pt x="10" y="3"/>
                      <a:pt x="11" y="4"/>
                      <a:pt x="13" y="5"/>
                    </a:cubicBezTo>
                    <a:cubicBezTo>
                      <a:pt x="14" y="7"/>
                      <a:pt x="15" y="9"/>
                      <a:pt x="1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95" name="Freeform 38">
                <a:extLst>
                  <a:ext uri="{FF2B5EF4-FFF2-40B4-BE49-F238E27FC236}">
                    <a16:creationId xmlns:a16="http://schemas.microsoft.com/office/drawing/2014/main" id="{2181423B-FC3D-17B9-E2A3-3D389A960A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707" y="2334254"/>
                <a:ext cx="71438" cy="42863"/>
              </a:xfrm>
              <a:custGeom>
                <a:avLst/>
                <a:gdLst>
                  <a:gd name="T0" fmla="*/ 18 w 19"/>
                  <a:gd name="T1" fmla="*/ 6 h 11"/>
                  <a:gd name="T2" fmla="*/ 10 w 19"/>
                  <a:gd name="T3" fmla="*/ 5 h 11"/>
                  <a:gd name="T4" fmla="*/ 3 w 19"/>
                  <a:gd name="T5" fmla="*/ 7 h 11"/>
                  <a:gd name="T6" fmla="*/ 10 w 19"/>
                  <a:gd name="T7" fmla="*/ 5 h 11"/>
                  <a:gd name="T8" fmla="*/ 19 w 19"/>
                  <a:gd name="T9" fmla="*/ 5 h 11"/>
                  <a:gd name="T10" fmla="*/ 18 w 19"/>
                  <a:gd name="T11" fmla="*/ 5 h 11"/>
                  <a:gd name="T12" fmla="*/ 6 w 19"/>
                  <a:gd name="T13" fmla="*/ 3 h 11"/>
                  <a:gd name="T14" fmla="*/ 2 w 19"/>
                  <a:gd name="T15" fmla="*/ 6 h 11"/>
                  <a:gd name="T16" fmla="*/ 0 w 19"/>
                  <a:gd name="T17" fmla="*/ 8 h 11"/>
                  <a:gd name="T18" fmla="*/ 0 w 19"/>
                  <a:gd name="T19" fmla="*/ 8 h 11"/>
                  <a:gd name="T20" fmla="*/ 7 w 19"/>
                  <a:gd name="T21" fmla="*/ 11 h 11"/>
                  <a:gd name="T22" fmla="*/ 18 w 19"/>
                  <a:gd name="T2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1">
                    <a:moveTo>
                      <a:pt x="18" y="6"/>
                    </a:moveTo>
                    <a:cubicBezTo>
                      <a:pt x="16" y="5"/>
                      <a:pt x="13" y="5"/>
                      <a:pt x="10" y="5"/>
                    </a:cubicBezTo>
                    <a:cubicBezTo>
                      <a:pt x="7" y="5"/>
                      <a:pt x="5" y="6"/>
                      <a:pt x="3" y="7"/>
                    </a:cubicBezTo>
                    <a:cubicBezTo>
                      <a:pt x="5" y="6"/>
                      <a:pt x="8" y="5"/>
                      <a:pt x="10" y="5"/>
                    </a:cubicBezTo>
                    <a:cubicBezTo>
                      <a:pt x="13" y="4"/>
                      <a:pt x="16" y="4"/>
                      <a:pt x="19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4" y="0"/>
                      <a:pt x="10" y="1"/>
                      <a:pt x="6" y="3"/>
                    </a:cubicBezTo>
                    <a:cubicBezTo>
                      <a:pt x="4" y="4"/>
                      <a:pt x="3" y="5"/>
                      <a:pt x="2" y="6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3" y="10"/>
                      <a:pt x="7" y="11"/>
                    </a:cubicBezTo>
                    <a:cubicBezTo>
                      <a:pt x="11" y="11"/>
                      <a:pt x="15" y="11"/>
                      <a:pt x="1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96" name="Freeform 39">
                <a:extLst>
                  <a:ext uri="{FF2B5EF4-FFF2-40B4-BE49-F238E27FC236}">
                    <a16:creationId xmlns:a16="http://schemas.microsoft.com/office/drawing/2014/main" id="{C5ECE6AE-1916-248D-CC96-8CE76DCA55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5145" y="2288216"/>
                <a:ext cx="41275" cy="80963"/>
              </a:xfrm>
              <a:custGeom>
                <a:avLst/>
                <a:gdLst>
                  <a:gd name="T0" fmla="*/ 7 w 11"/>
                  <a:gd name="T1" fmla="*/ 20 h 21"/>
                  <a:gd name="T2" fmla="*/ 6 w 11"/>
                  <a:gd name="T3" fmla="*/ 16 h 21"/>
                  <a:gd name="T4" fmla="*/ 4 w 11"/>
                  <a:gd name="T5" fmla="*/ 12 h 21"/>
                  <a:gd name="T6" fmla="*/ 4 w 11"/>
                  <a:gd name="T7" fmla="*/ 4 h 21"/>
                  <a:gd name="T8" fmla="*/ 4 w 11"/>
                  <a:gd name="T9" fmla="*/ 12 h 21"/>
                  <a:gd name="T10" fmla="*/ 7 w 11"/>
                  <a:gd name="T11" fmla="*/ 21 h 21"/>
                  <a:gd name="T12" fmla="*/ 6 w 11"/>
                  <a:gd name="T13" fmla="*/ 20 h 21"/>
                  <a:gd name="T14" fmla="*/ 3 w 11"/>
                  <a:gd name="T15" fmla="*/ 18 h 21"/>
                  <a:gd name="T16" fmla="*/ 1 w 11"/>
                  <a:gd name="T17" fmla="*/ 15 h 21"/>
                  <a:gd name="T18" fmla="*/ 1 w 11"/>
                  <a:gd name="T19" fmla="*/ 8 h 21"/>
                  <a:gd name="T20" fmla="*/ 2 w 11"/>
                  <a:gd name="T21" fmla="*/ 3 h 21"/>
                  <a:gd name="T22" fmla="*/ 4 w 11"/>
                  <a:gd name="T23" fmla="*/ 0 h 21"/>
                  <a:gd name="T24" fmla="*/ 4 w 11"/>
                  <a:gd name="T25" fmla="*/ 0 h 21"/>
                  <a:gd name="T26" fmla="*/ 6 w 11"/>
                  <a:gd name="T27" fmla="*/ 2 h 21"/>
                  <a:gd name="T28" fmla="*/ 9 w 11"/>
                  <a:gd name="T29" fmla="*/ 7 h 21"/>
                  <a:gd name="T30" fmla="*/ 11 w 11"/>
                  <a:gd name="T31" fmla="*/ 14 h 21"/>
                  <a:gd name="T32" fmla="*/ 7 w 11"/>
                  <a:gd name="T33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21">
                    <a:moveTo>
                      <a:pt x="7" y="20"/>
                    </a:moveTo>
                    <a:cubicBezTo>
                      <a:pt x="7" y="19"/>
                      <a:pt x="6" y="18"/>
                      <a:pt x="6" y="16"/>
                    </a:cubicBezTo>
                    <a:cubicBezTo>
                      <a:pt x="5" y="15"/>
                      <a:pt x="5" y="13"/>
                      <a:pt x="4" y="12"/>
                    </a:cubicBezTo>
                    <a:cubicBezTo>
                      <a:pt x="4" y="9"/>
                      <a:pt x="4" y="7"/>
                      <a:pt x="4" y="4"/>
                    </a:cubicBezTo>
                    <a:cubicBezTo>
                      <a:pt x="4" y="7"/>
                      <a:pt x="4" y="10"/>
                      <a:pt x="4" y="12"/>
                    </a:cubicBezTo>
                    <a:cubicBezTo>
                      <a:pt x="4" y="15"/>
                      <a:pt x="5" y="18"/>
                      <a:pt x="7" y="21"/>
                    </a:cubicBezTo>
                    <a:cubicBezTo>
                      <a:pt x="7" y="20"/>
                      <a:pt x="7" y="20"/>
                      <a:pt x="6" y="20"/>
                    </a:cubicBezTo>
                    <a:cubicBezTo>
                      <a:pt x="5" y="20"/>
                      <a:pt x="4" y="19"/>
                      <a:pt x="3" y="18"/>
                    </a:cubicBezTo>
                    <a:cubicBezTo>
                      <a:pt x="2" y="17"/>
                      <a:pt x="2" y="16"/>
                      <a:pt x="1" y="15"/>
                    </a:cubicBezTo>
                    <a:cubicBezTo>
                      <a:pt x="0" y="13"/>
                      <a:pt x="0" y="10"/>
                      <a:pt x="1" y="8"/>
                    </a:cubicBezTo>
                    <a:cubicBezTo>
                      <a:pt x="1" y="6"/>
                      <a:pt x="2" y="4"/>
                      <a:pt x="2" y="3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5" y="1"/>
                      <a:pt x="6" y="2"/>
                    </a:cubicBezTo>
                    <a:cubicBezTo>
                      <a:pt x="7" y="4"/>
                      <a:pt x="8" y="6"/>
                      <a:pt x="9" y="7"/>
                    </a:cubicBezTo>
                    <a:cubicBezTo>
                      <a:pt x="10" y="9"/>
                      <a:pt x="11" y="12"/>
                      <a:pt x="11" y="14"/>
                    </a:cubicBezTo>
                    <a:cubicBezTo>
                      <a:pt x="11" y="16"/>
                      <a:pt x="10" y="18"/>
                      <a:pt x="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97" name="Freeform 40">
                <a:extLst>
                  <a:ext uri="{FF2B5EF4-FFF2-40B4-BE49-F238E27FC236}">
                    <a16:creationId xmlns:a16="http://schemas.microsoft.com/office/drawing/2014/main" id="{D27DC2DC-D94A-6910-1085-5812886CCD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1807" y="2372354"/>
                <a:ext cx="79375" cy="42863"/>
              </a:xfrm>
              <a:custGeom>
                <a:avLst/>
                <a:gdLst>
                  <a:gd name="T0" fmla="*/ 20 w 21"/>
                  <a:gd name="T1" fmla="*/ 6 h 11"/>
                  <a:gd name="T2" fmla="*/ 16 w 21"/>
                  <a:gd name="T3" fmla="*/ 5 h 11"/>
                  <a:gd name="T4" fmla="*/ 11 w 21"/>
                  <a:gd name="T5" fmla="*/ 5 h 11"/>
                  <a:gd name="T6" fmla="*/ 4 w 21"/>
                  <a:gd name="T7" fmla="*/ 6 h 11"/>
                  <a:gd name="T8" fmla="*/ 12 w 21"/>
                  <a:gd name="T9" fmla="*/ 4 h 11"/>
                  <a:gd name="T10" fmla="*/ 16 w 21"/>
                  <a:gd name="T11" fmla="*/ 4 h 11"/>
                  <a:gd name="T12" fmla="*/ 21 w 21"/>
                  <a:gd name="T13" fmla="*/ 5 h 11"/>
                  <a:gd name="T14" fmla="*/ 20 w 21"/>
                  <a:gd name="T15" fmla="*/ 5 h 11"/>
                  <a:gd name="T16" fmla="*/ 14 w 21"/>
                  <a:gd name="T17" fmla="*/ 1 h 11"/>
                  <a:gd name="T18" fmla="*/ 7 w 21"/>
                  <a:gd name="T19" fmla="*/ 2 h 11"/>
                  <a:gd name="T20" fmla="*/ 2 w 21"/>
                  <a:gd name="T21" fmla="*/ 5 h 11"/>
                  <a:gd name="T22" fmla="*/ 0 w 21"/>
                  <a:gd name="T23" fmla="*/ 7 h 11"/>
                  <a:gd name="T24" fmla="*/ 0 w 21"/>
                  <a:gd name="T25" fmla="*/ 7 h 11"/>
                  <a:gd name="T26" fmla="*/ 3 w 21"/>
                  <a:gd name="T27" fmla="*/ 8 h 11"/>
                  <a:gd name="T28" fmla="*/ 5 w 21"/>
                  <a:gd name="T29" fmla="*/ 10 h 11"/>
                  <a:gd name="T30" fmla="*/ 8 w 21"/>
                  <a:gd name="T31" fmla="*/ 10 h 11"/>
                  <a:gd name="T32" fmla="*/ 11 w 21"/>
                  <a:gd name="T33" fmla="*/ 11 h 11"/>
                  <a:gd name="T34" fmla="*/ 14 w 21"/>
                  <a:gd name="T35" fmla="*/ 10 h 11"/>
                  <a:gd name="T36" fmla="*/ 20 w 21"/>
                  <a:gd name="T3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11">
                    <a:moveTo>
                      <a:pt x="20" y="6"/>
                    </a:moveTo>
                    <a:cubicBezTo>
                      <a:pt x="19" y="5"/>
                      <a:pt x="18" y="5"/>
                      <a:pt x="16" y="5"/>
                    </a:cubicBezTo>
                    <a:cubicBezTo>
                      <a:pt x="15" y="5"/>
                      <a:pt x="13" y="4"/>
                      <a:pt x="11" y="5"/>
                    </a:cubicBezTo>
                    <a:cubicBezTo>
                      <a:pt x="9" y="5"/>
                      <a:pt x="6" y="5"/>
                      <a:pt x="4" y="6"/>
                    </a:cubicBezTo>
                    <a:cubicBezTo>
                      <a:pt x="6" y="5"/>
                      <a:pt x="9" y="4"/>
                      <a:pt x="12" y="4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5"/>
                      <a:pt x="21" y="5"/>
                    </a:cubicBezTo>
                    <a:cubicBezTo>
                      <a:pt x="21" y="5"/>
                      <a:pt x="21" y="5"/>
                      <a:pt x="20" y="5"/>
                    </a:cubicBezTo>
                    <a:cubicBezTo>
                      <a:pt x="19" y="2"/>
                      <a:pt x="16" y="1"/>
                      <a:pt x="14" y="1"/>
                    </a:cubicBezTo>
                    <a:cubicBezTo>
                      <a:pt x="12" y="0"/>
                      <a:pt x="9" y="1"/>
                      <a:pt x="7" y="2"/>
                    </a:cubicBezTo>
                    <a:cubicBezTo>
                      <a:pt x="5" y="3"/>
                      <a:pt x="4" y="4"/>
                      <a:pt x="2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8"/>
                      <a:pt x="3" y="8"/>
                    </a:cubicBezTo>
                    <a:cubicBezTo>
                      <a:pt x="3" y="9"/>
                      <a:pt x="4" y="9"/>
                      <a:pt x="5" y="10"/>
                    </a:cubicBezTo>
                    <a:cubicBezTo>
                      <a:pt x="6" y="10"/>
                      <a:pt x="7" y="10"/>
                      <a:pt x="8" y="10"/>
                    </a:cubicBezTo>
                    <a:cubicBezTo>
                      <a:pt x="9" y="11"/>
                      <a:pt x="10" y="11"/>
                      <a:pt x="11" y="11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6" y="10"/>
                      <a:pt x="19" y="9"/>
                      <a:pt x="2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98" name="Freeform 41">
                <a:extLst>
                  <a:ext uri="{FF2B5EF4-FFF2-40B4-BE49-F238E27FC236}">
                    <a16:creationId xmlns:a16="http://schemas.microsoft.com/office/drawing/2014/main" id="{0F60836E-2B08-317C-20F4-BA0E4E6105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4357" y="2326316"/>
                <a:ext cx="46038" cy="84138"/>
              </a:xfrm>
              <a:custGeom>
                <a:avLst/>
                <a:gdLst>
                  <a:gd name="T0" fmla="*/ 7 w 12"/>
                  <a:gd name="T1" fmla="*/ 22 h 22"/>
                  <a:gd name="T2" fmla="*/ 5 w 12"/>
                  <a:gd name="T3" fmla="*/ 17 h 22"/>
                  <a:gd name="T4" fmla="*/ 5 w 12"/>
                  <a:gd name="T5" fmla="*/ 15 h 22"/>
                  <a:gd name="T6" fmla="*/ 4 w 12"/>
                  <a:gd name="T7" fmla="*/ 12 h 22"/>
                  <a:gd name="T8" fmla="*/ 5 w 12"/>
                  <a:gd name="T9" fmla="*/ 4 h 22"/>
                  <a:gd name="T10" fmla="*/ 6 w 12"/>
                  <a:gd name="T11" fmla="*/ 22 h 22"/>
                  <a:gd name="T12" fmla="*/ 6 w 12"/>
                  <a:gd name="T13" fmla="*/ 22 h 22"/>
                  <a:gd name="T14" fmla="*/ 1 w 12"/>
                  <a:gd name="T15" fmla="*/ 15 h 22"/>
                  <a:gd name="T16" fmla="*/ 1 w 12"/>
                  <a:gd name="T17" fmla="*/ 8 h 22"/>
                  <a:gd name="T18" fmla="*/ 3 w 12"/>
                  <a:gd name="T19" fmla="*/ 2 h 22"/>
                  <a:gd name="T20" fmla="*/ 5 w 12"/>
                  <a:gd name="T21" fmla="*/ 0 h 22"/>
                  <a:gd name="T22" fmla="*/ 5 w 12"/>
                  <a:gd name="T23" fmla="*/ 0 h 22"/>
                  <a:gd name="T24" fmla="*/ 7 w 12"/>
                  <a:gd name="T25" fmla="*/ 2 h 22"/>
                  <a:gd name="T26" fmla="*/ 10 w 12"/>
                  <a:gd name="T27" fmla="*/ 8 h 22"/>
                  <a:gd name="T28" fmla="*/ 11 w 12"/>
                  <a:gd name="T29" fmla="*/ 15 h 22"/>
                  <a:gd name="T30" fmla="*/ 7 w 12"/>
                  <a:gd name="T3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22">
                    <a:moveTo>
                      <a:pt x="7" y="22"/>
                    </a:moveTo>
                    <a:cubicBezTo>
                      <a:pt x="6" y="20"/>
                      <a:pt x="6" y="19"/>
                      <a:pt x="5" y="17"/>
                    </a:cubicBezTo>
                    <a:cubicBezTo>
                      <a:pt x="5" y="16"/>
                      <a:pt x="5" y="15"/>
                      <a:pt x="5" y="15"/>
                    </a:cubicBezTo>
                    <a:cubicBezTo>
                      <a:pt x="4" y="14"/>
                      <a:pt x="4" y="13"/>
                      <a:pt x="4" y="12"/>
                    </a:cubicBezTo>
                    <a:cubicBezTo>
                      <a:pt x="4" y="9"/>
                      <a:pt x="4" y="6"/>
                      <a:pt x="5" y="4"/>
                    </a:cubicBezTo>
                    <a:cubicBezTo>
                      <a:pt x="3" y="9"/>
                      <a:pt x="4" y="16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3" y="20"/>
                      <a:pt x="1" y="18"/>
                      <a:pt x="1" y="15"/>
                    </a:cubicBezTo>
                    <a:cubicBezTo>
                      <a:pt x="0" y="13"/>
                      <a:pt x="0" y="10"/>
                      <a:pt x="1" y="8"/>
                    </a:cubicBezTo>
                    <a:cubicBezTo>
                      <a:pt x="1" y="6"/>
                      <a:pt x="2" y="4"/>
                      <a:pt x="3" y="2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1"/>
                      <a:pt x="7" y="2"/>
                    </a:cubicBezTo>
                    <a:cubicBezTo>
                      <a:pt x="8" y="4"/>
                      <a:pt x="9" y="6"/>
                      <a:pt x="10" y="8"/>
                    </a:cubicBezTo>
                    <a:cubicBezTo>
                      <a:pt x="11" y="10"/>
                      <a:pt x="12" y="13"/>
                      <a:pt x="11" y="15"/>
                    </a:cubicBezTo>
                    <a:cubicBezTo>
                      <a:pt x="11" y="17"/>
                      <a:pt x="9" y="20"/>
                      <a:pt x="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99" name="Freeform 42">
                <a:extLst>
                  <a:ext uri="{FF2B5EF4-FFF2-40B4-BE49-F238E27FC236}">
                    <a16:creationId xmlns:a16="http://schemas.microsoft.com/office/drawing/2014/main" id="{C8B2446A-51DE-F511-A1DE-13BBE3CF6D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9907" y="2415216"/>
                <a:ext cx="82550" cy="46038"/>
              </a:xfrm>
              <a:custGeom>
                <a:avLst/>
                <a:gdLst>
                  <a:gd name="T0" fmla="*/ 22 w 22"/>
                  <a:gd name="T1" fmla="*/ 8 h 12"/>
                  <a:gd name="T2" fmla="*/ 17 w 22"/>
                  <a:gd name="T3" fmla="*/ 6 h 12"/>
                  <a:gd name="T4" fmla="*/ 13 w 22"/>
                  <a:gd name="T5" fmla="*/ 5 h 12"/>
                  <a:gd name="T6" fmla="*/ 4 w 22"/>
                  <a:gd name="T7" fmla="*/ 6 h 12"/>
                  <a:gd name="T8" fmla="*/ 9 w 22"/>
                  <a:gd name="T9" fmla="*/ 5 h 12"/>
                  <a:gd name="T10" fmla="*/ 13 w 22"/>
                  <a:gd name="T11" fmla="*/ 4 h 12"/>
                  <a:gd name="T12" fmla="*/ 18 w 22"/>
                  <a:gd name="T13" fmla="*/ 5 h 12"/>
                  <a:gd name="T14" fmla="*/ 22 w 22"/>
                  <a:gd name="T15" fmla="*/ 7 h 12"/>
                  <a:gd name="T16" fmla="*/ 22 w 22"/>
                  <a:gd name="T17" fmla="*/ 7 h 12"/>
                  <a:gd name="T18" fmla="*/ 16 w 22"/>
                  <a:gd name="T19" fmla="*/ 1 h 12"/>
                  <a:gd name="T20" fmla="*/ 8 w 22"/>
                  <a:gd name="T21" fmla="*/ 2 h 12"/>
                  <a:gd name="T22" fmla="*/ 3 w 22"/>
                  <a:gd name="T23" fmla="*/ 5 h 12"/>
                  <a:gd name="T24" fmla="*/ 0 w 22"/>
                  <a:gd name="T25" fmla="*/ 7 h 12"/>
                  <a:gd name="T26" fmla="*/ 0 w 22"/>
                  <a:gd name="T27" fmla="*/ 7 h 12"/>
                  <a:gd name="T28" fmla="*/ 1 w 22"/>
                  <a:gd name="T29" fmla="*/ 7 h 12"/>
                  <a:gd name="T30" fmla="*/ 3 w 22"/>
                  <a:gd name="T31" fmla="*/ 8 h 12"/>
                  <a:gd name="T32" fmla="*/ 5 w 22"/>
                  <a:gd name="T33" fmla="*/ 10 h 12"/>
                  <a:gd name="T34" fmla="*/ 8 w 22"/>
                  <a:gd name="T35" fmla="*/ 11 h 12"/>
                  <a:gd name="T36" fmla="*/ 11 w 22"/>
                  <a:gd name="T37" fmla="*/ 12 h 12"/>
                  <a:gd name="T38" fmla="*/ 15 w 22"/>
                  <a:gd name="T39" fmla="*/ 12 h 12"/>
                  <a:gd name="T40" fmla="*/ 22 w 22"/>
                  <a:gd name="T4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" h="12">
                    <a:moveTo>
                      <a:pt x="22" y="8"/>
                    </a:moveTo>
                    <a:cubicBezTo>
                      <a:pt x="21" y="7"/>
                      <a:pt x="19" y="6"/>
                      <a:pt x="17" y="6"/>
                    </a:cubicBezTo>
                    <a:cubicBezTo>
                      <a:pt x="16" y="5"/>
                      <a:pt x="14" y="5"/>
                      <a:pt x="13" y="5"/>
                    </a:cubicBezTo>
                    <a:cubicBezTo>
                      <a:pt x="10" y="5"/>
                      <a:pt x="7" y="5"/>
                      <a:pt x="4" y="6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10" y="5"/>
                      <a:pt x="12" y="4"/>
                      <a:pt x="13" y="4"/>
                    </a:cubicBezTo>
                    <a:cubicBezTo>
                      <a:pt x="15" y="5"/>
                      <a:pt x="16" y="5"/>
                      <a:pt x="18" y="5"/>
                    </a:cubicBezTo>
                    <a:cubicBezTo>
                      <a:pt x="20" y="6"/>
                      <a:pt x="21" y="6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1" y="3"/>
                      <a:pt x="18" y="2"/>
                      <a:pt x="16" y="1"/>
                    </a:cubicBezTo>
                    <a:cubicBezTo>
                      <a:pt x="13" y="0"/>
                      <a:pt x="11" y="1"/>
                      <a:pt x="8" y="2"/>
                    </a:cubicBezTo>
                    <a:cubicBezTo>
                      <a:pt x="6" y="3"/>
                      <a:pt x="4" y="4"/>
                      <a:pt x="3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3" y="9"/>
                      <a:pt x="4" y="9"/>
                      <a:pt x="5" y="10"/>
                    </a:cubicBezTo>
                    <a:cubicBezTo>
                      <a:pt x="6" y="10"/>
                      <a:pt x="7" y="11"/>
                      <a:pt x="8" y="11"/>
                    </a:cubicBezTo>
                    <a:cubicBezTo>
                      <a:pt x="9" y="11"/>
                      <a:pt x="10" y="12"/>
                      <a:pt x="11" y="12"/>
                    </a:cubicBezTo>
                    <a:cubicBezTo>
                      <a:pt x="13" y="12"/>
                      <a:pt x="14" y="12"/>
                      <a:pt x="15" y="12"/>
                    </a:cubicBezTo>
                    <a:cubicBezTo>
                      <a:pt x="17" y="11"/>
                      <a:pt x="20" y="10"/>
                      <a:pt x="2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00" name="Freeform 43">
                <a:extLst>
                  <a:ext uri="{FF2B5EF4-FFF2-40B4-BE49-F238E27FC236}">
                    <a16:creationId xmlns:a16="http://schemas.microsoft.com/office/drawing/2014/main" id="{45277C0E-7625-5EC4-3A4E-7BE4215923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0395" y="2369179"/>
                <a:ext cx="49213" cy="95250"/>
              </a:xfrm>
              <a:custGeom>
                <a:avLst/>
                <a:gdLst>
                  <a:gd name="T0" fmla="*/ 7 w 13"/>
                  <a:gd name="T1" fmla="*/ 25 h 25"/>
                  <a:gd name="T2" fmla="*/ 5 w 13"/>
                  <a:gd name="T3" fmla="*/ 14 h 25"/>
                  <a:gd name="T4" fmla="*/ 7 w 13"/>
                  <a:gd name="T5" fmla="*/ 5 h 25"/>
                  <a:gd name="T6" fmla="*/ 5 w 13"/>
                  <a:gd name="T7" fmla="*/ 14 h 25"/>
                  <a:gd name="T8" fmla="*/ 6 w 13"/>
                  <a:gd name="T9" fmla="*/ 25 h 25"/>
                  <a:gd name="T10" fmla="*/ 5 w 13"/>
                  <a:gd name="T11" fmla="*/ 24 h 25"/>
                  <a:gd name="T12" fmla="*/ 4 w 13"/>
                  <a:gd name="T13" fmla="*/ 22 h 25"/>
                  <a:gd name="T14" fmla="*/ 2 w 13"/>
                  <a:gd name="T15" fmla="*/ 20 h 25"/>
                  <a:gd name="T16" fmla="*/ 1 w 13"/>
                  <a:gd name="T17" fmla="*/ 17 h 25"/>
                  <a:gd name="T18" fmla="*/ 2 w 13"/>
                  <a:gd name="T19" fmla="*/ 9 h 25"/>
                  <a:gd name="T20" fmla="*/ 5 w 13"/>
                  <a:gd name="T21" fmla="*/ 3 h 25"/>
                  <a:gd name="T22" fmla="*/ 7 w 13"/>
                  <a:gd name="T23" fmla="*/ 0 h 25"/>
                  <a:gd name="T24" fmla="*/ 7 w 13"/>
                  <a:gd name="T25" fmla="*/ 0 h 25"/>
                  <a:gd name="T26" fmla="*/ 9 w 13"/>
                  <a:gd name="T27" fmla="*/ 3 h 25"/>
                  <a:gd name="T28" fmla="*/ 12 w 13"/>
                  <a:gd name="T29" fmla="*/ 10 h 25"/>
                  <a:gd name="T30" fmla="*/ 12 w 13"/>
                  <a:gd name="T31" fmla="*/ 18 h 25"/>
                  <a:gd name="T32" fmla="*/ 7 w 13"/>
                  <a:gd name="T3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25">
                    <a:moveTo>
                      <a:pt x="7" y="25"/>
                    </a:moveTo>
                    <a:cubicBezTo>
                      <a:pt x="6" y="21"/>
                      <a:pt x="5" y="17"/>
                      <a:pt x="5" y="14"/>
                    </a:cubicBezTo>
                    <a:cubicBezTo>
                      <a:pt x="5" y="11"/>
                      <a:pt x="6" y="7"/>
                      <a:pt x="7" y="5"/>
                    </a:cubicBezTo>
                    <a:cubicBezTo>
                      <a:pt x="5" y="8"/>
                      <a:pt x="5" y="11"/>
                      <a:pt x="5" y="14"/>
                    </a:cubicBezTo>
                    <a:cubicBezTo>
                      <a:pt x="5" y="18"/>
                      <a:pt x="5" y="21"/>
                      <a:pt x="6" y="25"/>
                    </a:cubicBezTo>
                    <a:cubicBezTo>
                      <a:pt x="6" y="25"/>
                      <a:pt x="6" y="24"/>
                      <a:pt x="5" y="24"/>
                    </a:cubicBezTo>
                    <a:cubicBezTo>
                      <a:pt x="5" y="24"/>
                      <a:pt x="4" y="23"/>
                      <a:pt x="4" y="22"/>
                    </a:cubicBezTo>
                    <a:cubicBezTo>
                      <a:pt x="3" y="22"/>
                      <a:pt x="2" y="21"/>
                      <a:pt x="2" y="20"/>
                    </a:cubicBezTo>
                    <a:cubicBezTo>
                      <a:pt x="1" y="19"/>
                      <a:pt x="1" y="18"/>
                      <a:pt x="1" y="17"/>
                    </a:cubicBezTo>
                    <a:cubicBezTo>
                      <a:pt x="0" y="14"/>
                      <a:pt x="1" y="11"/>
                      <a:pt x="2" y="9"/>
                    </a:cubicBezTo>
                    <a:cubicBezTo>
                      <a:pt x="3" y="6"/>
                      <a:pt x="4" y="4"/>
                      <a:pt x="5" y="3"/>
                    </a:cubicBezTo>
                    <a:cubicBezTo>
                      <a:pt x="6" y="1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8" y="2"/>
                      <a:pt x="9" y="3"/>
                    </a:cubicBezTo>
                    <a:cubicBezTo>
                      <a:pt x="10" y="5"/>
                      <a:pt x="11" y="7"/>
                      <a:pt x="12" y="10"/>
                    </a:cubicBezTo>
                    <a:cubicBezTo>
                      <a:pt x="13" y="13"/>
                      <a:pt x="13" y="16"/>
                      <a:pt x="12" y="18"/>
                    </a:cubicBezTo>
                    <a:cubicBezTo>
                      <a:pt x="12" y="20"/>
                      <a:pt x="10" y="23"/>
                      <a:pt x="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01" name="Freeform 44">
                <a:extLst>
                  <a:ext uri="{FF2B5EF4-FFF2-40B4-BE49-F238E27FC236}">
                    <a16:creationId xmlns:a16="http://schemas.microsoft.com/office/drawing/2014/main" id="{D95621AE-7862-A7E1-ED0B-300C384B51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6420" y="2467604"/>
                <a:ext cx="87313" cy="46038"/>
              </a:xfrm>
              <a:custGeom>
                <a:avLst/>
                <a:gdLst>
                  <a:gd name="T0" fmla="*/ 23 w 23"/>
                  <a:gd name="T1" fmla="*/ 9 h 12"/>
                  <a:gd name="T2" fmla="*/ 18 w 23"/>
                  <a:gd name="T3" fmla="*/ 6 h 12"/>
                  <a:gd name="T4" fmla="*/ 13 w 23"/>
                  <a:gd name="T5" fmla="*/ 4 h 12"/>
                  <a:gd name="T6" fmla="*/ 9 w 23"/>
                  <a:gd name="T7" fmla="*/ 4 h 12"/>
                  <a:gd name="T8" fmla="*/ 4 w 23"/>
                  <a:gd name="T9" fmla="*/ 5 h 12"/>
                  <a:gd name="T10" fmla="*/ 9 w 23"/>
                  <a:gd name="T11" fmla="*/ 4 h 12"/>
                  <a:gd name="T12" fmla="*/ 14 w 23"/>
                  <a:gd name="T13" fmla="*/ 4 h 12"/>
                  <a:gd name="T14" fmla="*/ 19 w 23"/>
                  <a:gd name="T15" fmla="*/ 5 h 12"/>
                  <a:gd name="T16" fmla="*/ 21 w 23"/>
                  <a:gd name="T17" fmla="*/ 6 h 12"/>
                  <a:gd name="T18" fmla="*/ 23 w 23"/>
                  <a:gd name="T19" fmla="*/ 8 h 12"/>
                  <a:gd name="T20" fmla="*/ 23 w 23"/>
                  <a:gd name="T21" fmla="*/ 7 h 12"/>
                  <a:gd name="T22" fmla="*/ 21 w 23"/>
                  <a:gd name="T23" fmla="*/ 3 h 12"/>
                  <a:gd name="T24" fmla="*/ 17 w 23"/>
                  <a:gd name="T25" fmla="*/ 1 h 12"/>
                  <a:gd name="T26" fmla="*/ 13 w 23"/>
                  <a:gd name="T27" fmla="*/ 0 h 12"/>
                  <a:gd name="T28" fmla="*/ 9 w 23"/>
                  <a:gd name="T29" fmla="*/ 0 h 12"/>
                  <a:gd name="T30" fmla="*/ 3 w 23"/>
                  <a:gd name="T31" fmla="*/ 3 h 12"/>
                  <a:gd name="T32" fmla="*/ 0 w 23"/>
                  <a:gd name="T33" fmla="*/ 5 h 12"/>
                  <a:gd name="T34" fmla="*/ 0 w 23"/>
                  <a:gd name="T35" fmla="*/ 5 h 12"/>
                  <a:gd name="T36" fmla="*/ 2 w 23"/>
                  <a:gd name="T37" fmla="*/ 7 h 12"/>
                  <a:gd name="T38" fmla="*/ 3 w 23"/>
                  <a:gd name="T39" fmla="*/ 8 h 12"/>
                  <a:gd name="T40" fmla="*/ 5 w 23"/>
                  <a:gd name="T41" fmla="*/ 9 h 12"/>
                  <a:gd name="T42" fmla="*/ 8 w 23"/>
                  <a:gd name="T43" fmla="*/ 10 h 12"/>
                  <a:gd name="T44" fmla="*/ 11 w 23"/>
                  <a:gd name="T45" fmla="*/ 11 h 12"/>
                  <a:gd name="T46" fmla="*/ 13 w 23"/>
                  <a:gd name="T47" fmla="*/ 12 h 12"/>
                  <a:gd name="T48" fmla="*/ 15 w 23"/>
                  <a:gd name="T49" fmla="*/ 12 h 12"/>
                  <a:gd name="T50" fmla="*/ 23 w 23"/>
                  <a:gd name="T51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" h="12">
                    <a:moveTo>
                      <a:pt x="23" y="9"/>
                    </a:moveTo>
                    <a:cubicBezTo>
                      <a:pt x="21" y="7"/>
                      <a:pt x="20" y="7"/>
                      <a:pt x="18" y="6"/>
                    </a:cubicBezTo>
                    <a:cubicBezTo>
                      <a:pt x="17" y="5"/>
                      <a:pt x="15" y="5"/>
                      <a:pt x="13" y="4"/>
                    </a:cubicBezTo>
                    <a:cubicBezTo>
                      <a:pt x="12" y="4"/>
                      <a:pt x="10" y="4"/>
                      <a:pt x="9" y="4"/>
                    </a:cubicBezTo>
                    <a:cubicBezTo>
                      <a:pt x="7" y="4"/>
                      <a:pt x="6" y="4"/>
                      <a:pt x="4" y="5"/>
                    </a:cubicBezTo>
                    <a:cubicBezTo>
                      <a:pt x="6" y="4"/>
                      <a:pt x="7" y="4"/>
                      <a:pt x="9" y="4"/>
                    </a:cubicBezTo>
                    <a:cubicBezTo>
                      <a:pt x="11" y="4"/>
                      <a:pt x="12" y="4"/>
                      <a:pt x="14" y="4"/>
                    </a:cubicBezTo>
                    <a:cubicBezTo>
                      <a:pt x="16" y="4"/>
                      <a:pt x="17" y="5"/>
                      <a:pt x="19" y="5"/>
                    </a:cubicBezTo>
                    <a:cubicBezTo>
                      <a:pt x="20" y="6"/>
                      <a:pt x="21" y="6"/>
                      <a:pt x="21" y="6"/>
                    </a:cubicBezTo>
                    <a:cubicBezTo>
                      <a:pt x="22" y="7"/>
                      <a:pt x="23" y="7"/>
                      <a:pt x="23" y="8"/>
                    </a:cubicBezTo>
                    <a:cubicBezTo>
                      <a:pt x="23" y="8"/>
                      <a:pt x="23" y="7"/>
                      <a:pt x="23" y="7"/>
                    </a:cubicBezTo>
                    <a:cubicBezTo>
                      <a:pt x="23" y="5"/>
                      <a:pt x="22" y="4"/>
                      <a:pt x="21" y="3"/>
                    </a:cubicBezTo>
                    <a:cubicBezTo>
                      <a:pt x="20" y="2"/>
                      <a:pt x="18" y="1"/>
                      <a:pt x="17" y="1"/>
                    </a:cubicBezTo>
                    <a:cubicBezTo>
                      <a:pt x="16" y="0"/>
                      <a:pt x="15" y="0"/>
                      <a:pt x="13" y="0"/>
                    </a:cubicBezTo>
                    <a:cubicBezTo>
                      <a:pt x="12" y="0"/>
                      <a:pt x="11" y="0"/>
                      <a:pt x="9" y="0"/>
                    </a:cubicBezTo>
                    <a:cubicBezTo>
                      <a:pt x="7" y="1"/>
                      <a:pt x="4" y="2"/>
                      <a:pt x="3" y="3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3" y="7"/>
                      <a:pt x="3" y="7"/>
                      <a:pt x="3" y="8"/>
                    </a:cubicBezTo>
                    <a:cubicBezTo>
                      <a:pt x="4" y="8"/>
                      <a:pt x="4" y="8"/>
                      <a:pt x="5" y="9"/>
                    </a:cubicBezTo>
                    <a:cubicBezTo>
                      <a:pt x="6" y="9"/>
                      <a:pt x="6" y="10"/>
                      <a:pt x="8" y="10"/>
                    </a:cubicBezTo>
                    <a:cubicBezTo>
                      <a:pt x="9" y="11"/>
                      <a:pt x="10" y="11"/>
                      <a:pt x="11" y="11"/>
                    </a:cubicBezTo>
                    <a:cubicBezTo>
                      <a:pt x="11" y="11"/>
                      <a:pt x="12" y="12"/>
                      <a:pt x="13" y="12"/>
                    </a:cubicBezTo>
                    <a:cubicBezTo>
                      <a:pt x="13" y="12"/>
                      <a:pt x="14" y="12"/>
                      <a:pt x="15" y="12"/>
                    </a:cubicBezTo>
                    <a:cubicBezTo>
                      <a:pt x="17" y="12"/>
                      <a:pt x="20" y="11"/>
                      <a:pt x="2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02" name="Freeform 45">
                <a:extLst>
                  <a:ext uri="{FF2B5EF4-FFF2-40B4-BE49-F238E27FC236}">
                    <a16:creationId xmlns:a16="http://schemas.microsoft.com/office/drawing/2014/main" id="{2BBB31C8-A616-19F7-0E26-C06466EEF8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6433" y="2426329"/>
                <a:ext cx="52388" cy="103188"/>
              </a:xfrm>
              <a:custGeom>
                <a:avLst/>
                <a:gdLst>
                  <a:gd name="T0" fmla="*/ 5 w 14"/>
                  <a:gd name="T1" fmla="*/ 26 h 27"/>
                  <a:gd name="T2" fmla="*/ 5 w 14"/>
                  <a:gd name="T3" fmla="*/ 20 h 27"/>
                  <a:gd name="T4" fmla="*/ 6 w 14"/>
                  <a:gd name="T5" fmla="*/ 15 h 27"/>
                  <a:gd name="T6" fmla="*/ 7 w 14"/>
                  <a:gd name="T7" fmla="*/ 10 h 27"/>
                  <a:gd name="T8" fmla="*/ 8 w 14"/>
                  <a:gd name="T9" fmla="*/ 5 h 27"/>
                  <a:gd name="T10" fmla="*/ 6 w 14"/>
                  <a:gd name="T11" fmla="*/ 10 h 27"/>
                  <a:gd name="T12" fmla="*/ 5 w 14"/>
                  <a:gd name="T13" fmla="*/ 15 h 27"/>
                  <a:gd name="T14" fmla="*/ 4 w 14"/>
                  <a:gd name="T15" fmla="*/ 21 h 27"/>
                  <a:gd name="T16" fmla="*/ 4 w 14"/>
                  <a:gd name="T17" fmla="*/ 27 h 27"/>
                  <a:gd name="T18" fmla="*/ 4 w 14"/>
                  <a:gd name="T19" fmla="*/ 26 h 27"/>
                  <a:gd name="T20" fmla="*/ 2 w 14"/>
                  <a:gd name="T21" fmla="*/ 24 h 27"/>
                  <a:gd name="T22" fmla="*/ 1 w 14"/>
                  <a:gd name="T23" fmla="*/ 21 h 27"/>
                  <a:gd name="T24" fmla="*/ 0 w 14"/>
                  <a:gd name="T25" fmla="*/ 19 h 27"/>
                  <a:gd name="T26" fmla="*/ 0 w 14"/>
                  <a:gd name="T27" fmla="*/ 17 h 27"/>
                  <a:gd name="T28" fmla="*/ 2 w 14"/>
                  <a:gd name="T29" fmla="*/ 9 h 27"/>
                  <a:gd name="T30" fmla="*/ 7 w 14"/>
                  <a:gd name="T31" fmla="*/ 2 h 27"/>
                  <a:gd name="T32" fmla="*/ 9 w 14"/>
                  <a:gd name="T33" fmla="*/ 0 h 27"/>
                  <a:gd name="T34" fmla="*/ 9 w 14"/>
                  <a:gd name="T35" fmla="*/ 0 h 27"/>
                  <a:gd name="T36" fmla="*/ 13 w 14"/>
                  <a:gd name="T37" fmla="*/ 12 h 27"/>
                  <a:gd name="T38" fmla="*/ 12 w 14"/>
                  <a:gd name="T39" fmla="*/ 20 h 27"/>
                  <a:gd name="T40" fmla="*/ 5 w 14"/>
                  <a:gd name="T41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27">
                    <a:moveTo>
                      <a:pt x="5" y="26"/>
                    </a:moveTo>
                    <a:cubicBezTo>
                      <a:pt x="5" y="25"/>
                      <a:pt x="5" y="22"/>
                      <a:pt x="5" y="20"/>
                    </a:cubicBezTo>
                    <a:cubicBezTo>
                      <a:pt x="5" y="18"/>
                      <a:pt x="5" y="17"/>
                      <a:pt x="6" y="15"/>
                    </a:cubicBezTo>
                    <a:cubicBezTo>
                      <a:pt x="6" y="13"/>
                      <a:pt x="6" y="11"/>
                      <a:pt x="7" y="10"/>
                    </a:cubicBezTo>
                    <a:cubicBezTo>
                      <a:pt x="7" y="8"/>
                      <a:pt x="8" y="6"/>
                      <a:pt x="8" y="5"/>
                    </a:cubicBezTo>
                    <a:cubicBezTo>
                      <a:pt x="7" y="6"/>
                      <a:pt x="7" y="8"/>
                      <a:pt x="6" y="10"/>
                    </a:cubicBezTo>
                    <a:cubicBezTo>
                      <a:pt x="5" y="12"/>
                      <a:pt x="5" y="13"/>
                      <a:pt x="5" y="15"/>
                    </a:cubicBezTo>
                    <a:cubicBezTo>
                      <a:pt x="4" y="17"/>
                      <a:pt x="4" y="19"/>
                      <a:pt x="4" y="21"/>
                    </a:cubicBezTo>
                    <a:cubicBezTo>
                      <a:pt x="4" y="23"/>
                      <a:pt x="4" y="25"/>
                      <a:pt x="4" y="27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3" y="25"/>
                      <a:pt x="3" y="24"/>
                      <a:pt x="2" y="24"/>
                    </a:cubicBezTo>
                    <a:cubicBezTo>
                      <a:pt x="2" y="23"/>
                      <a:pt x="1" y="22"/>
                      <a:pt x="1" y="21"/>
                    </a:cubicBezTo>
                    <a:cubicBezTo>
                      <a:pt x="1" y="21"/>
                      <a:pt x="1" y="20"/>
                      <a:pt x="0" y="19"/>
                    </a:cubicBezTo>
                    <a:cubicBezTo>
                      <a:pt x="0" y="18"/>
                      <a:pt x="0" y="18"/>
                      <a:pt x="0" y="17"/>
                    </a:cubicBezTo>
                    <a:cubicBezTo>
                      <a:pt x="0" y="14"/>
                      <a:pt x="1" y="11"/>
                      <a:pt x="2" y="9"/>
                    </a:cubicBezTo>
                    <a:cubicBezTo>
                      <a:pt x="4" y="6"/>
                      <a:pt x="5" y="4"/>
                      <a:pt x="7" y="2"/>
                    </a:cubicBezTo>
                    <a:cubicBezTo>
                      <a:pt x="8" y="1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1"/>
                      <a:pt x="13" y="6"/>
                      <a:pt x="13" y="12"/>
                    </a:cubicBezTo>
                    <a:cubicBezTo>
                      <a:pt x="14" y="15"/>
                      <a:pt x="14" y="18"/>
                      <a:pt x="12" y="20"/>
                    </a:cubicBezTo>
                    <a:cubicBezTo>
                      <a:pt x="11" y="23"/>
                      <a:pt x="9" y="25"/>
                      <a:pt x="5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03" name="Freeform 46">
                <a:extLst>
                  <a:ext uri="{FF2B5EF4-FFF2-40B4-BE49-F238E27FC236}">
                    <a16:creationId xmlns:a16="http://schemas.microsoft.com/office/drawing/2014/main" id="{D574E576-2175-67D6-5731-8F039B82AD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8170" y="2524754"/>
                <a:ext cx="93663" cy="53975"/>
              </a:xfrm>
              <a:custGeom>
                <a:avLst/>
                <a:gdLst>
                  <a:gd name="T0" fmla="*/ 24 w 25"/>
                  <a:gd name="T1" fmla="*/ 12 h 14"/>
                  <a:gd name="T2" fmla="*/ 22 w 25"/>
                  <a:gd name="T3" fmla="*/ 9 h 14"/>
                  <a:gd name="T4" fmla="*/ 20 w 25"/>
                  <a:gd name="T5" fmla="*/ 8 h 14"/>
                  <a:gd name="T6" fmla="*/ 14 w 25"/>
                  <a:gd name="T7" fmla="*/ 5 h 14"/>
                  <a:gd name="T8" fmla="*/ 10 w 25"/>
                  <a:gd name="T9" fmla="*/ 4 h 14"/>
                  <a:gd name="T10" fmla="*/ 5 w 25"/>
                  <a:gd name="T11" fmla="*/ 4 h 14"/>
                  <a:gd name="T12" fmla="*/ 10 w 25"/>
                  <a:gd name="T13" fmla="*/ 4 h 14"/>
                  <a:gd name="T14" fmla="*/ 16 w 25"/>
                  <a:gd name="T15" fmla="*/ 5 h 14"/>
                  <a:gd name="T16" fmla="*/ 20 w 25"/>
                  <a:gd name="T17" fmla="*/ 7 h 14"/>
                  <a:gd name="T18" fmla="*/ 25 w 25"/>
                  <a:gd name="T19" fmla="*/ 11 h 14"/>
                  <a:gd name="T20" fmla="*/ 25 w 25"/>
                  <a:gd name="T21" fmla="*/ 10 h 14"/>
                  <a:gd name="T22" fmla="*/ 23 w 25"/>
                  <a:gd name="T23" fmla="*/ 5 h 14"/>
                  <a:gd name="T24" fmla="*/ 20 w 25"/>
                  <a:gd name="T25" fmla="*/ 2 h 14"/>
                  <a:gd name="T26" fmla="*/ 15 w 25"/>
                  <a:gd name="T27" fmla="*/ 0 h 14"/>
                  <a:gd name="T28" fmla="*/ 11 w 25"/>
                  <a:gd name="T29" fmla="*/ 0 h 14"/>
                  <a:gd name="T30" fmla="*/ 4 w 25"/>
                  <a:gd name="T31" fmla="*/ 2 h 14"/>
                  <a:gd name="T32" fmla="*/ 0 w 25"/>
                  <a:gd name="T33" fmla="*/ 4 h 14"/>
                  <a:gd name="T34" fmla="*/ 0 w 25"/>
                  <a:gd name="T35" fmla="*/ 4 h 14"/>
                  <a:gd name="T36" fmla="*/ 7 w 25"/>
                  <a:gd name="T37" fmla="*/ 10 h 14"/>
                  <a:gd name="T38" fmla="*/ 11 w 25"/>
                  <a:gd name="T39" fmla="*/ 12 h 14"/>
                  <a:gd name="T40" fmla="*/ 15 w 25"/>
                  <a:gd name="T41" fmla="*/ 13 h 14"/>
                  <a:gd name="T42" fmla="*/ 24 w 25"/>
                  <a:gd name="T43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" h="14">
                    <a:moveTo>
                      <a:pt x="24" y="12"/>
                    </a:moveTo>
                    <a:cubicBezTo>
                      <a:pt x="23" y="11"/>
                      <a:pt x="23" y="10"/>
                      <a:pt x="22" y="9"/>
                    </a:cubicBezTo>
                    <a:cubicBezTo>
                      <a:pt x="21" y="9"/>
                      <a:pt x="20" y="8"/>
                      <a:pt x="20" y="8"/>
                    </a:cubicBezTo>
                    <a:cubicBezTo>
                      <a:pt x="18" y="7"/>
                      <a:pt x="16" y="6"/>
                      <a:pt x="14" y="5"/>
                    </a:cubicBezTo>
                    <a:cubicBezTo>
                      <a:pt x="13" y="4"/>
                      <a:pt x="11" y="4"/>
                      <a:pt x="10" y="4"/>
                    </a:cubicBezTo>
                    <a:cubicBezTo>
                      <a:pt x="8" y="4"/>
                      <a:pt x="7" y="4"/>
                      <a:pt x="5" y="4"/>
                    </a:cubicBezTo>
                    <a:cubicBezTo>
                      <a:pt x="7" y="4"/>
                      <a:pt x="8" y="4"/>
                      <a:pt x="10" y="4"/>
                    </a:cubicBezTo>
                    <a:cubicBezTo>
                      <a:pt x="12" y="4"/>
                      <a:pt x="14" y="4"/>
                      <a:pt x="16" y="5"/>
                    </a:cubicBezTo>
                    <a:cubicBezTo>
                      <a:pt x="17" y="5"/>
                      <a:pt x="19" y="6"/>
                      <a:pt x="20" y="7"/>
                    </a:cubicBezTo>
                    <a:cubicBezTo>
                      <a:pt x="22" y="8"/>
                      <a:pt x="23" y="9"/>
                      <a:pt x="25" y="11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4" y="8"/>
                      <a:pt x="24" y="6"/>
                      <a:pt x="23" y="5"/>
                    </a:cubicBezTo>
                    <a:cubicBezTo>
                      <a:pt x="22" y="4"/>
                      <a:pt x="21" y="2"/>
                      <a:pt x="20" y="2"/>
                    </a:cubicBezTo>
                    <a:cubicBezTo>
                      <a:pt x="18" y="1"/>
                      <a:pt x="17" y="1"/>
                      <a:pt x="15" y="0"/>
                    </a:cubicBezTo>
                    <a:cubicBezTo>
                      <a:pt x="14" y="0"/>
                      <a:pt x="12" y="0"/>
                      <a:pt x="11" y="0"/>
                    </a:cubicBezTo>
                    <a:cubicBezTo>
                      <a:pt x="8" y="1"/>
                      <a:pt x="6" y="1"/>
                      <a:pt x="4" y="2"/>
                    </a:cubicBezTo>
                    <a:cubicBezTo>
                      <a:pt x="2" y="3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3" y="7"/>
                      <a:pt x="7" y="10"/>
                    </a:cubicBezTo>
                    <a:cubicBezTo>
                      <a:pt x="8" y="11"/>
                      <a:pt x="10" y="11"/>
                      <a:pt x="11" y="12"/>
                    </a:cubicBezTo>
                    <a:cubicBezTo>
                      <a:pt x="12" y="12"/>
                      <a:pt x="13" y="13"/>
                      <a:pt x="15" y="13"/>
                    </a:cubicBezTo>
                    <a:cubicBezTo>
                      <a:pt x="17" y="14"/>
                      <a:pt x="21" y="13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04" name="Freeform 47">
                <a:extLst>
                  <a:ext uri="{FF2B5EF4-FFF2-40B4-BE49-F238E27FC236}">
                    <a16:creationId xmlns:a16="http://schemas.microsoft.com/office/drawing/2014/main" id="{6E1A8183-72D4-4D50-FD16-3D74451736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2945" y="2499354"/>
                <a:ext cx="57150" cy="106363"/>
              </a:xfrm>
              <a:custGeom>
                <a:avLst/>
                <a:gdLst>
                  <a:gd name="T0" fmla="*/ 3 w 15"/>
                  <a:gd name="T1" fmla="*/ 28 h 28"/>
                  <a:gd name="T2" fmla="*/ 4 w 15"/>
                  <a:gd name="T3" fmla="*/ 24 h 28"/>
                  <a:gd name="T4" fmla="*/ 4 w 15"/>
                  <a:gd name="T5" fmla="*/ 21 h 28"/>
                  <a:gd name="T6" fmla="*/ 6 w 15"/>
                  <a:gd name="T7" fmla="*/ 15 h 28"/>
                  <a:gd name="T8" fmla="*/ 8 w 15"/>
                  <a:gd name="T9" fmla="*/ 10 h 28"/>
                  <a:gd name="T10" fmla="*/ 9 w 15"/>
                  <a:gd name="T11" fmla="*/ 7 h 28"/>
                  <a:gd name="T12" fmla="*/ 11 w 15"/>
                  <a:gd name="T13" fmla="*/ 5 h 28"/>
                  <a:gd name="T14" fmla="*/ 9 w 15"/>
                  <a:gd name="T15" fmla="*/ 8 h 28"/>
                  <a:gd name="T16" fmla="*/ 8 w 15"/>
                  <a:gd name="T17" fmla="*/ 10 h 28"/>
                  <a:gd name="T18" fmla="*/ 6 w 15"/>
                  <a:gd name="T19" fmla="*/ 13 h 28"/>
                  <a:gd name="T20" fmla="*/ 5 w 15"/>
                  <a:gd name="T21" fmla="*/ 16 h 28"/>
                  <a:gd name="T22" fmla="*/ 3 w 15"/>
                  <a:gd name="T23" fmla="*/ 21 h 28"/>
                  <a:gd name="T24" fmla="*/ 3 w 15"/>
                  <a:gd name="T25" fmla="*/ 24 h 28"/>
                  <a:gd name="T26" fmla="*/ 2 w 15"/>
                  <a:gd name="T27" fmla="*/ 27 h 28"/>
                  <a:gd name="T28" fmla="*/ 2 w 15"/>
                  <a:gd name="T29" fmla="*/ 27 h 28"/>
                  <a:gd name="T30" fmla="*/ 0 w 15"/>
                  <a:gd name="T31" fmla="*/ 21 h 28"/>
                  <a:gd name="T32" fmla="*/ 0 w 15"/>
                  <a:gd name="T33" fmla="*/ 16 h 28"/>
                  <a:gd name="T34" fmla="*/ 4 w 15"/>
                  <a:gd name="T35" fmla="*/ 8 h 28"/>
                  <a:gd name="T36" fmla="*/ 10 w 15"/>
                  <a:gd name="T37" fmla="*/ 2 h 28"/>
                  <a:gd name="T38" fmla="*/ 13 w 15"/>
                  <a:gd name="T39" fmla="*/ 0 h 28"/>
                  <a:gd name="T40" fmla="*/ 13 w 15"/>
                  <a:gd name="T41" fmla="*/ 0 h 28"/>
                  <a:gd name="T42" fmla="*/ 14 w 15"/>
                  <a:gd name="T43" fmla="*/ 4 h 28"/>
                  <a:gd name="T44" fmla="*/ 15 w 15"/>
                  <a:gd name="T45" fmla="*/ 14 h 28"/>
                  <a:gd name="T46" fmla="*/ 15 w 15"/>
                  <a:gd name="T47" fmla="*/ 16 h 28"/>
                  <a:gd name="T48" fmla="*/ 14 w 15"/>
                  <a:gd name="T49" fmla="*/ 19 h 28"/>
                  <a:gd name="T50" fmla="*/ 12 w 15"/>
                  <a:gd name="T51" fmla="*/ 23 h 28"/>
                  <a:gd name="T52" fmla="*/ 3 w 15"/>
                  <a:gd name="T5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28">
                    <a:moveTo>
                      <a:pt x="3" y="28"/>
                    </a:moveTo>
                    <a:cubicBezTo>
                      <a:pt x="3" y="27"/>
                      <a:pt x="3" y="26"/>
                      <a:pt x="4" y="24"/>
                    </a:cubicBezTo>
                    <a:cubicBezTo>
                      <a:pt x="4" y="23"/>
                      <a:pt x="4" y="22"/>
                      <a:pt x="4" y="21"/>
                    </a:cubicBezTo>
                    <a:cubicBezTo>
                      <a:pt x="5" y="19"/>
                      <a:pt x="5" y="17"/>
                      <a:pt x="6" y="15"/>
                    </a:cubicBezTo>
                    <a:cubicBezTo>
                      <a:pt x="7" y="13"/>
                      <a:pt x="7" y="11"/>
                      <a:pt x="8" y="10"/>
                    </a:cubicBezTo>
                    <a:cubicBezTo>
                      <a:pt x="8" y="9"/>
                      <a:pt x="9" y="8"/>
                      <a:pt x="9" y="7"/>
                    </a:cubicBezTo>
                    <a:cubicBezTo>
                      <a:pt x="10" y="7"/>
                      <a:pt x="10" y="6"/>
                      <a:pt x="11" y="5"/>
                    </a:cubicBezTo>
                    <a:cubicBezTo>
                      <a:pt x="10" y="6"/>
                      <a:pt x="10" y="7"/>
                      <a:pt x="9" y="8"/>
                    </a:cubicBezTo>
                    <a:cubicBezTo>
                      <a:pt x="8" y="8"/>
                      <a:pt x="8" y="9"/>
                      <a:pt x="8" y="10"/>
                    </a:cubicBezTo>
                    <a:cubicBezTo>
                      <a:pt x="7" y="11"/>
                      <a:pt x="7" y="12"/>
                      <a:pt x="6" y="13"/>
                    </a:cubicBezTo>
                    <a:cubicBezTo>
                      <a:pt x="6" y="14"/>
                      <a:pt x="5" y="15"/>
                      <a:pt x="5" y="16"/>
                    </a:cubicBezTo>
                    <a:cubicBezTo>
                      <a:pt x="4" y="17"/>
                      <a:pt x="4" y="19"/>
                      <a:pt x="3" y="21"/>
                    </a:cubicBezTo>
                    <a:cubicBezTo>
                      <a:pt x="3" y="22"/>
                      <a:pt x="3" y="23"/>
                      <a:pt x="3" y="24"/>
                    </a:cubicBezTo>
                    <a:cubicBezTo>
                      <a:pt x="2" y="26"/>
                      <a:pt x="2" y="26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1" y="25"/>
                      <a:pt x="0" y="23"/>
                      <a:pt x="0" y="21"/>
                    </a:cubicBezTo>
                    <a:cubicBezTo>
                      <a:pt x="0" y="19"/>
                      <a:pt x="0" y="18"/>
                      <a:pt x="0" y="16"/>
                    </a:cubicBezTo>
                    <a:cubicBezTo>
                      <a:pt x="0" y="13"/>
                      <a:pt x="2" y="10"/>
                      <a:pt x="4" y="8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2"/>
                      <a:pt x="14" y="4"/>
                    </a:cubicBezTo>
                    <a:cubicBezTo>
                      <a:pt x="15" y="7"/>
                      <a:pt x="15" y="10"/>
                      <a:pt x="15" y="14"/>
                    </a:cubicBezTo>
                    <a:cubicBezTo>
                      <a:pt x="15" y="15"/>
                      <a:pt x="15" y="16"/>
                      <a:pt x="15" y="16"/>
                    </a:cubicBezTo>
                    <a:cubicBezTo>
                      <a:pt x="15" y="17"/>
                      <a:pt x="15" y="18"/>
                      <a:pt x="14" y="19"/>
                    </a:cubicBezTo>
                    <a:cubicBezTo>
                      <a:pt x="14" y="20"/>
                      <a:pt x="13" y="22"/>
                      <a:pt x="12" y="23"/>
                    </a:cubicBezTo>
                    <a:cubicBezTo>
                      <a:pt x="10" y="26"/>
                      <a:pt x="7" y="27"/>
                      <a:pt x="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05" name="Freeform 48">
                <a:extLst>
                  <a:ext uri="{FF2B5EF4-FFF2-40B4-BE49-F238E27FC236}">
                    <a16:creationId xmlns:a16="http://schemas.microsoft.com/office/drawing/2014/main" id="{A434739F-CC92-A952-EB70-5480CC0F1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5632" y="2594605"/>
                <a:ext cx="95250" cy="60325"/>
              </a:xfrm>
              <a:custGeom>
                <a:avLst/>
                <a:gdLst>
                  <a:gd name="T0" fmla="*/ 23 w 25"/>
                  <a:gd name="T1" fmla="*/ 15 h 16"/>
                  <a:gd name="T2" fmla="*/ 20 w 25"/>
                  <a:gd name="T3" fmla="*/ 9 h 16"/>
                  <a:gd name="T4" fmla="*/ 18 w 25"/>
                  <a:gd name="T5" fmla="*/ 7 h 16"/>
                  <a:gd name="T6" fmla="*/ 15 w 25"/>
                  <a:gd name="T7" fmla="*/ 6 h 16"/>
                  <a:gd name="T8" fmla="*/ 10 w 25"/>
                  <a:gd name="T9" fmla="*/ 3 h 16"/>
                  <a:gd name="T10" fmla="*/ 5 w 25"/>
                  <a:gd name="T11" fmla="*/ 2 h 16"/>
                  <a:gd name="T12" fmla="*/ 11 w 25"/>
                  <a:gd name="T13" fmla="*/ 3 h 16"/>
                  <a:gd name="T14" fmla="*/ 16 w 25"/>
                  <a:gd name="T15" fmla="*/ 5 h 16"/>
                  <a:gd name="T16" fmla="*/ 21 w 25"/>
                  <a:gd name="T17" fmla="*/ 9 h 16"/>
                  <a:gd name="T18" fmla="*/ 23 w 25"/>
                  <a:gd name="T19" fmla="*/ 12 h 16"/>
                  <a:gd name="T20" fmla="*/ 24 w 25"/>
                  <a:gd name="T21" fmla="*/ 13 h 16"/>
                  <a:gd name="T22" fmla="*/ 24 w 25"/>
                  <a:gd name="T23" fmla="*/ 14 h 16"/>
                  <a:gd name="T24" fmla="*/ 25 w 25"/>
                  <a:gd name="T25" fmla="*/ 14 h 16"/>
                  <a:gd name="T26" fmla="*/ 21 w 25"/>
                  <a:gd name="T27" fmla="*/ 3 h 16"/>
                  <a:gd name="T28" fmla="*/ 13 w 25"/>
                  <a:gd name="T29" fmla="*/ 0 h 16"/>
                  <a:gd name="T30" fmla="*/ 4 w 25"/>
                  <a:gd name="T31" fmla="*/ 0 h 16"/>
                  <a:gd name="T32" fmla="*/ 0 w 25"/>
                  <a:gd name="T33" fmla="*/ 1 h 16"/>
                  <a:gd name="T34" fmla="*/ 1 w 25"/>
                  <a:gd name="T35" fmla="*/ 1 h 16"/>
                  <a:gd name="T36" fmla="*/ 6 w 25"/>
                  <a:gd name="T37" fmla="*/ 9 h 16"/>
                  <a:gd name="T38" fmla="*/ 9 w 25"/>
                  <a:gd name="T39" fmla="*/ 12 h 16"/>
                  <a:gd name="T40" fmla="*/ 13 w 25"/>
                  <a:gd name="T41" fmla="*/ 14 h 16"/>
                  <a:gd name="T42" fmla="*/ 23 w 25"/>
                  <a:gd name="T43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" h="16">
                    <a:moveTo>
                      <a:pt x="23" y="15"/>
                    </a:moveTo>
                    <a:cubicBezTo>
                      <a:pt x="23" y="13"/>
                      <a:pt x="21" y="11"/>
                      <a:pt x="20" y="9"/>
                    </a:cubicBezTo>
                    <a:cubicBezTo>
                      <a:pt x="19" y="9"/>
                      <a:pt x="18" y="8"/>
                      <a:pt x="18" y="7"/>
                    </a:cubicBezTo>
                    <a:cubicBezTo>
                      <a:pt x="17" y="7"/>
                      <a:pt x="16" y="6"/>
                      <a:pt x="15" y="6"/>
                    </a:cubicBezTo>
                    <a:cubicBezTo>
                      <a:pt x="13" y="5"/>
                      <a:pt x="12" y="4"/>
                      <a:pt x="10" y="3"/>
                    </a:cubicBezTo>
                    <a:cubicBezTo>
                      <a:pt x="9" y="3"/>
                      <a:pt x="7" y="2"/>
                      <a:pt x="5" y="2"/>
                    </a:cubicBezTo>
                    <a:cubicBezTo>
                      <a:pt x="7" y="2"/>
                      <a:pt x="9" y="3"/>
                      <a:pt x="11" y="3"/>
                    </a:cubicBezTo>
                    <a:cubicBezTo>
                      <a:pt x="13" y="4"/>
                      <a:pt x="15" y="4"/>
                      <a:pt x="16" y="5"/>
                    </a:cubicBezTo>
                    <a:cubicBezTo>
                      <a:pt x="18" y="7"/>
                      <a:pt x="19" y="8"/>
                      <a:pt x="21" y="9"/>
                    </a:cubicBezTo>
                    <a:cubicBezTo>
                      <a:pt x="21" y="10"/>
                      <a:pt x="22" y="11"/>
                      <a:pt x="23" y="12"/>
                    </a:cubicBezTo>
                    <a:cubicBezTo>
                      <a:pt x="23" y="12"/>
                      <a:pt x="23" y="12"/>
                      <a:pt x="24" y="13"/>
                    </a:cubicBezTo>
                    <a:cubicBezTo>
                      <a:pt x="24" y="13"/>
                      <a:pt x="24" y="14"/>
                      <a:pt x="24" y="14"/>
                    </a:cubicBezTo>
                    <a:cubicBezTo>
                      <a:pt x="24" y="14"/>
                      <a:pt x="24" y="14"/>
                      <a:pt x="25" y="14"/>
                    </a:cubicBezTo>
                    <a:cubicBezTo>
                      <a:pt x="25" y="9"/>
                      <a:pt x="23" y="5"/>
                      <a:pt x="21" y="3"/>
                    </a:cubicBezTo>
                    <a:cubicBezTo>
                      <a:pt x="19" y="1"/>
                      <a:pt x="16" y="0"/>
                      <a:pt x="13" y="0"/>
                    </a:cubicBezTo>
                    <a:cubicBezTo>
                      <a:pt x="10" y="0"/>
                      <a:pt x="6" y="0"/>
                      <a:pt x="4" y="0"/>
                    </a:cubicBezTo>
                    <a:cubicBezTo>
                      <a:pt x="2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3" y="5"/>
                      <a:pt x="6" y="9"/>
                    </a:cubicBezTo>
                    <a:cubicBezTo>
                      <a:pt x="7" y="10"/>
                      <a:pt x="8" y="11"/>
                      <a:pt x="9" y="12"/>
                    </a:cubicBezTo>
                    <a:cubicBezTo>
                      <a:pt x="10" y="13"/>
                      <a:pt x="12" y="13"/>
                      <a:pt x="13" y="14"/>
                    </a:cubicBezTo>
                    <a:cubicBezTo>
                      <a:pt x="16" y="15"/>
                      <a:pt x="19" y="16"/>
                      <a:pt x="2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06" name="Freeform 49">
                <a:extLst>
                  <a:ext uri="{FF2B5EF4-FFF2-40B4-BE49-F238E27FC236}">
                    <a16:creationId xmlns:a16="http://schemas.microsoft.com/office/drawing/2014/main" id="{733D2231-B78B-8A2F-A47F-C7459856E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8820" y="2589842"/>
                <a:ext cx="76200" cy="106363"/>
              </a:xfrm>
              <a:custGeom>
                <a:avLst/>
                <a:gdLst>
                  <a:gd name="T0" fmla="*/ 2 w 20"/>
                  <a:gd name="T1" fmla="*/ 27 h 28"/>
                  <a:gd name="T2" fmla="*/ 5 w 20"/>
                  <a:gd name="T3" fmla="*/ 21 h 28"/>
                  <a:gd name="T4" fmla="*/ 8 w 20"/>
                  <a:gd name="T5" fmla="*/ 15 h 28"/>
                  <a:gd name="T6" fmla="*/ 10 w 20"/>
                  <a:gd name="T7" fmla="*/ 12 h 28"/>
                  <a:gd name="T8" fmla="*/ 12 w 20"/>
                  <a:gd name="T9" fmla="*/ 10 h 28"/>
                  <a:gd name="T10" fmla="*/ 16 w 20"/>
                  <a:gd name="T11" fmla="*/ 5 h 28"/>
                  <a:gd name="T12" fmla="*/ 11 w 20"/>
                  <a:gd name="T13" fmla="*/ 10 h 28"/>
                  <a:gd name="T14" fmla="*/ 9 w 20"/>
                  <a:gd name="T15" fmla="*/ 12 h 28"/>
                  <a:gd name="T16" fmla="*/ 7 w 20"/>
                  <a:gd name="T17" fmla="*/ 15 h 28"/>
                  <a:gd name="T18" fmla="*/ 4 w 20"/>
                  <a:gd name="T19" fmla="*/ 21 h 28"/>
                  <a:gd name="T20" fmla="*/ 2 w 20"/>
                  <a:gd name="T21" fmla="*/ 24 h 28"/>
                  <a:gd name="T22" fmla="*/ 1 w 20"/>
                  <a:gd name="T23" fmla="*/ 25 h 28"/>
                  <a:gd name="T24" fmla="*/ 1 w 20"/>
                  <a:gd name="T25" fmla="*/ 27 h 28"/>
                  <a:gd name="T26" fmla="*/ 1 w 20"/>
                  <a:gd name="T27" fmla="*/ 26 h 28"/>
                  <a:gd name="T28" fmla="*/ 0 w 20"/>
                  <a:gd name="T29" fmla="*/ 23 h 28"/>
                  <a:gd name="T30" fmla="*/ 0 w 20"/>
                  <a:gd name="T31" fmla="*/ 20 h 28"/>
                  <a:gd name="T32" fmla="*/ 1 w 20"/>
                  <a:gd name="T33" fmla="*/ 17 h 28"/>
                  <a:gd name="T34" fmla="*/ 2 w 20"/>
                  <a:gd name="T35" fmla="*/ 14 h 28"/>
                  <a:gd name="T36" fmla="*/ 4 w 20"/>
                  <a:gd name="T37" fmla="*/ 10 h 28"/>
                  <a:gd name="T38" fmla="*/ 8 w 20"/>
                  <a:gd name="T39" fmla="*/ 6 h 28"/>
                  <a:gd name="T40" fmla="*/ 16 w 20"/>
                  <a:gd name="T41" fmla="*/ 2 h 28"/>
                  <a:gd name="T42" fmla="*/ 19 w 20"/>
                  <a:gd name="T43" fmla="*/ 0 h 28"/>
                  <a:gd name="T44" fmla="*/ 19 w 20"/>
                  <a:gd name="T45" fmla="*/ 0 h 28"/>
                  <a:gd name="T46" fmla="*/ 20 w 20"/>
                  <a:gd name="T47" fmla="*/ 5 h 28"/>
                  <a:gd name="T48" fmla="*/ 19 w 20"/>
                  <a:gd name="T49" fmla="*/ 10 h 28"/>
                  <a:gd name="T50" fmla="*/ 18 w 20"/>
                  <a:gd name="T51" fmla="*/ 16 h 28"/>
                  <a:gd name="T52" fmla="*/ 16 w 20"/>
                  <a:gd name="T53" fmla="*/ 21 h 28"/>
                  <a:gd name="T54" fmla="*/ 13 w 20"/>
                  <a:gd name="T55" fmla="*/ 25 h 28"/>
                  <a:gd name="T56" fmla="*/ 2 w 20"/>
                  <a:gd name="T57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" h="28">
                    <a:moveTo>
                      <a:pt x="2" y="27"/>
                    </a:moveTo>
                    <a:cubicBezTo>
                      <a:pt x="3" y="25"/>
                      <a:pt x="4" y="23"/>
                      <a:pt x="5" y="21"/>
                    </a:cubicBezTo>
                    <a:cubicBezTo>
                      <a:pt x="6" y="19"/>
                      <a:pt x="7" y="17"/>
                      <a:pt x="8" y="15"/>
                    </a:cubicBezTo>
                    <a:cubicBezTo>
                      <a:pt x="9" y="14"/>
                      <a:pt x="10" y="13"/>
                      <a:pt x="10" y="12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3" y="8"/>
                      <a:pt x="15" y="6"/>
                      <a:pt x="16" y="5"/>
                    </a:cubicBezTo>
                    <a:cubicBezTo>
                      <a:pt x="14" y="6"/>
                      <a:pt x="13" y="8"/>
                      <a:pt x="11" y="10"/>
                    </a:cubicBezTo>
                    <a:cubicBezTo>
                      <a:pt x="11" y="10"/>
                      <a:pt x="10" y="11"/>
                      <a:pt x="9" y="12"/>
                    </a:cubicBezTo>
                    <a:cubicBezTo>
                      <a:pt x="9" y="13"/>
                      <a:pt x="8" y="14"/>
                      <a:pt x="7" y="15"/>
                    </a:cubicBezTo>
                    <a:cubicBezTo>
                      <a:pt x="6" y="17"/>
                      <a:pt x="5" y="19"/>
                      <a:pt x="4" y="21"/>
                    </a:cubicBezTo>
                    <a:cubicBezTo>
                      <a:pt x="3" y="22"/>
                      <a:pt x="3" y="23"/>
                      <a:pt x="2" y="24"/>
                    </a:cubicBezTo>
                    <a:cubicBezTo>
                      <a:pt x="2" y="24"/>
                      <a:pt x="2" y="25"/>
                      <a:pt x="1" y="25"/>
                    </a:cubicBezTo>
                    <a:cubicBezTo>
                      <a:pt x="1" y="26"/>
                      <a:pt x="1" y="26"/>
                      <a:pt x="1" y="27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5"/>
                      <a:pt x="0" y="24"/>
                      <a:pt x="0" y="23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6"/>
                      <a:pt x="1" y="15"/>
                      <a:pt x="2" y="14"/>
                    </a:cubicBezTo>
                    <a:cubicBezTo>
                      <a:pt x="2" y="13"/>
                      <a:pt x="3" y="11"/>
                      <a:pt x="4" y="10"/>
                    </a:cubicBezTo>
                    <a:cubicBezTo>
                      <a:pt x="6" y="9"/>
                      <a:pt x="7" y="8"/>
                      <a:pt x="8" y="6"/>
                    </a:cubicBezTo>
                    <a:cubicBezTo>
                      <a:pt x="11" y="4"/>
                      <a:pt x="13" y="3"/>
                      <a:pt x="16" y="2"/>
                    </a:cubicBezTo>
                    <a:cubicBezTo>
                      <a:pt x="18" y="1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20" y="3"/>
                      <a:pt x="20" y="5"/>
                    </a:cubicBezTo>
                    <a:cubicBezTo>
                      <a:pt x="20" y="7"/>
                      <a:pt x="20" y="9"/>
                      <a:pt x="19" y="10"/>
                    </a:cubicBezTo>
                    <a:cubicBezTo>
                      <a:pt x="19" y="12"/>
                      <a:pt x="19" y="14"/>
                      <a:pt x="18" y="16"/>
                    </a:cubicBezTo>
                    <a:cubicBezTo>
                      <a:pt x="18" y="18"/>
                      <a:pt x="17" y="19"/>
                      <a:pt x="16" y="21"/>
                    </a:cubicBezTo>
                    <a:cubicBezTo>
                      <a:pt x="15" y="23"/>
                      <a:pt x="14" y="24"/>
                      <a:pt x="13" y="25"/>
                    </a:cubicBezTo>
                    <a:cubicBezTo>
                      <a:pt x="10" y="27"/>
                      <a:pt x="6" y="28"/>
                      <a:pt x="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07" name="Freeform 50">
                <a:extLst>
                  <a:ext uri="{FF2B5EF4-FFF2-40B4-BE49-F238E27FC236}">
                    <a16:creationId xmlns:a16="http://schemas.microsoft.com/office/drawing/2014/main" id="{DB64082D-B8A7-1A22-757A-F843029C0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570" y="2662867"/>
                <a:ext cx="87313" cy="76200"/>
              </a:xfrm>
              <a:custGeom>
                <a:avLst/>
                <a:gdLst>
                  <a:gd name="T0" fmla="*/ 20 w 23"/>
                  <a:gd name="T1" fmla="*/ 20 h 20"/>
                  <a:gd name="T2" fmla="*/ 19 w 23"/>
                  <a:gd name="T3" fmla="*/ 17 h 20"/>
                  <a:gd name="T4" fmla="*/ 18 w 23"/>
                  <a:gd name="T5" fmla="*/ 13 h 20"/>
                  <a:gd name="T6" fmla="*/ 14 w 23"/>
                  <a:gd name="T7" fmla="*/ 8 h 20"/>
                  <a:gd name="T8" fmla="*/ 12 w 23"/>
                  <a:gd name="T9" fmla="*/ 6 h 20"/>
                  <a:gd name="T10" fmla="*/ 10 w 23"/>
                  <a:gd name="T11" fmla="*/ 4 h 20"/>
                  <a:gd name="T12" fmla="*/ 5 w 23"/>
                  <a:gd name="T13" fmla="*/ 2 h 20"/>
                  <a:gd name="T14" fmla="*/ 8 w 23"/>
                  <a:gd name="T15" fmla="*/ 3 h 20"/>
                  <a:gd name="T16" fmla="*/ 11 w 23"/>
                  <a:gd name="T17" fmla="*/ 4 h 20"/>
                  <a:gd name="T18" fmla="*/ 13 w 23"/>
                  <a:gd name="T19" fmla="*/ 6 h 20"/>
                  <a:gd name="T20" fmla="*/ 15 w 23"/>
                  <a:gd name="T21" fmla="*/ 8 h 20"/>
                  <a:gd name="T22" fmla="*/ 19 w 23"/>
                  <a:gd name="T23" fmla="*/ 13 h 20"/>
                  <a:gd name="T24" fmla="*/ 21 w 23"/>
                  <a:gd name="T25" fmla="*/ 20 h 20"/>
                  <a:gd name="T26" fmla="*/ 22 w 23"/>
                  <a:gd name="T27" fmla="*/ 19 h 20"/>
                  <a:gd name="T28" fmla="*/ 23 w 23"/>
                  <a:gd name="T29" fmla="*/ 16 h 20"/>
                  <a:gd name="T30" fmla="*/ 23 w 23"/>
                  <a:gd name="T31" fmla="*/ 14 h 20"/>
                  <a:gd name="T32" fmla="*/ 23 w 23"/>
                  <a:gd name="T33" fmla="*/ 12 h 20"/>
                  <a:gd name="T34" fmla="*/ 22 w 23"/>
                  <a:gd name="T35" fmla="*/ 10 h 20"/>
                  <a:gd name="T36" fmla="*/ 21 w 23"/>
                  <a:gd name="T37" fmla="*/ 7 h 20"/>
                  <a:gd name="T38" fmla="*/ 18 w 23"/>
                  <a:gd name="T39" fmla="*/ 4 h 20"/>
                  <a:gd name="T40" fmla="*/ 13 w 23"/>
                  <a:gd name="T41" fmla="*/ 1 h 20"/>
                  <a:gd name="T42" fmla="*/ 4 w 23"/>
                  <a:gd name="T43" fmla="*/ 0 h 20"/>
                  <a:gd name="T44" fmla="*/ 0 w 23"/>
                  <a:gd name="T45" fmla="*/ 0 h 20"/>
                  <a:gd name="T46" fmla="*/ 0 w 23"/>
                  <a:gd name="T47" fmla="*/ 0 h 20"/>
                  <a:gd name="T48" fmla="*/ 1 w 23"/>
                  <a:gd name="T49" fmla="*/ 3 h 20"/>
                  <a:gd name="T50" fmla="*/ 2 w 23"/>
                  <a:gd name="T51" fmla="*/ 6 h 20"/>
                  <a:gd name="T52" fmla="*/ 4 w 23"/>
                  <a:gd name="T53" fmla="*/ 9 h 20"/>
                  <a:gd name="T54" fmla="*/ 6 w 23"/>
                  <a:gd name="T55" fmla="*/ 13 h 20"/>
                  <a:gd name="T56" fmla="*/ 10 w 23"/>
                  <a:gd name="T57" fmla="*/ 16 h 20"/>
                  <a:gd name="T58" fmla="*/ 20 w 23"/>
                  <a:gd name="T5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3" h="20">
                    <a:moveTo>
                      <a:pt x="20" y="20"/>
                    </a:moveTo>
                    <a:cubicBezTo>
                      <a:pt x="20" y="19"/>
                      <a:pt x="20" y="18"/>
                      <a:pt x="19" y="17"/>
                    </a:cubicBezTo>
                    <a:cubicBezTo>
                      <a:pt x="19" y="15"/>
                      <a:pt x="19" y="14"/>
                      <a:pt x="18" y="13"/>
                    </a:cubicBezTo>
                    <a:cubicBezTo>
                      <a:pt x="17" y="11"/>
                      <a:pt x="16" y="10"/>
                      <a:pt x="14" y="8"/>
                    </a:cubicBezTo>
                    <a:cubicBezTo>
                      <a:pt x="13" y="7"/>
                      <a:pt x="13" y="7"/>
                      <a:pt x="12" y="6"/>
                    </a:cubicBezTo>
                    <a:cubicBezTo>
                      <a:pt x="11" y="5"/>
                      <a:pt x="11" y="5"/>
                      <a:pt x="10" y="4"/>
                    </a:cubicBezTo>
                    <a:cubicBezTo>
                      <a:pt x="8" y="4"/>
                      <a:pt x="7" y="3"/>
                      <a:pt x="5" y="2"/>
                    </a:cubicBezTo>
                    <a:cubicBezTo>
                      <a:pt x="6" y="2"/>
                      <a:pt x="7" y="3"/>
                      <a:pt x="8" y="3"/>
                    </a:cubicBezTo>
                    <a:cubicBezTo>
                      <a:pt x="9" y="4"/>
                      <a:pt x="10" y="4"/>
                      <a:pt x="11" y="4"/>
                    </a:cubicBezTo>
                    <a:cubicBezTo>
                      <a:pt x="11" y="5"/>
                      <a:pt x="12" y="5"/>
                      <a:pt x="13" y="6"/>
                    </a:cubicBezTo>
                    <a:cubicBezTo>
                      <a:pt x="14" y="7"/>
                      <a:pt x="15" y="7"/>
                      <a:pt x="15" y="8"/>
                    </a:cubicBezTo>
                    <a:cubicBezTo>
                      <a:pt x="17" y="10"/>
                      <a:pt x="18" y="12"/>
                      <a:pt x="19" y="13"/>
                    </a:cubicBezTo>
                    <a:cubicBezTo>
                      <a:pt x="20" y="15"/>
                      <a:pt x="21" y="17"/>
                      <a:pt x="21" y="20"/>
                    </a:cubicBezTo>
                    <a:cubicBezTo>
                      <a:pt x="21" y="19"/>
                      <a:pt x="22" y="19"/>
                      <a:pt x="22" y="19"/>
                    </a:cubicBezTo>
                    <a:cubicBezTo>
                      <a:pt x="22" y="18"/>
                      <a:pt x="23" y="17"/>
                      <a:pt x="23" y="16"/>
                    </a:cubicBezTo>
                    <a:cubicBezTo>
                      <a:pt x="23" y="15"/>
                      <a:pt x="23" y="15"/>
                      <a:pt x="23" y="14"/>
                    </a:cubicBezTo>
                    <a:cubicBezTo>
                      <a:pt x="23" y="14"/>
                      <a:pt x="23" y="13"/>
                      <a:pt x="23" y="12"/>
                    </a:cubicBezTo>
                    <a:cubicBezTo>
                      <a:pt x="23" y="12"/>
                      <a:pt x="23" y="11"/>
                      <a:pt x="22" y="10"/>
                    </a:cubicBezTo>
                    <a:cubicBezTo>
                      <a:pt x="22" y="9"/>
                      <a:pt x="22" y="8"/>
                      <a:pt x="21" y="7"/>
                    </a:cubicBezTo>
                    <a:cubicBezTo>
                      <a:pt x="20" y="6"/>
                      <a:pt x="19" y="5"/>
                      <a:pt x="18" y="4"/>
                    </a:cubicBezTo>
                    <a:cubicBezTo>
                      <a:pt x="16" y="3"/>
                      <a:pt x="15" y="2"/>
                      <a:pt x="13" y="1"/>
                    </a:cubicBezTo>
                    <a:cubicBezTo>
                      <a:pt x="10" y="0"/>
                      <a:pt x="7" y="0"/>
                      <a:pt x="4" y="0"/>
                    </a:cubicBezTo>
                    <a:cubicBezTo>
                      <a:pt x="2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3"/>
                    </a:cubicBezTo>
                    <a:cubicBezTo>
                      <a:pt x="1" y="4"/>
                      <a:pt x="2" y="5"/>
                      <a:pt x="2" y="6"/>
                    </a:cubicBezTo>
                    <a:cubicBezTo>
                      <a:pt x="3" y="7"/>
                      <a:pt x="3" y="8"/>
                      <a:pt x="4" y="9"/>
                    </a:cubicBezTo>
                    <a:cubicBezTo>
                      <a:pt x="5" y="10"/>
                      <a:pt x="5" y="11"/>
                      <a:pt x="6" y="13"/>
                    </a:cubicBezTo>
                    <a:cubicBezTo>
                      <a:pt x="7" y="14"/>
                      <a:pt x="8" y="15"/>
                      <a:pt x="10" y="16"/>
                    </a:cubicBezTo>
                    <a:cubicBezTo>
                      <a:pt x="12" y="18"/>
                      <a:pt x="16" y="20"/>
                      <a:pt x="2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08" name="Freeform 51">
                <a:extLst>
                  <a:ext uri="{FF2B5EF4-FFF2-40B4-BE49-F238E27FC236}">
                    <a16:creationId xmlns:a16="http://schemas.microsoft.com/office/drawing/2014/main" id="{85A973F3-21BE-3441-AB4C-5A91BAE796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2945" y="2700967"/>
                <a:ext cx="106363" cy="98425"/>
              </a:xfrm>
              <a:custGeom>
                <a:avLst/>
                <a:gdLst>
                  <a:gd name="T0" fmla="*/ 1 w 28"/>
                  <a:gd name="T1" fmla="*/ 24 h 26"/>
                  <a:gd name="T2" fmla="*/ 12 w 28"/>
                  <a:gd name="T3" fmla="*/ 13 h 26"/>
                  <a:gd name="T4" fmla="*/ 17 w 28"/>
                  <a:gd name="T5" fmla="*/ 8 h 26"/>
                  <a:gd name="T6" fmla="*/ 23 w 28"/>
                  <a:gd name="T7" fmla="*/ 5 h 26"/>
                  <a:gd name="T8" fmla="*/ 17 w 28"/>
                  <a:gd name="T9" fmla="*/ 8 h 26"/>
                  <a:gd name="T10" fmla="*/ 11 w 28"/>
                  <a:gd name="T11" fmla="*/ 12 h 26"/>
                  <a:gd name="T12" fmla="*/ 0 w 28"/>
                  <a:gd name="T13" fmla="*/ 23 h 26"/>
                  <a:gd name="T14" fmla="*/ 0 w 28"/>
                  <a:gd name="T15" fmla="*/ 22 h 26"/>
                  <a:gd name="T16" fmla="*/ 5 w 28"/>
                  <a:gd name="T17" fmla="*/ 10 h 26"/>
                  <a:gd name="T18" fmla="*/ 9 w 28"/>
                  <a:gd name="T19" fmla="*/ 7 h 26"/>
                  <a:gd name="T20" fmla="*/ 12 w 28"/>
                  <a:gd name="T21" fmla="*/ 5 h 26"/>
                  <a:gd name="T22" fmla="*/ 14 w 28"/>
                  <a:gd name="T23" fmla="*/ 4 h 26"/>
                  <a:gd name="T24" fmla="*/ 24 w 28"/>
                  <a:gd name="T25" fmla="*/ 1 h 26"/>
                  <a:gd name="T26" fmla="*/ 28 w 28"/>
                  <a:gd name="T27" fmla="*/ 0 h 26"/>
                  <a:gd name="T28" fmla="*/ 28 w 28"/>
                  <a:gd name="T29" fmla="*/ 0 h 26"/>
                  <a:gd name="T30" fmla="*/ 27 w 28"/>
                  <a:gd name="T31" fmla="*/ 6 h 26"/>
                  <a:gd name="T32" fmla="*/ 25 w 28"/>
                  <a:gd name="T33" fmla="*/ 12 h 26"/>
                  <a:gd name="T34" fmla="*/ 22 w 28"/>
                  <a:gd name="T35" fmla="*/ 17 h 26"/>
                  <a:gd name="T36" fmla="*/ 18 w 28"/>
                  <a:gd name="T37" fmla="*/ 22 h 26"/>
                  <a:gd name="T38" fmla="*/ 13 w 28"/>
                  <a:gd name="T39" fmla="*/ 25 h 26"/>
                  <a:gd name="T40" fmla="*/ 1 w 28"/>
                  <a:gd name="T41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26">
                    <a:moveTo>
                      <a:pt x="1" y="24"/>
                    </a:moveTo>
                    <a:cubicBezTo>
                      <a:pt x="5" y="20"/>
                      <a:pt x="8" y="16"/>
                      <a:pt x="12" y="13"/>
                    </a:cubicBezTo>
                    <a:cubicBezTo>
                      <a:pt x="14" y="11"/>
                      <a:pt x="16" y="10"/>
                      <a:pt x="17" y="8"/>
                    </a:cubicBezTo>
                    <a:cubicBezTo>
                      <a:pt x="19" y="7"/>
                      <a:pt x="21" y="6"/>
                      <a:pt x="23" y="5"/>
                    </a:cubicBezTo>
                    <a:cubicBezTo>
                      <a:pt x="21" y="6"/>
                      <a:pt x="19" y="7"/>
                      <a:pt x="17" y="8"/>
                    </a:cubicBezTo>
                    <a:cubicBezTo>
                      <a:pt x="15" y="10"/>
                      <a:pt x="13" y="11"/>
                      <a:pt x="11" y="12"/>
                    </a:cubicBezTo>
                    <a:cubicBezTo>
                      <a:pt x="7" y="16"/>
                      <a:pt x="3" y="19"/>
                      <a:pt x="0" y="23"/>
                    </a:cubicBezTo>
                    <a:cubicBezTo>
                      <a:pt x="0" y="23"/>
                      <a:pt x="0" y="22"/>
                      <a:pt x="0" y="22"/>
                    </a:cubicBezTo>
                    <a:cubicBezTo>
                      <a:pt x="1" y="17"/>
                      <a:pt x="3" y="13"/>
                      <a:pt x="5" y="10"/>
                    </a:cubicBezTo>
                    <a:cubicBezTo>
                      <a:pt x="6" y="9"/>
                      <a:pt x="8" y="7"/>
                      <a:pt x="9" y="7"/>
                    </a:cubicBezTo>
                    <a:cubicBezTo>
                      <a:pt x="10" y="6"/>
                      <a:pt x="11" y="5"/>
                      <a:pt x="12" y="5"/>
                    </a:cubicBezTo>
                    <a:cubicBezTo>
                      <a:pt x="13" y="5"/>
                      <a:pt x="13" y="4"/>
                      <a:pt x="14" y="4"/>
                    </a:cubicBezTo>
                    <a:cubicBezTo>
                      <a:pt x="18" y="2"/>
                      <a:pt x="21" y="2"/>
                      <a:pt x="24" y="1"/>
                    </a:cubicBezTo>
                    <a:cubicBezTo>
                      <a:pt x="26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"/>
                      <a:pt x="28" y="3"/>
                      <a:pt x="27" y="6"/>
                    </a:cubicBezTo>
                    <a:cubicBezTo>
                      <a:pt x="26" y="8"/>
                      <a:pt x="26" y="10"/>
                      <a:pt x="25" y="12"/>
                    </a:cubicBezTo>
                    <a:cubicBezTo>
                      <a:pt x="24" y="13"/>
                      <a:pt x="23" y="15"/>
                      <a:pt x="22" y="17"/>
                    </a:cubicBezTo>
                    <a:cubicBezTo>
                      <a:pt x="21" y="19"/>
                      <a:pt x="20" y="20"/>
                      <a:pt x="18" y="22"/>
                    </a:cubicBezTo>
                    <a:cubicBezTo>
                      <a:pt x="17" y="23"/>
                      <a:pt x="15" y="24"/>
                      <a:pt x="13" y="25"/>
                    </a:cubicBezTo>
                    <a:cubicBezTo>
                      <a:pt x="10" y="26"/>
                      <a:pt x="6" y="26"/>
                      <a:pt x="1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09" name="Freeform 52">
                <a:extLst>
                  <a:ext uri="{FF2B5EF4-FFF2-40B4-BE49-F238E27FC236}">
                    <a16:creationId xmlns:a16="http://schemas.microsoft.com/office/drawing/2014/main" id="{DA407EA4-0ECB-9921-9BE9-CC6B62D9B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2457" y="2727955"/>
                <a:ext cx="79375" cy="101600"/>
              </a:xfrm>
              <a:custGeom>
                <a:avLst/>
                <a:gdLst>
                  <a:gd name="T0" fmla="*/ 15 w 21"/>
                  <a:gd name="T1" fmla="*/ 27 h 27"/>
                  <a:gd name="T2" fmla="*/ 12 w 21"/>
                  <a:gd name="T3" fmla="*/ 12 h 27"/>
                  <a:gd name="T4" fmla="*/ 9 w 21"/>
                  <a:gd name="T5" fmla="*/ 7 h 27"/>
                  <a:gd name="T6" fmla="*/ 4 w 21"/>
                  <a:gd name="T7" fmla="*/ 3 h 27"/>
                  <a:gd name="T8" fmla="*/ 10 w 21"/>
                  <a:gd name="T9" fmla="*/ 8 h 27"/>
                  <a:gd name="T10" fmla="*/ 14 w 21"/>
                  <a:gd name="T11" fmla="*/ 13 h 27"/>
                  <a:gd name="T12" fmla="*/ 16 w 21"/>
                  <a:gd name="T13" fmla="*/ 27 h 27"/>
                  <a:gd name="T14" fmla="*/ 17 w 21"/>
                  <a:gd name="T15" fmla="*/ 26 h 27"/>
                  <a:gd name="T16" fmla="*/ 20 w 21"/>
                  <a:gd name="T17" fmla="*/ 14 h 27"/>
                  <a:gd name="T18" fmla="*/ 13 w 21"/>
                  <a:gd name="T19" fmla="*/ 5 h 27"/>
                  <a:gd name="T20" fmla="*/ 5 w 21"/>
                  <a:gd name="T21" fmla="*/ 1 h 27"/>
                  <a:gd name="T22" fmla="*/ 0 w 21"/>
                  <a:gd name="T23" fmla="*/ 0 h 27"/>
                  <a:gd name="T24" fmla="*/ 0 w 21"/>
                  <a:gd name="T25" fmla="*/ 0 h 27"/>
                  <a:gd name="T26" fmla="*/ 0 w 21"/>
                  <a:gd name="T27" fmla="*/ 3 h 27"/>
                  <a:gd name="T28" fmla="*/ 1 w 21"/>
                  <a:gd name="T29" fmla="*/ 6 h 27"/>
                  <a:gd name="T30" fmla="*/ 1 w 21"/>
                  <a:gd name="T31" fmla="*/ 8 h 27"/>
                  <a:gd name="T32" fmla="*/ 1 w 21"/>
                  <a:gd name="T33" fmla="*/ 10 h 27"/>
                  <a:gd name="T34" fmla="*/ 5 w 21"/>
                  <a:gd name="T35" fmla="*/ 19 h 27"/>
                  <a:gd name="T36" fmla="*/ 9 w 21"/>
                  <a:gd name="T37" fmla="*/ 23 h 27"/>
                  <a:gd name="T38" fmla="*/ 15 w 21"/>
                  <a:gd name="T3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" h="27">
                    <a:moveTo>
                      <a:pt x="15" y="27"/>
                    </a:moveTo>
                    <a:cubicBezTo>
                      <a:pt x="15" y="22"/>
                      <a:pt x="14" y="17"/>
                      <a:pt x="12" y="12"/>
                    </a:cubicBezTo>
                    <a:cubicBezTo>
                      <a:pt x="11" y="11"/>
                      <a:pt x="10" y="9"/>
                      <a:pt x="9" y="7"/>
                    </a:cubicBezTo>
                    <a:cubicBezTo>
                      <a:pt x="7" y="6"/>
                      <a:pt x="6" y="5"/>
                      <a:pt x="4" y="3"/>
                    </a:cubicBezTo>
                    <a:cubicBezTo>
                      <a:pt x="6" y="5"/>
                      <a:pt x="8" y="6"/>
                      <a:pt x="10" y="8"/>
                    </a:cubicBezTo>
                    <a:cubicBezTo>
                      <a:pt x="11" y="9"/>
                      <a:pt x="12" y="11"/>
                      <a:pt x="14" y="13"/>
                    </a:cubicBezTo>
                    <a:cubicBezTo>
                      <a:pt x="16" y="17"/>
                      <a:pt x="17" y="22"/>
                      <a:pt x="16" y="27"/>
                    </a:cubicBezTo>
                    <a:cubicBezTo>
                      <a:pt x="16" y="26"/>
                      <a:pt x="16" y="26"/>
                      <a:pt x="17" y="26"/>
                    </a:cubicBezTo>
                    <a:cubicBezTo>
                      <a:pt x="20" y="22"/>
                      <a:pt x="21" y="18"/>
                      <a:pt x="20" y="14"/>
                    </a:cubicBezTo>
                    <a:cubicBezTo>
                      <a:pt x="19" y="10"/>
                      <a:pt x="16" y="7"/>
                      <a:pt x="13" y="5"/>
                    </a:cubicBezTo>
                    <a:cubicBezTo>
                      <a:pt x="11" y="3"/>
                      <a:pt x="7" y="2"/>
                      <a:pt x="5" y="1"/>
                    </a:cubicBezTo>
                    <a:cubicBezTo>
                      <a:pt x="2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1" y="6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2" y="13"/>
                      <a:pt x="3" y="16"/>
                      <a:pt x="5" y="19"/>
                    </a:cubicBezTo>
                    <a:cubicBezTo>
                      <a:pt x="6" y="21"/>
                      <a:pt x="7" y="22"/>
                      <a:pt x="9" y="23"/>
                    </a:cubicBezTo>
                    <a:cubicBezTo>
                      <a:pt x="10" y="24"/>
                      <a:pt x="12" y="26"/>
                      <a:pt x="1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10" name="Freeform 53">
                <a:extLst>
                  <a:ext uri="{FF2B5EF4-FFF2-40B4-BE49-F238E27FC236}">
                    <a16:creationId xmlns:a16="http://schemas.microsoft.com/office/drawing/2014/main" id="{644910EA-3DFB-C0C5-B0FD-8C410B02A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8495" y="2823205"/>
                <a:ext cx="136525" cy="82550"/>
              </a:xfrm>
              <a:custGeom>
                <a:avLst/>
                <a:gdLst>
                  <a:gd name="T0" fmla="*/ 1 w 36"/>
                  <a:gd name="T1" fmla="*/ 17 h 22"/>
                  <a:gd name="T2" fmla="*/ 15 w 36"/>
                  <a:gd name="T3" fmla="*/ 8 h 22"/>
                  <a:gd name="T4" fmla="*/ 29 w 36"/>
                  <a:gd name="T5" fmla="*/ 4 h 22"/>
                  <a:gd name="T6" fmla="*/ 14 w 36"/>
                  <a:gd name="T7" fmla="*/ 8 h 22"/>
                  <a:gd name="T8" fmla="*/ 7 w 36"/>
                  <a:gd name="T9" fmla="*/ 11 h 22"/>
                  <a:gd name="T10" fmla="*/ 3 w 36"/>
                  <a:gd name="T11" fmla="*/ 13 h 22"/>
                  <a:gd name="T12" fmla="*/ 0 w 36"/>
                  <a:gd name="T13" fmla="*/ 15 h 22"/>
                  <a:gd name="T14" fmla="*/ 0 w 36"/>
                  <a:gd name="T15" fmla="*/ 15 h 22"/>
                  <a:gd name="T16" fmla="*/ 9 w 36"/>
                  <a:gd name="T17" fmla="*/ 4 h 22"/>
                  <a:gd name="T18" fmla="*/ 14 w 36"/>
                  <a:gd name="T19" fmla="*/ 1 h 22"/>
                  <a:gd name="T20" fmla="*/ 20 w 36"/>
                  <a:gd name="T21" fmla="*/ 0 h 22"/>
                  <a:gd name="T22" fmla="*/ 26 w 36"/>
                  <a:gd name="T23" fmla="*/ 0 h 22"/>
                  <a:gd name="T24" fmla="*/ 31 w 36"/>
                  <a:gd name="T25" fmla="*/ 0 h 22"/>
                  <a:gd name="T26" fmla="*/ 36 w 36"/>
                  <a:gd name="T27" fmla="*/ 1 h 22"/>
                  <a:gd name="T28" fmla="*/ 35 w 36"/>
                  <a:gd name="T29" fmla="*/ 1 h 22"/>
                  <a:gd name="T30" fmla="*/ 32 w 36"/>
                  <a:gd name="T31" fmla="*/ 7 h 22"/>
                  <a:gd name="T32" fmla="*/ 24 w 36"/>
                  <a:gd name="T33" fmla="*/ 16 h 22"/>
                  <a:gd name="T34" fmla="*/ 13 w 36"/>
                  <a:gd name="T35" fmla="*/ 21 h 22"/>
                  <a:gd name="T36" fmla="*/ 1 w 36"/>
                  <a:gd name="T3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" h="22">
                    <a:moveTo>
                      <a:pt x="1" y="17"/>
                    </a:moveTo>
                    <a:cubicBezTo>
                      <a:pt x="5" y="13"/>
                      <a:pt x="10" y="11"/>
                      <a:pt x="15" y="8"/>
                    </a:cubicBezTo>
                    <a:cubicBezTo>
                      <a:pt x="20" y="6"/>
                      <a:pt x="24" y="5"/>
                      <a:pt x="29" y="4"/>
                    </a:cubicBezTo>
                    <a:cubicBezTo>
                      <a:pt x="24" y="4"/>
                      <a:pt x="19" y="6"/>
                      <a:pt x="14" y="8"/>
                    </a:cubicBezTo>
                    <a:cubicBezTo>
                      <a:pt x="12" y="9"/>
                      <a:pt x="9" y="10"/>
                      <a:pt x="7" y="11"/>
                    </a:cubicBezTo>
                    <a:cubicBezTo>
                      <a:pt x="5" y="12"/>
                      <a:pt x="4" y="13"/>
                      <a:pt x="3" y="13"/>
                    </a:cubicBezTo>
                    <a:cubicBezTo>
                      <a:pt x="2" y="14"/>
                      <a:pt x="1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" y="9"/>
                      <a:pt x="5" y="6"/>
                      <a:pt x="9" y="4"/>
                    </a:cubicBezTo>
                    <a:cubicBezTo>
                      <a:pt x="10" y="3"/>
                      <a:pt x="12" y="2"/>
                      <a:pt x="14" y="1"/>
                    </a:cubicBezTo>
                    <a:cubicBezTo>
                      <a:pt x="16" y="1"/>
                      <a:pt x="18" y="0"/>
                      <a:pt x="20" y="0"/>
                    </a:cubicBezTo>
                    <a:cubicBezTo>
                      <a:pt x="22" y="0"/>
                      <a:pt x="24" y="0"/>
                      <a:pt x="26" y="0"/>
                    </a:cubicBezTo>
                    <a:cubicBezTo>
                      <a:pt x="28" y="0"/>
                      <a:pt x="29" y="0"/>
                      <a:pt x="31" y="0"/>
                    </a:cubicBezTo>
                    <a:cubicBezTo>
                      <a:pt x="34" y="0"/>
                      <a:pt x="36" y="1"/>
                      <a:pt x="36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4" y="4"/>
                      <a:pt x="32" y="7"/>
                    </a:cubicBezTo>
                    <a:cubicBezTo>
                      <a:pt x="30" y="10"/>
                      <a:pt x="28" y="13"/>
                      <a:pt x="24" y="16"/>
                    </a:cubicBezTo>
                    <a:cubicBezTo>
                      <a:pt x="21" y="19"/>
                      <a:pt x="17" y="21"/>
                      <a:pt x="13" y="21"/>
                    </a:cubicBezTo>
                    <a:cubicBezTo>
                      <a:pt x="9" y="22"/>
                      <a:pt x="5" y="20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11" name="Freeform 54">
                <a:extLst>
                  <a:ext uri="{FF2B5EF4-FFF2-40B4-BE49-F238E27FC236}">
                    <a16:creationId xmlns:a16="http://schemas.microsoft.com/office/drawing/2014/main" id="{4E9EB32E-9997-C4D8-6C23-794A6C2FF3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1182" y="2788280"/>
                <a:ext cx="71438" cy="125413"/>
              </a:xfrm>
              <a:custGeom>
                <a:avLst/>
                <a:gdLst>
                  <a:gd name="T0" fmla="*/ 10 w 19"/>
                  <a:gd name="T1" fmla="*/ 33 h 33"/>
                  <a:gd name="T2" fmla="*/ 11 w 19"/>
                  <a:gd name="T3" fmla="*/ 17 h 33"/>
                  <a:gd name="T4" fmla="*/ 6 w 19"/>
                  <a:gd name="T5" fmla="*/ 5 h 33"/>
                  <a:gd name="T6" fmla="*/ 12 w 19"/>
                  <a:gd name="T7" fmla="*/ 18 h 33"/>
                  <a:gd name="T8" fmla="*/ 11 w 19"/>
                  <a:gd name="T9" fmla="*/ 33 h 33"/>
                  <a:gd name="T10" fmla="*/ 12 w 19"/>
                  <a:gd name="T11" fmla="*/ 33 h 33"/>
                  <a:gd name="T12" fmla="*/ 19 w 19"/>
                  <a:gd name="T13" fmla="*/ 21 h 33"/>
                  <a:gd name="T14" fmla="*/ 18 w 19"/>
                  <a:gd name="T15" fmla="*/ 18 h 33"/>
                  <a:gd name="T16" fmla="*/ 18 w 19"/>
                  <a:gd name="T17" fmla="*/ 15 h 33"/>
                  <a:gd name="T18" fmla="*/ 15 w 19"/>
                  <a:gd name="T19" fmla="*/ 10 h 33"/>
                  <a:gd name="T20" fmla="*/ 7 w 19"/>
                  <a:gd name="T21" fmla="*/ 3 h 33"/>
                  <a:gd name="T22" fmla="*/ 3 w 19"/>
                  <a:gd name="T23" fmla="*/ 0 h 33"/>
                  <a:gd name="T24" fmla="*/ 3 w 19"/>
                  <a:gd name="T25" fmla="*/ 0 h 33"/>
                  <a:gd name="T26" fmla="*/ 2 w 19"/>
                  <a:gd name="T27" fmla="*/ 3 h 33"/>
                  <a:gd name="T28" fmla="*/ 1 w 19"/>
                  <a:gd name="T29" fmla="*/ 12 h 33"/>
                  <a:gd name="T30" fmla="*/ 2 w 19"/>
                  <a:gd name="T31" fmla="*/ 22 h 33"/>
                  <a:gd name="T32" fmla="*/ 10 w 19"/>
                  <a:gd name="T3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" h="33">
                    <a:moveTo>
                      <a:pt x="10" y="33"/>
                    </a:moveTo>
                    <a:cubicBezTo>
                      <a:pt x="12" y="28"/>
                      <a:pt x="12" y="22"/>
                      <a:pt x="11" y="17"/>
                    </a:cubicBezTo>
                    <a:cubicBezTo>
                      <a:pt x="11" y="13"/>
                      <a:pt x="9" y="8"/>
                      <a:pt x="6" y="5"/>
                    </a:cubicBezTo>
                    <a:cubicBezTo>
                      <a:pt x="9" y="9"/>
                      <a:pt x="12" y="13"/>
                      <a:pt x="12" y="18"/>
                    </a:cubicBezTo>
                    <a:cubicBezTo>
                      <a:pt x="13" y="23"/>
                      <a:pt x="13" y="28"/>
                      <a:pt x="11" y="33"/>
                    </a:cubicBezTo>
                    <a:cubicBezTo>
                      <a:pt x="11" y="33"/>
                      <a:pt x="11" y="33"/>
                      <a:pt x="12" y="33"/>
                    </a:cubicBezTo>
                    <a:cubicBezTo>
                      <a:pt x="17" y="29"/>
                      <a:pt x="19" y="25"/>
                      <a:pt x="19" y="21"/>
                    </a:cubicBezTo>
                    <a:cubicBezTo>
                      <a:pt x="19" y="20"/>
                      <a:pt x="19" y="19"/>
                      <a:pt x="18" y="18"/>
                    </a:cubicBezTo>
                    <a:cubicBezTo>
                      <a:pt x="18" y="17"/>
                      <a:pt x="18" y="16"/>
                      <a:pt x="18" y="15"/>
                    </a:cubicBezTo>
                    <a:cubicBezTo>
                      <a:pt x="17" y="13"/>
                      <a:pt x="16" y="12"/>
                      <a:pt x="15" y="10"/>
                    </a:cubicBezTo>
                    <a:cubicBezTo>
                      <a:pt x="12" y="7"/>
                      <a:pt x="10" y="4"/>
                      <a:pt x="7" y="3"/>
                    </a:cubicBezTo>
                    <a:cubicBezTo>
                      <a:pt x="5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2"/>
                      <a:pt x="2" y="3"/>
                    </a:cubicBezTo>
                    <a:cubicBezTo>
                      <a:pt x="1" y="6"/>
                      <a:pt x="1" y="8"/>
                      <a:pt x="1" y="12"/>
                    </a:cubicBezTo>
                    <a:cubicBezTo>
                      <a:pt x="0" y="15"/>
                      <a:pt x="0" y="18"/>
                      <a:pt x="2" y="22"/>
                    </a:cubicBezTo>
                    <a:cubicBezTo>
                      <a:pt x="3" y="26"/>
                      <a:pt x="5" y="30"/>
                      <a:pt x="1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12" name="Freeform 55">
                <a:extLst>
                  <a:ext uri="{FF2B5EF4-FFF2-40B4-BE49-F238E27FC236}">
                    <a16:creationId xmlns:a16="http://schemas.microsoft.com/office/drawing/2014/main" id="{139AEE60-523D-2666-3036-0115C0D6C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2295" y="2924806"/>
                <a:ext cx="155575" cy="76200"/>
              </a:xfrm>
              <a:custGeom>
                <a:avLst/>
                <a:gdLst>
                  <a:gd name="T0" fmla="*/ 0 w 41"/>
                  <a:gd name="T1" fmla="*/ 12 h 20"/>
                  <a:gd name="T2" fmla="*/ 18 w 41"/>
                  <a:gd name="T3" fmla="*/ 8 h 20"/>
                  <a:gd name="T4" fmla="*/ 25 w 41"/>
                  <a:gd name="T5" fmla="*/ 7 h 20"/>
                  <a:gd name="T6" fmla="*/ 33 w 41"/>
                  <a:gd name="T7" fmla="*/ 7 h 20"/>
                  <a:gd name="T8" fmla="*/ 25 w 41"/>
                  <a:gd name="T9" fmla="*/ 6 h 20"/>
                  <a:gd name="T10" fmla="*/ 21 w 41"/>
                  <a:gd name="T11" fmla="*/ 6 h 20"/>
                  <a:gd name="T12" fmla="*/ 16 w 41"/>
                  <a:gd name="T13" fmla="*/ 7 h 20"/>
                  <a:gd name="T14" fmla="*/ 0 w 41"/>
                  <a:gd name="T15" fmla="*/ 10 h 20"/>
                  <a:gd name="T16" fmla="*/ 0 w 41"/>
                  <a:gd name="T17" fmla="*/ 10 h 20"/>
                  <a:gd name="T18" fmla="*/ 6 w 41"/>
                  <a:gd name="T19" fmla="*/ 4 h 20"/>
                  <a:gd name="T20" fmla="*/ 9 w 41"/>
                  <a:gd name="T21" fmla="*/ 2 h 20"/>
                  <a:gd name="T22" fmla="*/ 12 w 41"/>
                  <a:gd name="T23" fmla="*/ 1 h 20"/>
                  <a:gd name="T24" fmla="*/ 19 w 41"/>
                  <a:gd name="T25" fmla="*/ 0 h 20"/>
                  <a:gd name="T26" fmla="*/ 25 w 41"/>
                  <a:gd name="T27" fmla="*/ 0 h 20"/>
                  <a:gd name="T28" fmla="*/ 36 w 41"/>
                  <a:gd name="T29" fmla="*/ 4 h 20"/>
                  <a:gd name="T30" fmla="*/ 41 w 41"/>
                  <a:gd name="T31" fmla="*/ 6 h 20"/>
                  <a:gd name="T32" fmla="*/ 41 w 41"/>
                  <a:gd name="T33" fmla="*/ 6 h 20"/>
                  <a:gd name="T34" fmla="*/ 36 w 41"/>
                  <a:gd name="T35" fmla="*/ 11 h 20"/>
                  <a:gd name="T36" fmla="*/ 25 w 41"/>
                  <a:gd name="T37" fmla="*/ 18 h 20"/>
                  <a:gd name="T38" fmla="*/ 18 w 41"/>
                  <a:gd name="T39" fmla="*/ 20 h 20"/>
                  <a:gd name="T40" fmla="*/ 15 w 41"/>
                  <a:gd name="T41" fmla="*/ 20 h 20"/>
                  <a:gd name="T42" fmla="*/ 11 w 41"/>
                  <a:gd name="T43" fmla="*/ 20 h 20"/>
                  <a:gd name="T44" fmla="*/ 0 w 41"/>
                  <a:gd name="T45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1" h="20">
                    <a:moveTo>
                      <a:pt x="0" y="12"/>
                    </a:moveTo>
                    <a:cubicBezTo>
                      <a:pt x="6" y="10"/>
                      <a:pt x="12" y="8"/>
                      <a:pt x="18" y="8"/>
                    </a:cubicBezTo>
                    <a:cubicBezTo>
                      <a:pt x="20" y="7"/>
                      <a:pt x="23" y="7"/>
                      <a:pt x="25" y="7"/>
                    </a:cubicBezTo>
                    <a:cubicBezTo>
                      <a:pt x="28" y="7"/>
                      <a:pt x="31" y="7"/>
                      <a:pt x="33" y="7"/>
                    </a:cubicBezTo>
                    <a:cubicBezTo>
                      <a:pt x="30" y="7"/>
                      <a:pt x="28" y="6"/>
                      <a:pt x="25" y="6"/>
                    </a:cubicBezTo>
                    <a:cubicBezTo>
                      <a:pt x="24" y="6"/>
                      <a:pt x="22" y="6"/>
                      <a:pt x="21" y="6"/>
                    </a:cubicBezTo>
                    <a:cubicBezTo>
                      <a:pt x="19" y="6"/>
                      <a:pt x="18" y="7"/>
                      <a:pt x="16" y="7"/>
                    </a:cubicBezTo>
                    <a:cubicBezTo>
                      <a:pt x="11" y="7"/>
                      <a:pt x="5" y="8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" y="7"/>
                      <a:pt x="4" y="5"/>
                      <a:pt x="6" y="4"/>
                    </a:cubicBezTo>
                    <a:cubicBezTo>
                      <a:pt x="7" y="3"/>
                      <a:pt x="8" y="2"/>
                      <a:pt x="9" y="2"/>
                    </a:cubicBezTo>
                    <a:cubicBezTo>
                      <a:pt x="10" y="1"/>
                      <a:pt x="11" y="1"/>
                      <a:pt x="12" y="1"/>
                    </a:cubicBezTo>
                    <a:cubicBezTo>
                      <a:pt x="14" y="0"/>
                      <a:pt x="17" y="0"/>
                      <a:pt x="19" y="0"/>
                    </a:cubicBezTo>
                    <a:cubicBezTo>
                      <a:pt x="21" y="0"/>
                      <a:pt x="23" y="0"/>
                      <a:pt x="25" y="0"/>
                    </a:cubicBezTo>
                    <a:cubicBezTo>
                      <a:pt x="30" y="1"/>
                      <a:pt x="33" y="2"/>
                      <a:pt x="36" y="4"/>
                    </a:cubicBezTo>
                    <a:cubicBezTo>
                      <a:pt x="39" y="5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6"/>
                      <a:pt x="39" y="8"/>
                      <a:pt x="36" y="11"/>
                    </a:cubicBezTo>
                    <a:cubicBezTo>
                      <a:pt x="33" y="13"/>
                      <a:pt x="29" y="16"/>
                      <a:pt x="25" y="18"/>
                    </a:cubicBezTo>
                    <a:cubicBezTo>
                      <a:pt x="23" y="19"/>
                      <a:pt x="20" y="20"/>
                      <a:pt x="18" y="20"/>
                    </a:cubicBezTo>
                    <a:cubicBezTo>
                      <a:pt x="17" y="20"/>
                      <a:pt x="16" y="20"/>
                      <a:pt x="15" y="20"/>
                    </a:cubicBezTo>
                    <a:cubicBezTo>
                      <a:pt x="14" y="20"/>
                      <a:pt x="12" y="20"/>
                      <a:pt x="11" y="20"/>
                    </a:cubicBezTo>
                    <a:cubicBezTo>
                      <a:pt x="7" y="19"/>
                      <a:pt x="3" y="17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13" name="Freeform 56">
                <a:extLst>
                  <a:ext uri="{FF2B5EF4-FFF2-40B4-BE49-F238E27FC236}">
                    <a16:creationId xmlns:a16="http://schemas.microsoft.com/office/drawing/2014/main" id="{A8E85C83-C3F3-E9B6-01DA-EB7B59C89A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8157" y="2845431"/>
                <a:ext cx="73025" cy="141288"/>
              </a:xfrm>
              <a:custGeom>
                <a:avLst/>
                <a:gdLst>
                  <a:gd name="T0" fmla="*/ 5 w 19"/>
                  <a:gd name="T1" fmla="*/ 36 h 37"/>
                  <a:gd name="T2" fmla="*/ 12 w 19"/>
                  <a:gd name="T3" fmla="*/ 20 h 37"/>
                  <a:gd name="T4" fmla="*/ 11 w 19"/>
                  <a:gd name="T5" fmla="*/ 13 h 37"/>
                  <a:gd name="T6" fmla="*/ 10 w 19"/>
                  <a:gd name="T7" fmla="*/ 6 h 37"/>
                  <a:gd name="T8" fmla="*/ 12 w 19"/>
                  <a:gd name="T9" fmla="*/ 14 h 37"/>
                  <a:gd name="T10" fmla="*/ 13 w 19"/>
                  <a:gd name="T11" fmla="*/ 18 h 37"/>
                  <a:gd name="T12" fmla="*/ 13 w 19"/>
                  <a:gd name="T13" fmla="*/ 22 h 37"/>
                  <a:gd name="T14" fmla="*/ 7 w 19"/>
                  <a:gd name="T15" fmla="*/ 37 h 37"/>
                  <a:gd name="T16" fmla="*/ 8 w 19"/>
                  <a:gd name="T17" fmla="*/ 37 h 37"/>
                  <a:gd name="T18" fmla="*/ 18 w 19"/>
                  <a:gd name="T19" fmla="*/ 27 h 37"/>
                  <a:gd name="T20" fmla="*/ 17 w 19"/>
                  <a:gd name="T21" fmla="*/ 14 h 37"/>
                  <a:gd name="T22" fmla="*/ 12 w 19"/>
                  <a:gd name="T23" fmla="*/ 4 h 37"/>
                  <a:gd name="T24" fmla="*/ 8 w 19"/>
                  <a:gd name="T25" fmla="*/ 0 h 37"/>
                  <a:gd name="T26" fmla="*/ 8 w 19"/>
                  <a:gd name="T27" fmla="*/ 0 h 37"/>
                  <a:gd name="T28" fmla="*/ 6 w 19"/>
                  <a:gd name="T29" fmla="*/ 3 h 37"/>
                  <a:gd name="T30" fmla="*/ 4 w 19"/>
                  <a:gd name="T31" fmla="*/ 7 h 37"/>
                  <a:gd name="T32" fmla="*/ 3 w 19"/>
                  <a:gd name="T33" fmla="*/ 9 h 37"/>
                  <a:gd name="T34" fmla="*/ 2 w 19"/>
                  <a:gd name="T35" fmla="*/ 11 h 37"/>
                  <a:gd name="T36" fmla="*/ 0 w 19"/>
                  <a:gd name="T37" fmla="*/ 17 h 37"/>
                  <a:gd name="T38" fmla="*/ 0 w 19"/>
                  <a:gd name="T39" fmla="*/ 23 h 37"/>
                  <a:gd name="T40" fmla="*/ 5 w 19"/>
                  <a:gd name="T41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5" y="36"/>
                    </a:moveTo>
                    <a:cubicBezTo>
                      <a:pt x="9" y="32"/>
                      <a:pt x="11" y="26"/>
                      <a:pt x="12" y="20"/>
                    </a:cubicBezTo>
                    <a:cubicBezTo>
                      <a:pt x="12" y="18"/>
                      <a:pt x="12" y="16"/>
                      <a:pt x="11" y="13"/>
                    </a:cubicBezTo>
                    <a:cubicBezTo>
                      <a:pt x="11" y="11"/>
                      <a:pt x="11" y="8"/>
                      <a:pt x="10" y="6"/>
                    </a:cubicBezTo>
                    <a:cubicBezTo>
                      <a:pt x="11" y="9"/>
                      <a:pt x="12" y="11"/>
                      <a:pt x="12" y="14"/>
                    </a:cubicBezTo>
                    <a:cubicBezTo>
                      <a:pt x="12" y="15"/>
                      <a:pt x="13" y="16"/>
                      <a:pt x="13" y="18"/>
                    </a:cubicBezTo>
                    <a:cubicBezTo>
                      <a:pt x="13" y="19"/>
                      <a:pt x="13" y="20"/>
                      <a:pt x="13" y="22"/>
                    </a:cubicBezTo>
                    <a:cubicBezTo>
                      <a:pt x="12" y="27"/>
                      <a:pt x="10" y="32"/>
                      <a:pt x="7" y="37"/>
                    </a:cubicBezTo>
                    <a:cubicBezTo>
                      <a:pt x="7" y="37"/>
                      <a:pt x="7" y="37"/>
                      <a:pt x="8" y="37"/>
                    </a:cubicBezTo>
                    <a:cubicBezTo>
                      <a:pt x="14" y="35"/>
                      <a:pt x="17" y="31"/>
                      <a:pt x="18" y="27"/>
                    </a:cubicBezTo>
                    <a:cubicBezTo>
                      <a:pt x="19" y="22"/>
                      <a:pt x="19" y="18"/>
                      <a:pt x="17" y="14"/>
                    </a:cubicBezTo>
                    <a:cubicBezTo>
                      <a:pt x="16" y="10"/>
                      <a:pt x="13" y="6"/>
                      <a:pt x="12" y="4"/>
                    </a:cubicBezTo>
                    <a:cubicBezTo>
                      <a:pt x="10" y="1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1"/>
                      <a:pt x="6" y="3"/>
                    </a:cubicBezTo>
                    <a:cubicBezTo>
                      <a:pt x="5" y="4"/>
                      <a:pt x="5" y="6"/>
                      <a:pt x="4" y="7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3" y="10"/>
                      <a:pt x="2" y="11"/>
                      <a:pt x="2" y="11"/>
                    </a:cubicBezTo>
                    <a:cubicBezTo>
                      <a:pt x="1" y="13"/>
                      <a:pt x="1" y="15"/>
                      <a:pt x="0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0" y="27"/>
                      <a:pt x="1" y="32"/>
                      <a:pt x="5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14" name="Freeform 57">
                <a:extLst>
                  <a:ext uri="{FF2B5EF4-FFF2-40B4-BE49-F238E27FC236}">
                    <a16:creationId xmlns:a16="http://schemas.microsoft.com/office/drawing/2014/main" id="{DA711C1D-DAC0-4701-5D08-CAC502F3B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9107" y="3005769"/>
                <a:ext cx="168276" cy="87313"/>
              </a:xfrm>
              <a:custGeom>
                <a:avLst/>
                <a:gdLst>
                  <a:gd name="T0" fmla="*/ 0 w 44"/>
                  <a:gd name="T1" fmla="*/ 8 h 23"/>
                  <a:gd name="T2" fmla="*/ 19 w 44"/>
                  <a:gd name="T3" fmla="*/ 9 h 23"/>
                  <a:gd name="T4" fmla="*/ 28 w 44"/>
                  <a:gd name="T5" fmla="*/ 10 h 23"/>
                  <a:gd name="T6" fmla="*/ 31 w 44"/>
                  <a:gd name="T7" fmla="*/ 11 h 23"/>
                  <a:gd name="T8" fmla="*/ 35 w 44"/>
                  <a:gd name="T9" fmla="*/ 13 h 23"/>
                  <a:gd name="T10" fmla="*/ 31 w 44"/>
                  <a:gd name="T11" fmla="*/ 11 h 23"/>
                  <a:gd name="T12" fmla="*/ 27 w 44"/>
                  <a:gd name="T13" fmla="*/ 9 h 23"/>
                  <a:gd name="T14" fmla="*/ 18 w 44"/>
                  <a:gd name="T15" fmla="*/ 7 h 23"/>
                  <a:gd name="T16" fmla="*/ 0 w 44"/>
                  <a:gd name="T17" fmla="*/ 7 h 23"/>
                  <a:gd name="T18" fmla="*/ 0 w 44"/>
                  <a:gd name="T19" fmla="*/ 6 h 23"/>
                  <a:gd name="T20" fmla="*/ 15 w 44"/>
                  <a:gd name="T21" fmla="*/ 0 h 23"/>
                  <a:gd name="T22" fmla="*/ 19 w 44"/>
                  <a:gd name="T23" fmla="*/ 0 h 23"/>
                  <a:gd name="T24" fmla="*/ 22 w 44"/>
                  <a:gd name="T25" fmla="*/ 1 h 23"/>
                  <a:gd name="T26" fmla="*/ 29 w 44"/>
                  <a:gd name="T27" fmla="*/ 3 h 23"/>
                  <a:gd name="T28" fmla="*/ 39 w 44"/>
                  <a:gd name="T29" fmla="*/ 10 h 23"/>
                  <a:gd name="T30" fmla="*/ 44 w 44"/>
                  <a:gd name="T31" fmla="*/ 14 h 23"/>
                  <a:gd name="T32" fmla="*/ 44 w 44"/>
                  <a:gd name="T33" fmla="*/ 14 h 23"/>
                  <a:gd name="T34" fmla="*/ 42 w 44"/>
                  <a:gd name="T35" fmla="*/ 15 h 23"/>
                  <a:gd name="T36" fmla="*/ 37 w 44"/>
                  <a:gd name="T37" fmla="*/ 17 h 23"/>
                  <a:gd name="T38" fmla="*/ 31 w 44"/>
                  <a:gd name="T39" fmla="*/ 20 h 23"/>
                  <a:gd name="T40" fmla="*/ 24 w 44"/>
                  <a:gd name="T41" fmla="*/ 22 h 23"/>
                  <a:gd name="T42" fmla="*/ 9 w 44"/>
                  <a:gd name="T43" fmla="*/ 20 h 23"/>
                  <a:gd name="T44" fmla="*/ 0 w 44"/>
                  <a:gd name="T45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" h="23">
                    <a:moveTo>
                      <a:pt x="0" y="8"/>
                    </a:moveTo>
                    <a:cubicBezTo>
                      <a:pt x="6" y="8"/>
                      <a:pt x="13" y="8"/>
                      <a:pt x="19" y="9"/>
                    </a:cubicBezTo>
                    <a:cubicBezTo>
                      <a:pt x="22" y="9"/>
                      <a:pt x="25" y="10"/>
                      <a:pt x="28" y="10"/>
                    </a:cubicBezTo>
                    <a:cubicBezTo>
                      <a:pt x="29" y="10"/>
                      <a:pt x="30" y="11"/>
                      <a:pt x="31" y="11"/>
                    </a:cubicBezTo>
                    <a:cubicBezTo>
                      <a:pt x="33" y="12"/>
                      <a:pt x="34" y="12"/>
                      <a:pt x="35" y="13"/>
                    </a:cubicBezTo>
                    <a:cubicBezTo>
                      <a:pt x="34" y="12"/>
                      <a:pt x="33" y="11"/>
                      <a:pt x="31" y="11"/>
                    </a:cubicBezTo>
                    <a:cubicBezTo>
                      <a:pt x="30" y="10"/>
                      <a:pt x="28" y="10"/>
                      <a:pt x="27" y="9"/>
                    </a:cubicBezTo>
                    <a:cubicBezTo>
                      <a:pt x="24" y="8"/>
                      <a:pt x="21" y="8"/>
                      <a:pt x="18" y="7"/>
                    </a:cubicBezTo>
                    <a:cubicBezTo>
                      <a:pt x="12" y="7"/>
                      <a:pt x="6" y="6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6" y="2"/>
                      <a:pt x="10" y="0"/>
                      <a:pt x="15" y="0"/>
                    </a:cubicBezTo>
                    <a:cubicBezTo>
                      <a:pt x="16" y="0"/>
                      <a:pt x="18" y="0"/>
                      <a:pt x="19" y="0"/>
                    </a:cubicBezTo>
                    <a:cubicBezTo>
                      <a:pt x="20" y="0"/>
                      <a:pt x="21" y="1"/>
                      <a:pt x="22" y="1"/>
                    </a:cubicBezTo>
                    <a:cubicBezTo>
                      <a:pt x="25" y="2"/>
                      <a:pt x="27" y="2"/>
                      <a:pt x="29" y="3"/>
                    </a:cubicBezTo>
                    <a:cubicBezTo>
                      <a:pt x="33" y="5"/>
                      <a:pt x="37" y="8"/>
                      <a:pt x="39" y="10"/>
                    </a:cubicBezTo>
                    <a:cubicBezTo>
                      <a:pt x="42" y="12"/>
                      <a:pt x="44" y="14"/>
                      <a:pt x="44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3" y="14"/>
                      <a:pt x="43" y="14"/>
                      <a:pt x="42" y="15"/>
                    </a:cubicBezTo>
                    <a:cubicBezTo>
                      <a:pt x="41" y="16"/>
                      <a:pt x="39" y="17"/>
                      <a:pt x="37" y="17"/>
                    </a:cubicBezTo>
                    <a:cubicBezTo>
                      <a:pt x="35" y="18"/>
                      <a:pt x="33" y="19"/>
                      <a:pt x="31" y="20"/>
                    </a:cubicBezTo>
                    <a:cubicBezTo>
                      <a:pt x="29" y="21"/>
                      <a:pt x="26" y="21"/>
                      <a:pt x="24" y="22"/>
                    </a:cubicBezTo>
                    <a:cubicBezTo>
                      <a:pt x="19" y="23"/>
                      <a:pt x="13" y="22"/>
                      <a:pt x="9" y="20"/>
                    </a:cubicBezTo>
                    <a:cubicBezTo>
                      <a:pt x="5" y="18"/>
                      <a:pt x="1" y="1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15" name="Freeform 58">
                <a:extLst>
                  <a:ext uri="{FF2B5EF4-FFF2-40B4-BE49-F238E27FC236}">
                    <a16:creationId xmlns:a16="http://schemas.microsoft.com/office/drawing/2014/main" id="{DE67CED3-130C-1786-4E68-80157019C4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557" y="2891468"/>
                <a:ext cx="82550" cy="147638"/>
              </a:xfrm>
              <a:custGeom>
                <a:avLst/>
                <a:gdLst>
                  <a:gd name="T0" fmla="*/ 3 w 22"/>
                  <a:gd name="T1" fmla="*/ 38 h 39"/>
                  <a:gd name="T2" fmla="*/ 14 w 22"/>
                  <a:gd name="T3" fmla="*/ 23 h 39"/>
                  <a:gd name="T4" fmla="*/ 15 w 22"/>
                  <a:gd name="T5" fmla="*/ 7 h 39"/>
                  <a:gd name="T6" fmla="*/ 14 w 22"/>
                  <a:gd name="T7" fmla="*/ 24 h 39"/>
                  <a:gd name="T8" fmla="*/ 4 w 22"/>
                  <a:gd name="T9" fmla="*/ 39 h 39"/>
                  <a:gd name="T10" fmla="*/ 5 w 22"/>
                  <a:gd name="T11" fmla="*/ 39 h 39"/>
                  <a:gd name="T12" fmla="*/ 14 w 22"/>
                  <a:gd name="T13" fmla="*/ 36 h 39"/>
                  <a:gd name="T14" fmla="*/ 17 w 22"/>
                  <a:gd name="T15" fmla="*/ 34 h 39"/>
                  <a:gd name="T16" fmla="*/ 19 w 22"/>
                  <a:gd name="T17" fmla="*/ 31 h 39"/>
                  <a:gd name="T18" fmla="*/ 22 w 22"/>
                  <a:gd name="T19" fmla="*/ 24 h 39"/>
                  <a:gd name="T20" fmla="*/ 22 w 22"/>
                  <a:gd name="T21" fmla="*/ 17 h 39"/>
                  <a:gd name="T22" fmla="*/ 18 w 22"/>
                  <a:gd name="T23" fmla="*/ 5 h 39"/>
                  <a:gd name="T24" fmla="*/ 16 w 22"/>
                  <a:gd name="T25" fmla="*/ 0 h 39"/>
                  <a:gd name="T26" fmla="*/ 16 w 22"/>
                  <a:gd name="T27" fmla="*/ 0 h 39"/>
                  <a:gd name="T28" fmla="*/ 15 w 22"/>
                  <a:gd name="T29" fmla="*/ 1 h 39"/>
                  <a:gd name="T30" fmla="*/ 13 w 22"/>
                  <a:gd name="T31" fmla="*/ 2 h 39"/>
                  <a:gd name="T32" fmla="*/ 12 w 22"/>
                  <a:gd name="T33" fmla="*/ 3 h 39"/>
                  <a:gd name="T34" fmla="*/ 6 w 22"/>
                  <a:gd name="T35" fmla="*/ 11 h 39"/>
                  <a:gd name="T36" fmla="*/ 3 w 22"/>
                  <a:gd name="T37" fmla="*/ 16 h 39"/>
                  <a:gd name="T38" fmla="*/ 2 w 22"/>
                  <a:gd name="T39" fmla="*/ 19 h 39"/>
                  <a:gd name="T40" fmla="*/ 1 w 22"/>
                  <a:gd name="T41" fmla="*/ 22 h 39"/>
                  <a:gd name="T42" fmla="*/ 3 w 22"/>
                  <a:gd name="T43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39">
                    <a:moveTo>
                      <a:pt x="3" y="38"/>
                    </a:moveTo>
                    <a:cubicBezTo>
                      <a:pt x="8" y="34"/>
                      <a:pt x="12" y="28"/>
                      <a:pt x="14" y="23"/>
                    </a:cubicBezTo>
                    <a:cubicBezTo>
                      <a:pt x="16" y="18"/>
                      <a:pt x="16" y="12"/>
                      <a:pt x="15" y="7"/>
                    </a:cubicBezTo>
                    <a:cubicBezTo>
                      <a:pt x="17" y="13"/>
                      <a:pt x="16" y="19"/>
                      <a:pt x="14" y="24"/>
                    </a:cubicBezTo>
                    <a:cubicBezTo>
                      <a:pt x="12" y="30"/>
                      <a:pt x="9" y="35"/>
                      <a:pt x="4" y="39"/>
                    </a:cubicBezTo>
                    <a:cubicBezTo>
                      <a:pt x="4" y="39"/>
                      <a:pt x="5" y="39"/>
                      <a:pt x="5" y="39"/>
                    </a:cubicBezTo>
                    <a:cubicBezTo>
                      <a:pt x="9" y="38"/>
                      <a:pt x="12" y="38"/>
                      <a:pt x="14" y="36"/>
                    </a:cubicBezTo>
                    <a:cubicBezTo>
                      <a:pt x="15" y="35"/>
                      <a:pt x="16" y="35"/>
                      <a:pt x="17" y="34"/>
                    </a:cubicBezTo>
                    <a:cubicBezTo>
                      <a:pt x="18" y="33"/>
                      <a:pt x="18" y="32"/>
                      <a:pt x="19" y="31"/>
                    </a:cubicBezTo>
                    <a:cubicBezTo>
                      <a:pt x="20" y="29"/>
                      <a:pt x="21" y="27"/>
                      <a:pt x="22" y="24"/>
                    </a:cubicBezTo>
                    <a:cubicBezTo>
                      <a:pt x="22" y="22"/>
                      <a:pt x="22" y="20"/>
                      <a:pt x="22" y="17"/>
                    </a:cubicBezTo>
                    <a:cubicBezTo>
                      <a:pt x="21" y="13"/>
                      <a:pt x="20" y="8"/>
                      <a:pt x="18" y="5"/>
                    </a:cubicBezTo>
                    <a:cubicBezTo>
                      <a:pt x="17" y="2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2"/>
                      <a:pt x="13" y="2"/>
                    </a:cubicBezTo>
                    <a:cubicBezTo>
                      <a:pt x="13" y="2"/>
                      <a:pt x="13" y="3"/>
                      <a:pt x="12" y="3"/>
                    </a:cubicBezTo>
                    <a:cubicBezTo>
                      <a:pt x="10" y="5"/>
                      <a:pt x="8" y="8"/>
                      <a:pt x="6" y="11"/>
                    </a:cubicBezTo>
                    <a:cubicBezTo>
                      <a:pt x="5" y="12"/>
                      <a:pt x="4" y="14"/>
                      <a:pt x="3" y="16"/>
                    </a:cubicBezTo>
                    <a:cubicBezTo>
                      <a:pt x="2" y="17"/>
                      <a:pt x="2" y="18"/>
                      <a:pt x="2" y="19"/>
                    </a:cubicBezTo>
                    <a:cubicBezTo>
                      <a:pt x="1" y="20"/>
                      <a:pt x="1" y="21"/>
                      <a:pt x="1" y="22"/>
                    </a:cubicBezTo>
                    <a:cubicBezTo>
                      <a:pt x="0" y="27"/>
                      <a:pt x="0" y="32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</p:grp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8D5CDD7A-A16E-751A-17DC-5F2E2F49C580}"/>
                </a:ext>
              </a:extLst>
            </p:cNvPr>
            <p:cNvGrpSpPr/>
            <p:nvPr/>
          </p:nvGrpSpPr>
          <p:grpSpPr>
            <a:xfrm flipH="1">
              <a:off x="3398119" y="4589930"/>
              <a:ext cx="496889" cy="808041"/>
              <a:chOff x="1162419" y="2285041"/>
              <a:chExt cx="496889" cy="808041"/>
            </a:xfr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8100000" scaled="1"/>
            </a:gradFill>
          </p:grpSpPr>
          <p:sp>
            <p:nvSpPr>
              <p:cNvPr id="170" name="Freeform 36">
                <a:extLst>
                  <a:ext uri="{FF2B5EF4-FFF2-40B4-BE49-F238E27FC236}">
                    <a16:creationId xmlns:a16="http://schemas.microsoft.com/office/drawing/2014/main" id="{9A1EE304-A84D-2860-2236-6D2436FD0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2419" y="2334254"/>
                <a:ext cx="409576" cy="750890"/>
              </a:xfrm>
              <a:custGeom>
                <a:avLst/>
                <a:gdLst>
                  <a:gd name="T0" fmla="*/ 6 w 108"/>
                  <a:gd name="T1" fmla="*/ 189 h 197"/>
                  <a:gd name="T2" fmla="*/ 20 w 108"/>
                  <a:gd name="T3" fmla="*/ 186 h 197"/>
                  <a:gd name="T4" fmla="*/ 42 w 108"/>
                  <a:gd name="T5" fmla="*/ 179 h 197"/>
                  <a:gd name="T6" fmla="*/ 61 w 108"/>
                  <a:gd name="T7" fmla="*/ 167 h 197"/>
                  <a:gd name="T8" fmla="*/ 68 w 108"/>
                  <a:gd name="T9" fmla="*/ 162 h 197"/>
                  <a:gd name="T10" fmla="*/ 84 w 108"/>
                  <a:gd name="T11" fmla="*/ 146 h 197"/>
                  <a:gd name="T12" fmla="*/ 96 w 108"/>
                  <a:gd name="T13" fmla="*/ 126 h 197"/>
                  <a:gd name="T14" fmla="*/ 105 w 108"/>
                  <a:gd name="T15" fmla="*/ 90 h 197"/>
                  <a:gd name="T16" fmla="*/ 104 w 108"/>
                  <a:gd name="T17" fmla="*/ 78 h 197"/>
                  <a:gd name="T18" fmla="*/ 101 w 108"/>
                  <a:gd name="T19" fmla="*/ 67 h 197"/>
                  <a:gd name="T20" fmla="*/ 93 w 108"/>
                  <a:gd name="T21" fmla="*/ 47 h 197"/>
                  <a:gd name="T22" fmla="*/ 90 w 108"/>
                  <a:gd name="T23" fmla="*/ 42 h 197"/>
                  <a:gd name="T24" fmla="*/ 84 w 108"/>
                  <a:gd name="T25" fmla="*/ 34 h 197"/>
                  <a:gd name="T26" fmla="*/ 70 w 108"/>
                  <a:gd name="T27" fmla="*/ 18 h 197"/>
                  <a:gd name="T28" fmla="*/ 65 w 108"/>
                  <a:gd name="T29" fmla="*/ 13 h 197"/>
                  <a:gd name="T30" fmla="*/ 57 w 108"/>
                  <a:gd name="T31" fmla="*/ 6 h 197"/>
                  <a:gd name="T32" fmla="*/ 51 w 108"/>
                  <a:gd name="T33" fmla="*/ 2 h 197"/>
                  <a:gd name="T34" fmla="*/ 53 w 108"/>
                  <a:gd name="T35" fmla="*/ 0 h 197"/>
                  <a:gd name="T36" fmla="*/ 55 w 108"/>
                  <a:gd name="T37" fmla="*/ 2 h 197"/>
                  <a:gd name="T38" fmla="*/ 66 w 108"/>
                  <a:gd name="T39" fmla="*/ 11 h 197"/>
                  <a:gd name="T40" fmla="*/ 72 w 108"/>
                  <a:gd name="T41" fmla="*/ 16 h 197"/>
                  <a:gd name="T42" fmla="*/ 86 w 108"/>
                  <a:gd name="T43" fmla="*/ 33 h 197"/>
                  <a:gd name="T44" fmla="*/ 92 w 108"/>
                  <a:gd name="T45" fmla="*/ 41 h 197"/>
                  <a:gd name="T46" fmla="*/ 95 w 108"/>
                  <a:gd name="T47" fmla="*/ 46 h 197"/>
                  <a:gd name="T48" fmla="*/ 104 w 108"/>
                  <a:gd name="T49" fmla="*/ 66 h 197"/>
                  <a:gd name="T50" fmla="*/ 107 w 108"/>
                  <a:gd name="T51" fmla="*/ 78 h 197"/>
                  <a:gd name="T52" fmla="*/ 108 w 108"/>
                  <a:gd name="T53" fmla="*/ 90 h 197"/>
                  <a:gd name="T54" fmla="*/ 101 w 108"/>
                  <a:gd name="T55" fmla="*/ 128 h 197"/>
                  <a:gd name="T56" fmla="*/ 87 w 108"/>
                  <a:gd name="T57" fmla="*/ 149 h 197"/>
                  <a:gd name="T58" fmla="*/ 71 w 108"/>
                  <a:gd name="T59" fmla="*/ 166 h 197"/>
                  <a:gd name="T60" fmla="*/ 64 w 108"/>
                  <a:gd name="T61" fmla="*/ 171 h 197"/>
                  <a:gd name="T62" fmla="*/ 44 w 108"/>
                  <a:gd name="T63" fmla="*/ 183 h 197"/>
                  <a:gd name="T64" fmla="*/ 22 w 108"/>
                  <a:gd name="T65" fmla="*/ 192 h 197"/>
                  <a:gd name="T66" fmla="*/ 7 w 108"/>
                  <a:gd name="T67" fmla="*/ 196 h 197"/>
                  <a:gd name="T68" fmla="*/ 0 w 108"/>
                  <a:gd name="T69" fmla="*/ 194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197">
                    <a:moveTo>
                      <a:pt x="3" y="190"/>
                    </a:moveTo>
                    <a:cubicBezTo>
                      <a:pt x="3" y="190"/>
                      <a:pt x="4" y="189"/>
                      <a:pt x="6" y="189"/>
                    </a:cubicBezTo>
                    <a:cubicBezTo>
                      <a:pt x="8" y="189"/>
                      <a:pt x="11" y="188"/>
                      <a:pt x="14" y="188"/>
                    </a:cubicBezTo>
                    <a:cubicBezTo>
                      <a:pt x="16" y="187"/>
                      <a:pt x="18" y="187"/>
                      <a:pt x="20" y="186"/>
                    </a:cubicBezTo>
                    <a:cubicBezTo>
                      <a:pt x="22" y="186"/>
                      <a:pt x="24" y="185"/>
                      <a:pt x="27" y="185"/>
                    </a:cubicBezTo>
                    <a:cubicBezTo>
                      <a:pt x="31" y="183"/>
                      <a:pt x="37" y="181"/>
                      <a:pt x="42" y="179"/>
                    </a:cubicBezTo>
                    <a:cubicBezTo>
                      <a:pt x="48" y="176"/>
                      <a:pt x="54" y="173"/>
                      <a:pt x="59" y="169"/>
                    </a:cubicBezTo>
                    <a:cubicBezTo>
                      <a:pt x="60" y="168"/>
                      <a:pt x="61" y="168"/>
                      <a:pt x="61" y="167"/>
                    </a:cubicBezTo>
                    <a:cubicBezTo>
                      <a:pt x="62" y="167"/>
                      <a:pt x="63" y="166"/>
                      <a:pt x="63" y="166"/>
                    </a:cubicBezTo>
                    <a:cubicBezTo>
                      <a:pt x="65" y="164"/>
                      <a:pt x="66" y="163"/>
                      <a:pt x="68" y="162"/>
                    </a:cubicBezTo>
                    <a:cubicBezTo>
                      <a:pt x="70" y="160"/>
                      <a:pt x="73" y="157"/>
                      <a:pt x="76" y="155"/>
                    </a:cubicBezTo>
                    <a:cubicBezTo>
                      <a:pt x="79" y="152"/>
                      <a:pt x="82" y="149"/>
                      <a:pt x="84" y="146"/>
                    </a:cubicBezTo>
                    <a:cubicBezTo>
                      <a:pt x="87" y="143"/>
                      <a:pt x="89" y="140"/>
                      <a:pt x="91" y="137"/>
                    </a:cubicBezTo>
                    <a:cubicBezTo>
                      <a:pt x="93" y="133"/>
                      <a:pt x="95" y="129"/>
                      <a:pt x="96" y="126"/>
                    </a:cubicBezTo>
                    <a:cubicBezTo>
                      <a:pt x="98" y="122"/>
                      <a:pt x="100" y="118"/>
                      <a:pt x="101" y="114"/>
                    </a:cubicBezTo>
                    <a:cubicBezTo>
                      <a:pt x="103" y="107"/>
                      <a:pt x="105" y="98"/>
                      <a:pt x="105" y="90"/>
                    </a:cubicBezTo>
                    <a:cubicBezTo>
                      <a:pt x="105" y="88"/>
                      <a:pt x="105" y="86"/>
                      <a:pt x="105" y="84"/>
                    </a:cubicBezTo>
                    <a:cubicBezTo>
                      <a:pt x="104" y="82"/>
                      <a:pt x="104" y="80"/>
                      <a:pt x="104" y="78"/>
                    </a:cubicBezTo>
                    <a:cubicBezTo>
                      <a:pt x="103" y="77"/>
                      <a:pt x="103" y="75"/>
                      <a:pt x="103" y="73"/>
                    </a:cubicBezTo>
                    <a:cubicBezTo>
                      <a:pt x="102" y="71"/>
                      <a:pt x="102" y="69"/>
                      <a:pt x="101" y="67"/>
                    </a:cubicBezTo>
                    <a:cubicBezTo>
                      <a:pt x="101" y="63"/>
                      <a:pt x="99" y="60"/>
                      <a:pt x="98" y="56"/>
                    </a:cubicBezTo>
                    <a:cubicBezTo>
                      <a:pt x="96" y="53"/>
                      <a:pt x="95" y="50"/>
                      <a:pt x="93" y="47"/>
                    </a:cubicBezTo>
                    <a:cubicBezTo>
                      <a:pt x="92" y="46"/>
                      <a:pt x="92" y="45"/>
                      <a:pt x="91" y="44"/>
                    </a:cubicBezTo>
                    <a:cubicBezTo>
                      <a:pt x="91" y="44"/>
                      <a:pt x="90" y="43"/>
                      <a:pt x="90" y="42"/>
                    </a:cubicBezTo>
                    <a:cubicBezTo>
                      <a:pt x="89" y="41"/>
                      <a:pt x="88" y="39"/>
                      <a:pt x="87" y="38"/>
                    </a:cubicBezTo>
                    <a:cubicBezTo>
                      <a:pt x="86" y="37"/>
                      <a:pt x="85" y="35"/>
                      <a:pt x="84" y="34"/>
                    </a:cubicBezTo>
                    <a:cubicBezTo>
                      <a:pt x="83" y="33"/>
                      <a:pt x="82" y="31"/>
                      <a:pt x="81" y="30"/>
                    </a:cubicBezTo>
                    <a:cubicBezTo>
                      <a:pt x="77" y="25"/>
                      <a:pt x="74" y="21"/>
                      <a:pt x="70" y="18"/>
                    </a:cubicBezTo>
                    <a:cubicBezTo>
                      <a:pt x="69" y="17"/>
                      <a:pt x="68" y="16"/>
                      <a:pt x="67" y="15"/>
                    </a:cubicBezTo>
                    <a:cubicBezTo>
                      <a:pt x="67" y="14"/>
                      <a:pt x="66" y="14"/>
                      <a:pt x="65" y="13"/>
                    </a:cubicBezTo>
                    <a:cubicBezTo>
                      <a:pt x="63" y="11"/>
                      <a:pt x="62" y="10"/>
                      <a:pt x="60" y="9"/>
                    </a:cubicBezTo>
                    <a:cubicBezTo>
                      <a:pt x="59" y="8"/>
                      <a:pt x="58" y="7"/>
                      <a:pt x="57" y="6"/>
                    </a:cubicBezTo>
                    <a:cubicBezTo>
                      <a:pt x="55" y="5"/>
                      <a:pt x="55" y="5"/>
                      <a:pt x="54" y="4"/>
                    </a:cubicBezTo>
                    <a:cubicBezTo>
                      <a:pt x="52" y="3"/>
                      <a:pt x="51" y="2"/>
                      <a:pt x="51" y="2"/>
                    </a:cubicBezTo>
                    <a:cubicBezTo>
                      <a:pt x="51" y="2"/>
                      <a:pt x="50" y="1"/>
                      <a:pt x="51" y="0"/>
                    </a:cubicBezTo>
                    <a:cubicBezTo>
                      <a:pt x="51" y="0"/>
                      <a:pt x="52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4" y="1"/>
                      <a:pt x="55" y="2"/>
                    </a:cubicBezTo>
                    <a:cubicBezTo>
                      <a:pt x="57" y="3"/>
                      <a:pt x="59" y="5"/>
                      <a:pt x="62" y="8"/>
                    </a:cubicBezTo>
                    <a:cubicBezTo>
                      <a:pt x="63" y="9"/>
                      <a:pt x="65" y="10"/>
                      <a:pt x="66" y="11"/>
                    </a:cubicBezTo>
                    <a:cubicBezTo>
                      <a:pt x="67" y="12"/>
                      <a:pt x="68" y="13"/>
                      <a:pt x="69" y="14"/>
                    </a:cubicBezTo>
                    <a:cubicBezTo>
                      <a:pt x="70" y="15"/>
                      <a:pt x="71" y="15"/>
                      <a:pt x="72" y="16"/>
                    </a:cubicBezTo>
                    <a:cubicBezTo>
                      <a:pt x="75" y="20"/>
                      <a:pt x="79" y="24"/>
                      <a:pt x="83" y="29"/>
                    </a:cubicBezTo>
                    <a:cubicBezTo>
                      <a:pt x="84" y="30"/>
                      <a:pt x="85" y="31"/>
                      <a:pt x="86" y="33"/>
                    </a:cubicBezTo>
                    <a:cubicBezTo>
                      <a:pt x="87" y="34"/>
                      <a:pt x="88" y="35"/>
                      <a:pt x="89" y="36"/>
                    </a:cubicBezTo>
                    <a:cubicBezTo>
                      <a:pt x="90" y="38"/>
                      <a:pt x="91" y="39"/>
                      <a:pt x="92" y="41"/>
                    </a:cubicBezTo>
                    <a:cubicBezTo>
                      <a:pt x="93" y="42"/>
                      <a:pt x="93" y="42"/>
                      <a:pt x="93" y="43"/>
                    </a:cubicBezTo>
                    <a:cubicBezTo>
                      <a:pt x="94" y="44"/>
                      <a:pt x="94" y="45"/>
                      <a:pt x="95" y="46"/>
                    </a:cubicBezTo>
                    <a:cubicBezTo>
                      <a:pt x="97" y="49"/>
                      <a:pt x="98" y="52"/>
                      <a:pt x="100" y="56"/>
                    </a:cubicBezTo>
                    <a:cubicBezTo>
                      <a:pt x="101" y="59"/>
                      <a:pt x="103" y="62"/>
                      <a:pt x="104" y="66"/>
                    </a:cubicBezTo>
                    <a:cubicBezTo>
                      <a:pt x="105" y="68"/>
                      <a:pt x="105" y="70"/>
                      <a:pt x="106" y="72"/>
                    </a:cubicBezTo>
                    <a:cubicBezTo>
                      <a:pt x="106" y="74"/>
                      <a:pt x="107" y="76"/>
                      <a:pt x="107" y="78"/>
                    </a:cubicBezTo>
                    <a:cubicBezTo>
                      <a:pt x="108" y="80"/>
                      <a:pt x="108" y="82"/>
                      <a:pt x="108" y="84"/>
                    </a:cubicBezTo>
                    <a:cubicBezTo>
                      <a:pt x="108" y="86"/>
                      <a:pt x="108" y="88"/>
                      <a:pt x="108" y="90"/>
                    </a:cubicBezTo>
                    <a:cubicBezTo>
                      <a:pt x="108" y="99"/>
                      <a:pt x="107" y="107"/>
                      <a:pt x="105" y="116"/>
                    </a:cubicBezTo>
                    <a:cubicBezTo>
                      <a:pt x="104" y="120"/>
                      <a:pt x="103" y="124"/>
                      <a:pt x="101" y="128"/>
                    </a:cubicBezTo>
                    <a:cubicBezTo>
                      <a:pt x="99" y="132"/>
                      <a:pt x="97" y="135"/>
                      <a:pt x="95" y="139"/>
                    </a:cubicBezTo>
                    <a:cubicBezTo>
                      <a:pt x="92" y="142"/>
                      <a:pt x="90" y="145"/>
                      <a:pt x="87" y="149"/>
                    </a:cubicBezTo>
                    <a:cubicBezTo>
                      <a:pt x="85" y="152"/>
                      <a:pt x="82" y="155"/>
                      <a:pt x="80" y="158"/>
                    </a:cubicBezTo>
                    <a:cubicBezTo>
                      <a:pt x="77" y="161"/>
                      <a:pt x="74" y="164"/>
                      <a:pt x="71" y="166"/>
                    </a:cubicBezTo>
                    <a:cubicBezTo>
                      <a:pt x="70" y="167"/>
                      <a:pt x="68" y="168"/>
                      <a:pt x="67" y="170"/>
                    </a:cubicBezTo>
                    <a:cubicBezTo>
                      <a:pt x="66" y="170"/>
                      <a:pt x="65" y="171"/>
                      <a:pt x="64" y="171"/>
                    </a:cubicBezTo>
                    <a:cubicBezTo>
                      <a:pt x="63" y="171"/>
                      <a:pt x="63" y="172"/>
                      <a:pt x="62" y="173"/>
                    </a:cubicBezTo>
                    <a:cubicBezTo>
                      <a:pt x="56" y="177"/>
                      <a:pt x="50" y="180"/>
                      <a:pt x="44" y="183"/>
                    </a:cubicBezTo>
                    <a:cubicBezTo>
                      <a:pt x="38" y="186"/>
                      <a:pt x="33" y="188"/>
                      <a:pt x="28" y="190"/>
                    </a:cubicBezTo>
                    <a:cubicBezTo>
                      <a:pt x="26" y="191"/>
                      <a:pt x="24" y="192"/>
                      <a:pt x="22" y="192"/>
                    </a:cubicBezTo>
                    <a:cubicBezTo>
                      <a:pt x="19" y="193"/>
                      <a:pt x="17" y="194"/>
                      <a:pt x="16" y="194"/>
                    </a:cubicBezTo>
                    <a:cubicBezTo>
                      <a:pt x="12" y="195"/>
                      <a:pt x="9" y="196"/>
                      <a:pt x="7" y="196"/>
                    </a:cubicBezTo>
                    <a:cubicBezTo>
                      <a:pt x="5" y="197"/>
                      <a:pt x="4" y="197"/>
                      <a:pt x="4" y="197"/>
                    </a:cubicBezTo>
                    <a:cubicBezTo>
                      <a:pt x="2" y="197"/>
                      <a:pt x="0" y="196"/>
                      <a:pt x="0" y="194"/>
                    </a:cubicBezTo>
                    <a:cubicBezTo>
                      <a:pt x="0" y="192"/>
                      <a:pt x="1" y="190"/>
                      <a:pt x="3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71" name="Freeform 37">
                <a:extLst>
                  <a:ext uri="{FF2B5EF4-FFF2-40B4-BE49-F238E27FC236}">
                    <a16:creationId xmlns:a16="http://schemas.microsoft.com/office/drawing/2014/main" id="{4EE2A045-B64E-EA7E-7A6E-6C55AB06DC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707" y="2285041"/>
                <a:ext cx="57150" cy="53975"/>
              </a:xfrm>
              <a:custGeom>
                <a:avLst/>
                <a:gdLst>
                  <a:gd name="T0" fmla="*/ 15 w 15"/>
                  <a:gd name="T1" fmla="*/ 12 h 14"/>
                  <a:gd name="T2" fmla="*/ 7 w 15"/>
                  <a:gd name="T3" fmla="*/ 8 h 14"/>
                  <a:gd name="T4" fmla="*/ 5 w 15"/>
                  <a:gd name="T5" fmla="*/ 5 h 14"/>
                  <a:gd name="T6" fmla="*/ 2 w 15"/>
                  <a:gd name="T7" fmla="*/ 3 h 14"/>
                  <a:gd name="T8" fmla="*/ 5 w 15"/>
                  <a:gd name="T9" fmla="*/ 6 h 14"/>
                  <a:gd name="T10" fmla="*/ 8 w 15"/>
                  <a:gd name="T11" fmla="*/ 9 h 14"/>
                  <a:gd name="T12" fmla="*/ 15 w 15"/>
                  <a:gd name="T13" fmla="*/ 13 h 14"/>
                  <a:gd name="T14" fmla="*/ 14 w 15"/>
                  <a:gd name="T15" fmla="*/ 13 h 14"/>
                  <a:gd name="T16" fmla="*/ 7 w 15"/>
                  <a:gd name="T17" fmla="*/ 12 h 14"/>
                  <a:gd name="T18" fmla="*/ 3 w 15"/>
                  <a:gd name="T19" fmla="*/ 8 h 14"/>
                  <a:gd name="T20" fmla="*/ 0 w 15"/>
                  <a:gd name="T21" fmla="*/ 0 h 14"/>
                  <a:gd name="T22" fmla="*/ 0 w 15"/>
                  <a:gd name="T23" fmla="*/ 0 h 14"/>
                  <a:gd name="T24" fmla="*/ 8 w 15"/>
                  <a:gd name="T25" fmla="*/ 2 h 14"/>
                  <a:gd name="T26" fmla="*/ 13 w 15"/>
                  <a:gd name="T27" fmla="*/ 5 h 14"/>
                  <a:gd name="T28" fmla="*/ 15 w 15"/>
                  <a:gd name="T2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14">
                    <a:moveTo>
                      <a:pt x="15" y="12"/>
                    </a:moveTo>
                    <a:cubicBezTo>
                      <a:pt x="12" y="11"/>
                      <a:pt x="10" y="10"/>
                      <a:pt x="7" y="8"/>
                    </a:cubicBezTo>
                    <a:cubicBezTo>
                      <a:pt x="6" y="7"/>
                      <a:pt x="5" y="6"/>
                      <a:pt x="5" y="5"/>
                    </a:cubicBezTo>
                    <a:cubicBezTo>
                      <a:pt x="4" y="5"/>
                      <a:pt x="3" y="3"/>
                      <a:pt x="2" y="3"/>
                    </a:cubicBezTo>
                    <a:cubicBezTo>
                      <a:pt x="3" y="4"/>
                      <a:pt x="4" y="5"/>
                      <a:pt x="5" y="6"/>
                    </a:cubicBezTo>
                    <a:cubicBezTo>
                      <a:pt x="6" y="7"/>
                      <a:pt x="7" y="8"/>
                      <a:pt x="8" y="9"/>
                    </a:cubicBezTo>
                    <a:cubicBezTo>
                      <a:pt x="10" y="10"/>
                      <a:pt x="12" y="12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1" y="14"/>
                      <a:pt x="9" y="13"/>
                      <a:pt x="7" y="12"/>
                    </a:cubicBezTo>
                    <a:cubicBezTo>
                      <a:pt x="5" y="11"/>
                      <a:pt x="4" y="9"/>
                      <a:pt x="3" y="8"/>
                    </a:cubicBezTo>
                    <a:cubicBezTo>
                      <a:pt x="1" y="4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" y="0"/>
                      <a:pt x="8" y="2"/>
                    </a:cubicBezTo>
                    <a:cubicBezTo>
                      <a:pt x="10" y="3"/>
                      <a:pt x="11" y="4"/>
                      <a:pt x="13" y="5"/>
                    </a:cubicBezTo>
                    <a:cubicBezTo>
                      <a:pt x="14" y="7"/>
                      <a:pt x="15" y="9"/>
                      <a:pt x="1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72" name="Freeform 38">
                <a:extLst>
                  <a:ext uri="{FF2B5EF4-FFF2-40B4-BE49-F238E27FC236}">
                    <a16:creationId xmlns:a16="http://schemas.microsoft.com/office/drawing/2014/main" id="{4DDE84B0-2451-22E7-E803-1A4FCD9E8B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3707" y="2334254"/>
                <a:ext cx="71438" cy="42863"/>
              </a:xfrm>
              <a:custGeom>
                <a:avLst/>
                <a:gdLst>
                  <a:gd name="T0" fmla="*/ 18 w 19"/>
                  <a:gd name="T1" fmla="*/ 6 h 11"/>
                  <a:gd name="T2" fmla="*/ 10 w 19"/>
                  <a:gd name="T3" fmla="*/ 5 h 11"/>
                  <a:gd name="T4" fmla="*/ 3 w 19"/>
                  <a:gd name="T5" fmla="*/ 7 h 11"/>
                  <a:gd name="T6" fmla="*/ 10 w 19"/>
                  <a:gd name="T7" fmla="*/ 5 h 11"/>
                  <a:gd name="T8" fmla="*/ 19 w 19"/>
                  <a:gd name="T9" fmla="*/ 5 h 11"/>
                  <a:gd name="T10" fmla="*/ 18 w 19"/>
                  <a:gd name="T11" fmla="*/ 5 h 11"/>
                  <a:gd name="T12" fmla="*/ 6 w 19"/>
                  <a:gd name="T13" fmla="*/ 3 h 11"/>
                  <a:gd name="T14" fmla="*/ 2 w 19"/>
                  <a:gd name="T15" fmla="*/ 6 h 11"/>
                  <a:gd name="T16" fmla="*/ 0 w 19"/>
                  <a:gd name="T17" fmla="*/ 8 h 11"/>
                  <a:gd name="T18" fmla="*/ 0 w 19"/>
                  <a:gd name="T19" fmla="*/ 8 h 11"/>
                  <a:gd name="T20" fmla="*/ 7 w 19"/>
                  <a:gd name="T21" fmla="*/ 11 h 11"/>
                  <a:gd name="T22" fmla="*/ 18 w 19"/>
                  <a:gd name="T2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1">
                    <a:moveTo>
                      <a:pt x="18" y="6"/>
                    </a:moveTo>
                    <a:cubicBezTo>
                      <a:pt x="16" y="5"/>
                      <a:pt x="13" y="5"/>
                      <a:pt x="10" y="5"/>
                    </a:cubicBezTo>
                    <a:cubicBezTo>
                      <a:pt x="7" y="5"/>
                      <a:pt x="5" y="6"/>
                      <a:pt x="3" y="7"/>
                    </a:cubicBezTo>
                    <a:cubicBezTo>
                      <a:pt x="5" y="6"/>
                      <a:pt x="8" y="5"/>
                      <a:pt x="10" y="5"/>
                    </a:cubicBezTo>
                    <a:cubicBezTo>
                      <a:pt x="13" y="4"/>
                      <a:pt x="16" y="4"/>
                      <a:pt x="19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4" y="0"/>
                      <a:pt x="10" y="1"/>
                      <a:pt x="6" y="3"/>
                    </a:cubicBezTo>
                    <a:cubicBezTo>
                      <a:pt x="4" y="4"/>
                      <a:pt x="3" y="5"/>
                      <a:pt x="2" y="6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3" y="10"/>
                      <a:pt x="7" y="11"/>
                    </a:cubicBezTo>
                    <a:cubicBezTo>
                      <a:pt x="11" y="11"/>
                      <a:pt x="15" y="11"/>
                      <a:pt x="1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73" name="Freeform 39">
                <a:extLst>
                  <a:ext uri="{FF2B5EF4-FFF2-40B4-BE49-F238E27FC236}">
                    <a16:creationId xmlns:a16="http://schemas.microsoft.com/office/drawing/2014/main" id="{E2F56F34-D21F-5FED-B28F-54EE65959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5145" y="2288216"/>
                <a:ext cx="41275" cy="80963"/>
              </a:xfrm>
              <a:custGeom>
                <a:avLst/>
                <a:gdLst>
                  <a:gd name="T0" fmla="*/ 7 w 11"/>
                  <a:gd name="T1" fmla="*/ 20 h 21"/>
                  <a:gd name="T2" fmla="*/ 6 w 11"/>
                  <a:gd name="T3" fmla="*/ 16 h 21"/>
                  <a:gd name="T4" fmla="*/ 4 w 11"/>
                  <a:gd name="T5" fmla="*/ 12 h 21"/>
                  <a:gd name="T6" fmla="*/ 4 w 11"/>
                  <a:gd name="T7" fmla="*/ 4 h 21"/>
                  <a:gd name="T8" fmla="*/ 4 w 11"/>
                  <a:gd name="T9" fmla="*/ 12 h 21"/>
                  <a:gd name="T10" fmla="*/ 7 w 11"/>
                  <a:gd name="T11" fmla="*/ 21 h 21"/>
                  <a:gd name="T12" fmla="*/ 6 w 11"/>
                  <a:gd name="T13" fmla="*/ 20 h 21"/>
                  <a:gd name="T14" fmla="*/ 3 w 11"/>
                  <a:gd name="T15" fmla="*/ 18 h 21"/>
                  <a:gd name="T16" fmla="*/ 1 w 11"/>
                  <a:gd name="T17" fmla="*/ 15 h 21"/>
                  <a:gd name="T18" fmla="*/ 1 w 11"/>
                  <a:gd name="T19" fmla="*/ 8 h 21"/>
                  <a:gd name="T20" fmla="*/ 2 w 11"/>
                  <a:gd name="T21" fmla="*/ 3 h 21"/>
                  <a:gd name="T22" fmla="*/ 4 w 11"/>
                  <a:gd name="T23" fmla="*/ 0 h 21"/>
                  <a:gd name="T24" fmla="*/ 4 w 11"/>
                  <a:gd name="T25" fmla="*/ 0 h 21"/>
                  <a:gd name="T26" fmla="*/ 6 w 11"/>
                  <a:gd name="T27" fmla="*/ 2 h 21"/>
                  <a:gd name="T28" fmla="*/ 9 w 11"/>
                  <a:gd name="T29" fmla="*/ 7 h 21"/>
                  <a:gd name="T30" fmla="*/ 11 w 11"/>
                  <a:gd name="T31" fmla="*/ 14 h 21"/>
                  <a:gd name="T32" fmla="*/ 7 w 11"/>
                  <a:gd name="T33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21">
                    <a:moveTo>
                      <a:pt x="7" y="20"/>
                    </a:moveTo>
                    <a:cubicBezTo>
                      <a:pt x="7" y="19"/>
                      <a:pt x="6" y="18"/>
                      <a:pt x="6" y="16"/>
                    </a:cubicBezTo>
                    <a:cubicBezTo>
                      <a:pt x="5" y="15"/>
                      <a:pt x="5" y="13"/>
                      <a:pt x="4" y="12"/>
                    </a:cubicBezTo>
                    <a:cubicBezTo>
                      <a:pt x="4" y="9"/>
                      <a:pt x="4" y="7"/>
                      <a:pt x="4" y="4"/>
                    </a:cubicBezTo>
                    <a:cubicBezTo>
                      <a:pt x="4" y="7"/>
                      <a:pt x="4" y="10"/>
                      <a:pt x="4" y="12"/>
                    </a:cubicBezTo>
                    <a:cubicBezTo>
                      <a:pt x="4" y="15"/>
                      <a:pt x="5" y="18"/>
                      <a:pt x="7" y="21"/>
                    </a:cubicBezTo>
                    <a:cubicBezTo>
                      <a:pt x="7" y="20"/>
                      <a:pt x="7" y="20"/>
                      <a:pt x="6" y="20"/>
                    </a:cubicBezTo>
                    <a:cubicBezTo>
                      <a:pt x="5" y="20"/>
                      <a:pt x="4" y="19"/>
                      <a:pt x="3" y="18"/>
                    </a:cubicBezTo>
                    <a:cubicBezTo>
                      <a:pt x="2" y="17"/>
                      <a:pt x="2" y="16"/>
                      <a:pt x="1" y="15"/>
                    </a:cubicBezTo>
                    <a:cubicBezTo>
                      <a:pt x="0" y="13"/>
                      <a:pt x="0" y="10"/>
                      <a:pt x="1" y="8"/>
                    </a:cubicBezTo>
                    <a:cubicBezTo>
                      <a:pt x="1" y="6"/>
                      <a:pt x="2" y="4"/>
                      <a:pt x="2" y="3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5" y="1"/>
                      <a:pt x="6" y="2"/>
                    </a:cubicBezTo>
                    <a:cubicBezTo>
                      <a:pt x="7" y="4"/>
                      <a:pt x="8" y="6"/>
                      <a:pt x="9" y="7"/>
                    </a:cubicBezTo>
                    <a:cubicBezTo>
                      <a:pt x="10" y="9"/>
                      <a:pt x="11" y="12"/>
                      <a:pt x="11" y="14"/>
                    </a:cubicBezTo>
                    <a:cubicBezTo>
                      <a:pt x="11" y="16"/>
                      <a:pt x="10" y="18"/>
                      <a:pt x="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74" name="Freeform 40">
                <a:extLst>
                  <a:ext uri="{FF2B5EF4-FFF2-40B4-BE49-F238E27FC236}">
                    <a16:creationId xmlns:a16="http://schemas.microsoft.com/office/drawing/2014/main" id="{8B06E366-B92D-FF6A-C16F-B4D21459F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1807" y="2372354"/>
                <a:ext cx="79375" cy="42863"/>
              </a:xfrm>
              <a:custGeom>
                <a:avLst/>
                <a:gdLst>
                  <a:gd name="T0" fmla="*/ 20 w 21"/>
                  <a:gd name="T1" fmla="*/ 6 h 11"/>
                  <a:gd name="T2" fmla="*/ 16 w 21"/>
                  <a:gd name="T3" fmla="*/ 5 h 11"/>
                  <a:gd name="T4" fmla="*/ 11 w 21"/>
                  <a:gd name="T5" fmla="*/ 5 h 11"/>
                  <a:gd name="T6" fmla="*/ 4 w 21"/>
                  <a:gd name="T7" fmla="*/ 6 h 11"/>
                  <a:gd name="T8" fmla="*/ 12 w 21"/>
                  <a:gd name="T9" fmla="*/ 4 h 11"/>
                  <a:gd name="T10" fmla="*/ 16 w 21"/>
                  <a:gd name="T11" fmla="*/ 4 h 11"/>
                  <a:gd name="T12" fmla="*/ 21 w 21"/>
                  <a:gd name="T13" fmla="*/ 5 h 11"/>
                  <a:gd name="T14" fmla="*/ 20 w 21"/>
                  <a:gd name="T15" fmla="*/ 5 h 11"/>
                  <a:gd name="T16" fmla="*/ 14 w 21"/>
                  <a:gd name="T17" fmla="*/ 1 h 11"/>
                  <a:gd name="T18" fmla="*/ 7 w 21"/>
                  <a:gd name="T19" fmla="*/ 2 h 11"/>
                  <a:gd name="T20" fmla="*/ 2 w 21"/>
                  <a:gd name="T21" fmla="*/ 5 h 11"/>
                  <a:gd name="T22" fmla="*/ 0 w 21"/>
                  <a:gd name="T23" fmla="*/ 7 h 11"/>
                  <a:gd name="T24" fmla="*/ 0 w 21"/>
                  <a:gd name="T25" fmla="*/ 7 h 11"/>
                  <a:gd name="T26" fmla="*/ 3 w 21"/>
                  <a:gd name="T27" fmla="*/ 8 h 11"/>
                  <a:gd name="T28" fmla="*/ 5 w 21"/>
                  <a:gd name="T29" fmla="*/ 10 h 11"/>
                  <a:gd name="T30" fmla="*/ 8 w 21"/>
                  <a:gd name="T31" fmla="*/ 10 h 11"/>
                  <a:gd name="T32" fmla="*/ 11 w 21"/>
                  <a:gd name="T33" fmla="*/ 11 h 11"/>
                  <a:gd name="T34" fmla="*/ 14 w 21"/>
                  <a:gd name="T35" fmla="*/ 10 h 11"/>
                  <a:gd name="T36" fmla="*/ 20 w 21"/>
                  <a:gd name="T3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11">
                    <a:moveTo>
                      <a:pt x="20" y="6"/>
                    </a:moveTo>
                    <a:cubicBezTo>
                      <a:pt x="19" y="5"/>
                      <a:pt x="18" y="5"/>
                      <a:pt x="16" y="5"/>
                    </a:cubicBezTo>
                    <a:cubicBezTo>
                      <a:pt x="15" y="5"/>
                      <a:pt x="13" y="4"/>
                      <a:pt x="11" y="5"/>
                    </a:cubicBezTo>
                    <a:cubicBezTo>
                      <a:pt x="9" y="5"/>
                      <a:pt x="6" y="5"/>
                      <a:pt x="4" y="6"/>
                    </a:cubicBezTo>
                    <a:cubicBezTo>
                      <a:pt x="6" y="5"/>
                      <a:pt x="9" y="4"/>
                      <a:pt x="12" y="4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4"/>
                      <a:pt x="19" y="5"/>
                      <a:pt x="21" y="5"/>
                    </a:cubicBezTo>
                    <a:cubicBezTo>
                      <a:pt x="21" y="5"/>
                      <a:pt x="21" y="5"/>
                      <a:pt x="20" y="5"/>
                    </a:cubicBezTo>
                    <a:cubicBezTo>
                      <a:pt x="19" y="2"/>
                      <a:pt x="16" y="1"/>
                      <a:pt x="14" y="1"/>
                    </a:cubicBezTo>
                    <a:cubicBezTo>
                      <a:pt x="12" y="0"/>
                      <a:pt x="9" y="1"/>
                      <a:pt x="7" y="2"/>
                    </a:cubicBezTo>
                    <a:cubicBezTo>
                      <a:pt x="5" y="3"/>
                      <a:pt x="4" y="4"/>
                      <a:pt x="2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8"/>
                      <a:pt x="3" y="8"/>
                    </a:cubicBezTo>
                    <a:cubicBezTo>
                      <a:pt x="3" y="9"/>
                      <a:pt x="4" y="9"/>
                      <a:pt x="5" y="10"/>
                    </a:cubicBezTo>
                    <a:cubicBezTo>
                      <a:pt x="6" y="10"/>
                      <a:pt x="7" y="10"/>
                      <a:pt x="8" y="10"/>
                    </a:cubicBezTo>
                    <a:cubicBezTo>
                      <a:pt x="9" y="11"/>
                      <a:pt x="10" y="11"/>
                      <a:pt x="11" y="11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6" y="10"/>
                      <a:pt x="19" y="9"/>
                      <a:pt x="2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75" name="Freeform 41">
                <a:extLst>
                  <a:ext uri="{FF2B5EF4-FFF2-40B4-BE49-F238E27FC236}">
                    <a16:creationId xmlns:a16="http://schemas.microsoft.com/office/drawing/2014/main" id="{048586F3-825F-4D43-1523-864F11E5A5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4357" y="2326316"/>
                <a:ext cx="46038" cy="84138"/>
              </a:xfrm>
              <a:custGeom>
                <a:avLst/>
                <a:gdLst>
                  <a:gd name="T0" fmla="*/ 7 w 12"/>
                  <a:gd name="T1" fmla="*/ 22 h 22"/>
                  <a:gd name="T2" fmla="*/ 5 w 12"/>
                  <a:gd name="T3" fmla="*/ 17 h 22"/>
                  <a:gd name="T4" fmla="*/ 5 w 12"/>
                  <a:gd name="T5" fmla="*/ 15 h 22"/>
                  <a:gd name="T6" fmla="*/ 4 w 12"/>
                  <a:gd name="T7" fmla="*/ 12 h 22"/>
                  <a:gd name="T8" fmla="*/ 5 w 12"/>
                  <a:gd name="T9" fmla="*/ 4 h 22"/>
                  <a:gd name="T10" fmla="*/ 6 w 12"/>
                  <a:gd name="T11" fmla="*/ 22 h 22"/>
                  <a:gd name="T12" fmla="*/ 6 w 12"/>
                  <a:gd name="T13" fmla="*/ 22 h 22"/>
                  <a:gd name="T14" fmla="*/ 1 w 12"/>
                  <a:gd name="T15" fmla="*/ 15 h 22"/>
                  <a:gd name="T16" fmla="*/ 1 w 12"/>
                  <a:gd name="T17" fmla="*/ 8 h 22"/>
                  <a:gd name="T18" fmla="*/ 3 w 12"/>
                  <a:gd name="T19" fmla="*/ 2 h 22"/>
                  <a:gd name="T20" fmla="*/ 5 w 12"/>
                  <a:gd name="T21" fmla="*/ 0 h 22"/>
                  <a:gd name="T22" fmla="*/ 5 w 12"/>
                  <a:gd name="T23" fmla="*/ 0 h 22"/>
                  <a:gd name="T24" fmla="*/ 7 w 12"/>
                  <a:gd name="T25" fmla="*/ 2 h 22"/>
                  <a:gd name="T26" fmla="*/ 10 w 12"/>
                  <a:gd name="T27" fmla="*/ 8 h 22"/>
                  <a:gd name="T28" fmla="*/ 11 w 12"/>
                  <a:gd name="T29" fmla="*/ 15 h 22"/>
                  <a:gd name="T30" fmla="*/ 7 w 12"/>
                  <a:gd name="T3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22">
                    <a:moveTo>
                      <a:pt x="7" y="22"/>
                    </a:moveTo>
                    <a:cubicBezTo>
                      <a:pt x="6" y="20"/>
                      <a:pt x="6" y="19"/>
                      <a:pt x="5" y="17"/>
                    </a:cubicBezTo>
                    <a:cubicBezTo>
                      <a:pt x="5" y="16"/>
                      <a:pt x="5" y="15"/>
                      <a:pt x="5" y="15"/>
                    </a:cubicBezTo>
                    <a:cubicBezTo>
                      <a:pt x="4" y="14"/>
                      <a:pt x="4" y="13"/>
                      <a:pt x="4" y="12"/>
                    </a:cubicBezTo>
                    <a:cubicBezTo>
                      <a:pt x="4" y="9"/>
                      <a:pt x="4" y="6"/>
                      <a:pt x="5" y="4"/>
                    </a:cubicBezTo>
                    <a:cubicBezTo>
                      <a:pt x="3" y="9"/>
                      <a:pt x="4" y="16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3" y="20"/>
                      <a:pt x="1" y="18"/>
                      <a:pt x="1" y="15"/>
                    </a:cubicBezTo>
                    <a:cubicBezTo>
                      <a:pt x="0" y="13"/>
                      <a:pt x="0" y="10"/>
                      <a:pt x="1" y="8"/>
                    </a:cubicBezTo>
                    <a:cubicBezTo>
                      <a:pt x="1" y="6"/>
                      <a:pt x="2" y="4"/>
                      <a:pt x="3" y="2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1"/>
                      <a:pt x="7" y="2"/>
                    </a:cubicBezTo>
                    <a:cubicBezTo>
                      <a:pt x="8" y="4"/>
                      <a:pt x="9" y="6"/>
                      <a:pt x="10" y="8"/>
                    </a:cubicBezTo>
                    <a:cubicBezTo>
                      <a:pt x="11" y="10"/>
                      <a:pt x="12" y="13"/>
                      <a:pt x="11" y="15"/>
                    </a:cubicBezTo>
                    <a:cubicBezTo>
                      <a:pt x="11" y="17"/>
                      <a:pt x="9" y="20"/>
                      <a:pt x="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76" name="Freeform 42">
                <a:extLst>
                  <a:ext uri="{FF2B5EF4-FFF2-40B4-BE49-F238E27FC236}">
                    <a16:creationId xmlns:a16="http://schemas.microsoft.com/office/drawing/2014/main" id="{7FA5A117-06FC-DE6E-9109-E2937CED0C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9907" y="2415216"/>
                <a:ext cx="82550" cy="46038"/>
              </a:xfrm>
              <a:custGeom>
                <a:avLst/>
                <a:gdLst>
                  <a:gd name="T0" fmla="*/ 22 w 22"/>
                  <a:gd name="T1" fmla="*/ 8 h 12"/>
                  <a:gd name="T2" fmla="*/ 17 w 22"/>
                  <a:gd name="T3" fmla="*/ 6 h 12"/>
                  <a:gd name="T4" fmla="*/ 13 w 22"/>
                  <a:gd name="T5" fmla="*/ 5 h 12"/>
                  <a:gd name="T6" fmla="*/ 4 w 22"/>
                  <a:gd name="T7" fmla="*/ 6 h 12"/>
                  <a:gd name="T8" fmla="*/ 9 w 22"/>
                  <a:gd name="T9" fmla="*/ 5 h 12"/>
                  <a:gd name="T10" fmla="*/ 13 w 22"/>
                  <a:gd name="T11" fmla="*/ 4 h 12"/>
                  <a:gd name="T12" fmla="*/ 18 w 22"/>
                  <a:gd name="T13" fmla="*/ 5 h 12"/>
                  <a:gd name="T14" fmla="*/ 22 w 22"/>
                  <a:gd name="T15" fmla="*/ 7 h 12"/>
                  <a:gd name="T16" fmla="*/ 22 w 22"/>
                  <a:gd name="T17" fmla="*/ 7 h 12"/>
                  <a:gd name="T18" fmla="*/ 16 w 22"/>
                  <a:gd name="T19" fmla="*/ 1 h 12"/>
                  <a:gd name="T20" fmla="*/ 8 w 22"/>
                  <a:gd name="T21" fmla="*/ 2 h 12"/>
                  <a:gd name="T22" fmla="*/ 3 w 22"/>
                  <a:gd name="T23" fmla="*/ 5 h 12"/>
                  <a:gd name="T24" fmla="*/ 0 w 22"/>
                  <a:gd name="T25" fmla="*/ 7 h 12"/>
                  <a:gd name="T26" fmla="*/ 0 w 22"/>
                  <a:gd name="T27" fmla="*/ 7 h 12"/>
                  <a:gd name="T28" fmla="*/ 1 w 22"/>
                  <a:gd name="T29" fmla="*/ 7 h 12"/>
                  <a:gd name="T30" fmla="*/ 3 w 22"/>
                  <a:gd name="T31" fmla="*/ 8 h 12"/>
                  <a:gd name="T32" fmla="*/ 5 w 22"/>
                  <a:gd name="T33" fmla="*/ 10 h 12"/>
                  <a:gd name="T34" fmla="*/ 8 w 22"/>
                  <a:gd name="T35" fmla="*/ 11 h 12"/>
                  <a:gd name="T36" fmla="*/ 11 w 22"/>
                  <a:gd name="T37" fmla="*/ 12 h 12"/>
                  <a:gd name="T38" fmla="*/ 15 w 22"/>
                  <a:gd name="T39" fmla="*/ 12 h 12"/>
                  <a:gd name="T40" fmla="*/ 22 w 22"/>
                  <a:gd name="T4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" h="12">
                    <a:moveTo>
                      <a:pt x="22" y="8"/>
                    </a:moveTo>
                    <a:cubicBezTo>
                      <a:pt x="21" y="7"/>
                      <a:pt x="19" y="6"/>
                      <a:pt x="17" y="6"/>
                    </a:cubicBezTo>
                    <a:cubicBezTo>
                      <a:pt x="16" y="5"/>
                      <a:pt x="14" y="5"/>
                      <a:pt x="13" y="5"/>
                    </a:cubicBezTo>
                    <a:cubicBezTo>
                      <a:pt x="10" y="5"/>
                      <a:pt x="7" y="5"/>
                      <a:pt x="4" y="6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10" y="5"/>
                      <a:pt x="12" y="4"/>
                      <a:pt x="13" y="4"/>
                    </a:cubicBezTo>
                    <a:cubicBezTo>
                      <a:pt x="15" y="5"/>
                      <a:pt x="16" y="5"/>
                      <a:pt x="18" y="5"/>
                    </a:cubicBezTo>
                    <a:cubicBezTo>
                      <a:pt x="20" y="6"/>
                      <a:pt x="21" y="6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1" y="3"/>
                      <a:pt x="18" y="2"/>
                      <a:pt x="16" y="1"/>
                    </a:cubicBezTo>
                    <a:cubicBezTo>
                      <a:pt x="13" y="0"/>
                      <a:pt x="11" y="1"/>
                      <a:pt x="8" y="2"/>
                    </a:cubicBezTo>
                    <a:cubicBezTo>
                      <a:pt x="6" y="3"/>
                      <a:pt x="4" y="4"/>
                      <a:pt x="3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3" y="9"/>
                      <a:pt x="4" y="9"/>
                      <a:pt x="5" y="10"/>
                    </a:cubicBezTo>
                    <a:cubicBezTo>
                      <a:pt x="6" y="10"/>
                      <a:pt x="7" y="11"/>
                      <a:pt x="8" y="11"/>
                    </a:cubicBezTo>
                    <a:cubicBezTo>
                      <a:pt x="9" y="11"/>
                      <a:pt x="10" y="12"/>
                      <a:pt x="11" y="12"/>
                    </a:cubicBezTo>
                    <a:cubicBezTo>
                      <a:pt x="13" y="12"/>
                      <a:pt x="14" y="12"/>
                      <a:pt x="15" y="12"/>
                    </a:cubicBezTo>
                    <a:cubicBezTo>
                      <a:pt x="17" y="11"/>
                      <a:pt x="20" y="10"/>
                      <a:pt x="2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77" name="Freeform 43">
                <a:extLst>
                  <a:ext uri="{FF2B5EF4-FFF2-40B4-BE49-F238E27FC236}">
                    <a16:creationId xmlns:a16="http://schemas.microsoft.com/office/drawing/2014/main" id="{1266CDEC-749A-F97A-BF8D-13B9A0E141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0395" y="2369179"/>
                <a:ext cx="49213" cy="95250"/>
              </a:xfrm>
              <a:custGeom>
                <a:avLst/>
                <a:gdLst>
                  <a:gd name="T0" fmla="*/ 7 w 13"/>
                  <a:gd name="T1" fmla="*/ 25 h 25"/>
                  <a:gd name="T2" fmla="*/ 5 w 13"/>
                  <a:gd name="T3" fmla="*/ 14 h 25"/>
                  <a:gd name="T4" fmla="*/ 7 w 13"/>
                  <a:gd name="T5" fmla="*/ 5 h 25"/>
                  <a:gd name="T6" fmla="*/ 5 w 13"/>
                  <a:gd name="T7" fmla="*/ 14 h 25"/>
                  <a:gd name="T8" fmla="*/ 6 w 13"/>
                  <a:gd name="T9" fmla="*/ 25 h 25"/>
                  <a:gd name="T10" fmla="*/ 5 w 13"/>
                  <a:gd name="T11" fmla="*/ 24 h 25"/>
                  <a:gd name="T12" fmla="*/ 4 w 13"/>
                  <a:gd name="T13" fmla="*/ 22 h 25"/>
                  <a:gd name="T14" fmla="*/ 2 w 13"/>
                  <a:gd name="T15" fmla="*/ 20 h 25"/>
                  <a:gd name="T16" fmla="*/ 1 w 13"/>
                  <a:gd name="T17" fmla="*/ 17 h 25"/>
                  <a:gd name="T18" fmla="*/ 2 w 13"/>
                  <a:gd name="T19" fmla="*/ 9 h 25"/>
                  <a:gd name="T20" fmla="*/ 5 w 13"/>
                  <a:gd name="T21" fmla="*/ 3 h 25"/>
                  <a:gd name="T22" fmla="*/ 7 w 13"/>
                  <a:gd name="T23" fmla="*/ 0 h 25"/>
                  <a:gd name="T24" fmla="*/ 7 w 13"/>
                  <a:gd name="T25" fmla="*/ 0 h 25"/>
                  <a:gd name="T26" fmla="*/ 9 w 13"/>
                  <a:gd name="T27" fmla="*/ 3 h 25"/>
                  <a:gd name="T28" fmla="*/ 12 w 13"/>
                  <a:gd name="T29" fmla="*/ 10 h 25"/>
                  <a:gd name="T30" fmla="*/ 12 w 13"/>
                  <a:gd name="T31" fmla="*/ 18 h 25"/>
                  <a:gd name="T32" fmla="*/ 7 w 13"/>
                  <a:gd name="T3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25">
                    <a:moveTo>
                      <a:pt x="7" y="25"/>
                    </a:moveTo>
                    <a:cubicBezTo>
                      <a:pt x="6" y="21"/>
                      <a:pt x="5" y="17"/>
                      <a:pt x="5" y="14"/>
                    </a:cubicBezTo>
                    <a:cubicBezTo>
                      <a:pt x="5" y="11"/>
                      <a:pt x="6" y="7"/>
                      <a:pt x="7" y="5"/>
                    </a:cubicBezTo>
                    <a:cubicBezTo>
                      <a:pt x="5" y="8"/>
                      <a:pt x="5" y="11"/>
                      <a:pt x="5" y="14"/>
                    </a:cubicBezTo>
                    <a:cubicBezTo>
                      <a:pt x="5" y="18"/>
                      <a:pt x="5" y="21"/>
                      <a:pt x="6" y="25"/>
                    </a:cubicBezTo>
                    <a:cubicBezTo>
                      <a:pt x="6" y="25"/>
                      <a:pt x="6" y="24"/>
                      <a:pt x="5" y="24"/>
                    </a:cubicBezTo>
                    <a:cubicBezTo>
                      <a:pt x="5" y="24"/>
                      <a:pt x="4" y="23"/>
                      <a:pt x="4" y="22"/>
                    </a:cubicBezTo>
                    <a:cubicBezTo>
                      <a:pt x="3" y="22"/>
                      <a:pt x="2" y="21"/>
                      <a:pt x="2" y="20"/>
                    </a:cubicBezTo>
                    <a:cubicBezTo>
                      <a:pt x="1" y="19"/>
                      <a:pt x="1" y="18"/>
                      <a:pt x="1" y="17"/>
                    </a:cubicBezTo>
                    <a:cubicBezTo>
                      <a:pt x="0" y="14"/>
                      <a:pt x="1" y="11"/>
                      <a:pt x="2" y="9"/>
                    </a:cubicBezTo>
                    <a:cubicBezTo>
                      <a:pt x="3" y="6"/>
                      <a:pt x="4" y="4"/>
                      <a:pt x="5" y="3"/>
                    </a:cubicBezTo>
                    <a:cubicBezTo>
                      <a:pt x="6" y="1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8" y="2"/>
                      <a:pt x="9" y="3"/>
                    </a:cubicBezTo>
                    <a:cubicBezTo>
                      <a:pt x="10" y="5"/>
                      <a:pt x="11" y="7"/>
                      <a:pt x="12" y="10"/>
                    </a:cubicBezTo>
                    <a:cubicBezTo>
                      <a:pt x="13" y="13"/>
                      <a:pt x="13" y="16"/>
                      <a:pt x="12" y="18"/>
                    </a:cubicBezTo>
                    <a:cubicBezTo>
                      <a:pt x="12" y="20"/>
                      <a:pt x="10" y="23"/>
                      <a:pt x="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78" name="Freeform 44">
                <a:extLst>
                  <a:ext uri="{FF2B5EF4-FFF2-40B4-BE49-F238E27FC236}">
                    <a16:creationId xmlns:a16="http://schemas.microsoft.com/office/drawing/2014/main" id="{72572419-026B-21BB-86D0-CE56EBD97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6420" y="2467604"/>
                <a:ext cx="87313" cy="46038"/>
              </a:xfrm>
              <a:custGeom>
                <a:avLst/>
                <a:gdLst>
                  <a:gd name="T0" fmla="*/ 23 w 23"/>
                  <a:gd name="T1" fmla="*/ 9 h 12"/>
                  <a:gd name="T2" fmla="*/ 18 w 23"/>
                  <a:gd name="T3" fmla="*/ 6 h 12"/>
                  <a:gd name="T4" fmla="*/ 13 w 23"/>
                  <a:gd name="T5" fmla="*/ 4 h 12"/>
                  <a:gd name="T6" fmla="*/ 9 w 23"/>
                  <a:gd name="T7" fmla="*/ 4 h 12"/>
                  <a:gd name="T8" fmla="*/ 4 w 23"/>
                  <a:gd name="T9" fmla="*/ 5 h 12"/>
                  <a:gd name="T10" fmla="*/ 9 w 23"/>
                  <a:gd name="T11" fmla="*/ 4 h 12"/>
                  <a:gd name="T12" fmla="*/ 14 w 23"/>
                  <a:gd name="T13" fmla="*/ 4 h 12"/>
                  <a:gd name="T14" fmla="*/ 19 w 23"/>
                  <a:gd name="T15" fmla="*/ 5 h 12"/>
                  <a:gd name="T16" fmla="*/ 21 w 23"/>
                  <a:gd name="T17" fmla="*/ 6 h 12"/>
                  <a:gd name="T18" fmla="*/ 23 w 23"/>
                  <a:gd name="T19" fmla="*/ 8 h 12"/>
                  <a:gd name="T20" fmla="*/ 23 w 23"/>
                  <a:gd name="T21" fmla="*/ 7 h 12"/>
                  <a:gd name="T22" fmla="*/ 21 w 23"/>
                  <a:gd name="T23" fmla="*/ 3 h 12"/>
                  <a:gd name="T24" fmla="*/ 17 w 23"/>
                  <a:gd name="T25" fmla="*/ 1 h 12"/>
                  <a:gd name="T26" fmla="*/ 13 w 23"/>
                  <a:gd name="T27" fmla="*/ 0 h 12"/>
                  <a:gd name="T28" fmla="*/ 9 w 23"/>
                  <a:gd name="T29" fmla="*/ 0 h 12"/>
                  <a:gd name="T30" fmla="*/ 3 w 23"/>
                  <a:gd name="T31" fmla="*/ 3 h 12"/>
                  <a:gd name="T32" fmla="*/ 0 w 23"/>
                  <a:gd name="T33" fmla="*/ 5 h 12"/>
                  <a:gd name="T34" fmla="*/ 0 w 23"/>
                  <a:gd name="T35" fmla="*/ 5 h 12"/>
                  <a:gd name="T36" fmla="*/ 2 w 23"/>
                  <a:gd name="T37" fmla="*/ 7 h 12"/>
                  <a:gd name="T38" fmla="*/ 3 w 23"/>
                  <a:gd name="T39" fmla="*/ 8 h 12"/>
                  <a:gd name="T40" fmla="*/ 5 w 23"/>
                  <a:gd name="T41" fmla="*/ 9 h 12"/>
                  <a:gd name="T42" fmla="*/ 8 w 23"/>
                  <a:gd name="T43" fmla="*/ 10 h 12"/>
                  <a:gd name="T44" fmla="*/ 11 w 23"/>
                  <a:gd name="T45" fmla="*/ 11 h 12"/>
                  <a:gd name="T46" fmla="*/ 13 w 23"/>
                  <a:gd name="T47" fmla="*/ 12 h 12"/>
                  <a:gd name="T48" fmla="*/ 15 w 23"/>
                  <a:gd name="T49" fmla="*/ 12 h 12"/>
                  <a:gd name="T50" fmla="*/ 23 w 23"/>
                  <a:gd name="T51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" h="12">
                    <a:moveTo>
                      <a:pt x="23" y="9"/>
                    </a:moveTo>
                    <a:cubicBezTo>
                      <a:pt x="21" y="7"/>
                      <a:pt x="20" y="7"/>
                      <a:pt x="18" y="6"/>
                    </a:cubicBezTo>
                    <a:cubicBezTo>
                      <a:pt x="17" y="5"/>
                      <a:pt x="15" y="5"/>
                      <a:pt x="13" y="4"/>
                    </a:cubicBezTo>
                    <a:cubicBezTo>
                      <a:pt x="12" y="4"/>
                      <a:pt x="10" y="4"/>
                      <a:pt x="9" y="4"/>
                    </a:cubicBezTo>
                    <a:cubicBezTo>
                      <a:pt x="7" y="4"/>
                      <a:pt x="6" y="4"/>
                      <a:pt x="4" y="5"/>
                    </a:cubicBezTo>
                    <a:cubicBezTo>
                      <a:pt x="6" y="4"/>
                      <a:pt x="7" y="4"/>
                      <a:pt x="9" y="4"/>
                    </a:cubicBezTo>
                    <a:cubicBezTo>
                      <a:pt x="11" y="4"/>
                      <a:pt x="12" y="4"/>
                      <a:pt x="14" y="4"/>
                    </a:cubicBezTo>
                    <a:cubicBezTo>
                      <a:pt x="16" y="4"/>
                      <a:pt x="17" y="5"/>
                      <a:pt x="19" y="5"/>
                    </a:cubicBezTo>
                    <a:cubicBezTo>
                      <a:pt x="20" y="6"/>
                      <a:pt x="21" y="6"/>
                      <a:pt x="21" y="6"/>
                    </a:cubicBezTo>
                    <a:cubicBezTo>
                      <a:pt x="22" y="7"/>
                      <a:pt x="23" y="7"/>
                      <a:pt x="23" y="8"/>
                    </a:cubicBezTo>
                    <a:cubicBezTo>
                      <a:pt x="23" y="8"/>
                      <a:pt x="23" y="7"/>
                      <a:pt x="23" y="7"/>
                    </a:cubicBezTo>
                    <a:cubicBezTo>
                      <a:pt x="23" y="5"/>
                      <a:pt x="22" y="4"/>
                      <a:pt x="21" y="3"/>
                    </a:cubicBezTo>
                    <a:cubicBezTo>
                      <a:pt x="20" y="2"/>
                      <a:pt x="18" y="1"/>
                      <a:pt x="17" y="1"/>
                    </a:cubicBezTo>
                    <a:cubicBezTo>
                      <a:pt x="16" y="0"/>
                      <a:pt x="15" y="0"/>
                      <a:pt x="13" y="0"/>
                    </a:cubicBezTo>
                    <a:cubicBezTo>
                      <a:pt x="12" y="0"/>
                      <a:pt x="11" y="0"/>
                      <a:pt x="9" y="0"/>
                    </a:cubicBezTo>
                    <a:cubicBezTo>
                      <a:pt x="7" y="1"/>
                      <a:pt x="4" y="2"/>
                      <a:pt x="3" y="3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3" y="7"/>
                      <a:pt x="3" y="7"/>
                      <a:pt x="3" y="8"/>
                    </a:cubicBezTo>
                    <a:cubicBezTo>
                      <a:pt x="4" y="8"/>
                      <a:pt x="4" y="8"/>
                      <a:pt x="5" y="9"/>
                    </a:cubicBezTo>
                    <a:cubicBezTo>
                      <a:pt x="6" y="9"/>
                      <a:pt x="6" y="10"/>
                      <a:pt x="8" y="10"/>
                    </a:cubicBezTo>
                    <a:cubicBezTo>
                      <a:pt x="9" y="11"/>
                      <a:pt x="10" y="11"/>
                      <a:pt x="11" y="11"/>
                    </a:cubicBezTo>
                    <a:cubicBezTo>
                      <a:pt x="11" y="11"/>
                      <a:pt x="12" y="12"/>
                      <a:pt x="13" y="12"/>
                    </a:cubicBezTo>
                    <a:cubicBezTo>
                      <a:pt x="13" y="12"/>
                      <a:pt x="14" y="12"/>
                      <a:pt x="15" y="12"/>
                    </a:cubicBezTo>
                    <a:cubicBezTo>
                      <a:pt x="17" y="12"/>
                      <a:pt x="20" y="11"/>
                      <a:pt x="2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79" name="Freeform 45">
                <a:extLst>
                  <a:ext uri="{FF2B5EF4-FFF2-40B4-BE49-F238E27FC236}">
                    <a16:creationId xmlns:a16="http://schemas.microsoft.com/office/drawing/2014/main" id="{6A6F6289-9E40-39C5-7EB1-AA010CC3FA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6433" y="2426329"/>
                <a:ext cx="52388" cy="103188"/>
              </a:xfrm>
              <a:custGeom>
                <a:avLst/>
                <a:gdLst>
                  <a:gd name="T0" fmla="*/ 5 w 14"/>
                  <a:gd name="T1" fmla="*/ 26 h 27"/>
                  <a:gd name="T2" fmla="*/ 5 w 14"/>
                  <a:gd name="T3" fmla="*/ 20 h 27"/>
                  <a:gd name="T4" fmla="*/ 6 w 14"/>
                  <a:gd name="T5" fmla="*/ 15 h 27"/>
                  <a:gd name="T6" fmla="*/ 7 w 14"/>
                  <a:gd name="T7" fmla="*/ 10 h 27"/>
                  <a:gd name="T8" fmla="*/ 8 w 14"/>
                  <a:gd name="T9" fmla="*/ 5 h 27"/>
                  <a:gd name="T10" fmla="*/ 6 w 14"/>
                  <a:gd name="T11" fmla="*/ 10 h 27"/>
                  <a:gd name="T12" fmla="*/ 5 w 14"/>
                  <a:gd name="T13" fmla="*/ 15 h 27"/>
                  <a:gd name="T14" fmla="*/ 4 w 14"/>
                  <a:gd name="T15" fmla="*/ 21 h 27"/>
                  <a:gd name="T16" fmla="*/ 4 w 14"/>
                  <a:gd name="T17" fmla="*/ 27 h 27"/>
                  <a:gd name="T18" fmla="*/ 4 w 14"/>
                  <a:gd name="T19" fmla="*/ 26 h 27"/>
                  <a:gd name="T20" fmla="*/ 2 w 14"/>
                  <a:gd name="T21" fmla="*/ 24 h 27"/>
                  <a:gd name="T22" fmla="*/ 1 w 14"/>
                  <a:gd name="T23" fmla="*/ 21 h 27"/>
                  <a:gd name="T24" fmla="*/ 0 w 14"/>
                  <a:gd name="T25" fmla="*/ 19 h 27"/>
                  <a:gd name="T26" fmla="*/ 0 w 14"/>
                  <a:gd name="T27" fmla="*/ 17 h 27"/>
                  <a:gd name="T28" fmla="*/ 2 w 14"/>
                  <a:gd name="T29" fmla="*/ 9 h 27"/>
                  <a:gd name="T30" fmla="*/ 7 w 14"/>
                  <a:gd name="T31" fmla="*/ 2 h 27"/>
                  <a:gd name="T32" fmla="*/ 9 w 14"/>
                  <a:gd name="T33" fmla="*/ 0 h 27"/>
                  <a:gd name="T34" fmla="*/ 9 w 14"/>
                  <a:gd name="T35" fmla="*/ 0 h 27"/>
                  <a:gd name="T36" fmla="*/ 13 w 14"/>
                  <a:gd name="T37" fmla="*/ 12 h 27"/>
                  <a:gd name="T38" fmla="*/ 12 w 14"/>
                  <a:gd name="T39" fmla="*/ 20 h 27"/>
                  <a:gd name="T40" fmla="*/ 5 w 14"/>
                  <a:gd name="T41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27">
                    <a:moveTo>
                      <a:pt x="5" y="26"/>
                    </a:moveTo>
                    <a:cubicBezTo>
                      <a:pt x="5" y="25"/>
                      <a:pt x="5" y="22"/>
                      <a:pt x="5" y="20"/>
                    </a:cubicBezTo>
                    <a:cubicBezTo>
                      <a:pt x="5" y="18"/>
                      <a:pt x="5" y="17"/>
                      <a:pt x="6" y="15"/>
                    </a:cubicBezTo>
                    <a:cubicBezTo>
                      <a:pt x="6" y="13"/>
                      <a:pt x="6" y="11"/>
                      <a:pt x="7" y="10"/>
                    </a:cubicBezTo>
                    <a:cubicBezTo>
                      <a:pt x="7" y="8"/>
                      <a:pt x="8" y="6"/>
                      <a:pt x="8" y="5"/>
                    </a:cubicBezTo>
                    <a:cubicBezTo>
                      <a:pt x="7" y="6"/>
                      <a:pt x="7" y="8"/>
                      <a:pt x="6" y="10"/>
                    </a:cubicBezTo>
                    <a:cubicBezTo>
                      <a:pt x="5" y="12"/>
                      <a:pt x="5" y="13"/>
                      <a:pt x="5" y="15"/>
                    </a:cubicBezTo>
                    <a:cubicBezTo>
                      <a:pt x="4" y="17"/>
                      <a:pt x="4" y="19"/>
                      <a:pt x="4" y="21"/>
                    </a:cubicBezTo>
                    <a:cubicBezTo>
                      <a:pt x="4" y="23"/>
                      <a:pt x="4" y="25"/>
                      <a:pt x="4" y="27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3" y="25"/>
                      <a:pt x="3" y="24"/>
                      <a:pt x="2" y="24"/>
                    </a:cubicBezTo>
                    <a:cubicBezTo>
                      <a:pt x="2" y="23"/>
                      <a:pt x="1" y="22"/>
                      <a:pt x="1" y="21"/>
                    </a:cubicBezTo>
                    <a:cubicBezTo>
                      <a:pt x="1" y="21"/>
                      <a:pt x="1" y="20"/>
                      <a:pt x="0" y="19"/>
                    </a:cubicBezTo>
                    <a:cubicBezTo>
                      <a:pt x="0" y="18"/>
                      <a:pt x="0" y="18"/>
                      <a:pt x="0" y="17"/>
                    </a:cubicBezTo>
                    <a:cubicBezTo>
                      <a:pt x="0" y="14"/>
                      <a:pt x="1" y="11"/>
                      <a:pt x="2" y="9"/>
                    </a:cubicBezTo>
                    <a:cubicBezTo>
                      <a:pt x="4" y="6"/>
                      <a:pt x="5" y="4"/>
                      <a:pt x="7" y="2"/>
                    </a:cubicBezTo>
                    <a:cubicBezTo>
                      <a:pt x="8" y="1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1"/>
                      <a:pt x="13" y="6"/>
                      <a:pt x="13" y="12"/>
                    </a:cubicBezTo>
                    <a:cubicBezTo>
                      <a:pt x="14" y="15"/>
                      <a:pt x="14" y="18"/>
                      <a:pt x="12" y="20"/>
                    </a:cubicBezTo>
                    <a:cubicBezTo>
                      <a:pt x="11" y="23"/>
                      <a:pt x="9" y="25"/>
                      <a:pt x="5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80" name="Freeform 46">
                <a:extLst>
                  <a:ext uri="{FF2B5EF4-FFF2-40B4-BE49-F238E27FC236}">
                    <a16:creationId xmlns:a16="http://schemas.microsoft.com/office/drawing/2014/main" id="{690D5B40-72A0-B8BC-D538-466D66AD24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8170" y="2524754"/>
                <a:ext cx="93663" cy="53975"/>
              </a:xfrm>
              <a:custGeom>
                <a:avLst/>
                <a:gdLst>
                  <a:gd name="T0" fmla="*/ 24 w 25"/>
                  <a:gd name="T1" fmla="*/ 12 h 14"/>
                  <a:gd name="T2" fmla="*/ 22 w 25"/>
                  <a:gd name="T3" fmla="*/ 9 h 14"/>
                  <a:gd name="T4" fmla="*/ 20 w 25"/>
                  <a:gd name="T5" fmla="*/ 8 h 14"/>
                  <a:gd name="T6" fmla="*/ 14 w 25"/>
                  <a:gd name="T7" fmla="*/ 5 h 14"/>
                  <a:gd name="T8" fmla="*/ 10 w 25"/>
                  <a:gd name="T9" fmla="*/ 4 h 14"/>
                  <a:gd name="T10" fmla="*/ 5 w 25"/>
                  <a:gd name="T11" fmla="*/ 4 h 14"/>
                  <a:gd name="T12" fmla="*/ 10 w 25"/>
                  <a:gd name="T13" fmla="*/ 4 h 14"/>
                  <a:gd name="T14" fmla="*/ 16 w 25"/>
                  <a:gd name="T15" fmla="*/ 5 h 14"/>
                  <a:gd name="T16" fmla="*/ 20 w 25"/>
                  <a:gd name="T17" fmla="*/ 7 h 14"/>
                  <a:gd name="T18" fmla="*/ 25 w 25"/>
                  <a:gd name="T19" fmla="*/ 11 h 14"/>
                  <a:gd name="T20" fmla="*/ 25 w 25"/>
                  <a:gd name="T21" fmla="*/ 10 h 14"/>
                  <a:gd name="T22" fmla="*/ 23 w 25"/>
                  <a:gd name="T23" fmla="*/ 5 h 14"/>
                  <a:gd name="T24" fmla="*/ 20 w 25"/>
                  <a:gd name="T25" fmla="*/ 2 h 14"/>
                  <a:gd name="T26" fmla="*/ 15 w 25"/>
                  <a:gd name="T27" fmla="*/ 0 h 14"/>
                  <a:gd name="T28" fmla="*/ 11 w 25"/>
                  <a:gd name="T29" fmla="*/ 0 h 14"/>
                  <a:gd name="T30" fmla="*/ 4 w 25"/>
                  <a:gd name="T31" fmla="*/ 2 h 14"/>
                  <a:gd name="T32" fmla="*/ 0 w 25"/>
                  <a:gd name="T33" fmla="*/ 4 h 14"/>
                  <a:gd name="T34" fmla="*/ 0 w 25"/>
                  <a:gd name="T35" fmla="*/ 4 h 14"/>
                  <a:gd name="T36" fmla="*/ 7 w 25"/>
                  <a:gd name="T37" fmla="*/ 10 h 14"/>
                  <a:gd name="T38" fmla="*/ 11 w 25"/>
                  <a:gd name="T39" fmla="*/ 12 h 14"/>
                  <a:gd name="T40" fmla="*/ 15 w 25"/>
                  <a:gd name="T41" fmla="*/ 13 h 14"/>
                  <a:gd name="T42" fmla="*/ 24 w 25"/>
                  <a:gd name="T43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" h="14">
                    <a:moveTo>
                      <a:pt x="24" y="12"/>
                    </a:moveTo>
                    <a:cubicBezTo>
                      <a:pt x="23" y="11"/>
                      <a:pt x="23" y="10"/>
                      <a:pt x="22" y="9"/>
                    </a:cubicBezTo>
                    <a:cubicBezTo>
                      <a:pt x="21" y="9"/>
                      <a:pt x="20" y="8"/>
                      <a:pt x="20" y="8"/>
                    </a:cubicBezTo>
                    <a:cubicBezTo>
                      <a:pt x="18" y="7"/>
                      <a:pt x="16" y="6"/>
                      <a:pt x="14" y="5"/>
                    </a:cubicBezTo>
                    <a:cubicBezTo>
                      <a:pt x="13" y="4"/>
                      <a:pt x="11" y="4"/>
                      <a:pt x="10" y="4"/>
                    </a:cubicBezTo>
                    <a:cubicBezTo>
                      <a:pt x="8" y="4"/>
                      <a:pt x="7" y="4"/>
                      <a:pt x="5" y="4"/>
                    </a:cubicBezTo>
                    <a:cubicBezTo>
                      <a:pt x="7" y="4"/>
                      <a:pt x="8" y="4"/>
                      <a:pt x="10" y="4"/>
                    </a:cubicBezTo>
                    <a:cubicBezTo>
                      <a:pt x="12" y="4"/>
                      <a:pt x="14" y="4"/>
                      <a:pt x="16" y="5"/>
                    </a:cubicBezTo>
                    <a:cubicBezTo>
                      <a:pt x="17" y="5"/>
                      <a:pt x="19" y="6"/>
                      <a:pt x="20" y="7"/>
                    </a:cubicBezTo>
                    <a:cubicBezTo>
                      <a:pt x="22" y="8"/>
                      <a:pt x="23" y="9"/>
                      <a:pt x="25" y="11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4" y="8"/>
                      <a:pt x="24" y="6"/>
                      <a:pt x="23" y="5"/>
                    </a:cubicBezTo>
                    <a:cubicBezTo>
                      <a:pt x="22" y="4"/>
                      <a:pt x="21" y="2"/>
                      <a:pt x="20" y="2"/>
                    </a:cubicBezTo>
                    <a:cubicBezTo>
                      <a:pt x="18" y="1"/>
                      <a:pt x="17" y="1"/>
                      <a:pt x="15" y="0"/>
                    </a:cubicBezTo>
                    <a:cubicBezTo>
                      <a:pt x="14" y="0"/>
                      <a:pt x="12" y="0"/>
                      <a:pt x="11" y="0"/>
                    </a:cubicBezTo>
                    <a:cubicBezTo>
                      <a:pt x="8" y="1"/>
                      <a:pt x="6" y="1"/>
                      <a:pt x="4" y="2"/>
                    </a:cubicBezTo>
                    <a:cubicBezTo>
                      <a:pt x="2" y="3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3" y="7"/>
                      <a:pt x="7" y="10"/>
                    </a:cubicBezTo>
                    <a:cubicBezTo>
                      <a:pt x="8" y="11"/>
                      <a:pt x="10" y="11"/>
                      <a:pt x="11" y="12"/>
                    </a:cubicBezTo>
                    <a:cubicBezTo>
                      <a:pt x="12" y="12"/>
                      <a:pt x="13" y="13"/>
                      <a:pt x="15" y="13"/>
                    </a:cubicBezTo>
                    <a:cubicBezTo>
                      <a:pt x="17" y="14"/>
                      <a:pt x="21" y="13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81" name="Freeform 47">
                <a:extLst>
                  <a:ext uri="{FF2B5EF4-FFF2-40B4-BE49-F238E27FC236}">
                    <a16:creationId xmlns:a16="http://schemas.microsoft.com/office/drawing/2014/main" id="{D6D60534-3810-0FAD-50A7-7F6B425B3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2945" y="2499354"/>
                <a:ext cx="57150" cy="106363"/>
              </a:xfrm>
              <a:custGeom>
                <a:avLst/>
                <a:gdLst>
                  <a:gd name="T0" fmla="*/ 3 w 15"/>
                  <a:gd name="T1" fmla="*/ 28 h 28"/>
                  <a:gd name="T2" fmla="*/ 4 w 15"/>
                  <a:gd name="T3" fmla="*/ 24 h 28"/>
                  <a:gd name="T4" fmla="*/ 4 w 15"/>
                  <a:gd name="T5" fmla="*/ 21 h 28"/>
                  <a:gd name="T6" fmla="*/ 6 w 15"/>
                  <a:gd name="T7" fmla="*/ 15 h 28"/>
                  <a:gd name="T8" fmla="*/ 8 w 15"/>
                  <a:gd name="T9" fmla="*/ 10 h 28"/>
                  <a:gd name="T10" fmla="*/ 9 w 15"/>
                  <a:gd name="T11" fmla="*/ 7 h 28"/>
                  <a:gd name="T12" fmla="*/ 11 w 15"/>
                  <a:gd name="T13" fmla="*/ 5 h 28"/>
                  <a:gd name="T14" fmla="*/ 9 w 15"/>
                  <a:gd name="T15" fmla="*/ 8 h 28"/>
                  <a:gd name="T16" fmla="*/ 8 w 15"/>
                  <a:gd name="T17" fmla="*/ 10 h 28"/>
                  <a:gd name="T18" fmla="*/ 6 w 15"/>
                  <a:gd name="T19" fmla="*/ 13 h 28"/>
                  <a:gd name="T20" fmla="*/ 5 w 15"/>
                  <a:gd name="T21" fmla="*/ 16 h 28"/>
                  <a:gd name="T22" fmla="*/ 3 w 15"/>
                  <a:gd name="T23" fmla="*/ 21 h 28"/>
                  <a:gd name="T24" fmla="*/ 3 w 15"/>
                  <a:gd name="T25" fmla="*/ 24 h 28"/>
                  <a:gd name="T26" fmla="*/ 2 w 15"/>
                  <a:gd name="T27" fmla="*/ 27 h 28"/>
                  <a:gd name="T28" fmla="*/ 2 w 15"/>
                  <a:gd name="T29" fmla="*/ 27 h 28"/>
                  <a:gd name="T30" fmla="*/ 0 w 15"/>
                  <a:gd name="T31" fmla="*/ 21 h 28"/>
                  <a:gd name="T32" fmla="*/ 0 w 15"/>
                  <a:gd name="T33" fmla="*/ 16 h 28"/>
                  <a:gd name="T34" fmla="*/ 4 w 15"/>
                  <a:gd name="T35" fmla="*/ 8 h 28"/>
                  <a:gd name="T36" fmla="*/ 10 w 15"/>
                  <a:gd name="T37" fmla="*/ 2 h 28"/>
                  <a:gd name="T38" fmla="*/ 13 w 15"/>
                  <a:gd name="T39" fmla="*/ 0 h 28"/>
                  <a:gd name="T40" fmla="*/ 13 w 15"/>
                  <a:gd name="T41" fmla="*/ 0 h 28"/>
                  <a:gd name="T42" fmla="*/ 14 w 15"/>
                  <a:gd name="T43" fmla="*/ 4 h 28"/>
                  <a:gd name="T44" fmla="*/ 15 w 15"/>
                  <a:gd name="T45" fmla="*/ 14 h 28"/>
                  <a:gd name="T46" fmla="*/ 15 w 15"/>
                  <a:gd name="T47" fmla="*/ 16 h 28"/>
                  <a:gd name="T48" fmla="*/ 14 w 15"/>
                  <a:gd name="T49" fmla="*/ 19 h 28"/>
                  <a:gd name="T50" fmla="*/ 12 w 15"/>
                  <a:gd name="T51" fmla="*/ 23 h 28"/>
                  <a:gd name="T52" fmla="*/ 3 w 15"/>
                  <a:gd name="T5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28">
                    <a:moveTo>
                      <a:pt x="3" y="28"/>
                    </a:moveTo>
                    <a:cubicBezTo>
                      <a:pt x="3" y="27"/>
                      <a:pt x="3" y="26"/>
                      <a:pt x="4" y="24"/>
                    </a:cubicBezTo>
                    <a:cubicBezTo>
                      <a:pt x="4" y="23"/>
                      <a:pt x="4" y="22"/>
                      <a:pt x="4" y="21"/>
                    </a:cubicBezTo>
                    <a:cubicBezTo>
                      <a:pt x="5" y="19"/>
                      <a:pt x="5" y="17"/>
                      <a:pt x="6" y="15"/>
                    </a:cubicBezTo>
                    <a:cubicBezTo>
                      <a:pt x="7" y="13"/>
                      <a:pt x="7" y="11"/>
                      <a:pt x="8" y="10"/>
                    </a:cubicBezTo>
                    <a:cubicBezTo>
                      <a:pt x="8" y="9"/>
                      <a:pt x="9" y="8"/>
                      <a:pt x="9" y="7"/>
                    </a:cubicBezTo>
                    <a:cubicBezTo>
                      <a:pt x="10" y="7"/>
                      <a:pt x="10" y="6"/>
                      <a:pt x="11" y="5"/>
                    </a:cubicBezTo>
                    <a:cubicBezTo>
                      <a:pt x="10" y="6"/>
                      <a:pt x="10" y="7"/>
                      <a:pt x="9" y="8"/>
                    </a:cubicBezTo>
                    <a:cubicBezTo>
                      <a:pt x="8" y="8"/>
                      <a:pt x="8" y="9"/>
                      <a:pt x="8" y="10"/>
                    </a:cubicBezTo>
                    <a:cubicBezTo>
                      <a:pt x="7" y="11"/>
                      <a:pt x="7" y="12"/>
                      <a:pt x="6" y="13"/>
                    </a:cubicBezTo>
                    <a:cubicBezTo>
                      <a:pt x="6" y="14"/>
                      <a:pt x="5" y="15"/>
                      <a:pt x="5" y="16"/>
                    </a:cubicBezTo>
                    <a:cubicBezTo>
                      <a:pt x="4" y="17"/>
                      <a:pt x="4" y="19"/>
                      <a:pt x="3" y="21"/>
                    </a:cubicBezTo>
                    <a:cubicBezTo>
                      <a:pt x="3" y="22"/>
                      <a:pt x="3" y="23"/>
                      <a:pt x="3" y="24"/>
                    </a:cubicBezTo>
                    <a:cubicBezTo>
                      <a:pt x="2" y="26"/>
                      <a:pt x="2" y="26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1" y="25"/>
                      <a:pt x="0" y="23"/>
                      <a:pt x="0" y="21"/>
                    </a:cubicBezTo>
                    <a:cubicBezTo>
                      <a:pt x="0" y="19"/>
                      <a:pt x="0" y="18"/>
                      <a:pt x="0" y="16"/>
                    </a:cubicBezTo>
                    <a:cubicBezTo>
                      <a:pt x="0" y="13"/>
                      <a:pt x="2" y="10"/>
                      <a:pt x="4" y="8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2"/>
                      <a:pt x="14" y="4"/>
                    </a:cubicBezTo>
                    <a:cubicBezTo>
                      <a:pt x="15" y="7"/>
                      <a:pt x="15" y="10"/>
                      <a:pt x="15" y="14"/>
                    </a:cubicBezTo>
                    <a:cubicBezTo>
                      <a:pt x="15" y="15"/>
                      <a:pt x="15" y="16"/>
                      <a:pt x="15" y="16"/>
                    </a:cubicBezTo>
                    <a:cubicBezTo>
                      <a:pt x="15" y="17"/>
                      <a:pt x="15" y="18"/>
                      <a:pt x="14" y="19"/>
                    </a:cubicBezTo>
                    <a:cubicBezTo>
                      <a:pt x="14" y="20"/>
                      <a:pt x="13" y="22"/>
                      <a:pt x="12" y="23"/>
                    </a:cubicBezTo>
                    <a:cubicBezTo>
                      <a:pt x="10" y="26"/>
                      <a:pt x="7" y="27"/>
                      <a:pt x="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82" name="Freeform 48">
                <a:extLst>
                  <a:ext uri="{FF2B5EF4-FFF2-40B4-BE49-F238E27FC236}">
                    <a16:creationId xmlns:a16="http://schemas.microsoft.com/office/drawing/2014/main" id="{E39B39F7-3748-41F4-0A19-544ACB0B31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5632" y="2594605"/>
                <a:ext cx="95250" cy="60325"/>
              </a:xfrm>
              <a:custGeom>
                <a:avLst/>
                <a:gdLst>
                  <a:gd name="T0" fmla="*/ 23 w 25"/>
                  <a:gd name="T1" fmla="*/ 15 h 16"/>
                  <a:gd name="T2" fmla="*/ 20 w 25"/>
                  <a:gd name="T3" fmla="*/ 9 h 16"/>
                  <a:gd name="T4" fmla="*/ 18 w 25"/>
                  <a:gd name="T5" fmla="*/ 7 h 16"/>
                  <a:gd name="T6" fmla="*/ 15 w 25"/>
                  <a:gd name="T7" fmla="*/ 6 h 16"/>
                  <a:gd name="T8" fmla="*/ 10 w 25"/>
                  <a:gd name="T9" fmla="*/ 3 h 16"/>
                  <a:gd name="T10" fmla="*/ 5 w 25"/>
                  <a:gd name="T11" fmla="*/ 2 h 16"/>
                  <a:gd name="T12" fmla="*/ 11 w 25"/>
                  <a:gd name="T13" fmla="*/ 3 h 16"/>
                  <a:gd name="T14" fmla="*/ 16 w 25"/>
                  <a:gd name="T15" fmla="*/ 5 h 16"/>
                  <a:gd name="T16" fmla="*/ 21 w 25"/>
                  <a:gd name="T17" fmla="*/ 9 h 16"/>
                  <a:gd name="T18" fmla="*/ 23 w 25"/>
                  <a:gd name="T19" fmla="*/ 12 h 16"/>
                  <a:gd name="T20" fmla="*/ 24 w 25"/>
                  <a:gd name="T21" fmla="*/ 13 h 16"/>
                  <a:gd name="T22" fmla="*/ 24 w 25"/>
                  <a:gd name="T23" fmla="*/ 14 h 16"/>
                  <a:gd name="T24" fmla="*/ 25 w 25"/>
                  <a:gd name="T25" fmla="*/ 14 h 16"/>
                  <a:gd name="T26" fmla="*/ 21 w 25"/>
                  <a:gd name="T27" fmla="*/ 3 h 16"/>
                  <a:gd name="T28" fmla="*/ 13 w 25"/>
                  <a:gd name="T29" fmla="*/ 0 h 16"/>
                  <a:gd name="T30" fmla="*/ 4 w 25"/>
                  <a:gd name="T31" fmla="*/ 0 h 16"/>
                  <a:gd name="T32" fmla="*/ 0 w 25"/>
                  <a:gd name="T33" fmla="*/ 1 h 16"/>
                  <a:gd name="T34" fmla="*/ 1 w 25"/>
                  <a:gd name="T35" fmla="*/ 1 h 16"/>
                  <a:gd name="T36" fmla="*/ 6 w 25"/>
                  <a:gd name="T37" fmla="*/ 9 h 16"/>
                  <a:gd name="T38" fmla="*/ 9 w 25"/>
                  <a:gd name="T39" fmla="*/ 12 h 16"/>
                  <a:gd name="T40" fmla="*/ 13 w 25"/>
                  <a:gd name="T41" fmla="*/ 14 h 16"/>
                  <a:gd name="T42" fmla="*/ 23 w 25"/>
                  <a:gd name="T43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" h="16">
                    <a:moveTo>
                      <a:pt x="23" y="15"/>
                    </a:moveTo>
                    <a:cubicBezTo>
                      <a:pt x="23" y="13"/>
                      <a:pt x="21" y="11"/>
                      <a:pt x="20" y="9"/>
                    </a:cubicBezTo>
                    <a:cubicBezTo>
                      <a:pt x="19" y="9"/>
                      <a:pt x="18" y="8"/>
                      <a:pt x="18" y="7"/>
                    </a:cubicBezTo>
                    <a:cubicBezTo>
                      <a:pt x="17" y="7"/>
                      <a:pt x="16" y="6"/>
                      <a:pt x="15" y="6"/>
                    </a:cubicBezTo>
                    <a:cubicBezTo>
                      <a:pt x="13" y="5"/>
                      <a:pt x="12" y="4"/>
                      <a:pt x="10" y="3"/>
                    </a:cubicBezTo>
                    <a:cubicBezTo>
                      <a:pt x="9" y="3"/>
                      <a:pt x="7" y="2"/>
                      <a:pt x="5" y="2"/>
                    </a:cubicBezTo>
                    <a:cubicBezTo>
                      <a:pt x="7" y="2"/>
                      <a:pt x="9" y="3"/>
                      <a:pt x="11" y="3"/>
                    </a:cubicBezTo>
                    <a:cubicBezTo>
                      <a:pt x="13" y="4"/>
                      <a:pt x="15" y="4"/>
                      <a:pt x="16" y="5"/>
                    </a:cubicBezTo>
                    <a:cubicBezTo>
                      <a:pt x="18" y="7"/>
                      <a:pt x="19" y="8"/>
                      <a:pt x="21" y="9"/>
                    </a:cubicBezTo>
                    <a:cubicBezTo>
                      <a:pt x="21" y="10"/>
                      <a:pt x="22" y="11"/>
                      <a:pt x="23" y="12"/>
                    </a:cubicBezTo>
                    <a:cubicBezTo>
                      <a:pt x="23" y="12"/>
                      <a:pt x="23" y="12"/>
                      <a:pt x="24" y="13"/>
                    </a:cubicBezTo>
                    <a:cubicBezTo>
                      <a:pt x="24" y="13"/>
                      <a:pt x="24" y="14"/>
                      <a:pt x="24" y="14"/>
                    </a:cubicBezTo>
                    <a:cubicBezTo>
                      <a:pt x="24" y="14"/>
                      <a:pt x="24" y="14"/>
                      <a:pt x="25" y="14"/>
                    </a:cubicBezTo>
                    <a:cubicBezTo>
                      <a:pt x="25" y="9"/>
                      <a:pt x="23" y="5"/>
                      <a:pt x="21" y="3"/>
                    </a:cubicBezTo>
                    <a:cubicBezTo>
                      <a:pt x="19" y="1"/>
                      <a:pt x="16" y="0"/>
                      <a:pt x="13" y="0"/>
                    </a:cubicBezTo>
                    <a:cubicBezTo>
                      <a:pt x="10" y="0"/>
                      <a:pt x="6" y="0"/>
                      <a:pt x="4" y="0"/>
                    </a:cubicBezTo>
                    <a:cubicBezTo>
                      <a:pt x="2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3" y="5"/>
                      <a:pt x="6" y="9"/>
                    </a:cubicBezTo>
                    <a:cubicBezTo>
                      <a:pt x="7" y="10"/>
                      <a:pt x="8" y="11"/>
                      <a:pt x="9" y="12"/>
                    </a:cubicBezTo>
                    <a:cubicBezTo>
                      <a:pt x="10" y="13"/>
                      <a:pt x="12" y="13"/>
                      <a:pt x="13" y="14"/>
                    </a:cubicBezTo>
                    <a:cubicBezTo>
                      <a:pt x="16" y="15"/>
                      <a:pt x="19" y="16"/>
                      <a:pt x="2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83" name="Freeform 49">
                <a:extLst>
                  <a:ext uri="{FF2B5EF4-FFF2-40B4-BE49-F238E27FC236}">
                    <a16:creationId xmlns:a16="http://schemas.microsoft.com/office/drawing/2014/main" id="{DCC879B1-C10E-7EA6-FEF7-481ED81A27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8820" y="2589842"/>
                <a:ext cx="76200" cy="106363"/>
              </a:xfrm>
              <a:custGeom>
                <a:avLst/>
                <a:gdLst>
                  <a:gd name="T0" fmla="*/ 2 w 20"/>
                  <a:gd name="T1" fmla="*/ 27 h 28"/>
                  <a:gd name="T2" fmla="*/ 5 w 20"/>
                  <a:gd name="T3" fmla="*/ 21 h 28"/>
                  <a:gd name="T4" fmla="*/ 8 w 20"/>
                  <a:gd name="T5" fmla="*/ 15 h 28"/>
                  <a:gd name="T6" fmla="*/ 10 w 20"/>
                  <a:gd name="T7" fmla="*/ 12 h 28"/>
                  <a:gd name="T8" fmla="*/ 12 w 20"/>
                  <a:gd name="T9" fmla="*/ 10 h 28"/>
                  <a:gd name="T10" fmla="*/ 16 w 20"/>
                  <a:gd name="T11" fmla="*/ 5 h 28"/>
                  <a:gd name="T12" fmla="*/ 11 w 20"/>
                  <a:gd name="T13" fmla="*/ 10 h 28"/>
                  <a:gd name="T14" fmla="*/ 9 w 20"/>
                  <a:gd name="T15" fmla="*/ 12 h 28"/>
                  <a:gd name="T16" fmla="*/ 7 w 20"/>
                  <a:gd name="T17" fmla="*/ 15 h 28"/>
                  <a:gd name="T18" fmla="*/ 4 w 20"/>
                  <a:gd name="T19" fmla="*/ 21 h 28"/>
                  <a:gd name="T20" fmla="*/ 2 w 20"/>
                  <a:gd name="T21" fmla="*/ 24 h 28"/>
                  <a:gd name="T22" fmla="*/ 1 w 20"/>
                  <a:gd name="T23" fmla="*/ 25 h 28"/>
                  <a:gd name="T24" fmla="*/ 1 w 20"/>
                  <a:gd name="T25" fmla="*/ 27 h 28"/>
                  <a:gd name="T26" fmla="*/ 1 w 20"/>
                  <a:gd name="T27" fmla="*/ 26 h 28"/>
                  <a:gd name="T28" fmla="*/ 0 w 20"/>
                  <a:gd name="T29" fmla="*/ 23 h 28"/>
                  <a:gd name="T30" fmla="*/ 0 w 20"/>
                  <a:gd name="T31" fmla="*/ 20 h 28"/>
                  <a:gd name="T32" fmla="*/ 1 w 20"/>
                  <a:gd name="T33" fmla="*/ 17 h 28"/>
                  <a:gd name="T34" fmla="*/ 2 w 20"/>
                  <a:gd name="T35" fmla="*/ 14 h 28"/>
                  <a:gd name="T36" fmla="*/ 4 w 20"/>
                  <a:gd name="T37" fmla="*/ 10 h 28"/>
                  <a:gd name="T38" fmla="*/ 8 w 20"/>
                  <a:gd name="T39" fmla="*/ 6 h 28"/>
                  <a:gd name="T40" fmla="*/ 16 w 20"/>
                  <a:gd name="T41" fmla="*/ 2 h 28"/>
                  <a:gd name="T42" fmla="*/ 19 w 20"/>
                  <a:gd name="T43" fmla="*/ 0 h 28"/>
                  <a:gd name="T44" fmla="*/ 19 w 20"/>
                  <a:gd name="T45" fmla="*/ 0 h 28"/>
                  <a:gd name="T46" fmla="*/ 20 w 20"/>
                  <a:gd name="T47" fmla="*/ 5 h 28"/>
                  <a:gd name="T48" fmla="*/ 19 w 20"/>
                  <a:gd name="T49" fmla="*/ 10 h 28"/>
                  <a:gd name="T50" fmla="*/ 18 w 20"/>
                  <a:gd name="T51" fmla="*/ 16 h 28"/>
                  <a:gd name="T52" fmla="*/ 16 w 20"/>
                  <a:gd name="T53" fmla="*/ 21 h 28"/>
                  <a:gd name="T54" fmla="*/ 13 w 20"/>
                  <a:gd name="T55" fmla="*/ 25 h 28"/>
                  <a:gd name="T56" fmla="*/ 2 w 20"/>
                  <a:gd name="T57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" h="28">
                    <a:moveTo>
                      <a:pt x="2" y="27"/>
                    </a:moveTo>
                    <a:cubicBezTo>
                      <a:pt x="3" y="25"/>
                      <a:pt x="4" y="23"/>
                      <a:pt x="5" y="21"/>
                    </a:cubicBezTo>
                    <a:cubicBezTo>
                      <a:pt x="6" y="19"/>
                      <a:pt x="7" y="17"/>
                      <a:pt x="8" y="15"/>
                    </a:cubicBezTo>
                    <a:cubicBezTo>
                      <a:pt x="9" y="14"/>
                      <a:pt x="10" y="13"/>
                      <a:pt x="10" y="12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3" y="8"/>
                      <a:pt x="15" y="6"/>
                      <a:pt x="16" y="5"/>
                    </a:cubicBezTo>
                    <a:cubicBezTo>
                      <a:pt x="14" y="6"/>
                      <a:pt x="13" y="8"/>
                      <a:pt x="11" y="10"/>
                    </a:cubicBezTo>
                    <a:cubicBezTo>
                      <a:pt x="11" y="10"/>
                      <a:pt x="10" y="11"/>
                      <a:pt x="9" y="12"/>
                    </a:cubicBezTo>
                    <a:cubicBezTo>
                      <a:pt x="9" y="13"/>
                      <a:pt x="8" y="14"/>
                      <a:pt x="7" y="15"/>
                    </a:cubicBezTo>
                    <a:cubicBezTo>
                      <a:pt x="6" y="17"/>
                      <a:pt x="5" y="19"/>
                      <a:pt x="4" y="21"/>
                    </a:cubicBezTo>
                    <a:cubicBezTo>
                      <a:pt x="3" y="22"/>
                      <a:pt x="3" y="23"/>
                      <a:pt x="2" y="24"/>
                    </a:cubicBezTo>
                    <a:cubicBezTo>
                      <a:pt x="2" y="24"/>
                      <a:pt x="2" y="25"/>
                      <a:pt x="1" y="25"/>
                    </a:cubicBezTo>
                    <a:cubicBezTo>
                      <a:pt x="1" y="26"/>
                      <a:pt x="1" y="26"/>
                      <a:pt x="1" y="27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5"/>
                      <a:pt x="0" y="24"/>
                      <a:pt x="0" y="23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6"/>
                      <a:pt x="1" y="15"/>
                      <a:pt x="2" y="14"/>
                    </a:cubicBezTo>
                    <a:cubicBezTo>
                      <a:pt x="2" y="13"/>
                      <a:pt x="3" y="11"/>
                      <a:pt x="4" y="10"/>
                    </a:cubicBezTo>
                    <a:cubicBezTo>
                      <a:pt x="6" y="9"/>
                      <a:pt x="7" y="8"/>
                      <a:pt x="8" y="6"/>
                    </a:cubicBezTo>
                    <a:cubicBezTo>
                      <a:pt x="11" y="4"/>
                      <a:pt x="13" y="3"/>
                      <a:pt x="16" y="2"/>
                    </a:cubicBezTo>
                    <a:cubicBezTo>
                      <a:pt x="18" y="1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20" y="3"/>
                      <a:pt x="20" y="5"/>
                    </a:cubicBezTo>
                    <a:cubicBezTo>
                      <a:pt x="20" y="7"/>
                      <a:pt x="20" y="9"/>
                      <a:pt x="19" y="10"/>
                    </a:cubicBezTo>
                    <a:cubicBezTo>
                      <a:pt x="19" y="12"/>
                      <a:pt x="19" y="14"/>
                      <a:pt x="18" y="16"/>
                    </a:cubicBezTo>
                    <a:cubicBezTo>
                      <a:pt x="18" y="18"/>
                      <a:pt x="17" y="19"/>
                      <a:pt x="16" y="21"/>
                    </a:cubicBezTo>
                    <a:cubicBezTo>
                      <a:pt x="15" y="23"/>
                      <a:pt x="14" y="24"/>
                      <a:pt x="13" y="25"/>
                    </a:cubicBezTo>
                    <a:cubicBezTo>
                      <a:pt x="10" y="27"/>
                      <a:pt x="6" y="28"/>
                      <a:pt x="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84" name="Freeform 50">
                <a:extLst>
                  <a:ext uri="{FF2B5EF4-FFF2-40B4-BE49-F238E27FC236}">
                    <a16:creationId xmlns:a16="http://schemas.microsoft.com/office/drawing/2014/main" id="{034ADB24-4098-39BC-7588-F9D29E6A16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570" y="2662867"/>
                <a:ext cx="87313" cy="76200"/>
              </a:xfrm>
              <a:custGeom>
                <a:avLst/>
                <a:gdLst>
                  <a:gd name="T0" fmla="*/ 20 w 23"/>
                  <a:gd name="T1" fmla="*/ 20 h 20"/>
                  <a:gd name="T2" fmla="*/ 19 w 23"/>
                  <a:gd name="T3" fmla="*/ 17 h 20"/>
                  <a:gd name="T4" fmla="*/ 18 w 23"/>
                  <a:gd name="T5" fmla="*/ 13 h 20"/>
                  <a:gd name="T6" fmla="*/ 14 w 23"/>
                  <a:gd name="T7" fmla="*/ 8 h 20"/>
                  <a:gd name="T8" fmla="*/ 12 w 23"/>
                  <a:gd name="T9" fmla="*/ 6 h 20"/>
                  <a:gd name="T10" fmla="*/ 10 w 23"/>
                  <a:gd name="T11" fmla="*/ 4 h 20"/>
                  <a:gd name="T12" fmla="*/ 5 w 23"/>
                  <a:gd name="T13" fmla="*/ 2 h 20"/>
                  <a:gd name="T14" fmla="*/ 8 w 23"/>
                  <a:gd name="T15" fmla="*/ 3 h 20"/>
                  <a:gd name="T16" fmla="*/ 11 w 23"/>
                  <a:gd name="T17" fmla="*/ 4 h 20"/>
                  <a:gd name="T18" fmla="*/ 13 w 23"/>
                  <a:gd name="T19" fmla="*/ 6 h 20"/>
                  <a:gd name="T20" fmla="*/ 15 w 23"/>
                  <a:gd name="T21" fmla="*/ 8 h 20"/>
                  <a:gd name="T22" fmla="*/ 19 w 23"/>
                  <a:gd name="T23" fmla="*/ 13 h 20"/>
                  <a:gd name="T24" fmla="*/ 21 w 23"/>
                  <a:gd name="T25" fmla="*/ 20 h 20"/>
                  <a:gd name="T26" fmla="*/ 22 w 23"/>
                  <a:gd name="T27" fmla="*/ 19 h 20"/>
                  <a:gd name="T28" fmla="*/ 23 w 23"/>
                  <a:gd name="T29" fmla="*/ 16 h 20"/>
                  <a:gd name="T30" fmla="*/ 23 w 23"/>
                  <a:gd name="T31" fmla="*/ 14 h 20"/>
                  <a:gd name="T32" fmla="*/ 23 w 23"/>
                  <a:gd name="T33" fmla="*/ 12 h 20"/>
                  <a:gd name="T34" fmla="*/ 22 w 23"/>
                  <a:gd name="T35" fmla="*/ 10 h 20"/>
                  <a:gd name="T36" fmla="*/ 21 w 23"/>
                  <a:gd name="T37" fmla="*/ 7 h 20"/>
                  <a:gd name="T38" fmla="*/ 18 w 23"/>
                  <a:gd name="T39" fmla="*/ 4 h 20"/>
                  <a:gd name="T40" fmla="*/ 13 w 23"/>
                  <a:gd name="T41" fmla="*/ 1 h 20"/>
                  <a:gd name="T42" fmla="*/ 4 w 23"/>
                  <a:gd name="T43" fmla="*/ 0 h 20"/>
                  <a:gd name="T44" fmla="*/ 0 w 23"/>
                  <a:gd name="T45" fmla="*/ 0 h 20"/>
                  <a:gd name="T46" fmla="*/ 0 w 23"/>
                  <a:gd name="T47" fmla="*/ 0 h 20"/>
                  <a:gd name="T48" fmla="*/ 1 w 23"/>
                  <a:gd name="T49" fmla="*/ 3 h 20"/>
                  <a:gd name="T50" fmla="*/ 2 w 23"/>
                  <a:gd name="T51" fmla="*/ 6 h 20"/>
                  <a:gd name="T52" fmla="*/ 4 w 23"/>
                  <a:gd name="T53" fmla="*/ 9 h 20"/>
                  <a:gd name="T54" fmla="*/ 6 w 23"/>
                  <a:gd name="T55" fmla="*/ 13 h 20"/>
                  <a:gd name="T56" fmla="*/ 10 w 23"/>
                  <a:gd name="T57" fmla="*/ 16 h 20"/>
                  <a:gd name="T58" fmla="*/ 20 w 23"/>
                  <a:gd name="T5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3" h="20">
                    <a:moveTo>
                      <a:pt x="20" y="20"/>
                    </a:moveTo>
                    <a:cubicBezTo>
                      <a:pt x="20" y="19"/>
                      <a:pt x="20" y="18"/>
                      <a:pt x="19" y="17"/>
                    </a:cubicBezTo>
                    <a:cubicBezTo>
                      <a:pt x="19" y="15"/>
                      <a:pt x="19" y="14"/>
                      <a:pt x="18" y="13"/>
                    </a:cubicBezTo>
                    <a:cubicBezTo>
                      <a:pt x="17" y="11"/>
                      <a:pt x="16" y="10"/>
                      <a:pt x="14" y="8"/>
                    </a:cubicBezTo>
                    <a:cubicBezTo>
                      <a:pt x="13" y="7"/>
                      <a:pt x="13" y="7"/>
                      <a:pt x="12" y="6"/>
                    </a:cubicBezTo>
                    <a:cubicBezTo>
                      <a:pt x="11" y="5"/>
                      <a:pt x="11" y="5"/>
                      <a:pt x="10" y="4"/>
                    </a:cubicBezTo>
                    <a:cubicBezTo>
                      <a:pt x="8" y="4"/>
                      <a:pt x="7" y="3"/>
                      <a:pt x="5" y="2"/>
                    </a:cubicBezTo>
                    <a:cubicBezTo>
                      <a:pt x="6" y="2"/>
                      <a:pt x="7" y="3"/>
                      <a:pt x="8" y="3"/>
                    </a:cubicBezTo>
                    <a:cubicBezTo>
                      <a:pt x="9" y="4"/>
                      <a:pt x="10" y="4"/>
                      <a:pt x="11" y="4"/>
                    </a:cubicBezTo>
                    <a:cubicBezTo>
                      <a:pt x="11" y="5"/>
                      <a:pt x="12" y="5"/>
                      <a:pt x="13" y="6"/>
                    </a:cubicBezTo>
                    <a:cubicBezTo>
                      <a:pt x="14" y="7"/>
                      <a:pt x="15" y="7"/>
                      <a:pt x="15" y="8"/>
                    </a:cubicBezTo>
                    <a:cubicBezTo>
                      <a:pt x="17" y="10"/>
                      <a:pt x="18" y="12"/>
                      <a:pt x="19" y="13"/>
                    </a:cubicBezTo>
                    <a:cubicBezTo>
                      <a:pt x="20" y="15"/>
                      <a:pt x="21" y="17"/>
                      <a:pt x="21" y="20"/>
                    </a:cubicBezTo>
                    <a:cubicBezTo>
                      <a:pt x="21" y="19"/>
                      <a:pt x="22" y="19"/>
                      <a:pt x="22" y="19"/>
                    </a:cubicBezTo>
                    <a:cubicBezTo>
                      <a:pt x="22" y="18"/>
                      <a:pt x="23" y="17"/>
                      <a:pt x="23" y="16"/>
                    </a:cubicBezTo>
                    <a:cubicBezTo>
                      <a:pt x="23" y="15"/>
                      <a:pt x="23" y="15"/>
                      <a:pt x="23" y="14"/>
                    </a:cubicBezTo>
                    <a:cubicBezTo>
                      <a:pt x="23" y="14"/>
                      <a:pt x="23" y="13"/>
                      <a:pt x="23" y="12"/>
                    </a:cubicBezTo>
                    <a:cubicBezTo>
                      <a:pt x="23" y="12"/>
                      <a:pt x="23" y="11"/>
                      <a:pt x="22" y="10"/>
                    </a:cubicBezTo>
                    <a:cubicBezTo>
                      <a:pt x="22" y="9"/>
                      <a:pt x="22" y="8"/>
                      <a:pt x="21" y="7"/>
                    </a:cubicBezTo>
                    <a:cubicBezTo>
                      <a:pt x="20" y="6"/>
                      <a:pt x="19" y="5"/>
                      <a:pt x="18" y="4"/>
                    </a:cubicBezTo>
                    <a:cubicBezTo>
                      <a:pt x="16" y="3"/>
                      <a:pt x="15" y="2"/>
                      <a:pt x="13" y="1"/>
                    </a:cubicBezTo>
                    <a:cubicBezTo>
                      <a:pt x="10" y="0"/>
                      <a:pt x="7" y="0"/>
                      <a:pt x="4" y="0"/>
                    </a:cubicBezTo>
                    <a:cubicBezTo>
                      <a:pt x="2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3"/>
                    </a:cubicBezTo>
                    <a:cubicBezTo>
                      <a:pt x="1" y="4"/>
                      <a:pt x="2" y="5"/>
                      <a:pt x="2" y="6"/>
                    </a:cubicBezTo>
                    <a:cubicBezTo>
                      <a:pt x="3" y="7"/>
                      <a:pt x="3" y="8"/>
                      <a:pt x="4" y="9"/>
                    </a:cubicBezTo>
                    <a:cubicBezTo>
                      <a:pt x="5" y="10"/>
                      <a:pt x="5" y="11"/>
                      <a:pt x="6" y="13"/>
                    </a:cubicBezTo>
                    <a:cubicBezTo>
                      <a:pt x="7" y="14"/>
                      <a:pt x="8" y="15"/>
                      <a:pt x="10" y="16"/>
                    </a:cubicBezTo>
                    <a:cubicBezTo>
                      <a:pt x="12" y="18"/>
                      <a:pt x="16" y="20"/>
                      <a:pt x="2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85" name="Freeform 51">
                <a:extLst>
                  <a:ext uri="{FF2B5EF4-FFF2-40B4-BE49-F238E27FC236}">
                    <a16:creationId xmlns:a16="http://schemas.microsoft.com/office/drawing/2014/main" id="{72156F38-1172-47DB-ABCD-960E4721AE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2945" y="2700967"/>
                <a:ext cx="106363" cy="98425"/>
              </a:xfrm>
              <a:custGeom>
                <a:avLst/>
                <a:gdLst>
                  <a:gd name="T0" fmla="*/ 1 w 28"/>
                  <a:gd name="T1" fmla="*/ 24 h 26"/>
                  <a:gd name="T2" fmla="*/ 12 w 28"/>
                  <a:gd name="T3" fmla="*/ 13 h 26"/>
                  <a:gd name="T4" fmla="*/ 17 w 28"/>
                  <a:gd name="T5" fmla="*/ 8 h 26"/>
                  <a:gd name="T6" fmla="*/ 23 w 28"/>
                  <a:gd name="T7" fmla="*/ 5 h 26"/>
                  <a:gd name="T8" fmla="*/ 17 w 28"/>
                  <a:gd name="T9" fmla="*/ 8 h 26"/>
                  <a:gd name="T10" fmla="*/ 11 w 28"/>
                  <a:gd name="T11" fmla="*/ 12 h 26"/>
                  <a:gd name="T12" fmla="*/ 0 w 28"/>
                  <a:gd name="T13" fmla="*/ 23 h 26"/>
                  <a:gd name="T14" fmla="*/ 0 w 28"/>
                  <a:gd name="T15" fmla="*/ 22 h 26"/>
                  <a:gd name="T16" fmla="*/ 5 w 28"/>
                  <a:gd name="T17" fmla="*/ 10 h 26"/>
                  <a:gd name="T18" fmla="*/ 9 w 28"/>
                  <a:gd name="T19" fmla="*/ 7 h 26"/>
                  <a:gd name="T20" fmla="*/ 12 w 28"/>
                  <a:gd name="T21" fmla="*/ 5 h 26"/>
                  <a:gd name="T22" fmla="*/ 14 w 28"/>
                  <a:gd name="T23" fmla="*/ 4 h 26"/>
                  <a:gd name="T24" fmla="*/ 24 w 28"/>
                  <a:gd name="T25" fmla="*/ 1 h 26"/>
                  <a:gd name="T26" fmla="*/ 28 w 28"/>
                  <a:gd name="T27" fmla="*/ 0 h 26"/>
                  <a:gd name="T28" fmla="*/ 28 w 28"/>
                  <a:gd name="T29" fmla="*/ 0 h 26"/>
                  <a:gd name="T30" fmla="*/ 27 w 28"/>
                  <a:gd name="T31" fmla="*/ 6 h 26"/>
                  <a:gd name="T32" fmla="*/ 25 w 28"/>
                  <a:gd name="T33" fmla="*/ 12 h 26"/>
                  <a:gd name="T34" fmla="*/ 22 w 28"/>
                  <a:gd name="T35" fmla="*/ 17 h 26"/>
                  <a:gd name="T36" fmla="*/ 18 w 28"/>
                  <a:gd name="T37" fmla="*/ 22 h 26"/>
                  <a:gd name="T38" fmla="*/ 13 w 28"/>
                  <a:gd name="T39" fmla="*/ 25 h 26"/>
                  <a:gd name="T40" fmla="*/ 1 w 28"/>
                  <a:gd name="T41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26">
                    <a:moveTo>
                      <a:pt x="1" y="24"/>
                    </a:moveTo>
                    <a:cubicBezTo>
                      <a:pt x="5" y="20"/>
                      <a:pt x="8" y="16"/>
                      <a:pt x="12" y="13"/>
                    </a:cubicBezTo>
                    <a:cubicBezTo>
                      <a:pt x="14" y="11"/>
                      <a:pt x="16" y="10"/>
                      <a:pt x="17" y="8"/>
                    </a:cubicBezTo>
                    <a:cubicBezTo>
                      <a:pt x="19" y="7"/>
                      <a:pt x="21" y="6"/>
                      <a:pt x="23" y="5"/>
                    </a:cubicBezTo>
                    <a:cubicBezTo>
                      <a:pt x="21" y="6"/>
                      <a:pt x="19" y="7"/>
                      <a:pt x="17" y="8"/>
                    </a:cubicBezTo>
                    <a:cubicBezTo>
                      <a:pt x="15" y="10"/>
                      <a:pt x="13" y="11"/>
                      <a:pt x="11" y="12"/>
                    </a:cubicBezTo>
                    <a:cubicBezTo>
                      <a:pt x="7" y="16"/>
                      <a:pt x="3" y="19"/>
                      <a:pt x="0" y="23"/>
                    </a:cubicBezTo>
                    <a:cubicBezTo>
                      <a:pt x="0" y="23"/>
                      <a:pt x="0" y="22"/>
                      <a:pt x="0" y="22"/>
                    </a:cubicBezTo>
                    <a:cubicBezTo>
                      <a:pt x="1" y="17"/>
                      <a:pt x="3" y="13"/>
                      <a:pt x="5" y="10"/>
                    </a:cubicBezTo>
                    <a:cubicBezTo>
                      <a:pt x="6" y="9"/>
                      <a:pt x="8" y="7"/>
                      <a:pt x="9" y="7"/>
                    </a:cubicBezTo>
                    <a:cubicBezTo>
                      <a:pt x="10" y="6"/>
                      <a:pt x="11" y="5"/>
                      <a:pt x="12" y="5"/>
                    </a:cubicBezTo>
                    <a:cubicBezTo>
                      <a:pt x="13" y="5"/>
                      <a:pt x="13" y="4"/>
                      <a:pt x="14" y="4"/>
                    </a:cubicBezTo>
                    <a:cubicBezTo>
                      <a:pt x="18" y="2"/>
                      <a:pt x="21" y="2"/>
                      <a:pt x="24" y="1"/>
                    </a:cubicBezTo>
                    <a:cubicBezTo>
                      <a:pt x="26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"/>
                      <a:pt x="28" y="3"/>
                      <a:pt x="27" y="6"/>
                    </a:cubicBezTo>
                    <a:cubicBezTo>
                      <a:pt x="26" y="8"/>
                      <a:pt x="26" y="10"/>
                      <a:pt x="25" y="12"/>
                    </a:cubicBezTo>
                    <a:cubicBezTo>
                      <a:pt x="24" y="13"/>
                      <a:pt x="23" y="15"/>
                      <a:pt x="22" y="17"/>
                    </a:cubicBezTo>
                    <a:cubicBezTo>
                      <a:pt x="21" y="19"/>
                      <a:pt x="20" y="20"/>
                      <a:pt x="18" y="22"/>
                    </a:cubicBezTo>
                    <a:cubicBezTo>
                      <a:pt x="17" y="23"/>
                      <a:pt x="15" y="24"/>
                      <a:pt x="13" y="25"/>
                    </a:cubicBezTo>
                    <a:cubicBezTo>
                      <a:pt x="10" y="26"/>
                      <a:pt x="6" y="26"/>
                      <a:pt x="1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86" name="Freeform 52">
                <a:extLst>
                  <a:ext uri="{FF2B5EF4-FFF2-40B4-BE49-F238E27FC236}">
                    <a16:creationId xmlns:a16="http://schemas.microsoft.com/office/drawing/2014/main" id="{82CED91B-C800-D79E-8339-E405F7F65D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2457" y="2727955"/>
                <a:ext cx="79375" cy="101600"/>
              </a:xfrm>
              <a:custGeom>
                <a:avLst/>
                <a:gdLst>
                  <a:gd name="T0" fmla="*/ 15 w 21"/>
                  <a:gd name="T1" fmla="*/ 27 h 27"/>
                  <a:gd name="T2" fmla="*/ 12 w 21"/>
                  <a:gd name="T3" fmla="*/ 12 h 27"/>
                  <a:gd name="T4" fmla="*/ 9 w 21"/>
                  <a:gd name="T5" fmla="*/ 7 h 27"/>
                  <a:gd name="T6" fmla="*/ 4 w 21"/>
                  <a:gd name="T7" fmla="*/ 3 h 27"/>
                  <a:gd name="T8" fmla="*/ 10 w 21"/>
                  <a:gd name="T9" fmla="*/ 8 h 27"/>
                  <a:gd name="T10" fmla="*/ 14 w 21"/>
                  <a:gd name="T11" fmla="*/ 13 h 27"/>
                  <a:gd name="T12" fmla="*/ 16 w 21"/>
                  <a:gd name="T13" fmla="*/ 27 h 27"/>
                  <a:gd name="T14" fmla="*/ 17 w 21"/>
                  <a:gd name="T15" fmla="*/ 26 h 27"/>
                  <a:gd name="T16" fmla="*/ 20 w 21"/>
                  <a:gd name="T17" fmla="*/ 14 h 27"/>
                  <a:gd name="T18" fmla="*/ 13 w 21"/>
                  <a:gd name="T19" fmla="*/ 5 h 27"/>
                  <a:gd name="T20" fmla="*/ 5 w 21"/>
                  <a:gd name="T21" fmla="*/ 1 h 27"/>
                  <a:gd name="T22" fmla="*/ 0 w 21"/>
                  <a:gd name="T23" fmla="*/ 0 h 27"/>
                  <a:gd name="T24" fmla="*/ 0 w 21"/>
                  <a:gd name="T25" fmla="*/ 0 h 27"/>
                  <a:gd name="T26" fmla="*/ 0 w 21"/>
                  <a:gd name="T27" fmla="*/ 3 h 27"/>
                  <a:gd name="T28" fmla="*/ 1 w 21"/>
                  <a:gd name="T29" fmla="*/ 6 h 27"/>
                  <a:gd name="T30" fmla="*/ 1 w 21"/>
                  <a:gd name="T31" fmla="*/ 8 h 27"/>
                  <a:gd name="T32" fmla="*/ 1 w 21"/>
                  <a:gd name="T33" fmla="*/ 10 h 27"/>
                  <a:gd name="T34" fmla="*/ 5 w 21"/>
                  <a:gd name="T35" fmla="*/ 19 h 27"/>
                  <a:gd name="T36" fmla="*/ 9 w 21"/>
                  <a:gd name="T37" fmla="*/ 23 h 27"/>
                  <a:gd name="T38" fmla="*/ 15 w 21"/>
                  <a:gd name="T3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" h="27">
                    <a:moveTo>
                      <a:pt x="15" y="27"/>
                    </a:moveTo>
                    <a:cubicBezTo>
                      <a:pt x="15" y="22"/>
                      <a:pt x="14" y="17"/>
                      <a:pt x="12" y="12"/>
                    </a:cubicBezTo>
                    <a:cubicBezTo>
                      <a:pt x="11" y="11"/>
                      <a:pt x="10" y="9"/>
                      <a:pt x="9" y="7"/>
                    </a:cubicBezTo>
                    <a:cubicBezTo>
                      <a:pt x="7" y="6"/>
                      <a:pt x="6" y="5"/>
                      <a:pt x="4" y="3"/>
                    </a:cubicBezTo>
                    <a:cubicBezTo>
                      <a:pt x="6" y="5"/>
                      <a:pt x="8" y="6"/>
                      <a:pt x="10" y="8"/>
                    </a:cubicBezTo>
                    <a:cubicBezTo>
                      <a:pt x="11" y="9"/>
                      <a:pt x="12" y="11"/>
                      <a:pt x="14" y="13"/>
                    </a:cubicBezTo>
                    <a:cubicBezTo>
                      <a:pt x="16" y="17"/>
                      <a:pt x="17" y="22"/>
                      <a:pt x="16" y="27"/>
                    </a:cubicBezTo>
                    <a:cubicBezTo>
                      <a:pt x="16" y="26"/>
                      <a:pt x="16" y="26"/>
                      <a:pt x="17" y="26"/>
                    </a:cubicBezTo>
                    <a:cubicBezTo>
                      <a:pt x="20" y="22"/>
                      <a:pt x="21" y="18"/>
                      <a:pt x="20" y="14"/>
                    </a:cubicBezTo>
                    <a:cubicBezTo>
                      <a:pt x="19" y="10"/>
                      <a:pt x="16" y="7"/>
                      <a:pt x="13" y="5"/>
                    </a:cubicBezTo>
                    <a:cubicBezTo>
                      <a:pt x="11" y="3"/>
                      <a:pt x="7" y="2"/>
                      <a:pt x="5" y="1"/>
                    </a:cubicBezTo>
                    <a:cubicBezTo>
                      <a:pt x="2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1" y="6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2" y="13"/>
                      <a:pt x="3" y="16"/>
                      <a:pt x="5" y="19"/>
                    </a:cubicBezTo>
                    <a:cubicBezTo>
                      <a:pt x="6" y="21"/>
                      <a:pt x="7" y="22"/>
                      <a:pt x="9" y="23"/>
                    </a:cubicBezTo>
                    <a:cubicBezTo>
                      <a:pt x="10" y="24"/>
                      <a:pt x="12" y="26"/>
                      <a:pt x="1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87" name="Freeform 53">
                <a:extLst>
                  <a:ext uri="{FF2B5EF4-FFF2-40B4-BE49-F238E27FC236}">
                    <a16:creationId xmlns:a16="http://schemas.microsoft.com/office/drawing/2014/main" id="{420520A0-6677-58AC-E0EC-035E86582D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8495" y="2823205"/>
                <a:ext cx="136525" cy="82550"/>
              </a:xfrm>
              <a:custGeom>
                <a:avLst/>
                <a:gdLst>
                  <a:gd name="T0" fmla="*/ 1 w 36"/>
                  <a:gd name="T1" fmla="*/ 17 h 22"/>
                  <a:gd name="T2" fmla="*/ 15 w 36"/>
                  <a:gd name="T3" fmla="*/ 8 h 22"/>
                  <a:gd name="T4" fmla="*/ 29 w 36"/>
                  <a:gd name="T5" fmla="*/ 4 h 22"/>
                  <a:gd name="T6" fmla="*/ 14 w 36"/>
                  <a:gd name="T7" fmla="*/ 8 h 22"/>
                  <a:gd name="T8" fmla="*/ 7 w 36"/>
                  <a:gd name="T9" fmla="*/ 11 h 22"/>
                  <a:gd name="T10" fmla="*/ 3 w 36"/>
                  <a:gd name="T11" fmla="*/ 13 h 22"/>
                  <a:gd name="T12" fmla="*/ 0 w 36"/>
                  <a:gd name="T13" fmla="*/ 15 h 22"/>
                  <a:gd name="T14" fmla="*/ 0 w 36"/>
                  <a:gd name="T15" fmla="*/ 15 h 22"/>
                  <a:gd name="T16" fmla="*/ 9 w 36"/>
                  <a:gd name="T17" fmla="*/ 4 h 22"/>
                  <a:gd name="T18" fmla="*/ 14 w 36"/>
                  <a:gd name="T19" fmla="*/ 1 h 22"/>
                  <a:gd name="T20" fmla="*/ 20 w 36"/>
                  <a:gd name="T21" fmla="*/ 0 h 22"/>
                  <a:gd name="T22" fmla="*/ 26 w 36"/>
                  <a:gd name="T23" fmla="*/ 0 h 22"/>
                  <a:gd name="T24" fmla="*/ 31 w 36"/>
                  <a:gd name="T25" fmla="*/ 0 h 22"/>
                  <a:gd name="T26" fmla="*/ 36 w 36"/>
                  <a:gd name="T27" fmla="*/ 1 h 22"/>
                  <a:gd name="T28" fmla="*/ 35 w 36"/>
                  <a:gd name="T29" fmla="*/ 1 h 22"/>
                  <a:gd name="T30" fmla="*/ 32 w 36"/>
                  <a:gd name="T31" fmla="*/ 7 h 22"/>
                  <a:gd name="T32" fmla="*/ 24 w 36"/>
                  <a:gd name="T33" fmla="*/ 16 h 22"/>
                  <a:gd name="T34" fmla="*/ 13 w 36"/>
                  <a:gd name="T35" fmla="*/ 21 h 22"/>
                  <a:gd name="T36" fmla="*/ 1 w 36"/>
                  <a:gd name="T3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" h="22">
                    <a:moveTo>
                      <a:pt x="1" y="17"/>
                    </a:moveTo>
                    <a:cubicBezTo>
                      <a:pt x="5" y="13"/>
                      <a:pt x="10" y="11"/>
                      <a:pt x="15" y="8"/>
                    </a:cubicBezTo>
                    <a:cubicBezTo>
                      <a:pt x="20" y="6"/>
                      <a:pt x="24" y="5"/>
                      <a:pt x="29" y="4"/>
                    </a:cubicBezTo>
                    <a:cubicBezTo>
                      <a:pt x="24" y="4"/>
                      <a:pt x="19" y="6"/>
                      <a:pt x="14" y="8"/>
                    </a:cubicBezTo>
                    <a:cubicBezTo>
                      <a:pt x="12" y="9"/>
                      <a:pt x="9" y="10"/>
                      <a:pt x="7" y="11"/>
                    </a:cubicBezTo>
                    <a:cubicBezTo>
                      <a:pt x="5" y="12"/>
                      <a:pt x="4" y="13"/>
                      <a:pt x="3" y="13"/>
                    </a:cubicBezTo>
                    <a:cubicBezTo>
                      <a:pt x="2" y="14"/>
                      <a:pt x="1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" y="9"/>
                      <a:pt x="5" y="6"/>
                      <a:pt x="9" y="4"/>
                    </a:cubicBezTo>
                    <a:cubicBezTo>
                      <a:pt x="10" y="3"/>
                      <a:pt x="12" y="2"/>
                      <a:pt x="14" y="1"/>
                    </a:cubicBezTo>
                    <a:cubicBezTo>
                      <a:pt x="16" y="1"/>
                      <a:pt x="18" y="0"/>
                      <a:pt x="20" y="0"/>
                    </a:cubicBezTo>
                    <a:cubicBezTo>
                      <a:pt x="22" y="0"/>
                      <a:pt x="24" y="0"/>
                      <a:pt x="26" y="0"/>
                    </a:cubicBezTo>
                    <a:cubicBezTo>
                      <a:pt x="28" y="0"/>
                      <a:pt x="29" y="0"/>
                      <a:pt x="31" y="0"/>
                    </a:cubicBezTo>
                    <a:cubicBezTo>
                      <a:pt x="34" y="0"/>
                      <a:pt x="36" y="1"/>
                      <a:pt x="36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4" y="4"/>
                      <a:pt x="32" y="7"/>
                    </a:cubicBezTo>
                    <a:cubicBezTo>
                      <a:pt x="30" y="10"/>
                      <a:pt x="28" y="13"/>
                      <a:pt x="24" y="16"/>
                    </a:cubicBezTo>
                    <a:cubicBezTo>
                      <a:pt x="21" y="19"/>
                      <a:pt x="17" y="21"/>
                      <a:pt x="13" y="21"/>
                    </a:cubicBezTo>
                    <a:cubicBezTo>
                      <a:pt x="9" y="22"/>
                      <a:pt x="5" y="20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88" name="Freeform 54">
                <a:extLst>
                  <a:ext uri="{FF2B5EF4-FFF2-40B4-BE49-F238E27FC236}">
                    <a16:creationId xmlns:a16="http://schemas.microsoft.com/office/drawing/2014/main" id="{24C710E7-14D3-0A99-8743-B65F6C82C1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1182" y="2788280"/>
                <a:ext cx="71438" cy="125413"/>
              </a:xfrm>
              <a:custGeom>
                <a:avLst/>
                <a:gdLst>
                  <a:gd name="T0" fmla="*/ 10 w 19"/>
                  <a:gd name="T1" fmla="*/ 33 h 33"/>
                  <a:gd name="T2" fmla="*/ 11 w 19"/>
                  <a:gd name="T3" fmla="*/ 17 h 33"/>
                  <a:gd name="T4" fmla="*/ 6 w 19"/>
                  <a:gd name="T5" fmla="*/ 5 h 33"/>
                  <a:gd name="T6" fmla="*/ 12 w 19"/>
                  <a:gd name="T7" fmla="*/ 18 h 33"/>
                  <a:gd name="T8" fmla="*/ 11 w 19"/>
                  <a:gd name="T9" fmla="*/ 33 h 33"/>
                  <a:gd name="T10" fmla="*/ 12 w 19"/>
                  <a:gd name="T11" fmla="*/ 33 h 33"/>
                  <a:gd name="T12" fmla="*/ 19 w 19"/>
                  <a:gd name="T13" fmla="*/ 21 h 33"/>
                  <a:gd name="T14" fmla="*/ 18 w 19"/>
                  <a:gd name="T15" fmla="*/ 18 h 33"/>
                  <a:gd name="T16" fmla="*/ 18 w 19"/>
                  <a:gd name="T17" fmla="*/ 15 h 33"/>
                  <a:gd name="T18" fmla="*/ 15 w 19"/>
                  <a:gd name="T19" fmla="*/ 10 h 33"/>
                  <a:gd name="T20" fmla="*/ 7 w 19"/>
                  <a:gd name="T21" fmla="*/ 3 h 33"/>
                  <a:gd name="T22" fmla="*/ 3 w 19"/>
                  <a:gd name="T23" fmla="*/ 0 h 33"/>
                  <a:gd name="T24" fmla="*/ 3 w 19"/>
                  <a:gd name="T25" fmla="*/ 0 h 33"/>
                  <a:gd name="T26" fmla="*/ 2 w 19"/>
                  <a:gd name="T27" fmla="*/ 3 h 33"/>
                  <a:gd name="T28" fmla="*/ 1 w 19"/>
                  <a:gd name="T29" fmla="*/ 12 h 33"/>
                  <a:gd name="T30" fmla="*/ 2 w 19"/>
                  <a:gd name="T31" fmla="*/ 22 h 33"/>
                  <a:gd name="T32" fmla="*/ 10 w 19"/>
                  <a:gd name="T3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" h="33">
                    <a:moveTo>
                      <a:pt x="10" y="33"/>
                    </a:moveTo>
                    <a:cubicBezTo>
                      <a:pt x="12" y="28"/>
                      <a:pt x="12" y="22"/>
                      <a:pt x="11" y="17"/>
                    </a:cubicBezTo>
                    <a:cubicBezTo>
                      <a:pt x="11" y="13"/>
                      <a:pt x="9" y="8"/>
                      <a:pt x="6" y="5"/>
                    </a:cubicBezTo>
                    <a:cubicBezTo>
                      <a:pt x="9" y="9"/>
                      <a:pt x="12" y="13"/>
                      <a:pt x="12" y="18"/>
                    </a:cubicBezTo>
                    <a:cubicBezTo>
                      <a:pt x="13" y="23"/>
                      <a:pt x="13" y="28"/>
                      <a:pt x="11" y="33"/>
                    </a:cubicBezTo>
                    <a:cubicBezTo>
                      <a:pt x="11" y="33"/>
                      <a:pt x="11" y="33"/>
                      <a:pt x="12" y="33"/>
                    </a:cubicBezTo>
                    <a:cubicBezTo>
                      <a:pt x="17" y="29"/>
                      <a:pt x="19" y="25"/>
                      <a:pt x="19" y="21"/>
                    </a:cubicBezTo>
                    <a:cubicBezTo>
                      <a:pt x="19" y="20"/>
                      <a:pt x="19" y="19"/>
                      <a:pt x="18" y="18"/>
                    </a:cubicBezTo>
                    <a:cubicBezTo>
                      <a:pt x="18" y="17"/>
                      <a:pt x="18" y="16"/>
                      <a:pt x="18" y="15"/>
                    </a:cubicBezTo>
                    <a:cubicBezTo>
                      <a:pt x="17" y="13"/>
                      <a:pt x="16" y="12"/>
                      <a:pt x="15" y="10"/>
                    </a:cubicBezTo>
                    <a:cubicBezTo>
                      <a:pt x="12" y="7"/>
                      <a:pt x="10" y="4"/>
                      <a:pt x="7" y="3"/>
                    </a:cubicBezTo>
                    <a:cubicBezTo>
                      <a:pt x="5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2"/>
                      <a:pt x="2" y="3"/>
                    </a:cubicBezTo>
                    <a:cubicBezTo>
                      <a:pt x="1" y="6"/>
                      <a:pt x="1" y="8"/>
                      <a:pt x="1" y="12"/>
                    </a:cubicBezTo>
                    <a:cubicBezTo>
                      <a:pt x="0" y="15"/>
                      <a:pt x="0" y="18"/>
                      <a:pt x="2" y="22"/>
                    </a:cubicBezTo>
                    <a:cubicBezTo>
                      <a:pt x="3" y="26"/>
                      <a:pt x="5" y="30"/>
                      <a:pt x="1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89" name="Freeform 55">
                <a:extLst>
                  <a:ext uri="{FF2B5EF4-FFF2-40B4-BE49-F238E27FC236}">
                    <a16:creationId xmlns:a16="http://schemas.microsoft.com/office/drawing/2014/main" id="{D9190817-D544-10A2-C014-08DBDD8B2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2295" y="2924806"/>
                <a:ext cx="155575" cy="76200"/>
              </a:xfrm>
              <a:custGeom>
                <a:avLst/>
                <a:gdLst>
                  <a:gd name="T0" fmla="*/ 0 w 41"/>
                  <a:gd name="T1" fmla="*/ 12 h 20"/>
                  <a:gd name="T2" fmla="*/ 18 w 41"/>
                  <a:gd name="T3" fmla="*/ 8 h 20"/>
                  <a:gd name="T4" fmla="*/ 25 w 41"/>
                  <a:gd name="T5" fmla="*/ 7 h 20"/>
                  <a:gd name="T6" fmla="*/ 33 w 41"/>
                  <a:gd name="T7" fmla="*/ 7 h 20"/>
                  <a:gd name="T8" fmla="*/ 25 w 41"/>
                  <a:gd name="T9" fmla="*/ 6 h 20"/>
                  <a:gd name="T10" fmla="*/ 21 w 41"/>
                  <a:gd name="T11" fmla="*/ 6 h 20"/>
                  <a:gd name="T12" fmla="*/ 16 w 41"/>
                  <a:gd name="T13" fmla="*/ 7 h 20"/>
                  <a:gd name="T14" fmla="*/ 0 w 41"/>
                  <a:gd name="T15" fmla="*/ 10 h 20"/>
                  <a:gd name="T16" fmla="*/ 0 w 41"/>
                  <a:gd name="T17" fmla="*/ 10 h 20"/>
                  <a:gd name="T18" fmla="*/ 6 w 41"/>
                  <a:gd name="T19" fmla="*/ 4 h 20"/>
                  <a:gd name="T20" fmla="*/ 9 w 41"/>
                  <a:gd name="T21" fmla="*/ 2 h 20"/>
                  <a:gd name="T22" fmla="*/ 12 w 41"/>
                  <a:gd name="T23" fmla="*/ 1 h 20"/>
                  <a:gd name="T24" fmla="*/ 19 w 41"/>
                  <a:gd name="T25" fmla="*/ 0 h 20"/>
                  <a:gd name="T26" fmla="*/ 25 w 41"/>
                  <a:gd name="T27" fmla="*/ 0 h 20"/>
                  <a:gd name="T28" fmla="*/ 36 w 41"/>
                  <a:gd name="T29" fmla="*/ 4 h 20"/>
                  <a:gd name="T30" fmla="*/ 41 w 41"/>
                  <a:gd name="T31" fmla="*/ 6 h 20"/>
                  <a:gd name="T32" fmla="*/ 41 w 41"/>
                  <a:gd name="T33" fmla="*/ 6 h 20"/>
                  <a:gd name="T34" fmla="*/ 36 w 41"/>
                  <a:gd name="T35" fmla="*/ 11 h 20"/>
                  <a:gd name="T36" fmla="*/ 25 w 41"/>
                  <a:gd name="T37" fmla="*/ 18 h 20"/>
                  <a:gd name="T38" fmla="*/ 18 w 41"/>
                  <a:gd name="T39" fmla="*/ 20 h 20"/>
                  <a:gd name="T40" fmla="*/ 15 w 41"/>
                  <a:gd name="T41" fmla="*/ 20 h 20"/>
                  <a:gd name="T42" fmla="*/ 11 w 41"/>
                  <a:gd name="T43" fmla="*/ 20 h 20"/>
                  <a:gd name="T44" fmla="*/ 0 w 41"/>
                  <a:gd name="T45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1" h="20">
                    <a:moveTo>
                      <a:pt x="0" y="12"/>
                    </a:moveTo>
                    <a:cubicBezTo>
                      <a:pt x="6" y="10"/>
                      <a:pt x="12" y="8"/>
                      <a:pt x="18" y="8"/>
                    </a:cubicBezTo>
                    <a:cubicBezTo>
                      <a:pt x="20" y="7"/>
                      <a:pt x="23" y="7"/>
                      <a:pt x="25" y="7"/>
                    </a:cubicBezTo>
                    <a:cubicBezTo>
                      <a:pt x="28" y="7"/>
                      <a:pt x="31" y="7"/>
                      <a:pt x="33" y="7"/>
                    </a:cubicBezTo>
                    <a:cubicBezTo>
                      <a:pt x="30" y="7"/>
                      <a:pt x="28" y="6"/>
                      <a:pt x="25" y="6"/>
                    </a:cubicBezTo>
                    <a:cubicBezTo>
                      <a:pt x="24" y="6"/>
                      <a:pt x="22" y="6"/>
                      <a:pt x="21" y="6"/>
                    </a:cubicBezTo>
                    <a:cubicBezTo>
                      <a:pt x="19" y="6"/>
                      <a:pt x="18" y="7"/>
                      <a:pt x="16" y="7"/>
                    </a:cubicBezTo>
                    <a:cubicBezTo>
                      <a:pt x="11" y="7"/>
                      <a:pt x="5" y="8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" y="7"/>
                      <a:pt x="4" y="5"/>
                      <a:pt x="6" y="4"/>
                    </a:cubicBezTo>
                    <a:cubicBezTo>
                      <a:pt x="7" y="3"/>
                      <a:pt x="8" y="2"/>
                      <a:pt x="9" y="2"/>
                    </a:cubicBezTo>
                    <a:cubicBezTo>
                      <a:pt x="10" y="1"/>
                      <a:pt x="11" y="1"/>
                      <a:pt x="12" y="1"/>
                    </a:cubicBezTo>
                    <a:cubicBezTo>
                      <a:pt x="14" y="0"/>
                      <a:pt x="17" y="0"/>
                      <a:pt x="19" y="0"/>
                    </a:cubicBezTo>
                    <a:cubicBezTo>
                      <a:pt x="21" y="0"/>
                      <a:pt x="23" y="0"/>
                      <a:pt x="25" y="0"/>
                    </a:cubicBezTo>
                    <a:cubicBezTo>
                      <a:pt x="30" y="1"/>
                      <a:pt x="33" y="2"/>
                      <a:pt x="36" y="4"/>
                    </a:cubicBezTo>
                    <a:cubicBezTo>
                      <a:pt x="39" y="5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6"/>
                      <a:pt x="39" y="8"/>
                      <a:pt x="36" y="11"/>
                    </a:cubicBezTo>
                    <a:cubicBezTo>
                      <a:pt x="33" y="13"/>
                      <a:pt x="29" y="16"/>
                      <a:pt x="25" y="18"/>
                    </a:cubicBezTo>
                    <a:cubicBezTo>
                      <a:pt x="23" y="19"/>
                      <a:pt x="20" y="20"/>
                      <a:pt x="18" y="20"/>
                    </a:cubicBezTo>
                    <a:cubicBezTo>
                      <a:pt x="17" y="20"/>
                      <a:pt x="16" y="20"/>
                      <a:pt x="15" y="20"/>
                    </a:cubicBezTo>
                    <a:cubicBezTo>
                      <a:pt x="14" y="20"/>
                      <a:pt x="12" y="20"/>
                      <a:pt x="11" y="20"/>
                    </a:cubicBezTo>
                    <a:cubicBezTo>
                      <a:pt x="7" y="19"/>
                      <a:pt x="3" y="17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90" name="Freeform 56">
                <a:extLst>
                  <a:ext uri="{FF2B5EF4-FFF2-40B4-BE49-F238E27FC236}">
                    <a16:creationId xmlns:a16="http://schemas.microsoft.com/office/drawing/2014/main" id="{4A883DC5-F678-C5B6-9CED-EDC74B1093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8157" y="2845431"/>
                <a:ext cx="73025" cy="141288"/>
              </a:xfrm>
              <a:custGeom>
                <a:avLst/>
                <a:gdLst>
                  <a:gd name="T0" fmla="*/ 5 w 19"/>
                  <a:gd name="T1" fmla="*/ 36 h 37"/>
                  <a:gd name="T2" fmla="*/ 12 w 19"/>
                  <a:gd name="T3" fmla="*/ 20 h 37"/>
                  <a:gd name="T4" fmla="*/ 11 w 19"/>
                  <a:gd name="T5" fmla="*/ 13 h 37"/>
                  <a:gd name="T6" fmla="*/ 10 w 19"/>
                  <a:gd name="T7" fmla="*/ 6 h 37"/>
                  <a:gd name="T8" fmla="*/ 12 w 19"/>
                  <a:gd name="T9" fmla="*/ 14 h 37"/>
                  <a:gd name="T10" fmla="*/ 13 w 19"/>
                  <a:gd name="T11" fmla="*/ 18 h 37"/>
                  <a:gd name="T12" fmla="*/ 13 w 19"/>
                  <a:gd name="T13" fmla="*/ 22 h 37"/>
                  <a:gd name="T14" fmla="*/ 7 w 19"/>
                  <a:gd name="T15" fmla="*/ 37 h 37"/>
                  <a:gd name="T16" fmla="*/ 8 w 19"/>
                  <a:gd name="T17" fmla="*/ 37 h 37"/>
                  <a:gd name="T18" fmla="*/ 18 w 19"/>
                  <a:gd name="T19" fmla="*/ 27 h 37"/>
                  <a:gd name="T20" fmla="*/ 17 w 19"/>
                  <a:gd name="T21" fmla="*/ 14 h 37"/>
                  <a:gd name="T22" fmla="*/ 12 w 19"/>
                  <a:gd name="T23" fmla="*/ 4 h 37"/>
                  <a:gd name="T24" fmla="*/ 8 w 19"/>
                  <a:gd name="T25" fmla="*/ 0 h 37"/>
                  <a:gd name="T26" fmla="*/ 8 w 19"/>
                  <a:gd name="T27" fmla="*/ 0 h 37"/>
                  <a:gd name="T28" fmla="*/ 6 w 19"/>
                  <a:gd name="T29" fmla="*/ 3 h 37"/>
                  <a:gd name="T30" fmla="*/ 4 w 19"/>
                  <a:gd name="T31" fmla="*/ 7 h 37"/>
                  <a:gd name="T32" fmla="*/ 3 w 19"/>
                  <a:gd name="T33" fmla="*/ 9 h 37"/>
                  <a:gd name="T34" fmla="*/ 2 w 19"/>
                  <a:gd name="T35" fmla="*/ 11 h 37"/>
                  <a:gd name="T36" fmla="*/ 0 w 19"/>
                  <a:gd name="T37" fmla="*/ 17 h 37"/>
                  <a:gd name="T38" fmla="*/ 0 w 19"/>
                  <a:gd name="T39" fmla="*/ 23 h 37"/>
                  <a:gd name="T40" fmla="*/ 5 w 19"/>
                  <a:gd name="T41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5" y="36"/>
                    </a:moveTo>
                    <a:cubicBezTo>
                      <a:pt x="9" y="32"/>
                      <a:pt x="11" y="26"/>
                      <a:pt x="12" y="20"/>
                    </a:cubicBezTo>
                    <a:cubicBezTo>
                      <a:pt x="12" y="18"/>
                      <a:pt x="12" y="16"/>
                      <a:pt x="11" y="13"/>
                    </a:cubicBezTo>
                    <a:cubicBezTo>
                      <a:pt x="11" y="11"/>
                      <a:pt x="11" y="8"/>
                      <a:pt x="10" y="6"/>
                    </a:cubicBezTo>
                    <a:cubicBezTo>
                      <a:pt x="11" y="9"/>
                      <a:pt x="12" y="11"/>
                      <a:pt x="12" y="14"/>
                    </a:cubicBezTo>
                    <a:cubicBezTo>
                      <a:pt x="12" y="15"/>
                      <a:pt x="13" y="16"/>
                      <a:pt x="13" y="18"/>
                    </a:cubicBezTo>
                    <a:cubicBezTo>
                      <a:pt x="13" y="19"/>
                      <a:pt x="13" y="20"/>
                      <a:pt x="13" y="22"/>
                    </a:cubicBezTo>
                    <a:cubicBezTo>
                      <a:pt x="12" y="27"/>
                      <a:pt x="10" y="32"/>
                      <a:pt x="7" y="37"/>
                    </a:cubicBezTo>
                    <a:cubicBezTo>
                      <a:pt x="7" y="37"/>
                      <a:pt x="7" y="37"/>
                      <a:pt x="8" y="37"/>
                    </a:cubicBezTo>
                    <a:cubicBezTo>
                      <a:pt x="14" y="35"/>
                      <a:pt x="17" y="31"/>
                      <a:pt x="18" y="27"/>
                    </a:cubicBezTo>
                    <a:cubicBezTo>
                      <a:pt x="19" y="22"/>
                      <a:pt x="19" y="18"/>
                      <a:pt x="17" y="14"/>
                    </a:cubicBezTo>
                    <a:cubicBezTo>
                      <a:pt x="16" y="10"/>
                      <a:pt x="13" y="6"/>
                      <a:pt x="12" y="4"/>
                    </a:cubicBezTo>
                    <a:cubicBezTo>
                      <a:pt x="10" y="1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1"/>
                      <a:pt x="6" y="3"/>
                    </a:cubicBezTo>
                    <a:cubicBezTo>
                      <a:pt x="5" y="4"/>
                      <a:pt x="5" y="6"/>
                      <a:pt x="4" y="7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3" y="10"/>
                      <a:pt x="2" y="11"/>
                      <a:pt x="2" y="11"/>
                    </a:cubicBezTo>
                    <a:cubicBezTo>
                      <a:pt x="1" y="13"/>
                      <a:pt x="1" y="15"/>
                      <a:pt x="0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0" y="27"/>
                      <a:pt x="1" y="32"/>
                      <a:pt x="5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91" name="Freeform 57">
                <a:extLst>
                  <a:ext uri="{FF2B5EF4-FFF2-40B4-BE49-F238E27FC236}">
                    <a16:creationId xmlns:a16="http://schemas.microsoft.com/office/drawing/2014/main" id="{4A0F979D-BF6F-0518-E6BA-58FC104062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9107" y="3005769"/>
                <a:ext cx="168276" cy="87313"/>
              </a:xfrm>
              <a:custGeom>
                <a:avLst/>
                <a:gdLst>
                  <a:gd name="T0" fmla="*/ 0 w 44"/>
                  <a:gd name="T1" fmla="*/ 8 h 23"/>
                  <a:gd name="T2" fmla="*/ 19 w 44"/>
                  <a:gd name="T3" fmla="*/ 9 h 23"/>
                  <a:gd name="T4" fmla="*/ 28 w 44"/>
                  <a:gd name="T5" fmla="*/ 10 h 23"/>
                  <a:gd name="T6" fmla="*/ 31 w 44"/>
                  <a:gd name="T7" fmla="*/ 11 h 23"/>
                  <a:gd name="T8" fmla="*/ 35 w 44"/>
                  <a:gd name="T9" fmla="*/ 13 h 23"/>
                  <a:gd name="T10" fmla="*/ 31 w 44"/>
                  <a:gd name="T11" fmla="*/ 11 h 23"/>
                  <a:gd name="T12" fmla="*/ 27 w 44"/>
                  <a:gd name="T13" fmla="*/ 9 h 23"/>
                  <a:gd name="T14" fmla="*/ 18 w 44"/>
                  <a:gd name="T15" fmla="*/ 7 h 23"/>
                  <a:gd name="T16" fmla="*/ 0 w 44"/>
                  <a:gd name="T17" fmla="*/ 7 h 23"/>
                  <a:gd name="T18" fmla="*/ 0 w 44"/>
                  <a:gd name="T19" fmla="*/ 6 h 23"/>
                  <a:gd name="T20" fmla="*/ 15 w 44"/>
                  <a:gd name="T21" fmla="*/ 0 h 23"/>
                  <a:gd name="T22" fmla="*/ 19 w 44"/>
                  <a:gd name="T23" fmla="*/ 0 h 23"/>
                  <a:gd name="T24" fmla="*/ 22 w 44"/>
                  <a:gd name="T25" fmla="*/ 1 h 23"/>
                  <a:gd name="T26" fmla="*/ 29 w 44"/>
                  <a:gd name="T27" fmla="*/ 3 h 23"/>
                  <a:gd name="T28" fmla="*/ 39 w 44"/>
                  <a:gd name="T29" fmla="*/ 10 h 23"/>
                  <a:gd name="T30" fmla="*/ 44 w 44"/>
                  <a:gd name="T31" fmla="*/ 14 h 23"/>
                  <a:gd name="T32" fmla="*/ 44 w 44"/>
                  <a:gd name="T33" fmla="*/ 14 h 23"/>
                  <a:gd name="T34" fmla="*/ 42 w 44"/>
                  <a:gd name="T35" fmla="*/ 15 h 23"/>
                  <a:gd name="T36" fmla="*/ 37 w 44"/>
                  <a:gd name="T37" fmla="*/ 17 h 23"/>
                  <a:gd name="T38" fmla="*/ 31 w 44"/>
                  <a:gd name="T39" fmla="*/ 20 h 23"/>
                  <a:gd name="T40" fmla="*/ 24 w 44"/>
                  <a:gd name="T41" fmla="*/ 22 h 23"/>
                  <a:gd name="T42" fmla="*/ 9 w 44"/>
                  <a:gd name="T43" fmla="*/ 20 h 23"/>
                  <a:gd name="T44" fmla="*/ 0 w 44"/>
                  <a:gd name="T45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" h="23">
                    <a:moveTo>
                      <a:pt x="0" y="8"/>
                    </a:moveTo>
                    <a:cubicBezTo>
                      <a:pt x="6" y="8"/>
                      <a:pt x="13" y="8"/>
                      <a:pt x="19" y="9"/>
                    </a:cubicBezTo>
                    <a:cubicBezTo>
                      <a:pt x="22" y="9"/>
                      <a:pt x="25" y="10"/>
                      <a:pt x="28" y="10"/>
                    </a:cubicBezTo>
                    <a:cubicBezTo>
                      <a:pt x="29" y="10"/>
                      <a:pt x="30" y="11"/>
                      <a:pt x="31" y="11"/>
                    </a:cubicBezTo>
                    <a:cubicBezTo>
                      <a:pt x="33" y="12"/>
                      <a:pt x="34" y="12"/>
                      <a:pt x="35" y="13"/>
                    </a:cubicBezTo>
                    <a:cubicBezTo>
                      <a:pt x="34" y="12"/>
                      <a:pt x="33" y="11"/>
                      <a:pt x="31" y="11"/>
                    </a:cubicBezTo>
                    <a:cubicBezTo>
                      <a:pt x="30" y="10"/>
                      <a:pt x="28" y="10"/>
                      <a:pt x="27" y="9"/>
                    </a:cubicBezTo>
                    <a:cubicBezTo>
                      <a:pt x="24" y="8"/>
                      <a:pt x="21" y="8"/>
                      <a:pt x="18" y="7"/>
                    </a:cubicBezTo>
                    <a:cubicBezTo>
                      <a:pt x="12" y="7"/>
                      <a:pt x="6" y="6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6" y="2"/>
                      <a:pt x="10" y="0"/>
                      <a:pt x="15" y="0"/>
                    </a:cubicBezTo>
                    <a:cubicBezTo>
                      <a:pt x="16" y="0"/>
                      <a:pt x="18" y="0"/>
                      <a:pt x="19" y="0"/>
                    </a:cubicBezTo>
                    <a:cubicBezTo>
                      <a:pt x="20" y="0"/>
                      <a:pt x="21" y="1"/>
                      <a:pt x="22" y="1"/>
                    </a:cubicBezTo>
                    <a:cubicBezTo>
                      <a:pt x="25" y="2"/>
                      <a:pt x="27" y="2"/>
                      <a:pt x="29" y="3"/>
                    </a:cubicBezTo>
                    <a:cubicBezTo>
                      <a:pt x="33" y="5"/>
                      <a:pt x="37" y="8"/>
                      <a:pt x="39" y="10"/>
                    </a:cubicBezTo>
                    <a:cubicBezTo>
                      <a:pt x="42" y="12"/>
                      <a:pt x="44" y="14"/>
                      <a:pt x="44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3" y="14"/>
                      <a:pt x="43" y="14"/>
                      <a:pt x="42" y="15"/>
                    </a:cubicBezTo>
                    <a:cubicBezTo>
                      <a:pt x="41" y="16"/>
                      <a:pt x="39" y="17"/>
                      <a:pt x="37" y="17"/>
                    </a:cubicBezTo>
                    <a:cubicBezTo>
                      <a:pt x="35" y="18"/>
                      <a:pt x="33" y="19"/>
                      <a:pt x="31" y="20"/>
                    </a:cubicBezTo>
                    <a:cubicBezTo>
                      <a:pt x="29" y="21"/>
                      <a:pt x="26" y="21"/>
                      <a:pt x="24" y="22"/>
                    </a:cubicBezTo>
                    <a:cubicBezTo>
                      <a:pt x="19" y="23"/>
                      <a:pt x="13" y="22"/>
                      <a:pt x="9" y="20"/>
                    </a:cubicBezTo>
                    <a:cubicBezTo>
                      <a:pt x="5" y="18"/>
                      <a:pt x="1" y="1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92" name="Freeform 58">
                <a:extLst>
                  <a:ext uri="{FF2B5EF4-FFF2-40B4-BE49-F238E27FC236}">
                    <a16:creationId xmlns:a16="http://schemas.microsoft.com/office/drawing/2014/main" id="{C01C72DB-F825-8928-2463-1BCCEE8937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557" y="2891468"/>
                <a:ext cx="82550" cy="147638"/>
              </a:xfrm>
              <a:custGeom>
                <a:avLst/>
                <a:gdLst>
                  <a:gd name="T0" fmla="*/ 3 w 22"/>
                  <a:gd name="T1" fmla="*/ 38 h 39"/>
                  <a:gd name="T2" fmla="*/ 14 w 22"/>
                  <a:gd name="T3" fmla="*/ 23 h 39"/>
                  <a:gd name="T4" fmla="*/ 15 w 22"/>
                  <a:gd name="T5" fmla="*/ 7 h 39"/>
                  <a:gd name="T6" fmla="*/ 14 w 22"/>
                  <a:gd name="T7" fmla="*/ 24 h 39"/>
                  <a:gd name="T8" fmla="*/ 4 w 22"/>
                  <a:gd name="T9" fmla="*/ 39 h 39"/>
                  <a:gd name="T10" fmla="*/ 5 w 22"/>
                  <a:gd name="T11" fmla="*/ 39 h 39"/>
                  <a:gd name="T12" fmla="*/ 14 w 22"/>
                  <a:gd name="T13" fmla="*/ 36 h 39"/>
                  <a:gd name="T14" fmla="*/ 17 w 22"/>
                  <a:gd name="T15" fmla="*/ 34 h 39"/>
                  <a:gd name="T16" fmla="*/ 19 w 22"/>
                  <a:gd name="T17" fmla="*/ 31 h 39"/>
                  <a:gd name="T18" fmla="*/ 22 w 22"/>
                  <a:gd name="T19" fmla="*/ 24 h 39"/>
                  <a:gd name="T20" fmla="*/ 22 w 22"/>
                  <a:gd name="T21" fmla="*/ 17 h 39"/>
                  <a:gd name="T22" fmla="*/ 18 w 22"/>
                  <a:gd name="T23" fmla="*/ 5 h 39"/>
                  <a:gd name="T24" fmla="*/ 16 w 22"/>
                  <a:gd name="T25" fmla="*/ 0 h 39"/>
                  <a:gd name="T26" fmla="*/ 16 w 22"/>
                  <a:gd name="T27" fmla="*/ 0 h 39"/>
                  <a:gd name="T28" fmla="*/ 15 w 22"/>
                  <a:gd name="T29" fmla="*/ 1 h 39"/>
                  <a:gd name="T30" fmla="*/ 13 w 22"/>
                  <a:gd name="T31" fmla="*/ 2 h 39"/>
                  <a:gd name="T32" fmla="*/ 12 w 22"/>
                  <a:gd name="T33" fmla="*/ 3 h 39"/>
                  <a:gd name="T34" fmla="*/ 6 w 22"/>
                  <a:gd name="T35" fmla="*/ 11 h 39"/>
                  <a:gd name="T36" fmla="*/ 3 w 22"/>
                  <a:gd name="T37" fmla="*/ 16 h 39"/>
                  <a:gd name="T38" fmla="*/ 2 w 22"/>
                  <a:gd name="T39" fmla="*/ 19 h 39"/>
                  <a:gd name="T40" fmla="*/ 1 w 22"/>
                  <a:gd name="T41" fmla="*/ 22 h 39"/>
                  <a:gd name="T42" fmla="*/ 3 w 22"/>
                  <a:gd name="T43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39">
                    <a:moveTo>
                      <a:pt x="3" y="38"/>
                    </a:moveTo>
                    <a:cubicBezTo>
                      <a:pt x="8" y="34"/>
                      <a:pt x="12" y="28"/>
                      <a:pt x="14" y="23"/>
                    </a:cubicBezTo>
                    <a:cubicBezTo>
                      <a:pt x="16" y="18"/>
                      <a:pt x="16" y="12"/>
                      <a:pt x="15" y="7"/>
                    </a:cubicBezTo>
                    <a:cubicBezTo>
                      <a:pt x="17" y="13"/>
                      <a:pt x="16" y="19"/>
                      <a:pt x="14" y="24"/>
                    </a:cubicBezTo>
                    <a:cubicBezTo>
                      <a:pt x="12" y="30"/>
                      <a:pt x="9" y="35"/>
                      <a:pt x="4" y="39"/>
                    </a:cubicBezTo>
                    <a:cubicBezTo>
                      <a:pt x="4" y="39"/>
                      <a:pt x="5" y="39"/>
                      <a:pt x="5" y="39"/>
                    </a:cubicBezTo>
                    <a:cubicBezTo>
                      <a:pt x="9" y="38"/>
                      <a:pt x="12" y="38"/>
                      <a:pt x="14" y="36"/>
                    </a:cubicBezTo>
                    <a:cubicBezTo>
                      <a:pt x="15" y="35"/>
                      <a:pt x="16" y="35"/>
                      <a:pt x="17" y="34"/>
                    </a:cubicBezTo>
                    <a:cubicBezTo>
                      <a:pt x="18" y="33"/>
                      <a:pt x="18" y="32"/>
                      <a:pt x="19" y="31"/>
                    </a:cubicBezTo>
                    <a:cubicBezTo>
                      <a:pt x="20" y="29"/>
                      <a:pt x="21" y="27"/>
                      <a:pt x="22" y="24"/>
                    </a:cubicBezTo>
                    <a:cubicBezTo>
                      <a:pt x="22" y="22"/>
                      <a:pt x="22" y="20"/>
                      <a:pt x="22" y="17"/>
                    </a:cubicBezTo>
                    <a:cubicBezTo>
                      <a:pt x="21" y="13"/>
                      <a:pt x="20" y="8"/>
                      <a:pt x="18" y="5"/>
                    </a:cubicBezTo>
                    <a:cubicBezTo>
                      <a:pt x="17" y="2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2"/>
                      <a:pt x="13" y="2"/>
                    </a:cubicBezTo>
                    <a:cubicBezTo>
                      <a:pt x="13" y="2"/>
                      <a:pt x="13" y="3"/>
                      <a:pt x="12" y="3"/>
                    </a:cubicBezTo>
                    <a:cubicBezTo>
                      <a:pt x="10" y="5"/>
                      <a:pt x="8" y="8"/>
                      <a:pt x="6" y="11"/>
                    </a:cubicBezTo>
                    <a:cubicBezTo>
                      <a:pt x="5" y="12"/>
                      <a:pt x="4" y="14"/>
                      <a:pt x="3" y="16"/>
                    </a:cubicBezTo>
                    <a:cubicBezTo>
                      <a:pt x="2" y="17"/>
                      <a:pt x="2" y="18"/>
                      <a:pt x="2" y="19"/>
                    </a:cubicBezTo>
                    <a:cubicBezTo>
                      <a:pt x="1" y="20"/>
                      <a:pt x="1" y="21"/>
                      <a:pt x="1" y="22"/>
                    </a:cubicBezTo>
                    <a:cubicBezTo>
                      <a:pt x="0" y="27"/>
                      <a:pt x="0" y="32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1058" name="组合 1057">
            <a:extLst>
              <a:ext uri="{FF2B5EF4-FFF2-40B4-BE49-F238E27FC236}">
                <a16:creationId xmlns:a16="http://schemas.microsoft.com/office/drawing/2014/main" id="{CC139065-B3F9-30E4-D3B5-7DF0FB86F8F2}"/>
              </a:ext>
            </a:extLst>
          </p:cNvPr>
          <p:cNvGrpSpPr/>
          <p:nvPr/>
        </p:nvGrpSpPr>
        <p:grpSpPr>
          <a:xfrm>
            <a:off x="2361940" y="2168645"/>
            <a:ext cx="2358784" cy="2445689"/>
            <a:chOff x="2361940" y="2168645"/>
            <a:chExt cx="2358784" cy="2445689"/>
          </a:xfrm>
        </p:grpSpPr>
        <p:grpSp>
          <p:nvGrpSpPr>
            <p:cNvPr id="72" name="Group 65">
              <a:extLst>
                <a:ext uri="{FF2B5EF4-FFF2-40B4-BE49-F238E27FC236}">
                  <a16:creationId xmlns:a16="http://schemas.microsoft.com/office/drawing/2014/main" id="{778436AE-3F01-868D-7A37-577ADFD2DE0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361940" y="2168645"/>
              <a:ext cx="2358784" cy="2445689"/>
              <a:chOff x="1545" y="1849"/>
              <a:chExt cx="570" cy="591"/>
            </a:xfrm>
            <a:gradFill>
              <a:gsLst>
                <a:gs pos="95238">
                  <a:schemeClr val="accent1"/>
                </a:gs>
                <a:gs pos="12000">
                  <a:schemeClr val="accent1"/>
                </a:gs>
                <a:gs pos="57000">
                  <a:schemeClr val="accent1">
                    <a:lumMod val="60000"/>
                    <a:lumOff val="40000"/>
                  </a:schemeClr>
                </a:gs>
              </a:gsLst>
              <a:lin ang="8100000" scaled="1"/>
            </a:gradFill>
          </p:grpSpPr>
          <p:sp>
            <p:nvSpPr>
              <p:cNvPr id="74" name="Freeform 66">
                <a:extLst>
                  <a:ext uri="{FF2B5EF4-FFF2-40B4-BE49-F238E27FC236}">
                    <a16:creationId xmlns:a16="http://schemas.microsoft.com/office/drawing/2014/main" id="{B124AA40-05B5-81B5-EB63-003012D53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4" y="2180"/>
                <a:ext cx="109" cy="88"/>
              </a:xfrm>
              <a:custGeom>
                <a:avLst/>
                <a:gdLst>
                  <a:gd name="T0" fmla="*/ 0 w 65"/>
                  <a:gd name="T1" fmla="*/ 0 h 52"/>
                  <a:gd name="T2" fmla="*/ 65 w 65"/>
                  <a:gd name="T3" fmla="*/ 52 h 52"/>
                  <a:gd name="T4" fmla="*/ 0 w 65"/>
                  <a:gd name="T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52">
                    <a:moveTo>
                      <a:pt x="0" y="0"/>
                    </a:moveTo>
                    <a:cubicBezTo>
                      <a:pt x="14" y="37"/>
                      <a:pt x="33" y="36"/>
                      <a:pt x="65" y="52"/>
                    </a:cubicBezTo>
                    <a:cubicBezTo>
                      <a:pt x="51" y="18"/>
                      <a:pt x="30" y="1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75" name="Oval 67">
                <a:extLst>
                  <a:ext uri="{FF2B5EF4-FFF2-40B4-BE49-F238E27FC236}">
                    <a16:creationId xmlns:a16="http://schemas.microsoft.com/office/drawing/2014/main" id="{7C9AC72B-A277-6AE8-69C7-7058820E7A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6" y="2272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76" name="Freeform 68">
                <a:extLst>
                  <a:ext uri="{FF2B5EF4-FFF2-40B4-BE49-F238E27FC236}">
                    <a16:creationId xmlns:a16="http://schemas.microsoft.com/office/drawing/2014/main" id="{1861DCD7-6D6B-2BCA-9572-AAD00950C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4" y="2257"/>
                <a:ext cx="115" cy="183"/>
              </a:xfrm>
              <a:custGeom>
                <a:avLst/>
                <a:gdLst>
                  <a:gd name="T0" fmla="*/ 15 w 69"/>
                  <a:gd name="T1" fmla="*/ 37 h 109"/>
                  <a:gd name="T2" fmla="*/ 40 w 69"/>
                  <a:gd name="T3" fmla="*/ 0 h 109"/>
                  <a:gd name="T4" fmla="*/ 69 w 69"/>
                  <a:gd name="T5" fmla="*/ 18 h 109"/>
                  <a:gd name="T6" fmla="*/ 60 w 69"/>
                  <a:gd name="T7" fmla="*/ 13 h 109"/>
                  <a:gd name="T8" fmla="*/ 0 w 69"/>
                  <a:gd name="T9" fmla="*/ 28 h 109"/>
                  <a:gd name="T10" fmla="*/ 15 w 69"/>
                  <a:gd name="T11" fmla="*/ 3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109">
                    <a:moveTo>
                      <a:pt x="15" y="37"/>
                    </a:moveTo>
                    <a:cubicBezTo>
                      <a:pt x="11" y="109"/>
                      <a:pt x="42" y="25"/>
                      <a:pt x="40" y="0"/>
                    </a:cubicBezTo>
                    <a:cubicBezTo>
                      <a:pt x="50" y="2"/>
                      <a:pt x="63" y="8"/>
                      <a:pt x="69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49" y="60"/>
                      <a:pt x="6" y="103"/>
                      <a:pt x="0" y="28"/>
                    </a:cubicBezTo>
                    <a:cubicBezTo>
                      <a:pt x="4" y="31"/>
                      <a:pt x="9" y="34"/>
                      <a:pt x="1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77" name="Freeform 69">
                <a:extLst>
                  <a:ext uri="{FF2B5EF4-FFF2-40B4-BE49-F238E27FC236}">
                    <a16:creationId xmlns:a16="http://schemas.microsoft.com/office/drawing/2014/main" id="{4D8DC9EB-810A-068A-9434-D93749FC2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1" y="2327"/>
                <a:ext cx="70" cy="97"/>
              </a:xfrm>
              <a:custGeom>
                <a:avLst/>
                <a:gdLst>
                  <a:gd name="T0" fmla="*/ 0 w 42"/>
                  <a:gd name="T1" fmla="*/ 0 h 58"/>
                  <a:gd name="T2" fmla="*/ 8 w 42"/>
                  <a:gd name="T3" fmla="*/ 58 h 58"/>
                  <a:gd name="T4" fmla="*/ 36 w 42"/>
                  <a:gd name="T5" fmla="*/ 51 h 58"/>
                  <a:gd name="T6" fmla="*/ 17 w 42"/>
                  <a:gd name="T7" fmla="*/ 0 h 58"/>
                  <a:gd name="T8" fmla="*/ 0 w 42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8">
                    <a:moveTo>
                      <a:pt x="0" y="0"/>
                    </a:moveTo>
                    <a:cubicBezTo>
                      <a:pt x="17" y="17"/>
                      <a:pt x="19" y="33"/>
                      <a:pt x="8" y="58"/>
                    </a:cubicBezTo>
                    <a:cubicBezTo>
                      <a:pt x="21" y="42"/>
                      <a:pt x="30" y="37"/>
                      <a:pt x="36" y="51"/>
                    </a:cubicBezTo>
                    <a:cubicBezTo>
                      <a:pt x="42" y="30"/>
                      <a:pt x="25" y="12"/>
                      <a:pt x="17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78" name="Freeform 70">
                <a:extLst>
                  <a:ext uri="{FF2B5EF4-FFF2-40B4-BE49-F238E27FC236}">
                    <a16:creationId xmlns:a16="http://schemas.microsoft.com/office/drawing/2014/main" id="{17DDC5A8-4C3B-0B2F-896C-33714AB73B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9" y="2327"/>
                <a:ext cx="72" cy="97"/>
              </a:xfrm>
              <a:custGeom>
                <a:avLst/>
                <a:gdLst>
                  <a:gd name="T0" fmla="*/ 43 w 43"/>
                  <a:gd name="T1" fmla="*/ 0 h 58"/>
                  <a:gd name="T2" fmla="*/ 34 w 43"/>
                  <a:gd name="T3" fmla="*/ 58 h 58"/>
                  <a:gd name="T4" fmla="*/ 7 w 43"/>
                  <a:gd name="T5" fmla="*/ 51 h 58"/>
                  <a:gd name="T6" fmla="*/ 25 w 43"/>
                  <a:gd name="T7" fmla="*/ 0 h 58"/>
                  <a:gd name="T8" fmla="*/ 43 w 43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58">
                    <a:moveTo>
                      <a:pt x="43" y="0"/>
                    </a:moveTo>
                    <a:cubicBezTo>
                      <a:pt x="25" y="17"/>
                      <a:pt x="23" y="33"/>
                      <a:pt x="34" y="58"/>
                    </a:cubicBezTo>
                    <a:cubicBezTo>
                      <a:pt x="21" y="42"/>
                      <a:pt x="12" y="37"/>
                      <a:pt x="7" y="51"/>
                    </a:cubicBezTo>
                    <a:cubicBezTo>
                      <a:pt x="0" y="30"/>
                      <a:pt x="17" y="12"/>
                      <a:pt x="25" y="0"/>
                    </a:cubicBezTo>
                    <a:cubicBezTo>
                      <a:pt x="43" y="0"/>
                      <a:pt x="43" y="0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79" name="Freeform 71">
                <a:extLst>
                  <a:ext uri="{FF2B5EF4-FFF2-40B4-BE49-F238E27FC236}">
                    <a16:creationId xmlns:a16="http://schemas.microsoft.com/office/drawing/2014/main" id="{F651F987-3922-F391-FC77-3B184A7A99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0" y="2257"/>
                <a:ext cx="115" cy="183"/>
              </a:xfrm>
              <a:custGeom>
                <a:avLst/>
                <a:gdLst>
                  <a:gd name="T0" fmla="*/ 55 w 69"/>
                  <a:gd name="T1" fmla="*/ 37 h 109"/>
                  <a:gd name="T2" fmla="*/ 29 w 69"/>
                  <a:gd name="T3" fmla="*/ 0 h 109"/>
                  <a:gd name="T4" fmla="*/ 0 w 69"/>
                  <a:gd name="T5" fmla="*/ 18 h 109"/>
                  <a:gd name="T6" fmla="*/ 9 w 69"/>
                  <a:gd name="T7" fmla="*/ 13 h 109"/>
                  <a:gd name="T8" fmla="*/ 69 w 69"/>
                  <a:gd name="T9" fmla="*/ 28 h 109"/>
                  <a:gd name="T10" fmla="*/ 55 w 69"/>
                  <a:gd name="T11" fmla="*/ 3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109">
                    <a:moveTo>
                      <a:pt x="55" y="37"/>
                    </a:moveTo>
                    <a:cubicBezTo>
                      <a:pt x="58" y="109"/>
                      <a:pt x="27" y="25"/>
                      <a:pt x="29" y="0"/>
                    </a:cubicBezTo>
                    <a:cubicBezTo>
                      <a:pt x="19" y="2"/>
                      <a:pt x="6" y="8"/>
                      <a:pt x="0" y="18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9" y="60"/>
                      <a:pt x="62" y="103"/>
                      <a:pt x="69" y="28"/>
                    </a:cubicBezTo>
                    <a:cubicBezTo>
                      <a:pt x="66" y="31"/>
                      <a:pt x="60" y="34"/>
                      <a:pt x="5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80" name="Freeform 72">
                <a:extLst>
                  <a:ext uri="{FF2B5EF4-FFF2-40B4-BE49-F238E27FC236}">
                    <a16:creationId xmlns:a16="http://schemas.microsoft.com/office/drawing/2014/main" id="{6246FD32-17B0-47F0-EB7C-57F9E58778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8" y="2180"/>
                <a:ext cx="109" cy="88"/>
              </a:xfrm>
              <a:custGeom>
                <a:avLst/>
                <a:gdLst>
                  <a:gd name="T0" fmla="*/ 65 w 65"/>
                  <a:gd name="T1" fmla="*/ 0 h 52"/>
                  <a:gd name="T2" fmla="*/ 0 w 65"/>
                  <a:gd name="T3" fmla="*/ 52 h 52"/>
                  <a:gd name="T4" fmla="*/ 65 w 65"/>
                  <a:gd name="T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52">
                    <a:moveTo>
                      <a:pt x="65" y="0"/>
                    </a:moveTo>
                    <a:cubicBezTo>
                      <a:pt x="51" y="37"/>
                      <a:pt x="33" y="36"/>
                      <a:pt x="0" y="52"/>
                    </a:cubicBezTo>
                    <a:cubicBezTo>
                      <a:pt x="14" y="18"/>
                      <a:pt x="35" y="15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81" name="Freeform 73">
                <a:extLst>
                  <a:ext uri="{FF2B5EF4-FFF2-40B4-BE49-F238E27FC236}">
                    <a16:creationId xmlns:a16="http://schemas.microsoft.com/office/drawing/2014/main" id="{0C05550D-241C-2920-87D3-35E95C8E26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2" y="2267"/>
                <a:ext cx="94" cy="53"/>
              </a:xfrm>
              <a:custGeom>
                <a:avLst/>
                <a:gdLst>
                  <a:gd name="T0" fmla="*/ 56 w 56"/>
                  <a:gd name="T1" fmla="*/ 0 h 32"/>
                  <a:gd name="T2" fmla="*/ 7 w 56"/>
                  <a:gd name="T3" fmla="*/ 32 h 32"/>
                  <a:gd name="T4" fmla="*/ 0 w 56"/>
                  <a:gd name="T5" fmla="*/ 4 h 32"/>
                  <a:gd name="T6" fmla="*/ 56 w 56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2">
                    <a:moveTo>
                      <a:pt x="56" y="0"/>
                    </a:moveTo>
                    <a:cubicBezTo>
                      <a:pt x="39" y="21"/>
                      <a:pt x="24" y="29"/>
                      <a:pt x="7" y="32"/>
                    </a:cubicBezTo>
                    <a:cubicBezTo>
                      <a:pt x="4" y="23"/>
                      <a:pt x="2" y="12"/>
                      <a:pt x="0" y="4"/>
                    </a:cubicBezTo>
                    <a:cubicBezTo>
                      <a:pt x="17" y="1"/>
                      <a:pt x="35" y="2"/>
                      <a:pt x="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82" name="Freeform 74">
                <a:extLst>
                  <a:ext uri="{FF2B5EF4-FFF2-40B4-BE49-F238E27FC236}">
                    <a16:creationId xmlns:a16="http://schemas.microsoft.com/office/drawing/2014/main" id="{8B493B35-E2BC-AB5B-3AAF-EFE48033A1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0" y="2285"/>
                <a:ext cx="49" cy="41"/>
              </a:xfrm>
              <a:custGeom>
                <a:avLst/>
                <a:gdLst>
                  <a:gd name="T0" fmla="*/ 29 w 29"/>
                  <a:gd name="T1" fmla="*/ 23 h 24"/>
                  <a:gd name="T2" fmla="*/ 0 w 29"/>
                  <a:gd name="T3" fmla="*/ 24 h 24"/>
                  <a:gd name="T4" fmla="*/ 4 w 29"/>
                  <a:gd name="T5" fmla="*/ 11 h 24"/>
                  <a:gd name="T6" fmla="*/ 4 w 29"/>
                  <a:gd name="T7" fmla="*/ 9 h 24"/>
                  <a:gd name="T8" fmla="*/ 20 w 29"/>
                  <a:gd name="T9" fmla="*/ 0 h 24"/>
                  <a:gd name="T10" fmla="*/ 29 w 29"/>
                  <a:gd name="T11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4">
                    <a:moveTo>
                      <a:pt x="29" y="23"/>
                    </a:moveTo>
                    <a:cubicBezTo>
                      <a:pt x="20" y="24"/>
                      <a:pt x="11" y="24"/>
                      <a:pt x="0" y="24"/>
                    </a:cubicBezTo>
                    <a:cubicBezTo>
                      <a:pt x="2" y="21"/>
                      <a:pt x="4" y="16"/>
                      <a:pt x="4" y="11"/>
                    </a:cubicBezTo>
                    <a:cubicBezTo>
                      <a:pt x="4" y="11"/>
                      <a:pt x="4" y="10"/>
                      <a:pt x="4" y="9"/>
                    </a:cubicBezTo>
                    <a:cubicBezTo>
                      <a:pt x="9" y="5"/>
                      <a:pt x="15" y="2"/>
                      <a:pt x="20" y="0"/>
                    </a:cubicBezTo>
                    <a:cubicBezTo>
                      <a:pt x="22" y="8"/>
                      <a:pt x="25" y="16"/>
                      <a:pt x="2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83" name="Freeform 75">
                <a:extLst>
                  <a:ext uri="{FF2B5EF4-FFF2-40B4-BE49-F238E27FC236}">
                    <a16:creationId xmlns:a16="http://schemas.microsoft.com/office/drawing/2014/main" id="{C320E2A4-9C93-A1B9-9B12-B4850F411C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9" y="1849"/>
                <a:ext cx="43" cy="38"/>
              </a:xfrm>
              <a:custGeom>
                <a:avLst/>
                <a:gdLst>
                  <a:gd name="T0" fmla="*/ 0 w 26"/>
                  <a:gd name="T1" fmla="*/ 0 h 23"/>
                  <a:gd name="T2" fmla="*/ 26 w 26"/>
                  <a:gd name="T3" fmla="*/ 23 h 23"/>
                  <a:gd name="T4" fmla="*/ 0 w 26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23">
                    <a:moveTo>
                      <a:pt x="0" y="0"/>
                    </a:moveTo>
                    <a:cubicBezTo>
                      <a:pt x="14" y="1"/>
                      <a:pt x="17" y="10"/>
                      <a:pt x="26" y="23"/>
                    </a:cubicBezTo>
                    <a:cubicBezTo>
                      <a:pt x="13" y="20"/>
                      <a:pt x="9" y="1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84" name="Freeform 76">
                <a:extLst>
                  <a:ext uri="{FF2B5EF4-FFF2-40B4-BE49-F238E27FC236}">
                    <a16:creationId xmlns:a16="http://schemas.microsoft.com/office/drawing/2014/main" id="{4134DAF6-A811-F2D8-AE4A-4F95A75BA7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3" y="1887"/>
                <a:ext cx="25" cy="10"/>
              </a:xfrm>
              <a:custGeom>
                <a:avLst/>
                <a:gdLst>
                  <a:gd name="T0" fmla="*/ 0 w 15"/>
                  <a:gd name="T1" fmla="*/ 0 h 6"/>
                  <a:gd name="T2" fmla="*/ 15 w 15"/>
                  <a:gd name="T3" fmla="*/ 4 h 6"/>
                  <a:gd name="T4" fmla="*/ 0 w 1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0"/>
                    </a:moveTo>
                    <a:cubicBezTo>
                      <a:pt x="5" y="6"/>
                      <a:pt x="8" y="4"/>
                      <a:pt x="15" y="4"/>
                    </a:cubicBezTo>
                    <a:cubicBezTo>
                      <a:pt x="11" y="0"/>
                      <a:pt x="7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85" name="Freeform 77">
                <a:extLst>
                  <a:ext uri="{FF2B5EF4-FFF2-40B4-BE49-F238E27FC236}">
                    <a16:creationId xmlns:a16="http://schemas.microsoft.com/office/drawing/2014/main" id="{B965A11A-AAC8-1023-8CFE-7627C18E4C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4" y="1864"/>
                <a:ext cx="15" cy="43"/>
              </a:xfrm>
              <a:custGeom>
                <a:avLst/>
                <a:gdLst>
                  <a:gd name="T0" fmla="*/ 0 w 9"/>
                  <a:gd name="T1" fmla="*/ 0 h 26"/>
                  <a:gd name="T2" fmla="*/ 9 w 9"/>
                  <a:gd name="T3" fmla="*/ 26 h 26"/>
                  <a:gd name="T4" fmla="*/ 0 w 9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6">
                    <a:moveTo>
                      <a:pt x="0" y="0"/>
                    </a:moveTo>
                    <a:cubicBezTo>
                      <a:pt x="9" y="7"/>
                      <a:pt x="8" y="14"/>
                      <a:pt x="9" y="26"/>
                    </a:cubicBezTo>
                    <a:cubicBezTo>
                      <a:pt x="1" y="19"/>
                      <a:pt x="2" y="1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86" name="Freeform 78">
                <a:extLst>
                  <a:ext uri="{FF2B5EF4-FFF2-40B4-BE49-F238E27FC236}">
                    <a16:creationId xmlns:a16="http://schemas.microsoft.com/office/drawing/2014/main" id="{4478167E-704E-6A5E-2599-E311FA2B4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6" y="1907"/>
                <a:ext cx="28" cy="11"/>
              </a:xfrm>
              <a:custGeom>
                <a:avLst/>
                <a:gdLst>
                  <a:gd name="T0" fmla="*/ 0 w 17"/>
                  <a:gd name="T1" fmla="*/ 1 h 7"/>
                  <a:gd name="T2" fmla="*/ 17 w 17"/>
                  <a:gd name="T3" fmla="*/ 6 h 7"/>
                  <a:gd name="T4" fmla="*/ 0 w 17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7">
                    <a:moveTo>
                      <a:pt x="0" y="1"/>
                    </a:moveTo>
                    <a:cubicBezTo>
                      <a:pt x="6" y="7"/>
                      <a:pt x="10" y="6"/>
                      <a:pt x="17" y="6"/>
                    </a:cubicBezTo>
                    <a:cubicBezTo>
                      <a:pt x="12" y="0"/>
                      <a:pt x="7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87" name="Freeform 79">
                <a:extLst>
                  <a:ext uri="{FF2B5EF4-FFF2-40B4-BE49-F238E27FC236}">
                    <a16:creationId xmlns:a16="http://schemas.microsoft.com/office/drawing/2014/main" id="{5843A6C1-65FC-BF90-49A2-B36860555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1" y="1929"/>
                <a:ext cx="27" cy="12"/>
              </a:xfrm>
              <a:custGeom>
                <a:avLst/>
                <a:gdLst>
                  <a:gd name="T0" fmla="*/ 0 w 16"/>
                  <a:gd name="T1" fmla="*/ 0 h 7"/>
                  <a:gd name="T2" fmla="*/ 16 w 16"/>
                  <a:gd name="T3" fmla="*/ 6 h 7"/>
                  <a:gd name="T4" fmla="*/ 0 w 16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7">
                    <a:moveTo>
                      <a:pt x="0" y="0"/>
                    </a:moveTo>
                    <a:cubicBezTo>
                      <a:pt x="4" y="7"/>
                      <a:pt x="8" y="5"/>
                      <a:pt x="16" y="6"/>
                    </a:cubicBezTo>
                    <a:cubicBezTo>
                      <a:pt x="11" y="0"/>
                      <a:pt x="7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88" name="Freeform 80">
                <a:extLst>
                  <a:ext uri="{FF2B5EF4-FFF2-40B4-BE49-F238E27FC236}">
                    <a16:creationId xmlns:a16="http://schemas.microsoft.com/office/drawing/2014/main" id="{5ED26145-E2F0-9D09-0C55-CE3325845E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9" y="1951"/>
                <a:ext cx="32" cy="15"/>
              </a:xfrm>
              <a:custGeom>
                <a:avLst/>
                <a:gdLst>
                  <a:gd name="T0" fmla="*/ 0 w 19"/>
                  <a:gd name="T1" fmla="*/ 0 h 9"/>
                  <a:gd name="T2" fmla="*/ 19 w 19"/>
                  <a:gd name="T3" fmla="*/ 9 h 9"/>
                  <a:gd name="T4" fmla="*/ 0 w 19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9">
                    <a:moveTo>
                      <a:pt x="0" y="0"/>
                    </a:moveTo>
                    <a:cubicBezTo>
                      <a:pt x="6" y="9"/>
                      <a:pt x="10" y="7"/>
                      <a:pt x="19" y="9"/>
                    </a:cubicBezTo>
                    <a:cubicBezTo>
                      <a:pt x="14" y="2"/>
                      <a:pt x="9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89" name="Freeform 81">
                <a:extLst>
                  <a:ext uri="{FF2B5EF4-FFF2-40B4-BE49-F238E27FC236}">
                    <a16:creationId xmlns:a16="http://schemas.microsoft.com/office/drawing/2014/main" id="{BFE86BFA-F112-2F2E-9DA5-3B8A044CFE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8" y="1974"/>
                <a:ext cx="34" cy="27"/>
              </a:xfrm>
              <a:custGeom>
                <a:avLst/>
                <a:gdLst>
                  <a:gd name="T0" fmla="*/ 0 w 20"/>
                  <a:gd name="T1" fmla="*/ 0 h 16"/>
                  <a:gd name="T2" fmla="*/ 20 w 20"/>
                  <a:gd name="T3" fmla="*/ 16 h 16"/>
                  <a:gd name="T4" fmla="*/ 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0" y="0"/>
                    </a:moveTo>
                    <a:cubicBezTo>
                      <a:pt x="5" y="12"/>
                      <a:pt x="10" y="12"/>
                      <a:pt x="20" y="16"/>
                    </a:cubicBezTo>
                    <a:cubicBezTo>
                      <a:pt x="16" y="6"/>
                      <a:pt x="9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90" name="Freeform 82">
                <a:extLst>
                  <a:ext uri="{FF2B5EF4-FFF2-40B4-BE49-F238E27FC236}">
                    <a16:creationId xmlns:a16="http://schemas.microsoft.com/office/drawing/2014/main" id="{C979B8B9-6FC2-922C-D9D2-FD519C69E4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1" y="1999"/>
                <a:ext cx="35" cy="35"/>
              </a:xfrm>
              <a:custGeom>
                <a:avLst/>
                <a:gdLst>
                  <a:gd name="T0" fmla="*/ 0 w 21"/>
                  <a:gd name="T1" fmla="*/ 0 h 21"/>
                  <a:gd name="T2" fmla="*/ 21 w 21"/>
                  <a:gd name="T3" fmla="*/ 21 h 21"/>
                  <a:gd name="T4" fmla="*/ 0 w 21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21">
                    <a:moveTo>
                      <a:pt x="0" y="0"/>
                    </a:moveTo>
                    <a:cubicBezTo>
                      <a:pt x="4" y="13"/>
                      <a:pt x="10" y="14"/>
                      <a:pt x="21" y="21"/>
                    </a:cubicBezTo>
                    <a:cubicBezTo>
                      <a:pt x="17" y="9"/>
                      <a:pt x="10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24" name="Freeform 83">
                <a:extLst>
                  <a:ext uri="{FF2B5EF4-FFF2-40B4-BE49-F238E27FC236}">
                    <a16:creationId xmlns:a16="http://schemas.microsoft.com/office/drawing/2014/main" id="{1B95D3E1-2BC9-2B66-94EF-C16C5F908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6" y="2021"/>
                <a:ext cx="32" cy="50"/>
              </a:xfrm>
              <a:custGeom>
                <a:avLst/>
                <a:gdLst>
                  <a:gd name="T0" fmla="*/ 0 w 19"/>
                  <a:gd name="T1" fmla="*/ 0 h 30"/>
                  <a:gd name="T2" fmla="*/ 19 w 19"/>
                  <a:gd name="T3" fmla="*/ 30 h 30"/>
                  <a:gd name="T4" fmla="*/ 0 w 19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30">
                    <a:moveTo>
                      <a:pt x="0" y="0"/>
                    </a:moveTo>
                    <a:cubicBezTo>
                      <a:pt x="0" y="17"/>
                      <a:pt x="8" y="20"/>
                      <a:pt x="19" y="30"/>
                    </a:cubicBezTo>
                    <a:cubicBezTo>
                      <a:pt x="18" y="15"/>
                      <a:pt x="10" y="1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25" name="Freeform 84">
                <a:extLst>
                  <a:ext uri="{FF2B5EF4-FFF2-40B4-BE49-F238E27FC236}">
                    <a16:creationId xmlns:a16="http://schemas.microsoft.com/office/drawing/2014/main" id="{9E3E2698-F677-F646-7863-9654DFA31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3" y="2049"/>
                <a:ext cx="34" cy="62"/>
              </a:xfrm>
              <a:custGeom>
                <a:avLst/>
                <a:gdLst>
                  <a:gd name="T0" fmla="*/ 1 w 20"/>
                  <a:gd name="T1" fmla="*/ 0 h 37"/>
                  <a:gd name="T2" fmla="*/ 20 w 20"/>
                  <a:gd name="T3" fmla="*/ 37 h 37"/>
                  <a:gd name="T4" fmla="*/ 1 w 20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37">
                    <a:moveTo>
                      <a:pt x="1" y="0"/>
                    </a:moveTo>
                    <a:cubicBezTo>
                      <a:pt x="0" y="19"/>
                      <a:pt x="8" y="23"/>
                      <a:pt x="20" y="37"/>
                    </a:cubicBezTo>
                    <a:cubicBezTo>
                      <a:pt x="20" y="19"/>
                      <a:pt x="11" y="1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26" name="Freeform 85">
                <a:extLst>
                  <a:ext uri="{FF2B5EF4-FFF2-40B4-BE49-F238E27FC236}">
                    <a16:creationId xmlns:a16="http://schemas.microsoft.com/office/drawing/2014/main" id="{9AB88FE3-F23B-7A1F-1CFC-417F44F271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" y="2075"/>
                <a:ext cx="38" cy="83"/>
              </a:xfrm>
              <a:custGeom>
                <a:avLst/>
                <a:gdLst>
                  <a:gd name="T0" fmla="*/ 4 w 23"/>
                  <a:gd name="T1" fmla="*/ 0 h 50"/>
                  <a:gd name="T2" fmla="*/ 20 w 23"/>
                  <a:gd name="T3" fmla="*/ 50 h 50"/>
                  <a:gd name="T4" fmla="*/ 4 w 23"/>
                  <a:gd name="T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50">
                    <a:moveTo>
                      <a:pt x="4" y="0"/>
                    </a:moveTo>
                    <a:cubicBezTo>
                      <a:pt x="0" y="23"/>
                      <a:pt x="9" y="30"/>
                      <a:pt x="20" y="50"/>
                    </a:cubicBezTo>
                    <a:cubicBezTo>
                      <a:pt x="23" y="29"/>
                      <a:pt x="14" y="19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27" name="Freeform 86">
                <a:extLst>
                  <a:ext uri="{FF2B5EF4-FFF2-40B4-BE49-F238E27FC236}">
                    <a16:creationId xmlns:a16="http://schemas.microsoft.com/office/drawing/2014/main" id="{903C0F4B-2670-BE84-3DD4-61471E39DD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4" y="2185"/>
                <a:ext cx="146" cy="112"/>
              </a:xfrm>
              <a:custGeom>
                <a:avLst/>
                <a:gdLst>
                  <a:gd name="T0" fmla="*/ 87 w 87"/>
                  <a:gd name="T1" fmla="*/ 0 h 67"/>
                  <a:gd name="T2" fmla="*/ 51 w 87"/>
                  <a:gd name="T3" fmla="*/ 49 h 67"/>
                  <a:gd name="T4" fmla="*/ 41 w 87"/>
                  <a:gd name="T5" fmla="*/ 50 h 67"/>
                  <a:gd name="T6" fmla="*/ 41 w 87"/>
                  <a:gd name="T7" fmla="*/ 43 h 67"/>
                  <a:gd name="T8" fmla="*/ 41 w 87"/>
                  <a:gd name="T9" fmla="*/ 41 h 67"/>
                  <a:gd name="T10" fmla="*/ 39 w 87"/>
                  <a:gd name="T11" fmla="*/ 42 h 67"/>
                  <a:gd name="T12" fmla="*/ 20 w 87"/>
                  <a:gd name="T13" fmla="*/ 49 h 67"/>
                  <a:gd name="T14" fmla="*/ 8 w 87"/>
                  <a:gd name="T15" fmla="*/ 60 h 67"/>
                  <a:gd name="T16" fmla="*/ 7 w 87"/>
                  <a:gd name="T17" fmla="*/ 63 h 67"/>
                  <a:gd name="T18" fmla="*/ 1 w 87"/>
                  <a:gd name="T19" fmla="*/ 67 h 67"/>
                  <a:gd name="T20" fmla="*/ 0 w 87"/>
                  <a:gd name="T21" fmla="*/ 61 h 67"/>
                  <a:gd name="T22" fmla="*/ 87 w 87"/>
                  <a:gd name="T2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7" h="67">
                    <a:moveTo>
                      <a:pt x="87" y="0"/>
                    </a:moveTo>
                    <a:cubicBezTo>
                      <a:pt x="77" y="26"/>
                      <a:pt x="66" y="39"/>
                      <a:pt x="51" y="49"/>
                    </a:cubicBezTo>
                    <a:cubicBezTo>
                      <a:pt x="48" y="49"/>
                      <a:pt x="44" y="49"/>
                      <a:pt x="41" y="50"/>
                    </a:cubicBezTo>
                    <a:cubicBezTo>
                      <a:pt x="41" y="48"/>
                      <a:pt x="41" y="45"/>
                      <a:pt x="41" y="43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2" y="42"/>
                      <a:pt x="26" y="45"/>
                      <a:pt x="20" y="49"/>
                    </a:cubicBezTo>
                    <a:cubicBezTo>
                      <a:pt x="15" y="51"/>
                      <a:pt x="11" y="55"/>
                      <a:pt x="8" y="60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5" y="64"/>
                      <a:pt x="3" y="65"/>
                      <a:pt x="1" y="67"/>
                    </a:cubicBezTo>
                    <a:cubicBezTo>
                      <a:pt x="1" y="64"/>
                      <a:pt x="0" y="63"/>
                      <a:pt x="0" y="61"/>
                    </a:cubicBezTo>
                    <a:cubicBezTo>
                      <a:pt x="20" y="26"/>
                      <a:pt x="48" y="2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28" name="Freeform 87">
                <a:extLst>
                  <a:ext uri="{FF2B5EF4-FFF2-40B4-BE49-F238E27FC236}">
                    <a16:creationId xmlns:a16="http://schemas.microsoft.com/office/drawing/2014/main" id="{3270C52E-EA1F-849D-CD3D-48DDFDAD2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1" y="2103"/>
                <a:ext cx="45" cy="108"/>
              </a:xfrm>
              <a:custGeom>
                <a:avLst/>
                <a:gdLst>
                  <a:gd name="T0" fmla="*/ 10 w 27"/>
                  <a:gd name="T1" fmla="*/ 0 h 64"/>
                  <a:gd name="T2" fmla="*/ 18 w 27"/>
                  <a:gd name="T3" fmla="*/ 64 h 64"/>
                  <a:gd name="T4" fmla="*/ 10 w 27"/>
                  <a:gd name="T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64">
                    <a:moveTo>
                      <a:pt x="10" y="0"/>
                    </a:moveTo>
                    <a:cubicBezTo>
                      <a:pt x="0" y="26"/>
                      <a:pt x="9" y="37"/>
                      <a:pt x="18" y="64"/>
                    </a:cubicBezTo>
                    <a:cubicBezTo>
                      <a:pt x="27" y="38"/>
                      <a:pt x="17" y="25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30" name="Freeform 88">
                <a:extLst>
                  <a:ext uri="{FF2B5EF4-FFF2-40B4-BE49-F238E27FC236}">
                    <a16:creationId xmlns:a16="http://schemas.microsoft.com/office/drawing/2014/main" id="{5E50AA9E-8A1B-E8A9-1754-675F5E1F6C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3" y="1880"/>
                <a:ext cx="17" cy="54"/>
              </a:xfrm>
              <a:custGeom>
                <a:avLst/>
                <a:gdLst>
                  <a:gd name="T0" fmla="*/ 1 w 10"/>
                  <a:gd name="T1" fmla="*/ 0 h 32"/>
                  <a:gd name="T2" fmla="*/ 8 w 10"/>
                  <a:gd name="T3" fmla="*/ 32 h 32"/>
                  <a:gd name="T4" fmla="*/ 1 w 10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32">
                    <a:moveTo>
                      <a:pt x="1" y="0"/>
                    </a:moveTo>
                    <a:cubicBezTo>
                      <a:pt x="10" y="11"/>
                      <a:pt x="8" y="17"/>
                      <a:pt x="8" y="32"/>
                    </a:cubicBezTo>
                    <a:cubicBezTo>
                      <a:pt x="0" y="22"/>
                      <a:pt x="1" y="14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31" name="Freeform 89">
                <a:extLst>
                  <a:ext uri="{FF2B5EF4-FFF2-40B4-BE49-F238E27FC236}">
                    <a16:creationId xmlns:a16="http://schemas.microsoft.com/office/drawing/2014/main" id="{C3E050A2-F9CA-491C-F818-C438347DD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5" y="1892"/>
                <a:ext cx="25" cy="67"/>
              </a:xfrm>
              <a:custGeom>
                <a:avLst/>
                <a:gdLst>
                  <a:gd name="T0" fmla="*/ 6 w 15"/>
                  <a:gd name="T1" fmla="*/ 0 h 40"/>
                  <a:gd name="T2" fmla="*/ 8 w 15"/>
                  <a:gd name="T3" fmla="*/ 40 h 40"/>
                  <a:gd name="T4" fmla="*/ 6 w 15"/>
                  <a:gd name="T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40">
                    <a:moveTo>
                      <a:pt x="6" y="0"/>
                    </a:moveTo>
                    <a:cubicBezTo>
                      <a:pt x="15" y="15"/>
                      <a:pt x="10" y="22"/>
                      <a:pt x="8" y="40"/>
                    </a:cubicBezTo>
                    <a:cubicBezTo>
                      <a:pt x="0" y="26"/>
                      <a:pt x="4" y="16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32" name="Freeform 90">
                <a:extLst>
                  <a:ext uri="{FF2B5EF4-FFF2-40B4-BE49-F238E27FC236}">
                    <a16:creationId xmlns:a16="http://schemas.microsoft.com/office/drawing/2014/main" id="{A0E9B41F-18B2-F0C1-B864-606561CB1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4" y="1909"/>
                <a:ext cx="34" cy="82"/>
              </a:xfrm>
              <a:custGeom>
                <a:avLst/>
                <a:gdLst>
                  <a:gd name="T0" fmla="*/ 11 w 20"/>
                  <a:gd name="T1" fmla="*/ 0 h 49"/>
                  <a:gd name="T2" fmla="*/ 8 w 20"/>
                  <a:gd name="T3" fmla="*/ 49 h 49"/>
                  <a:gd name="T4" fmla="*/ 11 w 20"/>
                  <a:gd name="T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49">
                    <a:moveTo>
                      <a:pt x="11" y="0"/>
                    </a:moveTo>
                    <a:cubicBezTo>
                      <a:pt x="20" y="19"/>
                      <a:pt x="13" y="28"/>
                      <a:pt x="8" y="49"/>
                    </a:cubicBezTo>
                    <a:cubicBezTo>
                      <a:pt x="0" y="30"/>
                      <a:pt x="6" y="19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34" name="Freeform 91">
                <a:extLst>
                  <a:ext uri="{FF2B5EF4-FFF2-40B4-BE49-F238E27FC236}">
                    <a16:creationId xmlns:a16="http://schemas.microsoft.com/office/drawing/2014/main" id="{58426977-71A1-BB49-66AE-306F6625D1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6" y="1935"/>
                <a:ext cx="38" cy="91"/>
              </a:xfrm>
              <a:custGeom>
                <a:avLst/>
                <a:gdLst>
                  <a:gd name="T0" fmla="*/ 16 w 23"/>
                  <a:gd name="T1" fmla="*/ 0 h 54"/>
                  <a:gd name="T2" fmla="*/ 6 w 23"/>
                  <a:gd name="T3" fmla="*/ 54 h 54"/>
                  <a:gd name="T4" fmla="*/ 16 w 23"/>
                  <a:gd name="T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54">
                    <a:moveTo>
                      <a:pt x="16" y="0"/>
                    </a:moveTo>
                    <a:cubicBezTo>
                      <a:pt x="23" y="22"/>
                      <a:pt x="15" y="32"/>
                      <a:pt x="6" y="54"/>
                    </a:cubicBezTo>
                    <a:cubicBezTo>
                      <a:pt x="0" y="32"/>
                      <a:pt x="8" y="2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35" name="Freeform 92">
                <a:extLst>
                  <a:ext uri="{FF2B5EF4-FFF2-40B4-BE49-F238E27FC236}">
                    <a16:creationId xmlns:a16="http://schemas.microsoft.com/office/drawing/2014/main" id="{90EFD3A7-AE8C-6452-B4EC-D4FFD14AF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3" y="1965"/>
                <a:ext cx="46" cy="97"/>
              </a:xfrm>
              <a:custGeom>
                <a:avLst/>
                <a:gdLst>
                  <a:gd name="T0" fmla="*/ 22 w 27"/>
                  <a:gd name="T1" fmla="*/ 0 h 58"/>
                  <a:gd name="T2" fmla="*/ 3 w 27"/>
                  <a:gd name="T3" fmla="*/ 58 h 58"/>
                  <a:gd name="T4" fmla="*/ 22 w 27"/>
                  <a:gd name="T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58">
                    <a:moveTo>
                      <a:pt x="22" y="0"/>
                    </a:moveTo>
                    <a:cubicBezTo>
                      <a:pt x="27" y="27"/>
                      <a:pt x="16" y="35"/>
                      <a:pt x="3" y="58"/>
                    </a:cubicBezTo>
                    <a:cubicBezTo>
                      <a:pt x="0" y="32"/>
                      <a:pt x="11" y="22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36" name="Freeform 93">
                <a:extLst>
                  <a:ext uri="{FF2B5EF4-FFF2-40B4-BE49-F238E27FC236}">
                    <a16:creationId xmlns:a16="http://schemas.microsoft.com/office/drawing/2014/main" id="{F710D1A7-3DDD-6C82-CE6B-9EF718FBE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6" y="2004"/>
                <a:ext cx="52" cy="101"/>
              </a:xfrm>
              <a:custGeom>
                <a:avLst/>
                <a:gdLst>
                  <a:gd name="T0" fmla="*/ 29 w 31"/>
                  <a:gd name="T1" fmla="*/ 0 h 60"/>
                  <a:gd name="T2" fmla="*/ 0 w 31"/>
                  <a:gd name="T3" fmla="*/ 60 h 60"/>
                  <a:gd name="T4" fmla="*/ 29 w 31"/>
                  <a:gd name="T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60">
                    <a:moveTo>
                      <a:pt x="29" y="0"/>
                    </a:moveTo>
                    <a:cubicBezTo>
                      <a:pt x="31" y="31"/>
                      <a:pt x="18" y="37"/>
                      <a:pt x="0" y="60"/>
                    </a:cubicBezTo>
                    <a:cubicBezTo>
                      <a:pt x="0" y="31"/>
                      <a:pt x="14" y="2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37" name="Freeform 94">
                <a:extLst>
                  <a:ext uri="{FF2B5EF4-FFF2-40B4-BE49-F238E27FC236}">
                    <a16:creationId xmlns:a16="http://schemas.microsoft.com/office/drawing/2014/main" id="{254194FF-9598-90E8-6375-76ABA923EF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6" y="2053"/>
                <a:ext cx="67" cy="99"/>
              </a:xfrm>
              <a:custGeom>
                <a:avLst/>
                <a:gdLst>
                  <a:gd name="T0" fmla="*/ 40 w 40"/>
                  <a:gd name="T1" fmla="*/ 0 h 59"/>
                  <a:gd name="T2" fmla="*/ 0 w 40"/>
                  <a:gd name="T3" fmla="*/ 59 h 59"/>
                  <a:gd name="T4" fmla="*/ 40 w 40"/>
                  <a:gd name="T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59">
                    <a:moveTo>
                      <a:pt x="40" y="0"/>
                    </a:moveTo>
                    <a:cubicBezTo>
                      <a:pt x="37" y="32"/>
                      <a:pt x="22" y="38"/>
                      <a:pt x="0" y="59"/>
                    </a:cubicBezTo>
                    <a:cubicBezTo>
                      <a:pt x="4" y="28"/>
                      <a:pt x="20" y="2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38" name="Freeform 95">
                <a:extLst>
                  <a:ext uri="{FF2B5EF4-FFF2-40B4-BE49-F238E27FC236}">
                    <a16:creationId xmlns:a16="http://schemas.microsoft.com/office/drawing/2014/main" id="{A195CC3A-30C6-7B6A-40B9-D3EC1EEB2F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6" y="2106"/>
                <a:ext cx="89" cy="96"/>
              </a:xfrm>
              <a:custGeom>
                <a:avLst/>
                <a:gdLst>
                  <a:gd name="T0" fmla="*/ 53 w 53"/>
                  <a:gd name="T1" fmla="*/ 0 h 57"/>
                  <a:gd name="T2" fmla="*/ 0 w 53"/>
                  <a:gd name="T3" fmla="*/ 57 h 57"/>
                  <a:gd name="T4" fmla="*/ 53 w 53"/>
                  <a:gd name="T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57">
                    <a:moveTo>
                      <a:pt x="53" y="0"/>
                    </a:moveTo>
                    <a:cubicBezTo>
                      <a:pt x="44" y="35"/>
                      <a:pt x="28" y="38"/>
                      <a:pt x="0" y="57"/>
                    </a:cubicBezTo>
                    <a:cubicBezTo>
                      <a:pt x="9" y="24"/>
                      <a:pt x="27" y="18"/>
                      <a:pt x="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39" name="Freeform 96">
                <a:extLst>
                  <a:ext uri="{FF2B5EF4-FFF2-40B4-BE49-F238E27FC236}">
                    <a16:creationId xmlns:a16="http://schemas.microsoft.com/office/drawing/2014/main" id="{58463C9D-A6EC-B4B0-AD7E-15934CA195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4" y="2267"/>
                <a:ext cx="92" cy="53"/>
              </a:xfrm>
              <a:custGeom>
                <a:avLst/>
                <a:gdLst>
                  <a:gd name="T0" fmla="*/ 0 w 55"/>
                  <a:gd name="T1" fmla="*/ 0 h 32"/>
                  <a:gd name="T2" fmla="*/ 49 w 55"/>
                  <a:gd name="T3" fmla="*/ 32 h 32"/>
                  <a:gd name="T4" fmla="*/ 55 w 55"/>
                  <a:gd name="T5" fmla="*/ 4 h 32"/>
                  <a:gd name="T6" fmla="*/ 0 w 55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32">
                    <a:moveTo>
                      <a:pt x="0" y="0"/>
                    </a:moveTo>
                    <a:cubicBezTo>
                      <a:pt x="17" y="21"/>
                      <a:pt x="32" y="29"/>
                      <a:pt x="49" y="32"/>
                    </a:cubicBezTo>
                    <a:cubicBezTo>
                      <a:pt x="52" y="23"/>
                      <a:pt x="54" y="12"/>
                      <a:pt x="55" y="4"/>
                    </a:cubicBezTo>
                    <a:cubicBezTo>
                      <a:pt x="39" y="1"/>
                      <a:pt x="2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40" name="Freeform 97">
                <a:extLst>
                  <a:ext uri="{FF2B5EF4-FFF2-40B4-BE49-F238E27FC236}">
                    <a16:creationId xmlns:a16="http://schemas.microsoft.com/office/drawing/2014/main" id="{FEA3DD0F-5C9A-36DA-CD48-6690B1CE64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2" y="2285"/>
                <a:ext cx="47" cy="41"/>
              </a:xfrm>
              <a:custGeom>
                <a:avLst/>
                <a:gdLst>
                  <a:gd name="T0" fmla="*/ 0 w 28"/>
                  <a:gd name="T1" fmla="*/ 23 h 24"/>
                  <a:gd name="T2" fmla="*/ 28 w 28"/>
                  <a:gd name="T3" fmla="*/ 24 h 24"/>
                  <a:gd name="T4" fmla="*/ 24 w 28"/>
                  <a:gd name="T5" fmla="*/ 11 h 24"/>
                  <a:gd name="T6" fmla="*/ 25 w 28"/>
                  <a:gd name="T7" fmla="*/ 9 h 24"/>
                  <a:gd name="T8" fmla="*/ 9 w 28"/>
                  <a:gd name="T9" fmla="*/ 0 h 24"/>
                  <a:gd name="T10" fmla="*/ 0 w 28"/>
                  <a:gd name="T11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4">
                    <a:moveTo>
                      <a:pt x="0" y="23"/>
                    </a:moveTo>
                    <a:cubicBezTo>
                      <a:pt x="9" y="24"/>
                      <a:pt x="18" y="24"/>
                      <a:pt x="28" y="24"/>
                    </a:cubicBezTo>
                    <a:cubicBezTo>
                      <a:pt x="26" y="21"/>
                      <a:pt x="24" y="16"/>
                      <a:pt x="24" y="11"/>
                    </a:cubicBezTo>
                    <a:cubicBezTo>
                      <a:pt x="24" y="11"/>
                      <a:pt x="25" y="10"/>
                      <a:pt x="25" y="9"/>
                    </a:cubicBezTo>
                    <a:cubicBezTo>
                      <a:pt x="20" y="5"/>
                      <a:pt x="14" y="2"/>
                      <a:pt x="9" y="0"/>
                    </a:cubicBezTo>
                    <a:cubicBezTo>
                      <a:pt x="7" y="8"/>
                      <a:pt x="4" y="16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41" name="Freeform 98">
                <a:extLst>
                  <a:ext uri="{FF2B5EF4-FFF2-40B4-BE49-F238E27FC236}">
                    <a16:creationId xmlns:a16="http://schemas.microsoft.com/office/drawing/2014/main" id="{38AF1823-B0AD-ADF8-3827-B0211FA6A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8" y="1849"/>
                <a:ext cx="43" cy="38"/>
              </a:xfrm>
              <a:custGeom>
                <a:avLst/>
                <a:gdLst>
                  <a:gd name="T0" fmla="*/ 26 w 26"/>
                  <a:gd name="T1" fmla="*/ 0 h 23"/>
                  <a:gd name="T2" fmla="*/ 0 w 26"/>
                  <a:gd name="T3" fmla="*/ 23 h 23"/>
                  <a:gd name="T4" fmla="*/ 26 w 26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23">
                    <a:moveTo>
                      <a:pt x="26" y="0"/>
                    </a:moveTo>
                    <a:cubicBezTo>
                      <a:pt x="12" y="1"/>
                      <a:pt x="9" y="10"/>
                      <a:pt x="0" y="23"/>
                    </a:cubicBezTo>
                    <a:cubicBezTo>
                      <a:pt x="13" y="20"/>
                      <a:pt x="17" y="12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42" name="Freeform 99">
                <a:extLst>
                  <a:ext uri="{FF2B5EF4-FFF2-40B4-BE49-F238E27FC236}">
                    <a16:creationId xmlns:a16="http://schemas.microsoft.com/office/drawing/2014/main" id="{B2F9D3D0-101E-9612-AB83-4A8F41B813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3" y="1887"/>
                <a:ext cx="25" cy="10"/>
              </a:xfrm>
              <a:custGeom>
                <a:avLst/>
                <a:gdLst>
                  <a:gd name="T0" fmla="*/ 15 w 15"/>
                  <a:gd name="T1" fmla="*/ 0 h 6"/>
                  <a:gd name="T2" fmla="*/ 0 w 15"/>
                  <a:gd name="T3" fmla="*/ 4 h 6"/>
                  <a:gd name="T4" fmla="*/ 15 w 1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15" y="0"/>
                    </a:moveTo>
                    <a:cubicBezTo>
                      <a:pt x="10" y="6"/>
                      <a:pt x="6" y="4"/>
                      <a:pt x="0" y="4"/>
                    </a:cubicBezTo>
                    <a:cubicBezTo>
                      <a:pt x="5" y="0"/>
                      <a:pt x="9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43" name="Freeform 100">
                <a:extLst>
                  <a:ext uri="{FF2B5EF4-FFF2-40B4-BE49-F238E27FC236}">
                    <a16:creationId xmlns:a16="http://schemas.microsoft.com/office/drawing/2014/main" id="{3DFA1059-9C8B-10E9-5CA1-C1006AA5C8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1" y="1864"/>
                <a:ext cx="13" cy="43"/>
              </a:xfrm>
              <a:custGeom>
                <a:avLst/>
                <a:gdLst>
                  <a:gd name="T0" fmla="*/ 8 w 8"/>
                  <a:gd name="T1" fmla="*/ 0 h 26"/>
                  <a:gd name="T2" fmla="*/ 0 w 8"/>
                  <a:gd name="T3" fmla="*/ 26 h 26"/>
                  <a:gd name="T4" fmla="*/ 8 w 8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6">
                    <a:moveTo>
                      <a:pt x="8" y="0"/>
                    </a:moveTo>
                    <a:cubicBezTo>
                      <a:pt x="0" y="7"/>
                      <a:pt x="1" y="14"/>
                      <a:pt x="0" y="26"/>
                    </a:cubicBezTo>
                    <a:cubicBezTo>
                      <a:pt x="8" y="19"/>
                      <a:pt x="7" y="12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44" name="Freeform 101">
                <a:extLst>
                  <a:ext uri="{FF2B5EF4-FFF2-40B4-BE49-F238E27FC236}">
                    <a16:creationId xmlns:a16="http://schemas.microsoft.com/office/drawing/2014/main" id="{8A9B80DE-4193-CE55-6FA8-84916AD57B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6" y="1907"/>
                <a:ext cx="29" cy="11"/>
              </a:xfrm>
              <a:custGeom>
                <a:avLst/>
                <a:gdLst>
                  <a:gd name="T0" fmla="*/ 17 w 17"/>
                  <a:gd name="T1" fmla="*/ 1 h 7"/>
                  <a:gd name="T2" fmla="*/ 0 w 17"/>
                  <a:gd name="T3" fmla="*/ 6 h 7"/>
                  <a:gd name="T4" fmla="*/ 17 w 17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1" y="7"/>
                      <a:pt x="8" y="6"/>
                      <a:pt x="0" y="6"/>
                    </a:cubicBezTo>
                    <a:cubicBezTo>
                      <a:pt x="5" y="0"/>
                      <a:pt x="9" y="2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45" name="Freeform 102">
                <a:extLst>
                  <a:ext uri="{FF2B5EF4-FFF2-40B4-BE49-F238E27FC236}">
                    <a16:creationId xmlns:a16="http://schemas.microsoft.com/office/drawing/2014/main" id="{F2F3CAC4-F741-69B3-5B04-13E489D7DC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3" y="1929"/>
                <a:ext cx="27" cy="12"/>
              </a:xfrm>
              <a:custGeom>
                <a:avLst/>
                <a:gdLst>
                  <a:gd name="T0" fmla="*/ 16 w 16"/>
                  <a:gd name="T1" fmla="*/ 0 h 7"/>
                  <a:gd name="T2" fmla="*/ 0 w 16"/>
                  <a:gd name="T3" fmla="*/ 6 h 7"/>
                  <a:gd name="T4" fmla="*/ 16 w 16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7">
                    <a:moveTo>
                      <a:pt x="16" y="0"/>
                    </a:moveTo>
                    <a:cubicBezTo>
                      <a:pt x="11" y="7"/>
                      <a:pt x="7" y="5"/>
                      <a:pt x="0" y="6"/>
                    </a:cubicBezTo>
                    <a:cubicBezTo>
                      <a:pt x="5" y="0"/>
                      <a:pt x="9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46" name="Freeform 103">
                <a:extLst>
                  <a:ext uri="{FF2B5EF4-FFF2-40B4-BE49-F238E27FC236}">
                    <a16:creationId xmlns:a16="http://schemas.microsoft.com/office/drawing/2014/main" id="{D4F92216-71D4-BE6F-D91E-784C78DB01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9" y="1951"/>
                <a:ext cx="30" cy="15"/>
              </a:xfrm>
              <a:custGeom>
                <a:avLst/>
                <a:gdLst>
                  <a:gd name="T0" fmla="*/ 18 w 18"/>
                  <a:gd name="T1" fmla="*/ 0 h 9"/>
                  <a:gd name="T2" fmla="*/ 0 w 18"/>
                  <a:gd name="T3" fmla="*/ 9 h 9"/>
                  <a:gd name="T4" fmla="*/ 18 w 18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9">
                    <a:moveTo>
                      <a:pt x="18" y="0"/>
                    </a:moveTo>
                    <a:cubicBezTo>
                      <a:pt x="13" y="9"/>
                      <a:pt x="9" y="7"/>
                      <a:pt x="0" y="9"/>
                    </a:cubicBezTo>
                    <a:cubicBezTo>
                      <a:pt x="5" y="2"/>
                      <a:pt x="10" y="2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47" name="Freeform 104">
                <a:extLst>
                  <a:ext uri="{FF2B5EF4-FFF2-40B4-BE49-F238E27FC236}">
                    <a16:creationId xmlns:a16="http://schemas.microsoft.com/office/drawing/2014/main" id="{9D477E4C-B0EA-A764-E40F-F1B5D02C7E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9" y="1974"/>
                <a:ext cx="32" cy="27"/>
              </a:xfrm>
              <a:custGeom>
                <a:avLst/>
                <a:gdLst>
                  <a:gd name="T0" fmla="*/ 19 w 19"/>
                  <a:gd name="T1" fmla="*/ 0 h 16"/>
                  <a:gd name="T2" fmla="*/ 0 w 19"/>
                  <a:gd name="T3" fmla="*/ 16 h 16"/>
                  <a:gd name="T4" fmla="*/ 19 w 19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6">
                    <a:moveTo>
                      <a:pt x="19" y="0"/>
                    </a:moveTo>
                    <a:cubicBezTo>
                      <a:pt x="15" y="12"/>
                      <a:pt x="10" y="12"/>
                      <a:pt x="0" y="16"/>
                    </a:cubicBezTo>
                    <a:cubicBezTo>
                      <a:pt x="5" y="6"/>
                      <a:pt x="11" y="5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48" name="Freeform 105">
                <a:extLst>
                  <a:ext uri="{FF2B5EF4-FFF2-40B4-BE49-F238E27FC236}">
                    <a16:creationId xmlns:a16="http://schemas.microsoft.com/office/drawing/2014/main" id="{468B6F1E-9FE2-606B-84F0-2B221A38C8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4" y="1999"/>
                <a:ext cx="35" cy="35"/>
              </a:xfrm>
              <a:custGeom>
                <a:avLst/>
                <a:gdLst>
                  <a:gd name="T0" fmla="*/ 21 w 21"/>
                  <a:gd name="T1" fmla="*/ 0 h 21"/>
                  <a:gd name="T2" fmla="*/ 0 w 21"/>
                  <a:gd name="T3" fmla="*/ 21 h 21"/>
                  <a:gd name="T4" fmla="*/ 21 w 21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21">
                    <a:moveTo>
                      <a:pt x="21" y="0"/>
                    </a:moveTo>
                    <a:cubicBezTo>
                      <a:pt x="17" y="13"/>
                      <a:pt x="11" y="14"/>
                      <a:pt x="0" y="21"/>
                    </a:cubicBezTo>
                    <a:cubicBezTo>
                      <a:pt x="4" y="9"/>
                      <a:pt x="11" y="6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49" name="Freeform 106">
                <a:extLst>
                  <a:ext uri="{FF2B5EF4-FFF2-40B4-BE49-F238E27FC236}">
                    <a16:creationId xmlns:a16="http://schemas.microsoft.com/office/drawing/2014/main" id="{3A8360A0-61D6-BC3E-6021-F71181C4C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0" y="2021"/>
                <a:ext cx="34" cy="50"/>
              </a:xfrm>
              <a:custGeom>
                <a:avLst/>
                <a:gdLst>
                  <a:gd name="T0" fmla="*/ 20 w 20"/>
                  <a:gd name="T1" fmla="*/ 0 h 30"/>
                  <a:gd name="T2" fmla="*/ 0 w 20"/>
                  <a:gd name="T3" fmla="*/ 30 h 30"/>
                  <a:gd name="T4" fmla="*/ 20 w 20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30">
                    <a:moveTo>
                      <a:pt x="20" y="0"/>
                    </a:moveTo>
                    <a:cubicBezTo>
                      <a:pt x="19" y="17"/>
                      <a:pt x="12" y="20"/>
                      <a:pt x="0" y="30"/>
                    </a:cubicBezTo>
                    <a:cubicBezTo>
                      <a:pt x="2" y="15"/>
                      <a:pt x="10" y="1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50" name="Freeform 107">
                <a:extLst>
                  <a:ext uri="{FF2B5EF4-FFF2-40B4-BE49-F238E27FC236}">
                    <a16:creationId xmlns:a16="http://schemas.microsoft.com/office/drawing/2014/main" id="{E2756C04-48B7-FEDF-D59C-129C586669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4" y="2049"/>
                <a:ext cx="34" cy="62"/>
              </a:xfrm>
              <a:custGeom>
                <a:avLst/>
                <a:gdLst>
                  <a:gd name="T0" fmla="*/ 19 w 20"/>
                  <a:gd name="T1" fmla="*/ 0 h 37"/>
                  <a:gd name="T2" fmla="*/ 0 w 20"/>
                  <a:gd name="T3" fmla="*/ 37 h 37"/>
                  <a:gd name="T4" fmla="*/ 19 w 20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37">
                    <a:moveTo>
                      <a:pt x="19" y="0"/>
                    </a:moveTo>
                    <a:cubicBezTo>
                      <a:pt x="20" y="19"/>
                      <a:pt x="11" y="23"/>
                      <a:pt x="0" y="37"/>
                    </a:cubicBezTo>
                    <a:cubicBezTo>
                      <a:pt x="0" y="19"/>
                      <a:pt x="9" y="13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51" name="Freeform 108">
                <a:extLst>
                  <a:ext uri="{FF2B5EF4-FFF2-40B4-BE49-F238E27FC236}">
                    <a16:creationId xmlns:a16="http://schemas.microsoft.com/office/drawing/2014/main" id="{D5238C00-5666-5B32-DDB0-BF03380EF2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1" y="2075"/>
                <a:ext cx="38" cy="83"/>
              </a:xfrm>
              <a:custGeom>
                <a:avLst/>
                <a:gdLst>
                  <a:gd name="T0" fmla="*/ 18 w 23"/>
                  <a:gd name="T1" fmla="*/ 0 h 50"/>
                  <a:gd name="T2" fmla="*/ 3 w 23"/>
                  <a:gd name="T3" fmla="*/ 50 h 50"/>
                  <a:gd name="T4" fmla="*/ 18 w 23"/>
                  <a:gd name="T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50">
                    <a:moveTo>
                      <a:pt x="18" y="0"/>
                    </a:moveTo>
                    <a:cubicBezTo>
                      <a:pt x="23" y="23"/>
                      <a:pt x="14" y="30"/>
                      <a:pt x="3" y="50"/>
                    </a:cubicBezTo>
                    <a:cubicBezTo>
                      <a:pt x="0" y="29"/>
                      <a:pt x="9" y="19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52" name="Freeform 109">
                <a:extLst>
                  <a:ext uri="{FF2B5EF4-FFF2-40B4-BE49-F238E27FC236}">
                    <a16:creationId xmlns:a16="http://schemas.microsoft.com/office/drawing/2014/main" id="{F7EB6B4A-B47D-2A9E-67BE-75FD30515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1" y="2185"/>
                <a:ext cx="146" cy="112"/>
              </a:xfrm>
              <a:custGeom>
                <a:avLst/>
                <a:gdLst>
                  <a:gd name="T0" fmla="*/ 0 w 87"/>
                  <a:gd name="T1" fmla="*/ 0 h 67"/>
                  <a:gd name="T2" fmla="*/ 36 w 87"/>
                  <a:gd name="T3" fmla="*/ 49 h 67"/>
                  <a:gd name="T4" fmla="*/ 46 w 87"/>
                  <a:gd name="T5" fmla="*/ 50 h 67"/>
                  <a:gd name="T6" fmla="*/ 46 w 87"/>
                  <a:gd name="T7" fmla="*/ 43 h 67"/>
                  <a:gd name="T8" fmla="*/ 46 w 87"/>
                  <a:gd name="T9" fmla="*/ 41 h 67"/>
                  <a:gd name="T10" fmla="*/ 48 w 87"/>
                  <a:gd name="T11" fmla="*/ 42 h 67"/>
                  <a:gd name="T12" fmla="*/ 66 w 87"/>
                  <a:gd name="T13" fmla="*/ 49 h 67"/>
                  <a:gd name="T14" fmla="*/ 79 w 87"/>
                  <a:gd name="T15" fmla="*/ 60 h 67"/>
                  <a:gd name="T16" fmla="*/ 80 w 87"/>
                  <a:gd name="T17" fmla="*/ 63 h 67"/>
                  <a:gd name="T18" fmla="*/ 85 w 87"/>
                  <a:gd name="T19" fmla="*/ 67 h 67"/>
                  <a:gd name="T20" fmla="*/ 87 w 87"/>
                  <a:gd name="T21" fmla="*/ 61 h 67"/>
                  <a:gd name="T22" fmla="*/ 0 w 87"/>
                  <a:gd name="T2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7" h="67">
                    <a:moveTo>
                      <a:pt x="0" y="0"/>
                    </a:moveTo>
                    <a:cubicBezTo>
                      <a:pt x="9" y="26"/>
                      <a:pt x="21" y="39"/>
                      <a:pt x="36" y="49"/>
                    </a:cubicBezTo>
                    <a:cubicBezTo>
                      <a:pt x="39" y="49"/>
                      <a:pt x="42" y="49"/>
                      <a:pt x="46" y="50"/>
                    </a:cubicBezTo>
                    <a:cubicBezTo>
                      <a:pt x="46" y="48"/>
                      <a:pt x="46" y="45"/>
                      <a:pt x="46" y="43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54" y="42"/>
                      <a:pt x="61" y="45"/>
                      <a:pt x="66" y="49"/>
                    </a:cubicBezTo>
                    <a:cubicBezTo>
                      <a:pt x="71" y="51"/>
                      <a:pt x="76" y="55"/>
                      <a:pt x="79" y="60"/>
                    </a:cubicBezTo>
                    <a:cubicBezTo>
                      <a:pt x="80" y="63"/>
                      <a:pt x="80" y="63"/>
                      <a:pt x="80" y="63"/>
                    </a:cubicBezTo>
                    <a:cubicBezTo>
                      <a:pt x="82" y="64"/>
                      <a:pt x="84" y="65"/>
                      <a:pt x="85" y="67"/>
                    </a:cubicBezTo>
                    <a:cubicBezTo>
                      <a:pt x="86" y="64"/>
                      <a:pt x="87" y="63"/>
                      <a:pt x="87" y="61"/>
                    </a:cubicBezTo>
                    <a:cubicBezTo>
                      <a:pt x="67" y="26"/>
                      <a:pt x="39" y="2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53" name="Freeform 110">
                <a:extLst>
                  <a:ext uri="{FF2B5EF4-FFF2-40B4-BE49-F238E27FC236}">
                    <a16:creationId xmlns:a16="http://schemas.microsoft.com/office/drawing/2014/main" id="{443A6ECA-9F67-7815-4E3D-AEDBD338C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4" y="2103"/>
                <a:ext cx="47" cy="108"/>
              </a:xfrm>
              <a:custGeom>
                <a:avLst/>
                <a:gdLst>
                  <a:gd name="T0" fmla="*/ 17 w 28"/>
                  <a:gd name="T1" fmla="*/ 0 h 64"/>
                  <a:gd name="T2" fmla="*/ 8 w 28"/>
                  <a:gd name="T3" fmla="*/ 64 h 64"/>
                  <a:gd name="T4" fmla="*/ 17 w 28"/>
                  <a:gd name="T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64">
                    <a:moveTo>
                      <a:pt x="17" y="0"/>
                    </a:moveTo>
                    <a:cubicBezTo>
                      <a:pt x="28" y="26"/>
                      <a:pt x="17" y="37"/>
                      <a:pt x="8" y="64"/>
                    </a:cubicBezTo>
                    <a:cubicBezTo>
                      <a:pt x="0" y="38"/>
                      <a:pt x="10" y="25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54" name="Freeform 111">
                <a:extLst>
                  <a:ext uri="{FF2B5EF4-FFF2-40B4-BE49-F238E27FC236}">
                    <a16:creationId xmlns:a16="http://schemas.microsoft.com/office/drawing/2014/main" id="{A3CBE7DF-108E-B1F1-1C44-15A9B0687E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9" y="1880"/>
                <a:ext cx="18" cy="54"/>
              </a:xfrm>
              <a:custGeom>
                <a:avLst/>
                <a:gdLst>
                  <a:gd name="T0" fmla="*/ 10 w 11"/>
                  <a:gd name="T1" fmla="*/ 0 h 32"/>
                  <a:gd name="T2" fmla="*/ 3 w 11"/>
                  <a:gd name="T3" fmla="*/ 32 h 32"/>
                  <a:gd name="T4" fmla="*/ 10 w 11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32">
                    <a:moveTo>
                      <a:pt x="10" y="0"/>
                    </a:moveTo>
                    <a:cubicBezTo>
                      <a:pt x="0" y="11"/>
                      <a:pt x="3" y="17"/>
                      <a:pt x="3" y="32"/>
                    </a:cubicBezTo>
                    <a:cubicBezTo>
                      <a:pt x="11" y="22"/>
                      <a:pt x="9" y="14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1055" name="Freeform 112">
                <a:extLst>
                  <a:ext uri="{FF2B5EF4-FFF2-40B4-BE49-F238E27FC236}">
                    <a16:creationId xmlns:a16="http://schemas.microsoft.com/office/drawing/2014/main" id="{31D793E8-E559-B4BE-8D6C-3A3DB02716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1" y="1892"/>
                <a:ext cx="25" cy="67"/>
              </a:xfrm>
              <a:custGeom>
                <a:avLst/>
                <a:gdLst>
                  <a:gd name="T0" fmla="*/ 9 w 15"/>
                  <a:gd name="T1" fmla="*/ 0 h 40"/>
                  <a:gd name="T2" fmla="*/ 7 w 15"/>
                  <a:gd name="T3" fmla="*/ 40 h 40"/>
                  <a:gd name="T4" fmla="*/ 9 w 15"/>
                  <a:gd name="T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40">
                    <a:moveTo>
                      <a:pt x="9" y="0"/>
                    </a:moveTo>
                    <a:cubicBezTo>
                      <a:pt x="0" y="15"/>
                      <a:pt x="4" y="22"/>
                      <a:pt x="7" y="40"/>
                    </a:cubicBezTo>
                    <a:cubicBezTo>
                      <a:pt x="15" y="26"/>
                      <a:pt x="11" y="16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18" name="Freeform 113">
                <a:extLst>
                  <a:ext uri="{FF2B5EF4-FFF2-40B4-BE49-F238E27FC236}">
                    <a16:creationId xmlns:a16="http://schemas.microsoft.com/office/drawing/2014/main" id="{7500F4DF-C942-A7CB-79AE-788E801BDA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2" y="1909"/>
                <a:ext cx="32" cy="82"/>
              </a:xfrm>
              <a:custGeom>
                <a:avLst/>
                <a:gdLst>
                  <a:gd name="T0" fmla="*/ 8 w 19"/>
                  <a:gd name="T1" fmla="*/ 0 h 49"/>
                  <a:gd name="T2" fmla="*/ 12 w 19"/>
                  <a:gd name="T3" fmla="*/ 49 h 49"/>
                  <a:gd name="T4" fmla="*/ 8 w 19"/>
                  <a:gd name="T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49">
                    <a:moveTo>
                      <a:pt x="8" y="0"/>
                    </a:moveTo>
                    <a:cubicBezTo>
                      <a:pt x="0" y="19"/>
                      <a:pt x="6" y="28"/>
                      <a:pt x="12" y="49"/>
                    </a:cubicBezTo>
                    <a:cubicBezTo>
                      <a:pt x="19" y="30"/>
                      <a:pt x="13" y="19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19" name="Freeform 114">
                <a:extLst>
                  <a:ext uri="{FF2B5EF4-FFF2-40B4-BE49-F238E27FC236}">
                    <a16:creationId xmlns:a16="http://schemas.microsoft.com/office/drawing/2014/main" id="{04BE7CCC-7043-4478-2B19-B5D72B297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6" y="1935"/>
                <a:ext cx="38" cy="91"/>
              </a:xfrm>
              <a:custGeom>
                <a:avLst/>
                <a:gdLst>
                  <a:gd name="T0" fmla="*/ 7 w 23"/>
                  <a:gd name="T1" fmla="*/ 0 h 54"/>
                  <a:gd name="T2" fmla="*/ 17 w 23"/>
                  <a:gd name="T3" fmla="*/ 54 h 54"/>
                  <a:gd name="T4" fmla="*/ 7 w 23"/>
                  <a:gd name="T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54">
                    <a:moveTo>
                      <a:pt x="7" y="0"/>
                    </a:moveTo>
                    <a:cubicBezTo>
                      <a:pt x="0" y="22"/>
                      <a:pt x="8" y="32"/>
                      <a:pt x="17" y="54"/>
                    </a:cubicBezTo>
                    <a:cubicBezTo>
                      <a:pt x="23" y="32"/>
                      <a:pt x="15" y="2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20" name="Freeform 115">
                <a:extLst>
                  <a:ext uri="{FF2B5EF4-FFF2-40B4-BE49-F238E27FC236}">
                    <a16:creationId xmlns:a16="http://schemas.microsoft.com/office/drawing/2014/main" id="{717D8FE5-1656-052D-DE44-9773D932E5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2" y="1965"/>
                <a:ext cx="46" cy="97"/>
              </a:xfrm>
              <a:custGeom>
                <a:avLst/>
                <a:gdLst>
                  <a:gd name="T0" fmla="*/ 4 w 27"/>
                  <a:gd name="T1" fmla="*/ 0 h 58"/>
                  <a:gd name="T2" fmla="*/ 23 w 27"/>
                  <a:gd name="T3" fmla="*/ 58 h 58"/>
                  <a:gd name="T4" fmla="*/ 4 w 27"/>
                  <a:gd name="T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58">
                    <a:moveTo>
                      <a:pt x="4" y="0"/>
                    </a:moveTo>
                    <a:cubicBezTo>
                      <a:pt x="0" y="27"/>
                      <a:pt x="11" y="35"/>
                      <a:pt x="23" y="58"/>
                    </a:cubicBezTo>
                    <a:cubicBezTo>
                      <a:pt x="27" y="32"/>
                      <a:pt x="16" y="2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21" name="Freeform 116">
                <a:extLst>
                  <a:ext uri="{FF2B5EF4-FFF2-40B4-BE49-F238E27FC236}">
                    <a16:creationId xmlns:a16="http://schemas.microsoft.com/office/drawing/2014/main" id="{079DBA32-2BC8-BF7D-EED9-3BCEB0198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2" y="2004"/>
                <a:ext cx="52" cy="101"/>
              </a:xfrm>
              <a:custGeom>
                <a:avLst/>
                <a:gdLst>
                  <a:gd name="T0" fmla="*/ 1 w 31"/>
                  <a:gd name="T1" fmla="*/ 0 h 60"/>
                  <a:gd name="T2" fmla="*/ 31 w 31"/>
                  <a:gd name="T3" fmla="*/ 60 h 60"/>
                  <a:gd name="T4" fmla="*/ 1 w 31"/>
                  <a:gd name="T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60">
                    <a:moveTo>
                      <a:pt x="1" y="0"/>
                    </a:moveTo>
                    <a:cubicBezTo>
                      <a:pt x="0" y="31"/>
                      <a:pt x="13" y="37"/>
                      <a:pt x="31" y="60"/>
                    </a:cubicBezTo>
                    <a:cubicBezTo>
                      <a:pt x="31" y="31"/>
                      <a:pt x="17" y="2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22" name="Freeform 117">
                <a:extLst>
                  <a:ext uri="{FF2B5EF4-FFF2-40B4-BE49-F238E27FC236}">
                    <a16:creationId xmlns:a16="http://schemas.microsoft.com/office/drawing/2014/main" id="{DB24DF37-C046-60F0-3148-E6230EDD53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2053"/>
                <a:ext cx="65" cy="99"/>
              </a:xfrm>
              <a:custGeom>
                <a:avLst/>
                <a:gdLst>
                  <a:gd name="T0" fmla="*/ 0 w 39"/>
                  <a:gd name="T1" fmla="*/ 0 h 59"/>
                  <a:gd name="T2" fmla="*/ 39 w 39"/>
                  <a:gd name="T3" fmla="*/ 59 h 59"/>
                  <a:gd name="T4" fmla="*/ 0 w 39"/>
                  <a:gd name="T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59">
                    <a:moveTo>
                      <a:pt x="0" y="0"/>
                    </a:moveTo>
                    <a:cubicBezTo>
                      <a:pt x="2" y="32"/>
                      <a:pt x="17" y="38"/>
                      <a:pt x="39" y="59"/>
                    </a:cubicBezTo>
                    <a:cubicBezTo>
                      <a:pt x="36" y="28"/>
                      <a:pt x="20" y="2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23" name="Freeform 118">
                <a:extLst>
                  <a:ext uri="{FF2B5EF4-FFF2-40B4-BE49-F238E27FC236}">
                    <a16:creationId xmlns:a16="http://schemas.microsoft.com/office/drawing/2014/main" id="{896E21AF-9030-48AD-2918-EDB5B60703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5" y="2106"/>
                <a:ext cx="89" cy="96"/>
              </a:xfrm>
              <a:custGeom>
                <a:avLst/>
                <a:gdLst>
                  <a:gd name="T0" fmla="*/ 0 w 53"/>
                  <a:gd name="T1" fmla="*/ 0 h 57"/>
                  <a:gd name="T2" fmla="*/ 53 w 53"/>
                  <a:gd name="T3" fmla="*/ 57 h 57"/>
                  <a:gd name="T4" fmla="*/ 0 w 53"/>
                  <a:gd name="T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57">
                    <a:moveTo>
                      <a:pt x="0" y="0"/>
                    </a:moveTo>
                    <a:cubicBezTo>
                      <a:pt x="8" y="35"/>
                      <a:pt x="25" y="38"/>
                      <a:pt x="53" y="57"/>
                    </a:cubicBezTo>
                    <a:cubicBezTo>
                      <a:pt x="44" y="24"/>
                      <a:pt x="25" y="1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4008" tIns="32004" rIns="64008" bIns="3200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60">
                  <a:latin typeface="思源黑体 CN Regular" panose="020B0500000000000000" pitchFamily="34" charset="-122"/>
                </a:endParaRPr>
              </a:p>
            </p:txBody>
          </p:sp>
        </p:grpSp>
        <p:sp>
          <p:nvSpPr>
            <p:cNvPr id="258" name="矩形 257">
              <a:extLst>
                <a:ext uri="{FF2B5EF4-FFF2-40B4-BE49-F238E27FC236}">
                  <a16:creationId xmlns:a16="http://schemas.microsoft.com/office/drawing/2014/main" id="{EE15A22A-A659-BA44-0AB0-77F2F06379CA}"/>
                </a:ext>
              </a:extLst>
            </p:cNvPr>
            <p:cNvSpPr/>
            <p:nvPr/>
          </p:nvSpPr>
          <p:spPr>
            <a:xfrm>
              <a:off x="2934768" y="2875594"/>
              <a:ext cx="1283428" cy="390684"/>
            </a:xfrm>
            <a:prstGeom prst="rect">
              <a:avLst/>
            </a:prstGeom>
            <a:effectLst/>
          </p:spPr>
          <p:txBody>
            <a:bodyPr wrap="none" lIns="64008" tIns="32004" rIns="64008" bIns="32004">
              <a:spAutoFit/>
            </a:bodyPr>
            <a:lstStyle/>
            <a:p>
              <a:pPr algn="ctr">
                <a:lnSpc>
                  <a:spcPts val="2900"/>
                </a:lnSpc>
              </a:pPr>
              <a:r>
                <a:rPr kumimoji="0" lang="zh-CN" altLang="en-US" sz="1400" b="1" i="0" u="none" strike="noStrike" kern="100" cap="none" spc="0" normalizeH="0" baseline="0" noProof="0">
                  <a:ln>
                    <a:noFill/>
                  </a:ln>
                  <a:gradFill>
                    <a:gsLst>
                      <a:gs pos="12000">
                        <a:srgbClr val="0F407C"/>
                      </a:gs>
                      <a:gs pos="57000">
                        <a:srgbClr val="0F407C">
                          <a:lumMod val="60000"/>
                          <a:lumOff val="40000"/>
                        </a:srgbClr>
                      </a:gs>
                    </a:gsLst>
                    <a:lin ang="8100000" scaled="1"/>
                  </a:gra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油田</a:t>
              </a:r>
              <a:r>
                <a:rPr kumimoji="0" lang="en-US" altLang="zh-CN" sz="1400" b="1" i="0" u="none" strike="noStrike" kern="100" cap="none" spc="0" normalizeH="0" baseline="0" noProof="0">
                  <a:ln>
                    <a:noFill/>
                  </a:ln>
                  <a:gradFill>
                    <a:gsLst>
                      <a:gs pos="12000">
                        <a:srgbClr val="0F407C"/>
                      </a:gs>
                      <a:gs pos="57000">
                        <a:srgbClr val="0F407C">
                          <a:lumMod val="60000"/>
                          <a:lumOff val="40000"/>
                        </a:srgbClr>
                      </a:gs>
                    </a:gsLst>
                    <a:lin ang="8100000" scaled="1"/>
                  </a:gra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2020</a:t>
              </a:r>
              <a:r>
                <a:rPr kumimoji="0" lang="zh-CN" altLang="en-US" sz="1400" b="1" i="0" u="none" strike="noStrike" kern="100" cap="none" spc="0" normalizeH="0" baseline="0" noProof="0">
                  <a:ln>
                    <a:noFill/>
                  </a:ln>
                  <a:gradFill>
                    <a:gsLst>
                      <a:gs pos="12000">
                        <a:srgbClr val="0F407C"/>
                      </a:gs>
                      <a:gs pos="57000">
                        <a:srgbClr val="0F407C">
                          <a:lumMod val="60000"/>
                          <a:lumOff val="40000"/>
                        </a:srgbClr>
                      </a:gs>
                    </a:gsLst>
                    <a:lin ang="8100000" scaled="1"/>
                  </a:gra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rPr>
                <a:t>年度</a:t>
              </a:r>
              <a:endParaRPr lang="zh-CN" altLang="zh-CN" sz="1400" b="1" kern="100" dirty="0">
                <a:gradFill>
                  <a:gsLst>
                    <a:gs pos="12000">
                      <a:schemeClr val="accent1"/>
                    </a:gs>
                    <a:gs pos="57000">
                      <a:schemeClr val="accent1">
                        <a:lumMod val="60000"/>
                        <a:lumOff val="40000"/>
                      </a:schemeClr>
                    </a:gs>
                  </a:gsLst>
                  <a:lin ang="8100000" scaled="1"/>
                </a:gra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59" name="矩形 258">
              <a:extLst>
                <a:ext uri="{FF2B5EF4-FFF2-40B4-BE49-F238E27FC236}">
                  <a16:creationId xmlns:a16="http://schemas.microsoft.com/office/drawing/2014/main" id="{09CC5656-650C-1FC1-BCF5-88E56B14BBA6}"/>
                </a:ext>
              </a:extLst>
            </p:cNvPr>
            <p:cNvSpPr/>
            <p:nvPr/>
          </p:nvSpPr>
          <p:spPr>
            <a:xfrm>
              <a:off x="2867442" y="3174448"/>
              <a:ext cx="1418081" cy="399661"/>
            </a:xfrm>
            <a:prstGeom prst="rect">
              <a:avLst/>
            </a:prstGeom>
            <a:effectLst/>
          </p:spPr>
          <p:txBody>
            <a:bodyPr wrap="none" lIns="64008" tIns="32004" rIns="64008" bIns="32004">
              <a:spAutoFit/>
            </a:bodyPr>
            <a:lstStyle/>
            <a:p>
              <a:pPr algn="ctr">
                <a:lnSpc>
                  <a:spcPts val="2900"/>
                </a:lnSpc>
              </a:pPr>
              <a:r>
                <a:rPr kumimoji="0" lang="zh-CN" altLang="en-US" sz="1680" b="1" i="0" u="none" strike="noStrike" kern="100" cap="none" spc="0" normalizeH="0" baseline="0" noProof="0">
                  <a:ln>
                    <a:noFill/>
                  </a:ln>
                  <a:gradFill>
                    <a:gsLst>
                      <a:gs pos="12000">
                        <a:srgbClr val="0F407C"/>
                      </a:gs>
                      <a:gs pos="57000">
                        <a:srgbClr val="0F407C">
                          <a:lumMod val="60000"/>
                          <a:lumOff val="40000"/>
                        </a:srgbClr>
                      </a:gs>
                    </a:gsLst>
                    <a:lin ang="8100000" scaled="1"/>
                  </a:gradFill>
                  <a:effectLst/>
                  <a:uLnTx/>
                  <a:uFillTx/>
                  <a:latin typeface="思源黑体 CN Bold"/>
                  <a:ea typeface="思源黑体 CN Bold"/>
                  <a:cs typeface="+mn-ea"/>
                  <a:sym typeface="+mn-lt"/>
                </a:rPr>
                <a:t>先进基层单位</a:t>
              </a:r>
              <a:endParaRPr lang="zh-CN" altLang="zh-CN" sz="1680" b="1" kern="100" dirty="0">
                <a:gradFill>
                  <a:gsLst>
                    <a:gs pos="12000">
                      <a:schemeClr val="accent1"/>
                    </a:gs>
                    <a:gs pos="57000">
                      <a:schemeClr val="accent1">
                        <a:lumMod val="60000"/>
                        <a:lumOff val="40000"/>
                      </a:schemeClr>
                    </a:gs>
                  </a:gsLst>
                  <a:lin ang="8100000" scaled="1"/>
                </a:gra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61" name="extracting-oil_80158">
              <a:extLst>
                <a:ext uri="{FF2B5EF4-FFF2-40B4-BE49-F238E27FC236}">
                  <a16:creationId xmlns:a16="http://schemas.microsoft.com/office/drawing/2014/main" id="{F6CA9043-EC1F-49A4-E9C5-7FD16A756D0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292307" y="2290825"/>
              <a:ext cx="609685" cy="591559"/>
            </a:xfrm>
            <a:custGeom>
              <a:avLst/>
              <a:gdLst>
                <a:gd name="T0" fmla="*/ 1957 w 2616"/>
                <a:gd name="T1" fmla="*/ 2542 h 2542"/>
                <a:gd name="T2" fmla="*/ 1043 w 2616"/>
                <a:gd name="T3" fmla="*/ 2542 h 2542"/>
                <a:gd name="T4" fmla="*/ 1 w 2616"/>
                <a:gd name="T5" fmla="*/ 2516 h 2542"/>
                <a:gd name="T6" fmla="*/ 262 w 2616"/>
                <a:gd name="T7" fmla="*/ 2489 h 2542"/>
                <a:gd name="T8" fmla="*/ 288 w 2616"/>
                <a:gd name="T9" fmla="*/ 1347 h 2542"/>
                <a:gd name="T10" fmla="*/ 315 w 2616"/>
                <a:gd name="T11" fmla="*/ 2489 h 2542"/>
                <a:gd name="T12" fmla="*/ 1077 w 2616"/>
                <a:gd name="T13" fmla="*/ 1960 h 2542"/>
                <a:gd name="T14" fmla="*/ 1126 w 2616"/>
                <a:gd name="T15" fmla="*/ 1517 h 2542"/>
                <a:gd name="T16" fmla="*/ 1172 w 2616"/>
                <a:gd name="T17" fmla="*/ 1094 h 2542"/>
                <a:gd name="T18" fmla="*/ 1178 w 2616"/>
                <a:gd name="T19" fmla="*/ 1079 h 2542"/>
                <a:gd name="T20" fmla="*/ 1198 w 2616"/>
                <a:gd name="T21" fmla="*/ 1069 h 2542"/>
                <a:gd name="T22" fmla="*/ 1213 w 2616"/>
                <a:gd name="T23" fmla="*/ 1074 h 2542"/>
                <a:gd name="T24" fmla="*/ 1584 w 2616"/>
                <a:gd name="T25" fmla="*/ 1207 h 2542"/>
                <a:gd name="T26" fmla="*/ 1613 w 2616"/>
                <a:gd name="T27" fmla="*/ 1251 h 2542"/>
                <a:gd name="T28" fmla="*/ 1816 w 2616"/>
                <a:gd name="T29" fmla="*/ 1467 h 2542"/>
                <a:gd name="T30" fmla="*/ 1822 w 2616"/>
                <a:gd name="T31" fmla="*/ 1274 h 2542"/>
                <a:gd name="T32" fmla="*/ 1981 w 2616"/>
                <a:gd name="T33" fmla="*/ 2489 h 2542"/>
                <a:gd name="T34" fmla="*/ 2192 w 2616"/>
                <a:gd name="T35" fmla="*/ 2171 h 2542"/>
                <a:gd name="T36" fmla="*/ 2346 w 2616"/>
                <a:gd name="T37" fmla="*/ 2144 h 2542"/>
                <a:gd name="T38" fmla="*/ 2373 w 2616"/>
                <a:gd name="T39" fmla="*/ 1477 h 2542"/>
                <a:gd name="T40" fmla="*/ 2399 w 2616"/>
                <a:gd name="T41" fmla="*/ 2144 h 2542"/>
                <a:gd name="T42" fmla="*/ 2492 w 2616"/>
                <a:gd name="T43" fmla="*/ 2171 h 2542"/>
                <a:gd name="T44" fmla="*/ 2566 w 2616"/>
                <a:gd name="T45" fmla="*/ 2489 h 2542"/>
                <a:gd name="T46" fmla="*/ 2566 w 2616"/>
                <a:gd name="T47" fmla="*/ 2542 h 2542"/>
                <a:gd name="T48" fmla="*/ 1957 w 2616"/>
                <a:gd name="T49" fmla="*/ 2542 h 2542"/>
                <a:gd name="T50" fmla="*/ 2439 w 2616"/>
                <a:gd name="T51" fmla="*/ 2489 h 2542"/>
                <a:gd name="T52" fmla="*/ 2245 w 2616"/>
                <a:gd name="T53" fmla="*/ 2198 h 2542"/>
                <a:gd name="T54" fmla="*/ 1134 w 2616"/>
                <a:gd name="T55" fmla="*/ 2489 h 2542"/>
                <a:gd name="T56" fmla="*/ 1500 w 2616"/>
                <a:gd name="T57" fmla="*/ 2252 h 2542"/>
                <a:gd name="T58" fmla="*/ 1549 w 2616"/>
                <a:gd name="T59" fmla="*/ 2220 h 2542"/>
                <a:gd name="T60" fmla="*/ 1875 w 2616"/>
                <a:gd name="T61" fmla="*/ 2009 h 2542"/>
                <a:gd name="T62" fmla="*/ 1126 w 2616"/>
                <a:gd name="T63" fmla="*/ 2009 h 2542"/>
                <a:gd name="T64" fmla="*/ 1451 w 2616"/>
                <a:gd name="T65" fmla="*/ 2220 h 2542"/>
                <a:gd name="T66" fmla="*/ 1155 w 2616"/>
                <a:gd name="T67" fmla="*/ 1964 h 2542"/>
                <a:gd name="T68" fmla="*/ 1846 w 2616"/>
                <a:gd name="T69" fmla="*/ 1964 h 2542"/>
                <a:gd name="T70" fmla="*/ 1155 w 2616"/>
                <a:gd name="T71" fmla="*/ 1964 h 2542"/>
                <a:gd name="T72" fmla="*/ 1865 w 2616"/>
                <a:gd name="T73" fmla="*/ 1913 h 2542"/>
                <a:gd name="T74" fmla="*/ 1553 w 2616"/>
                <a:gd name="T75" fmla="*/ 1727 h 2542"/>
                <a:gd name="T76" fmla="*/ 1136 w 2616"/>
                <a:gd name="T77" fmla="*/ 1913 h 2542"/>
                <a:gd name="T78" fmla="*/ 1174 w 2616"/>
                <a:gd name="T79" fmla="*/ 1564 h 2542"/>
                <a:gd name="T80" fmla="*/ 1500 w 2616"/>
                <a:gd name="T81" fmla="*/ 1696 h 2542"/>
                <a:gd name="T82" fmla="*/ 1500 w 2616"/>
                <a:gd name="T83" fmla="*/ 1325 h 2542"/>
                <a:gd name="T84" fmla="*/ 1220 w 2616"/>
                <a:gd name="T85" fmla="*/ 1142 h 2542"/>
                <a:gd name="T86" fmla="*/ 1452 w 2616"/>
                <a:gd name="T87" fmla="*/ 1293 h 2542"/>
                <a:gd name="T88" fmla="*/ 2485 w 2616"/>
                <a:gd name="T89" fmla="*/ 1471 h 2542"/>
                <a:gd name="T90" fmla="*/ 506 w 2616"/>
                <a:gd name="T91" fmla="*/ 755 h 2542"/>
                <a:gd name="T92" fmla="*/ 289 w 2616"/>
                <a:gd name="T93" fmla="*/ 1304 h 2542"/>
                <a:gd name="T94" fmla="*/ 3 w 2616"/>
                <a:gd name="T95" fmla="*/ 683 h 2542"/>
                <a:gd name="T96" fmla="*/ 236 w 2616"/>
                <a:gd name="T97" fmla="*/ 19 h 2542"/>
                <a:gd name="T98" fmla="*/ 736 w 2616"/>
                <a:gd name="T99" fmla="*/ 16 h 2542"/>
                <a:gd name="T100" fmla="*/ 760 w 2616"/>
                <a:gd name="T101" fmla="*/ 52 h 2542"/>
                <a:gd name="T102" fmla="*/ 2595 w 2616"/>
                <a:gd name="T103" fmla="*/ 1142 h 2542"/>
                <a:gd name="T104" fmla="*/ 2510 w 2616"/>
                <a:gd name="T105" fmla="*/ 1453 h 2542"/>
                <a:gd name="T106" fmla="*/ 2485 w 2616"/>
                <a:gd name="T107" fmla="*/ 1471 h 2542"/>
                <a:gd name="T108" fmla="*/ 2469 w 2616"/>
                <a:gd name="T109" fmla="*/ 1410 h 2542"/>
                <a:gd name="T110" fmla="*/ 606 w 2616"/>
                <a:gd name="T111" fmla="*/ 478 h 2542"/>
                <a:gd name="T112" fmla="*/ 56 w 2616"/>
                <a:gd name="T113" fmla="*/ 672 h 2542"/>
                <a:gd name="T114" fmla="*/ 463 w 2616"/>
                <a:gd name="T115" fmla="*/ 718 h 2542"/>
                <a:gd name="T116" fmla="*/ 564 w 2616"/>
                <a:gd name="T117" fmla="*/ 434 h 2542"/>
                <a:gd name="T118" fmla="*/ 697 w 2616"/>
                <a:gd name="T119" fmla="*/ 69 h 2542"/>
                <a:gd name="T120" fmla="*/ 56 w 2616"/>
                <a:gd name="T121" fmla="*/ 672 h 2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16" h="2542">
                  <a:moveTo>
                    <a:pt x="1957" y="2542"/>
                  </a:moveTo>
                  <a:lnTo>
                    <a:pt x="1957" y="2542"/>
                  </a:lnTo>
                  <a:lnTo>
                    <a:pt x="1044" y="2542"/>
                  </a:lnTo>
                  <a:lnTo>
                    <a:pt x="1043" y="2542"/>
                  </a:lnTo>
                  <a:lnTo>
                    <a:pt x="28" y="2542"/>
                  </a:lnTo>
                  <a:cubicBezTo>
                    <a:pt x="13" y="2542"/>
                    <a:pt x="1" y="2530"/>
                    <a:pt x="1" y="2516"/>
                  </a:cubicBezTo>
                  <a:cubicBezTo>
                    <a:pt x="1" y="2501"/>
                    <a:pt x="13" y="2489"/>
                    <a:pt x="28" y="2489"/>
                  </a:cubicBezTo>
                  <a:lnTo>
                    <a:pt x="262" y="2489"/>
                  </a:lnTo>
                  <a:lnTo>
                    <a:pt x="262" y="1374"/>
                  </a:lnTo>
                  <a:cubicBezTo>
                    <a:pt x="262" y="1359"/>
                    <a:pt x="274" y="1347"/>
                    <a:pt x="288" y="1347"/>
                  </a:cubicBezTo>
                  <a:cubicBezTo>
                    <a:pt x="303" y="1347"/>
                    <a:pt x="315" y="1359"/>
                    <a:pt x="315" y="1374"/>
                  </a:cubicBezTo>
                  <a:lnTo>
                    <a:pt x="315" y="2489"/>
                  </a:lnTo>
                  <a:lnTo>
                    <a:pt x="1020" y="2489"/>
                  </a:lnTo>
                  <a:lnTo>
                    <a:pt x="1077" y="1960"/>
                  </a:lnTo>
                  <a:cubicBezTo>
                    <a:pt x="1077" y="1960"/>
                    <a:pt x="1077" y="1960"/>
                    <a:pt x="1078" y="1960"/>
                  </a:cubicBezTo>
                  <a:lnTo>
                    <a:pt x="1126" y="1517"/>
                  </a:lnTo>
                  <a:cubicBezTo>
                    <a:pt x="1126" y="1517"/>
                    <a:pt x="1126" y="1517"/>
                    <a:pt x="1126" y="1516"/>
                  </a:cubicBezTo>
                  <a:lnTo>
                    <a:pt x="1172" y="1094"/>
                  </a:lnTo>
                  <a:cubicBezTo>
                    <a:pt x="1172" y="1091"/>
                    <a:pt x="1173" y="1089"/>
                    <a:pt x="1173" y="1087"/>
                  </a:cubicBezTo>
                  <a:cubicBezTo>
                    <a:pt x="1174" y="1084"/>
                    <a:pt x="1176" y="1081"/>
                    <a:pt x="1178" y="1079"/>
                  </a:cubicBezTo>
                  <a:cubicBezTo>
                    <a:pt x="1180" y="1076"/>
                    <a:pt x="1184" y="1074"/>
                    <a:pt x="1187" y="1072"/>
                  </a:cubicBezTo>
                  <a:cubicBezTo>
                    <a:pt x="1190" y="1070"/>
                    <a:pt x="1194" y="1069"/>
                    <a:pt x="1198" y="1069"/>
                  </a:cubicBezTo>
                  <a:cubicBezTo>
                    <a:pt x="1201" y="1069"/>
                    <a:pt x="1204" y="1070"/>
                    <a:pt x="1208" y="1071"/>
                  </a:cubicBezTo>
                  <a:cubicBezTo>
                    <a:pt x="1210" y="1072"/>
                    <a:pt x="1212" y="1073"/>
                    <a:pt x="1213" y="1074"/>
                  </a:cubicBezTo>
                  <a:lnTo>
                    <a:pt x="1500" y="1261"/>
                  </a:lnTo>
                  <a:lnTo>
                    <a:pt x="1584" y="1207"/>
                  </a:lnTo>
                  <a:cubicBezTo>
                    <a:pt x="1596" y="1199"/>
                    <a:pt x="1612" y="1202"/>
                    <a:pt x="1621" y="1215"/>
                  </a:cubicBezTo>
                  <a:cubicBezTo>
                    <a:pt x="1629" y="1227"/>
                    <a:pt x="1625" y="1243"/>
                    <a:pt x="1613" y="1251"/>
                  </a:cubicBezTo>
                  <a:lnTo>
                    <a:pt x="1549" y="1293"/>
                  </a:lnTo>
                  <a:lnTo>
                    <a:pt x="1816" y="1467"/>
                  </a:lnTo>
                  <a:lnTo>
                    <a:pt x="1799" y="1304"/>
                  </a:lnTo>
                  <a:cubicBezTo>
                    <a:pt x="1797" y="1289"/>
                    <a:pt x="1808" y="1276"/>
                    <a:pt x="1822" y="1274"/>
                  </a:cubicBezTo>
                  <a:cubicBezTo>
                    <a:pt x="1837" y="1273"/>
                    <a:pt x="1850" y="1283"/>
                    <a:pt x="1852" y="1298"/>
                  </a:cubicBezTo>
                  <a:lnTo>
                    <a:pt x="1981" y="2489"/>
                  </a:lnTo>
                  <a:lnTo>
                    <a:pt x="2192" y="2489"/>
                  </a:lnTo>
                  <a:lnTo>
                    <a:pt x="2192" y="2171"/>
                  </a:lnTo>
                  <a:cubicBezTo>
                    <a:pt x="2192" y="2156"/>
                    <a:pt x="2204" y="2144"/>
                    <a:pt x="2219" y="2144"/>
                  </a:cubicBezTo>
                  <a:lnTo>
                    <a:pt x="2346" y="2144"/>
                  </a:lnTo>
                  <a:lnTo>
                    <a:pt x="2346" y="1503"/>
                  </a:lnTo>
                  <a:cubicBezTo>
                    <a:pt x="2346" y="1489"/>
                    <a:pt x="2358" y="1477"/>
                    <a:pt x="2373" y="1477"/>
                  </a:cubicBezTo>
                  <a:cubicBezTo>
                    <a:pt x="2387" y="1477"/>
                    <a:pt x="2399" y="1489"/>
                    <a:pt x="2399" y="1503"/>
                  </a:cubicBezTo>
                  <a:lnTo>
                    <a:pt x="2399" y="2144"/>
                  </a:lnTo>
                  <a:lnTo>
                    <a:pt x="2466" y="2144"/>
                  </a:lnTo>
                  <a:cubicBezTo>
                    <a:pt x="2480" y="2144"/>
                    <a:pt x="2492" y="2156"/>
                    <a:pt x="2492" y="2171"/>
                  </a:cubicBezTo>
                  <a:lnTo>
                    <a:pt x="2492" y="2489"/>
                  </a:lnTo>
                  <a:lnTo>
                    <a:pt x="2566" y="2489"/>
                  </a:lnTo>
                  <a:cubicBezTo>
                    <a:pt x="2581" y="2489"/>
                    <a:pt x="2593" y="2501"/>
                    <a:pt x="2593" y="2516"/>
                  </a:cubicBezTo>
                  <a:cubicBezTo>
                    <a:pt x="2593" y="2530"/>
                    <a:pt x="2581" y="2542"/>
                    <a:pt x="2566" y="2542"/>
                  </a:cubicBezTo>
                  <a:lnTo>
                    <a:pt x="1958" y="2542"/>
                  </a:lnTo>
                  <a:cubicBezTo>
                    <a:pt x="1957" y="2542"/>
                    <a:pt x="1957" y="2542"/>
                    <a:pt x="1957" y="2542"/>
                  </a:cubicBezTo>
                  <a:close/>
                  <a:moveTo>
                    <a:pt x="2245" y="2489"/>
                  </a:moveTo>
                  <a:lnTo>
                    <a:pt x="2439" y="2489"/>
                  </a:lnTo>
                  <a:lnTo>
                    <a:pt x="2439" y="2198"/>
                  </a:lnTo>
                  <a:lnTo>
                    <a:pt x="2245" y="2198"/>
                  </a:lnTo>
                  <a:lnTo>
                    <a:pt x="2245" y="2489"/>
                  </a:lnTo>
                  <a:close/>
                  <a:moveTo>
                    <a:pt x="1134" y="2489"/>
                  </a:moveTo>
                  <a:lnTo>
                    <a:pt x="1867" y="2489"/>
                  </a:lnTo>
                  <a:lnTo>
                    <a:pt x="1500" y="2252"/>
                  </a:lnTo>
                  <a:lnTo>
                    <a:pt x="1134" y="2489"/>
                  </a:lnTo>
                  <a:close/>
                  <a:moveTo>
                    <a:pt x="1549" y="2220"/>
                  </a:moveTo>
                  <a:lnTo>
                    <a:pt x="1925" y="2463"/>
                  </a:lnTo>
                  <a:lnTo>
                    <a:pt x="1875" y="2009"/>
                  </a:lnTo>
                  <a:lnTo>
                    <a:pt x="1549" y="2220"/>
                  </a:lnTo>
                  <a:close/>
                  <a:moveTo>
                    <a:pt x="1126" y="2009"/>
                  </a:moveTo>
                  <a:lnTo>
                    <a:pt x="1076" y="2463"/>
                  </a:lnTo>
                  <a:lnTo>
                    <a:pt x="1451" y="2220"/>
                  </a:lnTo>
                  <a:lnTo>
                    <a:pt x="1126" y="2009"/>
                  </a:lnTo>
                  <a:close/>
                  <a:moveTo>
                    <a:pt x="1155" y="1964"/>
                  </a:moveTo>
                  <a:lnTo>
                    <a:pt x="1500" y="2188"/>
                  </a:lnTo>
                  <a:lnTo>
                    <a:pt x="1846" y="1964"/>
                  </a:lnTo>
                  <a:lnTo>
                    <a:pt x="1500" y="1758"/>
                  </a:lnTo>
                  <a:lnTo>
                    <a:pt x="1155" y="1964"/>
                  </a:lnTo>
                  <a:close/>
                  <a:moveTo>
                    <a:pt x="1553" y="1727"/>
                  </a:moveTo>
                  <a:lnTo>
                    <a:pt x="1865" y="1913"/>
                  </a:lnTo>
                  <a:lnTo>
                    <a:pt x="1827" y="1564"/>
                  </a:lnTo>
                  <a:lnTo>
                    <a:pt x="1553" y="1727"/>
                  </a:lnTo>
                  <a:close/>
                  <a:moveTo>
                    <a:pt x="1174" y="1564"/>
                  </a:moveTo>
                  <a:lnTo>
                    <a:pt x="1136" y="1913"/>
                  </a:lnTo>
                  <a:lnTo>
                    <a:pt x="1448" y="1727"/>
                  </a:lnTo>
                  <a:lnTo>
                    <a:pt x="1174" y="1564"/>
                  </a:lnTo>
                  <a:close/>
                  <a:moveTo>
                    <a:pt x="1203" y="1519"/>
                  </a:moveTo>
                  <a:lnTo>
                    <a:pt x="1500" y="1696"/>
                  </a:lnTo>
                  <a:lnTo>
                    <a:pt x="1798" y="1519"/>
                  </a:lnTo>
                  <a:lnTo>
                    <a:pt x="1500" y="1325"/>
                  </a:lnTo>
                  <a:lnTo>
                    <a:pt x="1203" y="1519"/>
                  </a:lnTo>
                  <a:close/>
                  <a:moveTo>
                    <a:pt x="1220" y="1142"/>
                  </a:moveTo>
                  <a:lnTo>
                    <a:pt x="1185" y="1467"/>
                  </a:lnTo>
                  <a:lnTo>
                    <a:pt x="1452" y="1293"/>
                  </a:lnTo>
                  <a:lnTo>
                    <a:pt x="1220" y="1142"/>
                  </a:lnTo>
                  <a:close/>
                  <a:moveTo>
                    <a:pt x="2485" y="1471"/>
                  </a:moveTo>
                  <a:cubicBezTo>
                    <a:pt x="2482" y="1471"/>
                    <a:pt x="2479" y="1470"/>
                    <a:pt x="2476" y="1469"/>
                  </a:cubicBezTo>
                  <a:lnTo>
                    <a:pt x="506" y="755"/>
                  </a:lnTo>
                  <a:lnTo>
                    <a:pt x="313" y="1287"/>
                  </a:lnTo>
                  <a:cubicBezTo>
                    <a:pt x="310" y="1297"/>
                    <a:pt x="300" y="1304"/>
                    <a:pt x="289" y="1304"/>
                  </a:cubicBezTo>
                  <a:cubicBezTo>
                    <a:pt x="278" y="1305"/>
                    <a:pt x="268" y="1298"/>
                    <a:pt x="264" y="1288"/>
                  </a:cubicBezTo>
                  <a:lnTo>
                    <a:pt x="3" y="683"/>
                  </a:lnTo>
                  <a:cubicBezTo>
                    <a:pt x="0" y="677"/>
                    <a:pt x="0" y="670"/>
                    <a:pt x="3" y="664"/>
                  </a:cubicBezTo>
                  <a:lnTo>
                    <a:pt x="236" y="19"/>
                  </a:lnTo>
                  <a:cubicBezTo>
                    <a:pt x="240" y="8"/>
                    <a:pt x="250" y="0"/>
                    <a:pt x="262" y="1"/>
                  </a:cubicBezTo>
                  <a:lnTo>
                    <a:pt x="736" y="16"/>
                  </a:lnTo>
                  <a:cubicBezTo>
                    <a:pt x="744" y="17"/>
                    <a:pt x="752" y="21"/>
                    <a:pt x="757" y="28"/>
                  </a:cubicBezTo>
                  <a:cubicBezTo>
                    <a:pt x="762" y="35"/>
                    <a:pt x="763" y="44"/>
                    <a:pt x="760" y="52"/>
                  </a:cubicBezTo>
                  <a:lnTo>
                    <a:pt x="624" y="428"/>
                  </a:lnTo>
                  <a:lnTo>
                    <a:pt x="2595" y="1142"/>
                  </a:lnTo>
                  <a:cubicBezTo>
                    <a:pt x="2609" y="1147"/>
                    <a:pt x="2616" y="1162"/>
                    <a:pt x="2611" y="1176"/>
                  </a:cubicBezTo>
                  <a:lnTo>
                    <a:pt x="2510" y="1453"/>
                  </a:lnTo>
                  <a:cubicBezTo>
                    <a:pt x="2508" y="1460"/>
                    <a:pt x="2503" y="1465"/>
                    <a:pt x="2497" y="1468"/>
                  </a:cubicBezTo>
                  <a:cubicBezTo>
                    <a:pt x="2493" y="1470"/>
                    <a:pt x="2489" y="1471"/>
                    <a:pt x="2485" y="1471"/>
                  </a:cubicBezTo>
                  <a:close/>
                  <a:moveTo>
                    <a:pt x="524" y="705"/>
                  </a:moveTo>
                  <a:lnTo>
                    <a:pt x="2469" y="1410"/>
                  </a:lnTo>
                  <a:lnTo>
                    <a:pt x="2552" y="1183"/>
                  </a:lnTo>
                  <a:lnTo>
                    <a:pt x="606" y="478"/>
                  </a:lnTo>
                  <a:lnTo>
                    <a:pt x="524" y="705"/>
                  </a:lnTo>
                  <a:close/>
                  <a:moveTo>
                    <a:pt x="56" y="672"/>
                  </a:moveTo>
                  <a:lnTo>
                    <a:pt x="286" y="1205"/>
                  </a:lnTo>
                  <a:lnTo>
                    <a:pt x="463" y="718"/>
                  </a:lnTo>
                  <a:cubicBezTo>
                    <a:pt x="463" y="716"/>
                    <a:pt x="463" y="714"/>
                    <a:pt x="464" y="712"/>
                  </a:cubicBezTo>
                  <a:lnTo>
                    <a:pt x="564" y="434"/>
                  </a:lnTo>
                  <a:cubicBezTo>
                    <a:pt x="565" y="433"/>
                    <a:pt x="566" y="431"/>
                    <a:pt x="567" y="430"/>
                  </a:cubicBezTo>
                  <a:lnTo>
                    <a:pt x="697" y="69"/>
                  </a:lnTo>
                  <a:lnTo>
                    <a:pt x="280" y="55"/>
                  </a:lnTo>
                  <a:lnTo>
                    <a:pt x="56" y="6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思源黑体 CN Regular" panose="020B0500000000000000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767739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948214C-9277-4662-AC79-49009D1DA8BA}"/>
              </a:ext>
            </a:extLst>
          </p:cNvPr>
          <p:cNvSpPr txBox="1"/>
          <p:nvPr/>
        </p:nvSpPr>
        <p:spPr>
          <a:xfrm>
            <a:off x="1804157" y="421914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基本情况</a:t>
            </a:r>
            <a:endParaRPr kumimoji="1" lang="zh-CN" altLang="en-US" sz="2800" b="1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A87FFC80-34E3-FDA3-3850-85A6CFB100BD}"/>
              </a:ext>
            </a:extLst>
          </p:cNvPr>
          <p:cNvSpPr txBox="1"/>
          <p:nvPr/>
        </p:nvSpPr>
        <p:spPr>
          <a:xfrm>
            <a:off x="1014781" y="496233"/>
            <a:ext cx="365485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bg1"/>
                </a:solidFill>
                <a:latin typeface="思源黑体 CN Regular" panose="020B0500000000000000" pitchFamily="34" charset="-122"/>
              </a:rPr>
              <a:t>一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8A662768-EB89-E14F-FB49-BA35D418BE43}"/>
              </a:ext>
            </a:extLst>
          </p:cNvPr>
          <p:cNvSpPr txBox="1"/>
          <p:nvPr/>
        </p:nvSpPr>
        <p:spPr>
          <a:xfrm>
            <a:off x="3824590" y="417172"/>
            <a:ext cx="6131594" cy="509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500"/>
              </a:lnSpc>
            </a:pPr>
            <a:r>
              <a:rPr lang="zh-CN" altLang="en-US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主要荣誉和社会影响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F04406C-1FD6-F0D4-E21E-355D6DECF1A6}"/>
              </a:ext>
            </a:extLst>
          </p:cNvPr>
          <p:cNvGrpSpPr/>
          <p:nvPr/>
        </p:nvGrpSpPr>
        <p:grpSpPr>
          <a:xfrm>
            <a:off x="3888400" y="2235302"/>
            <a:ext cx="4481278" cy="2878311"/>
            <a:chOff x="3527249" y="2363679"/>
            <a:chExt cx="4481278" cy="2878311"/>
          </a:xfrm>
          <a:effectLst>
            <a:reflection blurRad="6350" stA="34000" endPos="14000" dir="5400000" sy="-100000" algn="bl" rotWithShape="0"/>
          </a:effectLst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E773811-C8B0-43CF-FDAC-D38822BC7D67}"/>
                </a:ext>
              </a:extLst>
            </p:cNvPr>
            <p:cNvGrpSpPr/>
            <p:nvPr/>
          </p:nvGrpSpPr>
          <p:grpSpPr>
            <a:xfrm>
              <a:off x="6381897" y="2363679"/>
              <a:ext cx="1626630" cy="2854960"/>
              <a:chOff x="6244181" y="2687320"/>
              <a:chExt cx="1626630" cy="2854960"/>
            </a:xfrm>
            <a:scene3d>
              <a:camera prst="perspectiveLeft"/>
              <a:lightRig rig="contrasting" dir="t"/>
            </a:scene3d>
          </p:grpSpPr>
          <p:sp>
            <p:nvSpPr>
              <p:cNvPr id="240" name="矩形: 圆角 239">
                <a:extLst>
                  <a:ext uri="{FF2B5EF4-FFF2-40B4-BE49-F238E27FC236}">
                    <a16:creationId xmlns:a16="http://schemas.microsoft.com/office/drawing/2014/main" id="{0EDE5CB3-18EF-D3AD-E98E-1CE903DBCFD6}"/>
                  </a:ext>
                </a:extLst>
              </p:cNvPr>
              <p:cNvSpPr/>
              <p:nvPr/>
            </p:nvSpPr>
            <p:spPr bwMode="auto">
              <a:xfrm>
                <a:off x="6244181" y="2687320"/>
                <a:ext cx="1626630" cy="2854960"/>
              </a:xfrm>
              <a:prstGeom prst="roundRect">
                <a:avLst>
                  <a:gd name="adj" fmla="val 4412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  <p:pic>
            <p:nvPicPr>
              <p:cNvPr id="231" name="图片 230">
                <a:extLst>
                  <a:ext uri="{FF2B5EF4-FFF2-40B4-BE49-F238E27FC236}">
                    <a16:creationId xmlns:a16="http://schemas.microsoft.com/office/drawing/2014/main" id="{BEC1E14F-C35D-8963-C5FA-51ACD78E88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96015" y="2877506"/>
                <a:ext cx="1347215" cy="2474589"/>
              </a:xfrm>
              <a:prstGeom prst="rect">
                <a:avLst/>
              </a:prstGeom>
              <a:ln>
                <a:noFill/>
              </a:ln>
              <a:effectLst/>
            </p:spPr>
          </p:pic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D86540CE-5E77-1699-EBDE-F05786018B13}"/>
                </a:ext>
              </a:extLst>
            </p:cNvPr>
            <p:cNvGrpSpPr/>
            <p:nvPr/>
          </p:nvGrpSpPr>
          <p:grpSpPr>
            <a:xfrm>
              <a:off x="3527249" y="2387030"/>
              <a:ext cx="1626630" cy="2854960"/>
              <a:chOff x="3313017" y="2687320"/>
              <a:chExt cx="1626630" cy="2854960"/>
            </a:xfrm>
            <a:scene3d>
              <a:camera prst="perspectiveRight"/>
              <a:lightRig rig="contrasting" dir="t"/>
            </a:scene3d>
          </p:grpSpPr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BB5291B9-B42E-5A57-8391-96870B6206EA}"/>
                  </a:ext>
                </a:extLst>
              </p:cNvPr>
              <p:cNvSpPr/>
              <p:nvPr/>
            </p:nvSpPr>
            <p:spPr bwMode="auto">
              <a:xfrm>
                <a:off x="3313017" y="2687320"/>
                <a:ext cx="1626630" cy="2854960"/>
              </a:xfrm>
              <a:prstGeom prst="roundRect">
                <a:avLst>
                  <a:gd name="adj" fmla="val 4412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  <p:pic>
            <p:nvPicPr>
              <p:cNvPr id="232" name="图片 231">
                <a:extLst>
                  <a:ext uri="{FF2B5EF4-FFF2-40B4-BE49-F238E27FC236}">
                    <a16:creationId xmlns:a16="http://schemas.microsoft.com/office/drawing/2014/main" id="{B9A25F35-6564-8F81-62DF-286455BD9A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434407" y="2877506"/>
                <a:ext cx="1383851" cy="2474589"/>
              </a:xfrm>
              <a:prstGeom prst="rect">
                <a:avLst/>
              </a:prstGeom>
              <a:ln>
                <a:noFill/>
              </a:ln>
              <a:effectLst/>
            </p:spPr>
          </p:pic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C24DCED5-678C-9AF6-8F3E-0217A44CFAC8}"/>
                </a:ext>
              </a:extLst>
            </p:cNvPr>
            <p:cNvGrpSpPr/>
            <p:nvPr/>
          </p:nvGrpSpPr>
          <p:grpSpPr>
            <a:xfrm>
              <a:off x="4954573" y="2363679"/>
              <a:ext cx="1626630" cy="2854960"/>
              <a:chOff x="4818716" y="2687320"/>
              <a:chExt cx="1626630" cy="2854960"/>
            </a:xfrm>
          </p:grpSpPr>
          <p:sp>
            <p:nvSpPr>
              <p:cNvPr id="239" name="矩形: 圆角 238">
                <a:extLst>
                  <a:ext uri="{FF2B5EF4-FFF2-40B4-BE49-F238E27FC236}">
                    <a16:creationId xmlns:a16="http://schemas.microsoft.com/office/drawing/2014/main" id="{E95C3412-89C9-DB7A-7B87-F7166FF598BA}"/>
                  </a:ext>
                </a:extLst>
              </p:cNvPr>
              <p:cNvSpPr/>
              <p:nvPr/>
            </p:nvSpPr>
            <p:spPr bwMode="auto">
              <a:xfrm>
                <a:off x="4818716" y="2687320"/>
                <a:ext cx="1626630" cy="2854960"/>
              </a:xfrm>
              <a:prstGeom prst="roundRect">
                <a:avLst>
                  <a:gd name="adj" fmla="val 4412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  <p:pic>
            <p:nvPicPr>
              <p:cNvPr id="233" name="图片 232">
                <a:extLst>
                  <a:ext uri="{FF2B5EF4-FFF2-40B4-BE49-F238E27FC236}">
                    <a16:creationId xmlns:a16="http://schemas.microsoft.com/office/drawing/2014/main" id="{799EF92E-D773-3E6D-E064-803B9360EA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40105" y="2877506"/>
                <a:ext cx="1375484" cy="2474589"/>
              </a:xfrm>
              <a:prstGeom prst="rect">
                <a:avLst/>
              </a:prstGeom>
              <a:ln>
                <a:noFill/>
              </a:ln>
              <a:effectLst/>
            </p:spPr>
          </p:pic>
        </p:grpSp>
      </p:grp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4AB5E86D-328F-B3D9-D64A-596C87833735}"/>
              </a:ext>
            </a:extLst>
          </p:cNvPr>
          <p:cNvGrpSpPr/>
          <p:nvPr/>
        </p:nvGrpSpPr>
        <p:grpSpPr>
          <a:xfrm>
            <a:off x="8739415" y="1976469"/>
            <a:ext cx="2834589" cy="1349995"/>
            <a:chOff x="8836436" y="1850577"/>
            <a:chExt cx="2834589" cy="1349995"/>
          </a:xfrm>
        </p:grpSpPr>
        <p:sp>
          <p:nvSpPr>
            <p:cNvPr id="292" name="矩形: 圆角 291">
              <a:extLst>
                <a:ext uri="{FF2B5EF4-FFF2-40B4-BE49-F238E27FC236}">
                  <a16:creationId xmlns:a16="http://schemas.microsoft.com/office/drawing/2014/main" id="{651922FE-7BB4-A667-5416-E368A29C1798}"/>
                </a:ext>
              </a:extLst>
            </p:cNvPr>
            <p:cNvSpPr/>
            <p:nvPr/>
          </p:nvSpPr>
          <p:spPr bwMode="auto">
            <a:xfrm>
              <a:off x="8836436" y="1850577"/>
              <a:ext cx="2683649" cy="1349995"/>
            </a:xfrm>
            <a:prstGeom prst="roundRect">
              <a:avLst>
                <a:gd name="adj" fmla="val 6569"/>
              </a:avLst>
            </a:prstGeom>
            <a:gradFill>
              <a:gsLst>
                <a:gs pos="0">
                  <a:schemeClr val="accent1">
                    <a:lumMod val="40000"/>
                    <a:lumOff val="60000"/>
                    <a:alpha val="32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ln w="9525" cap="flat" cmpd="sng" algn="ctr"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282" name="矩形 281">
              <a:extLst>
                <a:ext uri="{FF2B5EF4-FFF2-40B4-BE49-F238E27FC236}">
                  <a16:creationId xmlns:a16="http://schemas.microsoft.com/office/drawing/2014/main" id="{BF5976D2-3803-76CB-AAEC-623FF8C96A62}"/>
                </a:ext>
              </a:extLst>
            </p:cNvPr>
            <p:cNvSpPr/>
            <p:nvPr/>
          </p:nvSpPr>
          <p:spPr>
            <a:xfrm>
              <a:off x="9028108" y="1997166"/>
              <a:ext cx="2642917" cy="629634"/>
            </a:xfrm>
            <a:prstGeom prst="rect">
              <a:avLst/>
            </a:prstGeom>
            <a:effectLst/>
          </p:spPr>
          <p:txBody>
            <a:bodyPr wrap="square" lIns="58522" tIns="29261" rIns="58522" bIns="29261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kumimoji="0" lang="zh-CN" altLang="zh-CN" sz="1600" i="0" u="none" strike="noStrike" kern="100" cap="none" spc="0" normalizeH="0" baseline="0" noProof="0">
                  <a:ln>
                    <a:noFill/>
                  </a:ln>
                  <a:solidFill>
                    <a:srgbClr val="0F407C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《迎百年学党史忆辉煌 </a:t>
              </a:r>
              <a:endParaRPr kumimoji="0" lang="en-US" altLang="zh-CN" sz="1600" i="0" u="none" strike="noStrike" kern="100" cap="none" spc="0" normalizeH="0" baseline="0" noProof="0">
                <a:ln>
                  <a:noFill/>
                </a:ln>
                <a:solidFill>
                  <a:srgbClr val="0F407C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  <a:p>
              <a:pPr algn="just">
                <a:lnSpc>
                  <a:spcPct val="120000"/>
                </a:lnSpc>
              </a:pPr>
              <a:r>
                <a:rPr kumimoji="0" lang="en-US" altLang="zh-CN" sz="1600" i="0" u="none" strike="noStrike" kern="100" cap="none" spc="0" normalizeH="0" baseline="0" noProof="0">
                  <a:ln>
                    <a:noFill/>
                  </a:ln>
                  <a:solidFill>
                    <a:srgbClr val="0F407C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  </a:t>
              </a:r>
              <a:r>
                <a:rPr kumimoji="0" lang="zh-CN" altLang="zh-CN" sz="1600" i="0" u="none" strike="noStrike" kern="100" cap="none" spc="0" normalizeH="0" baseline="0" noProof="0">
                  <a:ln>
                    <a:noFill/>
                  </a:ln>
                  <a:solidFill>
                    <a:srgbClr val="0F407C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抒胸臆共畅谈新成就》</a:t>
              </a:r>
              <a:endParaRPr lang="zh-CN" altLang="zh-CN" sz="1600" kern="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grpSp>
          <p:nvGrpSpPr>
            <p:cNvPr id="284" name="组合 283">
              <a:extLst>
                <a:ext uri="{FF2B5EF4-FFF2-40B4-BE49-F238E27FC236}">
                  <a16:creationId xmlns:a16="http://schemas.microsoft.com/office/drawing/2014/main" id="{FAC5E4DE-D085-847F-9EC9-82734432FCC3}"/>
                </a:ext>
              </a:extLst>
            </p:cNvPr>
            <p:cNvGrpSpPr/>
            <p:nvPr/>
          </p:nvGrpSpPr>
          <p:grpSpPr>
            <a:xfrm>
              <a:off x="9275782" y="2676413"/>
              <a:ext cx="1720794" cy="233892"/>
              <a:chOff x="819176" y="2342316"/>
              <a:chExt cx="902941" cy="233892"/>
            </a:xfrm>
            <a:effectLst>
              <a:outerShdw blurRad="114300" dist="76200" dir="5400000" sx="96000" sy="96000" algn="t" rotWithShape="0">
                <a:schemeClr val="accent1">
                  <a:lumMod val="75000"/>
                  <a:alpha val="36000"/>
                </a:schemeClr>
              </a:outerShdw>
            </a:effectLst>
          </p:grpSpPr>
          <p:sp>
            <p:nvSpPr>
              <p:cNvPr id="285" name="矩形: 圆角 284">
                <a:extLst>
                  <a:ext uri="{FF2B5EF4-FFF2-40B4-BE49-F238E27FC236}">
                    <a16:creationId xmlns:a16="http://schemas.microsoft.com/office/drawing/2014/main" id="{80776E46-F4C6-6C97-4F54-D9B303C3B235}"/>
                  </a:ext>
                </a:extLst>
              </p:cNvPr>
              <p:cNvSpPr/>
              <p:nvPr/>
            </p:nvSpPr>
            <p:spPr bwMode="auto">
              <a:xfrm>
                <a:off x="819176" y="2342316"/>
                <a:ext cx="902941" cy="233892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  <p:sp>
            <p:nvSpPr>
              <p:cNvPr id="286" name="矩形 285">
                <a:extLst>
                  <a:ext uri="{FF2B5EF4-FFF2-40B4-BE49-F238E27FC236}">
                    <a16:creationId xmlns:a16="http://schemas.microsoft.com/office/drawing/2014/main" id="{BEBD566C-9469-B051-7609-B1C63C094970}"/>
                  </a:ext>
                </a:extLst>
              </p:cNvPr>
              <p:cNvSpPr/>
              <p:nvPr/>
            </p:nvSpPr>
            <p:spPr>
              <a:xfrm>
                <a:off x="859207" y="2342316"/>
                <a:ext cx="822879" cy="231320"/>
              </a:xfrm>
              <a:prstGeom prst="rect">
                <a:avLst/>
              </a:prstGeom>
              <a:effectLst/>
            </p:spPr>
            <p:txBody>
              <a:bodyPr wrap="square" lIns="58522" tIns="29261" rIns="58522" bIns="29261">
                <a:spAutoFit/>
              </a:bodyPr>
              <a:lstStyle/>
              <a:p>
                <a:pPr algn="dist">
                  <a:lnSpc>
                    <a:spcPct val="120000"/>
                  </a:lnSpc>
                </a:pPr>
                <a:r>
                  <a:rPr kumimoji="0" lang="zh-CN" altLang="en-US" sz="1000" b="1" i="0" u="none" strike="noStrike" kern="1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rPr>
                  <a:t>湖北石油和化工新闻</a:t>
                </a:r>
                <a:endParaRPr lang="zh-CN" altLang="zh-CN" sz="1000" b="1" kern="1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5E1A6362-7B26-06AD-21D9-7B19473E4662}"/>
              </a:ext>
            </a:extLst>
          </p:cNvPr>
          <p:cNvGrpSpPr/>
          <p:nvPr/>
        </p:nvGrpSpPr>
        <p:grpSpPr>
          <a:xfrm>
            <a:off x="8685903" y="4377205"/>
            <a:ext cx="2696429" cy="1349995"/>
            <a:chOff x="8836436" y="3525570"/>
            <a:chExt cx="2696429" cy="1349995"/>
          </a:xfrm>
        </p:grpSpPr>
        <p:sp>
          <p:nvSpPr>
            <p:cNvPr id="299" name="矩形: 圆角 298">
              <a:extLst>
                <a:ext uri="{FF2B5EF4-FFF2-40B4-BE49-F238E27FC236}">
                  <a16:creationId xmlns:a16="http://schemas.microsoft.com/office/drawing/2014/main" id="{D544B857-E180-EAB0-62C1-80DD70DB0A9E}"/>
                </a:ext>
              </a:extLst>
            </p:cNvPr>
            <p:cNvSpPr/>
            <p:nvPr/>
          </p:nvSpPr>
          <p:spPr bwMode="auto">
            <a:xfrm>
              <a:off x="8836436" y="3525570"/>
              <a:ext cx="2683649" cy="1349995"/>
            </a:xfrm>
            <a:prstGeom prst="roundRect">
              <a:avLst>
                <a:gd name="adj" fmla="val 6569"/>
              </a:avLst>
            </a:prstGeom>
            <a:gradFill>
              <a:gsLst>
                <a:gs pos="0">
                  <a:schemeClr val="accent1">
                    <a:lumMod val="40000"/>
                    <a:lumOff val="60000"/>
                    <a:alpha val="32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ln w="9525" cap="flat" cmpd="sng" algn="ctr"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+mn-ea"/>
                <a:ea typeface="+mn-ea"/>
              </a:endParaRPr>
            </a:p>
          </p:txBody>
        </p:sp>
        <p:grpSp>
          <p:nvGrpSpPr>
            <p:cNvPr id="289" name="组合 288">
              <a:extLst>
                <a:ext uri="{FF2B5EF4-FFF2-40B4-BE49-F238E27FC236}">
                  <a16:creationId xmlns:a16="http://schemas.microsoft.com/office/drawing/2014/main" id="{EB121297-E9A0-CA5F-19C8-F1EC408858EA}"/>
                </a:ext>
              </a:extLst>
            </p:cNvPr>
            <p:cNvGrpSpPr/>
            <p:nvPr/>
          </p:nvGrpSpPr>
          <p:grpSpPr>
            <a:xfrm>
              <a:off x="9683973" y="4513285"/>
              <a:ext cx="1136272" cy="233892"/>
              <a:chOff x="819176" y="2342316"/>
              <a:chExt cx="902941" cy="233892"/>
            </a:xfrm>
            <a:effectLst>
              <a:outerShdw blurRad="114300" dist="76200" dir="5400000" sx="96000" sy="96000" algn="t" rotWithShape="0">
                <a:schemeClr val="accent1">
                  <a:lumMod val="75000"/>
                  <a:alpha val="36000"/>
                </a:schemeClr>
              </a:outerShdw>
            </a:effectLst>
          </p:grpSpPr>
          <p:sp>
            <p:nvSpPr>
              <p:cNvPr id="290" name="矩形: 圆角 289">
                <a:extLst>
                  <a:ext uri="{FF2B5EF4-FFF2-40B4-BE49-F238E27FC236}">
                    <a16:creationId xmlns:a16="http://schemas.microsoft.com/office/drawing/2014/main" id="{CBDE4B19-F337-C516-1DF0-5883A00080B1}"/>
                  </a:ext>
                </a:extLst>
              </p:cNvPr>
              <p:cNvSpPr/>
              <p:nvPr/>
            </p:nvSpPr>
            <p:spPr bwMode="auto">
              <a:xfrm>
                <a:off x="819176" y="2342316"/>
                <a:ext cx="902941" cy="233892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  <p:sp>
            <p:nvSpPr>
              <p:cNvPr id="291" name="矩形 290">
                <a:extLst>
                  <a:ext uri="{FF2B5EF4-FFF2-40B4-BE49-F238E27FC236}">
                    <a16:creationId xmlns:a16="http://schemas.microsoft.com/office/drawing/2014/main" id="{9A6FF4F0-E1F2-7191-AF9D-5F58FA0E3DD4}"/>
                  </a:ext>
                </a:extLst>
              </p:cNvPr>
              <p:cNvSpPr/>
              <p:nvPr/>
            </p:nvSpPr>
            <p:spPr>
              <a:xfrm>
                <a:off x="859207" y="2342316"/>
                <a:ext cx="822879" cy="231320"/>
              </a:xfrm>
              <a:prstGeom prst="rect">
                <a:avLst/>
              </a:prstGeom>
              <a:effectLst/>
            </p:spPr>
            <p:txBody>
              <a:bodyPr wrap="square" lIns="58522" tIns="29261" rIns="58522" bIns="29261">
                <a:spAutoFit/>
              </a:bodyPr>
              <a:lstStyle/>
              <a:p>
                <a:pPr algn="dist">
                  <a:lnSpc>
                    <a:spcPct val="120000"/>
                  </a:lnSpc>
                </a:pPr>
                <a:r>
                  <a:rPr kumimoji="0" lang="zh-CN" altLang="en-US" sz="1000" b="1" i="0" u="none" strike="noStrike" kern="1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rPr>
                  <a:t>中国石化报</a:t>
                </a:r>
                <a:endParaRPr lang="zh-CN" altLang="zh-CN" sz="1000" b="1" kern="1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93" name="矩形 292">
              <a:extLst>
                <a:ext uri="{FF2B5EF4-FFF2-40B4-BE49-F238E27FC236}">
                  <a16:creationId xmlns:a16="http://schemas.microsoft.com/office/drawing/2014/main" id="{86DBD5C1-C6BF-D521-362B-561CF24B9B4B}"/>
                </a:ext>
              </a:extLst>
            </p:cNvPr>
            <p:cNvSpPr/>
            <p:nvPr/>
          </p:nvSpPr>
          <p:spPr>
            <a:xfrm>
              <a:off x="9294389" y="3652878"/>
              <a:ext cx="1734014" cy="398610"/>
            </a:xfrm>
            <a:prstGeom prst="rect">
              <a:avLst/>
            </a:prstGeom>
            <a:effectLst/>
          </p:spPr>
          <p:txBody>
            <a:bodyPr wrap="none" lIns="58522" tIns="29261" rIns="58522" bIns="29261">
              <a:spAutoFit/>
            </a:bodyPr>
            <a:lstStyle/>
            <a:p>
              <a:pPr algn="just">
                <a:lnSpc>
                  <a:spcPts val="2900"/>
                </a:lnSpc>
              </a:pPr>
              <a:r>
                <a:rPr lang="zh-CN" altLang="zh-CN" kern="100">
                  <a:solidFill>
                    <a:srgbClr val="0F407C"/>
                  </a:solidFill>
                  <a:latin typeface="+mj-ea"/>
                  <a:ea typeface="+mj-ea"/>
                  <a:cs typeface="+mn-ea"/>
                  <a:sym typeface="+mn-lt"/>
                </a:rPr>
                <a:t>离休干部刘传江</a:t>
              </a:r>
              <a:endParaRPr lang="zh-CN" altLang="zh-CN" kern="100" dirty="0">
                <a:solidFill>
                  <a:srgbClr val="0F407C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94" name="矩形 293">
              <a:extLst>
                <a:ext uri="{FF2B5EF4-FFF2-40B4-BE49-F238E27FC236}">
                  <a16:creationId xmlns:a16="http://schemas.microsoft.com/office/drawing/2014/main" id="{D102D063-8CC1-16EB-ED47-FF39EB57C41C}"/>
                </a:ext>
              </a:extLst>
            </p:cNvPr>
            <p:cNvSpPr/>
            <p:nvPr/>
          </p:nvSpPr>
          <p:spPr>
            <a:xfrm>
              <a:off x="8889948" y="3975157"/>
              <a:ext cx="2642917" cy="381233"/>
            </a:xfrm>
            <a:prstGeom prst="rect">
              <a:avLst/>
            </a:prstGeom>
            <a:effectLst/>
          </p:spPr>
          <p:txBody>
            <a:bodyPr wrap="none" lIns="58522" tIns="29261" rIns="58522" bIns="29261">
              <a:spAutoFit/>
            </a:bodyPr>
            <a:lstStyle/>
            <a:p>
              <a:pPr algn="ctr">
                <a:lnSpc>
                  <a:spcPts val="2900"/>
                </a:lnSpc>
              </a:pPr>
              <a:r>
                <a:rPr kumimoji="0" lang="zh-CN" altLang="zh-CN" sz="1280" i="0" u="none" strike="noStrike" kern="100" cap="none" spc="0" normalizeH="0" baseline="0" noProof="0">
                  <a:ln>
                    <a:noFill/>
                  </a:ln>
                  <a:solidFill>
                    <a:srgbClr val="0F407C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ea"/>
                  <a:sym typeface="+mn-lt"/>
                </a:rPr>
                <a:t>《油田的发展始终是我们的牵挂》</a:t>
              </a:r>
              <a:endParaRPr lang="zh-CN" altLang="zh-CN" sz="1280" kern="100" dirty="0">
                <a:solidFill>
                  <a:schemeClr val="accent1"/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295" name="矩形: 圆角 294">
            <a:extLst>
              <a:ext uri="{FF2B5EF4-FFF2-40B4-BE49-F238E27FC236}">
                <a16:creationId xmlns:a16="http://schemas.microsoft.com/office/drawing/2014/main" id="{019F2387-17A6-8ED1-5305-ED032DF2013E}"/>
              </a:ext>
            </a:extLst>
          </p:cNvPr>
          <p:cNvSpPr/>
          <p:nvPr/>
        </p:nvSpPr>
        <p:spPr bwMode="auto">
          <a:xfrm>
            <a:off x="859761" y="4466018"/>
            <a:ext cx="2683649" cy="1349995"/>
          </a:xfrm>
          <a:prstGeom prst="roundRect">
            <a:avLst>
              <a:gd name="adj" fmla="val 6569"/>
            </a:avLst>
          </a:prstGeom>
          <a:gradFill>
            <a:gsLst>
              <a:gs pos="0">
                <a:schemeClr val="accent1">
                  <a:lumMod val="40000"/>
                  <a:lumOff val="60000"/>
                  <a:alpha val="32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1"/>
          </a:gradFill>
          <a:ln w="9525" cap="flat" cmpd="sng" algn="ctr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cap="none" normalizeH="0" baseline="0" dirty="0">
              <a:ln>
                <a:noFill/>
              </a:ln>
              <a:solidFill>
                <a:schemeClr val="accent1"/>
              </a:solidFill>
              <a:effectLst/>
              <a:latin typeface="+mn-ea"/>
              <a:ea typeface="+mn-ea"/>
            </a:endParaRPr>
          </a:p>
        </p:txBody>
      </p:sp>
      <p:grpSp>
        <p:nvGrpSpPr>
          <p:cNvPr id="260" name="组合 259">
            <a:extLst>
              <a:ext uri="{FF2B5EF4-FFF2-40B4-BE49-F238E27FC236}">
                <a16:creationId xmlns:a16="http://schemas.microsoft.com/office/drawing/2014/main" id="{B3DFB5C1-BF0D-F872-389B-E3F31C6EDDB3}"/>
              </a:ext>
            </a:extLst>
          </p:cNvPr>
          <p:cNvGrpSpPr/>
          <p:nvPr/>
        </p:nvGrpSpPr>
        <p:grpSpPr>
          <a:xfrm>
            <a:off x="1166054" y="5423870"/>
            <a:ext cx="902941" cy="233892"/>
            <a:chOff x="819176" y="2342316"/>
            <a:chExt cx="902941" cy="233892"/>
          </a:xfrm>
          <a:effectLst>
            <a:outerShdw blurRad="114300" dist="76200" dir="5400000" sx="96000" sy="96000" algn="t" rotWithShape="0">
              <a:schemeClr val="accent1">
                <a:lumMod val="75000"/>
                <a:alpha val="36000"/>
              </a:schemeClr>
            </a:outerShdw>
          </a:effectLst>
        </p:grpSpPr>
        <p:sp>
          <p:nvSpPr>
            <p:cNvPr id="262" name="矩形: 圆角 261">
              <a:extLst>
                <a:ext uri="{FF2B5EF4-FFF2-40B4-BE49-F238E27FC236}">
                  <a16:creationId xmlns:a16="http://schemas.microsoft.com/office/drawing/2014/main" id="{2FA0CAAD-9963-C8B8-66CE-E99F36419986}"/>
                </a:ext>
              </a:extLst>
            </p:cNvPr>
            <p:cNvSpPr/>
            <p:nvPr/>
          </p:nvSpPr>
          <p:spPr bwMode="auto">
            <a:xfrm>
              <a:off x="819176" y="2342316"/>
              <a:ext cx="902941" cy="23389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dist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263" name="矩形 262">
              <a:extLst>
                <a:ext uri="{FF2B5EF4-FFF2-40B4-BE49-F238E27FC236}">
                  <a16:creationId xmlns:a16="http://schemas.microsoft.com/office/drawing/2014/main" id="{A0CB6963-C22B-B8F4-6E01-200B8AAD9358}"/>
                </a:ext>
              </a:extLst>
            </p:cNvPr>
            <p:cNvSpPr/>
            <p:nvPr/>
          </p:nvSpPr>
          <p:spPr>
            <a:xfrm>
              <a:off x="899238" y="2342316"/>
              <a:ext cx="742815" cy="231320"/>
            </a:xfrm>
            <a:prstGeom prst="rect">
              <a:avLst/>
            </a:prstGeom>
            <a:effectLst/>
          </p:spPr>
          <p:txBody>
            <a:bodyPr wrap="square" lIns="58522" tIns="29261" rIns="58522" bIns="29261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kumimoji="0" lang="zh-CN" altLang="zh-CN" sz="1000" b="1" i="0" u="none" strike="noStrike" kern="1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工人日报</a:t>
              </a:r>
              <a:endParaRPr lang="zh-CN" altLang="zh-CN" sz="1000" b="1" kern="1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264" name="组合 263">
            <a:extLst>
              <a:ext uri="{FF2B5EF4-FFF2-40B4-BE49-F238E27FC236}">
                <a16:creationId xmlns:a16="http://schemas.microsoft.com/office/drawing/2014/main" id="{BCEE6FA3-E08F-4B07-B749-30A013056A0D}"/>
              </a:ext>
            </a:extLst>
          </p:cNvPr>
          <p:cNvGrpSpPr/>
          <p:nvPr/>
        </p:nvGrpSpPr>
        <p:grpSpPr>
          <a:xfrm>
            <a:off x="2161111" y="5423870"/>
            <a:ext cx="902941" cy="233892"/>
            <a:chOff x="819176" y="2342316"/>
            <a:chExt cx="902941" cy="233892"/>
          </a:xfrm>
          <a:effectLst>
            <a:outerShdw blurRad="114300" dist="76200" dir="5400000" sx="96000" sy="96000" algn="t" rotWithShape="0">
              <a:schemeClr val="accent1">
                <a:lumMod val="75000"/>
                <a:alpha val="36000"/>
              </a:schemeClr>
            </a:outerShdw>
          </a:effectLst>
        </p:grpSpPr>
        <p:sp>
          <p:nvSpPr>
            <p:cNvPr id="265" name="矩形: 圆角 264">
              <a:extLst>
                <a:ext uri="{FF2B5EF4-FFF2-40B4-BE49-F238E27FC236}">
                  <a16:creationId xmlns:a16="http://schemas.microsoft.com/office/drawing/2014/main" id="{ABBDF61D-0874-CAE0-F04B-2D07E41E17C1}"/>
                </a:ext>
              </a:extLst>
            </p:cNvPr>
            <p:cNvSpPr/>
            <p:nvPr/>
          </p:nvSpPr>
          <p:spPr bwMode="auto">
            <a:xfrm>
              <a:off x="819176" y="2342316"/>
              <a:ext cx="902941" cy="23389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dist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266" name="矩形 265">
              <a:extLst>
                <a:ext uri="{FF2B5EF4-FFF2-40B4-BE49-F238E27FC236}">
                  <a16:creationId xmlns:a16="http://schemas.microsoft.com/office/drawing/2014/main" id="{7BCD4FC1-4B9C-055A-CA6F-8EFF9E2BAF39}"/>
                </a:ext>
              </a:extLst>
            </p:cNvPr>
            <p:cNvSpPr/>
            <p:nvPr/>
          </p:nvSpPr>
          <p:spPr>
            <a:xfrm>
              <a:off x="899238" y="2342316"/>
              <a:ext cx="742815" cy="231320"/>
            </a:xfrm>
            <a:prstGeom prst="rect">
              <a:avLst/>
            </a:prstGeom>
            <a:effectLst/>
          </p:spPr>
          <p:txBody>
            <a:bodyPr wrap="square" lIns="58522" tIns="29261" rIns="58522" bIns="29261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kumimoji="0" lang="zh-CN" altLang="en-US" sz="1000" b="1" i="0" u="none" strike="noStrike" kern="1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湖北日报</a:t>
              </a:r>
              <a:endParaRPr lang="zh-CN" altLang="zh-CN" sz="1000" b="1" kern="1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267" name="组合 266">
            <a:extLst>
              <a:ext uri="{FF2B5EF4-FFF2-40B4-BE49-F238E27FC236}">
                <a16:creationId xmlns:a16="http://schemas.microsoft.com/office/drawing/2014/main" id="{D89B1B5F-EC08-5EAB-FE81-EC2793CA6E93}"/>
              </a:ext>
            </a:extLst>
          </p:cNvPr>
          <p:cNvGrpSpPr/>
          <p:nvPr/>
        </p:nvGrpSpPr>
        <p:grpSpPr>
          <a:xfrm>
            <a:off x="3156168" y="5423870"/>
            <a:ext cx="902941" cy="233892"/>
            <a:chOff x="819176" y="2342316"/>
            <a:chExt cx="902941" cy="233892"/>
          </a:xfrm>
          <a:effectLst>
            <a:outerShdw blurRad="114300" dist="76200" dir="5400000" sx="96000" sy="96000" algn="t" rotWithShape="0">
              <a:schemeClr val="accent1">
                <a:lumMod val="75000"/>
                <a:alpha val="36000"/>
              </a:schemeClr>
            </a:outerShdw>
          </a:effectLst>
        </p:grpSpPr>
        <p:sp>
          <p:nvSpPr>
            <p:cNvPr id="268" name="矩形: 圆角 267">
              <a:extLst>
                <a:ext uri="{FF2B5EF4-FFF2-40B4-BE49-F238E27FC236}">
                  <a16:creationId xmlns:a16="http://schemas.microsoft.com/office/drawing/2014/main" id="{5C3A1853-0DB2-72A2-5BE2-77AD323BB679}"/>
                </a:ext>
              </a:extLst>
            </p:cNvPr>
            <p:cNvSpPr/>
            <p:nvPr/>
          </p:nvSpPr>
          <p:spPr bwMode="auto">
            <a:xfrm>
              <a:off x="819176" y="2342316"/>
              <a:ext cx="902941" cy="23389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dist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269" name="矩形 268">
              <a:extLst>
                <a:ext uri="{FF2B5EF4-FFF2-40B4-BE49-F238E27FC236}">
                  <a16:creationId xmlns:a16="http://schemas.microsoft.com/office/drawing/2014/main" id="{03D34485-D8D6-C2AB-DC32-DC54C6D32EE7}"/>
                </a:ext>
              </a:extLst>
            </p:cNvPr>
            <p:cNvSpPr/>
            <p:nvPr/>
          </p:nvSpPr>
          <p:spPr>
            <a:xfrm>
              <a:off x="899238" y="2342316"/>
              <a:ext cx="742815" cy="231320"/>
            </a:xfrm>
            <a:prstGeom prst="rect">
              <a:avLst/>
            </a:prstGeom>
            <a:effectLst/>
          </p:spPr>
          <p:txBody>
            <a:bodyPr wrap="square" lIns="58522" tIns="29261" rIns="58522" bIns="29261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kumimoji="0" lang="zh-CN" altLang="en-US" sz="1000" b="1" i="0" u="none" strike="noStrike" kern="1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中工网</a:t>
              </a:r>
            </a:p>
          </p:txBody>
        </p:sp>
      </p:grpSp>
      <p:grpSp>
        <p:nvGrpSpPr>
          <p:cNvPr id="270" name="组合 269">
            <a:extLst>
              <a:ext uri="{FF2B5EF4-FFF2-40B4-BE49-F238E27FC236}">
                <a16:creationId xmlns:a16="http://schemas.microsoft.com/office/drawing/2014/main" id="{B1CAD193-6EF9-927A-19D5-E4713BD94908}"/>
              </a:ext>
            </a:extLst>
          </p:cNvPr>
          <p:cNvGrpSpPr/>
          <p:nvPr/>
        </p:nvGrpSpPr>
        <p:grpSpPr>
          <a:xfrm>
            <a:off x="4151225" y="5423870"/>
            <a:ext cx="902941" cy="233892"/>
            <a:chOff x="819176" y="2342316"/>
            <a:chExt cx="902941" cy="233892"/>
          </a:xfrm>
          <a:effectLst>
            <a:outerShdw blurRad="114300" dist="76200" dir="5400000" sx="96000" sy="96000" algn="t" rotWithShape="0">
              <a:schemeClr val="accent1">
                <a:lumMod val="75000"/>
                <a:alpha val="36000"/>
              </a:schemeClr>
            </a:outerShdw>
          </a:effectLst>
        </p:grpSpPr>
        <p:sp>
          <p:nvSpPr>
            <p:cNvPr id="271" name="矩形: 圆角 270">
              <a:extLst>
                <a:ext uri="{FF2B5EF4-FFF2-40B4-BE49-F238E27FC236}">
                  <a16:creationId xmlns:a16="http://schemas.microsoft.com/office/drawing/2014/main" id="{233E643B-9B46-87FB-74D7-3B14AB209FCA}"/>
                </a:ext>
              </a:extLst>
            </p:cNvPr>
            <p:cNvSpPr/>
            <p:nvPr/>
          </p:nvSpPr>
          <p:spPr bwMode="auto">
            <a:xfrm>
              <a:off x="819176" y="2342316"/>
              <a:ext cx="902941" cy="23389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dist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272" name="矩形 271">
              <a:extLst>
                <a:ext uri="{FF2B5EF4-FFF2-40B4-BE49-F238E27FC236}">
                  <a16:creationId xmlns:a16="http://schemas.microsoft.com/office/drawing/2014/main" id="{2B08B2C9-AE97-A496-DEE1-5BEFB76E5B82}"/>
                </a:ext>
              </a:extLst>
            </p:cNvPr>
            <p:cNvSpPr/>
            <p:nvPr/>
          </p:nvSpPr>
          <p:spPr>
            <a:xfrm>
              <a:off x="899238" y="2342316"/>
              <a:ext cx="742815" cy="231320"/>
            </a:xfrm>
            <a:prstGeom prst="rect">
              <a:avLst/>
            </a:prstGeom>
            <a:effectLst/>
          </p:spPr>
          <p:txBody>
            <a:bodyPr wrap="square" lIns="58522" tIns="29261" rIns="58522" bIns="29261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kumimoji="0" lang="zh-CN" altLang="en-US" sz="1000" b="1" i="0" u="none" strike="noStrike" kern="1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石化</a:t>
              </a:r>
              <a:r>
                <a:rPr kumimoji="0" lang="en-US" altLang="zh-CN" sz="1000" b="1" i="0" u="none" strike="noStrike" kern="1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V</a:t>
              </a:r>
              <a:r>
                <a:rPr kumimoji="0" lang="zh-CN" altLang="en-US" sz="1000" b="1" i="0" u="none" strike="noStrike" kern="1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视</a:t>
              </a:r>
            </a:p>
          </p:txBody>
        </p:sp>
      </p:grpSp>
      <p:grpSp>
        <p:nvGrpSpPr>
          <p:cNvPr id="273" name="组合 272">
            <a:extLst>
              <a:ext uri="{FF2B5EF4-FFF2-40B4-BE49-F238E27FC236}">
                <a16:creationId xmlns:a16="http://schemas.microsoft.com/office/drawing/2014/main" id="{EB39459F-4BC0-77CE-6B3D-4578E828C2C4}"/>
              </a:ext>
            </a:extLst>
          </p:cNvPr>
          <p:cNvGrpSpPr/>
          <p:nvPr/>
        </p:nvGrpSpPr>
        <p:grpSpPr>
          <a:xfrm>
            <a:off x="1166054" y="5792170"/>
            <a:ext cx="902941" cy="233892"/>
            <a:chOff x="819176" y="2342316"/>
            <a:chExt cx="902941" cy="233892"/>
          </a:xfrm>
          <a:effectLst>
            <a:outerShdw blurRad="114300" dist="76200" dir="5400000" sx="96000" sy="96000" algn="t" rotWithShape="0">
              <a:schemeClr val="accent1">
                <a:lumMod val="75000"/>
                <a:alpha val="36000"/>
              </a:schemeClr>
            </a:outerShdw>
          </a:effectLst>
        </p:grpSpPr>
        <p:sp>
          <p:nvSpPr>
            <p:cNvPr id="274" name="矩形: 圆角 273">
              <a:extLst>
                <a:ext uri="{FF2B5EF4-FFF2-40B4-BE49-F238E27FC236}">
                  <a16:creationId xmlns:a16="http://schemas.microsoft.com/office/drawing/2014/main" id="{76A47D46-588B-A0D5-5008-055D1351CE42}"/>
                </a:ext>
              </a:extLst>
            </p:cNvPr>
            <p:cNvSpPr/>
            <p:nvPr/>
          </p:nvSpPr>
          <p:spPr bwMode="auto">
            <a:xfrm>
              <a:off x="819176" y="2342316"/>
              <a:ext cx="902941" cy="23389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dist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275" name="矩形 274">
              <a:extLst>
                <a:ext uri="{FF2B5EF4-FFF2-40B4-BE49-F238E27FC236}">
                  <a16:creationId xmlns:a16="http://schemas.microsoft.com/office/drawing/2014/main" id="{EFFD931E-EEAE-5466-1D9C-66DF0A33C65E}"/>
                </a:ext>
              </a:extLst>
            </p:cNvPr>
            <p:cNvSpPr/>
            <p:nvPr/>
          </p:nvSpPr>
          <p:spPr>
            <a:xfrm>
              <a:off x="899238" y="2342316"/>
              <a:ext cx="742815" cy="231320"/>
            </a:xfrm>
            <a:prstGeom prst="rect">
              <a:avLst/>
            </a:prstGeom>
            <a:effectLst/>
          </p:spPr>
          <p:txBody>
            <a:bodyPr wrap="square" lIns="58522" tIns="29261" rIns="58522" bIns="29261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kumimoji="0" lang="zh-CN" altLang="en-US" sz="1000" b="1" i="0" u="none" strike="noStrike" kern="1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学习强国</a:t>
              </a:r>
            </a:p>
          </p:txBody>
        </p:sp>
      </p:grpSp>
      <p:grpSp>
        <p:nvGrpSpPr>
          <p:cNvPr id="276" name="组合 275">
            <a:extLst>
              <a:ext uri="{FF2B5EF4-FFF2-40B4-BE49-F238E27FC236}">
                <a16:creationId xmlns:a16="http://schemas.microsoft.com/office/drawing/2014/main" id="{EC2983D4-6603-A4DC-899F-53C6F0A5AA17}"/>
              </a:ext>
            </a:extLst>
          </p:cNvPr>
          <p:cNvGrpSpPr/>
          <p:nvPr/>
        </p:nvGrpSpPr>
        <p:grpSpPr>
          <a:xfrm>
            <a:off x="2161111" y="5792170"/>
            <a:ext cx="902941" cy="233892"/>
            <a:chOff x="819176" y="2342316"/>
            <a:chExt cx="902941" cy="233892"/>
          </a:xfrm>
          <a:effectLst>
            <a:outerShdw blurRad="114300" dist="76200" dir="5400000" sx="96000" sy="96000" algn="t" rotWithShape="0">
              <a:schemeClr val="accent1">
                <a:lumMod val="75000"/>
                <a:alpha val="36000"/>
              </a:schemeClr>
            </a:outerShdw>
          </a:effectLst>
        </p:grpSpPr>
        <p:sp>
          <p:nvSpPr>
            <p:cNvPr id="277" name="矩形: 圆角 276">
              <a:extLst>
                <a:ext uri="{FF2B5EF4-FFF2-40B4-BE49-F238E27FC236}">
                  <a16:creationId xmlns:a16="http://schemas.microsoft.com/office/drawing/2014/main" id="{9F70F52B-8426-160F-61A9-C5B05DDF23A1}"/>
                </a:ext>
              </a:extLst>
            </p:cNvPr>
            <p:cNvSpPr/>
            <p:nvPr/>
          </p:nvSpPr>
          <p:spPr bwMode="auto">
            <a:xfrm>
              <a:off x="819176" y="2342316"/>
              <a:ext cx="902941" cy="23389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dist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278" name="矩形 277">
              <a:extLst>
                <a:ext uri="{FF2B5EF4-FFF2-40B4-BE49-F238E27FC236}">
                  <a16:creationId xmlns:a16="http://schemas.microsoft.com/office/drawing/2014/main" id="{08FE5C5D-2990-6953-5BF9-758DD560B6F2}"/>
                </a:ext>
              </a:extLst>
            </p:cNvPr>
            <p:cNvSpPr/>
            <p:nvPr/>
          </p:nvSpPr>
          <p:spPr>
            <a:xfrm>
              <a:off x="899238" y="2342316"/>
              <a:ext cx="742815" cy="231320"/>
            </a:xfrm>
            <a:prstGeom prst="rect">
              <a:avLst/>
            </a:prstGeom>
            <a:effectLst/>
          </p:spPr>
          <p:txBody>
            <a:bodyPr wrap="square" lIns="58522" tIns="29261" rIns="58522" bIns="29261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kumimoji="0" lang="zh-CN" altLang="en-US" sz="1000" b="1" i="0" u="none" strike="noStrike" kern="1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奋进秋叶</a:t>
              </a:r>
            </a:p>
          </p:txBody>
        </p:sp>
      </p:grpSp>
      <p:grpSp>
        <p:nvGrpSpPr>
          <p:cNvPr id="279" name="组合 278">
            <a:extLst>
              <a:ext uri="{FF2B5EF4-FFF2-40B4-BE49-F238E27FC236}">
                <a16:creationId xmlns:a16="http://schemas.microsoft.com/office/drawing/2014/main" id="{E7FFE6EC-7A32-3C08-18C6-BCFF175F0D8B}"/>
              </a:ext>
            </a:extLst>
          </p:cNvPr>
          <p:cNvGrpSpPr/>
          <p:nvPr/>
        </p:nvGrpSpPr>
        <p:grpSpPr>
          <a:xfrm>
            <a:off x="3156168" y="5792170"/>
            <a:ext cx="1128079" cy="415986"/>
            <a:chOff x="819176" y="2342316"/>
            <a:chExt cx="902941" cy="415986"/>
          </a:xfrm>
          <a:effectLst>
            <a:outerShdw blurRad="114300" dist="76200" dir="5400000" sx="96000" sy="96000" algn="t" rotWithShape="0">
              <a:schemeClr val="accent1">
                <a:lumMod val="75000"/>
                <a:alpha val="36000"/>
              </a:schemeClr>
            </a:outerShdw>
          </a:effectLst>
        </p:grpSpPr>
        <p:sp>
          <p:nvSpPr>
            <p:cNvPr id="280" name="矩形: 圆角 279">
              <a:extLst>
                <a:ext uri="{FF2B5EF4-FFF2-40B4-BE49-F238E27FC236}">
                  <a16:creationId xmlns:a16="http://schemas.microsoft.com/office/drawing/2014/main" id="{CBF2ABEA-2330-099A-C6E7-CC2C1CC1FB56}"/>
                </a:ext>
              </a:extLst>
            </p:cNvPr>
            <p:cNvSpPr/>
            <p:nvPr/>
          </p:nvSpPr>
          <p:spPr bwMode="auto">
            <a:xfrm>
              <a:off x="819176" y="2342316"/>
              <a:ext cx="902941" cy="23389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dist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281" name="矩形 280">
              <a:extLst>
                <a:ext uri="{FF2B5EF4-FFF2-40B4-BE49-F238E27FC236}">
                  <a16:creationId xmlns:a16="http://schemas.microsoft.com/office/drawing/2014/main" id="{C5106CF5-4E51-BC24-AC02-1D4F1748ADF2}"/>
                </a:ext>
              </a:extLst>
            </p:cNvPr>
            <p:cNvSpPr/>
            <p:nvPr/>
          </p:nvSpPr>
          <p:spPr>
            <a:xfrm>
              <a:off x="899238" y="2342316"/>
              <a:ext cx="742815" cy="415986"/>
            </a:xfrm>
            <a:prstGeom prst="rect">
              <a:avLst/>
            </a:prstGeom>
            <a:effectLst/>
          </p:spPr>
          <p:txBody>
            <a:bodyPr wrap="square" lIns="58522" tIns="29261" rIns="58522" bIns="29261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kumimoji="0" lang="zh-CN" altLang="en-US" sz="1000" b="1" i="0" u="none" strike="noStrike" kern="1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秋叶油田官微</a:t>
              </a:r>
            </a:p>
          </p:txBody>
        </p:sp>
      </p:grpSp>
      <p:sp>
        <p:nvSpPr>
          <p:cNvPr id="296" name="矩形 295">
            <a:extLst>
              <a:ext uri="{FF2B5EF4-FFF2-40B4-BE49-F238E27FC236}">
                <a16:creationId xmlns:a16="http://schemas.microsoft.com/office/drawing/2014/main" id="{3C1393FA-550D-11A4-9682-E2A799C640E7}"/>
              </a:ext>
            </a:extLst>
          </p:cNvPr>
          <p:cNvSpPr/>
          <p:nvPr/>
        </p:nvSpPr>
        <p:spPr>
          <a:xfrm>
            <a:off x="952684" y="4821193"/>
            <a:ext cx="2642917" cy="381233"/>
          </a:xfrm>
          <a:prstGeom prst="rect">
            <a:avLst/>
          </a:prstGeom>
          <a:effectLst/>
        </p:spPr>
        <p:txBody>
          <a:bodyPr wrap="none" lIns="58522" tIns="29261" rIns="58522" bIns="29261">
            <a:spAutoFit/>
          </a:bodyPr>
          <a:lstStyle/>
          <a:p>
            <a:pPr algn="just">
              <a:lnSpc>
                <a:spcPts val="2900"/>
              </a:lnSpc>
            </a:pPr>
            <a:r>
              <a:rPr kumimoji="0" lang="zh-CN" altLang="zh-CN" sz="1280" i="0" u="none" strike="noStrike" kern="100" cap="none" spc="0" normalizeH="0" baseline="0" noProof="0">
                <a:ln>
                  <a:noFill/>
                </a:ln>
                <a:solidFill>
                  <a:srgbClr val="0F407C"/>
                </a:solidFill>
                <a:effectLst/>
                <a:uLnTx/>
                <a:uFillTx/>
                <a:latin typeface="思源黑体 CN Regular"/>
                <a:ea typeface="思源黑体 CN Regular"/>
                <a:cs typeface="+mn-ea"/>
                <a:sym typeface="+mn-lt"/>
              </a:rPr>
              <a:t>《百岁老人学党史忆初心感党恩》</a:t>
            </a:r>
            <a:endParaRPr lang="zh-CN" altLang="zh-CN" sz="1280" kern="100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97" name="矩形 296">
            <a:extLst>
              <a:ext uri="{FF2B5EF4-FFF2-40B4-BE49-F238E27FC236}">
                <a16:creationId xmlns:a16="http://schemas.microsoft.com/office/drawing/2014/main" id="{1AFA4DBF-F70E-F9D2-7709-34257E562CC5}"/>
              </a:ext>
            </a:extLst>
          </p:cNvPr>
          <p:cNvSpPr/>
          <p:nvPr/>
        </p:nvSpPr>
        <p:spPr>
          <a:xfrm>
            <a:off x="1726153" y="4542045"/>
            <a:ext cx="1067165" cy="398738"/>
          </a:xfrm>
          <a:prstGeom prst="rect">
            <a:avLst/>
          </a:prstGeom>
          <a:effectLst/>
        </p:spPr>
        <p:txBody>
          <a:bodyPr wrap="none" lIns="58522" tIns="29261" rIns="58522" bIns="29261">
            <a:spAutoFit/>
          </a:bodyPr>
          <a:lstStyle/>
          <a:p>
            <a:pPr algn="just">
              <a:lnSpc>
                <a:spcPts val="2900"/>
              </a:lnSpc>
            </a:pPr>
            <a:r>
              <a:rPr kumimoji="0" lang="zh-CN" altLang="zh-CN" i="0" u="none" strike="noStrike" kern="100" cap="none" spc="0" normalizeH="0" baseline="0" noProof="0">
                <a:ln>
                  <a:noFill/>
                </a:ln>
                <a:solidFill>
                  <a:srgbClr val="0F407C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主题党日</a:t>
            </a:r>
            <a:endParaRPr lang="zh-CN" altLang="zh-CN" kern="1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228" name="组合 227">
            <a:extLst>
              <a:ext uri="{FF2B5EF4-FFF2-40B4-BE49-F238E27FC236}">
                <a16:creationId xmlns:a16="http://schemas.microsoft.com/office/drawing/2014/main" id="{3B2C7E16-E2DC-677D-6D84-6E4368ABAA50}"/>
              </a:ext>
            </a:extLst>
          </p:cNvPr>
          <p:cNvGrpSpPr/>
          <p:nvPr/>
        </p:nvGrpSpPr>
        <p:grpSpPr>
          <a:xfrm>
            <a:off x="779341" y="1976469"/>
            <a:ext cx="2683649" cy="1349995"/>
            <a:chOff x="579470" y="1873928"/>
            <a:chExt cx="2683649" cy="1349995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8C8ABE65-6B2C-1F54-A0C2-147824837C78}"/>
                </a:ext>
              </a:extLst>
            </p:cNvPr>
            <p:cNvSpPr/>
            <p:nvPr/>
          </p:nvSpPr>
          <p:spPr bwMode="auto">
            <a:xfrm>
              <a:off x="579470" y="1873928"/>
              <a:ext cx="2683649" cy="1349995"/>
            </a:xfrm>
            <a:prstGeom prst="roundRect">
              <a:avLst>
                <a:gd name="adj" fmla="val 6569"/>
              </a:avLst>
            </a:prstGeom>
            <a:gradFill>
              <a:gsLst>
                <a:gs pos="0">
                  <a:schemeClr val="accent1">
                    <a:lumMod val="40000"/>
                    <a:lumOff val="60000"/>
                    <a:alpha val="32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ln w="9525" cap="flat" cmpd="sng" algn="ctr"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+mn-ea"/>
                <a:ea typeface="+mn-ea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3558D791-83D6-C338-172E-97D6334D1DE9}"/>
                </a:ext>
              </a:extLst>
            </p:cNvPr>
            <p:cNvGrpSpPr/>
            <p:nvPr/>
          </p:nvGrpSpPr>
          <p:grpSpPr>
            <a:xfrm>
              <a:off x="1477110" y="2723495"/>
              <a:ext cx="902941" cy="233892"/>
              <a:chOff x="819176" y="2342316"/>
              <a:chExt cx="902941" cy="233892"/>
            </a:xfrm>
            <a:effectLst>
              <a:outerShdw blurRad="114300" dist="76200" dir="5400000" sx="96000" sy="96000" algn="t" rotWithShape="0">
                <a:schemeClr val="accent1">
                  <a:lumMod val="75000"/>
                  <a:alpha val="36000"/>
                </a:schemeClr>
              </a:outerShdw>
            </a:effectLst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1160522E-CBDC-F038-AA3C-8F83B1DBCFFB}"/>
                  </a:ext>
                </a:extLst>
              </p:cNvPr>
              <p:cNvSpPr/>
              <p:nvPr/>
            </p:nvSpPr>
            <p:spPr bwMode="auto">
              <a:xfrm>
                <a:off x="819176" y="2342316"/>
                <a:ext cx="902941" cy="233892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dist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  <p:sp>
            <p:nvSpPr>
              <p:cNvPr id="245" name="矩形 244">
                <a:extLst>
                  <a:ext uri="{FF2B5EF4-FFF2-40B4-BE49-F238E27FC236}">
                    <a16:creationId xmlns:a16="http://schemas.microsoft.com/office/drawing/2014/main" id="{513D1F65-1E8B-824A-E0B8-3DE428327310}"/>
                  </a:ext>
                </a:extLst>
              </p:cNvPr>
              <p:cNvSpPr/>
              <p:nvPr/>
            </p:nvSpPr>
            <p:spPr>
              <a:xfrm>
                <a:off x="899238" y="2342316"/>
                <a:ext cx="742815" cy="231320"/>
              </a:xfrm>
              <a:prstGeom prst="rect">
                <a:avLst/>
              </a:prstGeom>
              <a:effectLst/>
            </p:spPr>
            <p:txBody>
              <a:bodyPr wrap="square" lIns="58522" tIns="29261" rIns="58522" bIns="29261">
                <a:spAutoFit/>
              </a:bodyPr>
              <a:lstStyle/>
              <a:p>
                <a:pPr algn="dist">
                  <a:lnSpc>
                    <a:spcPct val="120000"/>
                  </a:lnSpc>
                </a:pPr>
                <a:r>
                  <a:rPr kumimoji="0" lang="zh-CN" altLang="zh-CN" sz="1000" b="1" i="0" u="none" strike="noStrike" kern="1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rPr>
                  <a:t>工人日报</a:t>
                </a:r>
                <a:endParaRPr lang="zh-CN" altLang="zh-CN" sz="1000" b="1" kern="1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00" name="矩形 299">
              <a:extLst>
                <a:ext uri="{FF2B5EF4-FFF2-40B4-BE49-F238E27FC236}">
                  <a16:creationId xmlns:a16="http://schemas.microsoft.com/office/drawing/2014/main" id="{212BD2B2-4F14-2A98-865E-DB9AA3A0CE4C}"/>
                </a:ext>
              </a:extLst>
            </p:cNvPr>
            <p:cNvSpPr/>
            <p:nvPr/>
          </p:nvSpPr>
          <p:spPr>
            <a:xfrm>
              <a:off x="1393889" y="2024186"/>
              <a:ext cx="1041517" cy="368987"/>
            </a:xfrm>
            <a:prstGeom prst="rect">
              <a:avLst/>
            </a:prstGeom>
            <a:effectLst/>
          </p:spPr>
          <p:txBody>
            <a:bodyPr wrap="none" lIns="58522" tIns="29261" rIns="58522" bIns="29261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kumimoji="0" lang="zh-CN" altLang="zh-CN" b="1" i="0" u="none" strike="noStrike" kern="100" cap="none" spc="0" normalizeH="0" baseline="0" noProof="0">
                  <a:ln>
                    <a:noFill/>
                  </a:ln>
                  <a:solidFill>
                    <a:srgbClr val="0F407C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ea"/>
                  <a:sym typeface="+mn-lt"/>
                </a:rPr>
                <a:t>油田</a:t>
              </a:r>
              <a:r>
                <a:rPr kumimoji="0" lang="zh-CN" altLang="zh-CN" i="0" u="none" strike="noStrike" kern="100" cap="none" spc="0" normalizeH="0" baseline="0" noProof="0">
                  <a:ln>
                    <a:noFill/>
                  </a:ln>
                  <a:solidFill>
                    <a:srgbClr val="0F407C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ea"/>
                  <a:sym typeface="+mn-lt"/>
                </a:rPr>
                <a:t>员工</a:t>
              </a:r>
              <a:endParaRPr lang="zh-CN" altLang="zh-CN" kern="100" dirty="0">
                <a:solidFill>
                  <a:schemeClr val="accent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01" name="矩形 300">
              <a:extLst>
                <a:ext uri="{FF2B5EF4-FFF2-40B4-BE49-F238E27FC236}">
                  <a16:creationId xmlns:a16="http://schemas.microsoft.com/office/drawing/2014/main" id="{1B3C4A6C-2F24-E096-4AF8-7160A42974E5}"/>
                </a:ext>
              </a:extLst>
            </p:cNvPr>
            <p:cNvSpPr/>
            <p:nvPr/>
          </p:nvSpPr>
          <p:spPr>
            <a:xfrm>
              <a:off x="724061" y="2344851"/>
              <a:ext cx="2479164" cy="279603"/>
            </a:xfrm>
            <a:prstGeom prst="rect">
              <a:avLst/>
            </a:prstGeom>
            <a:effectLst/>
          </p:spPr>
          <p:txBody>
            <a:bodyPr wrap="none" lIns="58522" tIns="29261" rIns="58522" bIns="29261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kumimoji="0" lang="zh-CN" altLang="zh-CN" sz="1280" i="0" u="none" strike="noStrike" kern="100" cap="none" spc="0" normalizeH="0" baseline="0" noProof="0">
                  <a:ln>
                    <a:noFill/>
                  </a:ln>
                  <a:solidFill>
                    <a:srgbClr val="0F407C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ea"/>
                  <a:sym typeface="+mn-lt"/>
                </a:rPr>
                <a:t>帮扶服务部开展应急和转诊帮扶</a:t>
              </a:r>
              <a:endParaRPr lang="zh-CN" altLang="zh-CN" sz="1280" kern="100" dirty="0">
                <a:solidFill>
                  <a:schemeClr val="accent1"/>
                </a:solidFill>
                <a:latin typeface="+mn-ea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731050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ADBA495E-188F-2AAD-FD4D-41F1FF2F9A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92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08655F7-E5EF-4ABE-A335-0242C019FA27}"/>
              </a:ext>
            </a:extLst>
          </p:cNvPr>
          <p:cNvSpPr/>
          <p:nvPr/>
        </p:nvSpPr>
        <p:spPr>
          <a:xfrm rot="5400000">
            <a:off x="-510823" y="1939573"/>
            <a:ext cx="5429249" cy="4407604"/>
          </a:xfrm>
          <a:custGeom>
            <a:avLst/>
            <a:gdLst>
              <a:gd name="connsiteX0" fmla="*/ 0 w 4800600"/>
              <a:gd name="connsiteY0" fmla="*/ 4407604 h 4407604"/>
              <a:gd name="connsiteX1" fmla="*/ 0 w 4800600"/>
              <a:gd name="connsiteY1" fmla="*/ 2270787 h 4407604"/>
              <a:gd name="connsiteX2" fmla="*/ 4800600 w 4800600"/>
              <a:gd name="connsiteY2" fmla="*/ 0 h 4407604"/>
              <a:gd name="connsiteX3" fmla="*/ 4800600 w 4800600"/>
              <a:gd name="connsiteY3" fmla="*/ 4407604 h 4407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0600" h="4407604">
                <a:moveTo>
                  <a:pt x="0" y="4407604"/>
                </a:moveTo>
                <a:lnTo>
                  <a:pt x="0" y="2270787"/>
                </a:lnTo>
                <a:lnTo>
                  <a:pt x="4800600" y="0"/>
                </a:lnTo>
                <a:lnTo>
                  <a:pt x="4800600" y="4407604"/>
                </a:lnTo>
                <a:close/>
              </a:path>
            </a:pathLst>
          </a:cu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CFC1CF87-C315-4334-A8D1-09E79F1AA2DB}"/>
              </a:ext>
            </a:extLst>
          </p:cNvPr>
          <p:cNvSpPr/>
          <p:nvPr/>
        </p:nvSpPr>
        <p:spPr>
          <a:xfrm rot="5400000">
            <a:off x="-393152" y="2856346"/>
            <a:ext cx="4394807" cy="3608503"/>
          </a:xfrm>
          <a:custGeom>
            <a:avLst/>
            <a:gdLst>
              <a:gd name="connsiteX0" fmla="*/ 0 w 4394807"/>
              <a:gd name="connsiteY0" fmla="*/ 3608503 h 3608503"/>
              <a:gd name="connsiteX1" fmla="*/ 0 w 4394807"/>
              <a:gd name="connsiteY1" fmla="*/ 1838131 h 3608503"/>
              <a:gd name="connsiteX2" fmla="*/ 4394807 w 4394807"/>
              <a:gd name="connsiteY2" fmla="*/ 0 h 3608503"/>
              <a:gd name="connsiteX3" fmla="*/ 4394807 w 4394807"/>
              <a:gd name="connsiteY3" fmla="*/ 3608503 h 3608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4807" h="3608503">
                <a:moveTo>
                  <a:pt x="0" y="3608503"/>
                </a:moveTo>
                <a:lnTo>
                  <a:pt x="0" y="1838131"/>
                </a:lnTo>
                <a:lnTo>
                  <a:pt x="4394807" y="0"/>
                </a:lnTo>
                <a:lnTo>
                  <a:pt x="4394807" y="3608503"/>
                </a:lnTo>
                <a:close/>
              </a:path>
            </a:pathLst>
          </a:cu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46A6DFD8-6AA5-4AD5-B4CB-164C37D28B31}"/>
              </a:ext>
            </a:extLst>
          </p:cNvPr>
          <p:cNvSpPr/>
          <p:nvPr/>
        </p:nvSpPr>
        <p:spPr>
          <a:xfrm rot="16200000">
            <a:off x="9502761" y="994552"/>
            <a:ext cx="3683792" cy="1694686"/>
          </a:xfrm>
          <a:custGeom>
            <a:avLst/>
            <a:gdLst>
              <a:gd name="connsiteX0" fmla="*/ 3683792 w 3683792"/>
              <a:gd name="connsiteY0" fmla="*/ 0 h 1694686"/>
              <a:gd name="connsiteX1" fmla="*/ 3683792 w 3683792"/>
              <a:gd name="connsiteY1" fmla="*/ 1694685 h 1694686"/>
              <a:gd name="connsiteX2" fmla="*/ 2025924 w 3683792"/>
              <a:gd name="connsiteY2" fmla="*/ 1694685 h 1694686"/>
              <a:gd name="connsiteX3" fmla="*/ 2025924 w 3683792"/>
              <a:gd name="connsiteY3" fmla="*/ 1694686 h 1694686"/>
              <a:gd name="connsiteX4" fmla="*/ 0 w 3683792"/>
              <a:gd name="connsiteY4" fmla="*/ 1694686 h 1694686"/>
              <a:gd name="connsiteX5" fmla="*/ 1596293 w 3683792"/>
              <a:gd name="connsiteY5" fmla="*/ 1027035 h 1694686"/>
              <a:gd name="connsiteX6" fmla="*/ 1596293 w 3683792"/>
              <a:gd name="connsiteY6" fmla="*/ 873098 h 1694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3792" h="1694686">
                <a:moveTo>
                  <a:pt x="3683792" y="0"/>
                </a:moveTo>
                <a:lnTo>
                  <a:pt x="3683792" y="1694685"/>
                </a:lnTo>
                <a:lnTo>
                  <a:pt x="2025924" y="1694685"/>
                </a:lnTo>
                <a:lnTo>
                  <a:pt x="2025924" y="1694686"/>
                </a:lnTo>
                <a:lnTo>
                  <a:pt x="0" y="1694686"/>
                </a:lnTo>
                <a:lnTo>
                  <a:pt x="1596293" y="1027035"/>
                </a:lnTo>
                <a:lnTo>
                  <a:pt x="1596293" y="873098"/>
                </a:lnTo>
                <a:close/>
              </a:path>
            </a:pathLst>
          </a:cu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B4A032B2-45A5-49CB-8435-A5DD05BE0728}"/>
              </a:ext>
            </a:extLst>
          </p:cNvPr>
          <p:cNvSpPr/>
          <p:nvPr/>
        </p:nvSpPr>
        <p:spPr>
          <a:xfrm flipV="1">
            <a:off x="1" y="2390773"/>
            <a:ext cx="8083295" cy="2398343"/>
          </a:xfrm>
          <a:custGeom>
            <a:avLst/>
            <a:gdLst>
              <a:gd name="connsiteX0" fmla="*/ 0 w 6998405"/>
              <a:gd name="connsiteY0" fmla="*/ 2076452 h 2076452"/>
              <a:gd name="connsiteX1" fmla="*/ 6142741 w 6998405"/>
              <a:gd name="connsiteY1" fmla="*/ 2076452 h 2076452"/>
              <a:gd name="connsiteX2" fmla="*/ 6998405 w 6998405"/>
              <a:gd name="connsiteY2" fmla="*/ 0 h 2076452"/>
              <a:gd name="connsiteX3" fmla="*/ 0 w 6998405"/>
              <a:gd name="connsiteY3" fmla="*/ 0 h 207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98405" h="2076452">
                <a:moveTo>
                  <a:pt x="0" y="2076452"/>
                </a:moveTo>
                <a:lnTo>
                  <a:pt x="6142741" y="2076452"/>
                </a:lnTo>
                <a:lnTo>
                  <a:pt x="699840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C28FB04-5921-4E55-971A-E2BD365511FD}"/>
              </a:ext>
            </a:extLst>
          </p:cNvPr>
          <p:cNvGrpSpPr/>
          <p:nvPr/>
        </p:nvGrpSpPr>
        <p:grpSpPr>
          <a:xfrm>
            <a:off x="2665467" y="2897446"/>
            <a:ext cx="3693319" cy="1384996"/>
            <a:chOff x="2469906" y="1971973"/>
            <a:chExt cx="3693319" cy="138499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38333BA-E22B-4957-81E1-A5C90D543670}"/>
                </a:ext>
              </a:extLst>
            </p:cNvPr>
            <p:cNvSpPr txBox="1"/>
            <p:nvPr/>
          </p:nvSpPr>
          <p:spPr>
            <a:xfrm>
              <a:off x="2469906" y="1971973"/>
              <a:ext cx="3693319" cy="110799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kumimoji="1" lang="zh-CN" altLang="en-US" sz="7200">
                  <a:solidFill>
                    <a:schemeClr val="bg1"/>
                  </a:solidFill>
                  <a:latin typeface="+mj-ea"/>
                  <a:ea typeface="+mj-ea"/>
                </a:rPr>
                <a:t>主要工作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B24AE2A-44A7-4E27-A557-5A7C8380DFCB}"/>
                </a:ext>
              </a:extLst>
            </p:cNvPr>
            <p:cNvSpPr txBox="1"/>
            <p:nvPr/>
          </p:nvSpPr>
          <p:spPr>
            <a:xfrm>
              <a:off x="2469906" y="3079970"/>
              <a:ext cx="3693319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kumimoji="1" lang="en-US" altLang="zh-CN">
                  <a:solidFill>
                    <a:schemeClr val="bg1"/>
                  </a:solidFill>
                  <a:latin typeface="思源黑体 CN Regular" panose="020B0500000000000000" pitchFamily="34" charset="-122"/>
                </a:rPr>
                <a:t>The Main Work</a:t>
              </a: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4835D8B7-9710-4EE2-B272-CF95A0EDE7DB}"/>
              </a:ext>
            </a:extLst>
          </p:cNvPr>
          <p:cNvSpPr/>
          <p:nvPr/>
        </p:nvSpPr>
        <p:spPr>
          <a:xfrm rot="10800000" flipV="1">
            <a:off x="7451971" y="2390773"/>
            <a:ext cx="4740028" cy="2398343"/>
          </a:xfrm>
          <a:custGeom>
            <a:avLst/>
            <a:gdLst>
              <a:gd name="connsiteX0" fmla="*/ 4740028 w 4740028"/>
              <a:gd name="connsiteY0" fmla="*/ 0 h 2398343"/>
              <a:gd name="connsiteX1" fmla="*/ 0 w 4740028"/>
              <a:gd name="connsiteY1" fmla="*/ 0 h 2398343"/>
              <a:gd name="connsiteX2" fmla="*/ 0 w 4740028"/>
              <a:gd name="connsiteY2" fmla="*/ 2398343 h 2398343"/>
              <a:gd name="connsiteX3" fmla="*/ 3751720 w 4740028"/>
              <a:gd name="connsiteY3" fmla="*/ 2398343 h 239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0028" h="2398343">
                <a:moveTo>
                  <a:pt x="4740028" y="0"/>
                </a:moveTo>
                <a:lnTo>
                  <a:pt x="0" y="0"/>
                </a:lnTo>
                <a:lnTo>
                  <a:pt x="0" y="2398343"/>
                </a:lnTo>
                <a:lnTo>
                  <a:pt x="3751720" y="23983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83F5AED-A178-428E-BA55-34FA3F2CC575}"/>
              </a:ext>
            </a:extLst>
          </p:cNvPr>
          <p:cNvSpPr txBox="1"/>
          <p:nvPr/>
        </p:nvSpPr>
        <p:spPr>
          <a:xfrm>
            <a:off x="8598764" y="3082112"/>
            <a:ext cx="3077767" cy="9233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kumimoji="1" lang="zh-CN" altLang="en-US" sz="6000">
                <a:solidFill>
                  <a:schemeClr val="bg1"/>
                </a:solidFill>
                <a:latin typeface="+mj-ea"/>
                <a:ea typeface="+mj-ea"/>
              </a:rPr>
              <a:t>第</a:t>
            </a:r>
            <a:r>
              <a:rPr kumimoji="1"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r>
              <a:rPr kumimoji="1" lang="zh-CN" altLang="en-US" sz="6000">
                <a:solidFill>
                  <a:schemeClr val="bg1"/>
                </a:solidFill>
                <a:latin typeface="+mj-ea"/>
                <a:ea typeface="+mj-ea"/>
              </a:rPr>
              <a:t>部分</a:t>
            </a:r>
            <a:endParaRPr kumimoji="1"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88158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Object"/>
      </p:transition>
    </mc:Choice>
    <mc:Fallback xmlns:p14="http://schemas.microsoft.com/office/powerpoint/2010/main" xmlns:a16="http://schemas.microsoft.com/office/drawing/2014/main"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矩形: 圆角 81">
            <a:extLst>
              <a:ext uri="{FF2B5EF4-FFF2-40B4-BE49-F238E27FC236}">
                <a16:creationId xmlns:a16="http://schemas.microsoft.com/office/drawing/2014/main" id="{95634324-0D41-FFC1-960B-65F017B8D651}"/>
              </a:ext>
            </a:extLst>
          </p:cNvPr>
          <p:cNvSpPr/>
          <p:nvPr/>
        </p:nvSpPr>
        <p:spPr bwMode="auto">
          <a:xfrm>
            <a:off x="1540320" y="1303780"/>
            <a:ext cx="9111359" cy="4976340"/>
          </a:xfrm>
          <a:prstGeom prst="roundRect">
            <a:avLst>
              <a:gd name="adj" fmla="val 4566"/>
            </a:avLst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u="none" strike="noStrike" cap="none" normalizeH="0" baseline="0" dirty="0">
              <a:ln>
                <a:noFill/>
              </a:ln>
              <a:solidFill>
                <a:srgbClr val="003399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86BCC3-59FB-F4CA-4DAE-6BCE369A8192}"/>
              </a:ext>
            </a:extLst>
          </p:cNvPr>
          <p:cNvSpPr txBox="1"/>
          <p:nvPr/>
        </p:nvSpPr>
        <p:spPr>
          <a:xfrm>
            <a:off x="1804157" y="421914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主要工作</a:t>
            </a:r>
            <a:endParaRPr kumimoji="1" lang="zh-CN" altLang="en-US" sz="2800" b="1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CEE987-9A0C-2899-B438-AC262A79D6EE}"/>
              </a:ext>
            </a:extLst>
          </p:cNvPr>
          <p:cNvSpPr txBox="1"/>
          <p:nvPr/>
        </p:nvSpPr>
        <p:spPr>
          <a:xfrm>
            <a:off x="1014781" y="496233"/>
            <a:ext cx="35907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bg1"/>
                </a:solidFill>
                <a:latin typeface="思源黑体 CN Regular" panose="020B0500000000000000" pitchFamily="34" charset="-122"/>
              </a:rPr>
              <a:t>二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5EF79A-5598-B683-3A58-993E4014D144}"/>
              </a:ext>
            </a:extLst>
          </p:cNvPr>
          <p:cNvSpPr txBox="1"/>
          <p:nvPr/>
        </p:nvSpPr>
        <p:spPr>
          <a:xfrm>
            <a:off x="3464376" y="465455"/>
            <a:ext cx="606768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01</a:t>
            </a:r>
            <a:r>
              <a:rPr lang="zh-CN" altLang="en-US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、</a:t>
            </a:r>
            <a:r>
              <a:rPr lang="zh-CN" altLang="zh-CN" sz="24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发挥党建引领作用，主题活动扎实有效</a:t>
            </a:r>
            <a:endParaRPr lang="zh-CN" altLang="en-US" sz="2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A21B7D06-C158-9E69-312A-6AA7B5C1A57A}"/>
              </a:ext>
            </a:extLst>
          </p:cNvPr>
          <p:cNvGrpSpPr/>
          <p:nvPr/>
        </p:nvGrpSpPr>
        <p:grpSpPr>
          <a:xfrm>
            <a:off x="2215264" y="1585799"/>
            <a:ext cx="7961141" cy="4372376"/>
            <a:chOff x="2047997" y="1619253"/>
            <a:chExt cx="7961141" cy="4372376"/>
          </a:xfrm>
        </p:grpSpPr>
        <p:grpSp>
          <p:nvGrpSpPr>
            <p:cNvPr id="19" name="Group 4">
              <a:extLst>
                <a:ext uri="{FF2B5EF4-FFF2-40B4-BE49-F238E27FC236}">
                  <a16:creationId xmlns:a16="http://schemas.microsoft.com/office/drawing/2014/main" id="{FCF9F15E-48E9-549B-393D-AC3F92219A6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047997" y="4588085"/>
              <a:ext cx="3479771" cy="1096967"/>
              <a:chOff x="-1490" y="-1254"/>
              <a:chExt cx="3648" cy="1150"/>
            </a:xfr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4400000" scaled="0"/>
            </a:gradFill>
          </p:grpSpPr>
          <p:sp>
            <p:nvSpPr>
              <p:cNvPr id="21" name="Freeform 5">
                <a:extLst>
                  <a:ext uri="{FF2B5EF4-FFF2-40B4-BE49-F238E27FC236}">
                    <a16:creationId xmlns:a16="http://schemas.microsoft.com/office/drawing/2014/main" id="{3641E524-A798-CAC1-1FF0-FFEAC5E236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9" y="-1254"/>
                <a:ext cx="397" cy="1150"/>
              </a:xfrm>
              <a:custGeom>
                <a:avLst/>
                <a:gdLst>
                  <a:gd name="T0" fmla="*/ 141 w 397"/>
                  <a:gd name="T1" fmla="*/ 0 h 1150"/>
                  <a:gd name="T2" fmla="*/ 0 w 397"/>
                  <a:gd name="T3" fmla="*/ 186 h 1150"/>
                  <a:gd name="T4" fmla="*/ 200 w 397"/>
                  <a:gd name="T5" fmla="*/ 186 h 1150"/>
                  <a:gd name="T6" fmla="*/ 200 w 397"/>
                  <a:gd name="T7" fmla="*/ 1150 h 1150"/>
                  <a:gd name="T8" fmla="*/ 397 w 397"/>
                  <a:gd name="T9" fmla="*/ 1150 h 1150"/>
                  <a:gd name="T10" fmla="*/ 397 w 397"/>
                  <a:gd name="T11" fmla="*/ 0 h 1150"/>
                  <a:gd name="T12" fmla="*/ 141 w 397"/>
                  <a:gd name="T13" fmla="*/ 0 h 1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7" h="1150">
                    <a:moveTo>
                      <a:pt x="141" y="0"/>
                    </a:moveTo>
                    <a:lnTo>
                      <a:pt x="0" y="186"/>
                    </a:lnTo>
                    <a:lnTo>
                      <a:pt x="200" y="186"/>
                    </a:lnTo>
                    <a:lnTo>
                      <a:pt x="200" y="1150"/>
                    </a:lnTo>
                    <a:lnTo>
                      <a:pt x="397" y="1150"/>
                    </a:lnTo>
                    <a:lnTo>
                      <a:pt x="397" y="0"/>
                    </a:lnTo>
                    <a:lnTo>
                      <a:pt x="1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2" name="Freeform 6">
                <a:extLst>
                  <a:ext uri="{FF2B5EF4-FFF2-40B4-BE49-F238E27FC236}">
                    <a16:creationId xmlns:a16="http://schemas.microsoft.com/office/drawing/2014/main" id="{E8659B94-4963-4427-313A-C78F5B97EC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5" y="-343"/>
                <a:ext cx="520" cy="239"/>
              </a:xfrm>
              <a:custGeom>
                <a:avLst/>
                <a:gdLst>
                  <a:gd name="T0" fmla="*/ 294 w 520"/>
                  <a:gd name="T1" fmla="*/ 0 h 239"/>
                  <a:gd name="T2" fmla="*/ 461 w 520"/>
                  <a:gd name="T3" fmla="*/ 0 h 239"/>
                  <a:gd name="T4" fmla="*/ 180 w 520"/>
                  <a:gd name="T5" fmla="*/ 181 h 239"/>
                  <a:gd name="T6" fmla="*/ 520 w 520"/>
                  <a:gd name="T7" fmla="*/ 239 h 239"/>
                  <a:gd name="T8" fmla="*/ 0 w 520"/>
                  <a:gd name="T9" fmla="*/ 215 h 239"/>
                  <a:gd name="T10" fmla="*/ 294 w 520"/>
                  <a:gd name="T1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0" h="239">
                    <a:moveTo>
                      <a:pt x="294" y="0"/>
                    </a:moveTo>
                    <a:lnTo>
                      <a:pt x="461" y="0"/>
                    </a:lnTo>
                    <a:lnTo>
                      <a:pt x="180" y="181"/>
                    </a:lnTo>
                    <a:lnTo>
                      <a:pt x="520" y="239"/>
                    </a:lnTo>
                    <a:lnTo>
                      <a:pt x="0" y="215"/>
                    </a:lnTo>
                    <a:lnTo>
                      <a:pt x="2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3" name="Freeform 7">
                <a:extLst>
                  <a:ext uri="{FF2B5EF4-FFF2-40B4-BE49-F238E27FC236}">
                    <a16:creationId xmlns:a16="http://schemas.microsoft.com/office/drawing/2014/main" id="{8E9CEF88-7F21-5AEC-1545-B078D6B855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1" y="-1025"/>
                <a:ext cx="257" cy="222"/>
              </a:xfrm>
              <a:custGeom>
                <a:avLst/>
                <a:gdLst>
                  <a:gd name="T0" fmla="*/ 41 w 257"/>
                  <a:gd name="T1" fmla="*/ 0 h 222"/>
                  <a:gd name="T2" fmla="*/ 257 w 257"/>
                  <a:gd name="T3" fmla="*/ 0 h 222"/>
                  <a:gd name="T4" fmla="*/ 129 w 257"/>
                  <a:gd name="T5" fmla="*/ 205 h 222"/>
                  <a:gd name="T6" fmla="*/ 72 w 257"/>
                  <a:gd name="T7" fmla="*/ 222 h 222"/>
                  <a:gd name="T8" fmla="*/ 136 w 257"/>
                  <a:gd name="T9" fmla="*/ 83 h 222"/>
                  <a:gd name="T10" fmla="*/ 0 w 257"/>
                  <a:gd name="T11" fmla="*/ 38 h 222"/>
                  <a:gd name="T12" fmla="*/ 41 w 257"/>
                  <a:gd name="T1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222">
                    <a:moveTo>
                      <a:pt x="41" y="0"/>
                    </a:moveTo>
                    <a:lnTo>
                      <a:pt x="257" y="0"/>
                    </a:lnTo>
                    <a:lnTo>
                      <a:pt x="129" y="205"/>
                    </a:lnTo>
                    <a:lnTo>
                      <a:pt x="72" y="222"/>
                    </a:lnTo>
                    <a:lnTo>
                      <a:pt x="136" y="83"/>
                    </a:lnTo>
                    <a:lnTo>
                      <a:pt x="0" y="38"/>
                    </a:lnTo>
                    <a:lnTo>
                      <a:pt x="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4" name="Freeform 8">
                <a:extLst>
                  <a:ext uri="{FF2B5EF4-FFF2-40B4-BE49-F238E27FC236}">
                    <a16:creationId xmlns:a16="http://schemas.microsoft.com/office/drawing/2014/main" id="{F983C303-DECC-3D99-4F32-B316D18891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" y="-994"/>
                <a:ext cx="460" cy="441"/>
              </a:xfrm>
              <a:custGeom>
                <a:avLst/>
                <a:gdLst>
                  <a:gd name="T0" fmla="*/ 230 w 460"/>
                  <a:gd name="T1" fmla="*/ 0 h 441"/>
                  <a:gd name="T2" fmla="*/ 301 w 460"/>
                  <a:gd name="T3" fmla="*/ 145 h 441"/>
                  <a:gd name="T4" fmla="*/ 460 w 460"/>
                  <a:gd name="T5" fmla="*/ 169 h 441"/>
                  <a:gd name="T6" fmla="*/ 346 w 460"/>
                  <a:gd name="T7" fmla="*/ 284 h 441"/>
                  <a:gd name="T8" fmla="*/ 373 w 460"/>
                  <a:gd name="T9" fmla="*/ 441 h 441"/>
                  <a:gd name="T10" fmla="*/ 230 w 460"/>
                  <a:gd name="T11" fmla="*/ 367 h 441"/>
                  <a:gd name="T12" fmla="*/ 88 w 460"/>
                  <a:gd name="T13" fmla="*/ 441 h 441"/>
                  <a:gd name="T14" fmla="*/ 116 w 460"/>
                  <a:gd name="T15" fmla="*/ 284 h 441"/>
                  <a:gd name="T16" fmla="*/ 0 w 460"/>
                  <a:gd name="T17" fmla="*/ 169 h 441"/>
                  <a:gd name="T18" fmla="*/ 159 w 460"/>
                  <a:gd name="T19" fmla="*/ 145 h 441"/>
                  <a:gd name="T20" fmla="*/ 230 w 460"/>
                  <a:gd name="T21" fmla="*/ 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0" h="441">
                    <a:moveTo>
                      <a:pt x="230" y="0"/>
                    </a:moveTo>
                    <a:lnTo>
                      <a:pt x="301" y="145"/>
                    </a:lnTo>
                    <a:lnTo>
                      <a:pt x="460" y="169"/>
                    </a:lnTo>
                    <a:lnTo>
                      <a:pt x="346" y="284"/>
                    </a:lnTo>
                    <a:lnTo>
                      <a:pt x="373" y="441"/>
                    </a:lnTo>
                    <a:lnTo>
                      <a:pt x="230" y="367"/>
                    </a:lnTo>
                    <a:lnTo>
                      <a:pt x="88" y="441"/>
                    </a:lnTo>
                    <a:lnTo>
                      <a:pt x="116" y="284"/>
                    </a:lnTo>
                    <a:lnTo>
                      <a:pt x="0" y="169"/>
                    </a:lnTo>
                    <a:lnTo>
                      <a:pt x="159" y="145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5" name="Freeform 9">
                <a:extLst>
                  <a:ext uri="{FF2B5EF4-FFF2-40B4-BE49-F238E27FC236}">
                    <a16:creationId xmlns:a16="http://schemas.microsoft.com/office/drawing/2014/main" id="{22C99B57-B6E0-864A-40EC-B423EE4F6D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" y="-1254"/>
                <a:ext cx="962" cy="964"/>
              </a:xfrm>
              <a:custGeom>
                <a:avLst/>
                <a:gdLst>
                  <a:gd name="T0" fmla="*/ 327 w 405"/>
                  <a:gd name="T1" fmla="*/ 202 h 404"/>
                  <a:gd name="T2" fmla="*/ 327 w 405"/>
                  <a:gd name="T3" fmla="*/ 202 h 404"/>
                  <a:gd name="T4" fmla="*/ 202 w 405"/>
                  <a:gd name="T5" fmla="*/ 326 h 404"/>
                  <a:gd name="T6" fmla="*/ 78 w 405"/>
                  <a:gd name="T7" fmla="*/ 202 h 404"/>
                  <a:gd name="T8" fmla="*/ 202 w 405"/>
                  <a:gd name="T9" fmla="*/ 78 h 404"/>
                  <a:gd name="T10" fmla="*/ 317 w 405"/>
                  <a:gd name="T11" fmla="*/ 155 h 404"/>
                  <a:gd name="T12" fmla="*/ 356 w 405"/>
                  <a:gd name="T13" fmla="*/ 71 h 404"/>
                  <a:gd name="T14" fmla="*/ 202 w 405"/>
                  <a:gd name="T15" fmla="*/ 0 h 404"/>
                  <a:gd name="T16" fmla="*/ 0 w 405"/>
                  <a:gd name="T17" fmla="*/ 202 h 404"/>
                  <a:gd name="T18" fmla="*/ 202 w 405"/>
                  <a:gd name="T19" fmla="*/ 404 h 404"/>
                  <a:gd name="T20" fmla="*/ 405 w 405"/>
                  <a:gd name="T21" fmla="*/ 202 h 404"/>
                  <a:gd name="T22" fmla="*/ 405 w 405"/>
                  <a:gd name="T23" fmla="*/ 202 h 404"/>
                  <a:gd name="T24" fmla="*/ 327 w 405"/>
                  <a:gd name="T25" fmla="*/ 202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5" h="404">
                    <a:moveTo>
                      <a:pt x="327" y="202"/>
                    </a:moveTo>
                    <a:cubicBezTo>
                      <a:pt x="327" y="202"/>
                      <a:pt x="327" y="202"/>
                      <a:pt x="327" y="202"/>
                    </a:cubicBezTo>
                    <a:cubicBezTo>
                      <a:pt x="327" y="271"/>
                      <a:pt x="271" y="326"/>
                      <a:pt x="202" y="326"/>
                    </a:cubicBezTo>
                    <a:cubicBezTo>
                      <a:pt x="134" y="326"/>
                      <a:pt x="78" y="271"/>
                      <a:pt x="78" y="202"/>
                    </a:cubicBezTo>
                    <a:cubicBezTo>
                      <a:pt x="78" y="133"/>
                      <a:pt x="134" y="78"/>
                      <a:pt x="202" y="78"/>
                    </a:cubicBezTo>
                    <a:cubicBezTo>
                      <a:pt x="254" y="78"/>
                      <a:pt x="299" y="109"/>
                      <a:pt x="317" y="155"/>
                    </a:cubicBezTo>
                    <a:cubicBezTo>
                      <a:pt x="324" y="124"/>
                      <a:pt x="338" y="95"/>
                      <a:pt x="356" y="71"/>
                    </a:cubicBezTo>
                    <a:cubicBezTo>
                      <a:pt x="319" y="27"/>
                      <a:pt x="264" y="0"/>
                      <a:pt x="202" y="0"/>
                    </a:cubicBezTo>
                    <a:cubicBezTo>
                      <a:pt x="91" y="0"/>
                      <a:pt x="0" y="90"/>
                      <a:pt x="0" y="202"/>
                    </a:cubicBezTo>
                    <a:cubicBezTo>
                      <a:pt x="0" y="314"/>
                      <a:pt x="91" y="404"/>
                      <a:pt x="202" y="404"/>
                    </a:cubicBezTo>
                    <a:cubicBezTo>
                      <a:pt x="314" y="404"/>
                      <a:pt x="405" y="314"/>
                      <a:pt x="405" y="202"/>
                    </a:cubicBezTo>
                    <a:cubicBezTo>
                      <a:pt x="405" y="202"/>
                      <a:pt x="405" y="202"/>
                      <a:pt x="405" y="202"/>
                    </a:cubicBezTo>
                    <a:lnTo>
                      <a:pt x="327" y="2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6" name="Freeform 10">
                <a:extLst>
                  <a:ext uri="{FF2B5EF4-FFF2-40B4-BE49-F238E27FC236}">
                    <a16:creationId xmlns:a16="http://schemas.microsoft.com/office/drawing/2014/main" id="{BC433E73-F3D7-45FB-9736-E168B63CA0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" y="-1254"/>
                <a:ext cx="959" cy="1014"/>
              </a:xfrm>
              <a:custGeom>
                <a:avLst/>
                <a:gdLst>
                  <a:gd name="T0" fmla="*/ 202 w 404"/>
                  <a:gd name="T1" fmla="*/ 0 h 425"/>
                  <a:gd name="T2" fmla="*/ 0 w 404"/>
                  <a:gd name="T3" fmla="*/ 202 h 425"/>
                  <a:gd name="T4" fmla="*/ 39 w 404"/>
                  <a:gd name="T5" fmla="*/ 321 h 425"/>
                  <a:gd name="T6" fmla="*/ 78 w 404"/>
                  <a:gd name="T7" fmla="*/ 202 h 425"/>
                  <a:gd name="T8" fmla="*/ 202 w 404"/>
                  <a:gd name="T9" fmla="*/ 78 h 425"/>
                  <a:gd name="T10" fmla="*/ 326 w 404"/>
                  <a:gd name="T11" fmla="*/ 202 h 425"/>
                  <a:gd name="T12" fmla="*/ 63 w 404"/>
                  <a:gd name="T13" fmla="*/ 413 h 425"/>
                  <a:gd name="T14" fmla="*/ 95 w 404"/>
                  <a:gd name="T15" fmla="*/ 413 h 425"/>
                  <a:gd name="T16" fmla="*/ 53 w 404"/>
                  <a:gd name="T17" fmla="*/ 425 h 425"/>
                  <a:gd name="T18" fmla="*/ 404 w 404"/>
                  <a:gd name="T19" fmla="*/ 202 h 425"/>
                  <a:gd name="T20" fmla="*/ 202 w 404"/>
                  <a:gd name="T21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4" h="425">
                    <a:moveTo>
                      <a:pt x="202" y="0"/>
                    </a:moveTo>
                    <a:cubicBezTo>
                      <a:pt x="90" y="0"/>
                      <a:pt x="0" y="90"/>
                      <a:pt x="0" y="202"/>
                    </a:cubicBezTo>
                    <a:cubicBezTo>
                      <a:pt x="0" y="247"/>
                      <a:pt x="14" y="288"/>
                      <a:pt x="39" y="321"/>
                    </a:cubicBezTo>
                    <a:cubicBezTo>
                      <a:pt x="63" y="288"/>
                      <a:pt x="78" y="247"/>
                      <a:pt x="78" y="202"/>
                    </a:cubicBezTo>
                    <a:cubicBezTo>
                      <a:pt x="78" y="133"/>
                      <a:pt x="133" y="78"/>
                      <a:pt x="202" y="78"/>
                    </a:cubicBezTo>
                    <a:cubicBezTo>
                      <a:pt x="271" y="78"/>
                      <a:pt x="326" y="133"/>
                      <a:pt x="326" y="202"/>
                    </a:cubicBezTo>
                    <a:cubicBezTo>
                      <a:pt x="326" y="248"/>
                      <a:pt x="304" y="366"/>
                      <a:pt x="63" y="413"/>
                    </a:cubicBezTo>
                    <a:cubicBezTo>
                      <a:pt x="78" y="413"/>
                      <a:pt x="85" y="413"/>
                      <a:pt x="95" y="413"/>
                    </a:cubicBezTo>
                    <a:cubicBezTo>
                      <a:pt x="99" y="412"/>
                      <a:pt x="53" y="425"/>
                      <a:pt x="53" y="425"/>
                    </a:cubicBezTo>
                    <a:cubicBezTo>
                      <a:pt x="299" y="418"/>
                      <a:pt x="404" y="314"/>
                      <a:pt x="404" y="202"/>
                    </a:cubicBezTo>
                    <a:cubicBezTo>
                      <a:pt x="404" y="90"/>
                      <a:pt x="314" y="0"/>
                      <a:pt x="20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7" name="Freeform 11">
                <a:extLst>
                  <a:ext uri="{FF2B5EF4-FFF2-40B4-BE49-F238E27FC236}">
                    <a16:creationId xmlns:a16="http://schemas.microsoft.com/office/drawing/2014/main" id="{E2CC919A-EA8F-39D2-298E-E3D0B2B3D5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7" y="-772"/>
                <a:ext cx="632" cy="539"/>
              </a:xfrm>
              <a:custGeom>
                <a:avLst/>
                <a:gdLst>
                  <a:gd name="T0" fmla="*/ 245 w 266"/>
                  <a:gd name="T1" fmla="*/ 0 h 226"/>
                  <a:gd name="T2" fmla="*/ 0 w 266"/>
                  <a:gd name="T3" fmla="*/ 226 h 226"/>
                  <a:gd name="T4" fmla="*/ 245 w 266"/>
                  <a:gd name="T5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6" h="226">
                    <a:moveTo>
                      <a:pt x="245" y="0"/>
                    </a:moveTo>
                    <a:cubicBezTo>
                      <a:pt x="245" y="0"/>
                      <a:pt x="251" y="177"/>
                      <a:pt x="0" y="226"/>
                    </a:cubicBezTo>
                    <a:cubicBezTo>
                      <a:pt x="248" y="205"/>
                      <a:pt x="266" y="49"/>
                      <a:pt x="2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8" name="Freeform 12">
                <a:extLst>
                  <a:ext uri="{FF2B5EF4-FFF2-40B4-BE49-F238E27FC236}">
                    <a16:creationId xmlns:a16="http://schemas.microsoft.com/office/drawing/2014/main" id="{E8929E9E-B032-5DC1-9135-63A2812E4C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" y="-236"/>
                <a:ext cx="50" cy="124"/>
              </a:xfrm>
              <a:custGeom>
                <a:avLst/>
                <a:gdLst>
                  <a:gd name="T0" fmla="*/ 15 w 21"/>
                  <a:gd name="T1" fmla="*/ 0 h 52"/>
                  <a:gd name="T2" fmla="*/ 21 w 21"/>
                  <a:gd name="T3" fmla="*/ 0 h 52"/>
                  <a:gd name="T4" fmla="*/ 21 w 21"/>
                  <a:gd name="T5" fmla="*/ 52 h 52"/>
                  <a:gd name="T6" fmla="*/ 13 w 21"/>
                  <a:gd name="T7" fmla="*/ 52 h 52"/>
                  <a:gd name="T8" fmla="*/ 13 w 21"/>
                  <a:gd name="T9" fmla="*/ 15 h 52"/>
                  <a:gd name="T10" fmla="*/ 0 w 21"/>
                  <a:gd name="T11" fmla="*/ 21 h 52"/>
                  <a:gd name="T12" fmla="*/ 0 w 21"/>
                  <a:gd name="T13" fmla="*/ 14 h 52"/>
                  <a:gd name="T14" fmla="*/ 15 w 21"/>
                  <a:gd name="T1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52">
                    <a:moveTo>
                      <a:pt x="15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42"/>
                      <a:pt x="13" y="30"/>
                      <a:pt x="13" y="15"/>
                    </a:cubicBezTo>
                    <a:cubicBezTo>
                      <a:pt x="10" y="17"/>
                      <a:pt x="6" y="19"/>
                      <a:pt x="0" y="2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8" y="10"/>
                      <a:pt x="13" y="6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29" name="Freeform 13">
                <a:extLst>
                  <a:ext uri="{FF2B5EF4-FFF2-40B4-BE49-F238E27FC236}">
                    <a16:creationId xmlns:a16="http://schemas.microsoft.com/office/drawing/2014/main" id="{1E1EC84B-B5A4-9770-2D93-5F6693B444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7" y="-236"/>
                <a:ext cx="85" cy="127"/>
              </a:xfrm>
              <a:custGeom>
                <a:avLst/>
                <a:gdLst>
                  <a:gd name="T0" fmla="*/ 1 w 36"/>
                  <a:gd name="T1" fmla="*/ 41 h 53"/>
                  <a:gd name="T2" fmla="*/ 8 w 36"/>
                  <a:gd name="T3" fmla="*/ 39 h 53"/>
                  <a:gd name="T4" fmla="*/ 16 w 36"/>
                  <a:gd name="T5" fmla="*/ 46 h 53"/>
                  <a:gd name="T6" fmla="*/ 27 w 36"/>
                  <a:gd name="T7" fmla="*/ 30 h 53"/>
                  <a:gd name="T8" fmla="*/ 16 w 36"/>
                  <a:gd name="T9" fmla="*/ 36 h 53"/>
                  <a:gd name="T10" fmla="*/ 0 w 36"/>
                  <a:gd name="T11" fmla="*/ 18 h 53"/>
                  <a:gd name="T12" fmla="*/ 17 w 36"/>
                  <a:gd name="T13" fmla="*/ 0 h 53"/>
                  <a:gd name="T14" fmla="*/ 35 w 36"/>
                  <a:gd name="T15" fmla="*/ 25 h 53"/>
                  <a:gd name="T16" fmla="*/ 16 w 36"/>
                  <a:gd name="T17" fmla="*/ 53 h 53"/>
                  <a:gd name="T18" fmla="*/ 1 w 36"/>
                  <a:gd name="T19" fmla="*/ 41 h 53"/>
                  <a:gd name="T20" fmla="*/ 17 w 36"/>
                  <a:gd name="T21" fmla="*/ 8 h 53"/>
                  <a:gd name="T22" fmla="*/ 8 w 36"/>
                  <a:gd name="T23" fmla="*/ 18 h 53"/>
                  <a:gd name="T24" fmla="*/ 17 w 36"/>
                  <a:gd name="T25" fmla="*/ 29 h 53"/>
                  <a:gd name="T26" fmla="*/ 27 w 36"/>
                  <a:gd name="T27" fmla="*/ 19 h 53"/>
                  <a:gd name="T28" fmla="*/ 17 w 36"/>
                  <a:gd name="T29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" h="53">
                    <a:moveTo>
                      <a:pt x="1" y="41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10" y="44"/>
                      <a:pt x="12" y="46"/>
                      <a:pt x="16" y="46"/>
                    </a:cubicBezTo>
                    <a:cubicBezTo>
                      <a:pt x="23" y="46"/>
                      <a:pt x="27" y="40"/>
                      <a:pt x="27" y="30"/>
                    </a:cubicBezTo>
                    <a:cubicBezTo>
                      <a:pt x="25" y="34"/>
                      <a:pt x="21" y="36"/>
                      <a:pt x="16" y="36"/>
                    </a:cubicBezTo>
                    <a:cubicBezTo>
                      <a:pt x="6" y="35"/>
                      <a:pt x="0" y="29"/>
                      <a:pt x="0" y="18"/>
                    </a:cubicBezTo>
                    <a:cubicBezTo>
                      <a:pt x="0" y="7"/>
                      <a:pt x="6" y="1"/>
                      <a:pt x="17" y="0"/>
                    </a:cubicBezTo>
                    <a:cubicBezTo>
                      <a:pt x="29" y="0"/>
                      <a:pt x="36" y="8"/>
                      <a:pt x="35" y="25"/>
                    </a:cubicBezTo>
                    <a:cubicBezTo>
                      <a:pt x="36" y="44"/>
                      <a:pt x="29" y="53"/>
                      <a:pt x="16" y="53"/>
                    </a:cubicBezTo>
                    <a:cubicBezTo>
                      <a:pt x="8" y="52"/>
                      <a:pt x="3" y="48"/>
                      <a:pt x="1" y="41"/>
                    </a:cubicBezTo>
                    <a:close/>
                    <a:moveTo>
                      <a:pt x="17" y="8"/>
                    </a:moveTo>
                    <a:cubicBezTo>
                      <a:pt x="11" y="8"/>
                      <a:pt x="8" y="11"/>
                      <a:pt x="8" y="18"/>
                    </a:cubicBezTo>
                    <a:cubicBezTo>
                      <a:pt x="8" y="25"/>
                      <a:pt x="11" y="28"/>
                      <a:pt x="17" y="29"/>
                    </a:cubicBezTo>
                    <a:cubicBezTo>
                      <a:pt x="23" y="28"/>
                      <a:pt x="27" y="25"/>
                      <a:pt x="27" y="19"/>
                    </a:cubicBezTo>
                    <a:cubicBezTo>
                      <a:pt x="27" y="11"/>
                      <a:pt x="24" y="7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30" name="Freeform 14">
                <a:extLst>
                  <a:ext uri="{FF2B5EF4-FFF2-40B4-BE49-F238E27FC236}">
                    <a16:creationId xmlns:a16="http://schemas.microsoft.com/office/drawing/2014/main" id="{3C131222-D1B5-AD59-8CBA-930D8FDAEB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" y="-236"/>
                <a:ext cx="86" cy="124"/>
              </a:xfrm>
              <a:custGeom>
                <a:avLst/>
                <a:gdLst>
                  <a:gd name="T0" fmla="*/ 34 w 36"/>
                  <a:gd name="T1" fmla="*/ 45 h 52"/>
                  <a:gd name="T2" fmla="*/ 34 w 36"/>
                  <a:gd name="T3" fmla="*/ 52 h 52"/>
                  <a:gd name="T4" fmla="*/ 0 w 36"/>
                  <a:gd name="T5" fmla="*/ 52 h 52"/>
                  <a:gd name="T6" fmla="*/ 0 w 36"/>
                  <a:gd name="T7" fmla="*/ 47 h 52"/>
                  <a:gd name="T8" fmla="*/ 16 w 36"/>
                  <a:gd name="T9" fmla="*/ 29 h 52"/>
                  <a:gd name="T10" fmla="*/ 26 w 36"/>
                  <a:gd name="T11" fmla="*/ 15 h 52"/>
                  <a:gd name="T12" fmla="*/ 18 w 36"/>
                  <a:gd name="T13" fmla="*/ 8 h 52"/>
                  <a:gd name="T14" fmla="*/ 9 w 36"/>
                  <a:gd name="T15" fmla="*/ 16 h 52"/>
                  <a:gd name="T16" fmla="*/ 1 w 36"/>
                  <a:gd name="T17" fmla="*/ 13 h 52"/>
                  <a:gd name="T18" fmla="*/ 19 w 36"/>
                  <a:gd name="T19" fmla="*/ 0 h 52"/>
                  <a:gd name="T20" fmla="*/ 35 w 36"/>
                  <a:gd name="T21" fmla="*/ 15 h 52"/>
                  <a:gd name="T22" fmla="*/ 22 w 36"/>
                  <a:gd name="T23" fmla="*/ 33 h 52"/>
                  <a:gd name="T24" fmla="*/ 10 w 36"/>
                  <a:gd name="T25" fmla="*/ 45 h 52"/>
                  <a:gd name="T26" fmla="*/ 34 w 36"/>
                  <a:gd name="T27" fmla="*/ 4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2">
                    <a:moveTo>
                      <a:pt x="34" y="45"/>
                    </a:moveTo>
                    <a:cubicBezTo>
                      <a:pt x="34" y="52"/>
                      <a:pt x="34" y="52"/>
                      <a:pt x="34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3" y="40"/>
                      <a:pt x="9" y="34"/>
                      <a:pt x="16" y="29"/>
                    </a:cubicBezTo>
                    <a:cubicBezTo>
                      <a:pt x="23" y="23"/>
                      <a:pt x="27" y="19"/>
                      <a:pt x="26" y="15"/>
                    </a:cubicBezTo>
                    <a:cubicBezTo>
                      <a:pt x="26" y="10"/>
                      <a:pt x="23" y="8"/>
                      <a:pt x="18" y="8"/>
                    </a:cubicBezTo>
                    <a:cubicBezTo>
                      <a:pt x="13" y="8"/>
                      <a:pt x="10" y="11"/>
                      <a:pt x="9" y="16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4" y="4"/>
                      <a:pt x="10" y="0"/>
                      <a:pt x="19" y="0"/>
                    </a:cubicBezTo>
                    <a:cubicBezTo>
                      <a:pt x="29" y="1"/>
                      <a:pt x="34" y="5"/>
                      <a:pt x="35" y="15"/>
                    </a:cubicBezTo>
                    <a:cubicBezTo>
                      <a:pt x="36" y="21"/>
                      <a:pt x="31" y="27"/>
                      <a:pt x="22" y="33"/>
                    </a:cubicBezTo>
                    <a:cubicBezTo>
                      <a:pt x="17" y="37"/>
                      <a:pt x="12" y="41"/>
                      <a:pt x="10" y="45"/>
                    </a:cubicBezTo>
                    <a:cubicBezTo>
                      <a:pt x="20" y="45"/>
                      <a:pt x="28" y="45"/>
                      <a:pt x="3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31" name="Freeform 15">
                <a:extLst>
                  <a:ext uri="{FF2B5EF4-FFF2-40B4-BE49-F238E27FC236}">
                    <a16:creationId xmlns:a16="http://schemas.microsoft.com/office/drawing/2014/main" id="{CC33A079-E4D5-972A-1532-AF13A1A56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" y="-236"/>
                <a:ext cx="50" cy="124"/>
              </a:xfrm>
              <a:custGeom>
                <a:avLst/>
                <a:gdLst>
                  <a:gd name="T0" fmla="*/ 15 w 21"/>
                  <a:gd name="T1" fmla="*/ 0 h 52"/>
                  <a:gd name="T2" fmla="*/ 21 w 21"/>
                  <a:gd name="T3" fmla="*/ 0 h 52"/>
                  <a:gd name="T4" fmla="*/ 21 w 21"/>
                  <a:gd name="T5" fmla="*/ 52 h 52"/>
                  <a:gd name="T6" fmla="*/ 13 w 21"/>
                  <a:gd name="T7" fmla="*/ 52 h 52"/>
                  <a:gd name="T8" fmla="*/ 13 w 21"/>
                  <a:gd name="T9" fmla="*/ 15 h 52"/>
                  <a:gd name="T10" fmla="*/ 0 w 21"/>
                  <a:gd name="T11" fmla="*/ 21 h 52"/>
                  <a:gd name="T12" fmla="*/ 0 w 21"/>
                  <a:gd name="T13" fmla="*/ 14 h 52"/>
                  <a:gd name="T14" fmla="*/ 15 w 21"/>
                  <a:gd name="T1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52">
                    <a:moveTo>
                      <a:pt x="15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42"/>
                      <a:pt x="13" y="30"/>
                      <a:pt x="13" y="15"/>
                    </a:cubicBezTo>
                    <a:cubicBezTo>
                      <a:pt x="10" y="17"/>
                      <a:pt x="5" y="19"/>
                      <a:pt x="0" y="2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8" y="10"/>
                      <a:pt x="13" y="6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32" name="Rectangle 16">
                <a:extLst>
                  <a:ext uri="{FF2B5EF4-FFF2-40B4-BE49-F238E27FC236}">
                    <a16:creationId xmlns:a16="http://schemas.microsoft.com/office/drawing/2014/main" id="{45ED9150-54B3-57F3-7AC8-EFAF43C2C7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" y="-178"/>
                <a:ext cx="83" cy="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33" name="Freeform 17">
                <a:extLst>
                  <a:ext uri="{FF2B5EF4-FFF2-40B4-BE49-F238E27FC236}">
                    <a16:creationId xmlns:a16="http://schemas.microsoft.com/office/drawing/2014/main" id="{B67CB9DF-97D2-CDC6-5781-3C7D755618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" y="-236"/>
                <a:ext cx="86" cy="124"/>
              </a:xfrm>
              <a:custGeom>
                <a:avLst/>
                <a:gdLst>
                  <a:gd name="T0" fmla="*/ 35 w 36"/>
                  <a:gd name="T1" fmla="*/ 45 h 52"/>
                  <a:gd name="T2" fmla="*/ 35 w 36"/>
                  <a:gd name="T3" fmla="*/ 52 h 52"/>
                  <a:gd name="T4" fmla="*/ 0 w 36"/>
                  <a:gd name="T5" fmla="*/ 52 h 52"/>
                  <a:gd name="T6" fmla="*/ 0 w 36"/>
                  <a:gd name="T7" fmla="*/ 47 h 52"/>
                  <a:gd name="T8" fmla="*/ 17 w 36"/>
                  <a:gd name="T9" fmla="*/ 29 h 52"/>
                  <a:gd name="T10" fmla="*/ 27 w 36"/>
                  <a:gd name="T11" fmla="*/ 15 h 52"/>
                  <a:gd name="T12" fmla="*/ 18 w 36"/>
                  <a:gd name="T13" fmla="*/ 8 h 52"/>
                  <a:gd name="T14" fmla="*/ 9 w 36"/>
                  <a:gd name="T15" fmla="*/ 16 h 52"/>
                  <a:gd name="T16" fmla="*/ 1 w 36"/>
                  <a:gd name="T17" fmla="*/ 13 h 52"/>
                  <a:gd name="T18" fmla="*/ 19 w 36"/>
                  <a:gd name="T19" fmla="*/ 0 h 52"/>
                  <a:gd name="T20" fmla="*/ 35 w 36"/>
                  <a:gd name="T21" fmla="*/ 15 h 52"/>
                  <a:gd name="T22" fmla="*/ 23 w 36"/>
                  <a:gd name="T23" fmla="*/ 33 h 52"/>
                  <a:gd name="T24" fmla="*/ 11 w 36"/>
                  <a:gd name="T25" fmla="*/ 45 h 52"/>
                  <a:gd name="T26" fmla="*/ 35 w 36"/>
                  <a:gd name="T27" fmla="*/ 4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2">
                    <a:moveTo>
                      <a:pt x="35" y="45"/>
                    </a:moveTo>
                    <a:cubicBezTo>
                      <a:pt x="35" y="52"/>
                      <a:pt x="35" y="52"/>
                      <a:pt x="35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" y="40"/>
                      <a:pt x="9" y="34"/>
                      <a:pt x="17" y="29"/>
                    </a:cubicBezTo>
                    <a:cubicBezTo>
                      <a:pt x="24" y="23"/>
                      <a:pt x="27" y="19"/>
                      <a:pt x="27" y="15"/>
                    </a:cubicBezTo>
                    <a:cubicBezTo>
                      <a:pt x="27" y="10"/>
                      <a:pt x="24" y="8"/>
                      <a:pt x="18" y="8"/>
                    </a:cubicBezTo>
                    <a:cubicBezTo>
                      <a:pt x="14" y="8"/>
                      <a:pt x="11" y="11"/>
                      <a:pt x="9" y="16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4" y="4"/>
                      <a:pt x="10" y="0"/>
                      <a:pt x="19" y="0"/>
                    </a:cubicBezTo>
                    <a:cubicBezTo>
                      <a:pt x="29" y="1"/>
                      <a:pt x="35" y="5"/>
                      <a:pt x="35" y="15"/>
                    </a:cubicBezTo>
                    <a:cubicBezTo>
                      <a:pt x="36" y="21"/>
                      <a:pt x="32" y="27"/>
                      <a:pt x="23" y="33"/>
                    </a:cubicBezTo>
                    <a:cubicBezTo>
                      <a:pt x="17" y="37"/>
                      <a:pt x="13" y="41"/>
                      <a:pt x="11" y="45"/>
                    </a:cubicBezTo>
                    <a:cubicBezTo>
                      <a:pt x="21" y="45"/>
                      <a:pt x="29" y="45"/>
                      <a:pt x="35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34" name="Freeform 18">
                <a:extLst>
                  <a:ext uri="{FF2B5EF4-FFF2-40B4-BE49-F238E27FC236}">
                    <a16:creationId xmlns:a16="http://schemas.microsoft.com/office/drawing/2014/main" id="{0AF77133-5CAD-9865-24FD-0AE0D6817C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1" y="-236"/>
                <a:ext cx="83" cy="127"/>
              </a:xfrm>
              <a:custGeom>
                <a:avLst/>
                <a:gdLst>
                  <a:gd name="T0" fmla="*/ 0 w 35"/>
                  <a:gd name="T1" fmla="*/ 27 h 53"/>
                  <a:gd name="T2" fmla="*/ 17 w 35"/>
                  <a:gd name="T3" fmla="*/ 0 h 53"/>
                  <a:gd name="T4" fmla="*/ 35 w 35"/>
                  <a:gd name="T5" fmla="*/ 27 h 53"/>
                  <a:gd name="T6" fmla="*/ 17 w 35"/>
                  <a:gd name="T7" fmla="*/ 53 h 53"/>
                  <a:gd name="T8" fmla="*/ 0 w 35"/>
                  <a:gd name="T9" fmla="*/ 27 h 53"/>
                  <a:gd name="T10" fmla="*/ 8 w 35"/>
                  <a:gd name="T11" fmla="*/ 27 h 53"/>
                  <a:gd name="T12" fmla="*/ 17 w 35"/>
                  <a:gd name="T13" fmla="*/ 46 h 53"/>
                  <a:gd name="T14" fmla="*/ 26 w 35"/>
                  <a:gd name="T15" fmla="*/ 27 h 53"/>
                  <a:gd name="T16" fmla="*/ 17 w 35"/>
                  <a:gd name="T17" fmla="*/ 7 h 53"/>
                  <a:gd name="T18" fmla="*/ 8 w 35"/>
                  <a:gd name="T19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53">
                    <a:moveTo>
                      <a:pt x="0" y="27"/>
                    </a:moveTo>
                    <a:cubicBezTo>
                      <a:pt x="0" y="9"/>
                      <a:pt x="6" y="1"/>
                      <a:pt x="17" y="0"/>
                    </a:cubicBezTo>
                    <a:cubicBezTo>
                      <a:pt x="29" y="0"/>
                      <a:pt x="35" y="9"/>
                      <a:pt x="35" y="27"/>
                    </a:cubicBezTo>
                    <a:cubicBezTo>
                      <a:pt x="35" y="44"/>
                      <a:pt x="29" y="52"/>
                      <a:pt x="17" y="53"/>
                    </a:cubicBezTo>
                    <a:cubicBezTo>
                      <a:pt x="6" y="53"/>
                      <a:pt x="0" y="44"/>
                      <a:pt x="0" y="27"/>
                    </a:cubicBezTo>
                    <a:close/>
                    <a:moveTo>
                      <a:pt x="8" y="27"/>
                    </a:moveTo>
                    <a:cubicBezTo>
                      <a:pt x="8" y="40"/>
                      <a:pt x="11" y="46"/>
                      <a:pt x="17" y="46"/>
                    </a:cubicBezTo>
                    <a:cubicBezTo>
                      <a:pt x="24" y="46"/>
                      <a:pt x="27" y="40"/>
                      <a:pt x="26" y="27"/>
                    </a:cubicBezTo>
                    <a:cubicBezTo>
                      <a:pt x="27" y="13"/>
                      <a:pt x="24" y="7"/>
                      <a:pt x="17" y="7"/>
                    </a:cubicBezTo>
                    <a:cubicBezTo>
                      <a:pt x="11" y="8"/>
                      <a:pt x="8" y="14"/>
                      <a:pt x="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35" name="Freeform 19">
                <a:extLst>
                  <a:ext uri="{FF2B5EF4-FFF2-40B4-BE49-F238E27FC236}">
                    <a16:creationId xmlns:a16="http://schemas.microsoft.com/office/drawing/2014/main" id="{928037E3-8C0D-CD61-3DD3-29F38D4AE9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6" y="-236"/>
                <a:ext cx="86" cy="124"/>
              </a:xfrm>
              <a:custGeom>
                <a:avLst/>
                <a:gdLst>
                  <a:gd name="T0" fmla="*/ 35 w 36"/>
                  <a:gd name="T1" fmla="*/ 45 h 52"/>
                  <a:gd name="T2" fmla="*/ 35 w 36"/>
                  <a:gd name="T3" fmla="*/ 52 h 52"/>
                  <a:gd name="T4" fmla="*/ 0 w 36"/>
                  <a:gd name="T5" fmla="*/ 52 h 52"/>
                  <a:gd name="T6" fmla="*/ 0 w 36"/>
                  <a:gd name="T7" fmla="*/ 47 h 52"/>
                  <a:gd name="T8" fmla="*/ 17 w 36"/>
                  <a:gd name="T9" fmla="*/ 29 h 52"/>
                  <a:gd name="T10" fmla="*/ 27 w 36"/>
                  <a:gd name="T11" fmla="*/ 15 h 52"/>
                  <a:gd name="T12" fmla="*/ 18 w 36"/>
                  <a:gd name="T13" fmla="*/ 8 h 52"/>
                  <a:gd name="T14" fmla="*/ 9 w 36"/>
                  <a:gd name="T15" fmla="*/ 16 h 52"/>
                  <a:gd name="T16" fmla="*/ 1 w 36"/>
                  <a:gd name="T17" fmla="*/ 13 h 52"/>
                  <a:gd name="T18" fmla="*/ 19 w 36"/>
                  <a:gd name="T19" fmla="*/ 0 h 52"/>
                  <a:gd name="T20" fmla="*/ 35 w 36"/>
                  <a:gd name="T21" fmla="*/ 15 h 52"/>
                  <a:gd name="T22" fmla="*/ 23 w 36"/>
                  <a:gd name="T23" fmla="*/ 33 h 52"/>
                  <a:gd name="T24" fmla="*/ 10 w 36"/>
                  <a:gd name="T25" fmla="*/ 45 h 52"/>
                  <a:gd name="T26" fmla="*/ 35 w 36"/>
                  <a:gd name="T27" fmla="*/ 4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2">
                    <a:moveTo>
                      <a:pt x="35" y="45"/>
                    </a:moveTo>
                    <a:cubicBezTo>
                      <a:pt x="35" y="52"/>
                      <a:pt x="35" y="52"/>
                      <a:pt x="35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" y="40"/>
                      <a:pt x="9" y="34"/>
                      <a:pt x="17" y="29"/>
                    </a:cubicBezTo>
                    <a:cubicBezTo>
                      <a:pt x="24" y="23"/>
                      <a:pt x="27" y="19"/>
                      <a:pt x="27" y="15"/>
                    </a:cubicBezTo>
                    <a:cubicBezTo>
                      <a:pt x="27" y="10"/>
                      <a:pt x="24" y="8"/>
                      <a:pt x="18" y="8"/>
                    </a:cubicBezTo>
                    <a:cubicBezTo>
                      <a:pt x="13" y="8"/>
                      <a:pt x="10" y="11"/>
                      <a:pt x="9" y="16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4" y="4"/>
                      <a:pt x="10" y="0"/>
                      <a:pt x="19" y="0"/>
                    </a:cubicBezTo>
                    <a:cubicBezTo>
                      <a:pt x="29" y="1"/>
                      <a:pt x="34" y="5"/>
                      <a:pt x="35" y="15"/>
                    </a:cubicBezTo>
                    <a:cubicBezTo>
                      <a:pt x="36" y="21"/>
                      <a:pt x="32" y="27"/>
                      <a:pt x="23" y="33"/>
                    </a:cubicBezTo>
                    <a:cubicBezTo>
                      <a:pt x="17" y="37"/>
                      <a:pt x="13" y="41"/>
                      <a:pt x="10" y="45"/>
                    </a:cubicBezTo>
                    <a:cubicBezTo>
                      <a:pt x="21" y="45"/>
                      <a:pt x="29" y="45"/>
                      <a:pt x="35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36" name="Freeform 20">
                <a:extLst>
                  <a:ext uri="{FF2B5EF4-FFF2-40B4-BE49-F238E27FC236}">
                    <a16:creationId xmlns:a16="http://schemas.microsoft.com/office/drawing/2014/main" id="{877CBC29-3350-54F4-2239-19AA6D39C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8" y="-236"/>
                <a:ext cx="50" cy="124"/>
              </a:xfrm>
              <a:custGeom>
                <a:avLst/>
                <a:gdLst>
                  <a:gd name="T0" fmla="*/ 15 w 21"/>
                  <a:gd name="T1" fmla="*/ 0 h 52"/>
                  <a:gd name="T2" fmla="*/ 21 w 21"/>
                  <a:gd name="T3" fmla="*/ 0 h 52"/>
                  <a:gd name="T4" fmla="*/ 21 w 21"/>
                  <a:gd name="T5" fmla="*/ 52 h 52"/>
                  <a:gd name="T6" fmla="*/ 13 w 21"/>
                  <a:gd name="T7" fmla="*/ 52 h 52"/>
                  <a:gd name="T8" fmla="*/ 13 w 21"/>
                  <a:gd name="T9" fmla="*/ 15 h 52"/>
                  <a:gd name="T10" fmla="*/ 0 w 21"/>
                  <a:gd name="T11" fmla="*/ 21 h 52"/>
                  <a:gd name="T12" fmla="*/ 0 w 21"/>
                  <a:gd name="T13" fmla="*/ 14 h 52"/>
                  <a:gd name="T14" fmla="*/ 15 w 21"/>
                  <a:gd name="T1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52">
                    <a:moveTo>
                      <a:pt x="15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42"/>
                      <a:pt x="13" y="30"/>
                      <a:pt x="13" y="15"/>
                    </a:cubicBezTo>
                    <a:cubicBezTo>
                      <a:pt x="10" y="17"/>
                      <a:pt x="6" y="19"/>
                      <a:pt x="0" y="2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8" y="10"/>
                      <a:pt x="13" y="6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37" name="Freeform 21">
                <a:extLst>
                  <a:ext uri="{FF2B5EF4-FFF2-40B4-BE49-F238E27FC236}">
                    <a16:creationId xmlns:a16="http://schemas.microsoft.com/office/drawing/2014/main" id="{32872277-4CCB-5778-D300-E4A19A8AA4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3" y="-853"/>
                <a:ext cx="230" cy="224"/>
              </a:xfrm>
              <a:custGeom>
                <a:avLst/>
                <a:gdLst>
                  <a:gd name="T0" fmla="*/ 77 w 97"/>
                  <a:gd name="T1" fmla="*/ 35 h 94"/>
                  <a:gd name="T2" fmla="*/ 77 w 97"/>
                  <a:gd name="T3" fmla="*/ 47 h 94"/>
                  <a:gd name="T4" fmla="*/ 27 w 97"/>
                  <a:gd name="T5" fmla="*/ 47 h 94"/>
                  <a:gd name="T6" fmla="*/ 27 w 97"/>
                  <a:gd name="T7" fmla="*/ 35 h 94"/>
                  <a:gd name="T8" fmla="*/ 44 w 97"/>
                  <a:gd name="T9" fmla="*/ 35 h 94"/>
                  <a:gd name="T10" fmla="*/ 44 w 97"/>
                  <a:gd name="T11" fmla="*/ 30 h 94"/>
                  <a:gd name="T12" fmla="*/ 28 w 97"/>
                  <a:gd name="T13" fmla="*/ 30 h 94"/>
                  <a:gd name="T14" fmla="*/ 28 w 97"/>
                  <a:gd name="T15" fmla="*/ 18 h 94"/>
                  <a:gd name="T16" fmla="*/ 44 w 97"/>
                  <a:gd name="T17" fmla="*/ 18 h 94"/>
                  <a:gd name="T18" fmla="*/ 44 w 97"/>
                  <a:gd name="T19" fmla="*/ 13 h 94"/>
                  <a:gd name="T20" fmla="*/ 25 w 97"/>
                  <a:gd name="T21" fmla="*/ 13 h 94"/>
                  <a:gd name="T22" fmla="*/ 25 w 97"/>
                  <a:gd name="T23" fmla="*/ 41 h 94"/>
                  <a:gd name="T24" fmla="*/ 22 w 97"/>
                  <a:gd name="T25" fmla="*/ 72 h 94"/>
                  <a:gd name="T26" fmla="*/ 13 w 97"/>
                  <a:gd name="T27" fmla="*/ 94 h 94"/>
                  <a:gd name="T28" fmla="*/ 0 w 97"/>
                  <a:gd name="T29" fmla="*/ 81 h 94"/>
                  <a:gd name="T30" fmla="*/ 9 w 97"/>
                  <a:gd name="T31" fmla="*/ 39 h 94"/>
                  <a:gd name="T32" fmla="*/ 9 w 97"/>
                  <a:gd name="T33" fmla="*/ 0 h 94"/>
                  <a:gd name="T34" fmla="*/ 96 w 97"/>
                  <a:gd name="T35" fmla="*/ 0 h 94"/>
                  <a:gd name="T36" fmla="*/ 96 w 97"/>
                  <a:gd name="T37" fmla="*/ 75 h 94"/>
                  <a:gd name="T38" fmla="*/ 81 w 97"/>
                  <a:gd name="T39" fmla="*/ 91 h 94"/>
                  <a:gd name="T40" fmla="*/ 65 w 97"/>
                  <a:gd name="T41" fmla="*/ 91 h 94"/>
                  <a:gd name="T42" fmla="*/ 62 w 97"/>
                  <a:gd name="T43" fmla="*/ 82 h 94"/>
                  <a:gd name="T44" fmla="*/ 30 w 97"/>
                  <a:gd name="T45" fmla="*/ 82 h 94"/>
                  <a:gd name="T46" fmla="*/ 30 w 97"/>
                  <a:gd name="T47" fmla="*/ 52 h 94"/>
                  <a:gd name="T48" fmla="*/ 74 w 97"/>
                  <a:gd name="T49" fmla="*/ 52 h 94"/>
                  <a:gd name="T50" fmla="*/ 74 w 97"/>
                  <a:gd name="T51" fmla="*/ 77 h 94"/>
                  <a:gd name="T52" fmla="*/ 79 w 97"/>
                  <a:gd name="T53" fmla="*/ 72 h 94"/>
                  <a:gd name="T54" fmla="*/ 79 w 97"/>
                  <a:gd name="T55" fmla="*/ 13 h 94"/>
                  <a:gd name="T56" fmla="*/ 60 w 97"/>
                  <a:gd name="T57" fmla="*/ 13 h 94"/>
                  <a:gd name="T58" fmla="*/ 60 w 97"/>
                  <a:gd name="T59" fmla="*/ 18 h 94"/>
                  <a:gd name="T60" fmla="*/ 75 w 97"/>
                  <a:gd name="T61" fmla="*/ 18 h 94"/>
                  <a:gd name="T62" fmla="*/ 75 w 97"/>
                  <a:gd name="T63" fmla="*/ 30 h 94"/>
                  <a:gd name="T64" fmla="*/ 60 w 97"/>
                  <a:gd name="T65" fmla="*/ 30 h 94"/>
                  <a:gd name="T66" fmla="*/ 60 w 97"/>
                  <a:gd name="T67" fmla="*/ 35 h 94"/>
                  <a:gd name="T68" fmla="*/ 77 w 97"/>
                  <a:gd name="T69" fmla="*/ 35 h 94"/>
                  <a:gd name="T70" fmla="*/ 59 w 97"/>
                  <a:gd name="T71" fmla="*/ 71 h 94"/>
                  <a:gd name="T72" fmla="*/ 59 w 97"/>
                  <a:gd name="T73" fmla="*/ 64 h 94"/>
                  <a:gd name="T74" fmla="*/ 45 w 97"/>
                  <a:gd name="T75" fmla="*/ 64 h 94"/>
                  <a:gd name="T76" fmla="*/ 45 w 97"/>
                  <a:gd name="T77" fmla="*/ 71 h 94"/>
                  <a:gd name="T78" fmla="*/ 59 w 97"/>
                  <a:gd name="T79" fmla="*/ 7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7" h="94">
                    <a:moveTo>
                      <a:pt x="77" y="35"/>
                    </a:moveTo>
                    <a:cubicBezTo>
                      <a:pt x="77" y="47"/>
                      <a:pt x="77" y="47"/>
                      <a:pt x="77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54"/>
                      <a:pt x="24" y="65"/>
                      <a:pt x="22" y="72"/>
                    </a:cubicBezTo>
                    <a:cubicBezTo>
                      <a:pt x="21" y="79"/>
                      <a:pt x="18" y="86"/>
                      <a:pt x="13" y="94"/>
                    </a:cubicBezTo>
                    <a:cubicBezTo>
                      <a:pt x="9" y="89"/>
                      <a:pt x="5" y="85"/>
                      <a:pt x="0" y="81"/>
                    </a:cubicBezTo>
                    <a:cubicBezTo>
                      <a:pt x="6" y="74"/>
                      <a:pt x="9" y="59"/>
                      <a:pt x="9" y="39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75"/>
                      <a:pt x="96" y="75"/>
                      <a:pt x="96" y="75"/>
                    </a:cubicBezTo>
                    <a:cubicBezTo>
                      <a:pt x="97" y="86"/>
                      <a:pt x="92" y="91"/>
                      <a:pt x="81" y="91"/>
                    </a:cubicBezTo>
                    <a:cubicBezTo>
                      <a:pt x="78" y="91"/>
                      <a:pt x="72" y="91"/>
                      <a:pt x="65" y="91"/>
                    </a:cubicBezTo>
                    <a:cubicBezTo>
                      <a:pt x="64" y="90"/>
                      <a:pt x="64" y="87"/>
                      <a:pt x="62" y="82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8" y="78"/>
                      <a:pt x="80" y="76"/>
                      <a:pt x="79" y="72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30"/>
                      <a:pt x="75" y="30"/>
                      <a:pt x="75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35"/>
                      <a:pt x="60" y="35"/>
                      <a:pt x="60" y="35"/>
                    </a:cubicBezTo>
                    <a:lnTo>
                      <a:pt x="77" y="35"/>
                    </a:lnTo>
                    <a:close/>
                    <a:moveTo>
                      <a:pt x="59" y="71"/>
                    </a:moveTo>
                    <a:cubicBezTo>
                      <a:pt x="59" y="64"/>
                      <a:pt x="59" y="64"/>
                      <a:pt x="59" y="64"/>
                    </a:cubicBezTo>
                    <a:cubicBezTo>
                      <a:pt x="45" y="64"/>
                      <a:pt x="45" y="64"/>
                      <a:pt x="45" y="64"/>
                    </a:cubicBezTo>
                    <a:cubicBezTo>
                      <a:pt x="45" y="71"/>
                      <a:pt x="45" y="71"/>
                      <a:pt x="45" y="71"/>
                    </a:cubicBezTo>
                    <a:lnTo>
                      <a:pt x="59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38" name="Freeform 22">
                <a:extLst>
                  <a:ext uri="{FF2B5EF4-FFF2-40B4-BE49-F238E27FC236}">
                    <a16:creationId xmlns:a16="http://schemas.microsoft.com/office/drawing/2014/main" id="{EB3B9468-8723-EAFB-F060-D0AF769387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12" y="-863"/>
                <a:ext cx="233" cy="231"/>
              </a:xfrm>
              <a:custGeom>
                <a:avLst/>
                <a:gdLst>
                  <a:gd name="T0" fmla="*/ 92 w 98"/>
                  <a:gd name="T1" fmla="*/ 36 h 97"/>
                  <a:gd name="T2" fmla="*/ 92 w 98"/>
                  <a:gd name="T3" fmla="*/ 50 h 97"/>
                  <a:gd name="T4" fmla="*/ 65 w 98"/>
                  <a:gd name="T5" fmla="*/ 50 h 97"/>
                  <a:gd name="T6" fmla="*/ 65 w 98"/>
                  <a:gd name="T7" fmla="*/ 64 h 97"/>
                  <a:gd name="T8" fmla="*/ 98 w 98"/>
                  <a:gd name="T9" fmla="*/ 64 h 97"/>
                  <a:gd name="T10" fmla="*/ 98 w 98"/>
                  <a:gd name="T11" fmla="*/ 79 h 97"/>
                  <a:gd name="T12" fmla="*/ 65 w 98"/>
                  <a:gd name="T13" fmla="*/ 79 h 97"/>
                  <a:gd name="T14" fmla="*/ 65 w 98"/>
                  <a:gd name="T15" fmla="*/ 97 h 97"/>
                  <a:gd name="T16" fmla="*/ 49 w 98"/>
                  <a:gd name="T17" fmla="*/ 97 h 97"/>
                  <a:gd name="T18" fmla="*/ 49 w 98"/>
                  <a:gd name="T19" fmla="*/ 79 h 97"/>
                  <a:gd name="T20" fmla="*/ 2 w 98"/>
                  <a:gd name="T21" fmla="*/ 79 h 97"/>
                  <a:gd name="T22" fmla="*/ 2 w 98"/>
                  <a:gd name="T23" fmla="*/ 64 h 97"/>
                  <a:gd name="T24" fmla="*/ 15 w 98"/>
                  <a:gd name="T25" fmla="*/ 64 h 97"/>
                  <a:gd name="T26" fmla="*/ 15 w 98"/>
                  <a:gd name="T27" fmla="*/ 41 h 97"/>
                  <a:gd name="T28" fmla="*/ 9 w 98"/>
                  <a:gd name="T29" fmla="*/ 47 h 97"/>
                  <a:gd name="T30" fmla="*/ 6 w 98"/>
                  <a:gd name="T31" fmla="*/ 41 h 97"/>
                  <a:gd name="T32" fmla="*/ 0 w 98"/>
                  <a:gd name="T33" fmla="*/ 31 h 97"/>
                  <a:gd name="T34" fmla="*/ 24 w 98"/>
                  <a:gd name="T35" fmla="*/ 0 h 97"/>
                  <a:gd name="T36" fmla="*/ 43 w 98"/>
                  <a:gd name="T37" fmla="*/ 1 h 97"/>
                  <a:gd name="T38" fmla="*/ 38 w 98"/>
                  <a:gd name="T39" fmla="*/ 10 h 97"/>
                  <a:gd name="T40" fmla="*/ 95 w 98"/>
                  <a:gd name="T41" fmla="*/ 10 h 97"/>
                  <a:gd name="T42" fmla="*/ 95 w 98"/>
                  <a:gd name="T43" fmla="*/ 24 h 97"/>
                  <a:gd name="T44" fmla="*/ 65 w 98"/>
                  <a:gd name="T45" fmla="*/ 24 h 97"/>
                  <a:gd name="T46" fmla="*/ 65 w 98"/>
                  <a:gd name="T47" fmla="*/ 36 h 97"/>
                  <a:gd name="T48" fmla="*/ 92 w 98"/>
                  <a:gd name="T49" fmla="*/ 36 h 97"/>
                  <a:gd name="T50" fmla="*/ 29 w 98"/>
                  <a:gd name="T51" fmla="*/ 24 h 97"/>
                  <a:gd name="T52" fmla="*/ 19 w 98"/>
                  <a:gd name="T53" fmla="*/ 36 h 97"/>
                  <a:gd name="T54" fmla="*/ 49 w 98"/>
                  <a:gd name="T55" fmla="*/ 36 h 97"/>
                  <a:gd name="T56" fmla="*/ 49 w 98"/>
                  <a:gd name="T57" fmla="*/ 24 h 97"/>
                  <a:gd name="T58" fmla="*/ 29 w 98"/>
                  <a:gd name="T59" fmla="*/ 24 h 97"/>
                  <a:gd name="T60" fmla="*/ 31 w 98"/>
                  <a:gd name="T61" fmla="*/ 50 h 97"/>
                  <a:gd name="T62" fmla="*/ 31 w 98"/>
                  <a:gd name="T63" fmla="*/ 64 h 97"/>
                  <a:gd name="T64" fmla="*/ 49 w 98"/>
                  <a:gd name="T65" fmla="*/ 64 h 97"/>
                  <a:gd name="T66" fmla="*/ 49 w 98"/>
                  <a:gd name="T67" fmla="*/ 50 h 97"/>
                  <a:gd name="T68" fmla="*/ 31 w 98"/>
                  <a:gd name="T69" fmla="*/ 5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8" h="97">
                    <a:moveTo>
                      <a:pt x="92" y="36"/>
                    </a:moveTo>
                    <a:cubicBezTo>
                      <a:pt x="92" y="50"/>
                      <a:pt x="92" y="50"/>
                      <a:pt x="92" y="50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8" y="79"/>
                      <a:pt x="98" y="79"/>
                      <a:pt x="98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97"/>
                      <a:pt x="65" y="97"/>
                      <a:pt x="65" y="97"/>
                    </a:cubicBezTo>
                    <a:cubicBezTo>
                      <a:pt x="49" y="97"/>
                      <a:pt x="49" y="97"/>
                      <a:pt x="49" y="97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3" y="43"/>
                      <a:pt x="11" y="45"/>
                      <a:pt x="9" y="47"/>
                    </a:cubicBezTo>
                    <a:cubicBezTo>
                      <a:pt x="8" y="46"/>
                      <a:pt x="7" y="44"/>
                      <a:pt x="6" y="41"/>
                    </a:cubicBezTo>
                    <a:cubicBezTo>
                      <a:pt x="4" y="37"/>
                      <a:pt x="2" y="33"/>
                      <a:pt x="0" y="31"/>
                    </a:cubicBezTo>
                    <a:cubicBezTo>
                      <a:pt x="10" y="23"/>
                      <a:pt x="18" y="13"/>
                      <a:pt x="24" y="0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1" y="4"/>
                      <a:pt x="39" y="7"/>
                      <a:pt x="38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5" y="36"/>
                      <a:pt x="65" y="36"/>
                      <a:pt x="65" y="36"/>
                    </a:cubicBezTo>
                    <a:lnTo>
                      <a:pt x="92" y="36"/>
                    </a:lnTo>
                    <a:close/>
                    <a:moveTo>
                      <a:pt x="29" y="24"/>
                    </a:moveTo>
                    <a:cubicBezTo>
                      <a:pt x="26" y="28"/>
                      <a:pt x="23" y="32"/>
                      <a:pt x="1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24"/>
                      <a:pt x="49" y="24"/>
                      <a:pt x="49" y="24"/>
                    </a:cubicBezTo>
                    <a:lnTo>
                      <a:pt x="29" y="24"/>
                    </a:lnTo>
                    <a:close/>
                    <a:moveTo>
                      <a:pt x="31" y="50"/>
                    </a:moveTo>
                    <a:cubicBezTo>
                      <a:pt x="31" y="64"/>
                      <a:pt x="31" y="64"/>
                      <a:pt x="31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9" y="50"/>
                      <a:pt x="49" y="50"/>
                      <a:pt x="49" y="50"/>
                    </a:cubicBezTo>
                    <a:lnTo>
                      <a:pt x="31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39" name="Freeform 23">
                <a:extLst>
                  <a:ext uri="{FF2B5EF4-FFF2-40B4-BE49-F238E27FC236}">
                    <a16:creationId xmlns:a16="http://schemas.microsoft.com/office/drawing/2014/main" id="{965FA1B6-BD9C-CD1E-9536-03402AEA7B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490" y="-965"/>
                <a:ext cx="579" cy="577"/>
              </a:xfrm>
              <a:custGeom>
                <a:avLst/>
                <a:gdLst>
                  <a:gd name="T0" fmla="*/ 5 w 244"/>
                  <a:gd name="T1" fmla="*/ 45 h 242"/>
                  <a:gd name="T2" fmla="*/ 78 w 244"/>
                  <a:gd name="T3" fmla="*/ 11 h 242"/>
                  <a:gd name="T4" fmla="*/ 48 w 244"/>
                  <a:gd name="T5" fmla="*/ 85 h 242"/>
                  <a:gd name="T6" fmla="*/ 62 w 244"/>
                  <a:gd name="T7" fmla="*/ 185 h 242"/>
                  <a:gd name="T8" fmla="*/ 129 w 244"/>
                  <a:gd name="T9" fmla="*/ 202 h 242"/>
                  <a:gd name="T10" fmla="*/ 77 w 244"/>
                  <a:gd name="T11" fmla="*/ 191 h 242"/>
                  <a:gd name="T12" fmla="*/ 129 w 244"/>
                  <a:gd name="T13" fmla="*/ 163 h 242"/>
                  <a:gd name="T14" fmla="*/ 84 w 244"/>
                  <a:gd name="T15" fmla="*/ 155 h 242"/>
                  <a:gd name="T16" fmla="*/ 129 w 244"/>
                  <a:gd name="T17" fmla="*/ 127 h 242"/>
                  <a:gd name="T18" fmla="*/ 85 w 244"/>
                  <a:gd name="T19" fmla="*/ 118 h 242"/>
                  <a:gd name="T20" fmla="*/ 129 w 244"/>
                  <a:gd name="T21" fmla="*/ 91 h 242"/>
                  <a:gd name="T22" fmla="*/ 77 w 244"/>
                  <a:gd name="T23" fmla="*/ 81 h 242"/>
                  <a:gd name="T24" fmla="*/ 129 w 244"/>
                  <a:gd name="T25" fmla="*/ 52 h 242"/>
                  <a:gd name="T26" fmla="*/ 87 w 244"/>
                  <a:gd name="T27" fmla="*/ 43 h 242"/>
                  <a:gd name="T28" fmla="*/ 129 w 244"/>
                  <a:gd name="T29" fmla="*/ 15 h 242"/>
                  <a:gd name="T30" fmla="*/ 167 w 244"/>
                  <a:gd name="T31" fmla="*/ 0 h 242"/>
                  <a:gd name="T32" fmla="*/ 226 w 244"/>
                  <a:gd name="T33" fmla="*/ 15 h 242"/>
                  <a:gd name="T34" fmla="*/ 244 w 244"/>
                  <a:gd name="T35" fmla="*/ 52 h 242"/>
                  <a:gd name="T36" fmla="*/ 226 w 244"/>
                  <a:gd name="T37" fmla="*/ 81 h 242"/>
                  <a:gd name="T38" fmla="*/ 167 w 244"/>
                  <a:gd name="T39" fmla="*/ 118 h 242"/>
                  <a:gd name="T40" fmla="*/ 229 w 244"/>
                  <a:gd name="T41" fmla="*/ 127 h 242"/>
                  <a:gd name="T42" fmla="*/ 167 w 244"/>
                  <a:gd name="T43" fmla="*/ 155 h 242"/>
                  <a:gd name="T44" fmla="*/ 235 w 244"/>
                  <a:gd name="T45" fmla="*/ 163 h 242"/>
                  <a:gd name="T46" fmla="*/ 167 w 244"/>
                  <a:gd name="T47" fmla="*/ 191 h 242"/>
                  <a:gd name="T48" fmla="*/ 244 w 244"/>
                  <a:gd name="T49" fmla="*/ 202 h 242"/>
                  <a:gd name="T50" fmla="*/ 234 w 244"/>
                  <a:gd name="T51" fmla="*/ 235 h 242"/>
                  <a:gd name="T52" fmla="*/ 45 w 244"/>
                  <a:gd name="T53" fmla="*/ 213 h 242"/>
                  <a:gd name="T54" fmla="*/ 18 w 244"/>
                  <a:gd name="T55" fmla="*/ 242 h 242"/>
                  <a:gd name="T56" fmla="*/ 0 w 244"/>
                  <a:gd name="T57" fmla="*/ 208 h 242"/>
                  <a:gd name="T58" fmla="*/ 1 w 244"/>
                  <a:gd name="T59" fmla="*/ 145 h 242"/>
                  <a:gd name="T60" fmla="*/ 5 w 244"/>
                  <a:gd name="T61" fmla="*/ 119 h 242"/>
                  <a:gd name="T62" fmla="*/ 35 w 244"/>
                  <a:gd name="T63" fmla="*/ 45 h 242"/>
                  <a:gd name="T64" fmla="*/ 37 w 244"/>
                  <a:gd name="T65" fmla="*/ 152 h 242"/>
                  <a:gd name="T66" fmla="*/ 24 w 244"/>
                  <a:gd name="T67" fmla="*/ 119 h 242"/>
                  <a:gd name="T68" fmla="*/ 167 w 244"/>
                  <a:gd name="T69" fmla="*/ 43 h 242"/>
                  <a:gd name="T70" fmla="*/ 190 w 244"/>
                  <a:gd name="T71" fmla="*/ 52 h 242"/>
                  <a:gd name="T72" fmla="*/ 167 w 244"/>
                  <a:gd name="T73" fmla="*/ 91 h 242"/>
                  <a:gd name="T74" fmla="*/ 190 w 244"/>
                  <a:gd name="T75" fmla="*/ 81 h 242"/>
                  <a:gd name="T76" fmla="*/ 167 w 244"/>
                  <a:gd name="T77" fmla="*/ 91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44" h="242">
                    <a:moveTo>
                      <a:pt x="35" y="45"/>
                    </a:moveTo>
                    <a:cubicBezTo>
                      <a:pt x="5" y="45"/>
                      <a:pt x="5" y="45"/>
                      <a:pt x="5" y="4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80" y="128"/>
                      <a:pt x="74" y="161"/>
                      <a:pt x="62" y="185"/>
                    </a:cubicBezTo>
                    <a:cubicBezTo>
                      <a:pt x="74" y="195"/>
                      <a:pt x="89" y="200"/>
                      <a:pt x="109" y="201"/>
                    </a:cubicBezTo>
                    <a:cubicBezTo>
                      <a:pt x="114" y="201"/>
                      <a:pt x="121" y="202"/>
                      <a:pt x="129" y="202"/>
                    </a:cubicBezTo>
                    <a:cubicBezTo>
                      <a:pt x="129" y="191"/>
                      <a:pt x="129" y="191"/>
                      <a:pt x="129" y="191"/>
                    </a:cubicBezTo>
                    <a:cubicBezTo>
                      <a:pt x="77" y="191"/>
                      <a:pt x="77" y="191"/>
                      <a:pt x="77" y="191"/>
                    </a:cubicBezTo>
                    <a:cubicBezTo>
                      <a:pt x="77" y="163"/>
                      <a:pt x="77" y="163"/>
                      <a:pt x="77" y="163"/>
                    </a:cubicBezTo>
                    <a:cubicBezTo>
                      <a:pt x="129" y="163"/>
                      <a:pt x="129" y="163"/>
                      <a:pt x="129" y="163"/>
                    </a:cubicBezTo>
                    <a:cubicBezTo>
                      <a:pt x="129" y="155"/>
                      <a:pt x="129" y="155"/>
                      <a:pt x="129" y="155"/>
                    </a:cubicBezTo>
                    <a:cubicBezTo>
                      <a:pt x="84" y="155"/>
                      <a:pt x="84" y="155"/>
                      <a:pt x="84" y="155"/>
                    </a:cubicBezTo>
                    <a:cubicBezTo>
                      <a:pt x="84" y="127"/>
                      <a:pt x="84" y="127"/>
                      <a:pt x="84" y="127"/>
                    </a:cubicBezTo>
                    <a:cubicBezTo>
                      <a:pt x="129" y="127"/>
                      <a:pt x="129" y="127"/>
                      <a:pt x="129" y="127"/>
                    </a:cubicBezTo>
                    <a:cubicBezTo>
                      <a:pt x="129" y="118"/>
                      <a:pt x="129" y="118"/>
                      <a:pt x="129" y="118"/>
                    </a:cubicBezTo>
                    <a:cubicBezTo>
                      <a:pt x="85" y="118"/>
                      <a:pt x="85" y="118"/>
                      <a:pt x="85" y="11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129" y="91"/>
                      <a:pt x="129" y="91"/>
                      <a:pt x="129" y="91"/>
                    </a:cubicBezTo>
                    <a:cubicBezTo>
                      <a:pt x="129" y="81"/>
                      <a:pt x="129" y="81"/>
                      <a:pt x="129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129" y="52"/>
                      <a:pt x="129" y="52"/>
                      <a:pt x="129" y="52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5"/>
                      <a:pt x="87" y="15"/>
                      <a:pt x="87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15"/>
                      <a:pt x="167" y="15"/>
                      <a:pt x="167" y="15"/>
                    </a:cubicBezTo>
                    <a:cubicBezTo>
                      <a:pt x="226" y="15"/>
                      <a:pt x="226" y="15"/>
                      <a:pt x="226" y="15"/>
                    </a:cubicBezTo>
                    <a:cubicBezTo>
                      <a:pt x="226" y="52"/>
                      <a:pt x="226" y="52"/>
                      <a:pt x="226" y="52"/>
                    </a:cubicBezTo>
                    <a:cubicBezTo>
                      <a:pt x="244" y="52"/>
                      <a:pt x="244" y="52"/>
                      <a:pt x="244" y="52"/>
                    </a:cubicBezTo>
                    <a:cubicBezTo>
                      <a:pt x="244" y="81"/>
                      <a:pt x="244" y="81"/>
                      <a:pt x="244" y="81"/>
                    </a:cubicBezTo>
                    <a:cubicBezTo>
                      <a:pt x="226" y="81"/>
                      <a:pt x="226" y="81"/>
                      <a:pt x="226" y="81"/>
                    </a:cubicBezTo>
                    <a:cubicBezTo>
                      <a:pt x="226" y="118"/>
                      <a:pt x="226" y="118"/>
                      <a:pt x="226" y="118"/>
                    </a:cubicBezTo>
                    <a:cubicBezTo>
                      <a:pt x="167" y="118"/>
                      <a:pt x="167" y="118"/>
                      <a:pt x="167" y="118"/>
                    </a:cubicBezTo>
                    <a:cubicBezTo>
                      <a:pt x="167" y="127"/>
                      <a:pt x="167" y="127"/>
                      <a:pt x="167" y="127"/>
                    </a:cubicBezTo>
                    <a:cubicBezTo>
                      <a:pt x="229" y="127"/>
                      <a:pt x="229" y="127"/>
                      <a:pt x="229" y="127"/>
                    </a:cubicBezTo>
                    <a:cubicBezTo>
                      <a:pt x="229" y="155"/>
                      <a:pt x="229" y="155"/>
                      <a:pt x="229" y="155"/>
                    </a:cubicBezTo>
                    <a:cubicBezTo>
                      <a:pt x="167" y="155"/>
                      <a:pt x="167" y="155"/>
                      <a:pt x="167" y="155"/>
                    </a:cubicBezTo>
                    <a:cubicBezTo>
                      <a:pt x="167" y="163"/>
                      <a:pt x="167" y="163"/>
                      <a:pt x="167" y="163"/>
                    </a:cubicBezTo>
                    <a:cubicBezTo>
                      <a:pt x="235" y="163"/>
                      <a:pt x="235" y="163"/>
                      <a:pt x="235" y="163"/>
                    </a:cubicBezTo>
                    <a:cubicBezTo>
                      <a:pt x="235" y="191"/>
                      <a:pt x="235" y="191"/>
                      <a:pt x="235" y="191"/>
                    </a:cubicBezTo>
                    <a:cubicBezTo>
                      <a:pt x="167" y="191"/>
                      <a:pt x="167" y="191"/>
                      <a:pt x="167" y="191"/>
                    </a:cubicBezTo>
                    <a:cubicBezTo>
                      <a:pt x="167" y="202"/>
                      <a:pt x="167" y="202"/>
                      <a:pt x="167" y="202"/>
                    </a:cubicBezTo>
                    <a:cubicBezTo>
                      <a:pt x="205" y="202"/>
                      <a:pt x="231" y="202"/>
                      <a:pt x="244" y="202"/>
                    </a:cubicBezTo>
                    <a:cubicBezTo>
                      <a:pt x="244" y="205"/>
                      <a:pt x="242" y="210"/>
                      <a:pt x="239" y="216"/>
                    </a:cubicBezTo>
                    <a:cubicBezTo>
                      <a:pt x="237" y="225"/>
                      <a:pt x="235" y="231"/>
                      <a:pt x="234" y="235"/>
                    </a:cubicBezTo>
                    <a:cubicBezTo>
                      <a:pt x="187" y="235"/>
                      <a:pt x="150" y="234"/>
                      <a:pt x="122" y="234"/>
                    </a:cubicBezTo>
                    <a:cubicBezTo>
                      <a:pt x="85" y="234"/>
                      <a:pt x="59" y="227"/>
                      <a:pt x="45" y="213"/>
                    </a:cubicBezTo>
                    <a:cubicBezTo>
                      <a:pt x="44" y="214"/>
                      <a:pt x="42" y="216"/>
                      <a:pt x="40" y="219"/>
                    </a:cubicBezTo>
                    <a:cubicBezTo>
                      <a:pt x="31" y="229"/>
                      <a:pt x="24" y="236"/>
                      <a:pt x="18" y="242"/>
                    </a:cubicBezTo>
                    <a:cubicBezTo>
                      <a:pt x="15" y="236"/>
                      <a:pt x="10" y="226"/>
                      <a:pt x="3" y="213"/>
                    </a:cubicBezTo>
                    <a:cubicBezTo>
                      <a:pt x="2" y="210"/>
                      <a:pt x="1" y="208"/>
                      <a:pt x="0" y="208"/>
                    </a:cubicBezTo>
                    <a:cubicBezTo>
                      <a:pt x="8" y="201"/>
                      <a:pt x="15" y="194"/>
                      <a:pt x="20" y="186"/>
                    </a:cubicBezTo>
                    <a:cubicBezTo>
                      <a:pt x="12" y="174"/>
                      <a:pt x="6" y="160"/>
                      <a:pt x="1" y="145"/>
                    </a:cubicBezTo>
                    <a:cubicBezTo>
                      <a:pt x="24" y="119"/>
                      <a:pt x="24" y="119"/>
                      <a:pt x="24" y="119"/>
                    </a:cubicBezTo>
                    <a:cubicBezTo>
                      <a:pt x="5" y="119"/>
                      <a:pt x="5" y="119"/>
                      <a:pt x="5" y="119"/>
                    </a:cubicBezTo>
                    <a:cubicBezTo>
                      <a:pt x="5" y="85"/>
                      <a:pt x="5" y="85"/>
                      <a:pt x="5" y="85"/>
                    </a:cubicBezTo>
                    <a:lnTo>
                      <a:pt x="35" y="45"/>
                    </a:lnTo>
                    <a:close/>
                    <a:moveTo>
                      <a:pt x="24" y="119"/>
                    </a:moveTo>
                    <a:cubicBezTo>
                      <a:pt x="29" y="135"/>
                      <a:pt x="34" y="146"/>
                      <a:pt x="37" y="152"/>
                    </a:cubicBezTo>
                    <a:cubicBezTo>
                      <a:pt x="41" y="140"/>
                      <a:pt x="43" y="129"/>
                      <a:pt x="43" y="119"/>
                    </a:cubicBezTo>
                    <a:lnTo>
                      <a:pt x="24" y="119"/>
                    </a:lnTo>
                    <a:close/>
                    <a:moveTo>
                      <a:pt x="190" y="43"/>
                    </a:moveTo>
                    <a:cubicBezTo>
                      <a:pt x="167" y="43"/>
                      <a:pt x="167" y="43"/>
                      <a:pt x="167" y="43"/>
                    </a:cubicBezTo>
                    <a:cubicBezTo>
                      <a:pt x="167" y="52"/>
                      <a:pt x="167" y="52"/>
                      <a:pt x="167" y="52"/>
                    </a:cubicBezTo>
                    <a:cubicBezTo>
                      <a:pt x="190" y="52"/>
                      <a:pt x="190" y="52"/>
                      <a:pt x="190" y="52"/>
                    </a:cubicBezTo>
                    <a:lnTo>
                      <a:pt x="190" y="43"/>
                    </a:lnTo>
                    <a:close/>
                    <a:moveTo>
                      <a:pt x="167" y="91"/>
                    </a:moveTo>
                    <a:cubicBezTo>
                      <a:pt x="190" y="91"/>
                      <a:pt x="190" y="91"/>
                      <a:pt x="190" y="91"/>
                    </a:cubicBezTo>
                    <a:cubicBezTo>
                      <a:pt x="190" y="81"/>
                      <a:pt x="190" y="81"/>
                      <a:pt x="190" y="81"/>
                    </a:cubicBezTo>
                    <a:cubicBezTo>
                      <a:pt x="167" y="81"/>
                      <a:pt x="167" y="81"/>
                      <a:pt x="167" y="81"/>
                    </a:cubicBezTo>
                    <a:lnTo>
                      <a:pt x="167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40" name="Freeform 24">
                <a:extLst>
                  <a:ext uri="{FF2B5EF4-FFF2-40B4-BE49-F238E27FC236}">
                    <a16:creationId xmlns:a16="http://schemas.microsoft.com/office/drawing/2014/main" id="{46F2ABDD-885A-E92B-9AB8-F364F0FC8F6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870" y="-961"/>
                <a:ext cx="570" cy="573"/>
              </a:xfrm>
              <a:custGeom>
                <a:avLst/>
                <a:gdLst>
                  <a:gd name="T0" fmla="*/ 174 w 240"/>
                  <a:gd name="T1" fmla="*/ 3 h 240"/>
                  <a:gd name="T2" fmla="*/ 219 w 240"/>
                  <a:gd name="T3" fmla="*/ 9 h 240"/>
                  <a:gd name="T4" fmla="*/ 202 w 240"/>
                  <a:gd name="T5" fmla="*/ 34 h 240"/>
                  <a:gd name="T6" fmla="*/ 233 w 240"/>
                  <a:gd name="T7" fmla="*/ 34 h 240"/>
                  <a:gd name="T8" fmla="*/ 233 w 240"/>
                  <a:gd name="T9" fmla="*/ 95 h 240"/>
                  <a:gd name="T10" fmla="*/ 206 w 240"/>
                  <a:gd name="T11" fmla="*/ 95 h 240"/>
                  <a:gd name="T12" fmla="*/ 206 w 240"/>
                  <a:gd name="T13" fmla="*/ 165 h 240"/>
                  <a:gd name="T14" fmla="*/ 240 w 240"/>
                  <a:gd name="T15" fmla="*/ 176 h 240"/>
                  <a:gd name="T16" fmla="*/ 232 w 240"/>
                  <a:gd name="T17" fmla="*/ 211 h 240"/>
                  <a:gd name="T18" fmla="*/ 195 w 240"/>
                  <a:gd name="T19" fmla="*/ 234 h 240"/>
                  <a:gd name="T20" fmla="*/ 158 w 240"/>
                  <a:gd name="T21" fmla="*/ 234 h 240"/>
                  <a:gd name="T22" fmla="*/ 124 w 240"/>
                  <a:gd name="T23" fmla="*/ 198 h 240"/>
                  <a:gd name="T24" fmla="*/ 124 w 240"/>
                  <a:gd name="T25" fmla="*/ 171 h 240"/>
                  <a:gd name="T26" fmla="*/ 108 w 240"/>
                  <a:gd name="T27" fmla="*/ 171 h 240"/>
                  <a:gd name="T28" fmla="*/ 23 w 240"/>
                  <a:gd name="T29" fmla="*/ 240 h 240"/>
                  <a:gd name="T30" fmla="*/ 20 w 240"/>
                  <a:gd name="T31" fmla="*/ 234 h 240"/>
                  <a:gd name="T32" fmla="*/ 0 w 240"/>
                  <a:gd name="T33" fmla="*/ 204 h 240"/>
                  <a:gd name="T34" fmla="*/ 66 w 240"/>
                  <a:gd name="T35" fmla="*/ 171 h 240"/>
                  <a:gd name="T36" fmla="*/ 29 w 240"/>
                  <a:gd name="T37" fmla="*/ 171 h 240"/>
                  <a:gd name="T38" fmla="*/ 29 w 240"/>
                  <a:gd name="T39" fmla="*/ 95 h 240"/>
                  <a:gd name="T40" fmla="*/ 2 w 240"/>
                  <a:gd name="T41" fmla="*/ 95 h 240"/>
                  <a:gd name="T42" fmla="*/ 2 w 240"/>
                  <a:gd name="T43" fmla="*/ 34 h 240"/>
                  <a:gd name="T44" fmla="*/ 34 w 240"/>
                  <a:gd name="T45" fmla="*/ 34 h 240"/>
                  <a:gd name="T46" fmla="*/ 17 w 240"/>
                  <a:gd name="T47" fmla="*/ 9 h 240"/>
                  <a:gd name="T48" fmla="*/ 63 w 240"/>
                  <a:gd name="T49" fmla="*/ 3 h 240"/>
                  <a:gd name="T50" fmla="*/ 81 w 240"/>
                  <a:gd name="T51" fmla="*/ 34 h 240"/>
                  <a:gd name="T52" fmla="*/ 96 w 240"/>
                  <a:gd name="T53" fmla="*/ 34 h 240"/>
                  <a:gd name="T54" fmla="*/ 96 w 240"/>
                  <a:gd name="T55" fmla="*/ 0 h 240"/>
                  <a:gd name="T56" fmla="*/ 140 w 240"/>
                  <a:gd name="T57" fmla="*/ 0 h 240"/>
                  <a:gd name="T58" fmla="*/ 140 w 240"/>
                  <a:gd name="T59" fmla="*/ 34 h 240"/>
                  <a:gd name="T60" fmla="*/ 155 w 240"/>
                  <a:gd name="T61" fmla="*/ 34 h 240"/>
                  <a:gd name="T62" fmla="*/ 174 w 240"/>
                  <a:gd name="T63" fmla="*/ 3 h 240"/>
                  <a:gd name="T64" fmla="*/ 43 w 240"/>
                  <a:gd name="T65" fmla="*/ 71 h 240"/>
                  <a:gd name="T66" fmla="*/ 43 w 240"/>
                  <a:gd name="T67" fmla="*/ 84 h 240"/>
                  <a:gd name="T68" fmla="*/ 193 w 240"/>
                  <a:gd name="T69" fmla="*/ 84 h 240"/>
                  <a:gd name="T70" fmla="*/ 193 w 240"/>
                  <a:gd name="T71" fmla="*/ 71 h 240"/>
                  <a:gd name="T72" fmla="*/ 43 w 240"/>
                  <a:gd name="T73" fmla="*/ 71 h 240"/>
                  <a:gd name="T74" fmla="*/ 164 w 240"/>
                  <a:gd name="T75" fmla="*/ 136 h 240"/>
                  <a:gd name="T76" fmla="*/ 164 w 240"/>
                  <a:gd name="T77" fmla="*/ 118 h 240"/>
                  <a:gd name="T78" fmla="*/ 70 w 240"/>
                  <a:gd name="T79" fmla="*/ 118 h 240"/>
                  <a:gd name="T80" fmla="*/ 70 w 240"/>
                  <a:gd name="T81" fmla="*/ 136 h 240"/>
                  <a:gd name="T82" fmla="*/ 164 w 240"/>
                  <a:gd name="T83" fmla="*/ 136 h 240"/>
                  <a:gd name="T84" fmla="*/ 197 w 240"/>
                  <a:gd name="T85" fmla="*/ 189 h 240"/>
                  <a:gd name="T86" fmla="*/ 199 w 240"/>
                  <a:gd name="T87" fmla="*/ 171 h 240"/>
                  <a:gd name="T88" fmla="*/ 166 w 240"/>
                  <a:gd name="T89" fmla="*/ 171 h 240"/>
                  <a:gd name="T90" fmla="*/ 166 w 240"/>
                  <a:gd name="T91" fmla="*/ 189 h 240"/>
                  <a:gd name="T92" fmla="*/ 176 w 240"/>
                  <a:gd name="T93" fmla="*/ 201 h 240"/>
                  <a:gd name="T94" fmla="*/ 185 w 240"/>
                  <a:gd name="T95" fmla="*/ 201 h 240"/>
                  <a:gd name="T96" fmla="*/ 197 w 240"/>
                  <a:gd name="T97" fmla="*/ 18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40" h="240">
                    <a:moveTo>
                      <a:pt x="174" y="3"/>
                    </a:moveTo>
                    <a:cubicBezTo>
                      <a:pt x="219" y="9"/>
                      <a:pt x="219" y="9"/>
                      <a:pt x="219" y="9"/>
                    </a:cubicBezTo>
                    <a:cubicBezTo>
                      <a:pt x="202" y="34"/>
                      <a:pt x="202" y="34"/>
                      <a:pt x="202" y="34"/>
                    </a:cubicBezTo>
                    <a:cubicBezTo>
                      <a:pt x="233" y="34"/>
                      <a:pt x="233" y="34"/>
                      <a:pt x="233" y="34"/>
                    </a:cubicBezTo>
                    <a:cubicBezTo>
                      <a:pt x="233" y="95"/>
                      <a:pt x="233" y="95"/>
                      <a:pt x="233" y="95"/>
                    </a:cubicBezTo>
                    <a:cubicBezTo>
                      <a:pt x="206" y="95"/>
                      <a:pt x="206" y="95"/>
                      <a:pt x="206" y="95"/>
                    </a:cubicBezTo>
                    <a:cubicBezTo>
                      <a:pt x="206" y="165"/>
                      <a:pt x="206" y="165"/>
                      <a:pt x="206" y="165"/>
                    </a:cubicBezTo>
                    <a:cubicBezTo>
                      <a:pt x="221" y="170"/>
                      <a:pt x="232" y="174"/>
                      <a:pt x="240" y="176"/>
                    </a:cubicBezTo>
                    <a:cubicBezTo>
                      <a:pt x="238" y="185"/>
                      <a:pt x="235" y="197"/>
                      <a:pt x="232" y="211"/>
                    </a:cubicBezTo>
                    <a:cubicBezTo>
                      <a:pt x="227" y="227"/>
                      <a:pt x="215" y="234"/>
                      <a:pt x="195" y="234"/>
                    </a:cubicBezTo>
                    <a:cubicBezTo>
                      <a:pt x="158" y="234"/>
                      <a:pt x="158" y="234"/>
                      <a:pt x="158" y="234"/>
                    </a:cubicBezTo>
                    <a:cubicBezTo>
                      <a:pt x="134" y="234"/>
                      <a:pt x="123" y="222"/>
                      <a:pt x="124" y="198"/>
                    </a:cubicBezTo>
                    <a:cubicBezTo>
                      <a:pt x="124" y="171"/>
                      <a:pt x="124" y="171"/>
                      <a:pt x="124" y="171"/>
                    </a:cubicBezTo>
                    <a:cubicBezTo>
                      <a:pt x="108" y="171"/>
                      <a:pt x="108" y="171"/>
                      <a:pt x="108" y="171"/>
                    </a:cubicBezTo>
                    <a:cubicBezTo>
                      <a:pt x="108" y="202"/>
                      <a:pt x="80" y="225"/>
                      <a:pt x="23" y="240"/>
                    </a:cubicBezTo>
                    <a:cubicBezTo>
                      <a:pt x="22" y="239"/>
                      <a:pt x="21" y="236"/>
                      <a:pt x="20" y="234"/>
                    </a:cubicBezTo>
                    <a:cubicBezTo>
                      <a:pt x="12" y="221"/>
                      <a:pt x="6" y="211"/>
                      <a:pt x="0" y="204"/>
                    </a:cubicBezTo>
                    <a:cubicBezTo>
                      <a:pt x="44" y="195"/>
                      <a:pt x="66" y="184"/>
                      <a:pt x="66" y="171"/>
                    </a:cubicBezTo>
                    <a:cubicBezTo>
                      <a:pt x="29" y="171"/>
                      <a:pt x="29" y="171"/>
                      <a:pt x="29" y="171"/>
                    </a:cubicBezTo>
                    <a:cubicBezTo>
                      <a:pt x="29" y="95"/>
                      <a:pt x="29" y="95"/>
                      <a:pt x="29" y="95"/>
                    </a:cubicBezTo>
                    <a:cubicBezTo>
                      <a:pt x="2" y="95"/>
                      <a:pt x="2" y="95"/>
                      <a:pt x="2" y="95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6" y="34"/>
                      <a:pt x="96" y="34"/>
                      <a:pt x="96" y="34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34"/>
                      <a:pt x="140" y="34"/>
                      <a:pt x="140" y="34"/>
                    </a:cubicBezTo>
                    <a:cubicBezTo>
                      <a:pt x="155" y="34"/>
                      <a:pt x="155" y="34"/>
                      <a:pt x="155" y="34"/>
                    </a:cubicBezTo>
                    <a:lnTo>
                      <a:pt x="174" y="3"/>
                    </a:lnTo>
                    <a:close/>
                    <a:moveTo>
                      <a:pt x="43" y="71"/>
                    </a:moveTo>
                    <a:cubicBezTo>
                      <a:pt x="43" y="84"/>
                      <a:pt x="43" y="84"/>
                      <a:pt x="43" y="84"/>
                    </a:cubicBezTo>
                    <a:cubicBezTo>
                      <a:pt x="193" y="84"/>
                      <a:pt x="193" y="84"/>
                      <a:pt x="193" y="84"/>
                    </a:cubicBezTo>
                    <a:cubicBezTo>
                      <a:pt x="193" y="71"/>
                      <a:pt x="193" y="71"/>
                      <a:pt x="193" y="71"/>
                    </a:cubicBezTo>
                    <a:lnTo>
                      <a:pt x="43" y="71"/>
                    </a:lnTo>
                    <a:close/>
                    <a:moveTo>
                      <a:pt x="164" y="136"/>
                    </a:moveTo>
                    <a:cubicBezTo>
                      <a:pt x="164" y="118"/>
                      <a:pt x="164" y="118"/>
                      <a:pt x="164" y="118"/>
                    </a:cubicBezTo>
                    <a:cubicBezTo>
                      <a:pt x="70" y="118"/>
                      <a:pt x="70" y="118"/>
                      <a:pt x="70" y="118"/>
                    </a:cubicBezTo>
                    <a:cubicBezTo>
                      <a:pt x="70" y="136"/>
                      <a:pt x="70" y="136"/>
                      <a:pt x="70" y="136"/>
                    </a:cubicBezTo>
                    <a:lnTo>
                      <a:pt x="164" y="136"/>
                    </a:lnTo>
                    <a:close/>
                    <a:moveTo>
                      <a:pt x="197" y="189"/>
                    </a:moveTo>
                    <a:cubicBezTo>
                      <a:pt x="197" y="185"/>
                      <a:pt x="198" y="179"/>
                      <a:pt x="199" y="171"/>
                    </a:cubicBezTo>
                    <a:cubicBezTo>
                      <a:pt x="166" y="171"/>
                      <a:pt x="166" y="171"/>
                      <a:pt x="166" y="171"/>
                    </a:cubicBezTo>
                    <a:cubicBezTo>
                      <a:pt x="166" y="189"/>
                      <a:pt x="166" y="189"/>
                      <a:pt x="166" y="189"/>
                    </a:cubicBezTo>
                    <a:cubicBezTo>
                      <a:pt x="165" y="197"/>
                      <a:pt x="169" y="201"/>
                      <a:pt x="176" y="201"/>
                    </a:cubicBezTo>
                    <a:cubicBezTo>
                      <a:pt x="185" y="201"/>
                      <a:pt x="185" y="201"/>
                      <a:pt x="185" y="201"/>
                    </a:cubicBezTo>
                    <a:cubicBezTo>
                      <a:pt x="192" y="201"/>
                      <a:pt x="196" y="197"/>
                      <a:pt x="197" y="1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思源黑体 CN Regular" panose="020B0500000000000000" pitchFamily="34" charset="-122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94E10C98-9071-667A-B2A8-8DB16C66FBCB}"/>
                </a:ext>
              </a:extLst>
            </p:cNvPr>
            <p:cNvGrpSpPr/>
            <p:nvPr/>
          </p:nvGrpSpPr>
          <p:grpSpPr>
            <a:xfrm>
              <a:off x="2761587" y="1619253"/>
              <a:ext cx="1902133" cy="1902133"/>
              <a:chOff x="2824611" y="1851318"/>
              <a:chExt cx="1902133" cy="1902133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10C02697-1BC3-7DCA-B8FE-8149C96956AB}"/>
                  </a:ext>
                </a:extLst>
              </p:cNvPr>
              <p:cNvSpPr/>
              <p:nvPr/>
            </p:nvSpPr>
            <p:spPr bwMode="auto">
              <a:xfrm>
                <a:off x="2824611" y="1851318"/>
                <a:ext cx="1902133" cy="1902133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8AF95EDF-E8E9-EB35-2141-2ED1A27EF6F1}"/>
                  </a:ext>
                </a:extLst>
              </p:cNvPr>
              <p:cNvSpPr/>
              <p:nvPr/>
            </p:nvSpPr>
            <p:spPr>
              <a:xfrm>
                <a:off x="2897878" y="2134160"/>
                <a:ext cx="1826142" cy="10969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ts val="4000"/>
                  </a:lnSpc>
                  <a:spcAft>
                    <a:spcPts val="0"/>
                  </a:spcAft>
                </a:pPr>
                <a:r>
                  <a:rPr kumimoji="0" lang="zh-CN" altLang="zh-CN" sz="2000" b="1" i="0" u="none" strike="noStrike" kern="100" cap="none" spc="0" normalizeH="0" baseline="0" noProof="0">
                    <a:ln>
                      <a:noFill/>
                    </a:ln>
                    <a:solidFill>
                      <a:srgbClr val="15537D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/>
                    <a:cs typeface="+mn-ea"/>
                    <a:sym typeface="+mn-lt"/>
                  </a:rPr>
                  <a:t>开展</a:t>
                </a:r>
                <a:endParaRPr kumimoji="0" lang="en-US" altLang="zh-CN" sz="2000" b="1" i="0" u="none" strike="noStrike" kern="100" cap="none" spc="0" normalizeH="0" baseline="0" noProof="0">
                  <a:ln>
                    <a:noFill/>
                  </a:ln>
                  <a:solidFill>
                    <a:srgbClr val="15537D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ea"/>
                  <a:sym typeface="+mn-lt"/>
                </a:endParaRPr>
              </a:p>
              <a:p>
                <a:pPr algn="ctr">
                  <a:lnSpc>
                    <a:spcPts val="4000"/>
                  </a:lnSpc>
                  <a:spcAft>
                    <a:spcPts val="0"/>
                  </a:spcAft>
                </a:pPr>
                <a:r>
                  <a:rPr kumimoji="0" lang="zh-CN" altLang="zh-CN" sz="3200" i="0" u="none" strike="noStrike" kern="100" cap="none" spc="0" normalizeH="0" baseline="0" noProof="0">
                    <a:ln>
                      <a:noFill/>
                    </a:ln>
                    <a:solidFill>
                      <a:srgbClr val="15537D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+mn-lt"/>
                  </a:rPr>
                  <a:t>主题活动</a:t>
                </a:r>
                <a:endParaRPr lang="en-US" altLang="zh-CN" sz="3200" kern="100" dirty="0">
                  <a:solidFill>
                    <a:srgbClr val="15537D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A0A73925-6C1D-1F99-A1C9-972DD8B8418E}"/>
                </a:ext>
              </a:extLst>
            </p:cNvPr>
            <p:cNvGrpSpPr/>
            <p:nvPr/>
          </p:nvGrpSpPr>
          <p:grpSpPr>
            <a:xfrm>
              <a:off x="6183109" y="2147515"/>
              <a:ext cx="2916881" cy="428994"/>
              <a:chOff x="5035809" y="3131088"/>
              <a:chExt cx="2916881" cy="428994"/>
            </a:xfrm>
          </p:grpSpPr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id="{84849297-AB61-D6C6-19D5-7AB5778B1DF2}"/>
                  </a:ext>
                </a:extLst>
              </p:cNvPr>
              <p:cNvSpPr/>
              <p:nvPr/>
            </p:nvSpPr>
            <p:spPr bwMode="auto">
              <a:xfrm>
                <a:off x="5035809" y="3157728"/>
                <a:ext cx="2916881" cy="40205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  <a:alpha val="53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  <p:sp>
            <p:nvSpPr>
              <p:cNvPr id="45" name="Rounded Rectangle 42+">
                <a:extLst>
                  <a:ext uri="{FF2B5EF4-FFF2-40B4-BE49-F238E27FC236}">
                    <a16:creationId xmlns:a16="http://schemas.microsoft.com/office/drawing/2014/main" id="{BF2017D6-B1F7-6C33-352F-CE118091A170}"/>
                  </a:ext>
                </a:extLst>
              </p:cNvPr>
              <p:cNvSpPr/>
              <p:nvPr/>
            </p:nvSpPr>
            <p:spPr bwMode="auto">
              <a:xfrm>
                <a:off x="5035809" y="3157728"/>
                <a:ext cx="1095519" cy="40205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7F03E1BD-C693-327D-38D3-F1118D959B00}"/>
                  </a:ext>
                </a:extLst>
              </p:cNvPr>
              <p:cNvSpPr/>
              <p:nvPr/>
            </p:nvSpPr>
            <p:spPr>
              <a:xfrm>
                <a:off x="5148829" y="3131088"/>
                <a:ext cx="930063" cy="401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kumimoji="0" lang="zh-CN" altLang="en-US" b="0" i="0" u="none" strike="noStrike" kern="1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+mn-lt"/>
                  </a:rPr>
                  <a:t>党组织 </a:t>
                </a:r>
                <a:endParaRPr lang="en-US" altLang="zh-CN" kern="1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13D9CAEB-6BBF-B799-E77E-9BA37AFE5DF9}"/>
                  </a:ext>
                </a:extLst>
              </p:cNvPr>
              <p:cNvSpPr/>
              <p:nvPr/>
            </p:nvSpPr>
            <p:spPr>
              <a:xfrm>
                <a:off x="6191912" y="3157728"/>
                <a:ext cx="1640181" cy="4023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20000"/>
                  </a:lnSpc>
                  <a:spcAft>
                    <a:spcPts val="0"/>
                  </a:spcAft>
                </a:pPr>
                <a:r>
                  <a:rPr kumimoji="0" lang="zh-CN" altLang="zh-CN" b="0" i="0" u="none" strike="noStrike" kern="100" cap="none" spc="0" normalizeH="0" baseline="0" noProof="0">
                    <a:ln>
                      <a:noFill/>
                    </a:ln>
                    <a:solidFill>
                      <a:srgbClr val="15537D"/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ea"/>
                    <a:sym typeface="+mn-lt"/>
                  </a:rPr>
                  <a:t>战斗堡垒作用</a:t>
                </a:r>
                <a:endParaRPr lang="en-US" altLang="zh-CN" kern="100" dirty="0">
                  <a:solidFill>
                    <a:srgbClr val="15537D"/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3D7C7081-33D1-2C1E-6C0C-0827F03CE7A7}"/>
                </a:ext>
              </a:extLst>
            </p:cNvPr>
            <p:cNvGrpSpPr/>
            <p:nvPr/>
          </p:nvGrpSpPr>
          <p:grpSpPr>
            <a:xfrm>
              <a:off x="6192838" y="2698103"/>
              <a:ext cx="2916881" cy="428994"/>
              <a:chOff x="5035809" y="3131088"/>
              <a:chExt cx="2916881" cy="428994"/>
            </a:xfrm>
          </p:grpSpPr>
          <p:sp>
            <p:nvSpPr>
              <p:cNvPr id="50" name="矩形: 圆角 49">
                <a:extLst>
                  <a:ext uri="{FF2B5EF4-FFF2-40B4-BE49-F238E27FC236}">
                    <a16:creationId xmlns:a16="http://schemas.microsoft.com/office/drawing/2014/main" id="{39ABA9A7-1C61-60BE-F860-8A0DF1E64A24}"/>
                  </a:ext>
                </a:extLst>
              </p:cNvPr>
              <p:cNvSpPr/>
              <p:nvPr/>
            </p:nvSpPr>
            <p:spPr bwMode="auto">
              <a:xfrm>
                <a:off x="5035809" y="3157728"/>
                <a:ext cx="2916881" cy="40205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  <a:alpha val="53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  <p:sp>
            <p:nvSpPr>
              <p:cNvPr id="51" name="Rounded Rectangle 42+">
                <a:extLst>
                  <a:ext uri="{FF2B5EF4-FFF2-40B4-BE49-F238E27FC236}">
                    <a16:creationId xmlns:a16="http://schemas.microsoft.com/office/drawing/2014/main" id="{67546CCA-22B8-D8C9-D2A7-2B7EA5E6DBE2}"/>
                  </a:ext>
                </a:extLst>
              </p:cNvPr>
              <p:cNvSpPr/>
              <p:nvPr/>
            </p:nvSpPr>
            <p:spPr bwMode="auto">
              <a:xfrm>
                <a:off x="5035809" y="3157728"/>
                <a:ext cx="1095519" cy="40205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4BFFB753-3C7D-2E34-B01B-74C243EA6879}"/>
                  </a:ext>
                </a:extLst>
              </p:cNvPr>
              <p:cNvSpPr/>
              <p:nvPr/>
            </p:nvSpPr>
            <p:spPr>
              <a:xfrm>
                <a:off x="5148830" y="3131088"/>
                <a:ext cx="823402" cy="401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20000"/>
                  </a:lnSpc>
                  <a:spcAft>
                    <a:spcPts val="0"/>
                  </a:spcAft>
                </a:pPr>
                <a:r>
                  <a:rPr kumimoji="0" lang="zh-CN" altLang="en-US" b="0" i="0" u="none" strike="noStrike" kern="1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+mn-lt"/>
                  </a:rPr>
                  <a:t>党员</a:t>
                </a:r>
                <a:endParaRPr lang="en-US" altLang="zh-CN" kern="1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418496BF-9DEA-9390-0D06-790D7A9D6A24}"/>
                  </a:ext>
                </a:extLst>
              </p:cNvPr>
              <p:cNvSpPr/>
              <p:nvPr/>
            </p:nvSpPr>
            <p:spPr>
              <a:xfrm>
                <a:off x="6191912" y="3157728"/>
                <a:ext cx="1640181" cy="4023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20000"/>
                  </a:lnSpc>
                  <a:spcAft>
                    <a:spcPts val="0"/>
                  </a:spcAft>
                </a:pPr>
                <a:r>
                  <a:rPr kumimoji="0" lang="zh-CN" altLang="en-US" b="0" i="0" u="none" strike="noStrike" kern="100" cap="none" spc="0" normalizeH="0" baseline="0" noProof="0">
                    <a:ln>
                      <a:noFill/>
                    </a:ln>
                    <a:solidFill>
                      <a:srgbClr val="15537D"/>
                    </a:solidFill>
                    <a:effectLst/>
                    <a:uLnTx/>
                    <a:uFillTx/>
                    <a:latin typeface="思源黑体 CN Regular"/>
                    <a:ea typeface="思源黑体 CN Regular"/>
                    <a:cs typeface="+mn-ea"/>
                    <a:sym typeface="+mn-lt"/>
                  </a:rPr>
                  <a:t>先锋模范作用</a:t>
                </a:r>
                <a:endParaRPr lang="en-US" altLang="zh-CN" kern="100" dirty="0">
                  <a:solidFill>
                    <a:srgbClr val="15537D"/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818755BA-F015-BBCE-7226-C6E948C621B7}"/>
                </a:ext>
              </a:extLst>
            </p:cNvPr>
            <p:cNvGrpSpPr/>
            <p:nvPr/>
          </p:nvGrpSpPr>
          <p:grpSpPr>
            <a:xfrm>
              <a:off x="3544690" y="3634984"/>
              <a:ext cx="315526" cy="442892"/>
              <a:chOff x="3319880" y="4027144"/>
              <a:chExt cx="315526" cy="442892"/>
            </a:xfrm>
            <a:gradFill flip="none" rotWithShape="1">
              <a:gsLst>
                <a:gs pos="48000">
                  <a:schemeClr val="accent2">
                    <a:lumMod val="60000"/>
                    <a:lumOff val="40000"/>
                    <a:alpha val="35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</p:grpSpPr>
          <p:sp>
            <p:nvSpPr>
              <p:cNvPr id="65" name="箭头: V 形 64">
                <a:extLst>
                  <a:ext uri="{FF2B5EF4-FFF2-40B4-BE49-F238E27FC236}">
                    <a16:creationId xmlns:a16="http://schemas.microsoft.com/office/drawing/2014/main" id="{54D0B874-01A1-84C1-E979-7475D231AA51}"/>
                  </a:ext>
                </a:extLst>
              </p:cNvPr>
              <p:cNvSpPr/>
              <p:nvPr/>
            </p:nvSpPr>
            <p:spPr bwMode="auto">
              <a:xfrm rot="16200000">
                <a:off x="3351407" y="3995617"/>
                <a:ext cx="252472" cy="315526"/>
              </a:xfrm>
              <a:prstGeom prst="chevron">
                <a:avLst>
                  <a:gd name="adj" fmla="val 43964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chemeClr val="accent1">
                        <a:alpha val="16000"/>
                      </a:schemeClr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  <p:sp>
            <p:nvSpPr>
              <p:cNvPr id="66" name="箭头: V 形 65">
                <a:extLst>
                  <a:ext uri="{FF2B5EF4-FFF2-40B4-BE49-F238E27FC236}">
                    <a16:creationId xmlns:a16="http://schemas.microsoft.com/office/drawing/2014/main" id="{04999553-C9F8-79CE-87FC-139CCF360CAA}"/>
                  </a:ext>
                </a:extLst>
              </p:cNvPr>
              <p:cNvSpPr/>
              <p:nvPr/>
            </p:nvSpPr>
            <p:spPr bwMode="auto">
              <a:xfrm rot="16200000">
                <a:off x="3351407" y="4186037"/>
                <a:ext cx="252472" cy="315526"/>
              </a:xfrm>
              <a:prstGeom prst="chevron">
                <a:avLst>
                  <a:gd name="adj" fmla="val 43964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chemeClr val="accent1">
                        <a:alpha val="16000"/>
                      </a:schemeClr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6B0C3D76-39D1-CE60-6215-1DDB85C35D16}"/>
                </a:ext>
              </a:extLst>
            </p:cNvPr>
            <p:cNvGrpSpPr/>
            <p:nvPr/>
          </p:nvGrpSpPr>
          <p:grpSpPr>
            <a:xfrm rot="5400000">
              <a:off x="5180245" y="2546563"/>
              <a:ext cx="315526" cy="442892"/>
              <a:chOff x="3319880" y="4027144"/>
              <a:chExt cx="315526" cy="442892"/>
            </a:xfrm>
            <a:gradFill flip="none" rotWithShape="1">
              <a:gsLst>
                <a:gs pos="48000">
                  <a:schemeClr val="accent2">
                    <a:lumMod val="60000"/>
                    <a:lumOff val="40000"/>
                    <a:alpha val="35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</p:grpSpPr>
          <p:sp>
            <p:nvSpPr>
              <p:cNvPr id="69" name="箭头: V 形 68">
                <a:extLst>
                  <a:ext uri="{FF2B5EF4-FFF2-40B4-BE49-F238E27FC236}">
                    <a16:creationId xmlns:a16="http://schemas.microsoft.com/office/drawing/2014/main" id="{BBBC135A-74E5-D6A5-0401-75A0CC40B7A3}"/>
                  </a:ext>
                </a:extLst>
              </p:cNvPr>
              <p:cNvSpPr/>
              <p:nvPr/>
            </p:nvSpPr>
            <p:spPr bwMode="auto">
              <a:xfrm rot="16200000">
                <a:off x="3351407" y="3995617"/>
                <a:ext cx="252472" cy="315526"/>
              </a:xfrm>
              <a:prstGeom prst="chevron">
                <a:avLst>
                  <a:gd name="adj" fmla="val 43964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chemeClr val="accent1">
                        <a:alpha val="16000"/>
                      </a:schemeClr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  <p:sp>
            <p:nvSpPr>
              <p:cNvPr id="70" name="箭头: V 形 69">
                <a:extLst>
                  <a:ext uri="{FF2B5EF4-FFF2-40B4-BE49-F238E27FC236}">
                    <a16:creationId xmlns:a16="http://schemas.microsoft.com/office/drawing/2014/main" id="{2049A358-40D0-6A79-AB84-8679DA9CA846}"/>
                  </a:ext>
                </a:extLst>
              </p:cNvPr>
              <p:cNvSpPr/>
              <p:nvPr/>
            </p:nvSpPr>
            <p:spPr bwMode="auto">
              <a:xfrm rot="16200000">
                <a:off x="3351407" y="4186037"/>
                <a:ext cx="252472" cy="315526"/>
              </a:xfrm>
              <a:prstGeom prst="chevron">
                <a:avLst>
                  <a:gd name="adj" fmla="val 43964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chemeClr val="accent1">
                        <a:alpha val="16000"/>
                      </a:schemeClr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1D03D84B-2694-7881-9F93-F5BDAD263F7A}"/>
                </a:ext>
              </a:extLst>
            </p:cNvPr>
            <p:cNvGrpSpPr/>
            <p:nvPr/>
          </p:nvGrpSpPr>
          <p:grpSpPr>
            <a:xfrm flipV="1">
              <a:off x="7493515" y="3598653"/>
              <a:ext cx="315526" cy="442892"/>
              <a:chOff x="3319880" y="4027144"/>
              <a:chExt cx="315526" cy="442892"/>
            </a:xfrm>
            <a:gradFill flip="none" rotWithShape="1">
              <a:gsLst>
                <a:gs pos="48000">
                  <a:schemeClr val="accent2">
                    <a:lumMod val="60000"/>
                    <a:lumOff val="40000"/>
                    <a:alpha val="35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</p:grpSpPr>
          <p:sp>
            <p:nvSpPr>
              <p:cNvPr id="75" name="箭头: V 形 74">
                <a:extLst>
                  <a:ext uri="{FF2B5EF4-FFF2-40B4-BE49-F238E27FC236}">
                    <a16:creationId xmlns:a16="http://schemas.microsoft.com/office/drawing/2014/main" id="{6BBCD3AF-1DF3-E86E-9052-E507CC943ADD}"/>
                  </a:ext>
                </a:extLst>
              </p:cNvPr>
              <p:cNvSpPr/>
              <p:nvPr/>
            </p:nvSpPr>
            <p:spPr bwMode="auto">
              <a:xfrm rot="16200000">
                <a:off x="3351407" y="3995617"/>
                <a:ext cx="252472" cy="315526"/>
              </a:xfrm>
              <a:prstGeom prst="chevron">
                <a:avLst>
                  <a:gd name="adj" fmla="val 43964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chemeClr val="accent1">
                        <a:alpha val="16000"/>
                      </a:schemeClr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  <p:sp>
            <p:nvSpPr>
              <p:cNvPr id="76" name="箭头: V 形 75">
                <a:extLst>
                  <a:ext uri="{FF2B5EF4-FFF2-40B4-BE49-F238E27FC236}">
                    <a16:creationId xmlns:a16="http://schemas.microsoft.com/office/drawing/2014/main" id="{39862A3A-A740-255D-4C03-FF7618D00059}"/>
                  </a:ext>
                </a:extLst>
              </p:cNvPr>
              <p:cNvSpPr/>
              <p:nvPr/>
            </p:nvSpPr>
            <p:spPr bwMode="auto">
              <a:xfrm rot="16200000">
                <a:off x="3351407" y="4186037"/>
                <a:ext cx="252472" cy="315526"/>
              </a:xfrm>
              <a:prstGeom prst="chevron">
                <a:avLst>
                  <a:gd name="adj" fmla="val 43964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chemeClr val="accent1">
                        <a:alpha val="16000"/>
                      </a:schemeClr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none" lIns="91440" tIns="45720" rIns="91440" bIns="45720" numCol="1" rtlCol="0" anchor="ctr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rgbClr val="003399"/>
                  </a:solidFill>
                  <a:effectLst/>
                  <a:latin typeface="+mn-ea"/>
                  <a:ea typeface="+mn-ea"/>
                </a:endParaRPr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7A9B449F-C4CD-B5B5-F1CA-D685CB82DA73}"/>
                </a:ext>
              </a:extLst>
            </p:cNvPr>
            <p:cNvGrpSpPr/>
            <p:nvPr/>
          </p:nvGrpSpPr>
          <p:grpSpPr>
            <a:xfrm>
              <a:off x="6536610" y="4066396"/>
              <a:ext cx="2928815" cy="1618656"/>
              <a:chOff x="6005066" y="4010184"/>
              <a:chExt cx="3843879" cy="2124380"/>
            </a:xfrm>
          </p:grpSpPr>
          <p:pic>
            <p:nvPicPr>
              <p:cNvPr id="57" name="图片 56">
                <a:extLst>
                  <a:ext uri="{FF2B5EF4-FFF2-40B4-BE49-F238E27FC236}">
                    <a16:creationId xmlns:a16="http://schemas.microsoft.com/office/drawing/2014/main" id="{978173CE-99AA-A06F-611A-32D6327A36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6005066" y="4010184"/>
                <a:ext cx="3843879" cy="2124380"/>
              </a:xfrm>
              <a:custGeom>
                <a:avLst/>
                <a:gdLst>
                  <a:gd name="connsiteX0" fmla="*/ 0 w 9765079"/>
                  <a:gd name="connsiteY0" fmla="*/ 0 h 5396825"/>
                  <a:gd name="connsiteX1" fmla="*/ 9765079 w 9765079"/>
                  <a:gd name="connsiteY1" fmla="*/ 0 h 5396825"/>
                  <a:gd name="connsiteX2" fmla="*/ 9765079 w 9765079"/>
                  <a:gd name="connsiteY2" fmla="*/ 1001303 h 5396825"/>
                  <a:gd name="connsiteX3" fmla="*/ 9707388 w 9765079"/>
                  <a:gd name="connsiteY3" fmla="*/ 903473 h 5396825"/>
                  <a:gd name="connsiteX4" fmla="*/ 8999680 w 9765079"/>
                  <a:gd name="connsiteY4" fmla="*/ 364596 h 5396825"/>
                  <a:gd name="connsiteX5" fmla="*/ 7485840 w 9765079"/>
                  <a:gd name="connsiteY5" fmla="*/ 181716 h 5396825"/>
                  <a:gd name="connsiteX6" fmla="*/ 5789120 w 9765079"/>
                  <a:gd name="connsiteY6" fmla="*/ 445876 h 5396825"/>
                  <a:gd name="connsiteX7" fmla="*/ 5819600 w 9765079"/>
                  <a:gd name="connsiteY7" fmla="*/ 1390756 h 5396825"/>
                  <a:gd name="connsiteX8" fmla="*/ 6825440 w 9765079"/>
                  <a:gd name="connsiteY8" fmla="*/ 2376276 h 5396825"/>
                  <a:gd name="connsiteX9" fmla="*/ 8217360 w 9765079"/>
                  <a:gd name="connsiteY9" fmla="*/ 2660756 h 5396825"/>
                  <a:gd name="connsiteX10" fmla="*/ 9070800 w 9765079"/>
                  <a:gd name="connsiteY10" fmla="*/ 2640436 h 5396825"/>
                  <a:gd name="connsiteX11" fmla="*/ 9588960 w 9765079"/>
                  <a:gd name="connsiteY11" fmla="*/ 2284836 h 5396825"/>
                  <a:gd name="connsiteX12" fmla="*/ 9743860 w 9765079"/>
                  <a:gd name="connsiteY12" fmla="*/ 1895830 h 5396825"/>
                  <a:gd name="connsiteX13" fmla="*/ 9765079 w 9765079"/>
                  <a:gd name="connsiteY13" fmla="*/ 1822103 h 5396825"/>
                  <a:gd name="connsiteX14" fmla="*/ 9765079 w 9765079"/>
                  <a:gd name="connsiteY14" fmla="*/ 5396825 h 5396825"/>
                  <a:gd name="connsiteX15" fmla="*/ 0 w 9765079"/>
                  <a:gd name="connsiteY15" fmla="*/ 5396825 h 5396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765079" h="5396825">
                    <a:moveTo>
                      <a:pt x="0" y="0"/>
                    </a:moveTo>
                    <a:lnTo>
                      <a:pt x="9765079" y="0"/>
                    </a:lnTo>
                    <a:lnTo>
                      <a:pt x="9765079" y="1001303"/>
                    </a:lnTo>
                    <a:lnTo>
                      <a:pt x="9707388" y="903473"/>
                    </a:lnTo>
                    <a:cubicBezTo>
                      <a:pt x="9553400" y="678604"/>
                      <a:pt x="9291780" y="483976"/>
                      <a:pt x="8999680" y="364596"/>
                    </a:cubicBezTo>
                    <a:cubicBezTo>
                      <a:pt x="8610213" y="205423"/>
                      <a:pt x="8019240" y="168169"/>
                      <a:pt x="7485840" y="181716"/>
                    </a:cubicBezTo>
                    <a:cubicBezTo>
                      <a:pt x="6952440" y="195263"/>
                      <a:pt x="6066827" y="244369"/>
                      <a:pt x="5789120" y="445876"/>
                    </a:cubicBezTo>
                    <a:cubicBezTo>
                      <a:pt x="5511413" y="647383"/>
                      <a:pt x="5646880" y="1069023"/>
                      <a:pt x="5819600" y="1390756"/>
                    </a:cubicBezTo>
                    <a:cubicBezTo>
                      <a:pt x="5992320" y="1712489"/>
                      <a:pt x="6425813" y="2164609"/>
                      <a:pt x="6825440" y="2376276"/>
                    </a:cubicBezTo>
                    <a:cubicBezTo>
                      <a:pt x="7225067" y="2587943"/>
                      <a:pt x="7843133" y="2616729"/>
                      <a:pt x="8217360" y="2660756"/>
                    </a:cubicBezTo>
                    <a:cubicBezTo>
                      <a:pt x="8591587" y="2704783"/>
                      <a:pt x="8842200" y="2703089"/>
                      <a:pt x="9070800" y="2640436"/>
                    </a:cubicBezTo>
                    <a:cubicBezTo>
                      <a:pt x="9299400" y="2577783"/>
                      <a:pt x="9463653" y="2535449"/>
                      <a:pt x="9588960" y="2284836"/>
                    </a:cubicBezTo>
                    <a:cubicBezTo>
                      <a:pt x="9635950" y="2190856"/>
                      <a:pt x="9694370" y="2050918"/>
                      <a:pt x="9743860" y="1895830"/>
                    </a:cubicBezTo>
                    <a:lnTo>
                      <a:pt x="9765079" y="1822103"/>
                    </a:lnTo>
                    <a:lnTo>
                      <a:pt x="9765079" y="5396825"/>
                    </a:lnTo>
                    <a:lnTo>
                      <a:pt x="0" y="5396825"/>
                    </a:lnTo>
                    <a:close/>
                  </a:path>
                </a:pathLst>
              </a:custGeom>
            </p:spPr>
          </p:pic>
          <p:pic>
            <p:nvPicPr>
              <p:cNvPr id="61" name="图片 60">
                <a:extLst>
                  <a:ext uri="{FF2B5EF4-FFF2-40B4-BE49-F238E27FC236}">
                    <a16:creationId xmlns:a16="http://schemas.microsoft.com/office/drawing/2014/main" id="{2A21A8AC-8AA7-4D1D-CA1E-6A4A3E6C32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23632" y="4371361"/>
                <a:ext cx="377901" cy="381612"/>
              </a:xfrm>
              <a:prstGeom prst="rect">
                <a:avLst/>
              </a:prstGeom>
            </p:spPr>
          </p:pic>
          <p:pic>
            <p:nvPicPr>
              <p:cNvPr id="62" name="图片 61">
                <a:extLst>
                  <a:ext uri="{FF2B5EF4-FFF2-40B4-BE49-F238E27FC236}">
                    <a16:creationId xmlns:a16="http://schemas.microsoft.com/office/drawing/2014/main" id="{8FEDE482-51E3-ECC0-512A-B8591B811B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71110" y="4445021"/>
                <a:ext cx="288703" cy="284394"/>
              </a:xfrm>
              <a:prstGeom prst="rect">
                <a:avLst/>
              </a:prstGeom>
            </p:spPr>
          </p:pic>
        </p:grp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4574A456-2D5E-29D1-9836-4730E1EA5867}"/>
                </a:ext>
              </a:extLst>
            </p:cNvPr>
            <p:cNvSpPr/>
            <p:nvPr/>
          </p:nvSpPr>
          <p:spPr bwMode="auto">
            <a:xfrm>
              <a:off x="7446615" y="4863758"/>
              <a:ext cx="2562523" cy="1127871"/>
            </a:xfrm>
            <a:prstGeom prst="ellipse">
              <a:avLst/>
            </a:prstGeom>
            <a:gradFill flip="none" rotWithShape="1">
              <a:gsLst>
                <a:gs pos="3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C13E9637-46BF-FEF5-F55D-ABACBE58644A}"/>
                </a:ext>
              </a:extLst>
            </p:cNvPr>
            <p:cNvSpPr txBox="1"/>
            <p:nvPr/>
          </p:nvSpPr>
          <p:spPr>
            <a:xfrm>
              <a:off x="6508082" y="5353741"/>
              <a:ext cx="244558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zh-CN" sz="1400" kern="100">
                  <a:solidFill>
                    <a:schemeClr val="accent1"/>
                  </a:solidFill>
                  <a:latin typeface="思源黑体 CN Regular" panose="020B0500000000000000" pitchFamily="34" charset="-122"/>
                  <a:cs typeface="+mn-ea"/>
                  <a:sym typeface="+mn-lt"/>
                </a:rPr>
                <a:t>凝聚爱党爱国共识</a:t>
              </a:r>
              <a:endParaRPr lang="zh-CN" altLang="en-US" sz="1400">
                <a:solidFill>
                  <a:schemeClr val="accent1"/>
                </a:solidFill>
                <a:latin typeface="思源黑体 CN Regular" panose="020B05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69933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0255;#44749;#398705;#60979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2166;#393603;#27398;#64600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  <p:tag name="ADJUSTMENTS" val="13.7120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  <p:tag name="ADJUSTMENTS" val="13.7120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  <p:tag name="ADJUSTMENTS" val="13.7120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5280;#113678;#373746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  <p:tag name="ADJUSTMENTS" val="13.7120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72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72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5.4972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2166;#393603;#27398;#64600;#91264;#393581;#63502;#147853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2166;#393603;#27398;#64600;#91264;#393581;#63502;#147853;#7830;#79061;#87202;#54507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2166;#393603;#27398;#64600;#91264;#393581;#63502;#147853;#154424;#141889;#72576;#92405;#38959;#174186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5280;#113678;#373746;#38193;#80106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2166;#393603;#27398;#64600;#91264;#393581;#63502;#147853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2166;#393603;#27398;#64600;#91264;#393581;#63502;#147853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14.12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5280;#113678;#373746;#38193;#80106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14.121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14.121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14.121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14.121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14.12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2166;#393603;#27398;#64600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2166;#393603;#27398;#64600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2166;#393603;#27398;#64600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2166;#393603;#27398;#64600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2166;#393603;#27398;#64600;"/>
</p:tagLst>
</file>

<file path=ppt/theme/theme1.xml><?xml version="1.0" encoding="utf-8"?>
<a:theme xmlns:a="http://schemas.openxmlformats.org/drawingml/2006/main" name="51PPT模板网   www.51pptmoban.com">
  <a:themeElements>
    <a:clrScheme name="自定义 1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F407C"/>
      </a:accent1>
      <a:accent2>
        <a:srgbClr val="4093F1"/>
      </a:accent2>
      <a:accent3>
        <a:srgbClr val="1253A3"/>
      </a:accent3>
      <a:accent4>
        <a:srgbClr val="1262C3"/>
      </a:accent4>
      <a:accent5>
        <a:srgbClr val="0F407C"/>
      </a:accent5>
      <a:accent6>
        <a:srgbClr val="005E9E"/>
      </a:accent6>
      <a:hlink>
        <a:srgbClr val="1565C0"/>
      </a:hlink>
      <a:folHlink>
        <a:srgbClr val="BFBFBF"/>
      </a:folHlink>
    </a:clrScheme>
    <a:fontScheme name="工作总结">
      <a:majorFont>
        <a:latin typeface="等线 Light"/>
        <a:ea typeface="思源黑体 CN Bold"/>
        <a:cs typeface=""/>
      </a:majorFont>
      <a:minorFont>
        <a:latin typeface="等线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lumMod val="95000"/>
          </a:scheme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sz="1400" b="0" i="0" u="none" strike="noStrike" cap="none" normalizeH="0" baseline="0" dirty="0" smtClean="0">
            <a:ln>
              <a:noFill/>
            </a:ln>
            <a:solidFill>
              <a:srgbClr val="003399"/>
            </a:solidFill>
            <a:effectLst/>
            <a:latin typeface="+mn-ea"/>
            <a:ea typeface="+mn-ea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0000"/>
            </a:gs>
            <a:gs pos="100000">
              <a:srgbClr val="97E4FF"/>
            </a:gs>
          </a:gsLst>
          <a:lin ang="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en-US" sz="1200" b="0" i="0" u="none" strike="noStrike" cap="none" normalizeH="0" baseline="0" smtClean="0">
            <a:ln>
              <a:noFill/>
            </a:ln>
            <a:solidFill>
              <a:srgbClr val="003399"/>
            </a:solidFill>
            <a:effectLst/>
            <a:latin typeface="黑体" panose="02010609060101010101" pitchFamily="49" charset="-122"/>
            <a:ea typeface="黑体" panose="02010609060101010101" pitchFamily="49" charset="-122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600" dirty="0" smtClean="0">
            <a:latin typeface="+mn-ea"/>
            <a:ea typeface="+mn-ea"/>
          </a:defRPr>
        </a:defPPr>
      </a:lstStyle>
    </a:tx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1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F407C"/>
      </a:accent1>
      <a:accent2>
        <a:srgbClr val="4093F1"/>
      </a:accent2>
      <a:accent3>
        <a:srgbClr val="1253A3"/>
      </a:accent3>
      <a:accent4>
        <a:srgbClr val="1262C3"/>
      </a:accent4>
      <a:accent5>
        <a:srgbClr val="0F407C"/>
      </a:accent5>
      <a:accent6>
        <a:srgbClr val="005E9E"/>
      </a:accent6>
      <a:hlink>
        <a:srgbClr val="1565C0"/>
      </a:hlink>
      <a:folHlink>
        <a:srgbClr val="BFBFBF"/>
      </a:folHlink>
    </a:clrScheme>
    <a:fontScheme name="工作总结">
      <a:majorFont>
        <a:latin typeface="等线 Light"/>
        <a:ea typeface="思源黑体 CN Bold"/>
        <a:cs typeface=""/>
      </a:majorFont>
      <a:minorFont>
        <a:latin typeface="等线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l">
          <a:defRPr sz="1600">
            <a:solidFill>
              <a:schemeClr val="bg1"/>
            </a:solidFill>
            <a:latin typeface="+mj-ea"/>
            <a:ea typeface="+mj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212E144F-98E4-074F-AB13-A0D581C8B063}" vid="{D8480BA6-E8E1-9048-BA21-220E08CCB304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5057</TotalTime>
  <Words>1946</Words>
  <Application>Microsoft Office PowerPoint</Application>
  <PresentationFormat>宽屏</PresentationFormat>
  <Paragraphs>396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思源黑体 CN Bold</vt:lpstr>
      <vt:lpstr>微软雅黑</vt:lpstr>
      <vt:lpstr>汉仪雅酷黑 45W</vt:lpstr>
      <vt:lpstr>等线 Light</vt:lpstr>
      <vt:lpstr>思源黑体 CN Regular</vt:lpstr>
      <vt:lpstr>阿里巴巴普惠体 B</vt:lpstr>
      <vt:lpstr>Arial</vt:lpstr>
      <vt:lpstr>思源黑体 CN Light</vt:lpstr>
      <vt:lpstr>Segoe UI Light</vt:lpstr>
      <vt:lpstr>OPPOSans H</vt:lpstr>
      <vt:lpstr>等线</vt:lpstr>
      <vt:lpstr>51PPT模板网   www.51pptmoban.com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简约精美几何风工作总结汇报商务通用ppt模板</dc:title>
  <dc:creator>风从东方来</dc:creator>
  <cp:keywords>P界达人</cp:keywords>
  <dc:description>www.51pptmoban.com</dc:description>
  <cp:lastModifiedBy>Win user</cp:lastModifiedBy>
  <cp:revision>501</cp:revision>
  <dcterms:created xsi:type="dcterms:W3CDTF">2021-06-08T19:55:41Z</dcterms:created>
  <dcterms:modified xsi:type="dcterms:W3CDTF">2022-09-27T14:19:17Z</dcterms:modified>
</cp:coreProperties>
</file>