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63" r:id="rId4"/>
    <p:sldId id="262" r:id="rId5"/>
    <p:sldId id="264" r:id="rId6"/>
    <p:sldId id="26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orient="horz" pos="7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B39"/>
    <a:srgbClr val="E8ECF8"/>
    <a:srgbClr val="111A34"/>
    <a:srgbClr val="829CD6"/>
    <a:srgbClr val="1E2E60"/>
    <a:srgbClr val="213269"/>
    <a:srgbClr val="182449"/>
    <a:srgbClr val="5E76B6"/>
    <a:srgbClr val="1C2B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84" y="324"/>
      </p:cViewPr>
      <p:guideLst>
        <p:guide orient="horz" pos="2137"/>
        <p:guide pos="3840"/>
        <p:guide pos="597"/>
        <p:guide orient="horz" pos="4088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已签约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65</c:v>
                </c:pt>
                <c:pt idx="2">
                  <c:v>74</c:v>
                </c:pt>
                <c:pt idx="3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C0-4BE2-9F03-D7A53389D3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未签约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C0-4BE2-9F03-D7A53389D3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完成率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8499805898159224E-2"/>
                  <c:y val="-0.1321348716447811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7B-4A0E-B3FE-AF16B8C5EADF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0.98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8C0-4BE2-9F03-D7A53389D3B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valAx>
        <c:axId val="121860896"/>
        <c:scaling>
          <c:orientation val="minMax"/>
          <c:max val="1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865888"/>
        <c:crosses val="max"/>
        <c:crossBetween val="between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正常份数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206136326847707E-17"/>
                  <c:y val="0.1426153576420442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2A-4A2F-8947-2A105EAF35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23</c:v>
                </c:pt>
                <c:pt idx="2">
                  <c:v>31</c:v>
                </c:pt>
                <c:pt idx="3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2A-4A2F-8947-2A105EAF35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54</c:v>
                </c:pt>
                <c:pt idx="1">
                  <c:v>42</c:v>
                </c:pt>
                <c:pt idx="2">
                  <c:v>43</c:v>
                </c:pt>
                <c:pt idx="3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2A-4A2F-8947-2A105EAF35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5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7.6032404506988699E-2"/>
                  <c:y val="-0.1587482091878182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2A-4A2F-8947-2A105EAF356C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0.87</c:v>
                </c:pt>
                <c:pt idx="1">
                  <c:v>0.65</c:v>
                </c:pt>
                <c:pt idx="2">
                  <c:v>0.57999999999999996</c:v>
                </c:pt>
                <c:pt idx="3">
                  <c:v>0.52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072A-4A2F-8947-2A105EAF356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</c:valAx>
      <c:valAx>
        <c:axId val="1218608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865888"/>
        <c:crosses val="max"/>
        <c:crossBetween val="between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536215121716891E-2"/>
          <c:y val="0.12227210291622101"/>
          <c:w val="0.93399901534656027"/>
          <c:h val="0.62917037548756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0.87</c:v>
                </c:pt>
                <c:pt idx="1">
                  <c:v>0.5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E5-4035-8CD4-96DB9D54F2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0.71</c:v>
                </c:pt>
                <c:pt idx="1">
                  <c:v>0.5</c:v>
                </c:pt>
                <c:pt idx="2">
                  <c:v>0.1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E5-4035-8CD4-96DB9D54F2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0.69</c:v>
                </c:pt>
                <c:pt idx="1">
                  <c:v>0.03</c:v>
                </c:pt>
                <c:pt idx="2">
                  <c:v>0.03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E5-4035-8CD4-96DB9D54F27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维保组</c:v>
                </c:pt>
                <c:pt idx="1">
                  <c:v>节能组</c:v>
                </c:pt>
                <c:pt idx="2">
                  <c:v>防损组</c:v>
                </c:pt>
                <c:pt idx="3">
                  <c:v>技术部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0.56999999999999995</c:v>
                </c:pt>
                <c:pt idx="1">
                  <c:v>1</c:v>
                </c:pt>
                <c:pt idx="2">
                  <c:v>0.13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2E5-4035-8CD4-96DB9D54F2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78974624"/>
        <c:axId val="78988352"/>
      </c:bar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查核份数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24579779761314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776-4958-8837-E0D916059C0C}"/>
                </c:ext>
              </c:extLst>
            </c:dLbl>
            <c:dLbl>
              <c:idx val="1"/>
              <c:layout>
                <c:manualLayout>
                  <c:x val="2.7125154394456556E-3"/>
                  <c:y val="2.418616696703411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19-431A-B7B5-AC3F7850526E}"/>
                </c:ext>
              </c:extLst>
            </c:dLbl>
            <c:dLbl>
              <c:idx val="2"/>
              <c:layout>
                <c:manualLayout>
                  <c:x val="0"/>
                  <c:y val="0.1182797612722236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776-4958-8837-E0D916059C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66</c:v>
                </c:pt>
                <c:pt idx="1">
                  <c:v>26</c:v>
                </c:pt>
                <c:pt idx="2">
                  <c:v>57</c:v>
                </c:pt>
                <c:pt idx="3">
                  <c:v>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19-431A-B7B5-AC3F785052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异常份数</c:v>
                </c:pt>
              </c:strCache>
            </c:strRef>
          </c:tx>
          <c:spPr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1219-431A-B7B5-AC3F785052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8</c:v>
                </c:pt>
                <c:pt idx="3">
                  <c:v>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19-431A-B7B5-AC3F785052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78974624"/>
        <c:axId val="789883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异常占比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2.3849845397299146E-2"/>
                  <c:y val="-8.38870638152946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76-4958-8837-E0D916059C0C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0.09</c:v>
                </c:pt>
                <c:pt idx="1">
                  <c:v>0.38</c:v>
                </c:pt>
                <c:pt idx="2">
                  <c:v>0.14000000000000001</c:v>
                </c:pt>
                <c:pt idx="3">
                  <c:v>0.52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219-431A-B7B5-AC3F785052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865888"/>
        <c:axId val="121860896"/>
      </c:lineChart>
      <c:catAx>
        <c:axId val="78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88352"/>
        <c:crosses val="autoZero"/>
        <c:auto val="1"/>
        <c:lblAlgn val="ctr"/>
        <c:lblOffset val="100"/>
        <c:noMultiLvlLbl val="0"/>
      </c:catAx>
      <c:valAx>
        <c:axId val="7898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74624"/>
        <c:crosses val="autoZero"/>
        <c:crossBetween val="between"/>
        <c:majorUnit val="100"/>
      </c:valAx>
      <c:valAx>
        <c:axId val="121860896"/>
        <c:scaling>
          <c:orientation val="minMax"/>
          <c:min val="-0.1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1865888"/>
        <c:crosses val="max"/>
        <c:crossBetween val="between"/>
        <c:majorUnit val="0.2"/>
      </c:valAx>
      <c:catAx>
        <c:axId val="1218658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860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29716-33BB-476B-A3C6-7337B4AA519C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2B0C1-5013-429F-9180-E5279D3C0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4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55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043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79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8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69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2B0C1-5013-429F-9180-E5279D3C01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85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CA560E7-F275-487A-9D93-5B2AD7FA1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5A50E-4DFE-4E22-859A-B3D369AE40B4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63B7BC-E95C-4F3A-82D9-7B800A29B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B9C109-7825-4E1D-B4A7-CA7FCDFD5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60B59-BE88-4C10-BB09-C059E4527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551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B99AF03-3A81-4FBB-859C-310CBDC10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72E741-DAFB-4D1E-8326-6EC0130CB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54C6C7-F137-44A2-96F3-D478B1038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5A50E-4DFE-4E22-859A-B3D369AE40B4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7B9251-DF9B-4244-8BE1-D3AF4355E4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7554C3-2DC2-4D4E-A257-627D78C2C4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60B59-BE88-4C10-BB09-C059E45277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29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75000"/>
                <a:lumOff val="25000"/>
              </a:schemeClr>
            </a:gs>
            <a:gs pos="6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BC85F14-0DD0-4C38-97C5-04284984ED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15683C8B-9AD9-4B64-B4DE-7AAC013D78F6}"/>
              </a:ext>
            </a:extLst>
          </p:cNvPr>
          <p:cNvSpPr/>
          <p:nvPr/>
        </p:nvSpPr>
        <p:spPr>
          <a:xfrm>
            <a:off x="890592" y="353015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E8ECF8"/>
                </a:solidFill>
                <a:latin typeface="+mn-ea"/>
                <a:cs typeface="OPPOSans B" panose="00020600040101010101" pitchFamily="18" charset="-122"/>
                <a:sym typeface="+mn-ea"/>
              </a:rPr>
              <a:t>内控合规专案组</a:t>
            </a:r>
            <a:endParaRPr lang="zh-CN" altLang="en-US" sz="2400" dirty="0">
              <a:solidFill>
                <a:srgbClr val="E8ECF8"/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51E80CD-1959-49BC-8670-55BA80A06584}"/>
              </a:ext>
            </a:extLst>
          </p:cNvPr>
          <p:cNvSpPr/>
          <p:nvPr/>
        </p:nvSpPr>
        <p:spPr>
          <a:xfrm>
            <a:off x="909642" y="5274479"/>
            <a:ext cx="22092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8ECF8"/>
                </a:solidFill>
                <a:latin typeface="+mn-ea"/>
              </a:rPr>
              <a:t>汇报人：</a:t>
            </a:r>
            <a:r>
              <a:rPr lang="en-US" altLang="zh-CN" sz="1600" dirty="0">
                <a:solidFill>
                  <a:srgbClr val="E8ECF8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rgbClr val="E8ECF8"/>
                </a:solidFill>
                <a:latin typeface="+mn-ea"/>
              </a:rPr>
              <a:t>变身大师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86613D41-E1B9-49D5-BE16-26653A5E2242}"/>
              </a:ext>
            </a:extLst>
          </p:cNvPr>
          <p:cNvSpPr/>
          <p:nvPr/>
        </p:nvSpPr>
        <p:spPr>
          <a:xfrm>
            <a:off x="909642" y="5596313"/>
            <a:ext cx="20601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8ECF8"/>
                </a:solidFill>
                <a:latin typeface="+mn-ea"/>
              </a:rPr>
              <a:t>日    期：</a:t>
            </a:r>
            <a:r>
              <a:rPr lang="en-US" altLang="zh-CN" sz="1600" dirty="0">
                <a:solidFill>
                  <a:srgbClr val="E8ECF8"/>
                </a:solidFill>
                <a:latin typeface="+mn-ea"/>
              </a:rPr>
              <a:t>2023.01.11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F4C089B-D749-49A3-AD6D-FA364B9CDEC4}"/>
              </a:ext>
            </a:extLst>
          </p:cNvPr>
          <p:cNvGrpSpPr/>
          <p:nvPr/>
        </p:nvGrpSpPr>
        <p:grpSpPr>
          <a:xfrm>
            <a:off x="774072" y="1049505"/>
            <a:ext cx="500747" cy="1755081"/>
            <a:chOff x="-1719484" y="1568141"/>
            <a:chExt cx="606606" cy="2126108"/>
          </a:xfrm>
          <a:solidFill>
            <a:srgbClr val="8AB3FE">
              <a:alpha val="20000"/>
            </a:srgbClr>
          </a:solidFill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520819A6-795C-493B-92C7-BD187A268EC7}"/>
                </a:ext>
              </a:extLst>
            </p:cNvPr>
            <p:cNvSpPr/>
            <p:nvPr/>
          </p:nvSpPr>
          <p:spPr>
            <a:xfrm>
              <a:off x="-1719484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39B2D106-7445-4AC0-8367-68EC4AD5754C}"/>
                </a:ext>
              </a:extLst>
            </p:cNvPr>
            <p:cNvSpPr/>
            <p:nvPr/>
          </p:nvSpPr>
          <p:spPr>
            <a:xfrm>
              <a:off x="-1608415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7C14B9D5-75D3-4EA2-9D1D-6845A8DBC169}"/>
                </a:ext>
              </a:extLst>
            </p:cNvPr>
            <p:cNvSpPr/>
            <p:nvPr/>
          </p:nvSpPr>
          <p:spPr>
            <a:xfrm>
              <a:off x="-1497347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7FF41176-0A16-49BB-AC42-EC2D115E3AEB}"/>
                </a:ext>
              </a:extLst>
            </p:cNvPr>
            <p:cNvSpPr/>
            <p:nvPr/>
          </p:nvSpPr>
          <p:spPr>
            <a:xfrm>
              <a:off x="-1386278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75B6866D-631B-4F94-B01E-49E3847A29EA}"/>
                </a:ext>
              </a:extLst>
            </p:cNvPr>
            <p:cNvSpPr/>
            <p:nvPr/>
          </p:nvSpPr>
          <p:spPr>
            <a:xfrm>
              <a:off x="-1275209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E293D51-8A84-4C28-9B99-F5685852BB9C}"/>
                </a:ext>
              </a:extLst>
            </p:cNvPr>
            <p:cNvSpPr/>
            <p:nvPr/>
          </p:nvSpPr>
          <p:spPr>
            <a:xfrm>
              <a:off x="-1164140" y="15681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4E487C31-340E-4753-8AE2-E44BE4FCFF8B}"/>
                </a:ext>
              </a:extLst>
            </p:cNvPr>
            <p:cNvSpPr/>
            <p:nvPr/>
          </p:nvSpPr>
          <p:spPr>
            <a:xfrm>
              <a:off x="-1719484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8CFB951D-1584-4205-A4A9-EFD30D86775B}"/>
                </a:ext>
              </a:extLst>
            </p:cNvPr>
            <p:cNvSpPr/>
            <p:nvPr/>
          </p:nvSpPr>
          <p:spPr>
            <a:xfrm>
              <a:off x="-1608415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96F9DEF-6238-47AE-80C6-0181AF4B9FB9}"/>
                </a:ext>
              </a:extLst>
            </p:cNvPr>
            <p:cNvSpPr/>
            <p:nvPr/>
          </p:nvSpPr>
          <p:spPr>
            <a:xfrm>
              <a:off x="-1497347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A991FC7-552E-4E34-A434-79A8791B7825}"/>
                </a:ext>
              </a:extLst>
            </p:cNvPr>
            <p:cNvSpPr/>
            <p:nvPr/>
          </p:nvSpPr>
          <p:spPr>
            <a:xfrm>
              <a:off x="-1386278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7C50C1C-1F0F-4ABB-A13A-1C037EAD9D80}"/>
                </a:ext>
              </a:extLst>
            </p:cNvPr>
            <p:cNvSpPr/>
            <p:nvPr/>
          </p:nvSpPr>
          <p:spPr>
            <a:xfrm>
              <a:off x="-1275209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9671CC6A-E163-4133-ABD0-749A92C444D5}"/>
                </a:ext>
              </a:extLst>
            </p:cNvPr>
            <p:cNvSpPr/>
            <p:nvPr/>
          </p:nvSpPr>
          <p:spPr>
            <a:xfrm>
              <a:off x="-1164140" y="16978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EEBBAAD8-30F2-4A5D-9A06-AE742F256147}"/>
                </a:ext>
              </a:extLst>
            </p:cNvPr>
            <p:cNvSpPr/>
            <p:nvPr/>
          </p:nvSpPr>
          <p:spPr>
            <a:xfrm>
              <a:off x="-1719484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CC9A19E4-F939-43B4-88A2-ED3E03794E7F}"/>
                </a:ext>
              </a:extLst>
            </p:cNvPr>
            <p:cNvSpPr/>
            <p:nvPr/>
          </p:nvSpPr>
          <p:spPr>
            <a:xfrm>
              <a:off x="-1608415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313E95C-8B2F-4558-A87B-6233D13D6160}"/>
                </a:ext>
              </a:extLst>
            </p:cNvPr>
            <p:cNvSpPr/>
            <p:nvPr/>
          </p:nvSpPr>
          <p:spPr>
            <a:xfrm>
              <a:off x="-1497347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6489B56D-901F-4764-BA96-EFFDCB1D49B7}"/>
                </a:ext>
              </a:extLst>
            </p:cNvPr>
            <p:cNvSpPr/>
            <p:nvPr/>
          </p:nvSpPr>
          <p:spPr>
            <a:xfrm>
              <a:off x="-1386278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2A90F031-8C83-42FB-95C8-BFA4FA5AC72A}"/>
                </a:ext>
              </a:extLst>
            </p:cNvPr>
            <p:cNvSpPr/>
            <p:nvPr/>
          </p:nvSpPr>
          <p:spPr>
            <a:xfrm>
              <a:off x="-1275209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712178A5-42BA-4E86-AFC5-72F8E1EBFD0C}"/>
                </a:ext>
              </a:extLst>
            </p:cNvPr>
            <p:cNvSpPr/>
            <p:nvPr/>
          </p:nvSpPr>
          <p:spPr>
            <a:xfrm>
              <a:off x="-1164140" y="18274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D11536E-2697-4CB9-87A7-A34E36BE2BB3}"/>
                </a:ext>
              </a:extLst>
            </p:cNvPr>
            <p:cNvSpPr/>
            <p:nvPr/>
          </p:nvSpPr>
          <p:spPr>
            <a:xfrm>
              <a:off x="-1719484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E969AE51-1EEC-4E33-98FF-3C50396F03EA}"/>
                </a:ext>
              </a:extLst>
            </p:cNvPr>
            <p:cNvSpPr/>
            <p:nvPr/>
          </p:nvSpPr>
          <p:spPr>
            <a:xfrm>
              <a:off x="-1608415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C6582FC-CB07-42A9-A638-A55253E9A236}"/>
                </a:ext>
              </a:extLst>
            </p:cNvPr>
            <p:cNvSpPr/>
            <p:nvPr/>
          </p:nvSpPr>
          <p:spPr>
            <a:xfrm>
              <a:off x="-1497347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AFE1E1A1-6C15-4C2A-AEA7-A69DCD3B87D5}"/>
                </a:ext>
              </a:extLst>
            </p:cNvPr>
            <p:cNvSpPr/>
            <p:nvPr/>
          </p:nvSpPr>
          <p:spPr>
            <a:xfrm>
              <a:off x="-1386278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239E9883-8F39-4ED0-B785-03E3ABAC833B}"/>
                </a:ext>
              </a:extLst>
            </p:cNvPr>
            <p:cNvSpPr/>
            <p:nvPr/>
          </p:nvSpPr>
          <p:spPr>
            <a:xfrm>
              <a:off x="-1275209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4AE2204-B75E-4B6C-8B44-72C17D78C209}"/>
                </a:ext>
              </a:extLst>
            </p:cNvPr>
            <p:cNvSpPr/>
            <p:nvPr/>
          </p:nvSpPr>
          <p:spPr>
            <a:xfrm>
              <a:off x="-1164140" y="1957174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51AB9288-AED3-46FC-A579-F1ECA71BFC66}"/>
                </a:ext>
              </a:extLst>
            </p:cNvPr>
            <p:cNvSpPr/>
            <p:nvPr/>
          </p:nvSpPr>
          <p:spPr>
            <a:xfrm>
              <a:off x="-1719484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93B6CCC8-5C38-4361-8B43-762EE0D6764B}"/>
                </a:ext>
              </a:extLst>
            </p:cNvPr>
            <p:cNvSpPr/>
            <p:nvPr/>
          </p:nvSpPr>
          <p:spPr>
            <a:xfrm>
              <a:off x="-1608415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99D9916A-5D0A-4E5C-B62C-F43E8F02E281}"/>
                </a:ext>
              </a:extLst>
            </p:cNvPr>
            <p:cNvSpPr/>
            <p:nvPr/>
          </p:nvSpPr>
          <p:spPr>
            <a:xfrm>
              <a:off x="-1497347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104BD0A4-2751-4A0B-8BDE-35C2D11E6F1F}"/>
                </a:ext>
              </a:extLst>
            </p:cNvPr>
            <p:cNvSpPr/>
            <p:nvPr/>
          </p:nvSpPr>
          <p:spPr>
            <a:xfrm>
              <a:off x="-1386278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324735A1-AECD-4807-9F53-40CE7C774114}"/>
                </a:ext>
              </a:extLst>
            </p:cNvPr>
            <p:cNvSpPr/>
            <p:nvPr/>
          </p:nvSpPr>
          <p:spPr>
            <a:xfrm>
              <a:off x="-1275209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B2B11E7-66BF-4BCD-B9D5-CEBF9382D8B7}"/>
                </a:ext>
              </a:extLst>
            </p:cNvPr>
            <p:cNvSpPr/>
            <p:nvPr/>
          </p:nvSpPr>
          <p:spPr>
            <a:xfrm>
              <a:off x="-1164140" y="2086852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132DC22-5C0D-4EC8-B76D-B9C94D5FD978}"/>
                </a:ext>
              </a:extLst>
            </p:cNvPr>
            <p:cNvSpPr/>
            <p:nvPr/>
          </p:nvSpPr>
          <p:spPr>
            <a:xfrm>
              <a:off x="-1719484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66898B78-C28F-4B48-8999-13EC7C04C878}"/>
                </a:ext>
              </a:extLst>
            </p:cNvPr>
            <p:cNvSpPr/>
            <p:nvPr/>
          </p:nvSpPr>
          <p:spPr>
            <a:xfrm>
              <a:off x="-1608415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0C66AC35-7C26-486E-BC91-CF60804ECC51}"/>
                </a:ext>
              </a:extLst>
            </p:cNvPr>
            <p:cNvSpPr/>
            <p:nvPr/>
          </p:nvSpPr>
          <p:spPr>
            <a:xfrm>
              <a:off x="-1497347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773C02D4-642D-4AF8-9EE8-32D3B6104116}"/>
                </a:ext>
              </a:extLst>
            </p:cNvPr>
            <p:cNvSpPr/>
            <p:nvPr/>
          </p:nvSpPr>
          <p:spPr>
            <a:xfrm>
              <a:off x="-1386278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B24DFF17-F9DD-4E98-99D5-46D3DF30F1FA}"/>
                </a:ext>
              </a:extLst>
            </p:cNvPr>
            <p:cNvSpPr/>
            <p:nvPr/>
          </p:nvSpPr>
          <p:spPr>
            <a:xfrm>
              <a:off x="-1275209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E4F5DE33-FD89-4780-901F-5B0ACBA0231F}"/>
                </a:ext>
              </a:extLst>
            </p:cNvPr>
            <p:cNvSpPr/>
            <p:nvPr/>
          </p:nvSpPr>
          <p:spPr>
            <a:xfrm>
              <a:off x="-1164140" y="2216530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C9654AD7-8FFF-44CE-9071-D367C2B48F67}"/>
                </a:ext>
              </a:extLst>
            </p:cNvPr>
            <p:cNvSpPr/>
            <p:nvPr/>
          </p:nvSpPr>
          <p:spPr>
            <a:xfrm>
              <a:off x="-1719484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96292892-9640-44B3-9E1B-345A3758D3D2}"/>
                </a:ext>
              </a:extLst>
            </p:cNvPr>
            <p:cNvSpPr/>
            <p:nvPr/>
          </p:nvSpPr>
          <p:spPr>
            <a:xfrm>
              <a:off x="-1608415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9E4A4692-CC3D-4D84-9810-AF45E96C69C1}"/>
                </a:ext>
              </a:extLst>
            </p:cNvPr>
            <p:cNvSpPr/>
            <p:nvPr/>
          </p:nvSpPr>
          <p:spPr>
            <a:xfrm>
              <a:off x="-1497347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8676E063-324B-4111-A993-5FCF12619A73}"/>
                </a:ext>
              </a:extLst>
            </p:cNvPr>
            <p:cNvSpPr/>
            <p:nvPr/>
          </p:nvSpPr>
          <p:spPr>
            <a:xfrm>
              <a:off x="-1386278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AD500AD2-4111-462B-AA6B-AD5D90B84115}"/>
                </a:ext>
              </a:extLst>
            </p:cNvPr>
            <p:cNvSpPr/>
            <p:nvPr/>
          </p:nvSpPr>
          <p:spPr>
            <a:xfrm>
              <a:off x="-1275209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6735DFC-8A38-4C6A-9EA1-3E3CBAE40084}"/>
                </a:ext>
              </a:extLst>
            </p:cNvPr>
            <p:cNvSpPr/>
            <p:nvPr/>
          </p:nvSpPr>
          <p:spPr>
            <a:xfrm>
              <a:off x="-1164140" y="2346208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3397D4F0-053E-4E37-9540-6DE07E358008}"/>
                </a:ext>
              </a:extLst>
            </p:cNvPr>
            <p:cNvSpPr/>
            <p:nvPr/>
          </p:nvSpPr>
          <p:spPr>
            <a:xfrm>
              <a:off x="-1719484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30A4B325-55B0-4FD5-BEFE-0571DCA4B989}"/>
                </a:ext>
              </a:extLst>
            </p:cNvPr>
            <p:cNvSpPr/>
            <p:nvPr/>
          </p:nvSpPr>
          <p:spPr>
            <a:xfrm>
              <a:off x="-1608415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7E4CA1B2-004D-48A9-99D0-B129BB38454C}"/>
                </a:ext>
              </a:extLst>
            </p:cNvPr>
            <p:cNvSpPr/>
            <p:nvPr/>
          </p:nvSpPr>
          <p:spPr>
            <a:xfrm>
              <a:off x="-1497347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03C49D4C-2445-4179-B1C9-745297CFE108}"/>
                </a:ext>
              </a:extLst>
            </p:cNvPr>
            <p:cNvSpPr/>
            <p:nvPr/>
          </p:nvSpPr>
          <p:spPr>
            <a:xfrm>
              <a:off x="-1386278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D07596B7-31BF-4708-A3DC-E326ED2674B7}"/>
                </a:ext>
              </a:extLst>
            </p:cNvPr>
            <p:cNvSpPr/>
            <p:nvPr/>
          </p:nvSpPr>
          <p:spPr>
            <a:xfrm>
              <a:off x="-1275209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6C65067-0B5D-4FB3-A55A-E68CBE168882}"/>
                </a:ext>
              </a:extLst>
            </p:cNvPr>
            <p:cNvSpPr/>
            <p:nvPr/>
          </p:nvSpPr>
          <p:spPr>
            <a:xfrm>
              <a:off x="-1164140" y="247588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1B27B99C-9F8C-481C-AEA6-8976BD5C1559}"/>
                </a:ext>
              </a:extLst>
            </p:cNvPr>
            <p:cNvSpPr/>
            <p:nvPr/>
          </p:nvSpPr>
          <p:spPr>
            <a:xfrm>
              <a:off x="-1719484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1F077E45-96B3-4093-87D8-5C9660DABC26}"/>
                </a:ext>
              </a:extLst>
            </p:cNvPr>
            <p:cNvSpPr/>
            <p:nvPr/>
          </p:nvSpPr>
          <p:spPr>
            <a:xfrm>
              <a:off x="-1608415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15D2C9B8-DB59-4026-9EFE-DBD3FF41AF3C}"/>
                </a:ext>
              </a:extLst>
            </p:cNvPr>
            <p:cNvSpPr/>
            <p:nvPr/>
          </p:nvSpPr>
          <p:spPr>
            <a:xfrm>
              <a:off x="-1497347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CA2E6A63-400B-4F93-AB5A-91536F854E51}"/>
                </a:ext>
              </a:extLst>
            </p:cNvPr>
            <p:cNvSpPr/>
            <p:nvPr/>
          </p:nvSpPr>
          <p:spPr>
            <a:xfrm>
              <a:off x="-1386278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7BA63BA5-DE08-450F-9FC6-1ADA56FA6F38}"/>
                </a:ext>
              </a:extLst>
            </p:cNvPr>
            <p:cNvSpPr/>
            <p:nvPr/>
          </p:nvSpPr>
          <p:spPr>
            <a:xfrm>
              <a:off x="-1275209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0F99E995-0A54-4887-9E39-66B32C9B1EF8}"/>
                </a:ext>
              </a:extLst>
            </p:cNvPr>
            <p:cNvSpPr/>
            <p:nvPr/>
          </p:nvSpPr>
          <p:spPr>
            <a:xfrm>
              <a:off x="-1164140" y="260556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4185D624-D7AA-4C68-BE0B-721B68C9F4D0}"/>
                </a:ext>
              </a:extLst>
            </p:cNvPr>
            <p:cNvSpPr/>
            <p:nvPr/>
          </p:nvSpPr>
          <p:spPr>
            <a:xfrm>
              <a:off x="-1719484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D7F96F7D-CB24-4780-A45A-70A2A1AE0018}"/>
                </a:ext>
              </a:extLst>
            </p:cNvPr>
            <p:cNvSpPr/>
            <p:nvPr/>
          </p:nvSpPr>
          <p:spPr>
            <a:xfrm>
              <a:off x="-1608415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036085D-648A-4859-9B84-9261C7A75F61}"/>
                </a:ext>
              </a:extLst>
            </p:cNvPr>
            <p:cNvSpPr/>
            <p:nvPr/>
          </p:nvSpPr>
          <p:spPr>
            <a:xfrm>
              <a:off x="-1497347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01094904-2FF7-45AA-9F44-B350857E502A}"/>
                </a:ext>
              </a:extLst>
            </p:cNvPr>
            <p:cNvSpPr/>
            <p:nvPr/>
          </p:nvSpPr>
          <p:spPr>
            <a:xfrm>
              <a:off x="-1386278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AAA1BB3A-0098-4572-8F40-3080E4F38B81}"/>
                </a:ext>
              </a:extLst>
            </p:cNvPr>
            <p:cNvSpPr/>
            <p:nvPr/>
          </p:nvSpPr>
          <p:spPr>
            <a:xfrm>
              <a:off x="-1275209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49736FE-2264-43ED-BA52-62039026CC1C}"/>
                </a:ext>
              </a:extLst>
            </p:cNvPr>
            <p:cNvSpPr/>
            <p:nvPr/>
          </p:nvSpPr>
          <p:spPr>
            <a:xfrm>
              <a:off x="-1164140" y="273524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E988E702-479A-4EA1-B2A2-FB6629A66F5F}"/>
                </a:ext>
              </a:extLst>
            </p:cNvPr>
            <p:cNvSpPr/>
            <p:nvPr/>
          </p:nvSpPr>
          <p:spPr>
            <a:xfrm>
              <a:off x="-1719484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AA708AC0-5582-4911-870B-366D96D0880B}"/>
                </a:ext>
              </a:extLst>
            </p:cNvPr>
            <p:cNvSpPr/>
            <p:nvPr/>
          </p:nvSpPr>
          <p:spPr>
            <a:xfrm>
              <a:off x="-1608415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02096DE1-0262-4964-B5A7-AFA5666F8088}"/>
                </a:ext>
              </a:extLst>
            </p:cNvPr>
            <p:cNvSpPr/>
            <p:nvPr/>
          </p:nvSpPr>
          <p:spPr>
            <a:xfrm>
              <a:off x="-1497347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9A3AD0DE-7038-4003-AD32-41F9EF83404E}"/>
                </a:ext>
              </a:extLst>
            </p:cNvPr>
            <p:cNvSpPr/>
            <p:nvPr/>
          </p:nvSpPr>
          <p:spPr>
            <a:xfrm>
              <a:off x="-1386278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A67AC411-E0C8-4614-90F6-D3857B280220}"/>
                </a:ext>
              </a:extLst>
            </p:cNvPr>
            <p:cNvSpPr/>
            <p:nvPr/>
          </p:nvSpPr>
          <p:spPr>
            <a:xfrm>
              <a:off x="-1275209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574BBCD0-84BA-4710-95DC-AA0FC0EE48FC}"/>
                </a:ext>
              </a:extLst>
            </p:cNvPr>
            <p:cNvSpPr/>
            <p:nvPr/>
          </p:nvSpPr>
          <p:spPr>
            <a:xfrm>
              <a:off x="-1164140" y="286491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1ABEB42-506D-4728-B824-B0DC916B51F1}"/>
                </a:ext>
              </a:extLst>
            </p:cNvPr>
            <p:cNvSpPr/>
            <p:nvPr/>
          </p:nvSpPr>
          <p:spPr>
            <a:xfrm>
              <a:off x="-1719484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2ABEFAEC-24A8-40F8-81FE-E68672E49D70}"/>
                </a:ext>
              </a:extLst>
            </p:cNvPr>
            <p:cNvSpPr/>
            <p:nvPr/>
          </p:nvSpPr>
          <p:spPr>
            <a:xfrm>
              <a:off x="-1608415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EC5DDF05-0274-4BB8-86F5-815DB89BDE5C}"/>
                </a:ext>
              </a:extLst>
            </p:cNvPr>
            <p:cNvSpPr/>
            <p:nvPr/>
          </p:nvSpPr>
          <p:spPr>
            <a:xfrm>
              <a:off x="-1497347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0B8A279B-9BB2-4A46-9466-3475E5107017}"/>
                </a:ext>
              </a:extLst>
            </p:cNvPr>
            <p:cNvSpPr/>
            <p:nvPr/>
          </p:nvSpPr>
          <p:spPr>
            <a:xfrm>
              <a:off x="-1386278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2754D45A-5E18-4651-97D0-8E41DC353CFE}"/>
                </a:ext>
              </a:extLst>
            </p:cNvPr>
            <p:cNvSpPr/>
            <p:nvPr/>
          </p:nvSpPr>
          <p:spPr>
            <a:xfrm>
              <a:off x="-1275209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7C0E0F6B-F37C-48D6-AD89-EE7CD8AED804}"/>
                </a:ext>
              </a:extLst>
            </p:cNvPr>
            <p:cNvSpPr/>
            <p:nvPr/>
          </p:nvSpPr>
          <p:spPr>
            <a:xfrm>
              <a:off x="-1164140" y="299459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0E02280F-C530-4B28-BC6C-3682E396C4D9}"/>
                </a:ext>
              </a:extLst>
            </p:cNvPr>
            <p:cNvSpPr/>
            <p:nvPr/>
          </p:nvSpPr>
          <p:spPr>
            <a:xfrm>
              <a:off x="-1719484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009A5433-CD68-4508-97C8-418A19B0E9E5}"/>
                </a:ext>
              </a:extLst>
            </p:cNvPr>
            <p:cNvSpPr/>
            <p:nvPr/>
          </p:nvSpPr>
          <p:spPr>
            <a:xfrm>
              <a:off x="-1608415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BD920AB5-6246-44EB-959C-5A9A5DDF91D6}"/>
                </a:ext>
              </a:extLst>
            </p:cNvPr>
            <p:cNvSpPr/>
            <p:nvPr/>
          </p:nvSpPr>
          <p:spPr>
            <a:xfrm>
              <a:off x="-1497347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EC93873F-E0DE-48AB-A06F-FC280D06F01C}"/>
                </a:ext>
              </a:extLst>
            </p:cNvPr>
            <p:cNvSpPr/>
            <p:nvPr/>
          </p:nvSpPr>
          <p:spPr>
            <a:xfrm>
              <a:off x="-1386278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2F4B55B3-C4E3-4729-B9CC-9118E9179C3E}"/>
                </a:ext>
              </a:extLst>
            </p:cNvPr>
            <p:cNvSpPr/>
            <p:nvPr/>
          </p:nvSpPr>
          <p:spPr>
            <a:xfrm>
              <a:off x="-1275209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E8477928-7A60-46C2-9BBD-D9C5A06C9829}"/>
                </a:ext>
              </a:extLst>
            </p:cNvPr>
            <p:cNvSpPr/>
            <p:nvPr/>
          </p:nvSpPr>
          <p:spPr>
            <a:xfrm>
              <a:off x="-1164140" y="3124275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99D4CAF6-DF4E-4B77-ABBD-886B5A3E0FD1}"/>
                </a:ext>
              </a:extLst>
            </p:cNvPr>
            <p:cNvSpPr/>
            <p:nvPr/>
          </p:nvSpPr>
          <p:spPr>
            <a:xfrm>
              <a:off x="-1719484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8CACAD79-579A-465C-A5E2-E780226429A9}"/>
                </a:ext>
              </a:extLst>
            </p:cNvPr>
            <p:cNvSpPr/>
            <p:nvPr/>
          </p:nvSpPr>
          <p:spPr>
            <a:xfrm>
              <a:off x="-1608415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54C1C731-A23D-4453-8891-99BAA667615F}"/>
                </a:ext>
              </a:extLst>
            </p:cNvPr>
            <p:cNvSpPr/>
            <p:nvPr/>
          </p:nvSpPr>
          <p:spPr>
            <a:xfrm>
              <a:off x="-1497347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D281EC0F-F9FD-487D-A008-06EBB0338F51}"/>
                </a:ext>
              </a:extLst>
            </p:cNvPr>
            <p:cNvSpPr/>
            <p:nvPr/>
          </p:nvSpPr>
          <p:spPr>
            <a:xfrm>
              <a:off x="-1386278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2EB497A2-B711-4837-840F-C1F3E6906870}"/>
                </a:ext>
              </a:extLst>
            </p:cNvPr>
            <p:cNvSpPr/>
            <p:nvPr/>
          </p:nvSpPr>
          <p:spPr>
            <a:xfrm>
              <a:off x="-1275209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421E7BE7-CB4F-4FD6-988A-11A880733121}"/>
                </a:ext>
              </a:extLst>
            </p:cNvPr>
            <p:cNvSpPr/>
            <p:nvPr/>
          </p:nvSpPr>
          <p:spPr>
            <a:xfrm>
              <a:off x="-1164140" y="3253953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BE22E607-99D5-40FF-9AAA-35DB3B28E81A}"/>
                </a:ext>
              </a:extLst>
            </p:cNvPr>
            <p:cNvSpPr/>
            <p:nvPr/>
          </p:nvSpPr>
          <p:spPr>
            <a:xfrm>
              <a:off x="-1719484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B3765891-74B7-4193-B752-AF390D5D51B5}"/>
                </a:ext>
              </a:extLst>
            </p:cNvPr>
            <p:cNvSpPr/>
            <p:nvPr/>
          </p:nvSpPr>
          <p:spPr>
            <a:xfrm>
              <a:off x="-1608415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37DEA7BC-D843-461D-8692-10E330A0E49D}"/>
                </a:ext>
              </a:extLst>
            </p:cNvPr>
            <p:cNvSpPr/>
            <p:nvPr/>
          </p:nvSpPr>
          <p:spPr>
            <a:xfrm>
              <a:off x="-1497347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5371F835-D744-4ED2-9709-E7AC029B2B34}"/>
                </a:ext>
              </a:extLst>
            </p:cNvPr>
            <p:cNvSpPr/>
            <p:nvPr/>
          </p:nvSpPr>
          <p:spPr>
            <a:xfrm>
              <a:off x="-1386278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60DAA45E-BC61-4D80-8217-4F49BE25528C}"/>
                </a:ext>
              </a:extLst>
            </p:cNvPr>
            <p:cNvSpPr/>
            <p:nvPr/>
          </p:nvSpPr>
          <p:spPr>
            <a:xfrm>
              <a:off x="-1275209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30383B87-27EB-4602-AE57-36B15B7EA56B}"/>
                </a:ext>
              </a:extLst>
            </p:cNvPr>
            <p:cNvSpPr/>
            <p:nvPr/>
          </p:nvSpPr>
          <p:spPr>
            <a:xfrm>
              <a:off x="-1164140" y="3383631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A7B23AF0-2205-4CCB-A59C-7BC121A39E57}"/>
                </a:ext>
              </a:extLst>
            </p:cNvPr>
            <p:cNvSpPr/>
            <p:nvPr/>
          </p:nvSpPr>
          <p:spPr>
            <a:xfrm>
              <a:off x="-1719484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CE18938E-99FA-4737-AC99-FDA03B8B8298}"/>
                </a:ext>
              </a:extLst>
            </p:cNvPr>
            <p:cNvSpPr/>
            <p:nvPr/>
          </p:nvSpPr>
          <p:spPr>
            <a:xfrm>
              <a:off x="-1608415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3B24C760-EF46-40E3-8F98-66FE1B740255}"/>
                </a:ext>
              </a:extLst>
            </p:cNvPr>
            <p:cNvSpPr/>
            <p:nvPr/>
          </p:nvSpPr>
          <p:spPr>
            <a:xfrm>
              <a:off x="-1497347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574C3B52-8634-410D-B14A-1AA52073E076}"/>
                </a:ext>
              </a:extLst>
            </p:cNvPr>
            <p:cNvSpPr/>
            <p:nvPr/>
          </p:nvSpPr>
          <p:spPr>
            <a:xfrm>
              <a:off x="-1386278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48129936-6287-4DBD-AA8C-48E8300A9BF6}"/>
                </a:ext>
              </a:extLst>
            </p:cNvPr>
            <p:cNvSpPr/>
            <p:nvPr/>
          </p:nvSpPr>
          <p:spPr>
            <a:xfrm>
              <a:off x="-1275209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C9BED29-5E29-41A4-BB43-159960747E84}"/>
                </a:ext>
              </a:extLst>
            </p:cNvPr>
            <p:cNvSpPr/>
            <p:nvPr/>
          </p:nvSpPr>
          <p:spPr>
            <a:xfrm>
              <a:off x="-1164140" y="3513309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B2A9341B-B05C-4CF7-A130-47E79AB6FD5A}"/>
                </a:ext>
              </a:extLst>
            </p:cNvPr>
            <p:cNvSpPr/>
            <p:nvPr/>
          </p:nvSpPr>
          <p:spPr>
            <a:xfrm>
              <a:off x="-1719484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7DD76EAB-A75D-49A5-A853-A5051A1113E5}"/>
                </a:ext>
              </a:extLst>
            </p:cNvPr>
            <p:cNvSpPr/>
            <p:nvPr/>
          </p:nvSpPr>
          <p:spPr>
            <a:xfrm>
              <a:off x="-1608415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9668579A-0A21-4297-B958-F9B51238E891}"/>
                </a:ext>
              </a:extLst>
            </p:cNvPr>
            <p:cNvSpPr/>
            <p:nvPr/>
          </p:nvSpPr>
          <p:spPr>
            <a:xfrm>
              <a:off x="-1497347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A5493F97-B561-4FC4-A12A-34FD50508B02}"/>
                </a:ext>
              </a:extLst>
            </p:cNvPr>
            <p:cNvSpPr/>
            <p:nvPr/>
          </p:nvSpPr>
          <p:spPr>
            <a:xfrm>
              <a:off x="-1386278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F76F87D5-48FA-4531-9619-C8DD2312ABD2}"/>
                </a:ext>
              </a:extLst>
            </p:cNvPr>
            <p:cNvSpPr/>
            <p:nvPr/>
          </p:nvSpPr>
          <p:spPr>
            <a:xfrm>
              <a:off x="-1275209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8320655D-E1A7-48DB-A153-52F2F74DE064}"/>
                </a:ext>
              </a:extLst>
            </p:cNvPr>
            <p:cNvSpPr/>
            <p:nvPr/>
          </p:nvSpPr>
          <p:spPr>
            <a:xfrm>
              <a:off x="-1164140" y="3642987"/>
              <a:ext cx="51262" cy="512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96889AB8-791D-45A4-982C-83D8FD1C3169}"/>
              </a:ext>
            </a:extLst>
          </p:cNvPr>
          <p:cNvSpPr/>
          <p:nvPr/>
        </p:nvSpPr>
        <p:spPr>
          <a:xfrm>
            <a:off x="848188" y="2248880"/>
            <a:ext cx="6955750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6600" dirty="0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10000"/>
                        <a:lumOff val="90000"/>
                      </a:schemeClr>
                    </a:gs>
                  </a:gsLst>
                  <a:lin ang="10800000" scaled="1"/>
                </a:gradFill>
                <a:latin typeface="+mj-ea"/>
                <a:ea typeface="+mj-ea"/>
              </a:rPr>
              <a:t>保养合约查核报告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73A5FA6-3ED4-4EAA-A9EA-069808F4D32D}"/>
              </a:ext>
            </a:extLst>
          </p:cNvPr>
          <p:cNvSpPr/>
          <p:nvPr/>
        </p:nvSpPr>
        <p:spPr>
          <a:xfrm>
            <a:off x="873534" y="1093504"/>
            <a:ext cx="23006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rgbClr val="E8ECF8"/>
                </a:solidFill>
                <a:ea typeface="HarmonyOS Sans SC Black" panose="00000A00000000000000" pitchFamily="2" charset="-122"/>
                <a:cs typeface="OPPOSans B" panose="00020600040101010101" pitchFamily="18" charset="-122"/>
              </a:rPr>
              <a:t>2023</a:t>
            </a: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7738B3F8-F045-4126-BE77-F8031844CBA9}"/>
              </a:ext>
            </a:extLst>
          </p:cNvPr>
          <p:cNvSpPr/>
          <p:nvPr/>
        </p:nvSpPr>
        <p:spPr>
          <a:xfrm>
            <a:off x="3241326" y="1509011"/>
            <a:ext cx="2702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8ECF8"/>
                </a:solidFill>
                <a:latin typeface="+mj-lt"/>
              </a:rPr>
              <a:t>MAINTENANCE </a:t>
            </a:r>
          </a:p>
          <a:p>
            <a:r>
              <a:rPr lang="en-US" altLang="zh-CN" sz="1600" dirty="0">
                <a:solidFill>
                  <a:srgbClr val="E8ECF8"/>
                </a:solidFill>
                <a:latin typeface="+mj-lt"/>
              </a:rPr>
              <a:t>CONTRACT AUDIT REPORT</a:t>
            </a:r>
            <a:endParaRPr lang="zh-CN" altLang="en-US" sz="1600" dirty="0">
              <a:solidFill>
                <a:srgbClr val="E8ECF8"/>
              </a:solidFill>
              <a:latin typeface="+mj-lt"/>
            </a:endParaRPr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1F26D0B2-BD64-4916-AAD8-B768B73182CF}"/>
              </a:ext>
            </a:extLst>
          </p:cNvPr>
          <p:cNvSpPr/>
          <p:nvPr/>
        </p:nvSpPr>
        <p:spPr>
          <a:xfrm>
            <a:off x="4026874" y="4519984"/>
            <a:ext cx="948414" cy="948414"/>
          </a:xfrm>
          <a:prstGeom prst="ellipse">
            <a:avLst/>
          </a:prstGeom>
          <a:gradFill>
            <a:gsLst>
              <a:gs pos="11000">
                <a:schemeClr val="accent1">
                  <a:lumMod val="88000"/>
                  <a:lumOff val="12000"/>
                </a:schemeClr>
              </a:gs>
              <a:gs pos="92000">
                <a:srgbClr val="111A34">
                  <a:alpha val="0"/>
                </a:srgbClr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AD40394B-1B45-450C-B9EB-B92EA96804AE}"/>
              </a:ext>
            </a:extLst>
          </p:cNvPr>
          <p:cNvSpPr/>
          <p:nvPr/>
        </p:nvSpPr>
        <p:spPr>
          <a:xfrm>
            <a:off x="4931746" y="4209142"/>
            <a:ext cx="522770" cy="522770"/>
          </a:xfrm>
          <a:prstGeom prst="ellipse">
            <a:avLst/>
          </a:prstGeom>
          <a:gradFill>
            <a:gsLst>
              <a:gs pos="11000">
                <a:schemeClr val="accent1">
                  <a:lumMod val="88000"/>
                  <a:lumOff val="12000"/>
                  <a:alpha val="61000"/>
                </a:schemeClr>
              </a:gs>
              <a:gs pos="76000">
                <a:srgbClr val="111A34">
                  <a:alpha val="0"/>
                </a:srgbClr>
              </a:gs>
            </a:gsLst>
            <a:lin ang="2700000" scaled="1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4571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7000">
              <a:schemeClr val="accent1">
                <a:lumMod val="10000"/>
                <a:lumOff val="9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6FFEC4-7570-4AC8-A9D5-FAFC68EADD83}"/>
              </a:ext>
            </a:extLst>
          </p:cNvPr>
          <p:cNvSpPr/>
          <p:nvPr/>
        </p:nvSpPr>
        <p:spPr>
          <a:xfrm>
            <a:off x="846140" y="38109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历年同期比对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014853-9834-4FB6-8241-8E579EA323B7}"/>
              </a:ext>
            </a:extLst>
          </p:cNvPr>
          <p:cNvGrpSpPr/>
          <p:nvPr/>
        </p:nvGrpSpPr>
        <p:grpSpPr>
          <a:xfrm>
            <a:off x="0" y="422827"/>
            <a:ext cx="783774" cy="402674"/>
            <a:chOff x="0" y="422826"/>
            <a:chExt cx="783774" cy="46254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FC02907-E638-4573-BBE7-B56E0FACED01}"/>
                </a:ext>
              </a:extLst>
            </p:cNvPr>
            <p:cNvSpPr/>
            <p:nvPr/>
          </p:nvSpPr>
          <p:spPr>
            <a:xfrm>
              <a:off x="0" y="422826"/>
              <a:ext cx="609600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6D224C6-8955-463C-9590-21ACF1343DDC}"/>
                </a:ext>
              </a:extLst>
            </p:cNvPr>
            <p:cNvSpPr/>
            <p:nvPr/>
          </p:nvSpPr>
          <p:spPr>
            <a:xfrm>
              <a:off x="678658" y="422826"/>
              <a:ext cx="105116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7BA59D9-A601-41B6-ADCF-FE30A943DC1E}"/>
              </a:ext>
            </a:extLst>
          </p:cNvPr>
          <p:cNvCxnSpPr>
            <a:cxnSpLocks/>
          </p:cNvCxnSpPr>
          <p:nvPr/>
        </p:nvCxnSpPr>
        <p:spPr>
          <a:xfrm>
            <a:off x="956469" y="1233716"/>
            <a:ext cx="480933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4C50A40-D5B3-4F91-97E7-34CED81344E4}"/>
              </a:ext>
            </a:extLst>
          </p:cNvPr>
          <p:cNvCxnSpPr>
            <a:cxnSpLocks/>
          </p:cNvCxnSpPr>
          <p:nvPr/>
        </p:nvCxnSpPr>
        <p:spPr>
          <a:xfrm>
            <a:off x="6426540" y="1233716"/>
            <a:ext cx="480933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22AAF776-8B73-4BEE-9DA5-2E7ADD02FA26}"/>
              </a:ext>
            </a:extLst>
          </p:cNvPr>
          <p:cNvSpPr/>
          <p:nvPr/>
        </p:nvSpPr>
        <p:spPr>
          <a:xfrm>
            <a:off x="860654" y="1579965"/>
            <a:ext cx="2733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连续</a:t>
            </a:r>
            <a:r>
              <a:rPr lang="en-US" altLang="zh-CN" dirty="0"/>
              <a:t>3</a:t>
            </a:r>
            <a:r>
              <a:rPr lang="zh-CN" altLang="en-US" dirty="0"/>
              <a:t>年持续签约率</a:t>
            </a:r>
            <a:r>
              <a:rPr lang="en-US" altLang="zh-CN" dirty="0"/>
              <a:t>100%</a:t>
            </a:r>
            <a:endParaRPr lang="zh-CN" altLang="en-US" dirty="0"/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1661C84B-84D5-45B9-859C-DCF0B4ECC5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0947920"/>
              </p:ext>
            </p:extLst>
          </p:nvPr>
        </p:nvGraphicFramePr>
        <p:xfrm>
          <a:off x="860647" y="2115317"/>
          <a:ext cx="4809331" cy="1516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605D420F-68AD-4753-BAE2-BF907F3E0189}"/>
              </a:ext>
            </a:extLst>
          </p:cNvPr>
          <p:cNvCxnSpPr>
            <a:cxnSpLocks/>
          </p:cNvCxnSpPr>
          <p:nvPr/>
        </p:nvCxnSpPr>
        <p:spPr>
          <a:xfrm>
            <a:off x="956469" y="3922850"/>
            <a:ext cx="104118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2C79385-94A1-4A48-B9D4-A31A9F235D96}"/>
              </a:ext>
            </a:extLst>
          </p:cNvPr>
          <p:cNvCxnSpPr>
            <a:cxnSpLocks/>
          </p:cNvCxnSpPr>
          <p:nvPr/>
        </p:nvCxnSpPr>
        <p:spPr>
          <a:xfrm>
            <a:off x="956469" y="1983016"/>
            <a:ext cx="480933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C61021C-31B9-46C0-A2B5-3827C09AB190}"/>
              </a:ext>
            </a:extLst>
          </p:cNvPr>
          <p:cNvCxnSpPr>
            <a:cxnSpLocks/>
          </p:cNvCxnSpPr>
          <p:nvPr/>
        </p:nvCxnSpPr>
        <p:spPr>
          <a:xfrm>
            <a:off x="6426540" y="1983016"/>
            <a:ext cx="480933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D516E08-9645-4110-9376-2210BBB616C7}"/>
              </a:ext>
            </a:extLst>
          </p:cNvPr>
          <p:cNvSpPr/>
          <p:nvPr/>
        </p:nvSpPr>
        <p:spPr>
          <a:xfrm>
            <a:off x="873354" y="1300818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年度签约率比对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6F3DF29-1974-4496-9E3F-FCBC4A8D0023}"/>
              </a:ext>
            </a:extLst>
          </p:cNvPr>
          <p:cNvSpPr/>
          <p:nvPr/>
        </p:nvSpPr>
        <p:spPr>
          <a:xfrm>
            <a:off x="6347054" y="1579965"/>
            <a:ext cx="285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异常占比连续</a:t>
            </a:r>
            <a:r>
              <a:rPr lang="en-US" altLang="zh-CN" dirty="0"/>
              <a:t>3</a:t>
            </a:r>
            <a:r>
              <a:rPr lang="zh-CN" altLang="en-US" dirty="0"/>
              <a:t>年持续降低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36BE48E-060C-4A58-B01A-3B85F94DB417}"/>
              </a:ext>
            </a:extLst>
          </p:cNvPr>
          <p:cNvSpPr/>
          <p:nvPr/>
        </p:nvSpPr>
        <p:spPr>
          <a:xfrm>
            <a:off x="6359754" y="1300818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年度异常占比比对</a:t>
            </a:r>
          </a:p>
        </p:txBody>
      </p:sp>
      <p:graphicFrame>
        <p:nvGraphicFramePr>
          <p:cNvPr id="30" name="图表 29">
            <a:extLst>
              <a:ext uri="{FF2B5EF4-FFF2-40B4-BE49-F238E27FC236}">
                <a16:creationId xmlns:a16="http://schemas.microsoft.com/office/drawing/2014/main" id="{967D81B7-EB20-4A62-9037-B6BCD5ACFF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419106"/>
              </p:ext>
            </p:extLst>
          </p:nvPr>
        </p:nvGraphicFramePr>
        <p:xfrm>
          <a:off x="6359754" y="2115317"/>
          <a:ext cx="4809331" cy="1516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0C2D2FE4-4800-449E-B85B-D80506640A93}"/>
              </a:ext>
            </a:extLst>
          </p:cNvPr>
          <p:cNvCxnSpPr>
            <a:cxnSpLocks/>
          </p:cNvCxnSpPr>
          <p:nvPr/>
        </p:nvCxnSpPr>
        <p:spPr>
          <a:xfrm>
            <a:off x="956469" y="4694674"/>
            <a:ext cx="1041184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71CAA617-68A6-4C8E-8C38-75AE6931857F}"/>
              </a:ext>
            </a:extLst>
          </p:cNvPr>
          <p:cNvSpPr/>
          <p:nvPr/>
        </p:nvSpPr>
        <p:spPr>
          <a:xfrm>
            <a:off x="860654" y="428922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较去年略有降低：维保组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44D433B-7410-4F23-9A0B-01876EE2B027}"/>
              </a:ext>
            </a:extLst>
          </p:cNvPr>
          <p:cNvSpPr/>
          <p:nvPr/>
        </p:nvSpPr>
        <p:spPr>
          <a:xfrm>
            <a:off x="873354" y="4010081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部门异常发生率比对</a:t>
            </a: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id="{2802E851-2958-4FFC-9773-E9D72AC09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7839709"/>
              </p:ext>
            </p:extLst>
          </p:nvPr>
        </p:nvGraphicFramePr>
        <p:xfrm>
          <a:off x="860647" y="4776058"/>
          <a:ext cx="10375224" cy="18615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矩形 34">
            <a:extLst>
              <a:ext uri="{FF2B5EF4-FFF2-40B4-BE49-F238E27FC236}">
                <a16:creationId xmlns:a16="http://schemas.microsoft.com/office/drawing/2014/main" id="{CA9AEF51-7A75-46EE-BB8E-9B987D3CDD4A}"/>
              </a:ext>
            </a:extLst>
          </p:cNvPr>
          <p:cNvSpPr/>
          <p:nvPr/>
        </p:nvSpPr>
        <p:spPr>
          <a:xfrm>
            <a:off x="3838409" y="4289228"/>
            <a:ext cx="4525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较去年明显上升：节能组 </a:t>
            </a:r>
            <a:r>
              <a:rPr lang="en-US" altLang="zh-CN" dirty="0"/>
              <a:t>/ </a:t>
            </a:r>
            <a:r>
              <a:rPr lang="zh-CN" altLang="en-US" dirty="0"/>
              <a:t>防损组 </a:t>
            </a:r>
            <a:r>
              <a:rPr lang="en-US" altLang="zh-CN" dirty="0"/>
              <a:t>/ </a:t>
            </a:r>
            <a:r>
              <a:rPr lang="zh-CN" altLang="en-US" dirty="0"/>
              <a:t>技术部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175E144-3179-4A03-820F-57F4E663919D}"/>
              </a:ext>
            </a:extLst>
          </p:cNvPr>
          <p:cNvCxnSpPr>
            <a:cxnSpLocks/>
          </p:cNvCxnSpPr>
          <p:nvPr/>
        </p:nvCxnSpPr>
        <p:spPr>
          <a:xfrm>
            <a:off x="3707064" y="4350069"/>
            <a:ext cx="0" cy="2476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F896BAA4-4729-42C4-9ECC-278CA2AD2222}"/>
              </a:ext>
            </a:extLst>
          </p:cNvPr>
          <p:cNvSpPr>
            <a:spLocks/>
          </p:cNvSpPr>
          <p:nvPr/>
        </p:nvSpPr>
        <p:spPr>
          <a:xfrm>
            <a:off x="4686299" y="1569988"/>
            <a:ext cx="276726" cy="90732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FDF2416-64E1-44BC-B6FD-9DF74F879592}"/>
              </a:ext>
            </a:extLst>
          </p:cNvPr>
          <p:cNvSpPr>
            <a:spLocks/>
          </p:cNvSpPr>
          <p:nvPr/>
        </p:nvSpPr>
        <p:spPr>
          <a:xfrm>
            <a:off x="4686299" y="1788062"/>
            <a:ext cx="276726" cy="90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54CF190-40C7-4F84-B602-CA4C6DD1F99F}"/>
              </a:ext>
            </a:extLst>
          </p:cNvPr>
          <p:cNvSpPr txBox="1"/>
          <p:nvPr/>
        </p:nvSpPr>
        <p:spPr>
          <a:xfrm>
            <a:off x="5014546" y="1281863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完成率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755A346-8A6D-4A76-803F-B019398397F4}"/>
              </a:ext>
            </a:extLst>
          </p:cNvPr>
          <p:cNvSpPr txBox="1"/>
          <p:nvPr/>
        </p:nvSpPr>
        <p:spPr>
          <a:xfrm>
            <a:off x="5014546" y="1496127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未签约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F05659B-0ADD-4FAA-9DB9-17A8113D683D}"/>
              </a:ext>
            </a:extLst>
          </p:cNvPr>
          <p:cNvSpPr txBox="1"/>
          <p:nvPr/>
        </p:nvSpPr>
        <p:spPr>
          <a:xfrm>
            <a:off x="5014546" y="1718012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已签约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4779BDE-ADBB-4903-B894-0B8E0C3D8D13}"/>
              </a:ext>
            </a:extLst>
          </p:cNvPr>
          <p:cNvSpPr txBox="1">
            <a:spLocks/>
          </p:cNvSpPr>
          <p:nvPr/>
        </p:nvSpPr>
        <p:spPr>
          <a:xfrm>
            <a:off x="10453131" y="1281863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异常比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03B8D10-3DEF-4F92-8160-B0C49C6AA8EB}"/>
              </a:ext>
            </a:extLst>
          </p:cNvPr>
          <p:cNvSpPr txBox="1">
            <a:spLocks/>
          </p:cNvSpPr>
          <p:nvPr/>
        </p:nvSpPr>
        <p:spPr>
          <a:xfrm>
            <a:off x="10453131" y="1718012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正常数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FB38B1C-964B-4A89-AD5E-86140200806A}"/>
              </a:ext>
            </a:extLst>
          </p:cNvPr>
          <p:cNvSpPr txBox="1">
            <a:spLocks/>
          </p:cNvSpPr>
          <p:nvPr/>
        </p:nvSpPr>
        <p:spPr>
          <a:xfrm>
            <a:off x="10453131" y="1496127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异常数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2DBF986-3464-4959-88C6-852E4B4D279C}"/>
              </a:ext>
            </a:extLst>
          </p:cNvPr>
          <p:cNvCxnSpPr/>
          <p:nvPr/>
        </p:nvCxnSpPr>
        <p:spPr>
          <a:xfrm>
            <a:off x="4680284" y="1397279"/>
            <a:ext cx="28875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A915E477-CFAF-43D5-8863-4BE5018E1D81}"/>
              </a:ext>
            </a:extLst>
          </p:cNvPr>
          <p:cNvSpPr/>
          <p:nvPr/>
        </p:nvSpPr>
        <p:spPr>
          <a:xfrm>
            <a:off x="10124884" y="1569988"/>
            <a:ext cx="276726" cy="90732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9118BF04-38C9-4A01-8854-20E9BC52A508}"/>
              </a:ext>
            </a:extLst>
          </p:cNvPr>
          <p:cNvSpPr>
            <a:spLocks/>
          </p:cNvSpPr>
          <p:nvPr/>
        </p:nvSpPr>
        <p:spPr>
          <a:xfrm>
            <a:off x="10124884" y="1788062"/>
            <a:ext cx="276726" cy="90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E0E64768-48F6-491A-A241-D373F353521B}"/>
              </a:ext>
            </a:extLst>
          </p:cNvPr>
          <p:cNvCxnSpPr/>
          <p:nvPr/>
        </p:nvCxnSpPr>
        <p:spPr>
          <a:xfrm>
            <a:off x="10118869" y="1397279"/>
            <a:ext cx="28875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812DB5B4-4FFF-4523-9AE9-71533B0F8DE5}"/>
              </a:ext>
            </a:extLst>
          </p:cNvPr>
          <p:cNvSpPr txBox="1">
            <a:spLocks/>
          </p:cNvSpPr>
          <p:nvPr/>
        </p:nvSpPr>
        <p:spPr>
          <a:xfrm>
            <a:off x="10453131" y="4304289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465C7E5-626C-4501-834D-E6C5269E1AD8}"/>
              </a:ext>
            </a:extLst>
          </p:cNvPr>
          <p:cNvSpPr txBox="1">
            <a:spLocks/>
          </p:cNvSpPr>
          <p:nvPr/>
        </p:nvSpPr>
        <p:spPr>
          <a:xfrm>
            <a:off x="10453131" y="4082404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2021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7465CD3-5FB5-4BE0-ACD7-31CFB0D4FD05}"/>
              </a:ext>
            </a:extLst>
          </p:cNvPr>
          <p:cNvSpPr/>
          <p:nvPr/>
        </p:nvSpPr>
        <p:spPr>
          <a:xfrm>
            <a:off x="10201084" y="4156265"/>
            <a:ext cx="276726" cy="90732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8E28D462-4522-43D3-BB00-1AB02525EDE8}"/>
              </a:ext>
            </a:extLst>
          </p:cNvPr>
          <p:cNvSpPr>
            <a:spLocks/>
          </p:cNvSpPr>
          <p:nvPr/>
        </p:nvSpPr>
        <p:spPr>
          <a:xfrm>
            <a:off x="10201084" y="4374339"/>
            <a:ext cx="276726" cy="907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9CC2E87-7990-4A71-BF36-9C83B79C6D87}"/>
              </a:ext>
            </a:extLst>
          </p:cNvPr>
          <p:cNvSpPr txBox="1">
            <a:spLocks/>
          </p:cNvSpPr>
          <p:nvPr/>
        </p:nvSpPr>
        <p:spPr>
          <a:xfrm>
            <a:off x="9283122" y="4304289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B4DB6868-E77A-43C9-A07B-891774D5B86C}"/>
              </a:ext>
            </a:extLst>
          </p:cNvPr>
          <p:cNvSpPr txBox="1">
            <a:spLocks/>
          </p:cNvSpPr>
          <p:nvPr/>
        </p:nvSpPr>
        <p:spPr>
          <a:xfrm>
            <a:off x="9283122" y="4082404"/>
            <a:ext cx="5791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2019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2E3C4491-6DBF-40B2-8D3C-9CC10B4EABE4}"/>
              </a:ext>
            </a:extLst>
          </p:cNvPr>
          <p:cNvSpPr/>
          <p:nvPr/>
        </p:nvSpPr>
        <p:spPr>
          <a:xfrm>
            <a:off x="9031075" y="4156265"/>
            <a:ext cx="276726" cy="90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E2628F0F-8FED-42FB-9BEC-7861AAF5C586}"/>
              </a:ext>
            </a:extLst>
          </p:cNvPr>
          <p:cNvSpPr>
            <a:spLocks/>
          </p:cNvSpPr>
          <p:nvPr/>
        </p:nvSpPr>
        <p:spPr>
          <a:xfrm>
            <a:off x="9031075" y="4374339"/>
            <a:ext cx="276726" cy="907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箭头: 下 65">
            <a:extLst>
              <a:ext uri="{FF2B5EF4-FFF2-40B4-BE49-F238E27FC236}">
                <a16:creationId xmlns:a16="http://schemas.microsoft.com/office/drawing/2014/main" id="{DCE164DE-6AEB-4A72-A6B8-0A33DAECCCA4}"/>
              </a:ext>
            </a:extLst>
          </p:cNvPr>
          <p:cNvSpPr/>
          <p:nvPr/>
        </p:nvSpPr>
        <p:spPr>
          <a:xfrm>
            <a:off x="2958041" y="6339707"/>
            <a:ext cx="110981" cy="167675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箭头: 下 66">
            <a:extLst>
              <a:ext uri="{FF2B5EF4-FFF2-40B4-BE49-F238E27FC236}">
                <a16:creationId xmlns:a16="http://schemas.microsoft.com/office/drawing/2014/main" id="{3BE3A54F-8E3A-42C3-83AF-33C36351A35B}"/>
              </a:ext>
            </a:extLst>
          </p:cNvPr>
          <p:cNvSpPr/>
          <p:nvPr/>
        </p:nvSpPr>
        <p:spPr>
          <a:xfrm flipV="1">
            <a:off x="5377391" y="6339707"/>
            <a:ext cx="110981" cy="167675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箭头: 下 67">
            <a:extLst>
              <a:ext uri="{FF2B5EF4-FFF2-40B4-BE49-F238E27FC236}">
                <a16:creationId xmlns:a16="http://schemas.microsoft.com/office/drawing/2014/main" id="{B47F6C0E-38F5-4375-945D-D977C444C498}"/>
              </a:ext>
            </a:extLst>
          </p:cNvPr>
          <p:cNvSpPr/>
          <p:nvPr/>
        </p:nvSpPr>
        <p:spPr>
          <a:xfrm flipV="1">
            <a:off x="7796741" y="6339707"/>
            <a:ext cx="110981" cy="167675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箭头: 下 68">
            <a:extLst>
              <a:ext uri="{FF2B5EF4-FFF2-40B4-BE49-F238E27FC236}">
                <a16:creationId xmlns:a16="http://schemas.microsoft.com/office/drawing/2014/main" id="{B9FDD295-E17B-485C-A750-2B73A1386F50}"/>
              </a:ext>
            </a:extLst>
          </p:cNvPr>
          <p:cNvSpPr/>
          <p:nvPr/>
        </p:nvSpPr>
        <p:spPr>
          <a:xfrm flipV="1">
            <a:off x="10216091" y="6339707"/>
            <a:ext cx="110981" cy="167675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38A1CC4-C608-4C5B-8D98-76DE23530A3D}"/>
              </a:ext>
            </a:extLst>
          </p:cNvPr>
          <p:cNvSpPr/>
          <p:nvPr/>
        </p:nvSpPr>
        <p:spPr>
          <a:xfrm>
            <a:off x="9754499" y="43113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90000"/>
                  </a:schemeClr>
                </a:solidFill>
                <a:latin typeface="+mn-ea"/>
                <a:cs typeface="OPPOSans B" panose="00020600040101010101" pitchFamily="18" charset="-122"/>
                <a:sym typeface="+mn-ea"/>
              </a:rPr>
              <a:t>内控合规专案组</a:t>
            </a:r>
            <a:endParaRPr lang="zh-CN" altLang="en-US" sz="1600" dirty="0">
              <a:solidFill>
                <a:schemeClr val="bg2">
                  <a:lumMod val="90000"/>
                </a:schemeClr>
              </a:solidFill>
              <a:latin typeface="+mn-ea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667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7000">
              <a:schemeClr val="accent1">
                <a:lumMod val="10000"/>
                <a:lumOff val="9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E4DF418-C99D-4D29-90BA-2FB6E00CE9DD}"/>
              </a:ext>
            </a:extLst>
          </p:cNvPr>
          <p:cNvSpPr/>
          <p:nvPr/>
        </p:nvSpPr>
        <p:spPr>
          <a:xfrm>
            <a:off x="609600" y="1249946"/>
            <a:ext cx="4833257" cy="268705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lumOff val="25000"/>
                </a:schemeClr>
              </a:gs>
              <a:gs pos="87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08A469A0-04DC-44A7-82E4-CC399404C655}"/>
              </a:ext>
            </a:extLst>
          </p:cNvPr>
          <p:cNvSpPr/>
          <p:nvPr/>
        </p:nvSpPr>
        <p:spPr>
          <a:xfrm>
            <a:off x="700639" y="1433228"/>
            <a:ext cx="590143" cy="590143"/>
          </a:xfrm>
          <a:prstGeom prst="ellipse">
            <a:avLst/>
          </a:prstGeom>
          <a:gradFill>
            <a:gsLst>
              <a:gs pos="11000">
                <a:schemeClr val="accent1">
                  <a:lumMod val="50000"/>
                  <a:lumOff val="50000"/>
                  <a:alpha val="55000"/>
                </a:schemeClr>
              </a:gs>
              <a:gs pos="92000">
                <a:srgbClr val="111A34">
                  <a:alpha val="68000"/>
                </a:srgbClr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C6FFEC4-7570-4AC8-A9D5-FAFC68EADD83}"/>
              </a:ext>
            </a:extLst>
          </p:cNvPr>
          <p:cNvSpPr/>
          <p:nvPr/>
        </p:nvSpPr>
        <p:spPr>
          <a:xfrm>
            <a:off x="846140" y="38109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现场执行状况查核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1014853-9834-4FB6-8241-8E579EA323B7}"/>
              </a:ext>
            </a:extLst>
          </p:cNvPr>
          <p:cNvGrpSpPr/>
          <p:nvPr/>
        </p:nvGrpSpPr>
        <p:grpSpPr>
          <a:xfrm>
            <a:off x="0" y="422827"/>
            <a:ext cx="783774" cy="402674"/>
            <a:chOff x="0" y="422826"/>
            <a:chExt cx="783774" cy="462545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FC02907-E638-4573-BBE7-B56E0FACED01}"/>
                </a:ext>
              </a:extLst>
            </p:cNvPr>
            <p:cNvSpPr/>
            <p:nvPr/>
          </p:nvSpPr>
          <p:spPr>
            <a:xfrm>
              <a:off x="0" y="422826"/>
              <a:ext cx="609600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6D224C6-8955-463C-9590-21ACF1343DDC}"/>
                </a:ext>
              </a:extLst>
            </p:cNvPr>
            <p:cNvSpPr/>
            <p:nvPr/>
          </p:nvSpPr>
          <p:spPr>
            <a:xfrm>
              <a:off x="678658" y="422826"/>
              <a:ext cx="105116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id="{038A1CC4-C608-4C5B-8D98-76DE23530A3D}"/>
              </a:ext>
            </a:extLst>
          </p:cNvPr>
          <p:cNvSpPr/>
          <p:nvPr/>
        </p:nvSpPr>
        <p:spPr>
          <a:xfrm>
            <a:off x="9754499" y="43113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90000"/>
                  </a:schemeClr>
                </a:solidFill>
                <a:latin typeface="+mn-ea"/>
                <a:cs typeface="OPPOSans B" panose="00020600040101010101" pitchFamily="18" charset="-122"/>
                <a:sym typeface="+mn-ea"/>
              </a:rPr>
              <a:t>内控合规专案组</a:t>
            </a:r>
            <a:endParaRPr lang="zh-CN" altLang="en-US" sz="1600" dirty="0">
              <a:solidFill>
                <a:schemeClr val="bg2">
                  <a:lumMod val="90000"/>
                </a:schemeClr>
              </a:solidFill>
              <a:latin typeface="+mn-ea"/>
              <a:cs typeface="OPPOSans B" panose="00020600040101010101" pitchFamily="18" charset="-122"/>
            </a:endParaRPr>
          </a:p>
        </p:txBody>
      </p:sp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ADDB120B-F24E-42BD-8707-D5996EEDB9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688454"/>
              </p:ext>
            </p:extLst>
          </p:nvPr>
        </p:nvGraphicFramePr>
        <p:xfrm>
          <a:off x="609600" y="4175627"/>
          <a:ext cx="10972804" cy="2370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46966">
                  <a:extLst>
                    <a:ext uri="{9D8B030D-6E8A-4147-A177-3AD203B41FA5}">
                      <a16:colId xmlns:a16="http://schemas.microsoft.com/office/drawing/2014/main" val="309515818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1787414701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2790499589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2019152238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1130130944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4006496097"/>
                    </a:ext>
                  </a:extLst>
                </a:gridCol>
                <a:gridCol w="1270973">
                  <a:extLst>
                    <a:ext uri="{9D8B030D-6E8A-4147-A177-3AD203B41FA5}">
                      <a16:colId xmlns:a16="http://schemas.microsoft.com/office/drawing/2014/main" val="2442656434"/>
                    </a:ext>
                  </a:extLst>
                </a:gridCol>
              </a:tblGrid>
              <a:tr h="626223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4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设备保养项目</a:t>
                      </a:r>
                    </a:p>
                  </a:txBody>
                  <a:tcPr marL="324000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华东区</a:t>
                      </a:r>
                      <a:endParaRPr lang="en-US" altLang="zh-CN" sz="1400" u="none" strike="noStrike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RT8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</a:t>
                      </a:r>
                    </a:p>
                  </a:txBody>
                  <a:tcPr marL="8515" marR="8515" marT="8515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华东区</a:t>
                      </a:r>
                      <a:endParaRPr lang="en-US" altLang="zh-CN" sz="1400" u="none" strike="noStrike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algn="ctr" defTabSz="914400" rtl="0" eaLnBrk="1" fontAlgn="ctr" latinLnBrk="0" hangingPunct="1">
                        <a:lnSpc>
                          <a:spcPct val="130000"/>
                        </a:lnSpc>
                      </a:pPr>
                      <a:r>
                        <a:rPr lang="en-US" altLang="zh-CN" sz="12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AU15</a:t>
                      </a:r>
                      <a:r>
                        <a:rPr lang="zh-CN" altLang="en-US" sz="12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家</a:t>
                      </a:r>
                    </a:p>
                  </a:txBody>
                  <a:tcPr marL="8515" marR="8515" marT="8515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华北区</a:t>
                      </a:r>
                      <a:endParaRPr lang="en-US" altLang="zh-CN" sz="1400" u="none" strike="noStrike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</a:t>
                      </a:r>
                    </a:p>
                  </a:txBody>
                  <a:tcPr marL="8515" marR="8515" marT="8515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华中区</a:t>
                      </a:r>
                      <a:endParaRPr lang="en-US" altLang="zh-CN" sz="1400" u="none" strike="noStrike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</a:t>
                      </a:r>
                    </a:p>
                  </a:txBody>
                  <a:tcPr marL="8515" marR="8515" marT="8515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zh-CN" altLang="en-US" sz="1400" u="none" strike="noStrike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华南区</a:t>
                      </a:r>
                      <a:endParaRPr lang="en-US" altLang="zh-CN" sz="1400" u="none" strike="noStrike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 rtl="0" fontAlgn="ctr">
                        <a:lnSpc>
                          <a:spcPct val="130000"/>
                        </a:lnSpc>
                      </a:pPr>
                      <a:r>
                        <a:rPr lang="en-US" altLang="zh-CN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家</a:t>
                      </a:r>
                    </a:p>
                  </a:txBody>
                  <a:tcPr marL="8515" marR="8515" marT="8515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合计</a:t>
                      </a:r>
                      <a:endParaRPr lang="zh-CN" altLang="en-US" sz="14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688980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保养验收表单存档不齐全、填写不规范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870198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保养设备数量与合同不一致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25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37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19319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保养设备行程与合同不一致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13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42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850117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保养设备型号与合同不一致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7019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保养品质不达标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16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36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62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459843"/>
                  </a:ext>
                </a:extLst>
              </a:tr>
              <a:tr h="290666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设备异常故障需维修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endParaRPr>
                    </a:p>
                  </a:txBody>
                  <a:tcPr marL="324000" marR="8515" marT="8515" marB="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21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0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2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27</a:t>
                      </a:r>
                      <a:endParaRPr lang="en-US" altLang="zh-CN" sz="12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8515" marR="8515" marT="851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579962"/>
                  </a:ext>
                </a:extLst>
              </a:tr>
            </a:tbl>
          </a:graphicData>
        </a:graphic>
      </p:graphicFrame>
      <p:graphicFrame>
        <p:nvGraphicFramePr>
          <p:cNvPr id="78" name="图表 77">
            <a:extLst>
              <a:ext uri="{FF2B5EF4-FFF2-40B4-BE49-F238E27FC236}">
                <a16:creationId xmlns:a16="http://schemas.microsoft.com/office/drawing/2014/main" id="{F7742A1E-A345-45A2-9319-2EA0D2BB51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0533418"/>
              </p:ext>
            </p:extLst>
          </p:nvPr>
        </p:nvGraphicFramePr>
        <p:xfrm>
          <a:off x="5870977" y="1955800"/>
          <a:ext cx="5633409" cy="198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" name="矩形 53">
            <a:extLst>
              <a:ext uri="{FF2B5EF4-FFF2-40B4-BE49-F238E27FC236}">
                <a16:creationId xmlns:a16="http://schemas.microsoft.com/office/drawing/2014/main" id="{532FBB6E-3E84-4CA5-A740-E9FCC278099C}"/>
              </a:ext>
            </a:extLst>
          </p:cNvPr>
          <p:cNvSpPr/>
          <p:nvPr/>
        </p:nvSpPr>
        <p:spPr>
          <a:xfrm>
            <a:off x="848705" y="149394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+mj-ea"/>
                <a:ea typeface="+mj-ea"/>
              </a:rPr>
              <a:t>查核情况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0F43A8-9199-4DC5-8F88-25545B7F787F}"/>
              </a:ext>
            </a:extLst>
          </p:cNvPr>
          <p:cNvGrpSpPr/>
          <p:nvPr/>
        </p:nvGrpSpPr>
        <p:grpSpPr>
          <a:xfrm>
            <a:off x="2642168" y="5431993"/>
            <a:ext cx="818148" cy="215444"/>
            <a:chOff x="6138014" y="4317140"/>
            <a:chExt cx="818148" cy="2154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384AF7A-715B-4D03-A5A9-84478F13EDDC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9EA9466-FE63-47C9-A11F-5BE4CDE8BD92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91FCC58-A347-42B5-A986-E920D6740C36}"/>
              </a:ext>
            </a:extLst>
          </p:cNvPr>
          <p:cNvGrpSpPr/>
          <p:nvPr/>
        </p:nvGrpSpPr>
        <p:grpSpPr>
          <a:xfrm>
            <a:off x="7262967" y="4281712"/>
            <a:ext cx="818148" cy="215444"/>
            <a:chOff x="6138014" y="4317140"/>
            <a:chExt cx="818148" cy="21544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0B8BE4D4-4D90-4768-9065-49D7FECCC1A6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30571D8-2EFD-4A2E-940A-8178EB9A0B1D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BC76A65-0473-46EA-AB2D-0FD56C19BBB3}"/>
              </a:ext>
            </a:extLst>
          </p:cNvPr>
          <p:cNvGrpSpPr/>
          <p:nvPr/>
        </p:nvGrpSpPr>
        <p:grpSpPr>
          <a:xfrm>
            <a:off x="8528288" y="4281712"/>
            <a:ext cx="818148" cy="215444"/>
            <a:chOff x="6138014" y="4317140"/>
            <a:chExt cx="818148" cy="21544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711B629-0A52-425F-8E99-394BAF8C1779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2493A97-7DBF-4430-BAB0-4A373B7A7E88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CD00706-87FA-4BF2-80EA-3154885DDBC7}"/>
              </a:ext>
            </a:extLst>
          </p:cNvPr>
          <p:cNvGrpSpPr/>
          <p:nvPr/>
        </p:nvGrpSpPr>
        <p:grpSpPr>
          <a:xfrm>
            <a:off x="9818339" y="4281712"/>
            <a:ext cx="818148" cy="215444"/>
            <a:chOff x="6138014" y="4317140"/>
            <a:chExt cx="818148" cy="21544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C971C6E-6132-4BD1-9CE6-8D6883961E95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E09B86-10DB-4244-897B-E14F8693CB96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2F454CD-7717-4C20-879D-76EEAB9E416E}"/>
              </a:ext>
            </a:extLst>
          </p:cNvPr>
          <p:cNvGrpSpPr/>
          <p:nvPr/>
        </p:nvGrpSpPr>
        <p:grpSpPr>
          <a:xfrm>
            <a:off x="2642168" y="5720752"/>
            <a:ext cx="818148" cy="215444"/>
            <a:chOff x="6138014" y="4317140"/>
            <a:chExt cx="818148" cy="21544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14AFDAD7-9018-4B73-A3E8-552A8EFF05D2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8267DEE-91D6-4E43-9194-D5F50E2B66AA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DA92FE9-0E7E-471A-9394-19196C5102E7}"/>
              </a:ext>
            </a:extLst>
          </p:cNvPr>
          <p:cNvGrpSpPr/>
          <p:nvPr/>
        </p:nvGrpSpPr>
        <p:grpSpPr>
          <a:xfrm>
            <a:off x="1873287" y="6009511"/>
            <a:ext cx="818148" cy="215444"/>
            <a:chOff x="6138014" y="4317140"/>
            <a:chExt cx="818148" cy="215444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61350D4D-44F5-41A3-B7A6-021FB406638F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E879EA8-3382-41F5-B3CE-10D7430A15AB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F00CD12-77E4-4563-8FAF-D7CC24352E1A}"/>
              </a:ext>
            </a:extLst>
          </p:cNvPr>
          <p:cNvGrpSpPr/>
          <p:nvPr/>
        </p:nvGrpSpPr>
        <p:grpSpPr>
          <a:xfrm>
            <a:off x="2174274" y="6298270"/>
            <a:ext cx="818148" cy="215444"/>
            <a:chOff x="6138014" y="4317140"/>
            <a:chExt cx="818148" cy="21544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2F115345-A617-48F2-830F-2966477997D5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C528DDB-86E6-4BEF-B000-5914A832908D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B334722-063F-462E-A692-A81961261CFE}"/>
              </a:ext>
            </a:extLst>
          </p:cNvPr>
          <p:cNvGrpSpPr/>
          <p:nvPr/>
        </p:nvGrpSpPr>
        <p:grpSpPr>
          <a:xfrm>
            <a:off x="5985329" y="4281712"/>
            <a:ext cx="818148" cy="215444"/>
            <a:chOff x="6138014" y="4317140"/>
            <a:chExt cx="818148" cy="215444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A7941A84-3916-40BD-B14E-31818C8A9A2C}"/>
                </a:ext>
              </a:extLst>
            </p:cNvPr>
            <p:cNvSpPr/>
            <p:nvPr/>
          </p:nvSpPr>
          <p:spPr>
            <a:xfrm>
              <a:off x="6368524" y="4317140"/>
              <a:ext cx="357129" cy="2075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A502F74-ABC5-43F9-91AB-C9081B424695}"/>
                </a:ext>
              </a:extLst>
            </p:cNvPr>
            <p:cNvSpPr txBox="1"/>
            <p:nvPr/>
          </p:nvSpPr>
          <p:spPr>
            <a:xfrm>
              <a:off x="6138014" y="4317140"/>
              <a:ext cx="8181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/>
                <a:t>NEW</a:t>
              </a:r>
              <a:endParaRPr lang="zh-CN" altLang="en-US" sz="800" dirty="0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29B85CA9-C81A-455D-93C7-88CB2E0D4B21}"/>
              </a:ext>
            </a:extLst>
          </p:cNvPr>
          <p:cNvSpPr/>
          <p:nvPr/>
        </p:nvSpPr>
        <p:spPr>
          <a:xfrm>
            <a:off x="881935" y="2040966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26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家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242910E8-4AE2-413F-9517-2D1BFD5BF0B4}"/>
              </a:ext>
            </a:extLst>
          </p:cNvPr>
          <p:cNvSpPr/>
          <p:nvPr/>
        </p:nvSpPr>
        <p:spPr>
          <a:xfrm>
            <a:off x="873354" y="240786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抽查门店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48F7F72F-10C2-4B45-9BAF-D3CB7035CA19}"/>
              </a:ext>
            </a:extLst>
          </p:cNvPr>
          <p:cNvSpPr/>
          <p:nvPr/>
        </p:nvSpPr>
        <p:spPr>
          <a:xfrm>
            <a:off x="2254580" y="2040966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21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家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038DD119-A150-4D7A-AE79-AE7E3024AA18}"/>
              </a:ext>
            </a:extLst>
          </p:cNvPr>
          <p:cNvSpPr/>
          <p:nvPr/>
        </p:nvSpPr>
        <p:spPr>
          <a:xfrm>
            <a:off x="2245999" y="240786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新增门店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B78EDC3-B043-4F27-87BB-E752CA41A285}"/>
              </a:ext>
            </a:extLst>
          </p:cNvPr>
          <p:cNvSpPr/>
          <p:nvPr/>
        </p:nvSpPr>
        <p:spPr>
          <a:xfrm>
            <a:off x="3678466" y="2040966"/>
            <a:ext cx="649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4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类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873D57C1-C0F4-4B66-B1D9-2DBEEF581B0C}"/>
              </a:ext>
            </a:extLst>
          </p:cNvPr>
          <p:cNvSpPr/>
          <p:nvPr/>
        </p:nvSpPr>
        <p:spPr>
          <a:xfrm>
            <a:off x="3669885" y="2407865"/>
            <a:ext cx="9044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新增项目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1EA92560-8A9B-4E98-B985-E0B6CB89E8AE}"/>
              </a:ext>
            </a:extLst>
          </p:cNvPr>
          <p:cNvSpPr/>
          <p:nvPr/>
        </p:nvSpPr>
        <p:spPr>
          <a:xfrm>
            <a:off x="4239238" y="3142006"/>
            <a:ext cx="761578" cy="761578"/>
          </a:xfrm>
          <a:prstGeom prst="ellipse">
            <a:avLst/>
          </a:prstGeom>
          <a:gradFill>
            <a:gsLst>
              <a:gs pos="11000">
                <a:schemeClr val="accent1">
                  <a:lumMod val="88000"/>
                  <a:lumOff val="12000"/>
                </a:schemeClr>
              </a:gs>
              <a:gs pos="92000">
                <a:srgbClr val="111A34">
                  <a:alpha val="0"/>
                </a:srgbClr>
              </a:gs>
            </a:gsLst>
            <a:lin ang="27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E39D1917-A868-47E0-8624-7429597FFBEB}"/>
              </a:ext>
            </a:extLst>
          </p:cNvPr>
          <p:cNvSpPr/>
          <p:nvPr/>
        </p:nvSpPr>
        <p:spPr>
          <a:xfrm>
            <a:off x="4772446" y="2689952"/>
            <a:ext cx="456739" cy="456739"/>
          </a:xfrm>
          <a:prstGeom prst="ellipse">
            <a:avLst/>
          </a:prstGeom>
          <a:gradFill>
            <a:gsLst>
              <a:gs pos="11000">
                <a:schemeClr val="accent1">
                  <a:lumMod val="88000"/>
                  <a:lumOff val="12000"/>
                </a:schemeClr>
              </a:gs>
              <a:gs pos="76000">
                <a:srgbClr val="111A34">
                  <a:alpha val="0"/>
                </a:srgbClr>
              </a:gs>
            </a:gsLst>
            <a:lin ang="2700000" scaled="1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FC13A7D3-3C8B-485E-A031-67B5910E73E4}"/>
              </a:ext>
            </a:extLst>
          </p:cNvPr>
          <p:cNvCxnSpPr>
            <a:cxnSpLocks/>
          </p:cNvCxnSpPr>
          <p:nvPr/>
        </p:nvCxnSpPr>
        <p:spPr>
          <a:xfrm>
            <a:off x="5918200" y="1291773"/>
            <a:ext cx="563698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:a16="http://schemas.microsoft.com/office/drawing/2014/main" id="{D35D3E4D-A234-4336-B8A8-ACF8B5F80389}"/>
              </a:ext>
            </a:extLst>
          </p:cNvPr>
          <p:cNvSpPr/>
          <p:nvPr/>
        </p:nvSpPr>
        <p:spPr>
          <a:xfrm>
            <a:off x="5836074" y="140662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年度异常占比比对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9A4EA5D-2E91-40EC-86E8-8E1176A751D9}"/>
              </a:ext>
            </a:extLst>
          </p:cNvPr>
          <p:cNvGrpSpPr/>
          <p:nvPr/>
        </p:nvGrpSpPr>
        <p:grpSpPr>
          <a:xfrm>
            <a:off x="9665462" y="1453209"/>
            <a:ext cx="843887" cy="230832"/>
            <a:chOff x="10111283" y="1529409"/>
            <a:chExt cx="843887" cy="23083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458AFC4-EB2E-4B47-82D6-FD0C9B712F6E}"/>
                </a:ext>
              </a:extLst>
            </p:cNvPr>
            <p:cNvSpPr txBox="1">
              <a:spLocks/>
            </p:cNvSpPr>
            <p:nvPr/>
          </p:nvSpPr>
          <p:spPr>
            <a:xfrm>
              <a:off x="10376030" y="1529409"/>
              <a:ext cx="57914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异常数</a:t>
              </a: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1E7F905-9E71-40DD-BBA0-EEAE21E6D74E}"/>
                </a:ext>
              </a:extLst>
            </p:cNvPr>
            <p:cNvSpPr/>
            <p:nvPr/>
          </p:nvSpPr>
          <p:spPr>
            <a:xfrm>
              <a:off x="10111283" y="1603270"/>
              <a:ext cx="276726" cy="90732"/>
            </a:xfrm>
            <a:prstGeom prst="rect">
              <a:avLst/>
            </a:prstGeom>
            <a:solidFill>
              <a:schemeClr val="accent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F374EAA-9185-4A2A-950C-FD1B1532A736}"/>
              </a:ext>
            </a:extLst>
          </p:cNvPr>
          <p:cNvGrpSpPr/>
          <p:nvPr/>
        </p:nvGrpSpPr>
        <p:grpSpPr>
          <a:xfrm>
            <a:off x="10674587" y="1453209"/>
            <a:ext cx="843887" cy="230832"/>
            <a:chOff x="10596999" y="1751294"/>
            <a:chExt cx="843887" cy="23083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13D4FDF-AD4E-49F4-A5AA-78699D7974B1}"/>
                </a:ext>
              </a:extLst>
            </p:cNvPr>
            <p:cNvSpPr txBox="1">
              <a:spLocks/>
            </p:cNvSpPr>
            <p:nvPr/>
          </p:nvSpPr>
          <p:spPr>
            <a:xfrm>
              <a:off x="10861746" y="1751294"/>
              <a:ext cx="57914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总份数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9FF269E9-511B-49AD-A719-8E3A4A9B50C1}"/>
                </a:ext>
              </a:extLst>
            </p:cNvPr>
            <p:cNvSpPr>
              <a:spLocks/>
            </p:cNvSpPr>
            <p:nvPr/>
          </p:nvSpPr>
          <p:spPr>
            <a:xfrm>
              <a:off x="10596999" y="1821344"/>
              <a:ext cx="276726" cy="907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2024A2B-6CF6-4FC1-B50A-AEF528AFAD90}"/>
              </a:ext>
            </a:extLst>
          </p:cNvPr>
          <p:cNvGrpSpPr/>
          <p:nvPr/>
        </p:nvGrpSpPr>
        <p:grpSpPr>
          <a:xfrm>
            <a:off x="8650322" y="1444262"/>
            <a:ext cx="849902" cy="230832"/>
            <a:chOff x="9119003" y="1520462"/>
            <a:chExt cx="849902" cy="23083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71D1373D-B6BB-415B-ADD7-8470F2D1E3DC}"/>
                </a:ext>
              </a:extLst>
            </p:cNvPr>
            <p:cNvSpPr txBox="1">
              <a:spLocks/>
            </p:cNvSpPr>
            <p:nvPr/>
          </p:nvSpPr>
          <p:spPr>
            <a:xfrm>
              <a:off x="9389765" y="1520462"/>
              <a:ext cx="57914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异常比</a:t>
              </a: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C380FB75-5308-4DA9-9EB0-AE3326584011}"/>
                </a:ext>
              </a:extLst>
            </p:cNvPr>
            <p:cNvCxnSpPr/>
            <p:nvPr/>
          </p:nvCxnSpPr>
          <p:spPr>
            <a:xfrm>
              <a:off x="9119003" y="1635878"/>
              <a:ext cx="288757" cy="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22FF5BB3-3C7A-45C2-9CB1-E9065B9DF1F4}"/>
              </a:ext>
            </a:extLst>
          </p:cNvPr>
          <p:cNvCxnSpPr>
            <a:cxnSpLocks/>
          </p:cNvCxnSpPr>
          <p:nvPr/>
        </p:nvCxnSpPr>
        <p:spPr>
          <a:xfrm>
            <a:off x="5918200" y="1843316"/>
            <a:ext cx="56369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A5AABC07-015C-4649-BC63-94E9A178B787}"/>
              </a:ext>
            </a:extLst>
          </p:cNvPr>
          <p:cNvCxnSpPr>
            <a:cxnSpLocks/>
          </p:cNvCxnSpPr>
          <p:nvPr/>
        </p:nvCxnSpPr>
        <p:spPr>
          <a:xfrm>
            <a:off x="5918200" y="3924299"/>
            <a:ext cx="56369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>
            <a:extLst>
              <a:ext uri="{FF2B5EF4-FFF2-40B4-BE49-F238E27FC236}">
                <a16:creationId xmlns:a16="http://schemas.microsoft.com/office/drawing/2014/main" id="{1BD1B850-F985-4639-9F60-2D96BD646708}"/>
              </a:ext>
            </a:extLst>
          </p:cNvPr>
          <p:cNvSpPr/>
          <p:nvPr/>
        </p:nvSpPr>
        <p:spPr>
          <a:xfrm>
            <a:off x="881935" y="2838083"/>
            <a:ext cx="950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365 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B95CBBE7-3B44-48E2-8C2F-33A8CE98AA14}"/>
              </a:ext>
            </a:extLst>
          </p:cNvPr>
          <p:cNvSpPr/>
          <p:nvPr/>
        </p:nvSpPr>
        <p:spPr>
          <a:xfrm>
            <a:off x="873354" y="320498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共查项目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5243F704-851A-4EEA-92E4-A80AEA173ACD}"/>
              </a:ext>
            </a:extLst>
          </p:cNvPr>
          <p:cNvSpPr/>
          <p:nvPr/>
        </p:nvSpPr>
        <p:spPr>
          <a:xfrm>
            <a:off x="2254580" y="2838083"/>
            <a:ext cx="950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191 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项</a:t>
            </a: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E86F416F-6A58-42E6-905E-21BBC930A3FF}"/>
              </a:ext>
            </a:extLst>
          </p:cNvPr>
          <p:cNvSpPr/>
          <p:nvPr/>
        </p:nvSpPr>
        <p:spPr>
          <a:xfrm>
            <a:off x="2245999" y="320498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异常项目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F3506F47-88A2-4E30-91B8-CD747527790C}"/>
              </a:ext>
            </a:extLst>
          </p:cNvPr>
          <p:cNvSpPr/>
          <p:nvPr/>
        </p:nvSpPr>
        <p:spPr>
          <a:xfrm>
            <a:off x="3678466" y="2838083"/>
            <a:ext cx="7328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52%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9558209C-E617-430D-867A-27A5353DBABB}"/>
              </a:ext>
            </a:extLst>
          </p:cNvPr>
          <p:cNvSpPr/>
          <p:nvPr/>
        </p:nvSpPr>
        <p:spPr>
          <a:xfrm>
            <a:off x="3669885" y="320498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异常占比</a:t>
            </a:r>
          </a:p>
        </p:txBody>
      </p:sp>
    </p:spTree>
    <p:extLst>
      <p:ext uri="{BB962C8B-B14F-4D97-AF65-F5344CB8AC3E}">
        <p14:creationId xmlns:p14="http://schemas.microsoft.com/office/powerpoint/2010/main" val="2259440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7000">
              <a:schemeClr val="accent1">
                <a:lumMod val="10000"/>
                <a:lumOff val="90000"/>
              </a:schemeClr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9A53010-001D-49DE-BDAF-56B63447EE1A}"/>
              </a:ext>
            </a:extLst>
          </p:cNvPr>
          <p:cNvSpPr/>
          <p:nvPr/>
        </p:nvSpPr>
        <p:spPr>
          <a:xfrm>
            <a:off x="846140" y="38109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现场执行状况查核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E42D49-4E47-411C-BA09-D397F39DFFA0}"/>
              </a:ext>
            </a:extLst>
          </p:cNvPr>
          <p:cNvGrpSpPr/>
          <p:nvPr/>
        </p:nvGrpSpPr>
        <p:grpSpPr>
          <a:xfrm>
            <a:off x="0" y="422827"/>
            <a:ext cx="783774" cy="402674"/>
            <a:chOff x="0" y="422826"/>
            <a:chExt cx="783774" cy="4625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93D79FE-FF57-4497-8201-E740A74298AC}"/>
                </a:ext>
              </a:extLst>
            </p:cNvPr>
            <p:cNvSpPr/>
            <p:nvPr/>
          </p:nvSpPr>
          <p:spPr>
            <a:xfrm>
              <a:off x="0" y="422826"/>
              <a:ext cx="609600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12BEEF3-7DD1-48E6-B115-91059CEE5A78}"/>
                </a:ext>
              </a:extLst>
            </p:cNvPr>
            <p:cNvSpPr/>
            <p:nvPr/>
          </p:nvSpPr>
          <p:spPr>
            <a:xfrm>
              <a:off x="678658" y="422826"/>
              <a:ext cx="105116" cy="46254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151D5E95-97C7-4227-AD3B-BB3723F0018F}"/>
              </a:ext>
            </a:extLst>
          </p:cNvPr>
          <p:cNvSpPr/>
          <p:nvPr/>
        </p:nvSpPr>
        <p:spPr>
          <a:xfrm>
            <a:off x="9754499" y="43113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2">
                    <a:lumMod val="90000"/>
                  </a:schemeClr>
                </a:solidFill>
                <a:latin typeface="+mn-ea"/>
                <a:cs typeface="OPPOSans B" panose="00020600040101010101" pitchFamily="18" charset="-122"/>
                <a:sym typeface="+mn-ea"/>
              </a:rPr>
              <a:t>内控合规专案组</a:t>
            </a:r>
            <a:endParaRPr lang="zh-CN" altLang="en-US" sz="1600" dirty="0">
              <a:solidFill>
                <a:schemeClr val="bg2">
                  <a:lumMod val="90000"/>
                </a:schemeClr>
              </a:soli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3F0ED4-738F-4025-8467-C302B4BB253C}"/>
              </a:ext>
            </a:extLst>
          </p:cNvPr>
          <p:cNvSpPr/>
          <p:nvPr/>
        </p:nvSpPr>
        <p:spPr>
          <a:xfrm>
            <a:off x="846140" y="1831629"/>
            <a:ext cx="4945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堆高车在报废状态与合同数量不符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7784201-8E84-4524-8F76-B119AAF5AB81}"/>
              </a:ext>
            </a:extLst>
          </p:cNvPr>
          <p:cNvGrpSpPr/>
          <p:nvPr/>
        </p:nvGrpSpPr>
        <p:grpSpPr>
          <a:xfrm>
            <a:off x="7692455" y="1216777"/>
            <a:ext cx="3860801" cy="5272923"/>
            <a:chOff x="1149876" y="2604383"/>
            <a:chExt cx="2841333" cy="388057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FC18D67-3596-4B78-B9CE-C402CEA98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18" t="552" r="21732"/>
            <a:stretch/>
          </p:blipFill>
          <p:spPr>
            <a:xfrm>
              <a:off x="1149876" y="2604383"/>
              <a:ext cx="2841333" cy="3880576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73DC5CA-0DBA-4294-9782-A1495C67D7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67" t="58141" r="30517" b="3651"/>
            <a:stretch/>
          </p:blipFill>
          <p:spPr>
            <a:xfrm>
              <a:off x="2133600" y="4851528"/>
              <a:ext cx="1485900" cy="1490939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381000" sx="110000" sy="110000" algn="ctr" rotWithShape="0">
                <a:schemeClr val="tx1">
                  <a:alpha val="80000"/>
                </a:schemeClr>
              </a:outerShdw>
            </a:effectLst>
          </p:spPr>
        </p:pic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1B07375-033A-4982-98F9-268E9C2E1A67}"/>
              </a:ext>
            </a:extLst>
          </p:cNvPr>
          <p:cNvCxnSpPr>
            <a:cxnSpLocks/>
          </p:cNvCxnSpPr>
          <p:nvPr/>
        </p:nvCxnSpPr>
        <p:spPr>
          <a:xfrm>
            <a:off x="935038" y="1355273"/>
            <a:ext cx="490696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7ACD4D76-A8F3-4754-969B-14C9526314CF}"/>
              </a:ext>
            </a:extLst>
          </p:cNvPr>
          <p:cNvSpPr/>
          <p:nvPr/>
        </p:nvSpPr>
        <p:spPr>
          <a:xfrm>
            <a:off x="846140" y="150767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保养设备数量与合同不一致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37D1FE0-59B8-4C8F-AC78-88B709F4482F}"/>
              </a:ext>
            </a:extLst>
          </p:cNvPr>
          <p:cNvSpPr/>
          <p:nvPr/>
        </p:nvSpPr>
        <p:spPr>
          <a:xfrm>
            <a:off x="1073091" y="240718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/>
              <a:t>厂商：信杰科技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370F83D-D1F0-4225-944E-D3A7E92137AD}"/>
              </a:ext>
            </a:extLst>
          </p:cNvPr>
          <p:cNvSpPr>
            <a:spLocks/>
          </p:cNvSpPr>
          <p:nvPr/>
        </p:nvSpPr>
        <p:spPr>
          <a:xfrm>
            <a:off x="947738" y="2387600"/>
            <a:ext cx="1871662" cy="345437"/>
          </a:xfrm>
          <a:prstGeom prst="roundRect">
            <a:avLst>
              <a:gd name="adj" fmla="val 19418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4E6737C-5B0A-4831-85ED-F50679468FDE}"/>
              </a:ext>
            </a:extLst>
          </p:cNvPr>
          <p:cNvSpPr/>
          <p:nvPr/>
        </p:nvSpPr>
        <p:spPr>
          <a:xfrm>
            <a:off x="3067509" y="240718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/>
              <a:t>影响：费用增加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895A6C2-BAC6-4C84-BBCB-AB035B623A28}"/>
              </a:ext>
            </a:extLst>
          </p:cNvPr>
          <p:cNvSpPr>
            <a:spLocks/>
          </p:cNvSpPr>
          <p:nvPr/>
        </p:nvSpPr>
        <p:spPr>
          <a:xfrm>
            <a:off x="2942156" y="2387600"/>
            <a:ext cx="1871662" cy="345437"/>
          </a:xfrm>
          <a:prstGeom prst="roundRect">
            <a:avLst>
              <a:gd name="adj" fmla="val 19418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5A4E17F-FA75-4C54-ABD5-3C261BA9D8A9}"/>
              </a:ext>
            </a:extLst>
          </p:cNvPr>
          <p:cNvCxnSpPr>
            <a:cxnSpLocks/>
          </p:cNvCxnSpPr>
          <p:nvPr/>
        </p:nvCxnSpPr>
        <p:spPr>
          <a:xfrm>
            <a:off x="935038" y="6399499"/>
            <a:ext cx="4906962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83D075ED-6028-4E5E-8C07-A23EF8F42683}"/>
              </a:ext>
            </a:extLst>
          </p:cNvPr>
          <p:cNvSpPr/>
          <p:nvPr/>
        </p:nvSpPr>
        <p:spPr>
          <a:xfrm>
            <a:off x="978865" y="3118860"/>
            <a:ext cx="1462862" cy="694749"/>
          </a:xfrm>
          <a:prstGeom prst="rect">
            <a:avLst/>
          </a:prstGeom>
          <a:solidFill>
            <a:srgbClr val="131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D8AFF94-0D09-4677-A420-FDCBA26DC39F}"/>
              </a:ext>
            </a:extLst>
          </p:cNvPr>
          <p:cNvSpPr/>
          <p:nvPr/>
        </p:nvSpPr>
        <p:spPr>
          <a:xfrm>
            <a:off x="2440524" y="3118860"/>
            <a:ext cx="2917789" cy="69474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74C4B13-5529-4E19-AFA3-CD0DE1CA0785}"/>
              </a:ext>
            </a:extLst>
          </p:cNvPr>
          <p:cNvSpPr/>
          <p:nvPr/>
        </p:nvSpPr>
        <p:spPr>
          <a:xfrm>
            <a:off x="978865" y="4153698"/>
            <a:ext cx="1462862" cy="694749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C627E08-73BA-46A8-8071-A89F3674DFC3}"/>
              </a:ext>
            </a:extLst>
          </p:cNvPr>
          <p:cNvSpPr/>
          <p:nvPr/>
        </p:nvSpPr>
        <p:spPr>
          <a:xfrm>
            <a:off x="2440524" y="4153698"/>
            <a:ext cx="2917789" cy="69474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AF119187-E5E9-43CB-9181-5B60F90F097D}"/>
              </a:ext>
            </a:extLst>
          </p:cNvPr>
          <p:cNvSpPr/>
          <p:nvPr/>
        </p:nvSpPr>
        <p:spPr>
          <a:xfrm>
            <a:off x="1140806" y="32754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合同签约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348709E-412D-4E29-B75E-90E494ADD226}"/>
              </a:ext>
            </a:extLst>
          </p:cNvPr>
          <p:cNvSpPr/>
          <p:nvPr/>
        </p:nvSpPr>
        <p:spPr>
          <a:xfrm>
            <a:off x="1140806" y="432910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现场实际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AA639A9-03F8-4F39-940E-1585D02C0965}"/>
              </a:ext>
            </a:extLst>
          </p:cNvPr>
          <p:cNvSpPr/>
          <p:nvPr/>
        </p:nvSpPr>
        <p:spPr>
          <a:xfrm>
            <a:off x="2648109" y="346396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签约数量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46CDAA1-6BF0-4301-A801-86FEB172AE4E}"/>
              </a:ext>
            </a:extLst>
          </p:cNvPr>
          <p:cNvSpPr/>
          <p:nvPr/>
        </p:nvSpPr>
        <p:spPr>
          <a:xfrm>
            <a:off x="2648109" y="3173270"/>
            <a:ext cx="553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6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86E1671-8A45-4B74-A3F2-04DB08509527}"/>
              </a:ext>
            </a:extLst>
          </p:cNvPr>
          <p:cNvSpPr/>
          <p:nvPr/>
        </p:nvSpPr>
        <p:spPr>
          <a:xfrm>
            <a:off x="2648109" y="451019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实际数量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B47DB018-C46A-4830-8BC2-7E3083458634}"/>
              </a:ext>
            </a:extLst>
          </p:cNvPr>
          <p:cNvSpPr/>
          <p:nvPr/>
        </p:nvSpPr>
        <p:spPr>
          <a:xfrm>
            <a:off x="2648109" y="4219503"/>
            <a:ext cx="5533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5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台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6E907F8F-C637-4577-A33A-A9D808789FC0}"/>
              </a:ext>
            </a:extLst>
          </p:cNvPr>
          <p:cNvSpPr/>
          <p:nvPr/>
        </p:nvSpPr>
        <p:spPr>
          <a:xfrm>
            <a:off x="4069927" y="346396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金额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664C0730-65F1-4FC1-AC39-BDE85951D1E9}"/>
              </a:ext>
            </a:extLst>
          </p:cNvPr>
          <p:cNvSpPr/>
          <p:nvPr/>
        </p:nvSpPr>
        <p:spPr>
          <a:xfrm>
            <a:off x="4069927" y="3173270"/>
            <a:ext cx="1098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12000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元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E7C395EA-47C5-48EB-AF54-FF88FEED4DAA}"/>
              </a:ext>
            </a:extLst>
          </p:cNvPr>
          <p:cNvSpPr/>
          <p:nvPr/>
        </p:nvSpPr>
        <p:spPr>
          <a:xfrm>
            <a:off x="4069927" y="4508718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金额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F90DF76-0CAF-4DC2-8AEF-DD4DD46475C7}"/>
              </a:ext>
            </a:extLst>
          </p:cNvPr>
          <p:cNvSpPr/>
          <p:nvPr/>
        </p:nvSpPr>
        <p:spPr>
          <a:xfrm>
            <a:off x="4069927" y="4218024"/>
            <a:ext cx="1098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10000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元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07625D0-0902-4FD9-9BD2-1596E5FDF474}"/>
              </a:ext>
            </a:extLst>
          </p:cNvPr>
          <p:cNvSpPr>
            <a:spLocks/>
          </p:cNvSpPr>
          <p:nvPr/>
        </p:nvSpPr>
        <p:spPr>
          <a:xfrm flipH="1">
            <a:off x="6460554" y="1624833"/>
            <a:ext cx="4004247" cy="1025033"/>
          </a:xfrm>
          <a:custGeom>
            <a:avLst/>
            <a:gdLst>
              <a:gd name="connsiteX0" fmla="*/ 69526 w 2677081"/>
              <a:gd name="connsiteY0" fmla="*/ 0 h 1066844"/>
              <a:gd name="connsiteX1" fmla="*/ 2504081 w 2677081"/>
              <a:gd name="connsiteY1" fmla="*/ 0 h 1066844"/>
              <a:gd name="connsiteX2" fmla="*/ 2573607 w 2677081"/>
              <a:gd name="connsiteY2" fmla="*/ 69526 h 1066844"/>
              <a:gd name="connsiteX3" fmla="*/ 2573607 w 2677081"/>
              <a:gd name="connsiteY3" fmla="*/ 108955 h 1066844"/>
              <a:gd name="connsiteX4" fmla="*/ 2668121 w 2677081"/>
              <a:gd name="connsiteY4" fmla="*/ 163773 h 1066844"/>
              <a:gd name="connsiteX5" fmla="*/ 2668121 w 2677081"/>
              <a:gd name="connsiteY5" fmla="*/ 194913 h 1066844"/>
              <a:gd name="connsiteX6" fmla="*/ 2573607 w 2677081"/>
              <a:gd name="connsiteY6" fmla="*/ 249732 h 1066844"/>
              <a:gd name="connsiteX7" fmla="*/ 2573607 w 2677081"/>
              <a:gd name="connsiteY7" fmla="*/ 997318 h 1066844"/>
              <a:gd name="connsiteX8" fmla="*/ 2504081 w 2677081"/>
              <a:gd name="connsiteY8" fmla="*/ 1066844 h 1066844"/>
              <a:gd name="connsiteX9" fmla="*/ 69526 w 2677081"/>
              <a:gd name="connsiteY9" fmla="*/ 1066844 h 1066844"/>
              <a:gd name="connsiteX10" fmla="*/ 0 w 2677081"/>
              <a:gd name="connsiteY10" fmla="*/ 997318 h 1066844"/>
              <a:gd name="connsiteX11" fmla="*/ 0 w 2677081"/>
              <a:gd name="connsiteY11" fmla="*/ 69526 h 1066844"/>
              <a:gd name="connsiteX12" fmla="*/ 69526 w 2677081"/>
              <a:gd name="connsiteY12" fmla="*/ 0 h 106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7081" h="1066844">
                <a:moveTo>
                  <a:pt x="69526" y="0"/>
                </a:moveTo>
                <a:lnTo>
                  <a:pt x="2504081" y="0"/>
                </a:lnTo>
                <a:cubicBezTo>
                  <a:pt x="2542479" y="0"/>
                  <a:pt x="2573607" y="31128"/>
                  <a:pt x="2573607" y="69526"/>
                </a:cubicBezTo>
                <a:lnTo>
                  <a:pt x="2573607" y="108955"/>
                </a:lnTo>
                <a:lnTo>
                  <a:pt x="2668121" y="163773"/>
                </a:lnTo>
                <a:cubicBezTo>
                  <a:pt x="2680068" y="170702"/>
                  <a:pt x="2680068" y="187984"/>
                  <a:pt x="2668121" y="194913"/>
                </a:cubicBezTo>
                <a:lnTo>
                  <a:pt x="2573607" y="249732"/>
                </a:lnTo>
                <a:lnTo>
                  <a:pt x="2573607" y="997318"/>
                </a:lnTo>
                <a:cubicBezTo>
                  <a:pt x="2573607" y="1035716"/>
                  <a:pt x="2542479" y="1066844"/>
                  <a:pt x="2504081" y="1066844"/>
                </a:cubicBezTo>
                <a:lnTo>
                  <a:pt x="69526" y="1066844"/>
                </a:lnTo>
                <a:cubicBezTo>
                  <a:pt x="31128" y="1066844"/>
                  <a:pt x="0" y="1035716"/>
                  <a:pt x="0" y="997318"/>
                </a:cubicBezTo>
                <a:lnTo>
                  <a:pt x="0" y="69526"/>
                </a:lnTo>
                <a:cubicBezTo>
                  <a:pt x="0" y="31128"/>
                  <a:pt x="31128" y="0"/>
                  <a:pt x="69526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254000" dist="1016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10A16EE-E275-4FDF-822C-A17E11165477}"/>
              </a:ext>
            </a:extLst>
          </p:cNvPr>
          <p:cNvSpPr>
            <a:spLocks/>
          </p:cNvSpPr>
          <p:nvPr/>
        </p:nvSpPr>
        <p:spPr>
          <a:xfrm flipH="1">
            <a:off x="6460554" y="2879971"/>
            <a:ext cx="4004247" cy="1025033"/>
          </a:xfrm>
          <a:custGeom>
            <a:avLst/>
            <a:gdLst>
              <a:gd name="connsiteX0" fmla="*/ 69526 w 2677081"/>
              <a:gd name="connsiteY0" fmla="*/ 0 h 1066844"/>
              <a:gd name="connsiteX1" fmla="*/ 2504081 w 2677081"/>
              <a:gd name="connsiteY1" fmla="*/ 0 h 1066844"/>
              <a:gd name="connsiteX2" fmla="*/ 2573607 w 2677081"/>
              <a:gd name="connsiteY2" fmla="*/ 69526 h 1066844"/>
              <a:gd name="connsiteX3" fmla="*/ 2573607 w 2677081"/>
              <a:gd name="connsiteY3" fmla="*/ 108955 h 1066844"/>
              <a:gd name="connsiteX4" fmla="*/ 2668121 w 2677081"/>
              <a:gd name="connsiteY4" fmla="*/ 163773 h 1066844"/>
              <a:gd name="connsiteX5" fmla="*/ 2668121 w 2677081"/>
              <a:gd name="connsiteY5" fmla="*/ 194913 h 1066844"/>
              <a:gd name="connsiteX6" fmla="*/ 2573607 w 2677081"/>
              <a:gd name="connsiteY6" fmla="*/ 249732 h 1066844"/>
              <a:gd name="connsiteX7" fmla="*/ 2573607 w 2677081"/>
              <a:gd name="connsiteY7" fmla="*/ 997318 h 1066844"/>
              <a:gd name="connsiteX8" fmla="*/ 2504081 w 2677081"/>
              <a:gd name="connsiteY8" fmla="*/ 1066844 h 1066844"/>
              <a:gd name="connsiteX9" fmla="*/ 69526 w 2677081"/>
              <a:gd name="connsiteY9" fmla="*/ 1066844 h 1066844"/>
              <a:gd name="connsiteX10" fmla="*/ 0 w 2677081"/>
              <a:gd name="connsiteY10" fmla="*/ 997318 h 1066844"/>
              <a:gd name="connsiteX11" fmla="*/ 0 w 2677081"/>
              <a:gd name="connsiteY11" fmla="*/ 69526 h 1066844"/>
              <a:gd name="connsiteX12" fmla="*/ 69526 w 2677081"/>
              <a:gd name="connsiteY12" fmla="*/ 0 h 106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7081" h="1066844">
                <a:moveTo>
                  <a:pt x="69526" y="0"/>
                </a:moveTo>
                <a:lnTo>
                  <a:pt x="2504081" y="0"/>
                </a:lnTo>
                <a:cubicBezTo>
                  <a:pt x="2542479" y="0"/>
                  <a:pt x="2573607" y="31128"/>
                  <a:pt x="2573607" y="69526"/>
                </a:cubicBezTo>
                <a:lnTo>
                  <a:pt x="2573607" y="108955"/>
                </a:lnTo>
                <a:lnTo>
                  <a:pt x="2668121" y="163773"/>
                </a:lnTo>
                <a:cubicBezTo>
                  <a:pt x="2680068" y="170702"/>
                  <a:pt x="2680068" y="187984"/>
                  <a:pt x="2668121" y="194913"/>
                </a:cubicBezTo>
                <a:lnTo>
                  <a:pt x="2573607" y="249732"/>
                </a:lnTo>
                <a:lnTo>
                  <a:pt x="2573607" y="997318"/>
                </a:lnTo>
                <a:cubicBezTo>
                  <a:pt x="2573607" y="1035716"/>
                  <a:pt x="2542479" y="1066844"/>
                  <a:pt x="2504081" y="1066844"/>
                </a:cubicBezTo>
                <a:lnTo>
                  <a:pt x="69526" y="1066844"/>
                </a:lnTo>
                <a:cubicBezTo>
                  <a:pt x="31128" y="1066844"/>
                  <a:pt x="0" y="1035716"/>
                  <a:pt x="0" y="997318"/>
                </a:cubicBezTo>
                <a:lnTo>
                  <a:pt x="0" y="69526"/>
                </a:lnTo>
                <a:cubicBezTo>
                  <a:pt x="0" y="31128"/>
                  <a:pt x="31128" y="0"/>
                  <a:pt x="69526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254000" dist="101600" dir="2700000" algn="tl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596868DC-B815-41A1-9B29-DF5BAFAAC878}"/>
              </a:ext>
            </a:extLst>
          </p:cNvPr>
          <p:cNvSpPr/>
          <p:nvPr/>
        </p:nvSpPr>
        <p:spPr>
          <a:xfrm>
            <a:off x="1404938" y="3701976"/>
            <a:ext cx="576262" cy="576262"/>
          </a:xfrm>
          <a:prstGeom prst="ellipse">
            <a:avLst/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9BD5F7D-6890-4B63-A9E5-47EE40D9A830}"/>
              </a:ext>
            </a:extLst>
          </p:cNvPr>
          <p:cNvSpPr txBox="1"/>
          <p:nvPr/>
        </p:nvSpPr>
        <p:spPr>
          <a:xfrm>
            <a:off x="1423800" y="3811687"/>
            <a:ext cx="531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VS</a:t>
            </a:r>
            <a:endParaRPr lang="zh-CN" altLang="en-US" dirty="0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BEB7C63-E93F-40FC-A778-6FE659ED573C}"/>
              </a:ext>
            </a:extLst>
          </p:cNvPr>
          <p:cNvSpPr/>
          <p:nvPr/>
        </p:nvSpPr>
        <p:spPr>
          <a:xfrm>
            <a:off x="6766686" y="1717352"/>
            <a:ext cx="9541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j-ea"/>
                <a:ea typeface="+mj-ea"/>
              </a:rPr>
              <a:t>门店回复</a:t>
            </a: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: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77DACEB8-7DCA-4D25-97B8-1831F1B8B816}"/>
              </a:ext>
            </a:extLst>
          </p:cNvPr>
          <p:cNvSpPr/>
          <p:nvPr/>
        </p:nvSpPr>
        <p:spPr>
          <a:xfrm>
            <a:off x="6766686" y="1979457"/>
            <a:ext cx="3656789" cy="59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内仓面积小通道狭窄不能使用堆高车，贴封条禁止使用，</a:t>
            </a: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</a:rPr>
              <a:t>建议明年减少保养设备一台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9B92E6F9-C010-485F-B952-4A0ABFF1279E}"/>
              </a:ext>
            </a:extLst>
          </p:cNvPr>
          <p:cNvSpPr/>
          <p:nvPr/>
        </p:nvSpPr>
        <p:spPr>
          <a:xfrm>
            <a:off x="6766686" y="2983076"/>
            <a:ext cx="11400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+mj-ea"/>
                <a:ea typeface="+mj-ea"/>
              </a:rPr>
              <a:t>维保组回复</a:t>
            </a:r>
            <a:r>
              <a:rPr lang="en-US" altLang="zh-CN" sz="1400" dirty="0">
                <a:solidFill>
                  <a:schemeClr val="accent1"/>
                </a:solidFill>
                <a:latin typeface="+mj-ea"/>
                <a:ea typeface="+mj-ea"/>
              </a:rPr>
              <a:t>:</a:t>
            </a:r>
            <a:endParaRPr lang="zh-CN" altLang="en-US" sz="1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59CE4E5-A000-404D-91E1-4B9E83897156}"/>
              </a:ext>
            </a:extLst>
          </p:cNvPr>
          <p:cNvSpPr/>
          <p:nvPr/>
        </p:nvSpPr>
        <p:spPr>
          <a:xfrm>
            <a:off x="6766686" y="3245181"/>
            <a:ext cx="3656789" cy="59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按实际保养数量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樘结算、请款。明年保养合同</a:t>
            </a: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</a:rPr>
              <a:t>按照实际数量签订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FA354E3-4035-4DC9-B7B2-858BC3991E3B}"/>
              </a:ext>
            </a:extLst>
          </p:cNvPr>
          <p:cNvGrpSpPr/>
          <p:nvPr/>
        </p:nvGrpSpPr>
        <p:grpSpPr>
          <a:xfrm>
            <a:off x="3647973" y="3352800"/>
            <a:ext cx="255476" cy="223024"/>
            <a:chOff x="4981185" y="496278"/>
            <a:chExt cx="377128" cy="329223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CC10832-91F4-4A10-9DDD-385F784F7502}"/>
                </a:ext>
              </a:extLst>
            </p:cNvPr>
            <p:cNvSpPr/>
            <p:nvPr/>
          </p:nvSpPr>
          <p:spPr>
            <a:xfrm>
              <a:off x="5082815" y="496278"/>
              <a:ext cx="275210" cy="328647"/>
            </a:xfrm>
            <a:custGeom>
              <a:avLst/>
              <a:gdLst>
                <a:gd name="connsiteX0" fmla="*/ 458800 w 458800"/>
                <a:gd name="connsiteY0" fmla="*/ 272777 h 547885"/>
                <a:gd name="connsiteX1" fmla="*/ 186023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5 w 458800"/>
                <a:gd name="connsiteY5" fmla="*/ 540959 h 547885"/>
                <a:gd name="connsiteX6" fmla="*/ 458800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800" y="272777"/>
                  </a:moveTo>
                  <a:lnTo>
                    <a:pt x="186023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5" y="540959"/>
                  </a:lnTo>
                  <a:lnTo>
                    <a:pt x="458800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38FE2AE-E246-435A-84B5-2D0E2CEB3FE9}"/>
                </a:ext>
              </a:extLst>
            </p:cNvPr>
            <p:cNvSpPr/>
            <p:nvPr/>
          </p:nvSpPr>
          <p:spPr>
            <a:xfrm>
              <a:off x="5083103" y="496278"/>
              <a:ext cx="275210" cy="328647"/>
            </a:xfrm>
            <a:custGeom>
              <a:avLst/>
              <a:gdLst>
                <a:gd name="connsiteX0" fmla="*/ 458766 w 458800"/>
                <a:gd name="connsiteY0" fmla="*/ 272777 h 547885"/>
                <a:gd name="connsiteX1" fmla="*/ 185989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6 w 458800"/>
                <a:gd name="connsiteY5" fmla="*/ 540959 h 547885"/>
                <a:gd name="connsiteX6" fmla="*/ 458766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766" y="272777"/>
                  </a:moveTo>
                  <a:lnTo>
                    <a:pt x="185989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6" y="540959"/>
                  </a:lnTo>
                  <a:lnTo>
                    <a:pt x="458766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3107919-58D4-403B-8FAC-C594FA9BF637}"/>
                </a:ext>
              </a:extLst>
            </p:cNvPr>
            <p:cNvSpPr/>
            <p:nvPr/>
          </p:nvSpPr>
          <p:spPr>
            <a:xfrm>
              <a:off x="4981185" y="496278"/>
              <a:ext cx="225619" cy="329223"/>
            </a:xfrm>
            <a:custGeom>
              <a:avLst/>
              <a:gdLst>
                <a:gd name="connsiteX0" fmla="*/ 376127 w 376127"/>
                <a:gd name="connsiteY0" fmla="*/ 272777 h 548845"/>
                <a:gd name="connsiteX1" fmla="*/ 103624 w 376127"/>
                <a:gd name="connsiteY1" fmla="*/ 0 h 548845"/>
                <a:gd name="connsiteX2" fmla="*/ 13339 w 376127"/>
                <a:gd name="connsiteY2" fmla="*/ 0 h 548845"/>
                <a:gd name="connsiteX3" fmla="*/ 282001 w 376127"/>
                <a:gd name="connsiteY3" fmla="*/ 272503 h 548845"/>
                <a:gd name="connsiteX4" fmla="*/ 0 w 376127"/>
                <a:gd name="connsiteY4" fmla="*/ 548846 h 548845"/>
                <a:gd name="connsiteX5" fmla="*/ 103624 w 376127"/>
                <a:gd name="connsiteY5" fmla="*/ 548846 h 548845"/>
                <a:gd name="connsiteX6" fmla="*/ 376127 w 376127"/>
                <a:gd name="connsiteY6" fmla="*/ 275554 h 548845"/>
                <a:gd name="connsiteX7" fmla="*/ 376127 w 376127"/>
                <a:gd name="connsiteY7" fmla="*/ 275589 h 54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6127" h="548845">
                  <a:moveTo>
                    <a:pt x="376127" y="272777"/>
                  </a:moveTo>
                  <a:lnTo>
                    <a:pt x="103624" y="0"/>
                  </a:lnTo>
                  <a:lnTo>
                    <a:pt x="13339" y="0"/>
                  </a:lnTo>
                  <a:lnTo>
                    <a:pt x="282001" y="272503"/>
                  </a:lnTo>
                  <a:lnTo>
                    <a:pt x="0" y="548846"/>
                  </a:lnTo>
                  <a:lnTo>
                    <a:pt x="103624" y="548846"/>
                  </a:lnTo>
                  <a:lnTo>
                    <a:pt x="376127" y="275554"/>
                  </a:lnTo>
                  <a:lnTo>
                    <a:pt x="376127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86DCC6F-D8CC-48F4-9667-46E61BB0E51C}"/>
                </a:ext>
              </a:extLst>
            </p:cNvPr>
            <p:cNvSpPr/>
            <p:nvPr/>
          </p:nvSpPr>
          <p:spPr>
            <a:xfrm>
              <a:off x="5082815" y="496278"/>
              <a:ext cx="275210" cy="328647"/>
            </a:xfrm>
            <a:custGeom>
              <a:avLst/>
              <a:gdLst>
                <a:gd name="connsiteX0" fmla="*/ 458800 w 458800"/>
                <a:gd name="connsiteY0" fmla="*/ 272777 h 547885"/>
                <a:gd name="connsiteX1" fmla="*/ 186023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5 w 458800"/>
                <a:gd name="connsiteY5" fmla="*/ 540959 h 547885"/>
                <a:gd name="connsiteX6" fmla="*/ 458800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800" y="272777"/>
                  </a:moveTo>
                  <a:lnTo>
                    <a:pt x="186023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5" y="540959"/>
                  </a:lnTo>
                  <a:lnTo>
                    <a:pt x="458800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15E99CA-0614-41FC-99A4-FC952031EBDA}"/>
              </a:ext>
            </a:extLst>
          </p:cNvPr>
          <p:cNvGrpSpPr/>
          <p:nvPr/>
        </p:nvGrpSpPr>
        <p:grpSpPr>
          <a:xfrm>
            <a:off x="3647973" y="4416151"/>
            <a:ext cx="255476" cy="223024"/>
            <a:chOff x="4981185" y="496278"/>
            <a:chExt cx="377128" cy="329223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80595F4-37E1-49D6-8E21-9B2B26123B48}"/>
                </a:ext>
              </a:extLst>
            </p:cNvPr>
            <p:cNvSpPr/>
            <p:nvPr/>
          </p:nvSpPr>
          <p:spPr>
            <a:xfrm>
              <a:off x="5082815" y="496278"/>
              <a:ext cx="275210" cy="328647"/>
            </a:xfrm>
            <a:custGeom>
              <a:avLst/>
              <a:gdLst>
                <a:gd name="connsiteX0" fmla="*/ 458800 w 458800"/>
                <a:gd name="connsiteY0" fmla="*/ 272777 h 547885"/>
                <a:gd name="connsiteX1" fmla="*/ 186023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5 w 458800"/>
                <a:gd name="connsiteY5" fmla="*/ 540959 h 547885"/>
                <a:gd name="connsiteX6" fmla="*/ 458800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800" y="272777"/>
                  </a:moveTo>
                  <a:lnTo>
                    <a:pt x="186023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5" y="540959"/>
                  </a:lnTo>
                  <a:lnTo>
                    <a:pt x="458800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A386221-5BC5-412C-A0D8-D82F3F146548}"/>
                </a:ext>
              </a:extLst>
            </p:cNvPr>
            <p:cNvSpPr/>
            <p:nvPr/>
          </p:nvSpPr>
          <p:spPr>
            <a:xfrm>
              <a:off x="5083103" y="496278"/>
              <a:ext cx="275210" cy="328647"/>
            </a:xfrm>
            <a:custGeom>
              <a:avLst/>
              <a:gdLst>
                <a:gd name="connsiteX0" fmla="*/ 458766 w 458800"/>
                <a:gd name="connsiteY0" fmla="*/ 272777 h 547885"/>
                <a:gd name="connsiteX1" fmla="*/ 185989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6 w 458800"/>
                <a:gd name="connsiteY5" fmla="*/ 540959 h 547885"/>
                <a:gd name="connsiteX6" fmla="*/ 458766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766" y="272777"/>
                  </a:moveTo>
                  <a:lnTo>
                    <a:pt x="185989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6" y="540959"/>
                  </a:lnTo>
                  <a:lnTo>
                    <a:pt x="458766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0AA7DE5-15D0-422E-AAD4-86ED0CBAF0CF}"/>
                </a:ext>
              </a:extLst>
            </p:cNvPr>
            <p:cNvSpPr/>
            <p:nvPr/>
          </p:nvSpPr>
          <p:spPr>
            <a:xfrm>
              <a:off x="4981185" y="496278"/>
              <a:ext cx="225619" cy="329223"/>
            </a:xfrm>
            <a:custGeom>
              <a:avLst/>
              <a:gdLst>
                <a:gd name="connsiteX0" fmla="*/ 376127 w 376127"/>
                <a:gd name="connsiteY0" fmla="*/ 272777 h 548845"/>
                <a:gd name="connsiteX1" fmla="*/ 103624 w 376127"/>
                <a:gd name="connsiteY1" fmla="*/ 0 h 548845"/>
                <a:gd name="connsiteX2" fmla="*/ 13339 w 376127"/>
                <a:gd name="connsiteY2" fmla="*/ 0 h 548845"/>
                <a:gd name="connsiteX3" fmla="*/ 282001 w 376127"/>
                <a:gd name="connsiteY3" fmla="*/ 272503 h 548845"/>
                <a:gd name="connsiteX4" fmla="*/ 0 w 376127"/>
                <a:gd name="connsiteY4" fmla="*/ 548846 h 548845"/>
                <a:gd name="connsiteX5" fmla="*/ 103624 w 376127"/>
                <a:gd name="connsiteY5" fmla="*/ 548846 h 548845"/>
                <a:gd name="connsiteX6" fmla="*/ 376127 w 376127"/>
                <a:gd name="connsiteY6" fmla="*/ 275554 h 548845"/>
                <a:gd name="connsiteX7" fmla="*/ 376127 w 376127"/>
                <a:gd name="connsiteY7" fmla="*/ 275589 h 548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6127" h="548845">
                  <a:moveTo>
                    <a:pt x="376127" y="272777"/>
                  </a:moveTo>
                  <a:lnTo>
                    <a:pt x="103624" y="0"/>
                  </a:lnTo>
                  <a:lnTo>
                    <a:pt x="13339" y="0"/>
                  </a:lnTo>
                  <a:lnTo>
                    <a:pt x="282001" y="272503"/>
                  </a:lnTo>
                  <a:lnTo>
                    <a:pt x="0" y="548846"/>
                  </a:lnTo>
                  <a:lnTo>
                    <a:pt x="103624" y="548846"/>
                  </a:lnTo>
                  <a:lnTo>
                    <a:pt x="376127" y="275554"/>
                  </a:lnTo>
                  <a:lnTo>
                    <a:pt x="376127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59C1F77-4D1C-49B6-AFC1-7E6CECE8C7D4}"/>
                </a:ext>
              </a:extLst>
            </p:cNvPr>
            <p:cNvSpPr/>
            <p:nvPr/>
          </p:nvSpPr>
          <p:spPr>
            <a:xfrm>
              <a:off x="5082815" y="496278"/>
              <a:ext cx="275210" cy="328647"/>
            </a:xfrm>
            <a:custGeom>
              <a:avLst/>
              <a:gdLst>
                <a:gd name="connsiteX0" fmla="*/ 458800 w 458800"/>
                <a:gd name="connsiteY0" fmla="*/ 272777 h 547885"/>
                <a:gd name="connsiteX1" fmla="*/ 186023 w 458800"/>
                <a:gd name="connsiteY1" fmla="*/ 0 h 547885"/>
                <a:gd name="connsiteX2" fmla="*/ 0 w 458800"/>
                <a:gd name="connsiteY2" fmla="*/ 480 h 547885"/>
                <a:gd name="connsiteX3" fmla="*/ 273703 w 458800"/>
                <a:gd name="connsiteY3" fmla="*/ 274183 h 547885"/>
                <a:gd name="connsiteX4" fmla="*/ 0 w 458800"/>
                <a:gd name="connsiteY4" fmla="*/ 547886 h 547885"/>
                <a:gd name="connsiteX5" fmla="*/ 193395 w 458800"/>
                <a:gd name="connsiteY5" fmla="*/ 540959 h 547885"/>
                <a:gd name="connsiteX6" fmla="*/ 458800 w 458800"/>
                <a:gd name="connsiteY6" fmla="*/ 275554 h 547885"/>
                <a:gd name="connsiteX7" fmla="*/ 458800 w 458800"/>
                <a:gd name="connsiteY7" fmla="*/ 275589 h 54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800" h="547885">
                  <a:moveTo>
                    <a:pt x="458800" y="272777"/>
                  </a:moveTo>
                  <a:lnTo>
                    <a:pt x="186023" y="0"/>
                  </a:lnTo>
                  <a:lnTo>
                    <a:pt x="0" y="480"/>
                  </a:lnTo>
                  <a:lnTo>
                    <a:pt x="273703" y="274183"/>
                  </a:lnTo>
                  <a:lnTo>
                    <a:pt x="0" y="547886"/>
                  </a:lnTo>
                  <a:lnTo>
                    <a:pt x="193395" y="540959"/>
                  </a:lnTo>
                  <a:lnTo>
                    <a:pt x="458800" y="275554"/>
                  </a:lnTo>
                  <a:lnTo>
                    <a:pt x="458800" y="27558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216370C-3365-4AC0-B671-5F4D57A31542}"/>
              </a:ext>
            </a:extLst>
          </p:cNvPr>
          <p:cNvGrpSpPr/>
          <p:nvPr/>
        </p:nvGrpSpPr>
        <p:grpSpPr>
          <a:xfrm rot="5400000">
            <a:off x="1487312" y="5019400"/>
            <a:ext cx="404467" cy="240781"/>
            <a:chOff x="6130355" y="529013"/>
            <a:chExt cx="996089" cy="592976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58C3878-2ECE-40BD-AA35-BD838CF2401A}"/>
                </a:ext>
              </a:extLst>
            </p:cNvPr>
            <p:cNvSpPr/>
            <p:nvPr/>
          </p:nvSpPr>
          <p:spPr>
            <a:xfrm>
              <a:off x="6629377" y="529013"/>
              <a:ext cx="496553" cy="592976"/>
            </a:xfrm>
            <a:custGeom>
              <a:avLst/>
              <a:gdLst>
                <a:gd name="connsiteX0" fmla="*/ 496519 w 496553"/>
                <a:gd name="connsiteY0" fmla="*/ 295237 h 592976"/>
                <a:gd name="connsiteX1" fmla="*/ 201316 w 496553"/>
                <a:gd name="connsiteY1" fmla="*/ 0 h 592976"/>
                <a:gd name="connsiteX2" fmla="*/ 0 w 496553"/>
                <a:gd name="connsiteY2" fmla="*/ 514 h 592976"/>
                <a:gd name="connsiteX3" fmla="*/ 296231 w 496553"/>
                <a:gd name="connsiteY3" fmla="*/ 296746 h 592976"/>
                <a:gd name="connsiteX4" fmla="*/ 0 w 496553"/>
                <a:gd name="connsiteY4" fmla="*/ 592977 h 592976"/>
                <a:gd name="connsiteX5" fmla="*/ 209306 w 496553"/>
                <a:gd name="connsiteY5" fmla="*/ 585468 h 592976"/>
                <a:gd name="connsiteX6" fmla="*/ 496519 w 496553"/>
                <a:gd name="connsiteY6" fmla="*/ 298254 h 592976"/>
                <a:gd name="connsiteX7" fmla="*/ 496554 w 496553"/>
                <a:gd name="connsiteY7" fmla="*/ 298254 h 59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553" h="592976">
                  <a:moveTo>
                    <a:pt x="496519" y="295237"/>
                  </a:moveTo>
                  <a:lnTo>
                    <a:pt x="201316" y="0"/>
                  </a:lnTo>
                  <a:lnTo>
                    <a:pt x="0" y="514"/>
                  </a:lnTo>
                  <a:lnTo>
                    <a:pt x="296231" y="296746"/>
                  </a:lnTo>
                  <a:lnTo>
                    <a:pt x="0" y="592977"/>
                  </a:lnTo>
                  <a:lnTo>
                    <a:pt x="209306" y="585468"/>
                  </a:lnTo>
                  <a:lnTo>
                    <a:pt x="496519" y="298254"/>
                  </a:lnTo>
                  <a:lnTo>
                    <a:pt x="496554" y="298254"/>
                  </a:lnTo>
                  <a:close/>
                </a:path>
              </a:pathLst>
            </a:cu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9F05D1A-0479-46F0-9546-404D05B398ED}"/>
                </a:ext>
              </a:extLst>
            </p:cNvPr>
            <p:cNvSpPr/>
            <p:nvPr/>
          </p:nvSpPr>
          <p:spPr>
            <a:xfrm>
              <a:off x="6629891" y="529013"/>
              <a:ext cx="496553" cy="592976"/>
            </a:xfrm>
            <a:custGeom>
              <a:avLst/>
              <a:gdLst>
                <a:gd name="connsiteX0" fmla="*/ 496519 w 496553"/>
                <a:gd name="connsiteY0" fmla="*/ 295237 h 592976"/>
                <a:gd name="connsiteX1" fmla="*/ 201317 w 496553"/>
                <a:gd name="connsiteY1" fmla="*/ 0 h 592976"/>
                <a:gd name="connsiteX2" fmla="*/ 0 w 496553"/>
                <a:gd name="connsiteY2" fmla="*/ 514 h 592976"/>
                <a:gd name="connsiteX3" fmla="*/ 296232 w 496553"/>
                <a:gd name="connsiteY3" fmla="*/ 296746 h 592976"/>
                <a:gd name="connsiteX4" fmla="*/ 0 w 496553"/>
                <a:gd name="connsiteY4" fmla="*/ 592977 h 592976"/>
                <a:gd name="connsiteX5" fmla="*/ 209306 w 496553"/>
                <a:gd name="connsiteY5" fmla="*/ 585468 h 592976"/>
                <a:gd name="connsiteX6" fmla="*/ 496519 w 496553"/>
                <a:gd name="connsiteY6" fmla="*/ 298254 h 592976"/>
                <a:gd name="connsiteX7" fmla="*/ 496554 w 496553"/>
                <a:gd name="connsiteY7" fmla="*/ 298254 h 59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553" h="592976">
                  <a:moveTo>
                    <a:pt x="496519" y="295237"/>
                  </a:moveTo>
                  <a:lnTo>
                    <a:pt x="201317" y="0"/>
                  </a:lnTo>
                  <a:lnTo>
                    <a:pt x="0" y="514"/>
                  </a:lnTo>
                  <a:lnTo>
                    <a:pt x="296232" y="296746"/>
                  </a:lnTo>
                  <a:lnTo>
                    <a:pt x="0" y="592977"/>
                  </a:lnTo>
                  <a:lnTo>
                    <a:pt x="209306" y="585468"/>
                  </a:lnTo>
                  <a:lnTo>
                    <a:pt x="496519" y="298254"/>
                  </a:lnTo>
                  <a:lnTo>
                    <a:pt x="496554" y="298254"/>
                  </a:lnTo>
                  <a:close/>
                </a:path>
              </a:pathLst>
            </a:cu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9FDD99D-BC4F-4084-9C89-8CE6AE0CCB60}"/>
                </a:ext>
              </a:extLst>
            </p:cNvPr>
            <p:cNvSpPr/>
            <p:nvPr/>
          </p:nvSpPr>
          <p:spPr>
            <a:xfrm>
              <a:off x="6380123" y="529013"/>
              <a:ext cx="496519" cy="592976"/>
            </a:xfrm>
            <a:custGeom>
              <a:avLst/>
              <a:gdLst>
                <a:gd name="connsiteX0" fmla="*/ 496520 w 496519"/>
                <a:gd name="connsiteY0" fmla="*/ 295237 h 592976"/>
                <a:gd name="connsiteX1" fmla="*/ 201317 w 496519"/>
                <a:gd name="connsiteY1" fmla="*/ 0 h 592976"/>
                <a:gd name="connsiteX2" fmla="*/ 0 w 496519"/>
                <a:gd name="connsiteY2" fmla="*/ 514 h 592976"/>
                <a:gd name="connsiteX3" fmla="*/ 296231 w 496519"/>
                <a:gd name="connsiteY3" fmla="*/ 296746 h 592976"/>
                <a:gd name="connsiteX4" fmla="*/ 0 w 496519"/>
                <a:gd name="connsiteY4" fmla="*/ 592977 h 592976"/>
                <a:gd name="connsiteX5" fmla="*/ 209307 w 496519"/>
                <a:gd name="connsiteY5" fmla="*/ 585468 h 592976"/>
                <a:gd name="connsiteX6" fmla="*/ 496520 w 496519"/>
                <a:gd name="connsiteY6" fmla="*/ 298254 h 592976"/>
                <a:gd name="connsiteX7" fmla="*/ 496520 w 496519"/>
                <a:gd name="connsiteY7" fmla="*/ 298254 h 59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519" h="592976">
                  <a:moveTo>
                    <a:pt x="496520" y="295237"/>
                  </a:moveTo>
                  <a:lnTo>
                    <a:pt x="201317" y="0"/>
                  </a:lnTo>
                  <a:lnTo>
                    <a:pt x="0" y="514"/>
                  </a:lnTo>
                  <a:lnTo>
                    <a:pt x="296231" y="296746"/>
                  </a:lnTo>
                  <a:lnTo>
                    <a:pt x="0" y="592977"/>
                  </a:lnTo>
                  <a:lnTo>
                    <a:pt x="209307" y="585468"/>
                  </a:lnTo>
                  <a:lnTo>
                    <a:pt x="496520" y="298254"/>
                  </a:lnTo>
                  <a:lnTo>
                    <a:pt x="496520" y="298254"/>
                  </a:lnTo>
                  <a:close/>
                </a:path>
              </a:pathLst>
            </a:cu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E2325DA-AA98-4F85-9CA6-33F2DB4647BD}"/>
                </a:ext>
              </a:extLst>
            </p:cNvPr>
            <p:cNvSpPr/>
            <p:nvPr/>
          </p:nvSpPr>
          <p:spPr>
            <a:xfrm>
              <a:off x="6130355" y="529013"/>
              <a:ext cx="496519" cy="592976"/>
            </a:xfrm>
            <a:custGeom>
              <a:avLst/>
              <a:gdLst>
                <a:gd name="connsiteX0" fmla="*/ 496519 w 496519"/>
                <a:gd name="connsiteY0" fmla="*/ 295237 h 592976"/>
                <a:gd name="connsiteX1" fmla="*/ 201316 w 496519"/>
                <a:gd name="connsiteY1" fmla="*/ 0 h 592976"/>
                <a:gd name="connsiteX2" fmla="*/ 0 w 496519"/>
                <a:gd name="connsiteY2" fmla="*/ 514 h 592976"/>
                <a:gd name="connsiteX3" fmla="*/ 296232 w 496519"/>
                <a:gd name="connsiteY3" fmla="*/ 296746 h 592976"/>
                <a:gd name="connsiteX4" fmla="*/ 0 w 496519"/>
                <a:gd name="connsiteY4" fmla="*/ 592977 h 592976"/>
                <a:gd name="connsiteX5" fmla="*/ 209306 w 496519"/>
                <a:gd name="connsiteY5" fmla="*/ 585468 h 592976"/>
                <a:gd name="connsiteX6" fmla="*/ 496519 w 496519"/>
                <a:gd name="connsiteY6" fmla="*/ 298254 h 592976"/>
                <a:gd name="connsiteX7" fmla="*/ 496519 w 496519"/>
                <a:gd name="connsiteY7" fmla="*/ 298254 h 592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6519" h="592976">
                  <a:moveTo>
                    <a:pt x="496519" y="295237"/>
                  </a:moveTo>
                  <a:lnTo>
                    <a:pt x="201316" y="0"/>
                  </a:lnTo>
                  <a:lnTo>
                    <a:pt x="0" y="514"/>
                  </a:lnTo>
                  <a:lnTo>
                    <a:pt x="296232" y="296746"/>
                  </a:lnTo>
                  <a:lnTo>
                    <a:pt x="0" y="592977"/>
                  </a:lnTo>
                  <a:lnTo>
                    <a:pt x="209306" y="585468"/>
                  </a:lnTo>
                  <a:lnTo>
                    <a:pt x="496519" y="298254"/>
                  </a:lnTo>
                  <a:lnTo>
                    <a:pt x="496519" y="298254"/>
                  </a:lnTo>
                  <a:close/>
                </a:path>
              </a:pathLst>
            </a:custGeom>
            <a:gradFill>
              <a:gsLst>
                <a:gs pos="8000">
                  <a:schemeClr val="accent1">
                    <a:alpha val="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0" scaled="0"/>
            </a:gradFill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C1C26FF1-2CCF-45BB-8C44-FC225D55C4A8}"/>
              </a:ext>
            </a:extLst>
          </p:cNvPr>
          <p:cNvSpPr/>
          <p:nvPr/>
        </p:nvSpPr>
        <p:spPr>
          <a:xfrm>
            <a:off x="978865" y="5444671"/>
            <a:ext cx="4379448" cy="6947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A6F81C9A-A042-44F8-B6D2-012A07658FAA}"/>
              </a:ext>
            </a:extLst>
          </p:cNvPr>
          <p:cNvSpPr/>
          <p:nvPr/>
        </p:nvSpPr>
        <p:spPr>
          <a:xfrm>
            <a:off x="1141240" y="5496675"/>
            <a:ext cx="16353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</a:rPr>
              <a:t>2000 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元</a:t>
            </a:r>
            <a:endParaRPr lang="zh-CN" alt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D2342931-3DBC-4ABF-9ADA-EA280BF584F5}"/>
              </a:ext>
            </a:extLst>
          </p:cNvPr>
          <p:cNvSpPr/>
          <p:nvPr/>
        </p:nvSpPr>
        <p:spPr>
          <a:xfrm>
            <a:off x="2826856" y="574850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金额差异</a:t>
            </a:r>
          </a:p>
        </p:txBody>
      </p:sp>
      <p:sp>
        <p:nvSpPr>
          <p:cNvPr id="80" name="loss_156492">
            <a:extLst>
              <a:ext uri="{FF2B5EF4-FFF2-40B4-BE49-F238E27FC236}">
                <a16:creationId xmlns:a16="http://schemas.microsoft.com/office/drawing/2014/main" id="{03BE0CA0-5CF2-421F-8217-7F30438C5E64}"/>
              </a:ext>
            </a:extLst>
          </p:cNvPr>
          <p:cNvSpPr/>
          <p:nvPr/>
        </p:nvSpPr>
        <p:spPr>
          <a:xfrm>
            <a:off x="4643549" y="5543076"/>
            <a:ext cx="450549" cy="524500"/>
          </a:xfrm>
          <a:custGeom>
            <a:avLst/>
            <a:gdLst>
              <a:gd name="connsiteX0" fmla="*/ 271371 w 520208"/>
              <a:gd name="connsiteY0" fmla="*/ 274213 h 605592"/>
              <a:gd name="connsiteX1" fmla="*/ 271371 w 520208"/>
              <a:gd name="connsiteY1" fmla="*/ 332710 h 605592"/>
              <a:gd name="connsiteX2" fmla="*/ 289658 w 520208"/>
              <a:gd name="connsiteY2" fmla="*/ 322327 h 605592"/>
              <a:gd name="connsiteX3" fmla="*/ 296712 w 520208"/>
              <a:gd name="connsiteY3" fmla="*/ 302766 h 605592"/>
              <a:gd name="connsiteX4" fmla="*/ 290772 w 520208"/>
              <a:gd name="connsiteY4" fmla="*/ 285431 h 605592"/>
              <a:gd name="connsiteX5" fmla="*/ 271371 w 520208"/>
              <a:gd name="connsiteY5" fmla="*/ 274213 h 605592"/>
              <a:gd name="connsiteX6" fmla="*/ 249558 w 520208"/>
              <a:gd name="connsiteY6" fmla="*/ 173164 h 605592"/>
              <a:gd name="connsiteX7" fmla="*/ 235449 w 520208"/>
              <a:gd name="connsiteY7" fmla="*/ 183362 h 605592"/>
              <a:gd name="connsiteX8" fmla="*/ 230251 w 520208"/>
              <a:gd name="connsiteY8" fmla="*/ 199307 h 605592"/>
              <a:gd name="connsiteX9" fmla="*/ 235077 w 520208"/>
              <a:gd name="connsiteY9" fmla="*/ 214047 h 605592"/>
              <a:gd name="connsiteX10" fmla="*/ 249558 w 520208"/>
              <a:gd name="connsiteY10" fmla="*/ 225079 h 605592"/>
              <a:gd name="connsiteX11" fmla="*/ 249651 w 520208"/>
              <a:gd name="connsiteY11" fmla="*/ 125606 h 605592"/>
              <a:gd name="connsiteX12" fmla="*/ 271371 w 520208"/>
              <a:gd name="connsiteY12" fmla="*/ 125606 h 605592"/>
              <a:gd name="connsiteX13" fmla="*/ 271371 w 520208"/>
              <a:gd name="connsiteY13" fmla="*/ 140532 h 605592"/>
              <a:gd name="connsiteX14" fmla="*/ 309336 w 520208"/>
              <a:gd name="connsiteY14" fmla="*/ 156755 h 605592"/>
              <a:gd name="connsiteX15" fmla="*/ 327344 w 520208"/>
              <a:gd name="connsiteY15" fmla="*/ 192725 h 605592"/>
              <a:gd name="connsiteX16" fmla="*/ 289379 w 520208"/>
              <a:gd name="connsiteY16" fmla="*/ 197638 h 605592"/>
              <a:gd name="connsiteX17" fmla="*/ 271371 w 520208"/>
              <a:gd name="connsiteY17" fmla="*/ 173628 h 605592"/>
              <a:gd name="connsiteX18" fmla="*/ 271371 w 520208"/>
              <a:gd name="connsiteY18" fmla="*/ 232218 h 605592"/>
              <a:gd name="connsiteX19" fmla="*/ 320475 w 520208"/>
              <a:gd name="connsiteY19" fmla="*/ 257526 h 605592"/>
              <a:gd name="connsiteX20" fmla="*/ 333563 w 520208"/>
              <a:gd name="connsiteY20" fmla="*/ 297297 h 605592"/>
              <a:gd name="connsiteX21" fmla="*/ 317133 w 520208"/>
              <a:gd name="connsiteY21" fmla="*/ 343093 h 605592"/>
              <a:gd name="connsiteX22" fmla="*/ 271371 w 520208"/>
              <a:gd name="connsiteY22" fmla="*/ 365899 h 605592"/>
              <a:gd name="connsiteX23" fmla="*/ 271371 w 520208"/>
              <a:gd name="connsiteY23" fmla="*/ 393896 h 605592"/>
              <a:gd name="connsiteX24" fmla="*/ 249651 w 520208"/>
              <a:gd name="connsiteY24" fmla="*/ 393896 h 605592"/>
              <a:gd name="connsiteX25" fmla="*/ 249651 w 520208"/>
              <a:gd name="connsiteY25" fmla="*/ 366641 h 605592"/>
              <a:gd name="connsiteX26" fmla="*/ 207416 w 520208"/>
              <a:gd name="connsiteY26" fmla="*/ 347265 h 605592"/>
              <a:gd name="connsiteX27" fmla="*/ 186716 w 520208"/>
              <a:gd name="connsiteY27" fmla="*/ 301561 h 605592"/>
              <a:gd name="connsiteX28" fmla="*/ 225888 w 520208"/>
              <a:gd name="connsiteY28" fmla="*/ 297297 h 605592"/>
              <a:gd name="connsiteX29" fmla="*/ 234892 w 520208"/>
              <a:gd name="connsiteY29" fmla="*/ 318063 h 605592"/>
              <a:gd name="connsiteX30" fmla="*/ 249651 w 520208"/>
              <a:gd name="connsiteY30" fmla="*/ 330671 h 605592"/>
              <a:gd name="connsiteX31" fmla="*/ 249651 w 520208"/>
              <a:gd name="connsiteY31" fmla="*/ 267816 h 605592"/>
              <a:gd name="connsiteX32" fmla="*/ 206488 w 520208"/>
              <a:gd name="connsiteY32" fmla="*/ 242415 h 605592"/>
              <a:gd name="connsiteX33" fmla="*/ 192657 w 520208"/>
              <a:gd name="connsiteY33" fmla="*/ 201068 h 605592"/>
              <a:gd name="connsiteX34" fmla="*/ 208251 w 520208"/>
              <a:gd name="connsiteY34" fmla="*/ 159722 h 605592"/>
              <a:gd name="connsiteX35" fmla="*/ 249651 w 520208"/>
              <a:gd name="connsiteY35" fmla="*/ 140532 h 605592"/>
              <a:gd name="connsiteX36" fmla="*/ 149572 w 520208"/>
              <a:gd name="connsiteY36" fmla="*/ 37820 h 605592"/>
              <a:gd name="connsiteX37" fmla="*/ 149572 w 520208"/>
              <a:gd name="connsiteY37" fmla="*/ 349747 h 605592"/>
              <a:gd name="connsiteX38" fmla="*/ 149572 w 520208"/>
              <a:gd name="connsiteY38" fmla="*/ 387568 h 605592"/>
              <a:gd name="connsiteX39" fmla="*/ 111599 w 520208"/>
              <a:gd name="connsiteY39" fmla="*/ 387568 h 605592"/>
              <a:gd name="connsiteX40" fmla="*/ 92473 w 520208"/>
              <a:gd name="connsiteY40" fmla="*/ 387568 h 605592"/>
              <a:gd name="connsiteX41" fmla="*/ 260151 w 520208"/>
              <a:gd name="connsiteY41" fmla="*/ 552476 h 605592"/>
              <a:gd name="connsiteX42" fmla="*/ 427735 w 520208"/>
              <a:gd name="connsiteY42" fmla="*/ 387568 h 605592"/>
              <a:gd name="connsiteX43" fmla="*/ 408609 w 520208"/>
              <a:gd name="connsiteY43" fmla="*/ 387568 h 605592"/>
              <a:gd name="connsiteX44" fmla="*/ 370729 w 520208"/>
              <a:gd name="connsiteY44" fmla="*/ 387568 h 605592"/>
              <a:gd name="connsiteX45" fmla="*/ 370729 w 520208"/>
              <a:gd name="connsiteY45" fmla="*/ 349747 h 605592"/>
              <a:gd name="connsiteX46" fmla="*/ 370729 w 520208"/>
              <a:gd name="connsiteY46" fmla="*/ 37820 h 605592"/>
              <a:gd name="connsiteX47" fmla="*/ 111599 w 520208"/>
              <a:gd name="connsiteY47" fmla="*/ 0 h 605592"/>
              <a:gd name="connsiteX48" fmla="*/ 408609 w 520208"/>
              <a:gd name="connsiteY48" fmla="*/ 0 h 605592"/>
              <a:gd name="connsiteX49" fmla="*/ 408609 w 520208"/>
              <a:gd name="connsiteY49" fmla="*/ 349747 h 605592"/>
              <a:gd name="connsiteX50" fmla="*/ 520208 w 520208"/>
              <a:gd name="connsiteY50" fmla="*/ 349747 h 605592"/>
              <a:gd name="connsiteX51" fmla="*/ 260151 w 520208"/>
              <a:gd name="connsiteY51" fmla="*/ 605592 h 605592"/>
              <a:gd name="connsiteX52" fmla="*/ 0 w 520208"/>
              <a:gd name="connsiteY52" fmla="*/ 349747 h 605592"/>
              <a:gd name="connsiteX53" fmla="*/ 111599 w 520208"/>
              <a:gd name="connsiteY53" fmla="*/ 349747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20208" h="605592">
                <a:moveTo>
                  <a:pt x="271371" y="274213"/>
                </a:moveTo>
                <a:lnTo>
                  <a:pt x="271371" y="332710"/>
                </a:lnTo>
                <a:cubicBezTo>
                  <a:pt x="278890" y="331320"/>
                  <a:pt x="285016" y="327797"/>
                  <a:pt x="289658" y="322327"/>
                </a:cubicBezTo>
                <a:cubicBezTo>
                  <a:pt x="294392" y="316765"/>
                  <a:pt x="296712" y="310276"/>
                  <a:pt x="296712" y="302766"/>
                </a:cubicBezTo>
                <a:cubicBezTo>
                  <a:pt x="296712" y="296092"/>
                  <a:pt x="294763" y="290251"/>
                  <a:pt x="290772" y="285431"/>
                </a:cubicBezTo>
                <a:cubicBezTo>
                  <a:pt x="286873" y="280610"/>
                  <a:pt x="280375" y="276809"/>
                  <a:pt x="271371" y="274213"/>
                </a:cubicBezTo>
                <a:close/>
                <a:moveTo>
                  <a:pt x="249558" y="173164"/>
                </a:moveTo>
                <a:cubicBezTo>
                  <a:pt x="243710" y="175204"/>
                  <a:pt x="238976" y="178634"/>
                  <a:pt x="235449" y="183362"/>
                </a:cubicBezTo>
                <a:cubicBezTo>
                  <a:pt x="232014" y="188182"/>
                  <a:pt x="230251" y="193467"/>
                  <a:pt x="230251" y="199307"/>
                </a:cubicBezTo>
                <a:cubicBezTo>
                  <a:pt x="230251" y="204591"/>
                  <a:pt x="231829" y="209505"/>
                  <a:pt x="235077" y="214047"/>
                </a:cubicBezTo>
                <a:cubicBezTo>
                  <a:pt x="238233" y="218590"/>
                  <a:pt x="243060" y="222298"/>
                  <a:pt x="249558" y="225079"/>
                </a:cubicBezTo>
                <a:close/>
                <a:moveTo>
                  <a:pt x="249651" y="125606"/>
                </a:moveTo>
                <a:lnTo>
                  <a:pt x="271371" y="125606"/>
                </a:lnTo>
                <a:lnTo>
                  <a:pt x="271371" y="140532"/>
                </a:lnTo>
                <a:cubicBezTo>
                  <a:pt x="287244" y="142386"/>
                  <a:pt x="299961" y="147855"/>
                  <a:pt x="309336" y="156755"/>
                </a:cubicBezTo>
                <a:cubicBezTo>
                  <a:pt x="318804" y="165748"/>
                  <a:pt x="324745" y="177707"/>
                  <a:pt x="327344" y="192725"/>
                </a:cubicBezTo>
                <a:lnTo>
                  <a:pt x="289379" y="197638"/>
                </a:lnTo>
                <a:cubicBezTo>
                  <a:pt x="287059" y="185865"/>
                  <a:pt x="281118" y="177799"/>
                  <a:pt x="271371" y="173628"/>
                </a:cubicBezTo>
                <a:lnTo>
                  <a:pt x="271371" y="232218"/>
                </a:lnTo>
                <a:cubicBezTo>
                  <a:pt x="295413" y="238800"/>
                  <a:pt x="311750" y="247143"/>
                  <a:pt x="320475" y="257526"/>
                </a:cubicBezTo>
                <a:cubicBezTo>
                  <a:pt x="329201" y="267909"/>
                  <a:pt x="333563" y="281166"/>
                  <a:pt x="333563" y="297297"/>
                </a:cubicBezTo>
                <a:cubicBezTo>
                  <a:pt x="333563" y="315374"/>
                  <a:pt x="328087" y="330671"/>
                  <a:pt x="317133" y="343093"/>
                </a:cubicBezTo>
                <a:cubicBezTo>
                  <a:pt x="306087" y="355423"/>
                  <a:pt x="290864" y="363118"/>
                  <a:pt x="271371" y="365899"/>
                </a:cubicBezTo>
                <a:lnTo>
                  <a:pt x="271371" y="393896"/>
                </a:lnTo>
                <a:lnTo>
                  <a:pt x="249651" y="393896"/>
                </a:lnTo>
                <a:lnTo>
                  <a:pt x="249651" y="366641"/>
                </a:lnTo>
                <a:cubicBezTo>
                  <a:pt x="232293" y="364508"/>
                  <a:pt x="218276" y="358019"/>
                  <a:pt x="207416" y="347265"/>
                </a:cubicBezTo>
                <a:cubicBezTo>
                  <a:pt x="196556" y="336511"/>
                  <a:pt x="189687" y="321215"/>
                  <a:pt x="186716" y="301561"/>
                </a:cubicBezTo>
                <a:lnTo>
                  <a:pt x="225888" y="297297"/>
                </a:lnTo>
                <a:cubicBezTo>
                  <a:pt x="227466" y="305362"/>
                  <a:pt x="230529" y="312222"/>
                  <a:pt x="234892" y="318063"/>
                </a:cubicBezTo>
                <a:cubicBezTo>
                  <a:pt x="239254" y="323811"/>
                  <a:pt x="244174" y="327982"/>
                  <a:pt x="249651" y="330671"/>
                </a:cubicBezTo>
                <a:lnTo>
                  <a:pt x="249651" y="267816"/>
                </a:lnTo>
                <a:cubicBezTo>
                  <a:pt x="229972" y="262254"/>
                  <a:pt x="215584" y="253725"/>
                  <a:pt x="206488" y="242415"/>
                </a:cubicBezTo>
                <a:cubicBezTo>
                  <a:pt x="197298" y="231012"/>
                  <a:pt x="192657" y="217292"/>
                  <a:pt x="192657" y="201068"/>
                </a:cubicBezTo>
                <a:cubicBezTo>
                  <a:pt x="192657" y="184660"/>
                  <a:pt x="197855" y="170939"/>
                  <a:pt x="208251" y="159722"/>
                </a:cubicBezTo>
                <a:cubicBezTo>
                  <a:pt x="218648" y="148597"/>
                  <a:pt x="232385" y="142200"/>
                  <a:pt x="249651" y="140532"/>
                </a:cubicBezTo>
                <a:close/>
                <a:moveTo>
                  <a:pt x="149572" y="37820"/>
                </a:moveTo>
                <a:lnTo>
                  <a:pt x="149572" y="349747"/>
                </a:lnTo>
                <a:lnTo>
                  <a:pt x="149572" y="387568"/>
                </a:lnTo>
                <a:lnTo>
                  <a:pt x="111599" y="387568"/>
                </a:lnTo>
                <a:lnTo>
                  <a:pt x="92473" y="387568"/>
                </a:lnTo>
                <a:lnTo>
                  <a:pt x="260151" y="552476"/>
                </a:lnTo>
                <a:lnTo>
                  <a:pt x="427735" y="387568"/>
                </a:lnTo>
                <a:lnTo>
                  <a:pt x="408609" y="387568"/>
                </a:lnTo>
                <a:lnTo>
                  <a:pt x="370729" y="387568"/>
                </a:lnTo>
                <a:lnTo>
                  <a:pt x="370729" y="349747"/>
                </a:lnTo>
                <a:lnTo>
                  <a:pt x="370729" y="37820"/>
                </a:lnTo>
                <a:close/>
                <a:moveTo>
                  <a:pt x="111599" y="0"/>
                </a:moveTo>
                <a:lnTo>
                  <a:pt x="408609" y="0"/>
                </a:lnTo>
                <a:lnTo>
                  <a:pt x="408609" y="349747"/>
                </a:lnTo>
                <a:lnTo>
                  <a:pt x="520208" y="349747"/>
                </a:lnTo>
                <a:lnTo>
                  <a:pt x="260151" y="605592"/>
                </a:lnTo>
                <a:lnTo>
                  <a:pt x="0" y="349747"/>
                </a:lnTo>
                <a:lnTo>
                  <a:pt x="111599" y="349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1021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5827186-3F61-453F-ACD3-3DFA74B269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3" name="图片 2" descr="QR 代码&#10;&#10;中度可信度描述已自动生成">
            <a:extLst>
              <a:ext uri="{FF2B5EF4-FFF2-40B4-BE49-F238E27FC236}">
                <a16:creationId xmlns:a16="http://schemas.microsoft.com/office/drawing/2014/main" id="{4C911FC4-40E3-4B7B-8A2B-46B3720813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A08D2F1-F590-479D-A7AD-D572CA744107}"/>
              </a:ext>
            </a:extLst>
          </p:cNvPr>
          <p:cNvSpPr txBox="1"/>
          <p:nvPr/>
        </p:nvSpPr>
        <p:spPr>
          <a:xfrm>
            <a:off x="3200128" y="2761420"/>
            <a:ext cx="1857647" cy="43088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/>
            <a:r>
              <a:rPr lang="en-US" altLang="zh-CN" sz="2800" b="1" dirty="0">
                <a:latin typeface="+mj-ea"/>
                <a:ea typeface="+mj-ea"/>
              </a:rPr>
              <a:t>PPT</a:t>
            </a:r>
            <a:r>
              <a:rPr lang="zh-CN" altLang="en-US" sz="2800" b="1" dirty="0">
                <a:latin typeface="+mj-ea"/>
                <a:ea typeface="+mj-ea"/>
              </a:rPr>
              <a:t>竞技场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46DB747-D501-4A7D-B8C0-DC3212AA00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9064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bg1">
                <a:lumMod val="9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6A3FCB6-AB3E-4DBC-B524-4E3AC931DD20}"/>
              </a:ext>
            </a:extLst>
          </p:cNvPr>
          <p:cNvSpPr txBox="1"/>
          <p:nvPr/>
        </p:nvSpPr>
        <p:spPr>
          <a:xfrm>
            <a:off x="3200128" y="3244334"/>
            <a:ext cx="1613172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ts val="20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H" panose="00020600040101010101" pitchFamily="18" charset="-122"/>
              </a:rPr>
              <a:t>anchuangPPT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5250745-AF85-487C-A991-80DDCC040E49}"/>
              </a:ext>
            </a:extLst>
          </p:cNvPr>
          <p:cNvSpPr txBox="1"/>
          <p:nvPr/>
        </p:nvSpPr>
        <p:spPr>
          <a:xfrm>
            <a:off x="2078437" y="3785967"/>
            <a:ext cx="228401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“三自”设计师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2210BF9-0FB5-4FBF-B5F5-DD1045A205FA}"/>
              </a:ext>
            </a:extLst>
          </p:cNvPr>
          <p:cNvSpPr/>
          <p:nvPr/>
        </p:nvSpPr>
        <p:spPr>
          <a:xfrm>
            <a:off x="22784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F2CA76-2EDC-435D-9150-50E038FEB3EC}"/>
              </a:ext>
            </a:extLst>
          </p:cNvPr>
          <p:cNvSpPr txBox="1"/>
          <p:nvPr/>
        </p:nvSpPr>
        <p:spPr>
          <a:xfrm>
            <a:off x="22751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自由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72337EA-E2FB-4910-A780-3B81B05F49D2}"/>
              </a:ext>
            </a:extLst>
          </p:cNvPr>
          <p:cNvSpPr/>
          <p:nvPr/>
        </p:nvSpPr>
        <p:spPr>
          <a:xfrm>
            <a:off x="29515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A286B3-F367-4D53-BFC5-6EB79D2E7E9D}"/>
              </a:ext>
            </a:extLst>
          </p:cNvPr>
          <p:cNvSpPr txBox="1"/>
          <p:nvPr/>
        </p:nvSpPr>
        <p:spPr>
          <a:xfrm>
            <a:off x="29482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自学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DFB27E2-EA0B-4378-A53E-C3657A670028}"/>
              </a:ext>
            </a:extLst>
          </p:cNvPr>
          <p:cNvSpPr/>
          <p:nvPr/>
        </p:nvSpPr>
        <p:spPr>
          <a:xfrm>
            <a:off x="3624610" y="4151822"/>
            <a:ext cx="588563" cy="279400"/>
          </a:xfrm>
          <a:prstGeom prst="round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61CD70E-E26E-4F08-8A7B-DD1B87AAF1F4}"/>
              </a:ext>
            </a:extLst>
          </p:cNvPr>
          <p:cNvSpPr txBox="1"/>
          <p:nvPr/>
        </p:nvSpPr>
        <p:spPr>
          <a:xfrm>
            <a:off x="3621382" y="4139122"/>
            <a:ext cx="595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自嗨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24E2E23-E6D7-4DD7-9ACB-B9CFF3760A7E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852" y="2747300"/>
            <a:ext cx="1969773" cy="196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6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D31FED-2684-F3AE-8B61-501998BDE005}"/>
              </a:ext>
            </a:extLst>
          </p:cNvPr>
          <p:cNvSpPr txBox="1"/>
          <p:nvPr/>
        </p:nvSpPr>
        <p:spPr>
          <a:xfrm>
            <a:off x="679091" y="51928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5201478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7614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11A35"/>
      </a:accent1>
      <a:accent2>
        <a:srgbClr val="FFC30C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字体搭配01-旁门左道">
      <a:majorFont>
        <a:latin typeface="Roboto Bold"/>
        <a:ea typeface="思源黑体 CN Bold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111A35"/>
    </a:accent1>
    <a:accent2>
      <a:srgbClr val="FFC30C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397</Words>
  <Application>Microsoft Office PowerPoint</Application>
  <PresentationFormat>宽屏</PresentationFormat>
  <Paragraphs>145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Roboto Bold</vt:lpstr>
      <vt:lpstr>思源黑体 CN Bold</vt:lpstr>
      <vt:lpstr>思源黑体 CN Regular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蓝色商务风保养合约查核报告ppt模板</dc:title>
  <dc:creator>PPT竞技场</dc:creator>
  <cp:keywords>51PPT模板网</cp:keywords>
  <dc:description>www.51pptmoban.com</dc:description>
  <cp:lastModifiedBy>Win user</cp:lastModifiedBy>
  <cp:revision>74</cp:revision>
  <dcterms:created xsi:type="dcterms:W3CDTF">2022-09-21T01:26:11Z</dcterms:created>
  <dcterms:modified xsi:type="dcterms:W3CDTF">2022-10-18T14:15:33Z</dcterms:modified>
</cp:coreProperties>
</file>