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6" r:id="rId2"/>
    <p:sldId id="258" r:id="rId3"/>
    <p:sldId id="261" r:id="rId4"/>
    <p:sldId id="259" r:id="rId5"/>
    <p:sldId id="257" r:id="rId6"/>
    <p:sldId id="260" r:id="rId7"/>
    <p:sldId id="262" r:id="rId8"/>
    <p:sldId id="263" r:id="rId9"/>
    <p:sldId id="264" r:id="rId10"/>
    <p:sldId id="265" r:id="rId11"/>
    <p:sldId id="266" r:id="rId12"/>
    <p:sldId id="267" r:id="rId13"/>
    <p:sldId id="273" r:id="rId14"/>
    <p:sldId id="268" r:id="rId15"/>
    <p:sldId id="269" r:id="rId16"/>
    <p:sldId id="274" r:id="rId17"/>
    <p:sldId id="272" r:id="rId18"/>
    <p:sldId id="271" r:id="rId19"/>
    <p:sldId id="1127" r:id="rId20"/>
    <p:sldId id="1128" r:id="rId21"/>
  </p:sldIdLst>
  <p:sldSz cx="12188825" cy="6858000"/>
  <p:notesSz cx="6858000" cy="9144000"/>
  <p:defaultTextStyle>
    <a:defPPr>
      <a:defRPr lang="zh-CN"/>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26" userDrawn="1">
          <p15:clr>
            <a:srgbClr val="A4A3A4"/>
          </p15:clr>
        </p15:guide>
        <p15:guide id="2" pos="12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6A6A6"/>
    <a:srgbClr val="3C2206"/>
    <a:srgbClr val="0B1013"/>
    <a:srgbClr val="E6B98F"/>
    <a:srgbClr val="0B0F12"/>
    <a:srgbClr val="E0AC7D"/>
    <a:srgbClr val="E3BB7E"/>
    <a:srgbClr val="D4C09F"/>
    <a:srgbClr val="386EF0"/>
    <a:srgbClr val="FAE3C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225" autoAdjust="0"/>
    <p:restoredTop sz="95745" autoAdjust="0"/>
  </p:normalViewPr>
  <p:slideViewPr>
    <p:cSldViewPr>
      <p:cViewPr>
        <p:scale>
          <a:sx n="50" d="100"/>
          <a:sy n="50" d="100"/>
        </p:scale>
        <p:origin x="1170" y="1176"/>
      </p:cViewPr>
      <p:guideLst>
        <p:guide orient="horz" pos="1026"/>
        <p:guide pos="120"/>
      </p:guideLst>
    </p:cSldViewPr>
  </p:slideViewPr>
  <p:notesTextViewPr>
    <p:cViewPr>
      <p:scale>
        <a:sx n="20" d="100"/>
        <a:sy n="20" d="100"/>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阿里巴巴普惠体" panose="00020600040101010101" pitchFamily="18" charset="-122"/>
                <a:ea typeface="阿里巴巴普惠体" panose="00020600040101010101" pitchFamily="18"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阿里巴巴普惠体" panose="00020600040101010101" pitchFamily="18" charset="-122"/>
                <a:ea typeface="阿里巴巴普惠体" panose="00020600040101010101" pitchFamily="18" charset="-122"/>
              </a:defRPr>
            </a:lvl1pPr>
          </a:lstStyle>
          <a:p>
            <a:fld id="{4601961B-3020-4D3B-8FCE-0A493BF08EAF}" type="datetimeFigureOut">
              <a:rPr lang="zh-CN" altLang="en-US" smtClean="0"/>
              <a:pPr/>
              <a:t>2022/11/3</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阿里巴巴普惠体" panose="00020600040101010101" pitchFamily="18" charset="-122"/>
                <a:ea typeface="阿里巴巴普惠体" panose="00020600040101010101" pitchFamily="18"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阿里巴巴普惠体" panose="00020600040101010101" pitchFamily="18" charset="-122"/>
                <a:ea typeface="阿里巴巴普惠体" panose="00020600040101010101" pitchFamily="18" charset="-122"/>
              </a:defRPr>
            </a:lvl1pPr>
          </a:lstStyle>
          <a:p>
            <a:fld id="{E52AB42E-5D2C-43C5-9A90-7D05D0140020}" type="slidenum">
              <a:rPr lang="zh-CN" altLang="en-US" smtClean="0"/>
              <a:pPr/>
              <a:t>‹#›</a:t>
            </a:fld>
            <a:endParaRPr lang="zh-CN" altLang="en-US" dirty="0"/>
          </a:p>
        </p:txBody>
      </p:sp>
    </p:spTree>
    <p:extLst>
      <p:ext uri="{BB962C8B-B14F-4D97-AF65-F5344CB8AC3E}">
        <p14:creationId xmlns:p14="http://schemas.microsoft.com/office/powerpoint/2010/main" val="11892103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阿里巴巴普惠体" panose="00020600040101010101" pitchFamily="18" charset="-122"/>
        <a:ea typeface="阿里巴巴普惠体" panose="00020600040101010101" pitchFamily="18" charset="-122"/>
        <a:cs typeface="+mn-cs"/>
      </a:defRPr>
    </a:lvl1pPr>
    <a:lvl2pPr marL="457200" algn="l" defTabSz="914400" rtl="0" eaLnBrk="1" latinLnBrk="0" hangingPunct="1">
      <a:defRPr sz="1200" kern="1200">
        <a:solidFill>
          <a:schemeClr val="tx1"/>
        </a:solidFill>
        <a:latin typeface="阿里巴巴普惠体" panose="00020600040101010101" pitchFamily="18" charset="-122"/>
        <a:ea typeface="阿里巴巴普惠体" panose="00020600040101010101" pitchFamily="18" charset="-122"/>
        <a:cs typeface="+mn-cs"/>
      </a:defRPr>
    </a:lvl2pPr>
    <a:lvl3pPr marL="914400" algn="l" defTabSz="914400" rtl="0" eaLnBrk="1" latinLnBrk="0" hangingPunct="1">
      <a:defRPr sz="1200" kern="1200">
        <a:solidFill>
          <a:schemeClr val="tx1"/>
        </a:solidFill>
        <a:latin typeface="阿里巴巴普惠体" panose="00020600040101010101" pitchFamily="18" charset="-122"/>
        <a:ea typeface="阿里巴巴普惠体" panose="00020600040101010101" pitchFamily="18" charset="-122"/>
        <a:cs typeface="+mn-cs"/>
      </a:defRPr>
    </a:lvl3pPr>
    <a:lvl4pPr marL="1371600" algn="l" defTabSz="914400" rtl="0" eaLnBrk="1" latinLnBrk="0" hangingPunct="1">
      <a:defRPr sz="1200" kern="1200">
        <a:solidFill>
          <a:schemeClr val="tx1"/>
        </a:solidFill>
        <a:latin typeface="阿里巴巴普惠体" panose="00020600040101010101" pitchFamily="18" charset="-122"/>
        <a:ea typeface="阿里巴巴普惠体" panose="00020600040101010101" pitchFamily="18" charset="-122"/>
        <a:cs typeface="+mn-cs"/>
      </a:defRPr>
    </a:lvl4pPr>
    <a:lvl5pPr marL="1828800" algn="l" defTabSz="914400" rtl="0" eaLnBrk="1" latinLnBrk="0" hangingPunct="1">
      <a:defRPr sz="1200" kern="1200">
        <a:solidFill>
          <a:schemeClr val="tx1"/>
        </a:solidFill>
        <a:latin typeface="阿里巴巴普惠体" panose="00020600040101010101" pitchFamily="18" charset="-122"/>
        <a:ea typeface="阿里巴巴普惠体" panose="00020600040101010101" pitchFamily="18"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52AB42E-5D2C-43C5-9A90-7D05D0140020}" type="slidenum">
              <a:rPr lang="zh-CN" altLang="en-US" smtClean="0"/>
              <a:pPr/>
              <a:t>10</a:t>
            </a:fld>
            <a:endParaRPr lang="zh-CN" altLang="en-US"/>
          </a:p>
        </p:txBody>
      </p:sp>
    </p:spTree>
    <p:extLst>
      <p:ext uri="{BB962C8B-B14F-4D97-AF65-F5344CB8AC3E}">
        <p14:creationId xmlns:p14="http://schemas.microsoft.com/office/powerpoint/2010/main" val="38098525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E52AB42E-5D2C-43C5-9A90-7D05D0140020}" type="slidenum">
              <a:rPr lang="zh-CN" altLang="en-US" smtClean="0"/>
              <a:pPr/>
              <a:t>18</a:t>
            </a:fld>
            <a:endParaRPr lang="zh-CN" altLang="en-US" dirty="0"/>
          </a:p>
        </p:txBody>
      </p:sp>
    </p:spTree>
    <p:extLst>
      <p:ext uri="{BB962C8B-B14F-4D97-AF65-F5344CB8AC3E}">
        <p14:creationId xmlns:p14="http://schemas.microsoft.com/office/powerpoint/2010/main" val="28063704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0B1013"/>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www.51pptmoban.com">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B34772D8-C315-7964-1A76-60265056EF2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 y="1791"/>
            <a:ext cx="12188816" cy="6856209"/>
          </a:xfrm>
          <a:prstGeom prst="rect">
            <a:avLst/>
          </a:prstGeom>
        </p:spPr>
      </p:pic>
    </p:spTree>
    <p:extLst>
      <p:ext uri="{BB962C8B-B14F-4D97-AF65-F5344CB8AC3E}">
        <p14:creationId xmlns:p14="http://schemas.microsoft.com/office/powerpoint/2010/main" val="14667257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88825"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0448" y="5285196"/>
            <a:ext cx="685856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99"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5543" y="5250404"/>
            <a:ext cx="4496623"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16" tIns="45708" rIns="91416" bIns="45708" numCol="1" spcCol="0" rtlCol="0" fromWordArt="0" anchor="t" anchorCtr="0" forceAA="0" compatLnSpc="1">
            <a:prstTxWarp prst="textNoShape">
              <a:avLst/>
            </a:prstTxWarp>
            <a:noAutofit/>
          </a:bodyPr>
          <a:lstStyle/>
          <a:p>
            <a:pPr defTabSz="685594">
              <a:lnSpc>
                <a:spcPct val="130000"/>
              </a:lnSpc>
              <a:defRPr/>
            </a:pPr>
            <a:endParaRPr lang="en-US" altLang="zh-CN" sz="2399"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阿里巴巴普惠体" panose="00020600040101010101" pitchFamily="18" charset="-122"/>
              <a:ea typeface="阿里巴巴普惠体" panose="00020600040101010101" pitchFamily="18"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30" y="5627230"/>
            <a:ext cx="5022122"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99"/>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399" dirty="0">
                <a:solidFill>
                  <a:srgbClr val="00FFFF"/>
                </a:solidFill>
                <a:latin typeface="思源黑体 CN Bold" panose="020B0800000000000000" pitchFamily="34" charset="-122"/>
                <a:ea typeface="阿里巴巴普惠体 B" panose="00020600040101010101"/>
                <a:cs typeface="OPPOSans B" panose="00020600040101010101" pitchFamily="18" charset="-122"/>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95485" y="3580735"/>
            <a:ext cx="1829928"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110" y="3508800"/>
            <a:ext cx="2008682"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5543" y="3513604"/>
            <a:ext cx="2985972"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阿里巴巴普惠体" panose="00020600040101010101" pitchFamily="18" charset="-122"/>
                <a:ea typeface="阿里巴巴普惠体" panose="00020600040101010101" pitchFamily="18"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prstClr val="black"/>
                  </a:solidFill>
                  <a:effectLst/>
                  <a:uLnTx/>
                  <a:uFillTx/>
                  <a:latin typeface="Segoe UI Light"/>
                  <a:ea typeface="阿里巴巴普惠体" panose="00020600040101010101" pitchFamily="18" charset="-122"/>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0448" y="4339044"/>
            <a:ext cx="710156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99"/>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5544" y="4276591"/>
            <a:ext cx="4782073"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16" tIns="45708" rIns="91416" bIns="45708" numCol="1" spcCol="0" rtlCol="0" fromWordArt="0" anchor="t" anchorCtr="0" forceAA="0" compatLnSpc="1">
            <a:prstTxWarp prst="textNoShape">
              <a:avLst/>
            </a:prstTxWarp>
            <a:noAutofit/>
          </a:bodyPr>
          <a:lstStyle/>
          <a:p>
            <a:pPr defTabSz="685594">
              <a:lnSpc>
                <a:spcPct val="130000"/>
              </a:lnSpc>
              <a:defRPr/>
            </a:pPr>
            <a:endParaRPr lang="en-US" altLang="zh-CN" sz="2399"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阿里巴巴普惠体" panose="00020600040101010101" pitchFamily="18" charset="-122"/>
              <a:ea typeface="阿里巴巴普惠体" panose="00020600040101010101" pitchFamily="18"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0449" y="4809683"/>
            <a:ext cx="6992518"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99"/>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5543" y="4779765"/>
            <a:ext cx="4979880"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16" tIns="45708" rIns="91416" bIns="45708" numCol="1" spcCol="0" rtlCol="0" fromWordArt="0" anchor="t" anchorCtr="0" forceAA="0" compatLnSpc="1">
            <a:prstTxWarp prst="textNoShape">
              <a:avLst/>
            </a:prstTxWarp>
            <a:noAutofit/>
          </a:bodyPr>
          <a:lstStyle/>
          <a:p>
            <a:pPr defTabSz="685594">
              <a:lnSpc>
                <a:spcPct val="130000"/>
              </a:lnSpc>
              <a:defRPr/>
            </a:pPr>
            <a:endParaRPr lang="en-US" altLang="zh-CN" sz="2399"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阿里巴巴普惠体" panose="00020600040101010101" pitchFamily="18" charset="-122"/>
              <a:ea typeface="阿里巴巴普惠体" panose="00020600040101010101" pitchFamily="18"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7834" y="4819035"/>
            <a:ext cx="69116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16" tIns="45708" rIns="91416" bIns="45708" numCol="1" spcCol="0" rtlCol="0" fromWordArt="0" anchor="t" anchorCtr="0" forceAA="0" compatLnSpc="1">
            <a:prstTxWarp prst="textNoShape">
              <a:avLst/>
            </a:prstTxWarp>
            <a:noAutofit/>
          </a:bodyPr>
          <a:lstStyle/>
          <a:p>
            <a:endParaRPr lang="zh-CN" altLang="en-US" sz="2799"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370" y="5972433"/>
            <a:ext cx="5022122"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99"/>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390" y="385594"/>
            <a:ext cx="1244809"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16" tIns="45708" rIns="91416" bIns="45708" numCol="1" spcCol="0" rtlCol="0" fromWordArt="0" anchor="t" anchorCtr="0" forceAA="0" compatLnSpc="1">
            <a:prstTxWarp prst="textNoShape">
              <a:avLst/>
            </a:prstTxWarp>
            <a:noAutofit/>
          </a:bodyPr>
          <a:lstStyle/>
          <a:p>
            <a:endParaRPr lang="zh-CN" altLang="en-US" sz="13796" dirty="0">
              <a:ln>
                <a:solidFill>
                  <a:schemeClr val="bg1">
                    <a:alpha val="26000"/>
                  </a:schemeClr>
                </a:solidFill>
              </a:ln>
              <a:noFill/>
              <a:latin typeface="+mj-lt"/>
            </a:endParaRPr>
          </a:p>
        </p:txBody>
      </p:sp>
    </p:spTree>
    <p:extLst>
      <p:ext uri="{BB962C8B-B14F-4D97-AF65-F5344CB8AC3E}">
        <p14:creationId xmlns:p14="http://schemas.microsoft.com/office/powerpoint/2010/main" val="153991722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39" userDrawn="1">
          <p15:clr>
            <a:srgbClr val="F26B43"/>
          </p15:clr>
        </p15:guide>
        <p15:guide id="2" orient="horz" pos="3975" userDrawn="1">
          <p15:clr>
            <a:srgbClr val="F26B43"/>
          </p15:clr>
        </p15:guide>
        <p15:guide id="3" pos="453" userDrawn="1">
          <p15:clr>
            <a:srgbClr val="F26B43"/>
          </p15:clr>
        </p15:guide>
        <p15:guide id="4" pos="7225" userDrawn="1">
          <p15:clr>
            <a:srgbClr val="F26B43"/>
          </p15:clr>
        </p15:guide>
        <p15:guide id="5" orient="horz" pos="345"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6.svg"/><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34.svg"/><Relationship Id="rId5" Type="http://schemas.openxmlformats.org/officeDocument/2006/relationships/image" Target="../media/image33.png"/><Relationship Id="rId10" Type="http://schemas.openxmlformats.org/officeDocument/2006/relationships/image" Target="../media/image38.svg"/><Relationship Id="rId4" Type="http://schemas.openxmlformats.org/officeDocument/2006/relationships/image" Target="../media/image32.svg"/><Relationship Id="rId9" Type="http://schemas.openxmlformats.org/officeDocument/2006/relationships/image" Target="../media/image37.png"/></Relationships>
</file>

<file path=ppt/slides/_rels/slide11.xml.rels><?xml version="1.0" encoding="UTF-8" standalone="yes"?>
<Relationships xmlns="http://schemas.openxmlformats.org/package/2006/relationships"><Relationship Id="rId3" Type="http://schemas.microsoft.com/office/2007/relationships/hdphoto" Target="../media/hdphoto2.wdp"/><Relationship Id="rId7" Type="http://schemas.microsoft.com/office/2007/relationships/hdphoto" Target="../media/hdphoto4.wdp"/><Relationship Id="rId2" Type="http://schemas.openxmlformats.org/officeDocument/2006/relationships/image" Target="../media/image39.png"/><Relationship Id="rId1" Type="http://schemas.openxmlformats.org/officeDocument/2006/relationships/slideLayout" Target="../slideLayouts/slideLayout1.xml"/><Relationship Id="rId6" Type="http://schemas.openxmlformats.org/officeDocument/2006/relationships/image" Target="../media/image41.png"/><Relationship Id="rId5" Type="http://schemas.microsoft.com/office/2007/relationships/hdphoto" Target="../media/hdphoto3.wdp"/><Relationship Id="rId4" Type="http://schemas.openxmlformats.org/officeDocument/2006/relationships/image" Target="../media/image4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8" Type="http://schemas.openxmlformats.org/officeDocument/2006/relationships/image" Target="../media/image48.svg"/><Relationship Id="rId13" Type="http://schemas.openxmlformats.org/officeDocument/2006/relationships/image" Target="../media/image53.png"/><Relationship Id="rId3" Type="http://schemas.openxmlformats.org/officeDocument/2006/relationships/image" Target="../media/image43.png"/><Relationship Id="rId7" Type="http://schemas.openxmlformats.org/officeDocument/2006/relationships/image" Target="../media/image47.png"/><Relationship Id="rId12" Type="http://schemas.openxmlformats.org/officeDocument/2006/relationships/image" Target="../media/image52.svg"/><Relationship Id="rId2" Type="http://schemas.openxmlformats.org/officeDocument/2006/relationships/image" Target="../media/image42.jpeg"/><Relationship Id="rId16" Type="http://schemas.openxmlformats.org/officeDocument/2006/relationships/image" Target="../media/image56.svg"/><Relationship Id="rId1" Type="http://schemas.openxmlformats.org/officeDocument/2006/relationships/slideLayout" Target="../slideLayouts/slideLayout1.xml"/><Relationship Id="rId6" Type="http://schemas.openxmlformats.org/officeDocument/2006/relationships/image" Target="../media/image46.svg"/><Relationship Id="rId11" Type="http://schemas.openxmlformats.org/officeDocument/2006/relationships/image" Target="../media/image51.png"/><Relationship Id="rId5" Type="http://schemas.openxmlformats.org/officeDocument/2006/relationships/image" Target="../media/image45.png"/><Relationship Id="rId15" Type="http://schemas.openxmlformats.org/officeDocument/2006/relationships/image" Target="../media/image55.png"/><Relationship Id="rId10" Type="http://schemas.openxmlformats.org/officeDocument/2006/relationships/image" Target="../media/image50.svg"/><Relationship Id="rId4" Type="http://schemas.openxmlformats.org/officeDocument/2006/relationships/image" Target="../media/image44.svg"/><Relationship Id="rId9" Type="http://schemas.openxmlformats.org/officeDocument/2006/relationships/image" Target="../media/image49.png"/><Relationship Id="rId14" Type="http://schemas.openxmlformats.org/officeDocument/2006/relationships/image" Target="../media/image54.svg"/></Relationships>
</file>

<file path=ppt/slides/_rels/slide15.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1.xml"/><Relationship Id="rId4" Type="http://schemas.openxmlformats.org/officeDocument/2006/relationships/image" Target="../media/image59.jpeg"/></Relationships>
</file>

<file path=ppt/slides/_rels/slide16.xml.rels><?xml version="1.0" encoding="UTF-8" standalone="yes"?>
<Relationships xmlns="http://schemas.openxmlformats.org/package/2006/relationships"><Relationship Id="rId8" Type="http://schemas.openxmlformats.org/officeDocument/2006/relationships/image" Target="../media/image66.png"/><Relationship Id="rId13" Type="http://schemas.openxmlformats.org/officeDocument/2006/relationships/image" Target="../media/image71.svg"/><Relationship Id="rId18" Type="http://schemas.openxmlformats.org/officeDocument/2006/relationships/image" Target="../media/image76.png"/><Relationship Id="rId26" Type="http://schemas.openxmlformats.org/officeDocument/2006/relationships/image" Target="../media/image84.png"/><Relationship Id="rId3" Type="http://schemas.openxmlformats.org/officeDocument/2006/relationships/image" Target="../media/image61.svg"/><Relationship Id="rId21" Type="http://schemas.openxmlformats.org/officeDocument/2006/relationships/image" Target="../media/image79.svg"/><Relationship Id="rId7" Type="http://schemas.openxmlformats.org/officeDocument/2006/relationships/image" Target="../media/image65.svg"/><Relationship Id="rId12" Type="http://schemas.openxmlformats.org/officeDocument/2006/relationships/image" Target="../media/image70.png"/><Relationship Id="rId17" Type="http://schemas.openxmlformats.org/officeDocument/2006/relationships/image" Target="../media/image75.svg"/><Relationship Id="rId25" Type="http://schemas.openxmlformats.org/officeDocument/2006/relationships/image" Target="../media/image83.svg"/><Relationship Id="rId2" Type="http://schemas.openxmlformats.org/officeDocument/2006/relationships/image" Target="../media/image60.png"/><Relationship Id="rId16" Type="http://schemas.openxmlformats.org/officeDocument/2006/relationships/image" Target="../media/image74.png"/><Relationship Id="rId20" Type="http://schemas.openxmlformats.org/officeDocument/2006/relationships/image" Target="../media/image78.png"/><Relationship Id="rId1" Type="http://schemas.openxmlformats.org/officeDocument/2006/relationships/slideLayout" Target="../slideLayouts/slideLayout2.xml"/><Relationship Id="rId6" Type="http://schemas.openxmlformats.org/officeDocument/2006/relationships/image" Target="../media/image64.png"/><Relationship Id="rId11" Type="http://schemas.openxmlformats.org/officeDocument/2006/relationships/image" Target="../media/image69.svg"/><Relationship Id="rId24" Type="http://schemas.openxmlformats.org/officeDocument/2006/relationships/image" Target="../media/image82.png"/><Relationship Id="rId5" Type="http://schemas.openxmlformats.org/officeDocument/2006/relationships/image" Target="../media/image63.svg"/><Relationship Id="rId15" Type="http://schemas.openxmlformats.org/officeDocument/2006/relationships/image" Target="../media/image73.svg"/><Relationship Id="rId23" Type="http://schemas.openxmlformats.org/officeDocument/2006/relationships/image" Target="../media/image81.svg"/><Relationship Id="rId10" Type="http://schemas.openxmlformats.org/officeDocument/2006/relationships/image" Target="../media/image68.png"/><Relationship Id="rId19" Type="http://schemas.openxmlformats.org/officeDocument/2006/relationships/image" Target="../media/image77.svg"/><Relationship Id="rId4" Type="http://schemas.openxmlformats.org/officeDocument/2006/relationships/image" Target="../media/image62.png"/><Relationship Id="rId9" Type="http://schemas.openxmlformats.org/officeDocument/2006/relationships/image" Target="../media/image67.svg"/><Relationship Id="rId14" Type="http://schemas.openxmlformats.org/officeDocument/2006/relationships/image" Target="../media/image72.png"/><Relationship Id="rId22" Type="http://schemas.openxmlformats.org/officeDocument/2006/relationships/image" Target="../media/image80.png"/><Relationship Id="rId27" Type="http://schemas.openxmlformats.org/officeDocument/2006/relationships/image" Target="../media/image85.svg"/></Relationships>
</file>

<file path=ppt/slides/_rels/slide17.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86.png"/><Relationship Id="rId1" Type="http://schemas.openxmlformats.org/officeDocument/2006/relationships/slideLayout" Target="../slideLayouts/slideLayout1.xml"/><Relationship Id="rId5" Type="http://schemas.openxmlformats.org/officeDocument/2006/relationships/image" Target="../media/image88.svg"/><Relationship Id="rId4" Type="http://schemas.openxmlformats.org/officeDocument/2006/relationships/image" Target="../media/image87.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89.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jpeg"/><Relationship Id="rId1" Type="http://schemas.openxmlformats.org/officeDocument/2006/relationships/slideLayout" Target="../slideLayouts/slideLayout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svg"/></Relationships>
</file>

<file path=ppt/slides/_rels/slide20.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3.svg"/><Relationship Id="rId3" Type="http://schemas.microsoft.com/office/2007/relationships/hdphoto" Target="../media/hdphoto1.wdp"/><Relationship Id="rId7" Type="http://schemas.openxmlformats.org/officeDocument/2006/relationships/image" Target="../media/image17.svg"/><Relationship Id="rId12" Type="http://schemas.openxmlformats.org/officeDocument/2006/relationships/image" Target="../media/image22.png"/><Relationship Id="rId2" Type="http://schemas.openxmlformats.org/officeDocument/2006/relationships/image" Target="../media/image13.png"/><Relationship Id="rId1" Type="http://schemas.openxmlformats.org/officeDocument/2006/relationships/slideLayout" Target="../slideLayouts/slideLayout1.xml"/><Relationship Id="rId6" Type="http://schemas.openxmlformats.org/officeDocument/2006/relationships/image" Target="../media/image16.png"/><Relationship Id="rId11" Type="http://schemas.openxmlformats.org/officeDocument/2006/relationships/image" Target="../media/image21.svg"/><Relationship Id="rId5" Type="http://schemas.openxmlformats.org/officeDocument/2006/relationships/image" Target="../media/image15.sv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svg"/></Relationships>
</file>

<file path=ppt/slides/_rels/slide5.xml.rels><?xml version="1.0" encoding="UTF-8" standalone="yes"?>
<Relationships xmlns="http://schemas.openxmlformats.org/package/2006/relationships"><Relationship Id="rId3" Type="http://schemas.openxmlformats.org/officeDocument/2006/relationships/image" Target="../media/image25.svg"/><Relationship Id="rId7" Type="http://schemas.openxmlformats.org/officeDocument/2006/relationships/image" Target="../media/image29.svg"/><Relationship Id="rId2"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svg"/><Relationship Id="rId4" Type="http://schemas.openxmlformats.org/officeDocument/2006/relationships/image" Target="../media/image26.png"/></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slideLayout" Target="../slideLayouts/slideLayout1.xml"/><Relationship Id="rId1" Type="http://schemas.openxmlformats.org/officeDocument/2006/relationships/tags" Target="../tags/tag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未标题-1.png"/>
          <p:cNvPicPr>
            <a:picLocks noChangeAspect="1"/>
          </p:cNvPicPr>
          <p:nvPr/>
        </p:nvPicPr>
        <p:blipFill>
          <a:blip r:embed="rId2"/>
          <a:stretch>
            <a:fillRect/>
          </a:stretch>
        </p:blipFill>
        <p:spPr>
          <a:xfrm>
            <a:off x="-57150" y="0"/>
            <a:ext cx="12245975" cy="6857107"/>
          </a:xfrm>
          <a:prstGeom prst="rect">
            <a:avLst/>
          </a:prstGeom>
        </p:spPr>
      </p:pic>
      <p:sp>
        <p:nvSpPr>
          <p:cNvPr id="4" name="TextBox 3"/>
          <p:cNvSpPr txBox="1"/>
          <p:nvPr/>
        </p:nvSpPr>
        <p:spPr>
          <a:xfrm>
            <a:off x="1862485" y="2664495"/>
            <a:ext cx="8463855" cy="1015663"/>
          </a:xfrm>
          <a:prstGeom prst="rect">
            <a:avLst/>
          </a:prstGeom>
          <a:noFill/>
        </p:spPr>
        <p:txBody>
          <a:bodyPr wrap="none" lIns="0" tIns="0" rIns="0" bIns="0" rtlCol="0">
            <a:spAutoFit/>
          </a:bodyPr>
          <a:lstStyle/>
          <a:p>
            <a:r>
              <a:rPr lang="zh-CN" altLang="en-US" sz="6600" dirty="0">
                <a:solidFill>
                  <a:schemeClr val="bg1"/>
                </a:solidFill>
                <a:latin typeface="思源宋体 CN Heavy" panose="02020900000000000000" pitchFamily="18" charset="-122"/>
                <a:ea typeface="思源宋体 CN Heavy" panose="02020900000000000000" pitchFamily="18" charset="-122"/>
                <a:cs typeface="阿里巴巴普惠体 Heavy" panose="00020600040101010101" pitchFamily="18" charset="-122"/>
              </a:rPr>
              <a:t>品牌全域人群价值经营</a:t>
            </a:r>
            <a:endParaRPr lang="zh-CN" altLang="en-US" sz="6600" dirty="0">
              <a:solidFill>
                <a:schemeClr val="bg1"/>
              </a:solidFill>
              <a:latin typeface="+mj-lt"/>
              <a:ea typeface="思源宋体 CN Heavy" panose="02020900000000000000" pitchFamily="18" charset="-122"/>
              <a:cs typeface="阿里巴巴普惠体 Heavy" panose="00020600040101010101" pitchFamily="18" charset="-122"/>
            </a:endParaRPr>
          </a:p>
        </p:txBody>
      </p:sp>
      <p:sp>
        <p:nvSpPr>
          <p:cNvPr id="5" name="TextBox 4"/>
          <p:cNvSpPr txBox="1"/>
          <p:nvPr/>
        </p:nvSpPr>
        <p:spPr>
          <a:xfrm>
            <a:off x="3373041" y="3824174"/>
            <a:ext cx="3635611" cy="369332"/>
          </a:xfrm>
          <a:prstGeom prst="rect">
            <a:avLst/>
          </a:prstGeom>
          <a:noFill/>
        </p:spPr>
        <p:txBody>
          <a:bodyPr wrap="none" lIns="0" tIns="0" rIns="0" bIns="0" rtlCol="0">
            <a:spAutoFit/>
          </a:bodyPr>
          <a:lstStyle/>
          <a:p>
            <a:r>
              <a:rPr lang="zh-CN" altLang="en-US" dirty="0">
                <a:solidFill>
                  <a:schemeClr val="bg1"/>
                </a:solidFill>
              </a:rPr>
              <a:t>电商平台商家品牌策略中心</a:t>
            </a:r>
          </a:p>
        </p:txBody>
      </p:sp>
      <p:sp>
        <p:nvSpPr>
          <p:cNvPr id="23" name="TextBox 3">
            <a:extLst>
              <a:ext uri="{FF2B5EF4-FFF2-40B4-BE49-F238E27FC236}">
                <a16:creationId xmlns:a16="http://schemas.microsoft.com/office/drawing/2014/main" id="{68B997C6-5918-571E-2A9B-2FD238309506}"/>
              </a:ext>
            </a:extLst>
          </p:cNvPr>
          <p:cNvSpPr txBox="1"/>
          <p:nvPr/>
        </p:nvSpPr>
        <p:spPr>
          <a:xfrm>
            <a:off x="7066906" y="3824174"/>
            <a:ext cx="1748877" cy="369332"/>
          </a:xfrm>
          <a:prstGeom prst="rect">
            <a:avLst/>
          </a:prstGeom>
          <a:noFill/>
        </p:spPr>
        <p:txBody>
          <a:bodyPr wrap="none" lIns="0" tIns="0" rIns="0" bIns="0" rtlCol="0">
            <a:spAutoFit/>
          </a:bodyPr>
          <a:lstStyle/>
          <a:p>
            <a:r>
              <a:rPr lang="en-US" altLang="zh-CN" dirty="0">
                <a:gradFill>
                  <a:gsLst>
                    <a:gs pos="0">
                      <a:schemeClr val="accent2"/>
                    </a:gs>
                    <a:gs pos="100000">
                      <a:schemeClr val="accent3"/>
                    </a:gs>
                  </a:gsLst>
                  <a:lin ang="0" scaled="0"/>
                </a:gradFill>
                <a:latin typeface="+mj-lt"/>
                <a:ea typeface="思源宋体 CN Heavy" panose="02020900000000000000" pitchFamily="18" charset="-122"/>
                <a:cs typeface="阿里巴巴普惠体 Heavy" panose="00020600040101010101" pitchFamily="18" charset="-122"/>
              </a:rPr>
              <a:t>Guidebook</a:t>
            </a:r>
            <a:endParaRPr lang="zh-CN" altLang="en-US" dirty="0">
              <a:gradFill>
                <a:gsLst>
                  <a:gs pos="0">
                    <a:schemeClr val="accent2"/>
                  </a:gs>
                  <a:gs pos="100000">
                    <a:schemeClr val="accent3"/>
                  </a:gs>
                </a:gsLst>
                <a:lin ang="0" scaled="0"/>
              </a:gradFill>
              <a:latin typeface="+mj-lt"/>
              <a:ea typeface="思源宋体 CN Heavy" panose="02020900000000000000" pitchFamily="18" charset="-122"/>
              <a:cs typeface="阿里巴巴普惠体 Heavy" panose="00020600040101010101" pitchFamily="18"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任意多边形: 形状 40">
            <a:extLst>
              <a:ext uri="{FF2B5EF4-FFF2-40B4-BE49-F238E27FC236}">
                <a16:creationId xmlns:a16="http://schemas.microsoft.com/office/drawing/2014/main" id="{D929EEB2-BF8F-F1A9-C61E-182045E1CEB9}"/>
              </a:ext>
            </a:extLst>
          </p:cNvPr>
          <p:cNvSpPr/>
          <p:nvPr/>
        </p:nvSpPr>
        <p:spPr>
          <a:xfrm>
            <a:off x="719138" y="1484784"/>
            <a:ext cx="10751938" cy="452917"/>
          </a:xfrm>
          <a:custGeom>
            <a:avLst/>
            <a:gdLst>
              <a:gd name="connsiteX0" fmla="*/ 10047874 w 10763242"/>
              <a:gd name="connsiteY0" fmla="*/ 0 h 547200"/>
              <a:gd name="connsiteX1" fmla="*/ 10763242 w 10763242"/>
              <a:gd name="connsiteY1" fmla="*/ 0 h 547200"/>
              <a:gd name="connsiteX2" fmla="*/ 10763242 w 10763242"/>
              <a:gd name="connsiteY2" fmla="*/ 547200 h 547200"/>
              <a:gd name="connsiteX3" fmla="*/ 10047874 w 10763242"/>
              <a:gd name="connsiteY3" fmla="*/ 547200 h 547200"/>
              <a:gd name="connsiteX4" fmla="*/ 10047874 w 10763242"/>
              <a:gd name="connsiteY4" fmla="*/ 547048 h 547200"/>
              <a:gd name="connsiteX5" fmla="*/ 0 w 10763242"/>
              <a:gd name="connsiteY5" fmla="*/ 547048 h 547200"/>
              <a:gd name="connsiteX6" fmla="*/ 0 w 10763242"/>
              <a:gd name="connsiteY6" fmla="*/ 152 h 547200"/>
              <a:gd name="connsiteX7" fmla="*/ 10047874 w 10763242"/>
              <a:gd name="connsiteY7" fmla="*/ 152 h 54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763242" h="547200">
                <a:moveTo>
                  <a:pt x="10047874" y="0"/>
                </a:moveTo>
                <a:lnTo>
                  <a:pt x="10763242" y="0"/>
                </a:lnTo>
                <a:lnTo>
                  <a:pt x="10763242" y="547200"/>
                </a:lnTo>
                <a:lnTo>
                  <a:pt x="10047874" y="547200"/>
                </a:lnTo>
                <a:lnTo>
                  <a:pt x="10047874" y="547048"/>
                </a:lnTo>
                <a:lnTo>
                  <a:pt x="0" y="547048"/>
                </a:lnTo>
                <a:lnTo>
                  <a:pt x="0" y="152"/>
                </a:lnTo>
                <a:lnTo>
                  <a:pt x="10047874" y="152"/>
                </a:lnTo>
                <a:close/>
              </a:path>
            </a:pathLst>
          </a:custGeom>
          <a:gradFill>
            <a:gsLst>
              <a:gs pos="0">
                <a:schemeClr val="accent3"/>
              </a:gs>
              <a:gs pos="100000">
                <a:schemeClr val="accent2"/>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TextBox 2"/>
          <p:cNvSpPr txBox="1"/>
          <p:nvPr/>
        </p:nvSpPr>
        <p:spPr>
          <a:xfrm>
            <a:off x="621804" y="1099289"/>
            <a:ext cx="11309492" cy="246221"/>
          </a:xfrm>
          <a:prstGeom prst="rect">
            <a:avLst/>
          </a:prstGeom>
          <a:noFill/>
        </p:spPr>
        <p:txBody>
          <a:bodyPr wrap="square" lIns="0" tIns="0" rIns="0" bIns="0" rtlCol="0">
            <a:spAutoFit/>
          </a:bodyPr>
          <a:lstStyle>
            <a:defPPr>
              <a:defRPr lang="zh-CN"/>
            </a:defPPr>
            <a:lvl1pPr>
              <a:defRPr sz="1600">
                <a:solidFill>
                  <a:schemeClr val="bg1"/>
                </a:solidFill>
              </a:defRPr>
            </a:lvl1pPr>
          </a:lstStyle>
          <a:p>
            <a:r>
              <a:rPr lang="zh-CN" altLang="en-US" dirty="0"/>
              <a:t>“</a:t>
            </a:r>
            <a:r>
              <a:rPr lang="en-US" altLang="zh-CN" dirty="0"/>
              <a:t>A.</a:t>
            </a:r>
            <a:r>
              <a:rPr lang="zh-CN" altLang="en-US" dirty="0"/>
              <a:t>一方私有化部署”和“</a:t>
            </a:r>
            <a:r>
              <a:rPr lang="en-US" altLang="zh-CN" dirty="0"/>
              <a:t>B.</a:t>
            </a:r>
            <a:r>
              <a:rPr lang="zh-CN" altLang="en-US" dirty="0"/>
              <a:t>公有化部署”更适合大中型企业“</a:t>
            </a:r>
            <a:r>
              <a:rPr lang="en-US" altLang="zh-CN" dirty="0"/>
              <a:t>D.</a:t>
            </a:r>
            <a:r>
              <a:rPr lang="zh-CN" altLang="en-US" dirty="0"/>
              <a:t>标签翻译”适合初创型新锐企业，“</a:t>
            </a:r>
            <a:r>
              <a:rPr lang="en-US" altLang="zh-CN" dirty="0"/>
              <a:t>C.</a:t>
            </a:r>
            <a:r>
              <a:rPr lang="zh-CN" altLang="en-US" dirty="0"/>
              <a:t>媒介采买”均适合</a:t>
            </a:r>
          </a:p>
        </p:txBody>
      </p:sp>
      <p:sp>
        <p:nvSpPr>
          <p:cNvPr id="8" name="TextBox 7"/>
          <p:cNvSpPr txBox="1"/>
          <p:nvPr/>
        </p:nvSpPr>
        <p:spPr>
          <a:xfrm>
            <a:off x="719138" y="2086435"/>
            <a:ext cx="2047035" cy="246221"/>
          </a:xfrm>
          <a:prstGeom prst="rect">
            <a:avLst/>
          </a:prstGeom>
          <a:noFill/>
        </p:spPr>
        <p:txBody>
          <a:bodyPr wrap="none" lIns="0" tIns="0" rIns="0" bIns="0" rtlCol="0">
            <a:spAutoFit/>
          </a:bodyPr>
          <a:lstStyle/>
          <a:p>
            <a:r>
              <a:rPr lang="zh-CN" altLang="en-US" sz="1600" dirty="0">
                <a:solidFill>
                  <a:schemeClr val="bg1"/>
                </a:solidFill>
                <a:latin typeface="+mj-ea"/>
                <a:ea typeface="+mj-ea"/>
              </a:rPr>
              <a:t>客户数据平台（</a:t>
            </a:r>
            <a:r>
              <a:rPr lang="en-US" altLang="zh-CN" sz="1600" dirty="0">
                <a:solidFill>
                  <a:schemeClr val="bg1"/>
                </a:solidFill>
                <a:latin typeface="+mj-ea"/>
                <a:ea typeface="+mj-ea"/>
              </a:rPr>
              <a:t>CDP</a:t>
            </a:r>
            <a:r>
              <a:rPr lang="zh-CN" altLang="en-US" sz="1600" dirty="0">
                <a:solidFill>
                  <a:schemeClr val="bg1"/>
                </a:solidFill>
                <a:latin typeface="+mj-ea"/>
                <a:ea typeface="+mj-ea"/>
              </a:rPr>
              <a:t>）</a:t>
            </a:r>
          </a:p>
        </p:txBody>
      </p:sp>
      <p:sp>
        <p:nvSpPr>
          <p:cNvPr id="9" name="TextBox 8"/>
          <p:cNvSpPr txBox="1"/>
          <p:nvPr/>
        </p:nvSpPr>
        <p:spPr>
          <a:xfrm>
            <a:off x="6433008" y="2086435"/>
            <a:ext cx="1450718" cy="246221"/>
          </a:xfrm>
          <a:prstGeom prst="rect">
            <a:avLst/>
          </a:prstGeom>
          <a:noFill/>
        </p:spPr>
        <p:txBody>
          <a:bodyPr wrap="none" lIns="0" tIns="0" rIns="0" bIns="0" rtlCol="0">
            <a:spAutoFit/>
          </a:bodyPr>
          <a:lstStyle/>
          <a:p>
            <a:r>
              <a:rPr lang="zh-CN" altLang="en-US" sz="1600" dirty="0">
                <a:solidFill>
                  <a:schemeClr val="bg1"/>
                </a:solidFill>
                <a:latin typeface="+mj-ea"/>
                <a:ea typeface="+mj-ea"/>
              </a:rPr>
              <a:t>主流如</a:t>
            </a:r>
            <a:r>
              <a:rPr lang="en-US" altLang="zh-CN" sz="1600" dirty="0" err="1">
                <a:solidFill>
                  <a:schemeClr val="bg1"/>
                </a:solidFill>
                <a:latin typeface="+mj-ea"/>
                <a:ea typeface="+mj-ea"/>
              </a:rPr>
              <a:t>UniDesk</a:t>
            </a:r>
            <a:endParaRPr lang="zh-CN" altLang="en-US" sz="1600" dirty="0">
              <a:solidFill>
                <a:schemeClr val="bg1"/>
              </a:solidFill>
              <a:latin typeface="+mj-ea"/>
              <a:ea typeface="+mj-ea"/>
            </a:endParaRPr>
          </a:p>
        </p:txBody>
      </p:sp>
      <p:sp>
        <p:nvSpPr>
          <p:cNvPr id="10" name="TextBox 9"/>
          <p:cNvSpPr txBox="1"/>
          <p:nvPr/>
        </p:nvSpPr>
        <p:spPr>
          <a:xfrm>
            <a:off x="3640968" y="2086435"/>
            <a:ext cx="2095125" cy="246221"/>
          </a:xfrm>
          <a:prstGeom prst="rect">
            <a:avLst/>
          </a:prstGeom>
          <a:noFill/>
        </p:spPr>
        <p:txBody>
          <a:bodyPr wrap="none" lIns="0" tIns="0" rIns="0" bIns="0" rtlCol="0">
            <a:spAutoFit/>
          </a:bodyPr>
          <a:lstStyle/>
          <a:p>
            <a:r>
              <a:rPr lang="zh-CN" altLang="en-US" sz="1600" dirty="0">
                <a:solidFill>
                  <a:schemeClr val="bg1"/>
                </a:solidFill>
                <a:latin typeface="+mj-ea"/>
                <a:ea typeface="+mj-ea"/>
              </a:rPr>
              <a:t>数据管理平台（</a:t>
            </a:r>
            <a:r>
              <a:rPr lang="en-US" altLang="zh-CN" sz="1600" dirty="0" err="1">
                <a:solidFill>
                  <a:schemeClr val="bg1"/>
                </a:solidFill>
                <a:latin typeface="+mj-ea"/>
                <a:ea typeface="+mj-ea"/>
              </a:rPr>
              <a:t>DMP</a:t>
            </a:r>
            <a:r>
              <a:rPr lang="zh-CN" altLang="en-US" sz="1600" dirty="0">
                <a:solidFill>
                  <a:schemeClr val="bg1"/>
                </a:solidFill>
                <a:latin typeface="+mj-ea"/>
                <a:ea typeface="+mj-ea"/>
              </a:rPr>
              <a:t>）</a:t>
            </a:r>
          </a:p>
        </p:txBody>
      </p:sp>
      <p:sp>
        <p:nvSpPr>
          <p:cNvPr id="11" name="TextBox 10"/>
          <p:cNvSpPr txBox="1"/>
          <p:nvPr/>
        </p:nvSpPr>
        <p:spPr>
          <a:xfrm>
            <a:off x="9078327" y="2086435"/>
            <a:ext cx="1615827" cy="246221"/>
          </a:xfrm>
          <a:prstGeom prst="rect">
            <a:avLst/>
          </a:prstGeom>
          <a:noFill/>
        </p:spPr>
        <p:txBody>
          <a:bodyPr wrap="none" lIns="0" tIns="0" rIns="0" bIns="0" rtlCol="0">
            <a:spAutoFit/>
          </a:bodyPr>
          <a:lstStyle/>
          <a:p>
            <a:r>
              <a:rPr lang="zh-CN" altLang="en-US" sz="1600" dirty="0">
                <a:solidFill>
                  <a:schemeClr val="bg1"/>
                </a:solidFill>
                <a:latin typeface="+mj-ea"/>
                <a:ea typeface="+mj-ea"/>
              </a:rPr>
              <a:t>跨媒体的标签转译</a:t>
            </a:r>
          </a:p>
        </p:txBody>
      </p:sp>
      <p:sp>
        <p:nvSpPr>
          <p:cNvPr id="12" name="TextBox 11"/>
          <p:cNvSpPr txBox="1"/>
          <p:nvPr/>
        </p:nvSpPr>
        <p:spPr>
          <a:xfrm>
            <a:off x="719138" y="2530452"/>
            <a:ext cx="2051844" cy="245580"/>
          </a:xfrm>
          <a:prstGeom prst="rect">
            <a:avLst/>
          </a:prstGeom>
          <a:noFill/>
        </p:spPr>
        <p:txBody>
          <a:bodyPr wrap="none" lIns="0" tIns="0" rIns="0" bIns="0" rtlCol="0">
            <a:spAutoFit/>
          </a:bodyPr>
          <a:lstStyle/>
          <a:p>
            <a:pPr marL="285750" indent="-285750">
              <a:lnSpc>
                <a:spcPct val="120000"/>
              </a:lnSpc>
              <a:buClr>
                <a:schemeClr val="bg1">
                  <a:lumMod val="85000"/>
                </a:schemeClr>
              </a:buClr>
              <a:buFont typeface="Wingdings" panose="05000000000000000000" pitchFamily="2" charset="2"/>
              <a:buChar char="p"/>
            </a:pPr>
            <a:r>
              <a:rPr lang="zh-CN" altLang="en-US" sz="1400" dirty="0">
                <a:solidFill>
                  <a:schemeClr val="bg1"/>
                </a:solidFill>
              </a:rPr>
              <a:t>依赖品牌一方客户数据</a:t>
            </a:r>
          </a:p>
        </p:txBody>
      </p:sp>
      <p:sp>
        <p:nvSpPr>
          <p:cNvPr id="13" name="TextBox 12"/>
          <p:cNvSpPr txBox="1"/>
          <p:nvPr/>
        </p:nvSpPr>
        <p:spPr>
          <a:xfrm>
            <a:off x="3640968" y="2530452"/>
            <a:ext cx="2051844" cy="245580"/>
          </a:xfrm>
          <a:prstGeom prst="rect">
            <a:avLst/>
          </a:prstGeom>
          <a:noFill/>
        </p:spPr>
        <p:txBody>
          <a:bodyPr wrap="none" lIns="0" tIns="0" rIns="0" bIns="0" rtlCol="0">
            <a:spAutoFit/>
          </a:bodyPr>
          <a:lstStyle/>
          <a:p>
            <a:pPr marL="285750" indent="-285750">
              <a:lnSpc>
                <a:spcPct val="120000"/>
              </a:lnSpc>
              <a:buClr>
                <a:schemeClr val="bg1">
                  <a:lumMod val="85000"/>
                </a:schemeClr>
              </a:buClr>
              <a:buFont typeface="Wingdings" panose="05000000000000000000" pitchFamily="2" charset="2"/>
              <a:buChar char="p"/>
            </a:pPr>
            <a:r>
              <a:rPr lang="zh-CN" altLang="en-US" sz="1400" dirty="0">
                <a:solidFill>
                  <a:schemeClr val="bg1"/>
                </a:solidFill>
              </a:rPr>
              <a:t>依赖品牌媒体三方数据</a:t>
            </a:r>
          </a:p>
        </p:txBody>
      </p:sp>
      <p:sp>
        <p:nvSpPr>
          <p:cNvPr id="14" name="TextBox 13"/>
          <p:cNvSpPr txBox="1"/>
          <p:nvPr/>
        </p:nvSpPr>
        <p:spPr>
          <a:xfrm>
            <a:off x="6433008" y="2530452"/>
            <a:ext cx="2228174" cy="504112"/>
          </a:xfrm>
          <a:prstGeom prst="rect">
            <a:avLst/>
          </a:prstGeom>
          <a:noFill/>
        </p:spPr>
        <p:txBody>
          <a:bodyPr wrap="none" lIns="0" tIns="0" rIns="0" bIns="0" rtlCol="0">
            <a:spAutoFit/>
          </a:bodyPr>
          <a:lstStyle/>
          <a:p>
            <a:pPr marL="285750" indent="-285750">
              <a:lnSpc>
                <a:spcPct val="120000"/>
              </a:lnSpc>
              <a:buClr>
                <a:schemeClr val="bg1">
                  <a:lumMod val="85000"/>
                </a:schemeClr>
              </a:buClr>
              <a:buFont typeface="Wingdings" panose="05000000000000000000" pitchFamily="2" charset="2"/>
              <a:buChar char="p"/>
            </a:pPr>
            <a:r>
              <a:rPr lang="zh-CN" altLang="en-US" sz="1400" dirty="0">
                <a:solidFill>
                  <a:schemeClr val="bg1"/>
                </a:solidFill>
              </a:rPr>
              <a:t>依赖平台公域标签，形成</a:t>
            </a:r>
            <a:endParaRPr lang="en-US" altLang="zh-CN" sz="1400" dirty="0">
              <a:solidFill>
                <a:schemeClr val="bg1"/>
              </a:solidFill>
            </a:endParaRPr>
          </a:p>
          <a:p>
            <a:pPr>
              <a:lnSpc>
                <a:spcPct val="120000"/>
              </a:lnSpc>
              <a:buClr>
                <a:schemeClr val="bg1">
                  <a:lumMod val="85000"/>
                </a:schemeClr>
              </a:buClr>
            </a:pPr>
            <a:r>
              <a:rPr lang="en-US" altLang="zh-CN" sz="1400" dirty="0">
                <a:solidFill>
                  <a:schemeClr val="bg1"/>
                </a:solidFill>
              </a:rPr>
              <a:t>     </a:t>
            </a:r>
            <a:r>
              <a:rPr lang="en-US" altLang="zh-CN" sz="1400" dirty="0" err="1">
                <a:solidFill>
                  <a:schemeClr val="bg1"/>
                </a:solidFill>
              </a:rPr>
              <a:t>UniDesk</a:t>
            </a:r>
            <a:r>
              <a:rPr lang="zh-CN" altLang="en-US" sz="1400" dirty="0">
                <a:solidFill>
                  <a:schemeClr val="bg1"/>
                </a:solidFill>
              </a:rPr>
              <a:t>闭环投放系统</a:t>
            </a:r>
          </a:p>
        </p:txBody>
      </p:sp>
      <p:sp>
        <p:nvSpPr>
          <p:cNvPr id="15" name="TextBox 14"/>
          <p:cNvSpPr txBox="1"/>
          <p:nvPr/>
        </p:nvSpPr>
        <p:spPr>
          <a:xfrm>
            <a:off x="9078327" y="2530452"/>
            <a:ext cx="2051844" cy="504112"/>
          </a:xfrm>
          <a:prstGeom prst="rect">
            <a:avLst/>
          </a:prstGeom>
          <a:noFill/>
        </p:spPr>
        <p:txBody>
          <a:bodyPr wrap="none" lIns="0" tIns="0" rIns="0" bIns="0" rtlCol="0">
            <a:spAutoFit/>
          </a:bodyPr>
          <a:lstStyle/>
          <a:p>
            <a:pPr marL="285750" indent="-285750">
              <a:lnSpc>
                <a:spcPct val="120000"/>
              </a:lnSpc>
              <a:buFont typeface="Wingdings" panose="05000000000000000000" pitchFamily="2" charset="2"/>
              <a:buChar char="p"/>
            </a:pPr>
            <a:r>
              <a:rPr lang="zh-CN" altLang="en-US" sz="1400" dirty="0">
                <a:solidFill>
                  <a:schemeClr val="bg1"/>
                </a:solidFill>
              </a:rPr>
              <a:t>多平台自有标签翻译，</a:t>
            </a:r>
            <a:endParaRPr lang="en-US" altLang="zh-CN" sz="1400" dirty="0">
              <a:solidFill>
                <a:schemeClr val="bg1"/>
              </a:solidFill>
            </a:endParaRPr>
          </a:p>
          <a:p>
            <a:pPr>
              <a:lnSpc>
                <a:spcPct val="120000"/>
              </a:lnSpc>
            </a:pPr>
            <a:r>
              <a:rPr lang="zh-CN" altLang="en-US" sz="1400" dirty="0">
                <a:solidFill>
                  <a:schemeClr val="bg1"/>
                </a:solidFill>
              </a:rPr>
              <a:t>     非</a:t>
            </a:r>
            <a:r>
              <a:rPr lang="en-US" altLang="zh-CN" sz="1400" dirty="0" err="1">
                <a:solidFill>
                  <a:schemeClr val="bg1"/>
                </a:solidFill>
              </a:rPr>
              <a:t>UniID</a:t>
            </a:r>
            <a:r>
              <a:rPr lang="zh-CN" altLang="en-US" sz="1400" dirty="0">
                <a:solidFill>
                  <a:schemeClr val="bg1"/>
                </a:solidFill>
              </a:rPr>
              <a:t>精准对接</a:t>
            </a:r>
          </a:p>
        </p:txBody>
      </p:sp>
      <p:sp>
        <p:nvSpPr>
          <p:cNvPr id="16" name="TextBox 15"/>
          <p:cNvSpPr txBox="1"/>
          <p:nvPr/>
        </p:nvSpPr>
        <p:spPr>
          <a:xfrm>
            <a:off x="719138" y="3462500"/>
            <a:ext cx="2757165" cy="762645"/>
          </a:xfrm>
          <a:prstGeom prst="rect">
            <a:avLst/>
          </a:prstGeom>
          <a:noFill/>
        </p:spPr>
        <p:txBody>
          <a:bodyPr wrap="none" lIns="0" tIns="0" rIns="0" bIns="0" rtlCol="0">
            <a:spAutoFit/>
          </a:bodyPr>
          <a:lstStyle/>
          <a:p>
            <a:pPr marL="285750" indent="-285750">
              <a:lnSpc>
                <a:spcPct val="120000"/>
              </a:lnSpc>
              <a:buClr>
                <a:schemeClr val="bg1">
                  <a:lumMod val="85000"/>
                </a:schemeClr>
              </a:buClr>
              <a:buFont typeface="Wingdings" panose="05000000000000000000" pitchFamily="2" charset="2"/>
              <a:buChar char="p"/>
            </a:pPr>
            <a:r>
              <a:rPr lang="zh-CN" altLang="en-US" sz="1400" dirty="0">
                <a:solidFill>
                  <a:schemeClr val="bg1"/>
                </a:solidFill>
              </a:rPr>
              <a:t>数据合规采集和打通；消费者增</a:t>
            </a:r>
            <a:endParaRPr lang="en-US" altLang="zh-CN" sz="1400" dirty="0">
              <a:solidFill>
                <a:schemeClr val="bg1"/>
              </a:solidFill>
            </a:endParaRPr>
          </a:p>
          <a:p>
            <a:pPr>
              <a:lnSpc>
                <a:spcPct val="120000"/>
              </a:lnSpc>
              <a:buClr>
                <a:schemeClr val="bg1">
                  <a:lumMod val="85000"/>
                </a:schemeClr>
              </a:buClr>
            </a:pPr>
            <a:r>
              <a:rPr lang="zh-CN" altLang="en-US" sz="1400" dirty="0">
                <a:solidFill>
                  <a:schemeClr val="bg1"/>
                </a:solidFill>
              </a:rPr>
              <a:t>     长和活跃；媒体投放提效；销售</a:t>
            </a:r>
            <a:endParaRPr lang="en-US" altLang="zh-CN" sz="1400" dirty="0">
              <a:solidFill>
                <a:schemeClr val="bg1"/>
              </a:solidFill>
            </a:endParaRPr>
          </a:p>
          <a:p>
            <a:pPr>
              <a:lnSpc>
                <a:spcPct val="120000"/>
              </a:lnSpc>
              <a:buClr>
                <a:schemeClr val="bg1">
                  <a:lumMod val="85000"/>
                </a:schemeClr>
              </a:buClr>
            </a:pPr>
            <a:r>
              <a:rPr lang="zh-CN" altLang="en-US" sz="1400" dirty="0">
                <a:solidFill>
                  <a:schemeClr val="bg1"/>
                </a:solidFill>
              </a:rPr>
              <a:t>     增长</a:t>
            </a:r>
            <a:r>
              <a:rPr lang="en-US" altLang="zh-CN" sz="1400" dirty="0">
                <a:solidFill>
                  <a:schemeClr val="bg1"/>
                </a:solidFill>
              </a:rPr>
              <a:t>…….</a:t>
            </a:r>
            <a:endParaRPr lang="zh-CN" altLang="en-US" sz="1400" dirty="0">
              <a:solidFill>
                <a:schemeClr val="bg1"/>
              </a:solidFill>
            </a:endParaRPr>
          </a:p>
        </p:txBody>
      </p:sp>
      <p:sp>
        <p:nvSpPr>
          <p:cNvPr id="17" name="TextBox 16"/>
          <p:cNvSpPr txBox="1"/>
          <p:nvPr/>
        </p:nvSpPr>
        <p:spPr>
          <a:xfrm>
            <a:off x="3640968" y="3462500"/>
            <a:ext cx="2228174" cy="245580"/>
          </a:xfrm>
          <a:prstGeom prst="rect">
            <a:avLst/>
          </a:prstGeom>
          <a:noFill/>
        </p:spPr>
        <p:txBody>
          <a:bodyPr wrap="none" lIns="0" tIns="0" rIns="0" bIns="0" rtlCol="0">
            <a:spAutoFit/>
          </a:bodyPr>
          <a:lstStyle/>
          <a:p>
            <a:pPr marL="285750" indent="-285750">
              <a:lnSpc>
                <a:spcPct val="120000"/>
              </a:lnSpc>
              <a:buClr>
                <a:schemeClr val="bg1">
                  <a:lumMod val="85000"/>
                </a:schemeClr>
              </a:buClr>
              <a:buFont typeface="Wingdings" panose="05000000000000000000" pitchFamily="2" charset="2"/>
              <a:buChar char="p"/>
            </a:pPr>
            <a:r>
              <a:rPr lang="zh-CN" altLang="en-US" sz="1400" dirty="0">
                <a:solidFill>
                  <a:schemeClr val="bg1"/>
                </a:solidFill>
              </a:rPr>
              <a:t>数据驱动的媒体投放提效</a:t>
            </a:r>
          </a:p>
        </p:txBody>
      </p:sp>
      <p:sp>
        <p:nvSpPr>
          <p:cNvPr id="18" name="TextBox 17"/>
          <p:cNvSpPr txBox="1"/>
          <p:nvPr/>
        </p:nvSpPr>
        <p:spPr>
          <a:xfrm>
            <a:off x="6433008" y="3462500"/>
            <a:ext cx="1346522" cy="245580"/>
          </a:xfrm>
          <a:prstGeom prst="rect">
            <a:avLst/>
          </a:prstGeom>
          <a:noFill/>
        </p:spPr>
        <p:txBody>
          <a:bodyPr wrap="none" lIns="0" tIns="0" rIns="0" bIns="0" rtlCol="0">
            <a:spAutoFit/>
          </a:bodyPr>
          <a:lstStyle/>
          <a:p>
            <a:pPr marL="285750" indent="-285750">
              <a:lnSpc>
                <a:spcPct val="120000"/>
              </a:lnSpc>
              <a:buClr>
                <a:schemeClr val="bg1">
                  <a:lumMod val="85000"/>
                </a:schemeClr>
              </a:buClr>
              <a:buFont typeface="Wingdings" panose="05000000000000000000" pitchFamily="2" charset="2"/>
              <a:buChar char="p"/>
            </a:pPr>
            <a:r>
              <a:rPr lang="zh-CN" altLang="en-US" sz="1400" dirty="0">
                <a:solidFill>
                  <a:schemeClr val="bg1"/>
                </a:solidFill>
              </a:rPr>
              <a:t>媒体运营闭环</a:t>
            </a:r>
          </a:p>
        </p:txBody>
      </p:sp>
      <p:sp>
        <p:nvSpPr>
          <p:cNvPr id="19" name="TextBox 18"/>
          <p:cNvSpPr txBox="1"/>
          <p:nvPr/>
        </p:nvSpPr>
        <p:spPr>
          <a:xfrm>
            <a:off x="9078327" y="3462500"/>
            <a:ext cx="2228174" cy="245580"/>
          </a:xfrm>
          <a:prstGeom prst="rect">
            <a:avLst/>
          </a:prstGeom>
          <a:noFill/>
        </p:spPr>
        <p:txBody>
          <a:bodyPr wrap="none" lIns="0" tIns="0" rIns="0" bIns="0" rtlCol="0">
            <a:spAutoFit/>
          </a:bodyPr>
          <a:lstStyle/>
          <a:p>
            <a:pPr marL="285750" indent="-285750">
              <a:lnSpc>
                <a:spcPct val="120000"/>
              </a:lnSpc>
              <a:buFont typeface="Wingdings" panose="05000000000000000000" pitchFamily="2" charset="2"/>
              <a:buChar char="p"/>
            </a:pPr>
            <a:r>
              <a:rPr lang="zh-CN" altLang="en-US" sz="1400" dirty="0">
                <a:solidFill>
                  <a:schemeClr val="bg1"/>
                </a:solidFill>
              </a:rPr>
              <a:t>经验驱动的媒体投放提效</a:t>
            </a:r>
          </a:p>
        </p:txBody>
      </p:sp>
      <p:sp>
        <p:nvSpPr>
          <p:cNvPr id="20" name="TextBox 19"/>
          <p:cNvSpPr txBox="1"/>
          <p:nvPr/>
        </p:nvSpPr>
        <p:spPr>
          <a:xfrm>
            <a:off x="719138" y="4653080"/>
            <a:ext cx="2757165" cy="504112"/>
          </a:xfrm>
          <a:prstGeom prst="rect">
            <a:avLst/>
          </a:prstGeom>
          <a:noFill/>
        </p:spPr>
        <p:txBody>
          <a:bodyPr wrap="none" lIns="0" tIns="0" rIns="0" bIns="0" rtlCol="0">
            <a:spAutoFit/>
          </a:bodyPr>
          <a:lstStyle/>
          <a:p>
            <a:pPr marL="285750" indent="-285750">
              <a:lnSpc>
                <a:spcPct val="120000"/>
              </a:lnSpc>
              <a:buClr>
                <a:schemeClr val="bg1">
                  <a:lumMod val="85000"/>
                </a:schemeClr>
              </a:buClr>
              <a:buFont typeface="Wingdings" panose="05000000000000000000" pitchFamily="2" charset="2"/>
              <a:buChar char="p"/>
            </a:pPr>
            <a:r>
              <a:rPr lang="zh-CN" altLang="en-US" sz="1400" dirty="0">
                <a:solidFill>
                  <a:schemeClr val="bg1"/>
                </a:solidFill>
              </a:rPr>
              <a:t>整体实施算预中高，支持模块化</a:t>
            </a:r>
            <a:endParaRPr lang="en-US" altLang="zh-CN" sz="1400" dirty="0">
              <a:solidFill>
                <a:schemeClr val="bg1"/>
              </a:solidFill>
            </a:endParaRPr>
          </a:p>
          <a:p>
            <a:pPr>
              <a:lnSpc>
                <a:spcPct val="120000"/>
              </a:lnSpc>
              <a:buClr>
                <a:schemeClr val="bg1">
                  <a:lumMod val="85000"/>
                </a:schemeClr>
              </a:buClr>
            </a:pPr>
            <a:r>
              <a:rPr lang="zh-CN" altLang="en-US" sz="1400" dirty="0">
                <a:solidFill>
                  <a:schemeClr val="bg1"/>
                </a:solidFill>
              </a:rPr>
              <a:t>     采购使用（媒体费用另外支出）</a:t>
            </a:r>
          </a:p>
        </p:txBody>
      </p:sp>
      <p:sp>
        <p:nvSpPr>
          <p:cNvPr id="21" name="TextBox 20"/>
          <p:cNvSpPr txBox="1"/>
          <p:nvPr/>
        </p:nvSpPr>
        <p:spPr>
          <a:xfrm>
            <a:off x="3640968" y="4653080"/>
            <a:ext cx="2228174" cy="504112"/>
          </a:xfrm>
          <a:prstGeom prst="rect">
            <a:avLst/>
          </a:prstGeom>
          <a:noFill/>
        </p:spPr>
        <p:txBody>
          <a:bodyPr wrap="none" lIns="0" tIns="0" rIns="0" bIns="0" rtlCol="0">
            <a:spAutoFit/>
          </a:bodyPr>
          <a:lstStyle/>
          <a:p>
            <a:pPr marL="285750" indent="-285750">
              <a:lnSpc>
                <a:spcPct val="120000"/>
              </a:lnSpc>
              <a:buClr>
                <a:schemeClr val="bg1">
                  <a:lumMod val="85000"/>
                </a:schemeClr>
              </a:buClr>
              <a:buFont typeface="Wingdings" panose="05000000000000000000" pitchFamily="2" charset="2"/>
              <a:buChar char="p"/>
            </a:pPr>
            <a:r>
              <a:rPr lang="zh-CN" altLang="en-US" sz="1400" dirty="0">
                <a:solidFill>
                  <a:schemeClr val="bg1"/>
                </a:solidFill>
              </a:rPr>
              <a:t>实施预算中等（媒体费用</a:t>
            </a:r>
            <a:endParaRPr lang="en-US" altLang="zh-CN" sz="1400" dirty="0">
              <a:solidFill>
                <a:schemeClr val="bg1"/>
              </a:solidFill>
            </a:endParaRPr>
          </a:p>
          <a:p>
            <a:pPr>
              <a:lnSpc>
                <a:spcPct val="120000"/>
              </a:lnSpc>
              <a:buClr>
                <a:schemeClr val="bg1">
                  <a:lumMod val="85000"/>
                </a:schemeClr>
              </a:buClr>
            </a:pPr>
            <a:r>
              <a:rPr lang="zh-CN" altLang="en-US" sz="1400" dirty="0">
                <a:solidFill>
                  <a:schemeClr val="bg1"/>
                </a:solidFill>
              </a:rPr>
              <a:t>     另外支出）</a:t>
            </a:r>
          </a:p>
        </p:txBody>
      </p:sp>
      <p:sp>
        <p:nvSpPr>
          <p:cNvPr id="22" name="TextBox 21"/>
          <p:cNvSpPr txBox="1"/>
          <p:nvPr/>
        </p:nvSpPr>
        <p:spPr>
          <a:xfrm>
            <a:off x="6433008" y="4653080"/>
            <a:ext cx="2362826" cy="504112"/>
          </a:xfrm>
          <a:prstGeom prst="rect">
            <a:avLst/>
          </a:prstGeom>
          <a:noFill/>
        </p:spPr>
        <p:txBody>
          <a:bodyPr wrap="none" lIns="0" tIns="0" rIns="0" bIns="0" rtlCol="0">
            <a:spAutoFit/>
          </a:bodyPr>
          <a:lstStyle/>
          <a:p>
            <a:pPr marL="285750" indent="-285750">
              <a:lnSpc>
                <a:spcPct val="120000"/>
              </a:lnSpc>
              <a:buClr>
                <a:schemeClr val="bg1">
                  <a:lumMod val="85000"/>
                </a:schemeClr>
              </a:buClr>
              <a:buFont typeface="Wingdings" panose="05000000000000000000" pitchFamily="2" charset="2"/>
              <a:buChar char="p"/>
            </a:pPr>
            <a:r>
              <a:rPr lang="zh-CN" altLang="en-US" sz="1400" dirty="0">
                <a:solidFill>
                  <a:schemeClr val="bg1"/>
                </a:solidFill>
              </a:rPr>
              <a:t>无</a:t>
            </a:r>
            <a:r>
              <a:rPr lang="en-US" altLang="zh-CN" sz="1400" dirty="0" err="1">
                <a:solidFill>
                  <a:schemeClr val="bg1"/>
                </a:solidFill>
              </a:rPr>
              <a:t>SAAS</a:t>
            </a:r>
            <a:r>
              <a:rPr lang="zh-CN" altLang="en-US" sz="1400" dirty="0">
                <a:solidFill>
                  <a:schemeClr val="bg1"/>
                </a:solidFill>
              </a:rPr>
              <a:t>化费用（主要为媒</a:t>
            </a:r>
            <a:endParaRPr lang="en-US" altLang="zh-CN" sz="1400" dirty="0">
              <a:solidFill>
                <a:schemeClr val="bg1"/>
              </a:solidFill>
            </a:endParaRPr>
          </a:p>
          <a:p>
            <a:pPr>
              <a:lnSpc>
                <a:spcPct val="120000"/>
              </a:lnSpc>
              <a:buClr>
                <a:schemeClr val="bg1">
                  <a:lumMod val="85000"/>
                </a:schemeClr>
              </a:buClr>
            </a:pPr>
            <a:r>
              <a:rPr lang="zh-CN" altLang="en-US" sz="1400" dirty="0">
                <a:solidFill>
                  <a:schemeClr val="bg1"/>
                </a:solidFill>
              </a:rPr>
              <a:t>     体投放费用）</a:t>
            </a:r>
          </a:p>
        </p:txBody>
      </p:sp>
      <p:sp>
        <p:nvSpPr>
          <p:cNvPr id="23" name="TextBox 22"/>
          <p:cNvSpPr txBox="1"/>
          <p:nvPr/>
        </p:nvSpPr>
        <p:spPr>
          <a:xfrm>
            <a:off x="9078327" y="4653080"/>
            <a:ext cx="2362826" cy="504112"/>
          </a:xfrm>
          <a:prstGeom prst="rect">
            <a:avLst/>
          </a:prstGeom>
          <a:noFill/>
        </p:spPr>
        <p:txBody>
          <a:bodyPr wrap="none" lIns="0" tIns="0" rIns="0" bIns="0" rtlCol="0">
            <a:spAutoFit/>
          </a:bodyPr>
          <a:lstStyle/>
          <a:p>
            <a:pPr marL="285750" indent="-285750">
              <a:lnSpc>
                <a:spcPct val="120000"/>
              </a:lnSpc>
              <a:buFont typeface="Wingdings" panose="05000000000000000000" pitchFamily="2" charset="2"/>
              <a:buChar char="p"/>
            </a:pPr>
            <a:r>
              <a:rPr lang="zh-CN" altLang="en-US" sz="1400" dirty="0">
                <a:solidFill>
                  <a:schemeClr val="bg1"/>
                </a:solidFill>
              </a:rPr>
              <a:t>无</a:t>
            </a:r>
            <a:r>
              <a:rPr lang="en-US" altLang="zh-CN" sz="1400" dirty="0" err="1">
                <a:solidFill>
                  <a:schemeClr val="bg1"/>
                </a:solidFill>
              </a:rPr>
              <a:t>SAAS</a:t>
            </a:r>
            <a:r>
              <a:rPr lang="zh-CN" altLang="en-US" sz="1400" dirty="0">
                <a:solidFill>
                  <a:schemeClr val="bg1"/>
                </a:solidFill>
              </a:rPr>
              <a:t>化费用（主要为媒</a:t>
            </a:r>
            <a:endParaRPr lang="en-US" altLang="zh-CN" sz="1400" dirty="0">
              <a:solidFill>
                <a:schemeClr val="bg1"/>
              </a:solidFill>
            </a:endParaRPr>
          </a:p>
          <a:p>
            <a:pPr>
              <a:lnSpc>
                <a:spcPct val="120000"/>
              </a:lnSpc>
            </a:pPr>
            <a:r>
              <a:rPr lang="zh-CN" altLang="en-US" sz="1400" dirty="0">
                <a:solidFill>
                  <a:schemeClr val="bg1"/>
                </a:solidFill>
              </a:rPr>
              <a:t>     体投放费用）</a:t>
            </a:r>
          </a:p>
        </p:txBody>
      </p:sp>
      <p:sp>
        <p:nvSpPr>
          <p:cNvPr id="29" name="TextBox 3">
            <a:extLst>
              <a:ext uri="{FF2B5EF4-FFF2-40B4-BE49-F238E27FC236}">
                <a16:creationId xmlns:a16="http://schemas.microsoft.com/office/drawing/2014/main" id="{1A9D0461-B5A4-22DD-EF96-37F0EE4DAC75}"/>
              </a:ext>
            </a:extLst>
          </p:cNvPr>
          <p:cNvSpPr txBox="1"/>
          <p:nvPr/>
        </p:nvSpPr>
        <p:spPr>
          <a:xfrm>
            <a:off x="808525" y="459976"/>
            <a:ext cx="4794582" cy="488916"/>
          </a:xfrm>
          <a:prstGeom prst="rect">
            <a:avLst/>
          </a:prstGeom>
          <a:noFill/>
        </p:spPr>
        <p:txBody>
          <a:bodyPr wrap="none" lIns="0" tIns="0" rIns="0" bIns="0" rtlCol="0">
            <a:spAutoFit/>
          </a:bodyPr>
          <a:lstStyle>
            <a:defPPr>
              <a:defRPr lang="zh-CN"/>
            </a:defPPr>
            <a:lvl1pPr>
              <a:lnSpc>
                <a:spcPct val="120000"/>
              </a:lnSpc>
              <a:defRPr sz="2800">
                <a:solidFill>
                  <a:schemeClr val="bg1"/>
                </a:solidFill>
                <a:latin typeface="+mj-ea"/>
                <a:ea typeface="+mj-ea"/>
              </a:defRPr>
            </a:lvl1pPr>
          </a:lstStyle>
          <a:p>
            <a:r>
              <a:rPr lang="zh-CN" altLang="en-US" sz="2800" dirty="0"/>
              <a:t>详解全域人群运营</a:t>
            </a:r>
            <a:r>
              <a:rPr lang="en-US" altLang="zh-CN" sz="2800" dirty="0"/>
              <a:t>4</a:t>
            </a:r>
            <a:r>
              <a:rPr lang="zh-CN" altLang="en-US" sz="2800" dirty="0"/>
              <a:t>种实施路径</a:t>
            </a:r>
            <a:endParaRPr lang="zh-CN" altLang="en-US" dirty="0"/>
          </a:p>
        </p:txBody>
      </p:sp>
      <p:grpSp>
        <p:nvGrpSpPr>
          <p:cNvPr id="26" name="组合 25">
            <a:extLst>
              <a:ext uri="{FF2B5EF4-FFF2-40B4-BE49-F238E27FC236}">
                <a16:creationId xmlns:a16="http://schemas.microsoft.com/office/drawing/2014/main" id="{97C9E2AA-923C-FAAD-A54D-BDCCAC62DFDC}"/>
              </a:ext>
            </a:extLst>
          </p:cNvPr>
          <p:cNvGrpSpPr/>
          <p:nvPr/>
        </p:nvGrpSpPr>
        <p:grpSpPr>
          <a:xfrm>
            <a:off x="9666244" y="548680"/>
            <a:ext cx="1828768" cy="369332"/>
            <a:chOff x="8758708" y="1278009"/>
            <a:chExt cx="1828768" cy="369332"/>
          </a:xfrm>
        </p:grpSpPr>
        <p:sp>
          <p:nvSpPr>
            <p:cNvPr id="27" name="TextBox 3">
              <a:extLst>
                <a:ext uri="{FF2B5EF4-FFF2-40B4-BE49-F238E27FC236}">
                  <a16:creationId xmlns:a16="http://schemas.microsoft.com/office/drawing/2014/main" id="{1EE003B5-2399-9DE4-36E7-50834871E7E8}"/>
                </a:ext>
              </a:extLst>
            </p:cNvPr>
            <p:cNvSpPr txBox="1"/>
            <p:nvPr/>
          </p:nvSpPr>
          <p:spPr>
            <a:xfrm>
              <a:off x="8838599" y="1278009"/>
              <a:ext cx="1748877" cy="369332"/>
            </a:xfrm>
            <a:prstGeom prst="rect">
              <a:avLst/>
            </a:prstGeom>
            <a:noFill/>
          </p:spPr>
          <p:txBody>
            <a:bodyPr wrap="none" lIns="0" tIns="0" rIns="0" bIns="0" rtlCol="0">
              <a:spAutoFit/>
            </a:bodyPr>
            <a:lstStyle/>
            <a:p>
              <a:r>
                <a:rPr lang="en-US" altLang="zh-CN" dirty="0">
                  <a:gradFill>
                    <a:gsLst>
                      <a:gs pos="0">
                        <a:schemeClr val="accent2"/>
                      </a:gs>
                      <a:gs pos="100000">
                        <a:schemeClr val="accent3"/>
                      </a:gs>
                    </a:gsLst>
                    <a:lin ang="0" scaled="0"/>
                  </a:gradFill>
                  <a:latin typeface="+mj-lt"/>
                  <a:ea typeface="思源宋体 CN Heavy" panose="02020900000000000000" pitchFamily="18" charset="-122"/>
                  <a:cs typeface="阿里巴巴普惠体 Heavy" panose="00020600040101010101" pitchFamily="18" charset="-122"/>
                </a:rPr>
                <a:t>Guidebook</a:t>
              </a:r>
              <a:endParaRPr lang="zh-CN" altLang="en-US" dirty="0">
                <a:gradFill>
                  <a:gsLst>
                    <a:gs pos="0">
                      <a:schemeClr val="accent2"/>
                    </a:gs>
                    <a:gs pos="100000">
                      <a:schemeClr val="accent3"/>
                    </a:gs>
                  </a:gsLst>
                  <a:lin ang="0" scaled="0"/>
                </a:gradFill>
                <a:latin typeface="+mj-lt"/>
                <a:ea typeface="思源宋体 CN Heavy" panose="02020900000000000000" pitchFamily="18" charset="-122"/>
                <a:cs typeface="阿里巴巴普惠体 Heavy" panose="00020600040101010101" pitchFamily="18" charset="-122"/>
              </a:endParaRPr>
            </a:p>
          </p:txBody>
        </p:sp>
        <p:sp>
          <p:nvSpPr>
            <p:cNvPr id="28" name="L 形 27">
              <a:extLst>
                <a:ext uri="{FF2B5EF4-FFF2-40B4-BE49-F238E27FC236}">
                  <a16:creationId xmlns:a16="http://schemas.microsoft.com/office/drawing/2014/main" id="{B9BAE660-0E02-A0C5-4FA5-81FDF2DA537E}"/>
                </a:ext>
              </a:extLst>
            </p:cNvPr>
            <p:cNvSpPr/>
            <p:nvPr/>
          </p:nvSpPr>
          <p:spPr>
            <a:xfrm flipV="1">
              <a:off x="8758708" y="1278009"/>
              <a:ext cx="136134" cy="136134"/>
            </a:xfrm>
            <a:prstGeom prst="corner">
              <a:avLst>
                <a:gd name="adj1" fmla="val 22792"/>
                <a:gd name="adj2" fmla="val 19282"/>
              </a:avLst>
            </a:prstGeom>
            <a:noFill/>
            <a:ln w="12700">
              <a:gradFill>
                <a:gsLst>
                  <a:gs pos="0">
                    <a:schemeClr val="accent2"/>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矩形 33">
            <a:extLst>
              <a:ext uri="{FF2B5EF4-FFF2-40B4-BE49-F238E27FC236}">
                <a16:creationId xmlns:a16="http://schemas.microsoft.com/office/drawing/2014/main" id="{CC8CC62A-82BC-B6BD-1B9A-21BA8FB279DC}"/>
              </a:ext>
            </a:extLst>
          </p:cNvPr>
          <p:cNvSpPr/>
          <p:nvPr/>
        </p:nvSpPr>
        <p:spPr>
          <a:xfrm>
            <a:off x="719138" y="558703"/>
            <a:ext cx="54000" cy="324000"/>
          </a:xfrm>
          <a:prstGeom prst="rect">
            <a:avLst/>
          </a:prstGeom>
          <a:gradFill>
            <a:gsLst>
              <a:gs pos="0">
                <a:schemeClr val="accent2"/>
              </a:gs>
              <a:gs pos="100000">
                <a:schemeClr val="accent3"/>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5" name="矩形 34">
            <a:extLst>
              <a:ext uri="{FF2B5EF4-FFF2-40B4-BE49-F238E27FC236}">
                <a16:creationId xmlns:a16="http://schemas.microsoft.com/office/drawing/2014/main" id="{66405079-99F0-D77C-6240-6A9C8C31E2DB}"/>
              </a:ext>
            </a:extLst>
          </p:cNvPr>
          <p:cNvSpPr/>
          <p:nvPr/>
        </p:nvSpPr>
        <p:spPr>
          <a:xfrm>
            <a:off x="719138" y="720703"/>
            <a:ext cx="28800" cy="16200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8" name="箭头: V 形 37">
            <a:extLst>
              <a:ext uri="{FF2B5EF4-FFF2-40B4-BE49-F238E27FC236}">
                <a16:creationId xmlns:a16="http://schemas.microsoft.com/office/drawing/2014/main" id="{7B9D9D41-D426-9510-3927-A693CB4A9A1B}"/>
              </a:ext>
            </a:extLst>
          </p:cNvPr>
          <p:cNvSpPr/>
          <p:nvPr/>
        </p:nvSpPr>
        <p:spPr>
          <a:xfrm>
            <a:off x="3175842" y="1484784"/>
            <a:ext cx="307448" cy="453600"/>
          </a:xfrm>
          <a:prstGeom prst="chevron">
            <a:avLst>
              <a:gd name="adj" fmla="val 6387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箭头: V 形 38">
            <a:extLst>
              <a:ext uri="{FF2B5EF4-FFF2-40B4-BE49-F238E27FC236}">
                <a16:creationId xmlns:a16="http://schemas.microsoft.com/office/drawing/2014/main" id="{3DF4E46A-2822-99D0-324F-F139DE766657}"/>
              </a:ext>
            </a:extLst>
          </p:cNvPr>
          <p:cNvSpPr/>
          <p:nvPr/>
        </p:nvSpPr>
        <p:spPr>
          <a:xfrm>
            <a:off x="5941383" y="1484784"/>
            <a:ext cx="307448" cy="453600"/>
          </a:xfrm>
          <a:prstGeom prst="chevron">
            <a:avLst>
              <a:gd name="adj" fmla="val 6387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箭头: V 形 39">
            <a:extLst>
              <a:ext uri="{FF2B5EF4-FFF2-40B4-BE49-F238E27FC236}">
                <a16:creationId xmlns:a16="http://schemas.microsoft.com/office/drawing/2014/main" id="{CF72992D-185A-752B-F66C-66ADE6DEB43D}"/>
              </a:ext>
            </a:extLst>
          </p:cNvPr>
          <p:cNvSpPr/>
          <p:nvPr/>
        </p:nvSpPr>
        <p:spPr>
          <a:xfrm>
            <a:off x="8706924" y="1484784"/>
            <a:ext cx="307448" cy="453600"/>
          </a:xfrm>
          <a:prstGeom prst="chevron">
            <a:avLst>
              <a:gd name="adj" fmla="val 6387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TextBox 3"/>
          <p:cNvSpPr txBox="1"/>
          <p:nvPr/>
        </p:nvSpPr>
        <p:spPr>
          <a:xfrm>
            <a:off x="1305632" y="1557354"/>
            <a:ext cx="1761701" cy="307777"/>
          </a:xfrm>
          <a:prstGeom prst="rect">
            <a:avLst/>
          </a:prstGeom>
          <a:noFill/>
        </p:spPr>
        <p:txBody>
          <a:bodyPr wrap="none" lIns="0" tIns="0" rIns="0" bIns="0" rtlCol="0">
            <a:spAutoFit/>
          </a:bodyPr>
          <a:lstStyle/>
          <a:p>
            <a:r>
              <a:rPr lang="zh-CN" altLang="en-US" sz="2000" dirty="0">
                <a:solidFill>
                  <a:schemeClr val="accent1"/>
                </a:solidFill>
                <a:latin typeface="+mj-ea"/>
                <a:ea typeface="+mj-ea"/>
              </a:rPr>
              <a:t>一方私有化部署</a:t>
            </a:r>
          </a:p>
        </p:txBody>
      </p:sp>
      <p:pic>
        <p:nvPicPr>
          <p:cNvPr id="31" name="图形 30">
            <a:extLst>
              <a:ext uri="{FF2B5EF4-FFF2-40B4-BE49-F238E27FC236}">
                <a16:creationId xmlns:a16="http://schemas.microsoft.com/office/drawing/2014/main" id="{FF6254C4-1D5F-7D46-81C2-7BDB009C992E}"/>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040191" y="1596942"/>
            <a:ext cx="228600" cy="228600"/>
          </a:xfrm>
          <a:prstGeom prst="rect">
            <a:avLst/>
          </a:prstGeom>
        </p:spPr>
      </p:pic>
      <p:sp>
        <p:nvSpPr>
          <p:cNvPr id="5" name="TextBox 4"/>
          <p:cNvSpPr txBox="1"/>
          <p:nvPr/>
        </p:nvSpPr>
        <p:spPr>
          <a:xfrm>
            <a:off x="4210492" y="1557354"/>
            <a:ext cx="1258358" cy="307777"/>
          </a:xfrm>
          <a:prstGeom prst="rect">
            <a:avLst/>
          </a:prstGeom>
          <a:noFill/>
        </p:spPr>
        <p:txBody>
          <a:bodyPr wrap="none" lIns="0" tIns="0" rIns="0" bIns="0" rtlCol="0">
            <a:spAutoFit/>
          </a:bodyPr>
          <a:lstStyle/>
          <a:p>
            <a:r>
              <a:rPr lang="zh-CN" altLang="en-US" sz="2000" dirty="0">
                <a:solidFill>
                  <a:schemeClr val="accent1"/>
                </a:solidFill>
                <a:latin typeface="+mj-ea"/>
                <a:ea typeface="+mj-ea"/>
              </a:rPr>
              <a:t>公有化部署</a:t>
            </a:r>
          </a:p>
        </p:txBody>
      </p:sp>
      <p:pic>
        <p:nvPicPr>
          <p:cNvPr id="48" name="图形 47">
            <a:extLst>
              <a:ext uri="{FF2B5EF4-FFF2-40B4-BE49-F238E27FC236}">
                <a16:creationId xmlns:a16="http://schemas.microsoft.com/office/drawing/2014/main" id="{C5CEFBF3-A0D5-4501-686C-15C583C46A77}"/>
              </a:ext>
            </a:extLst>
          </p:cNvPr>
          <p:cNvPicPr>
            <a:picLocks noChangeAspect="1"/>
          </p:cNvPicPr>
          <p:nvPr/>
        </p:nvPicPr>
        <p:blipFill>
          <a:blip r:embed="rId5" cstate="print">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3908210" y="1596942"/>
            <a:ext cx="228600" cy="228600"/>
          </a:xfrm>
          <a:prstGeom prst="rect">
            <a:avLst/>
          </a:prstGeom>
        </p:spPr>
      </p:pic>
      <p:sp>
        <p:nvSpPr>
          <p:cNvPr id="6" name="TextBox 5"/>
          <p:cNvSpPr txBox="1"/>
          <p:nvPr/>
        </p:nvSpPr>
        <p:spPr>
          <a:xfrm>
            <a:off x="7146473" y="1557354"/>
            <a:ext cx="1006686" cy="307777"/>
          </a:xfrm>
          <a:prstGeom prst="rect">
            <a:avLst/>
          </a:prstGeom>
          <a:noFill/>
        </p:spPr>
        <p:txBody>
          <a:bodyPr wrap="none" lIns="0" tIns="0" rIns="0" bIns="0" rtlCol="0">
            <a:spAutoFit/>
          </a:bodyPr>
          <a:lstStyle/>
          <a:p>
            <a:r>
              <a:rPr lang="zh-CN" altLang="en-US" sz="2000" dirty="0">
                <a:solidFill>
                  <a:schemeClr val="accent1"/>
                </a:solidFill>
                <a:latin typeface="+mj-ea"/>
                <a:ea typeface="+mj-ea"/>
              </a:rPr>
              <a:t>媒介采买</a:t>
            </a:r>
          </a:p>
        </p:txBody>
      </p:sp>
      <p:pic>
        <p:nvPicPr>
          <p:cNvPr id="50" name="图形 49">
            <a:extLst>
              <a:ext uri="{FF2B5EF4-FFF2-40B4-BE49-F238E27FC236}">
                <a16:creationId xmlns:a16="http://schemas.microsoft.com/office/drawing/2014/main" id="{2327B08B-9247-CE79-F661-D0CB042BD2CE}"/>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6847431" y="1596942"/>
            <a:ext cx="228600" cy="228600"/>
          </a:xfrm>
          <a:prstGeom prst="rect">
            <a:avLst/>
          </a:prstGeom>
        </p:spPr>
      </p:pic>
      <p:sp>
        <p:nvSpPr>
          <p:cNvPr id="7" name="TextBox 6"/>
          <p:cNvSpPr txBox="1"/>
          <p:nvPr/>
        </p:nvSpPr>
        <p:spPr>
          <a:xfrm>
            <a:off x="9788457" y="1557354"/>
            <a:ext cx="1006686" cy="307777"/>
          </a:xfrm>
          <a:prstGeom prst="rect">
            <a:avLst/>
          </a:prstGeom>
          <a:noFill/>
        </p:spPr>
        <p:txBody>
          <a:bodyPr wrap="none" lIns="0" tIns="0" rIns="0" bIns="0" rtlCol="0">
            <a:spAutoFit/>
          </a:bodyPr>
          <a:lstStyle/>
          <a:p>
            <a:r>
              <a:rPr lang="zh-CN" altLang="en-US" sz="2000" dirty="0">
                <a:solidFill>
                  <a:schemeClr val="accent1"/>
                </a:solidFill>
                <a:latin typeface="+mj-ea"/>
                <a:ea typeface="+mj-ea"/>
              </a:rPr>
              <a:t>标签翻译</a:t>
            </a:r>
          </a:p>
        </p:txBody>
      </p:sp>
      <p:pic>
        <p:nvPicPr>
          <p:cNvPr id="52" name="图形 51">
            <a:extLst>
              <a:ext uri="{FF2B5EF4-FFF2-40B4-BE49-F238E27FC236}">
                <a16:creationId xmlns:a16="http://schemas.microsoft.com/office/drawing/2014/main" id="{F9C16BA4-6B68-2D14-C486-702B27765520}"/>
              </a:ext>
            </a:extLst>
          </p:cNvPr>
          <p:cNvPicPr>
            <a:picLocks noChangeAspect="1"/>
          </p:cNvPicPr>
          <p:nvPr/>
        </p:nvPicPr>
        <p:blipFill>
          <a:blip r:embed="rId9" cstate="print">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9534006" y="1596942"/>
            <a:ext cx="228600" cy="228600"/>
          </a:xfrm>
          <a:prstGeom prst="rect">
            <a:avLst/>
          </a:prstGeom>
        </p:spPr>
      </p:pic>
      <p:cxnSp>
        <p:nvCxnSpPr>
          <p:cNvPr id="61" name="直接连接符 60">
            <a:extLst>
              <a:ext uri="{FF2B5EF4-FFF2-40B4-BE49-F238E27FC236}">
                <a16:creationId xmlns:a16="http://schemas.microsoft.com/office/drawing/2014/main" id="{C50E7379-4824-4F28-E2FA-C89FAB6ED730}"/>
              </a:ext>
            </a:extLst>
          </p:cNvPr>
          <p:cNvCxnSpPr/>
          <p:nvPr/>
        </p:nvCxnSpPr>
        <p:spPr>
          <a:xfrm>
            <a:off x="719138" y="3248532"/>
            <a:ext cx="10750056" cy="0"/>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id="{BD9357D6-D810-36B2-F00D-CAD6D6016D62}"/>
              </a:ext>
            </a:extLst>
          </p:cNvPr>
          <p:cNvCxnSpPr/>
          <p:nvPr/>
        </p:nvCxnSpPr>
        <p:spPr>
          <a:xfrm>
            <a:off x="719138" y="4439113"/>
            <a:ext cx="10750056" cy="0"/>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5" name="TextBox 19">
            <a:extLst>
              <a:ext uri="{FF2B5EF4-FFF2-40B4-BE49-F238E27FC236}">
                <a16:creationId xmlns:a16="http://schemas.microsoft.com/office/drawing/2014/main" id="{39A51169-3585-DC8B-E41E-AF613E8DE1E2}"/>
              </a:ext>
            </a:extLst>
          </p:cNvPr>
          <p:cNvSpPr txBox="1"/>
          <p:nvPr/>
        </p:nvSpPr>
        <p:spPr>
          <a:xfrm>
            <a:off x="719138" y="5940955"/>
            <a:ext cx="2019784" cy="280718"/>
          </a:xfrm>
          <a:prstGeom prst="rect">
            <a:avLst/>
          </a:prstGeom>
          <a:noFill/>
        </p:spPr>
        <p:txBody>
          <a:bodyPr wrap="none" lIns="0" tIns="0" rIns="0" bIns="0" rtlCol="0">
            <a:spAutoFit/>
          </a:bodyPr>
          <a:lstStyle/>
          <a:p>
            <a:pPr>
              <a:lnSpc>
                <a:spcPct val="120000"/>
              </a:lnSpc>
              <a:buClr>
                <a:schemeClr val="bg1">
                  <a:lumMod val="85000"/>
                </a:schemeClr>
              </a:buClr>
            </a:pPr>
            <a:r>
              <a:rPr lang="zh-CN" altLang="en-US" sz="1600" dirty="0">
                <a:gradFill>
                  <a:gsLst>
                    <a:gs pos="100000">
                      <a:schemeClr val="accent3"/>
                    </a:gs>
                    <a:gs pos="0">
                      <a:schemeClr val="accent2"/>
                    </a:gs>
                  </a:gsLst>
                  <a:lin ang="2400000" scaled="0"/>
                </a:gradFill>
                <a:latin typeface="+mj-ea"/>
                <a:ea typeface="+mj-ea"/>
              </a:rPr>
              <a:t>不同类型适配企业简易</a:t>
            </a:r>
          </a:p>
        </p:txBody>
      </p:sp>
      <p:cxnSp>
        <p:nvCxnSpPr>
          <p:cNvPr id="67" name="直接连接符 66">
            <a:extLst>
              <a:ext uri="{FF2B5EF4-FFF2-40B4-BE49-F238E27FC236}">
                <a16:creationId xmlns:a16="http://schemas.microsoft.com/office/drawing/2014/main" id="{B1F818DE-BFF7-8CD4-05B5-C4CF3F9A3B06}"/>
              </a:ext>
            </a:extLst>
          </p:cNvPr>
          <p:cNvCxnSpPr>
            <a:cxnSpLocks/>
          </p:cNvCxnSpPr>
          <p:nvPr/>
        </p:nvCxnSpPr>
        <p:spPr>
          <a:xfrm>
            <a:off x="712288" y="5373216"/>
            <a:ext cx="10782724" cy="0"/>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9" name="矩形 68">
            <a:extLst>
              <a:ext uri="{FF2B5EF4-FFF2-40B4-BE49-F238E27FC236}">
                <a16:creationId xmlns:a16="http://schemas.microsoft.com/office/drawing/2014/main" id="{A8E0F4C8-A648-2C07-EBF2-086E51BF7F55}"/>
              </a:ext>
            </a:extLst>
          </p:cNvPr>
          <p:cNvSpPr/>
          <p:nvPr/>
        </p:nvSpPr>
        <p:spPr>
          <a:xfrm>
            <a:off x="2849619" y="5832763"/>
            <a:ext cx="2808000" cy="497103"/>
          </a:xfrm>
          <a:prstGeom prst="rect">
            <a:avLst/>
          </a:prstGeom>
          <a:gradFill>
            <a:gsLst>
              <a:gs pos="100000">
                <a:schemeClr val="accent3"/>
              </a:gs>
              <a:gs pos="0">
                <a:schemeClr val="accent2"/>
              </a:gs>
            </a:gsLst>
            <a:lin ang="1200000" scaled="0"/>
          </a:gradFill>
          <a:ln>
            <a:noFill/>
          </a:ln>
          <a:effectLst>
            <a:innerShdw blurRad="558800">
              <a:schemeClr val="accent2">
                <a:lumMod val="50000"/>
                <a:alpha val="5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TextBox 20">
            <a:extLst>
              <a:ext uri="{FF2B5EF4-FFF2-40B4-BE49-F238E27FC236}">
                <a16:creationId xmlns:a16="http://schemas.microsoft.com/office/drawing/2014/main" id="{27152D4C-373E-8A95-A160-6F6BA3F3FC8A}"/>
              </a:ext>
            </a:extLst>
          </p:cNvPr>
          <p:cNvSpPr txBox="1"/>
          <p:nvPr/>
        </p:nvSpPr>
        <p:spPr>
          <a:xfrm>
            <a:off x="4044427" y="5900689"/>
            <a:ext cx="528991" cy="245580"/>
          </a:xfrm>
          <a:prstGeom prst="rect">
            <a:avLst/>
          </a:prstGeom>
          <a:noFill/>
        </p:spPr>
        <p:txBody>
          <a:bodyPr wrap="none" lIns="0" tIns="0" rIns="0" bIns="0" rtlCol="0">
            <a:spAutoFit/>
          </a:bodyPr>
          <a:lstStyle/>
          <a:p>
            <a:pPr>
              <a:lnSpc>
                <a:spcPct val="120000"/>
              </a:lnSpc>
              <a:buClr>
                <a:schemeClr val="bg1">
                  <a:lumMod val="85000"/>
                </a:schemeClr>
              </a:buClr>
            </a:pPr>
            <a:r>
              <a:rPr lang="zh-CN" altLang="en-US" sz="1400" dirty="0">
                <a:solidFill>
                  <a:schemeClr val="tx1">
                    <a:lumMod val="85000"/>
                    <a:lumOff val="15000"/>
                  </a:schemeClr>
                </a:solidFill>
              </a:rPr>
              <a:t>初创期</a:t>
            </a:r>
          </a:p>
        </p:txBody>
      </p:sp>
      <p:sp>
        <p:nvSpPr>
          <p:cNvPr id="73" name="TextBox 20">
            <a:extLst>
              <a:ext uri="{FF2B5EF4-FFF2-40B4-BE49-F238E27FC236}">
                <a16:creationId xmlns:a16="http://schemas.microsoft.com/office/drawing/2014/main" id="{B272E212-87A1-5387-F7F3-36095AAC6069}"/>
              </a:ext>
            </a:extLst>
          </p:cNvPr>
          <p:cNvSpPr txBox="1"/>
          <p:nvPr/>
        </p:nvSpPr>
        <p:spPr>
          <a:xfrm>
            <a:off x="4102937" y="6121581"/>
            <a:ext cx="403957" cy="140359"/>
          </a:xfrm>
          <a:prstGeom prst="rect">
            <a:avLst/>
          </a:prstGeom>
          <a:noFill/>
        </p:spPr>
        <p:txBody>
          <a:bodyPr wrap="none" lIns="0" tIns="0" rIns="0" bIns="0" rtlCol="0">
            <a:spAutoFit/>
          </a:bodyPr>
          <a:lstStyle/>
          <a:p>
            <a:pPr>
              <a:lnSpc>
                <a:spcPct val="120000"/>
              </a:lnSpc>
              <a:buClr>
                <a:schemeClr val="bg1">
                  <a:lumMod val="85000"/>
                </a:schemeClr>
              </a:buClr>
            </a:pPr>
            <a:r>
              <a:rPr lang="zh-CN" altLang="en-US" sz="800" dirty="0">
                <a:solidFill>
                  <a:schemeClr val="tx1">
                    <a:lumMod val="85000"/>
                    <a:lumOff val="15000"/>
                  </a:schemeClr>
                </a:solidFill>
              </a:rPr>
              <a:t>新锐品牌</a:t>
            </a:r>
          </a:p>
        </p:txBody>
      </p:sp>
      <p:sp>
        <p:nvSpPr>
          <p:cNvPr id="70" name="矩形 69">
            <a:extLst>
              <a:ext uri="{FF2B5EF4-FFF2-40B4-BE49-F238E27FC236}">
                <a16:creationId xmlns:a16="http://schemas.microsoft.com/office/drawing/2014/main" id="{76B64029-7E2D-4F83-9DD0-F3BEB6E6C655}"/>
              </a:ext>
            </a:extLst>
          </p:cNvPr>
          <p:cNvSpPr/>
          <p:nvPr/>
        </p:nvSpPr>
        <p:spPr>
          <a:xfrm>
            <a:off x="5768316" y="5758711"/>
            <a:ext cx="2808000" cy="550609"/>
          </a:xfrm>
          <a:prstGeom prst="rect">
            <a:avLst/>
          </a:prstGeom>
          <a:gradFill>
            <a:gsLst>
              <a:gs pos="100000">
                <a:schemeClr val="accent4"/>
              </a:gs>
              <a:gs pos="0">
                <a:schemeClr val="accent3"/>
              </a:gs>
            </a:gsLst>
            <a:lin ang="1200000" scaled="0"/>
          </a:gradFill>
          <a:ln>
            <a:noFill/>
          </a:ln>
          <a:effectLst>
            <a:innerShdw blurRad="368300">
              <a:schemeClr val="accent2">
                <a:lumMod val="25000"/>
                <a:alpha val="33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TextBox 20">
            <a:extLst>
              <a:ext uri="{FF2B5EF4-FFF2-40B4-BE49-F238E27FC236}">
                <a16:creationId xmlns:a16="http://schemas.microsoft.com/office/drawing/2014/main" id="{631773BF-47BB-4F56-FEB0-742F65F48A63}"/>
              </a:ext>
            </a:extLst>
          </p:cNvPr>
          <p:cNvSpPr txBox="1"/>
          <p:nvPr/>
        </p:nvSpPr>
        <p:spPr>
          <a:xfrm>
            <a:off x="6963124" y="5853178"/>
            <a:ext cx="528991" cy="245580"/>
          </a:xfrm>
          <a:prstGeom prst="rect">
            <a:avLst/>
          </a:prstGeom>
          <a:noFill/>
        </p:spPr>
        <p:txBody>
          <a:bodyPr wrap="none" lIns="0" tIns="0" rIns="0" bIns="0" rtlCol="0">
            <a:spAutoFit/>
          </a:bodyPr>
          <a:lstStyle/>
          <a:p>
            <a:pPr>
              <a:lnSpc>
                <a:spcPct val="120000"/>
              </a:lnSpc>
              <a:buClr>
                <a:schemeClr val="bg1">
                  <a:lumMod val="85000"/>
                </a:schemeClr>
              </a:buClr>
            </a:pPr>
            <a:r>
              <a:rPr lang="zh-CN" altLang="en-US" sz="1400" dirty="0">
                <a:solidFill>
                  <a:schemeClr val="tx1">
                    <a:lumMod val="85000"/>
                    <a:lumOff val="15000"/>
                  </a:schemeClr>
                </a:solidFill>
              </a:rPr>
              <a:t>成长期</a:t>
            </a:r>
          </a:p>
        </p:txBody>
      </p:sp>
      <p:sp>
        <p:nvSpPr>
          <p:cNvPr id="78" name="TextBox 20">
            <a:extLst>
              <a:ext uri="{FF2B5EF4-FFF2-40B4-BE49-F238E27FC236}">
                <a16:creationId xmlns:a16="http://schemas.microsoft.com/office/drawing/2014/main" id="{FDF18B7B-245F-7975-4DCC-1ABB451DF2A3}"/>
              </a:ext>
            </a:extLst>
          </p:cNvPr>
          <p:cNvSpPr txBox="1"/>
          <p:nvPr/>
        </p:nvSpPr>
        <p:spPr>
          <a:xfrm>
            <a:off x="7021634" y="6074494"/>
            <a:ext cx="403957" cy="140359"/>
          </a:xfrm>
          <a:prstGeom prst="rect">
            <a:avLst/>
          </a:prstGeom>
          <a:noFill/>
        </p:spPr>
        <p:txBody>
          <a:bodyPr wrap="none" lIns="0" tIns="0" rIns="0" bIns="0" rtlCol="0">
            <a:spAutoFit/>
          </a:bodyPr>
          <a:lstStyle/>
          <a:p>
            <a:pPr>
              <a:lnSpc>
                <a:spcPct val="120000"/>
              </a:lnSpc>
              <a:buClr>
                <a:schemeClr val="bg1">
                  <a:lumMod val="85000"/>
                </a:schemeClr>
              </a:buClr>
            </a:pPr>
            <a:r>
              <a:rPr lang="zh-CN" altLang="en-US" sz="800" dirty="0">
                <a:solidFill>
                  <a:schemeClr val="tx1">
                    <a:lumMod val="85000"/>
                    <a:lumOff val="15000"/>
                  </a:schemeClr>
                </a:solidFill>
              </a:rPr>
              <a:t>中型企业</a:t>
            </a:r>
          </a:p>
        </p:txBody>
      </p:sp>
      <p:sp>
        <p:nvSpPr>
          <p:cNvPr id="71" name="矩形 70">
            <a:extLst>
              <a:ext uri="{FF2B5EF4-FFF2-40B4-BE49-F238E27FC236}">
                <a16:creationId xmlns:a16="http://schemas.microsoft.com/office/drawing/2014/main" id="{A32EFA35-3D14-EA0E-57C1-64CE3E42DF5F}"/>
              </a:ext>
            </a:extLst>
          </p:cNvPr>
          <p:cNvSpPr/>
          <p:nvPr/>
        </p:nvSpPr>
        <p:spPr>
          <a:xfrm>
            <a:off x="8687012" y="5587185"/>
            <a:ext cx="2808000" cy="722135"/>
          </a:xfrm>
          <a:prstGeom prst="rect">
            <a:avLst/>
          </a:prstGeom>
          <a:gradFill>
            <a:gsLst>
              <a:gs pos="100000">
                <a:schemeClr val="accent3">
                  <a:lumMod val="75000"/>
                </a:schemeClr>
              </a:gs>
              <a:gs pos="0">
                <a:schemeClr val="accent3"/>
              </a:gs>
            </a:gsLst>
            <a:lin ang="0" scaled="0"/>
          </a:gradFill>
          <a:ln>
            <a:noFill/>
          </a:ln>
          <a:effectLst>
            <a:innerShdw blurRad="469900">
              <a:schemeClr val="accent2">
                <a:lumMod val="25000"/>
                <a:alpha val="22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TextBox 20">
            <a:extLst>
              <a:ext uri="{FF2B5EF4-FFF2-40B4-BE49-F238E27FC236}">
                <a16:creationId xmlns:a16="http://schemas.microsoft.com/office/drawing/2014/main" id="{F1200F7C-A407-6A3C-3416-BCBF6CA77E65}"/>
              </a:ext>
            </a:extLst>
          </p:cNvPr>
          <p:cNvSpPr txBox="1"/>
          <p:nvPr/>
        </p:nvSpPr>
        <p:spPr>
          <a:xfrm>
            <a:off x="9881820" y="5762149"/>
            <a:ext cx="528991" cy="245580"/>
          </a:xfrm>
          <a:prstGeom prst="rect">
            <a:avLst/>
          </a:prstGeom>
          <a:noFill/>
        </p:spPr>
        <p:txBody>
          <a:bodyPr wrap="none" lIns="0" tIns="0" rIns="0" bIns="0" rtlCol="0">
            <a:spAutoFit/>
          </a:bodyPr>
          <a:lstStyle/>
          <a:p>
            <a:pPr>
              <a:lnSpc>
                <a:spcPct val="120000"/>
              </a:lnSpc>
              <a:buClr>
                <a:schemeClr val="bg1">
                  <a:lumMod val="85000"/>
                </a:schemeClr>
              </a:buClr>
            </a:pPr>
            <a:r>
              <a:rPr lang="zh-CN" altLang="en-US" sz="1400" dirty="0">
                <a:solidFill>
                  <a:schemeClr val="tx1">
                    <a:lumMod val="85000"/>
                    <a:lumOff val="15000"/>
                  </a:schemeClr>
                </a:solidFill>
              </a:rPr>
              <a:t>成熟期</a:t>
            </a:r>
          </a:p>
        </p:txBody>
      </p:sp>
      <p:sp>
        <p:nvSpPr>
          <p:cNvPr id="81" name="TextBox 20">
            <a:extLst>
              <a:ext uri="{FF2B5EF4-FFF2-40B4-BE49-F238E27FC236}">
                <a16:creationId xmlns:a16="http://schemas.microsoft.com/office/drawing/2014/main" id="{ED2CF622-4D42-5032-CC3E-D66A79BAF839}"/>
              </a:ext>
            </a:extLst>
          </p:cNvPr>
          <p:cNvSpPr txBox="1"/>
          <p:nvPr/>
        </p:nvSpPr>
        <p:spPr>
          <a:xfrm>
            <a:off x="9940330" y="5993997"/>
            <a:ext cx="403957" cy="140359"/>
          </a:xfrm>
          <a:prstGeom prst="rect">
            <a:avLst/>
          </a:prstGeom>
          <a:noFill/>
        </p:spPr>
        <p:txBody>
          <a:bodyPr wrap="none" lIns="0" tIns="0" rIns="0" bIns="0" rtlCol="0">
            <a:spAutoFit/>
          </a:bodyPr>
          <a:lstStyle/>
          <a:p>
            <a:pPr>
              <a:lnSpc>
                <a:spcPct val="120000"/>
              </a:lnSpc>
              <a:buClr>
                <a:schemeClr val="bg1">
                  <a:lumMod val="85000"/>
                </a:schemeClr>
              </a:buClr>
            </a:pPr>
            <a:r>
              <a:rPr lang="zh-CN" altLang="en-US" sz="800" dirty="0">
                <a:solidFill>
                  <a:schemeClr val="tx1">
                    <a:lumMod val="85000"/>
                    <a:lumOff val="15000"/>
                  </a:schemeClr>
                </a:solidFill>
              </a:rPr>
              <a:t>大型企业</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6" name="组合 115">
            <a:extLst>
              <a:ext uri="{FF2B5EF4-FFF2-40B4-BE49-F238E27FC236}">
                <a16:creationId xmlns:a16="http://schemas.microsoft.com/office/drawing/2014/main" id="{D64988C1-A6FF-9788-59BA-99192BA92ADA}"/>
              </a:ext>
            </a:extLst>
          </p:cNvPr>
          <p:cNvGrpSpPr/>
          <p:nvPr/>
        </p:nvGrpSpPr>
        <p:grpSpPr>
          <a:xfrm>
            <a:off x="-11876" y="1784460"/>
            <a:ext cx="12200701" cy="5073540"/>
            <a:chOff x="-11876" y="1784460"/>
            <a:chExt cx="12200701" cy="5073540"/>
          </a:xfrm>
        </p:grpSpPr>
        <p:pic>
          <p:nvPicPr>
            <p:cNvPr id="93" name="图片 92">
              <a:extLst>
                <a:ext uri="{FF2B5EF4-FFF2-40B4-BE49-F238E27FC236}">
                  <a16:creationId xmlns:a16="http://schemas.microsoft.com/office/drawing/2014/main" id="{FAE91436-09AB-EF94-643A-A42D547B4F03}"/>
                </a:ext>
              </a:extLst>
            </p:cNvPr>
            <p:cNvPicPr>
              <a:picLocks noChangeAspect="1"/>
            </p:cNvPicPr>
            <p:nvPr/>
          </p:nvPicPr>
          <p:blipFill>
            <a:blip r:embed="rId2" cstate="screen">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a:ext>
              </a:extLst>
            </a:blip>
            <a:stretch>
              <a:fillRect/>
            </a:stretch>
          </p:blipFill>
          <p:spPr>
            <a:xfrm>
              <a:off x="4579342" y="1784460"/>
              <a:ext cx="7609483" cy="5073540"/>
            </a:xfrm>
            <a:prstGeom prst="rect">
              <a:avLst/>
            </a:prstGeom>
          </p:spPr>
        </p:pic>
        <p:grpSp>
          <p:nvGrpSpPr>
            <p:cNvPr id="114" name="组合 113">
              <a:extLst>
                <a:ext uri="{FF2B5EF4-FFF2-40B4-BE49-F238E27FC236}">
                  <a16:creationId xmlns:a16="http://schemas.microsoft.com/office/drawing/2014/main" id="{6624E908-6D08-2306-4A2B-4D0A3742B677}"/>
                </a:ext>
              </a:extLst>
            </p:cNvPr>
            <p:cNvGrpSpPr/>
            <p:nvPr/>
          </p:nvGrpSpPr>
          <p:grpSpPr>
            <a:xfrm>
              <a:off x="-11876" y="5666268"/>
              <a:ext cx="4594922" cy="1191731"/>
              <a:chOff x="-11876" y="5666268"/>
              <a:chExt cx="4594922" cy="1191731"/>
            </a:xfrm>
          </p:grpSpPr>
          <p:pic>
            <p:nvPicPr>
              <p:cNvPr id="110" name="图片 109">
                <a:extLst>
                  <a:ext uri="{FF2B5EF4-FFF2-40B4-BE49-F238E27FC236}">
                    <a16:creationId xmlns:a16="http://schemas.microsoft.com/office/drawing/2014/main" id="{6A9E94FD-ADB5-5114-4D62-D05C9C753678}"/>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8800"/>
                        </a14:imgEffect>
                      </a14:imgLayer>
                    </a14:imgProps>
                  </a:ext>
                  <a:ext uri="{28A0092B-C50C-407E-A947-70E740481C1C}">
                    <a14:useLocalDpi xmlns:a14="http://schemas.microsoft.com/office/drawing/2010/main"/>
                  </a:ext>
                </a:extLst>
              </a:blip>
              <a:srcRect/>
              <a:stretch/>
            </p:blipFill>
            <p:spPr>
              <a:xfrm>
                <a:off x="3064334" y="5666268"/>
                <a:ext cx="1518712" cy="1191731"/>
              </a:xfrm>
              <a:prstGeom prst="rect">
                <a:avLst/>
              </a:prstGeom>
            </p:spPr>
          </p:pic>
          <p:pic>
            <p:nvPicPr>
              <p:cNvPr id="111" name="图片 110">
                <a:extLst>
                  <a:ext uri="{FF2B5EF4-FFF2-40B4-BE49-F238E27FC236}">
                    <a16:creationId xmlns:a16="http://schemas.microsoft.com/office/drawing/2014/main" id="{45E4DEB0-3246-170D-72D6-40E36EFA436E}"/>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8800"/>
                        </a14:imgEffect>
                      </a14:imgLayer>
                    </a14:imgProps>
                  </a:ext>
                  <a:ext uri="{28A0092B-C50C-407E-A947-70E740481C1C}">
                    <a14:useLocalDpi xmlns:a14="http://schemas.microsoft.com/office/drawing/2010/main"/>
                  </a:ext>
                </a:extLst>
              </a:blip>
              <a:srcRect/>
              <a:stretch/>
            </p:blipFill>
            <p:spPr>
              <a:xfrm>
                <a:off x="1621968" y="5666268"/>
                <a:ext cx="1518712" cy="1191731"/>
              </a:xfrm>
              <a:prstGeom prst="rect">
                <a:avLst/>
              </a:prstGeom>
            </p:spPr>
          </p:pic>
          <p:pic>
            <p:nvPicPr>
              <p:cNvPr id="112" name="图片 111">
                <a:extLst>
                  <a:ext uri="{FF2B5EF4-FFF2-40B4-BE49-F238E27FC236}">
                    <a16:creationId xmlns:a16="http://schemas.microsoft.com/office/drawing/2014/main" id="{F3203602-8064-F743-FB45-D21B6D5ED1E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8800"/>
                        </a14:imgEffect>
                      </a14:imgLayer>
                    </a14:imgProps>
                  </a:ext>
                  <a:ext uri="{28A0092B-C50C-407E-A947-70E740481C1C}">
                    <a14:useLocalDpi xmlns:a14="http://schemas.microsoft.com/office/drawing/2010/main"/>
                  </a:ext>
                </a:extLst>
              </a:blip>
              <a:srcRect/>
              <a:stretch/>
            </p:blipFill>
            <p:spPr>
              <a:xfrm>
                <a:off x="143281" y="5666268"/>
                <a:ext cx="1518712" cy="1191731"/>
              </a:xfrm>
              <a:prstGeom prst="rect">
                <a:avLst/>
              </a:prstGeom>
            </p:spPr>
          </p:pic>
          <p:pic>
            <p:nvPicPr>
              <p:cNvPr id="113" name="图片 112">
                <a:extLst>
                  <a:ext uri="{FF2B5EF4-FFF2-40B4-BE49-F238E27FC236}">
                    <a16:creationId xmlns:a16="http://schemas.microsoft.com/office/drawing/2014/main" id="{CD71E034-1E80-B198-646E-9ACCE4289E0E}"/>
                  </a:ext>
                </a:extLst>
              </p:cNvPr>
              <p:cNvPicPr>
                <a:picLocks noChangeAspect="1"/>
              </p:cNvPicPr>
              <p:nvPr/>
            </p:nvPicPr>
            <p:blipFill rotWithShape="1">
              <a:blip r:embed="rId6" cstate="screen">
                <a:extLst>
                  <a:ext uri="{BEBA8EAE-BF5A-486C-A8C5-ECC9F3942E4B}">
                    <a14:imgProps xmlns:a14="http://schemas.microsoft.com/office/drawing/2010/main">
                      <a14:imgLayer r:embed="rId7">
                        <a14:imgEffect>
                          <a14:colorTemperature colorTemp="8800"/>
                        </a14:imgEffect>
                      </a14:imgLayer>
                    </a14:imgProps>
                  </a:ext>
                  <a:ext uri="{28A0092B-C50C-407E-A947-70E740481C1C}">
                    <a14:useLocalDpi xmlns:a14="http://schemas.microsoft.com/office/drawing/2010/main"/>
                  </a:ext>
                </a:extLst>
              </a:blip>
              <a:srcRect/>
              <a:stretch/>
            </p:blipFill>
            <p:spPr>
              <a:xfrm>
                <a:off x="-11876" y="5666268"/>
                <a:ext cx="853408" cy="1191731"/>
              </a:xfrm>
              <a:prstGeom prst="rect">
                <a:avLst/>
              </a:prstGeom>
            </p:spPr>
          </p:pic>
        </p:grpSp>
      </p:grpSp>
      <p:sp>
        <p:nvSpPr>
          <p:cNvPr id="117" name="矩形 116">
            <a:extLst>
              <a:ext uri="{FF2B5EF4-FFF2-40B4-BE49-F238E27FC236}">
                <a16:creationId xmlns:a16="http://schemas.microsoft.com/office/drawing/2014/main" id="{199836CD-F2DA-52DE-6927-F84751B09840}"/>
              </a:ext>
            </a:extLst>
          </p:cNvPr>
          <p:cNvSpPr/>
          <p:nvPr/>
        </p:nvSpPr>
        <p:spPr>
          <a:xfrm>
            <a:off x="0" y="-1"/>
            <a:ext cx="12188825" cy="6137297"/>
          </a:xfrm>
          <a:prstGeom prst="rect">
            <a:avLst/>
          </a:prstGeom>
          <a:gradFill>
            <a:gsLst>
              <a:gs pos="39000">
                <a:schemeClr val="accent5"/>
              </a:gs>
              <a:gs pos="100000">
                <a:schemeClr val="accent5">
                  <a:alpha val="0"/>
                </a:schemeClr>
              </a:gs>
            </a:gsLst>
            <a:lin ang="600000" scaled="0"/>
          </a:gra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矩形 118">
            <a:extLst>
              <a:ext uri="{FF2B5EF4-FFF2-40B4-BE49-F238E27FC236}">
                <a16:creationId xmlns:a16="http://schemas.microsoft.com/office/drawing/2014/main" id="{5EA4F81A-4CCA-09AF-04B1-A1236A26B31A}"/>
              </a:ext>
            </a:extLst>
          </p:cNvPr>
          <p:cNvSpPr/>
          <p:nvPr/>
        </p:nvSpPr>
        <p:spPr>
          <a:xfrm>
            <a:off x="0" y="0"/>
            <a:ext cx="12188825" cy="6858000"/>
          </a:xfrm>
          <a:prstGeom prst="rect">
            <a:avLst/>
          </a:prstGeom>
          <a:gradFill>
            <a:gsLst>
              <a:gs pos="26000">
                <a:schemeClr val="accent5"/>
              </a:gs>
              <a:gs pos="100000">
                <a:schemeClr val="accent5">
                  <a:alpha val="0"/>
                </a:schemeClr>
              </a:gs>
            </a:gsLst>
            <a:lin ang="5400000" scaled="0"/>
          </a:gra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Font typeface="Wingdings" panose="05000000000000000000" pitchFamily="2" charset="2"/>
              <a:buChar char="p"/>
            </a:pPr>
            <a:endParaRPr lang="zh-CN" altLang="en-US" dirty="0"/>
          </a:p>
        </p:txBody>
      </p:sp>
      <p:sp>
        <p:nvSpPr>
          <p:cNvPr id="39" name="TextBox 38"/>
          <p:cNvSpPr txBox="1"/>
          <p:nvPr/>
        </p:nvSpPr>
        <p:spPr>
          <a:xfrm>
            <a:off x="6924819" y="1468550"/>
            <a:ext cx="4552528" cy="553998"/>
          </a:xfrm>
          <a:prstGeom prst="rect">
            <a:avLst/>
          </a:prstGeom>
          <a:noFill/>
        </p:spPr>
        <p:txBody>
          <a:bodyPr wrap="none" lIns="0" tIns="0" rIns="0" bIns="0" rtlCol="0">
            <a:spAutoFit/>
          </a:bodyPr>
          <a:lstStyle>
            <a:defPPr>
              <a:defRPr lang="zh-CN"/>
            </a:defPPr>
            <a:lvl1pPr>
              <a:defRPr sz="1800">
                <a:solidFill>
                  <a:schemeClr val="tx1">
                    <a:lumMod val="85000"/>
                    <a:lumOff val="15000"/>
                  </a:schemeClr>
                </a:solidFill>
                <a:latin typeface="+mj-ea"/>
                <a:ea typeface="+mj-ea"/>
              </a:defRPr>
            </a:lvl1pPr>
          </a:lstStyle>
          <a:p>
            <a:r>
              <a:rPr lang="zh-CN" altLang="en-US" dirty="0">
                <a:gradFill>
                  <a:gsLst>
                    <a:gs pos="100000">
                      <a:schemeClr val="accent3"/>
                    </a:gs>
                    <a:gs pos="0">
                      <a:schemeClr val="accent2"/>
                    </a:gs>
                  </a:gsLst>
                  <a:lin ang="3600000" scaled="0"/>
                </a:gradFill>
              </a:rPr>
              <a:t>为品牌提供全域的商业场景配套的产品和解决</a:t>
            </a:r>
            <a:endParaRPr lang="en-US" altLang="zh-CN" dirty="0">
              <a:gradFill>
                <a:gsLst>
                  <a:gs pos="100000">
                    <a:schemeClr val="accent3"/>
                  </a:gs>
                  <a:gs pos="0">
                    <a:schemeClr val="accent2"/>
                  </a:gs>
                </a:gsLst>
                <a:lin ang="3600000" scaled="0"/>
              </a:gradFill>
            </a:endParaRPr>
          </a:p>
          <a:p>
            <a:r>
              <a:rPr lang="zh-CN" altLang="en-US" dirty="0">
                <a:gradFill>
                  <a:gsLst>
                    <a:gs pos="100000">
                      <a:schemeClr val="accent3"/>
                    </a:gs>
                    <a:gs pos="0">
                      <a:schemeClr val="accent2"/>
                    </a:gs>
                  </a:gsLst>
                  <a:lin ang="3600000" scaled="0"/>
                </a:gradFill>
              </a:rPr>
              <a:t>方案，打通数据流、重组工作流、升级商业流</a:t>
            </a:r>
          </a:p>
        </p:txBody>
      </p:sp>
      <p:sp>
        <p:nvSpPr>
          <p:cNvPr id="40" name="TextBox 39"/>
          <p:cNvSpPr txBox="1"/>
          <p:nvPr/>
        </p:nvSpPr>
        <p:spPr>
          <a:xfrm>
            <a:off x="6905838" y="2209339"/>
            <a:ext cx="4496424" cy="504112"/>
          </a:xfrm>
          <a:prstGeom prst="rect">
            <a:avLst/>
          </a:prstGeom>
          <a:noFill/>
        </p:spPr>
        <p:txBody>
          <a:bodyPr wrap="none" lIns="0" tIns="0" rIns="0" bIns="0" rtlCol="0">
            <a:spAutoFit/>
          </a:bodyPr>
          <a:lstStyle/>
          <a:p>
            <a:pPr marL="285750" indent="-285750">
              <a:lnSpc>
                <a:spcPct val="120000"/>
              </a:lnSpc>
              <a:buFont typeface="Wingdings" panose="05000000000000000000" pitchFamily="2" charset="2"/>
              <a:buChar char="p"/>
            </a:pPr>
            <a:r>
              <a:rPr lang="zh-CN" altLang="en-US" sz="1400" dirty="0">
                <a:solidFill>
                  <a:schemeClr val="bg1"/>
                </a:solidFill>
              </a:rPr>
              <a:t>营销云：全域数据银行、</a:t>
            </a:r>
            <a:r>
              <a:rPr lang="en-US" altLang="zh-CN" sz="1400" dirty="0">
                <a:solidFill>
                  <a:schemeClr val="bg1"/>
                </a:solidFill>
              </a:rPr>
              <a:t>QUICK AUDIENCE</a:t>
            </a:r>
            <a:r>
              <a:rPr lang="zh-CN" altLang="en-US" sz="1400" dirty="0">
                <a:solidFill>
                  <a:schemeClr val="bg1"/>
                </a:solidFill>
              </a:rPr>
              <a:t>全域消费</a:t>
            </a:r>
            <a:endParaRPr lang="en-US" altLang="zh-CN" sz="1400" dirty="0">
              <a:solidFill>
                <a:schemeClr val="bg1"/>
              </a:solidFill>
            </a:endParaRPr>
          </a:p>
          <a:p>
            <a:pPr>
              <a:lnSpc>
                <a:spcPct val="120000"/>
              </a:lnSpc>
            </a:pPr>
            <a:r>
              <a:rPr lang="zh-CN" altLang="en-US" sz="1400" dirty="0">
                <a:solidFill>
                  <a:schemeClr val="bg1"/>
                </a:solidFill>
              </a:rPr>
              <a:t>者运营增长</a:t>
            </a:r>
          </a:p>
        </p:txBody>
      </p:sp>
      <p:sp>
        <p:nvSpPr>
          <p:cNvPr id="41" name="TextBox 40"/>
          <p:cNvSpPr txBox="1"/>
          <p:nvPr/>
        </p:nvSpPr>
        <p:spPr>
          <a:xfrm>
            <a:off x="6905838" y="2813456"/>
            <a:ext cx="4456348" cy="504112"/>
          </a:xfrm>
          <a:prstGeom prst="rect">
            <a:avLst/>
          </a:prstGeom>
          <a:noFill/>
        </p:spPr>
        <p:txBody>
          <a:bodyPr wrap="none" lIns="0" tIns="0" rIns="0" bIns="0" rtlCol="0">
            <a:spAutoFit/>
          </a:bodyPr>
          <a:lstStyle/>
          <a:p>
            <a:pPr marL="285750" indent="-285750">
              <a:lnSpc>
                <a:spcPct val="120000"/>
              </a:lnSpc>
              <a:buFont typeface="Wingdings" panose="05000000000000000000" pitchFamily="2" charset="2"/>
              <a:buChar char="p"/>
            </a:pPr>
            <a:r>
              <a:rPr lang="zh-CN" altLang="en-US" sz="1400" dirty="0">
                <a:solidFill>
                  <a:schemeClr val="bg1"/>
                </a:solidFill>
              </a:rPr>
              <a:t>分析云：生意参谋、经营参谋、</a:t>
            </a:r>
            <a:r>
              <a:rPr lang="en-US" altLang="zh-CN" sz="1400" dirty="0">
                <a:solidFill>
                  <a:schemeClr val="bg1"/>
                </a:solidFill>
              </a:rPr>
              <a:t>QUINC BI</a:t>
            </a:r>
            <a:r>
              <a:rPr lang="zh-CN" altLang="en-US" sz="1400" dirty="0">
                <a:solidFill>
                  <a:schemeClr val="bg1"/>
                </a:solidFill>
              </a:rPr>
              <a:t>数据可视化</a:t>
            </a:r>
            <a:endParaRPr lang="en-US" altLang="zh-CN" sz="1400" dirty="0">
              <a:solidFill>
                <a:schemeClr val="bg1"/>
              </a:solidFill>
            </a:endParaRPr>
          </a:p>
          <a:p>
            <a:pPr>
              <a:lnSpc>
                <a:spcPct val="120000"/>
              </a:lnSpc>
            </a:pPr>
            <a:r>
              <a:rPr lang="zh-CN" altLang="en-US" sz="1400" dirty="0">
                <a:solidFill>
                  <a:schemeClr val="bg1"/>
                </a:solidFill>
              </a:rPr>
              <a:t>分析</a:t>
            </a:r>
          </a:p>
        </p:txBody>
      </p:sp>
      <p:sp>
        <p:nvSpPr>
          <p:cNvPr id="42" name="TextBox 41"/>
          <p:cNvSpPr txBox="1"/>
          <p:nvPr/>
        </p:nvSpPr>
        <p:spPr>
          <a:xfrm>
            <a:off x="6905838" y="3417573"/>
            <a:ext cx="3823162" cy="245580"/>
          </a:xfrm>
          <a:prstGeom prst="rect">
            <a:avLst/>
          </a:prstGeom>
          <a:noFill/>
        </p:spPr>
        <p:txBody>
          <a:bodyPr wrap="none" lIns="0" tIns="0" rIns="0" bIns="0" rtlCol="0">
            <a:spAutoFit/>
          </a:bodyPr>
          <a:lstStyle/>
          <a:p>
            <a:pPr marL="285750" indent="-285750">
              <a:lnSpc>
                <a:spcPct val="120000"/>
              </a:lnSpc>
              <a:buFont typeface="Wingdings" panose="05000000000000000000" pitchFamily="2" charset="2"/>
              <a:buChar char="p"/>
            </a:pPr>
            <a:r>
              <a:rPr lang="zh-CN" altLang="en-US" sz="1400" dirty="0">
                <a:solidFill>
                  <a:schemeClr val="bg1"/>
                </a:solidFill>
              </a:rPr>
              <a:t>产销云：</a:t>
            </a:r>
            <a:r>
              <a:rPr lang="en-US" altLang="zh-CN" sz="1400" dirty="0">
                <a:solidFill>
                  <a:schemeClr val="bg1"/>
                </a:solidFill>
              </a:rPr>
              <a:t>QUICK STOCK</a:t>
            </a:r>
            <a:r>
              <a:rPr lang="zh-CN" altLang="en-US" sz="1400" dirty="0">
                <a:solidFill>
                  <a:schemeClr val="bg1"/>
                </a:solidFill>
              </a:rPr>
              <a:t>全渠道企业资源管理</a:t>
            </a:r>
          </a:p>
        </p:txBody>
      </p:sp>
      <p:sp>
        <p:nvSpPr>
          <p:cNvPr id="43" name="TextBox 42"/>
          <p:cNvSpPr txBox="1"/>
          <p:nvPr/>
        </p:nvSpPr>
        <p:spPr>
          <a:xfrm>
            <a:off x="6905838" y="3763158"/>
            <a:ext cx="3967433" cy="245580"/>
          </a:xfrm>
          <a:prstGeom prst="rect">
            <a:avLst/>
          </a:prstGeom>
          <a:noFill/>
        </p:spPr>
        <p:txBody>
          <a:bodyPr wrap="none" lIns="0" tIns="0" rIns="0" bIns="0" rtlCol="0">
            <a:spAutoFit/>
          </a:bodyPr>
          <a:lstStyle/>
          <a:p>
            <a:pPr marL="285750" indent="-285750">
              <a:lnSpc>
                <a:spcPct val="120000"/>
              </a:lnSpc>
              <a:buFont typeface="Wingdings" panose="05000000000000000000" pitchFamily="2" charset="2"/>
              <a:buChar char="p"/>
            </a:pPr>
            <a:r>
              <a:rPr lang="zh-CN" altLang="en-US" sz="1400" dirty="0">
                <a:solidFill>
                  <a:schemeClr val="bg1"/>
                </a:solidFill>
              </a:rPr>
              <a:t>客服云：</a:t>
            </a:r>
            <a:r>
              <a:rPr lang="en-US" altLang="zh-CN" sz="1400" dirty="0">
                <a:solidFill>
                  <a:schemeClr val="bg1"/>
                </a:solidFill>
              </a:rPr>
              <a:t>QUICK SERVICE</a:t>
            </a:r>
            <a:r>
              <a:rPr lang="zh-CN" altLang="en-US" sz="1400" dirty="0">
                <a:solidFill>
                  <a:schemeClr val="bg1"/>
                </a:solidFill>
              </a:rPr>
              <a:t>钱触点智能客户服务</a:t>
            </a:r>
          </a:p>
        </p:txBody>
      </p:sp>
      <p:sp>
        <p:nvSpPr>
          <p:cNvPr id="44" name="TextBox 43"/>
          <p:cNvSpPr txBox="1"/>
          <p:nvPr/>
        </p:nvSpPr>
        <p:spPr>
          <a:xfrm>
            <a:off x="6905838" y="4108743"/>
            <a:ext cx="4611840" cy="504112"/>
          </a:xfrm>
          <a:prstGeom prst="rect">
            <a:avLst/>
          </a:prstGeom>
          <a:noFill/>
        </p:spPr>
        <p:txBody>
          <a:bodyPr wrap="none" lIns="0" tIns="0" rIns="0" bIns="0" rtlCol="0">
            <a:spAutoFit/>
          </a:bodyPr>
          <a:lstStyle/>
          <a:p>
            <a:pPr marL="285750" indent="-285750">
              <a:lnSpc>
                <a:spcPct val="120000"/>
              </a:lnSpc>
              <a:buFont typeface="Wingdings" panose="05000000000000000000" pitchFamily="2" charset="2"/>
              <a:buChar char="p"/>
            </a:pPr>
            <a:r>
              <a:rPr lang="zh-CN" altLang="en-US" sz="1400" dirty="0">
                <a:solidFill>
                  <a:schemeClr val="bg1"/>
                </a:solidFill>
              </a:rPr>
              <a:t>开发云：</a:t>
            </a:r>
            <a:r>
              <a:rPr lang="en-US" altLang="zh-CN" sz="1400" dirty="0">
                <a:solidFill>
                  <a:schemeClr val="bg1"/>
                </a:solidFill>
              </a:rPr>
              <a:t>DATAPHIN</a:t>
            </a:r>
            <a:r>
              <a:rPr lang="zh-CN" altLang="en-US" sz="1400" dirty="0">
                <a:solidFill>
                  <a:schemeClr val="bg1"/>
                </a:solidFill>
              </a:rPr>
              <a:t>智能数据建设、</a:t>
            </a:r>
            <a:r>
              <a:rPr lang="en-US" altLang="zh-CN" sz="1400" dirty="0">
                <a:solidFill>
                  <a:schemeClr val="bg1"/>
                </a:solidFill>
              </a:rPr>
              <a:t>BIZPHIN</a:t>
            </a:r>
            <a:r>
              <a:rPr lang="zh-CN" altLang="en-US" sz="1400" dirty="0">
                <a:solidFill>
                  <a:schemeClr val="bg1"/>
                </a:solidFill>
              </a:rPr>
              <a:t>智能商业</a:t>
            </a:r>
            <a:endParaRPr lang="en-US" altLang="zh-CN" sz="1400" dirty="0">
              <a:solidFill>
                <a:schemeClr val="bg1"/>
              </a:solidFill>
            </a:endParaRPr>
          </a:p>
          <a:p>
            <a:pPr>
              <a:lnSpc>
                <a:spcPct val="120000"/>
              </a:lnSpc>
            </a:pPr>
            <a:r>
              <a:rPr lang="zh-CN" altLang="en-US" sz="1400" dirty="0">
                <a:solidFill>
                  <a:schemeClr val="bg1"/>
                </a:solidFill>
              </a:rPr>
              <a:t> 构建</a:t>
            </a:r>
          </a:p>
        </p:txBody>
      </p:sp>
      <p:sp>
        <p:nvSpPr>
          <p:cNvPr id="46" name="TextBox 3">
            <a:extLst>
              <a:ext uri="{FF2B5EF4-FFF2-40B4-BE49-F238E27FC236}">
                <a16:creationId xmlns:a16="http://schemas.microsoft.com/office/drawing/2014/main" id="{619D96F7-3A4E-8052-B480-0EE5FEA02A8E}"/>
              </a:ext>
            </a:extLst>
          </p:cNvPr>
          <p:cNvSpPr txBox="1"/>
          <p:nvPr/>
        </p:nvSpPr>
        <p:spPr>
          <a:xfrm>
            <a:off x="808525" y="459976"/>
            <a:ext cx="3332644" cy="488916"/>
          </a:xfrm>
          <a:prstGeom prst="rect">
            <a:avLst/>
          </a:prstGeom>
          <a:noFill/>
        </p:spPr>
        <p:txBody>
          <a:bodyPr wrap="none" lIns="0" tIns="0" rIns="0" bIns="0" rtlCol="0">
            <a:spAutoFit/>
          </a:bodyPr>
          <a:lstStyle>
            <a:defPPr>
              <a:defRPr lang="zh-CN"/>
            </a:defPPr>
            <a:lvl1pPr>
              <a:lnSpc>
                <a:spcPct val="120000"/>
              </a:lnSpc>
              <a:defRPr sz="2800">
                <a:solidFill>
                  <a:schemeClr val="bg1"/>
                </a:solidFill>
                <a:latin typeface="+mj-ea"/>
                <a:ea typeface="+mj-ea"/>
              </a:defRPr>
            </a:lvl1pPr>
          </a:lstStyle>
          <a:p>
            <a:r>
              <a:rPr lang="zh-CN" altLang="en-US" dirty="0"/>
              <a:t>全域激活</a:t>
            </a:r>
            <a:r>
              <a:rPr lang="en-US" altLang="zh-CN" dirty="0"/>
              <a:t>-</a:t>
            </a:r>
            <a:r>
              <a:rPr lang="zh-CN" altLang="en-US" dirty="0"/>
              <a:t>数字化建设</a:t>
            </a:r>
          </a:p>
        </p:txBody>
      </p:sp>
      <p:grpSp>
        <p:nvGrpSpPr>
          <p:cNvPr id="47" name="组合 46">
            <a:extLst>
              <a:ext uri="{FF2B5EF4-FFF2-40B4-BE49-F238E27FC236}">
                <a16:creationId xmlns:a16="http://schemas.microsoft.com/office/drawing/2014/main" id="{815EDF09-F1CA-C29A-2841-71306E0C09D2}"/>
              </a:ext>
            </a:extLst>
          </p:cNvPr>
          <p:cNvGrpSpPr/>
          <p:nvPr/>
        </p:nvGrpSpPr>
        <p:grpSpPr>
          <a:xfrm>
            <a:off x="9666244" y="548680"/>
            <a:ext cx="1828768" cy="369332"/>
            <a:chOff x="8758708" y="1278009"/>
            <a:chExt cx="1828768" cy="369332"/>
          </a:xfrm>
        </p:grpSpPr>
        <p:sp>
          <p:nvSpPr>
            <p:cNvPr id="48" name="TextBox 3">
              <a:extLst>
                <a:ext uri="{FF2B5EF4-FFF2-40B4-BE49-F238E27FC236}">
                  <a16:creationId xmlns:a16="http://schemas.microsoft.com/office/drawing/2014/main" id="{D1EF19A9-AAEC-6DE7-FE60-4C524644809F}"/>
                </a:ext>
              </a:extLst>
            </p:cNvPr>
            <p:cNvSpPr txBox="1"/>
            <p:nvPr/>
          </p:nvSpPr>
          <p:spPr>
            <a:xfrm>
              <a:off x="8838599" y="1278009"/>
              <a:ext cx="1748877" cy="369332"/>
            </a:xfrm>
            <a:prstGeom prst="rect">
              <a:avLst/>
            </a:prstGeom>
            <a:noFill/>
          </p:spPr>
          <p:txBody>
            <a:bodyPr wrap="none" lIns="0" tIns="0" rIns="0" bIns="0" rtlCol="0">
              <a:spAutoFit/>
            </a:bodyPr>
            <a:lstStyle/>
            <a:p>
              <a:r>
                <a:rPr lang="en-US" altLang="zh-CN" dirty="0">
                  <a:gradFill>
                    <a:gsLst>
                      <a:gs pos="0">
                        <a:schemeClr val="accent2"/>
                      </a:gs>
                      <a:gs pos="100000">
                        <a:schemeClr val="accent3"/>
                      </a:gs>
                    </a:gsLst>
                    <a:lin ang="0" scaled="0"/>
                  </a:gradFill>
                  <a:latin typeface="+mj-lt"/>
                  <a:ea typeface="思源宋体 CN Heavy" panose="02020900000000000000" pitchFamily="18" charset="-122"/>
                  <a:cs typeface="阿里巴巴普惠体 Heavy" panose="00020600040101010101" pitchFamily="18" charset="-122"/>
                </a:rPr>
                <a:t>Guidebook</a:t>
              </a:r>
              <a:endParaRPr lang="zh-CN" altLang="en-US" dirty="0">
                <a:gradFill>
                  <a:gsLst>
                    <a:gs pos="0">
                      <a:schemeClr val="accent2"/>
                    </a:gs>
                    <a:gs pos="100000">
                      <a:schemeClr val="accent3"/>
                    </a:gs>
                  </a:gsLst>
                  <a:lin ang="0" scaled="0"/>
                </a:gradFill>
                <a:latin typeface="+mj-lt"/>
                <a:ea typeface="思源宋体 CN Heavy" panose="02020900000000000000" pitchFamily="18" charset="-122"/>
                <a:cs typeface="阿里巴巴普惠体 Heavy" panose="00020600040101010101" pitchFamily="18" charset="-122"/>
              </a:endParaRPr>
            </a:p>
          </p:txBody>
        </p:sp>
        <p:sp>
          <p:nvSpPr>
            <p:cNvPr id="49" name="L 形 48">
              <a:extLst>
                <a:ext uri="{FF2B5EF4-FFF2-40B4-BE49-F238E27FC236}">
                  <a16:creationId xmlns:a16="http://schemas.microsoft.com/office/drawing/2014/main" id="{C7B5E464-34C7-AF97-780C-22C03E26C523}"/>
                </a:ext>
              </a:extLst>
            </p:cNvPr>
            <p:cNvSpPr/>
            <p:nvPr/>
          </p:nvSpPr>
          <p:spPr>
            <a:xfrm flipV="1">
              <a:off x="8758708" y="1278009"/>
              <a:ext cx="136134" cy="136134"/>
            </a:xfrm>
            <a:prstGeom prst="corner">
              <a:avLst>
                <a:gd name="adj1" fmla="val 22792"/>
                <a:gd name="adj2" fmla="val 19282"/>
              </a:avLst>
            </a:prstGeom>
            <a:noFill/>
            <a:ln w="12700">
              <a:gradFill>
                <a:gsLst>
                  <a:gs pos="0">
                    <a:schemeClr val="accent2"/>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矩形 50">
            <a:extLst>
              <a:ext uri="{FF2B5EF4-FFF2-40B4-BE49-F238E27FC236}">
                <a16:creationId xmlns:a16="http://schemas.microsoft.com/office/drawing/2014/main" id="{DDD8B5B8-D658-F33F-D9AB-D4E96F20DF59}"/>
              </a:ext>
            </a:extLst>
          </p:cNvPr>
          <p:cNvSpPr/>
          <p:nvPr/>
        </p:nvSpPr>
        <p:spPr>
          <a:xfrm>
            <a:off x="719138" y="558703"/>
            <a:ext cx="54000" cy="324000"/>
          </a:xfrm>
          <a:prstGeom prst="rect">
            <a:avLst/>
          </a:prstGeom>
          <a:gradFill>
            <a:gsLst>
              <a:gs pos="0">
                <a:schemeClr val="accent2"/>
              </a:gs>
              <a:gs pos="100000">
                <a:schemeClr val="accent3"/>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矩形 51">
            <a:extLst>
              <a:ext uri="{FF2B5EF4-FFF2-40B4-BE49-F238E27FC236}">
                <a16:creationId xmlns:a16="http://schemas.microsoft.com/office/drawing/2014/main" id="{1CB6F44C-7C78-BE9D-0863-6AA3E274CE7D}"/>
              </a:ext>
            </a:extLst>
          </p:cNvPr>
          <p:cNvSpPr/>
          <p:nvPr/>
        </p:nvSpPr>
        <p:spPr>
          <a:xfrm>
            <a:off x="719138" y="720703"/>
            <a:ext cx="28800" cy="16200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TextBox 23"/>
          <p:cNvSpPr txBox="1"/>
          <p:nvPr/>
        </p:nvSpPr>
        <p:spPr>
          <a:xfrm>
            <a:off x="3502124" y="1468550"/>
            <a:ext cx="1077218" cy="215444"/>
          </a:xfrm>
          <a:prstGeom prst="rect">
            <a:avLst/>
          </a:prstGeom>
          <a:noFill/>
        </p:spPr>
        <p:txBody>
          <a:bodyPr wrap="none" lIns="0" tIns="0" rIns="0" bIns="0" rtlCol="0">
            <a:spAutoFit/>
          </a:bodyPr>
          <a:lstStyle/>
          <a:p>
            <a:r>
              <a:rPr lang="zh-CN" altLang="en-US" sz="1400" dirty="0">
                <a:solidFill>
                  <a:schemeClr val="bg1"/>
                </a:solidFill>
              </a:rPr>
              <a:t>数据多端采集</a:t>
            </a:r>
          </a:p>
        </p:txBody>
      </p:sp>
      <p:sp>
        <p:nvSpPr>
          <p:cNvPr id="25" name="TextBox 24"/>
          <p:cNvSpPr txBox="1"/>
          <p:nvPr/>
        </p:nvSpPr>
        <p:spPr>
          <a:xfrm>
            <a:off x="3502124" y="2251185"/>
            <a:ext cx="1077218" cy="215444"/>
          </a:xfrm>
          <a:prstGeom prst="rect">
            <a:avLst/>
          </a:prstGeom>
          <a:noFill/>
        </p:spPr>
        <p:txBody>
          <a:bodyPr wrap="none" lIns="0" tIns="0" rIns="0" bIns="0" rtlCol="0">
            <a:spAutoFit/>
          </a:bodyPr>
          <a:lstStyle/>
          <a:p>
            <a:r>
              <a:rPr lang="zh-CN" altLang="en-US" sz="1400" dirty="0">
                <a:solidFill>
                  <a:schemeClr val="bg1"/>
                </a:solidFill>
              </a:rPr>
              <a:t>流量行为分析</a:t>
            </a:r>
          </a:p>
        </p:txBody>
      </p:sp>
      <p:sp>
        <p:nvSpPr>
          <p:cNvPr id="70" name="矩形: 圆角 69">
            <a:extLst>
              <a:ext uri="{FF2B5EF4-FFF2-40B4-BE49-F238E27FC236}">
                <a16:creationId xmlns:a16="http://schemas.microsoft.com/office/drawing/2014/main" id="{515653D6-C6B3-3E8A-E785-092EAF43D0E3}"/>
              </a:ext>
            </a:extLst>
          </p:cNvPr>
          <p:cNvSpPr/>
          <p:nvPr/>
        </p:nvSpPr>
        <p:spPr>
          <a:xfrm>
            <a:off x="765949" y="3100414"/>
            <a:ext cx="1917834" cy="667035"/>
          </a:xfrm>
          <a:prstGeom prst="roundRect">
            <a:avLst>
              <a:gd name="adj" fmla="val 50000"/>
            </a:avLst>
          </a:prstGeom>
          <a:gradFill flip="none" rotWithShape="1">
            <a:gsLst>
              <a:gs pos="0">
                <a:schemeClr val="accent2"/>
              </a:gs>
              <a:gs pos="100000">
                <a:schemeClr val="accent3"/>
              </a:gs>
            </a:gsLst>
            <a:lin ang="3600000" scaled="0"/>
            <a:tileRect/>
          </a:gradFill>
          <a:ln>
            <a:noFill/>
          </a:ln>
          <a:effectLst>
            <a:outerShdw blurRad="342900" dist="228600" dir="5400000" sx="96000" sy="96000" algn="t" rotWithShape="0">
              <a:schemeClr val="accent2">
                <a:lumMod val="75000"/>
                <a:alpha val="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mn-ea"/>
            </a:endParaRPr>
          </a:p>
        </p:txBody>
      </p:sp>
      <p:sp>
        <p:nvSpPr>
          <p:cNvPr id="26" name="TextBox 25"/>
          <p:cNvSpPr txBox="1"/>
          <p:nvPr/>
        </p:nvSpPr>
        <p:spPr>
          <a:xfrm>
            <a:off x="1041987" y="3146513"/>
            <a:ext cx="1365759" cy="574837"/>
          </a:xfrm>
          <a:prstGeom prst="rect">
            <a:avLst/>
          </a:prstGeom>
          <a:noFill/>
        </p:spPr>
        <p:txBody>
          <a:bodyPr wrap="square" lIns="0" tIns="0" rIns="0" bIns="0" rtlCol="0">
            <a:spAutoFit/>
          </a:bodyPr>
          <a:lstStyle/>
          <a:p>
            <a:pPr algn="ctr">
              <a:lnSpc>
                <a:spcPct val="120000"/>
              </a:lnSpc>
            </a:pPr>
            <a:r>
              <a:rPr lang="zh-CN" altLang="en-US" sz="1600" dirty="0">
                <a:solidFill>
                  <a:schemeClr val="tx1">
                    <a:lumMod val="85000"/>
                    <a:lumOff val="15000"/>
                  </a:schemeClr>
                </a:solidFill>
                <a:latin typeface="+mj-ea"/>
                <a:ea typeface="+mj-ea"/>
              </a:rPr>
              <a:t>数据回流与全域运营</a:t>
            </a:r>
          </a:p>
        </p:txBody>
      </p:sp>
      <p:sp>
        <p:nvSpPr>
          <p:cNvPr id="27" name="TextBox 26"/>
          <p:cNvSpPr txBox="1"/>
          <p:nvPr/>
        </p:nvSpPr>
        <p:spPr>
          <a:xfrm>
            <a:off x="3502124" y="2957269"/>
            <a:ext cx="1077218" cy="215444"/>
          </a:xfrm>
          <a:prstGeom prst="rect">
            <a:avLst/>
          </a:prstGeom>
          <a:noFill/>
        </p:spPr>
        <p:txBody>
          <a:bodyPr wrap="none" lIns="0" tIns="0" rIns="0" bIns="0" rtlCol="0">
            <a:spAutoFit/>
          </a:bodyPr>
          <a:lstStyle/>
          <a:p>
            <a:r>
              <a:rPr lang="zh-CN" altLang="en-US" sz="1400" dirty="0">
                <a:solidFill>
                  <a:schemeClr val="bg1"/>
                </a:solidFill>
              </a:rPr>
              <a:t>多方数据融合</a:t>
            </a:r>
          </a:p>
        </p:txBody>
      </p:sp>
      <p:sp>
        <p:nvSpPr>
          <p:cNvPr id="28" name="TextBox 27"/>
          <p:cNvSpPr txBox="1"/>
          <p:nvPr/>
        </p:nvSpPr>
        <p:spPr>
          <a:xfrm>
            <a:off x="3502124" y="3352369"/>
            <a:ext cx="1077218" cy="215444"/>
          </a:xfrm>
          <a:prstGeom prst="rect">
            <a:avLst/>
          </a:prstGeom>
          <a:noFill/>
        </p:spPr>
        <p:txBody>
          <a:bodyPr wrap="none" lIns="0" tIns="0" rIns="0" bIns="0" rtlCol="0">
            <a:spAutoFit/>
          </a:bodyPr>
          <a:lstStyle/>
          <a:p>
            <a:r>
              <a:rPr lang="zh-CN" altLang="en-US" sz="1400" dirty="0">
                <a:solidFill>
                  <a:schemeClr val="bg1"/>
                </a:solidFill>
              </a:rPr>
              <a:t>私域智能运营</a:t>
            </a:r>
          </a:p>
        </p:txBody>
      </p:sp>
      <p:sp>
        <p:nvSpPr>
          <p:cNvPr id="29" name="TextBox 28"/>
          <p:cNvSpPr txBox="1"/>
          <p:nvPr/>
        </p:nvSpPr>
        <p:spPr>
          <a:xfrm>
            <a:off x="4912437" y="2957269"/>
            <a:ext cx="718145" cy="215444"/>
          </a:xfrm>
          <a:prstGeom prst="rect">
            <a:avLst/>
          </a:prstGeom>
          <a:noFill/>
        </p:spPr>
        <p:txBody>
          <a:bodyPr wrap="none" lIns="0" tIns="0" rIns="0" bIns="0" rtlCol="0">
            <a:spAutoFit/>
          </a:bodyPr>
          <a:lstStyle/>
          <a:p>
            <a:r>
              <a:rPr lang="zh-CN" altLang="en-US" sz="1400" dirty="0">
                <a:solidFill>
                  <a:schemeClr val="bg1"/>
                </a:solidFill>
              </a:rPr>
              <a:t>人群全选</a:t>
            </a:r>
          </a:p>
        </p:txBody>
      </p:sp>
      <p:sp>
        <p:nvSpPr>
          <p:cNvPr id="30" name="TextBox 29"/>
          <p:cNvSpPr txBox="1"/>
          <p:nvPr/>
        </p:nvSpPr>
        <p:spPr>
          <a:xfrm>
            <a:off x="4912437" y="3352369"/>
            <a:ext cx="718145" cy="215444"/>
          </a:xfrm>
          <a:prstGeom prst="rect">
            <a:avLst/>
          </a:prstGeom>
          <a:noFill/>
        </p:spPr>
        <p:txBody>
          <a:bodyPr wrap="none" lIns="0" tIns="0" rIns="0" bIns="0" rtlCol="0">
            <a:spAutoFit/>
          </a:bodyPr>
          <a:lstStyle/>
          <a:p>
            <a:r>
              <a:rPr lang="zh-CN" altLang="en-US" sz="1400" dirty="0">
                <a:solidFill>
                  <a:schemeClr val="bg1"/>
                </a:solidFill>
              </a:rPr>
              <a:t>用户调查</a:t>
            </a:r>
          </a:p>
        </p:txBody>
      </p:sp>
      <p:sp>
        <p:nvSpPr>
          <p:cNvPr id="31" name="TextBox 30"/>
          <p:cNvSpPr txBox="1"/>
          <p:nvPr/>
        </p:nvSpPr>
        <p:spPr>
          <a:xfrm>
            <a:off x="3502124" y="3721247"/>
            <a:ext cx="1077218" cy="215444"/>
          </a:xfrm>
          <a:prstGeom prst="rect">
            <a:avLst/>
          </a:prstGeom>
          <a:noFill/>
        </p:spPr>
        <p:txBody>
          <a:bodyPr wrap="none" lIns="0" tIns="0" rIns="0" bIns="0" rtlCol="0">
            <a:spAutoFit/>
          </a:bodyPr>
          <a:lstStyle/>
          <a:p>
            <a:r>
              <a:rPr lang="zh-CN" altLang="en-US" sz="1400" dirty="0">
                <a:solidFill>
                  <a:schemeClr val="bg1"/>
                </a:solidFill>
              </a:rPr>
              <a:t>公域流量投放</a:t>
            </a:r>
          </a:p>
        </p:txBody>
      </p:sp>
      <p:sp>
        <p:nvSpPr>
          <p:cNvPr id="32" name="TextBox 31"/>
          <p:cNvSpPr txBox="1"/>
          <p:nvPr/>
        </p:nvSpPr>
        <p:spPr>
          <a:xfrm>
            <a:off x="4912437" y="3721247"/>
            <a:ext cx="1615827" cy="215444"/>
          </a:xfrm>
          <a:prstGeom prst="rect">
            <a:avLst/>
          </a:prstGeom>
          <a:noFill/>
        </p:spPr>
        <p:txBody>
          <a:bodyPr wrap="none" lIns="0" tIns="0" rIns="0" bIns="0" rtlCol="0">
            <a:spAutoFit/>
          </a:bodyPr>
          <a:lstStyle/>
          <a:p>
            <a:r>
              <a:rPr lang="zh-CN" altLang="en-US" sz="1400" dirty="0">
                <a:solidFill>
                  <a:schemeClr val="bg1"/>
                </a:solidFill>
              </a:rPr>
              <a:t>媒体回流及二次运营</a:t>
            </a:r>
          </a:p>
        </p:txBody>
      </p:sp>
      <p:sp>
        <p:nvSpPr>
          <p:cNvPr id="72" name="矩形: 圆角 71">
            <a:extLst>
              <a:ext uri="{FF2B5EF4-FFF2-40B4-BE49-F238E27FC236}">
                <a16:creationId xmlns:a16="http://schemas.microsoft.com/office/drawing/2014/main" id="{AD836D9D-78F6-FF85-F256-E59B0B2402CF}"/>
              </a:ext>
            </a:extLst>
          </p:cNvPr>
          <p:cNvSpPr/>
          <p:nvPr/>
        </p:nvSpPr>
        <p:spPr>
          <a:xfrm>
            <a:off x="765949" y="4566756"/>
            <a:ext cx="1917834" cy="667035"/>
          </a:xfrm>
          <a:prstGeom prst="roundRect">
            <a:avLst>
              <a:gd name="adj" fmla="val 50000"/>
            </a:avLst>
          </a:prstGeom>
          <a:gradFill flip="none" rotWithShape="1">
            <a:gsLst>
              <a:gs pos="0">
                <a:schemeClr val="accent2"/>
              </a:gs>
              <a:gs pos="100000">
                <a:schemeClr val="accent3"/>
              </a:gs>
            </a:gsLst>
            <a:lin ang="3600000" scaled="0"/>
            <a:tileRect/>
          </a:gradFill>
          <a:ln>
            <a:noFill/>
          </a:ln>
          <a:effectLst>
            <a:outerShdw blurRad="342900" dist="228600" dir="5400000" sx="96000" sy="96000" algn="t" rotWithShape="0">
              <a:schemeClr val="accent2">
                <a:lumMod val="75000"/>
                <a:alpha val="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mn-ea"/>
            </a:endParaRPr>
          </a:p>
        </p:txBody>
      </p:sp>
      <p:sp>
        <p:nvSpPr>
          <p:cNvPr id="33" name="TextBox 32"/>
          <p:cNvSpPr txBox="1"/>
          <p:nvPr/>
        </p:nvSpPr>
        <p:spPr>
          <a:xfrm>
            <a:off x="1118931" y="4612855"/>
            <a:ext cx="1211870" cy="574837"/>
          </a:xfrm>
          <a:prstGeom prst="rect">
            <a:avLst/>
          </a:prstGeom>
          <a:noFill/>
        </p:spPr>
        <p:txBody>
          <a:bodyPr wrap="none" lIns="0" tIns="0" rIns="0" bIns="0" rtlCol="0">
            <a:spAutoFit/>
          </a:bodyPr>
          <a:lstStyle/>
          <a:p>
            <a:pPr algn="ctr">
              <a:lnSpc>
                <a:spcPct val="120000"/>
              </a:lnSpc>
            </a:pPr>
            <a:r>
              <a:rPr lang="zh-CN" altLang="en-US" sz="1600" dirty="0">
                <a:solidFill>
                  <a:schemeClr val="tx1">
                    <a:lumMod val="85000"/>
                    <a:lumOff val="15000"/>
                  </a:schemeClr>
                </a:solidFill>
                <a:latin typeface="+mj-ea"/>
                <a:ea typeface="+mj-ea"/>
              </a:rPr>
              <a:t>消费者洞察和</a:t>
            </a:r>
            <a:endParaRPr lang="en-US" altLang="zh-CN" sz="1600" dirty="0">
              <a:solidFill>
                <a:schemeClr val="tx1">
                  <a:lumMod val="85000"/>
                  <a:lumOff val="15000"/>
                </a:schemeClr>
              </a:solidFill>
              <a:latin typeface="+mj-ea"/>
              <a:ea typeface="+mj-ea"/>
            </a:endParaRPr>
          </a:p>
          <a:p>
            <a:pPr algn="ctr">
              <a:lnSpc>
                <a:spcPct val="120000"/>
              </a:lnSpc>
            </a:pPr>
            <a:r>
              <a:rPr lang="zh-CN" altLang="en-US" sz="1600" dirty="0">
                <a:solidFill>
                  <a:schemeClr val="tx1">
                    <a:lumMod val="85000"/>
                    <a:lumOff val="15000"/>
                  </a:schemeClr>
                </a:solidFill>
                <a:latin typeface="+mj-ea"/>
                <a:ea typeface="+mj-ea"/>
              </a:rPr>
              <a:t>运营策略制定</a:t>
            </a:r>
          </a:p>
        </p:txBody>
      </p:sp>
      <p:sp>
        <p:nvSpPr>
          <p:cNvPr id="34" name="TextBox 33"/>
          <p:cNvSpPr txBox="1"/>
          <p:nvPr/>
        </p:nvSpPr>
        <p:spPr>
          <a:xfrm>
            <a:off x="3502124" y="4427330"/>
            <a:ext cx="2693045" cy="215444"/>
          </a:xfrm>
          <a:prstGeom prst="rect">
            <a:avLst/>
          </a:prstGeom>
          <a:noFill/>
        </p:spPr>
        <p:txBody>
          <a:bodyPr wrap="none" lIns="0" tIns="0" rIns="0" bIns="0" rtlCol="0">
            <a:spAutoFit/>
          </a:bodyPr>
          <a:lstStyle/>
          <a:p>
            <a:r>
              <a:rPr lang="zh-CN" altLang="en-US" sz="1400" dirty="0">
                <a:solidFill>
                  <a:schemeClr val="bg1"/>
                </a:solidFill>
              </a:rPr>
              <a:t>平台数据与企业一方数据融合应用</a:t>
            </a:r>
          </a:p>
        </p:txBody>
      </p:sp>
      <p:sp>
        <p:nvSpPr>
          <p:cNvPr id="35" name="TextBox 34"/>
          <p:cNvSpPr txBox="1"/>
          <p:nvPr/>
        </p:nvSpPr>
        <p:spPr>
          <a:xfrm>
            <a:off x="5543919" y="4787621"/>
            <a:ext cx="1077218" cy="215444"/>
          </a:xfrm>
          <a:prstGeom prst="rect">
            <a:avLst/>
          </a:prstGeom>
          <a:noFill/>
        </p:spPr>
        <p:txBody>
          <a:bodyPr wrap="none" lIns="0" tIns="0" rIns="0" bIns="0" rtlCol="0">
            <a:spAutoFit/>
          </a:bodyPr>
          <a:lstStyle/>
          <a:p>
            <a:r>
              <a:rPr lang="zh-CN" altLang="en-US" sz="1400" dirty="0">
                <a:solidFill>
                  <a:schemeClr val="bg1"/>
                </a:solidFill>
              </a:rPr>
              <a:t>品牌策略研究</a:t>
            </a:r>
          </a:p>
        </p:txBody>
      </p:sp>
      <p:sp>
        <p:nvSpPr>
          <p:cNvPr id="36" name="TextBox 35"/>
          <p:cNvSpPr txBox="1"/>
          <p:nvPr/>
        </p:nvSpPr>
        <p:spPr>
          <a:xfrm>
            <a:off x="3502124" y="4787621"/>
            <a:ext cx="1707199" cy="215444"/>
          </a:xfrm>
          <a:prstGeom prst="rect">
            <a:avLst/>
          </a:prstGeom>
          <a:noFill/>
        </p:spPr>
        <p:txBody>
          <a:bodyPr wrap="none" lIns="0" tIns="0" rIns="0" bIns="0" rtlCol="0">
            <a:spAutoFit/>
          </a:bodyPr>
          <a:lstStyle/>
          <a:p>
            <a:r>
              <a:rPr lang="zh-CN" altLang="en-US" sz="1400" dirty="0">
                <a:solidFill>
                  <a:schemeClr val="bg1"/>
                </a:solidFill>
              </a:rPr>
              <a:t>品牌</a:t>
            </a:r>
            <a:r>
              <a:rPr lang="en-US" altLang="zh-CN" sz="1400" dirty="0">
                <a:solidFill>
                  <a:schemeClr val="bg1"/>
                </a:solidFill>
              </a:rPr>
              <a:t>OPAIPL</a:t>
            </a:r>
            <a:r>
              <a:rPr lang="zh-CN" altLang="en-US" sz="1400" dirty="0">
                <a:solidFill>
                  <a:schemeClr val="bg1"/>
                </a:solidFill>
              </a:rPr>
              <a:t>分析洞察</a:t>
            </a:r>
          </a:p>
        </p:txBody>
      </p:sp>
      <p:sp>
        <p:nvSpPr>
          <p:cNvPr id="37" name="TextBox 36"/>
          <p:cNvSpPr txBox="1"/>
          <p:nvPr/>
        </p:nvSpPr>
        <p:spPr>
          <a:xfrm>
            <a:off x="3502124" y="5157772"/>
            <a:ext cx="1615827" cy="215444"/>
          </a:xfrm>
          <a:prstGeom prst="rect">
            <a:avLst/>
          </a:prstGeom>
          <a:noFill/>
        </p:spPr>
        <p:txBody>
          <a:bodyPr wrap="none" lIns="0" tIns="0" rIns="0" bIns="0" rtlCol="0">
            <a:spAutoFit/>
          </a:bodyPr>
          <a:lstStyle/>
          <a:p>
            <a:r>
              <a:rPr lang="zh-CN" altLang="en-US" sz="1400" dirty="0">
                <a:solidFill>
                  <a:schemeClr val="bg1"/>
                </a:solidFill>
              </a:rPr>
              <a:t>人群运营与数据回流</a:t>
            </a:r>
          </a:p>
        </p:txBody>
      </p:sp>
      <p:sp>
        <p:nvSpPr>
          <p:cNvPr id="38" name="TextBox 37"/>
          <p:cNvSpPr txBox="1"/>
          <p:nvPr/>
        </p:nvSpPr>
        <p:spPr>
          <a:xfrm>
            <a:off x="5543919" y="5157772"/>
            <a:ext cx="1077218" cy="215444"/>
          </a:xfrm>
          <a:prstGeom prst="rect">
            <a:avLst/>
          </a:prstGeom>
          <a:noFill/>
        </p:spPr>
        <p:txBody>
          <a:bodyPr wrap="none" lIns="0" tIns="0" rIns="0" bIns="0" rtlCol="0">
            <a:spAutoFit/>
          </a:bodyPr>
          <a:lstStyle/>
          <a:p>
            <a:r>
              <a:rPr lang="zh-CN" altLang="en-US" sz="1400" dirty="0">
                <a:solidFill>
                  <a:schemeClr val="bg1"/>
                </a:solidFill>
              </a:rPr>
              <a:t>消费趋势研究</a:t>
            </a:r>
          </a:p>
        </p:txBody>
      </p:sp>
      <p:sp>
        <p:nvSpPr>
          <p:cNvPr id="65" name="椭圆 64">
            <a:extLst>
              <a:ext uri="{FF2B5EF4-FFF2-40B4-BE49-F238E27FC236}">
                <a16:creationId xmlns:a16="http://schemas.microsoft.com/office/drawing/2014/main" id="{FD29A3EC-BDE4-8BD1-CCE6-C72A88DF1524}"/>
              </a:ext>
            </a:extLst>
          </p:cNvPr>
          <p:cNvSpPr/>
          <p:nvPr/>
        </p:nvSpPr>
        <p:spPr>
          <a:xfrm>
            <a:off x="2729501" y="1926513"/>
            <a:ext cx="87472" cy="87472"/>
          </a:xfrm>
          <a:prstGeom prst="ellipse">
            <a:avLst/>
          </a:prstGeom>
          <a:noFill/>
          <a:ln>
            <a:solidFill>
              <a:schemeClr val="accent2">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a:extLst>
              <a:ext uri="{FF2B5EF4-FFF2-40B4-BE49-F238E27FC236}">
                <a16:creationId xmlns:a16="http://schemas.microsoft.com/office/drawing/2014/main" id="{63082D86-1982-984E-57E0-D126523ED202}"/>
              </a:ext>
            </a:extLst>
          </p:cNvPr>
          <p:cNvSpPr/>
          <p:nvPr/>
        </p:nvSpPr>
        <p:spPr>
          <a:xfrm>
            <a:off x="3311695" y="1533964"/>
            <a:ext cx="87472" cy="87472"/>
          </a:xfrm>
          <a:prstGeom prst="ellipse">
            <a:avLst/>
          </a:prstGeom>
          <a:noFill/>
          <a:ln>
            <a:solidFill>
              <a:schemeClr val="accent2">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7" name="直接连接符 66">
            <a:extLst>
              <a:ext uri="{FF2B5EF4-FFF2-40B4-BE49-F238E27FC236}">
                <a16:creationId xmlns:a16="http://schemas.microsoft.com/office/drawing/2014/main" id="{F0D6D2BC-2F92-CB4B-B5F5-907AF194A60C}"/>
              </a:ext>
            </a:extLst>
          </p:cNvPr>
          <p:cNvCxnSpPr>
            <a:cxnSpLocks/>
            <a:stCxn id="65" idx="6"/>
            <a:endCxn id="68" idx="1"/>
          </p:cNvCxnSpPr>
          <p:nvPr/>
        </p:nvCxnSpPr>
        <p:spPr>
          <a:xfrm flipV="1">
            <a:off x="2816973" y="1968859"/>
            <a:ext cx="289057" cy="1390"/>
          </a:xfrm>
          <a:prstGeom prst="line">
            <a:avLst/>
          </a:prstGeom>
          <a:ln w="12700" cap="rnd">
            <a:solidFill>
              <a:schemeClr val="accent2">
                <a:alpha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8" name="左中括号 67">
            <a:extLst>
              <a:ext uri="{FF2B5EF4-FFF2-40B4-BE49-F238E27FC236}">
                <a16:creationId xmlns:a16="http://schemas.microsoft.com/office/drawing/2014/main" id="{540FD44D-2CB1-2BC6-5EEB-84DAC6A0DE5A}"/>
              </a:ext>
            </a:extLst>
          </p:cNvPr>
          <p:cNvSpPr/>
          <p:nvPr/>
        </p:nvSpPr>
        <p:spPr>
          <a:xfrm>
            <a:off x="3106030" y="1580239"/>
            <a:ext cx="206340" cy="777240"/>
          </a:xfrm>
          <a:prstGeom prst="leftBracket">
            <a:avLst>
              <a:gd name="adj" fmla="val 0"/>
            </a:avLst>
          </a:prstGeom>
          <a:ln w="12700" cap="rnd">
            <a:solidFill>
              <a:schemeClr val="accent2">
                <a:alpha val="50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9" name="椭圆 68">
            <a:extLst>
              <a:ext uri="{FF2B5EF4-FFF2-40B4-BE49-F238E27FC236}">
                <a16:creationId xmlns:a16="http://schemas.microsoft.com/office/drawing/2014/main" id="{BFCA2F31-59C5-586A-CAC3-9B22DC0E9A27}"/>
              </a:ext>
            </a:extLst>
          </p:cNvPr>
          <p:cNvSpPr/>
          <p:nvPr/>
        </p:nvSpPr>
        <p:spPr>
          <a:xfrm>
            <a:off x="3311695" y="2313743"/>
            <a:ext cx="87472" cy="87472"/>
          </a:xfrm>
          <a:prstGeom prst="ellipse">
            <a:avLst/>
          </a:prstGeom>
          <a:noFill/>
          <a:ln>
            <a:solidFill>
              <a:schemeClr val="accent2">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圆角 62">
            <a:extLst>
              <a:ext uri="{FF2B5EF4-FFF2-40B4-BE49-F238E27FC236}">
                <a16:creationId xmlns:a16="http://schemas.microsoft.com/office/drawing/2014/main" id="{806C24F0-B884-5EAE-F2BF-2223C9F4ADDC}"/>
              </a:ext>
            </a:extLst>
          </p:cNvPr>
          <p:cNvSpPr/>
          <p:nvPr/>
        </p:nvSpPr>
        <p:spPr>
          <a:xfrm>
            <a:off x="765949" y="1634072"/>
            <a:ext cx="1917834" cy="667035"/>
          </a:xfrm>
          <a:prstGeom prst="roundRect">
            <a:avLst>
              <a:gd name="adj" fmla="val 50000"/>
            </a:avLst>
          </a:prstGeom>
          <a:gradFill flip="none" rotWithShape="1">
            <a:gsLst>
              <a:gs pos="0">
                <a:schemeClr val="accent2"/>
              </a:gs>
              <a:gs pos="100000">
                <a:schemeClr val="accent3"/>
              </a:gs>
            </a:gsLst>
            <a:lin ang="3600000" scaled="0"/>
            <a:tileRect/>
          </a:gradFill>
          <a:ln>
            <a:noFill/>
          </a:ln>
          <a:effectLst>
            <a:outerShdw blurRad="342900" dist="228600" dir="5400000" sx="96000" sy="96000" algn="t" rotWithShape="0">
              <a:schemeClr val="accent2">
                <a:lumMod val="75000"/>
                <a:alpha val="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mn-ea"/>
            </a:endParaRPr>
          </a:p>
        </p:txBody>
      </p:sp>
      <p:sp>
        <p:nvSpPr>
          <p:cNvPr id="23" name="TextBox 22"/>
          <p:cNvSpPr txBox="1"/>
          <p:nvPr/>
        </p:nvSpPr>
        <p:spPr>
          <a:xfrm>
            <a:off x="1118931" y="1829090"/>
            <a:ext cx="1211870" cy="246221"/>
          </a:xfrm>
          <a:prstGeom prst="rect">
            <a:avLst/>
          </a:prstGeom>
          <a:noFill/>
        </p:spPr>
        <p:txBody>
          <a:bodyPr wrap="none" lIns="0" tIns="0" rIns="0" bIns="0" rtlCol="0">
            <a:spAutoFit/>
          </a:bodyPr>
          <a:lstStyle/>
          <a:p>
            <a:r>
              <a:rPr lang="zh-CN" altLang="en-US" sz="1600" dirty="0">
                <a:solidFill>
                  <a:schemeClr val="tx1">
                    <a:lumMod val="85000"/>
                    <a:lumOff val="15000"/>
                  </a:schemeClr>
                </a:solidFill>
                <a:latin typeface="+mj-ea"/>
                <a:ea typeface="+mj-ea"/>
              </a:rPr>
              <a:t>数据合规采集</a:t>
            </a:r>
          </a:p>
        </p:txBody>
      </p:sp>
      <p:sp>
        <p:nvSpPr>
          <p:cNvPr id="74" name="椭圆 73">
            <a:extLst>
              <a:ext uri="{FF2B5EF4-FFF2-40B4-BE49-F238E27FC236}">
                <a16:creationId xmlns:a16="http://schemas.microsoft.com/office/drawing/2014/main" id="{09E63CC4-7AA1-2B1E-BA22-AA555F01DE58}"/>
              </a:ext>
            </a:extLst>
          </p:cNvPr>
          <p:cNvSpPr/>
          <p:nvPr/>
        </p:nvSpPr>
        <p:spPr>
          <a:xfrm>
            <a:off x="2729501" y="3392855"/>
            <a:ext cx="87472" cy="87472"/>
          </a:xfrm>
          <a:prstGeom prst="ellipse">
            <a:avLst/>
          </a:prstGeom>
          <a:noFill/>
          <a:ln>
            <a:solidFill>
              <a:schemeClr val="accent2">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a:extLst>
              <a:ext uri="{FF2B5EF4-FFF2-40B4-BE49-F238E27FC236}">
                <a16:creationId xmlns:a16="http://schemas.microsoft.com/office/drawing/2014/main" id="{3F2D2953-0ECE-98F5-1ECF-7B6B49259D7F}"/>
              </a:ext>
            </a:extLst>
          </p:cNvPr>
          <p:cNvSpPr/>
          <p:nvPr/>
        </p:nvSpPr>
        <p:spPr>
          <a:xfrm>
            <a:off x="3311695" y="3000306"/>
            <a:ext cx="87472" cy="87472"/>
          </a:xfrm>
          <a:prstGeom prst="ellipse">
            <a:avLst/>
          </a:prstGeom>
          <a:noFill/>
          <a:ln>
            <a:solidFill>
              <a:schemeClr val="accent2">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6" name="直接连接符 75">
            <a:extLst>
              <a:ext uri="{FF2B5EF4-FFF2-40B4-BE49-F238E27FC236}">
                <a16:creationId xmlns:a16="http://schemas.microsoft.com/office/drawing/2014/main" id="{361E77CC-8172-D076-44DD-EA89B1599DC0}"/>
              </a:ext>
            </a:extLst>
          </p:cNvPr>
          <p:cNvCxnSpPr>
            <a:cxnSpLocks/>
            <a:stCxn id="74" idx="6"/>
          </p:cNvCxnSpPr>
          <p:nvPr/>
        </p:nvCxnSpPr>
        <p:spPr>
          <a:xfrm>
            <a:off x="2816973" y="3436591"/>
            <a:ext cx="494722" cy="0"/>
          </a:xfrm>
          <a:prstGeom prst="line">
            <a:avLst/>
          </a:prstGeom>
          <a:ln w="12700" cap="rnd">
            <a:solidFill>
              <a:schemeClr val="accent2">
                <a:alpha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77" name="左中括号 76">
            <a:extLst>
              <a:ext uri="{FF2B5EF4-FFF2-40B4-BE49-F238E27FC236}">
                <a16:creationId xmlns:a16="http://schemas.microsoft.com/office/drawing/2014/main" id="{0AFA4E12-189B-130C-8CE1-708064E1E7F1}"/>
              </a:ext>
            </a:extLst>
          </p:cNvPr>
          <p:cNvSpPr/>
          <p:nvPr/>
        </p:nvSpPr>
        <p:spPr>
          <a:xfrm>
            <a:off x="3106030" y="3046581"/>
            <a:ext cx="206340" cy="777240"/>
          </a:xfrm>
          <a:prstGeom prst="leftBracket">
            <a:avLst>
              <a:gd name="adj" fmla="val 0"/>
            </a:avLst>
          </a:prstGeom>
          <a:ln w="12700" cap="rnd">
            <a:solidFill>
              <a:schemeClr val="accent2">
                <a:alpha val="50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8" name="椭圆 77">
            <a:extLst>
              <a:ext uri="{FF2B5EF4-FFF2-40B4-BE49-F238E27FC236}">
                <a16:creationId xmlns:a16="http://schemas.microsoft.com/office/drawing/2014/main" id="{EF2D29CA-FF96-1185-BA8E-F2E228CB1F32}"/>
              </a:ext>
            </a:extLst>
          </p:cNvPr>
          <p:cNvSpPr/>
          <p:nvPr/>
        </p:nvSpPr>
        <p:spPr>
          <a:xfrm>
            <a:off x="3311695" y="3780085"/>
            <a:ext cx="87472" cy="87472"/>
          </a:xfrm>
          <a:prstGeom prst="ellipse">
            <a:avLst/>
          </a:prstGeom>
          <a:noFill/>
          <a:ln>
            <a:solidFill>
              <a:schemeClr val="accent2">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a:extLst>
              <a:ext uri="{FF2B5EF4-FFF2-40B4-BE49-F238E27FC236}">
                <a16:creationId xmlns:a16="http://schemas.microsoft.com/office/drawing/2014/main" id="{660F4BFA-4AE5-2674-E832-48A79F8E90CE}"/>
              </a:ext>
            </a:extLst>
          </p:cNvPr>
          <p:cNvSpPr/>
          <p:nvPr/>
        </p:nvSpPr>
        <p:spPr>
          <a:xfrm>
            <a:off x="3311695" y="3385219"/>
            <a:ext cx="87472" cy="87472"/>
          </a:xfrm>
          <a:prstGeom prst="ellipse">
            <a:avLst/>
          </a:prstGeom>
          <a:noFill/>
          <a:ln>
            <a:solidFill>
              <a:schemeClr val="accent2">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a:extLst>
              <a:ext uri="{FF2B5EF4-FFF2-40B4-BE49-F238E27FC236}">
                <a16:creationId xmlns:a16="http://schemas.microsoft.com/office/drawing/2014/main" id="{B5792F63-EC6E-81FC-0B8C-8493781192C9}"/>
              </a:ext>
            </a:extLst>
          </p:cNvPr>
          <p:cNvSpPr/>
          <p:nvPr/>
        </p:nvSpPr>
        <p:spPr>
          <a:xfrm>
            <a:off x="2729501" y="4859197"/>
            <a:ext cx="87472" cy="87472"/>
          </a:xfrm>
          <a:prstGeom prst="ellipse">
            <a:avLst/>
          </a:prstGeom>
          <a:noFill/>
          <a:ln>
            <a:solidFill>
              <a:schemeClr val="accent2">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a:extLst>
              <a:ext uri="{FF2B5EF4-FFF2-40B4-BE49-F238E27FC236}">
                <a16:creationId xmlns:a16="http://schemas.microsoft.com/office/drawing/2014/main" id="{98AAA709-A269-5859-A476-2395F100F6EF}"/>
              </a:ext>
            </a:extLst>
          </p:cNvPr>
          <p:cNvSpPr/>
          <p:nvPr/>
        </p:nvSpPr>
        <p:spPr>
          <a:xfrm>
            <a:off x="3311695" y="4466648"/>
            <a:ext cx="87472" cy="87472"/>
          </a:xfrm>
          <a:prstGeom prst="ellipse">
            <a:avLst/>
          </a:prstGeom>
          <a:noFill/>
          <a:ln>
            <a:solidFill>
              <a:schemeClr val="accent2">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3" name="直接连接符 82">
            <a:extLst>
              <a:ext uri="{FF2B5EF4-FFF2-40B4-BE49-F238E27FC236}">
                <a16:creationId xmlns:a16="http://schemas.microsoft.com/office/drawing/2014/main" id="{C98DB215-C98C-AE2D-0966-60575B333AA9}"/>
              </a:ext>
            </a:extLst>
          </p:cNvPr>
          <p:cNvCxnSpPr>
            <a:cxnSpLocks/>
            <a:stCxn id="81" idx="6"/>
          </p:cNvCxnSpPr>
          <p:nvPr/>
        </p:nvCxnSpPr>
        <p:spPr>
          <a:xfrm>
            <a:off x="2816973" y="4902933"/>
            <a:ext cx="494722" cy="0"/>
          </a:xfrm>
          <a:prstGeom prst="line">
            <a:avLst/>
          </a:prstGeom>
          <a:ln w="12700" cap="rnd">
            <a:solidFill>
              <a:schemeClr val="accent2">
                <a:alpha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84" name="左中括号 83">
            <a:extLst>
              <a:ext uri="{FF2B5EF4-FFF2-40B4-BE49-F238E27FC236}">
                <a16:creationId xmlns:a16="http://schemas.microsoft.com/office/drawing/2014/main" id="{1875AE33-19A9-2AE8-2CFF-32B940719503}"/>
              </a:ext>
            </a:extLst>
          </p:cNvPr>
          <p:cNvSpPr/>
          <p:nvPr/>
        </p:nvSpPr>
        <p:spPr>
          <a:xfrm>
            <a:off x="3106030" y="4512923"/>
            <a:ext cx="206340" cy="777240"/>
          </a:xfrm>
          <a:prstGeom prst="leftBracket">
            <a:avLst>
              <a:gd name="adj" fmla="val 0"/>
            </a:avLst>
          </a:prstGeom>
          <a:ln w="12700" cap="rnd">
            <a:solidFill>
              <a:schemeClr val="accent2">
                <a:alpha val="50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5" name="椭圆 84">
            <a:extLst>
              <a:ext uri="{FF2B5EF4-FFF2-40B4-BE49-F238E27FC236}">
                <a16:creationId xmlns:a16="http://schemas.microsoft.com/office/drawing/2014/main" id="{E6D1F9FD-70C0-2C03-DFEC-0A71AF738543}"/>
              </a:ext>
            </a:extLst>
          </p:cNvPr>
          <p:cNvSpPr/>
          <p:nvPr/>
        </p:nvSpPr>
        <p:spPr>
          <a:xfrm>
            <a:off x="3311695" y="5246427"/>
            <a:ext cx="87472" cy="87472"/>
          </a:xfrm>
          <a:prstGeom prst="ellipse">
            <a:avLst/>
          </a:prstGeom>
          <a:noFill/>
          <a:ln>
            <a:solidFill>
              <a:schemeClr val="accent2">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a:extLst>
              <a:ext uri="{FF2B5EF4-FFF2-40B4-BE49-F238E27FC236}">
                <a16:creationId xmlns:a16="http://schemas.microsoft.com/office/drawing/2014/main" id="{B1FD17A4-8D36-9B1F-4FEC-CE6241BE1985}"/>
              </a:ext>
            </a:extLst>
          </p:cNvPr>
          <p:cNvSpPr/>
          <p:nvPr/>
        </p:nvSpPr>
        <p:spPr>
          <a:xfrm>
            <a:off x="3311695" y="4851561"/>
            <a:ext cx="87472" cy="87472"/>
          </a:xfrm>
          <a:prstGeom prst="ellipse">
            <a:avLst/>
          </a:prstGeom>
          <a:noFill/>
          <a:ln>
            <a:solidFill>
              <a:schemeClr val="accent2">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 name="矩形 190">
            <a:extLst>
              <a:ext uri="{FF2B5EF4-FFF2-40B4-BE49-F238E27FC236}">
                <a16:creationId xmlns:a16="http://schemas.microsoft.com/office/drawing/2014/main" id="{6F45453A-701A-DE0A-5A9B-2066DA5E851D}"/>
              </a:ext>
            </a:extLst>
          </p:cNvPr>
          <p:cNvSpPr/>
          <p:nvPr/>
        </p:nvSpPr>
        <p:spPr>
          <a:xfrm>
            <a:off x="6705567" y="2302312"/>
            <a:ext cx="4789446" cy="2413316"/>
          </a:xfrm>
          <a:prstGeom prst="rect">
            <a:avLst/>
          </a:prstGeom>
          <a:noFill/>
          <a:ln w="6350">
            <a:solidFill>
              <a:schemeClr val="accent2">
                <a:alpha val="3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矩形: 圆角 143">
            <a:extLst>
              <a:ext uri="{FF2B5EF4-FFF2-40B4-BE49-F238E27FC236}">
                <a16:creationId xmlns:a16="http://schemas.microsoft.com/office/drawing/2014/main" id="{7D1345C0-4A8D-A09F-09E4-B1AF409A9EC8}"/>
              </a:ext>
            </a:extLst>
          </p:cNvPr>
          <p:cNvSpPr/>
          <p:nvPr/>
        </p:nvSpPr>
        <p:spPr>
          <a:xfrm>
            <a:off x="733539" y="1495994"/>
            <a:ext cx="5309184" cy="366191"/>
          </a:xfrm>
          <a:prstGeom prst="roundRect">
            <a:avLst>
              <a:gd name="adj" fmla="val 6679"/>
            </a:avLst>
          </a:prstGeom>
          <a:gradFill>
            <a:gsLst>
              <a:gs pos="100000">
                <a:schemeClr val="accent3"/>
              </a:gs>
              <a:gs pos="0">
                <a:schemeClr val="accent2"/>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6" name="平行四边形 145">
            <a:extLst>
              <a:ext uri="{FF2B5EF4-FFF2-40B4-BE49-F238E27FC236}">
                <a16:creationId xmlns:a16="http://schemas.microsoft.com/office/drawing/2014/main" id="{7B65A669-88E7-6D7E-743A-EE1664E5F0E6}"/>
              </a:ext>
            </a:extLst>
          </p:cNvPr>
          <p:cNvSpPr/>
          <p:nvPr/>
        </p:nvSpPr>
        <p:spPr>
          <a:xfrm>
            <a:off x="5588033" y="1495993"/>
            <a:ext cx="213941" cy="366191"/>
          </a:xfrm>
          <a:prstGeom prst="parallelogram">
            <a:avLst>
              <a:gd name="adj" fmla="val 42450"/>
            </a:avLst>
          </a:prstGeom>
          <a:gradFill>
            <a:gsLst>
              <a:gs pos="72000">
                <a:schemeClr val="accent3">
                  <a:alpha val="0"/>
                </a:schemeClr>
              </a:gs>
              <a:gs pos="0">
                <a:schemeClr val="accent2">
                  <a:alpha val="72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7" name="平行四边形 146">
            <a:extLst>
              <a:ext uri="{FF2B5EF4-FFF2-40B4-BE49-F238E27FC236}">
                <a16:creationId xmlns:a16="http://schemas.microsoft.com/office/drawing/2014/main" id="{EA39FACE-7E4C-D91E-9EEF-11765812A053}"/>
              </a:ext>
            </a:extLst>
          </p:cNvPr>
          <p:cNvSpPr/>
          <p:nvPr/>
        </p:nvSpPr>
        <p:spPr>
          <a:xfrm flipH="1" flipV="1">
            <a:off x="5777589" y="1495993"/>
            <a:ext cx="213941" cy="366191"/>
          </a:xfrm>
          <a:prstGeom prst="parallelogram">
            <a:avLst>
              <a:gd name="adj" fmla="val 42450"/>
            </a:avLst>
          </a:prstGeom>
          <a:gradFill>
            <a:gsLst>
              <a:gs pos="72000">
                <a:schemeClr val="accent3">
                  <a:alpha val="0"/>
                </a:schemeClr>
              </a:gs>
              <a:gs pos="0">
                <a:schemeClr val="accent2">
                  <a:alpha val="38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8" name="平行四边形 237">
            <a:extLst>
              <a:ext uri="{FF2B5EF4-FFF2-40B4-BE49-F238E27FC236}">
                <a16:creationId xmlns:a16="http://schemas.microsoft.com/office/drawing/2014/main" id="{44708C98-CA8D-3C49-B37D-5A4FB4138295}"/>
              </a:ext>
            </a:extLst>
          </p:cNvPr>
          <p:cNvSpPr/>
          <p:nvPr/>
        </p:nvSpPr>
        <p:spPr>
          <a:xfrm>
            <a:off x="784736" y="1495993"/>
            <a:ext cx="213941" cy="366191"/>
          </a:xfrm>
          <a:prstGeom prst="parallelogram">
            <a:avLst>
              <a:gd name="adj" fmla="val 42450"/>
            </a:avLst>
          </a:prstGeom>
          <a:gradFill>
            <a:gsLst>
              <a:gs pos="37000">
                <a:schemeClr val="accent3">
                  <a:alpha val="50000"/>
                </a:schemeClr>
              </a:gs>
              <a:gs pos="99000">
                <a:schemeClr val="accent2">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9" name="平行四边形 238">
            <a:extLst>
              <a:ext uri="{FF2B5EF4-FFF2-40B4-BE49-F238E27FC236}">
                <a16:creationId xmlns:a16="http://schemas.microsoft.com/office/drawing/2014/main" id="{C29C2EDA-F16B-B88A-1772-CBED58A3363A}"/>
              </a:ext>
            </a:extLst>
          </p:cNvPr>
          <p:cNvSpPr/>
          <p:nvPr/>
        </p:nvSpPr>
        <p:spPr>
          <a:xfrm flipH="1" flipV="1">
            <a:off x="951620" y="1495993"/>
            <a:ext cx="213941" cy="366191"/>
          </a:xfrm>
          <a:prstGeom prst="parallelogram">
            <a:avLst>
              <a:gd name="adj" fmla="val 42450"/>
            </a:avLst>
          </a:prstGeom>
          <a:gradFill>
            <a:gsLst>
              <a:gs pos="37000">
                <a:schemeClr val="accent3">
                  <a:alpha val="50000"/>
                </a:schemeClr>
              </a:gs>
              <a:gs pos="99000">
                <a:schemeClr val="accent2">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3" name="矩形 142">
            <a:extLst>
              <a:ext uri="{FF2B5EF4-FFF2-40B4-BE49-F238E27FC236}">
                <a16:creationId xmlns:a16="http://schemas.microsoft.com/office/drawing/2014/main" id="{8EA19508-180C-B427-7070-56DA879BFD6D}"/>
              </a:ext>
            </a:extLst>
          </p:cNvPr>
          <p:cNvSpPr/>
          <p:nvPr/>
        </p:nvSpPr>
        <p:spPr>
          <a:xfrm>
            <a:off x="1847189" y="2350129"/>
            <a:ext cx="4247223" cy="256998"/>
          </a:xfrm>
          <a:prstGeom prst="rect">
            <a:avLst/>
          </a:prstGeom>
          <a:solidFill>
            <a:schemeClr val="accent2">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4" name="TextBox 3"/>
          <p:cNvSpPr txBox="1"/>
          <p:nvPr/>
        </p:nvSpPr>
        <p:spPr>
          <a:xfrm>
            <a:off x="3010019" y="1555979"/>
            <a:ext cx="807913" cy="246221"/>
          </a:xfrm>
          <a:prstGeom prst="rect">
            <a:avLst/>
          </a:prstGeom>
          <a:noFill/>
        </p:spPr>
        <p:txBody>
          <a:bodyPr wrap="none" lIns="0" tIns="0" rIns="0" bIns="0" rtlCol="0">
            <a:spAutoFit/>
          </a:bodyPr>
          <a:lstStyle/>
          <a:p>
            <a:r>
              <a:rPr lang="zh-CN" altLang="en-US" sz="1600" dirty="0">
                <a:solidFill>
                  <a:schemeClr val="tx1">
                    <a:lumMod val="85000"/>
                    <a:lumOff val="15000"/>
                  </a:schemeClr>
                </a:solidFill>
                <a:latin typeface="+mj-ea"/>
                <a:ea typeface="+mj-ea"/>
              </a:rPr>
              <a:t>诊断工具</a:t>
            </a:r>
          </a:p>
        </p:txBody>
      </p:sp>
      <p:sp>
        <p:nvSpPr>
          <p:cNvPr id="23" name="TextBox 22"/>
          <p:cNvSpPr txBox="1"/>
          <p:nvPr/>
        </p:nvSpPr>
        <p:spPr>
          <a:xfrm>
            <a:off x="719138" y="1959138"/>
            <a:ext cx="1817805" cy="246221"/>
          </a:xfrm>
          <a:prstGeom prst="rect">
            <a:avLst/>
          </a:prstGeom>
          <a:noFill/>
        </p:spPr>
        <p:txBody>
          <a:bodyPr wrap="none" lIns="0" tIns="0" rIns="0" bIns="0" rtlCol="0">
            <a:spAutoFit/>
          </a:bodyPr>
          <a:lstStyle/>
          <a:p>
            <a:r>
              <a:rPr lang="zh-CN" altLang="en-US" sz="1600" dirty="0">
                <a:gradFill>
                  <a:gsLst>
                    <a:gs pos="100000">
                      <a:schemeClr val="accent3"/>
                    </a:gs>
                    <a:gs pos="0">
                      <a:schemeClr val="accent2"/>
                    </a:gs>
                  </a:gsLst>
                  <a:lin ang="3600000" scaled="0"/>
                </a:gradFill>
                <a:latin typeface="+mj-ea"/>
                <a:ea typeface="+mj-ea"/>
              </a:rPr>
              <a:t>消费者购买链路预测</a:t>
            </a:r>
          </a:p>
        </p:txBody>
      </p:sp>
      <p:sp>
        <p:nvSpPr>
          <p:cNvPr id="24" name="TextBox 23"/>
          <p:cNvSpPr txBox="1"/>
          <p:nvPr/>
        </p:nvSpPr>
        <p:spPr>
          <a:xfrm>
            <a:off x="1958957" y="2386295"/>
            <a:ext cx="602729" cy="184666"/>
          </a:xfrm>
          <a:prstGeom prst="rect">
            <a:avLst/>
          </a:prstGeom>
          <a:noFill/>
        </p:spPr>
        <p:txBody>
          <a:bodyPr wrap="none" lIns="0" tIns="0" rIns="0" bIns="0" rtlCol="0">
            <a:spAutoFit/>
          </a:bodyPr>
          <a:lstStyle/>
          <a:p>
            <a:r>
              <a:rPr lang="zh-CN" altLang="en-US" sz="1200" dirty="0">
                <a:solidFill>
                  <a:schemeClr val="bg1"/>
                </a:solidFill>
              </a:rPr>
              <a:t>起始购买</a:t>
            </a:r>
          </a:p>
        </p:txBody>
      </p:sp>
      <p:sp>
        <p:nvSpPr>
          <p:cNvPr id="25" name="TextBox 24"/>
          <p:cNvSpPr txBox="1"/>
          <p:nvPr/>
        </p:nvSpPr>
        <p:spPr>
          <a:xfrm>
            <a:off x="5439993" y="2386295"/>
            <a:ext cx="602729" cy="184666"/>
          </a:xfrm>
          <a:prstGeom prst="rect">
            <a:avLst/>
          </a:prstGeom>
          <a:noFill/>
        </p:spPr>
        <p:txBody>
          <a:bodyPr wrap="none" lIns="0" tIns="0" rIns="0" bIns="0" rtlCol="0">
            <a:spAutoFit/>
          </a:bodyPr>
          <a:lstStyle/>
          <a:p>
            <a:r>
              <a:rPr lang="zh-CN" altLang="en-US" sz="1200" dirty="0">
                <a:solidFill>
                  <a:schemeClr val="bg1"/>
                </a:solidFill>
              </a:rPr>
              <a:t>最终购买</a:t>
            </a:r>
          </a:p>
        </p:txBody>
      </p:sp>
      <p:sp>
        <p:nvSpPr>
          <p:cNvPr id="27" name="TextBox 26"/>
          <p:cNvSpPr txBox="1"/>
          <p:nvPr/>
        </p:nvSpPr>
        <p:spPr>
          <a:xfrm>
            <a:off x="5590675" y="2643794"/>
            <a:ext cx="452047" cy="431144"/>
          </a:xfrm>
          <a:prstGeom prst="rect">
            <a:avLst/>
          </a:prstGeom>
          <a:noFill/>
        </p:spPr>
        <p:txBody>
          <a:bodyPr wrap="none" lIns="0" tIns="0" rIns="0" bIns="0" rtlCol="0">
            <a:spAutoFit/>
          </a:bodyPr>
          <a:lstStyle/>
          <a:p>
            <a:pPr>
              <a:lnSpc>
                <a:spcPct val="120000"/>
              </a:lnSpc>
            </a:pPr>
            <a:r>
              <a:rPr lang="zh-CN" altLang="en-US" sz="1200" dirty="0">
                <a:solidFill>
                  <a:schemeClr val="bg1"/>
                </a:solidFill>
                <a:latin typeface="+mn-ea"/>
              </a:rPr>
              <a:t>本品牌</a:t>
            </a:r>
            <a:endParaRPr lang="en-US" altLang="zh-CN" sz="1200" dirty="0">
              <a:solidFill>
                <a:schemeClr val="bg1"/>
              </a:solidFill>
              <a:latin typeface="+mn-ea"/>
            </a:endParaRPr>
          </a:p>
          <a:p>
            <a:pPr>
              <a:lnSpc>
                <a:spcPct val="120000"/>
              </a:lnSpc>
            </a:pPr>
            <a:r>
              <a:rPr lang="zh-CN" altLang="en-US" sz="1200" dirty="0">
                <a:solidFill>
                  <a:schemeClr val="bg1"/>
                </a:solidFill>
                <a:latin typeface="+mn-ea"/>
              </a:rPr>
              <a:t>奢华线</a:t>
            </a:r>
          </a:p>
        </p:txBody>
      </p:sp>
      <p:sp>
        <p:nvSpPr>
          <p:cNvPr id="83" name="TextBox 3">
            <a:extLst>
              <a:ext uri="{FF2B5EF4-FFF2-40B4-BE49-F238E27FC236}">
                <a16:creationId xmlns:a16="http://schemas.microsoft.com/office/drawing/2014/main" id="{6E8CD219-2134-F16A-3F09-B4355C4A2BCF}"/>
              </a:ext>
            </a:extLst>
          </p:cNvPr>
          <p:cNvSpPr txBox="1"/>
          <p:nvPr/>
        </p:nvSpPr>
        <p:spPr>
          <a:xfrm>
            <a:off x="808525" y="459976"/>
            <a:ext cx="2821285" cy="488916"/>
          </a:xfrm>
          <a:prstGeom prst="rect">
            <a:avLst/>
          </a:prstGeom>
          <a:noFill/>
        </p:spPr>
        <p:txBody>
          <a:bodyPr wrap="none" lIns="0" tIns="0" rIns="0" bIns="0" rtlCol="0">
            <a:spAutoFit/>
          </a:bodyPr>
          <a:lstStyle/>
          <a:p>
            <a:pPr>
              <a:lnSpc>
                <a:spcPct val="120000"/>
              </a:lnSpc>
            </a:pPr>
            <a:r>
              <a:rPr lang="zh-CN" altLang="en-US" sz="2800" dirty="0">
                <a:solidFill>
                  <a:schemeClr val="bg1"/>
                </a:solidFill>
                <a:latin typeface="+mj-ea"/>
                <a:ea typeface="+mj-ea"/>
              </a:rPr>
              <a:t>生态能力配套升级</a:t>
            </a:r>
          </a:p>
        </p:txBody>
      </p:sp>
      <p:sp>
        <p:nvSpPr>
          <p:cNvPr id="85" name="TextBox 3">
            <a:extLst>
              <a:ext uri="{FF2B5EF4-FFF2-40B4-BE49-F238E27FC236}">
                <a16:creationId xmlns:a16="http://schemas.microsoft.com/office/drawing/2014/main" id="{990C4DD2-1939-048A-6A43-770D6B3210D2}"/>
              </a:ext>
            </a:extLst>
          </p:cNvPr>
          <p:cNvSpPr txBox="1"/>
          <p:nvPr/>
        </p:nvSpPr>
        <p:spPr>
          <a:xfrm>
            <a:off x="9746135" y="548680"/>
            <a:ext cx="1748877" cy="369332"/>
          </a:xfrm>
          <a:prstGeom prst="rect">
            <a:avLst/>
          </a:prstGeom>
          <a:noFill/>
        </p:spPr>
        <p:txBody>
          <a:bodyPr wrap="none" lIns="0" tIns="0" rIns="0" bIns="0" rtlCol="0">
            <a:spAutoFit/>
          </a:bodyPr>
          <a:lstStyle/>
          <a:p>
            <a:r>
              <a:rPr lang="en-US" altLang="zh-CN" dirty="0">
                <a:gradFill>
                  <a:gsLst>
                    <a:gs pos="0">
                      <a:schemeClr val="accent2"/>
                    </a:gs>
                    <a:gs pos="100000">
                      <a:schemeClr val="accent3"/>
                    </a:gs>
                  </a:gsLst>
                  <a:lin ang="0" scaled="0"/>
                </a:gradFill>
                <a:latin typeface="+mj-lt"/>
                <a:ea typeface="思源宋体 CN Heavy" panose="02020900000000000000" pitchFamily="18" charset="-122"/>
                <a:cs typeface="阿里巴巴普惠体 Heavy" panose="00020600040101010101" pitchFamily="18" charset="-122"/>
              </a:rPr>
              <a:t>Guidebook</a:t>
            </a:r>
            <a:endParaRPr lang="zh-CN" altLang="en-US" dirty="0">
              <a:gradFill>
                <a:gsLst>
                  <a:gs pos="0">
                    <a:schemeClr val="accent2"/>
                  </a:gs>
                  <a:gs pos="100000">
                    <a:schemeClr val="accent3"/>
                  </a:gs>
                </a:gsLst>
                <a:lin ang="0" scaled="0"/>
              </a:gradFill>
              <a:latin typeface="+mj-lt"/>
              <a:ea typeface="思源宋体 CN Heavy" panose="02020900000000000000" pitchFamily="18" charset="-122"/>
              <a:cs typeface="阿里巴巴普惠体 Heavy" panose="00020600040101010101" pitchFamily="18" charset="-122"/>
            </a:endParaRPr>
          </a:p>
        </p:txBody>
      </p:sp>
      <p:sp>
        <p:nvSpPr>
          <p:cNvPr id="86" name="L 形 85">
            <a:extLst>
              <a:ext uri="{FF2B5EF4-FFF2-40B4-BE49-F238E27FC236}">
                <a16:creationId xmlns:a16="http://schemas.microsoft.com/office/drawing/2014/main" id="{67A9E63D-2E40-D0D7-34D8-C30DCCF11539}"/>
              </a:ext>
            </a:extLst>
          </p:cNvPr>
          <p:cNvSpPr/>
          <p:nvPr/>
        </p:nvSpPr>
        <p:spPr>
          <a:xfrm flipV="1">
            <a:off x="9666244" y="548680"/>
            <a:ext cx="136134" cy="136134"/>
          </a:xfrm>
          <a:prstGeom prst="corner">
            <a:avLst>
              <a:gd name="adj1" fmla="val 22792"/>
              <a:gd name="adj2" fmla="val 19282"/>
            </a:avLst>
          </a:prstGeom>
          <a:noFill/>
          <a:ln w="12700">
            <a:gradFill>
              <a:gsLst>
                <a:gs pos="0">
                  <a:schemeClr val="accent2"/>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a:extLst>
              <a:ext uri="{FF2B5EF4-FFF2-40B4-BE49-F238E27FC236}">
                <a16:creationId xmlns:a16="http://schemas.microsoft.com/office/drawing/2014/main" id="{28B70005-23DB-0B42-6622-EA546B71624A}"/>
              </a:ext>
            </a:extLst>
          </p:cNvPr>
          <p:cNvSpPr/>
          <p:nvPr/>
        </p:nvSpPr>
        <p:spPr>
          <a:xfrm>
            <a:off x="719138" y="558703"/>
            <a:ext cx="54000" cy="324000"/>
          </a:xfrm>
          <a:prstGeom prst="rect">
            <a:avLst/>
          </a:prstGeom>
          <a:gradFill>
            <a:gsLst>
              <a:gs pos="0">
                <a:schemeClr val="accent2"/>
              </a:gs>
              <a:gs pos="100000">
                <a:schemeClr val="accent3"/>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9" name="矩形 88">
            <a:extLst>
              <a:ext uri="{FF2B5EF4-FFF2-40B4-BE49-F238E27FC236}">
                <a16:creationId xmlns:a16="http://schemas.microsoft.com/office/drawing/2014/main" id="{B3D87282-E455-15CA-C899-84DAF7B9593D}"/>
              </a:ext>
            </a:extLst>
          </p:cNvPr>
          <p:cNvSpPr/>
          <p:nvPr/>
        </p:nvSpPr>
        <p:spPr>
          <a:xfrm>
            <a:off x="719138" y="720703"/>
            <a:ext cx="28800" cy="16200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0" name="TextBox 2">
            <a:extLst>
              <a:ext uri="{FF2B5EF4-FFF2-40B4-BE49-F238E27FC236}">
                <a16:creationId xmlns:a16="http://schemas.microsoft.com/office/drawing/2014/main" id="{ED41D1A5-096B-6C48-7737-51AA652734A8}"/>
              </a:ext>
            </a:extLst>
          </p:cNvPr>
          <p:cNvSpPr txBox="1"/>
          <p:nvPr/>
        </p:nvSpPr>
        <p:spPr>
          <a:xfrm>
            <a:off x="719618" y="1107854"/>
            <a:ext cx="8079135" cy="246221"/>
          </a:xfrm>
          <a:prstGeom prst="rect">
            <a:avLst/>
          </a:prstGeom>
          <a:noFill/>
        </p:spPr>
        <p:txBody>
          <a:bodyPr wrap="none" lIns="0" tIns="0" rIns="0" bIns="0" rtlCol="0">
            <a:spAutoFit/>
          </a:bodyPr>
          <a:lstStyle/>
          <a:p>
            <a:r>
              <a:rPr lang="zh-CN" altLang="en-US" sz="1600" dirty="0">
                <a:solidFill>
                  <a:schemeClr val="bg1"/>
                </a:solidFill>
              </a:rPr>
              <a:t>与品牌共建数字化能力，帮助品牌衡量全域人群价值，定义人群战略目标，并指导运营策略</a:t>
            </a:r>
          </a:p>
        </p:txBody>
      </p:sp>
      <p:grpSp>
        <p:nvGrpSpPr>
          <p:cNvPr id="13" name="组合 12">
            <a:extLst>
              <a:ext uri="{FF2B5EF4-FFF2-40B4-BE49-F238E27FC236}">
                <a16:creationId xmlns:a16="http://schemas.microsoft.com/office/drawing/2014/main" id="{C1B348A5-35CF-8C4F-93EF-DAEC51ACAC08}"/>
              </a:ext>
            </a:extLst>
          </p:cNvPr>
          <p:cNvGrpSpPr/>
          <p:nvPr/>
        </p:nvGrpSpPr>
        <p:grpSpPr>
          <a:xfrm>
            <a:off x="719138" y="2661366"/>
            <a:ext cx="1120952" cy="396000"/>
            <a:chOff x="770829" y="2334388"/>
            <a:chExt cx="1120952" cy="396000"/>
          </a:xfrm>
        </p:grpSpPr>
        <p:sp>
          <p:nvSpPr>
            <p:cNvPr id="11" name="矩形: 圆角 10">
              <a:extLst>
                <a:ext uri="{FF2B5EF4-FFF2-40B4-BE49-F238E27FC236}">
                  <a16:creationId xmlns:a16="http://schemas.microsoft.com/office/drawing/2014/main" id="{38562795-F6C0-EE0F-00F1-5533726F9286}"/>
                </a:ext>
              </a:extLst>
            </p:cNvPr>
            <p:cNvSpPr/>
            <p:nvPr/>
          </p:nvSpPr>
          <p:spPr>
            <a:xfrm>
              <a:off x="883781" y="2334388"/>
              <a:ext cx="1008000" cy="396000"/>
            </a:xfrm>
            <a:prstGeom prst="roundRect">
              <a:avLst>
                <a:gd name="adj" fmla="val 5892"/>
              </a:avLst>
            </a:prstGeom>
            <a:gradFill>
              <a:gsLst>
                <a:gs pos="100000">
                  <a:schemeClr val="accent2">
                    <a:lumMod val="75000"/>
                  </a:schemeClr>
                </a:gs>
                <a:gs pos="0">
                  <a:schemeClr val="accent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椭圆 11">
              <a:extLst>
                <a:ext uri="{FF2B5EF4-FFF2-40B4-BE49-F238E27FC236}">
                  <a16:creationId xmlns:a16="http://schemas.microsoft.com/office/drawing/2014/main" id="{2F91AAC2-08C9-2CD9-02B8-C09B3A489983}"/>
                </a:ext>
              </a:extLst>
            </p:cNvPr>
            <p:cNvSpPr/>
            <p:nvPr/>
          </p:nvSpPr>
          <p:spPr>
            <a:xfrm>
              <a:off x="770829" y="2426881"/>
              <a:ext cx="211015" cy="211015"/>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t>1</a:t>
              </a:r>
              <a:endParaRPr lang="zh-CN" altLang="en-US" sz="1100" dirty="0"/>
            </a:p>
          </p:txBody>
        </p:sp>
      </p:grpSp>
      <p:sp>
        <p:nvSpPr>
          <p:cNvPr id="26" name="TextBox 25"/>
          <p:cNvSpPr txBox="1"/>
          <p:nvPr/>
        </p:nvSpPr>
        <p:spPr>
          <a:xfrm>
            <a:off x="1034726" y="2767033"/>
            <a:ext cx="602729" cy="184666"/>
          </a:xfrm>
          <a:prstGeom prst="rect">
            <a:avLst/>
          </a:prstGeom>
          <a:noFill/>
        </p:spPr>
        <p:txBody>
          <a:bodyPr wrap="none" lIns="0" tIns="0" rIns="0" bIns="0" rtlCol="0">
            <a:spAutoFit/>
          </a:bodyPr>
          <a:lstStyle/>
          <a:p>
            <a:r>
              <a:rPr lang="zh-CN" altLang="en-US" sz="1200" dirty="0">
                <a:solidFill>
                  <a:schemeClr val="bg1"/>
                </a:solidFill>
              </a:rPr>
              <a:t>直接转化</a:t>
            </a:r>
          </a:p>
        </p:txBody>
      </p:sp>
      <p:grpSp>
        <p:nvGrpSpPr>
          <p:cNvPr id="92" name="组合 91">
            <a:extLst>
              <a:ext uri="{FF2B5EF4-FFF2-40B4-BE49-F238E27FC236}">
                <a16:creationId xmlns:a16="http://schemas.microsoft.com/office/drawing/2014/main" id="{08B4F744-654C-C7C7-FBC6-CE9D21C25C1C}"/>
              </a:ext>
            </a:extLst>
          </p:cNvPr>
          <p:cNvGrpSpPr/>
          <p:nvPr/>
        </p:nvGrpSpPr>
        <p:grpSpPr>
          <a:xfrm>
            <a:off x="719138" y="3293328"/>
            <a:ext cx="1120952" cy="396000"/>
            <a:chOff x="770829" y="2334341"/>
            <a:chExt cx="1120952" cy="396000"/>
          </a:xfrm>
        </p:grpSpPr>
        <p:sp>
          <p:nvSpPr>
            <p:cNvPr id="94" name="矩形: 圆角 93">
              <a:extLst>
                <a:ext uri="{FF2B5EF4-FFF2-40B4-BE49-F238E27FC236}">
                  <a16:creationId xmlns:a16="http://schemas.microsoft.com/office/drawing/2014/main" id="{9BD14832-D9AB-8A42-B984-16D43DE58C39}"/>
                </a:ext>
              </a:extLst>
            </p:cNvPr>
            <p:cNvSpPr/>
            <p:nvPr/>
          </p:nvSpPr>
          <p:spPr>
            <a:xfrm>
              <a:off x="883781" y="2334341"/>
              <a:ext cx="1008000" cy="396000"/>
            </a:xfrm>
            <a:prstGeom prst="roundRect">
              <a:avLst>
                <a:gd name="adj" fmla="val 5891"/>
              </a:avLst>
            </a:prstGeom>
            <a:gradFill>
              <a:gsLst>
                <a:gs pos="100000">
                  <a:schemeClr val="accent2">
                    <a:lumMod val="75000"/>
                  </a:schemeClr>
                </a:gs>
                <a:gs pos="0">
                  <a:schemeClr val="accent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a:extLst>
                <a:ext uri="{FF2B5EF4-FFF2-40B4-BE49-F238E27FC236}">
                  <a16:creationId xmlns:a16="http://schemas.microsoft.com/office/drawing/2014/main" id="{226CBC98-EA79-C565-FE63-18A8E7C2F0B4}"/>
                </a:ext>
              </a:extLst>
            </p:cNvPr>
            <p:cNvSpPr/>
            <p:nvPr/>
          </p:nvSpPr>
          <p:spPr>
            <a:xfrm>
              <a:off x="770829" y="2426834"/>
              <a:ext cx="211015" cy="211015"/>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t>2</a:t>
              </a:r>
              <a:endParaRPr lang="zh-CN" altLang="en-US" sz="1100" dirty="0"/>
            </a:p>
          </p:txBody>
        </p:sp>
      </p:grpSp>
      <p:sp>
        <p:nvSpPr>
          <p:cNvPr id="93" name="TextBox 25">
            <a:extLst>
              <a:ext uri="{FF2B5EF4-FFF2-40B4-BE49-F238E27FC236}">
                <a16:creationId xmlns:a16="http://schemas.microsoft.com/office/drawing/2014/main" id="{1FE8D75B-8D1A-06EA-9790-ADA9BEA3C966}"/>
              </a:ext>
            </a:extLst>
          </p:cNvPr>
          <p:cNvSpPr txBox="1"/>
          <p:nvPr/>
        </p:nvSpPr>
        <p:spPr>
          <a:xfrm>
            <a:off x="1034726" y="3306662"/>
            <a:ext cx="602729" cy="369332"/>
          </a:xfrm>
          <a:prstGeom prst="rect">
            <a:avLst/>
          </a:prstGeom>
          <a:noFill/>
        </p:spPr>
        <p:txBody>
          <a:bodyPr wrap="none" lIns="0" tIns="0" rIns="0" bIns="0" rtlCol="0">
            <a:spAutoFit/>
          </a:bodyPr>
          <a:lstStyle/>
          <a:p>
            <a:pPr algn="ctr"/>
            <a:r>
              <a:rPr lang="zh-CN" altLang="en-US" sz="1200" dirty="0">
                <a:solidFill>
                  <a:schemeClr val="bg1"/>
                </a:solidFill>
              </a:rPr>
              <a:t>奢华</a:t>
            </a:r>
            <a:endParaRPr lang="en-US" altLang="zh-CN" sz="1200" dirty="0">
              <a:solidFill>
                <a:schemeClr val="bg1"/>
              </a:solidFill>
            </a:endParaRPr>
          </a:p>
          <a:p>
            <a:pPr algn="ctr"/>
            <a:r>
              <a:rPr lang="zh-CN" altLang="en-US" sz="1200" dirty="0">
                <a:solidFill>
                  <a:schemeClr val="bg1"/>
                </a:solidFill>
              </a:rPr>
              <a:t>忠诚用户</a:t>
            </a:r>
          </a:p>
        </p:txBody>
      </p:sp>
      <p:grpSp>
        <p:nvGrpSpPr>
          <p:cNvPr id="97" name="组合 96">
            <a:extLst>
              <a:ext uri="{FF2B5EF4-FFF2-40B4-BE49-F238E27FC236}">
                <a16:creationId xmlns:a16="http://schemas.microsoft.com/office/drawing/2014/main" id="{3C1AC764-AB22-BD9C-37C7-EC5F8C162189}"/>
              </a:ext>
            </a:extLst>
          </p:cNvPr>
          <p:cNvGrpSpPr/>
          <p:nvPr/>
        </p:nvGrpSpPr>
        <p:grpSpPr>
          <a:xfrm>
            <a:off x="719138" y="3925803"/>
            <a:ext cx="1120952" cy="396000"/>
            <a:chOff x="770829" y="2334341"/>
            <a:chExt cx="1120952" cy="396000"/>
          </a:xfrm>
        </p:grpSpPr>
        <p:sp>
          <p:nvSpPr>
            <p:cNvPr id="99" name="矩形: 圆角 98">
              <a:extLst>
                <a:ext uri="{FF2B5EF4-FFF2-40B4-BE49-F238E27FC236}">
                  <a16:creationId xmlns:a16="http://schemas.microsoft.com/office/drawing/2014/main" id="{09C634E5-FE12-7F8D-C6B5-02141613823B}"/>
                </a:ext>
              </a:extLst>
            </p:cNvPr>
            <p:cNvSpPr/>
            <p:nvPr/>
          </p:nvSpPr>
          <p:spPr>
            <a:xfrm>
              <a:off x="883781" y="2334341"/>
              <a:ext cx="1008000" cy="396000"/>
            </a:xfrm>
            <a:prstGeom prst="roundRect">
              <a:avLst>
                <a:gd name="adj" fmla="val 4352"/>
              </a:avLst>
            </a:prstGeom>
            <a:gradFill>
              <a:gsLst>
                <a:gs pos="100000">
                  <a:schemeClr val="accent2">
                    <a:lumMod val="75000"/>
                  </a:schemeClr>
                </a:gs>
                <a:gs pos="0">
                  <a:schemeClr val="accent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0" name="椭圆 99">
              <a:extLst>
                <a:ext uri="{FF2B5EF4-FFF2-40B4-BE49-F238E27FC236}">
                  <a16:creationId xmlns:a16="http://schemas.microsoft.com/office/drawing/2014/main" id="{435F4252-C3AB-22A0-8900-5901C330CF56}"/>
                </a:ext>
              </a:extLst>
            </p:cNvPr>
            <p:cNvSpPr/>
            <p:nvPr/>
          </p:nvSpPr>
          <p:spPr>
            <a:xfrm>
              <a:off x="770829" y="2426834"/>
              <a:ext cx="211015" cy="211015"/>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t>3</a:t>
              </a:r>
              <a:endParaRPr lang="zh-CN" altLang="en-US" sz="1100" dirty="0"/>
            </a:p>
          </p:txBody>
        </p:sp>
      </p:grpSp>
      <p:sp>
        <p:nvSpPr>
          <p:cNvPr id="98" name="TextBox 25">
            <a:extLst>
              <a:ext uri="{FF2B5EF4-FFF2-40B4-BE49-F238E27FC236}">
                <a16:creationId xmlns:a16="http://schemas.microsoft.com/office/drawing/2014/main" id="{AC6DDC1A-2B35-1DD2-C729-7AA04024ACD8}"/>
              </a:ext>
            </a:extLst>
          </p:cNvPr>
          <p:cNvSpPr txBox="1"/>
          <p:nvPr/>
        </p:nvSpPr>
        <p:spPr>
          <a:xfrm>
            <a:off x="1110067" y="3939137"/>
            <a:ext cx="452047" cy="369332"/>
          </a:xfrm>
          <a:prstGeom prst="rect">
            <a:avLst/>
          </a:prstGeom>
          <a:noFill/>
        </p:spPr>
        <p:txBody>
          <a:bodyPr wrap="none" lIns="0" tIns="0" rIns="0" bIns="0" rtlCol="0">
            <a:spAutoFit/>
          </a:bodyPr>
          <a:lstStyle/>
          <a:p>
            <a:pPr algn="ctr"/>
            <a:r>
              <a:rPr lang="zh-CN" altLang="en-US" sz="1200" dirty="0">
                <a:solidFill>
                  <a:schemeClr val="bg1"/>
                </a:solidFill>
              </a:rPr>
              <a:t>奢华</a:t>
            </a:r>
            <a:endParaRPr lang="en-US" altLang="zh-CN" sz="1200" dirty="0">
              <a:solidFill>
                <a:schemeClr val="bg1"/>
              </a:solidFill>
            </a:endParaRPr>
          </a:p>
          <a:p>
            <a:pPr algn="ctr"/>
            <a:r>
              <a:rPr lang="zh-CN" altLang="en-US" sz="1200" dirty="0">
                <a:solidFill>
                  <a:schemeClr val="bg1"/>
                </a:solidFill>
              </a:rPr>
              <a:t>摇摆者</a:t>
            </a:r>
          </a:p>
        </p:txBody>
      </p:sp>
      <p:grpSp>
        <p:nvGrpSpPr>
          <p:cNvPr id="102" name="组合 101">
            <a:extLst>
              <a:ext uri="{FF2B5EF4-FFF2-40B4-BE49-F238E27FC236}">
                <a16:creationId xmlns:a16="http://schemas.microsoft.com/office/drawing/2014/main" id="{EBA663CC-71AC-2B20-7651-C260FB77D89D}"/>
              </a:ext>
            </a:extLst>
          </p:cNvPr>
          <p:cNvGrpSpPr/>
          <p:nvPr/>
        </p:nvGrpSpPr>
        <p:grpSpPr>
          <a:xfrm>
            <a:off x="719138" y="4558278"/>
            <a:ext cx="1120952" cy="396000"/>
            <a:chOff x="770829" y="2334341"/>
            <a:chExt cx="1120952" cy="396000"/>
          </a:xfrm>
        </p:grpSpPr>
        <p:sp>
          <p:nvSpPr>
            <p:cNvPr id="104" name="矩形: 圆角 103">
              <a:extLst>
                <a:ext uri="{FF2B5EF4-FFF2-40B4-BE49-F238E27FC236}">
                  <a16:creationId xmlns:a16="http://schemas.microsoft.com/office/drawing/2014/main" id="{3CD1FCDE-EFF6-3854-EEE2-8ED15349E9ED}"/>
                </a:ext>
              </a:extLst>
            </p:cNvPr>
            <p:cNvSpPr/>
            <p:nvPr/>
          </p:nvSpPr>
          <p:spPr>
            <a:xfrm>
              <a:off x="883781" y="2334341"/>
              <a:ext cx="1008000" cy="396000"/>
            </a:xfrm>
            <a:prstGeom prst="roundRect">
              <a:avLst>
                <a:gd name="adj" fmla="val 4352"/>
              </a:avLst>
            </a:prstGeom>
            <a:gradFill>
              <a:gsLst>
                <a:gs pos="100000">
                  <a:schemeClr val="accent2">
                    <a:lumMod val="75000"/>
                  </a:schemeClr>
                </a:gs>
                <a:gs pos="0">
                  <a:schemeClr val="accent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a:extLst>
                <a:ext uri="{FF2B5EF4-FFF2-40B4-BE49-F238E27FC236}">
                  <a16:creationId xmlns:a16="http://schemas.microsoft.com/office/drawing/2014/main" id="{E3FCBF0B-3BCA-5453-FC69-AFBDF029FB1B}"/>
                </a:ext>
              </a:extLst>
            </p:cNvPr>
            <p:cNvSpPr/>
            <p:nvPr/>
          </p:nvSpPr>
          <p:spPr>
            <a:xfrm>
              <a:off x="770829" y="2426834"/>
              <a:ext cx="211015" cy="211015"/>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t>4</a:t>
              </a:r>
              <a:endParaRPr lang="zh-CN" altLang="en-US" sz="1100" dirty="0"/>
            </a:p>
          </p:txBody>
        </p:sp>
      </p:grpSp>
      <p:sp>
        <p:nvSpPr>
          <p:cNvPr id="103" name="TextBox 25">
            <a:extLst>
              <a:ext uri="{FF2B5EF4-FFF2-40B4-BE49-F238E27FC236}">
                <a16:creationId xmlns:a16="http://schemas.microsoft.com/office/drawing/2014/main" id="{2B71ED36-65BB-2D2E-0D3A-63C9DC285CF3}"/>
              </a:ext>
            </a:extLst>
          </p:cNvPr>
          <p:cNvSpPr txBox="1"/>
          <p:nvPr/>
        </p:nvSpPr>
        <p:spPr>
          <a:xfrm>
            <a:off x="1034725" y="4571612"/>
            <a:ext cx="602730" cy="369332"/>
          </a:xfrm>
          <a:prstGeom prst="rect">
            <a:avLst/>
          </a:prstGeom>
          <a:noFill/>
        </p:spPr>
        <p:txBody>
          <a:bodyPr wrap="none" lIns="0" tIns="0" rIns="0" bIns="0" rtlCol="0">
            <a:spAutoFit/>
          </a:bodyPr>
          <a:lstStyle/>
          <a:p>
            <a:pPr algn="ctr"/>
            <a:r>
              <a:rPr lang="zh-CN" altLang="en-US" sz="1200" dirty="0">
                <a:solidFill>
                  <a:schemeClr val="bg1"/>
                </a:solidFill>
              </a:rPr>
              <a:t>高端</a:t>
            </a:r>
            <a:endParaRPr lang="en-US" altLang="zh-CN" sz="1200" dirty="0">
              <a:solidFill>
                <a:schemeClr val="bg1"/>
              </a:solidFill>
            </a:endParaRPr>
          </a:p>
          <a:p>
            <a:pPr algn="ctr"/>
            <a:r>
              <a:rPr lang="zh-CN" altLang="en-US" sz="1200" dirty="0">
                <a:solidFill>
                  <a:schemeClr val="bg1"/>
                </a:solidFill>
              </a:rPr>
              <a:t>升级用户</a:t>
            </a:r>
          </a:p>
        </p:txBody>
      </p:sp>
      <p:grpSp>
        <p:nvGrpSpPr>
          <p:cNvPr id="107" name="组合 106">
            <a:extLst>
              <a:ext uri="{FF2B5EF4-FFF2-40B4-BE49-F238E27FC236}">
                <a16:creationId xmlns:a16="http://schemas.microsoft.com/office/drawing/2014/main" id="{B147D422-B0AA-0F09-3011-39210EE9E9E3}"/>
              </a:ext>
            </a:extLst>
          </p:cNvPr>
          <p:cNvGrpSpPr/>
          <p:nvPr/>
        </p:nvGrpSpPr>
        <p:grpSpPr>
          <a:xfrm>
            <a:off x="719138" y="5190753"/>
            <a:ext cx="1120952" cy="396000"/>
            <a:chOff x="770829" y="2334341"/>
            <a:chExt cx="1120952" cy="396000"/>
          </a:xfrm>
        </p:grpSpPr>
        <p:sp>
          <p:nvSpPr>
            <p:cNvPr id="109" name="矩形: 圆角 108">
              <a:extLst>
                <a:ext uri="{FF2B5EF4-FFF2-40B4-BE49-F238E27FC236}">
                  <a16:creationId xmlns:a16="http://schemas.microsoft.com/office/drawing/2014/main" id="{3192D657-1F62-45F2-3CE5-7C6CCFBCBAE7}"/>
                </a:ext>
              </a:extLst>
            </p:cNvPr>
            <p:cNvSpPr/>
            <p:nvPr/>
          </p:nvSpPr>
          <p:spPr>
            <a:xfrm>
              <a:off x="883781" y="2334341"/>
              <a:ext cx="1008000" cy="396000"/>
            </a:xfrm>
            <a:prstGeom prst="roundRect">
              <a:avLst>
                <a:gd name="adj" fmla="val 2812"/>
              </a:avLst>
            </a:prstGeom>
            <a:gradFill>
              <a:gsLst>
                <a:gs pos="100000">
                  <a:schemeClr val="accent2">
                    <a:lumMod val="75000"/>
                  </a:schemeClr>
                </a:gs>
                <a:gs pos="0">
                  <a:schemeClr val="accent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a:extLst>
                <a:ext uri="{FF2B5EF4-FFF2-40B4-BE49-F238E27FC236}">
                  <a16:creationId xmlns:a16="http://schemas.microsoft.com/office/drawing/2014/main" id="{A6BE2802-6CAC-E11C-F914-EB65418461EB}"/>
                </a:ext>
              </a:extLst>
            </p:cNvPr>
            <p:cNvSpPr/>
            <p:nvPr/>
          </p:nvSpPr>
          <p:spPr>
            <a:xfrm>
              <a:off x="770829" y="2426834"/>
              <a:ext cx="211015" cy="211015"/>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t>5</a:t>
              </a:r>
              <a:endParaRPr lang="zh-CN" altLang="en-US" sz="1100" dirty="0"/>
            </a:p>
          </p:txBody>
        </p:sp>
      </p:grpSp>
      <p:sp>
        <p:nvSpPr>
          <p:cNvPr id="108" name="TextBox 25">
            <a:extLst>
              <a:ext uri="{FF2B5EF4-FFF2-40B4-BE49-F238E27FC236}">
                <a16:creationId xmlns:a16="http://schemas.microsoft.com/office/drawing/2014/main" id="{3B4CDADB-2BCA-4536-4A8D-84727087FD6C}"/>
              </a:ext>
            </a:extLst>
          </p:cNvPr>
          <p:cNvSpPr txBox="1"/>
          <p:nvPr/>
        </p:nvSpPr>
        <p:spPr>
          <a:xfrm>
            <a:off x="1034725" y="5204087"/>
            <a:ext cx="602730" cy="369332"/>
          </a:xfrm>
          <a:prstGeom prst="rect">
            <a:avLst/>
          </a:prstGeom>
          <a:noFill/>
        </p:spPr>
        <p:txBody>
          <a:bodyPr wrap="none" lIns="0" tIns="0" rIns="0" bIns="0" rtlCol="0">
            <a:spAutoFit/>
          </a:bodyPr>
          <a:lstStyle/>
          <a:p>
            <a:pPr algn="ctr"/>
            <a:r>
              <a:rPr lang="zh-CN" altLang="en-US" sz="1200" dirty="0">
                <a:solidFill>
                  <a:schemeClr val="bg1"/>
                </a:solidFill>
              </a:rPr>
              <a:t>大众</a:t>
            </a:r>
            <a:endParaRPr lang="en-US" altLang="zh-CN" sz="1200" dirty="0">
              <a:solidFill>
                <a:schemeClr val="bg1"/>
              </a:solidFill>
            </a:endParaRPr>
          </a:p>
          <a:p>
            <a:pPr algn="ctr"/>
            <a:r>
              <a:rPr lang="zh-CN" altLang="en-US" sz="1200" dirty="0">
                <a:solidFill>
                  <a:schemeClr val="bg1"/>
                </a:solidFill>
              </a:rPr>
              <a:t>直接升级</a:t>
            </a:r>
          </a:p>
        </p:txBody>
      </p:sp>
      <p:grpSp>
        <p:nvGrpSpPr>
          <p:cNvPr id="112" name="组合 111">
            <a:extLst>
              <a:ext uri="{FF2B5EF4-FFF2-40B4-BE49-F238E27FC236}">
                <a16:creationId xmlns:a16="http://schemas.microsoft.com/office/drawing/2014/main" id="{7C179A51-F4D9-EC8E-4560-7791E84493ED}"/>
              </a:ext>
            </a:extLst>
          </p:cNvPr>
          <p:cNvGrpSpPr/>
          <p:nvPr/>
        </p:nvGrpSpPr>
        <p:grpSpPr>
          <a:xfrm>
            <a:off x="719138" y="5823227"/>
            <a:ext cx="1120952" cy="396000"/>
            <a:chOff x="770829" y="2334341"/>
            <a:chExt cx="1120952" cy="396000"/>
          </a:xfrm>
        </p:grpSpPr>
        <p:sp>
          <p:nvSpPr>
            <p:cNvPr id="114" name="矩形: 圆角 113">
              <a:extLst>
                <a:ext uri="{FF2B5EF4-FFF2-40B4-BE49-F238E27FC236}">
                  <a16:creationId xmlns:a16="http://schemas.microsoft.com/office/drawing/2014/main" id="{B412DE93-A5FC-04BB-4335-3E3C27364750}"/>
                </a:ext>
              </a:extLst>
            </p:cNvPr>
            <p:cNvSpPr/>
            <p:nvPr/>
          </p:nvSpPr>
          <p:spPr>
            <a:xfrm>
              <a:off x="883781" y="2334341"/>
              <a:ext cx="1008000" cy="396000"/>
            </a:xfrm>
            <a:prstGeom prst="roundRect">
              <a:avLst/>
            </a:prstGeom>
            <a:gradFill>
              <a:gsLst>
                <a:gs pos="100000">
                  <a:schemeClr val="accent2">
                    <a:lumMod val="75000"/>
                  </a:schemeClr>
                </a:gs>
                <a:gs pos="0">
                  <a:schemeClr val="accent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5" name="椭圆 114">
              <a:extLst>
                <a:ext uri="{FF2B5EF4-FFF2-40B4-BE49-F238E27FC236}">
                  <a16:creationId xmlns:a16="http://schemas.microsoft.com/office/drawing/2014/main" id="{39A14627-B139-1239-79DB-6E36397EC653}"/>
                </a:ext>
              </a:extLst>
            </p:cNvPr>
            <p:cNvSpPr/>
            <p:nvPr/>
          </p:nvSpPr>
          <p:spPr>
            <a:xfrm>
              <a:off x="770829" y="2426834"/>
              <a:ext cx="211015" cy="211015"/>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t>6</a:t>
              </a:r>
              <a:endParaRPr lang="zh-CN" altLang="en-US" sz="1100" dirty="0"/>
            </a:p>
          </p:txBody>
        </p:sp>
      </p:grpSp>
      <p:sp>
        <p:nvSpPr>
          <p:cNvPr id="113" name="TextBox 25">
            <a:extLst>
              <a:ext uri="{FF2B5EF4-FFF2-40B4-BE49-F238E27FC236}">
                <a16:creationId xmlns:a16="http://schemas.microsoft.com/office/drawing/2014/main" id="{213B15AD-591F-A029-90C3-9F7A0D13C6E9}"/>
              </a:ext>
            </a:extLst>
          </p:cNvPr>
          <p:cNvSpPr txBox="1"/>
          <p:nvPr/>
        </p:nvSpPr>
        <p:spPr>
          <a:xfrm>
            <a:off x="1034725" y="5836561"/>
            <a:ext cx="602730" cy="369332"/>
          </a:xfrm>
          <a:prstGeom prst="rect">
            <a:avLst/>
          </a:prstGeom>
          <a:noFill/>
        </p:spPr>
        <p:txBody>
          <a:bodyPr wrap="none" lIns="0" tIns="0" rIns="0" bIns="0" rtlCol="0">
            <a:spAutoFit/>
          </a:bodyPr>
          <a:lstStyle/>
          <a:p>
            <a:pPr algn="ctr"/>
            <a:r>
              <a:rPr lang="zh-CN" altLang="en-US" sz="1200" dirty="0">
                <a:solidFill>
                  <a:schemeClr val="bg1"/>
                </a:solidFill>
              </a:rPr>
              <a:t>大众</a:t>
            </a:r>
            <a:endParaRPr lang="en-US" altLang="zh-CN" sz="1200" dirty="0">
              <a:solidFill>
                <a:schemeClr val="bg1"/>
              </a:solidFill>
            </a:endParaRPr>
          </a:p>
          <a:p>
            <a:pPr algn="ctr"/>
            <a:r>
              <a:rPr lang="zh-CN" altLang="en-US" sz="1200" dirty="0">
                <a:solidFill>
                  <a:schemeClr val="bg1"/>
                </a:solidFill>
              </a:rPr>
              <a:t>间接升级</a:t>
            </a:r>
          </a:p>
        </p:txBody>
      </p:sp>
      <p:cxnSp>
        <p:nvCxnSpPr>
          <p:cNvPr id="16" name="直接连接符 15">
            <a:extLst>
              <a:ext uri="{FF2B5EF4-FFF2-40B4-BE49-F238E27FC236}">
                <a16:creationId xmlns:a16="http://schemas.microsoft.com/office/drawing/2014/main" id="{597EF87F-DEF7-D07E-404A-E2B5D84E5A81}"/>
              </a:ext>
            </a:extLst>
          </p:cNvPr>
          <p:cNvCxnSpPr>
            <a:cxnSpLocks/>
          </p:cNvCxnSpPr>
          <p:nvPr/>
        </p:nvCxnSpPr>
        <p:spPr>
          <a:xfrm>
            <a:off x="1958958" y="2859366"/>
            <a:ext cx="3512850" cy="0"/>
          </a:xfrm>
          <a:prstGeom prst="line">
            <a:avLst/>
          </a:prstGeom>
          <a:ln>
            <a:solidFill>
              <a:schemeClr val="accent2">
                <a:alpha val="41000"/>
              </a:schemeClr>
            </a:solidFill>
            <a:prstDash val="dash"/>
            <a:tailEnd type="stealth" w="med" len="lg"/>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1958958" y="3275243"/>
            <a:ext cx="301365" cy="432170"/>
          </a:xfrm>
          <a:prstGeom prst="rect">
            <a:avLst/>
          </a:prstGeom>
          <a:noFill/>
        </p:spPr>
        <p:txBody>
          <a:bodyPr wrap="none" lIns="0" tIns="0" rIns="0" bIns="0" rtlCol="0">
            <a:spAutoFit/>
          </a:bodyPr>
          <a:lstStyle/>
          <a:p>
            <a:pPr>
              <a:lnSpc>
                <a:spcPct val="120000"/>
              </a:lnSpc>
            </a:pPr>
            <a:r>
              <a:rPr lang="zh-CN" altLang="en-US" sz="1200" dirty="0">
                <a:solidFill>
                  <a:schemeClr val="bg1"/>
                </a:solidFill>
              </a:rPr>
              <a:t>奢华</a:t>
            </a:r>
            <a:endParaRPr lang="en-US" altLang="zh-CN" sz="1200" dirty="0">
              <a:solidFill>
                <a:schemeClr val="bg1"/>
              </a:solidFill>
            </a:endParaRPr>
          </a:p>
          <a:p>
            <a:pPr>
              <a:lnSpc>
                <a:spcPct val="120000"/>
              </a:lnSpc>
            </a:pPr>
            <a:r>
              <a:rPr lang="zh-CN" altLang="en-US" sz="1200" dirty="0">
                <a:solidFill>
                  <a:schemeClr val="bg1"/>
                </a:solidFill>
              </a:rPr>
              <a:t>品类</a:t>
            </a:r>
          </a:p>
        </p:txBody>
      </p:sp>
      <p:sp>
        <p:nvSpPr>
          <p:cNvPr id="35" name="TextBox 34"/>
          <p:cNvSpPr txBox="1"/>
          <p:nvPr/>
        </p:nvSpPr>
        <p:spPr>
          <a:xfrm>
            <a:off x="3377482" y="3289581"/>
            <a:ext cx="1054776" cy="184666"/>
          </a:xfrm>
          <a:prstGeom prst="rect">
            <a:avLst/>
          </a:prstGeom>
          <a:noFill/>
        </p:spPr>
        <p:txBody>
          <a:bodyPr wrap="none" lIns="0" tIns="0" rIns="0" bIns="0" rtlCol="0">
            <a:spAutoFit/>
          </a:bodyPr>
          <a:lstStyle/>
          <a:p>
            <a:r>
              <a:rPr lang="zh-CN" altLang="en-US" sz="1200" dirty="0">
                <a:solidFill>
                  <a:schemeClr val="bg1"/>
                </a:solidFill>
              </a:rPr>
              <a:t>只购买奢华商品</a:t>
            </a:r>
          </a:p>
        </p:txBody>
      </p:sp>
      <p:cxnSp>
        <p:nvCxnSpPr>
          <p:cNvPr id="117" name="直接连接符 116">
            <a:extLst>
              <a:ext uri="{FF2B5EF4-FFF2-40B4-BE49-F238E27FC236}">
                <a16:creationId xmlns:a16="http://schemas.microsoft.com/office/drawing/2014/main" id="{0241B10D-A4C9-4A25-D7DB-4A70A7B4F008}"/>
              </a:ext>
            </a:extLst>
          </p:cNvPr>
          <p:cNvCxnSpPr>
            <a:cxnSpLocks/>
          </p:cNvCxnSpPr>
          <p:nvPr/>
        </p:nvCxnSpPr>
        <p:spPr>
          <a:xfrm>
            <a:off x="2337932" y="3491328"/>
            <a:ext cx="3133876" cy="0"/>
          </a:xfrm>
          <a:prstGeom prst="line">
            <a:avLst/>
          </a:prstGeom>
          <a:ln>
            <a:solidFill>
              <a:schemeClr val="accent2">
                <a:alpha val="41000"/>
              </a:schemeClr>
            </a:solidFill>
            <a:prstDash val="solid"/>
            <a:tailEnd type="stealth" w="med" len="lg"/>
          </a:ln>
        </p:spPr>
        <p:style>
          <a:lnRef idx="1">
            <a:schemeClr val="accent1"/>
          </a:lnRef>
          <a:fillRef idx="0">
            <a:schemeClr val="accent1"/>
          </a:fillRef>
          <a:effectRef idx="0">
            <a:schemeClr val="accent1"/>
          </a:effectRef>
          <a:fontRef idx="minor">
            <a:schemeClr val="tx1"/>
          </a:fontRef>
        </p:style>
      </p:cxnSp>
      <p:sp>
        <p:nvSpPr>
          <p:cNvPr id="118" name="TextBox 26">
            <a:extLst>
              <a:ext uri="{FF2B5EF4-FFF2-40B4-BE49-F238E27FC236}">
                <a16:creationId xmlns:a16="http://schemas.microsoft.com/office/drawing/2014/main" id="{CE85482F-56BA-7260-EFF5-6BE309C2B8B2}"/>
              </a:ext>
            </a:extLst>
          </p:cNvPr>
          <p:cNvSpPr txBox="1"/>
          <p:nvPr/>
        </p:nvSpPr>
        <p:spPr>
          <a:xfrm>
            <a:off x="5590675" y="3275756"/>
            <a:ext cx="452047" cy="431144"/>
          </a:xfrm>
          <a:prstGeom prst="rect">
            <a:avLst/>
          </a:prstGeom>
          <a:noFill/>
        </p:spPr>
        <p:txBody>
          <a:bodyPr wrap="none" lIns="0" tIns="0" rIns="0" bIns="0" rtlCol="0">
            <a:spAutoFit/>
          </a:bodyPr>
          <a:lstStyle/>
          <a:p>
            <a:pPr>
              <a:lnSpc>
                <a:spcPct val="120000"/>
              </a:lnSpc>
            </a:pPr>
            <a:r>
              <a:rPr lang="zh-CN" altLang="en-US" sz="1200" dirty="0">
                <a:solidFill>
                  <a:schemeClr val="bg1"/>
                </a:solidFill>
                <a:latin typeface="+mn-ea"/>
              </a:rPr>
              <a:t>本品牌</a:t>
            </a:r>
            <a:endParaRPr lang="en-US" altLang="zh-CN" sz="1200" dirty="0">
              <a:solidFill>
                <a:schemeClr val="bg1"/>
              </a:solidFill>
              <a:latin typeface="+mn-ea"/>
            </a:endParaRPr>
          </a:p>
          <a:p>
            <a:pPr>
              <a:lnSpc>
                <a:spcPct val="120000"/>
              </a:lnSpc>
            </a:pPr>
            <a:r>
              <a:rPr lang="zh-CN" altLang="en-US" sz="1200" dirty="0">
                <a:solidFill>
                  <a:schemeClr val="bg1"/>
                </a:solidFill>
                <a:latin typeface="+mn-ea"/>
              </a:rPr>
              <a:t>奢华线</a:t>
            </a:r>
          </a:p>
        </p:txBody>
      </p:sp>
      <p:sp>
        <p:nvSpPr>
          <p:cNvPr id="120" name="TextBox 28">
            <a:extLst>
              <a:ext uri="{FF2B5EF4-FFF2-40B4-BE49-F238E27FC236}">
                <a16:creationId xmlns:a16="http://schemas.microsoft.com/office/drawing/2014/main" id="{F933C22F-055F-BDD6-B9C7-2A8DD11B3EF8}"/>
              </a:ext>
            </a:extLst>
          </p:cNvPr>
          <p:cNvSpPr txBox="1"/>
          <p:nvPr/>
        </p:nvSpPr>
        <p:spPr>
          <a:xfrm>
            <a:off x="1958958" y="3907718"/>
            <a:ext cx="301365" cy="432170"/>
          </a:xfrm>
          <a:prstGeom prst="rect">
            <a:avLst/>
          </a:prstGeom>
          <a:noFill/>
        </p:spPr>
        <p:txBody>
          <a:bodyPr wrap="none" lIns="0" tIns="0" rIns="0" bIns="0" rtlCol="0">
            <a:spAutoFit/>
          </a:bodyPr>
          <a:lstStyle/>
          <a:p>
            <a:pPr>
              <a:lnSpc>
                <a:spcPct val="120000"/>
              </a:lnSpc>
            </a:pPr>
            <a:r>
              <a:rPr lang="zh-CN" altLang="en-US" sz="1200" dirty="0">
                <a:solidFill>
                  <a:schemeClr val="bg1"/>
                </a:solidFill>
              </a:rPr>
              <a:t>奢华</a:t>
            </a:r>
            <a:endParaRPr lang="en-US" altLang="zh-CN" sz="1200" dirty="0">
              <a:solidFill>
                <a:schemeClr val="bg1"/>
              </a:solidFill>
            </a:endParaRPr>
          </a:p>
          <a:p>
            <a:pPr>
              <a:lnSpc>
                <a:spcPct val="120000"/>
              </a:lnSpc>
            </a:pPr>
            <a:r>
              <a:rPr lang="zh-CN" altLang="en-US" sz="1200" dirty="0">
                <a:solidFill>
                  <a:schemeClr val="bg1"/>
                </a:solidFill>
              </a:rPr>
              <a:t>品类</a:t>
            </a:r>
          </a:p>
        </p:txBody>
      </p:sp>
      <p:sp>
        <p:nvSpPr>
          <p:cNvPr id="121" name="TextBox 34">
            <a:extLst>
              <a:ext uri="{FF2B5EF4-FFF2-40B4-BE49-F238E27FC236}">
                <a16:creationId xmlns:a16="http://schemas.microsoft.com/office/drawing/2014/main" id="{CA97721A-9147-1227-9E98-55B30FB3221A}"/>
              </a:ext>
            </a:extLst>
          </p:cNvPr>
          <p:cNvSpPr txBox="1"/>
          <p:nvPr/>
        </p:nvSpPr>
        <p:spPr>
          <a:xfrm>
            <a:off x="3199549" y="3922056"/>
            <a:ext cx="1410643" cy="184666"/>
          </a:xfrm>
          <a:prstGeom prst="rect">
            <a:avLst/>
          </a:prstGeom>
          <a:noFill/>
        </p:spPr>
        <p:txBody>
          <a:bodyPr wrap="none" lIns="0" tIns="0" rIns="0" bIns="0" rtlCol="0">
            <a:spAutoFit/>
          </a:bodyPr>
          <a:lstStyle/>
          <a:p>
            <a:r>
              <a:rPr lang="zh-CN" altLang="en-US" sz="1200" dirty="0">
                <a:solidFill>
                  <a:schemeClr val="bg1"/>
                </a:solidFill>
              </a:rPr>
              <a:t>降级到高端</a:t>
            </a:r>
            <a:r>
              <a:rPr lang="en-US" altLang="zh-CN" sz="1200" dirty="0">
                <a:solidFill>
                  <a:schemeClr val="bg1"/>
                </a:solidFill>
              </a:rPr>
              <a:t>/</a:t>
            </a:r>
            <a:r>
              <a:rPr lang="zh-CN" altLang="en-US" sz="1200" dirty="0">
                <a:solidFill>
                  <a:schemeClr val="bg1"/>
                </a:solidFill>
              </a:rPr>
              <a:t>大众商品</a:t>
            </a:r>
          </a:p>
        </p:txBody>
      </p:sp>
      <p:cxnSp>
        <p:nvCxnSpPr>
          <p:cNvPr id="122" name="直接连接符 121">
            <a:extLst>
              <a:ext uri="{FF2B5EF4-FFF2-40B4-BE49-F238E27FC236}">
                <a16:creationId xmlns:a16="http://schemas.microsoft.com/office/drawing/2014/main" id="{3C2A0108-583D-D55F-D56E-8E8E06E7AC33}"/>
              </a:ext>
            </a:extLst>
          </p:cNvPr>
          <p:cNvCxnSpPr>
            <a:cxnSpLocks/>
          </p:cNvCxnSpPr>
          <p:nvPr/>
        </p:nvCxnSpPr>
        <p:spPr>
          <a:xfrm>
            <a:off x="2337932" y="4123803"/>
            <a:ext cx="3133876" cy="0"/>
          </a:xfrm>
          <a:prstGeom prst="line">
            <a:avLst/>
          </a:prstGeom>
          <a:ln>
            <a:solidFill>
              <a:schemeClr val="accent2">
                <a:alpha val="41000"/>
              </a:schemeClr>
            </a:solidFill>
            <a:prstDash val="solid"/>
            <a:tailEnd type="stealth" w="med" len="lg"/>
          </a:ln>
        </p:spPr>
        <p:style>
          <a:lnRef idx="1">
            <a:schemeClr val="accent1"/>
          </a:lnRef>
          <a:fillRef idx="0">
            <a:schemeClr val="accent1"/>
          </a:fillRef>
          <a:effectRef idx="0">
            <a:schemeClr val="accent1"/>
          </a:effectRef>
          <a:fontRef idx="minor">
            <a:schemeClr val="tx1"/>
          </a:fontRef>
        </p:style>
      </p:cxnSp>
      <p:sp>
        <p:nvSpPr>
          <p:cNvPr id="123" name="TextBox 26">
            <a:extLst>
              <a:ext uri="{FF2B5EF4-FFF2-40B4-BE49-F238E27FC236}">
                <a16:creationId xmlns:a16="http://schemas.microsoft.com/office/drawing/2014/main" id="{8A0B330E-E9B2-957A-3364-384C947D856B}"/>
              </a:ext>
            </a:extLst>
          </p:cNvPr>
          <p:cNvSpPr txBox="1"/>
          <p:nvPr/>
        </p:nvSpPr>
        <p:spPr>
          <a:xfrm>
            <a:off x="5590675" y="3908231"/>
            <a:ext cx="452047" cy="431144"/>
          </a:xfrm>
          <a:prstGeom prst="rect">
            <a:avLst/>
          </a:prstGeom>
          <a:noFill/>
        </p:spPr>
        <p:txBody>
          <a:bodyPr wrap="none" lIns="0" tIns="0" rIns="0" bIns="0" rtlCol="0">
            <a:spAutoFit/>
          </a:bodyPr>
          <a:lstStyle/>
          <a:p>
            <a:pPr>
              <a:lnSpc>
                <a:spcPct val="120000"/>
              </a:lnSpc>
            </a:pPr>
            <a:r>
              <a:rPr lang="zh-CN" altLang="en-US" sz="1200" dirty="0">
                <a:solidFill>
                  <a:schemeClr val="bg1"/>
                </a:solidFill>
                <a:latin typeface="+mn-ea"/>
              </a:rPr>
              <a:t>本品牌</a:t>
            </a:r>
            <a:endParaRPr lang="en-US" altLang="zh-CN" sz="1200" dirty="0">
              <a:solidFill>
                <a:schemeClr val="bg1"/>
              </a:solidFill>
              <a:latin typeface="+mn-ea"/>
            </a:endParaRPr>
          </a:p>
          <a:p>
            <a:pPr>
              <a:lnSpc>
                <a:spcPct val="120000"/>
              </a:lnSpc>
            </a:pPr>
            <a:r>
              <a:rPr lang="zh-CN" altLang="en-US" sz="1200" dirty="0">
                <a:solidFill>
                  <a:schemeClr val="bg1"/>
                </a:solidFill>
                <a:latin typeface="+mn-ea"/>
              </a:rPr>
              <a:t>奢华线</a:t>
            </a:r>
          </a:p>
        </p:txBody>
      </p:sp>
      <p:sp>
        <p:nvSpPr>
          <p:cNvPr id="125" name="TextBox 28">
            <a:extLst>
              <a:ext uri="{FF2B5EF4-FFF2-40B4-BE49-F238E27FC236}">
                <a16:creationId xmlns:a16="http://schemas.microsoft.com/office/drawing/2014/main" id="{386EF8EB-D8EE-647E-C84E-47762B5F1B65}"/>
              </a:ext>
            </a:extLst>
          </p:cNvPr>
          <p:cNvSpPr txBox="1"/>
          <p:nvPr/>
        </p:nvSpPr>
        <p:spPr>
          <a:xfrm>
            <a:off x="1958958" y="4540706"/>
            <a:ext cx="301365" cy="431144"/>
          </a:xfrm>
          <a:prstGeom prst="rect">
            <a:avLst/>
          </a:prstGeom>
          <a:noFill/>
        </p:spPr>
        <p:txBody>
          <a:bodyPr wrap="none" lIns="0" tIns="0" rIns="0" bIns="0" rtlCol="0">
            <a:spAutoFit/>
          </a:bodyPr>
          <a:lstStyle/>
          <a:p>
            <a:pPr>
              <a:lnSpc>
                <a:spcPct val="120000"/>
              </a:lnSpc>
            </a:pPr>
            <a:r>
              <a:rPr lang="zh-CN" altLang="en-US" sz="1200" dirty="0">
                <a:solidFill>
                  <a:schemeClr val="bg1"/>
                </a:solidFill>
                <a:latin typeface="+mn-ea"/>
              </a:rPr>
              <a:t>高端</a:t>
            </a:r>
            <a:endParaRPr lang="en-US" altLang="zh-CN" sz="1200" dirty="0">
              <a:solidFill>
                <a:schemeClr val="bg1"/>
              </a:solidFill>
              <a:latin typeface="+mn-ea"/>
            </a:endParaRPr>
          </a:p>
          <a:p>
            <a:pPr>
              <a:lnSpc>
                <a:spcPct val="120000"/>
              </a:lnSpc>
            </a:pPr>
            <a:r>
              <a:rPr lang="zh-CN" altLang="en-US" sz="1200" dirty="0">
                <a:solidFill>
                  <a:schemeClr val="bg1"/>
                </a:solidFill>
                <a:latin typeface="+mn-ea"/>
              </a:rPr>
              <a:t>品类</a:t>
            </a:r>
            <a:endParaRPr lang="en-US" altLang="zh-CN" sz="1200" dirty="0">
              <a:solidFill>
                <a:schemeClr val="bg1"/>
              </a:solidFill>
              <a:latin typeface="+mn-ea"/>
            </a:endParaRPr>
          </a:p>
        </p:txBody>
      </p:sp>
      <p:sp>
        <p:nvSpPr>
          <p:cNvPr id="126" name="TextBox 34">
            <a:extLst>
              <a:ext uri="{FF2B5EF4-FFF2-40B4-BE49-F238E27FC236}">
                <a16:creationId xmlns:a16="http://schemas.microsoft.com/office/drawing/2014/main" id="{5B3B62A6-1991-DD5F-FDDE-59851338C8C4}"/>
              </a:ext>
            </a:extLst>
          </p:cNvPr>
          <p:cNvSpPr txBox="1"/>
          <p:nvPr/>
        </p:nvSpPr>
        <p:spPr>
          <a:xfrm>
            <a:off x="3452823" y="4540193"/>
            <a:ext cx="904094" cy="432170"/>
          </a:xfrm>
          <a:prstGeom prst="rect">
            <a:avLst/>
          </a:prstGeom>
          <a:noFill/>
        </p:spPr>
        <p:txBody>
          <a:bodyPr wrap="none" lIns="0" tIns="0" rIns="0" bIns="0" rtlCol="0">
            <a:spAutoFit/>
          </a:bodyPr>
          <a:lstStyle/>
          <a:p>
            <a:pPr algn="ctr">
              <a:lnSpc>
                <a:spcPct val="120000"/>
              </a:lnSpc>
            </a:pPr>
            <a:r>
              <a:rPr lang="zh-CN" altLang="en-US" sz="1200" dirty="0">
                <a:solidFill>
                  <a:schemeClr val="bg1"/>
                </a:solidFill>
              </a:rPr>
              <a:t>本品类</a:t>
            </a:r>
            <a:endParaRPr lang="en-US" altLang="zh-CN" sz="1200" dirty="0">
              <a:solidFill>
                <a:schemeClr val="bg1"/>
              </a:solidFill>
            </a:endParaRPr>
          </a:p>
          <a:p>
            <a:pPr algn="ctr">
              <a:lnSpc>
                <a:spcPct val="120000"/>
              </a:lnSpc>
            </a:pPr>
            <a:r>
              <a:rPr lang="zh-CN" altLang="en-US" sz="1200" dirty="0">
                <a:solidFill>
                  <a:schemeClr val="bg1"/>
                </a:solidFill>
              </a:rPr>
              <a:t>其他奢华品牌</a:t>
            </a:r>
            <a:endParaRPr lang="en-US" altLang="zh-CN" sz="1200" dirty="0">
              <a:solidFill>
                <a:schemeClr val="bg1"/>
              </a:solidFill>
            </a:endParaRPr>
          </a:p>
        </p:txBody>
      </p:sp>
      <p:cxnSp>
        <p:nvCxnSpPr>
          <p:cNvPr id="127" name="直接连接符 126">
            <a:extLst>
              <a:ext uri="{FF2B5EF4-FFF2-40B4-BE49-F238E27FC236}">
                <a16:creationId xmlns:a16="http://schemas.microsoft.com/office/drawing/2014/main" id="{8C7BE787-5480-0705-5291-E57BBC09D095}"/>
              </a:ext>
            </a:extLst>
          </p:cNvPr>
          <p:cNvCxnSpPr>
            <a:cxnSpLocks/>
          </p:cNvCxnSpPr>
          <p:nvPr/>
        </p:nvCxnSpPr>
        <p:spPr>
          <a:xfrm>
            <a:off x="4432258" y="4756278"/>
            <a:ext cx="1039550" cy="0"/>
          </a:xfrm>
          <a:prstGeom prst="line">
            <a:avLst/>
          </a:prstGeom>
          <a:ln>
            <a:solidFill>
              <a:schemeClr val="accent2">
                <a:alpha val="41000"/>
              </a:schemeClr>
            </a:solidFill>
            <a:prstDash val="solid"/>
            <a:tailEnd type="stealth" w="med" len="lg"/>
          </a:ln>
        </p:spPr>
        <p:style>
          <a:lnRef idx="1">
            <a:schemeClr val="accent1"/>
          </a:lnRef>
          <a:fillRef idx="0">
            <a:schemeClr val="accent1"/>
          </a:fillRef>
          <a:effectRef idx="0">
            <a:schemeClr val="accent1"/>
          </a:effectRef>
          <a:fontRef idx="minor">
            <a:schemeClr val="tx1"/>
          </a:fontRef>
        </p:style>
      </p:cxnSp>
      <p:sp>
        <p:nvSpPr>
          <p:cNvPr id="128" name="TextBox 26">
            <a:extLst>
              <a:ext uri="{FF2B5EF4-FFF2-40B4-BE49-F238E27FC236}">
                <a16:creationId xmlns:a16="http://schemas.microsoft.com/office/drawing/2014/main" id="{46DC3DD9-06D2-1A5C-D1A0-F540A79F2698}"/>
              </a:ext>
            </a:extLst>
          </p:cNvPr>
          <p:cNvSpPr txBox="1"/>
          <p:nvPr/>
        </p:nvSpPr>
        <p:spPr>
          <a:xfrm>
            <a:off x="5590675" y="4540706"/>
            <a:ext cx="452047" cy="431144"/>
          </a:xfrm>
          <a:prstGeom prst="rect">
            <a:avLst/>
          </a:prstGeom>
          <a:noFill/>
        </p:spPr>
        <p:txBody>
          <a:bodyPr wrap="none" lIns="0" tIns="0" rIns="0" bIns="0" rtlCol="0">
            <a:spAutoFit/>
          </a:bodyPr>
          <a:lstStyle/>
          <a:p>
            <a:pPr>
              <a:lnSpc>
                <a:spcPct val="120000"/>
              </a:lnSpc>
            </a:pPr>
            <a:r>
              <a:rPr lang="zh-CN" altLang="en-US" sz="1200" dirty="0">
                <a:solidFill>
                  <a:schemeClr val="bg1"/>
                </a:solidFill>
                <a:latin typeface="+mn-ea"/>
              </a:rPr>
              <a:t>本品牌</a:t>
            </a:r>
            <a:endParaRPr lang="en-US" altLang="zh-CN" sz="1200" dirty="0">
              <a:solidFill>
                <a:schemeClr val="bg1"/>
              </a:solidFill>
              <a:latin typeface="+mn-ea"/>
            </a:endParaRPr>
          </a:p>
          <a:p>
            <a:pPr>
              <a:lnSpc>
                <a:spcPct val="120000"/>
              </a:lnSpc>
            </a:pPr>
            <a:r>
              <a:rPr lang="zh-CN" altLang="en-US" sz="1200" dirty="0">
                <a:solidFill>
                  <a:schemeClr val="bg1"/>
                </a:solidFill>
                <a:latin typeface="+mn-ea"/>
              </a:rPr>
              <a:t>奢华线</a:t>
            </a:r>
          </a:p>
        </p:txBody>
      </p:sp>
      <p:cxnSp>
        <p:nvCxnSpPr>
          <p:cNvPr id="129" name="直接连接符 128">
            <a:extLst>
              <a:ext uri="{FF2B5EF4-FFF2-40B4-BE49-F238E27FC236}">
                <a16:creationId xmlns:a16="http://schemas.microsoft.com/office/drawing/2014/main" id="{B233D43C-24F2-A44A-4959-E0DB9FB3422B}"/>
              </a:ext>
            </a:extLst>
          </p:cNvPr>
          <p:cNvCxnSpPr>
            <a:cxnSpLocks/>
          </p:cNvCxnSpPr>
          <p:nvPr/>
        </p:nvCxnSpPr>
        <p:spPr>
          <a:xfrm>
            <a:off x="2337932" y="4756278"/>
            <a:ext cx="1039550" cy="0"/>
          </a:xfrm>
          <a:prstGeom prst="line">
            <a:avLst/>
          </a:prstGeom>
          <a:ln>
            <a:solidFill>
              <a:schemeClr val="accent2">
                <a:alpha val="41000"/>
              </a:schemeClr>
            </a:solidFill>
            <a:prstDash val="solid"/>
            <a:tailEnd type="none" w="med" len="lg"/>
          </a:ln>
        </p:spPr>
        <p:style>
          <a:lnRef idx="1">
            <a:schemeClr val="accent1"/>
          </a:lnRef>
          <a:fillRef idx="0">
            <a:schemeClr val="accent1"/>
          </a:fillRef>
          <a:effectRef idx="0">
            <a:schemeClr val="accent1"/>
          </a:effectRef>
          <a:fontRef idx="minor">
            <a:schemeClr val="tx1"/>
          </a:fontRef>
        </p:style>
      </p:cxnSp>
      <p:sp>
        <p:nvSpPr>
          <p:cNvPr id="131" name="TextBox 28">
            <a:extLst>
              <a:ext uri="{FF2B5EF4-FFF2-40B4-BE49-F238E27FC236}">
                <a16:creationId xmlns:a16="http://schemas.microsoft.com/office/drawing/2014/main" id="{0A797892-270D-4F7E-3F3F-8404A716E899}"/>
              </a:ext>
            </a:extLst>
          </p:cNvPr>
          <p:cNvSpPr txBox="1"/>
          <p:nvPr/>
        </p:nvSpPr>
        <p:spPr>
          <a:xfrm>
            <a:off x="1958958" y="5173181"/>
            <a:ext cx="301365" cy="431144"/>
          </a:xfrm>
          <a:prstGeom prst="rect">
            <a:avLst/>
          </a:prstGeom>
          <a:noFill/>
        </p:spPr>
        <p:txBody>
          <a:bodyPr wrap="none" lIns="0" tIns="0" rIns="0" bIns="0" rtlCol="0">
            <a:spAutoFit/>
          </a:bodyPr>
          <a:lstStyle/>
          <a:p>
            <a:pPr>
              <a:lnSpc>
                <a:spcPct val="120000"/>
              </a:lnSpc>
            </a:pPr>
            <a:r>
              <a:rPr lang="zh-CN" altLang="en-US" sz="1200" dirty="0">
                <a:solidFill>
                  <a:schemeClr val="bg1"/>
                </a:solidFill>
                <a:latin typeface="+mn-ea"/>
              </a:rPr>
              <a:t>大众</a:t>
            </a:r>
            <a:endParaRPr lang="en-US" altLang="zh-CN" sz="1200" dirty="0">
              <a:solidFill>
                <a:schemeClr val="bg1"/>
              </a:solidFill>
              <a:latin typeface="+mn-ea"/>
            </a:endParaRPr>
          </a:p>
          <a:p>
            <a:pPr>
              <a:lnSpc>
                <a:spcPct val="120000"/>
              </a:lnSpc>
            </a:pPr>
            <a:r>
              <a:rPr lang="zh-CN" altLang="en-US" sz="1200" dirty="0">
                <a:solidFill>
                  <a:schemeClr val="bg1"/>
                </a:solidFill>
                <a:latin typeface="+mn-ea"/>
              </a:rPr>
              <a:t>品类</a:t>
            </a:r>
            <a:endParaRPr lang="en-US" altLang="zh-CN" sz="1200" dirty="0">
              <a:solidFill>
                <a:schemeClr val="bg1"/>
              </a:solidFill>
              <a:latin typeface="+mn-ea"/>
            </a:endParaRPr>
          </a:p>
        </p:txBody>
      </p:sp>
      <p:sp>
        <p:nvSpPr>
          <p:cNvPr id="132" name="TextBox 34">
            <a:extLst>
              <a:ext uri="{FF2B5EF4-FFF2-40B4-BE49-F238E27FC236}">
                <a16:creationId xmlns:a16="http://schemas.microsoft.com/office/drawing/2014/main" id="{F4F2061A-D5D2-F7FF-BAA5-086DD7174C6C}"/>
              </a:ext>
            </a:extLst>
          </p:cNvPr>
          <p:cNvSpPr txBox="1"/>
          <p:nvPr/>
        </p:nvSpPr>
        <p:spPr>
          <a:xfrm>
            <a:off x="3452823" y="5172668"/>
            <a:ext cx="904094" cy="432170"/>
          </a:xfrm>
          <a:prstGeom prst="rect">
            <a:avLst/>
          </a:prstGeom>
          <a:noFill/>
        </p:spPr>
        <p:txBody>
          <a:bodyPr wrap="none" lIns="0" tIns="0" rIns="0" bIns="0" rtlCol="0">
            <a:spAutoFit/>
          </a:bodyPr>
          <a:lstStyle/>
          <a:p>
            <a:pPr algn="ctr">
              <a:lnSpc>
                <a:spcPct val="120000"/>
              </a:lnSpc>
            </a:pPr>
            <a:r>
              <a:rPr lang="zh-CN" altLang="en-US" sz="1200" dirty="0">
                <a:solidFill>
                  <a:schemeClr val="bg1"/>
                </a:solidFill>
              </a:rPr>
              <a:t>本品类</a:t>
            </a:r>
            <a:endParaRPr lang="en-US" altLang="zh-CN" sz="1200" dirty="0">
              <a:solidFill>
                <a:schemeClr val="bg1"/>
              </a:solidFill>
            </a:endParaRPr>
          </a:p>
          <a:p>
            <a:pPr algn="ctr">
              <a:lnSpc>
                <a:spcPct val="120000"/>
              </a:lnSpc>
            </a:pPr>
            <a:r>
              <a:rPr lang="zh-CN" altLang="en-US" sz="1200" dirty="0">
                <a:solidFill>
                  <a:schemeClr val="bg1"/>
                </a:solidFill>
              </a:rPr>
              <a:t>其他奢华品牌</a:t>
            </a:r>
            <a:endParaRPr lang="en-US" altLang="zh-CN" sz="1200" dirty="0">
              <a:solidFill>
                <a:schemeClr val="bg1"/>
              </a:solidFill>
            </a:endParaRPr>
          </a:p>
        </p:txBody>
      </p:sp>
      <p:cxnSp>
        <p:nvCxnSpPr>
          <p:cNvPr id="133" name="直接连接符 132">
            <a:extLst>
              <a:ext uri="{FF2B5EF4-FFF2-40B4-BE49-F238E27FC236}">
                <a16:creationId xmlns:a16="http://schemas.microsoft.com/office/drawing/2014/main" id="{8E462AAC-99C6-1260-CBB1-62FBC6A90489}"/>
              </a:ext>
            </a:extLst>
          </p:cNvPr>
          <p:cNvCxnSpPr>
            <a:cxnSpLocks/>
          </p:cNvCxnSpPr>
          <p:nvPr/>
        </p:nvCxnSpPr>
        <p:spPr>
          <a:xfrm>
            <a:off x="4432258" y="5388753"/>
            <a:ext cx="1039550" cy="0"/>
          </a:xfrm>
          <a:prstGeom prst="line">
            <a:avLst/>
          </a:prstGeom>
          <a:ln>
            <a:solidFill>
              <a:schemeClr val="accent2">
                <a:alpha val="41000"/>
              </a:schemeClr>
            </a:solidFill>
            <a:prstDash val="solid"/>
            <a:tailEnd type="stealth" w="med" len="lg"/>
          </a:ln>
        </p:spPr>
        <p:style>
          <a:lnRef idx="1">
            <a:schemeClr val="accent1"/>
          </a:lnRef>
          <a:fillRef idx="0">
            <a:schemeClr val="accent1"/>
          </a:fillRef>
          <a:effectRef idx="0">
            <a:schemeClr val="accent1"/>
          </a:effectRef>
          <a:fontRef idx="minor">
            <a:schemeClr val="tx1"/>
          </a:fontRef>
        </p:style>
      </p:cxnSp>
      <p:sp>
        <p:nvSpPr>
          <p:cNvPr id="134" name="TextBox 26">
            <a:extLst>
              <a:ext uri="{FF2B5EF4-FFF2-40B4-BE49-F238E27FC236}">
                <a16:creationId xmlns:a16="http://schemas.microsoft.com/office/drawing/2014/main" id="{822F4168-466F-944F-AF40-D7C36F8C4B35}"/>
              </a:ext>
            </a:extLst>
          </p:cNvPr>
          <p:cNvSpPr txBox="1"/>
          <p:nvPr/>
        </p:nvSpPr>
        <p:spPr>
          <a:xfrm>
            <a:off x="5590675" y="5173181"/>
            <a:ext cx="452047" cy="431144"/>
          </a:xfrm>
          <a:prstGeom prst="rect">
            <a:avLst/>
          </a:prstGeom>
          <a:noFill/>
        </p:spPr>
        <p:txBody>
          <a:bodyPr wrap="none" lIns="0" tIns="0" rIns="0" bIns="0" rtlCol="0">
            <a:spAutoFit/>
          </a:bodyPr>
          <a:lstStyle/>
          <a:p>
            <a:pPr>
              <a:lnSpc>
                <a:spcPct val="120000"/>
              </a:lnSpc>
            </a:pPr>
            <a:r>
              <a:rPr lang="zh-CN" altLang="en-US" sz="1200" dirty="0">
                <a:solidFill>
                  <a:schemeClr val="bg1"/>
                </a:solidFill>
                <a:latin typeface="+mn-ea"/>
              </a:rPr>
              <a:t>本品牌</a:t>
            </a:r>
            <a:endParaRPr lang="en-US" altLang="zh-CN" sz="1200" dirty="0">
              <a:solidFill>
                <a:schemeClr val="bg1"/>
              </a:solidFill>
              <a:latin typeface="+mn-ea"/>
            </a:endParaRPr>
          </a:p>
          <a:p>
            <a:pPr>
              <a:lnSpc>
                <a:spcPct val="120000"/>
              </a:lnSpc>
            </a:pPr>
            <a:r>
              <a:rPr lang="zh-CN" altLang="en-US" sz="1200" dirty="0">
                <a:solidFill>
                  <a:schemeClr val="bg1"/>
                </a:solidFill>
                <a:latin typeface="+mn-ea"/>
              </a:rPr>
              <a:t>奢华线</a:t>
            </a:r>
          </a:p>
        </p:txBody>
      </p:sp>
      <p:cxnSp>
        <p:nvCxnSpPr>
          <p:cNvPr id="135" name="直接连接符 134">
            <a:extLst>
              <a:ext uri="{FF2B5EF4-FFF2-40B4-BE49-F238E27FC236}">
                <a16:creationId xmlns:a16="http://schemas.microsoft.com/office/drawing/2014/main" id="{C532D943-AC21-47D2-1A0E-B9CE1BB96A03}"/>
              </a:ext>
            </a:extLst>
          </p:cNvPr>
          <p:cNvCxnSpPr>
            <a:cxnSpLocks/>
          </p:cNvCxnSpPr>
          <p:nvPr/>
        </p:nvCxnSpPr>
        <p:spPr>
          <a:xfrm>
            <a:off x="2337932" y="5388753"/>
            <a:ext cx="1039550" cy="0"/>
          </a:xfrm>
          <a:prstGeom prst="line">
            <a:avLst/>
          </a:prstGeom>
          <a:ln>
            <a:solidFill>
              <a:schemeClr val="accent2">
                <a:alpha val="41000"/>
              </a:schemeClr>
            </a:solidFill>
            <a:prstDash val="solid"/>
            <a:tailEnd type="none" w="med" len="lg"/>
          </a:ln>
        </p:spPr>
        <p:style>
          <a:lnRef idx="1">
            <a:schemeClr val="accent1"/>
          </a:lnRef>
          <a:fillRef idx="0">
            <a:schemeClr val="accent1"/>
          </a:fillRef>
          <a:effectRef idx="0">
            <a:schemeClr val="accent1"/>
          </a:effectRef>
          <a:fontRef idx="minor">
            <a:schemeClr val="tx1"/>
          </a:fontRef>
        </p:style>
      </p:cxnSp>
      <p:sp>
        <p:nvSpPr>
          <p:cNvPr id="137" name="TextBox 28">
            <a:extLst>
              <a:ext uri="{FF2B5EF4-FFF2-40B4-BE49-F238E27FC236}">
                <a16:creationId xmlns:a16="http://schemas.microsoft.com/office/drawing/2014/main" id="{DBD7AC70-5D6B-6FDA-39E7-8EEA66D1B8F7}"/>
              </a:ext>
            </a:extLst>
          </p:cNvPr>
          <p:cNvSpPr txBox="1"/>
          <p:nvPr/>
        </p:nvSpPr>
        <p:spPr>
          <a:xfrm>
            <a:off x="1958958" y="5805655"/>
            <a:ext cx="301365" cy="431144"/>
          </a:xfrm>
          <a:prstGeom prst="rect">
            <a:avLst/>
          </a:prstGeom>
          <a:noFill/>
        </p:spPr>
        <p:txBody>
          <a:bodyPr wrap="none" lIns="0" tIns="0" rIns="0" bIns="0" rtlCol="0">
            <a:spAutoFit/>
          </a:bodyPr>
          <a:lstStyle/>
          <a:p>
            <a:pPr>
              <a:lnSpc>
                <a:spcPct val="120000"/>
              </a:lnSpc>
            </a:pPr>
            <a:r>
              <a:rPr lang="zh-CN" altLang="en-US" sz="1200" dirty="0">
                <a:solidFill>
                  <a:schemeClr val="bg1"/>
                </a:solidFill>
                <a:latin typeface="+mn-ea"/>
              </a:rPr>
              <a:t>大众</a:t>
            </a:r>
            <a:endParaRPr lang="en-US" altLang="zh-CN" sz="1200" dirty="0">
              <a:solidFill>
                <a:schemeClr val="bg1"/>
              </a:solidFill>
              <a:latin typeface="+mn-ea"/>
            </a:endParaRPr>
          </a:p>
          <a:p>
            <a:pPr>
              <a:lnSpc>
                <a:spcPct val="120000"/>
              </a:lnSpc>
            </a:pPr>
            <a:r>
              <a:rPr lang="zh-CN" altLang="en-US" sz="1200" dirty="0">
                <a:solidFill>
                  <a:schemeClr val="bg1"/>
                </a:solidFill>
                <a:latin typeface="+mn-ea"/>
              </a:rPr>
              <a:t>品类</a:t>
            </a:r>
            <a:endParaRPr lang="en-US" altLang="zh-CN" sz="1200" dirty="0">
              <a:solidFill>
                <a:schemeClr val="bg1"/>
              </a:solidFill>
              <a:latin typeface="+mn-ea"/>
            </a:endParaRPr>
          </a:p>
        </p:txBody>
      </p:sp>
      <p:sp>
        <p:nvSpPr>
          <p:cNvPr id="138" name="TextBox 34">
            <a:extLst>
              <a:ext uri="{FF2B5EF4-FFF2-40B4-BE49-F238E27FC236}">
                <a16:creationId xmlns:a16="http://schemas.microsoft.com/office/drawing/2014/main" id="{C0EBFB5D-3DC5-575A-2C99-3B7D8E5989E3}"/>
              </a:ext>
            </a:extLst>
          </p:cNvPr>
          <p:cNvSpPr txBox="1"/>
          <p:nvPr/>
        </p:nvSpPr>
        <p:spPr>
          <a:xfrm>
            <a:off x="3452823" y="5805142"/>
            <a:ext cx="904094" cy="432170"/>
          </a:xfrm>
          <a:prstGeom prst="rect">
            <a:avLst/>
          </a:prstGeom>
          <a:noFill/>
        </p:spPr>
        <p:txBody>
          <a:bodyPr wrap="none" lIns="0" tIns="0" rIns="0" bIns="0" rtlCol="0">
            <a:spAutoFit/>
          </a:bodyPr>
          <a:lstStyle/>
          <a:p>
            <a:pPr algn="ctr">
              <a:lnSpc>
                <a:spcPct val="120000"/>
              </a:lnSpc>
            </a:pPr>
            <a:r>
              <a:rPr lang="zh-CN" altLang="en-US" sz="1200" dirty="0">
                <a:solidFill>
                  <a:schemeClr val="bg1"/>
                </a:solidFill>
              </a:rPr>
              <a:t>本品类</a:t>
            </a:r>
            <a:endParaRPr lang="en-US" altLang="zh-CN" sz="1200" dirty="0">
              <a:solidFill>
                <a:schemeClr val="bg1"/>
              </a:solidFill>
            </a:endParaRPr>
          </a:p>
          <a:p>
            <a:pPr algn="ctr">
              <a:lnSpc>
                <a:spcPct val="120000"/>
              </a:lnSpc>
            </a:pPr>
            <a:r>
              <a:rPr lang="zh-CN" altLang="en-US" sz="1200" dirty="0">
                <a:solidFill>
                  <a:schemeClr val="bg1"/>
                </a:solidFill>
              </a:rPr>
              <a:t>其他高端品牌</a:t>
            </a:r>
            <a:endParaRPr lang="en-US" altLang="zh-CN" sz="1200" dirty="0">
              <a:solidFill>
                <a:schemeClr val="bg1"/>
              </a:solidFill>
            </a:endParaRPr>
          </a:p>
        </p:txBody>
      </p:sp>
      <p:cxnSp>
        <p:nvCxnSpPr>
          <p:cNvPr id="139" name="直接连接符 138">
            <a:extLst>
              <a:ext uri="{FF2B5EF4-FFF2-40B4-BE49-F238E27FC236}">
                <a16:creationId xmlns:a16="http://schemas.microsoft.com/office/drawing/2014/main" id="{67301DCA-CAE7-A8FD-691D-BFACFC735827}"/>
              </a:ext>
            </a:extLst>
          </p:cNvPr>
          <p:cNvCxnSpPr>
            <a:cxnSpLocks/>
          </p:cNvCxnSpPr>
          <p:nvPr/>
        </p:nvCxnSpPr>
        <p:spPr>
          <a:xfrm>
            <a:off x="4432258" y="6021227"/>
            <a:ext cx="1039550" cy="0"/>
          </a:xfrm>
          <a:prstGeom prst="line">
            <a:avLst/>
          </a:prstGeom>
          <a:ln>
            <a:solidFill>
              <a:schemeClr val="accent2">
                <a:alpha val="41000"/>
              </a:schemeClr>
            </a:solidFill>
            <a:prstDash val="solid"/>
            <a:tailEnd type="stealth" w="med" len="lg"/>
          </a:ln>
        </p:spPr>
        <p:style>
          <a:lnRef idx="1">
            <a:schemeClr val="accent1"/>
          </a:lnRef>
          <a:fillRef idx="0">
            <a:schemeClr val="accent1"/>
          </a:fillRef>
          <a:effectRef idx="0">
            <a:schemeClr val="accent1"/>
          </a:effectRef>
          <a:fontRef idx="minor">
            <a:schemeClr val="tx1"/>
          </a:fontRef>
        </p:style>
      </p:cxnSp>
      <p:sp>
        <p:nvSpPr>
          <p:cNvPr id="140" name="TextBox 26">
            <a:extLst>
              <a:ext uri="{FF2B5EF4-FFF2-40B4-BE49-F238E27FC236}">
                <a16:creationId xmlns:a16="http://schemas.microsoft.com/office/drawing/2014/main" id="{1BF24C56-8A7A-AB5B-8BB0-05E4EE1F17C3}"/>
              </a:ext>
            </a:extLst>
          </p:cNvPr>
          <p:cNvSpPr txBox="1"/>
          <p:nvPr/>
        </p:nvSpPr>
        <p:spPr>
          <a:xfrm>
            <a:off x="5590675" y="5805655"/>
            <a:ext cx="452047" cy="431144"/>
          </a:xfrm>
          <a:prstGeom prst="rect">
            <a:avLst/>
          </a:prstGeom>
          <a:noFill/>
        </p:spPr>
        <p:txBody>
          <a:bodyPr wrap="none" lIns="0" tIns="0" rIns="0" bIns="0" rtlCol="0">
            <a:spAutoFit/>
          </a:bodyPr>
          <a:lstStyle/>
          <a:p>
            <a:pPr>
              <a:lnSpc>
                <a:spcPct val="120000"/>
              </a:lnSpc>
            </a:pPr>
            <a:r>
              <a:rPr lang="zh-CN" altLang="en-US" sz="1200" dirty="0">
                <a:solidFill>
                  <a:schemeClr val="bg1"/>
                </a:solidFill>
                <a:latin typeface="+mn-ea"/>
              </a:rPr>
              <a:t>本品牌</a:t>
            </a:r>
            <a:endParaRPr lang="en-US" altLang="zh-CN" sz="1200" dirty="0">
              <a:solidFill>
                <a:schemeClr val="bg1"/>
              </a:solidFill>
              <a:latin typeface="+mn-ea"/>
            </a:endParaRPr>
          </a:p>
          <a:p>
            <a:pPr>
              <a:lnSpc>
                <a:spcPct val="120000"/>
              </a:lnSpc>
            </a:pPr>
            <a:r>
              <a:rPr lang="zh-CN" altLang="en-US" sz="1200" dirty="0">
                <a:solidFill>
                  <a:schemeClr val="bg1"/>
                </a:solidFill>
                <a:latin typeface="+mn-ea"/>
              </a:rPr>
              <a:t>奢华线</a:t>
            </a:r>
          </a:p>
        </p:txBody>
      </p:sp>
      <p:cxnSp>
        <p:nvCxnSpPr>
          <p:cNvPr id="141" name="直接连接符 140">
            <a:extLst>
              <a:ext uri="{FF2B5EF4-FFF2-40B4-BE49-F238E27FC236}">
                <a16:creationId xmlns:a16="http://schemas.microsoft.com/office/drawing/2014/main" id="{C35654EB-337C-02A5-2824-B4164454E43A}"/>
              </a:ext>
            </a:extLst>
          </p:cNvPr>
          <p:cNvCxnSpPr>
            <a:cxnSpLocks/>
          </p:cNvCxnSpPr>
          <p:nvPr/>
        </p:nvCxnSpPr>
        <p:spPr>
          <a:xfrm>
            <a:off x="2337932" y="6021227"/>
            <a:ext cx="1039550" cy="0"/>
          </a:xfrm>
          <a:prstGeom prst="line">
            <a:avLst/>
          </a:prstGeom>
          <a:ln>
            <a:solidFill>
              <a:schemeClr val="accent2">
                <a:alpha val="41000"/>
              </a:schemeClr>
            </a:solidFill>
            <a:prstDash val="solid"/>
            <a:tailEnd type="none" w="med" len="lg"/>
          </a:ln>
        </p:spPr>
        <p:style>
          <a:lnRef idx="1">
            <a:schemeClr val="accent1"/>
          </a:lnRef>
          <a:fillRef idx="0">
            <a:schemeClr val="accent1"/>
          </a:fillRef>
          <a:effectRef idx="0">
            <a:schemeClr val="accent1"/>
          </a:effectRef>
          <a:fontRef idx="minor">
            <a:schemeClr val="tx1"/>
          </a:fontRef>
        </p:style>
      </p:cxnSp>
      <p:sp>
        <p:nvSpPr>
          <p:cNvPr id="154" name="矩形: 圆角 153">
            <a:extLst>
              <a:ext uri="{FF2B5EF4-FFF2-40B4-BE49-F238E27FC236}">
                <a16:creationId xmlns:a16="http://schemas.microsoft.com/office/drawing/2014/main" id="{6D5171B3-3A0A-23BE-552E-2DBDDF8BD99B}"/>
              </a:ext>
            </a:extLst>
          </p:cNvPr>
          <p:cNvSpPr/>
          <p:nvPr/>
        </p:nvSpPr>
        <p:spPr>
          <a:xfrm>
            <a:off x="6739421" y="1495994"/>
            <a:ext cx="4730266" cy="366191"/>
          </a:xfrm>
          <a:prstGeom prst="roundRect">
            <a:avLst>
              <a:gd name="adj" fmla="val 6679"/>
            </a:avLst>
          </a:prstGeom>
          <a:gradFill>
            <a:gsLst>
              <a:gs pos="100000">
                <a:schemeClr val="accent3"/>
              </a:gs>
              <a:gs pos="0">
                <a:schemeClr val="accent2"/>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平行四边形 154">
            <a:extLst>
              <a:ext uri="{FF2B5EF4-FFF2-40B4-BE49-F238E27FC236}">
                <a16:creationId xmlns:a16="http://schemas.microsoft.com/office/drawing/2014/main" id="{9B65EDD2-D1AB-238E-1104-5CCFF2166C6A}"/>
              </a:ext>
            </a:extLst>
          </p:cNvPr>
          <p:cNvSpPr/>
          <p:nvPr/>
        </p:nvSpPr>
        <p:spPr>
          <a:xfrm>
            <a:off x="11014998" y="1495993"/>
            <a:ext cx="213941" cy="366191"/>
          </a:xfrm>
          <a:prstGeom prst="parallelogram">
            <a:avLst>
              <a:gd name="adj" fmla="val 42450"/>
            </a:avLst>
          </a:prstGeom>
          <a:gradFill>
            <a:gsLst>
              <a:gs pos="72000">
                <a:schemeClr val="accent3">
                  <a:alpha val="0"/>
                </a:schemeClr>
              </a:gs>
              <a:gs pos="0">
                <a:schemeClr val="accent2">
                  <a:alpha val="72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6" name="平行四边形 155">
            <a:extLst>
              <a:ext uri="{FF2B5EF4-FFF2-40B4-BE49-F238E27FC236}">
                <a16:creationId xmlns:a16="http://schemas.microsoft.com/office/drawing/2014/main" id="{C2E7E4B9-76AB-5142-06E5-219ACCD631A8}"/>
              </a:ext>
            </a:extLst>
          </p:cNvPr>
          <p:cNvSpPr/>
          <p:nvPr/>
        </p:nvSpPr>
        <p:spPr>
          <a:xfrm flipH="1" flipV="1">
            <a:off x="11204554" y="1495993"/>
            <a:ext cx="213941" cy="366191"/>
          </a:xfrm>
          <a:prstGeom prst="parallelogram">
            <a:avLst>
              <a:gd name="adj" fmla="val 42450"/>
            </a:avLst>
          </a:prstGeom>
          <a:gradFill>
            <a:gsLst>
              <a:gs pos="72000">
                <a:schemeClr val="accent3">
                  <a:alpha val="0"/>
                </a:schemeClr>
              </a:gs>
              <a:gs pos="0">
                <a:schemeClr val="accent2">
                  <a:alpha val="38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7" name="TextBox 3">
            <a:extLst>
              <a:ext uri="{FF2B5EF4-FFF2-40B4-BE49-F238E27FC236}">
                <a16:creationId xmlns:a16="http://schemas.microsoft.com/office/drawing/2014/main" id="{CD0966C0-A9BD-01DE-3130-5C5B71CEC542}"/>
              </a:ext>
            </a:extLst>
          </p:cNvPr>
          <p:cNvSpPr txBox="1"/>
          <p:nvPr/>
        </p:nvSpPr>
        <p:spPr>
          <a:xfrm>
            <a:off x="8728117" y="1555979"/>
            <a:ext cx="807913" cy="246221"/>
          </a:xfrm>
          <a:prstGeom prst="rect">
            <a:avLst/>
          </a:prstGeom>
          <a:noFill/>
        </p:spPr>
        <p:txBody>
          <a:bodyPr wrap="none" lIns="0" tIns="0" rIns="0" bIns="0" rtlCol="0">
            <a:spAutoFit/>
          </a:bodyPr>
          <a:lstStyle/>
          <a:p>
            <a:r>
              <a:rPr lang="zh-CN" altLang="en-US" sz="1600" dirty="0">
                <a:solidFill>
                  <a:schemeClr val="tx1">
                    <a:lumMod val="85000"/>
                    <a:lumOff val="15000"/>
                  </a:schemeClr>
                </a:solidFill>
                <a:latin typeface="+mj-ea"/>
                <a:ea typeface="+mj-ea"/>
              </a:rPr>
              <a:t>运营工具</a:t>
            </a:r>
          </a:p>
        </p:txBody>
      </p:sp>
      <p:sp>
        <p:nvSpPr>
          <p:cNvPr id="160" name="TextBox 22">
            <a:extLst>
              <a:ext uri="{FF2B5EF4-FFF2-40B4-BE49-F238E27FC236}">
                <a16:creationId xmlns:a16="http://schemas.microsoft.com/office/drawing/2014/main" id="{65767D90-F888-CB40-9DBC-3777BE0756F5}"/>
              </a:ext>
            </a:extLst>
          </p:cNvPr>
          <p:cNvSpPr txBox="1"/>
          <p:nvPr/>
        </p:nvSpPr>
        <p:spPr>
          <a:xfrm>
            <a:off x="6739421" y="1959138"/>
            <a:ext cx="1550104" cy="246221"/>
          </a:xfrm>
          <a:prstGeom prst="rect">
            <a:avLst/>
          </a:prstGeom>
          <a:noFill/>
        </p:spPr>
        <p:txBody>
          <a:bodyPr wrap="none" lIns="0" tIns="0" rIns="0" bIns="0" rtlCol="0">
            <a:spAutoFit/>
          </a:bodyPr>
          <a:lstStyle/>
          <a:p>
            <a:r>
              <a:rPr lang="zh-CN" altLang="en-US" sz="1600" dirty="0">
                <a:gradFill>
                  <a:gsLst>
                    <a:gs pos="100000">
                      <a:schemeClr val="accent3"/>
                    </a:gs>
                    <a:gs pos="0">
                      <a:schemeClr val="accent2"/>
                    </a:gs>
                  </a:gsLst>
                  <a:lin ang="3600000" scaled="0"/>
                </a:gradFill>
                <a:latin typeface="+mj-ea"/>
                <a:ea typeface="+mj-ea"/>
              </a:rPr>
              <a:t>人群</a:t>
            </a:r>
            <a:r>
              <a:rPr lang="en-US" altLang="zh-CN" sz="1600" dirty="0">
                <a:gradFill>
                  <a:gsLst>
                    <a:gs pos="100000">
                      <a:schemeClr val="accent3"/>
                    </a:gs>
                    <a:gs pos="0">
                      <a:schemeClr val="accent2"/>
                    </a:gs>
                  </a:gsLst>
                  <a:lin ang="3600000" scaled="0"/>
                </a:gradFill>
                <a:latin typeface="+mj-ea"/>
                <a:ea typeface="+mj-ea"/>
              </a:rPr>
              <a:t>X</a:t>
            </a:r>
            <a:r>
              <a:rPr lang="zh-CN" altLang="en-US" sz="1600" dirty="0">
                <a:gradFill>
                  <a:gsLst>
                    <a:gs pos="100000">
                      <a:schemeClr val="accent3"/>
                    </a:gs>
                    <a:gs pos="0">
                      <a:schemeClr val="accent2"/>
                    </a:gs>
                  </a:gsLst>
                  <a:lin ang="3600000" scaled="0"/>
                </a:gradFill>
                <a:latin typeface="+mj-ea"/>
                <a:ea typeface="+mj-ea"/>
              </a:rPr>
              <a:t>场域校准器</a:t>
            </a:r>
          </a:p>
        </p:txBody>
      </p:sp>
      <p:sp>
        <p:nvSpPr>
          <p:cNvPr id="64" name="TextBox 63"/>
          <p:cNvSpPr txBox="1"/>
          <p:nvPr/>
        </p:nvSpPr>
        <p:spPr>
          <a:xfrm>
            <a:off x="6814492" y="2410095"/>
            <a:ext cx="718145" cy="215444"/>
          </a:xfrm>
          <a:prstGeom prst="rect">
            <a:avLst/>
          </a:prstGeom>
          <a:noFill/>
        </p:spPr>
        <p:txBody>
          <a:bodyPr wrap="none" lIns="0" tIns="0" rIns="0" bIns="0" rtlCol="0">
            <a:spAutoFit/>
          </a:bodyPr>
          <a:lstStyle/>
          <a:p>
            <a:r>
              <a:rPr lang="zh-CN" altLang="en-US" sz="1400" dirty="0">
                <a:solidFill>
                  <a:schemeClr val="accent2">
                    <a:lumMod val="50000"/>
                  </a:schemeClr>
                </a:solidFill>
                <a:latin typeface="+mj-ea"/>
                <a:ea typeface="+mj-ea"/>
              </a:rPr>
              <a:t>基础工具</a:t>
            </a:r>
          </a:p>
        </p:txBody>
      </p:sp>
      <p:sp>
        <p:nvSpPr>
          <p:cNvPr id="65" name="TextBox 64"/>
          <p:cNvSpPr txBox="1"/>
          <p:nvPr/>
        </p:nvSpPr>
        <p:spPr>
          <a:xfrm>
            <a:off x="6814492" y="2771551"/>
            <a:ext cx="654025" cy="200055"/>
          </a:xfrm>
          <a:prstGeom prst="rect">
            <a:avLst/>
          </a:prstGeom>
          <a:noFill/>
        </p:spPr>
        <p:txBody>
          <a:bodyPr wrap="none" lIns="0" tIns="0" rIns="0" bIns="0" rtlCol="0">
            <a:spAutoFit/>
          </a:bodyPr>
          <a:lstStyle/>
          <a:p>
            <a:r>
              <a:rPr lang="zh-CN" altLang="en-US" sz="1300" dirty="0">
                <a:solidFill>
                  <a:schemeClr val="bg1"/>
                </a:solidFill>
              </a:rPr>
              <a:t>宝贝详情</a:t>
            </a:r>
          </a:p>
        </p:txBody>
      </p:sp>
      <p:sp>
        <p:nvSpPr>
          <p:cNvPr id="161" name="TextBox 64">
            <a:extLst>
              <a:ext uri="{FF2B5EF4-FFF2-40B4-BE49-F238E27FC236}">
                <a16:creationId xmlns:a16="http://schemas.microsoft.com/office/drawing/2014/main" id="{26BB4071-ACAE-A795-A340-E250ACBEEDEF}"/>
              </a:ext>
            </a:extLst>
          </p:cNvPr>
          <p:cNvSpPr txBox="1"/>
          <p:nvPr/>
        </p:nvSpPr>
        <p:spPr>
          <a:xfrm>
            <a:off x="6814492" y="3186307"/>
            <a:ext cx="654025" cy="200055"/>
          </a:xfrm>
          <a:prstGeom prst="rect">
            <a:avLst/>
          </a:prstGeom>
          <a:noFill/>
        </p:spPr>
        <p:txBody>
          <a:bodyPr wrap="none" lIns="0" tIns="0" rIns="0" bIns="0" rtlCol="0">
            <a:spAutoFit/>
          </a:bodyPr>
          <a:lstStyle/>
          <a:p>
            <a:r>
              <a:rPr lang="zh-CN" altLang="en-US" sz="1300" dirty="0">
                <a:solidFill>
                  <a:schemeClr val="bg1"/>
                </a:solidFill>
              </a:rPr>
              <a:t>我的订单</a:t>
            </a:r>
          </a:p>
        </p:txBody>
      </p:sp>
      <p:sp>
        <p:nvSpPr>
          <p:cNvPr id="162" name="TextBox 64">
            <a:extLst>
              <a:ext uri="{FF2B5EF4-FFF2-40B4-BE49-F238E27FC236}">
                <a16:creationId xmlns:a16="http://schemas.microsoft.com/office/drawing/2014/main" id="{128F54CD-62C5-5CEE-7C5E-4E380948DC80}"/>
              </a:ext>
            </a:extLst>
          </p:cNvPr>
          <p:cNvSpPr txBox="1"/>
          <p:nvPr/>
        </p:nvSpPr>
        <p:spPr>
          <a:xfrm>
            <a:off x="6814492" y="3601063"/>
            <a:ext cx="490519" cy="200055"/>
          </a:xfrm>
          <a:prstGeom prst="rect">
            <a:avLst/>
          </a:prstGeom>
          <a:noFill/>
        </p:spPr>
        <p:txBody>
          <a:bodyPr wrap="none" lIns="0" tIns="0" rIns="0" bIns="0" rtlCol="0">
            <a:spAutoFit/>
          </a:bodyPr>
          <a:lstStyle/>
          <a:p>
            <a:r>
              <a:rPr lang="zh-CN" altLang="en-US" sz="1300" dirty="0">
                <a:solidFill>
                  <a:schemeClr val="bg1"/>
                </a:solidFill>
              </a:rPr>
              <a:t>购物车</a:t>
            </a:r>
          </a:p>
        </p:txBody>
      </p:sp>
      <p:sp>
        <p:nvSpPr>
          <p:cNvPr id="163" name="TextBox 64">
            <a:extLst>
              <a:ext uri="{FF2B5EF4-FFF2-40B4-BE49-F238E27FC236}">
                <a16:creationId xmlns:a16="http://schemas.microsoft.com/office/drawing/2014/main" id="{EC4D4199-8C51-E317-8DEA-CF58700FEB07}"/>
              </a:ext>
            </a:extLst>
          </p:cNvPr>
          <p:cNvSpPr txBox="1"/>
          <p:nvPr/>
        </p:nvSpPr>
        <p:spPr>
          <a:xfrm>
            <a:off x="6814492" y="4015819"/>
            <a:ext cx="327013" cy="200055"/>
          </a:xfrm>
          <a:prstGeom prst="rect">
            <a:avLst/>
          </a:prstGeom>
          <a:noFill/>
        </p:spPr>
        <p:txBody>
          <a:bodyPr wrap="none" lIns="0" tIns="0" rIns="0" bIns="0" rtlCol="0">
            <a:spAutoFit/>
          </a:bodyPr>
          <a:lstStyle/>
          <a:p>
            <a:r>
              <a:rPr lang="zh-CN" altLang="en-US" sz="1300" dirty="0">
                <a:solidFill>
                  <a:schemeClr val="bg1"/>
                </a:solidFill>
              </a:rPr>
              <a:t>店铺</a:t>
            </a:r>
          </a:p>
        </p:txBody>
      </p:sp>
      <p:sp>
        <p:nvSpPr>
          <p:cNvPr id="164" name="TextBox 64">
            <a:extLst>
              <a:ext uri="{FF2B5EF4-FFF2-40B4-BE49-F238E27FC236}">
                <a16:creationId xmlns:a16="http://schemas.microsoft.com/office/drawing/2014/main" id="{139E72ED-053F-617D-7237-1E6523A7193B}"/>
              </a:ext>
            </a:extLst>
          </p:cNvPr>
          <p:cNvSpPr txBox="1"/>
          <p:nvPr/>
        </p:nvSpPr>
        <p:spPr>
          <a:xfrm>
            <a:off x="6814492" y="4430576"/>
            <a:ext cx="654025" cy="200055"/>
          </a:xfrm>
          <a:prstGeom prst="rect">
            <a:avLst/>
          </a:prstGeom>
          <a:noFill/>
        </p:spPr>
        <p:txBody>
          <a:bodyPr wrap="none" lIns="0" tIns="0" rIns="0" bIns="0" rtlCol="0">
            <a:spAutoFit/>
          </a:bodyPr>
          <a:lstStyle/>
          <a:p>
            <a:r>
              <a:rPr lang="zh-CN" altLang="en-US" sz="1300" dirty="0">
                <a:solidFill>
                  <a:schemeClr val="bg1"/>
                </a:solidFill>
              </a:rPr>
              <a:t>我的评价</a:t>
            </a:r>
          </a:p>
        </p:txBody>
      </p:sp>
      <p:sp>
        <p:nvSpPr>
          <p:cNvPr id="66" name="TextBox 65"/>
          <p:cNvSpPr txBox="1"/>
          <p:nvPr/>
        </p:nvSpPr>
        <p:spPr>
          <a:xfrm>
            <a:off x="8071047" y="2410095"/>
            <a:ext cx="897682" cy="215444"/>
          </a:xfrm>
          <a:prstGeom prst="rect">
            <a:avLst/>
          </a:prstGeom>
          <a:noFill/>
        </p:spPr>
        <p:txBody>
          <a:bodyPr wrap="none" lIns="0" tIns="0" rIns="0" bIns="0" rtlCol="0">
            <a:spAutoFit/>
          </a:bodyPr>
          <a:lstStyle/>
          <a:p>
            <a:r>
              <a:rPr lang="zh-CN" altLang="en-US" sz="1400" dirty="0">
                <a:solidFill>
                  <a:schemeClr val="accent2">
                    <a:lumMod val="50000"/>
                  </a:schemeClr>
                </a:solidFill>
                <a:latin typeface="+mj-ea"/>
                <a:ea typeface="+mj-ea"/>
              </a:rPr>
              <a:t>信息流推荐</a:t>
            </a:r>
          </a:p>
        </p:txBody>
      </p:sp>
      <p:sp>
        <p:nvSpPr>
          <p:cNvPr id="67" name="TextBox 66"/>
          <p:cNvSpPr txBox="1"/>
          <p:nvPr/>
        </p:nvSpPr>
        <p:spPr>
          <a:xfrm>
            <a:off x="8071047" y="2771551"/>
            <a:ext cx="654025" cy="200055"/>
          </a:xfrm>
          <a:prstGeom prst="rect">
            <a:avLst/>
          </a:prstGeom>
          <a:noFill/>
        </p:spPr>
        <p:txBody>
          <a:bodyPr wrap="none" lIns="0" tIns="0" rIns="0" bIns="0" rtlCol="0">
            <a:spAutoFit/>
          </a:bodyPr>
          <a:lstStyle/>
          <a:p>
            <a:r>
              <a:rPr lang="zh-CN" altLang="en-US" sz="1300" dirty="0">
                <a:solidFill>
                  <a:schemeClr val="bg1"/>
                </a:solidFill>
              </a:rPr>
              <a:t>猜你喜欢</a:t>
            </a:r>
          </a:p>
        </p:txBody>
      </p:sp>
      <p:sp>
        <p:nvSpPr>
          <p:cNvPr id="165" name="TextBox 66">
            <a:extLst>
              <a:ext uri="{FF2B5EF4-FFF2-40B4-BE49-F238E27FC236}">
                <a16:creationId xmlns:a16="http://schemas.microsoft.com/office/drawing/2014/main" id="{FCEB32EC-228E-BADA-9588-EA88E9100107}"/>
              </a:ext>
            </a:extLst>
          </p:cNvPr>
          <p:cNvSpPr txBox="1"/>
          <p:nvPr/>
        </p:nvSpPr>
        <p:spPr>
          <a:xfrm>
            <a:off x="8071047" y="3186307"/>
            <a:ext cx="817531" cy="200055"/>
          </a:xfrm>
          <a:prstGeom prst="rect">
            <a:avLst/>
          </a:prstGeom>
          <a:noFill/>
        </p:spPr>
        <p:txBody>
          <a:bodyPr wrap="none" lIns="0" tIns="0" rIns="0" bIns="0" rtlCol="0">
            <a:spAutoFit/>
          </a:bodyPr>
          <a:lstStyle/>
          <a:p>
            <a:r>
              <a:rPr lang="zh-CN" altLang="en-US" sz="1300" dirty="0">
                <a:solidFill>
                  <a:schemeClr val="bg1"/>
                </a:solidFill>
              </a:rPr>
              <a:t>详情页推荐</a:t>
            </a:r>
          </a:p>
        </p:txBody>
      </p:sp>
      <p:sp>
        <p:nvSpPr>
          <p:cNvPr id="166" name="TextBox 66">
            <a:extLst>
              <a:ext uri="{FF2B5EF4-FFF2-40B4-BE49-F238E27FC236}">
                <a16:creationId xmlns:a16="http://schemas.microsoft.com/office/drawing/2014/main" id="{4B572B62-F2DC-026B-D03B-C8A178AC9FCD}"/>
              </a:ext>
            </a:extLst>
          </p:cNvPr>
          <p:cNvSpPr txBox="1"/>
          <p:nvPr/>
        </p:nvSpPr>
        <p:spPr>
          <a:xfrm>
            <a:off x="8071047" y="3601063"/>
            <a:ext cx="654025" cy="200055"/>
          </a:xfrm>
          <a:prstGeom prst="rect">
            <a:avLst/>
          </a:prstGeom>
          <a:noFill/>
        </p:spPr>
        <p:txBody>
          <a:bodyPr wrap="none" lIns="0" tIns="0" rIns="0" bIns="0" rtlCol="0">
            <a:spAutoFit/>
          </a:bodyPr>
          <a:lstStyle/>
          <a:p>
            <a:r>
              <a:rPr lang="zh-CN" altLang="en-US" sz="1300" dirty="0">
                <a:solidFill>
                  <a:schemeClr val="bg1"/>
                </a:solidFill>
              </a:rPr>
              <a:t>够后推荐</a:t>
            </a:r>
          </a:p>
        </p:txBody>
      </p:sp>
      <p:sp>
        <p:nvSpPr>
          <p:cNvPr id="167" name="TextBox 66">
            <a:extLst>
              <a:ext uri="{FF2B5EF4-FFF2-40B4-BE49-F238E27FC236}">
                <a16:creationId xmlns:a16="http://schemas.microsoft.com/office/drawing/2014/main" id="{BBB4EB52-9F9E-4719-0A49-18AA9B241C47}"/>
              </a:ext>
            </a:extLst>
          </p:cNvPr>
          <p:cNvSpPr txBox="1"/>
          <p:nvPr/>
        </p:nvSpPr>
        <p:spPr>
          <a:xfrm>
            <a:off x="8071047" y="4015819"/>
            <a:ext cx="817531" cy="200055"/>
          </a:xfrm>
          <a:prstGeom prst="rect">
            <a:avLst/>
          </a:prstGeom>
          <a:noFill/>
        </p:spPr>
        <p:txBody>
          <a:bodyPr wrap="none" lIns="0" tIns="0" rIns="0" bIns="0" rtlCol="0">
            <a:spAutoFit/>
          </a:bodyPr>
          <a:lstStyle/>
          <a:p>
            <a:r>
              <a:rPr lang="zh-CN" altLang="en-US" sz="1300" dirty="0">
                <a:solidFill>
                  <a:schemeClr val="bg1"/>
                </a:solidFill>
              </a:rPr>
              <a:t>店铺页推荐</a:t>
            </a:r>
          </a:p>
        </p:txBody>
      </p:sp>
      <p:sp>
        <p:nvSpPr>
          <p:cNvPr id="168" name="TextBox 66">
            <a:extLst>
              <a:ext uri="{FF2B5EF4-FFF2-40B4-BE49-F238E27FC236}">
                <a16:creationId xmlns:a16="http://schemas.microsoft.com/office/drawing/2014/main" id="{650B002B-59DC-F667-2BEA-4C2E3FD08156}"/>
              </a:ext>
            </a:extLst>
          </p:cNvPr>
          <p:cNvSpPr txBox="1"/>
          <p:nvPr/>
        </p:nvSpPr>
        <p:spPr>
          <a:xfrm>
            <a:off x="8071047" y="4430576"/>
            <a:ext cx="817531" cy="200055"/>
          </a:xfrm>
          <a:prstGeom prst="rect">
            <a:avLst/>
          </a:prstGeom>
          <a:noFill/>
        </p:spPr>
        <p:txBody>
          <a:bodyPr wrap="none" lIns="0" tIns="0" rIns="0" bIns="0" rtlCol="0">
            <a:spAutoFit/>
          </a:bodyPr>
          <a:lstStyle/>
          <a:p>
            <a:r>
              <a:rPr lang="zh-CN" altLang="en-US" sz="1300" dirty="0">
                <a:solidFill>
                  <a:schemeClr val="bg1"/>
                </a:solidFill>
              </a:rPr>
              <a:t>收藏夹推荐</a:t>
            </a:r>
          </a:p>
        </p:txBody>
      </p:sp>
      <p:sp>
        <p:nvSpPr>
          <p:cNvPr id="68" name="TextBox 67"/>
          <p:cNvSpPr txBox="1"/>
          <p:nvPr/>
        </p:nvSpPr>
        <p:spPr>
          <a:xfrm>
            <a:off x="9507139" y="2410095"/>
            <a:ext cx="538609" cy="215444"/>
          </a:xfrm>
          <a:prstGeom prst="rect">
            <a:avLst/>
          </a:prstGeom>
          <a:noFill/>
        </p:spPr>
        <p:txBody>
          <a:bodyPr wrap="none" lIns="0" tIns="0" rIns="0" bIns="0" rtlCol="0">
            <a:spAutoFit/>
          </a:bodyPr>
          <a:lstStyle/>
          <a:p>
            <a:r>
              <a:rPr lang="zh-CN" altLang="en-US" sz="1400" dirty="0">
                <a:solidFill>
                  <a:schemeClr val="accent2">
                    <a:lumMod val="50000"/>
                  </a:schemeClr>
                </a:solidFill>
                <a:latin typeface="+mj-ea"/>
                <a:ea typeface="+mj-ea"/>
              </a:rPr>
              <a:t>内容场</a:t>
            </a:r>
          </a:p>
        </p:txBody>
      </p:sp>
      <p:sp>
        <p:nvSpPr>
          <p:cNvPr id="69" name="TextBox 68"/>
          <p:cNvSpPr txBox="1"/>
          <p:nvPr/>
        </p:nvSpPr>
        <p:spPr>
          <a:xfrm>
            <a:off x="9507139" y="2771551"/>
            <a:ext cx="327013" cy="200055"/>
          </a:xfrm>
          <a:prstGeom prst="rect">
            <a:avLst/>
          </a:prstGeom>
          <a:noFill/>
        </p:spPr>
        <p:txBody>
          <a:bodyPr wrap="none" lIns="0" tIns="0" rIns="0" bIns="0" rtlCol="0">
            <a:spAutoFit/>
          </a:bodyPr>
          <a:lstStyle/>
          <a:p>
            <a:r>
              <a:rPr lang="zh-CN" altLang="en-US" sz="1300" dirty="0">
                <a:solidFill>
                  <a:schemeClr val="bg1"/>
                </a:solidFill>
              </a:rPr>
              <a:t>直播</a:t>
            </a:r>
          </a:p>
        </p:txBody>
      </p:sp>
      <p:sp>
        <p:nvSpPr>
          <p:cNvPr id="169" name="TextBox 68">
            <a:extLst>
              <a:ext uri="{FF2B5EF4-FFF2-40B4-BE49-F238E27FC236}">
                <a16:creationId xmlns:a16="http://schemas.microsoft.com/office/drawing/2014/main" id="{9F556BB0-8D12-FE2D-A082-CEB86912B140}"/>
              </a:ext>
            </a:extLst>
          </p:cNvPr>
          <p:cNvSpPr txBox="1"/>
          <p:nvPr/>
        </p:nvSpPr>
        <p:spPr>
          <a:xfrm>
            <a:off x="9507139" y="3186307"/>
            <a:ext cx="490519" cy="200055"/>
          </a:xfrm>
          <a:prstGeom prst="rect">
            <a:avLst/>
          </a:prstGeom>
          <a:noFill/>
        </p:spPr>
        <p:txBody>
          <a:bodyPr wrap="none" lIns="0" tIns="0" rIns="0" bIns="0" rtlCol="0">
            <a:spAutoFit/>
          </a:bodyPr>
          <a:lstStyle/>
          <a:p>
            <a:r>
              <a:rPr lang="zh-CN" altLang="en-US" sz="1300" dirty="0">
                <a:solidFill>
                  <a:schemeClr val="bg1"/>
                </a:solidFill>
              </a:rPr>
              <a:t>有好货</a:t>
            </a:r>
          </a:p>
        </p:txBody>
      </p:sp>
      <p:sp>
        <p:nvSpPr>
          <p:cNvPr id="170" name="TextBox 68">
            <a:extLst>
              <a:ext uri="{FF2B5EF4-FFF2-40B4-BE49-F238E27FC236}">
                <a16:creationId xmlns:a16="http://schemas.microsoft.com/office/drawing/2014/main" id="{33968D0B-5E6F-70A4-C4EA-D3A783441252}"/>
              </a:ext>
            </a:extLst>
          </p:cNvPr>
          <p:cNvSpPr txBox="1"/>
          <p:nvPr/>
        </p:nvSpPr>
        <p:spPr>
          <a:xfrm>
            <a:off x="9507139" y="3601063"/>
            <a:ext cx="654025" cy="200055"/>
          </a:xfrm>
          <a:prstGeom prst="rect">
            <a:avLst/>
          </a:prstGeom>
          <a:noFill/>
        </p:spPr>
        <p:txBody>
          <a:bodyPr wrap="none" lIns="0" tIns="0" rIns="0" bIns="0" rtlCol="0">
            <a:spAutoFit/>
          </a:bodyPr>
          <a:lstStyle/>
          <a:p>
            <a:r>
              <a:rPr lang="zh-CN" altLang="en-US" sz="1300" dirty="0">
                <a:solidFill>
                  <a:schemeClr val="bg1"/>
                </a:solidFill>
              </a:rPr>
              <a:t>每日好店</a:t>
            </a:r>
          </a:p>
        </p:txBody>
      </p:sp>
      <p:sp>
        <p:nvSpPr>
          <p:cNvPr id="171" name="TextBox 68">
            <a:extLst>
              <a:ext uri="{FF2B5EF4-FFF2-40B4-BE49-F238E27FC236}">
                <a16:creationId xmlns:a16="http://schemas.microsoft.com/office/drawing/2014/main" id="{8858EE36-E7B1-0B00-71DF-C6A80B7484B3}"/>
              </a:ext>
            </a:extLst>
          </p:cNvPr>
          <p:cNvSpPr txBox="1"/>
          <p:nvPr/>
        </p:nvSpPr>
        <p:spPr>
          <a:xfrm>
            <a:off x="9507139" y="4015819"/>
            <a:ext cx="327013" cy="200055"/>
          </a:xfrm>
          <a:prstGeom prst="rect">
            <a:avLst/>
          </a:prstGeom>
          <a:noFill/>
        </p:spPr>
        <p:txBody>
          <a:bodyPr wrap="none" lIns="0" tIns="0" rIns="0" bIns="0" rtlCol="0">
            <a:spAutoFit/>
          </a:bodyPr>
          <a:lstStyle/>
          <a:p>
            <a:r>
              <a:rPr lang="zh-CN" altLang="en-US" sz="1300" dirty="0">
                <a:solidFill>
                  <a:schemeClr val="bg1"/>
                </a:solidFill>
              </a:rPr>
              <a:t>躺平</a:t>
            </a:r>
          </a:p>
        </p:txBody>
      </p:sp>
      <p:sp>
        <p:nvSpPr>
          <p:cNvPr id="172" name="TextBox 68">
            <a:extLst>
              <a:ext uri="{FF2B5EF4-FFF2-40B4-BE49-F238E27FC236}">
                <a16:creationId xmlns:a16="http://schemas.microsoft.com/office/drawing/2014/main" id="{3362EBB0-5B4B-2EFB-CB67-4E823586B13B}"/>
              </a:ext>
            </a:extLst>
          </p:cNvPr>
          <p:cNvSpPr txBox="1"/>
          <p:nvPr/>
        </p:nvSpPr>
        <p:spPr>
          <a:xfrm>
            <a:off x="9507139" y="4430576"/>
            <a:ext cx="665247" cy="200055"/>
          </a:xfrm>
          <a:prstGeom prst="rect">
            <a:avLst/>
          </a:prstGeom>
          <a:noFill/>
        </p:spPr>
        <p:txBody>
          <a:bodyPr wrap="none" lIns="0" tIns="0" rIns="0" bIns="0" rtlCol="0">
            <a:spAutoFit/>
          </a:bodyPr>
          <a:lstStyle/>
          <a:p>
            <a:r>
              <a:rPr lang="en-US" altLang="zh-CN" sz="1300" dirty="0" err="1">
                <a:solidFill>
                  <a:schemeClr val="bg1"/>
                </a:solidFill>
              </a:rPr>
              <a:t>ifashion</a:t>
            </a:r>
            <a:endParaRPr lang="zh-CN" altLang="en-US" sz="1300" dirty="0">
              <a:solidFill>
                <a:schemeClr val="bg1"/>
              </a:solidFill>
            </a:endParaRPr>
          </a:p>
        </p:txBody>
      </p:sp>
      <p:sp>
        <p:nvSpPr>
          <p:cNvPr id="70" name="TextBox 69"/>
          <p:cNvSpPr txBox="1"/>
          <p:nvPr/>
        </p:nvSpPr>
        <p:spPr>
          <a:xfrm>
            <a:off x="10696242" y="2410095"/>
            <a:ext cx="718145" cy="215444"/>
          </a:xfrm>
          <a:prstGeom prst="rect">
            <a:avLst/>
          </a:prstGeom>
          <a:noFill/>
        </p:spPr>
        <p:txBody>
          <a:bodyPr wrap="none" lIns="0" tIns="0" rIns="0" bIns="0" rtlCol="0">
            <a:spAutoFit/>
          </a:bodyPr>
          <a:lstStyle/>
          <a:p>
            <a:r>
              <a:rPr lang="zh-CN" altLang="en-US" sz="1400" dirty="0">
                <a:solidFill>
                  <a:schemeClr val="accent2">
                    <a:lumMod val="50000"/>
                  </a:schemeClr>
                </a:solidFill>
                <a:latin typeface="+mj-ea"/>
                <a:ea typeface="+mj-ea"/>
              </a:rPr>
              <a:t>营销工具</a:t>
            </a:r>
          </a:p>
        </p:txBody>
      </p:sp>
      <p:sp>
        <p:nvSpPr>
          <p:cNvPr id="71" name="TextBox 70"/>
          <p:cNvSpPr txBox="1"/>
          <p:nvPr/>
        </p:nvSpPr>
        <p:spPr>
          <a:xfrm>
            <a:off x="10696242" y="2771551"/>
            <a:ext cx="654025" cy="200055"/>
          </a:xfrm>
          <a:prstGeom prst="rect">
            <a:avLst/>
          </a:prstGeom>
          <a:noFill/>
        </p:spPr>
        <p:txBody>
          <a:bodyPr wrap="none" lIns="0" tIns="0" rIns="0" bIns="0" rtlCol="0">
            <a:spAutoFit/>
          </a:bodyPr>
          <a:lstStyle/>
          <a:p>
            <a:r>
              <a:rPr lang="zh-CN" altLang="en-US" sz="1300" dirty="0">
                <a:solidFill>
                  <a:schemeClr val="bg1"/>
                </a:solidFill>
              </a:rPr>
              <a:t>百亿补贴</a:t>
            </a:r>
          </a:p>
        </p:txBody>
      </p:sp>
      <p:sp>
        <p:nvSpPr>
          <p:cNvPr id="173" name="TextBox 70">
            <a:extLst>
              <a:ext uri="{FF2B5EF4-FFF2-40B4-BE49-F238E27FC236}">
                <a16:creationId xmlns:a16="http://schemas.microsoft.com/office/drawing/2014/main" id="{22CB3841-53D9-9154-D801-A0C686FA9198}"/>
              </a:ext>
            </a:extLst>
          </p:cNvPr>
          <p:cNvSpPr txBox="1"/>
          <p:nvPr/>
        </p:nvSpPr>
        <p:spPr>
          <a:xfrm>
            <a:off x="10696242" y="3186307"/>
            <a:ext cx="490519" cy="200055"/>
          </a:xfrm>
          <a:prstGeom prst="rect">
            <a:avLst/>
          </a:prstGeom>
          <a:noFill/>
        </p:spPr>
        <p:txBody>
          <a:bodyPr wrap="none" lIns="0" tIns="0" rIns="0" bIns="0" rtlCol="0">
            <a:spAutoFit/>
          </a:bodyPr>
          <a:lstStyle/>
          <a:p>
            <a:r>
              <a:rPr lang="zh-CN" altLang="en-US" sz="1300" dirty="0">
                <a:solidFill>
                  <a:schemeClr val="bg1"/>
                </a:solidFill>
              </a:rPr>
              <a:t>互动城</a:t>
            </a:r>
          </a:p>
        </p:txBody>
      </p:sp>
      <p:sp>
        <p:nvSpPr>
          <p:cNvPr id="174" name="TextBox 70">
            <a:extLst>
              <a:ext uri="{FF2B5EF4-FFF2-40B4-BE49-F238E27FC236}">
                <a16:creationId xmlns:a16="http://schemas.microsoft.com/office/drawing/2014/main" id="{3A7BA0E0-0264-2C14-54D7-B23F6FEB8C78}"/>
              </a:ext>
            </a:extLst>
          </p:cNvPr>
          <p:cNvSpPr txBox="1"/>
          <p:nvPr/>
        </p:nvSpPr>
        <p:spPr>
          <a:xfrm>
            <a:off x="10696242" y="3601063"/>
            <a:ext cx="490519" cy="200055"/>
          </a:xfrm>
          <a:prstGeom prst="rect">
            <a:avLst/>
          </a:prstGeom>
          <a:noFill/>
        </p:spPr>
        <p:txBody>
          <a:bodyPr wrap="none" lIns="0" tIns="0" rIns="0" bIns="0" rtlCol="0">
            <a:spAutoFit/>
          </a:bodyPr>
          <a:lstStyle/>
          <a:p>
            <a:r>
              <a:rPr lang="zh-CN" altLang="en-US" sz="1300" dirty="0">
                <a:solidFill>
                  <a:schemeClr val="bg1"/>
                </a:solidFill>
              </a:rPr>
              <a:t>小黑盒</a:t>
            </a:r>
          </a:p>
        </p:txBody>
      </p:sp>
      <p:sp>
        <p:nvSpPr>
          <p:cNvPr id="175" name="TextBox 70">
            <a:extLst>
              <a:ext uri="{FF2B5EF4-FFF2-40B4-BE49-F238E27FC236}">
                <a16:creationId xmlns:a16="http://schemas.microsoft.com/office/drawing/2014/main" id="{3BB13A94-0E5F-4442-A06B-D0DA208ABA87}"/>
              </a:ext>
            </a:extLst>
          </p:cNvPr>
          <p:cNvSpPr txBox="1"/>
          <p:nvPr/>
        </p:nvSpPr>
        <p:spPr>
          <a:xfrm>
            <a:off x="10696242" y="4015819"/>
            <a:ext cx="490519" cy="200055"/>
          </a:xfrm>
          <a:prstGeom prst="rect">
            <a:avLst/>
          </a:prstGeom>
          <a:noFill/>
        </p:spPr>
        <p:txBody>
          <a:bodyPr wrap="none" lIns="0" tIns="0" rIns="0" bIns="0" rtlCol="0">
            <a:spAutoFit/>
          </a:bodyPr>
          <a:lstStyle/>
          <a:p>
            <a:r>
              <a:rPr lang="zh-CN" altLang="en-US" sz="1300" dirty="0">
                <a:solidFill>
                  <a:schemeClr val="bg1"/>
                </a:solidFill>
              </a:rPr>
              <a:t>吃货街</a:t>
            </a:r>
          </a:p>
        </p:txBody>
      </p:sp>
      <p:sp>
        <p:nvSpPr>
          <p:cNvPr id="176" name="TextBox 70">
            <a:extLst>
              <a:ext uri="{FF2B5EF4-FFF2-40B4-BE49-F238E27FC236}">
                <a16:creationId xmlns:a16="http://schemas.microsoft.com/office/drawing/2014/main" id="{C55B580A-17ED-FFB6-3184-AE12EF295192}"/>
              </a:ext>
            </a:extLst>
          </p:cNvPr>
          <p:cNvSpPr txBox="1"/>
          <p:nvPr/>
        </p:nvSpPr>
        <p:spPr>
          <a:xfrm>
            <a:off x="10696242" y="4430576"/>
            <a:ext cx="654025" cy="200055"/>
          </a:xfrm>
          <a:prstGeom prst="rect">
            <a:avLst/>
          </a:prstGeom>
          <a:noFill/>
        </p:spPr>
        <p:txBody>
          <a:bodyPr wrap="none" lIns="0" tIns="0" rIns="0" bIns="0" rtlCol="0">
            <a:spAutoFit/>
          </a:bodyPr>
          <a:lstStyle/>
          <a:p>
            <a:r>
              <a:rPr lang="zh-CN" altLang="en-US" sz="1300" dirty="0">
                <a:solidFill>
                  <a:schemeClr val="bg1"/>
                </a:solidFill>
              </a:rPr>
              <a:t>天天特卖</a:t>
            </a:r>
          </a:p>
        </p:txBody>
      </p:sp>
      <p:cxnSp>
        <p:nvCxnSpPr>
          <p:cNvPr id="197" name="直接连接符 196">
            <a:extLst>
              <a:ext uri="{FF2B5EF4-FFF2-40B4-BE49-F238E27FC236}">
                <a16:creationId xmlns:a16="http://schemas.microsoft.com/office/drawing/2014/main" id="{12AC7460-C32F-9BC4-BE7F-689F4BD1C86C}"/>
              </a:ext>
            </a:extLst>
          </p:cNvPr>
          <p:cNvCxnSpPr>
            <a:cxnSpLocks/>
          </p:cNvCxnSpPr>
          <p:nvPr/>
        </p:nvCxnSpPr>
        <p:spPr>
          <a:xfrm>
            <a:off x="7801842" y="2316690"/>
            <a:ext cx="0" cy="2398938"/>
          </a:xfrm>
          <a:prstGeom prst="line">
            <a:avLst/>
          </a:prstGeom>
          <a:ln w="6350">
            <a:solidFill>
              <a:schemeClr val="accent2">
                <a:alpha val="43000"/>
              </a:schemeClr>
            </a:solidFill>
          </a:ln>
        </p:spPr>
        <p:style>
          <a:lnRef idx="1">
            <a:schemeClr val="accent1"/>
          </a:lnRef>
          <a:fillRef idx="0">
            <a:schemeClr val="accent1"/>
          </a:fillRef>
          <a:effectRef idx="0">
            <a:schemeClr val="accent1"/>
          </a:effectRef>
          <a:fontRef idx="minor">
            <a:schemeClr val="tx1"/>
          </a:fontRef>
        </p:style>
      </p:cxnSp>
      <p:cxnSp>
        <p:nvCxnSpPr>
          <p:cNvPr id="199" name="直接连接符 198">
            <a:extLst>
              <a:ext uri="{FF2B5EF4-FFF2-40B4-BE49-F238E27FC236}">
                <a16:creationId xmlns:a16="http://schemas.microsoft.com/office/drawing/2014/main" id="{70FA2F48-E5F4-CD20-EF6D-639F60FA95C1}"/>
              </a:ext>
            </a:extLst>
          </p:cNvPr>
          <p:cNvCxnSpPr>
            <a:cxnSpLocks/>
          </p:cNvCxnSpPr>
          <p:nvPr/>
        </p:nvCxnSpPr>
        <p:spPr>
          <a:xfrm>
            <a:off x="9237934" y="2316690"/>
            <a:ext cx="0" cy="2398938"/>
          </a:xfrm>
          <a:prstGeom prst="line">
            <a:avLst/>
          </a:prstGeom>
          <a:ln w="6350">
            <a:solidFill>
              <a:schemeClr val="accent2">
                <a:alpha val="43000"/>
              </a:schemeClr>
            </a:solidFill>
          </a:ln>
        </p:spPr>
        <p:style>
          <a:lnRef idx="1">
            <a:schemeClr val="accent1"/>
          </a:lnRef>
          <a:fillRef idx="0">
            <a:schemeClr val="accent1"/>
          </a:fillRef>
          <a:effectRef idx="0">
            <a:schemeClr val="accent1"/>
          </a:effectRef>
          <a:fontRef idx="minor">
            <a:schemeClr val="tx1"/>
          </a:fontRef>
        </p:style>
      </p:cxnSp>
      <p:cxnSp>
        <p:nvCxnSpPr>
          <p:cNvPr id="200" name="直接连接符 199">
            <a:extLst>
              <a:ext uri="{FF2B5EF4-FFF2-40B4-BE49-F238E27FC236}">
                <a16:creationId xmlns:a16="http://schemas.microsoft.com/office/drawing/2014/main" id="{EF250228-DE46-0A63-7B32-4F68A069A9C9}"/>
              </a:ext>
            </a:extLst>
          </p:cNvPr>
          <p:cNvCxnSpPr>
            <a:cxnSpLocks/>
          </p:cNvCxnSpPr>
          <p:nvPr/>
        </p:nvCxnSpPr>
        <p:spPr>
          <a:xfrm>
            <a:off x="10441590" y="2316690"/>
            <a:ext cx="0" cy="2398938"/>
          </a:xfrm>
          <a:prstGeom prst="line">
            <a:avLst/>
          </a:prstGeom>
          <a:ln w="6350">
            <a:solidFill>
              <a:schemeClr val="accent2">
                <a:alpha val="43000"/>
              </a:schemeClr>
            </a:solidFill>
          </a:ln>
        </p:spPr>
        <p:style>
          <a:lnRef idx="1">
            <a:schemeClr val="accent1"/>
          </a:lnRef>
          <a:fillRef idx="0">
            <a:schemeClr val="accent1"/>
          </a:fillRef>
          <a:effectRef idx="0">
            <a:schemeClr val="accent1"/>
          </a:effectRef>
          <a:fontRef idx="minor">
            <a:schemeClr val="tx1"/>
          </a:fontRef>
        </p:style>
      </p:cxnSp>
      <p:grpSp>
        <p:nvGrpSpPr>
          <p:cNvPr id="210" name="组合 209">
            <a:extLst>
              <a:ext uri="{FF2B5EF4-FFF2-40B4-BE49-F238E27FC236}">
                <a16:creationId xmlns:a16="http://schemas.microsoft.com/office/drawing/2014/main" id="{C7938120-E545-5BB2-DBCF-8B6D50719F35}"/>
              </a:ext>
            </a:extLst>
          </p:cNvPr>
          <p:cNvGrpSpPr/>
          <p:nvPr/>
        </p:nvGrpSpPr>
        <p:grpSpPr>
          <a:xfrm>
            <a:off x="6658985" y="5066154"/>
            <a:ext cx="1173380" cy="1033774"/>
            <a:chOff x="6739421" y="5066154"/>
            <a:chExt cx="1173380" cy="1033774"/>
          </a:xfrm>
        </p:grpSpPr>
        <p:grpSp>
          <p:nvGrpSpPr>
            <p:cNvPr id="202" name="Group 38">
              <a:extLst>
                <a:ext uri="{FF2B5EF4-FFF2-40B4-BE49-F238E27FC236}">
                  <a16:creationId xmlns:a16="http://schemas.microsoft.com/office/drawing/2014/main" id="{5035211F-D7AA-A850-5DF6-2ACD390DBF44}"/>
                </a:ext>
              </a:extLst>
            </p:cNvPr>
            <p:cNvGrpSpPr/>
            <p:nvPr/>
          </p:nvGrpSpPr>
          <p:grpSpPr>
            <a:xfrm>
              <a:off x="6759195" y="5066154"/>
              <a:ext cx="1033774" cy="1033774"/>
              <a:chOff x="6091511" y="4772006"/>
              <a:chExt cx="1324616" cy="1324616"/>
            </a:xfrm>
          </p:grpSpPr>
          <p:sp>
            <p:nvSpPr>
              <p:cNvPr id="208" name="Freeform: Shape 39">
                <a:extLst>
                  <a:ext uri="{FF2B5EF4-FFF2-40B4-BE49-F238E27FC236}">
                    <a16:creationId xmlns:a16="http://schemas.microsoft.com/office/drawing/2014/main" id="{5A674EE6-5BE1-5209-9BF0-A2B21B8432A6}"/>
                  </a:ext>
                </a:extLst>
              </p:cNvPr>
              <p:cNvSpPr/>
              <p:nvPr/>
            </p:nvSpPr>
            <p:spPr>
              <a:xfrm>
                <a:off x="6092577" y="4773072"/>
                <a:ext cx="1322485" cy="661242"/>
              </a:xfrm>
              <a:custGeom>
                <a:avLst/>
                <a:gdLst>
                  <a:gd name="connsiteX0" fmla="*/ 661242 w 1322484"/>
                  <a:gd name="connsiteY0" fmla="*/ 0 h 661242"/>
                  <a:gd name="connsiteX1" fmla="*/ 1322484 w 1322484"/>
                  <a:gd name="connsiteY1" fmla="*/ 661242 h 661242"/>
                  <a:gd name="connsiteX2" fmla="*/ 1228890 w 1322484"/>
                  <a:gd name="connsiteY2" fmla="*/ 661242 h 661242"/>
                  <a:gd name="connsiteX3" fmla="*/ 661241 w 1322484"/>
                  <a:gd name="connsiteY3" fmla="*/ 93593 h 661242"/>
                  <a:gd name="connsiteX4" fmla="*/ 93592 w 1322484"/>
                  <a:gd name="connsiteY4" fmla="*/ 661242 h 661242"/>
                  <a:gd name="connsiteX5" fmla="*/ 0 w 1322484"/>
                  <a:gd name="connsiteY5" fmla="*/ 661242 h 661242"/>
                  <a:gd name="connsiteX6" fmla="*/ 661242 w 1322484"/>
                  <a:gd name="connsiteY6" fmla="*/ 0 h 661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2484" h="661242">
                    <a:moveTo>
                      <a:pt x="661242" y="0"/>
                    </a:moveTo>
                    <a:cubicBezTo>
                      <a:pt x="1026436" y="0"/>
                      <a:pt x="1322484" y="296048"/>
                      <a:pt x="1322484" y="661242"/>
                    </a:cubicBezTo>
                    <a:lnTo>
                      <a:pt x="1228890" y="661242"/>
                    </a:lnTo>
                    <a:cubicBezTo>
                      <a:pt x="1228890" y="347738"/>
                      <a:pt x="974745" y="93593"/>
                      <a:pt x="661241" y="93593"/>
                    </a:cubicBezTo>
                    <a:cubicBezTo>
                      <a:pt x="347737" y="93593"/>
                      <a:pt x="93592" y="347738"/>
                      <a:pt x="93592" y="661242"/>
                    </a:cubicBezTo>
                    <a:lnTo>
                      <a:pt x="0" y="661242"/>
                    </a:lnTo>
                    <a:cubicBezTo>
                      <a:pt x="0" y="296048"/>
                      <a:pt x="296048" y="0"/>
                      <a:pt x="661242" y="0"/>
                    </a:cubicBezTo>
                    <a:close/>
                  </a:path>
                </a:pathLst>
              </a:custGeom>
              <a:solidFill>
                <a:schemeClr val="accent2">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OPPOSans R" panose="00020600040101010101" pitchFamily="18" charset="-122"/>
                  <a:ea typeface="+mn-ea"/>
                  <a:cs typeface="+mn-cs"/>
                </a:endParaRPr>
              </a:p>
            </p:txBody>
          </p:sp>
          <p:sp>
            <p:nvSpPr>
              <p:cNvPr id="209" name="Block Arc 40">
                <a:extLst>
                  <a:ext uri="{FF2B5EF4-FFF2-40B4-BE49-F238E27FC236}">
                    <a16:creationId xmlns:a16="http://schemas.microsoft.com/office/drawing/2014/main" id="{20C449AD-CD24-0ABF-1613-9B1B65179601}"/>
                  </a:ext>
                </a:extLst>
              </p:cNvPr>
              <p:cNvSpPr/>
              <p:nvPr/>
            </p:nvSpPr>
            <p:spPr>
              <a:xfrm flipH="1">
                <a:off x="6091511" y="4772006"/>
                <a:ext cx="1324616" cy="1324616"/>
              </a:xfrm>
              <a:prstGeom prst="blockArc">
                <a:avLst>
                  <a:gd name="adj1" fmla="val 11968564"/>
                  <a:gd name="adj2" fmla="val 1628"/>
                  <a:gd name="adj3" fmla="val 6782"/>
                </a:avLst>
              </a:prstGeom>
              <a:gradFill>
                <a:gsLst>
                  <a:gs pos="100000">
                    <a:schemeClr val="accent2">
                      <a:lumMod val="75000"/>
                    </a:schemeClr>
                  </a:gs>
                  <a:gs pos="0">
                    <a:schemeClr val="accent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03" name="TextBox 42">
              <a:extLst>
                <a:ext uri="{FF2B5EF4-FFF2-40B4-BE49-F238E27FC236}">
                  <a16:creationId xmlns:a16="http://schemas.microsoft.com/office/drawing/2014/main" id="{36EA88FE-C3DC-4DB6-170B-584CFB67EC47}"/>
                </a:ext>
              </a:extLst>
            </p:cNvPr>
            <p:cNvSpPr txBox="1"/>
            <p:nvPr/>
          </p:nvSpPr>
          <p:spPr>
            <a:xfrm>
              <a:off x="6984603" y="5206586"/>
              <a:ext cx="583704" cy="27699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chemeClr val="bg1"/>
                  </a:solidFill>
                  <a:effectLst/>
                  <a:uLnTx/>
                  <a:uFillTx/>
                  <a:latin typeface="+mj-lt"/>
                  <a:ea typeface="+mn-ea"/>
                  <a:cs typeface="+mn-cs"/>
                </a:rPr>
                <a:t>72</a:t>
              </a:r>
            </a:p>
          </p:txBody>
        </p:sp>
        <p:sp>
          <p:nvSpPr>
            <p:cNvPr id="204" name="TextBox 43">
              <a:extLst>
                <a:ext uri="{FF2B5EF4-FFF2-40B4-BE49-F238E27FC236}">
                  <a16:creationId xmlns:a16="http://schemas.microsoft.com/office/drawing/2014/main" id="{07588ABA-7BE4-93FE-949E-509C108ED957}"/>
                </a:ext>
              </a:extLst>
            </p:cNvPr>
            <p:cNvSpPr txBox="1"/>
            <p:nvPr/>
          </p:nvSpPr>
          <p:spPr>
            <a:xfrm>
              <a:off x="6934618" y="5486105"/>
              <a:ext cx="683679" cy="16927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chemeClr val="bg1">
                      <a:alpha val="50000"/>
                    </a:schemeClr>
                  </a:solidFill>
                  <a:effectLst/>
                  <a:uLnTx/>
                  <a:uFillTx/>
                  <a:latin typeface="+mj-lt"/>
                  <a:ea typeface="+mn-ea"/>
                  <a:cs typeface="+mn-cs"/>
                </a:rPr>
                <a:t>GDP</a:t>
              </a:r>
            </a:p>
          </p:txBody>
        </p:sp>
        <p:sp>
          <p:nvSpPr>
            <p:cNvPr id="205" name="TextBox 52">
              <a:extLst>
                <a:ext uri="{FF2B5EF4-FFF2-40B4-BE49-F238E27FC236}">
                  <a16:creationId xmlns:a16="http://schemas.microsoft.com/office/drawing/2014/main" id="{F01E320A-19FB-7083-2E2D-DE7298307263}"/>
                </a:ext>
              </a:extLst>
            </p:cNvPr>
            <p:cNvSpPr txBox="1"/>
            <p:nvPr/>
          </p:nvSpPr>
          <p:spPr>
            <a:xfrm>
              <a:off x="6739421" y="5633736"/>
              <a:ext cx="137447" cy="215444"/>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i="0" u="none" strike="noStrike" kern="1200" cap="none" spc="0" normalizeH="0" baseline="0" noProof="0" dirty="0">
                  <a:ln>
                    <a:noFill/>
                  </a:ln>
                  <a:solidFill>
                    <a:schemeClr val="bg1">
                      <a:alpha val="50000"/>
                    </a:schemeClr>
                  </a:solidFill>
                  <a:effectLst/>
                  <a:uLnTx/>
                  <a:uFillTx/>
                  <a:ea typeface="+mn-ea"/>
                  <a:cs typeface="+mn-cs"/>
                </a:rPr>
                <a:t>0</a:t>
              </a:r>
            </a:p>
          </p:txBody>
        </p:sp>
        <p:sp>
          <p:nvSpPr>
            <p:cNvPr id="206" name="TextBox 53">
              <a:extLst>
                <a:ext uri="{FF2B5EF4-FFF2-40B4-BE49-F238E27FC236}">
                  <a16:creationId xmlns:a16="http://schemas.microsoft.com/office/drawing/2014/main" id="{3072B238-6D15-3F8E-8675-6E94AD122F7D}"/>
                </a:ext>
              </a:extLst>
            </p:cNvPr>
            <p:cNvSpPr txBox="1"/>
            <p:nvPr/>
          </p:nvSpPr>
          <p:spPr>
            <a:xfrm>
              <a:off x="7562662" y="5633736"/>
              <a:ext cx="350139" cy="215444"/>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i="0" u="none" strike="noStrike" kern="1200" cap="none" spc="0" normalizeH="0" baseline="0" noProof="0" dirty="0">
                  <a:ln>
                    <a:noFill/>
                  </a:ln>
                  <a:solidFill>
                    <a:schemeClr val="bg1">
                      <a:alpha val="50000"/>
                    </a:schemeClr>
                  </a:solidFill>
                  <a:effectLst/>
                  <a:uLnTx/>
                  <a:uFillTx/>
                  <a:ea typeface="+mn-ea"/>
                  <a:cs typeface="+mn-cs"/>
                </a:rPr>
                <a:t>100</a:t>
              </a:r>
            </a:p>
          </p:txBody>
        </p:sp>
      </p:grpSp>
      <p:grpSp>
        <p:nvGrpSpPr>
          <p:cNvPr id="211" name="组合 210">
            <a:extLst>
              <a:ext uri="{FF2B5EF4-FFF2-40B4-BE49-F238E27FC236}">
                <a16:creationId xmlns:a16="http://schemas.microsoft.com/office/drawing/2014/main" id="{9D3E1342-E628-3683-69F1-DFB23177637E}"/>
              </a:ext>
            </a:extLst>
          </p:cNvPr>
          <p:cNvGrpSpPr/>
          <p:nvPr/>
        </p:nvGrpSpPr>
        <p:grpSpPr>
          <a:xfrm>
            <a:off x="7896423" y="5066154"/>
            <a:ext cx="1173380" cy="1033774"/>
            <a:chOff x="6739421" y="5066154"/>
            <a:chExt cx="1173380" cy="1033774"/>
          </a:xfrm>
        </p:grpSpPr>
        <p:grpSp>
          <p:nvGrpSpPr>
            <p:cNvPr id="212" name="Group 38">
              <a:extLst>
                <a:ext uri="{FF2B5EF4-FFF2-40B4-BE49-F238E27FC236}">
                  <a16:creationId xmlns:a16="http://schemas.microsoft.com/office/drawing/2014/main" id="{7B74A037-DC27-A2F6-772B-FB317AE4391F}"/>
                </a:ext>
              </a:extLst>
            </p:cNvPr>
            <p:cNvGrpSpPr/>
            <p:nvPr/>
          </p:nvGrpSpPr>
          <p:grpSpPr>
            <a:xfrm>
              <a:off x="6759197" y="5066154"/>
              <a:ext cx="1034565" cy="1033774"/>
              <a:chOff x="6091511" y="4772006"/>
              <a:chExt cx="1325629" cy="1324616"/>
            </a:xfrm>
          </p:grpSpPr>
          <p:sp>
            <p:nvSpPr>
              <p:cNvPr id="217" name="Freeform: Shape 39">
                <a:extLst>
                  <a:ext uri="{FF2B5EF4-FFF2-40B4-BE49-F238E27FC236}">
                    <a16:creationId xmlns:a16="http://schemas.microsoft.com/office/drawing/2014/main" id="{F543240B-2FAC-5E41-743C-810F4835C8C4}"/>
                  </a:ext>
                </a:extLst>
              </p:cNvPr>
              <p:cNvSpPr/>
              <p:nvPr/>
            </p:nvSpPr>
            <p:spPr>
              <a:xfrm>
                <a:off x="6094656" y="4773072"/>
                <a:ext cx="1322484" cy="661242"/>
              </a:xfrm>
              <a:custGeom>
                <a:avLst/>
                <a:gdLst>
                  <a:gd name="connsiteX0" fmla="*/ 661242 w 1322484"/>
                  <a:gd name="connsiteY0" fmla="*/ 0 h 661242"/>
                  <a:gd name="connsiteX1" fmla="*/ 1322484 w 1322484"/>
                  <a:gd name="connsiteY1" fmla="*/ 661242 h 661242"/>
                  <a:gd name="connsiteX2" fmla="*/ 1228890 w 1322484"/>
                  <a:gd name="connsiteY2" fmla="*/ 661242 h 661242"/>
                  <a:gd name="connsiteX3" fmla="*/ 661241 w 1322484"/>
                  <a:gd name="connsiteY3" fmla="*/ 93593 h 661242"/>
                  <a:gd name="connsiteX4" fmla="*/ 93592 w 1322484"/>
                  <a:gd name="connsiteY4" fmla="*/ 661242 h 661242"/>
                  <a:gd name="connsiteX5" fmla="*/ 0 w 1322484"/>
                  <a:gd name="connsiteY5" fmla="*/ 661242 h 661242"/>
                  <a:gd name="connsiteX6" fmla="*/ 661242 w 1322484"/>
                  <a:gd name="connsiteY6" fmla="*/ 0 h 661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2484" h="661242">
                    <a:moveTo>
                      <a:pt x="661242" y="0"/>
                    </a:moveTo>
                    <a:cubicBezTo>
                      <a:pt x="1026436" y="0"/>
                      <a:pt x="1322484" y="296048"/>
                      <a:pt x="1322484" y="661242"/>
                    </a:cubicBezTo>
                    <a:lnTo>
                      <a:pt x="1228890" y="661242"/>
                    </a:lnTo>
                    <a:cubicBezTo>
                      <a:pt x="1228890" y="347738"/>
                      <a:pt x="974745" y="93593"/>
                      <a:pt x="661241" y="93593"/>
                    </a:cubicBezTo>
                    <a:cubicBezTo>
                      <a:pt x="347737" y="93593"/>
                      <a:pt x="93592" y="347738"/>
                      <a:pt x="93592" y="661242"/>
                    </a:cubicBezTo>
                    <a:lnTo>
                      <a:pt x="0" y="661242"/>
                    </a:lnTo>
                    <a:cubicBezTo>
                      <a:pt x="0" y="296048"/>
                      <a:pt x="296048" y="0"/>
                      <a:pt x="661242" y="0"/>
                    </a:cubicBezTo>
                    <a:close/>
                  </a:path>
                </a:pathLst>
              </a:custGeom>
              <a:solidFill>
                <a:schemeClr val="accent2">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OPPOSans R" panose="00020600040101010101" pitchFamily="18" charset="-122"/>
                  <a:ea typeface="+mn-ea"/>
                  <a:cs typeface="+mn-cs"/>
                </a:endParaRPr>
              </a:p>
            </p:txBody>
          </p:sp>
          <p:sp>
            <p:nvSpPr>
              <p:cNvPr id="218" name="Block Arc 40">
                <a:extLst>
                  <a:ext uri="{FF2B5EF4-FFF2-40B4-BE49-F238E27FC236}">
                    <a16:creationId xmlns:a16="http://schemas.microsoft.com/office/drawing/2014/main" id="{9E7647AC-BF51-5781-AB41-B78608F2B243}"/>
                  </a:ext>
                </a:extLst>
              </p:cNvPr>
              <p:cNvSpPr/>
              <p:nvPr/>
            </p:nvSpPr>
            <p:spPr>
              <a:xfrm flipH="1">
                <a:off x="6091511" y="4772006"/>
                <a:ext cx="1324616" cy="1324616"/>
              </a:xfrm>
              <a:prstGeom prst="blockArc">
                <a:avLst>
                  <a:gd name="adj1" fmla="val 17706368"/>
                  <a:gd name="adj2" fmla="val 1628"/>
                  <a:gd name="adj3" fmla="val 6782"/>
                </a:avLst>
              </a:prstGeom>
              <a:gradFill>
                <a:gsLst>
                  <a:gs pos="100000">
                    <a:schemeClr val="accent2">
                      <a:lumMod val="75000"/>
                    </a:schemeClr>
                  </a:gs>
                  <a:gs pos="0">
                    <a:schemeClr val="accent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13" name="TextBox 42">
              <a:extLst>
                <a:ext uri="{FF2B5EF4-FFF2-40B4-BE49-F238E27FC236}">
                  <a16:creationId xmlns:a16="http://schemas.microsoft.com/office/drawing/2014/main" id="{8CA23D45-1369-47CE-710A-74B83DEF158F}"/>
                </a:ext>
              </a:extLst>
            </p:cNvPr>
            <p:cNvSpPr txBox="1"/>
            <p:nvPr/>
          </p:nvSpPr>
          <p:spPr>
            <a:xfrm>
              <a:off x="6773212" y="5206586"/>
              <a:ext cx="1025476" cy="27699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dirty="0">
                  <a:solidFill>
                    <a:schemeClr val="bg1"/>
                  </a:solidFill>
                  <a:latin typeface="+mj-lt"/>
                </a:rPr>
                <a:t>32</a:t>
              </a:r>
              <a:endParaRPr kumimoji="0" lang="en-US" sz="1800" b="1" i="0" u="none" strike="noStrike" kern="1200" cap="none" spc="0" normalizeH="0" baseline="0" noProof="0" dirty="0">
                <a:ln>
                  <a:noFill/>
                </a:ln>
                <a:solidFill>
                  <a:schemeClr val="bg1"/>
                </a:solidFill>
                <a:effectLst/>
                <a:uLnTx/>
                <a:uFillTx/>
                <a:latin typeface="+mj-lt"/>
                <a:ea typeface="+mn-ea"/>
                <a:cs typeface="+mn-cs"/>
              </a:endParaRPr>
            </a:p>
          </p:txBody>
        </p:sp>
        <p:sp>
          <p:nvSpPr>
            <p:cNvPr id="214" name="TextBox 43">
              <a:extLst>
                <a:ext uri="{FF2B5EF4-FFF2-40B4-BE49-F238E27FC236}">
                  <a16:creationId xmlns:a16="http://schemas.microsoft.com/office/drawing/2014/main" id="{EDA6D00D-998F-8AFF-5580-979827D08032}"/>
                </a:ext>
              </a:extLst>
            </p:cNvPr>
            <p:cNvSpPr txBox="1"/>
            <p:nvPr/>
          </p:nvSpPr>
          <p:spPr>
            <a:xfrm>
              <a:off x="6759153" y="5486105"/>
              <a:ext cx="1053594" cy="16927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chemeClr val="bg1">
                      <a:alpha val="50000"/>
                    </a:schemeClr>
                  </a:solidFill>
                  <a:effectLst/>
                  <a:uLnTx/>
                  <a:uFillTx/>
                  <a:latin typeface="+mj-lt"/>
                  <a:ea typeface="+mn-ea"/>
                  <a:cs typeface="+mn-cs"/>
                </a:rPr>
                <a:t>GDP</a:t>
              </a:r>
            </a:p>
          </p:txBody>
        </p:sp>
        <p:sp>
          <p:nvSpPr>
            <p:cNvPr id="215" name="TextBox 52">
              <a:extLst>
                <a:ext uri="{FF2B5EF4-FFF2-40B4-BE49-F238E27FC236}">
                  <a16:creationId xmlns:a16="http://schemas.microsoft.com/office/drawing/2014/main" id="{D740F13E-B0F2-3FDC-F6DB-E6AE2BD51B8C}"/>
                </a:ext>
              </a:extLst>
            </p:cNvPr>
            <p:cNvSpPr txBox="1"/>
            <p:nvPr/>
          </p:nvSpPr>
          <p:spPr>
            <a:xfrm>
              <a:off x="6739421" y="5633736"/>
              <a:ext cx="137447" cy="215444"/>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i="0" u="none" strike="noStrike" kern="1200" cap="none" spc="0" normalizeH="0" baseline="0" noProof="0" dirty="0">
                  <a:ln>
                    <a:noFill/>
                  </a:ln>
                  <a:solidFill>
                    <a:schemeClr val="bg1">
                      <a:alpha val="50000"/>
                    </a:schemeClr>
                  </a:solidFill>
                  <a:effectLst/>
                  <a:uLnTx/>
                  <a:uFillTx/>
                  <a:ea typeface="+mn-ea"/>
                  <a:cs typeface="+mn-cs"/>
                </a:rPr>
                <a:t>0</a:t>
              </a:r>
            </a:p>
          </p:txBody>
        </p:sp>
        <p:sp>
          <p:nvSpPr>
            <p:cNvPr id="216" name="TextBox 53">
              <a:extLst>
                <a:ext uri="{FF2B5EF4-FFF2-40B4-BE49-F238E27FC236}">
                  <a16:creationId xmlns:a16="http://schemas.microsoft.com/office/drawing/2014/main" id="{6324A166-3881-113A-2A25-1BBBB76B73C0}"/>
                </a:ext>
              </a:extLst>
            </p:cNvPr>
            <p:cNvSpPr txBox="1"/>
            <p:nvPr/>
          </p:nvSpPr>
          <p:spPr>
            <a:xfrm>
              <a:off x="7562662" y="5633736"/>
              <a:ext cx="350139" cy="215444"/>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i="0" u="none" strike="noStrike" kern="1200" cap="none" spc="0" normalizeH="0" baseline="0" noProof="0" dirty="0">
                  <a:ln>
                    <a:noFill/>
                  </a:ln>
                  <a:solidFill>
                    <a:schemeClr val="bg1">
                      <a:alpha val="50000"/>
                    </a:schemeClr>
                  </a:solidFill>
                  <a:effectLst/>
                  <a:uLnTx/>
                  <a:uFillTx/>
                  <a:ea typeface="+mn-ea"/>
                  <a:cs typeface="+mn-cs"/>
                </a:rPr>
                <a:t>100</a:t>
              </a:r>
            </a:p>
          </p:txBody>
        </p:sp>
      </p:grpSp>
      <p:grpSp>
        <p:nvGrpSpPr>
          <p:cNvPr id="219" name="组合 218">
            <a:extLst>
              <a:ext uri="{FF2B5EF4-FFF2-40B4-BE49-F238E27FC236}">
                <a16:creationId xmlns:a16="http://schemas.microsoft.com/office/drawing/2014/main" id="{B5784710-8068-06BC-6124-50EF481A99DF}"/>
              </a:ext>
            </a:extLst>
          </p:cNvPr>
          <p:cNvGrpSpPr/>
          <p:nvPr/>
        </p:nvGrpSpPr>
        <p:grpSpPr>
          <a:xfrm>
            <a:off x="9157724" y="5066154"/>
            <a:ext cx="1173380" cy="1033774"/>
            <a:chOff x="6739421" y="5066154"/>
            <a:chExt cx="1173380" cy="1033774"/>
          </a:xfrm>
        </p:grpSpPr>
        <p:grpSp>
          <p:nvGrpSpPr>
            <p:cNvPr id="220" name="Group 38">
              <a:extLst>
                <a:ext uri="{FF2B5EF4-FFF2-40B4-BE49-F238E27FC236}">
                  <a16:creationId xmlns:a16="http://schemas.microsoft.com/office/drawing/2014/main" id="{04E71438-DF8A-84C5-304D-99E30BDDC38B}"/>
                </a:ext>
              </a:extLst>
            </p:cNvPr>
            <p:cNvGrpSpPr/>
            <p:nvPr/>
          </p:nvGrpSpPr>
          <p:grpSpPr>
            <a:xfrm>
              <a:off x="6759197" y="5066154"/>
              <a:ext cx="1034565" cy="1033774"/>
              <a:chOff x="6091511" y="4772006"/>
              <a:chExt cx="1325629" cy="1324616"/>
            </a:xfrm>
          </p:grpSpPr>
          <p:sp>
            <p:nvSpPr>
              <p:cNvPr id="225" name="Freeform: Shape 39">
                <a:extLst>
                  <a:ext uri="{FF2B5EF4-FFF2-40B4-BE49-F238E27FC236}">
                    <a16:creationId xmlns:a16="http://schemas.microsoft.com/office/drawing/2014/main" id="{98EF7DF8-D1B8-AAFB-0193-D5285E8BDAD1}"/>
                  </a:ext>
                </a:extLst>
              </p:cNvPr>
              <p:cNvSpPr/>
              <p:nvPr/>
            </p:nvSpPr>
            <p:spPr>
              <a:xfrm>
                <a:off x="6094655" y="4773072"/>
                <a:ext cx="1322485" cy="661242"/>
              </a:xfrm>
              <a:custGeom>
                <a:avLst/>
                <a:gdLst>
                  <a:gd name="connsiteX0" fmla="*/ 661242 w 1322484"/>
                  <a:gd name="connsiteY0" fmla="*/ 0 h 661242"/>
                  <a:gd name="connsiteX1" fmla="*/ 1322484 w 1322484"/>
                  <a:gd name="connsiteY1" fmla="*/ 661242 h 661242"/>
                  <a:gd name="connsiteX2" fmla="*/ 1228890 w 1322484"/>
                  <a:gd name="connsiteY2" fmla="*/ 661242 h 661242"/>
                  <a:gd name="connsiteX3" fmla="*/ 661241 w 1322484"/>
                  <a:gd name="connsiteY3" fmla="*/ 93593 h 661242"/>
                  <a:gd name="connsiteX4" fmla="*/ 93592 w 1322484"/>
                  <a:gd name="connsiteY4" fmla="*/ 661242 h 661242"/>
                  <a:gd name="connsiteX5" fmla="*/ 0 w 1322484"/>
                  <a:gd name="connsiteY5" fmla="*/ 661242 h 661242"/>
                  <a:gd name="connsiteX6" fmla="*/ 661242 w 1322484"/>
                  <a:gd name="connsiteY6" fmla="*/ 0 h 661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2484" h="661242">
                    <a:moveTo>
                      <a:pt x="661242" y="0"/>
                    </a:moveTo>
                    <a:cubicBezTo>
                      <a:pt x="1026436" y="0"/>
                      <a:pt x="1322484" y="296048"/>
                      <a:pt x="1322484" y="661242"/>
                    </a:cubicBezTo>
                    <a:lnTo>
                      <a:pt x="1228890" y="661242"/>
                    </a:lnTo>
                    <a:cubicBezTo>
                      <a:pt x="1228890" y="347738"/>
                      <a:pt x="974745" y="93593"/>
                      <a:pt x="661241" y="93593"/>
                    </a:cubicBezTo>
                    <a:cubicBezTo>
                      <a:pt x="347737" y="93593"/>
                      <a:pt x="93592" y="347738"/>
                      <a:pt x="93592" y="661242"/>
                    </a:cubicBezTo>
                    <a:lnTo>
                      <a:pt x="0" y="661242"/>
                    </a:lnTo>
                    <a:cubicBezTo>
                      <a:pt x="0" y="296048"/>
                      <a:pt x="296048" y="0"/>
                      <a:pt x="661242" y="0"/>
                    </a:cubicBezTo>
                    <a:close/>
                  </a:path>
                </a:pathLst>
              </a:custGeom>
              <a:solidFill>
                <a:schemeClr val="accent2">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OPPOSans R" panose="00020600040101010101" pitchFamily="18" charset="-122"/>
                  <a:ea typeface="+mn-ea"/>
                  <a:cs typeface="+mn-cs"/>
                </a:endParaRPr>
              </a:p>
            </p:txBody>
          </p:sp>
          <p:sp>
            <p:nvSpPr>
              <p:cNvPr id="226" name="Block Arc 40">
                <a:extLst>
                  <a:ext uri="{FF2B5EF4-FFF2-40B4-BE49-F238E27FC236}">
                    <a16:creationId xmlns:a16="http://schemas.microsoft.com/office/drawing/2014/main" id="{30622F69-9C46-1588-1945-AD4E0795CF1A}"/>
                  </a:ext>
                </a:extLst>
              </p:cNvPr>
              <p:cNvSpPr/>
              <p:nvPr/>
            </p:nvSpPr>
            <p:spPr>
              <a:xfrm flipH="1">
                <a:off x="6091511" y="4772006"/>
                <a:ext cx="1324616" cy="1324616"/>
              </a:xfrm>
              <a:prstGeom prst="blockArc">
                <a:avLst>
                  <a:gd name="adj1" fmla="val 18739241"/>
                  <a:gd name="adj2" fmla="val 1628"/>
                  <a:gd name="adj3" fmla="val 6782"/>
                </a:avLst>
              </a:prstGeom>
              <a:gradFill>
                <a:gsLst>
                  <a:gs pos="100000">
                    <a:schemeClr val="accent2">
                      <a:lumMod val="75000"/>
                    </a:schemeClr>
                  </a:gs>
                  <a:gs pos="0">
                    <a:schemeClr val="accent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21" name="TextBox 42">
              <a:extLst>
                <a:ext uri="{FF2B5EF4-FFF2-40B4-BE49-F238E27FC236}">
                  <a16:creationId xmlns:a16="http://schemas.microsoft.com/office/drawing/2014/main" id="{4F3176F6-0B7E-2E49-96E6-3F67E4A1BD40}"/>
                </a:ext>
              </a:extLst>
            </p:cNvPr>
            <p:cNvSpPr txBox="1"/>
            <p:nvPr/>
          </p:nvSpPr>
          <p:spPr>
            <a:xfrm>
              <a:off x="7062062" y="5206586"/>
              <a:ext cx="431289" cy="27699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dirty="0">
                  <a:solidFill>
                    <a:schemeClr val="bg1"/>
                  </a:solidFill>
                  <a:latin typeface="+mj-lt"/>
                </a:rPr>
                <a:t>17</a:t>
              </a:r>
              <a:endParaRPr kumimoji="0" lang="en-US" sz="1800" b="1" i="0" u="none" strike="noStrike" kern="1200" cap="none" spc="0" normalizeH="0" baseline="0" noProof="0" dirty="0">
                <a:ln>
                  <a:noFill/>
                </a:ln>
                <a:solidFill>
                  <a:schemeClr val="bg1"/>
                </a:solidFill>
                <a:effectLst/>
                <a:uLnTx/>
                <a:uFillTx/>
                <a:latin typeface="+mj-lt"/>
                <a:ea typeface="+mn-ea"/>
                <a:cs typeface="+mn-cs"/>
              </a:endParaRPr>
            </a:p>
          </p:txBody>
        </p:sp>
        <p:sp>
          <p:nvSpPr>
            <p:cNvPr id="222" name="TextBox 43">
              <a:extLst>
                <a:ext uri="{FF2B5EF4-FFF2-40B4-BE49-F238E27FC236}">
                  <a16:creationId xmlns:a16="http://schemas.microsoft.com/office/drawing/2014/main" id="{A946E217-8751-95E2-4C40-14DB35240766}"/>
                </a:ext>
              </a:extLst>
            </p:cNvPr>
            <p:cNvSpPr txBox="1"/>
            <p:nvPr/>
          </p:nvSpPr>
          <p:spPr>
            <a:xfrm>
              <a:off x="6759153" y="5486105"/>
              <a:ext cx="1053594" cy="16927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chemeClr val="bg1">
                      <a:alpha val="50000"/>
                    </a:schemeClr>
                  </a:solidFill>
                  <a:effectLst/>
                  <a:uLnTx/>
                  <a:uFillTx/>
                  <a:latin typeface="+mj-lt"/>
                  <a:ea typeface="+mn-ea"/>
                  <a:cs typeface="+mn-cs"/>
                </a:rPr>
                <a:t>GDP</a:t>
              </a:r>
            </a:p>
          </p:txBody>
        </p:sp>
        <p:sp>
          <p:nvSpPr>
            <p:cNvPr id="223" name="TextBox 52">
              <a:extLst>
                <a:ext uri="{FF2B5EF4-FFF2-40B4-BE49-F238E27FC236}">
                  <a16:creationId xmlns:a16="http://schemas.microsoft.com/office/drawing/2014/main" id="{8B6690C9-16C0-2C82-ABE4-202147B1320C}"/>
                </a:ext>
              </a:extLst>
            </p:cNvPr>
            <p:cNvSpPr txBox="1"/>
            <p:nvPr/>
          </p:nvSpPr>
          <p:spPr>
            <a:xfrm>
              <a:off x="6739421" y="5633736"/>
              <a:ext cx="137447" cy="215444"/>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i="0" u="none" strike="noStrike" kern="1200" cap="none" spc="0" normalizeH="0" baseline="0" noProof="0" dirty="0">
                  <a:ln>
                    <a:noFill/>
                  </a:ln>
                  <a:solidFill>
                    <a:schemeClr val="bg1">
                      <a:alpha val="50000"/>
                    </a:schemeClr>
                  </a:solidFill>
                  <a:effectLst/>
                  <a:uLnTx/>
                  <a:uFillTx/>
                  <a:ea typeface="+mn-ea"/>
                  <a:cs typeface="+mn-cs"/>
                </a:rPr>
                <a:t>0</a:t>
              </a:r>
            </a:p>
          </p:txBody>
        </p:sp>
        <p:sp>
          <p:nvSpPr>
            <p:cNvPr id="224" name="TextBox 53">
              <a:extLst>
                <a:ext uri="{FF2B5EF4-FFF2-40B4-BE49-F238E27FC236}">
                  <a16:creationId xmlns:a16="http://schemas.microsoft.com/office/drawing/2014/main" id="{91CFD950-E20E-3B90-FBB4-22CB5FB31522}"/>
                </a:ext>
              </a:extLst>
            </p:cNvPr>
            <p:cNvSpPr txBox="1"/>
            <p:nvPr/>
          </p:nvSpPr>
          <p:spPr>
            <a:xfrm>
              <a:off x="7562662" y="5633736"/>
              <a:ext cx="350139" cy="215444"/>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i="0" u="none" strike="noStrike" kern="1200" cap="none" spc="0" normalizeH="0" baseline="0" noProof="0" dirty="0">
                  <a:ln>
                    <a:noFill/>
                  </a:ln>
                  <a:solidFill>
                    <a:schemeClr val="bg1">
                      <a:alpha val="50000"/>
                    </a:schemeClr>
                  </a:solidFill>
                  <a:effectLst/>
                  <a:uLnTx/>
                  <a:uFillTx/>
                  <a:ea typeface="+mn-ea"/>
                  <a:cs typeface="+mn-cs"/>
                </a:rPr>
                <a:t>100</a:t>
              </a:r>
            </a:p>
          </p:txBody>
        </p:sp>
      </p:grpSp>
      <p:grpSp>
        <p:nvGrpSpPr>
          <p:cNvPr id="227" name="组合 226">
            <a:extLst>
              <a:ext uri="{FF2B5EF4-FFF2-40B4-BE49-F238E27FC236}">
                <a16:creationId xmlns:a16="http://schemas.microsoft.com/office/drawing/2014/main" id="{2C378EDB-3B55-557F-30CD-63750A7AECFA}"/>
              </a:ext>
            </a:extLst>
          </p:cNvPr>
          <p:cNvGrpSpPr/>
          <p:nvPr/>
        </p:nvGrpSpPr>
        <p:grpSpPr>
          <a:xfrm>
            <a:off x="10347872" y="5066154"/>
            <a:ext cx="1173380" cy="1033774"/>
            <a:chOff x="6739421" y="5066154"/>
            <a:chExt cx="1173380" cy="1033774"/>
          </a:xfrm>
        </p:grpSpPr>
        <p:grpSp>
          <p:nvGrpSpPr>
            <p:cNvPr id="228" name="Group 38">
              <a:extLst>
                <a:ext uri="{FF2B5EF4-FFF2-40B4-BE49-F238E27FC236}">
                  <a16:creationId xmlns:a16="http://schemas.microsoft.com/office/drawing/2014/main" id="{AAF76F3E-27D7-D047-EC63-0F2A08AE8273}"/>
                </a:ext>
              </a:extLst>
            </p:cNvPr>
            <p:cNvGrpSpPr/>
            <p:nvPr/>
          </p:nvGrpSpPr>
          <p:grpSpPr>
            <a:xfrm>
              <a:off x="6759197" y="5066154"/>
              <a:ext cx="1034565" cy="1033774"/>
              <a:chOff x="6091511" y="4772006"/>
              <a:chExt cx="1325629" cy="1324616"/>
            </a:xfrm>
          </p:grpSpPr>
          <p:sp>
            <p:nvSpPr>
              <p:cNvPr id="233" name="Freeform: Shape 39">
                <a:extLst>
                  <a:ext uri="{FF2B5EF4-FFF2-40B4-BE49-F238E27FC236}">
                    <a16:creationId xmlns:a16="http://schemas.microsoft.com/office/drawing/2014/main" id="{213572D1-DC69-356B-2CF3-03258D681E65}"/>
                  </a:ext>
                </a:extLst>
              </p:cNvPr>
              <p:cNvSpPr/>
              <p:nvPr/>
            </p:nvSpPr>
            <p:spPr>
              <a:xfrm>
                <a:off x="6094655" y="4773072"/>
                <a:ext cx="1322485" cy="661242"/>
              </a:xfrm>
              <a:custGeom>
                <a:avLst/>
                <a:gdLst>
                  <a:gd name="connsiteX0" fmla="*/ 661242 w 1322484"/>
                  <a:gd name="connsiteY0" fmla="*/ 0 h 661242"/>
                  <a:gd name="connsiteX1" fmla="*/ 1322484 w 1322484"/>
                  <a:gd name="connsiteY1" fmla="*/ 661242 h 661242"/>
                  <a:gd name="connsiteX2" fmla="*/ 1228890 w 1322484"/>
                  <a:gd name="connsiteY2" fmla="*/ 661242 h 661242"/>
                  <a:gd name="connsiteX3" fmla="*/ 661241 w 1322484"/>
                  <a:gd name="connsiteY3" fmla="*/ 93593 h 661242"/>
                  <a:gd name="connsiteX4" fmla="*/ 93592 w 1322484"/>
                  <a:gd name="connsiteY4" fmla="*/ 661242 h 661242"/>
                  <a:gd name="connsiteX5" fmla="*/ 0 w 1322484"/>
                  <a:gd name="connsiteY5" fmla="*/ 661242 h 661242"/>
                  <a:gd name="connsiteX6" fmla="*/ 661242 w 1322484"/>
                  <a:gd name="connsiteY6" fmla="*/ 0 h 661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2484" h="661242">
                    <a:moveTo>
                      <a:pt x="661242" y="0"/>
                    </a:moveTo>
                    <a:cubicBezTo>
                      <a:pt x="1026436" y="0"/>
                      <a:pt x="1322484" y="296048"/>
                      <a:pt x="1322484" y="661242"/>
                    </a:cubicBezTo>
                    <a:lnTo>
                      <a:pt x="1228890" y="661242"/>
                    </a:lnTo>
                    <a:cubicBezTo>
                      <a:pt x="1228890" y="347738"/>
                      <a:pt x="974745" y="93593"/>
                      <a:pt x="661241" y="93593"/>
                    </a:cubicBezTo>
                    <a:cubicBezTo>
                      <a:pt x="347737" y="93593"/>
                      <a:pt x="93592" y="347738"/>
                      <a:pt x="93592" y="661242"/>
                    </a:cubicBezTo>
                    <a:lnTo>
                      <a:pt x="0" y="661242"/>
                    </a:lnTo>
                    <a:cubicBezTo>
                      <a:pt x="0" y="296048"/>
                      <a:pt x="296048" y="0"/>
                      <a:pt x="661242" y="0"/>
                    </a:cubicBezTo>
                    <a:close/>
                  </a:path>
                </a:pathLst>
              </a:custGeom>
              <a:solidFill>
                <a:schemeClr val="accent2">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OPPOSans R" panose="00020600040101010101" pitchFamily="18" charset="-122"/>
                  <a:ea typeface="+mn-ea"/>
                  <a:cs typeface="+mn-cs"/>
                </a:endParaRPr>
              </a:p>
            </p:txBody>
          </p:sp>
          <p:sp>
            <p:nvSpPr>
              <p:cNvPr id="234" name="Block Arc 40">
                <a:extLst>
                  <a:ext uri="{FF2B5EF4-FFF2-40B4-BE49-F238E27FC236}">
                    <a16:creationId xmlns:a16="http://schemas.microsoft.com/office/drawing/2014/main" id="{6957871C-3200-CBEE-4C49-53854EAAD80E}"/>
                  </a:ext>
                </a:extLst>
              </p:cNvPr>
              <p:cNvSpPr/>
              <p:nvPr/>
            </p:nvSpPr>
            <p:spPr>
              <a:xfrm flipH="1">
                <a:off x="6091511" y="4772006"/>
                <a:ext cx="1324616" cy="1324616"/>
              </a:xfrm>
              <a:prstGeom prst="blockArc">
                <a:avLst>
                  <a:gd name="adj1" fmla="val 19189615"/>
                  <a:gd name="adj2" fmla="val 1628"/>
                  <a:gd name="adj3" fmla="val 6782"/>
                </a:avLst>
              </a:prstGeom>
              <a:gradFill>
                <a:gsLst>
                  <a:gs pos="100000">
                    <a:schemeClr val="accent2">
                      <a:lumMod val="75000"/>
                    </a:schemeClr>
                  </a:gs>
                  <a:gs pos="0">
                    <a:schemeClr val="accent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29" name="TextBox 42">
              <a:extLst>
                <a:ext uri="{FF2B5EF4-FFF2-40B4-BE49-F238E27FC236}">
                  <a16:creationId xmlns:a16="http://schemas.microsoft.com/office/drawing/2014/main" id="{D712E83F-D88D-E3C9-EAD0-6C64AFEA88FC}"/>
                </a:ext>
              </a:extLst>
            </p:cNvPr>
            <p:cNvSpPr txBox="1"/>
            <p:nvPr/>
          </p:nvSpPr>
          <p:spPr>
            <a:xfrm>
              <a:off x="7081072" y="5206586"/>
              <a:ext cx="393269" cy="27699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dirty="0">
                  <a:solidFill>
                    <a:schemeClr val="bg1"/>
                  </a:solidFill>
                  <a:latin typeface="+mj-lt"/>
                </a:rPr>
                <a:t>16</a:t>
              </a:r>
              <a:endParaRPr kumimoji="0" lang="en-US" sz="1800" b="1" i="0" u="none" strike="noStrike" kern="1200" cap="none" spc="0" normalizeH="0" baseline="0" noProof="0" dirty="0">
                <a:ln>
                  <a:noFill/>
                </a:ln>
                <a:solidFill>
                  <a:schemeClr val="bg1"/>
                </a:solidFill>
                <a:effectLst/>
                <a:uLnTx/>
                <a:uFillTx/>
                <a:latin typeface="+mj-lt"/>
                <a:ea typeface="+mn-ea"/>
                <a:cs typeface="+mn-cs"/>
              </a:endParaRPr>
            </a:p>
          </p:txBody>
        </p:sp>
        <p:sp>
          <p:nvSpPr>
            <p:cNvPr id="230" name="TextBox 43">
              <a:extLst>
                <a:ext uri="{FF2B5EF4-FFF2-40B4-BE49-F238E27FC236}">
                  <a16:creationId xmlns:a16="http://schemas.microsoft.com/office/drawing/2014/main" id="{375A5F9E-A5E7-765D-3A2E-28A5842F922E}"/>
                </a:ext>
              </a:extLst>
            </p:cNvPr>
            <p:cNvSpPr txBox="1"/>
            <p:nvPr/>
          </p:nvSpPr>
          <p:spPr>
            <a:xfrm>
              <a:off x="6759153" y="5486105"/>
              <a:ext cx="1053594" cy="16927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chemeClr val="bg1">
                      <a:alpha val="50000"/>
                    </a:schemeClr>
                  </a:solidFill>
                  <a:effectLst/>
                  <a:uLnTx/>
                  <a:uFillTx/>
                  <a:latin typeface="+mj-lt"/>
                  <a:ea typeface="+mn-ea"/>
                  <a:cs typeface="+mn-cs"/>
                </a:rPr>
                <a:t>GDP</a:t>
              </a:r>
            </a:p>
          </p:txBody>
        </p:sp>
        <p:sp>
          <p:nvSpPr>
            <p:cNvPr id="231" name="TextBox 52">
              <a:extLst>
                <a:ext uri="{FF2B5EF4-FFF2-40B4-BE49-F238E27FC236}">
                  <a16:creationId xmlns:a16="http://schemas.microsoft.com/office/drawing/2014/main" id="{C22B47EA-C556-3929-CC78-CBD036933B42}"/>
                </a:ext>
              </a:extLst>
            </p:cNvPr>
            <p:cNvSpPr txBox="1"/>
            <p:nvPr/>
          </p:nvSpPr>
          <p:spPr>
            <a:xfrm>
              <a:off x="6739421" y="5633736"/>
              <a:ext cx="137447" cy="215444"/>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i="0" u="none" strike="noStrike" kern="1200" cap="none" spc="0" normalizeH="0" baseline="0" noProof="0" dirty="0">
                  <a:ln>
                    <a:noFill/>
                  </a:ln>
                  <a:solidFill>
                    <a:schemeClr val="bg1">
                      <a:alpha val="50000"/>
                    </a:schemeClr>
                  </a:solidFill>
                  <a:effectLst/>
                  <a:uLnTx/>
                  <a:uFillTx/>
                  <a:ea typeface="+mn-ea"/>
                  <a:cs typeface="+mn-cs"/>
                </a:rPr>
                <a:t>0</a:t>
              </a:r>
            </a:p>
          </p:txBody>
        </p:sp>
        <p:sp>
          <p:nvSpPr>
            <p:cNvPr id="232" name="TextBox 53">
              <a:extLst>
                <a:ext uri="{FF2B5EF4-FFF2-40B4-BE49-F238E27FC236}">
                  <a16:creationId xmlns:a16="http://schemas.microsoft.com/office/drawing/2014/main" id="{0F13D40D-42EB-E7FB-2614-740886F06598}"/>
                </a:ext>
              </a:extLst>
            </p:cNvPr>
            <p:cNvSpPr txBox="1"/>
            <p:nvPr/>
          </p:nvSpPr>
          <p:spPr>
            <a:xfrm>
              <a:off x="7562662" y="5633736"/>
              <a:ext cx="350139" cy="215444"/>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i="0" u="none" strike="noStrike" kern="1200" cap="none" spc="0" normalizeH="0" baseline="0" noProof="0" dirty="0">
                  <a:ln>
                    <a:noFill/>
                  </a:ln>
                  <a:solidFill>
                    <a:schemeClr val="bg1">
                      <a:alpha val="50000"/>
                    </a:schemeClr>
                  </a:solidFill>
                  <a:effectLst/>
                  <a:uLnTx/>
                  <a:uFillTx/>
                  <a:ea typeface="+mn-ea"/>
                  <a:cs typeface="+mn-cs"/>
                </a:rPr>
                <a:t>100</a:t>
              </a:r>
            </a:p>
          </p:txBody>
        </p:sp>
      </p:grpSp>
      <p:sp>
        <p:nvSpPr>
          <p:cNvPr id="240" name="平行四边形 239">
            <a:extLst>
              <a:ext uri="{FF2B5EF4-FFF2-40B4-BE49-F238E27FC236}">
                <a16:creationId xmlns:a16="http://schemas.microsoft.com/office/drawing/2014/main" id="{531F2F62-E4C8-B846-9979-9EE4A8367E00}"/>
              </a:ext>
            </a:extLst>
          </p:cNvPr>
          <p:cNvSpPr/>
          <p:nvPr/>
        </p:nvSpPr>
        <p:spPr>
          <a:xfrm>
            <a:off x="6832732" y="1495102"/>
            <a:ext cx="213941" cy="366191"/>
          </a:xfrm>
          <a:prstGeom prst="parallelogram">
            <a:avLst>
              <a:gd name="adj" fmla="val 42450"/>
            </a:avLst>
          </a:prstGeom>
          <a:gradFill>
            <a:gsLst>
              <a:gs pos="37000">
                <a:schemeClr val="accent3">
                  <a:alpha val="50000"/>
                </a:schemeClr>
              </a:gs>
              <a:gs pos="99000">
                <a:schemeClr val="accent2">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1" name="平行四边形 240">
            <a:extLst>
              <a:ext uri="{FF2B5EF4-FFF2-40B4-BE49-F238E27FC236}">
                <a16:creationId xmlns:a16="http://schemas.microsoft.com/office/drawing/2014/main" id="{ACBA1B16-21CE-77DE-DBDC-4CE3FC844FC1}"/>
              </a:ext>
            </a:extLst>
          </p:cNvPr>
          <p:cNvSpPr/>
          <p:nvPr/>
        </p:nvSpPr>
        <p:spPr>
          <a:xfrm flipH="1" flipV="1">
            <a:off x="6999616" y="1495102"/>
            <a:ext cx="213941" cy="366191"/>
          </a:xfrm>
          <a:prstGeom prst="parallelogram">
            <a:avLst>
              <a:gd name="adj" fmla="val 42450"/>
            </a:avLst>
          </a:prstGeom>
          <a:gradFill>
            <a:gsLst>
              <a:gs pos="37000">
                <a:schemeClr val="accent3">
                  <a:alpha val="50000"/>
                </a:schemeClr>
              </a:gs>
              <a:gs pos="99000">
                <a:schemeClr val="accent2">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8" name="TextBox 62">
            <a:extLst>
              <a:ext uri="{FF2B5EF4-FFF2-40B4-BE49-F238E27FC236}">
                <a16:creationId xmlns:a16="http://schemas.microsoft.com/office/drawing/2014/main" id="{45F77FB6-26A3-CE2C-8CB9-E8F44A7E10A2}"/>
              </a:ext>
            </a:extLst>
          </p:cNvPr>
          <p:cNvSpPr txBox="1"/>
          <p:nvPr/>
        </p:nvSpPr>
        <p:spPr>
          <a:xfrm>
            <a:off x="8497007" y="5972858"/>
            <a:ext cx="1186222" cy="246221"/>
          </a:xfrm>
          <a:prstGeom prst="rect">
            <a:avLst/>
          </a:prstGeom>
          <a:noFill/>
        </p:spPr>
        <p:txBody>
          <a:bodyPr wrap="none" lIns="0" tIns="0" rIns="0" bIns="0" rtlCol="0">
            <a:spAutoFit/>
          </a:bodyPr>
          <a:lstStyle/>
          <a:p>
            <a:r>
              <a:rPr lang="zh-CN" altLang="en-US" sz="1600" dirty="0">
                <a:solidFill>
                  <a:schemeClr val="bg1"/>
                </a:solidFill>
                <a:latin typeface="+mn-ea"/>
              </a:rPr>
              <a:t>人群：占比</a:t>
            </a:r>
            <a:r>
              <a:rPr lang="en-US" altLang="zh-CN" sz="1600" dirty="0">
                <a:solidFill>
                  <a:schemeClr val="bg1"/>
                </a:solidFill>
                <a:latin typeface="+mn-ea"/>
              </a:rPr>
              <a:t>%</a:t>
            </a:r>
            <a:endParaRPr lang="zh-CN" altLang="en-US" sz="1600" dirty="0">
              <a:solidFill>
                <a:schemeClr val="bg1"/>
              </a:solidFill>
              <a:latin typeface="+mn-e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3A258852-B7C7-8DC2-668A-36BB5A96B20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 y="5061650"/>
            <a:ext cx="12188826" cy="1796350"/>
          </a:xfrm>
          <a:prstGeom prst="rect">
            <a:avLst/>
          </a:prstGeom>
        </p:spPr>
      </p:pic>
      <p:sp>
        <p:nvSpPr>
          <p:cNvPr id="8" name="矩形 7">
            <a:extLst>
              <a:ext uri="{FF2B5EF4-FFF2-40B4-BE49-F238E27FC236}">
                <a16:creationId xmlns:a16="http://schemas.microsoft.com/office/drawing/2014/main" id="{A1DDEB2B-0E9A-A623-8942-E6BB507881F9}"/>
              </a:ext>
            </a:extLst>
          </p:cNvPr>
          <p:cNvSpPr/>
          <p:nvPr/>
        </p:nvSpPr>
        <p:spPr>
          <a:xfrm>
            <a:off x="-1" y="3717332"/>
            <a:ext cx="12188826" cy="2303656"/>
          </a:xfrm>
          <a:prstGeom prst="rect">
            <a:avLst/>
          </a:prstGeom>
          <a:gradFill>
            <a:gsLst>
              <a:gs pos="62000">
                <a:srgbClr val="0B0F12"/>
              </a:gs>
              <a:gs pos="100000">
                <a:schemeClr val="accent1">
                  <a:alpha val="0"/>
                </a:schemeClr>
              </a:gs>
            </a:gsLst>
            <a:lin ang="5400000" scaled="1"/>
          </a:gra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TextBox 1">
            <a:extLst>
              <a:ext uri="{FF2B5EF4-FFF2-40B4-BE49-F238E27FC236}">
                <a16:creationId xmlns:a16="http://schemas.microsoft.com/office/drawing/2014/main" id="{CD82F42D-F637-1E1B-C12F-7538D2FBC661}"/>
              </a:ext>
            </a:extLst>
          </p:cNvPr>
          <p:cNvSpPr txBox="1"/>
          <p:nvPr/>
        </p:nvSpPr>
        <p:spPr>
          <a:xfrm>
            <a:off x="5927171" y="2276872"/>
            <a:ext cx="2462213" cy="849079"/>
          </a:xfrm>
          <a:prstGeom prst="rect">
            <a:avLst/>
          </a:prstGeom>
          <a:noFill/>
        </p:spPr>
        <p:txBody>
          <a:bodyPr wrap="none" lIns="0" tIns="0" rIns="0" bIns="0" rtlCol="0">
            <a:spAutoFit/>
          </a:bodyPr>
          <a:lstStyle/>
          <a:p>
            <a:pPr>
              <a:lnSpc>
                <a:spcPct val="120000"/>
              </a:lnSpc>
            </a:pPr>
            <a:r>
              <a:rPr lang="zh-CN" altLang="en-US" dirty="0">
                <a:solidFill>
                  <a:schemeClr val="bg1"/>
                </a:solidFill>
                <a:latin typeface="思源宋体 CN Heavy" panose="02020900000000000000" pitchFamily="18" charset="-122"/>
                <a:ea typeface="思源宋体 CN Heavy" panose="02020900000000000000" pitchFamily="18" charset="-122"/>
              </a:rPr>
              <a:t>品牌全域人群价值</a:t>
            </a:r>
            <a:endParaRPr lang="en-US" altLang="zh-CN" dirty="0">
              <a:solidFill>
                <a:schemeClr val="bg1"/>
              </a:solidFill>
              <a:latin typeface="思源宋体 CN Heavy" panose="02020900000000000000" pitchFamily="18" charset="-122"/>
              <a:ea typeface="思源宋体 CN Heavy" panose="02020900000000000000" pitchFamily="18" charset="-122"/>
            </a:endParaRPr>
          </a:p>
          <a:p>
            <a:pPr>
              <a:lnSpc>
                <a:spcPct val="120000"/>
              </a:lnSpc>
            </a:pPr>
            <a:r>
              <a:rPr lang="zh-CN" altLang="en-US" dirty="0">
                <a:solidFill>
                  <a:schemeClr val="bg1"/>
                </a:solidFill>
                <a:latin typeface="思源宋体 CN Heavy" panose="02020900000000000000" pitchFamily="18" charset="-122"/>
                <a:ea typeface="思源宋体 CN Heavy" panose="02020900000000000000" pitchFamily="18" charset="-122"/>
              </a:rPr>
              <a:t>运营的</a:t>
            </a:r>
            <a:r>
              <a:rPr lang="en-US" altLang="zh-CN" dirty="0">
                <a:solidFill>
                  <a:schemeClr val="bg1"/>
                </a:solidFill>
                <a:latin typeface="思源宋体 CN Heavy" panose="02020900000000000000" pitchFamily="18" charset="-122"/>
                <a:ea typeface="思源宋体 CN Heavy" panose="02020900000000000000" pitchFamily="18" charset="-122"/>
              </a:rPr>
              <a:t>4</a:t>
            </a:r>
            <a:r>
              <a:rPr lang="zh-CN" altLang="en-US" dirty="0">
                <a:solidFill>
                  <a:schemeClr val="bg1"/>
                </a:solidFill>
                <a:latin typeface="思源宋体 CN Heavy" panose="02020900000000000000" pitchFamily="18" charset="-122"/>
                <a:ea typeface="思源宋体 CN Heavy" panose="02020900000000000000" pitchFamily="18" charset="-122"/>
              </a:rPr>
              <a:t>种类型</a:t>
            </a:r>
          </a:p>
        </p:txBody>
      </p:sp>
      <p:cxnSp>
        <p:nvCxnSpPr>
          <p:cNvPr id="6" name="直接连接符 5">
            <a:extLst>
              <a:ext uri="{FF2B5EF4-FFF2-40B4-BE49-F238E27FC236}">
                <a16:creationId xmlns:a16="http://schemas.microsoft.com/office/drawing/2014/main" id="{B7F23E6F-B9EB-EEF8-B19E-5C93715695BE}"/>
              </a:ext>
            </a:extLst>
          </p:cNvPr>
          <p:cNvCxnSpPr>
            <a:cxnSpLocks/>
          </p:cNvCxnSpPr>
          <p:nvPr/>
        </p:nvCxnSpPr>
        <p:spPr>
          <a:xfrm>
            <a:off x="5267670" y="3206764"/>
            <a:ext cx="3781214" cy="0"/>
          </a:xfrm>
          <a:prstGeom prst="line">
            <a:avLst/>
          </a:prstGeom>
          <a:ln w="12700">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7" name="TextBox 1">
            <a:extLst>
              <a:ext uri="{FF2B5EF4-FFF2-40B4-BE49-F238E27FC236}">
                <a16:creationId xmlns:a16="http://schemas.microsoft.com/office/drawing/2014/main" id="{61EF75E7-4077-5C93-E8D0-F2F3A24580D3}"/>
              </a:ext>
            </a:extLst>
          </p:cNvPr>
          <p:cNvSpPr txBox="1"/>
          <p:nvPr/>
        </p:nvSpPr>
        <p:spPr>
          <a:xfrm>
            <a:off x="5224889" y="3287578"/>
            <a:ext cx="3893695" cy="175689"/>
          </a:xfrm>
          <a:prstGeom prst="rect">
            <a:avLst/>
          </a:prstGeom>
          <a:noFill/>
        </p:spPr>
        <p:txBody>
          <a:bodyPr wrap="none" lIns="0" tIns="0" rIns="0" bIns="0" rtlCol="0">
            <a:spAutoFit/>
          </a:bodyPr>
          <a:lstStyle/>
          <a:p>
            <a:pPr>
              <a:lnSpc>
                <a:spcPct val="120000"/>
              </a:lnSpc>
            </a:pPr>
            <a:r>
              <a:rPr lang="en-US" altLang="zh-CN" sz="1000" dirty="0">
                <a:solidFill>
                  <a:schemeClr val="bg1"/>
                </a:solidFill>
                <a:ea typeface="思源宋体 CN Heavy" panose="02020900000000000000" pitchFamily="18" charset="-122"/>
              </a:rPr>
              <a:t>FOUR TYPES OF BRAND GLOBAL CROWD VALUE OPERATION</a:t>
            </a:r>
            <a:endParaRPr lang="zh-CN" altLang="en-US" sz="1000" dirty="0">
              <a:solidFill>
                <a:schemeClr val="bg1"/>
              </a:solidFill>
              <a:ea typeface="思源宋体 CN Heavy" panose="02020900000000000000" pitchFamily="18" charset="-122"/>
            </a:endParaRPr>
          </a:p>
        </p:txBody>
      </p:sp>
      <p:sp>
        <p:nvSpPr>
          <p:cNvPr id="11" name="文本框 10">
            <a:extLst>
              <a:ext uri="{FF2B5EF4-FFF2-40B4-BE49-F238E27FC236}">
                <a16:creationId xmlns:a16="http://schemas.microsoft.com/office/drawing/2014/main" id="{2AA59693-614D-B49A-AC67-A10268F2F949}"/>
              </a:ext>
            </a:extLst>
          </p:cNvPr>
          <p:cNvSpPr txBox="1"/>
          <p:nvPr/>
        </p:nvSpPr>
        <p:spPr>
          <a:xfrm>
            <a:off x="3070241" y="2345105"/>
            <a:ext cx="2604002" cy="1801901"/>
          </a:xfrm>
          <a:custGeom>
            <a:avLst/>
            <a:gdLst/>
            <a:ahLst/>
            <a:cxnLst/>
            <a:rect l="l" t="t" r="r" b="b"/>
            <a:pathLst>
              <a:path w="2604002" h="1801901">
                <a:moveTo>
                  <a:pt x="2297749" y="1306130"/>
                </a:moveTo>
                <a:lnTo>
                  <a:pt x="2604002" y="1306130"/>
                </a:lnTo>
                <a:lnTo>
                  <a:pt x="2593716" y="1392474"/>
                </a:lnTo>
                <a:cubicBezTo>
                  <a:pt x="2581261" y="1441591"/>
                  <a:pt x="2562579" y="1487551"/>
                  <a:pt x="2537669" y="1530353"/>
                </a:cubicBezTo>
                <a:cubicBezTo>
                  <a:pt x="2487850" y="1615958"/>
                  <a:pt x="2417683" y="1682617"/>
                  <a:pt x="2327167" y="1730331"/>
                </a:cubicBezTo>
                <a:cubicBezTo>
                  <a:pt x="2236651" y="1778045"/>
                  <a:pt x="2131750" y="1801901"/>
                  <a:pt x="2012466" y="1801901"/>
                </a:cubicBezTo>
                <a:cubicBezTo>
                  <a:pt x="1872131" y="1801901"/>
                  <a:pt x="1751793" y="1769975"/>
                  <a:pt x="1651454" y="1706123"/>
                </a:cubicBezTo>
                <a:cubicBezTo>
                  <a:pt x="1551114" y="1642270"/>
                  <a:pt x="1481999" y="1554912"/>
                  <a:pt x="1444109" y="1444047"/>
                </a:cubicBezTo>
                <a:lnTo>
                  <a:pt x="1673557" y="1309326"/>
                </a:lnTo>
                <a:cubicBezTo>
                  <a:pt x="1703027" y="1385107"/>
                  <a:pt x="1746180" y="1443346"/>
                  <a:pt x="1803016" y="1484043"/>
                </a:cubicBezTo>
                <a:cubicBezTo>
                  <a:pt x="1859851" y="1524740"/>
                  <a:pt x="1929668" y="1545088"/>
                  <a:pt x="2012466" y="1545088"/>
                </a:cubicBezTo>
                <a:cubicBezTo>
                  <a:pt x="2100877" y="1545088"/>
                  <a:pt x="2172448" y="1516671"/>
                  <a:pt x="2227178" y="1459835"/>
                </a:cubicBezTo>
                <a:cubicBezTo>
                  <a:pt x="2254544" y="1431417"/>
                  <a:pt x="2275068" y="1398526"/>
                  <a:pt x="2288750" y="1361162"/>
                </a:cubicBezTo>
                <a:close/>
                <a:moveTo>
                  <a:pt x="0" y="1306130"/>
                </a:moveTo>
                <a:lnTo>
                  <a:pt x="311609" y="1306130"/>
                </a:lnTo>
                <a:lnTo>
                  <a:pt x="342690" y="1390369"/>
                </a:lnTo>
                <a:cubicBezTo>
                  <a:pt x="392509" y="1493515"/>
                  <a:pt x="473553" y="1545088"/>
                  <a:pt x="585821" y="1545088"/>
                </a:cubicBezTo>
                <a:cubicBezTo>
                  <a:pt x="698089" y="1545088"/>
                  <a:pt x="779132" y="1493515"/>
                  <a:pt x="828951" y="1390369"/>
                </a:cubicBezTo>
                <a:lnTo>
                  <a:pt x="860033" y="1306130"/>
                </a:lnTo>
                <a:lnTo>
                  <a:pt x="1171641" y="1306130"/>
                </a:lnTo>
                <a:lnTo>
                  <a:pt x="1127338" y="1443060"/>
                </a:lnTo>
                <a:cubicBezTo>
                  <a:pt x="1107341" y="1490204"/>
                  <a:pt x="1084010" y="1532984"/>
                  <a:pt x="1057346" y="1571401"/>
                </a:cubicBezTo>
                <a:cubicBezTo>
                  <a:pt x="950692" y="1725068"/>
                  <a:pt x="793517" y="1801901"/>
                  <a:pt x="585821" y="1801901"/>
                </a:cubicBezTo>
                <a:cubicBezTo>
                  <a:pt x="378125" y="1801901"/>
                  <a:pt x="220950" y="1725068"/>
                  <a:pt x="114295" y="1571401"/>
                </a:cubicBezTo>
                <a:cubicBezTo>
                  <a:pt x="87631" y="1532984"/>
                  <a:pt x="64301" y="1490204"/>
                  <a:pt x="44303" y="1443060"/>
                </a:cubicBezTo>
                <a:close/>
                <a:moveTo>
                  <a:pt x="1511470" y="27365"/>
                </a:moveTo>
                <a:lnTo>
                  <a:pt x="2538722" y="27365"/>
                </a:lnTo>
                <a:lnTo>
                  <a:pt x="2538722" y="239973"/>
                </a:lnTo>
                <a:lnTo>
                  <a:pt x="2306824" y="477527"/>
                </a:lnTo>
                <a:lnTo>
                  <a:pt x="1965168" y="477527"/>
                </a:lnTo>
                <a:lnTo>
                  <a:pt x="2153502" y="286284"/>
                </a:lnTo>
                <a:lnTo>
                  <a:pt x="1511470" y="286284"/>
                </a:lnTo>
                <a:close/>
                <a:moveTo>
                  <a:pt x="585821" y="0"/>
                </a:moveTo>
                <a:cubicBezTo>
                  <a:pt x="793517" y="0"/>
                  <a:pt x="950692" y="76483"/>
                  <a:pt x="1057346" y="229448"/>
                </a:cubicBezTo>
                <a:cubicBezTo>
                  <a:pt x="1084010" y="267689"/>
                  <a:pt x="1107341" y="310360"/>
                  <a:pt x="1127338" y="357460"/>
                </a:cubicBezTo>
                <a:lnTo>
                  <a:pt x="1166169" y="477527"/>
                </a:lnTo>
                <a:lnTo>
                  <a:pt x="853301" y="477527"/>
                </a:lnTo>
                <a:lnTo>
                  <a:pt x="828951" y="411532"/>
                </a:lnTo>
                <a:cubicBezTo>
                  <a:pt x="779132" y="308386"/>
                  <a:pt x="698089" y="256813"/>
                  <a:pt x="585821" y="256813"/>
                </a:cubicBezTo>
                <a:cubicBezTo>
                  <a:pt x="473553" y="256813"/>
                  <a:pt x="392509" y="308386"/>
                  <a:pt x="342690" y="411532"/>
                </a:cubicBezTo>
                <a:lnTo>
                  <a:pt x="318340" y="477527"/>
                </a:lnTo>
                <a:lnTo>
                  <a:pt x="5473" y="477527"/>
                </a:lnTo>
                <a:lnTo>
                  <a:pt x="44303" y="357460"/>
                </a:lnTo>
                <a:cubicBezTo>
                  <a:pt x="64301" y="310360"/>
                  <a:pt x="87631" y="267689"/>
                  <a:pt x="114295" y="229448"/>
                </a:cubicBezTo>
                <a:cubicBezTo>
                  <a:pt x="220950" y="76483"/>
                  <a:pt x="378125" y="0"/>
                  <a:pt x="585821" y="0"/>
                </a:cubicBezTo>
                <a:close/>
              </a:path>
            </a:pathLst>
          </a:custGeom>
          <a:gradFill>
            <a:gsLst>
              <a:gs pos="0">
                <a:schemeClr val="accent2"/>
              </a:gs>
              <a:gs pos="100000">
                <a:schemeClr val="accent3"/>
              </a:gs>
            </a:gsLst>
            <a:path path="circle">
              <a:fillToRect l="50000" t="50000" r="50000" b="50000"/>
            </a:path>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600" dirty="0">
              <a:gradFill>
                <a:gsLst>
                  <a:gs pos="0">
                    <a:schemeClr val="accent2"/>
                  </a:gs>
                  <a:gs pos="100000">
                    <a:schemeClr val="accent3"/>
                  </a:gs>
                </a:gsLst>
                <a:path path="circle">
                  <a:fillToRect l="50000" t="50000" r="50000" b="50000"/>
                </a:path>
              </a:gradFill>
              <a:latin typeface="OPPOSans H" panose="00020600040101010101" pitchFamily="18" charset="-122"/>
              <a:ea typeface="OPPOSans H" panose="00020600040101010101" pitchFamily="18" charset="-122"/>
              <a:cs typeface="OPPOSans H" panose="00020600040101010101" pitchFamily="18"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75BB1CE4-1241-B35C-CF00-8A867CEE710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flipH="1">
            <a:off x="5072476" y="0"/>
            <a:ext cx="7116349" cy="6858000"/>
          </a:xfrm>
          <a:prstGeom prst="rect">
            <a:avLst/>
          </a:prstGeom>
        </p:spPr>
      </p:pic>
      <p:sp>
        <p:nvSpPr>
          <p:cNvPr id="317" name="矩形 316">
            <a:extLst>
              <a:ext uri="{FF2B5EF4-FFF2-40B4-BE49-F238E27FC236}">
                <a16:creationId xmlns:a16="http://schemas.microsoft.com/office/drawing/2014/main" id="{5EA4F81A-4CCA-09AF-04B1-A1236A26B31A}"/>
              </a:ext>
            </a:extLst>
          </p:cNvPr>
          <p:cNvSpPr/>
          <p:nvPr/>
        </p:nvSpPr>
        <p:spPr>
          <a:xfrm>
            <a:off x="0" y="0"/>
            <a:ext cx="12188825" cy="6858000"/>
          </a:xfrm>
          <a:prstGeom prst="rect">
            <a:avLst/>
          </a:prstGeom>
          <a:gradFill>
            <a:gsLst>
              <a:gs pos="37000">
                <a:schemeClr val="accent5"/>
              </a:gs>
              <a:gs pos="100000">
                <a:schemeClr val="accent5">
                  <a:alpha val="0"/>
                </a:schemeClr>
              </a:gs>
            </a:gsLst>
            <a:lin ang="0" scaled="0"/>
          </a:gra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Font typeface="Wingdings" panose="05000000000000000000" pitchFamily="2" charset="2"/>
              <a:buChar char="p"/>
            </a:pPr>
            <a:endParaRPr lang="zh-CN" altLang="en-US" dirty="0"/>
          </a:p>
        </p:txBody>
      </p:sp>
      <p:sp>
        <p:nvSpPr>
          <p:cNvPr id="33" name="TextBox 3">
            <a:extLst>
              <a:ext uri="{FF2B5EF4-FFF2-40B4-BE49-F238E27FC236}">
                <a16:creationId xmlns:a16="http://schemas.microsoft.com/office/drawing/2014/main" id="{A98A79B3-3AF7-093C-F8BB-1D92F6EBEC7D}"/>
              </a:ext>
            </a:extLst>
          </p:cNvPr>
          <p:cNvSpPr txBox="1"/>
          <p:nvPr/>
        </p:nvSpPr>
        <p:spPr>
          <a:xfrm>
            <a:off x="808525" y="459976"/>
            <a:ext cx="5448607" cy="488916"/>
          </a:xfrm>
          <a:prstGeom prst="rect">
            <a:avLst/>
          </a:prstGeom>
          <a:noFill/>
        </p:spPr>
        <p:txBody>
          <a:bodyPr wrap="none" lIns="0" tIns="0" rIns="0" bIns="0" rtlCol="0">
            <a:spAutoFit/>
          </a:bodyPr>
          <a:lstStyle/>
          <a:p>
            <a:pPr>
              <a:lnSpc>
                <a:spcPct val="120000"/>
              </a:lnSpc>
            </a:pPr>
            <a:r>
              <a:rPr lang="zh-CN" altLang="en-US" sz="2800" dirty="0">
                <a:solidFill>
                  <a:schemeClr val="bg1"/>
                </a:solidFill>
                <a:latin typeface="+mj-ea"/>
                <a:ea typeface="+mj-ea"/>
              </a:rPr>
              <a:t>一方私有化部署</a:t>
            </a:r>
            <a:r>
              <a:rPr lang="en-US" altLang="zh-CN" sz="2800" dirty="0">
                <a:solidFill>
                  <a:schemeClr val="bg1"/>
                </a:solidFill>
                <a:latin typeface="+mj-ea"/>
                <a:ea typeface="+mj-ea"/>
              </a:rPr>
              <a:t>-</a:t>
            </a:r>
            <a:r>
              <a:rPr lang="zh-CN" altLang="en-US" sz="2800" dirty="0">
                <a:solidFill>
                  <a:schemeClr val="bg1"/>
                </a:solidFill>
                <a:latin typeface="+mj-ea"/>
                <a:ea typeface="+mj-ea"/>
              </a:rPr>
              <a:t>输出多种运营策略</a:t>
            </a:r>
          </a:p>
        </p:txBody>
      </p:sp>
      <p:sp>
        <p:nvSpPr>
          <p:cNvPr id="38" name="矩形 37">
            <a:extLst>
              <a:ext uri="{FF2B5EF4-FFF2-40B4-BE49-F238E27FC236}">
                <a16:creationId xmlns:a16="http://schemas.microsoft.com/office/drawing/2014/main" id="{AFF38C1A-4044-A0FB-DA2B-4D8D2B140AF5}"/>
              </a:ext>
            </a:extLst>
          </p:cNvPr>
          <p:cNvSpPr/>
          <p:nvPr/>
        </p:nvSpPr>
        <p:spPr>
          <a:xfrm>
            <a:off x="719138" y="558703"/>
            <a:ext cx="54000" cy="324000"/>
          </a:xfrm>
          <a:prstGeom prst="rect">
            <a:avLst/>
          </a:prstGeom>
          <a:gradFill>
            <a:gsLst>
              <a:gs pos="0">
                <a:schemeClr val="accent2"/>
              </a:gs>
              <a:gs pos="100000">
                <a:schemeClr val="accent3"/>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 name="矩形 38">
            <a:extLst>
              <a:ext uri="{FF2B5EF4-FFF2-40B4-BE49-F238E27FC236}">
                <a16:creationId xmlns:a16="http://schemas.microsoft.com/office/drawing/2014/main" id="{A3F19AF2-5B00-2306-1D3C-3A7D0FC48CF5}"/>
              </a:ext>
            </a:extLst>
          </p:cNvPr>
          <p:cNvSpPr/>
          <p:nvPr/>
        </p:nvSpPr>
        <p:spPr>
          <a:xfrm>
            <a:off x="719138" y="720703"/>
            <a:ext cx="28800" cy="16200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TextBox 6"/>
          <p:cNvSpPr txBox="1"/>
          <p:nvPr/>
        </p:nvSpPr>
        <p:spPr>
          <a:xfrm>
            <a:off x="710266" y="2595987"/>
            <a:ext cx="1593385" cy="276999"/>
          </a:xfrm>
          <a:prstGeom prst="rect">
            <a:avLst/>
          </a:prstGeom>
          <a:noFill/>
        </p:spPr>
        <p:txBody>
          <a:bodyPr wrap="none" lIns="0" tIns="0" rIns="0" bIns="0" rtlCol="0">
            <a:spAutoFit/>
          </a:bodyPr>
          <a:lstStyle/>
          <a:p>
            <a:r>
              <a:rPr lang="zh-CN" altLang="en-US" sz="1800" dirty="0">
                <a:gradFill>
                  <a:gsLst>
                    <a:gs pos="100000">
                      <a:schemeClr val="accent3"/>
                    </a:gs>
                    <a:gs pos="0">
                      <a:schemeClr val="accent2"/>
                    </a:gs>
                  </a:gsLst>
                  <a:lin ang="3000000" scaled="0"/>
                </a:gradFill>
                <a:latin typeface="+mj-ea"/>
                <a:ea typeface="+mj-ea"/>
              </a:rPr>
              <a:t>数据分析与洞察</a:t>
            </a:r>
          </a:p>
        </p:txBody>
      </p:sp>
      <p:sp>
        <p:nvSpPr>
          <p:cNvPr id="51" name="矩形 50">
            <a:extLst>
              <a:ext uri="{FF2B5EF4-FFF2-40B4-BE49-F238E27FC236}">
                <a16:creationId xmlns:a16="http://schemas.microsoft.com/office/drawing/2014/main" id="{4333E52A-5242-647C-45B4-C4B0C7B516E6}"/>
              </a:ext>
            </a:extLst>
          </p:cNvPr>
          <p:cNvSpPr/>
          <p:nvPr/>
        </p:nvSpPr>
        <p:spPr>
          <a:xfrm>
            <a:off x="716219" y="2946248"/>
            <a:ext cx="3631632" cy="1019294"/>
          </a:xfrm>
          <a:prstGeom prst="rect">
            <a:avLst/>
          </a:prstGeom>
          <a:gradFill>
            <a:gsLst>
              <a:gs pos="4000">
                <a:schemeClr val="accent2"/>
              </a:gs>
              <a:gs pos="100000">
                <a:schemeClr val="accent3">
                  <a:lumMod val="60000"/>
                  <a:lumOff val="40000"/>
                </a:schemeClr>
              </a:gs>
            </a:gsLst>
            <a:lin ang="3000000" scaled="0"/>
          </a:gradFill>
          <a:ln>
            <a:noFill/>
          </a:ln>
          <a:effectLst>
            <a:outerShdw blurRad="76200" dist="88900" dir="2700000" algn="tl" rotWithShape="0">
              <a:schemeClr val="accent2">
                <a:lumMod val="75000"/>
                <a:alpha val="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3" name="直接连接符 52">
            <a:extLst>
              <a:ext uri="{FF2B5EF4-FFF2-40B4-BE49-F238E27FC236}">
                <a16:creationId xmlns:a16="http://schemas.microsoft.com/office/drawing/2014/main" id="{8D21786B-17D3-90AD-008E-E7CC785F5791}"/>
              </a:ext>
            </a:extLst>
          </p:cNvPr>
          <p:cNvCxnSpPr>
            <a:cxnSpLocks/>
          </p:cNvCxnSpPr>
          <p:nvPr/>
        </p:nvCxnSpPr>
        <p:spPr>
          <a:xfrm flipV="1">
            <a:off x="715835" y="3454809"/>
            <a:ext cx="3632400" cy="2173"/>
          </a:xfrm>
          <a:prstGeom prst="line">
            <a:avLst/>
          </a:prstGeom>
          <a:ln>
            <a:solidFill>
              <a:schemeClr val="accent2">
                <a:lumMod val="50000"/>
                <a:alpha val="43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id="{2F4F346C-7C4C-7BCE-545A-2FAC27EA72C8}"/>
              </a:ext>
            </a:extLst>
          </p:cNvPr>
          <p:cNvCxnSpPr>
            <a:cxnSpLocks/>
            <a:stCxn id="51" idx="2"/>
          </p:cNvCxnSpPr>
          <p:nvPr/>
        </p:nvCxnSpPr>
        <p:spPr>
          <a:xfrm flipH="1" flipV="1">
            <a:off x="2530949" y="2946741"/>
            <a:ext cx="1086" cy="1018801"/>
          </a:xfrm>
          <a:prstGeom prst="line">
            <a:avLst/>
          </a:prstGeom>
          <a:ln>
            <a:solidFill>
              <a:schemeClr val="accent2">
                <a:lumMod val="50000"/>
                <a:alpha val="43000"/>
              </a:schemeClr>
            </a:solidFill>
          </a:ln>
        </p:spPr>
        <p:style>
          <a:lnRef idx="1">
            <a:schemeClr val="accent1"/>
          </a:lnRef>
          <a:fillRef idx="0">
            <a:schemeClr val="accent1"/>
          </a:fillRef>
          <a:effectRef idx="0">
            <a:schemeClr val="accent1"/>
          </a:effectRef>
          <a:fontRef idx="minor">
            <a:schemeClr val="tx1"/>
          </a:fontRef>
        </p:style>
      </p:cxnSp>
      <p:grpSp>
        <p:nvGrpSpPr>
          <p:cNvPr id="72" name="组合 71">
            <a:extLst>
              <a:ext uri="{FF2B5EF4-FFF2-40B4-BE49-F238E27FC236}">
                <a16:creationId xmlns:a16="http://schemas.microsoft.com/office/drawing/2014/main" id="{462BE6F0-1355-0870-BD40-F4DB7F0AE875}"/>
              </a:ext>
            </a:extLst>
          </p:cNvPr>
          <p:cNvGrpSpPr/>
          <p:nvPr/>
        </p:nvGrpSpPr>
        <p:grpSpPr>
          <a:xfrm>
            <a:off x="2591153" y="3088674"/>
            <a:ext cx="1694318" cy="216000"/>
            <a:chOff x="2584699" y="1705104"/>
            <a:chExt cx="1694318" cy="216000"/>
          </a:xfrm>
        </p:grpSpPr>
        <p:sp>
          <p:nvSpPr>
            <p:cNvPr id="19" name="TextBox 18"/>
            <p:cNvSpPr txBox="1"/>
            <p:nvPr/>
          </p:nvSpPr>
          <p:spPr>
            <a:xfrm>
              <a:off x="2819056" y="1705104"/>
              <a:ext cx="1459961" cy="215444"/>
            </a:xfrm>
            <a:prstGeom prst="rect">
              <a:avLst/>
            </a:prstGeom>
            <a:noFill/>
          </p:spPr>
          <p:txBody>
            <a:bodyPr wrap="square" lIns="0" tIns="0" rIns="0" bIns="0" rtlCol="0">
              <a:spAutoFit/>
            </a:bodyPr>
            <a:lstStyle/>
            <a:p>
              <a:r>
                <a:rPr lang="zh-CN" altLang="en-US" sz="1400" dirty="0">
                  <a:solidFill>
                    <a:schemeClr val="tx1">
                      <a:lumMod val="85000"/>
                      <a:lumOff val="15000"/>
                    </a:schemeClr>
                  </a:solidFill>
                </a:rPr>
                <a:t>客户旅程</a:t>
              </a:r>
              <a:r>
                <a:rPr lang="en-US" altLang="zh-CN" sz="1400" dirty="0">
                  <a:solidFill>
                    <a:schemeClr val="tx1">
                      <a:lumMod val="85000"/>
                      <a:lumOff val="15000"/>
                    </a:schemeClr>
                  </a:solidFill>
                </a:rPr>
                <a:t>AIPL</a:t>
              </a:r>
              <a:r>
                <a:rPr lang="zh-CN" altLang="en-US" sz="1400" dirty="0">
                  <a:solidFill>
                    <a:schemeClr val="tx1">
                      <a:lumMod val="85000"/>
                      <a:lumOff val="15000"/>
                    </a:schemeClr>
                  </a:solidFill>
                </a:rPr>
                <a:t>递进</a:t>
              </a:r>
            </a:p>
          </p:txBody>
        </p:sp>
        <p:pic>
          <p:nvPicPr>
            <p:cNvPr id="61" name="图形 60">
              <a:extLst>
                <a:ext uri="{FF2B5EF4-FFF2-40B4-BE49-F238E27FC236}">
                  <a16:creationId xmlns:a16="http://schemas.microsoft.com/office/drawing/2014/main" id="{AECBFFA2-D510-D385-6019-9D63F26534D2}"/>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84699" y="1705104"/>
              <a:ext cx="216000" cy="216000"/>
            </a:xfrm>
            <a:prstGeom prst="rect">
              <a:avLst/>
            </a:prstGeom>
          </p:spPr>
        </p:pic>
      </p:grpSp>
      <p:grpSp>
        <p:nvGrpSpPr>
          <p:cNvPr id="74" name="组合 73">
            <a:extLst>
              <a:ext uri="{FF2B5EF4-FFF2-40B4-BE49-F238E27FC236}">
                <a16:creationId xmlns:a16="http://schemas.microsoft.com/office/drawing/2014/main" id="{8296B2B1-6178-BFFD-3BBA-3945A4B73141}"/>
              </a:ext>
            </a:extLst>
          </p:cNvPr>
          <p:cNvGrpSpPr/>
          <p:nvPr/>
        </p:nvGrpSpPr>
        <p:grpSpPr>
          <a:xfrm>
            <a:off x="879100" y="3088674"/>
            <a:ext cx="1488967" cy="216000"/>
            <a:chOff x="956208" y="1727648"/>
            <a:chExt cx="1488967" cy="216000"/>
          </a:xfrm>
        </p:grpSpPr>
        <p:sp>
          <p:nvSpPr>
            <p:cNvPr id="10" name="TextBox 9"/>
            <p:cNvSpPr txBox="1"/>
            <p:nvPr/>
          </p:nvSpPr>
          <p:spPr>
            <a:xfrm>
              <a:off x="1183639" y="1727648"/>
              <a:ext cx="1261536" cy="215444"/>
            </a:xfrm>
            <a:prstGeom prst="rect">
              <a:avLst/>
            </a:prstGeom>
            <a:noFill/>
          </p:spPr>
          <p:txBody>
            <a:bodyPr wrap="square" lIns="0" tIns="0" rIns="0" bIns="0" rtlCol="0">
              <a:spAutoFit/>
            </a:bodyPr>
            <a:lstStyle/>
            <a:p>
              <a:r>
                <a:rPr lang="zh-CN" altLang="en-US" sz="1400" dirty="0">
                  <a:solidFill>
                    <a:schemeClr val="tx1">
                      <a:lumMod val="85000"/>
                      <a:lumOff val="15000"/>
                    </a:schemeClr>
                  </a:solidFill>
                </a:rPr>
                <a:t>客户画像及分层</a:t>
              </a:r>
            </a:p>
          </p:txBody>
        </p:sp>
        <p:pic>
          <p:nvPicPr>
            <p:cNvPr id="63" name="图形 62">
              <a:extLst>
                <a:ext uri="{FF2B5EF4-FFF2-40B4-BE49-F238E27FC236}">
                  <a16:creationId xmlns:a16="http://schemas.microsoft.com/office/drawing/2014/main" id="{124BDE28-480D-E873-BB37-0ABEB5E4F57D}"/>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956208" y="1727648"/>
              <a:ext cx="216000" cy="216000"/>
            </a:xfrm>
            <a:prstGeom prst="rect">
              <a:avLst/>
            </a:prstGeom>
          </p:spPr>
        </p:pic>
      </p:grpSp>
      <p:grpSp>
        <p:nvGrpSpPr>
          <p:cNvPr id="70" name="组合 69">
            <a:extLst>
              <a:ext uri="{FF2B5EF4-FFF2-40B4-BE49-F238E27FC236}">
                <a16:creationId xmlns:a16="http://schemas.microsoft.com/office/drawing/2014/main" id="{E2427348-F37B-4C3D-B193-66DDFDBAE04E}"/>
              </a:ext>
            </a:extLst>
          </p:cNvPr>
          <p:cNvGrpSpPr/>
          <p:nvPr/>
        </p:nvGrpSpPr>
        <p:grpSpPr>
          <a:xfrm>
            <a:off x="879100" y="3499289"/>
            <a:ext cx="1488967" cy="430887"/>
            <a:chOff x="956208" y="2088455"/>
            <a:chExt cx="1488967" cy="430887"/>
          </a:xfrm>
        </p:grpSpPr>
        <p:sp>
          <p:nvSpPr>
            <p:cNvPr id="18" name="TextBox 17"/>
            <p:cNvSpPr txBox="1"/>
            <p:nvPr/>
          </p:nvSpPr>
          <p:spPr>
            <a:xfrm>
              <a:off x="1183639" y="2088455"/>
              <a:ext cx="1261536" cy="430887"/>
            </a:xfrm>
            <a:prstGeom prst="rect">
              <a:avLst/>
            </a:prstGeom>
            <a:noFill/>
          </p:spPr>
          <p:txBody>
            <a:bodyPr wrap="square" lIns="0" tIns="0" rIns="0" bIns="0" rtlCol="0">
              <a:spAutoFit/>
            </a:bodyPr>
            <a:lstStyle/>
            <a:p>
              <a:r>
                <a:rPr lang="zh-CN" altLang="en-US" sz="1400" dirty="0">
                  <a:solidFill>
                    <a:schemeClr val="tx1">
                      <a:lumMod val="85000"/>
                      <a:lumOff val="15000"/>
                    </a:schemeClr>
                  </a:solidFill>
                </a:rPr>
                <a:t>客户全域购买互动情况</a:t>
              </a:r>
            </a:p>
          </p:txBody>
        </p:sp>
        <p:pic>
          <p:nvPicPr>
            <p:cNvPr id="65" name="图形 64">
              <a:extLst>
                <a:ext uri="{FF2B5EF4-FFF2-40B4-BE49-F238E27FC236}">
                  <a16:creationId xmlns:a16="http://schemas.microsoft.com/office/drawing/2014/main" id="{05EB33B8-7345-4E87-54BA-9F5156C41E2B}"/>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956208" y="2088455"/>
              <a:ext cx="216000" cy="216000"/>
            </a:xfrm>
            <a:prstGeom prst="rect">
              <a:avLst/>
            </a:prstGeom>
          </p:spPr>
        </p:pic>
      </p:grpSp>
      <p:grpSp>
        <p:nvGrpSpPr>
          <p:cNvPr id="73" name="组合 72">
            <a:extLst>
              <a:ext uri="{FF2B5EF4-FFF2-40B4-BE49-F238E27FC236}">
                <a16:creationId xmlns:a16="http://schemas.microsoft.com/office/drawing/2014/main" id="{92F18182-B730-806C-19A2-B51A046AD899}"/>
              </a:ext>
            </a:extLst>
          </p:cNvPr>
          <p:cNvGrpSpPr/>
          <p:nvPr/>
        </p:nvGrpSpPr>
        <p:grpSpPr>
          <a:xfrm>
            <a:off x="2591153" y="3499289"/>
            <a:ext cx="1649371" cy="430887"/>
            <a:chOff x="2584699" y="2138932"/>
            <a:chExt cx="1649371" cy="430887"/>
          </a:xfrm>
        </p:grpSpPr>
        <p:sp>
          <p:nvSpPr>
            <p:cNvPr id="17" name="TextBox 16"/>
            <p:cNvSpPr txBox="1"/>
            <p:nvPr/>
          </p:nvSpPr>
          <p:spPr>
            <a:xfrm>
              <a:off x="2819056" y="2138932"/>
              <a:ext cx="1415014" cy="430887"/>
            </a:xfrm>
            <a:prstGeom prst="rect">
              <a:avLst/>
            </a:prstGeom>
            <a:noFill/>
          </p:spPr>
          <p:txBody>
            <a:bodyPr wrap="square" lIns="0" tIns="0" rIns="0" bIns="0" rtlCol="0">
              <a:spAutoFit/>
            </a:bodyPr>
            <a:lstStyle/>
            <a:p>
              <a:r>
                <a:rPr lang="zh-CN" altLang="en-US" sz="1400" dirty="0">
                  <a:solidFill>
                    <a:schemeClr val="tx1">
                      <a:lumMod val="85000"/>
                      <a:lumOff val="15000"/>
                    </a:schemeClr>
                  </a:solidFill>
                </a:rPr>
                <a:t>客户全域营销互动</a:t>
              </a:r>
              <a:endParaRPr lang="en-US" altLang="zh-CN" sz="1400" dirty="0">
                <a:solidFill>
                  <a:schemeClr val="tx1">
                    <a:lumMod val="85000"/>
                    <a:lumOff val="15000"/>
                  </a:schemeClr>
                </a:solidFill>
              </a:endParaRPr>
            </a:p>
            <a:p>
              <a:r>
                <a:rPr lang="zh-CN" altLang="en-US" sz="1400" dirty="0">
                  <a:solidFill>
                    <a:schemeClr val="tx1">
                      <a:lumMod val="85000"/>
                      <a:lumOff val="15000"/>
                    </a:schemeClr>
                  </a:solidFill>
                </a:rPr>
                <a:t>情况</a:t>
              </a:r>
            </a:p>
          </p:txBody>
        </p:sp>
        <p:pic>
          <p:nvPicPr>
            <p:cNvPr id="67" name="图形 66">
              <a:extLst>
                <a:ext uri="{FF2B5EF4-FFF2-40B4-BE49-F238E27FC236}">
                  <a16:creationId xmlns:a16="http://schemas.microsoft.com/office/drawing/2014/main" id="{F8EB1209-94D2-3FCB-9176-7F5EC4637D55}"/>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2584699" y="2138932"/>
              <a:ext cx="216000" cy="216000"/>
            </a:xfrm>
            <a:prstGeom prst="rect">
              <a:avLst/>
            </a:prstGeom>
          </p:spPr>
        </p:pic>
      </p:grpSp>
      <p:sp>
        <p:nvSpPr>
          <p:cNvPr id="4" name="TextBox 3"/>
          <p:cNvSpPr txBox="1"/>
          <p:nvPr/>
        </p:nvSpPr>
        <p:spPr>
          <a:xfrm>
            <a:off x="703159" y="4131322"/>
            <a:ext cx="1593385" cy="276999"/>
          </a:xfrm>
          <a:prstGeom prst="rect">
            <a:avLst/>
          </a:prstGeom>
          <a:noFill/>
        </p:spPr>
        <p:txBody>
          <a:bodyPr wrap="none" lIns="0" tIns="0" rIns="0" bIns="0" rtlCol="0">
            <a:spAutoFit/>
          </a:bodyPr>
          <a:lstStyle/>
          <a:p>
            <a:r>
              <a:rPr lang="zh-CN" altLang="en-US" sz="1800" dirty="0">
                <a:gradFill>
                  <a:gsLst>
                    <a:gs pos="100000">
                      <a:schemeClr val="accent3"/>
                    </a:gs>
                    <a:gs pos="0">
                      <a:schemeClr val="accent2"/>
                    </a:gs>
                  </a:gsLst>
                  <a:lin ang="3000000" scaled="0"/>
                </a:gradFill>
                <a:latin typeface="+mj-ea"/>
                <a:ea typeface="+mj-ea"/>
              </a:rPr>
              <a:t>数据整合与治理</a:t>
            </a:r>
          </a:p>
        </p:txBody>
      </p:sp>
      <p:sp>
        <p:nvSpPr>
          <p:cNvPr id="48" name="矩形 47">
            <a:extLst>
              <a:ext uri="{FF2B5EF4-FFF2-40B4-BE49-F238E27FC236}">
                <a16:creationId xmlns:a16="http://schemas.microsoft.com/office/drawing/2014/main" id="{556086AC-BB7F-2B57-4C2E-FC6FCC7F02BB}"/>
              </a:ext>
            </a:extLst>
          </p:cNvPr>
          <p:cNvSpPr/>
          <p:nvPr/>
        </p:nvSpPr>
        <p:spPr>
          <a:xfrm>
            <a:off x="716219" y="4438563"/>
            <a:ext cx="3631632" cy="584767"/>
          </a:xfrm>
          <a:prstGeom prst="rect">
            <a:avLst/>
          </a:prstGeom>
          <a:gradFill>
            <a:gsLst>
              <a:gs pos="0">
                <a:schemeClr val="accent2">
                  <a:lumMod val="75000"/>
                </a:schemeClr>
              </a:gs>
              <a:gs pos="98000">
                <a:schemeClr val="accent3"/>
              </a:gs>
            </a:gsLst>
            <a:lin ang="3600000" scaled="0"/>
          </a:gradFill>
          <a:ln>
            <a:noFill/>
          </a:ln>
          <a:scene3d>
            <a:camera prst="orthographicFront"/>
            <a:lightRig rig="threePt" dir="t"/>
          </a:scene3d>
          <a:sp3d prstMaterial="matte">
            <a:bevelT w="25400" h="25400"/>
            <a:bevelB w="0" h="0" prst="relaxedInset"/>
            <a:extrusionClr>
              <a:schemeClr val="accent2">
                <a:lumMod val="50000"/>
              </a:schemeClr>
            </a:extrusionClr>
            <a:contourClr>
              <a:schemeClr val="accent2">
                <a:lumMod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平行四边形 101">
            <a:extLst>
              <a:ext uri="{FF2B5EF4-FFF2-40B4-BE49-F238E27FC236}">
                <a16:creationId xmlns:a16="http://schemas.microsoft.com/office/drawing/2014/main" id="{EBA35763-BBEC-A26A-08EB-0F165B47A76C}"/>
              </a:ext>
            </a:extLst>
          </p:cNvPr>
          <p:cNvSpPr/>
          <p:nvPr/>
        </p:nvSpPr>
        <p:spPr>
          <a:xfrm flipH="1" flipV="1">
            <a:off x="716219" y="4438560"/>
            <a:ext cx="568746" cy="554102"/>
          </a:xfrm>
          <a:prstGeom prst="parallelogram">
            <a:avLst>
              <a:gd name="adj" fmla="val 43757"/>
            </a:avLst>
          </a:prstGeom>
          <a:gradFill>
            <a:gsLst>
              <a:gs pos="1000">
                <a:schemeClr val="bg1">
                  <a:alpha val="17000"/>
                </a:schemeClr>
              </a:gs>
              <a:gs pos="100000">
                <a:schemeClr val="accent2">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平行四边形 103">
            <a:extLst>
              <a:ext uri="{FF2B5EF4-FFF2-40B4-BE49-F238E27FC236}">
                <a16:creationId xmlns:a16="http://schemas.microsoft.com/office/drawing/2014/main" id="{08664946-D730-5B86-A0A9-2FD425CCFC84}"/>
              </a:ext>
            </a:extLst>
          </p:cNvPr>
          <p:cNvSpPr/>
          <p:nvPr/>
        </p:nvSpPr>
        <p:spPr>
          <a:xfrm>
            <a:off x="3744100" y="4438563"/>
            <a:ext cx="568746" cy="554100"/>
          </a:xfrm>
          <a:prstGeom prst="parallelogram">
            <a:avLst>
              <a:gd name="adj" fmla="val 43757"/>
            </a:avLst>
          </a:prstGeom>
          <a:gradFill>
            <a:gsLst>
              <a:gs pos="1000">
                <a:schemeClr val="bg1">
                  <a:alpha val="17000"/>
                </a:schemeClr>
              </a:gs>
              <a:gs pos="100000">
                <a:schemeClr val="accent2">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6" name="组合 215">
            <a:extLst>
              <a:ext uri="{FF2B5EF4-FFF2-40B4-BE49-F238E27FC236}">
                <a16:creationId xmlns:a16="http://schemas.microsoft.com/office/drawing/2014/main" id="{AFE6FE3D-2E09-1B3F-7571-D8D26024295E}"/>
              </a:ext>
            </a:extLst>
          </p:cNvPr>
          <p:cNvGrpSpPr/>
          <p:nvPr/>
        </p:nvGrpSpPr>
        <p:grpSpPr>
          <a:xfrm>
            <a:off x="716219" y="5084605"/>
            <a:ext cx="3631632" cy="583200"/>
            <a:chOff x="716219" y="5587183"/>
            <a:chExt cx="3631632" cy="583200"/>
          </a:xfrm>
        </p:grpSpPr>
        <p:sp>
          <p:nvSpPr>
            <p:cNvPr id="49" name="矩形 48">
              <a:extLst>
                <a:ext uri="{FF2B5EF4-FFF2-40B4-BE49-F238E27FC236}">
                  <a16:creationId xmlns:a16="http://schemas.microsoft.com/office/drawing/2014/main" id="{B815DC21-C959-6894-1C7F-337F0060E629}"/>
                </a:ext>
              </a:extLst>
            </p:cNvPr>
            <p:cNvSpPr/>
            <p:nvPr/>
          </p:nvSpPr>
          <p:spPr>
            <a:xfrm>
              <a:off x="716219" y="5587183"/>
              <a:ext cx="3631632" cy="583200"/>
            </a:xfrm>
            <a:prstGeom prst="rect">
              <a:avLst/>
            </a:prstGeom>
            <a:gradFill>
              <a:gsLst>
                <a:gs pos="0">
                  <a:schemeClr val="accent2">
                    <a:lumMod val="75000"/>
                  </a:schemeClr>
                </a:gs>
                <a:gs pos="98000">
                  <a:schemeClr val="accent3"/>
                </a:gs>
              </a:gsLst>
              <a:lin ang="3600000" scaled="0"/>
            </a:gradFill>
            <a:ln>
              <a:noFill/>
            </a:ln>
            <a:scene3d>
              <a:camera prst="orthographicFront"/>
              <a:lightRig rig="threePt" dir="t"/>
            </a:scene3d>
            <a:sp3d prstMaterial="matte">
              <a:bevelT w="25400" h="25400"/>
              <a:bevelB w="0" h="0" prst="relaxedInset"/>
              <a:extrusionClr>
                <a:schemeClr val="accent2">
                  <a:lumMod val="50000"/>
                </a:schemeClr>
              </a:extrusionClr>
              <a:contourClr>
                <a:schemeClr val="accent2">
                  <a:lumMod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8" name="平行四边形 107">
              <a:extLst>
                <a:ext uri="{FF2B5EF4-FFF2-40B4-BE49-F238E27FC236}">
                  <a16:creationId xmlns:a16="http://schemas.microsoft.com/office/drawing/2014/main" id="{CF8B831A-BFCA-08DC-84A8-8EBCB491F90E}"/>
                </a:ext>
              </a:extLst>
            </p:cNvPr>
            <p:cNvSpPr/>
            <p:nvPr/>
          </p:nvSpPr>
          <p:spPr>
            <a:xfrm flipH="1" flipV="1">
              <a:off x="716529" y="5587183"/>
              <a:ext cx="568746" cy="583200"/>
            </a:xfrm>
            <a:prstGeom prst="parallelogram">
              <a:avLst>
                <a:gd name="adj" fmla="val 43757"/>
              </a:avLst>
            </a:prstGeom>
            <a:gradFill>
              <a:gsLst>
                <a:gs pos="1000">
                  <a:schemeClr val="bg1">
                    <a:alpha val="17000"/>
                  </a:schemeClr>
                </a:gs>
                <a:gs pos="100000">
                  <a:schemeClr val="accent2">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平行四边形 108">
              <a:extLst>
                <a:ext uri="{FF2B5EF4-FFF2-40B4-BE49-F238E27FC236}">
                  <a16:creationId xmlns:a16="http://schemas.microsoft.com/office/drawing/2014/main" id="{E21A0346-D1E3-A98A-2DB4-99794CFD8789}"/>
                </a:ext>
              </a:extLst>
            </p:cNvPr>
            <p:cNvSpPr/>
            <p:nvPr/>
          </p:nvSpPr>
          <p:spPr>
            <a:xfrm>
              <a:off x="3744358" y="5587183"/>
              <a:ext cx="568746" cy="583200"/>
            </a:xfrm>
            <a:prstGeom prst="parallelogram">
              <a:avLst>
                <a:gd name="adj" fmla="val 43757"/>
              </a:avLst>
            </a:prstGeom>
            <a:gradFill>
              <a:gsLst>
                <a:gs pos="1000">
                  <a:schemeClr val="bg1">
                    <a:alpha val="17000"/>
                  </a:schemeClr>
                </a:gs>
                <a:gs pos="100000">
                  <a:schemeClr val="accent2">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7" name="组合 216">
            <a:extLst>
              <a:ext uri="{FF2B5EF4-FFF2-40B4-BE49-F238E27FC236}">
                <a16:creationId xmlns:a16="http://schemas.microsoft.com/office/drawing/2014/main" id="{30840F4F-65B7-616C-EC88-3156E76D9727}"/>
              </a:ext>
            </a:extLst>
          </p:cNvPr>
          <p:cNvGrpSpPr/>
          <p:nvPr/>
        </p:nvGrpSpPr>
        <p:grpSpPr>
          <a:xfrm>
            <a:off x="816174" y="5124149"/>
            <a:ext cx="2603570" cy="504112"/>
            <a:chOff x="816174" y="5626727"/>
            <a:chExt cx="2603570" cy="504112"/>
          </a:xfrm>
        </p:grpSpPr>
        <p:sp>
          <p:nvSpPr>
            <p:cNvPr id="13" name="TextBox 12"/>
            <p:cNvSpPr txBox="1"/>
            <p:nvPr/>
          </p:nvSpPr>
          <p:spPr>
            <a:xfrm>
              <a:off x="2361762" y="5626727"/>
              <a:ext cx="1057982" cy="504112"/>
            </a:xfrm>
            <a:prstGeom prst="rect">
              <a:avLst/>
            </a:prstGeom>
            <a:noFill/>
          </p:spPr>
          <p:txBody>
            <a:bodyPr wrap="none" lIns="0" tIns="0" rIns="0" bIns="0" rtlCol="0">
              <a:spAutoFit/>
            </a:bodyPr>
            <a:lstStyle/>
            <a:p>
              <a:pPr>
                <a:lnSpc>
                  <a:spcPct val="120000"/>
                </a:lnSpc>
              </a:pPr>
              <a:r>
                <a:rPr lang="zh-CN" altLang="en-US" sz="1400" dirty="0">
                  <a:solidFill>
                    <a:schemeClr val="tx1">
                      <a:lumMod val="85000"/>
                      <a:lumOff val="15000"/>
                    </a:schemeClr>
                  </a:solidFill>
                </a:rPr>
                <a:t>数据格式统一</a:t>
              </a:r>
              <a:endParaRPr lang="en-US" altLang="zh-CN" sz="1400" dirty="0">
                <a:solidFill>
                  <a:schemeClr val="tx1">
                    <a:lumMod val="85000"/>
                    <a:lumOff val="15000"/>
                  </a:schemeClr>
                </a:solidFill>
              </a:endParaRPr>
            </a:p>
            <a:p>
              <a:pPr>
                <a:lnSpc>
                  <a:spcPct val="120000"/>
                </a:lnSpc>
              </a:pPr>
              <a:r>
                <a:rPr lang="zh-CN" altLang="en-US" sz="1400" dirty="0">
                  <a:solidFill>
                    <a:schemeClr val="tx1">
                      <a:lumMod val="85000"/>
                      <a:lumOff val="15000"/>
                    </a:schemeClr>
                  </a:solidFill>
                </a:rPr>
                <a:t>数据标准汇总</a:t>
              </a:r>
            </a:p>
          </p:txBody>
        </p:sp>
        <p:grpSp>
          <p:nvGrpSpPr>
            <p:cNvPr id="87" name="组合 86">
              <a:extLst>
                <a:ext uri="{FF2B5EF4-FFF2-40B4-BE49-F238E27FC236}">
                  <a16:creationId xmlns:a16="http://schemas.microsoft.com/office/drawing/2014/main" id="{A0BC6800-5CFF-3708-B888-9CBDD7889B26}"/>
                </a:ext>
              </a:extLst>
            </p:cNvPr>
            <p:cNvGrpSpPr/>
            <p:nvPr/>
          </p:nvGrpSpPr>
          <p:grpSpPr>
            <a:xfrm>
              <a:off x="816174" y="5755673"/>
              <a:ext cx="1101125" cy="246221"/>
              <a:chOff x="847893" y="4774157"/>
              <a:chExt cx="1101125" cy="246221"/>
            </a:xfrm>
          </p:grpSpPr>
          <p:sp>
            <p:nvSpPr>
              <p:cNvPr id="12" name="TextBox 11"/>
              <p:cNvSpPr txBox="1"/>
              <p:nvPr/>
            </p:nvSpPr>
            <p:spPr>
              <a:xfrm>
                <a:off x="1141105" y="4774157"/>
                <a:ext cx="807913" cy="246221"/>
              </a:xfrm>
              <a:prstGeom prst="rect">
                <a:avLst/>
              </a:prstGeom>
              <a:noFill/>
            </p:spPr>
            <p:txBody>
              <a:bodyPr wrap="none" lIns="0" tIns="0" rIns="0" bIns="0" rtlCol="0">
                <a:spAutoFit/>
              </a:bodyPr>
              <a:lstStyle>
                <a:defPPr>
                  <a:defRPr lang="zh-CN"/>
                </a:defPPr>
                <a:lvl1pPr>
                  <a:defRPr sz="1600">
                    <a:solidFill>
                      <a:schemeClr val="tx1">
                        <a:lumMod val="85000"/>
                        <a:lumOff val="15000"/>
                      </a:schemeClr>
                    </a:solidFill>
                    <a:latin typeface="+mj-ea"/>
                    <a:ea typeface="+mj-ea"/>
                  </a:defRPr>
                </a:lvl1pPr>
              </a:lstStyle>
              <a:p>
                <a:r>
                  <a:rPr lang="zh-CN" altLang="en-US" dirty="0"/>
                  <a:t>数据整合</a:t>
                </a:r>
              </a:p>
            </p:txBody>
          </p:sp>
          <p:pic>
            <p:nvPicPr>
              <p:cNvPr id="85" name="图形 84">
                <a:extLst>
                  <a:ext uri="{FF2B5EF4-FFF2-40B4-BE49-F238E27FC236}">
                    <a16:creationId xmlns:a16="http://schemas.microsoft.com/office/drawing/2014/main" id="{745C2CFF-C981-1265-0067-43F35230D409}"/>
                  </a:ext>
                </a:extLst>
              </p:cNvPr>
              <p:cNvPicPr>
                <a:picLocks noChangeAspect="1"/>
              </p:cNvPicPr>
              <p:nvPr/>
            </p:nvPicPr>
            <p:blipFill>
              <a:blip r:embed="rId11" cstate="screen">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847893" y="4789267"/>
                <a:ext cx="216000" cy="216000"/>
              </a:xfrm>
              <a:prstGeom prst="rect">
                <a:avLst/>
              </a:prstGeom>
            </p:spPr>
          </p:pic>
        </p:grpSp>
      </p:grpSp>
      <p:sp>
        <p:nvSpPr>
          <p:cNvPr id="50" name="矩形 49">
            <a:extLst>
              <a:ext uri="{FF2B5EF4-FFF2-40B4-BE49-F238E27FC236}">
                <a16:creationId xmlns:a16="http://schemas.microsoft.com/office/drawing/2014/main" id="{4AB3C25A-AA96-CA9B-256C-BB355AB38213}"/>
              </a:ext>
            </a:extLst>
          </p:cNvPr>
          <p:cNvSpPr/>
          <p:nvPr/>
        </p:nvSpPr>
        <p:spPr>
          <a:xfrm>
            <a:off x="716219" y="5707349"/>
            <a:ext cx="3631632" cy="583200"/>
          </a:xfrm>
          <a:prstGeom prst="rect">
            <a:avLst/>
          </a:prstGeom>
          <a:gradFill>
            <a:gsLst>
              <a:gs pos="0">
                <a:schemeClr val="accent2">
                  <a:lumMod val="75000"/>
                </a:schemeClr>
              </a:gs>
              <a:gs pos="98000">
                <a:schemeClr val="accent3"/>
              </a:gs>
            </a:gsLst>
            <a:lin ang="3600000" scaled="0"/>
          </a:gradFill>
          <a:ln>
            <a:noFill/>
          </a:ln>
          <a:scene3d>
            <a:camera prst="orthographicFront"/>
            <a:lightRig rig="threePt" dir="t"/>
          </a:scene3d>
          <a:sp3d prstMaterial="matte">
            <a:bevelT w="25400" h="25400"/>
            <a:bevelB w="0" h="0" prst="relaxedInset"/>
            <a:extrusionClr>
              <a:schemeClr val="accent2">
                <a:lumMod val="50000"/>
              </a:schemeClr>
            </a:extrusionClr>
            <a:contourClr>
              <a:schemeClr val="accent2">
                <a:lumMod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2" name="平行四边形 111">
            <a:extLst>
              <a:ext uri="{FF2B5EF4-FFF2-40B4-BE49-F238E27FC236}">
                <a16:creationId xmlns:a16="http://schemas.microsoft.com/office/drawing/2014/main" id="{BBEEE399-0CD0-C5FE-153B-DB353D2B8542}"/>
              </a:ext>
            </a:extLst>
          </p:cNvPr>
          <p:cNvSpPr/>
          <p:nvPr/>
        </p:nvSpPr>
        <p:spPr>
          <a:xfrm>
            <a:off x="3744824" y="5722273"/>
            <a:ext cx="568746" cy="583200"/>
          </a:xfrm>
          <a:prstGeom prst="parallelogram">
            <a:avLst>
              <a:gd name="adj" fmla="val 43757"/>
            </a:avLst>
          </a:prstGeom>
          <a:gradFill>
            <a:gsLst>
              <a:gs pos="1000">
                <a:schemeClr val="bg1">
                  <a:alpha val="17000"/>
                </a:schemeClr>
              </a:gs>
              <a:gs pos="100000">
                <a:schemeClr val="accent2">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TextBox 10"/>
          <p:cNvSpPr txBox="1"/>
          <p:nvPr/>
        </p:nvSpPr>
        <p:spPr>
          <a:xfrm>
            <a:off x="2361762" y="4478890"/>
            <a:ext cx="1763303" cy="504112"/>
          </a:xfrm>
          <a:prstGeom prst="rect">
            <a:avLst/>
          </a:prstGeom>
          <a:noFill/>
        </p:spPr>
        <p:txBody>
          <a:bodyPr wrap="none" lIns="0" tIns="0" rIns="0" bIns="0" rtlCol="0">
            <a:spAutoFit/>
          </a:bodyPr>
          <a:lstStyle/>
          <a:p>
            <a:pPr>
              <a:lnSpc>
                <a:spcPct val="120000"/>
              </a:lnSpc>
            </a:pPr>
            <a:r>
              <a:rPr lang="zh-CN" altLang="en-US" sz="1400" dirty="0">
                <a:solidFill>
                  <a:schemeClr val="tx1">
                    <a:lumMod val="85000"/>
                    <a:lumOff val="15000"/>
                  </a:schemeClr>
                </a:solidFill>
              </a:rPr>
              <a:t>数据类型、来源梳理</a:t>
            </a:r>
            <a:endParaRPr lang="en-US" altLang="zh-CN" sz="1400" dirty="0">
              <a:solidFill>
                <a:schemeClr val="tx1">
                  <a:lumMod val="85000"/>
                  <a:lumOff val="15000"/>
                </a:schemeClr>
              </a:solidFill>
            </a:endParaRPr>
          </a:p>
          <a:p>
            <a:pPr>
              <a:lnSpc>
                <a:spcPct val="120000"/>
              </a:lnSpc>
            </a:pPr>
            <a:r>
              <a:rPr lang="zh-CN" altLang="en-US" sz="1400" dirty="0">
                <a:solidFill>
                  <a:schemeClr val="tx1">
                    <a:lumMod val="85000"/>
                    <a:lumOff val="15000"/>
                  </a:schemeClr>
                </a:solidFill>
              </a:rPr>
              <a:t>数据自动传输链路搭建</a:t>
            </a:r>
          </a:p>
        </p:txBody>
      </p:sp>
      <p:grpSp>
        <p:nvGrpSpPr>
          <p:cNvPr id="86" name="组合 85">
            <a:extLst>
              <a:ext uri="{FF2B5EF4-FFF2-40B4-BE49-F238E27FC236}">
                <a16:creationId xmlns:a16="http://schemas.microsoft.com/office/drawing/2014/main" id="{58BEA806-54C7-C72A-0BCF-2DBD50F538DD}"/>
              </a:ext>
            </a:extLst>
          </p:cNvPr>
          <p:cNvGrpSpPr/>
          <p:nvPr/>
        </p:nvGrpSpPr>
        <p:grpSpPr>
          <a:xfrm>
            <a:off x="816174" y="4607836"/>
            <a:ext cx="1101125" cy="246221"/>
            <a:chOff x="847893" y="3784252"/>
            <a:chExt cx="1101125" cy="246221"/>
          </a:xfrm>
        </p:grpSpPr>
        <p:sp>
          <p:nvSpPr>
            <p:cNvPr id="58" name="TextBox 11">
              <a:extLst>
                <a:ext uri="{FF2B5EF4-FFF2-40B4-BE49-F238E27FC236}">
                  <a16:creationId xmlns:a16="http://schemas.microsoft.com/office/drawing/2014/main" id="{D2DC66F5-AB15-5F5F-B849-36EF3287584F}"/>
                </a:ext>
              </a:extLst>
            </p:cNvPr>
            <p:cNvSpPr txBox="1"/>
            <p:nvPr/>
          </p:nvSpPr>
          <p:spPr>
            <a:xfrm>
              <a:off x="1141105" y="3784252"/>
              <a:ext cx="807913" cy="246221"/>
            </a:xfrm>
            <a:prstGeom prst="rect">
              <a:avLst/>
            </a:prstGeom>
            <a:noFill/>
          </p:spPr>
          <p:txBody>
            <a:bodyPr wrap="none" lIns="0" tIns="0" rIns="0" bIns="0" rtlCol="0">
              <a:spAutoFit/>
            </a:bodyPr>
            <a:lstStyle>
              <a:defPPr>
                <a:defRPr lang="zh-CN"/>
              </a:defPPr>
              <a:lvl1pPr>
                <a:defRPr sz="1600">
                  <a:solidFill>
                    <a:schemeClr val="tx1">
                      <a:lumMod val="85000"/>
                      <a:lumOff val="15000"/>
                    </a:schemeClr>
                  </a:solidFill>
                  <a:latin typeface="+mj-ea"/>
                  <a:ea typeface="+mj-ea"/>
                </a:defRPr>
              </a:lvl1pPr>
            </a:lstStyle>
            <a:p>
              <a:r>
                <a:rPr lang="zh-CN" altLang="en-US" dirty="0"/>
                <a:t>数据采集</a:t>
              </a:r>
            </a:p>
          </p:txBody>
        </p:sp>
        <p:pic>
          <p:nvPicPr>
            <p:cNvPr id="83" name="图形 82">
              <a:extLst>
                <a:ext uri="{FF2B5EF4-FFF2-40B4-BE49-F238E27FC236}">
                  <a16:creationId xmlns:a16="http://schemas.microsoft.com/office/drawing/2014/main" id="{CFED026C-B2D0-7F28-618C-1E9FA899A55C}"/>
                </a:ext>
              </a:extLst>
            </p:cNvPr>
            <p:cNvPicPr>
              <a:picLocks noChangeAspect="1"/>
            </p:cNvPicPr>
            <p:nvPr/>
          </p:nvPicPr>
          <p:blipFill>
            <a:blip r:embed="rId13" cstate="screen">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847893" y="3799362"/>
              <a:ext cx="216000" cy="216000"/>
            </a:xfrm>
            <a:prstGeom prst="rect">
              <a:avLst/>
            </a:prstGeom>
          </p:spPr>
        </p:pic>
      </p:grpSp>
      <p:sp>
        <p:nvSpPr>
          <p:cNvPr id="190" name="文本框 189">
            <a:extLst>
              <a:ext uri="{FF2B5EF4-FFF2-40B4-BE49-F238E27FC236}">
                <a16:creationId xmlns:a16="http://schemas.microsoft.com/office/drawing/2014/main" id="{20B312B7-CEA4-B519-1AFB-985CD43A66D0}"/>
              </a:ext>
            </a:extLst>
          </p:cNvPr>
          <p:cNvSpPr txBox="1"/>
          <p:nvPr/>
        </p:nvSpPr>
        <p:spPr>
          <a:xfrm>
            <a:off x="728170" y="1619009"/>
            <a:ext cx="1057982" cy="215444"/>
          </a:xfrm>
          <a:prstGeom prst="rect">
            <a:avLst/>
          </a:prstGeom>
          <a:noFill/>
        </p:spPr>
        <p:txBody>
          <a:bodyPr wrap="none" lIns="0" tIns="0" rIns="0" bIns="0" rtlCol="0">
            <a:spAutoFit/>
          </a:bodyPr>
          <a:lstStyle/>
          <a:p>
            <a:r>
              <a:rPr lang="zh-CN" altLang="en-US" sz="1400" dirty="0">
                <a:solidFill>
                  <a:schemeClr val="accent2">
                    <a:lumMod val="50000"/>
                  </a:schemeClr>
                </a:solidFill>
                <a:latin typeface="+mj-ea"/>
                <a:ea typeface="+mj-ea"/>
              </a:rPr>
              <a:t>会员营销场景</a:t>
            </a:r>
          </a:p>
        </p:txBody>
      </p:sp>
      <p:sp>
        <p:nvSpPr>
          <p:cNvPr id="191" name="文本框 190">
            <a:extLst>
              <a:ext uri="{FF2B5EF4-FFF2-40B4-BE49-F238E27FC236}">
                <a16:creationId xmlns:a16="http://schemas.microsoft.com/office/drawing/2014/main" id="{1E339DC2-A256-63D6-BC8E-D55BE978A3E1}"/>
              </a:ext>
            </a:extLst>
          </p:cNvPr>
          <p:cNvSpPr txBox="1"/>
          <p:nvPr/>
        </p:nvSpPr>
        <p:spPr>
          <a:xfrm>
            <a:off x="728170" y="1940712"/>
            <a:ext cx="1410643" cy="503023"/>
          </a:xfrm>
          <a:prstGeom prst="rect">
            <a:avLst/>
          </a:prstGeom>
          <a:noFill/>
        </p:spPr>
        <p:txBody>
          <a:bodyPr wrap="none" lIns="0" tIns="0" rIns="0" bIns="0" rtlCol="0">
            <a:spAutoFit/>
          </a:bodyPr>
          <a:lstStyle/>
          <a:p>
            <a:pPr>
              <a:lnSpc>
                <a:spcPct val="120000"/>
              </a:lnSpc>
            </a:pPr>
            <a:r>
              <a:rPr lang="zh-CN" altLang="en-US" sz="1400" dirty="0">
                <a:solidFill>
                  <a:schemeClr val="bg1"/>
                </a:solidFill>
                <a:latin typeface="+mn-ea"/>
              </a:rPr>
              <a:t>沉默会员定向激活</a:t>
            </a:r>
            <a:endParaRPr lang="en-US" altLang="zh-CN" sz="1400" dirty="0">
              <a:solidFill>
                <a:schemeClr val="bg1"/>
              </a:solidFill>
              <a:latin typeface="+mn-ea"/>
            </a:endParaRPr>
          </a:p>
          <a:p>
            <a:pPr>
              <a:lnSpc>
                <a:spcPct val="120000"/>
              </a:lnSpc>
            </a:pPr>
            <a:r>
              <a:rPr lang="zh-CN" altLang="en-US" sz="1400" dirty="0">
                <a:solidFill>
                  <a:schemeClr val="bg1"/>
                </a:solidFill>
                <a:latin typeface="+mn-ea"/>
              </a:rPr>
              <a:t>潜在会员招募</a:t>
            </a:r>
          </a:p>
        </p:txBody>
      </p:sp>
      <p:sp>
        <p:nvSpPr>
          <p:cNvPr id="193" name="文本框 192">
            <a:extLst>
              <a:ext uri="{FF2B5EF4-FFF2-40B4-BE49-F238E27FC236}">
                <a16:creationId xmlns:a16="http://schemas.microsoft.com/office/drawing/2014/main" id="{10DA46D3-4C94-564E-B1F8-67303BDA58CE}"/>
              </a:ext>
            </a:extLst>
          </p:cNvPr>
          <p:cNvSpPr txBox="1"/>
          <p:nvPr/>
        </p:nvSpPr>
        <p:spPr>
          <a:xfrm>
            <a:off x="2670622" y="1620239"/>
            <a:ext cx="1057982" cy="215444"/>
          </a:xfrm>
          <a:prstGeom prst="rect">
            <a:avLst/>
          </a:prstGeom>
          <a:noFill/>
        </p:spPr>
        <p:txBody>
          <a:bodyPr wrap="none" lIns="0" tIns="0" rIns="0" bIns="0" rtlCol="0">
            <a:spAutoFit/>
          </a:bodyPr>
          <a:lstStyle/>
          <a:p>
            <a:r>
              <a:rPr lang="zh-CN" altLang="en-US" sz="1400" dirty="0">
                <a:solidFill>
                  <a:schemeClr val="accent2">
                    <a:lumMod val="50000"/>
                  </a:schemeClr>
                </a:solidFill>
                <a:latin typeface="+mj-ea"/>
                <a:ea typeface="+mj-ea"/>
              </a:rPr>
              <a:t>媒体运营场景</a:t>
            </a:r>
          </a:p>
        </p:txBody>
      </p:sp>
      <p:sp>
        <p:nvSpPr>
          <p:cNvPr id="194" name="文本框 193">
            <a:extLst>
              <a:ext uri="{FF2B5EF4-FFF2-40B4-BE49-F238E27FC236}">
                <a16:creationId xmlns:a16="http://schemas.microsoft.com/office/drawing/2014/main" id="{6D872BCB-5B8F-753B-CE63-09A8F08FA5E4}"/>
              </a:ext>
            </a:extLst>
          </p:cNvPr>
          <p:cNvSpPr txBox="1"/>
          <p:nvPr/>
        </p:nvSpPr>
        <p:spPr>
          <a:xfrm>
            <a:off x="2670622" y="1939483"/>
            <a:ext cx="1057982" cy="503023"/>
          </a:xfrm>
          <a:prstGeom prst="rect">
            <a:avLst/>
          </a:prstGeom>
          <a:noFill/>
        </p:spPr>
        <p:txBody>
          <a:bodyPr wrap="none" lIns="0" tIns="0" rIns="0" bIns="0" rtlCol="0">
            <a:spAutoFit/>
          </a:bodyPr>
          <a:lstStyle/>
          <a:p>
            <a:pPr>
              <a:lnSpc>
                <a:spcPct val="120000"/>
              </a:lnSpc>
            </a:pPr>
            <a:r>
              <a:rPr lang="zh-CN" altLang="en-US" sz="1400" dirty="0">
                <a:solidFill>
                  <a:schemeClr val="bg1"/>
                </a:solidFill>
                <a:latin typeface="+mn-ea"/>
              </a:rPr>
              <a:t>人群运营加深</a:t>
            </a:r>
            <a:endParaRPr lang="en-US" altLang="zh-CN" sz="1400" dirty="0">
              <a:solidFill>
                <a:schemeClr val="bg1"/>
              </a:solidFill>
              <a:latin typeface="+mn-ea"/>
            </a:endParaRPr>
          </a:p>
          <a:p>
            <a:pPr>
              <a:lnSpc>
                <a:spcPct val="120000"/>
              </a:lnSpc>
            </a:pPr>
            <a:r>
              <a:rPr lang="zh-CN" altLang="en-US" sz="1400" dirty="0">
                <a:solidFill>
                  <a:schemeClr val="bg1"/>
                </a:solidFill>
                <a:latin typeface="+mn-ea"/>
              </a:rPr>
              <a:t>投放提效</a:t>
            </a:r>
          </a:p>
        </p:txBody>
      </p:sp>
      <p:sp>
        <p:nvSpPr>
          <p:cNvPr id="196" name="文本框 195">
            <a:extLst>
              <a:ext uri="{FF2B5EF4-FFF2-40B4-BE49-F238E27FC236}">
                <a16:creationId xmlns:a16="http://schemas.microsoft.com/office/drawing/2014/main" id="{5183F0E0-F4A6-96C8-9EA4-16EFF048FC99}"/>
              </a:ext>
            </a:extLst>
          </p:cNvPr>
          <p:cNvSpPr txBox="1"/>
          <p:nvPr/>
        </p:nvSpPr>
        <p:spPr>
          <a:xfrm>
            <a:off x="4400546" y="1617594"/>
            <a:ext cx="1057982" cy="215444"/>
          </a:xfrm>
          <a:prstGeom prst="rect">
            <a:avLst/>
          </a:prstGeom>
          <a:noFill/>
        </p:spPr>
        <p:txBody>
          <a:bodyPr wrap="none" lIns="0" tIns="0" rIns="0" bIns="0" rtlCol="0">
            <a:spAutoFit/>
          </a:bodyPr>
          <a:lstStyle/>
          <a:p>
            <a:r>
              <a:rPr lang="zh-CN" altLang="en-US" sz="1400" dirty="0">
                <a:solidFill>
                  <a:schemeClr val="accent2">
                    <a:lumMod val="50000"/>
                  </a:schemeClr>
                </a:solidFill>
                <a:latin typeface="+mj-ea"/>
                <a:ea typeface="+mj-ea"/>
              </a:rPr>
              <a:t>销售运营场景</a:t>
            </a:r>
          </a:p>
        </p:txBody>
      </p:sp>
      <p:sp>
        <p:nvSpPr>
          <p:cNvPr id="197" name="文本框 196">
            <a:extLst>
              <a:ext uri="{FF2B5EF4-FFF2-40B4-BE49-F238E27FC236}">
                <a16:creationId xmlns:a16="http://schemas.microsoft.com/office/drawing/2014/main" id="{BE77F2E4-6BC9-881C-F16E-CC4F053E60F8}"/>
              </a:ext>
            </a:extLst>
          </p:cNvPr>
          <p:cNvSpPr txBox="1"/>
          <p:nvPr/>
        </p:nvSpPr>
        <p:spPr>
          <a:xfrm>
            <a:off x="4400546" y="1942128"/>
            <a:ext cx="1057982" cy="503023"/>
          </a:xfrm>
          <a:prstGeom prst="rect">
            <a:avLst/>
          </a:prstGeom>
          <a:noFill/>
        </p:spPr>
        <p:txBody>
          <a:bodyPr wrap="none" lIns="0" tIns="0" rIns="0" bIns="0" rtlCol="0">
            <a:spAutoFit/>
          </a:bodyPr>
          <a:lstStyle/>
          <a:p>
            <a:pPr>
              <a:lnSpc>
                <a:spcPct val="120000"/>
              </a:lnSpc>
            </a:pPr>
            <a:r>
              <a:rPr lang="zh-CN" altLang="en-US" sz="1400" dirty="0">
                <a:solidFill>
                  <a:schemeClr val="bg1"/>
                </a:solidFill>
                <a:latin typeface="+mn-ea"/>
              </a:rPr>
              <a:t>老客户促复购</a:t>
            </a:r>
            <a:endParaRPr lang="en-US" altLang="zh-CN" sz="1400" dirty="0">
              <a:solidFill>
                <a:schemeClr val="bg1"/>
              </a:solidFill>
              <a:latin typeface="+mn-ea"/>
            </a:endParaRPr>
          </a:p>
          <a:p>
            <a:pPr>
              <a:lnSpc>
                <a:spcPct val="120000"/>
              </a:lnSpc>
            </a:pPr>
            <a:r>
              <a:rPr lang="zh-CN" altLang="en-US" sz="1400" dirty="0">
                <a:solidFill>
                  <a:schemeClr val="bg1"/>
                </a:solidFill>
                <a:latin typeface="+mn-ea"/>
              </a:rPr>
              <a:t>新客户招募</a:t>
            </a:r>
          </a:p>
        </p:txBody>
      </p:sp>
      <p:sp>
        <p:nvSpPr>
          <p:cNvPr id="198" name="TextBox 6">
            <a:extLst>
              <a:ext uri="{FF2B5EF4-FFF2-40B4-BE49-F238E27FC236}">
                <a16:creationId xmlns:a16="http://schemas.microsoft.com/office/drawing/2014/main" id="{A0470C65-CA9F-BD14-A567-2318B57F46C0}"/>
              </a:ext>
            </a:extLst>
          </p:cNvPr>
          <p:cNvSpPr txBox="1"/>
          <p:nvPr/>
        </p:nvSpPr>
        <p:spPr>
          <a:xfrm>
            <a:off x="703481" y="1266781"/>
            <a:ext cx="1365758" cy="276999"/>
          </a:xfrm>
          <a:prstGeom prst="rect">
            <a:avLst/>
          </a:prstGeom>
          <a:noFill/>
        </p:spPr>
        <p:txBody>
          <a:bodyPr wrap="none" lIns="0" tIns="0" rIns="0" bIns="0" rtlCol="0">
            <a:spAutoFit/>
          </a:bodyPr>
          <a:lstStyle/>
          <a:p>
            <a:r>
              <a:rPr lang="zh-CN" altLang="en-US" sz="1800" dirty="0">
                <a:gradFill>
                  <a:gsLst>
                    <a:gs pos="100000">
                      <a:schemeClr val="accent3"/>
                    </a:gs>
                    <a:gs pos="0">
                      <a:schemeClr val="accent2"/>
                    </a:gs>
                  </a:gsLst>
                  <a:lin ang="3000000" scaled="0"/>
                </a:gradFill>
                <a:latin typeface="+mj-ea"/>
                <a:ea typeface="+mj-ea"/>
              </a:rPr>
              <a:t>运营策略输出</a:t>
            </a:r>
          </a:p>
        </p:txBody>
      </p:sp>
      <p:sp>
        <p:nvSpPr>
          <p:cNvPr id="111" name="平行四边形 110">
            <a:extLst>
              <a:ext uri="{FF2B5EF4-FFF2-40B4-BE49-F238E27FC236}">
                <a16:creationId xmlns:a16="http://schemas.microsoft.com/office/drawing/2014/main" id="{EE3B6978-6B8E-56BD-781E-7F470CFF8AEF}"/>
              </a:ext>
            </a:extLst>
          </p:cNvPr>
          <p:cNvSpPr/>
          <p:nvPr/>
        </p:nvSpPr>
        <p:spPr>
          <a:xfrm flipH="1" flipV="1">
            <a:off x="716219" y="5682916"/>
            <a:ext cx="568746" cy="583200"/>
          </a:xfrm>
          <a:prstGeom prst="parallelogram">
            <a:avLst>
              <a:gd name="adj" fmla="val 43757"/>
            </a:avLst>
          </a:prstGeom>
          <a:gradFill>
            <a:gsLst>
              <a:gs pos="1000">
                <a:schemeClr val="bg1">
                  <a:alpha val="17000"/>
                </a:schemeClr>
              </a:gs>
              <a:gs pos="100000">
                <a:schemeClr val="accent2">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2381530" y="5746893"/>
            <a:ext cx="705321" cy="504112"/>
          </a:xfrm>
          <a:prstGeom prst="rect">
            <a:avLst/>
          </a:prstGeom>
          <a:noFill/>
        </p:spPr>
        <p:txBody>
          <a:bodyPr wrap="none" lIns="0" tIns="0" rIns="0" bIns="0" rtlCol="0">
            <a:spAutoFit/>
          </a:bodyPr>
          <a:lstStyle/>
          <a:p>
            <a:pPr>
              <a:lnSpc>
                <a:spcPct val="120000"/>
              </a:lnSpc>
            </a:pPr>
            <a:r>
              <a:rPr lang="zh-CN" altLang="en-US" sz="1400" dirty="0">
                <a:solidFill>
                  <a:schemeClr val="tx1">
                    <a:lumMod val="85000"/>
                    <a:lumOff val="15000"/>
                  </a:schemeClr>
                </a:solidFill>
              </a:rPr>
              <a:t>标签设计</a:t>
            </a:r>
            <a:endParaRPr lang="en-US" altLang="zh-CN" sz="1400" dirty="0">
              <a:solidFill>
                <a:schemeClr val="tx1">
                  <a:lumMod val="85000"/>
                  <a:lumOff val="15000"/>
                </a:schemeClr>
              </a:solidFill>
            </a:endParaRPr>
          </a:p>
          <a:p>
            <a:pPr>
              <a:lnSpc>
                <a:spcPct val="120000"/>
              </a:lnSpc>
            </a:pPr>
            <a:r>
              <a:rPr lang="zh-CN" altLang="en-US" sz="1400" dirty="0">
                <a:solidFill>
                  <a:schemeClr val="tx1">
                    <a:lumMod val="85000"/>
                    <a:lumOff val="15000"/>
                  </a:schemeClr>
                </a:solidFill>
              </a:rPr>
              <a:t>模型搭建</a:t>
            </a:r>
          </a:p>
        </p:txBody>
      </p:sp>
      <p:grpSp>
        <p:nvGrpSpPr>
          <p:cNvPr id="88" name="组合 87">
            <a:extLst>
              <a:ext uri="{FF2B5EF4-FFF2-40B4-BE49-F238E27FC236}">
                <a16:creationId xmlns:a16="http://schemas.microsoft.com/office/drawing/2014/main" id="{40CAE19D-1AE4-962A-6DA0-002C05E62674}"/>
              </a:ext>
            </a:extLst>
          </p:cNvPr>
          <p:cNvGrpSpPr/>
          <p:nvPr/>
        </p:nvGrpSpPr>
        <p:grpSpPr>
          <a:xfrm>
            <a:off x="835942" y="5875839"/>
            <a:ext cx="1101125" cy="246221"/>
            <a:chOff x="847893" y="5668293"/>
            <a:chExt cx="1101125" cy="246221"/>
          </a:xfrm>
        </p:grpSpPr>
        <p:sp>
          <p:nvSpPr>
            <p:cNvPr id="14" name="TextBox 13"/>
            <p:cNvSpPr txBox="1"/>
            <p:nvPr/>
          </p:nvSpPr>
          <p:spPr>
            <a:xfrm>
              <a:off x="1141105" y="5668293"/>
              <a:ext cx="807913" cy="246221"/>
            </a:xfrm>
            <a:prstGeom prst="rect">
              <a:avLst/>
            </a:prstGeom>
            <a:noFill/>
          </p:spPr>
          <p:txBody>
            <a:bodyPr wrap="none" lIns="0" tIns="0" rIns="0" bIns="0" rtlCol="0">
              <a:spAutoFit/>
            </a:bodyPr>
            <a:lstStyle>
              <a:defPPr>
                <a:defRPr lang="zh-CN"/>
              </a:defPPr>
              <a:lvl1pPr>
                <a:defRPr sz="1600">
                  <a:solidFill>
                    <a:schemeClr val="tx1">
                      <a:lumMod val="85000"/>
                      <a:lumOff val="15000"/>
                    </a:schemeClr>
                  </a:solidFill>
                  <a:latin typeface="+mj-ea"/>
                  <a:ea typeface="+mj-ea"/>
                </a:defRPr>
              </a:lvl1pPr>
            </a:lstStyle>
            <a:p>
              <a:r>
                <a:rPr lang="zh-CN" altLang="en-US" dirty="0"/>
                <a:t>数据建设</a:t>
              </a:r>
            </a:p>
          </p:txBody>
        </p:sp>
        <p:pic>
          <p:nvPicPr>
            <p:cNvPr id="79" name="图形 78">
              <a:extLst>
                <a:ext uri="{FF2B5EF4-FFF2-40B4-BE49-F238E27FC236}">
                  <a16:creationId xmlns:a16="http://schemas.microsoft.com/office/drawing/2014/main" id="{622B2ECC-E568-7131-1ABA-91CCE5C5FFF8}"/>
                </a:ext>
              </a:extLst>
            </p:cNvPr>
            <p:cNvPicPr>
              <a:picLocks noChangeAspect="1"/>
            </p:cNvPicPr>
            <p:nvPr/>
          </p:nvPicPr>
          <p:blipFill>
            <a:blip r:embed="rId15" cstate="screen">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p:blipFill>
          <p:spPr>
            <a:xfrm>
              <a:off x="847893" y="5683403"/>
              <a:ext cx="216000" cy="216000"/>
            </a:xfrm>
            <a:prstGeom prst="rect">
              <a:avLst/>
            </a:prstGeom>
          </p:spPr>
        </p:pic>
      </p:grpSp>
      <p:cxnSp>
        <p:nvCxnSpPr>
          <p:cNvPr id="204" name="直接连接符 203">
            <a:extLst>
              <a:ext uri="{FF2B5EF4-FFF2-40B4-BE49-F238E27FC236}">
                <a16:creationId xmlns:a16="http://schemas.microsoft.com/office/drawing/2014/main" id="{588EBD61-1488-ED44-9A2B-48B91CDD5063}"/>
              </a:ext>
            </a:extLst>
          </p:cNvPr>
          <p:cNvCxnSpPr>
            <a:cxnSpLocks/>
          </p:cNvCxnSpPr>
          <p:nvPr/>
        </p:nvCxnSpPr>
        <p:spPr>
          <a:xfrm rot="16200000">
            <a:off x="4778162" y="4600114"/>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5" name="直接连接符 204">
            <a:extLst>
              <a:ext uri="{FF2B5EF4-FFF2-40B4-BE49-F238E27FC236}">
                <a16:creationId xmlns:a16="http://schemas.microsoft.com/office/drawing/2014/main" id="{5C08058C-98CE-A24D-8EA9-B1FF34C8A92F}"/>
              </a:ext>
            </a:extLst>
          </p:cNvPr>
          <p:cNvCxnSpPr>
            <a:cxnSpLocks/>
          </p:cNvCxnSpPr>
          <p:nvPr/>
        </p:nvCxnSpPr>
        <p:spPr>
          <a:xfrm rot="16416000">
            <a:off x="4781365" y="4498210"/>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6" name="直接连接符 205">
            <a:extLst>
              <a:ext uri="{FF2B5EF4-FFF2-40B4-BE49-F238E27FC236}">
                <a16:creationId xmlns:a16="http://schemas.microsoft.com/office/drawing/2014/main" id="{D98B2298-68A1-4A51-3406-C4DB1CF4B507}"/>
              </a:ext>
            </a:extLst>
          </p:cNvPr>
          <p:cNvCxnSpPr>
            <a:cxnSpLocks/>
          </p:cNvCxnSpPr>
          <p:nvPr/>
        </p:nvCxnSpPr>
        <p:spPr>
          <a:xfrm rot="16632000">
            <a:off x="4790960" y="4396708"/>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8" name="直接连接符 207">
            <a:extLst>
              <a:ext uri="{FF2B5EF4-FFF2-40B4-BE49-F238E27FC236}">
                <a16:creationId xmlns:a16="http://schemas.microsoft.com/office/drawing/2014/main" id="{53FB10A2-F7AF-16B4-7F70-BDDE23C3873F}"/>
              </a:ext>
            </a:extLst>
          </p:cNvPr>
          <p:cNvCxnSpPr>
            <a:cxnSpLocks/>
          </p:cNvCxnSpPr>
          <p:nvPr/>
        </p:nvCxnSpPr>
        <p:spPr>
          <a:xfrm rot="16848000">
            <a:off x="4806909" y="4296008"/>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9" name="直接连接符 208">
            <a:extLst>
              <a:ext uri="{FF2B5EF4-FFF2-40B4-BE49-F238E27FC236}">
                <a16:creationId xmlns:a16="http://schemas.microsoft.com/office/drawing/2014/main" id="{7B7D6D40-7C30-AC83-18AC-B47D0888C48F}"/>
              </a:ext>
            </a:extLst>
          </p:cNvPr>
          <p:cNvCxnSpPr>
            <a:cxnSpLocks/>
          </p:cNvCxnSpPr>
          <p:nvPr/>
        </p:nvCxnSpPr>
        <p:spPr>
          <a:xfrm rot="17064000">
            <a:off x="4829149" y="4196509"/>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0" name="直接连接符 209">
            <a:extLst>
              <a:ext uri="{FF2B5EF4-FFF2-40B4-BE49-F238E27FC236}">
                <a16:creationId xmlns:a16="http://schemas.microsoft.com/office/drawing/2014/main" id="{2C481B54-A6CC-8E0D-BB9B-3A3054B09A38}"/>
              </a:ext>
            </a:extLst>
          </p:cNvPr>
          <p:cNvCxnSpPr>
            <a:cxnSpLocks/>
          </p:cNvCxnSpPr>
          <p:nvPr/>
        </p:nvCxnSpPr>
        <p:spPr>
          <a:xfrm rot="17280000">
            <a:off x="4857594" y="4098603"/>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1" name="直接连接符 210">
            <a:extLst>
              <a:ext uri="{FF2B5EF4-FFF2-40B4-BE49-F238E27FC236}">
                <a16:creationId xmlns:a16="http://schemas.microsoft.com/office/drawing/2014/main" id="{9DD7A63A-AB6D-C8BF-9CAA-755CAE8AF4B2}"/>
              </a:ext>
            </a:extLst>
          </p:cNvPr>
          <p:cNvCxnSpPr>
            <a:cxnSpLocks/>
          </p:cNvCxnSpPr>
          <p:nvPr/>
        </p:nvCxnSpPr>
        <p:spPr>
          <a:xfrm rot="17496000">
            <a:off x="4892130" y="4002677"/>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2" name="直接连接符 211">
            <a:extLst>
              <a:ext uri="{FF2B5EF4-FFF2-40B4-BE49-F238E27FC236}">
                <a16:creationId xmlns:a16="http://schemas.microsoft.com/office/drawing/2014/main" id="{EAACCDF0-8F96-7508-41C4-C16E8E54BBF4}"/>
              </a:ext>
            </a:extLst>
          </p:cNvPr>
          <p:cNvCxnSpPr>
            <a:cxnSpLocks/>
          </p:cNvCxnSpPr>
          <p:nvPr/>
        </p:nvCxnSpPr>
        <p:spPr>
          <a:xfrm rot="17712000">
            <a:off x="4932620" y="3909107"/>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3" name="直接连接符 212">
            <a:extLst>
              <a:ext uri="{FF2B5EF4-FFF2-40B4-BE49-F238E27FC236}">
                <a16:creationId xmlns:a16="http://schemas.microsoft.com/office/drawing/2014/main" id="{506271BB-3A5A-C4DF-04C6-242B4FE24214}"/>
              </a:ext>
            </a:extLst>
          </p:cNvPr>
          <p:cNvCxnSpPr>
            <a:cxnSpLocks/>
          </p:cNvCxnSpPr>
          <p:nvPr/>
        </p:nvCxnSpPr>
        <p:spPr>
          <a:xfrm rot="17928000">
            <a:off x="4978907" y="3818266"/>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4" name="直接连接符 213">
            <a:extLst>
              <a:ext uri="{FF2B5EF4-FFF2-40B4-BE49-F238E27FC236}">
                <a16:creationId xmlns:a16="http://schemas.microsoft.com/office/drawing/2014/main" id="{B6E9A326-54E0-C8D1-7A12-FDA352E91B60}"/>
              </a:ext>
            </a:extLst>
          </p:cNvPr>
          <p:cNvCxnSpPr>
            <a:cxnSpLocks/>
          </p:cNvCxnSpPr>
          <p:nvPr/>
        </p:nvCxnSpPr>
        <p:spPr>
          <a:xfrm rot="18144000">
            <a:off x="5030806" y="3730509"/>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0" name="直接连接符 219">
            <a:extLst>
              <a:ext uri="{FF2B5EF4-FFF2-40B4-BE49-F238E27FC236}">
                <a16:creationId xmlns:a16="http://schemas.microsoft.com/office/drawing/2014/main" id="{CA132549-4B06-685B-D550-A4EE6A22E1EF}"/>
              </a:ext>
            </a:extLst>
          </p:cNvPr>
          <p:cNvCxnSpPr>
            <a:cxnSpLocks/>
          </p:cNvCxnSpPr>
          <p:nvPr/>
        </p:nvCxnSpPr>
        <p:spPr>
          <a:xfrm rot="18360000">
            <a:off x="5088113" y="3646185"/>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1" name="直接连接符 220">
            <a:extLst>
              <a:ext uri="{FF2B5EF4-FFF2-40B4-BE49-F238E27FC236}">
                <a16:creationId xmlns:a16="http://schemas.microsoft.com/office/drawing/2014/main" id="{622A5317-60B5-1A66-3DBD-26156A394A10}"/>
              </a:ext>
            </a:extLst>
          </p:cNvPr>
          <p:cNvCxnSpPr>
            <a:cxnSpLocks/>
          </p:cNvCxnSpPr>
          <p:nvPr/>
        </p:nvCxnSpPr>
        <p:spPr>
          <a:xfrm rot="18576000">
            <a:off x="5150601" y="3565625"/>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2" name="直接连接符 221">
            <a:extLst>
              <a:ext uri="{FF2B5EF4-FFF2-40B4-BE49-F238E27FC236}">
                <a16:creationId xmlns:a16="http://schemas.microsoft.com/office/drawing/2014/main" id="{BE515562-209B-C993-E29A-15CE5F1AAC82}"/>
              </a:ext>
            </a:extLst>
          </p:cNvPr>
          <p:cNvCxnSpPr>
            <a:cxnSpLocks/>
          </p:cNvCxnSpPr>
          <p:nvPr/>
        </p:nvCxnSpPr>
        <p:spPr>
          <a:xfrm rot="18792000">
            <a:off x="5218025" y="3489148"/>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4" name="直接连接符 223">
            <a:extLst>
              <a:ext uri="{FF2B5EF4-FFF2-40B4-BE49-F238E27FC236}">
                <a16:creationId xmlns:a16="http://schemas.microsoft.com/office/drawing/2014/main" id="{8A00F890-8485-B622-1861-E1A632B96C97}"/>
              </a:ext>
            </a:extLst>
          </p:cNvPr>
          <p:cNvCxnSpPr>
            <a:cxnSpLocks/>
          </p:cNvCxnSpPr>
          <p:nvPr/>
        </p:nvCxnSpPr>
        <p:spPr>
          <a:xfrm rot="19008000">
            <a:off x="5290118" y="3417055"/>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5" name="直接连接符 224">
            <a:extLst>
              <a:ext uri="{FF2B5EF4-FFF2-40B4-BE49-F238E27FC236}">
                <a16:creationId xmlns:a16="http://schemas.microsoft.com/office/drawing/2014/main" id="{1F98B9DE-D15C-C29C-C205-DD75300DD007}"/>
              </a:ext>
            </a:extLst>
          </p:cNvPr>
          <p:cNvCxnSpPr>
            <a:cxnSpLocks/>
          </p:cNvCxnSpPr>
          <p:nvPr/>
        </p:nvCxnSpPr>
        <p:spPr>
          <a:xfrm rot="19224000">
            <a:off x="5366595" y="3349632"/>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6" name="直接连接符 225">
            <a:extLst>
              <a:ext uri="{FF2B5EF4-FFF2-40B4-BE49-F238E27FC236}">
                <a16:creationId xmlns:a16="http://schemas.microsoft.com/office/drawing/2014/main" id="{D35C135C-7507-99EF-84D3-FF2F48E5FA25}"/>
              </a:ext>
            </a:extLst>
          </p:cNvPr>
          <p:cNvCxnSpPr>
            <a:cxnSpLocks/>
          </p:cNvCxnSpPr>
          <p:nvPr/>
        </p:nvCxnSpPr>
        <p:spPr>
          <a:xfrm rot="19440000">
            <a:off x="5447155" y="3287143"/>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7" name="直接连接符 226">
            <a:extLst>
              <a:ext uri="{FF2B5EF4-FFF2-40B4-BE49-F238E27FC236}">
                <a16:creationId xmlns:a16="http://schemas.microsoft.com/office/drawing/2014/main" id="{EB28CAE2-C9C4-86F8-F176-1506EF61833B}"/>
              </a:ext>
            </a:extLst>
          </p:cNvPr>
          <p:cNvCxnSpPr>
            <a:cxnSpLocks/>
          </p:cNvCxnSpPr>
          <p:nvPr/>
        </p:nvCxnSpPr>
        <p:spPr>
          <a:xfrm rot="19656000">
            <a:off x="5531479" y="3229836"/>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8" name="直接连接符 227">
            <a:extLst>
              <a:ext uri="{FF2B5EF4-FFF2-40B4-BE49-F238E27FC236}">
                <a16:creationId xmlns:a16="http://schemas.microsoft.com/office/drawing/2014/main" id="{10D807C7-578D-5BF0-981D-BF217FDF28FB}"/>
              </a:ext>
            </a:extLst>
          </p:cNvPr>
          <p:cNvCxnSpPr>
            <a:cxnSpLocks/>
          </p:cNvCxnSpPr>
          <p:nvPr/>
        </p:nvCxnSpPr>
        <p:spPr>
          <a:xfrm rot="19872000">
            <a:off x="5619235" y="3177938"/>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9" name="直接连接符 228">
            <a:extLst>
              <a:ext uri="{FF2B5EF4-FFF2-40B4-BE49-F238E27FC236}">
                <a16:creationId xmlns:a16="http://schemas.microsoft.com/office/drawing/2014/main" id="{0D5B6BAE-3666-ABC8-BE09-CB2063470757}"/>
              </a:ext>
            </a:extLst>
          </p:cNvPr>
          <p:cNvCxnSpPr>
            <a:cxnSpLocks/>
          </p:cNvCxnSpPr>
          <p:nvPr/>
        </p:nvCxnSpPr>
        <p:spPr>
          <a:xfrm rot="20088000">
            <a:off x="5710077" y="3131651"/>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2" name="直接连接符 231">
            <a:extLst>
              <a:ext uri="{FF2B5EF4-FFF2-40B4-BE49-F238E27FC236}">
                <a16:creationId xmlns:a16="http://schemas.microsoft.com/office/drawing/2014/main" id="{AAA842BF-4B51-1954-BFE8-9DD6583D23FD}"/>
              </a:ext>
            </a:extLst>
          </p:cNvPr>
          <p:cNvCxnSpPr>
            <a:cxnSpLocks/>
          </p:cNvCxnSpPr>
          <p:nvPr/>
        </p:nvCxnSpPr>
        <p:spPr>
          <a:xfrm rot="20304000">
            <a:off x="5803646" y="3091160"/>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3" name="直接连接符 232">
            <a:extLst>
              <a:ext uri="{FF2B5EF4-FFF2-40B4-BE49-F238E27FC236}">
                <a16:creationId xmlns:a16="http://schemas.microsoft.com/office/drawing/2014/main" id="{9DA5AEB7-4FE2-27F1-EA5F-50D815C38CB9}"/>
              </a:ext>
            </a:extLst>
          </p:cNvPr>
          <p:cNvCxnSpPr>
            <a:cxnSpLocks/>
          </p:cNvCxnSpPr>
          <p:nvPr/>
        </p:nvCxnSpPr>
        <p:spPr>
          <a:xfrm rot="20520000">
            <a:off x="5899573" y="3056624"/>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4" name="直接连接符 233">
            <a:extLst>
              <a:ext uri="{FF2B5EF4-FFF2-40B4-BE49-F238E27FC236}">
                <a16:creationId xmlns:a16="http://schemas.microsoft.com/office/drawing/2014/main" id="{69E04116-5FB0-EF5B-48EB-423D236A52EA}"/>
              </a:ext>
            </a:extLst>
          </p:cNvPr>
          <p:cNvCxnSpPr>
            <a:cxnSpLocks/>
          </p:cNvCxnSpPr>
          <p:nvPr/>
        </p:nvCxnSpPr>
        <p:spPr>
          <a:xfrm rot="20736000">
            <a:off x="5997479" y="3028180"/>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5" name="直接连接符 234">
            <a:extLst>
              <a:ext uri="{FF2B5EF4-FFF2-40B4-BE49-F238E27FC236}">
                <a16:creationId xmlns:a16="http://schemas.microsoft.com/office/drawing/2014/main" id="{3B4745CC-10AE-CE2D-4828-6418F03BBBA4}"/>
              </a:ext>
            </a:extLst>
          </p:cNvPr>
          <p:cNvCxnSpPr>
            <a:cxnSpLocks/>
          </p:cNvCxnSpPr>
          <p:nvPr/>
        </p:nvCxnSpPr>
        <p:spPr>
          <a:xfrm rot="20952000">
            <a:off x="6096979" y="3005940"/>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6" name="直接连接符 235">
            <a:extLst>
              <a:ext uri="{FF2B5EF4-FFF2-40B4-BE49-F238E27FC236}">
                <a16:creationId xmlns:a16="http://schemas.microsoft.com/office/drawing/2014/main" id="{753F3F2A-CA5E-A8BC-ACC7-0A6661CCAB08}"/>
              </a:ext>
            </a:extLst>
          </p:cNvPr>
          <p:cNvCxnSpPr>
            <a:cxnSpLocks/>
          </p:cNvCxnSpPr>
          <p:nvPr/>
        </p:nvCxnSpPr>
        <p:spPr>
          <a:xfrm rot="21168000">
            <a:off x="6197677" y="2989990"/>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7" name="直接连接符 236">
            <a:extLst>
              <a:ext uri="{FF2B5EF4-FFF2-40B4-BE49-F238E27FC236}">
                <a16:creationId xmlns:a16="http://schemas.microsoft.com/office/drawing/2014/main" id="{F2A95091-F18D-FFE3-A64A-AA19D7713B9D}"/>
              </a:ext>
            </a:extLst>
          </p:cNvPr>
          <p:cNvCxnSpPr>
            <a:cxnSpLocks/>
          </p:cNvCxnSpPr>
          <p:nvPr/>
        </p:nvCxnSpPr>
        <p:spPr>
          <a:xfrm rot="21384000">
            <a:off x="6299179" y="2980395"/>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8" name="直接连接符 237">
            <a:extLst>
              <a:ext uri="{FF2B5EF4-FFF2-40B4-BE49-F238E27FC236}">
                <a16:creationId xmlns:a16="http://schemas.microsoft.com/office/drawing/2014/main" id="{269D36CE-46D8-89FE-5268-F87B9937D4CD}"/>
              </a:ext>
            </a:extLst>
          </p:cNvPr>
          <p:cNvCxnSpPr>
            <a:cxnSpLocks/>
          </p:cNvCxnSpPr>
          <p:nvPr/>
        </p:nvCxnSpPr>
        <p:spPr>
          <a:xfrm>
            <a:off x="6401083" y="2977193"/>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9" name="直接连接符 238">
            <a:extLst>
              <a:ext uri="{FF2B5EF4-FFF2-40B4-BE49-F238E27FC236}">
                <a16:creationId xmlns:a16="http://schemas.microsoft.com/office/drawing/2014/main" id="{67A3C56A-F581-3A9A-2B14-BA404DF081CD}"/>
              </a:ext>
            </a:extLst>
          </p:cNvPr>
          <p:cNvCxnSpPr>
            <a:cxnSpLocks/>
          </p:cNvCxnSpPr>
          <p:nvPr/>
        </p:nvCxnSpPr>
        <p:spPr>
          <a:xfrm rot="216000">
            <a:off x="6502987" y="2980395"/>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0" name="直接连接符 239">
            <a:extLst>
              <a:ext uri="{FF2B5EF4-FFF2-40B4-BE49-F238E27FC236}">
                <a16:creationId xmlns:a16="http://schemas.microsoft.com/office/drawing/2014/main" id="{5F8857A7-5B77-C5F1-2025-23EA1BBA8AC2}"/>
              </a:ext>
            </a:extLst>
          </p:cNvPr>
          <p:cNvCxnSpPr>
            <a:cxnSpLocks/>
          </p:cNvCxnSpPr>
          <p:nvPr/>
        </p:nvCxnSpPr>
        <p:spPr>
          <a:xfrm rot="432000">
            <a:off x="6604489" y="2989990"/>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1" name="直接连接符 240">
            <a:extLst>
              <a:ext uri="{FF2B5EF4-FFF2-40B4-BE49-F238E27FC236}">
                <a16:creationId xmlns:a16="http://schemas.microsoft.com/office/drawing/2014/main" id="{EC26A357-A6F5-E356-6F05-8AE24A43F5B4}"/>
              </a:ext>
            </a:extLst>
          </p:cNvPr>
          <p:cNvCxnSpPr>
            <a:cxnSpLocks/>
          </p:cNvCxnSpPr>
          <p:nvPr/>
        </p:nvCxnSpPr>
        <p:spPr>
          <a:xfrm rot="648000">
            <a:off x="6705187" y="3005940"/>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2" name="直接连接符 241">
            <a:extLst>
              <a:ext uri="{FF2B5EF4-FFF2-40B4-BE49-F238E27FC236}">
                <a16:creationId xmlns:a16="http://schemas.microsoft.com/office/drawing/2014/main" id="{516D98ED-E908-4E2F-D8DF-2C3123BD91DC}"/>
              </a:ext>
            </a:extLst>
          </p:cNvPr>
          <p:cNvCxnSpPr>
            <a:cxnSpLocks/>
          </p:cNvCxnSpPr>
          <p:nvPr/>
        </p:nvCxnSpPr>
        <p:spPr>
          <a:xfrm rot="864000">
            <a:off x="6804687" y="3028180"/>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3" name="直接连接符 242">
            <a:extLst>
              <a:ext uri="{FF2B5EF4-FFF2-40B4-BE49-F238E27FC236}">
                <a16:creationId xmlns:a16="http://schemas.microsoft.com/office/drawing/2014/main" id="{9D5AFC67-7233-6EF8-5428-5F203DE8E343}"/>
              </a:ext>
            </a:extLst>
          </p:cNvPr>
          <p:cNvCxnSpPr>
            <a:cxnSpLocks/>
          </p:cNvCxnSpPr>
          <p:nvPr/>
        </p:nvCxnSpPr>
        <p:spPr>
          <a:xfrm rot="1080000">
            <a:off x="6902593" y="3056624"/>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4" name="直接连接符 243">
            <a:extLst>
              <a:ext uri="{FF2B5EF4-FFF2-40B4-BE49-F238E27FC236}">
                <a16:creationId xmlns:a16="http://schemas.microsoft.com/office/drawing/2014/main" id="{63BC0BA6-9C29-F177-0A31-E844A4492AEF}"/>
              </a:ext>
            </a:extLst>
          </p:cNvPr>
          <p:cNvCxnSpPr>
            <a:cxnSpLocks/>
          </p:cNvCxnSpPr>
          <p:nvPr/>
        </p:nvCxnSpPr>
        <p:spPr>
          <a:xfrm rot="1296000">
            <a:off x="6998520" y="3091160"/>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5" name="直接连接符 244">
            <a:extLst>
              <a:ext uri="{FF2B5EF4-FFF2-40B4-BE49-F238E27FC236}">
                <a16:creationId xmlns:a16="http://schemas.microsoft.com/office/drawing/2014/main" id="{447E02D0-E520-554B-B5F4-3B6BA14D4C62}"/>
              </a:ext>
            </a:extLst>
          </p:cNvPr>
          <p:cNvCxnSpPr>
            <a:cxnSpLocks/>
          </p:cNvCxnSpPr>
          <p:nvPr/>
        </p:nvCxnSpPr>
        <p:spPr>
          <a:xfrm rot="1512000">
            <a:off x="7092089" y="3131651"/>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6" name="直接连接符 245">
            <a:extLst>
              <a:ext uri="{FF2B5EF4-FFF2-40B4-BE49-F238E27FC236}">
                <a16:creationId xmlns:a16="http://schemas.microsoft.com/office/drawing/2014/main" id="{65CBE23F-5ADF-31CD-05B1-5B86502451D5}"/>
              </a:ext>
            </a:extLst>
          </p:cNvPr>
          <p:cNvCxnSpPr>
            <a:cxnSpLocks/>
          </p:cNvCxnSpPr>
          <p:nvPr/>
        </p:nvCxnSpPr>
        <p:spPr>
          <a:xfrm rot="1728000">
            <a:off x="7182931" y="3177938"/>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7" name="直接连接符 246">
            <a:extLst>
              <a:ext uri="{FF2B5EF4-FFF2-40B4-BE49-F238E27FC236}">
                <a16:creationId xmlns:a16="http://schemas.microsoft.com/office/drawing/2014/main" id="{5B77C6F6-20CC-937F-385F-753506E422F4}"/>
              </a:ext>
            </a:extLst>
          </p:cNvPr>
          <p:cNvCxnSpPr>
            <a:cxnSpLocks/>
          </p:cNvCxnSpPr>
          <p:nvPr/>
        </p:nvCxnSpPr>
        <p:spPr>
          <a:xfrm rot="1944000">
            <a:off x="7270687" y="3229836"/>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8" name="直接连接符 247">
            <a:extLst>
              <a:ext uri="{FF2B5EF4-FFF2-40B4-BE49-F238E27FC236}">
                <a16:creationId xmlns:a16="http://schemas.microsoft.com/office/drawing/2014/main" id="{87E98F8C-9921-D570-8D01-12597985E9A5}"/>
              </a:ext>
            </a:extLst>
          </p:cNvPr>
          <p:cNvCxnSpPr>
            <a:cxnSpLocks/>
          </p:cNvCxnSpPr>
          <p:nvPr/>
        </p:nvCxnSpPr>
        <p:spPr>
          <a:xfrm rot="2160000">
            <a:off x="7355011" y="3287143"/>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9" name="直接连接符 248">
            <a:extLst>
              <a:ext uri="{FF2B5EF4-FFF2-40B4-BE49-F238E27FC236}">
                <a16:creationId xmlns:a16="http://schemas.microsoft.com/office/drawing/2014/main" id="{3C66164C-6D28-000B-13DF-C6444A5E915F}"/>
              </a:ext>
            </a:extLst>
          </p:cNvPr>
          <p:cNvCxnSpPr>
            <a:cxnSpLocks/>
          </p:cNvCxnSpPr>
          <p:nvPr/>
        </p:nvCxnSpPr>
        <p:spPr>
          <a:xfrm rot="2376000">
            <a:off x="7435571" y="3349632"/>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0" name="直接连接符 249">
            <a:extLst>
              <a:ext uri="{FF2B5EF4-FFF2-40B4-BE49-F238E27FC236}">
                <a16:creationId xmlns:a16="http://schemas.microsoft.com/office/drawing/2014/main" id="{D7E93FE7-E4EE-3780-6C74-555C977C6895}"/>
              </a:ext>
            </a:extLst>
          </p:cNvPr>
          <p:cNvCxnSpPr>
            <a:cxnSpLocks/>
          </p:cNvCxnSpPr>
          <p:nvPr/>
        </p:nvCxnSpPr>
        <p:spPr>
          <a:xfrm rot="2592000">
            <a:off x="7512048" y="3417055"/>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1" name="直接连接符 250">
            <a:extLst>
              <a:ext uri="{FF2B5EF4-FFF2-40B4-BE49-F238E27FC236}">
                <a16:creationId xmlns:a16="http://schemas.microsoft.com/office/drawing/2014/main" id="{4F492824-E7C3-6AAC-FD53-1F55F1028EC2}"/>
              </a:ext>
            </a:extLst>
          </p:cNvPr>
          <p:cNvCxnSpPr>
            <a:cxnSpLocks/>
          </p:cNvCxnSpPr>
          <p:nvPr/>
        </p:nvCxnSpPr>
        <p:spPr>
          <a:xfrm rot="2808000">
            <a:off x="7584141" y="3489148"/>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2" name="直接连接符 251">
            <a:extLst>
              <a:ext uri="{FF2B5EF4-FFF2-40B4-BE49-F238E27FC236}">
                <a16:creationId xmlns:a16="http://schemas.microsoft.com/office/drawing/2014/main" id="{DD5AC25B-5CB7-9410-4570-97FD932138D6}"/>
              </a:ext>
            </a:extLst>
          </p:cNvPr>
          <p:cNvCxnSpPr>
            <a:cxnSpLocks/>
          </p:cNvCxnSpPr>
          <p:nvPr/>
        </p:nvCxnSpPr>
        <p:spPr>
          <a:xfrm rot="3024000">
            <a:off x="7651565" y="3565625"/>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3" name="直接连接符 252">
            <a:extLst>
              <a:ext uri="{FF2B5EF4-FFF2-40B4-BE49-F238E27FC236}">
                <a16:creationId xmlns:a16="http://schemas.microsoft.com/office/drawing/2014/main" id="{628E8F10-B819-AC3A-E1EB-DA92FF804C1C}"/>
              </a:ext>
            </a:extLst>
          </p:cNvPr>
          <p:cNvCxnSpPr>
            <a:cxnSpLocks/>
          </p:cNvCxnSpPr>
          <p:nvPr/>
        </p:nvCxnSpPr>
        <p:spPr>
          <a:xfrm rot="3240000">
            <a:off x="7714053" y="3646185"/>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4" name="直接连接符 253">
            <a:extLst>
              <a:ext uri="{FF2B5EF4-FFF2-40B4-BE49-F238E27FC236}">
                <a16:creationId xmlns:a16="http://schemas.microsoft.com/office/drawing/2014/main" id="{29ABFB2F-27B6-F140-AD07-FA456DA66E60}"/>
              </a:ext>
            </a:extLst>
          </p:cNvPr>
          <p:cNvCxnSpPr>
            <a:cxnSpLocks/>
          </p:cNvCxnSpPr>
          <p:nvPr/>
        </p:nvCxnSpPr>
        <p:spPr>
          <a:xfrm rot="3456000">
            <a:off x="7771360" y="3730509"/>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5" name="直接连接符 254">
            <a:extLst>
              <a:ext uri="{FF2B5EF4-FFF2-40B4-BE49-F238E27FC236}">
                <a16:creationId xmlns:a16="http://schemas.microsoft.com/office/drawing/2014/main" id="{5778FDC7-B696-D8E2-B901-ACFF4331205F}"/>
              </a:ext>
            </a:extLst>
          </p:cNvPr>
          <p:cNvCxnSpPr>
            <a:cxnSpLocks/>
          </p:cNvCxnSpPr>
          <p:nvPr/>
        </p:nvCxnSpPr>
        <p:spPr>
          <a:xfrm rot="3672000">
            <a:off x="7823259" y="3818266"/>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6" name="直接连接符 255">
            <a:extLst>
              <a:ext uri="{FF2B5EF4-FFF2-40B4-BE49-F238E27FC236}">
                <a16:creationId xmlns:a16="http://schemas.microsoft.com/office/drawing/2014/main" id="{22E3BF57-1648-476A-B3CB-4D9670B5D256}"/>
              </a:ext>
            </a:extLst>
          </p:cNvPr>
          <p:cNvCxnSpPr>
            <a:cxnSpLocks/>
          </p:cNvCxnSpPr>
          <p:nvPr/>
        </p:nvCxnSpPr>
        <p:spPr>
          <a:xfrm rot="3888000">
            <a:off x="7869546" y="3909107"/>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7" name="直接连接符 256">
            <a:extLst>
              <a:ext uri="{FF2B5EF4-FFF2-40B4-BE49-F238E27FC236}">
                <a16:creationId xmlns:a16="http://schemas.microsoft.com/office/drawing/2014/main" id="{8704C44E-80C4-A085-06BC-09A50A4204F2}"/>
              </a:ext>
            </a:extLst>
          </p:cNvPr>
          <p:cNvCxnSpPr>
            <a:cxnSpLocks/>
          </p:cNvCxnSpPr>
          <p:nvPr/>
        </p:nvCxnSpPr>
        <p:spPr>
          <a:xfrm rot="4104000">
            <a:off x="7910036" y="4002677"/>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8" name="直接连接符 257">
            <a:extLst>
              <a:ext uri="{FF2B5EF4-FFF2-40B4-BE49-F238E27FC236}">
                <a16:creationId xmlns:a16="http://schemas.microsoft.com/office/drawing/2014/main" id="{8228B770-1824-6DDF-A58B-4FBF2D4349B2}"/>
              </a:ext>
            </a:extLst>
          </p:cNvPr>
          <p:cNvCxnSpPr>
            <a:cxnSpLocks/>
          </p:cNvCxnSpPr>
          <p:nvPr/>
        </p:nvCxnSpPr>
        <p:spPr>
          <a:xfrm rot="4320000">
            <a:off x="7944572" y="4098603"/>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9" name="直接连接符 258">
            <a:extLst>
              <a:ext uri="{FF2B5EF4-FFF2-40B4-BE49-F238E27FC236}">
                <a16:creationId xmlns:a16="http://schemas.microsoft.com/office/drawing/2014/main" id="{52F506FC-6228-DEFB-690C-345725F800BB}"/>
              </a:ext>
            </a:extLst>
          </p:cNvPr>
          <p:cNvCxnSpPr>
            <a:cxnSpLocks/>
          </p:cNvCxnSpPr>
          <p:nvPr/>
        </p:nvCxnSpPr>
        <p:spPr>
          <a:xfrm rot="4536000">
            <a:off x="7973017" y="4196509"/>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0" name="直接连接符 259">
            <a:extLst>
              <a:ext uri="{FF2B5EF4-FFF2-40B4-BE49-F238E27FC236}">
                <a16:creationId xmlns:a16="http://schemas.microsoft.com/office/drawing/2014/main" id="{E4BCC8E6-1F34-2533-7537-AB6D85329171}"/>
              </a:ext>
            </a:extLst>
          </p:cNvPr>
          <p:cNvCxnSpPr>
            <a:cxnSpLocks/>
          </p:cNvCxnSpPr>
          <p:nvPr/>
        </p:nvCxnSpPr>
        <p:spPr>
          <a:xfrm rot="4752000">
            <a:off x="7995257" y="4296008"/>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1" name="直接连接符 260">
            <a:extLst>
              <a:ext uri="{FF2B5EF4-FFF2-40B4-BE49-F238E27FC236}">
                <a16:creationId xmlns:a16="http://schemas.microsoft.com/office/drawing/2014/main" id="{8025E310-686B-7C0E-6097-72B583BD31C3}"/>
              </a:ext>
            </a:extLst>
          </p:cNvPr>
          <p:cNvCxnSpPr>
            <a:cxnSpLocks/>
          </p:cNvCxnSpPr>
          <p:nvPr/>
        </p:nvCxnSpPr>
        <p:spPr>
          <a:xfrm rot="4968000">
            <a:off x="8011206" y="4396708"/>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2" name="直接连接符 261">
            <a:extLst>
              <a:ext uri="{FF2B5EF4-FFF2-40B4-BE49-F238E27FC236}">
                <a16:creationId xmlns:a16="http://schemas.microsoft.com/office/drawing/2014/main" id="{400F64F1-81FD-34A4-BA62-9371AADC29B3}"/>
              </a:ext>
            </a:extLst>
          </p:cNvPr>
          <p:cNvCxnSpPr>
            <a:cxnSpLocks/>
          </p:cNvCxnSpPr>
          <p:nvPr/>
        </p:nvCxnSpPr>
        <p:spPr>
          <a:xfrm rot="5184000">
            <a:off x="8020801" y="4498210"/>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3" name="直接连接符 262">
            <a:extLst>
              <a:ext uri="{FF2B5EF4-FFF2-40B4-BE49-F238E27FC236}">
                <a16:creationId xmlns:a16="http://schemas.microsoft.com/office/drawing/2014/main" id="{4AF9B9E5-0E85-118D-8453-E1C7547B4AD1}"/>
              </a:ext>
            </a:extLst>
          </p:cNvPr>
          <p:cNvCxnSpPr>
            <a:cxnSpLocks/>
          </p:cNvCxnSpPr>
          <p:nvPr/>
        </p:nvCxnSpPr>
        <p:spPr>
          <a:xfrm rot="5400000">
            <a:off x="8024004" y="4600114"/>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4" name="直接连接符 263">
            <a:extLst>
              <a:ext uri="{FF2B5EF4-FFF2-40B4-BE49-F238E27FC236}">
                <a16:creationId xmlns:a16="http://schemas.microsoft.com/office/drawing/2014/main" id="{38F0FEA0-90E2-0889-6576-63F4976FCBB4}"/>
              </a:ext>
            </a:extLst>
          </p:cNvPr>
          <p:cNvCxnSpPr>
            <a:cxnSpLocks/>
          </p:cNvCxnSpPr>
          <p:nvPr/>
        </p:nvCxnSpPr>
        <p:spPr>
          <a:xfrm rot="5616000">
            <a:off x="8020801" y="4702018"/>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5" name="直接连接符 264">
            <a:extLst>
              <a:ext uri="{FF2B5EF4-FFF2-40B4-BE49-F238E27FC236}">
                <a16:creationId xmlns:a16="http://schemas.microsoft.com/office/drawing/2014/main" id="{460941E4-63F1-80BC-19B8-2461BEE394CD}"/>
              </a:ext>
            </a:extLst>
          </p:cNvPr>
          <p:cNvCxnSpPr>
            <a:cxnSpLocks/>
          </p:cNvCxnSpPr>
          <p:nvPr/>
        </p:nvCxnSpPr>
        <p:spPr>
          <a:xfrm rot="5832000">
            <a:off x="8011206" y="4803519"/>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6" name="直接连接符 265">
            <a:extLst>
              <a:ext uri="{FF2B5EF4-FFF2-40B4-BE49-F238E27FC236}">
                <a16:creationId xmlns:a16="http://schemas.microsoft.com/office/drawing/2014/main" id="{AED75D30-31CF-E74A-1AC7-B2784921D225}"/>
              </a:ext>
            </a:extLst>
          </p:cNvPr>
          <p:cNvCxnSpPr>
            <a:cxnSpLocks/>
          </p:cNvCxnSpPr>
          <p:nvPr/>
        </p:nvCxnSpPr>
        <p:spPr>
          <a:xfrm rot="6048000">
            <a:off x="7995257" y="4904219"/>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7" name="直接连接符 266">
            <a:extLst>
              <a:ext uri="{FF2B5EF4-FFF2-40B4-BE49-F238E27FC236}">
                <a16:creationId xmlns:a16="http://schemas.microsoft.com/office/drawing/2014/main" id="{C2B5082B-86E3-A3E4-0C4D-BB46B899C9B5}"/>
              </a:ext>
            </a:extLst>
          </p:cNvPr>
          <p:cNvCxnSpPr>
            <a:cxnSpLocks/>
          </p:cNvCxnSpPr>
          <p:nvPr/>
        </p:nvCxnSpPr>
        <p:spPr>
          <a:xfrm rot="6264000">
            <a:off x="7973017" y="5003717"/>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8" name="直接连接符 267">
            <a:extLst>
              <a:ext uri="{FF2B5EF4-FFF2-40B4-BE49-F238E27FC236}">
                <a16:creationId xmlns:a16="http://schemas.microsoft.com/office/drawing/2014/main" id="{0344C57A-535B-6047-D112-F56077D190D0}"/>
              </a:ext>
            </a:extLst>
          </p:cNvPr>
          <p:cNvCxnSpPr>
            <a:cxnSpLocks/>
          </p:cNvCxnSpPr>
          <p:nvPr/>
        </p:nvCxnSpPr>
        <p:spPr>
          <a:xfrm rot="6480000">
            <a:off x="7944572" y="5101624"/>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9" name="直接连接符 268">
            <a:extLst>
              <a:ext uri="{FF2B5EF4-FFF2-40B4-BE49-F238E27FC236}">
                <a16:creationId xmlns:a16="http://schemas.microsoft.com/office/drawing/2014/main" id="{4A09A161-9C25-B1A9-7DF9-E00C89DD8B9C}"/>
              </a:ext>
            </a:extLst>
          </p:cNvPr>
          <p:cNvCxnSpPr>
            <a:cxnSpLocks/>
          </p:cNvCxnSpPr>
          <p:nvPr/>
        </p:nvCxnSpPr>
        <p:spPr>
          <a:xfrm rot="6696000">
            <a:off x="7910036" y="5197550"/>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0" name="直接连接符 269">
            <a:extLst>
              <a:ext uri="{FF2B5EF4-FFF2-40B4-BE49-F238E27FC236}">
                <a16:creationId xmlns:a16="http://schemas.microsoft.com/office/drawing/2014/main" id="{7D5186D4-0675-EFCA-9E2A-5C920844F720}"/>
              </a:ext>
            </a:extLst>
          </p:cNvPr>
          <p:cNvCxnSpPr>
            <a:cxnSpLocks/>
          </p:cNvCxnSpPr>
          <p:nvPr/>
        </p:nvCxnSpPr>
        <p:spPr>
          <a:xfrm rot="6912000">
            <a:off x="7869546" y="5291120"/>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1" name="直接连接符 270">
            <a:extLst>
              <a:ext uri="{FF2B5EF4-FFF2-40B4-BE49-F238E27FC236}">
                <a16:creationId xmlns:a16="http://schemas.microsoft.com/office/drawing/2014/main" id="{DEB18756-EC24-AC17-96DF-0BB3FFA4E228}"/>
              </a:ext>
            </a:extLst>
          </p:cNvPr>
          <p:cNvCxnSpPr>
            <a:cxnSpLocks/>
          </p:cNvCxnSpPr>
          <p:nvPr/>
        </p:nvCxnSpPr>
        <p:spPr>
          <a:xfrm rot="7128000">
            <a:off x="7823259" y="5381961"/>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2" name="直接连接符 271">
            <a:extLst>
              <a:ext uri="{FF2B5EF4-FFF2-40B4-BE49-F238E27FC236}">
                <a16:creationId xmlns:a16="http://schemas.microsoft.com/office/drawing/2014/main" id="{B9205501-0911-1E69-689E-778C500D839C}"/>
              </a:ext>
            </a:extLst>
          </p:cNvPr>
          <p:cNvCxnSpPr>
            <a:cxnSpLocks/>
          </p:cNvCxnSpPr>
          <p:nvPr/>
        </p:nvCxnSpPr>
        <p:spPr>
          <a:xfrm rot="7344000">
            <a:off x="7771360" y="5469718"/>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3" name="直接连接符 272">
            <a:extLst>
              <a:ext uri="{FF2B5EF4-FFF2-40B4-BE49-F238E27FC236}">
                <a16:creationId xmlns:a16="http://schemas.microsoft.com/office/drawing/2014/main" id="{743F173D-5D3E-BEA1-3A5F-C038CCAC1FBE}"/>
              </a:ext>
            </a:extLst>
          </p:cNvPr>
          <p:cNvCxnSpPr>
            <a:cxnSpLocks/>
          </p:cNvCxnSpPr>
          <p:nvPr/>
        </p:nvCxnSpPr>
        <p:spPr>
          <a:xfrm rot="7560000">
            <a:off x="7714053" y="5554042"/>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4" name="直接连接符 273">
            <a:extLst>
              <a:ext uri="{FF2B5EF4-FFF2-40B4-BE49-F238E27FC236}">
                <a16:creationId xmlns:a16="http://schemas.microsoft.com/office/drawing/2014/main" id="{BBFA878D-2D57-5D2A-B8F9-55CEA8F94C23}"/>
              </a:ext>
            </a:extLst>
          </p:cNvPr>
          <p:cNvCxnSpPr>
            <a:cxnSpLocks/>
          </p:cNvCxnSpPr>
          <p:nvPr/>
        </p:nvCxnSpPr>
        <p:spPr>
          <a:xfrm rot="7776000">
            <a:off x="7651565" y="5634603"/>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5" name="直接连接符 274">
            <a:extLst>
              <a:ext uri="{FF2B5EF4-FFF2-40B4-BE49-F238E27FC236}">
                <a16:creationId xmlns:a16="http://schemas.microsoft.com/office/drawing/2014/main" id="{167FCE2A-A5AB-B431-8D30-2D58905C79B5}"/>
              </a:ext>
            </a:extLst>
          </p:cNvPr>
          <p:cNvCxnSpPr>
            <a:cxnSpLocks/>
          </p:cNvCxnSpPr>
          <p:nvPr/>
        </p:nvCxnSpPr>
        <p:spPr>
          <a:xfrm rot="7992000">
            <a:off x="7584141" y="5711079"/>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6" name="直接连接符 275">
            <a:extLst>
              <a:ext uri="{FF2B5EF4-FFF2-40B4-BE49-F238E27FC236}">
                <a16:creationId xmlns:a16="http://schemas.microsoft.com/office/drawing/2014/main" id="{E8CF2947-4749-2122-4841-7A3FE2867464}"/>
              </a:ext>
            </a:extLst>
          </p:cNvPr>
          <p:cNvCxnSpPr>
            <a:cxnSpLocks/>
          </p:cNvCxnSpPr>
          <p:nvPr/>
        </p:nvCxnSpPr>
        <p:spPr>
          <a:xfrm rot="8208000">
            <a:off x="7512048" y="5783172"/>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7" name="直接连接符 276">
            <a:extLst>
              <a:ext uri="{FF2B5EF4-FFF2-40B4-BE49-F238E27FC236}">
                <a16:creationId xmlns:a16="http://schemas.microsoft.com/office/drawing/2014/main" id="{6DD4C9E6-F1AA-FD07-97EF-49DF5C8C389E}"/>
              </a:ext>
            </a:extLst>
          </p:cNvPr>
          <p:cNvCxnSpPr>
            <a:cxnSpLocks/>
          </p:cNvCxnSpPr>
          <p:nvPr/>
        </p:nvCxnSpPr>
        <p:spPr>
          <a:xfrm rot="8424000">
            <a:off x="7435571" y="5850595"/>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8" name="直接连接符 277">
            <a:extLst>
              <a:ext uri="{FF2B5EF4-FFF2-40B4-BE49-F238E27FC236}">
                <a16:creationId xmlns:a16="http://schemas.microsoft.com/office/drawing/2014/main" id="{940E0009-5178-8DDE-7433-8C2B1CC92403}"/>
              </a:ext>
            </a:extLst>
          </p:cNvPr>
          <p:cNvCxnSpPr>
            <a:cxnSpLocks/>
          </p:cNvCxnSpPr>
          <p:nvPr/>
        </p:nvCxnSpPr>
        <p:spPr>
          <a:xfrm rot="8640000">
            <a:off x="7355011" y="5913084"/>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9" name="直接连接符 278">
            <a:extLst>
              <a:ext uri="{FF2B5EF4-FFF2-40B4-BE49-F238E27FC236}">
                <a16:creationId xmlns:a16="http://schemas.microsoft.com/office/drawing/2014/main" id="{824B5931-74EB-4447-F7B9-3AF489528ED3}"/>
              </a:ext>
            </a:extLst>
          </p:cNvPr>
          <p:cNvCxnSpPr>
            <a:cxnSpLocks/>
          </p:cNvCxnSpPr>
          <p:nvPr/>
        </p:nvCxnSpPr>
        <p:spPr>
          <a:xfrm rot="8856000">
            <a:off x="7270687" y="5970391"/>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0" name="直接连接符 279">
            <a:extLst>
              <a:ext uri="{FF2B5EF4-FFF2-40B4-BE49-F238E27FC236}">
                <a16:creationId xmlns:a16="http://schemas.microsoft.com/office/drawing/2014/main" id="{58BCA4D6-7DFB-102A-9D7A-8BA53646B018}"/>
              </a:ext>
            </a:extLst>
          </p:cNvPr>
          <p:cNvCxnSpPr>
            <a:cxnSpLocks/>
          </p:cNvCxnSpPr>
          <p:nvPr/>
        </p:nvCxnSpPr>
        <p:spPr>
          <a:xfrm rot="9072000">
            <a:off x="7182931" y="6022290"/>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1" name="直接连接符 280">
            <a:extLst>
              <a:ext uri="{FF2B5EF4-FFF2-40B4-BE49-F238E27FC236}">
                <a16:creationId xmlns:a16="http://schemas.microsoft.com/office/drawing/2014/main" id="{989BB0F8-33E7-338E-CCD9-82586F7F0E05}"/>
              </a:ext>
            </a:extLst>
          </p:cNvPr>
          <p:cNvCxnSpPr>
            <a:cxnSpLocks/>
          </p:cNvCxnSpPr>
          <p:nvPr/>
        </p:nvCxnSpPr>
        <p:spPr>
          <a:xfrm rot="9288000">
            <a:off x="7092089" y="6068577"/>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2" name="直接连接符 281">
            <a:extLst>
              <a:ext uri="{FF2B5EF4-FFF2-40B4-BE49-F238E27FC236}">
                <a16:creationId xmlns:a16="http://schemas.microsoft.com/office/drawing/2014/main" id="{A8917098-A1DD-85D9-8F74-B85445438FB6}"/>
              </a:ext>
            </a:extLst>
          </p:cNvPr>
          <p:cNvCxnSpPr>
            <a:cxnSpLocks/>
          </p:cNvCxnSpPr>
          <p:nvPr/>
        </p:nvCxnSpPr>
        <p:spPr>
          <a:xfrm rot="9504000">
            <a:off x="6998520" y="6109067"/>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3" name="直接连接符 282">
            <a:extLst>
              <a:ext uri="{FF2B5EF4-FFF2-40B4-BE49-F238E27FC236}">
                <a16:creationId xmlns:a16="http://schemas.microsoft.com/office/drawing/2014/main" id="{1098EED6-0B3E-7CFE-C4ED-572B2F3FE5EE}"/>
              </a:ext>
            </a:extLst>
          </p:cNvPr>
          <p:cNvCxnSpPr>
            <a:cxnSpLocks/>
          </p:cNvCxnSpPr>
          <p:nvPr/>
        </p:nvCxnSpPr>
        <p:spPr>
          <a:xfrm rot="9720000">
            <a:off x="6902593" y="6143603"/>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4" name="直接连接符 283">
            <a:extLst>
              <a:ext uri="{FF2B5EF4-FFF2-40B4-BE49-F238E27FC236}">
                <a16:creationId xmlns:a16="http://schemas.microsoft.com/office/drawing/2014/main" id="{9FFB3C5B-C4E7-E7AF-36BE-C7B94A060F63}"/>
              </a:ext>
            </a:extLst>
          </p:cNvPr>
          <p:cNvCxnSpPr>
            <a:cxnSpLocks/>
          </p:cNvCxnSpPr>
          <p:nvPr/>
        </p:nvCxnSpPr>
        <p:spPr>
          <a:xfrm rot="9936000">
            <a:off x="6804687" y="6172048"/>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5" name="直接连接符 284">
            <a:extLst>
              <a:ext uri="{FF2B5EF4-FFF2-40B4-BE49-F238E27FC236}">
                <a16:creationId xmlns:a16="http://schemas.microsoft.com/office/drawing/2014/main" id="{3495880C-D887-D2A0-436F-ECECFFA65F42}"/>
              </a:ext>
            </a:extLst>
          </p:cNvPr>
          <p:cNvCxnSpPr>
            <a:cxnSpLocks/>
          </p:cNvCxnSpPr>
          <p:nvPr/>
        </p:nvCxnSpPr>
        <p:spPr>
          <a:xfrm rot="10152000">
            <a:off x="6705187" y="6194288"/>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6" name="直接连接符 285">
            <a:extLst>
              <a:ext uri="{FF2B5EF4-FFF2-40B4-BE49-F238E27FC236}">
                <a16:creationId xmlns:a16="http://schemas.microsoft.com/office/drawing/2014/main" id="{95A0278F-203C-1D94-CB5A-5147192F0ABA}"/>
              </a:ext>
            </a:extLst>
          </p:cNvPr>
          <p:cNvCxnSpPr>
            <a:cxnSpLocks/>
          </p:cNvCxnSpPr>
          <p:nvPr/>
        </p:nvCxnSpPr>
        <p:spPr>
          <a:xfrm rot="10368000">
            <a:off x="6604489" y="6210237"/>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7" name="直接连接符 286">
            <a:extLst>
              <a:ext uri="{FF2B5EF4-FFF2-40B4-BE49-F238E27FC236}">
                <a16:creationId xmlns:a16="http://schemas.microsoft.com/office/drawing/2014/main" id="{E3DC0A77-B8D4-ADCF-B574-0CF5EE62A419}"/>
              </a:ext>
            </a:extLst>
          </p:cNvPr>
          <p:cNvCxnSpPr>
            <a:cxnSpLocks/>
          </p:cNvCxnSpPr>
          <p:nvPr/>
        </p:nvCxnSpPr>
        <p:spPr>
          <a:xfrm rot="10584000">
            <a:off x="6502987" y="6219832"/>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8" name="直接连接符 287">
            <a:extLst>
              <a:ext uri="{FF2B5EF4-FFF2-40B4-BE49-F238E27FC236}">
                <a16:creationId xmlns:a16="http://schemas.microsoft.com/office/drawing/2014/main" id="{A6291E31-3F2E-EE51-C736-3D32E1678C23}"/>
              </a:ext>
            </a:extLst>
          </p:cNvPr>
          <p:cNvCxnSpPr>
            <a:cxnSpLocks/>
          </p:cNvCxnSpPr>
          <p:nvPr/>
        </p:nvCxnSpPr>
        <p:spPr>
          <a:xfrm rot="10800000">
            <a:off x="6401083" y="6223034"/>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9" name="直接连接符 288">
            <a:extLst>
              <a:ext uri="{FF2B5EF4-FFF2-40B4-BE49-F238E27FC236}">
                <a16:creationId xmlns:a16="http://schemas.microsoft.com/office/drawing/2014/main" id="{408A2C99-8AB1-A897-F7C4-E1D75AE57AE8}"/>
              </a:ext>
            </a:extLst>
          </p:cNvPr>
          <p:cNvCxnSpPr>
            <a:cxnSpLocks/>
          </p:cNvCxnSpPr>
          <p:nvPr/>
        </p:nvCxnSpPr>
        <p:spPr>
          <a:xfrm rot="11016000">
            <a:off x="6299179" y="6219832"/>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0" name="直接连接符 289">
            <a:extLst>
              <a:ext uri="{FF2B5EF4-FFF2-40B4-BE49-F238E27FC236}">
                <a16:creationId xmlns:a16="http://schemas.microsoft.com/office/drawing/2014/main" id="{88B4B583-E7F7-9AF0-16CC-A0A15DC4318D}"/>
              </a:ext>
            </a:extLst>
          </p:cNvPr>
          <p:cNvCxnSpPr>
            <a:cxnSpLocks/>
          </p:cNvCxnSpPr>
          <p:nvPr/>
        </p:nvCxnSpPr>
        <p:spPr>
          <a:xfrm rot="11232000">
            <a:off x="6197677" y="6210237"/>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1" name="直接连接符 290">
            <a:extLst>
              <a:ext uri="{FF2B5EF4-FFF2-40B4-BE49-F238E27FC236}">
                <a16:creationId xmlns:a16="http://schemas.microsoft.com/office/drawing/2014/main" id="{BF68E3E8-E0C6-41D0-AA39-FA1C551F5A49}"/>
              </a:ext>
            </a:extLst>
          </p:cNvPr>
          <p:cNvCxnSpPr>
            <a:cxnSpLocks/>
          </p:cNvCxnSpPr>
          <p:nvPr/>
        </p:nvCxnSpPr>
        <p:spPr>
          <a:xfrm rot="11448000">
            <a:off x="6096979" y="6194288"/>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2" name="直接连接符 291">
            <a:extLst>
              <a:ext uri="{FF2B5EF4-FFF2-40B4-BE49-F238E27FC236}">
                <a16:creationId xmlns:a16="http://schemas.microsoft.com/office/drawing/2014/main" id="{F703C057-3C6B-DB7A-E1DB-0691AB4A5BB6}"/>
              </a:ext>
            </a:extLst>
          </p:cNvPr>
          <p:cNvCxnSpPr>
            <a:cxnSpLocks/>
          </p:cNvCxnSpPr>
          <p:nvPr/>
        </p:nvCxnSpPr>
        <p:spPr>
          <a:xfrm rot="11664000">
            <a:off x="5997479" y="6172048"/>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3" name="直接连接符 292">
            <a:extLst>
              <a:ext uri="{FF2B5EF4-FFF2-40B4-BE49-F238E27FC236}">
                <a16:creationId xmlns:a16="http://schemas.microsoft.com/office/drawing/2014/main" id="{C1B397C3-8609-B34F-AED1-2ED4BFA6CFC0}"/>
              </a:ext>
            </a:extLst>
          </p:cNvPr>
          <p:cNvCxnSpPr>
            <a:cxnSpLocks/>
          </p:cNvCxnSpPr>
          <p:nvPr/>
        </p:nvCxnSpPr>
        <p:spPr>
          <a:xfrm rot="11880000">
            <a:off x="5899573" y="6143603"/>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4" name="直接连接符 293">
            <a:extLst>
              <a:ext uri="{FF2B5EF4-FFF2-40B4-BE49-F238E27FC236}">
                <a16:creationId xmlns:a16="http://schemas.microsoft.com/office/drawing/2014/main" id="{6517D62D-4ED9-2B35-29EE-29246F057BE9}"/>
              </a:ext>
            </a:extLst>
          </p:cNvPr>
          <p:cNvCxnSpPr>
            <a:cxnSpLocks/>
          </p:cNvCxnSpPr>
          <p:nvPr/>
        </p:nvCxnSpPr>
        <p:spPr>
          <a:xfrm rot="12096000">
            <a:off x="5803646" y="6109067"/>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5" name="直接连接符 294">
            <a:extLst>
              <a:ext uri="{FF2B5EF4-FFF2-40B4-BE49-F238E27FC236}">
                <a16:creationId xmlns:a16="http://schemas.microsoft.com/office/drawing/2014/main" id="{22A330FB-37A6-897A-EE47-717A90A3A69F}"/>
              </a:ext>
            </a:extLst>
          </p:cNvPr>
          <p:cNvCxnSpPr>
            <a:cxnSpLocks/>
          </p:cNvCxnSpPr>
          <p:nvPr/>
        </p:nvCxnSpPr>
        <p:spPr>
          <a:xfrm rot="12312000">
            <a:off x="5710077" y="6068577"/>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6" name="直接连接符 295">
            <a:extLst>
              <a:ext uri="{FF2B5EF4-FFF2-40B4-BE49-F238E27FC236}">
                <a16:creationId xmlns:a16="http://schemas.microsoft.com/office/drawing/2014/main" id="{AF83941F-3022-BFBF-E5F4-F3F13B46D0B5}"/>
              </a:ext>
            </a:extLst>
          </p:cNvPr>
          <p:cNvCxnSpPr>
            <a:cxnSpLocks/>
          </p:cNvCxnSpPr>
          <p:nvPr/>
        </p:nvCxnSpPr>
        <p:spPr>
          <a:xfrm rot="12528000">
            <a:off x="5619235" y="6022290"/>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7" name="直接连接符 296">
            <a:extLst>
              <a:ext uri="{FF2B5EF4-FFF2-40B4-BE49-F238E27FC236}">
                <a16:creationId xmlns:a16="http://schemas.microsoft.com/office/drawing/2014/main" id="{D460E217-18FD-12E2-A968-A75215F60F3B}"/>
              </a:ext>
            </a:extLst>
          </p:cNvPr>
          <p:cNvCxnSpPr>
            <a:cxnSpLocks/>
          </p:cNvCxnSpPr>
          <p:nvPr/>
        </p:nvCxnSpPr>
        <p:spPr>
          <a:xfrm rot="12744000">
            <a:off x="5531479" y="5970391"/>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8" name="直接连接符 297">
            <a:extLst>
              <a:ext uri="{FF2B5EF4-FFF2-40B4-BE49-F238E27FC236}">
                <a16:creationId xmlns:a16="http://schemas.microsoft.com/office/drawing/2014/main" id="{68F7E138-EA31-3BC0-9723-8E7CF9A96EC5}"/>
              </a:ext>
            </a:extLst>
          </p:cNvPr>
          <p:cNvCxnSpPr>
            <a:cxnSpLocks/>
          </p:cNvCxnSpPr>
          <p:nvPr/>
        </p:nvCxnSpPr>
        <p:spPr>
          <a:xfrm rot="12960000">
            <a:off x="5447155" y="5913084"/>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9" name="直接连接符 298">
            <a:extLst>
              <a:ext uri="{FF2B5EF4-FFF2-40B4-BE49-F238E27FC236}">
                <a16:creationId xmlns:a16="http://schemas.microsoft.com/office/drawing/2014/main" id="{1B1A6830-5A02-383E-46A8-B87B8A2587D4}"/>
              </a:ext>
            </a:extLst>
          </p:cNvPr>
          <p:cNvCxnSpPr>
            <a:cxnSpLocks/>
          </p:cNvCxnSpPr>
          <p:nvPr/>
        </p:nvCxnSpPr>
        <p:spPr>
          <a:xfrm rot="13176000">
            <a:off x="5366595" y="5850595"/>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0" name="直接连接符 299">
            <a:extLst>
              <a:ext uri="{FF2B5EF4-FFF2-40B4-BE49-F238E27FC236}">
                <a16:creationId xmlns:a16="http://schemas.microsoft.com/office/drawing/2014/main" id="{3A5546EA-70A4-8D39-7A76-38035F88EA26}"/>
              </a:ext>
            </a:extLst>
          </p:cNvPr>
          <p:cNvCxnSpPr>
            <a:cxnSpLocks/>
          </p:cNvCxnSpPr>
          <p:nvPr/>
        </p:nvCxnSpPr>
        <p:spPr>
          <a:xfrm rot="13392000">
            <a:off x="5290118" y="5783172"/>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1" name="直接连接符 300">
            <a:extLst>
              <a:ext uri="{FF2B5EF4-FFF2-40B4-BE49-F238E27FC236}">
                <a16:creationId xmlns:a16="http://schemas.microsoft.com/office/drawing/2014/main" id="{D7DBC8FD-C987-92E5-CABF-8FF6FF539848}"/>
              </a:ext>
            </a:extLst>
          </p:cNvPr>
          <p:cNvCxnSpPr>
            <a:cxnSpLocks/>
          </p:cNvCxnSpPr>
          <p:nvPr/>
        </p:nvCxnSpPr>
        <p:spPr>
          <a:xfrm rot="13608000">
            <a:off x="5218025" y="5711079"/>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2" name="直接连接符 301">
            <a:extLst>
              <a:ext uri="{FF2B5EF4-FFF2-40B4-BE49-F238E27FC236}">
                <a16:creationId xmlns:a16="http://schemas.microsoft.com/office/drawing/2014/main" id="{F69FF040-721F-E61A-9A1A-057D2BC8F6C9}"/>
              </a:ext>
            </a:extLst>
          </p:cNvPr>
          <p:cNvCxnSpPr>
            <a:cxnSpLocks/>
          </p:cNvCxnSpPr>
          <p:nvPr/>
        </p:nvCxnSpPr>
        <p:spPr>
          <a:xfrm rot="13824000">
            <a:off x="5150601" y="5634603"/>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3" name="直接连接符 302">
            <a:extLst>
              <a:ext uri="{FF2B5EF4-FFF2-40B4-BE49-F238E27FC236}">
                <a16:creationId xmlns:a16="http://schemas.microsoft.com/office/drawing/2014/main" id="{AC6EC7FC-60C8-058E-5EA9-D4DCAE1A49AF}"/>
              </a:ext>
            </a:extLst>
          </p:cNvPr>
          <p:cNvCxnSpPr>
            <a:cxnSpLocks/>
          </p:cNvCxnSpPr>
          <p:nvPr/>
        </p:nvCxnSpPr>
        <p:spPr>
          <a:xfrm rot="14040000">
            <a:off x="5088113" y="5554042"/>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4" name="直接连接符 303">
            <a:extLst>
              <a:ext uri="{FF2B5EF4-FFF2-40B4-BE49-F238E27FC236}">
                <a16:creationId xmlns:a16="http://schemas.microsoft.com/office/drawing/2014/main" id="{B93C944B-5738-7EFB-A357-2A372A229D63}"/>
              </a:ext>
            </a:extLst>
          </p:cNvPr>
          <p:cNvCxnSpPr>
            <a:cxnSpLocks/>
          </p:cNvCxnSpPr>
          <p:nvPr/>
        </p:nvCxnSpPr>
        <p:spPr>
          <a:xfrm rot="14256000">
            <a:off x="5030806" y="5469718"/>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5" name="直接连接符 304">
            <a:extLst>
              <a:ext uri="{FF2B5EF4-FFF2-40B4-BE49-F238E27FC236}">
                <a16:creationId xmlns:a16="http://schemas.microsoft.com/office/drawing/2014/main" id="{60C3328B-C56A-6D89-756E-7CBA6B67EEAF}"/>
              </a:ext>
            </a:extLst>
          </p:cNvPr>
          <p:cNvCxnSpPr>
            <a:cxnSpLocks/>
          </p:cNvCxnSpPr>
          <p:nvPr/>
        </p:nvCxnSpPr>
        <p:spPr>
          <a:xfrm rot="14472000">
            <a:off x="4978907" y="5381961"/>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6" name="直接连接符 305">
            <a:extLst>
              <a:ext uri="{FF2B5EF4-FFF2-40B4-BE49-F238E27FC236}">
                <a16:creationId xmlns:a16="http://schemas.microsoft.com/office/drawing/2014/main" id="{BE70BF31-3B3D-0AF5-E8E1-57305E7699B1}"/>
              </a:ext>
            </a:extLst>
          </p:cNvPr>
          <p:cNvCxnSpPr>
            <a:cxnSpLocks/>
          </p:cNvCxnSpPr>
          <p:nvPr/>
        </p:nvCxnSpPr>
        <p:spPr>
          <a:xfrm rot="14688000">
            <a:off x="4932620" y="5291120"/>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7" name="直接连接符 306">
            <a:extLst>
              <a:ext uri="{FF2B5EF4-FFF2-40B4-BE49-F238E27FC236}">
                <a16:creationId xmlns:a16="http://schemas.microsoft.com/office/drawing/2014/main" id="{CA03321E-2F0E-2C78-52EA-DC5BB6E14051}"/>
              </a:ext>
            </a:extLst>
          </p:cNvPr>
          <p:cNvCxnSpPr>
            <a:cxnSpLocks/>
          </p:cNvCxnSpPr>
          <p:nvPr/>
        </p:nvCxnSpPr>
        <p:spPr>
          <a:xfrm rot="14904000">
            <a:off x="4892130" y="5197550"/>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8" name="直接连接符 307">
            <a:extLst>
              <a:ext uri="{FF2B5EF4-FFF2-40B4-BE49-F238E27FC236}">
                <a16:creationId xmlns:a16="http://schemas.microsoft.com/office/drawing/2014/main" id="{995423F0-58C1-006B-B94B-192C2FBC274C}"/>
              </a:ext>
            </a:extLst>
          </p:cNvPr>
          <p:cNvCxnSpPr>
            <a:cxnSpLocks/>
          </p:cNvCxnSpPr>
          <p:nvPr/>
        </p:nvCxnSpPr>
        <p:spPr>
          <a:xfrm rot="15120000">
            <a:off x="4857594" y="5101624"/>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9" name="直接连接符 308">
            <a:extLst>
              <a:ext uri="{FF2B5EF4-FFF2-40B4-BE49-F238E27FC236}">
                <a16:creationId xmlns:a16="http://schemas.microsoft.com/office/drawing/2014/main" id="{B266B699-A28B-681B-BF73-49F3C5624659}"/>
              </a:ext>
            </a:extLst>
          </p:cNvPr>
          <p:cNvCxnSpPr>
            <a:cxnSpLocks/>
          </p:cNvCxnSpPr>
          <p:nvPr/>
        </p:nvCxnSpPr>
        <p:spPr>
          <a:xfrm rot="15336000">
            <a:off x="4829149" y="5003717"/>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0" name="直接连接符 309">
            <a:extLst>
              <a:ext uri="{FF2B5EF4-FFF2-40B4-BE49-F238E27FC236}">
                <a16:creationId xmlns:a16="http://schemas.microsoft.com/office/drawing/2014/main" id="{818D87A0-D818-3961-52DD-DA6C85D7AD0C}"/>
              </a:ext>
            </a:extLst>
          </p:cNvPr>
          <p:cNvCxnSpPr>
            <a:cxnSpLocks/>
          </p:cNvCxnSpPr>
          <p:nvPr/>
        </p:nvCxnSpPr>
        <p:spPr>
          <a:xfrm rot="15552001">
            <a:off x="4806909" y="4904219"/>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1" name="直接连接符 310">
            <a:extLst>
              <a:ext uri="{FF2B5EF4-FFF2-40B4-BE49-F238E27FC236}">
                <a16:creationId xmlns:a16="http://schemas.microsoft.com/office/drawing/2014/main" id="{F8C34D0B-86CC-7EA3-4642-896B3556E3EA}"/>
              </a:ext>
            </a:extLst>
          </p:cNvPr>
          <p:cNvCxnSpPr>
            <a:cxnSpLocks/>
          </p:cNvCxnSpPr>
          <p:nvPr/>
        </p:nvCxnSpPr>
        <p:spPr>
          <a:xfrm rot="15767999">
            <a:off x="4790960" y="4803519"/>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2" name="直接连接符 311">
            <a:extLst>
              <a:ext uri="{FF2B5EF4-FFF2-40B4-BE49-F238E27FC236}">
                <a16:creationId xmlns:a16="http://schemas.microsoft.com/office/drawing/2014/main" id="{C640F7A4-3AC4-6643-FF9F-088B3D702958}"/>
              </a:ext>
            </a:extLst>
          </p:cNvPr>
          <p:cNvCxnSpPr>
            <a:cxnSpLocks/>
          </p:cNvCxnSpPr>
          <p:nvPr/>
        </p:nvCxnSpPr>
        <p:spPr>
          <a:xfrm rot="15984000">
            <a:off x="4781365" y="4702018"/>
            <a:ext cx="0" cy="1074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1" name="椭圆 20">
            <a:extLst>
              <a:ext uri="{FF2B5EF4-FFF2-40B4-BE49-F238E27FC236}">
                <a16:creationId xmlns:a16="http://schemas.microsoft.com/office/drawing/2014/main" id="{F117C5E7-CDE1-099A-D432-0EC1452EC1D3}"/>
              </a:ext>
            </a:extLst>
          </p:cNvPr>
          <p:cNvSpPr/>
          <p:nvPr/>
        </p:nvSpPr>
        <p:spPr>
          <a:xfrm>
            <a:off x="4942070" y="3194810"/>
            <a:ext cx="2918026" cy="2918026"/>
          </a:xfrm>
          <a:prstGeom prst="ellipse">
            <a:avLst/>
          </a:prstGeom>
          <a:gradFill flip="none" rotWithShape="1">
            <a:gsLst>
              <a:gs pos="100000">
                <a:schemeClr val="bg1">
                  <a:lumMod val="65000"/>
                  <a:alpha val="60000"/>
                </a:schemeClr>
              </a:gs>
              <a:gs pos="64000">
                <a:schemeClr val="bg1">
                  <a:lumMod val="75000"/>
                  <a:alpha val="0"/>
                </a:schemeClr>
              </a:gs>
            </a:gsLst>
            <a:path path="circle">
              <a:fillToRect l="50000" t="50000" r="50000" b="50000"/>
            </a:path>
            <a:tileRect/>
          </a:gradFill>
          <a:ln w="9525">
            <a:solidFill>
              <a:schemeClr val="bg1">
                <a:lumMod val="65000"/>
              </a:schemeClr>
            </a:solidFill>
          </a:ln>
          <a:effectLst>
            <a:innerShdw blurRad="114300" dist="38100">
              <a:schemeClr val="accent2">
                <a:lumMod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3" name="弧形 312">
            <a:extLst>
              <a:ext uri="{FF2B5EF4-FFF2-40B4-BE49-F238E27FC236}">
                <a16:creationId xmlns:a16="http://schemas.microsoft.com/office/drawing/2014/main" id="{07799D91-C701-A178-FA2B-526B4F9ACCC5}"/>
              </a:ext>
            </a:extLst>
          </p:cNvPr>
          <p:cNvSpPr/>
          <p:nvPr/>
        </p:nvSpPr>
        <p:spPr>
          <a:xfrm>
            <a:off x="5119540" y="3372280"/>
            <a:ext cx="2563086" cy="2563086"/>
          </a:xfrm>
          <a:prstGeom prst="arc">
            <a:avLst>
              <a:gd name="adj1" fmla="val 17311172"/>
              <a:gd name="adj2" fmla="val 1670806"/>
            </a:avLst>
          </a:prstGeom>
          <a:noFill/>
          <a:ln w="9525">
            <a:solidFill>
              <a:schemeClr val="bg1">
                <a:lumMod val="65000"/>
              </a:schemeClr>
            </a:solidFill>
            <a:headEnd type="stealth" w="med" len="lg"/>
            <a:tailEnd type="none" w="med" len="lg"/>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4" name="弧形 313">
            <a:extLst>
              <a:ext uri="{FF2B5EF4-FFF2-40B4-BE49-F238E27FC236}">
                <a16:creationId xmlns:a16="http://schemas.microsoft.com/office/drawing/2014/main" id="{6EF546CA-4A0C-9E7D-45F5-1BBCF31858D2}"/>
              </a:ext>
            </a:extLst>
          </p:cNvPr>
          <p:cNvSpPr/>
          <p:nvPr/>
        </p:nvSpPr>
        <p:spPr>
          <a:xfrm>
            <a:off x="5119540" y="3372280"/>
            <a:ext cx="2563086" cy="2563086"/>
          </a:xfrm>
          <a:prstGeom prst="arc">
            <a:avLst>
              <a:gd name="adj1" fmla="val 3447597"/>
              <a:gd name="adj2" fmla="val 8627478"/>
            </a:avLst>
          </a:prstGeom>
          <a:noFill/>
          <a:ln w="9525">
            <a:solidFill>
              <a:schemeClr val="bg1">
                <a:lumMod val="65000"/>
              </a:schemeClr>
            </a:solidFill>
            <a:headEnd type="stealth" w="med" len="lg"/>
            <a:tailEnd type="none" w="med" len="lg"/>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5" name="弧形 314">
            <a:extLst>
              <a:ext uri="{FF2B5EF4-FFF2-40B4-BE49-F238E27FC236}">
                <a16:creationId xmlns:a16="http://schemas.microsoft.com/office/drawing/2014/main" id="{CEDA9E83-3DB2-654A-E528-30C168944D6A}"/>
              </a:ext>
            </a:extLst>
          </p:cNvPr>
          <p:cNvSpPr/>
          <p:nvPr/>
        </p:nvSpPr>
        <p:spPr>
          <a:xfrm>
            <a:off x="5119540" y="3372280"/>
            <a:ext cx="2563086" cy="2563086"/>
          </a:xfrm>
          <a:prstGeom prst="arc">
            <a:avLst>
              <a:gd name="adj1" fmla="val 9430780"/>
              <a:gd name="adj2" fmla="val 15729922"/>
            </a:avLst>
          </a:prstGeom>
          <a:noFill/>
          <a:ln w="9525">
            <a:solidFill>
              <a:schemeClr val="bg1">
                <a:lumMod val="65000"/>
              </a:schemeClr>
            </a:solidFill>
            <a:headEnd type="stealth" w="med" len="lg"/>
            <a:tailEnd type="none" w="med" len="lg"/>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6" name="椭圆 315">
            <a:extLst>
              <a:ext uri="{FF2B5EF4-FFF2-40B4-BE49-F238E27FC236}">
                <a16:creationId xmlns:a16="http://schemas.microsoft.com/office/drawing/2014/main" id="{A1950709-C993-4D9E-D085-D551B48D61A1}"/>
              </a:ext>
            </a:extLst>
          </p:cNvPr>
          <p:cNvSpPr/>
          <p:nvPr/>
        </p:nvSpPr>
        <p:spPr>
          <a:xfrm>
            <a:off x="5338579" y="3591319"/>
            <a:ext cx="2125008" cy="2125008"/>
          </a:xfrm>
          <a:prstGeom prst="ellipse">
            <a:avLst/>
          </a:prstGeom>
          <a:solidFill>
            <a:schemeClr val="bg1">
              <a:lumMod val="85000"/>
            </a:schemeClr>
          </a:solidFill>
          <a:ln w="9525">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18" name="直接连接符 317">
            <a:extLst>
              <a:ext uri="{FF2B5EF4-FFF2-40B4-BE49-F238E27FC236}">
                <a16:creationId xmlns:a16="http://schemas.microsoft.com/office/drawing/2014/main" id="{1100FF5C-A579-97A0-9BD2-7F863B3F5C9D}"/>
              </a:ext>
            </a:extLst>
          </p:cNvPr>
          <p:cNvCxnSpPr>
            <a:cxnSpLocks/>
          </p:cNvCxnSpPr>
          <p:nvPr/>
        </p:nvCxnSpPr>
        <p:spPr>
          <a:xfrm rot="16200000">
            <a:off x="5508271" y="4624277"/>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9" name="直接连接符 318">
            <a:extLst>
              <a:ext uri="{FF2B5EF4-FFF2-40B4-BE49-F238E27FC236}">
                <a16:creationId xmlns:a16="http://schemas.microsoft.com/office/drawing/2014/main" id="{57F09F0C-97A6-976B-3743-744EC5155A79}"/>
              </a:ext>
            </a:extLst>
          </p:cNvPr>
          <p:cNvCxnSpPr>
            <a:cxnSpLocks/>
          </p:cNvCxnSpPr>
          <p:nvPr/>
        </p:nvCxnSpPr>
        <p:spPr>
          <a:xfrm rot="16416000">
            <a:off x="5510033" y="4568217"/>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0" name="直接连接符 319">
            <a:extLst>
              <a:ext uri="{FF2B5EF4-FFF2-40B4-BE49-F238E27FC236}">
                <a16:creationId xmlns:a16="http://schemas.microsoft.com/office/drawing/2014/main" id="{F2166504-68CD-D303-102C-0C7B895067D9}"/>
              </a:ext>
            </a:extLst>
          </p:cNvPr>
          <p:cNvCxnSpPr>
            <a:cxnSpLocks/>
          </p:cNvCxnSpPr>
          <p:nvPr/>
        </p:nvCxnSpPr>
        <p:spPr>
          <a:xfrm rot="16632000">
            <a:off x="5515312" y="4512378"/>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1" name="直接连接符 320">
            <a:extLst>
              <a:ext uri="{FF2B5EF4-FFF2-40B4-BE49-F238E27FC236}">
                <a16:creationId xmlns:a16="http://schemas.microsoft.com/office/drawing/2014/main" id="{DF35F92E-CECF-9539-7B16-62B807098F41}"/>
              </a:ext>
            </a:extLst>
          </p:cNvPr>
          <p:cNvCxnSpPr>
            <a:cxnSpLocks/>
          </p:cNvCxnSpPr>
          <p:nvPr/>
        </p:nvCxnSpPr>
        <p:spPr>
          <a:xfrm rot="16848000">
            <a:off x="5524086" y="4456980"/>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2" name="直接连接符 321">
            <a:extLst>
              <a:ext uri="{FF2B5EF4-FFF2-40B4-BE49-F238E27FC236}">
                <a16:creationId xmlns:a16="http://schemas.microsoft.com/office/drawing/2014/main" id="{CAA6B673-5378-1972-EEB9-330183D580EC}"/>
              </a:ext>
            </a:extLst>
          </p:cNvPr>
          <p:cNvCxnSpPr>
            <a:cxnSpLocks/>
          </p:cNvCxnSpPr>
          <p:nvPr/>
        </p:nvCxnSpPr>
        <p:spPr>
          <a:xfrm rot="17064000">
            <a:off x="5536321" y="4402243"/>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3" name="直接连接符 322">
            <a:extLst>
              <a:ext uri="{FF2B5EF4-FFF2-40B4-BE49-F238E27FC236}">
                <a16:creationId xmlns:a16="http://schemas.microsoft.com/office/drawing/2014/main" id="{1979A1D2-2517-E690-2332-60BF54ACA65D}"/>
              </a:ext>
            </a:extLst>
          </p:cNvPr>
          <p:cNvCxnSpPr>
            <a:cxnSpLocks/>
          </p:cNvCxnSpPr>
          <p:nvPr/>
        </p:nvCxnSpPr>
        <p:spPr>
          <a:xfrm rot="17280000">
            <a:off x="5551969" y="4348383"/>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4" name="直接连接符 323">
            <a:extLst>
              <a:ext uri="{FF2B5EF4-FFF2-40B4-BE49-F238E27FC236}">
                <a16:creationId xmlns:a16="http://schemas.microsoft.com/office/drawing/2014/main" id="{9529F6F1-131F-4CF1-AA3F-59D9911F34BC}"/>
              </a:ext>
            </a:extLst>
          </p:cNvPr>
          <p:cNvCxnSpPr>
            <a:cxnSpLocks/>
          </p:cNvCxnSpPr>
          <p:nvPr/>
        </p:nvCxnSpPr>
        <p:spPr>
          <a:xfrm rot="17496000">
            <a:off x="5570968" y="4295611"/>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5" name="直接连接符 324">
            <a:extLst>
              <a:ext uri="{FF2B5EF4-FFF2-40B4-BE49-F238E27FC236}">
                <a16:creationId xmlns:a16="http://schemas.microsoft.com/office/drawing/2014/main" id="{81893E3E-063C-4190-7A24-D39F17032EA9}"/>
              </a:ext>
            </a:extLst>
          </p:cNvPr>
          <p:cNvCxnSpPr>
            <a:cxnSpLocks/>
          </p:cNvCxnSpPr>
          <p:nvPr/>
        </p:nvCxnSpPr>
        <p:spPr>
          <a:xfrm rot="17712000">
            <a:off x="5593243" y="4244136"/>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6" name="直接连接符 325">
            <a:extLst>
              <a:ext uri="{FF2B5EF4-FFF2-40B4-BE49-F238E27FC236}">
                <a16:creationId xmlns:a16="http://schemas.microsoft.com/office/drawing/2014/main" id="{E5C3E0EF-C927-46DD-3CEF-48340BC86DEE}"/>
              </a:ext>
            </a:extLst>
          </p:cNvPr>
          <p:cNvCxnSpPr>
            <a:cxnSpLocks/>
          </p:cNvCxnSpPr>
          <p:nvPr/>
        </p:nvCxnSpPr>
        <p:spPr>
          <a:xfrm rot="17928000">
            <a:off x="5618706" y="4194162"/>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7" name="直接连接符 326">
            <a:extLst>
              <a:ext uri="{FF2B5EF4-FFF2-40B4-BE49-F238E27FC236}">
                <a16:creationId xmlns:a16="http://schemas.microsoft.com/office/drawing/2014/main" id="{F866BF2E-F4B5-9FFF-FAE1-EEC09810C57F}"/>
              </a:ext>
            </a:extLst>
          </p:cNvPr>
          <p:cNvCxnSpPr>
            <a:cxnSpLocks/>
          </p:cNvCxnSpPr>
          <p:nvPr/>
        </p:nvCxnSpPr>
        <p:spPr>
          <a:xfrm rot="18144000">
            <a:off x="5647257" y="4145884"/>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8" name="直接连接符 327">
            <a:extLst>
              <a:ext uri="{FF2B5EF4-FFF2-40B4-BE49-F238E27FC236}">
                <a16:creationId xmlns:a16="http://schemas.microsoft.com/office/drawing/2014/main" id="{1C8BE754-9EAE-C2DC-002C-9B437A36C649}"/>
              </a:ext>
            </a:extLst>
          </p:cNvPr>
          <p:cNvCxnSpPr>
            <a:cxnSpLocks/>
          </p:cNvCxnSpPr>
          <p:nvPr/>
        </p:nvCxnSpPr>
        <p:spPr>
          <a:xfrm rot="18360000">
            <a:off x="5678783" y="4099495"/>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9" name="直接连接符 328">
            <a:extLst>
              <a:ext uri="{FF2B5EF4-FFF2-40B4-BE49-F238E27FC236}">
                <a16:creationId xmlns:a16="http://schemas.microsoft.com/office/drawing/2014/main" id="{BE68392C-32C3-7C75-702F-0DFA1DFECBE5}"/>
              </a:ext>
            </a:extLst>
          </p:cNvPr>
          <p:cNvCxnSpPr>
            <a:cxnSpLocks/>
          </p:cNvCxnSpPr>
          <p:nvPr/>
        </p:nvCxnSpPr>
        <p:spPr>
          <a:xfrm rot="18576000">
            <a:off x="5713160" y="4055177"/>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0" name="直接连接符 329">
            <a:extLst>
              <a:ext uri="{FF2B5EF4-FFF2-40B4-BE49-F238E27FC236}">
                <a16:creationId xmlns:a16="http://schemas.microsoft.com/office/drawing/2014/main" id="{7194DA8A-197E-088A-3E70-2BBBC277D480}"/>
              </a:ext>
            </a:extLst>
          </p:cNvPr>
          <p:cNvCxnSpPr>
            <a:cxnSpLocks/>
          </p:cNvCxnSpPr>
          <p:nvPr/>
        </p:nvCxnSpPr>
        <p:spPr>
          <a:xfrm rot="18792000">
            <a:off x="5750251" y="4013105"/>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1" name="直接连接符 330">
            <a:extLst>
              <a:ext uri="{FF2B5EF4-FFF2-40B4-BE49-F238E27FC236}">
                <a16:creationId xmlns:a16="http://schemas.microsoft.com/office/drawing/2014/main" id="{7D2F5808-F256-1723-1B3A-97CEB436C968}"/>
              </a:ext>
            </a:extLst>
          </p:cNvPr>
          <p:cNvCxnSpPr>
            <a:cxnSpLocks/>
          </p:cNvCxnSpPr>
          <p:nvPr/>
        </p:nvCxnSpPr>
        <p:spPr>
          <a:xfrm rot="19008000">
            <a:off x="5789912" y="3973445"/>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2" name="直接连接符 331">
            <a:extLst>
              <a:ext uri="{FF2B5EF4-FFF2-40B4-BE49-F238E27FC236}">
                <a16:creationId xmlns:a16="http://schemas.microsoft.com/office/drawing/2014/main" id="{65AEFCA3-977D-C8D5-7088-87D6C148C211}"/>
              </a:ext>
            </a:extLst>
          </p:cNvPr>
          <p:cNvCxnSpPr>
            <a:cxnSpLocks/>
          </p:cNvCxnSpPr>
          <p:nvPr/>
        </p:nvCxnSpPr>
        <p:spPr>
          <a:xfrm rot="19224000">
            <a:off x="5831984" y="3936354"/>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3" name="直接连接符 332">
            <a:extLst>
              <a:ext uri="{FF2B5EF4-FFF2-40B4-BE49-F238E27FC236}">
                <a16:creationId xmlns:a16="http://schemas.microsoft.com/office/drawing/2014/main" id="{C15668AE-0631-ED7C-4D2E-449973CC98B4}"/>
              </a:ext>
            </a:extLst>
          </p:cNvPr>
          <p:cNvCxnSpPr>
            <a:cxnSpLocks/>
          </p:cNvCxnSpPr>
          <p:nvPr/>
        </p:nvCxnSpPr>
        <p:spPr>
          <a:xfrm rot="19440000">
            <a:off x="5876302" y="3901977"/>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4" name="直接连接符 333">
            <a:extLst>
              <a:ext uri="{FF2B5EF4-FFF2-40B4-BE49-F238E27FC236}">
                <a16:creationId xmlns:a16="http://schemas.microsoft.com/office/drawing/2014/main" id="{352893AA-D820-1F18-42EB-9289803C6124}"/>
              </a:ext>
            </a:extLst>
          </p:cNvPr>
          <p:cNvCxnSpPr>
            <a:cxnSpLocks/>
          </p:cNvCxnSpPr>
          <p:nvPr/>
        </p:nvCxnSpPr>
        <p:spPr>
          <a:xfrm rot="19656000">
            <a:off x="5922691" y="3870451"/>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5" name="直接连接符 334">
            <a:extLst>
              <a:ext uri="{FF2B5EF4-FFF2-40B4-BE49-F238E27FC236}">
                <a16:creationId xmlns:a16="http://schemas.microsoft.com/office/drawing/2014/main" id="{2B483D7F-9362-2ED0-D7B7-F7EA70F56AF3}"/>
              </a:ext>
            </a:extLst>
          </p:cNvPr>
          <p:cNvCxnSpPr>
            <a:cxnSpLocks/>
          </p:cNvCxnSpPr>
          <p:nvPr/>
        </p:nvCxnSpPr>
        <p:spPr>
          <a:xfrm rot="19872000">
            <a:off x="5970968" y="3841900"/>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6" name="直接连接符 335">
            <a:extLst>
              <a:ext uri="{FF2B5EF4-FFF2-40B4-BE49-F238E27FC236}">
                <a16:creationId xmlns:a16="http://schemas.microsoft.com/office/drawing/2014/main" id="{5C31E672-5C27-C35E-02E1-829FE0114210}"/>
              </a:ext>
            </a:extLst>
          </p:cNvPr>
          <p:cNvCxnSpPr>
            <a:cxnSpLocks/>
          </p:cNvCxnSpPr>
          <p:nvPr/>
        </p:nvCxnSpPr>
        <p:spPr>
          <a:xfrm rot="20088000">
            <a:off x="6020942" y="3816436"/>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7" name="直接连接符 336">
            <a:extLst>
              <a:ext uri="{FF2B5EF4-FFF2-40B4-BE49-F238E27FC236}">
                <a16:creationId xmlns:a16="http://schemas.microsoft.com/office/drawing/2014/main" id="{5B35554B-C64F-A622-2212-98010E39C303}"/>
              </a:ext>
            </a:extLst>
          </p:cNvPr>
          <p:cNvCxnSpPr>
            <a:cxnSpLocks/>
          </p:cNvCxnSpPr>
          <p:nvPr/>
        </p:nvCxnSpPr>
        <p:spPr>
          <a:xfrm rot="20304000">
            <a:off x="6072417" y="3794161"/>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8" name="直接连接符 337">
            <a:extLst>
              <a:ext uri="{FF2B5EF4-FFF2-40B4-BE49-F238E27FC236}">
                <a16:creationId xmlns:a16="http://schemas.microsoft.com/office/drawing/2014/main" id="{03E12B84-3720-E78F-A8FA-0246B7880B91}"/>
              </a:ext>
            </a:extLst>
          </p:cNvPr>
          <p:cNvCxnSpPr>
            <a:cxnSpLocks/>
          </p:cNvCxnSpPr>
          <p:nvPr/>
        </p:nvCxnSpPr>
        <p:spPr>
          <a:xfrm rot="20520000">
            <a:off x="6125189" y="3775162"/>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9" name="直接连接符 338">
            <a:extLst>
              <a:ext uri="{FF2B5EF4-FFF2-40B4-BE49-F238E27FC236}">
                <a16:creationId xmlns:a16="http://schemas.microsoft.com/office/drawing/2014/main" id="{539B0B22-0163-817D-33DA-33C90266325F}"/>
              </a:ext>
            </a:extLst>
          </p:cNvPr>
          <p:cNvCxnSpPr>
            <a:cxnSpLocks/>
          </p:cNvCxnSpPr>
          <p:nvPr/>
        </p:nvCxnSpPr>
        <p:spPr>
          <a:xfrm rot="20736000">
            <a:off x="6179050" y="3759514"/>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0" name="直接连接符 339">
            <a:extLst>
              <a:ext uri="{FF2B5EF4-FFF2-40B4-BE49-F238E27FC236}">
                <a16:creationId xmlns:a16="http://schemas.microsoft.com/office/drawing/2014/main" id="{FCDD9C82-6018-E07F-D08C-0083D2486E40}"/>
              </a:ext>
            </a:extLst>
          </p:cNvPr>
          <p:cNvCxnSpPr>
            <a:cxnSpLocks/>
          </p:cNvCxnSpPr>
          <p:nvPr/>
        </p:nvCxnSpPr>
        <p:spPr>
          <a:xfrm rot="20952000">
            <a:off x="6233787" y="3747279"/>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1" name="直接连接符 340">
            <a:extLst>
              <a:ext uri="{FF2B5EF4-FFF2-40B4-BE49-F238E27FC236}">
                <a16:creationId xmlns:a16="http://schemas.microsoft.com/office/drawing/2014/main" id="{776A31EA-B0BD-3217-C039-39B83D124769}"/>
              </a:ext>
            </a:extLst>
          </p:cNvPr>
          <p:cNvCxnSpPr>
            <a:cxnSpLocks/>
          </p:cNvCxnSpPr>
          <p:nvPr/>
        </p:nvCxnSpPr>
        <p:spPr>
          <a:xfrm rot="21168000">
            <a:off x="6289184" y="3738505"/>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2" name="直接连接符 341">
            <a:extLst>
              <a:ext uri="{FF2B5EF4-FFF2-40B4-BE49-F238E27FC236}">
                <a16:creationId xmlns:a16="http://schemas.microsoft.com/office/drawing/2014/main" id="{AAE96E42-FF10-2DEE-CADD-D63E8CC27FDE}"/>
              </a:ext>
            </a:extLst>
          </p:cNvPr>
          <p:cNvCxnSpPr>
            <a:cxnSpLocks/>
          </p:cNvCxnSpPr>
          <p:nvPr/>
        </p:nvCxnSpPr>
        <p:spPr>
          <a:xfrm rot="21384000">
            <a:off x="6345023" y="3733227"/>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3" name="直接连接符 342">
            <a:extLst>
              <a:ext uri="{FF2B5EF4-FFF2-40B4-BE49-F238E27FC236}">
                <a16:creationId xmlns:a16="http://schemas.microsoft.com/office/drawing/2014/main" id="{F3C76897-E9E5-4948-F415-524CF44B1E0D}"/>
              </a:ext>
            </a:extLst>
          </p:cNvPr>
          <p:cNvCxnSpPr>
            <a:cxnSpLocks/>
          </p:cNvCxnSpPr>
          <p:nvPr/>
        </p:nvCxnSpPr>
        <p:spPr>
          <a:xfrm>
            <a:off x="6401083" y="3731465"/>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4" name="直接连接符 343">
            <a:extLst>
              <a:ext uri="{FF2B5EF4-FFF2-40B4-BE49-F238E27FC236}">
                <a16:creationId xmlns:a16="http://schemas.microsoft.com/office/drawing/2014/main" id="{B8EC68D0-DE51-099E-5936-AC7CD3492D7E}"/>
              </a:ext>
            </a:extLst>
          </p:cNvPr>
          <p:cNvCxnSpPr>
            <a:cxnSpLocks/>
          </p:cNvCxnSpPr>
          <p:nvPr/>
        </p:nvCxnSpPr>
        <p:spPr>
          <a:xfrm rot="216000">
            <a:off x="6457143" y="3733227"/>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5" name="直接连接符 344">
            <a:extLst>
              <a:ext uri="{FF2B5EF4-FFF2-40B4-BE49-F238E27FC236}">
                <a16:creationId xmlns:a16="http://schemas.microsoft.com/office/drawing/2014/main" id="{78CCD716-0038-4A05-6219-8F0D95CC7C1F}"/>
              </a:ext>
            </a:extLst>
          </p:cNvPr>
          <p:cNvCxnSpPr>
            <a:cxnSpLocks/>
          </p:cNvCxnSpPr>
          <p:nvPr/>
        </p:nvCxnSpPr>
        <p:spPr>
          <a:xfrm rot="432000">
            <a:off x="6512982" y="3738505"/>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6" name="直接连接符 345">
            <a:extLst>
              <a:ext uri="{FF2B5EF4-FFF2-40B4-BE49-F238E27FC236}">
                <a16:creationId xmlns:a16="http://schemas.microsoft.com/office/drawing/2014/main" id="{926D0CC0-9F07-A21C-C40B-0FEBE63C4949}"/>
              </a:ext>
            </a:extLst>
          </p:cNvPr>
          <p:cNvCxnSpPr>
            <a:cxnSpLocks/>
          </p:cNvCxnSpPr>
          <p:nvPr/>
        </p:nvCxnSpPr>
        <p:spPr>
          <a:xfrm rot="648000">
            <a:off x="6568379" y="3747279"/>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7" name="直接连接符 346">
            <a:extLst>
              <a:ext uri="{FF2B5EF4-FFF2-40B4-BE49-F238E27FC236}">
                <a16:creationId xmlns:a16="http://schemas.microsoft.com/office/drawing/2014/main" id="{5264B208-1BA0-F6E6-A38F-BF195BB81241}"/>
              </a:ext>
            </a:extLst>
          </p:cNvPr>
          <p:cNvCxnSpPr>
            <a:cxnSpLocks/>
          </p:cNvCxnSpPr>
          <p:nvPr/>
        </p:nvCxnSpPr>
        <p:spPr>
          <a:xfrm rot="864000">
            <a:off x="6623116" y="3759514"/>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8" name="直接连接符 347">
            <a:extLst>
              <a:ext uri="{FF2B5EF4-FFF2-40B4-BE49-F238E27FC236}">
                <a16:creationId xmlns:a16="http://schemas.microsoft.com/office/drawing/2014/main" id="{4B5823CA-6C27-DD15-8CFA-5DDEC37BDDF2}"/>
              </a:ext>
            </a:extLst>
          </p:cNvPr>
          <p:cNvCxnSpPr>
            <a:cxnSpLocks/>
          </p:cNvCxnSpPr>
          <p:nvPr/>
        </p:nvCxnSpPr>
        <p:spPr>
          <a:xfrm rot="1080000">
            <a:off x="6676977" y="3775162"/>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9" name="直接连接符 348">
            <a:extLst>
              <a:ext uri="{FF2B5EF4-FFF2-40B4-BE49-F238E27FC236}">
                <a16:creationId xmlns:a16="http://schemas.microsoft.com/office/drawing/2014/main" id="{9B8DDEA2-A113-C6D0-D17B-4FE7C85E4BEF}"/>
              </a:ext>
            </a:extLst>
          </p:cNvPr>
          <p:cNvCxnSpPr>
            <a:cxnSpLocks/>
          </p:cNvCxnSpPr>
          <p:nvPr/>
        </p:nvCxnSpPr>
        <p:spPr>
          <a:xfrm rot="1296000">
            <a:off x="6729749" y="3794161"/>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50" name="直接连接符 349">
            <a:extLst>
              <a:ext uri="{FF2B5EF4-FFF2-40B4-BE49-F238E27FC236}">
                <a16:creationId xmlns:a16="http://schemas.microsoft.com/office/drawing/2014/main" id="{D894D45E-F35C-9A8B-DFA5-B90B382B81E1}"/>
              </a:ext>
            </a:extLst>
          </p:cNvPr>
          <p:cNvCxnSpPr>
            <a:cxnSpLocks/>
          </p:cNvCxnSpPr>
          <p:nvPr/>
        </p:nvCxnSpPr>
        <p:spPr>
          <a:xfrm rot="1512000">
            <a:off x="6781224" y="3816436"/>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51" name="直接连接符 350">
            <a:extLst>
              <a:ext uri="{FF2B5EF4-FFF2-40B4-BE49-F238E27FC236}">
                <a16:creationId xmlns:a16="http://schemas.microsoft.com/office/drawing/2014/main" id="{B3E37396-3183-3F96-1D3E-054C99D6F84A}"/>
              </a:ext>
            </a:extLst>
          </p:cNvPr>
          <p:cNvCxnSpPr>
            <a:cxnSpLocks/>
          </p:cNvCxnSpPr>
          <p:nvPr/>
        </p:nvCxnSpPr>
        <p:spPr>
          <a:xfrm rot="1728000">
            <a:off x="6831198" y="3841900"/>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52" name="直接连接符 351">
            <a:extLst>
              <a:ext uri="{FF2B5EF4-FFF2-40B4-BE49-F238E27FC236}">
                <a16:creationId xmlns:a16="http://schemas.microsoft.com/office/drawing/2014/main" id="{AD832FBB-7800-FA3B-EC1D-A9AE5295EAEB}"/>
              </a:ext>
            </a:extLst>
          </p:cNvPr>
          <p:cNvCxnSpPr>
            <a:cxnSpLocks/>
          </p:cNvCxnSpPr>
          <p:nvPr/>
        </p:nvCxnSpPr>
        <p:spPr>
          <a:xfrm rot="1944000">
            <a:off x="6879475" y="3870451"/>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53" name="直接连接符 352">
            <a:extLst>
              <a:ext uri="{FF2B5EF4-FFF2-40B4-BE49-F238E27FC236}">
                <a16:creationId xmlns:a16="http://schemas.microsoft.com/office/drawing/2014/main" id="{CAC11135-7906-45BA-A968-61F9A5C68FC1}"/>
              </a:ext>
            </a:extLst>
          </p:cNvPr>
          <p:cNvCxnSpPr>
            <a:cxnSpLocks/>
          </p:cNvCxnSpPr>
          <p:nvPr/>
        </p:nvCxnSpPr>
        <p:spPr>
          <a:xfrm rot="2160000">
            <a:off x="6925864" y="3901977"/>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54" name="直接连接符 353">
            <a:extLst>
              <a:ext uri="{FF2B5EF4-FFF2-40B4-BE49-F238E27FC236}">
                <a16:creationId xmlns:a16="http://schemas.microsoft.com/office/drawing/2014/main" id="{3C32B89A-0924-2562-4A59-F5DF251570EF}"/>
              </a:ext>
            </a:extLst>
          </p:cNvPr>
          <p:cNvCxnSpPr>
            <a:cxnSpLocks/>
          </p:cNvCxnSpPr>
          <p:nvPr/>
        </p:nvCxnSpPr>
        <p:spPr>
          <a:xfrm rot="2376000">
            <a:off x="6970182" y="3936354"/>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55" name="直接连接符 354">
            <a:extLst>
              <a:ext uri="{FF2B5EF4-FFF2-40B4-BE49-F238E27FC236}">
                <a16:creationId xmlns:a16="http://schemas.microsoft.com/office/drawing/2014/main" id="{08F7417D-276B-5986-5C57-F99194E67487}"/>
              </a:ext>
            </a:extLst>
          </p:cNvPr>
          <p:cNvCxnSpPr>
            <a:cxnSpLocks/>
          </p:cNvCxnSpPr>
          <p:nvPr/>
        </p:nvCxnSpPr>
        <p:spPr>
          <a:xfrm rot="2592000">
            <a:off x="7012254" y="3973445"/>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56" name="直接连接符 355">
            <a:extLst>
              <a:ext uri="{FF2B5EF4-FFF2-40B4-BE49-F238E27FC236}">
                <a16:creationId xmlns:a16="http://schemas.microsoft.com/office/drawing/2014/main" id="{30C8A3A4-31BF-71DF-AA93-CDFA11C53FBE}"/>
              </a:ext>
            </a:extLst>
          </p:cNvPr>
          <p:cNvCxnSpPr>
            <a:cxnSpLocks/>
          </p:cNvCxnSpPr>
          <p:nvPr/>
        </p:nvCxnSpPr>
        <p:spPr>
          <a:xfrm rot="2808000">
            <a:off x="7051915" y="4013105"/>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57" name="直接连接符 356">
            <a:extLst>
              <a:ext uri="{FF2B5EF4-FFF2-40B4-BE49-F238E27FC236}">
                <a16:creationId xmlns:a16="http://schemas.microsoft.com/office/drawing/2014/main" id="{ECB60C13-F8F4-95D6-43CA-6A3EFD2D4705}"/>
              </a:ext>
            </a:extLst>
          </p:cNvPr>
          <p:cNvCxnSpPr>
            <a:cxnSpLocks/>
          </p:cNvCxnSpPr>
          <p:nvPr/>
        </p:nvCxnSpPr>
        <p:spPr>
          <a:xfrm rot="3024000">
            <a:off x="7089006" y="4055177"/>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58" name="直接连接符 357">
            <a:extLst>
              <a:ext uri="{FF2B5EF4-FFF2-40B4-BE49-F238E27FC236}">
                <a16:creationId xmlns:a16="http://schemas.microsoft.com/office/drawing/2014/main" id="{9C374B16-A5FF-B37B-6724-5E34D054C619}"/>
              </a:ext>
            </a:extLst>
          </p:cNvPr>
          <p:cNvCxnSpPr>
            <a:cxnSpLocks/>
          </p:cNvCxnSpPr>
          <p:nvPr/>
        </p:nvCxnSpPr>
        <p:spPr>
          <a:xfrm rot="3240000">
            <a:off x="7123383" y="4099495"/>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59" name="直接连接符 358">
            <a:extLst>
              <a:ext uri="{FF2B5EF4-FFF2-40B4-BE49-F238E27FC236}">
                <a16:creationId xmlns:a16="http://schemas.microsoft.com/office/drawing/2014/main" id="{9C1D3806-F79F-13C4-0C9B-EED648101D95}"/>
              </a:ext>
            </a:extLst>
          </p:cNvPr>
          <p:cNvCxnSpPr>
            <a:cxnSpLocks/>
          </p:cNvCxnSpPr>
          <p:nvPr/>
        </p:nvCxnSpPr>
        <p:spPr>
          <a:xfrm rot="3456000">
            <a:off x="7154909" y="4145884"/>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0" name="直接连接符 359">
            <a:extLst>
              <a:ext uri="{FF2B5EF4-FFF2-40B4-BE49-F238E27FC236}">
                <a16:creationId xmlns:a16="http://schemas.microsoft.com/office/drawing/2014/main" id="{A28BED73-3632-F525-B5AC-B198B1594FF6}"/>
              </a:ext>
            </a:extLst>
          </p:cNvPr>
          <p:cNvCxnSpPr>
            <a:cxnSpLocks/>
          </p:cNvCxnSpPr>
          <p:nvPr/>
        </p:nvCxnSpPr>
        <p:spPr>
          <a:xfrm rot="3672000">
            <a:off x="7183460" y="4194162"/>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1" name="直接连接符 360">
            <a:extLst>
              <a:ext uri="{FF2B5EF4-FFF2-40B4-BE49-F238E27FC236}">
                <a16:creationId xmlns:a16="http://schemas.microsoft.com/office/drawing/2014/main" id="{CEE22768-E511-3250-E48D-FEE1AB79201D}"/>
              </a:ext>
            </a:extLst>
          </p:cNvPr>
          <p:cNvCxnSpPr>
            <a:cxnSpLocks/>
          </p:cNvCxnSpPr>
          <p:nvPr/>
        </p:nvCxnSpPr>
        <p:spPr>
          <a:xfrm rot="3888000">
            <a:off x="7208923" y="4244136"/>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2" name="直接连接符 361">
            <a:extLst>
              <a:ext uri="{FF2B5EF4-FFF2-40B4-BE49-F238E27FC236}">
                <a16:creationId xmlns:a16="http://schemas.microsoft.com/office/drawing/2014/main" id="{D14935F0-0013-B8FA-55B5-206C1AA4C798}"/>
              </a:ext>
            </a:extLst>
          </p:cNvPr>
          <p:cNvCxnSpPr>
            <a:cxnSpLocks/>
          </p:cNvCxnSpPr>
          <p:nvPr/>
        </p:nvCxnSpPr>
        <p:spPr>
          <a:xfrm rot="4104000">
            <a:off x="7231198" y="4295611"/>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3" name="直接连接符 362">
            <a:extLst>
              <a:ext uri="{FF2B5EF4-FFF2-40B4-BE49-F238E27FC236}">
                <a16:creationId xmlns:a16="http://schemas.microsoft.com/office/drawing/2014/main" id="{0CB0F97A-6473-288E-F4A5-87DC8A002003}"/>
              </a:ext>
            </a:extLst>
          </p:cNvPr>
          <p:cNvCxnSpPr>
            <a:cxnSpLocks/>
          </p:cNvCxnSpPr>
          <p:nvPr/>
        </p:nvCxnSpPr>
        <p:spPr>
          <a:xfrm rot="4320000">
            <a:off x="7250197" y="4348383"/>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4" name="直接连接符 363">
            <a:extLst>
              <a:ext uri="{FF2B5EF4-FFF2-40B4-BE49-F238E27FC236}">
                <a16:creationId xmlns:a16="http://schemas.microsoft.com/office/drawing/2014/main" id="{32A49ED3-E65B-DFFD-22A1-6BC4F28CBA65}"/>
              </a:ext>
            </a:extLst>
          </p:cNvPr>
          <p:cNvCxnSpPr>
            <a:cxnSpLocks/>
          </p:cNvCxnSpPr>
          <p:nvPr/>
        </p:nvCxnSpPr>
        <p:spPr>
          <a:xfrm rot="4536000">
            <a:off x="7265845" y="4402243"/>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5" name="直接连接符 364">
            <a:extLst>
              <a:ext uri="{FF2B5EF4-FFF2-40B4-BE49-F238E27FC236}">
                <a16:creationId xmlns:a16="http://schemas.microsoft.com/office/drawing/2014/main" id="{039C1241-5633-1CF7-EE1C-E9C3D0AC46DA}"/>
              </a:ext>
            </a:extLst>
          </p:cNvPr>
          <p:cNvCxnSpPr>
            <a:cxnSpLocks/>
          </p:cNvCxnSpPr>
          <p:nvPr/>
        </p:nvCxnSpPr>
        <p:spPr>
          <a:xfrm rot="4752000">
            <a:off x="7278080" y="4456980"/>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6" name="直接连接符 365">
            <a:extLst>
              <a:ext uri="{FF2B5EF4-FFF2-40B4-BE49-F238E27FC236}">
                <a16:creationId xmlns:a16="http://schemas.microsoft.com/office/drawing/2014/main" id="{17C55D9E-3BEB-C879-29EC-BC371EF7B75C}"/>
              </a:ext>
            </a:extLst>
          </p:cNvPr>
          <p:cNvCxnSpPr>
            <a:cxnSpLocks/>
          </p:cNvCxnSpPr>
          <p:nvPr/>
        </p:nvCxnSpPr>
        <p:spPr>
          <a:xfrm rot="4968000">
            <a:off x="7286854" y="4512378"/>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7" name="直接连接符 366">
            <a:extLst>
              <a:ext uri="{FF2B5EF4-FFF2-40B4-BE49-F238E27FC236}">
                <a16:creationId xmlns:a16="http://schemas.microsoft.com/office/drawing/2014/main" id="{EEEBBFA6-ADD0-94A8-7A93-9AD659B1725C}"/>
              </a:ext>
            </a:extLst>
          </p:cNvPr>
          <p:cNvCxnSpPr>
            <a:cxnSpLocks/>
          </p:cNvCxnSpPr>
          <p:nvPr/>
        </p:nvCxnSpPr>
        <p:spPr>
          <a:xfrm rot="5184000">
            <a:off x="7292133" y="4568217"/>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8" name="直接连接符 367">
            <a:extLst>
              <a:ext uri="{FF2B5EF4-FFF2-40B4-BE49-F238E27FC236}">
                <a16:creationId xmlns:a16="http://schemas.microsoft.com/office/drawing/2014/main" id="{B9B6409E-2EF1-F68D-A1CC-1E5EF24DD6C4}"/>
              </a:ext>
            </a:extLst>
          </p:cNvPr>
          <p:cNvCxnSpPr>
            <a:cxnSpLocks/>
          </p:cNvCxnSpPr>
          <p:nvPr/>
        </p:nvCxnSpPr>
        <p:spPr>
          <a:xfrm rot="5400000">
            <a:off x="7293895" y="4624277"/>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9" name="直接连接符 368">
            <a:extLst>
              <a:ext uri="{FF2B5EF4-FFF2-40B4-BE49-F238E27FC236}">
                <a16:creationId xmlns:a16="http://schemas.microsoft.com/office/drawing/2014/main" id="{571C767F-35ED-626B-05F5-0CD9F628591C}"/>
              </a:ext>
            </a:extLst>
          </p:cNvPr>
          <p:cNvCxnSpPr>
            <a:cxnSpLocks/>
          </p:cNvCxnSpPr>
          <p:nvPr/>
        </p:nvCxnSpPr>
        <p:spPr>
          <a:xfrm rot="5616000">
            <a:off x="7292133" y="4680337"/>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0" name="直接连接符 369">
            <a:extLst>
              <a:ext uri="{FF2B5EF4-FFF2-40B4-BE49-F238E27FC236}">
                <a16:creationId xmlns:a16="http://schemas.microsoft.com/office/drawing/2014/main" id="{EB7263F1-D84E-252B-4D30-F7A7175ABBBB}"/>
              </a:ext>
            </a:extLst>
          </p:cNvPr>
          <p:cNvCxnSpPr>
            <a:cxnSpLocks/>
          </p:cNvCxnSpPr>
          <p:nvPr/>
        </p:nvCxnSpPr>
        <p:spPr>
          <a:xfrm rot="5832000">
            <a:off x="7286854" y="4736176"/>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1" name="直接连接符 370">
            <a:extLst>
              <a:ext uri="{FF2B5EF4-FFF2-40B4-BE49-F238E27FC236}">
                <a16:creationId xmlns:a16="http://schemas.microsoft.com/office/drawing/2014/main" id="{95A90985-72F1-23C1-F0F2-96CDFBFF74FC}"/>
              </a:ext>
            </a:extLst>
          </p:cNvPr>
          <p:cNvCxnSpPr>
            <a:cxnSpLocks/>
          </p:cNvCxnSpPr>
          <p:nvPr/>
        </p:nvCxnSpPr>
        <p:spPr>
          <a:xfrm rot="6048000">
            <a:off x="7278080" y="4791573"/>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2" name="直接连接符 371">
            <a:extLst>
              <a:ext uri="{FF2B5EF4-FFF2-40B4-BE49-F238E27FC236}">
                <a16:creationId xmlns:a16="http://schemas.microsoft.com/office/drawing/2014/main" id="{D5F33DBD-D440-FF31-042E-95FBD65491A4}"/>
              </a:ext>
            </a:extLst>
          </p:cNvPr>
          <p:cNvCxnSpPr>
            <a:cxnSpLocks/>
          </p:cNvCxnSpPr>
          <p:nvPr/>
        </p:nvCxnSpPr>
        <p:spPr>
          <a:xfrm rot="6264000">
            <a:off x="7265845" y="4846310"/>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3" name="直接连接符 372">
            <a:extLst>
              <a:ext uri="{FF2B5EF4-FFF2-40B4-BE49-F238E27FC236}">
                <a16:creationId xmlns:a16="http://schemas.microsoft.com/office/drawing/2014/main" id="{CEE9B081-C6B1-8ABE-72A1-4638A9C09633}"/>
              </a:ext>
            </a:extLst>
          </p:cNvPr>
          <p:cNvCxnSpPr>
            <a:cxnSpLocks/>
          </p:cNvCxnSpPr>
          <p:nvPr/>
        </p:nvCxnSpPr>
        <p:spPr>
          <a:xfrm rot="6480000">
            <a:off x="7250197" y="4900171"/>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4" name="直接连接符 373">
            <a:extLst>
              <a:ext uri="{FF2B5EF4-FFF2-40B4-BE49-F238E27FC236}">
                <a16:creationId xmlns:a16="http://schemas.microsoft.com/office/drawing/2014/main" id="{E7383AA4-C335-822B-0D37-200BA5BA528F}"/>
              </a:ext>
            </a:extLst>
          </p:cNvPr>
          <p:cNvCxnSpPr>
            <a:cxnSpLocks/>
          </p:cNvCxnSpPr>
          <p:nvPr/>
        </p:nvCxnSpPr>
        <p:spPr>
          <a:xfrm rot="6696000">
            <a:off x="7231198" y="4952943"/>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5" name="直接连接符 374">
            <a:extLst>
              <a:ext uri="{FF2B5EF4-FFF2-40B4-BE49-F238E27FC236}">
                <a16:creationId xmlns:a16="http://schemas.microsoft.com/office/drawing/2014/main" id="{1552BBEB-392C-DBD0-6922-A92B761FE11F}"/>
              </a:ext>
            </a:extLst>
          </p:cNvPr>
          <p:cNvCxnSpPr>
            <a:cxnSpLocks/>
          </p:cNvCxnSpPr>
          <p:nvPr/>
        </p:nvCxnSpPr>
        <p:spPr>
          <a:xfrm rot="6912000">
            <a:off x="7208923" y="5004418"/>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6" name="直接连接符 375">
            <a:extLst>
              <a:ext uri="{FF2B5EF4-FFF2-40B4-BE49-F238E27FC236}">
                <a16:creationId xmlns:a16="http://schemas.microsoft.com/office/drawing/2014/main" id="{2DF72B48-9ECD-73D6-D61D-A351D8BE9B8D}"/>
              </a:ext>
            </a:extLst>
          </p:cNvPr>
          <p:cNvCxnSpPr>
            <a:cxnSpLocks/>
          </p:cNvCxnSpPr>
          <p:nvPr/>
        </p:nvCxnSpPr>
        <p:spPr>
          <a:xfrm rot="7128000">
            <a:off x="7183460" y="5054392"/>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7" name="直接连接符 376">
            <a:extLst>
              <a:ext uri="{FF2B5EF4-FFF2-40B4-BE49-F238E27FC236}">
                <a16:creationId xmlns:a16="http://schemas.microsoft.com/office/drawing/2014/main" id="{FAB4FB17-9F74-5E1B-27A5-2583E6349DE4}"/>
              </a:ext>
            </a:extLst>
          </p:cNvPr>
          <p:cNvCxnSpPr>
            <a:cxnSpLocks/>
          </p:cNvCxnSpPr>
          <p:nvPr/>
        </p:nvCxnSpPr>
        <p:spPr>
          <a:xfrm rot="7344000">
            <a:off x="7154909" y="5102669"/>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8" name="直接连接符 377">
            <a:extLst>
              <a:ext uri="{FF2B5EF4-FFF2-40B4-BE49-F238E27FC236}">
                <a16:creationId xmlns:a16="http://schemas.microsoft.com/office/drawing/2014/main" id="{2B582FC9-F2CA-882F-EC44-245E8DF4F9ED}"/>
              </a:ext>
            </a:extLst>
          </p:cNvPr>
          <p:cNvCxnSpPr>
            <a:cxnSpLocks/>
          </p:cNvCxnSpPr>
          <p:nvPr/>
        </p:nvCxnSpPr>
        <p:spPr>
          <a:xfrm rot="7560000">
            <a:off x="7123383" y="5149058"/>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9" name="直接连接符 378">
            <a:extLst>
              <a:ext uri="{FF2B5EF4-FFF2-40B4-BE49-F238E27FC236}">
                <a16:creationId xmlns:a16="http://schemas.microsoft.com/office/drawing/2014/main" id="{7F3FD427-0CAE-E042-E416-1683F54782F4}"/>
              </a:ext>
            </a:extLst>
          </p:cNvPr>
          <p:cNvCxnSpPr>
            <a:cxnSpLocks/>
          </p:cNvCxnSpPr>
          <p:nvPr/>
        </p:nvCxnSpPr>
        <p:spPr>
          <a:xfrm rot="7776000">
            <a:off x="7089006" y="5193377"/>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80" name="直接连接符 379">
            <a:extLst>
              <a:ext uri="{FF2B5EF4-FFF2-40B4-BE49-F238E27FC236}">
                <a16:creationId xmlns:a16="http://schemas.microsoft.com/office/drawing/2014/main" id="{2A70C52C-C519-3C98-363B-72F5660B7165}"/>
              </a:ext>
            </a:extLst>
          </p:cNvPr>
          <p:cNvCxnSpPr>
            <a:cxnSpLocks/>
          </p:cNvCxnSpPr>
          <p:nvPr/>
        </p:nvCxnSpPr>
        <p:spPr>
          <a:xfrm rot="7992000">
            <a:off x="7051915" y="5235448"/>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81" name="直接连接符 380">
            <a:extLst>
              <a:ext uri="{FF2B5EF4-FFF2-40B4-BE49-F238E27FC236}">
                <a16:creationId xmlns:a16="http://schemas.microsoft.com/office/drawing/2014/main" id="{2C95D107-C13C-342A-A4A0-DD95C87C7663}"/>
              </a:ext>
            </a:extLst>
          </p:cNvPr>
          <p:cNvCxnSpPr>
            <a:cxnSpLocks/>
          </p:cNvCxnSpPr>
          <p:nvPr/>
        </p:nvCxnSpPr>
        <p:spPr>
          <a:xfrm rot="8208000">
            <a:off x="7012254" y="5275109"/>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82" name="直接连接符 381">
            <a:extLst>
              <a:ext uri="{FF2B5EF4-FFF2-40B4-BE49-F238E27FC236}">
                <a16:creationId xmlns:a16="http://schemas.microsoft.com/office/drawing/2014/main" id="{5FC02DD4-C010-1082-F0AA-1610A69B8112}"/>
              </a:ext>
            </a:extLst>
          </p:cNvPr>
          <p:cNvCxnSpPr>
            <a:cxnSpLocks/>
          </p:cNvCxnSpPr>
          <p:nvPr/>
        </p:nvCxnSpPr>
        <p:spPr>
          <a:xfrm rot="8424000">
            <a:off x="6970182" y="5312200"/>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83" name="直接连接符 382">
            <a:extLst>
              <a:ext uri="{FF2B5EF4-FFF2-40B4-BE49-F238E27FC236}">
                <a16:creationId xmlns:a16="http://schemas.microsoft.com/office/drawing/2014/main" id="{A3B83251-458F-1D0F-E084-2CB45480708F}"/>
              </a:ext>
            </a:extLst>
          </p:cNvPr>
          <p:cNvCxnSpPr>
            <a:cxnSpLocks/>
          </p:cNvCxnSpPr>
          <p:nvPr/>
        </p:nvCxnSpPr>
        <p:spPr>
          <a:xfrm rot="8640000">
            <a:off x="6925864" y="5346577"/>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84" name="直接连接符 383">
            <a:extLst>
              <a:ext uri="{FF2B5EF4-FFF2-40B4-BE49-F238E27FC236}">
                <a16:creationId xmlns:a16="http://schemas.microsoft.com/office/drawing/2014/main" id="{8BBC7B56-8BB8-8D83-8CE8-56BD1C13FF99}"/>
              </a:ext>
            </a:extLst>
          </p:cNvPr>
          <p:cNvCxnSpPr>
            <a:cxnSpLocks/>
          </p:cNvCxnSpPr>
          <p:nvPr/>
        </p:nvCxnSpPr>
        <p:spPr>
          <a:xfrm rot="8856000">
            <a:off x="6879475" y="5378103"/>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85" name="直接连接符 384">
            <a:extLst>
              <a:ext uri="{FF2B5EF4-FFF2-40B4-BE49-F238E27FC236}">
                <a16:creationId xmlns:a16="http://schemas.microsoft.com/office/drawing/2014/main" id="{1EB332FC-4817-1B74-9811-D7BA80987FE7}"/>
              </a:ext>
            </a:extLst>
          </p:cNvPr>
          <p:cNvCxnSpPr>
            <a:cxnSpLocks/>
          </p:cNvCxnSpPr>
          <p:nvPr/>
        </p:nvCxnSpPr>
        <p:spPr>
          <a:xfrm rot="9072000">
            <a:off x="6831198" y="5406654"/>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86" name="直接连接符 385">
            <a:extLst>
              <a:ext uri="{FF2B5EF4-FFF2-40B4-BE49-F238E27FC236}">
                <a16:creationId xmlns:a16="http://schemas.microsoft.com/office/drawing/2014/main" id="{60B75FCB-664D-F37C-47E4-ADAA86E5059E}"/>
              </a:ext>
            </a:extLst>
          </p:cNvPr>
          <p:cNvCxnSpPr>
            <a:cxnSpLocks/>
          </p:cNvCxnSpPr>
          <p:nvPr/>
        </p:nvCxnSpPr>
        <p:spPr>
          <a:xfrm rot="9288000">
            <a:off x="6781224" y="5432117"/>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87" name="直接连接符 386">
            <a:extLst>
              <a:ext uri="{FF2B5EF4-FFF2-40B4-BE49-F238E27FC236}">
                <a16:creationId xmlns:a16="http://schemas.microsoft.com/office/drawing/2014/main" id="{004A022D-FEED-0390-9312-ADE1D0BAAC95}"/>
              </a:ext>
            </a:extLst>
          </p:cNvPr>
          <p:cNvCxnSpPr>
            <a:cxnSpLocks/>
          </p:cNvCxnSpPr>
          <p:nvPr/>
        </p:nvCxnSpPr>
        <p:spPr>
          <a:xfrm rot="9504000">
            <a:off x="6729749" y="5454392"/>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88" name="直接连接符 387">
            <a:extLst>
              <a:ext uri="{FF2B5EF4-FFF2-40B4-BE49-F238E27FC236}">
                <a16:creationId xmlns:a16="http://schemas.microsoft.com/office/drawing/2014/main" id="{7BD07FA0-E001-0BC1-9550-CD7B9FA7DED3}"/>
              </a:ext>
            </a:extLst>
          </p:cNvPr>
          <p:cNvCxnSpPr>
            <a:cxnSpLocks/>
          </p:cNvCxnSpPr>
          <p:nvPr/>
        </p:nvCxnSpPr>
        <p:spPr>
          <a:xfrm rot="9720000">
            <a:off x="6676977" y="5473391"/>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89" name="直接连接符 388">
            <a:extLst>
              <a:ext uri="{FF2B5EF4-FFF2-40B4-BE49-F238E27FC236}">
                <a16:creationId xmlns:a16="http://schemas.microsoft.com/office/drawing/2014/main" id="{CB15B17B-37B6-681B-D092-AF3DF7ED6FBB}"/>
              </a:ext>
            </a:extLst>
          </p:cNvPr>
          <p:cNvCxnSpPr>
            <a:cxnSpLocks/>
          </p:cNvCxnSpPr>
          <p:nvPr/>
        </p:nvCxnSpPr>
        <p:spPr>
          <a:xfrm rot="9936000">
            <a:off x="6623116" y="5489039"/>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90" name="直接连接符 389">
            <a:extLst>
              <a:ext uri="{FF2B5EF4-FFF2-40B4-BE49-F238E27FC236}">
                <a16:creationId xmlns:a16="http://schemas.microsoft.com/office/drawing/2014/main" id="{3C60A012-70C3-322A-D27D-F916C85ACFEC}"/>
              </a:ext>
            </a:extLst>
          </p:cNvPr>
          <p:cNvCxnSpPr>
            <a:cxnSpLocks/>
          </p:cNvCxnSpPr>
          <p:nvPr/>
        </p:nvCxnSpPr>
        <p:spPr>
          <a:xfrm rot="10152000">
            <a:off x="6568379" y="5501274"/>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91" name="直接连接符 390">
            <a:extLst>
              <a:ext uri="{FF2B5EF4-FFF2-40B4-BE49-F238E27FC236}">
                <a16:creationId xmlns:a16="http://schemas.microsoft.com/office/drawing/2014/main" id="{9F2EF217-7D13-F722-B971-C74B85D31E31}"/>
              </a:ext>
            </a:extLst>
          </p:cNvPr>
          <p:cNvCxnSpPr>
            <a:cxnSpLocks/>
          </p:cNvCxnSpPr>
          <p:nvPr/>
        </p:nvCxnSpPr>
        <p:spPr>
          <a:xfrm rot="10368000">
            <a:off x="6512982" y="5510048"/>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92" name="直接连接符 391">
            <a:extLst>
              <a:ext uri="{FF2B5EF4-FFF2-40B4-BE49-F238E27FC236}">
                <a16:creationId xmlns:a16="http://schemas.microsoft.com/office/drawing/2014/main" id="{CD296EE6-0B77-2755-09AF-D2B613173310}"/>
              </a:ext>
            </a:extLst>
          </p:cNvPr>
          <p:cNvCxnSpPr>
            <a:cxnSpLocks/>
          </p:cNvCxnSpPr>
          <p:nvPr/>
        </p:nvCxnSpPr>
        <p:spPr>
          <a:xfrm rot="10584000">
            <a:off x="6457143" y="5515327"/>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93" name="直接连接符 392">
            <a:extLst>
              <a:ext uri="{FF2B5EF4-FFF2-40B4-BE49-F238E27FC236}">
                <a16:creationId xmlns:a16="http://schemas.microsoft.com/office/drawing/2014/main" id="{B4D36FA0-0408-4E42-510A-37F9D54A1F88}"/>
              </a:ext>
            </a:extLst>
          </p:cNvPr>
          <p:cNvCxnSpPr>
            <a:cxnSpLocks/>
          </p:cNvCxnSpPr>
          <p:nvPr/>
        </p:nvCxnSpPr>
        <p:spPr>
          <a:xfrm rot="10800000">
            <a:off x="6401083" y="5517089"/>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94" name="直接连接符 393">
            <a:extLst>
              <a:ext uri="{FF2B5EF4-FFF2-40B4-BE49-F238E27FC236}">
                <a16:creationId xmlns:a16="http://schemas.microsoft.com/office/drawing/2014/main" id="{DEA590F5-06B2-78DD-9B38-546E7E39C9A6}"/>
              </a:ext>
            </a:extLst>
          </p:cNvPr>
          <p:cNvCxnSpPr>
            <a:cxnSpLocks/>
          </p:cNvCxnSpPr>
          <p:nvPr/>
        </p:nvCxnSpPr>
        <p:spPr>
          <a:xfrm rot="11016000">
            <a:off x="6345023" y="5515327"/>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95" name="直接连接符 394">
            <a:extLst>
              <a:ext uri="{FF2B5EF4-FFF2-40B4-BE49-F238E27FC236}">
                <a16:creationId xmlns:a16="http://schemas.microsoft.com/office/drawing/2014/main" id="{3D536EE7-A86B-11EF-7ADC-BE66195D7A7B}"/>
              </a:ext>
            </a:extLst>
          </p:cNvPr>
          <p:cNvCxnSpPr>
            <a:cxnSpLocks/>
          </p:cNvCxnSpPr>
          <p:nvPr/>
        </p:nvCxnSpPr>
        <p:spPr>
          <a:xfrm rot="11232000">
            <a:off x="6289184" y="5510048"/>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96" name="直接连接符 395">
            <a:extLst>
              <a:ext uri="{FF2B5EF4-FFF2-40B4-BE49-F238E27FC236}">
                <a16:creationId xmlns:a16="http://schemas.microsoft.com/office/drawing/2014/main" id="{5F3BB560-ACE8-566C-B154-3B92135D40DE}"/>
              </a:ext>
            </a:extLst>
          </p:cNvPr>
          <p:cNvCxnSpPr>
            <a:cxnSpLocks/>
          </p:cNvCxnSpPr>
          <p:nvPr/>
        </p:nvCxnSpPr>
        <p:spPr>
          <a:xfrm rot="11448000">
            <a:off x="6233787" y="5501274"/>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97" name="直接连接符 396">
            <a:extLst>
              <a:ext uri="{FF2B5EF4-FFF2-40B4-BE49-F238E27FC236}">
                <a16:creationId xmlns:a16="http://schemas.microsoft.com/office/drawing/2014/main" id="{6454863D-E3E4-26EC-3F18-96E2C36AA46E}"/>
              </a:ext>
            </a:extLst>
          </p:cNvPr>
          <p:cNvCxnSpPr>
            <a:cxnSpLocks/>
          </p:cNvCxnSpPr>
          <p:nvPr/>
        </p:nvCxnSpPr>
        <p:spPr>
          <a:xfrm rot="11664000">
            <a:off x="6179050" y="5489039"/>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98" name="直接连接符 397">
            <a:extLst>
              <a:ext uri="{FF2B5EF4-FFF2-40B4-BE49-F238E27FC236}">
                <a16:creationId xmlns:a16="http://schemas.microsoft.com/office/drawing/2014/main" id="{D137D2E9-5A28-714D-E694-476B8AC78920}"/>
              </a:ext>
            </a:extLst>
          </p:cNvPr>
          <p:cNvCxnSpPr>
            <a:cxnSpLocks/>
          </p:cNvCxnSpPr>
          <p:nvPr/>
        </p:nvCxnSpPr>
        <p:spPr>
          <a:xfrm rot="11880000">
            <a:off x="6125189" y="5473391"/>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99" name="直接连接符 398">
            <a:extLst>
              <a:ext uri="{FF2B5EF4-FFF2-40B4-BE49-F238E27FC236}">
                <a16:creationId xmlns:a16="http://schemas.microsoft.com/office/drawing/2014/main" id="{994BFA5B-30CA-7E49-02AD-56256A232AB0}"/>
              </a:ext>
            </a:extLst>
          </p:cNvPr>
          <p:cNvCxnSpPr>
            <a:cxnSpLocks/>
          </p:cNvCxnSpPr>
          <p:nvPr/>
        </p:nvCxnSpPr>
        <p:spPr>
          <a:xfrm rot="12096000">
            <a:off x="6072417" y="5454392"/>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00" name="直接连接符 399">
            <a:extLst>
              <a:ext uri="{FF2B5EF4-FFF2-40B4-BE49-F238E27FC236}">
                <a16:creationId xmlns:a16="http://schemas.microsoft.com/office/drawing/2014/main" id="{3B771756-B41B-7855-22BC-1F77D3C5216E}"/>
              </a:ext>
            </a:extLst>
          </p:cNvPr>
          <p:cNvCxnSpPr>
            <a:cxnSpLocks/>
          </p:cNvCxnSpPr>
          <p:nvPr/>
        </p:nvCxnSpPr>
        <p:spPr>
          <a:xfrm rot="12312000">
            <a:off x="6020942" y="5432117"/>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01" name="直接连接符 400">
            <a:extLst>
              <a:ext uri="{FF2B5EF4-FFF2-40B4-BE49-F238E27FC236}">
                <a16:creationId xmlns:a16="http://schemas.microsoft.com/office/drawing/2014/main" id="{F595459F-6FC5-5DC8-5776-7640D53F18FB}"/>
              </a:ext>
            </a:extLst>
          </p:cNvPr>
          <p:cNvCxnSpPr>
            <a:cxnSpLocks/>
          </p:cNvCxnSpPr>
          <p:nvPr/>
        </p:nvCxnSpPr>
        <p:spPr>
          <a:xfrm rot="12528000">
            <a:off x="5970968" y="5406654"/>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02" name="直接连接符 401">
            <a:extLst>
              <a:ext uri="{FF2B5EF4-FFF2-40B4-BE49-F238E27FC236}">
                <a16:creationId xmlns:a16="http://schemas.microsoft.com/office/drawing/2014/main" id="{3AFA4E41-CDAD-4350-F9DD-A1CEE420A22B}"/>
              </a:ext>
            </a:extLst>
          </p:cNvPr>
          <p:cNvCxnSpPr>
            <a:cxnSpLocks/>
          </p:cNvCxnSpPr>
          <p:nvPr/>
        </p:nvCxnSpPr>
        <p:spPr>
          <a:xfrm rot="12744000">
            <a:off x="5922691" y="5378103"/>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03" name="直接连接符 402">
            <a:extLst>
              <a:ext uri="{FF2B5EF4-FFF2-40B4-BE49-F238E27FC236}">
                <a16:creationId xmlns:a16="http://schemas.microsoft.com/office/drawing/2014/main" id="{11A239BA-D242-029E-126A-E4189041616F}"/>
              </a:ext>
            </a:extLst>
          </p:cNvPr>
          <p:cNvCxnSpPr>
            <a:cxnSpLocks/>
          </p:cNvCxnSpPr>
          <p:nvPr/>
        </p:nvCxnSpPr>
        <p:spPr>
          <a:xfrm rot="12960000">
            <a:off x="5876302" y="5346577"/>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04" name="直接连接符 403">
            <a:extLst>
              <a:ext uri="{FF2B5EF4-FFF2-40B4-BE49-F238E27FC236}">
                <a16:creationId xmlns:a16="http://schemas.microsoft.com/office/drawing/2014/main" id="{EA0BB3ED-2A1A-36D7-C3CC-08797D18D0BB}"/>
              </a:ext>
            </a:extLst>
          </p:cNvPr>
          <p:cNvCxnSpPr>
            <a:cxnSpLocks/>
          </p:cNvCxnSpPr>
          <p:nvPr/>
        </p:nvCxnSpPr>
        <p:spPr>
          <a:xfrm rot="13176000">
            <a:off x="5831984" y="5312200"/>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05" name="直接连接符 404">
            <a:extLst>
              <a:ext uri="{FF2B5EF4-FFF2-40B4-BE49-F238E27FC236}">
                <a16:creationId xmlns:a16="http://schemas.microsoft.com/office/drawing/2014/main" id="{2E2E9073-AD8C-21AA-DDAF-567B82D43D72}"/>
              </a:ext>
            </a:extLst>
          </p:cNvPr>
          <p:cNvCxnSpPr>
            <a:cxnSpLocks/>
          </p:cNvCxnSpPr>
          <p:nvPr/>
        </p:nvCxnSpPr>
        <p:spPr>
          <a:xfrm rot="13392000">
            <a:off x="5789912" y="5275109"/>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06" name="直接连接符 405">
            <a:extLst>
              <a:ext uri="{FF2B5EF4-FFF2-40B4-BE49-F238E27FC236}">
                <a16:creationId xmlns:a16="http://schemas.microsoft.com/office/drawing/2014/main" id="{C15D4D22-01EE-47E5-2F3A-0F3A95F35640}"/>
              </a:ext>
            </a:extLst>
          </p:cNvPr>
          <p:cNvCxnSpPr>
            <a:cxnSpLocks/>
          </p:cNvCxnSpPr>
          <p:nvPr/>
        </p:nvCxnSpPr>
        <p:spPr>
          <a:xfrm rot="13608000">
            <a:off x="5750251" y="5235448"/>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07" name="直接连接符 406">
            <a:extLst>
              <a:ext uri="{FF2B5EF4-FFF2-40B4-BE49-F238E27FC236}">
                <a16:creationId xmlns:a16="http://schemas.microsoft.com/office/drawing/2014/main" id="{08F6DD62-74FE-5A8A-50CE-7B0E30F35036}"/>
              </a:ext>
            </a:extLst>
          </p:cNvPr>
          <p:cNvCxnSpPr>
            <a:cxnSpLocks/>
          </p:cNvCxnSpPr>
          <p:nvPr/>
        </p:nvCxnSpPr>
        <p:spPr>
          <a:xfrm rot="13824000">
            <a:off x="5713160" y="5193377"/>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08" name="直接连接符 407">
            <a:extLst>
              <a:ext uri="{FF2B5EF4-FFF2-40B4-BE49-F238E27FC236}">
                <a16:creationId xmlns:a16="http://schemas.microsoft.com/office/drawing/2014/main" id="{EBAC4121-F0E6-1CF0-7114-CE500B0F1590}"/>
              </a:ext>
            </a:extLst>
          </p:cNvPr>
          <p:cNvCxnSpPr>
            <a:cxnSpLocks/>
          </p:cNvCxnSpPr>
          <p:nvPr/>
        </p:nvCxnSpPr>
        <p:spPr>
          <a:xfrm rot="14040000">
            <a:off x="5678783" y="5149058"/>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09" name="直接连接符 408">
            <a:extLst>
              <a:ext uri="{FF2B5EF4-FFF2-40B4-BE49-F238E27FC236}">
                <a16:creationId xmlns:a16="http://schemas.microsoft.com/office/drawing/2014/main" id="{4761B655-80C7-6CC7-72E4-B44F724B6385}"/>
              </a:ext>
            </a:extLst>
          </p:cNvPr>
          <p:cNvCxnSpPr>
            <a:cxnSpLocks/>
          </p:cNvCxnSpPr>
          <p:nvPr/>
        </p:nvCxnSpPr>
        <p:spPr>
          <a:xfrm rot="14256000">
            <a:off x="5647257" y="5102669"/>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10" name="直接连接符 409">
            <a:extLst>
              <a:ext uri="{FF2B5EF4-FFF2-40B4-BE49-F238E27FC236}">
                <a16:creationId xmlns:a16="http://schemas.microsoft.com/office/drawing/2014/main" id="{21331086-D2DC-5939-D63A-6DD2CC020EB4}"/>
              </a:ext>
            </a:extLst>
          </p:cNvPr>
          <p:cNvCxnSpPr>
            <a:cxnSpLocks/>
          </p:cNvCxnSpPr>
          <p:nvPr/>
        </p:nvCxnSpPr>
        <p:spPr>
          <a:xfrm rot="14472000">
            <a:off x="5618706" y="5054392"/>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11" name="直接连接符 410">
            <a:extLst>
              <a:ext uri="{FF2B5EF4-FFF2-40B4-BE49-F238E27FC236}">
                <a16:creationId xmlns:a16="http://schemas.microsoft.com/office/drawing/2014/main" id="{788BBA4E-03B1-A1CF-5DC5-602482B4A4A6}"/>
              </a:ext>
            </a:extLst>
          </p:cNvPr>
          <p:cNvCxnSpPr>
            <a:cxnSpLocks/>
          </p:cNvCxnSpPr>
          <p:nvPr/>
        </p:nvCxnSpPr>
        <p:spPr>
          <a:xfrm rot="14688000">
            <a:off x="5593243" y="5004418"/>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12" name="直接连接符 411">
            <a:extLst>
              <a:ext uri="{FF2B5EF4-FFF2-40B4-BE49-F238E27FC236}">
                <a16:creationId xmlns:a16="http://schemas.microsoft.com/office/drawing/2014/main" id="{441FD596-AEDD-5C2B-D21F-DBC9D8E195D7}"/>
              </a:ext>
            </a:extLst>
          </p:cNvPr>
          <p:cNvCxnSpPr>
            <a:cxnSpLocks/>
          </p:cNvCxnSpPr>
          <p:nvPr/>
        </p:nvCxnSpPr>
        <p:spPr>
          <a:xfrm rot="14904000">
            <a:off x="5570968" y="4952943"/>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13" name="直接连接符 412">
            <a:extLst>
              <a:ext uri="{FF2B5EF4-FFF2-40B4-BE49-F238E27FC236}">
                <a16:creationId xmlns:a16="http://schemas.microsoft.com/office/drawing/2014/main" id="{792C92DB-1A1D-80CB-668E-FE7DEC6DBFA7}"/>
              </a:ext>
            </a:extLst>
          </p:cNvPr>
          <p:cNvCxnSpPr>
            <a:cxnSpLocks/>
          </p:cNvCxnSpPr>
          <p:nvPr/>
        </p:nvCxnSpPr>
        <p:spPr>
          <a:xfrm rot="15120000">
            <a:off x="5551969" y="4900171"/>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14" name="直接连接符 413">
            <a:extLst>
              <a:ext uri="{FF2B5EF4-FFF2-40B4-BE49-F238E27FC236}">
                <a16:creationId xmlns:a16="http://schemas.microsoft.com/office/drawing/2014/main" id="{6ABB899B-C58B-F3DD-ABC1-CA144F76CEA9}"/>
              </a:ext>
            </a:extLst>
          </p:cNvPr>
          <p:cNvCxnSpPr>
            <a:cxnSpLocks/>
          </p:cNvCxnSpPr>
          <p:nvPr/>
        </p:nvCxnSpPr>
        <p:spPr>
          <a:xfrm rot="15336000">
            <a:off x="5536321" y="4846310"/>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15" name="直接连接符 414">
            <a:extLst>
              <a:ext uri="{FF2B5EF4-FFF2-40B4-BE49-F238E27FC236}">
                <a16:creationId xmlns:a16="http://schemas.microsoft.com/office/drawing/2014/main" id="{188A2DC8-1D66-0A42-D424-E8DCE7227F38}"/>
              </a:ext>
            </a:extLst>
          </p:cNvPr>
          <p:cNvCxnSpPr>
            <a:cxnSpLocks/>
          </p:cNvCxnSpPr>
          <p:nvPr/>
        </p:nvCxnSpPr>
        <p:spPr>
          <a:xfrm rot="15552001">
            <a:off x="5524086" y="4791573"/>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16" name="直接连接符 415">
            <a:extLst>
              <a:ext uri="{FF2B5EF4-FFF2-40B4-BE49-F238E27FC236}">
                <a16:creationId xmlns:a16="http://schemas.microsoft.com/office/drawing/2014/main" id="{7A105674-F510-7152-3732-0D90F851CC5A}"/>
              </a:ext>
            </a:extLst>
          </p:cNvPr>
          <p:cNvCxnSpPr>
            <a:cxnSpLocks/>
          </p:cNvCxnSpPr>
          <p:nvPr/>
        </p:nvCxnSpPr>
        <p:spPr>
          <a:xfrm rot="15767999">
            <a:off x="5515312" y="4736176"/>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17" name="直接连接符 416">
            <a:extLst>
              <a:ext uri="{FF2B5EF4-FFF2-40B4-BE49-F238E27FC236}">
                <a16:creationId xmlns:a16="http://schemas.microsoft.com/office/drawing/2014/main" id="{5B0240B7-1F0E-2287-B4CE-82C7F4353DD0}"/>
              </a:ext>
            </a:extLst>
          </p:cNvPr>
          <p:cNvCxnSpPr>
            <a:cxnSpLocks/>
          </p:cNvCxnSpPr>
          <p:nvPr/>
        </p:nvCxnSpPr>
        <p:spPr>
          <a:xfrm rot="15984000">
            <a:off x="5510033" y="4680337"/>
            <a:ext cx="0" cy="5909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18" name="椭圆 417">
            <a:extLst>
              <a:ext uri="{FF2B5EF4-FFF2-40B4-BE49-F238E27FC236}">
                <a16:creationId xmlns:a16="http://schemas.microsoft.com/office/drawing/2014/main" id="{1364B134-FF4F-A85C-587E-FA1FDD2D5E71}"/>
              </a:ext>
            </a:extLst>
          </p:cNvPr>
          <p:cNvSpPr/>
          <p:nvPr/>
        </p:nvSpPr>
        <p:spPr>
          <a:xfrm>
            <a:off x="5666952" y="3919692"/>
            <a:ext cx="1468262" cy="1468262"/>
          </a:xfrm>
          <a:prstGeom prst="ellipse">
            <a:avLst/>
          </a:prstGeom>
          <a:solidFill>
            <a:schemeClr val="accent2">
              <a:lumMod val="50000"/>
            </a:schemeClr>
          </a:solidFill>
          <a:ln w="9525">
            <a:noFill/>
          </a:ln>
          <a:effectLst>
            <a:outerShdw blurRad="63500" sx="102000" sy="102000" algn="ctr" rotWithShape="0">
              <a:schemeClr val="accent2">
                <a:lumMod val="75000"/>
                <a:alpha val="8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9" name="椭圆 418">
            <a:extLst>
              <a:ext uri="{FF2B5EF4-FFF2-40B4-BE49-F238E27FC236}">
                <a16:creationId xmlns:a16="http://schemas.microsoft.com/office/drawing/2014/main" id="{A65DA4F5-D40D-FBA8-38A1-A454BE83720D}"/>
              </a:ext>
            </a:extLst>
          </p:cNvPr>
          <p:cNvSpPr/>
          <p:nvPr/>
        </p:nvSpPr>
        <p:spPr>
          <a:xfrm>
            <a:off x="5728712" y="3981452"/>
            <a:ext cx="1344742" cy="1344742"/>
          </a:xfrm>
          <a:prstGeom prst="ellipse">
            <a:avLst/>
          </a:prstGeom>
          <a:solidFill>
            <a:schemeClr val="accent2">
              <a:lumMod val="75000"/>
            </a:schemeClr>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0" name="椭圆 419">
            <a:extLst>
              <a:ext uri="{FF2B5EF4-FFF2-40B4-BE49-F238E27FC236}">
                <a16:creationId xmlns:a16="http://schemas.microsoft.com/office/drawing/2014/main" id="{59741758-18F3-ED81-6716-B97CC9B3009B}"/>
              </a:ext>
            </a:extLst>
          </p:cNvPr>
          <p:cNvSpPr/>
          <p:nvPr/>
        </p:nvSpPr>
        <p:spPr>
          <a:xfrm>
            <a:off x="5817480" y="4070220"/>
            <a:ext cx="1167206" cy="1167206"/>
          </a:xfrm>
          <a:prstGeom prst="ellipse">
            <a:avLst/>
          </a:prstGeom>
          <a:noFill/>
          <a:ln w="3175">
            <a:solidFill>
              <a:schemeClr val="bg1">
                <a:alpha val="76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73A875F7-10E5-EAFB-AC50-3B9DAEA6CAE6}"/>
              </a:ext>
            </a:extLst>
          </p:cNvPr>
          <p:cNvSpPr/>
          <p:nvPr/>
        </p:nvSpPr>
        <p:spPr>
          <a:xfrm>
            <a:off x="6069964" y="3015799"/>
            <a:ext cx="655200" cy="655200"/>
          </a:xfrm>
          <a:prstGeom prst="ellipse">
            <a:avLst/>
          </a:prstGeom>
          <a:solidFill>
            <a:schemeClr val="bg1">
              <a:lumMod val="8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1" name="椭圆 420">
            <a:extLst>
              <a:ext uri="{FF2B5EF4-FFF2-40B4-BE49-F238E27FC236}">
                <a16:creationId xmlns:a16="http://schemas.microsoft.com/office/drawing/2014/main" id="{87481CE9-6D46-661F-3111-BB78AB4FB5EA}"/>
              </a:ext>
            </a:extLst>
          </p:cNvPr>
          <p:cNvSpPr/>
          <p:nvPr/>
        </p:nvSpPr>
        <p:spPr>
          <a:xfrm>
            <a:off x="6118629" y="3064464"/>
            <a:ext cx="564910" cy="564910"/>
          </a:xfrm>
          <a:prstGeom prst="ellipse">
            <a:avLst/>
          </a:prstGeom>
          <a:solidFill>
            <a:schemeClr val="bg1">
              <a:lumMod val="6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6" name="椭圆 425">
            <a:extLst>
              <a:ext uri="{FF2B5EF4-FFF2-40B4-BE49-F238E27FC236}">
                <a16:creationId xmlns:a16="http://schemas.microsoft.com/office/drawing/2014/main" id="{E252D1F9-A6AC-3609-5FB6-F82F315A38C6}"/>
              </a:ext>
            </a:extLst>
          </p:cNvPr>
          <p:cNvSpPr/>
          <p:nvPr/>
        </p:nvSpPr>
        <p:spPr>
          <a:xfrm>
            <a:off x="7113247" y="5172108"/>
            <a:ext cx="655534" cy="655534"/>
          </a:xfrm>
          <a:prstGeom prst="ellipse">
            <a:avLst/>
          </a:prstGeom>
          <a:solidFill>
            <a:schemeClr val="bg1">
              <a:lumMod val="8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7" name="椭圆 426">
            <a:extLst>
              <a:ext uri="{FF2B5EF4-FFF2-40B4-BE49-F238E27FC236}">
                <a16:creationId xmlns:a16="http://schemas.microsoft.com/office/drawing/2014/main" id="{60E11907-ACE8-3254-B862-82295D736643}"/>
              </a:ext>
            </a:extLst>
          </p:cNvPr>
          <p:cNvSpPr/>
          <p:nvPr/>
        </p:nvSpPr>
        <p:spPr>
          <a:xfrm>
            <a:off x="7158559" y="5217420"/>
            <a:ext cx="564910" cy="564910"/>
          </a:xfrm>
          <a:prstGeom prst="ellipse">
            <a:avLst/>
          </a:prstGeom>
          <a:solidFill>
            <a:schemeClr val="bg1">
              <a:lumMod val="6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8" name="文本框 427">
            <a:extLst>
              <a:ext uri="{FF2B5EF4-FFF2-40B4-BE49-F238E27FC236}">
                <a16:creationId xmlns:a16="http://schemas.microsoft.com/office/drawing/2014/main" id="{70A49CFE-5ED1-B04F-1437-8B74389E7C4B}"/>
              </a:ext>
            </a:extLst>
          </p:cNvPr>
          <p:cNvSpPr txBox="1"/>
          <p:nvPr/>
        </p:nvSpPr>
        <p:spPr>
          <a:xfrm>
            <a:off x="6261623" y="3163664"/>
            <a:ext cx="278923" cy="366511"/>
          </a:xfrm>
          <a:prstGeom prst="rect">
            <a:avLst/>
          </a:prstGeom>
          <a:noFill/>
        </p:spPr>
        <p:txBody>
          <a:bodyPr wrap="none" lIns="0" tIns="0" rIns="0" bIns="0" rtlCol="0">
            <a:spAutoFit/>
          </a:bodyPr>
          <a:lstStyle/>
          <a:p>
            <a:pPr>
              <a:lnSpc>
                <a:spcPct val="110000"/>
              </a:lnSpc>
            </a:pPr>
            <a:r>
              <a:rPr lang="zh-CN" altLang="en-US" sz="1100" dirty="0">
                <a:solidFill>
                  <a:schemeClr val="tx1">
                    <a:lumMod val="85000"/>
                    <a:lumOff val="15000"/>
                  </a:schemeClr>
                </a:solidFill>
              </a:rPr>
              <a:t>媒体</a:t>
            </a:r>
            <a:endParaRPr lang="en-US" altLang="zh-CN" sz="1100" dirty="0">
              <a:solidFill>
                <a:schemeClr val="tx1">
                  <a:lumMod val="85000"/>
                  <a:lumOff val="15000"/>
                </a:schemeClr>
              </a:solidFill>
            </a:endParaRPr>
          </a:p>
          <a:p>
            <a:pPr>
              <a:lnSpc>
                <a:spcPct val="110000"/>
              </a:lnSpc>
            </a:pPr>
            <a:r>
              <a:rPr lang="zh-CN" altLang="en-US" sz="1100" dirty="0">
                <a:solidFill>
                  <a:schemeClr val="tx1">
                    <a:lumMod val="85000"/>
                    <a:lumOff val="15000"/>
                  </a:schemeClr>
                </a:solidFill>
              </a:rPr>
              <a:t>数据</a:t>
            </a:r>
          </a:p>
        </p:txBody>
      </p:sp>
      <p:grpSp>
        <p:nvGrpSpPr>
          <p:cNvPr id="422" name="组合 421">
            <a:extLst>
              <a:ext uri="{FF2B5EF4-FFF2-40B4-BE49-F238E27FC236}">
                <a16:creationId xmlns:a16="http://schemas.microsoft.com/office/drawing/2014/main" id="{0A5D6552-2865-4A03-D131-3692A223A31E}"/>
              </a:ext>
            </a:extLst>
          </p:cNvPr>
          <p:cNvGrpSpPr/>
          <p:nvPr/>
        </p:nvGrpSpPr>
        <p:grpSpPr>
          <a:xfrm>
            <a:off x="5041384" y="5172108"/>
            <a:ext cx="649720" cy="649720"/>
            <a:chOff x="8270036" y="-3295420"/>
            <a:chExt cx="649720" cy="649720"/>
          </a:xfrm>
        </p:grpSpPr>
        <p:sp>
          <p:nvSpPr>
            <p:cNvPr id="423" name="椭圆 422">
              <a:extLst>
                <a:ext uri="{FF2B5EF4-FFF2-40B4-BE49-F238E27FC236}">
                  <a16:creationId xmlns:a16="http://schemas.microsoft.com/office/drawing/2014/main" id="{BA78CDE9-2270-2426-BD0F-4E95FB9A8E16}"/>
                </a:ext>
              </a:extLst>
            </p:cNvPr>
            <p:cNvSpPr/>
            <p:nvPr/>
          </p:nvSpPr>
          <p:spPr>
            <a:xfrm>
              <a:off x="8270036" y="-3295420"/>
              <a:ext cx="649720" cy="649720"/>
            </a:xfrm>
            <a:prstGeom prst="ellipse">
              <a:avLst/>
            </a:prstGeom>
            <a:solidFill>
              <a:schemeClr val="bg1">
                <a:lumMod val="8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4" name="椭圆 423">
              <a:extLst>
                <a:ext uri="{FF2B5EF4-FFF2-40B4-BE49-F238E27FC236}">
                  <a16:creationId xmlns:a16="http://schemas.microsoft.com/office/drawing/2014/main" id="{3F0D99F1-F78A-67AF-ED50-4D36613FEAC2}"/>
                </a:ext>
              </a:extLst>
            </p:cNvPr>
            <p:cNvSpPr/>
            <p:nvPr/>
          </p:nvSpPr>
          <p:spPr>
            <a:xfrm>
              <a:off x="8312441" y="-3253015"/>
              <a:ext cx="564910" cy="564910"/>
            </a:xfrm>
            <a:prstGeom prst="ellipse">
              <a:avLst/>
            </a:prstGeom>
            <a:solidFill>
              <a:schemeClr val="bg1">
                <a:lumMod val="6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9" name="文本框 428">
            <a:extLst>
              <a:ext uri="{FF2B5EF4-FFF2-40B4-BE49-F238E27FC236}">
                <a16:creationId xmlns:a16="http://schemas.microsoft.com/office/drawing/2014/main" id="{9EE01A8C-C453-E99B-B908-B13555237566}"/>
              </a:ext>
            </a:extLst>
          </p:cNvPr>
          <p:cNvSpPr txBox="1"/>
          <p:nvPr/>
        </p:nvSpPr>
        <p:spPr>
          <a:xfrm>
            <a:off x="5226783" y="5313713"/>
            <a:ext cx="278923" cy="366511"/>
          </a:xfrm>
          <a:prstGeom prst="rect">
            <a:avLst/>
          </a:prstGeom>
          <a:noFill/>
        </p:spPr>
        <p:txBody>
          <a:bodyPr wrap="none" lIns="0" tIns="0" rIns="0" bIns="0" rtlCol="0">
            <a:spAutoFit/>
          </a:bodyPr>
          <a:lstStyle/>
          <a:p>
            <a:pPr>
              <a:lnSpc>
                <a:spcPct val="110000"/>
              </a:lnSpc>
            </a:pPr>
            <a:r>
              <a:rPr lang="zh-CN" altLang="en-US" sz="1100" dirty="0">
                <a:solidFill>
                  <a:schemeClr val="tx1">
                    <a:lumMod val="85000"/>
                    <a:lumOff val="15000"/>
                  </a:schemeClr>
                </a:solidFill>
              </a:rPr>
              <a:t>平台</a:t>
            </a:r>
            <a:endParaRPr lang="en-US" altLang="zh-CN" sz="1100" dirty="0">
              <a:solidFill>
                <a:schemeClr val="tx1">
                  <a:lumMod val="85000"/>
                  <a:lumOff val="15000"/>
                </a:schemeClr>
              </a:solidFill>
            </a:endParaRPr>
          </a:p>
          <a:p>
            <a:pPr>
              <a:lnSpc>
                <a:spcPct val="110000"/>
              </a:lnSpc>
            </a:pPr>
            <a:r>
              <a:rPr lang="zh-CN" altLang="en-US" sz="1100" dirty="0">
                <a:solidFill>
                  <a:schemeClr val="tx1">
                    <a:lumMod val="85000"/>
                    <a:lumOff val="15000"/>
                  </a:schemeClr>
                </a:solidFill>
              </a:rPr>
              <a:t>数据</a:t>
            </a:r>
          </a:p>
        </p:txBody>
      </p:sp>
      <p:sp>
        <p:nvSpPr>
          <p:cNvPr id="430" name="文本框 429">
            <a:extLst>
              <a:ext uri="{FF2B5EF4-FFF2-40B4-BE49-F238E27FC236}">
                <a16:creationId xmlns:a16="http://schemas.microsoft.com/office/drawing/2014/main" id="{E0E68206-D3D6-39A6-2433-11E1360EF805}"/>
              </a:ext>
            </a:extLst>
          </p:cNvPr>
          <p:cNvSpPr txBox="1"/>
          <p:nvPr/>
        </p:nvSpPr>
        <p:spPr>
          <a:xfrm>
            <a:off x="7344491" y="5316620"/>
            <a:ext cx="278923" cy="366511"/>
          </a:xfrm>
          <a:prstGeom prst="rect">
            <a:avLst/>
          </a:prstGeom>
          <a:noFill/>
        </p:spPr>
        <p:txBody>
          <a:bodyPr wrap="none" lIns="0" tIns="0" rIns="0" bIns="0" rtlCol="0">
            <a:spAutoFit/>
          </a:bodyPr>
          <a:lstStyle/>
          <a:p>
            <a:pPr>
              <a:lnSpc>
                <a:spcPct val="110000"/>
              </a:lnSpc>
            </a:pPr>
            <a:r>
              <a:rPr lang="zh-CN" altLang="en-US" sz="1100" dirty="0">
                <a:solidFill>
                  <a:schemeClr val="tx1">
                    <a:lumMod val="85000"/>
                    <a:lumOff val="15000"/>
                  </a:schemeClr>
                </a:solidFill>
              </a:rPr>
              <a:t>其他</a:t>
            </a:r>
            <a:endParaRPr lang="en-US" altLang="zh-CN" sz="1100" dirty="0">
              <a:solidFill>
                <a:schemeClr val="tx1">
                  <a:lumMod val="85000"/>
                  <a:lumOff val="15000"/>
                </a:schemeClr>
              </a:solidFill>
            </a:endParaRPr>
          </a:p>
          <a:p>
            <a:pPr>
              <a:lnSpc>
                <a:spcPct val="110000"/>
              </a:lnSpc>
            </a:pPr>
            <a:r>
              <a:rPr lang="zh-CN" altLang="en-US" sz="1100" dirty="0">
                <a:solidFill>
                  <a:schemeClr val="tx1">
                    <a:lumMod val="85000"/>
                    <a:lumOff val="15000"/>
                  </a:schemeClr>
                </a:solidFill>
              </a:rPr>
              <a:t>数据</a:t>
            </a:r>
          </a:p>
        </p:txBody>
      </p:sp>
      <p:sp>
        <p:nvSpPr>
          <p:cNvPr id="26" name="文本框 25">
            <a:extLst>
              <a:ext uri="{FF2B5EF4-FFF2-40B4-BE49-F238E27FC236}">
                <a16:creationId xmlns:a16="http://schemas.microsoft.com/office/drawing/2014/main" id="{E9431EE0-11FB-1F2D-404C-0E29AC976594}"/>
              </a:ext>
            </a:extLst>
          </p:cNvPr>
          <p:cNvSpPr txBox="1"/>
          <p:nvPr/>
        </p:nvSpPr>
        <p:spPr>
          <a:xfrm>
            <a:off x="6098116" y="4284491"/>
            <a:ext cx="605935" cy="738664"/>
          </a:xfrm>
          <a:prstGeom prst="rect">
            <a:avLst/>
          </a:prstGeom>
          <a:noFill/>
        </p:spPr>
        <p:txBody>
          <a:bodyPr wrap="none" lIns="0" tIns="0" rIns="0" bIns="0" rtlCol="0">
            <a:spAutoFit/>
          </a:bodyPr>
          <a:lstStyle/>
          <a:p>
            <a:r>
              <a:rPr lang="zh-CN" altLang="en-US" dirty="0"/>
              <a:t>一方</a:t>
            </a:r>
            <a:endParaRPr lang="en-US" altLang="zh-CN" dirty="0"/>
          </a:p>
          <a:p>
            <a:r>
              <a:rPr lang="zh-CN" altLang="en-US" dirty="0"/>
              <a:t>数据</a:t>
            </a:r>
          </a:p>
        </p:txBody>
      </p:sp>
      <p:sp>
        <p:nvSpPr>
          <p:cNvPr id="431" name="TextBox 2">
            <a:extLst>
              <a:ext uri="{FF2B5EF4-FFF2-40B4-BE49-F238E27FC236}">
                <a16:creationId xmlns:a16="http://schemas.microsoft.com/office/drawing/2014/main" id="{5671B800-2917-C88B-3C15-A9F99E135BDF}"/>
              </a:ext>
            </a:extLst>
          </p:cNvPr>
          <p:cNvSpPr txBox="1"/>
          <p:nvPr/>
        </p:nvSpPr>
        <p:spPr>
          <a:xfrm>
            <a:off x="6059644" y="2595987"/>
            <a:ext cx="682879" cy="276999"/>
          </a:xfrm>
          <a:prstGeom prst="rect">
            <a:avLst/>
          </a:prstGeom>
          <a:noFill/>
        </p:spPr>
        <p:txBody>
          <a:bodyPr wrap="none" lIns="0" tIns="0" rIns="0" bIns="0" rtlCol="0">
            <a:spAutoFit/>
          </a:bodyPr>
          <a:lstStyle>
            <a:defPPr>
              <a:defRPr lang="zh-CN"/>
            </a:defPPr>
            <a:lvl1pPr>
              <a:defRPr sz="1800">
                <a:gradFill>
                  <a:gsLst>
                    <a:gs pos="100000">
                      <a:schemeClr val="accent3"/>
                    </a:gs>
                    <a:gs pos="0">
                      <a:schemeClr val="accent2"/>
                    </a:gs>
                  </a:gsLst>
                  <a:lin ang="3000000" scaled="0"/>
                </a:gradFill>
                <a:latin typeface="+mj-ea"/>
                <a:ea typeface="+mj-ea"/>
              </a:defRPr>
            </a:lvl1pPr>
          </a:lstStyle>
          <a:p>
            <a:r>
              <a:rPr lang="zh-CN" altLang="en-US" dirty="0"/>
              <a:t>数据源</a:t>
            </a:r>
          </a:p>
        </p:txBody>
      </p:sp>
      <p:sp>
        <p:nvSpPr>
          <p:cNvPr id="432" name="文本框 431">
            <a:extLst>
              <a:ext uri="{FF2B5EF4-FFF2-40B4-BE49-F238E27FC236}">
                <a16:creationId xmlns:a16="http://schemas.microsoft.com/office/drawing/2014/main" id="{618567A5-08ED-1399-29B1-662050F60B7D}"/>
              </a:ext>
            </a:extLst>
          </p:cNvPr>
          <p:cNvSpPr txBox="1"/>
          <p:nvPr/>
        </p:nvSpPr>
        <p:spPr>
          <a:xfrm>
            <a:off x="8144820" y="5833924"/>
            <a:ext cx="753411" cy="184666"/>
          </a:xfrm>
          <a:prstGeom prst="rect">
            <a:avLst/>
          </a:prstGeom>
          <a:noFill/>
        </p:spPr>
        <p:txBody>
          <a:bodyPr wrap="none" lIns="0" tIns="0" rIns="0" bIns="0" rtlCol="0">
            <a:spAutoFit/>
          </a:bodyPr>
          <a:lstStyle/>
          <a:p>
            <a:r>
              <a:rPr lang="zh-CN" altLang="en-US" sz="1200" dirty="0">
                <a:solidFill>
                  <a:schemeClr val="bg1"/>
                </a:solidFill>
              </a:rPr>
              <a:t>核心数据源</a:t>
            </a:r>
          </a:p>
        </p:txBody>
      </p:sp>
      <p:sp>
        <p:nvSpPr>
          <p:cNvPr id="433" name="文本框 432">
            <a:extLst>
              <a:ext uri="{FF2B5EF4-FFF2-40B4-BE49-F238E27FC236}">
                <a16:creationId xmlns:a16="http://schemas.microsoft.com/office/drawing/2014/main" id="{285F0D76-1CFC-A779-BE3A-F46DDD5B29F5}"/>
              </a:ext>
            </a:extLst>
          </p:cNvPr>
          <p:cNvSpPr txBox="1"/>
          <p:nvPr/>
        </p:nvSpPr>
        <p:spPr>
          <a:xfrm>
            <a:off x="8144820" y="6105883"/>
            <a:ext cx="753411" cy="184666"/>
          </a:xfrm>
          <a:prstGeom prst="rect">
            <a:avLst/>
          </a:prstGeom>
          <a:noFill/>
        </p:spPr>
        <p:txBody>
          <a:bodyPr wrap="none" lIns="0" tIns="0" rIns="0" bIns="0" rtlCol="0">
            <a:spAutoFit/>
          </a:bodyPr>
          <a:lstStyle/>
          <a:p>
            <a:r>
              <a:rPr lang="zh-CN" altLang="en-US" sz="1200" dirty="0">
                <a:solidFill>
                  <a:schemeClr val="bg1"/>
                </a:solidFill>
              </a:rPr>
              <a:t>辅助数据源</a:t>
            </a:r>
          </a:p>
        </p:txBody>
      </p:sp>
      <p:sp>
        <p:nvSpPr>
          <p:cNvPr id="28" name="矩形: 圆角 27">
            <a:extLst>
              <a:ext uri="{FF2B5EF4-FFF2-40B4-BE49-F238E27FC236}">
                <a16:creationId xmlns:a16="http://schemas.microsoft.com/office/drawing/2014/main" id="{067A4A3C-83FA-3BCA-399A-0BAFC7E42D6F}"/>
              </a:ext>
            </a:extLst>
          </p:cNvPr>
          <p:cNvSpPr/>
          <p:nvPr/>
        </p:nvSpPr>
        <p:spPr>
          <a:xfrm>
            <a:off x="7949497" y="5885480"/>
            <a:ext cx="123418" cy="81554"/>
          </a:xfrm>
          <a:prstGeom prst="roundRect">
            <a:avLst>
              <a:gd name="adj" fmla="val 5000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4" name="矩形: 圆角 433">
            <a:extLst>
              <a:ext uri="{FF2B5EF4-FFF2-40B4-BE49-F238E27FC236}">
                <a16:creationId xmlns:a16="http://schemas.microsoft.com/office/drawing/2014/main" id="{9B84269F-7B6A-76C1-9BED-CFD7E8061259}"/>
              </a:ext>
            </a:extLst>
          </p:cNvPr>
          <p:cNvSpPr/>
          <p:nvPr/>
        </p:nvSpPr>
        <p:spPr>
          <a:xfrm>
            <a:off x="7950515" y="6156816"/>
            <a:ext cx="122400" cy="82800"/>
          </a:xfrm>
          <a:prstGeom prst="roundRect">
            <a:avLst>
              <a:gd name="adj" fmla="val 50000"/>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B1013"/>
        </a:solidFill>
        <a:effectLst/>
      </p:bgPr>
    </p:bg>
    <p:spTree>
      <p:nvGrpSpPr>
        <p:cNvPr id="1" name=""/>
        <p:cNvGrpSpPr/>
        <p:nvPr/>
      </p:nvGrpSpPr>
      <p:grpSpPr>
        <a:xfrm>
          <a:off x="0" y="0"/>
          <a:ext cx="0" cy="0"/>
          <a:chOff x="0" y="0"/>
          <a:chExt cx="0" cy="0"/>
        </a:xfrm>
      </p:grpSpPr>
      <p:sp>
        <p:nvSpPr>
          <p:cNvPr id="30" name="TextBox 3">
            <a:extLst>
              <a:ext uri="{FF2B5EF4-FFF2-40B4-BE49-F238E27FC236}">
                <a16:creationId xmlns:a16="http://schemas.microsoft.com/office/drawing/2014/main" id="{C9A8BCC4-A05C-CBEE-70CB-6AFC03EE016C}"/>
              </a:ext>
            </a:extLst>
          </p:cNvPr>
          <p:cNvSpPr txBox="1"/>
          <p:nvPr/>
        </p:nvSpPr>
        <p:spPr>
          <a:xfrm>
            <a:off x="808525" y="459976"/>
            <a:ext cx="5448607" cy="488916"/>
          </a:xfrm>
          <a:prstGeom prst="rect">
            <a:avLst/>
          </a:prstGeom>
          <a:noFill/>
        </p:spPr>
        <p:txBody>
          <a:bodyPr wrap="none" lIns="0" tIns="0" rIns="0" bIns="0" rtlCol="0">
            <a:spAutoFit/>
          </a:bodyPr>
          <a:lstStyle/>
          <a:p>
            <a:pPr>
              <a:lnSpc>
                <a:spcPct val="120000"/>
              </a:lnSpc>
            </a:pPr>
            <a:r>
              <a:rPr lang="zh-CN" altLang="en-US" sz="2800" dirty="0">
                <a:solidFill>
                  <a:schemeClr val="bg1"/>
                </a:solidFill>
                <a:latin typeface="+mj-ea"/>
                <a:ea typeface="+mj-ea"/>
              </a:rPr>
              <a:t>公有化部署</a:t>
            </a:r>
            <a:r>
              <a:rPr lang="en-US" altLang="zh-CN" sz="2800" dirty="0">
                <a:solidFill>
                  <a:schemeClr val="bg1"/>
                </a:solidFill>
                <a:latin typeface="+mj-ea"/>
                <a:ea typeface="+mj-ea"/>
              </a:rPr>
              <a:t>-</a:t>
            </a:r>
            <a:r>
              <a:rPr lang="zh-CN" altLang="en-US" sz="2800" dirty="0">
                <a:solidFill>
                  <a:schemeClr val="bg1"/>
                </a:solidFill>
                <a:latin typeface="+mj-ea"/>
                <a:ea typeface="+mj-ea"/>
              </a:rPr>
              <a:t>在营销投放和效果验证</a:t>
            </a:r>
          </a:p>
        </p:txBody>
      </p:sp>
      <p:sp>
        <p:nvSpPr>
          <p:cNvPr id="32" name="TextBox 3">
            <a:extLst>
              <a:ext uri="{FF2B5EF4-FFF2-40B4-BE49-F238E27FC236}">
                <a16:creationId xmlns:a16="http://schemas.microsoft.com/office/drawing/2014/main" id="{32B223A2-9FB4-9D51-6200-1F97A00544B0}"/>
              </a:ext>
            </a:extLst>
          </p:cNvPr>
          <p:cNvSpPr txBox="1"/>
          <p:nvPr/>
        </p:nvSpPr>
        <p:spPr>
          <a:xfrm>
            <a:off x="9746135" y="548680"/>
            <a:ext cx="1748877" cy="369332"/>
          </a:xfrm>
          <a:prstGeom prst="rect">
            <a:avLst/>
          </a:prstGeom>
          <a:noFill/>
        </p:spPr>
        <p:txBody>
          <a:bodyPr wrap="none" lIns="0" tIns="0" rIns="0" bIns="0" rtlCol="0">
            <a:spAutoFit/>
          </a:bodyPr>
          <a:lstStyle/>
          <a:p>
            <a:r>
              <a:rPr lang="en-US" altLang="zh-CN" dirty="0">
                <a:gradFill>
                  <a:gsLst>
                    <a:gs pos="0">
                      <a:schemeClr val="accent2"/>
                    </a:gs>
                    <a:gs pos="100000">
                      <a:schemeClr val="accent3"/>
                    </a:gs>
                  </a:gsLst>
                  <a:lin ang="0" scaled="0"/>
                </a:gradFill>
                <a:latin typeface="+mj-lt"/>
                <a:ea typeface="思源宋体 CN Heavy" panose="02020900000000000000" pitchFamily="18" charset="-122"/>
                <a:cs typeface="阿里巴巴普惠体 Heavy" panose="00020600040101010101" pitchFamily="18" charset="-122"/>
              </a:rPr>
              <a:t>Guidebook</a:t>
            </a:r>
            <a:endParaRPr lang="zh-CN" altLang="en-US" dirty="0">
              <a:gradFill>
                <a:gsLst>
                  <a:gs pos="0">
                    <a:schemeClr val="accent2"/>
                  </a:gs>
                  <a:gs pos="100000">
                    <a:schemeClr val="accent3"/>
                  </a:gs>
                </a:gsLst>
                <a:lin ang="0" scaled="0"/>
              </a:gradFill>
              <a:latin typeface="+mj-lt"/>
              <a:ea typeface="思源宋体 CN Heavy" panose="02020900000000000000" pitchFamily="18" charset="-122"/>
              <a:cs typeface="阿里巴巴普惠体 Heavy" panose="00020600040101010101" pitchFamily="18" charset="-122"/>
            </a:endParaRPr>
          </a:p>
        </p:txBody>
      </p:sp>
      <p:sp>
        <p:nvSpPr>
          <p:cNvPr id="33" name="L 形 32">
            <a:extLst>
              <a:ext uri="{FF2B5EF4-FFF2-40B4-BE49-F238E27FC236}">
                <a16:creationId xmlns:a16="http://schemas.microsoft.com/office/drawing/2014/main" id="{44744402-27E3-E41E-C6E9-8FA291F283B9}"/>
              </a:ext>
            </a:extLst>
          </p:cNvPr>
          <p:cNvSpPr/>
          <p:nvPr/>
        </p:nvSpPr>
        <p:spPr>
          <a:xfrm flipV="1">
            <a:off x="9666244" y="548680"/>
            <a:ext cx="136134" cy="136134"/>
          </a:xfrm>
          <a:prstGeom prst="corner">
            <a:avLst>
              <a:gd name="adj1" fmla="val 22792"/>
              <a:gd name="adj2" fmla="val 19282"/>
            </a:avLst>
          </a:prstGeom>
          <a:noFill/>
          <a:ln w="12700">
            <a:gradFill>
              <a:gsLst>
                <a:gs pos="0">
                  <a:schemeClr val="accent2"/>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a:extLst>
              <a:ext uri="{FF2B5EF4-FFF2-40B4-BE49-F238E27FC236}">
                <a16:creationId xmlns:a16="http://schemas.microsoft.com/office/drawing/2014/main" id="{0AC8A79D-53A8-336C-3D7C-BA35F1C750B8}"/>
              </a:ext>
            </a:extLst>
          </p:cNvPr>
          <p:cNvSpPr/>
          <p:nvPr/>
        </p:nvSpPr>
        <p:spPr>
          <a:xfrm>
            <a:off x="719138" y="558703"/>
            <a:ext cx="54000" cy="324000"/>
          </a:xfrm>
          <a:prstGeom prst="rect">
            <a:avLst/>
          </a:prstGeom>
          <a:gradFill>
            <a:gsLst>
              <a:gs pos="0">
                <a:schemeClr val="accent2"/>
              </a:gs>
              <a:gs pos="100000">
                <a:schemeClr val="accent3"/>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6" name="矩形 35">
            <a:extLst>
              <a:ext uri="{FF2B5EF4-FFF2-40B4-BE49-F238E27FC236}">
                <a16:creationId xmlns:a16="http://schemas.microsoft.com/office/drawing/2014/main" id="{DD7364BB-1470-93ED-01FB-32CA1728C0BF}"/>
              </a:ext>
            </a:extLst>
          </p:cNvPr>
          <p:cNvSpPr/>
          <p:nvPr/>
        </p:nvSpPr>
        <p:spPr>
          <a:xfrm>
            <a:off x="719138" y="720703"/>
            <a:ext cx="28800" cy="16200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7" name="TextBox 3">
            <a:extLst>
              <a:ext uri="{FF2B5EF4-FFF2-40B4-BE49-F238E27FC236}">
                <a16:creationId xmlns:a16="http://schemas.microsoft.com/office/drawing/2014/main" id="{223FCCD8-601F-C393-07C6-DEDC15B538CD}"/>
              </a:ext>
            </a:extLst>
          </p:cNvPr>
          <p:cNvSpPr txBox="1"/>
          <p:nvPr/>
        </p:nvSpPr>
        <p:spPr>
          <a:xfrm>
            <a:off x="725765" y="1016865"/>
            <a:ext cx="9492983" cy="246221"/>
          </a:xfrm>
          <a:prstGeom prst="rect">
            <a:avLst/>
          </a:prstGeom>
          <a:noFill/>
        </p:spPr>
        <p:txBody>
          <a:bodyPr wrap="none" lIns="0" tIns="0" rIns="0" bIns="0" rtlCol="0">
            <a:spAutoFit/>
          </a:bodyPr>
          <a:lstStyle/>
          <a:p>
            <a:r>
              <a:rPr lang="zh-CN" altLang="en-US" sz="1600" dirty="0">
                <a:solidFill>
                  <a:schemeClr val="bg1"/>
                </a:solidFill>
                <a:latin typeface="+mj-ea"/>
                <a:ea typeface="+mj-ea"/>
              </a:rPr>
              <a:t>品牌通过全域数字化产品和域内产品，进行全域营销，品牌效果验证，生态创新室额外提供仪表盘效果追踪</a:t>
            </a:r>
          </a:p>
        </p:txBody>
      </p:sp>
      <p:sp>
        <p:nvSpPr>
          <p:cNvPr id="6" name="矩形: 圆角 5">
            <a:extLst>
              <a:ext uri="{FF2B5EF4-FFF2-40B4-BE49-F238E27FC236}">
                <a16:creationId xmlns:a16="http://schemas.microsoft.com/office/drawing/2014/main" id="{BA997AE5-B135-0B06-51E4-9585166D0508}"/>
              </a:ext>
            </a:extLst>
          </p:cNvPr>
          <p:cNvSpPr/>
          <p:nvPr/>
        </p:nvSpPr>
        <p:spPr>
          <a:xfrm>
            <a:off x="732598" y="1561372"/>
            <a:ext cx="3402094" cy="4706160"/>
          </a:xfrm>
          <a:prstGeom prst="roundRect">
            <a:avLst>
              <a:gd name="adj" fmla="val 1281"/>
            </a:avLst>
          </a:prstGeom>
          <a:gradFill>
            <a:gsLst>
              <a:gs pos="100000">
                <a:schemeClr val="accent3"/>
              </a:gs>
              <a:gs pos="0">
                <a:schemeClr val="accent3">
                  <a:lumMod val="60000"/>
                  <a:lumOff val="40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圆角 42">
            <a:extLst>
              <a:ext uri="{FF2B5EF4-FFF2-40B4-BE49-F238E27FC236}">
                <a16:creationId xmlns:a16="http://schemas.microsoft.com/office/drawing/2014/main" id="{AF4CAA24-8352-9114-522C-0676E1B51543}"/>
              </a:ext>
            </a:extLst>
          </p:cNvPr>
          <p:cNvSpPr/>
          <p:nvPr/>
        </p:nvSpPr>
        <p:spPr>
          <a:xfrm>
            <a:off x="732598" y="3675005"/>
            <a:ext cx="3402094" cy="2624292"/>
          </a:xfrm>
          <a:prstGeom prst="roundRect">
            <a:avLst>
              <a:gd name="adj" fmla="val 1281"/>
            </a:avLst>
          </a:prstGeom>
          <a:blipFill dpi="0" rotWithShape="1">
            <a:blip r:embed="rId2"/>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1864579" y="1679057"/>
            <a:ext cx="1138132" cy="276999"/>
          </a:xfrm>
          <a:prstGeom prst="rect">
            <a:avLst/>
          </a:prstGeom>
        </p:spPr>
        <p:txBody>
          <a:bodyPr wrap="none" lIns="0" tIns="0" rIns="0" bIns="0" rtlCol="0">
            <a:spAutoFit/>
          </a:bodyPr>
          <a:lstStyle/>
          <a:p>
            <a:r>
              <a:rPr lang="zh-CN" altLang="en-US" sz="1800" dirty="0">
                <a:solidFill>
                  <a:schemeClr val="tx1">
                    <a:lumMod val="85000"/>
                    <a:lumOff val="15000"/>
                  </a:schemeClr>
                </a:solidFill>
                <a:latin typeface="+mj-ea"/>
                <a:ea typeface="+mj-ea"/>
              </a:rPr>
              <a:t>消费者洞察</a:t>
            </a:r>
          </a:p>
        </p:txBody>
      </p:sp>
      <p:sp>
        <p:nvSpPr>
          <p:cNvPr id="73" name="任意多边形: 形状 72">
            <a:extLst>
              <a:ext uri="{FF2B5EF4-FFF2-40B4-BE49-F238E27FC236}">
                <a16:creationId xmlns:a16="http://schemas.microsoft.com/office/drawing/2014/main" id="{B0E24D79-48D3-6348-1AF5-9A290E828A67}"/>
              </a:ext>
            </a:extLst>
          </p:cNvPr>
          <p:cNvSpPr/>
          <p:nvPr/>
        </p:nvSpPr>
        <p:spPr>
          <a:xfrm>
            <a:off x="732598" y="2073740"/>
            <a:ext cx="3402094" cy="1631724"/>
          </a:xfrm>
          <a:custGeom>
            <a:avLst/>
            <a:gdLst>
              <a:gd name="connsiteX0" fmla="*/ 21545 w 3402094"/>
              <a:gd name="connsiteY0" fmla="*/ 0 h 1631724"/>
              <a:gd name="connsiteX1" fmla="*/ 3380549 w 3402094"/>
              <a:gd name="connsiteY1" fmla="*/ 0 h 1631724"/>
              <a:gd name="connsiteX2" fmla="*/ 3402094 w 3402094"/>
              <a:gd name="connsiteY2" fmla="*/ 21545 h 1631724"/>
              <a:gd name="connsiteX3" fmla="*/ 3402094 w 3402094"/>
              <a:gd name="connsiteY3" fmla="*/ 1631724 h 1631724"/>
              <a:gd name="connsiteX4" fmla="*/ 0 w 3402094"/>
              <a:gd name="connsiteY4" fmla="*/ 1631724 h 1631724"/>
              <a:gd name="connsiteX5" fmla="*/ 0 w 3402094"/>
              <a:gd name="connsiteY5" fmla="*/ 21545 h 1631724"/>
              <a:gd name="connsiteX6" fmla="*/ 21545 w 3402094"/>
              <a:gd name="connsiteY6" fmla="*/ 0 h 1631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02094" h="1631724">
                <a:moveTo>
                  <a:pt x="21545" y="0"/>
                </a:moveTo>
                <a:lnTo>
                  <a:pt x="3380549" y="0"/>
                </a:lnTo>
                <a:cubicBezTo>
                  <a:pt x="3392448" y="0"/>
                  <a:pt x="3402094" y="9646"/>
                  <a:pt x="3402094" y="21545"/>
                </a:cubicBezTo>
                <a:lnTo>
                  <a:pt x="3402094" y="1631724"/>
                </a:lnTo>
                <a:lnTo>
                  <a:pt x="0" y="1631724"/>
                </a:lnTo>
                <a:lnTo>
                  <a:pt x="0" y="21545"/>
                </a:lnTo>
                <a:cubicBezTo>
                  <a:pt x="0" y="9646"/>
                  <a:pt x="9646" y="0"/>
                  <a:pt x="21545" y="0"/>
                </a:cubicBezTo>
                <a:close/>
              </a:path>
            </a:pathLst>
          </a:custGeom>
          <a:solidFill>
            <a:srgbClr val="0B101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04" name="组合 103">
            <a:extLst>
              <a:ext uri="{FF2B5EF4-FFF2-40B4-BE49-F238E27FC236}">
                <a16:creationId xmlns:a16="http://schemas.microsoft.com/office/drawing/2014/main" id="{1E9FD8F3-697D-C7ED-3D03-29A33CD01ED7}"/>
              </a:ext>
            </a:extLst>
          </p:cNvPr>
          <p:cNvGrpSpPr/>
          <p:nvPr/>
        </p:nvGrpSpPr>
        <p:grpSpPr>
          <a:xfrm>
            <a:off x="1014870" y="2230942"/>
            <a:ext cx="2228174" cy="1068937"/>
            <a:chOff x="906861" y="2230942"/>
            <a:chExt cx="2228174" cy="1068937"/>
          </a:xfrm>
        </p:grpSpPr>
        <p:sp>
          <p:nvSpPr>
            <p:cNvPr id="12" name="TextBox 11"/>
            <p:cNvSpPr txBox="1"/>
            <p:nvPr/>
          </p:nvSpPr>
          <p:spPr>
            <a:xfrm>
              <a:off x="906861" y="2230942"/>
              <a:ext cx="1211870" cy="246221"/>
            </a:xfrm>
            <a:prstGeom prst="rect">
              <a:avLst/>
            </a:prstGeom>
            <a:noFill/>
          </p:spPr>
          <p:txBody>
            <a:bodyPr wrap="none" lIns="0" tIns="0" rIns="0" bIns="0" rtlCol="0">
              <a:spAutoFit/>
            </a:bodyPr>
            <a:lstStyle/>
            <a:p>
              <a:r>
                <a:rPr lang="zh-CN" altLang="en-US" sz="1600" dirty="0">
                  <a:gradFill>
                    <a:gsLst>
                      <a:gs pos="100000">
                        <a:schemeClr val="accent3"/>
                      </a:gs>
                      <a:gs pos="0">
                        <a:schemeClr val="accent3">
                          <a:lumMod val="60000"/>
                          <a:lumOff val="40000"/>
                        </a:schemeClr>
                      </a:gs>
                    </a:gsLst>
                    <a:lin ang="3000000" scaled="0"/>
                  </a:gradFill>
                  <a:latin typeface="+mj-ea"/>
                  <a:ea typeface="+mj-ea"/>
                </a:rPr>
                <a:t>全域数据银行</a:t>
              </a:r>
            </a:p>
          </p:txBody>
        </p:sp>
        <p:sp>
          <p:nvSpPr>
            <p:cNvPr id="13" name="TextBox 12"/>
            <p:cNvSpPr txBox="1"/>
            <p:nvPr/>
          </p:nvSpPr>
          <p:spPr>
            <a:xfrm>
              <a:off x="906861" y="2537234"/>
              <a:ext cx="2228174" cy="762645"/>
            </a:xfrm>
            <a:prstGeom prst="rect">
              <a:avLst/>
            </a:prstGeom>
            <a:noFill/>
          </p:spPr>
          <p:txBody>
            <a:bodyPr wrap="none" lIns="0" tIns="0" rIns="0" bIns="0" rtlCol="0">
              <a:spAutoFit/>
            </a:bodyPr>
            <a:lstStyle/>
            <a:p>
              <a:pPr marL="285750" indent="-285750">
                <a:lnSpc>
                  <a:spcPct val="120000"/>
                </a:lnSpc>
                <a:buFont typeface="Wingdings" panose="05000000000000000000" pitchFamily="2" charset="2"/>
                <a:buChar char="p"/>
              </a:pPr>
              <a:r>
                <a:rPr lang="zh-CN" altLang="en-US" sz="1400" dirty="0">
                  <a:solidFill>
                    <a:schemeClr val="bg1"/>
                  </a:solidFill>
                </a:rPr>
                <a:t>结合</a:t>
              </a:r>
              <a:r>
                <a:rPr lang="en-US" altLang="zh-CN" sz="1400" dirty="0" err="1">
                  <a:solidFill>
                    <a:schemeClr val="bg1"/>
                  </a:solidFill>
                </a:rPr>
                <a:t>AIPL</a:t>
              </a:r>
              <a:r>
                <a:rPr lang="zh-CN" altLang="en-US" sz="1400" dirty="0">
                  <a:solidFill>
                    <a:schemeClr val="bg1"/>
                  </a:solidFill>
                </a:rPr>
                <a:t>进行深度分析</a:t>
              </a:r>
              <a:endParaRPr lang="en-US" altLang="zh-CN" sz="1400" dirty="0">
                <a:solidFill>
                  <a:schemeClr val="bg1"/>
                </a:solidFill>
              </a:endParaRPr>
            </a:p>
            <a:p>
              <a:pPr marL="285750" indent="-285750">
                <a:lnSpc>
                  <a:spcPct val="120000"/>
                </a:lnSpc>
                <a:buFont typeface="Wingdings" panose="05000000000000000000" pitchFamily="2" charset="2"/>
                <a:buChar char="p"/>
              </a:pPr>
              <a:r>
                <a:rPr lang="zh-CN" altLang="en-US" sz="1400" dirty="0">
                  <a:solidFill>
                    <a:schemeClr val="bg1"/>
                  </a:solidFill>
                </a:rPr>
                <a:t>基于标签进行消费者洞察</a:t>
              </a:r>
              <a:endParaRPr lang="en-US" altLang="zh-CN" sz="1400" dirty="0">
                <a:solidFill>
                  <a:schemeClr val="bg1"/>
                </a:solidFill>
              </a:endParaRPr>
            </a:p>
            <a:p>
              <a:pPr marL="285750" indent="-285750">
                <a:lnSpc>
                  <a:spcPct val="120000"/>
                </a:lnSpc>
                <a:buFont typeface="Wingdings" panose="05000000000000000000" pitchFamily="2" charset="2"/>
                <a:buChar char="p"/>
              </a:pPr>
              <a:r>
                <a:rPr lang="zh-CN" altLang="en-US" sz="1400" dirty="0">
                  <a:solidFill>
                    <a:schemeClr val="bg1"/>
                  </a:solidFill>
                </a:rPr>
                <a:t>种子人群扩大</a:t>
              </a:r>
            </a:p>
          </p:txBody>
        </p:sp>
      </p:grpSp>
      <p:sp>
        <p:nvSpPr>
          <p:cNvPr id="87" name="矩形: 圆角 86">
            <a:extLst>
              <a:ext uri="{FF2B5EF4-FFF2-40B4-BE49-F238E27FC236}">
                <a16:creationId xmlns:a16="http://schemas.microsoft.com/office/drawing/2014/main" id="{090741CF-D1C1-5926-8447-21A21BBAC9E9}"/>
              </a:ext>
            </a:extLst>
          </p:cNvPr>
          <p:cNvSpPr/>
          <p:nvPr/>
        </p:nvSpPr>
        <p:spPr>
          <a:xfrm>
            <a:off x="732598" y="3668534"/>
            <a:ext cx="3402094" cy="59775"/>
          </a:xfrm>
          <a:prstGeom prst="roundRect">
            <a:avLst>
              <a:gd name="adj" fmla="val 1281"/>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6" name="组合 95">
            <a:extLst>
              <a:ext uri="{FF2B5EF4-FFF2-40B4-BE49-F238E27FC236}">
                <a16:creationId xmlns:a16="http://schemas.microsoft.com/office/drawing/2014/main" id="{79ED8617-F102-45FE-63C1-AC47996D3833}"/>
              </a:ext>
            </a:extLst>
          </p:cNvPr>
          <p:cNvGrpSpPr/>
          <p:nvPr/>
        </p:nvGrpSpPr>
        <p:grpSpPr>
          <a:xfrm>
            <a:off x="2342731" y="6216195"/>
            <a:ext cx="181829" cy="181829"/>
            <a:chOff x="2118732" y="6216195"/>
            <a:chExt cx="181829" cy="181829"/>
          </a:xfrm>
        </p:grpSpPr>
        <p:sp>
          <p:nvSpPr>
            <p:cNvPr id="90" name="椭圆 89">
              <a:extLst>
                <a:ext uri="{FF2B5EF4-FFF2-40B4-BE49-F238E27FC236}">
                  <a16:creationId xmlns:a16="http://schemas.microsoft.com/office/drawing/2014/main" id="{590B598C-7223-A84E-984F-B89EFDA3360F}"/>
                </a:ext>
              </a:extLst>
            </p:cNvPr>
            <p:cNvSpPr/>
            <p:nvPr/>
          </p:nvSpPr>
          <p:spPr>
            <a:xfrm>
              <a:off x="2118732" y="6216195"/>
              <a:ext cx="181829" cy="181829"/>
            </a:xfrm>
            <a:prstGeom prst="ellipse">
              <a:avLst/>
            </a:prstGeom>
            <a:solidFill>
              <a:schemeClr val="accent2">
                <a:lumMod val="5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mj-lt"/>
                <a:ea typeface="+mj-ea"/>
              </a:endParaRPr>
            </a:p>
          </p:txBody>
        </p:sp>
        <p:sp>
          <p:nvSpPr>
            <p:cNvPr id="95" name="任意多边形: 形状 94">
              <a:extLst>
                <a:ext uri="{FF2B5EF4-FFF2-40B4-BE49-F238E27FC236}">
                  <a16:creationId xmlns:a16="http://schemas.microsoft.com/office/drawing/2014/main" id="{E85E0E2E-F307-6384-A979-28E1185EB737}"/>
                </a:ext>
              </a:extLst>
            </p:cNvPr>
            <p:cNvSpPr/>
            <p:nvPr/>
          </p:nvSpPr>
          <p:spPr>
            <a:xfrm>
              <a:off x="2144044" y="6263374"/>
              <a:ext cx="131205" cy="87470"/>
            </a:xfrm>
            <a:custGeom>
              <a:avLst/>
              <a:gdLst>
                <a:gd name="connsiteX0" fmla="*/ 0 w 142875"/>
                <a:gd name="connsiteY0" fmla="*/ 47625 h 95250"/>
                <a:gd name="connsiteX1" fmla="*/ 47625 w 142875"/>
                <a:gd name="connsiteY1" fmla="*/ 95250 h 95250"/>
                <a:gd name="connsiteX2" fmla="*/ 142875 w 142875"/>
                <a:gd name="connsiteY2" fmla="*/ 0 h 95250"/>
              </a:gdLst>
              <a:ahLst/>
              <a:cxnLst>
                <a:cxn ang="0">
                  <a:pos x="connsiteX0" y="connsiteY0"/>
                </a:cxn>
                <a:cxn ang="0">
                  <a:pos x="connsiteX1" y="connsiteY1"/>
                </a:cxn>
                <a:cxn ang="0">
                  <a:pos x="connsiteX2" y="connsiteY2"/>
                </a:cxn>
              </a:cxnLst>
              <a:rect l="l" t="t" r="r" b="b"/>
              <a:pathLst>
                <a:path w="142875" h="95250">
                  <a:moveTo>
                    <a:pt x="0" y="47625"/>
                  </a:moveTo>
                  <a:lnTo>
                    <a:pt x="47625" y="95250"/>
                  </a:lnTo>
                  <a:lnTo>
                    <a:pt x="142875" y="0"/>
                  </a:lnTo>
                </a:path>
              </a:pathLst>
            </a:custGeom>
            <a:noFill/>
            <a:ln w="19050" cap="rnd">
              <a:solidFill>
                <a:schemeClr val="bg1"/>
              </a:solidFill>
              <a:prstDash val="solid"/>
              <a:round/>
            </a:ln>
          </p:spPr>
          <p:txBody>
            <a:bodyPr rtlCol="0" anchor="ctr"/>
            <a:lstStyle/>
            <a:p>
              <a:endParaRPr lang="zh-CN" altLang="en-US">
                <a:solidFill>
                  <a:schemeClr val="bg1"/>
                </a:solidFill>
              </a:endParaRPr>
            </a:p>
          </p:txBody>
        </p:sp>
      </p:grpSp>
      <p:sp>
        <p:nvSpPr>
          <p:cNvPr id="46" name="矩形: 圆角 45">
            <a:extLst>
              <a:ext uri="{FF2B5EF4-FFF2-40B4-BE49-F238E27FC236}">
                <a16:creationId xmlns:a16="http://schemas.microsoft.com/office/drawing/2014/main" id="{0CA6AA03-FBE5-AFA8-62EB-0F1CFAF602BD}"/>
              </a:ext>
            </a:extLst>
          </p:cNvPr>
          <p:cNvSpPr/>
          <p:nvPr/>
        </p:nvSpPr>
        <p:spPr>
          <a:xfrm>
            <a:off x="4403832" y="1561372"/>
            <a:ext cx="3402094" cy="4706160"/>
          </a:xfrm>
          <a:prstGeom prst="roundRect">
            <a:avLst>
              <a:gd name="adj" fmla="val 1281"/>
            </a:avLst>
          </a:prstGeom>
          <a:gradFill>
            <a:gsLst>
              <a:gs pos="100000">
                <a:schemeClr val="accent3"/>
              </a:gs>
              <a:gs pos="0">
                <a:schemeClr val="accent3">
                  <a:lumMod val="60000"/>
                  <a:lumOff val="40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圆角 46">
            <a:extLst>
              <a:ext uri="{FF2B5EF4-FFF2-40B4-BE49-F238E27FC236}">
                <a16:creationId xmlns:a16="http://schemas.microsoft.com/office/drawing/2014/main" id="{D2317C47-582A-9C5B-3F21-B0A2461C2A5A}"/>
              </a:ext>
            </a:extLst>
          </p:cNvPr>
          <p:cNvSpPr/>
          <p:nvPr/>
        </p:nvSpPr>
        <p:spPr>
          <a:xfrm>
            <a:off x="4403832" y="3601519"/>
            <a:ext cx="3402094" cy="2697778"/>
          </a:xfrm>
          <a:prstGeom prst="roundRect">
            <a:avLst>
              <a:gd name="adj" fmla="val 1281"/>
            </a:avLst>
          </a:prstGeom>
          <a:blipFill dpi="0" rotWithShape="1">
            <a:blip r:embed="rId3"/>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5534579" y="1679057"/>
            <a:ext cx="1138132" cy="276999"/>
          </a:xfrm>
          <a:prstGeom prst="rect">
            <a:avLst/>
          </a:prstGeom>
        </p:spPr>
        <p:txBody>
          <a:bodyPr wrap="none" lIns="0" tIns="0" rIns="0" bIns="0" rtlCol="0">
            <a:spAutoFit/>
          </a:bodyPr>
          <a:lstStyle>
            <a:defPPr>
              <a:defRPr lang="zh-CN"/>
            </a:defPPr>
            <a:lvl1pPr>
              <a:defRPr sz="1800">
                <a:latin typeface="+mj-ea"/>
                <a:ea typeface="+mj-ea"/>
              </a:defRPr>
            </a:lvl1pPr>
          </a:lstStyle>
          <a:p>
            <a:r>
              <a:rPr lang="zh-CN" altLang="en-US" dirty="0">
                <a:solidFill>
                  <a:schemeClr val="tx1">
                    <a:lumMod val="85000"/>
                    <a:lumOff val="15000"/>
                  </a:schemeClr>
                </a:solidFill>
              </a:rPr>
              <a:t>在营销投放</a:t>
            </a:r>
          </a:p>
        </p:txBody>
      </p:sp>
      <p:sp>
        <p:nvSpPr>
          <p:cNvPr id="74" name="任意多边形: 形状 73">
            <a:extLst>
              <a:ext uri="{FF2B5EF4-FFF2-40B4-BE49-F238E27FC236}">
                <a16:creationId xmlns:a16="http://schemas.microsoft.com/office/drawing/2014/main" id="{1EAB249F-E794-D05D-9102-725BE805F5B7}"/>
              </a:ext>
            </a:extLst>
          </p:cNvPr>
          <p:cNvSpPr/>
          <p:nvPr/>
        </p:nvSpPr>
        <p:spPr>
          <a:xfrm>
            <a:off x="4403832" y="2073740"/>
            <a:ext cx="3402094" cy="1631724"/>
          </a:xfrm>
          <a:custGeom>
            <a:avLst/>
            <a:gdLst>
              <a:gd name="connsiteX0" fmla="*/ 21545 w 3402094"/>
              <a:gd name="connsiteY0" fmla="*/ 0 h 1631724"/>
              <a:gd name="connsiteX1" fmla="*/ 3380549 w 3402094"/>
              <a:gd name="connsiteY1" fmla="*/ 0 h 1631724"/>
              <a:gd name="connsiteX2" fmla="*/ 3402094 w 3402094"/>
              <a:gd name="connsiteY2" fmla="*/ 21545 h 1631724"/>
              <a:gd name="connsiteX3" fmla="*/ 3402094 w 3402094"/>
              <a:gd name="connsiteY3" fmla="*/ 1631724 h 1631724"/>
              <a:gd name="connsiteX4" fmla="*/ 0 w 3402094"/>
              <a:gd name="connsiteY4" fmla="*/ 1631724 h 1631724"/>
              <a:gd name="connsiteX5" fmla="*/ 0 w 3402094"/>
              <a:gd name="connsiteY5" fmla="*/ 21545 h 1631724"/>
              <a:gd name="connsiteX6" fmla="*/ 21545 w 3402094"/>
              <a:gd name="connsiteY6" fmla="*/ 0 h 1631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02094" h="1631724">
                <a:moveTo>
                  <a:pt x="21545" y="0"/>
                </a:moveTo>
                <a:lnTo>
                  <a:pt x="3380549" y="0"/>
                </a:lnTo>
                <a:cubicBezTo>
                  <a:pt x="3392448" y="0"/>
                  <a:pt x="3402094" y="9646"/>
                  <a:pt x="3402094" y="21545"/>
                </a:cubicBezTo>
                <a:lnTo>
                  <a:pt x="3402094" y="1631724"/>
                </a:lnTo>
                <a:lnTo>
                  <a:pt x="0" y="1631724"/>
                </a:lnTo>
                <a:lnTo>
                  <a:pt x="0" y="21545"/>
                </a:lnTo>
                <a:cubicBezTo>
                  <a:pt x="0" y="9646"/>
                  <a:pt x="9646" y="0"/>
                  <a:pt x="21545" y="0"/>
                </a:cubicBezTo>
                <a:close/>
              </a:path>
            </a:pathLst>
          </a:custGeom>
          <a:solidFill>
            <a:srgbClr val="0B101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TextBox 13"/>
          <p:cNvSpPr txBox="1"/>
          <p:nvPr/>
        </p:nvSpPr>
        <p:spPr>
          <a:xfrm>
            <a:off x="4684163" y="2230942"/>
            <a:ext cx="1413849" cy="246221"/>
          </a:xfrm>
          <a:prstGeom prst="rect">
            <a:avLst/>
          </a:prstGeom>
          <a:noFill/>
        </p:spPr>
        <p:txBody>
          <a:bodyPr wrap="none" lIns="0" tIns="0" rIns="0" bIns="0" rtlCol="0">
            <a:spAutoFit/>
          </a:bodyPr>
          <a:lstStyle>
            <a:defPPr>
              <a:defRPr lang="zh-CN"/>
            </a:defPPr>
            <a:lvl1pPr>
              <a:defRPr sz="1600">
                <a:gradFill>
                  <a:gsLst>
                    <a:gs pos="100000">
                      <a:schemeClr val="accent3"/>
                    </a:gs>
                    <a:gs pos="0">
                      <a:schemeClr val="accent3">
                        <a:lumMod val="60000"/>
                        <a:lumOff val="40000"/>
                      </a:schemeClr>
                    </a:gs>
                  </a:gsLst>
                  <a:lin ang="3000000" scaled="0"/>
                </a:gradFill>
                <a:latin typeface="+mj-ea"/>
                <a:ea typeface="+mj-ea"/>
              </a:defRPr>
            </a:lvl1pPr>
          </a:lstStyle>
          <a:p>
            <a:r>
              <a:rPr lang="zh-CN" altLang="en-US" dirty="0"/>
              <a:t>在营销触点示例</a:t>
            </a:r>
          </a:p>
        </p:txBody>
      </p:sp>
      <p:sp>
        <p:nvSpPr>
          <p:cNvPr id="21" name="TextBox 20"/>
          <p:cNvSpPr txBox="1"/>
          <p:nvPr/>
        </p:nvSpPr>
        <p:spPr>
          <a:xfrm>
            <a:off x="5621959" y="2605981"/>
            <a:ext cx="65" cy="215444"/>
          </a:xfrm>
          <a:prstGeom prst="rect">
            <a:avLst/>
          </a:prstGeom>
          <a:noFill/>
        </p:spPr>
        <p:txBody>
          <a:bodyPr wrap="none" lIns="0" tIns="0" rIns="0" bIns="0" rtlCol="0">
            <a:spAutoFit/>
          </a:bodyPr>
          <a:lstStyle/>
          <a:p>
            <a:endParaRPr lang="zh-CN" altLang="en-US" sz="1400" dirty="0">
              <a:solidFill>
                <a:schemeClr val="bg1"/>
              </a:solidFill>
            </a:endParaRPr>
          </a:p>
        </p:txBody>
      </p:sp>
      <p:sp>
        <p:nvSpPr>
          <p:cNvPr id="22" name="TextBox 21"/>
          <p:cNvSpPr txBox="1"/>
          <p:nvPr/>
        </p:nvSpPr>
        <p:spPr>
          <a:xfrm>
            <a:off x="6597006" y="2613477"/>
            <a:ext cx="65" cy="215444"/>
          </a:xfrm>
          <a:prstGeom prst="rect">
            <a:avLst/>
          </a:prstGeom>
          <a:noFill/>
        </p:spPr>
        <p:txBody>
          <a:bodyPr wrap="none" lIns="0" tIns="0" rIns="0" bIns="0" rtlCol="0">
            <a:spAutoFit/>
          </a:bodyPr>
          <a:lstStyle/>
          <a:p>
            <a:endParaRPr lang="zh-CN" altLang="en-US" sz="1400" dirty="0">
              <a:solidFill>
                <a:schemeClr val="bg1"/>
              </a:solidFill>
            </a:endParaRPr>
          </a:p>
        </p:txBody>
      </p:sp>
      <p:sp>
        <p:nvSpPr>
          <p:cNvPr id="16" name="TextBox 15"/>
          <p:cNvSpPr txBox="1"/>
          <p:nvPr/>
        </p:nvSpPr>
        <p:spPr>
          <a:xfrm>
            <a:off x="4684163" y="2537234"/>
            <a:ext cx="2734723" cy="1021177"/>
          </a:xfrm>
          <a:prstGeom prst="rect">
            <a:avLst/>
          </a:prstGeom>
          <a:noFill/>
        </p:spPr>
        <p:txBody>
          <a:bodyPr wrap="none" lIns="0" tIns="0" rIns="0" bIns="0" rtlCol="0">
            <a:spAutoFit/>
          </a:bodyPr>
          <a:lstStyle/>
          <a:p>
            <a:pPr>
              <a:lnSpc>
                <a:spcPct val="120000"/>
              </a:lnSpc>
            </a:pPr>
            <a:r>
              <a:rPr lang="zh-CN" altLang="en-US" sz="1400" dirty="0">
                <a:solidFill>
                  <a:schemeClr val="bg1"/>
                </a:solidFill>
              </a:rPr>
              <a:t>明星店铺、超级推荐、</a:t>
            </a:r>
            <a:r>
              <a:rPr lang="en-US" altLang="zh-CN" sz="1400" dirty="0">
                <a:solidFill>
                  <a:schemeClr val="bg1"/>
                </a:solidFill>
              </a:rPr>
              <a:t>UD</a:t>
            </a:r>
          </a:p>
          <a:p>
            <a:pPr>
              <a:lnSpc>
                <a:spcPct val="120000"/>
              </a:lnSpc>
            </a:pPr>
            <a:r>
              <a:rPr lang="zh-CN" altLang="en-US" sz="1400" dirty="0">
                <a:solidFill>
                  <a:schemeClr val="bg1"/>
                </a:solidFill>
              </a:rPr>
              <a:t>超级互动、超级钻展、</a:t>
            </a:r>
            <a:r>
              <a:rPr lang="en-US" altLang="zh-CN" sz="1400" dirty="0">
                <a:solidFill>
                  <a:schemeClr val="bg1"/>
                </a:solidFill>
              </a:rPr>
              <a:t>JCGP</a:t>
            </a:r>
          </a:p>
          <a:p>
            <a:pPr>
              <a:lnSpc>
                <a:spcPct val="120000"/>
              </a:lnSpc>
            </a:pPr>
            <a:r>
              <a:rPr lang="zh-CN" altLang="en-US" sz="1400" dirty="0">
                <a:solidFill>
                  <a:schemeClr val="bg1"/>
                </a:solidFill>
              </a:rPr>
              <a:t>超级风暴、超级直播、直通车</a:t>
            </a:r>
          </a:p>
          <a:p>
            <a:pPr>
              <a:lnSpc>
                <a:spcPct val="120000"/>
              </a:lnSpc>
            </a:pPr>
            <a:r>
              <a:rPr lang="zh-CN" altLang="en-US" sz="1400" dirty="0">
                <a:solidFill>
                  <a:schemeClr val="bg1"/>
                </a:solidFill>
              </a:rPr>
              <a:t>品牌专区、品牌</a:t>
            </a:r>
            <a:r>
              <a:rPr lang="en-US" altLang="zh-CN" sz="1400" dirty="0">
                <a:solidFill>
                  <a:schemeClr val="bg1"/>
                </a:solidFill>
              </a:rPr>
              <a:t>push</a:t>
            </a:r>
            <a:r>
              <a:rPr lang="zh-CN" altLang="en-US" sz="1400" dirty="0">
                <a:solidFill>
                  <a:schemeClr val="bg1"/>
                </a:solidFill>
              </a:rPr>
              <a:t>、</a:t>
            </a:r>
            <a:r>
              <a:rPr lang="en-US" altLang="zh-CN" sz="1400" dirty="0">
                <a:solidFill>
                  <a:schemeClr val="bg1"/>
                </a:solidFill>
              </a:rPr>
              <a:t>AI</a:t>
            </a:r>
            <a:r>
              <a:rPr lang="zh-CN" altLang="en-US" sz="1400" dirty="0">
                <a:solidFill>
                  <a:schemeClr val="bg1"/>
                </a:solidFill>
              </a:rPr>
              <a:t>智能投放</a:t>
            </a:r>
          </a:p>
        </p:txBody>
      </p:sp>
      <p:sp>
        <p:nvSpPr>
          <p:cNvPr id="88" name="矩形: 圆角 87">
            <a:extLst>
              <a:ext uri="{FF2B5EF4-FFF2-40B4-BE49-F238E27FC236}">
                <a16:creationId xmlns:a16="http://schemas.microsoft.com/office/drawing/2014/main" id="{9C92679F-6DF8-DFAE-BDC2-4D5FFFA2E0A9}"/>
              </a:ext>
            </a:extLst>
          </p:cNvPr>
          <p:cNvSpPr/>
          <p:nvPr/>
        </p:nvSpPr>
        <p:spPr>
          <a:xfrm>
            <a:off x="4403832" y="3668534"/>
            <a:ext cx="3402094" cy="59775"/>
          </a:xfrm>
          <a:prstGeom prst="roundRect">
            <a:avLst>
              <a:gd name="adj" fmla="val 1281"/>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7" name="组合 96">
            <a:extLst>
              <a:ext uri="{FF2B5EF4-FFF2-40B4-BE49-F238E27FC236}">
                <a16:creationId xmlns:a16="http://schemas.microsoft.com/office/drawing/2014/main" id="{15F8FF85-0A1B-F8DE-1B3C-69A99D14B16A}"/>
              </a:ext>
            </a:extLst>
          </p:cNvPr>
          <p:cNvGrpSpPr/>
          <p:nvPr/>
        </p:nvGrpSpPr>
        <p:grpSpPr>
          <a:xfrm>
            <a:off x="6015199" y="6216195"/>
            <a:ext cx="181829" cy="181829"/>
            <a:chOff x="2118732" y="6216195"/>
            <a:chExt cx="181829" cy="181829"/>
          </a:xfrm>
        </p:grpSpPr>
        <p:sp>
          <p:nvSpPr>
            <p:cNvPr id="98" name="椭圆 97">
              <a:extLst>
                <a:ext uri="{FF2B5EF4-FFF2-40B4-BE49-F238E27FC236}">
                  <a16:creationId xmlns:a16="http://schemas.microsoft.com/office/drawing/2014/main" id="{E7B56750-B964-F962-2870-1FEE934792E0}"/>
                </a:ext>
              </a:extLst>
            </p:cNvPr>
            <p:cNvSpPr/>
            <p:nvPr/>
          </p:nvSpPr>
          <p:spPr>
            <a:xfrm>
              <a:off x="2118732" y="6216195"/>
              <a:ext cx="181829" cy="181829"/>
            </a:xfrm>
            <a:prstGeom prst="ellipse">
              <a:avLst/>
            </a:prstGeom>
            <a:solidFill>
              <a:schemeClr val="accent2">
                <a:lumMod val="5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mj-lt"/>
                <a:ea typeface="+mj-ea"/>
              </a:endParaRPr>
            </a:p>
          </p:txBody>
        </p:sp>
        <p:sp>
          <p:nvSpPr>
            <p:cNvPr id="99" name="任意多边形: 形状 98">
              <a:extLst>
                <a:ext uri="{FF2B5EF4-FFF2-40B4-BE49-F238E27FC236}">
                  <a16:creationId xmlns:a16="http://schemas.microsoft.com/office/drawing/2014/main" id="{3344B1A7-CB37-50CF-0FAD-CA1DD2148D8F}"/>
                </a:ext>
              </a:extLst>
            </p:cNvPr>
            <p:cNvSpPr/>
            <p:nvPr/>
          </p:nvSpPr>
          <p:spPr>
            <a:xfrm>
              <a:off x="2144044" y="6263374"/>
              <a:ext cx="131205" cy="87470"/>
            </a:xfrm>
            <a:custGeom>
              <a:avLst/>
              <a:gdLst>
                <a:gd name="connsiteX0" fmla="*/ 0 w 142875"/>
                <a:gd name="connsiteY0" fmla="*/ 47625 h 95250"/>
                <a:gd name="connsiteX1" fmla="*/ 47625 w 142875"/>
                <a:gd name="connsiteY1" fmla="*/ 95250 h 95250"/>
                <a:gd name="connsiteX2" fmla="*/ 142875 w 142875"/>
                <a:gd name="connsiteY2" fmla="*/ 0 h 95250"/>
              </a:gdLst>
              <a:ahLst/>
              <a:cxnLst>
                <a:cxn ang="0">
                  <a:pos x="connsiteX0" y="connsiteY0"/>
                </a:cxn>
                <a:cxn ang="0">
                  <a:pos x="connsiteX1" y="connsiteY1"/>
                </a:cxn>
                <a:cxn ang="0">
                  <a:pos x="connsiteX2" y="connsiteY2"/>
                </a:cxn>
              </a:cxnLst>
              <a:rect l="l" t="t" r="r" b="b"/>
              <a:pathLst>
                <a:path w="142875" h="95250">
                  <a:moveTo>
                    <a:pt x="0" y="47625"/>
                  </a:moveTo>
                  <a:lnTo>
                    <a:pt x="47625" y="95250"/>
                  </a:lnTo>
                  <a:lnTo>
                    <a:pt x="142875" y="0"/>
                  </a:lnTo>
                </a:path>
              </a:pathLst>
            </a:custGeom>
            <a:noFill/>
            <a:ln w="19050" cap="rnd">
              <a:solidFill>
                <a:schemeClr val="bg1"/>
              </a:solidFill>
              <a:prstDash val="solid"/>
              <a:round/>
            </a:ln>
          </p:spPr>
          <p:txBody>
            <a:bodyPr rtlCol="0" anchor="ctr"/>
            <a:lstStyle/>
            <a:p>
              <a:endParaRPr lang="zh-CN" altLang="en-US">
                <a:solidFill>
                  <a:schemeClr val="bg1"/>
                </a:solidFill>
              </a:endParaRPr>
            </a:p>
          </p:txBody>
        </p:sp>
      </p:grpSp>
      <p:sp>
        <p:nvSpPr>
          <p:cNvPr id="56" name="矩形: 圆角 55">
            <a:extLst>
              <a:ext uri="{FF2B5EF4-FFF2-40B4-BE49-F238E27FC236}">
                <a16:creationId xmlns:a16="http://schemas.microsoft.com/office/drawing/2014/main" id="{CF8AF39A-CA64-0057-CD9F-7DD8174E3231}"/>
              </a:ext>
            </a:extLst>
          </p:cNvPr>
          <p:cNvSpPr/>
          <p:nvPr/>
        </p:nvSpPr>
        <p:spPr>
          <a:xfrm>
            <a:off x="8075066" y="1561372"/>
            <a:ext cx="3402094" cy="4706160"/>
          </a:xfrm>
          <a:prstGeom prst="roundRect">
            <a:avLst>
              <a:gd name="adj" fmla="val 1281"/>
            </a:avLst>
          </a:prstGeom>
          <a:gradFill>
            <a:gsLst>
              <a:gs pos="100000">
                <a:schemeClr val="accent3"/>
              </a:gs>
              <a:gs pos="0">
                <a:schemeClr val="accent3">
                  <a:lumMod val="60000"/>
                  <a:lumOff val="40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圆角 56">
            <a:extLst>
              <a:ext uri="{FF2B5EF4-FFF2-40B4-BE49-F238E27FC236}">
                <a16:creationId xmlns:a16="http://schemas.microsoft.com/office/drawing/2014/main" id="{36F89BD4-035B-95E8-0DE8-863138DCE71C}"/>
              </a:ext>
            </a:extLst>
          </p:cNvPr>
          <p:cNvSpPr/>
          <p:nvPr/>
        </p:nvSpPr>
        <p:spPr>
          <a:xfrm>
            <a:off x="8075066" y="3601519"/>
            <a:ext cx="3402094" cy="2697778"/>
          </a:xfrm>
          <a:prstGeom prst="roundRect">
            <a:avLst>
              <a:gd name="adj" fmla="val 1281"/>
            </a:avLst>
          </a:prstGeom>
          <a:blipFill dpi="0" rotWithShape="1">
            <a:blip r:embed="rId4"/>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9320860" y="1679057"/>
            <a:ext cx="910506" cy="276999"/>
          </a:xfrm>
          <a:prstGeom prst="rect">
            <a:avLst/>
          </a:prstGeom>
        </p:spPr>
        <p:txBody>
          <a:bodyPr wrap="none" lIns="0" tIns="0" rIns="0" bIns="0" rtlCol="0">
            <a:spAutoFit/>
          </a:bodyPr>
          <a:lstStyle>
            <a:defPPr>
              <a:defRPr lang="zh-CN"/>
            </a:defPPr>
            <a:lvl1pPr>
              <a:defRPr sz="1800">
                <a:solidFill>
                  <a:schemeClr val="tx1">
                    <a:lumMod val="85000"/>
                    <a:lumOff val="15000"/>
                  </a:schemeClr>
                </a:solidFill>
                <a:latin typeface="+mj-ea"/>
                <a:ea typeface="+mj-ea"/>
              </a:defRPr>
            </a:lvl1pPr>
          </a:lstStyle>
          <a:p>
            <a:r>
              <a:rPr lang="zh-CN" altLang="en-US" dirty="0"/>
              <a:t>效果验证</a:t>
            </a:r>
          </a:p>
        </p:txBody>
      </p:sp>
      <p:sp>
        <p:nvSpPr>
          <p:cNvPr id="75" name="任意多边形: 形状 74">
            <a:extLst>
              <a:ext uri="{FF2B5EF4-FFF2-40B4-BE49-F238E27FC236}">
                <a16:creationId xmlns:a16="http://schemas.microsoft.com/office/drawing/2014/main" id="{E3E22011-BA34-D00F-7026-6636D531FF9B}"/>
              </a:ext>
            </a:extLst>
          </p:cNvPr>
          <p:cNvSpPr/>
          <p:nvPr/>
        </p:nvSpPr>
        <p:spPr>
          <a:xfrm>
            <a:off x="8075066" y="2073740"/>
            <a:ext cx="3402094" cy="1631724"/>
          </a:xfrm>
          <a:custGeom>
            <a:avLst/>
            <a:gdLst>
              <a:gd name="connsiteX0" fmla="*/ 21545 w 3402094"/>
              <a:gd name="connsiteY0" fmla="*/ 0 h 1631724"/>
              <a:gd name="connsiteX1" fmla="*/ 3380549 w 3402094"/>
              <a:gd name="connsiteY1" fmla="*/ 0 h 1631724"/>
              <a:gd name="connsiteX2" fmla="*/ 3402094 w 3402094"/>
              <a:gd name="connsiteY2" fmla="*/ 21545 h 1631724"/>
              <a:gd name="connsiteX3" fmla="*/ 3402094 w 3402094"/>
              <a:gd name="connsiteY3" fmla="*/ 1631724 h 1631724"/>
              <a:gd name="connsiteX4" fmla="*/ 0 w 3402094"/>
              <a:gd name="connsiteY4" fmla="*/ 1631724 h 1631724"/>
              <a:gd name="connsiteX5" fmla="*/ 0 w 3402094"/>
              <a:gd name="connsiteY5" fmla="*/ 21545 h 1631724"/>
              <a:gd name="connsiteX6" fmla="*/ 21545 w 3402094"/>
              <a:gd name="connsiteY6" fmla="*/ 0 h 1631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02094" h="1631724">
                <a:moveTo>
                  <a:pt x="21545" y="0"/>
                </a:moveTo>
                <a:lnTo>
                  <a:pt x="3380549" y="0"/>
                </a:lnTo>
                <a:cubicBezTo>
                  <a:pt x="3392448" y="0"/>
                  <a:pt x="3402094" y="9646"/>
                  <a:pt x="3402094" y="21545"/>
                </a:cubicBezTo>
                <a:lnTo>
                  <a:pt x="3402094" y="1631724"/>
                </a:lnTo>
                <a:lnTo>
                  <a:pt x="0" y="1631724"/>
                </a:lnTo>
                <a:lnTo>
                  <a:pt x="0" y="21545"/>
                </a:lnTo>
                <a:cubicBezTo>
                  <a:pt x="0" y="9646"/>
                  <a:pt x="9646" y="0"/>
                  <a:pt x="21545" y="0"/>
                </a:cubicBezTo>
                <a:close/>
              </a:path>
            </a:pathLst>
          </a:custGeom>
          <a:solidFill>
            <a:srgbClr val="0B101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TextBox 14"/>
          <p:cNvSpPr txBox="1"/>
          <p:nvPr/>
        </p:nvSpPr>
        <p:spPr>
          <a:xfrm>
            <a:off x="8326660" y="2230942"/>
            <a:ext cx="2880320" cy="246221"/>
          </a:xfrm>
          <a:prstGeom prst="rect">
            <a:avLst/>
          </a:prstGeom>
          <a:noFill/>
        </p:spPr>
        <p:txBody>
          <a:bodyPr wrap="square" lIns="0" tIns="0" rIns="0" bIns="0" rtlCol="0">
            <a:spAutoFit/>
          </a:bodyPr>
          <a:lstStyle>
            <a:defPPr>
              <a:defRPr lang="zh-CN"/>
            </a:defPPr>
            <a:lvl1pPr>
              <a:defRPr sz="1600">
                <a:gradFill>
                  <a:gsLst>
                    <a:gs pos="100000">
                      <a:schemeClr val="accent3"/>
                    </a:gs>
                    <a:gs pos="0">
                      <a:schemeClr val="accent3">
                        <a:lumMod val="60000"/>
                        <a:lumOff val="40000"/>
                      </a:schemeClr>
                    </a:gs>
                  </a:gsLst>
                  <a:lin ang="3000000" scaled="0"/>
                </a:gradFill>
                <a:latin typeface="+mj-ea"/>
                <a:ea typeface="+mj-ea"/>
              </a:defRPr>
            </a:lvl1pPr>
          </a:lstStyle>
          <a:p>
            <a:r>
              <a:rPr lang="zh-CN" altLang="en-US" dirty="0"/>
              <a:t>品牌定制策略人群追踪仪表盘</a:t>
            </a:r>
          </a:p>
        </p:txBody>
      </p:sp>
      <p:sp>
        <p:nvSpPr>
          <p:cNvPr id="29" name="TextBox 28"/>
          <p:cNvSpPr txBox="1"/>
          <p:nvPr/>
        </p:nvSpPr>
        <p:spPr>
          <a:xfrm>
            <a:off x="8326660" y="2537234"/>
            <a:ext cx="1699183" cy="1020087"/>
          </a:xfrm>
          <a:prstGeom prst="rect">
            <a:avLst/>
          </a:prstGeom>
          <a:noFill/>
        </p:spPr>
        <p:txBody>
          <a:bodyPr wrap="none" lIns="0" tIns="0" rIns="0" bIns="0" rtlCol="0">
            <a:spAutoFit/>
          </a:bodyPr>
          <a:lstStyle/>
          <a:p>
            <a:pPr marL="285750" indent="-285750">
              <a:lnSpc>
                <a:spcPct val="120000"/>
              </a:lnSpc>
              <a:buFont typeface="Wingdings" panose="05000000000000000000" pitchFamily="2" charset="2"/>
              <a:buChar char="p"/>
            </a:pPr>
            <a:r>
              <a:rPr lang="zh-CN" altLang="en-US" sz="1400" dirty="0">
                <a:solidFill>
                  <a:schemeClr val="bg1"/>
                </a:solidFill>
                <a:latin typeface="+mn-ea"/>
              </a:rPr>
              <a:t>策略人群渗透追踪</a:t>
            </a:r>
            <a:endParaRPr lang="en-US" altLang="zh-CN" sz="1400" dirty="0">
              <a:solidFill>
                <a:schemeClr val="bg1"/>
              </a:solidFill>
              <a:latin typeface="+mn-ea"/>
            </a:endParaRPr>
          </a:p>
          <a:p>
            <a:pPr marL="285750" indent="-285750">
              <a:lnSpc>
                <a:spcPct val="120000"/>
              </a:lnSpc>
              <a:buFont typeface="Wingdings" panose="05000000000000000000" pitchFamily="2" charset="2"/>
              <a:buChar char="p"/>
            </a:pPr>
            <a:r>
              <a:rPr lang="zh-CN" altLang="en-US" sz="1400" dirty="0">
                <a:solidFill>
                  <a:schemeClr val="bg1"/>
                </a:solidFill>
                <a:latin typeface="+mn-ea"/>
              </a:rPr>
              <a:t>人群后链路</a:t>
            </a:r>
            <a:r>
              <a:rPr lang="en-US" altLang="zh-CN" sz="1400" dirty="0">
                <a:solidFill>
                  <a:schemeClr val="bg1"/>
                </a:solidFill>
                <a:latin typeface="+mn-ea"/>
              </a:rPr>
              <a:t>GROW</a:t>
            </a:r>
          </a:p>
          <a:p>
            <a:pPr marL="285750" indent="-285750">
              <a:lnSpc>
                <a:spcPct val="120000"/>
              </a:lnSpc>
              <a:buFont typeface="Wingdings" panose="05000000000000000000" pitchFamily="2" charset="2"/>
              <a:buChar char="p"/>
            </a:pPr>
            <a:r>
              <a:rPr lang="zh-CN" altLang="en-US" sz="1400" dirty="0">
                <a:solidFill>
                  <a:schemeClr val="bg1"/>
                </a:solidFill>
                <a:latin typeface="+mn-ea"/>
              </a:rPr>
              <a:t>品牌拉新表现</a:t>
            </a:r>
            <a:endParaRPr lang="en-US" altLang="zh-CN" sz="1400" dirty="0">
              <a:solidFill>
                <a:schemeClr val="bg1"/>
              </a:solidFill>
              <a:latin typeface="+mn-ea"/>
            </a:endParaRPr>
          </a:p>
          <a:p>
            <a:pPr marL="285750" indent="-285750">
              <a:lnSpc>
                <a:spcPct val="120000"/>
              </a:lnSpc>
              <a:buFont typeface="Wingdings" panose="05000000000000000000" pitchFamily="2" charset="2"/>
              <a:buChar char="p"/>
            </a:pPr>
            <a:r>
              <a:rPr lang="zh-CN" altLang="en-US" sz="1400" dirty="0">
                <a:solidFill>
                  <a:schemeClr val="bg1"/>
                </a:solidFill>
                <a:latin typeface="+mn-ea"/>
              </a:rPr>
              <a:t>人场校准器偏好</a:t>
            </a:r>
          </a:p>
        </p:txBody>
      </p:sp>
      <p:sp>
        <p:nvSpPr>
          <p:cNvPr id="89" name="矩形: 圆角 88">
            <a:extLst>
              <a:ext uri="{FF2B5EF4-FFF2-40B4-BE49-F238E27FC236}">
                <a16:creationId xmlns:a16="http://schemas.microsoft.com/office/drawing/2014/main" id="{6C277017-F372-64C5-326D-7F9FA081588C}"/>
              </a:ext>
            </a:extLst>
          </p:cNvPr>
          <p:cNvSpPr/>
          <p:nvPr/>
        </p:nvSpPr>
        <p:spPr>
          <a:xfrm>
            <a:off x="8075066" y="3668534"/>
            <a:ext cx="3402094" cy="59775"/>
          </a:xfrm>
          <a:prstGeom prst="roundRect">
            <a:avLst>
              <a:gd name="adj" fmla="val 1281"/>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a:extLst>
              <a:ext uri="{FF2B5EF4-FFF2-40B4-BE49-F238E27FC236}">
                <a16:creationId xmlns:a16="http://schemas.microsoft.com/office/drawing/2014/main" id="{6FFB207B-247D-1F51-9630-2A35D0012B6B}"/>
              </a:ext>
            </a:extLst>
          </p:cNvPr>
          <p:cNvSpPr/>
          <p:nvPr/>
        </p:nvSpPr>
        <p:spPr>
          <a:xfrm>
            <a:off x="9685199" y="6216195"/>
            <a:ext cx="181829" cy="181829"/>
          </a:xfrm>
          <a:prstGeom prst="ellipse">
            <a:avLst/>
          </a:prstGeom>
          <a:solidFill>
            <a:schemeClr val="accent2">
              <a:lumMod val="5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mj-lt"/>
              <a:ea typeface="+mj-ea"/>
            </a:endParaRPr>
          </a:p>
        </p:txBody>
      </p:sp>
      <p:sp>
        <p:nvSpPr>
          <p:cNvPr id="102" name="任意多边形: 形状 101">
            <a:extLst>
              <a:ext uri="{FF2B5EF4-FFF2-40B4-BE49-F238E27FC236}">
                <a16:creationId xmlns:a16="http://schemas.microsoft.com/office/drawing/2014/main" id="{2E4A76A8-A543-64E8-8433-22D2C6F23DC8}"/>
              </a:ext>
            </a:extLst>
          </p:cNvPr>
          <p:cNvSpPr/>
          <p:nvPr/>
        </p:nvSpPr>
        <p:spPr>
          <a:xfrm>
            <a:off x="9710511" y="6263374"/>
            <a:ext cx="131205" cy="87470"/>
          </a:xfrm>
          <a:custGeom>
            <a:avLst/>
            <a:gdLst>
              <a:gd name="connsiteX0" fmla="*/ 0 w 142875"/>
              <a:gd name="connsiteY0" fmla="*/ 47625 h 95250"/>
              <a:gd name="connsiteX1" fmla="*/ 47625 w 142875"/>
              <a:gd name="connsiteY1" fmla="*/ 95250 h 95250"/>
              <a:gd name="connsiteX2" fmla="*/ 142875 w 142875"/>
              <a:gd name="connsiteY2" fmla="*/ 0 h 95250"/>
            </a:gdLst>
            <a:ahLst/>
            <a:cxnLst>
              <a:cxn ang="0">
                <a:pos x="connsiteX0" y="connsiteY0"/>
              </a:cxn>
              <a:cxn ang="0">
                <a:pos x="connsiteX1" y="connsiteY1"/>
              </a:cxn>
              <a:cxn ang="0">
                <a:pos x="connsiteX2" y="connsiteY2"/>
              </a:cxn>
            </a:cxnLst>
            <a:rect l="l" t="t" r="r" b="b"/>
            <a:pathLst>
              <a:path w="142875" h="95250">
                <a:moveTo>
                  <a:pt x="0" y="47625"/>
                </a:moveTo>
                <a:lnTo>
                  <a:pt x="47625" y="95250"/>
                </a:lnTo>
                <a:lnTo>
                  <a:pt x="142875" y="0"/>
                </a:lnTo>
              </a:path>
            </a:pathLst>
          </a:custGeom>
          <a:noFill/>
          <a:ln w="19050" cap="rnd">
            <a:solidFill>
              <a:schemeClr val="bg1"/>
            </a:solidFill>
            <a:prstDash val="solid"/>
            <a:round/>
          </a:ln>
        </p:spPr>
        <p:txBody>
          <a:bodyPr rtlCol="0" anchor="ctr"/>
          <a:lstStyle/>
          <a:p>
            <a:endParaRPr lang="zh-CN" altLang="en-US">
              <a:solidFill>
                <a:schemeClr val="bg1"/>
              </a:solidFill>
            </a:endParaRPr>
          </a:p>
        </p:txBody>
      </p:sp>
      <p:sp>
        <p:nvSpPr>
          <p:cNvPr id="49" name="任意多边形: 形状 48">
            <a:extLst>
              <a:ext uri="{FF2B5EF4-FFF2-40B4-BE49-F238E27FC236}">
                <a16:creationId xmlns:a16="http://schemas.microsoft.com/office/drawing/2014/main" id="{F80CE9C5-C0EB-FEEC-D968-7F4CAD7E6502}"/>
              </a:ext>
            </a:extLst>
          </p:cNvPr>
          <p:cNvSpPr/>
          <p:nvPr/>
        </p:nvSpPr>
        <p:spPr>
          <a:xfrm rot="18900000">
            <a:off x="4196172" y="3635927"/>
            <a:ext cx="108594" cy="108594"/>
          </a:xfrm>
          <a:custGeom>
            <a:avLst/>
            <a:gdLst>
              <a:gd name="connsiteX0" fmla="*/ 144016 w 144016"/>
              <a:gd name="connsiteY0" fmla="*/ 0 h 144016"/>
              <a:gd name="connsiteX1" fmla="*/ 144016 w 144016"/>
              <a:gd name="connsiteY1" fmla="*/ 144016 h 144016"/>
              <a:gd name="connsiteX2" fmla="*/ 0 w 144016"/>
              <a:gd name="connsiteY2" fmla="*/ 144016 h 144016"/>
              <a:gd name="connsiteX3" fmla="*/ 0 w 144016"/>
              <a:gd name="connsiteY3" fmla="*/ 110811 h 144016"/>
              <a:gd name="connsiteX4" fmla="*/ 110811 w 144016"/>
              <a:gd name="connsiteY4" fmla="*/ 110811 h 144016"/>
              <a:gd name="connsiteX5" fmla="*/ 110811 w 144016"/>
              <a:gd name="connsiteY5" fmla="*/ 0 h 144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016" h="144016">
                <a:moveTo>
                  <a:pt x="144016" y="0"/>
                </a:moveTo>
                <a:lnTo>
                  <a:pt x="144016" y="144016"/>
                </a:lnTo>
                <a:lnTo>
                  <a:pt x="0" y="144016"/>
                </a:lnTo>
                <a:lnTo>
                  <a:pt x="0" y="110811"/>
                </a:lnTo>
                <a:lnTo>
                  <a:pt x="110811" y="110811"/>
                </a:lnTo>
                <a:lnTo>
                  <a:pt x="110811"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0" name="任意多边形: 形状 49">
            <a:extLst>
              <a:ext uri="{FF2B5EF4-FFF2-40B4-BE49-F238E27FC236}">
                <a16:creationId xmlns:a16="http://schemas.microsoft.com/office/drawing/2014/main" id="{0E04A37F-E4F4-2BEA-BE32-765C55E7F55F}"/>
              </a:ext>
            </a:extLst>
          </p:cNvPr>
          <p:cNvSpPr/>
          <p:nvPr/>
        </p:nvSpPr>
        <p:spPr>
          <a:xfrm rot="18900000">
            <a:off x="7869597" y="3635927"/>
            <a:ext cx="108594" cy="108594"/>
          </a:xfrm>
          <a:custGeom>
            <a:avLst/>
            <a:gdLst>
              <a:gd name="connsiteX0" fmla="*/ 144016 w 144016"/>
              <a:gd name="connsiteY0" fmla="*/ 0 h 144016"/>
              <a:gd name="connsiteX1" fmla="*/ 144016 w 144016"/>
              <a:gd name="connsiteY1" fmla="*/ 144016 h 144016"/>
              <a:gd name="connsiteX2" fmla="*/ 0 w 144016"/>
              <a:gd name="connsiteY2" fmla="*/ 144016 h 144016"/>
              <a:gd name="connsiteX3" fmla="*/ 0 w 144016"/>
              <a:gd name="connsiteY3" fmla="*/ 110811 h 144016"/>
              <a:gd name="connsiteX4" fmla="*/ 110811 w 144016"/>
              <a:gd name="connsiteY4" fmla="*/ 110811 h 144016"/>
              <a:gd name="connsiteX5" fmla="*/ 110811 w 144016"/>
              <a:gd name="connsiteY5" fmla="*/ 0 h 144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016" h="144016">
                <a:moveTo>
                  <a:pt x="144016" y="0"/>
                </a:moveTo>
                <a:lnTo>
                  <a:pt x="144016" y="144016"/>
                </a:lnTo>
                <a:lnTo>
                  <a:pt x="0" y="144016"/>
                </a:lnTo>
                <a:lnTo>
                  <a:pt x="0" y="110811"/>
                </a:lnTo>
                <a:lnTo>
                  <a:pt x="110811" y="110811"/>
                </a:lnTo>
                <a:lnTo>
                  <a:pt x="110811"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矩形: 圆角 61">
            <a:extLst>
              <a:ext uri="{FF2B5EF4-FFF2-40B4-BE49-F238E27FC236}">
                <a16:creationId xmlns:a16="http://schemas.microsoft.com/office/drawing/2014/main" id="{E6001028-181A-0002-6301-D640C59CEFB5}"/>
              </a:ext>
            </a:extLst>
          </p:cNvPr>
          <p:cNvSpPr/>
          <p:nvPr/>
        </p:nvSpPr>
        <p:spPr>
          <a:xfrm>
            <a:off x="721286" y="2260291"/>
            <a:ext cx="1531850" cy="1643074"/>
          </a:xfrm>
          <a:prstGeom prst="roundRect">
            <a:avLst>
              <a:gd name="adj" fmla="val 2739"/>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
            <a:extLst>
              <a:ext uri="{FF2B5EF4-FFF2-40B4-BE49-F238E27FC236}">
                <a16:creationId xmlns:a16="http://schemas.microsoft.com/office/drawing/2014/main" id="{724602DE-5FE3-FA62-3579-A7B923E802F9}"/>
              </a:ext>
            </a:extLst>
          </p:cNvPr>
          <p:cNvSpPr txBox="1"/>
          <p:nvPr/>
        </p:nvSpPr>
        <p:spPr>
          <a:xfrm>
            <a:off x="808525" y="459976"/>
            <a:ext cx="5448607" cy="488916"/>
          </a:xfrm>
          <a:prstGeom prst="rect">
            <a:avLst/>
          </a:prstGeom>
          <a:noFill/>
        </p:spPr>
        <p:txBody>
          <a:bodyPr wrap="none" lIns="0" tIns="0" rIns="0" bIns="0" rtlCol="0">
            <a:spAutoFit/>
          </a:bodyPr>
          <a:lstStyle/>
          <a:p>
            <a:pPr>
              <a:lnSpc>
                <a:spcPct val="120000"/>
              </a:lnSpc>
            </a:pPr>
            <a:r>
              <a:rPr lang="zh-CN" altLang="en-US" sz="2800" dirty="0">
                <a:solidFill>
                  <a:schemeClr val="bg1"/>
                </a:solidFill>
                <a:latin typeface="+mj-ea"/>
                <a:ea typeface="+mj-ea"/>
              </a:rPr>
              <a:t>全域媒介采买</a:t>
            </a:r>
            <a:r>
              <a:rPr lang="en-US" altLang="zh-CN" sz="2800" dirty="0">
                <a:solidFill>
                  <a:schemeClr val="bg1"/>
                </a:solidFill>
                <a:latin typeface="+mj-ea"/>
                <a:ea typeface="+mj-ea"/>
              </a:rPr>
              <a:t>-</a:t>
            </a:r>
            <a:r>
              <a:rPr lang="zh-CN" altLang="en-US" sz="2800" dirty="0">
                <a:solidFill>
                  <a:schemeClr val="bg1"/>
                </a:solidFill>
                <a:latin typeface="+mj-ea"/>
                <a:ea typeface="+mj-ea"/>
              </a:rPr>
              <a:t>实现全域数字化运营</a:t>
            </a:r>
          </a:p>
        </p:txBody>
      </p:sp>
      <p:sp>
        <p:nvSpPr>
          <p:cNvPr id="37" name="TextBox 3">
            <a:extLst>
              <a:ext uri="{FF2B5EF4-FFF2-40B4-BE49-F238E27FC236}">
                <a16:creationId xmlns:a16="http://schemas.microsoft.com/office/drawing/2014/main" id="{D0F85A93-C239-9311-D89F-B70600D295A3}"/>
              </a:ext>
            </a:extLst>
          </p:cNvPr>
          <p:cNvSpPr txBox="1"/>
          <p:nvPr/>
        </p:nvSpPr>
        <p:spPr>
          <a:xfrm>
            <a:off x="9746135" y="548680"/>
            <a:ext cx="1748877" cy="369332"/>
          </a:xfrm>
          <a:prstGeom prst="rect">
            <a:avLst/>
          </a:prstGeom>
          <a:noFill/>
        </p:spPr>
        <p:txBody>
          <a:bodyPr wrap="none" lIns="0" tIns="0" rIns="0" bIns="0" rtlCol="0">
            <a:spAutoFit/>
          </a:bodyPr>
          <a:lstStyle/>
          <a:p>
            <a:r>
              <a:rPr lang="en-US" altLang="zh-CN" dirty="0">
                <a:gradFill>
                  <a:gsLst>
                    <a:gs pos="0">
                      <a:schemeClr val="accent2"/>
                    </a:gs>
                    <a:gs pos="100000">
                      <a:schemeClr val="accent3"/>
                    </a:gs>
                  </a:gsLst>
                  <a:lin ang="0" scaled="0"/>
                </a:gradFill>
                <a:latin typeface="+mj-lt"/>
                <a:ea typeface="思源宋体 CN Heavy" panose="02020900000000000000" pitchFamily="18" charset="-122"/>
                <a:cs typeface="阿里巴巴普惠体 Heavy" panose="00020600040101010101" pitchFamily="18" charset="-122"/>
              </a:rPr>
              <a:t>Guidebook</a:t>
            </a:r>
            <a:endParaRPr lang="zh-CN" altLang="en-US" dirty="0">
              <a:gradFill>
                <a:gsLst>
                  <a:gs pos="0">
                    <a:schemeClr val="accent2"/>
                  </a:gs>
                  <a:gs pos="100000">
                    <a:schemeClr val="accent3"/>
                  </a:gs>
                </a:gsLst>
                <a:lin ang="0" scaled="0"/>
              </a:gradFill>
              <a:latin typeface="+mj-lt"/>
              <a:ea typeface="思源宋体 CN Heavy" panose="02020900000000000000" pitchFamily="18" charset="-122"/>
              <a:cs typeface="阿里巴巴普惠体 Heavy" panose="00020600040101010101" pitchFamily="18" charset="-122"/>
            </a:endParaRPr>
          </a:p>
        </p:txBody>
      </p:sp>
      <p:sp>
        <p:nvSpPr>
          <p:cNvPr id="38" name="L 形 37">
            <a:extLst>
              <a:ext uri="{FF2B5EF4-FFF2-40B4-BE49-F238E27FC236}">
                <a16:creationId xmlns:a16="http://schemas.microsoft.com/office/drawing/2014/main" id="{D132E86C-315D-1227-E4B4-11E385308F74}"/>
              </a:ext>
            </a:extLst>
          </p:cNvPr>
          <p:cNvSpPr/>
          <p:nvPr/>
        </p:nvSpPr>
        <p:spPr>
          <a:xfrm flipV="1">
            <a:off x="9666244" y="548680"/>
            <a:ext cx="136134" cy="136134"/>
          </a:xfrm>
          <a:prstGeom prst="corner">
            <a:avLst>
              <a:gd name="adj1" fmla="val 22792"/>
              <a:gd name="adj2" fmla="val 19282"/>
            </a:avLst>
          </a:prstGeom>
          <a:noFill/>
          <a:ln w="12700">
            <a:gradFill>
              <a:gsLst>
                <a:gs pos="0">
                  <a:schemeClr val="accent2"/>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a:extLst>
              <a:ext uri="{FF2B5EF4-FFF2-40B4-BE49-F238E27FC236}">
                <a16:creationId xmlns:a16="http://schemas.microsoft.com/office/drawing/2014/main" id="{AE91F3BE-7E69-3692-F274-E3337385D936}"/>
              </a:ext>
            </a:extLst>
          </p:cNvPr>
          <p:cNvSpPr/>
          <p:nvPr/>
        </p:nvSpPr>
        <p:spPr>
          <a:xfrm>
            <a:off x="719138" y="558703"/>
            <a:ext cx="54000" cy="324000"/>
          </a:xfrm>
          <a:prstGeom prst="rect">
            <a:avLst/>
          </a:prstGeom>
          <a:gradFill>
            <a:gsLst>
              <a:gs pos="0">
                <a:schemeClr val="accent2"/>
              </a:gs>
              <a:gs pos="100000">
                <a:schemeClr val="accent3"/>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矩形 40">
            <a:extLst>
              <a:ext uri="{FF2B5EF4-FFF2-40B4-BE49-F238E27FC236}">
                <a16:creationId xmlns:a16="http://schemas.microsoft.com/office/drawing/2014/main" id="{9D0FB20D-6F97-2F7A-489A-17693A205597}"/>
              </a:ext>
            </a:extLst>
          </p:cNvPr>
          <p:cNvSpPr/>
          <p:nvPr/>
        </p:nvSpPr>
        <p:spPr>
          <a:xfrm>
            <a:off x="719138" y="720703"/>
            <a:ext cx="28800" cy="16200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4" name="TextBox 2">
            <a:extLst>
              <a:ext uri="{FF2B5EF4-FFF2-40B4-BE49-F238E27FC236}">
                <a16:creationId xmlns:a16="http://schemas.microsoft.com/office/drawing/2014/main" id="{B2A88841-BBA3-106A-8E7F-5CA545C228D9}"/>
              </a:ext>
            </a:extLst>
          </p:cNvPr>
          <p:cNvSpPr txBox="1"/>
          <p:nvPr/>
        </p:nvSpPr>
        <p:spPr>
          <a:xfrm>
            <a:off x="719138" y="1099289"/>
            <a:ext cx="6628298" cy="246221"/>
          </a:xfrm>
          <a:prstGeom prst="rect">
            <a:avLst/>
          </a:prstGeom>
          <a:noFill/>
        </p:spPr>
        <p:txBody>
          <a:bodyPr wrap="square" lIns="0" tIns="0" rIns="0" bIns="0" rtlCol="0">
            <a:spAutoFit/>
          </a:bodyPr>
          <a:lstStyle>
            <a:defPPr>
              <a:defRPr lang="zh-CN"/>
            </a:defPPr>
            <a:lvl1pPr>
              <a:defRPr sz="1600">
                <a:solidFill>
                  <a:schemeClr val="bg1"/>
                </a:solidFill>
              </a:defRPr>
            </a:lvl1pPr>
          </a:lstStyle>
          <a:p>
            <a:r>
              <a:rPr lang="zh-CN" altLang="en-US" dirty="0"/>
              <a:t>品牌全面诊断全域人群，联动线上线下布局全域媒体，试下全域数字化运营</a:t>
            </a:r>
          </a:p>
        </p:txBody>
      </p:sp>
      <p:sp>
        <p:nvSpPr>
          <p:cNvPr id="69" name="矩形: 圆角 68">
            <a:extLst>
              <a:ext uri="{FF2B5EF4-FFF2-40B4-BE49-F238E27FC236}">
                <a16:creationId xmlns:a16="http://schemas.microsoft.com/office/drawing/2014/main" id="{05EA177E-9A0F-BC51-B436-B4174C2968F2}"/>
              </a:ext>
            </a:extLst>
          </p:cNvPr>
          <p:cNvSpPr/>
          <p:nvPr/>
        </p:nvSpPr>
        <p:spPr>
          <a:xfrm>
            <a:off x="2253136" y="2260291"/>
            <a:ext cx="1531850" cy="1643074"/>
          </a:xfrm>
          <a:prstGeom prst="roundRect">
            <a:avLst>
              <a:gd name="adj" fmla="val 2739"/>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圆角 69">
            <a:extLst>
              <a:ext uri="{FF2B5EF4-FFF2-40B4-BE49-F238E27FC236}">
                <a16:creationId xmlns:a16="http://schemas.microsoft.com/office/drawing/2014/main" id="{A5BEA59C-C768-CFB9-EA56-8B5051986629}"/>
              </a:ext>
            </a:extLst>
          </p:cNvPr>
          <p:cNvSpPr/>
          <p:nvPr/>
        </p:nvSpPr>
        <p:spPr>
          <a:xfrm>
            <a:off x="3784986" y="2260291"/>
            <a:ext cx="1531850" cy="1643074"/>
          </a:xfrm>
          <a:prstGeom prst="roundRect">
            <a:avLst>
              <a:gd name="adj" fmla="val 2739"/>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圆角 70">
            <a:extLst>
              <a:ext uri="{FF2B5EF4-FFF2-40B4-BE49-F238E27FC236}">
                <a16:creationId xmlns:a16="http://schemas.microsoft.com/office/drawing/2014/main" id="{AD656AA5-3F24-1765-A198-D52E825B4186}"/>
              </a:ext>
            </a:extLst>
          </p:cNvPr>
          <p:cNvSpPr/>
          <p:nvPr/>
        </p:nvSpPr>
        <p:spPr>
          <a:xfrm>
            <a:off x="5316836" y="2260291"/>
            <a:ext cx="1531850" cy="1643074"/>
          </a:xfrm>
          <a:prstGeom prst="roundRect">
            <a:avLst>
              <a:gd name="adj" fmla="val 2739"/>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圆角 71">
            <a:extLst>
              <a:ext uri="{FF2B5EF4-FFF2-40B4-BE49-F238E27FC236}">
                <a16:creationId xmlns:a16="http://schemas.microsoft.com/office/drawing/2014/main" id="{8D362C54-702F-A774-0385-5F430AB8918F}"/>
              </a:ext>
            </a:extLst>
          </p:cNvPr>
          <p:cNvSpPr/>
          <p:nvPr/>
        </p:nvSpPr>
        <p:spPr>
          <a:xfrm>
            <a:off x="6848686" y="2260291"/>
            <a:ext cx="1531850" cy="1643074"/>
          </a:xfrm>
          <a:prstGeom prst="roundRect">
            <a:avLst>
              <a:gd name="adj" fmla="val 2739"/>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圆角 72">
            <a:extLst>
              <a:ext uri="{FF2B5EF4-FFF2-40B4-BE49-F238E27FC236}">
                <a16:creationId xmlns:a16="http://schemas.microsoft.com/office/drawing/2014/main" id="{A908F622-431C-B861-DC8E-CE9E582BD14C}"/>
              </a:ext>
            </a:extLst>
          </p:cNvPr>
          <p:cNvSpPr/>
          <p:nvPr/>
        </p:nvSpPr>
        <p:spPr>
          <a:xfrm>
            <a:off x="8380536" y="2260291"/>
            <a:ext cx="1531850" cy="1643074"/>
          </a:xfrm>
          <a:prstGeom prst="roundRect">
            <a:avLst>
              <a:gd name="adj" fmla="val 2739"/>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矩形: 圆角 73">
            <a:extLst>
              <a:ext uri="{FF2B5EF4-FFF2-40B4-BE49-F238E27FC236}">
                <a16:creationId xmlns:a16="http://schemas.microsoft.com/office/drawing/2014/main" id="{6E1555F7-3EAA-0840-AFAD-47DB3E08BD7E}"/>
              </a:ext>
            </a:extLst>
          </p:cNvPr>
          <p:cNvSpPr/>
          <p:nvPr/>
        </p:nvSpPr>
        <p:spPr>
          <a:xfrm>
            <a:off x="9912386" y="2260291"/>
            <a:ext cx="1531850" cy="1643074"/>
          </a:xfrm>
          <a:prstGeom prst="roundRect">
            <a:avLst>
              <a:gd name="adj" fmla="val 2739"/>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圆角 1">
            <a:extLst>
              <a:ext uri="{FF2B5EF4-FFF2-40B4-BE49-F238E27FC236}">
                <a16:creationId xmlns:a16="http://schemas.microsoft.com/office/drawing/2014/main" id="{ADD3B78A-ED37-12ED-E34A-224F8BB445A5}"/>
              </a:ext>
            </a:extLst>
          </p:cNvPr>
          <p:cNvSpPr/>
          <p:nvPr/>
        </p:nvSpPr>
        <p:spPr>
          <a:xfrm>
            <a:off x="719139" y="1628800"/>
            <a:ext cx="10736261" cy="725161"/>
          </a:xfrm>
          <a:prstGeom prst="roundRect">
            <a:avLst>
              <a:gd name="adj" fmla="val 3327"/>
            </a:avLst>
          </a:prstGeom>
          <a:gradFill>
            <a:gsLst>
              <a:gs pos="50000">
                <a:schemeClr val="accent2"/>
              </a:gs>
              <a:gs pos="0">
                <a:srgbClr val="ECC6A2"/>
              </a:gs>
              <a:gs pos="100000">
                <a:schemeClr val="accent3"/>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a:extLst>
              <a:ext uri="{FF2B5EF4-FFF2-40B4-BE49-F238E27FC236}">
                <a16:creationId xmlns:a16="http://schemas.microsoft.com/office/drawing/2014/main" id="{C86DB6CA-A335-D195-5419-34A521190BA5}"/>
              </a:ext>
            </a:extLst>
          </p:cNvPr>
          <p:cNvGrpSpPr/>
          <p:nvPr/>
        </p:nvGrpSpPr>
        <p:grpSpPr>
          <a:xfrm>
            <a:off x="5120524" y="1733701"/>
            <a:ext cx="1973104" cy="515359"/>
            <a:chOff x="5143864" y="1764358"/>
            <a:chExt cx="1973104" cy="515359"/>
          </a:xfrm>
        </p:grpSpPr>
        <p:sp>
          <p:nvSpPr>
            <p:cNvPr id="59" name="矩形: 圆角 58">
              <a:extLst>
                <a:ext uri="{FF2B5EF4-FFF2-40B4-BE49-F238E27FC236}">
                  <a16:creationId xmlns:a16="http://schemas.microsoft.com/office/drawing/2014/main" id="{AC56835C-F666-6B84-245F-B93459967827}"/>
                </a:ext>
              </a:extLst>
            </p:cNvPr>
            <p:cNvSpPr/>
            <p:nvPr/>
          </p:nvSpPr>
          <p:spPr>
            <a:xfrm>
              <a:off x="5143864" y="1764358"/>
              <a:ext cx="1973104" cy="515359"/>
            </a:xfrm>
            <a:prstGeom prst="roundRect">
              <a:avLst>
                <a:gd name="adj" fmla="val 50000"/>
              </a:avLst>
            </a:prstGeom>
            <a:gradFill>
              <a:gsLst>
                <a:gs pos="100000">
                  <a:schemeClr val="accent2">
                    <a:lumMod val="90000"/>
                  </a:schemeClr>
                </a:gs>
                <a:gs pos="0">
                  <a:schemeClr val="accent2">
                    <a:lumMod val="75000"/>
                  </a:schemeClr>
                </a:gs>
              </a:gsLst>
              <a:lin ang="3600000" scaled="0"/>
            </a:gradFill>
            <a:ln>
              <a:noFill/>
            </a:ln>
            <a:effectLst>
              <a:innerShdw blurRad="88900" dist="12700">
                <a:prstClr val="black">
                  <a:alpha val="11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5627073" y="1868149"/>
              <a:ext cx="1006686" cy="307777"/>
            </a:xfrm>
            <a:prstGeom prst="rect">
              <a:avLst/>
            </a:prstGeom>
            <a:noFill/>
          </p:spPr>
          <p:txBody>
            <a:bodyPr wrap="none" lIns="0" tIns="0" rIns="0" bIns="0" rtlCol="0">
              <a:spAutoFit/>
            </a:bodyPr>
            <a:lstStyle/>
            <a:p>
              <a:r>
                <a:rPr lang="zh-CN" altLang="en-US" sz="2000" dirty="0">
                  <a:latin typeface="+mj-ea"/>
                  <a:ea typeface="+mj-ea"/>
                </a:rPr>
                <a:t>核心标签</a:t>
              </a:r>
            </a:p>
          </p:txBody>
        </p:sp>
      </p:grpSp>
      <p:sp>
        <p:nvSpPr>
          <p:cNvPr id="75" name="矩形: 圆角 74">
            <a:extLst>
              <a:ext uri="{FF2B5EF4-FFF2-40B4-BE49-F238E27FC236}">
                <a16:creationId xmlns:a16="http://schemas.microsoft.com/office/drawing/2014/main" id="{CC666E4D-C5A2-A9B7-C1CF-9B7D686A7124}"/>
              </a:ext>
            </a:extLst>
          </p:cNvPr>
          <p:cNvSpPr/>
          <p:nvPr/>
        </p:nvSpPr>
        <p:spPr>
          <a:xfrm>
            <a:off x="721286" y="4534856"/>
            <a:ext cx="1743784" cy="1764441"/>
          </a:xfrm>
          <a:prstGeom prst="roundRect">
            <a:avLst>
              <a:gd name="adj" fmla="val 2739"/>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圆角 75">
            <a:extLst>
              <a:ext uri="{FF2B5EF4-FFF2-40B4-BE49-F238E27FC236}">
                <a16:creationId xmlns:a16="http://schemas.microsoft.com/office/drawing/2014/main" id="{86758107-F1D9-42EC-5F59-48065F6B80F8}"/>
              </a:ext>
            </a:extLst>
          </p:cNvPr>
          <p:cNvSpPr/>
          <p:nvPr/>
        </p:nvSpPr>
        <p:spPr>
          <a:xfrm>
            <a:off x="2450627" y="4534856"/>
            <a:ext cx="1743784" cy="1764441"/>
          </a:xfrm>
          <a:prstGeom prst="roundRect">
            <a:avLst>
              <a:gd name="adj" fmla="val 2739"/>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圆角 76">
            <a:extLst>
              <a:ext uri="{FF2B5EF4-FFF2-40B4-BE49-F238E27FC236}">
                <a16:creationId xmlns:a16="http://schemas.microsoft.com/office/drawing/2014/main" id="{B436432D-A7E1-9D72-3E0E-5D4D995FA77E}"/>
              </a:ext>
            </a:extLst>
          </p:cNvPr>
          <p:cNvSpPr/>
          <p:nvPr/>
        </p:nvSpPr>
        <p:spPr>
          <a:xfrm>
            <a:off x="4193515" y="4534856"/>
            <a:ext cx="1743784" cy="1764441"/>
          </a:xfrm>
          <a:prstGeom prst="roundRect">
            <a:avLst>
              <a:gd name="adj" fmla="val 2739"/>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圆角 64">
            <a:extLst>
              <a:ext uri="{FF2B5EF4-FFF2-40B4-BE49-F238E27FC236}">
                <a16:creationId xmlns:a16="http://schemas.microsoft.com/office/drawing/2014/main" id="{595E9AFE-C8E7-BA81-1B24-38FF1CDA7669}"/>
              </a:ext>
            </a:extLst>
          </p:cNvPr>
          <p:cNvSpPr/>
          <p:nvPr/>
        </p:nvSpPr>
        <p:spPr>
          <a:xfrm>
            <a:off x="719138" y="4030707"/>
            <a:ext cx="5228370" cy="725161"/>
          </a:xfrm>
          <a:prstGeom prst="roundRect">
            <a:avLst>
              <a:gd name="adj" fmla="val 6269"/>
            </a:avLst>
          </a:prstGeom>
          <a:gradFill>
            <a:gsLst>
              <a:gs pos="50000">
                <a:schemeClr val="accent2"/>
              </a:gs>
              <a:gs pos="0">
                <a:srgbClr val="ECC6A2"/>
              </a:gs>
              <a:gs pos="100000">
                <a:schemeClr val="accent3"/>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组合 65">
            <a:extLst>
              <a:ext uri="{FF2B5EF4-FFF2-40B4-BE49-F238E27FC236}">
                <a16:creationId xmlns:a16="http://schemas.microsoft.com/office/drawing/2014/main" id="{DCC72F3E-5718-DDB5-03B0-DCD1AE337AE0}"/>
              </a:ext>
            </a:extLst>
          </p:cNvPr>
          <p:cNvGrpSpPr/>
          <p:nvPr/>
        </p:nvGrpSpPr>
        <p:grpSpPr>
          <a:xfrm>
            <a:off x="2253136" y="4135608"/>
            <a:ext cx="1973104" cy="515359"/>
            <a:chOff x="5143864" y="1764358"/>
            <a:chExt cx="1973104" cy="515359"/>
          </a:xfrm>
        </p:grpSpPr>
        <p:sp>
          <p:nvSpPr>
            <p:cNvPr id="67" name="矩形: 圆角 66">
              <a:extLst>
                <a:ext uri="{FF2B5EF4-FFF2-40B4-BE49-F238E27FC236}">
                  <a16:creationId xmlns:a16="http://schemas.microsoft.com/office/drawing/2014/main" id="{55508B37-E8C3-CBCA-699B-C3AF123BC131}"/>
                </a:ext>
              </a:extLst>
            </p:cNvPr>
            <p:cNvSpPr/>
            <p:nvPr/>
          </p:nvSpPr>
          <p:spPr>
            <a:xfrm>
              <a:off x="5143864" y="1764358"/>
              <a:ext cx="1973104" cy="515359"/>
            </a:xfrm>
            <a:prstGeom prst="roundRect">
              <a:avLst>
                <a:gd name="adj" fmla="val 50000"/>
              </a:avLst>
            </a:prstGeom>
            <a:gradFill>
              <a:gsLst>
                <a:gs pos="100000">
                  <a:schemeClr val="accent2">
                    <a:lumMod val="90000"/>
                  </a:schemeClr>
                </a:gs>
                <a:gs pos="0">
                  <a:schemeClr val="accent2">
                    <a:lumMod val="75000"/>
                  </a:schemeClr>
                </a:gs>
              </a:gsLst>
              <a:lin ang="3600000" scaled="0"/>
            </a:gradFill>
            <a:ln>
              <a:noFill/>
            </a:ln>
            <a:effectLst>
              <a:innerShdw blurRad="88900" dist="12700">
                <a:prstClr val="black">
                  <a:alpha val="11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2">
              <a:extLst>
                <a:ext uri="{FF2B5EF4-FFF2-40B4-BE49-F238E27FC236}">
                  <a16:creationId xmlns:a16="http://schemas.microsoft.com/office/drawing/2014/main" id="{D599D3A4-B510-45DB-0FE8-B1BBB97FC5C4}"/>
                </a:ext>
              </a:extLst>
            </p:cNvPr>
            <p:cNvSpPr txBox="1"/>
            <p:nvPr/>
          </p:nvSpPr>
          <p:spPr>
            <a:xfrm>
              <a:off x="5627073" y="1868149"/>
              <a:ext cx="1006686" cy="307777"/>
            </a:xfrm>
            <a:prstGeom prst="rect">
              <a:avLst/>
            </a:prstGeom>
            <a:noFill/>
          </p:spPr>
          <p:txBody>
            <a:bodyPr wrap="none" lIns="0" tIns="0" rIns="0" bIns="0" rtlCol="0">
              <a:spAutoFit/>
            </a:bodyPr>
            <a:lstStyle/>
            <a:p>
              <a:r>
                <a:rPr lang="zh-CN" altLang="en-US" sz="2000" dirty="0">
                  <a:latin typeface="+mj-ea"/>
                  <a:ea typeface="+mj-ea"/>
                </a:rPr>
                <a:t>策略触达</a:t>
              </a:r>
            </a:p>
          </p:txBody>
        </p:sp>
      </p:grpSp>
      <p:sp>
        <p:nvSpPr>
          <p:cNvPr id="82" name="矩形: 圆角 81">
            <a:extLst>
              <a:ext uri="{FF2B5EF4-FFF2-40B4-BE49-F238E27FC236}">
                <a16:creationId xmlns:a16="http://schemas.microsoft.com/office/drawing/2014/main" id="{2F92C443-6983-0ACC-96E6-21D31BFE1306}"/>
              </a:ext>
            </a:extLst>
          </p:cNvPr>
          <p:cNvSpPr/>
          <p:nvPr/>
        </p:nvSpPr>
        <p:spPr>
          <a:xfrm>
            <a:off x="6241086" y="4534856"/>
            <a:ext cx="1743784" cy="1764441"/>
          </a:xfrm>
          <a:prstGeom prst="roundRect">
            <a:avLst>
              <a:gd name="adj" fmla="val 2739"/>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圆角 82">
            <a:extLst>
              <a:ext uri="{FF2B5EF4-FFF2-40B4-BE49-F238E27FC236}">
                <a16:creationId xmlns:a16="http://schemas.microsoft.com/office/drawing/2014/main" id="{F7A4D43D-366F-72B8-ACFA-4DB6CF38CEFE}"/>
              </a:ext>
            </a:extLst>
          </p:cNvPr>
          <p:cNvSpPr/>
          <p:nvPr/>
        </p:nvSpPr>
        <p:spPr>
          <a:xfrm>
            <a:off x="7991283" y="4534856"/>
            <a:ext cx="1743784" cy="1764441"/>
          </a:xfrm>
          <a:prstGeom prst="roundRect">
            <a:avLst>
              <a:gd name="adj" fmla="val 2739"/>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圆角 83">
            <a:extLst>
              <a:ext uri="{FF2B5EF4-FFF2-40B4-BE49-F238E27FC236}">
                <a16:creationId xmlns:a16="http://schemas.microsoft.com/office/drawing/2014/main" id="{A8CD863C-F2F1-F8D4-18E7-D60D16F1566B}"/>
              </a:ext>
            </a:extLst>
          </p:cNvPr>
          <p:cNvSpPr/>
          <p:nvPr/>
        </p:nvSpPr>
        <p:spPr>
          <a:xfrm>
            <a:off x="9733275" y="4534856"/>
            <a:ext cx="1743784" cy="1764441"/>
          </a:xfrm>
          <a:prstGeom prst="roundRect">
            <a:avLst>
              <a:gd name="adj" fmla="val 2739"/>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圆角 85">
            <a:extLst>
              <a:ext uri="{FF2B5EF4-FFF2-40B4-BE49-F238E27FC236}">
                <a16:creationId xmlns:a16="http://schemas.microsoft.com/office/drawing/2014/main" id="{ECD724FD-2043-3F39-8029-1316E8A2FE44}"/>
              </a:ext>
            </a:extLst>
          </p:cNvPr>
          <p:cNvSpPr/>
          <p:nvPr/>
        </p:nvSpPr>
        <p:spPr>
          <a:xfrm>
            <a:off x="6233227" y="4030707"/>
            <a:ext cx="5261786" cy="725161"/>
          </a:xfrm>
          <a:prstGeom prst="roundRect">
            <a:avLst>
              <a:gd name="adj" fmla="val 2066"/>
            </a:avLst>
          </a:prstGeom>
          <a:gradFill>
            <a:gsLst>
              <a:gs pos="50000">
                <a:schemeClr val="accent2"/>
              </a:gs>
              <a:gs pos="0">
                <a:srgbClr val="ECC6A2"/>
              </a:gs>
              <a:gs pos="100000">
                <a:schemeClr val="accent3"/>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87" name="组合 86">
            <a:extLst>
              <a:ext uri="{FF2B5EF4-FFF2-40B4-BE49-F238E27FC236}">
                <a16:creationId xmlns:a16="http://schemas.microsoft.com/office/drawing/2014/main" id="{3198982E-99D1-89ED-67FC-4E89966E4F92}"/>
              </a:ext>
            </a:extLst>
          </p:cNvPr>
          <p:cNvGrpSpPr/>
          <p:nvPr/>
        </p:nvGrpSpPr>
        <p:grpSpPr>
          <a:xfrm>
            <a:off x="7772936" y="4135608"/>
            <a:ext cx="1973104" cy="515359"/>
            <a:chOff x="5143864" y="1764358"/>
            <a:chExt cx="1973104" cy="515359"/>
          </a:xfrm>
        </p:grpSpPr>
        <p:sp>
          <p:nvSpPr>
            <p:cNvPr id="88" name="矩形: 圆角 87">
              <a:extLst>
                <a:ext uri="{FF2B5EF4-FFF2-40B4-BE49-F238E27FC236}">
                  <a16:creationId xmlns:a16="http://schemas.microsoft.com/office/drawing/2014/main" id="{68C800E9-117B-D9A6-CAE4-A41815B987AE}"/>
                </a:ext>
              </a:extLst>
            </p:cNvPr>
            <p:cNvSpPr/>
            <p:nvPr/>
          </p:nvSpPr>
          <p:spPr>
            <a:xfrm>
              <a:off x="5143864" y="1764358"/>
              <a:ext cx="1973104" cy="515359"/>
            </a:xfrm>
            <a:prstGeom prst="roundRect">
              <a:avLst>
                <a:gd name="adj" fmla="val 50000"/>
              </a:avLst>
            </a:prstGeom>
            <a:gradFill>
              <a:gsLst>
                <a:gs pos="100000">
                  <a:schemeClr val="accent2">
                    <a:lumMod val="90000"/>
                  </a:schemeClr>
                </a:gs>
                <a:gs pos="0">
                  <a:schemeClr val="accent2">
                    <a:lumMod val="75000"/>
                  </a:schemeClr>
                </a:gs>
              </a:gsLst>
              <a:lin ang="3600000" scaled="0"/>
            </a:gradFill>
            <a:ln>
              <a:noFill/>
            </a:ln>
            <a:effectLst>
              <a:innerShdw blurRad="88900" dist="12700">
                <a:prstClr val="black">
                  <a:alpha val="11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TextBox 2">
              <a:extLst>
                <a:ext uri="{FF2B5EF4-FFF2-40B4-BE49-F238E27FC236}">
                  <a16:creationId xmlns:a16="http://schemas.microsoft.com/office/drawing/2014/main" id="{B64849DD-5B9E-1FDE-430B-6523032EB577}"/>
                </a:ext>
              </a:extLst>
            </p:cNvPr>
            <p:cNvSpPr txBox="1"/>
            <p:nvPr/>
          </p:nvSpPr>
          <p:spPr>
            <a:xfrm>
              <a:off x="5627073" y="1868149"/>
              <a:ext cx="1006686" cy="307777"/>
            </a:xfrm>
            <a:prstGeom prst="rect">
              <a:avLst/>
            </a:prstGeom>
            <a:noFill/>
          </p:spPr>
          <p:txBody>
            <a:bodyPr wrap="none" lIns="0" tIns="0" rIns="0" bIns="0" rtlCol="0">
              <a:spAutoFit/>
            </a:bodyPr>
            <a:lstStyle/>
            <a:p>
              <a:r>
                <a:rPr lang="zh-CN" altLang="en-US" sz="2000" dirty="0">
                  <a:latin typeface="+mj-ea"/>
                  <a:ea typeface="+mj-ea"/>
                </a:rPr>
                <a:t>线上引流</a:t>
              </a:r>
            </a:p>
          </p:txBody>
        </p:sp>
      </p:grpSp>
      <p:sp>
        <p:nvSpPr>
          <p:cNvPr id="6" name="TextBox 5"/>
          <p:cNvSpPr txBox="1"/>
          <p:nvPr/>
        </p:nvSpPr>
        <p:spPr>
          <a:xfrm>
            <a:off x="937381" y="3422541"/>
            <a:ext cx="1099660" cy="215444"/>
          </a:xfrm>
          <a:prstGeom prst="rect">
            <a:avLst/>
          </a:prstGeom>
          <a:noFill/>
        </p:spPr>
        <p:txBody>
          <a:bodyPr wrap="none" lIns="0" tIns="0" rIns="0" bIns="0" rtlCol="0">
            <a:spAutoFit/>
          </a:bodyPr>
          <a:lstStyle/>
          <a:p>
            <a:r>
              <a:rPr lang="zh-CN" altLang="en-US" sz="1400" dirty="0">
                <a:solidFill>
                  <a:schemeClr val="bg1"/>
                </a:solidFill>
                <a:latin typeface="+mj-ea"/>
                <a:ea typeface="+mj-ea"/>
              </a:rPr>
              <a:t>品牌</a:t>
            </a:r>
            <a:r>
              <a:rPr lang="en-US" altLang="zh-CN" sz="1400" dirty="0" err="1">
                <a:solidFill>
                  <a:schemeClr val="bg1"/>
                </a:solidFill>
                <a:latin typeface="+mj-ea"/>
                <a:ea typeface="+mj-ea"/>
              </a:rPr>
              <a:t>AIPL</a:t>
            </a:r>
            <a:r>
              <a:rPr lang="zh-CN" altLang="en-US" sz="1400" dirty="0">
                <a:solidFill>
                  <a:schemeClr val="bg1"/>
                </a:solidFill>
                <a:latin typeface="+mj-ea"/>
                <a:ea typeface="+mj-ea"/>
              </a:rPr>
              <a:t>人群</a:t>
            </a:r>
          </a:p>
        </p:txBody>
      </p:sp>
      <p:grpSp>
        <p:nvGrpSpPr>
          <p:cNvPr id="111" name="组合 110">
            <a:extLst>
              <a:ext uri="{FF2B5EF4-FFF2-40B4-BE49-F238E27FC236}">
                <a16:creationId xmlns:a16="http://schemas.microsoft.com/office/drawing/2014/main" id="{DE8FF458-E773-336C-496B-FD6B3F657A79}"/>
              </a:ext>
            </a:extLst>
          </p:cNvPr>
          <p:cNvGrpSpPr/>
          <p:nvPr/>
        </p:nvGrpSpPr>
        <p:grpSpPr>
          <a:xfrm>
            <a:off x="1128138" y="2616702"/>
            <a:ext cx="718146" cy="718146"/>
            <a:chOff x="1130390" y="2557018"/>
            <a:chExt cx="718146" cy="718146"/>
          </a:xfrm>
        </p:grpSpPr>
        <p:grpSp>
          <p:nvGrpSpPr>
            <p:cNvPr id="94" name="组合 93">
              <a:extLst>
                <a:ext uri="{FF2B5EF4-FFF2-40B4-BE49-F238E27FC236}">
                  <a16:creationId xmlns:a16="http://schemas.microsoft.com/office/drawing/2014/main" id="{97CCCBF9-3D22-12ED-8DDA-342410534691}"/>
                </a:ext>
              </a:extLst>
            </p:cNvPr>
            <p:cNvGrpSpPr/>
            <p:nvPr/>
          </p:nvGrpSpPr>
          <p:grpSpPr>
            <a:xfrm>
              <a:off x="1130390" y="2557018"/>
              <a:ext cx="718146" cy="718146"/>
              <a:chOff x="8124173" y="-1643118"/>
              <a:chExt cx="718146" cy="718146"/>
            </a:xfrm>
          </p:grpSpPr>
          <p:sp>
            <p:nvSpPr>
              <p:cNvPr id="91" name="椭圆 90">
                <a:extLst>
                  <a:ext uri="{FF2B5EF4-FFF2-40B4-BE49-F238E27FC236}">
                    <a16:creationId xmlns:a16="http://schemas.microsoft.com/office/drawing/2014/main" id="{A0ACA9BA-D976-A0C6-104A-0928329213EC}"/>
                  </a:ext>
                </a:extLst>
              </p:cNvPr>
              <p:cNvSpPr/>
              <p:nvPr/>
            </p:nvSpPr>
            <p:spPr>
              <a:xfrm>
                <a:off x="8124173" y="-1643118"/>
                <a:ext cx="718146" cy="718146"/>
              </a:xfrm>
              <a:prstGeom prst="ellipse">
                <a:avLst/>
              </a:prstGeom>
              <a:gradFill>
                <a:gsLst>
                  <a:gs pos="100000">
                    <a:schemeClr val="bg1">
                      <a:alpha val="78000"/>
                    </a:schemeClr>
                  </a:gs>
                  <a:gs pos="0">
                    <a:schemeClr val="bg1">
                      <a:lumMod val="85000"/>
                      <a:alpha val="58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a:extLst>
                  <a:ext uri="{FF2B5EF4-FFF2-40B4-BE49-F238E27FC236}">
                    <a16:creationId xmlns:a16="http://schemas.microsoft.com/office/drawing/2014/main" id="{B97C9BA7-7856-F51D-4DE6-D6B448161A48}"/>
                  </a:ext>
                </a:extLst>
              </p:cNvPr>
              <p:cNvSpPr/>
              <p:nvPr/>
            </p:nvSpPr>
            <p:spPr>
              <a:xfrm>
                <a:off x="8179103" y="-1588188"/>
                <a:ext cx="608286" cy="608286"/>
              </a:xfrm>
              <a:prstGeom prst="ellipse">
                <a:avLst/>
              </a:prstGeom>
              <a:gradFill>
                <a:gsLst>
                  <a:gs pos="0">
                    <a:schemeClr val="accent2"/>
                  </a:gs>
                  <a:gs pos="100000">
                    <a:schemeClr val="accent3"/>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00" name="图形 99">
              <a:extLst>
                <a:ext uri="{FF2B5EF4-FFF2-40B4-BE49-F238E27FC236}">
                  <a16:creationId xmlns:a16="http://schemas.microsoft.com/office/drawing/2014/main" id="{47E3D57D-36FC-D065-2467-08EF3C37DFD1}"/>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310608" y="2737236"/>
              <a:ext cx="357710" cy="357710"/>
            </a:xfrm>
            <a:prstGeom prst="rect">
              <a:avLst/>
            </a:prstGeom>
          </p:spPr>
        </p:pic>
      </p:grpSp>
      <p:sp>
        <p:nvSpPr>
          <p:cNvPr id="7" name="TextBox 6"/>
          <p:cNvSpPr txBox="1"/>
          <p:nvPr/>
        </p:nvSpPr>
        <p:spPr>
          <a:xfrm>
            <a:off x="2480452" y="3422541"/>
            <a:ext cx="1077218" cy="215444"/>
          </a:xfrm>
          <a:prstGeom prst="rect">
            <a:avLst/>
          </a:prstGeom>
          <a:noFill/>
        </p:spPr>
        <p:txBody>
          <a:bodyPr wrap="none" lIns="0" tIns="0" rIns="0" bIns="0" rtlCol="0">
            <a:spAutoFit/>
          </a:bodyPr>
          <a:lstStyle/>
          <a:p>
            <a:r>
              <a:rPr lang="zh-CN" altLang="en-US" sz="1400" dirty="0">
                <a:solidFill>
                  <a:schemeClr val="bg1"/>
                </a:solidFill>
                <a:latin typeface="+mj-ea"/>
                <a:ea typeface="+mj-ea"/>
              </a:rPr>
              <a:t>行业类目人群</a:t>
            </a:r>
          </a:p>
        </p:txBody>
      </p:sp>
      <p:grpSp>
        <p:nvGrpSpPr>
          <p:cNvPr id="117" name="组合 116">
            <a:extLst>
              <a:ext uri="{FF2B5EF4-FFF2-40B4-BE49-F238E27FC236}">
                <a16:creationId xmlns:a16="http://schemas.microsoft.com/office/drawing/2014/main" id="{65483F6D-58FE-1DCB-DEA5-3FCFC4AA02DE}"/>
              </a:ext>
            </a:extLst>
          </p:cNvPr>
          <p:cNvGrpSpPr/>
          <p:nvPr/>
        </p:nvGrpSpPr>
        <p:grpSpPr>
          <a:xfrm>
            <a:off x="2659988" y="2616702"/>
            <a:ext cx="718146" cy="718146"/>
            <a:chOff x="1954142" y="2557018"/>
            <a:chExt cx="718146" cy="718146"/>
          </a:xfrm>
        </p:grpSpPr>
        <p:grpSp>
          <p:nvGrpSpPr>
            <p:cNvPr id="113" name="组合 112">
              <a:extLst>
                <a:ext uri="{FF2B5EF4-FFF2-40B4-BE49-F238E27FC236}">
                  <a16:creationId xmlns:a16="http://schemas.microsoft.com/office/drawing/2014/main" id="{5BE314B8-2F53-2FFA-8610-1CDE8D626F6B}"/>
                </a:ext>
              </a:extLst>
            </p:cNvPr>
            <p:cNvGrpSpPr/>
            <p:nvPr/>
          </p:nvGrpSpPr>
          <p:grpSpPr>
            <a:xfrm>
              <a:off x="1954142" y="2557018"/>
              <a:ext cx="718146" cy="718146"/>
              <a:chOff x="8124173" y="-1643118"/>
              <a:chExt cx="718146" cy="718146"/>
            </a:xfrm>
          </p:grpSpPr>
          <p:sp>
            <p:nvSpPr>
              <p:cNvPr id="115" name="椭圆 114">
                <a:extLst>
                  <a:ext uri="{FF2B5EF4-FFF2-40B4-BE49-F238E27FC236}">
                    <a16:creationId xmlns:a16="http://schemas.microsoft.com/office/drawing/2014/main" id="{BFFF9653-C138-6499-123D-04F45B04CFE3}"/>
                  </a:ext>
                </a:extLst>
              </p:cNvPr>
              <p:cNvSpPr/>
              <p:nvPr/>
            </p:nvSpPr>
            <p:spPr>
              <a:xfrm>
                <a:off x="8124173" y="-1643118"/>
                <a:ext cx="718146" cy="718146"/>
              </a:xfrm>
              <a:prstGeom prst="ellipse">
                <a:avLst/>
              </a:prstGeom>
              <a:gradFill>
                <a:gsLst>
                  <a:gs pos="100000">
                    <a:schemeClr val="bg1">
                      <a:alpha val="78000"/>
                    </a:schemeClr>
                  </a:gs>
                  <a:gs pos="0">
                    <a:schemeClr val="bg1">
                      <a:lumMod val="85000"/>
                      <a:alpha val="58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a:extLst>
                  <a:ext uri="{FF2B5EF4-FFF2-40B4-BE49-F238E27FC236}">
                    <a16:creationId xmlns:a16="http://schemas.microsoft.com/office/drawing/2014/main" id="{574D22D4-7E19-CB75-F883-17EE38EA8190}"/>
                  </a:ext>
                </a:extLst>
              </p:cNvPr>
              <p:cNvSpPr/>
              <p:nvPr/>
            </p:nvSpPr>
            <p:spPr>
              <a:xfrm>
                <a:off x="8179103" y="-1588188"/>
                <a:ext cx="608286" cy="608286"/>
              </a:xfrm>
              <a:prstGeom prst="ellipse">
                <a:avLst/>
              </a:prstGeom>
              <a:gradFill>
                <a:gsLst>
                  <a:gs pos="0">
                    <a:schemeClr val="accent2"/>
                  </a:gs>
                  <a:gs pos="100000">
                    <a:schemeClr val="accent3"/>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02" name="图形 101">
              <a:extLst>
                <a:ext uri="{FF2B5EF4-FFF2-40B4-BE49-F238E27FC236}">
                  <a16:creationId xmlns:a16="http://schemas.microsoft.com/office/drawing/2014/main" id="{D4B2DEE9-336E-A2D1-6270-3BDBF6072256}"/>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135015" y="2737891"/>
              <a:ext cx="356400" cy="356400"/>
            </a:xfrm>
            <a:prstGeom prst="rect">
              <a:avLst/>
            </a:prstGeom>
          </p:spPr>
        </p:pic>
      </p:grpSp>
      <p:sp>
        <p:nvSpPr>
          <p:cNvPr id="8" name="TextBox 7"/>
          <p:cNvSpPr txBox="1"/>
          <p:nvPr/>
        </p:nvSpPr>
        <p:spPr>
          <a:xfrm>
            <a:off x="4102070" y="3422541"/>
            <a:ext cx="897682" cy="215444"/>
          </a:xfrm>
          <a:prstGeom prst="rect">
            <a:avLst/>
          </a:prstGeom>
          <a:noFill/>
        </p:spPr>
        <p:txBody>
          <a:bodyPr wrap="none" lIns="0" tIns="0" rIns="0" bIns="0" rtlCol="0">
            <a:spAutoFit/>
          </a:bodyPr>
          <a:lstStyle/>
          <a:p>
            <a:r>
              <a:rPr lang="zh-CN" altLang="en-US" sz="1400" dirty="0">
                <a:solidFill>
                  <a:schemeClr val="bg1"/>
                </a:solidFill>
                <a:latin typeface="+mj-ea"/>
                <a:ea typeface="+mj-ea"/>
              </a:rPr>
              <a:t>跨类目人群</a:t>
            </a:r>
          </a:p>
        </p:txBody>
      </p:sp>
      <p:grpSp>
        <p:nvGrpSpPr>
          <p:cNvPr id="123" name="组合 122">
            <a:extLst>
              <a:ext uri="{FF2B5EF4-FFF2-40B4-BE49-F238E27FC236}">
                <a16:creationId xmlns:a16="http://schemas.microsoft.com/office/drawing/2014/main" id="{12CE3E44-15E5-C166-BEC6-349F9314305E}"/>
              </a:ext>
            </a:extLst>
          </p:cNvPr>
          <p:cNvGrpSpPr/>
          <p:nvPr/>
        </p:nvGrpSpPr>
        <p:grpSpPr>
          <a:xfrm>
            <a:off x="4191838" y="2616702"/>
            <a:ext cx="718146" cy="718146"/>
            <a:chOff x="4264255" y="2557018"/>
            <a:chExt cx="718146" cy="718146"/>
          </a:xfrm>
        </p:grpSpPr>
        <p:grpSp>
          <p:nvGrpSpPr>
            <p:cNvPr id="119" name="组合 118">
              <a:extLst>
                <a:ext uri="{FF2B5EF4-FFF2-40B4-BE49-F238E27FC236}">
                  <a16:creationId xmlns:a16="http://schemas.microsoft.com/office/drawing/2014/main" id="{040E87E5-4ED7-0194-5F1B-425D645D1638}"/>
                </a:ext>
              </a:extLst>
            </p:cNvPr>
            <p:cNvGrpSpPr/>
            <p:nvPr/>
          </p:nvGrpSpPr>
          <p:grpSpPr>
            <a:xfrm>
              <a:off x="4264255" y="2557018"/>
              <a:ext cx="718146" cy="718146"/>
              <a:chOff x="8124173" y="-1643118"/>
              <a:chExt cx="718146" cy="718146"/>
            </a:xfrm>
          </p:grpSpPr>
          <p:sp>
            <p:nvSpPr>
              <p:cNvPr id="121" name="椭圆 120">
                <a:extLst>
                  <a:ext uri="{FF2B5EF4-FFF2-40B4-BE49-F238E27FC236}">
                    <a16:creationId xmlns:a16="http://schemas.microsoft.com/office/drawing/2014/main" id="{32A34062-07C1-D454-35CA-EE6B05FDC14D}"/>
                  </a:ext>
                </a:extLst>
              </p:cNvPr>
              <p:cNvSpPr/>
              <p:nvPr/>
            </p:nvSpPr>
            <p:spPr>
              <a:xfrm>
                <a:off x="8124173" y="-1643118"/>
                <a:ext cx="718146" cy="718146"/>
              </a:xfrm>
              <a:prstGeom prst="ellipse">
                <a:avLst/>
              </a:prstGeom>
              <a:gradFill>
                <a:gsLst>
                  <a:gs pos="100000">
                    <a:schemeClr val="bg1">
                      <a:alpha val="78000"/>
                    </a:schemeClr>
                  </a:gs>
                  <a:gs pos="0">
                    <a:schemeClr val="bg1">
                      <a:lumMod val="85000"/>
                      <a:alpha val="58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椭圆 121">
                <a:extLst>
                  <a:ext uri="{FF2B5EF4-FFF2-40B4-BE49-F238E27FC236}">
                    <a16:creationId xmlns:a16="http://schemas.microsoft.com/office/drawing/2014/main" id="{0793A9C1-A233-F8D2-CD73-20F93FF02062}"/>
                  </a:ext>
                </a:extLst>
              </p:cNvPr>
              <p:cNvSpPr/>
              <p:nvPr/>
            </p:nvSpPr>
            <p:spPr>
              <a:xfrm>
                <a:off x="8179103" y="-1588188"/>
                <a:ext cx="608286" cy="608286"/>
              </a:xfrm>
              <a:prstGeom prst="ellipse">
                <a:avLst/>
              </a:prstGeom>
              <a:gradFill>
                <a:gsLst>
                  <a:gs pos="0">
                    <a:schemeClr val="accent2"/>
                  </a:gs>
                  <a:gs pos="100000">
                    <a:schemeClr val="accent3"/>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04" name="图形 103">
              <a:extLst>
                <a:ext uri="{FF2B5EF4-FFF2-40B4-BE49-F238E27FC236}">
                  <a16:creationId xmlns:a16="http://schemas.microsoft.com/office/drawing/2014/main" id="{F2782005-871A-0791-47AB-CDE0BF40E002}"/>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4445128" y="2737891"/>
              <a:ext cx="356400" cy="356400"/>
            </a:xfrm>
            <a:prstGeom prst="rect">
              <a:avLst/>
            </a:prstGeom>
          </p:spPr>
        </p:pic>
      </p:grpSp>
      <p:sp>
        <p:nvSpPr>
          <p:cNvPr id="9" name="TextBox 8"/>
          <p:cNvSpPr txBox="1"/>
          <p:nvPr/>
        </p:nvSpPr>
        <p:spPr>
          <a:xfrm>
            <a:off x="5544152" y="3422541"/>
            <a:ext cx="1077218" cy="215444"/>
          </a:xfrm>
          <a:prstGeom prst="rect">
            <a:avLst/>
          </a:prstGeom>
          <a:noFill/>
        </p:spPr>
        <p:txBody>
          <a:bodyPr wrap="none" lIns="0" tIns="0" rIns="0" bIns="0" rtlCol="0">
            <a:spAutoFit/>
          </a:bodyPr>
          <a:lstStyle/>
          <a:p>
            <a:r>
              <a:rPr lang="zh-CN" altLang="en-US" sz="1400" dirty="0">
                <a:solidFill>
                  <a:schemeClr val="bg1"/>
                </a:solidFill>
                <a:latin typeface="+mj-ea"/>
                <a:ea typeface="+mj-ea"/>
              </a:rPr>
              <a:t>线上人群上翻</a:t>
            </a:r>
          </a:p>
        </p:txBody>
      </p:sp>
      <p:grpSp>
        <p:nvGrpSpPr>
          <p:cNvPr id="129" name="组合 128">
            <a:extLst>
              <a:ext uri="{FF2B5EF4-FFF2-40B4-BE49-F238E27FC236}">
                <a16:creationId xmlns:a16="http://schemas.microsoft.com/office/drawing/2014/main" id="{19F160A6-4C0F-6CC0-51BC-4B8D42D6EB2F}"/>
              </a:ext>
            </a:extLst>
          </p:cNvPr>
          <p:cNvGrpSpPr/>
          <p:nvPr/>
        </p:nvGrpSpPr>
        <p:grpSpPr>
          <a:xfrm>
            <a:off x="5723688" y="2616702"/>
            <a:ext cx="718146" cy="718146"/>
            <a:chOff x="5836093" y="2557018"/>
            <a:chExt cx="718146" cy="718146"/>
          </a:xfrm>
        </p:grpSpPr>
        <p:grpSp>
          <p:nvGrpSpPr>
            <p:cNvPr id="125" name="组合 124">
              <a:extLst>
                <a:ext uri="{FF2B5EF4-FFF2-40B4-BE49-F238E27FC236}">
                  <a16:creationId xmlns:a16="http://schemas.microsoft.com/office/drawing/2014/main" id="{FA6BBD86-2640-1D5E-715D-F98B899FDFFD}"/>
                </a:ext>
              </a:extLst>
            </p:cNvPr>
            <p:cNvGrpSpPr/>
            <p:nvPr/>
          </p:nvGrpSpPr>
          <p:grpSpPr>
            <a:xfrm>
              <a:off x="5836093" y="2557018"/>
              <a:ext cx="718146" cy="718146"/>
              <a:chOff x="8124173" y="-1643118"/>
              <a:chExt cx="718146" cy="718146"/>
            </a:xfrm>
          </p:grpSpPr>
          <p:sp>
            <p:nvSpPr>
              <p:cNvPr id="127" name="椭圆 126">
                <a:extLst>
                  <a:ext uri="{FF2B5EF4-FFF2-40B4-BE49-F238E27FC236}">
                    <a16:creationId xmlns:a16="http://schemas.microsoft.com/office/drawing/2014/main" id="{61614E08-028A-CAE0-605A-EA5128C1CB49}"/>
                  </a:ext>
                </a:extLst>
              </p:cNvPr>
              <p:cNvSpPr/>
              <p:nvPr/>
            </p:nvSpPr>
            <p:spPr>
              <a:xfrm>
                <a:off x="8124173" y="-1643118"/>
                <a:ext cx="718146" cy="718146"/>
              </a:xfrm>
              <a:prstGeom prst="ellipse">
                <a:avLst/>
              </a:prstGeom>
              <a:gradFill>
                <a:gsLst>
                  <a:gs pos="100000">
                    <a:schemeClr val="bg1">
                      <a:alpha val="78000"/>
                    </a:schemeClr>
                  </a:gs>
                  <a:gs pos="0">
                    <a:schemeClr val="bg1">
                      <a:lumMod val="85000"/>
                      <a:alpha val="58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椭圆 127">
                <a:extLst>
                  <a:ext uri="{FF2B5EF4-FFF2-40B4-BE49-F238E27FC236}">
                    <a16:creationId xmlns:a16="http://schemas.microsoft.com/office/drawing/2014/main" id="{4CF9B47B-7581-AE36-798A-C78388881E9F}"/>
                  </a:ext>
                </a:extLst>
              </p:cNvPr>
              <p:cNvSpPr/>
              <p:nvPr/>
            </p:nvSpPr>
            <p:spPr>
              <a:xfrm>
                <a:off x="8179103" y="-1588188"/>
                <a:ext cx="608286" cy="608286"/>
              </a:xfrm>
              <a:prstGeom prst="ellipse">
                <a:avLst/>
              </a:prstGeom>
              <a:gradFill>
                <a:gsLst>
                  <a:gs pos="0">
                    <a:schemeClr val="accent2"/>
                  </a:gs>
                  <a:gs pos="100000">
                    <a:schemeClr val="accent3"/>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98" name="图形 97">
              <a:extLst>
                <a:ext uri="{FF2B5EF4-FFF2-40B4-BE49-F238E27FC236}">
                  <a16:creationId xmlns:a16="http://schemas.microsoft.com/office/drawing/2014/main" id="{899F06E5-DE7E-3031-D64A-6C006251112C}"/>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6016966" y="2737891"/>
              <a:ext cx="356400" cy="356400"/>
            </a:xfrm>
            <a:prstGeom prst="rect">
              <a:avLst/>
            </a:prstGeom>
          </p:spPr>
        </p:pic>
      </p:grpSp>
      <p:sp>
        <p:nvSpPr>
          <p:cNvPr id="10" name="TextBox 9"/>
          <p:cNvSpPr txBox="1"/>
          <p:nvPr/>
        </p:nvSpPr>
        <p:spPr>
          <a:xfrm>
            <a:off x="7255539" y="3422541"/>
            <a:ext cx="718145" cy="215444"/>
          </a:xfrm>
          <a:prstGeom prst="rect">
            <a:avLst/>
          </a:prstGeom>
          <a:noFill/>
        </p:spPr>
        <p:txBody>
          <a:bodyPr wrap="none" lIns="0" tIns="0" rIns="0" bIns="0" rtlCol="0">
            <a:spAutoFit/>
          </a:bodyPr>
          <a:lstStyle/>
          <a:p>
            <a:r>
              <a:rPr lang="zh-CN" altLang="en-US" sz="1400" dirty="0">
                <a:solidFill>
                  <a:schemeClr val="bg1"/>
                </a:solidFill>
                <a:latin typeface="+mj-ea"/>
                <a:ea typeface="+mj-ea"/>
              </a:rPr>
              <a:t>基础标签</a:t>
            </a:r>
          </a:p>
        </p:txBody>
      </p:sp>
      <p:grpSp>
        <p:nvGrpSpPr>
          <p:cNvPr id="135" name="组合 134">
            <a:extLst>
              <a:ext uri="{FF2B5EF4-FFF2-40B4-BE49-F238E27FC236}">
                <a16:creationId xmlns:a16="http://schemas.microsoft.com/office/drawing/2014/main" id="{7D33B141-DD1E-2FEB-669F-69EEDBA7A49F}"/>
              </a:ext>
            </a:extLst>
          </p:cNvPr>
          <p:cNvGrpSpPr/>
          <p:nvPr/>
        </p:nvGrpSpPr>
        <p:grpSpPr>
          <a:xfrm>
            <a:off x="7255538" y="2616702"/>
            <a:ext cx="718146" cy="718146"/>
            <a:chOff x="7158484" y="2840852"/>
            <a:chExt cx="718146" cy="718146"/>
          </a:xfrm>
        </p:grpSpPr>
        <p:grpSp>
          <p:nvGrpSpPr>
            <p:cNvPr id="131" name="组合 130">
              <a:extLst>
                <a:ext uri="{FF2B5EF4-FFF2-40B4-BE49-F238E27FC236}">
                  <a16:creationId xmlns:a16="http://schemas.microsoft.com/office/drawing/2014/main" id="{DAEF59F4-EA83-C7DD-D03C-62D276D8EE32}"/>
                </a:ext>
              </a:extLst>
            </p:cNvPr>
            <p:cNvGrpSpPr/>
            <p:nvPr/>
          </p:nvGrpSpPr>
          <p:grpSpPr>
            <a:xfrm>
              <a:off x="7158484" y="2840852"/>
              <a:ext cx="718146" cy="718146"/>
              <a:chOff x="8124173" y="-1643118"/>
              <a:chExt cx="718146" cy="718146"/>
            </a:xfrm>
          </p:grpSpPr>
          <p:sp>
            <p:nvSpPr>
              <p:cNvPr id="133" name="椭圆 132">
                <a:extLst>
                  <a:ext uri="{FF2B5EF4-FFF2-40B4-BE49-F238E27FC236}">
                    <a16:creationId xmlns:a16="http://schemas.microsoft.com/office/drawing/2014/main" id="{F0CCBF54-1889-8252-F2FC-445550E4049B}"/>
                  </a:ext>
                </a:extLst>
              </p:cNvPr>
              <p:cNvSpPr/>
              <p:nvPr/>
            </p:nvSpPr>
            <p:spPr>
              <a:xfrm>
                <a:off x="8124173" y="-1643118"/>
                <a:ext cx="718146" cy="718146"/>
              </a:xfrm>
              <a:prstGeom prst="ellipse">
                <a:avLst/>
              </a:prstGeom>
              <a:gradFill>
                <a:gsLst>
                  <a:gs pos="100000">
                    <a:schemeClr val="bg1">
                      <a:alpha val="78000"/>
                    </a:schemeClr>
                  </a:gs>
                  <a:gs pos="0">
                    <a:schemeClr val="bg1">
                      <a:lumMod val="85000"/>
                      <a:alpha val="58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a:extLst>
                  <a:ext uri="{FF2B5EF4-FFF2-40B4-BE49-F238E27FC236}">
                    <a16:creationId xmlns:a16="http://schemas.microsoft.com/office/drawing/2014/main" id="{C77056DD-3FFB-CED4-6214-2E0A1178C17B}"/>
                  </a:ext>
                </a:extLst>
              </p:cNvPr>
              <p:cNvSpPr/>
              <p:nvPr/>
            </p:nvSpPr>
            <p:spPr>
              <a:xfrm>
                <a:off x="8179103" y="-1588188"/>
                <a:ext cx="608286" cy="608286"/>
              </a:xfrm>
              <a:prstGeom prst="ellipse">
                <a:avLst/>
              </a:prstGeom>
              <a:gradFill>
                <a:gsLst>
                  <a:gs pos="0">
                    <a:schemeClr val="accent2"/>
                  </a:gs>
                  <a:gs pos="100000">
                    <a:schemeClr val="accent3"/>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06" name="图形 105">
              <a:extLst>
                <a:ext uri="{FF2B5EF4-FFF2-40B4-BE49-F238E27FC236}">
                  <a16:creationId xmlns:a16="http://schemas.microsoft.com/office/drawing/2014/main" id="{75F7ED52-81EC-BEAB-913E-A6C82078D189}"/>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7339357" y="3021725"/>
              <a:ext cx="356400" cy="356400"/>
            </a:xfrm>
            <a:prstGeom prst="rect">
              <a:avLst/>
            </a:prstGeom>
          </p:spPr>
        </p:pic>
      </p:grpSp>
      <p:sp>
        <p:nvSpPr>
          <p:cNvPr id="11" name="TextBox 10"/>
          <p:cNvSpPr txBox="1"/>
          <p:nvPr/>
        </p:nvSpPr>
        <p:spPr>
          <a:xfrm>
            <a:off x="8787389" y="3422541"/>
            <a:ext cx="718145" cy="215444"/>
          </a:xfrm>
          <a:prstGeom prst="rect">
            <a:avLst/>
          </a:prstGeom>
          <a:noFill/>
        </p:spPr>
        <p:txBody>
          <a:bodyPr wrap="none" lIns="0" tIns="0" rIns="0" bIns="0" rtlCol="0">
            <a:spAutoFit/>
          </a:bodyPr>
          <a:lstStyle/>
          <a:p>
            <a:r>
              <a:rPr lang="zh-CN" altLang="en-US" sz="1400" dirty="0">
                <a:solidFill>
                  <a:schemeClr val="bg1"/>
                </a:solidFill>
                <a:latin typeface="+mj-ea"/>
                <a:ea typeface="+mj-ea"/>
              </a:rPr>
              <a:t>策略标签</a:t>
            </a:r>
          </a:p>
        </p:txBody>
      </p:sp>
      <p:grpSp>
        <p:nvGrpSpPr>
          <p:cNvPr id="141" name="组合 140">
            <a:extLst>
              <a:ext uri="{FF2B5EF4-FFF2-40B4-BE49-F238E27FC236}">
                <a16:creationId xmlns:a16="http://schemas.microsoft.com/office/drawing/2014/main" id="{EA901DC3-14C8-ACCF-046B-B00703BA41AF}"/>
              </a:ext>
            </a:extLst>
          </p:cNvPr>
          <p:cNvGrpSpPr/>
          <p:nvPr/>
        </p:nvGrpSpPr>
        <p:grpSpPr>
          <a:xfrm>
            <a:off x="8787388" y="2616702"/>
            <a:ext cx="718146" cy="718146"/>
            <a:chOff x="8970742" y="2558154"/>
            <a:chExt cx="718146" cy="718146"/>
          </a:xfrm>
        </p:grpSpPr>
        <p:grpSp>
          <p:nvGrpSpPr>
            <p:cNvPr id="137" name="组合 136">
              <a:extLst>
                <a:ext uri="{FF2B5EF4-FFF2-40B4-BE49-F238E27FC236}">
                  <a16:creationId xmlns:a16="http://schemas.microsoft.com/office/drawing/2014/main" id="{C01246BC-AEC6-8B02-9347-7AC2DC05CF7D}"/>
                </a:ext>
              </a:extLst>
            </p:cNvPr>
            <p:cNvGrpSpPr/>
            <p:nvPr/>
          </p:nvGrpSpPr>
          <p:grpSpPr>
            <a:xfrm>
              <a:off x="8970742" y="2558154"/>
              <a:ext cx="718146" cy="718146"/>
              <a:chOff x="8124173" y="-1643118"/>
              <a:chExt cx="718146" cy="718146"/>
            </a:xfrm>
          </p:grpSpPr>
          <p:sp>
            <p:nvSpPr>
              <p:cNvPr id="139" name="椭圆 138">
                <a:extLst>
                  <a:ext uri="{FF2B5EF4-FFF2-40B4-BE49-F238E27FC236}">
                    <a16:creationId xmlns:a16="http://schemas.microsoft.com/office/drawing/2014/main" id="{BE723B7A-3602-1EF7-4CDA-FA6A3A000830}"/>
                  </a:ext>
                </a:extLst>
              </p:cNvPr>
              <p:cNvSpPr/>
              <p:nvPr/>
            </p:nvSpPr>
            <p:spPr>
              <a:xfrm>
                <a:off x="8124173" y="-1643118"/>
                <a:ext cx="718146" cy="718146"/>
              </a:xfrm>
              <a:prstGeom prst="ellipse">
                <a:avLst/>
              </a:prstGeom>
              <a:gradFill>
                <a:gsLst>
                  <a:gs pos="100000">
                    <a:schemeClr val="bg1">
                      <a:alpha val="78000"/>
                    </a:schemeClr>
                  </a:gs>
                  <a:gs pos="0">
                    <a:schemeClr val="bg1">
                      <a:lumMod val="85000"/>
                      <a:alpha val="58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a:extLst>
                  <a:ext uri="{FF2B5EF4-FFF2-40B4-BE49-F238E27FC236}">
                    <a16:creationId xmlns:a16="http://schemas.microsoft.com/office/drawing/2014/main" id="{09F98660-8F5E-9D0A-EBDE-A51214D4A561}"/>
                  </a:ext>
                </a:extLst>
              </p:cNvPr>
              <p:cNvSpPr/>
              <p:nvPr/>
            </p:nvSpPr>
            <p:spPr>
              <a:xfrm>
                <a:off x="8179103" y="-1588188"/>
                <a:ext cx="608286" cy="608286"/>
              </a:xfrm>
              <a:prstGeom prst="ellipse">
                <a:avLst/>
              </a:prstGeom>
              <a:gradFill>
                <a:gsLst>
                  <a:gs pos="0">
                    <a:schemeClr val="accent2"/>
                  </a:gs>
                  <a:gs pos="100000">
                    <a:schemeClr val="accent3"/>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08" name="图形 107">
              <a:extLst>
                <a:ext uri="{FF2B5EF4-FFF2-40B4-BE49-F238E27FC236}">
                  <a16:creationId xmlns:a16="http://schemas.microsoft.com/office/drawing/2014/main" id="{917813AC-7DC2-EC22-CC7E-9F9C38DD4098}"/>
                </a:ext>
              </a:extLst>
            </p:cNvPr>
            <p:cNvPicPr>
              <a:picLocks noChangeAspect="1"/>
            </p:cNvPicPr>
            <p:nvPr/>
          </p:nvPicPr>
          <p:blipFill>
            <a:blip r:embed="rId12" cstate="screen">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9151615" y="2739027"/>
              <a:ext cx="356400" cy="356400"/>
            </a:xfrm>
            <a:prstGeom prst="rect">
              <a:avLst/>
            </a:prstGeom>
          </p:spPr>
        </p:pic>
      </p:grpSp>
      <p:sp>
        <p:nvSpPr>
          <p:cNvPr id="12" name="TextBox 11"/>
          <p:cNvSpPr txBox="1"/>
          <p:nvPr/>
        </p:nvSpPr>
        <p:spPr>
          <a:xfrm>
            <a:off x="10229470" y="3422541"/>
            <a:ext cx="897682" cy="215444"/>
          </a:xfrm>
          <a:prstGeom prst="rect">
            <a:avLst/>
          </a:prstGeom>
          <a:noFill/>
        </p:spPr>
        <p:txBody>
          <a:bodyPr wrap="none" lIns="0" tIns="0" rIns="0" bIns="0" rtlCol="0">
            <a:spAutoFit/>
          </a:bodyPr>
          <a:lstStyle/>
          <a:p>
            <a:r>
              <a:rPr lang="zh-CN" altLang="en-US" sz="1400" dirty="0">
                <a:solidFill>
                  <a:schemeClr val="bg1"/>
                </a:solidFill>
                <a:latin typeface="+mj-ea"/>
                <a:ea typeface="+mj-ea"/>
              </a:rPr>
              <a:t>时尚度标签</a:t>
            </a:r>
          </a:p>
        </p:txBody>
      </p:sp>
      <p:grpSp>
        <p:nvGrpSpPr>
          <p:cNvPr id="147" name="组合 146">
            <a:extLst>
              <a:ext uri="{FF2B5EF4-FFF2-40B4-BE49-F238E27FC236}">
                <a16:creationId xmlns:a16="http://schemas.microsoft.com/office/drawing/2014/main" id="{B24E4426-7C80-4B24-83E0-E6DA23DD1300}"/>
              </a:ext>
            </a:extLst>
          </p:cNvPr>
          <p:cNvGrpSpPr/>
          <p:nvPr/>
        </p:nvGrpSpPr>
        <p:grpSpPr>
          <a:xfrm>
            <a:off x="10319238" y="2616702"/>
            <a:ext cx="718146" cy="718146"/>
            <a:chOff x="10516085" y="2558154"/>
            <a:chExt cx="718146" cy="718146"/>
          </a:xfrm>
        </p:grpSpPr>
        <p:grpSp>
          <p:nvGrpSpPr>
            <p:cNvPr id="143" name="组合 142">
              <a:extLst>
                <a:ext uri="{FF2B5EF4-FFF2-40B4-BE49-F238E27FC236}">
                  <a16:creationId xmlns:a16="http://schemas.microsoft.com/office/drawing/2014/main" id="{20662E8E-7905-B217-CCE0-AF7C66A28124}"/>
                </a:ext>
              </a:extLst>
            </p:cNvPr>
            <p:cNvGrpSpPr/>
            <p:nvPr/>
          </p:nvGrpSpPr>
          <p:grpSpPr>
            <a:xfrm>
              <a:off x="10516085" y="2558154"/>
              <a:ext cx="718146" cy="718146"/>
              <a:chOff x="8124173" y="-1643118"/>
              <a:chExt cx="718146" cy="718146"/>
            </a:xfrm>
          </p:grpSpPr>
          <p:sp>
            <p:nvSpPr>
              <p:cNvPr id="145" name="椭圆 144">
                <a:extLst>
                  <a:ext uri="{FF2B5EF4-FFF2-40B4-BE49-F238E27FC236}">
                    <a16:creationId xmlns:a16="http://schemas.microsoft.com/office/drawing/2014/main" id="{B8EC9BF7-168E-B476-450E-C8D491EF1124}"/>
                  </a:ext>
                </a:extLst>
              </p:cNvPr>
              <p:cNvSpPr/>
              <p:nvPr/>
            </p:nvSpPr>
            <p:spPr>
              <a:xfrm>
                <a:off x="8124173" y="-1643118"/>
                <a:ext cx="718146" cy="718146"/>
              </a:xfrm>
              <a:prstGeom prst="ellipse">
                <a:avLst/>
              </a:prstGeom>
              <a:gradFill>
                <a:gsLst>
                  <a:gs pos="100000">
                    <a:schemeClr val="bg1">
                      <a:alpha val="78000"/>
                    </a:schemeClr>
                  </a:gs>
                  <a:gs pos="0">
                    <a:schemeClr val="bg1">
                      <a:lumMod val="85000"/>
                      <a:alpha val="58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椭圆 145">
                <a:extLst>
                  <a:ext uri="{FF2B5EF4-FFF2-40B4-BE49-F238E27FC236}">
                    <a16:creationId xmlns:a16="http://schemas.microsoft.com/office/drawing/2014/main" id="{426C6961-48C7-7E71-209E-032A4E6E5DFA}"/>
                  </a:ext>
                </a:extLst>
              </p:cNvPr>
              <p:cNvSpPr/>
              <p:nvPr/>
            </p:nvSpPr>
            <p:spPr>
              <a:xfrm>
                <a:off x="8179103" y="-1588188"/>
                <a:ext cx="608286" cy="608286"/>
              </a:xfrm>
              <a:prstGeom prst="ellipse">
                <a:avLst/>
              </a:prstGeom>
              <a:gradFill>
                <a:gsLst>
                  <a:gs pos="0">
                    <a:schemeClr val="accent2"/>
                  </a:gs>
                  <a:gs pos="100000">
                    <a:schemeClr val="accent3"/>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10" name="图形 109">
              <a:extLst>
                <a:ext uri="{FF2B5EF4-FFF2-40B4-BE49-F238E27FC236}">
                  <a16:creationId xmlns:a16="http://schemas.microsoft.com/office/drawing/2014/main" id="{5B8204A4-4FAD-A3BB-60A2-3FE6C50A9567}"/>
                </a:ext>
              </a:extLst>
            </p:cNvPr>
            <p:cNvPicPr>
              <a:picLocks noChangeAspect="1"/>
            </p:cNvPicPr>
            <p:nvPr/>
          </p:nvPicPr>
          <p:blipFill>
            <a:blip r:embed="rId14" cstate="screen">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10696958" y="2734086"/>
              <a:ext cx="356400" cy="366283"/>
            </a:xfrm>
            <a:prstGeom prst="rect">
              <a:avLst/>
            </a:prstGeom>
          </p:spPr>
        </p:pic>
      </p:grpSp>
      <p:sp>
        <p:nvSpPr>
          <p:cNvPr id="163" name="TextBox 5">
            <a:extLst>
              <a:ext uri="{FF2B5EF4-FFF2-40B4-BE49-F238E27FC236}">
                <a16:creationId xmlns:a16="http://schemas.microsoft.com/office/drawing/2014/main" id="{F8026E20-765B-AE39-9EFA-3661F1668486}"/>
              </a:ext>
            </a:extLst>
          </p:cNvPr>
          <p:cNvSpPr txBox="1"/>
          <p:nvPr/>
        </p:nvSpPr>
        <p:spPr>
          <a:xfrm>
            <a:off x="1240518" y="5713466"/>
            <a:ext cx="705321" cy="503023"/>
          </a:xfrm>
          <a:prstGeom prst="rect">
            <a:avLst/>
          </a:prstGeom>
          <a:noFill/>
        </p:spPr>
        <p:txBody>
          <a:bodyPr wrap="none" lIns="0" tIns="0" rIns="0" bIns="0" rtlCol="0">
            <a:spAutoFit/>
          </a:bodyPr>
          <a:lstStyle/>
          <a:p>
            <a:pPr>
              <a:lnSpc>
                <a:spcPct val="120000"/>
              </a:lnSpc>
            </a:pPr>
            <a:r>
              <a:rPr lang="zh-CN" altLang="en-US" sz="1400" dirty="0">
                <a:solidFill>
                  <a:schemeClr val="bg1"/>
                </a:solidFill>
                <a:latin typeface="+mj-ea"/>
                <a:ea typeface="+mj-ea"/>
              </a:rPr>
              <a:t>人群覆盖</a:t>
            </a:r>
            <a:endParaRPr lang="en-US" altLang="zh-CN" sz="1400" dirty="0">
              <a:solidFill>
                <a:schemeClr val="bg1"/>
              </a:solidFill>
              <a:latin typeface="+mj-ea"/>
              <a:ea typeface="+mj-ea"/>
            </a:endParaRPr>
          </a:p>
          <a:p>
            <a:pPr>
              <a:lnSpc>
                <a:spcPct val="120000"/>
              </a:lnSpc>
            </a:pPr>
            <a:r>
              <a:rPr lang="zh-CN" altLang="en-US" sz="1400" dirty="0">
                <a:solidFill>
                  <a:schemeClr val="bg1"/>
                </a:solidFill>
                <a:latin typeface="+mj-ea"/>
                <a:ea typeface="+mj-ea"/>
              </a:rPr>
              <a:t>潜客蓄水</a:t>
            </a:r>
          </a:p>
        </p:txBody>
      </p:sp>
      <p:sp>
        <p:nvSpPr>
          <p:cNvPr id="167" name="椭圆 166">
            <a:extLst>
              <a:ext uri="{FF2B5EF4-FFF2-40B4-BE49-F238E27FC236}">
                <a16:creationId xmlns:a16="http://schemas.microsoft.com/office/drawing/2014/main" id="{D3D1A50F-782E-0C5B-187A-A98C4DBFC1AD}"/>
              </a:ext>
            </a:extLst>
          </p:cNvPr>
          <p:cNvSpPr/>
          <p:nvPr/>
        </p:nvSpPr>
        <p:spPr>
          <a:xfrm>
            <a:off x="1234105" y="4907627"/>
            <a:ext cx="718146" cy="718146"/>
          </a:xfrm>
          <a:prstGeom prst="ellipse">
            <a:avLst/>
          </a:prstGeom>
          <a:gradFill>
            <a:gsLst>
              <a:gs pos="100000">
                <a:schemeClr val="bg1">
                  <a:alpha val="78000"/>
                </a:schemeClr>
              </a:gs>
              <a:gs pos="0">
                <a:schemeClr val="bg1">
                  <a:lumMod val="85000"/>
                  <a:alpha val="58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椭圆 167">
            <a:extLst>
              <a:ext uri="{FF2B5EF4-FFF2-40B4-BE49-F238E27FC236}">
                <a16:creationId xmlns:a16="http://schemas.microsoft.com/office/drawing/2014/main" id="{246D0FAA-A341-510F-F442-A8AB6BE983FB}"/>
              </a:ext>
            </a:extLst>
          </p:cNvPr>
          <p:cNvSpPr/>
          <p:nvPr/>
        </p:nvSpPr>
        <p:spPr>
          <a:xfrm>
            <a:off x="1289035" y="4962557"/>
            <a:ext cx="608286" cy="608286"/>
          </a:xfrm>
          <a:prstGeom prst="ellipse">
            <a:avLst/>
          </a:prstGeom>
          <a:gradFill>
            <a:gsLst>
              <a:gs pos="0">
                <a:schemeClr val="accent2"/>
              </a:gs>
              <a:gs pos="100000">
                <a:schemeClr val="accent3"/>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TextBox 6">
            <a:extLst>
              <a:ext uri="{FF2B5EF4-FFF2-40B4-BE49-F238E27FC236}">
                <a16:creationId xmlns:a16="http://schemas.microsoft.com/office/drawing/2014/main" id="{4E43019A-68C5-FF32-9A54-B5E97FA8E22A}"/>
              </a:ext>
            </a:extLst>
          </p:cNvPr>
          <p:cNvSpPr txBox="1"/>
          <p:nvPr/>
        </p:nvSpPr>
        <p:spPr>
          <a:xfrm>
            <a:off x="2969859" y="5713466"/>
            <a:ext cx="705321" cy="503023"/>
          </a:xfrm>
          <a:prstGeom prst="rect">
            <a:avLst/>
          </a:prstGeom>
          <a:noFill/>
        </p:spPr>
        <p:txBody>
          <a:bodyPr wrap="none" lIns="0" tIns="0" rIns="0" bIns="0" rtlCol="0">
            <a:spAutoFit/>
          </a:bodyPr>
          <a:lstStyle/>
          <a:p>
            <a:pPr>
              <a:lnSpc>
                <a:spcPct val="120000"/>
              </a:lnSpc>
            </a:pPr>
            <a:r>
              <a:rPr lang="zh-CN" altLang="en-US" sz="1400" dirty="0">
                <a:solidFill>
                  <a:schemeClr val="bg1"/>
                </a:solidFill>
                <a:latin typeface="+mj-ea"/>
                <a:ea typeface="+mj-ea"/>
              </a:rPr>
              <a:t>人群加深</a:t>
            </a:r>
            <a:endParaRPr lang="en-US" altLang="zh-CN" sz="1400" dirty="0">
              <a:solidFill>
                <a:schemeClr val="bg1"/>
              </a:solidFill>
              <a:latin typeface="+mj-ea"/>
              <a:ea typeface="+mj-ea"/>
            </a:endParaRPr>
          </a:p>
          <a:p>
            <a:pPr>
              <a:lnSpc>
                <a:spcPct val="120000"/>
              </a:lnSpc>
            </a:pPr>
            <a:r>
              <a:rPr lang="zh-CN" altLang="en-US" sz="1400" dirty="0">
                <a:solidFill>
                  <a:schemeClr val="bg1"/>
                </a:solidFill>
                <a:latin typeface="+mj-ea"/>
                <a:ea typeface="+mj-ea"/>
              </a:rPr>
              <a:t>潜客促成</a:t>
            </a:r>
          </a:p>
        </p:txBody>
      </p:sp>
      <p:sp>
        <p:nvSpPr>
          <p:cNvPr id="174" name="椭圆 173">
            <a:extLst>
              <a:ext uri="{FF2B5EF4-FFF2-40B4-BE49-F238E27FC236}">
                <a16:creationId xmlns:a16="http://schemas.microsoft.com/office/drawing/2014/main" id="{E040B764-AB91-8842-6E64-9976C5628695}"/>
              </a:ext>
            </a:extLst>
          </p:cNvPr>
          <p:cNvSpPr/>
          <p:nvPr/>
        </p:nvSpPr>
        <p:spPr>
          <a:xfrm>
            <a:off x="2963446" y="4907627"/>
            <a:ext cx="718146" cy="718146"/>
          </a:xfrm>
          <a:prstGeom prst="ellipse">
            <a:avLst/>
          </a:prstGeom>
          <a:gradFill>
            <a:gsLst>
              <a:gs pos="100000">
                <a:schemeClr val="bg1">
                  <a:alpha val="78000"/>
                </a:schemeClr>
              </a:gs>
              <a:gs pos="0">
                <a:schemeClr val="bg1">
                  <a:lumMod val="85000"/>
                  <a:alpha val="58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椭圆 174">
            <a:extLst>
              <a:ext uri="{FF2B5EF4-FFF2-40B4-BE49-F238E27FC236}">
                <a16:creationId xmlns:a16="http://schemas.microsoft.com/office/drawing/2014/main" id="{06B0C387-6E19-1975-D75E-B50AB538FDEA}"/>
              </a:ext>
            </a:extLst>
          </p:cNvPr>
          <p:cNvSpPr/>
          <p:nvPr/>
        </p:nvSpPr>
        <p:spPr>
          <a:xfrm>
            <a:off x="3018376" y="4962557"/>
            <a:ext cx="608286" cy="608286"/>
          </a:xfrm>
          <a:prstGeom prst="ellipse">
            <a:avLst/>
          </a:prstGeom>
          <a:gradFill>
            <a:gsLst>
              <a:gs pos="0">
                <a:schemeClr val="accent2"/>
              </a:gs>
              <a:gs pos="100000">
                <a:schemeClr val="accent3"/>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TextBox 7">
            <a:extLst>
              <a:ext uri="{FF2B5EF4-FFF2-40B4-BE49-F238E27FC236}">
                <a16:creationId xmlns:a16="http://schemas.microsoft.com/office/drawing/2014/main" id="{F49E4442-07BD-CD5A-0A4D-FBC4CA5B4031}"/>
              </a:ext>
            </a:extLst>
          </p:cNvPr>
          <p:cNvSpPr txBox="1"/>
          <p:nvPr/>
        </p:nvSpPr>
        <p:spPr>
          <a:xfrm>
            <a:off x="4695049" y="5713466"/>
            <a:ext cx="705321" cy="503023"/>
          </a:xfrm>
          <a:prstGeom prst="rect">
            <a:avLst/>
          </a:prstGeom>
          <a:noFill/>
        </p:spPr>
        <p:txBody>
          <a:bodyPr wrap="none" lIns="0" tIns="0" rIns="0" bIns="0" rtlCol="0">
            <a:spAutoFit/>
          </a:bodyPr>
          <a:lstStyle/>
          <a:p>
            <a:pPr>
              <a:lnSpc>
                <a:spcPct val="120000"/>
              </a:lnSpc>
            </a:pPr>
            <a:r>
              <a:rPr lang="zh-CN" altLang="en-US" sz="1400" dirty="0">
                <a:solidFill>
                  <a:schemeClr val="bg1"/>
                </a:solidFill>
                <a:latin typeface="+mj-ea"/>
                <a:ea typeface="+mj-ea"/>
              </a:rPr>
              <a:t>人群收割</a:t>
            </a:r>
            <a:endParaRPr lang="en-US" altLang="zh-CN" sz="1400" dirty="0">
              <a:solidFill>
                <a:schemeClr val="bg1"/>
              </a:solidFill>
              <a:latin typeface="+mj-ea"/>
              <a:ea typeface="+mj-ea"/>
            </a:endParaRPr>
          </a:p>
          <a:p>
            <a:pPr>
              <a:lnSpc>
                <a:spcPct val="120000"/>
              </a:lnSpc>
            </a:pPr>
            <a:r>
              <a:rPr lang="zh-CN" altLang="en-US" sz="1400" dirty="0">
                <a:solidFill>
                  <a:schemeClr val="bg1"/>
                </a:solidFill>
                <a:latin typeface="+mj-ea"/>
                <a:ea typeface="+mj-ea"/>
              </a:rPr>
              <a:t>潜客转化</a:t>
            </a:r>
          </a:p>
        </p:txBody>
      </p:sp>
      <p:sp>
        <p:nvSpPr>
          <p:cNvPr id="181" name="椭圆 180">
            <a:extLst>
              <a:ext uri="{FF2B5EF4-FFF2-40B4-BE49-F238E27FC236}">
                <a16:creationId xmlns:a16="http://schemas.microsoft.com/office/drawing/2014/main" id="{58197943-B12D-5828-B1C9-47B23E85A408}"/>
              </a:ext>
            </a:extLst>
          </p:cNvPr>
          <p:cNvSpPr/>
          <p:nvPr/>
        </p:nvSpPr>
        <p:spPr>
          <a:xfrm>
            <a:off x="4688636" y="4907627"/>
            <a:ext cx="718146" cy="718146"/>
          </a:xfrm>
          <a:prstGeom prst="ellipse">
            <a:avLst/>
          </a:prstGeom>
          <a:gradFill>
            <a:gsLst>
              <a:gs pos="100000">
                <a:schemeClr val="bg1">
                  <a:alpha val="78000"/>
                </a:schemeClr>
              </a:gs>
              <a:gs pos="0">
                <a:schemeClr val="bg1">
                  <a:lumMod val="85000"/>
                  <a:alpha val="58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椭圆 181">
            <a:extLst>
              <a:ext uri="{FF2B5EF4-FFF2-40B4-BE49-F238E27FC236}">
                <a16:creationId xmlns:a16="http://schemas.microsoft.com/office/drawing/2014/main" id="{78D202B8-BBB5-58D3-1697-342F106A9DFA}"/>
              </a:ext>
            </a:extLst>
          </p:cNvPr>
          <p:cNvSpPr/>
          <p:nvPr/>
        </p:nvSpPr>
        <p:spPr>
          <a:xfrm>
            <a:off x="4743566" y="4962557"/>
            <a:ext cx="608286" cy="608286"/>
          </a:xfrm>
          <a:prstGeom prst="ellipse">
            <a:avLst/>
          </a:prstGeom>
          <a:gradFill>
            <a:gsLst>
              <a:gs pos="0">
                <a:schemeClr val="accent2"/>
              </a:gs>
              <a:gs pos="100000">
                <a:schemeClr val="accent3"/>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TextBox 9">
            <a:extLst>
              <a:ext uri="{FF2B5EF4-FFF2-40B4-BE49-F238E27FC236}">
                <a16:creationId xmlns:a16="http://schemas.microsoft.com/office/drawing/2014/main" id="{81542A33-816B-29A9-77C3-00F083C7F3AF}"/>
              </a:ext>
            </a:extLst>
          </p:cNvPr>
          <p:cNvSpPr txBox="1"/>
          <p:nvPr/>
        </p:nvSpPr>
        <p:spPr>
          <a:xfrm>
            <a:off x="6760318" y="5713466"/>
            <a:ext cx="705321" cy="244491"/>
          </a:xfrm>
          <a:prstGeom prst="rect">
            <a:avLst/>
          </a:prstGeom>
          <a:noFill/>
        </p:spPr>
        <p:txBody>
          <a:bodyPr wrap="none" lIns="0" tIns="0" rIns="0" bIns="0" rtlCol="0">
            <a:spAutoFit/>
          </a:bodyPr>
          <a:lstStyle/>
          <a:p>
            <a:pPr>
              <a:lnSpc>
                <a:spcPct val="120000"/>
              </a:lnSpc>
            </a:pPr>
            <a:r>
              <a:rPr lang="zh-CN" altLang="en-US" sz="1400" dirty="0">
                <a:solidFill>
                  <a:schemeClr val="bg1"/>
                </a:solidFill>
                <a:latin typeface="+mj-ea"/>
                <a:ea typeface="+mj-ea"/>
              </a:rPr>
              <a:t>线上投放</a:t>
            </a:r>
          </a:p>
        </p:txBody>
      </p:sp>
      <p:sp>
        <p:nvSpPr>
          <p:cNvPr id="195" name="椭圆 194">
            <a:extLst>
              <a:ext uri="{FF2B5EF4-FFF2-40B4-BE49-F238E27FC236}">
                <a16:creationId xmlns:a16="http://schemas.microsoft.com/office/drawing/2014/main" id="{55F9E3ED-1CB9-CD18-1629-EDC7164E3B32}"/>
              </a:ext>
            </a:extLst>
          </p:cNvPr>
          <p:cNvSpPr/>
          <p:nvPr/>
        </p:nvSpPr>
        <p:spPr>
          <a:xfrm>
            <a:off x="6753905" y="4907627"/>
            <a:ext cx="718146" cy="718146"/>
          </a:xfrm>
          <a:prstGeom prst="ellipse">
            <a:avLst/>
          </a:prstGeom>
          <a:gradFill>
            <a:gsLst>
              <a:gs pos="100000">
                <a:schemeClr val="bg1">
                  <a:alpha val="78000"/>
                </a:schemeClr>
              </a:gs>
              <a:gs pos="0">
                <a:schemeClr val="bg1">
                  <a:lumMod val="85000"/>
                  <a:alpha val="58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椭圆 195">
            <a:extLst>
              <a:ext uri="{FF2B5EF4-FFF2-40B4-BE49-F238E27FC236}">
                <a16:creationId xmlns:a16="http://schemas.microsoft.com/office/drawing/2014/main" id="{1D0C8F19-72B6-FDD2-DFA9-D746361492CB}"/>
              </a:ext>
            </a:extLst>
          </p:cNvPr>
          <p:cNvSpPr/>
          <p:nvPr/>
        </p:nvSpPr>
        <p:spPr>
          <a:xfrm>
            <a:off x="6808835" y="4962557"/>
            <a:ext cx="608286" cy="608286"/>
          </a:xfrm>
          <a:prstGeom prst="ellipse">
            <a:avLst/>
          </a:prstGeom>
          <a:gradFill>
            <a:gsLst>
              <a:gs pos="0">
                <a:schemeClr val="accent2"/>
              </a:gs>
              <a:gs pos="100000">
                <a:schemeClr val="accent3"/>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8" name="TextBox 10">
            <a:extLst>
              <a:ext uri="{FF2B5EF4-FFF2-40B4-BE49-F238E27FC236}">
                <a16:creationId xmlns:a16="http://schemas.microsoft.com/office/drawing/2014/main" id="{5BBC9B2A-354F-2EF7-04D4-FA8928D03F57}"/>
              </a:ext>
            </a:extLst>
          </p:cNvPr>
          <p:cNvSpPr txBox="1"/>
          <p:nvPr/>
        </p:nvSpPr>
        <p:spPr>
          <a:xfrm>
            <a:off x="8489659" y="5713466"/>
            <a:ext cx="705321" cy="244491"/>
          </a:xfrm>
          <a:prstGeom prst="rect">
            <a:avLst/>
          </a:prstGeom>
          <a:noFill/>
        </p:spPr>
        <p:txBody>
          <a:bodyPr wrap="none" lIns="0" tIns="0" rIns="0" bIns="0" rtlCol="0">
            <a:spAutoFit/>
          </a:bodyPr>
          <a:lstStyle/>
          <a:p>
            <a:pPr>
              <a:lnSpc>
                <a:spcPct val="120000"/>
              </a:lnSpc>
            </a:pPr>
            <a:r>
              <a:rPr lang="zh-CN" altLang="en-US" sz="1400" dirty="0">
                <a:solidFill>
                  <a:schemeClr val="bg1"/>
                </a:solidFill>
                <a:latin typeface="+mj-ea"/>
                <a:ea typeface="+mj-ea"/>
              </a:rPr>
              <a:t>线下新客</a:t>
            </a:r>
          </a:p>
        </p:txBody>
      </p:sp>
      <p:sp>
        <p:nvSpPr>
          <p:cNvPr id="202" name="椭圆 201">
            <a:extLst>
              <a:ext uri="{FF2B5EF4-FFF2-40B4-BE49-F238E27FC236}">
                <a16:creationId xmlns:a16="http://schemas.microsoft.com/office/drawing/2014/main" id="{025442A3-FE03-48E0-E2E7-779B8D8D4BED}"/>
              </a:ext>
            </a:extLst>
          </p:cNvPr>
          <p:cNvSpPr/>
          <p:nvPr/>
        </p:nvSpPr>
        <p:spPr>
          <a:xfrm>
            <a:off x="8483246" y="4907627"/>
            <a:ext cx="718146" cy="718146"/>
          </a:xfrm>
          <a:prstGeom prst="ellipse">
            <a:avLst/>
          </a:prstGeom>
          <a:gradFill>
            <a:gsLst>
              <a:gs pos="100000">
                <a:schemeClr val="bg1">
                  <a:alpha val="78000"/>
                </a:schemeClr>
              </a:gs>
              <a:gs pos="0">
                <a:schemeClr val="bg1">
                  <a:lumMod val="85000"/>
                  <a:alpha val="58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椭圆 202">
            <a:extLst>
              <a:ext uri="{FF2B5EF4-FFF2-40B4-BE49-F238E27FC236}">
                <a16:creationId xmlns:a16="http://schemas.microsoft.com/office/drawing/2014/main" id="{61066BF6-88D3-0433-43E3-EF417C318445}"/>
              </a:ext>
            </a:extLst>
          </p:cNvPr>
          <p:cNvSpPr/>
          <p:nvPr/>
        </p:nvSpPr>
        <p:spPr>
          <a:xfrm>
            <a:off x="8538176" y="4962557"/>
            <a:ext cx="608286" cy="608286"/>
          </a:xfrm>
          <a:prstGeom prst="ellipse">
            <a:avLst/>
          </a:prstGeom>
          <a:gradFill>
            <a:gsLst>
              <a:gs pos="0">
                <a:schemeClr val="accent2"/>
              </a:gs>
              <a:gs pos="100000">
                <a:schemeClr val="accent3"/>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TextBox 11">
            <a:extLst>
              <a:ext uri="{FF2B5EF4-FFF2-40B4-BE49-F238E27FC236}">
                <a16:creationId xmlns:a16="http://schemas.microsoft.com/office/drawing/2014/main" id="{67A86F66-A092-CB19-2F76-24E5CB6CE06C}"/>
              </a:ext>
            </a:extLst>
          </p:cNvPr>
          <p:cNvSpPr txBox="1"/>
          <p:nvPr/>
        </p:nvSpPr>
        <p:spPr>
          <a:xfrm>
            <a:off x="10026496" y="5713466"/>
            <a:ext cx="1082027" cy="244491"/>
          </a:xfrm>
          <a:prstGeom prst="rect">
            <a:avLst/>
          </a:prstGeom>
          <a:noFill/>
        </p:spPr>
        <p:txBody>
          <a:bodyPr wrap="none" lIns="0" tIns="0" rIns="0" bIns="0" rtlCol="0">
            <a:spAutoFit/>
          </a:bodyPr>
          <a:lstStyle/>
          <a:p>
            <a:pPr>
              <a:lnSpc>
                <a:spcPct val="120000"/>
              </a:lnSpc>
            </a:pPr>
            <a:r>
              <a:rPr lang="zh-CN" altLang="en-US" sz="1400" dirty="0">
                <a:solidFill>
                  <a:schemeClr val="bg1"/>
                </a:solidFill>
                <a:latin typeface="+mj-ea"/>
                <a:ea typeface="+mj-ea"/>
              </a:rPr>
              <a:t>线下</a:t>
            </a:r>
            <a:r>
              <a:rPr lang="en-US" altLang="zh-CN" sz="1400" dirty="0">
                <a:solidFill>
                  <a:schemeClr val="bg1"/>
                </a:solidFill>
                <a:latin typeface="+mj-ea"/>
                <a:ea typeface="+mj-ea"/>
              </a:rPr>
              <a:t>CRM</a:t>
            </a:r>
            <a:r>
              <a:rPr lang="zh-CN" altLang="en-US" sz="1400" dirty="0">
                <a:solidFill>
                  <a:schemeClr val="bg1"/>
                </a:solidFill>
                <a:latin typeface="+mj-ea"/>
                <a:ea typeface="+mj-ea"/>
              </a:rPr>
              <a:t>老客</a:t>
            </a:r>
          </a:p>
        </p:txBody>
      </p:sp>
      <p:pic>
        <p:nvPicPr>
          <p:cNvPr id="223" name="图形 222">
            <a:extLst>
              <a:ext uri="{FF2B5EF4-FFF2-40B4-BE49-F238E27FC236}">
                <a16:creationId xmlns:a16="http://schemas.microsoft.com/office/drawing/2014/main" id="{A7AAA4C1-2310-E415-3E42-2D0491C19D48}"/>
              </a:ext>
            </a:extLst>
          </p:cNvPr>
          <p:cNvPicPr>
            <a:picLocks noChangeAspect="1"/>
          </p:cNvPicPr>
          <p:nvPr/>
        </p:nvPicPr>
        <p:blipFill>
          <a:blip r:embed="rId16" cstate="screen">
            <a:extLst>
              <a:ext uri="{28A0092B-C50C-407E-A947-70E740481C1C}">
                <a14:useLocalDpi xmlns:a14="http://schemas.microsoft.com/office/drawing/2010/main"/>
              </a:ext>
              <a:ext uri="{96DAC541-7B7A-43D3-8B79-37D633B846F1}">
                <asvg:svgBlip xmlns:asvg="http://schemas.microsoft.com/office/drawing/2016/SVG/main" r:embed="rId17"/>
              </a:ext>
            </a:extLst>
          </a:blip>
          <a:stretch>
            <a:fillRect/>
          </a:stretch>
        </p:blipFill>
        <p:spPr>
          <a:xfrm>
            <a:off x="1414978" y="5088500"/>
            <a:ext cx="356400" cy="356400"/>
          </a:xfrm>
          <a:prstGeom prst="rect">
            <a:avLst/>
          </a:prstGeom>
        </p:spPr>
      </p:pic>
      <p:pic>
        <p:nvPicPr>
          <p:cNvPr id="225" name="图形 224">
            <a:extLst>
              <a:ext uri="{FF2B5EF4-FFF2-40B4-BE49-F238E27FC236}">
                <a16:creationId xmlns:a16="http://schemas.microsoft.com/office/drawing/2014/main" id="{EB10EE74-12D5-F0BE-A13F-7DF283E6372D}"/>
              </a:ext>
            </a:extLst>
          </p:cNvPr>
          <p:cNvPicPr>
            <a:picLocks noChangeAspect="1"/>
          </p:cNvPicPr>
          <p:nvPr/>
        </p:nvPicPr>
        <p:blipFill>
          <a:blip r:embed="rId18" cstate="screen">
            <a:extLst>
              <a:ext uri="{28A0092B-C50C-407E-A947-70E740481C1C}">
                <a14:useLocalDpi xmlns:a14="http://schemas.microsoft.com/office/drawing/2010/main"/>
              </a:ext>
              <a:ext uri="{96DAC541-7B7A-43D3-8B79-37D633B846F1}">
                <asvg:svgBlip xmlns:asvg="http://schemas.microsoft.com/office/drawing/2016/SVG/main" r:embed="rId19"/>
              </a:ext>
            </a:extLst>
          </a:blip>
          <a:stretch>
            <a:fillRect/>
          </a:stretch>
        </p:blipFill>
        <p:spPr>
          <a:xfrm>
            <a:off x="3144319" y="5088500"/>
            <a:ext cx="356400" cy="356400"/>
          </a:xfrm>
          <a:prstGeom prst="rect">
            <a:avLst/>
          </a:prstGeom>
        </p:spPr>
      </p:pic>
      <p:pic>
        <p:nvPicPr>
          <p:cNvPr id="227" name="图形 226">
            <a:extLst>
              <a:ext uri="{FF2B5EF4-FFF2-40B4-BE49-F238E27FC236}">
                <a16:creationId xmlns:a16="http://schemas.microsoft.com/office/drawing/2014/main" id="{94E57C92-AF7D-9879-8AF5-44AA9968DBF1}"/>
              </a:ext>
            </a:extLst>
          </p:cNvPr>
          <p:cNvPicPr>
            <a:picLocks noChangeAspect="1"/>
          </p:cNvPicPr>
          <p:nvPr/>
        </p:nvPicPr>
        <p:blipFill>
          <a:blip r:embed="rId20" cstate="screen">
            <a:extLst>
              <a:ext uri="{28A0092B-C50C-407E-A947-70E740481C1C}">
                <a14:useLocalDpi xmlns:a14="http://schemas.microsoft.com/office/drawing/2010/main"/>
              </a:ext>
              <a:ext uri="{96DAC541-7B7A-43D3-8B79-37D633B846F1}">
                <asvg:svgBlip xmlns:asvg="http://schemas.microsoft.com/office/drawing/2016/SVG/main" r:embed="rId21"/>
              </a:ext>
            </a:extLst>
          </a:blip>
          <a:stretch>
            <a:fillRect/>
          </a:stretch>
        </p:blipFill>
        <p:spPr>
          <a:xfrm>
            <a:off x="4869509" y="5088500"/>
            <a:ext cx="356400" cy="356400"/>
          </a:xfrm>
          <a:prstGeom prst="rect">
            <a:avLst/>
          </a:prstGeom>
        </p:spPr>
      </p:pic>
      <p:pic>
        <p:nvPicPr>
          <p:cNvPr id="229" name="图形 228">
            <a:extLst>
              <a:ext uri="{FF2B5EF4-FFF2-40B4-BE49-F238E27FC236}">
                <a16:creationId xmlns:a16="http://schemas.microsoft.com/office/drawing/2014/main" id="{6737AAD4-07F3-163C-4411-88CB7448EA6A}"/>
              </a:ext>
            </a:extLst>
          </p:cNvPr>
          <p:cNvPicPr>
            <a:picLocks noChangeAspect="1"/>
          </p:cNvPicPr>
          <p:nvPr/>
        </p:nvPicPr>
        <p:blipFill>
          <a:blip r:embed="rId22" cstate="screen">
            <a:extLst>
              <a:ext uri="{28A0092B-C50C-407E-A947-70E740481C1C}">
                <a14:useLocalDpi xmlns:a14="http://schemas.microsoft.com/office/drawing/2010/main"/>
              </a:ext>
              <a:ext uri="{96DAC541-7B7A-43D3-8B79-37D633B846F1}">
                <asvg:svgBlip xmlns:asvg="http://schemas.microsoft.com/office/drawing/2016/SVG/main" r:embed="rId23"/>
              </a:ext>
            </a:extLst>
          </a:blip>
          <a:stretch>
            <a:fillRect/>
          </a:stretch>
        </p:blipFill>
        <p:spPr>
          <a:xfrm>
            <a:off x="6934778" y="5088500"/>
            <a:ext cx="356400" cy="356400"/>
          </a:xfrm>
          <a:prstGeom prst="rect">
            <a:avLst/>
          </a:prstGeom>
        </p:spPr>
      </p:pic>
      <p:pic>
        <p:nvPicPr>
          <p:cNvPr id="231" name="图形 230">
            <a:extLst>
              <a:ext uri="{FF2B5EF4-FFF2-40B4-BE49-F238E27FC236}">
                <a16:creationId xmlns:a16="http://schemas.microsoft.com/office/drawing/2014/main" id="{436A725A-3805-123F-C9CF-8BCDB1829CE0}"/>
              </a:ext>
            </a:extLst>
          </p:cNvPr>
          <p:cNvPicPr>
            <a:picLocks noChangeAspect="1"/>
          </p:cNvPicPr>
          <p:nvPr/>
        </p:nvPicPr>
        <p:blipFill>
          <a:blip r:embed="rId24" cstate="screen">
            <a:extLst>
              <a:ext uri="{28A0092B-C50C-407E-A947-70E740481C1C}">
                <a14:useLocalDpi xmlns:a14="http://schemas.microsoft.com/office/drawing/2010/main"/>
              </a:ext>
              <a:ext uri="{96DAC541-7B7A-43D3-8B79-37D633B846F1}">
                <asvg:svgBlip xmlns:asvg="http://schemas.microsoft.com/office/drawing/2016/SVG/main" r:embed="rId25"/>
              </a:ext>
            </a:extLst>
          </a:blip>
          <a:stretch>
            <a:fillRect/>
          </a:stretch>
        </p:blipFill>
        <p:spPr>
          <a:xfrm>
            <a:off x="8664119" y="5088500"/>
            <a:ext cx="356400" cy="356400"/>
          </a:xfrm>
          <a:prstGeom prst="rect">
            <a:avLst/>
          </a:prstGeom>
        </p:spPr>
      </p:pic>
      <p:sp>
        <p:nvSpPr>
          <p:cNvPr id="209" name="椭圆 208">
            <a:extLst>
              <a:ext uri="{FF2B5EF4-FFF2-40B4-BE49-F238E27FC236}">
                <a16:creationId xmlns:a16="http://schemas.microsoft.com/office/drawing/2014/main" id="{0575EC64-CEC3-40D0-9978-1230CFAF2F46}"/>
              </a:ext>
            </a:extLst>
          </p:cNvPr>
          <p:cNvSpPr/>
          <p:nvPr/>
        </p:nvSpPr>
        <p:spPr>
          <a:xfrm>
            <a:off x="10208436" y="4907627"/>
            <a:ext cx="718146" cy="718146"/>
          </a:xfrm>
          <a:prstGeom prst="ellipse">
            <a:avLst/>
          </a:prstGeom>
          <a:gradFill>
            <a:gsLst>
              <a:gs pos="100000">
                <a:schemeClr val="bg1">
                  <a:alpha val="78000"/>
                </a:schemeClr>
              </a:gs>
              <a:gs pos="0">
                <a:schemeClr val="bg1">
                  <a:lumMod val="85000"/>
                  <a:alpha val="58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椭圆 209">
            <a:extLst>
              <a:ext uri="{FF2B5EF4-FFF2-40B4-BE49-F238E27FC236}">
                <a16:creationId xmlns:a16="http://schemas.microsoft.com/office/drawing/2014/main" id="{BAA01D7F-E2D0-A6F0-9FC5-B29041964C44}"/>
              </a:ext>
            </a:extLst>
          </p:cNvPr>
          <p:cNvSpPr/>
          <p:nvPr/>
        </p:nvSpPr>
        <p:spPr>
          <a:xfrm>
            <a:off x="10263366" y="4962557"/>
            <a:ext cx="608286" cy="608286"/>
          </a:xfrm>
          <a:prstGeom prst="ellipse">
            <a:avLst/>
          </a:prstGeom>
          <a:gradFill>
            <a:gsLst>
              <a:gs pos="0">
                <a:schemeClr val="accent2"/>
              </a:gs>
              <a:gs pos="100000">
                <a:schemeClr val="accent3"/>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3" name="图形 232">
            <a:extLst>
              <a:ext uri="{FF2B5EF4-FFF2-40B4-BE49-F238E27FC236}">
                <a16:creationId xmlns:a16="http://schemas.microsoft.com/office/drawing/2014/main" id="{7BFD6205-DC81-B006-C2BE-1B1F7F02CF57}"/>
              </a:ext>
            </a:extLst>
          </p:cNvPr>
          <p:cNvPicPr>
            <a:picLocks noChangeAspect="1"/>
          </p:cNvPicPr>
          <p:nvPr/>
        </p:nvPicPr>
        <p:blipFill>
          <a:blip r:embed="rId26" cstate="screen">
            <a:extLst>
              <a:ext uri="{28A0092B-C50C-407E-A947-70E740481C1C}">
                <a14:useLocalDpi xmlns:a14="http://schemas.microsoft.com/office/drawing/2010/main"/>
              </a:ext>
              <a:ext uri="{96DAC541-7B7A-43D3-8B79-37D633B846F1}">
                <asvg:svgBlip xmlns:asvg="http://schemas.microsoft.com/office/drawing/2016/SVG/main" r:embed="rId27"/>
              </a:ext>
            </a:extLst>
          </a:blip>
          <a:stretch>
            <a:fillRect/>
          </a:stretch>
        </p:blipFill>
        <p:spPr>
          <a:xfrm>
            <a:off x="10389309" y="5088500"/>
            <a:ext cx="356400" cy="35640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0E76148C-31B1-2DC2-FA2A-DBD9F5E034EA}"/>
              </a:ext>
            </a:extLst>
          </p:cNvPr>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bright="-28000"/>
                    </a14:imgEffect>
                  </a14:imgLayer>
                </a14:imgProps>
              </a:ext>
              <a:ext uri="{28A0092B-C50C-407E-A947-70E740481C1C}">
                <a14:useLocalDpi xmlns:a14="http://schemas.microsoft.com/office/drawing/2010/main"/>
              </a:ext>
            </a:extLst>
          </a:blip>
          <a:srcRect/>
          <a:stretch/>
        </p:blipFill>
        <p:spPr>
          <a:xfrm>
            <a:off x="3896113" y="0"/>
            <a:ext cx="8292712" cy="6858000"/>
          </a:xfrm>
          <a:prstGeom prst="rect">
            <a:avLst/>
          </a:prstGeom>
        </p:spPr>
      </p:pic>
      <p:sp>
        <p:nvSpPr>
          <p:cNvPr id="314" name="矩形 313">
            <a:extLst>
              <a:ext uri="{FF2B5EF4-FFF2-40B4-BE49-F238E27FC236}">
                <a16:creationId xmlns:a16="http://schemas.microsoft.com/office/drawing/2014/main" id="{ED926CCF-6B7F-1DF3-5427-A6212F6F2E2D}"/>
              </a:ext>
            </a:extLst>
          </p:cNvPr>
          <p:cNvSpPr/>
          <p:nvPr/>
        </p:nvSpPr>
        <p:spPr>
          <a:xfrm>
            <a:off x="0" y="0"/>
            <a:ext cx="12188825" cy="6858000"/>
          </a:xfrm>
          <a:prstGeom prst="rect">
            <a:avLst/>
          </a:prstGeom>
          <a:gradFill>
            <a:gsLst>
              <a:gs pos="51000">
                <a:schemeClr val="accent5"/>
              </a:gs>
              <a:gs pos="100000">
                <a:schemeClr val="accent5">
                  <a:alpha val="45000"/>
                </a:schemeClr>
              </a:gs>
            </a:gsLst>
            <a:lin ang="0" scaled="0"/>
          </a:gra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8" name="矩形: 圆角 307">
            <a:extLst>
              <a:ext uri="{FF2B5EF4-FFF2-40B4-BE49-F238E27FC236}">
                <a16:creationId xmlns:a16="http://schemas.microsoft.com/office/drawing/2014/main" id="{3105DDB4-F97A-AD06-3FDD-00DA34F0CFC5}"/>
              </a:ext>
            </a:extLst>
          </p:cNvPr>
          <p:cNvSpPr/>
          <p:nvPr/>
        </p:nvSpPr>
        <p:spPr>
          <a:xfrm>
            <a:off x="5928899" y="1664808"/>
            <a:ext cx="4430245" cy="461719"/>
          </a:xfrm>
          <a:prstGeom prst="roundRect">
            <a:avLst>
              <a:gd name="adj" fmla="val 637"/>
            </a:avLst>
          </a:prstGeom>
          <a:gradFill>
            <a:gsLst>
              <a:gs pos="0">
                <a:schemeClr val="accent2"/>
              </a:gs>
              <a:gs pos="100000">
                <a:schemeClr val="accent3"/>
              </a:gs>
            </a:gsLst>
            <a:lin ang="30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等腰三角形 103">
            <a:extLst>
              <a:ext uri="{FF2B5EF4-FFF2-40B4-BE49-F238E27FC236}">
                <a16:creationId xmlns:a16="http://schemas.microsoft.com/office/drawing/2014/main" id="{074C620E-2605-9946-4666-4435255E06C4}"/>
              </a:ext>
            </a:extLst>
          </p:cNvPr>
          <p:cNvSpPr/>
          <p:nvPr/>
        </p:nvSpPr>
        <p:spPr>
          <a:xfrm rot="5400000">
            <a:off x="3363903" y="2988443"/>
            <a:ext cx="2376264" cy="2748134"/>
          </a:xfrm>
          <a:custGeom>
            <a:avLst/>
            <a:gdLst>
              <a:gd name="connsiteX0" fmla="*/ 0 w 2376264"/>
              <a:gd name="connsiteY0" fmla="*/ 2748134 h 2748134"/>
              <a:gd name="connsiteX1" fmla="*/ 1188132 w 2376264"/>
              <a:gd name="connsiteY1" fmla="*/ 0 h 2748134"/>
              <a:gd name="connsiteX2" fmla="*/ 2376264 w 2376264"/>
              <a:gd name="connsiteY2" fmla="*/ 2748134 h 2748134"/>
              <a:gd name="connsiteX3" fmla="*/ 0 w 2376264"/>
              <a:gd name="connsiteY3" fmla="*/ 2748134 h 2748134"/>
              <a:gd name="connsiteX0" fmla="*/ 0 w 2376264"/>
              <a:gd name="connsiteY0" fmla="*/ 2748134 h 2748134"/>
              <a:gd name="connsiteX1" fmla="*/ 1188132 w 2376264"/>
              <a:gd name="connsiteY1" fmla="*/ 0 h 2748134"/>
              <a:gd name="connsiteX2" fmla="*/ 2376264 w 2376264"/>
              <a:gd name="connsiteY2" fmla="*/ 2748134 h 2748134"/>
              <a:gd name="connsiteX3" fmla="*/ 0 w 2376264"/>
              <a:gd name="connsiteY3" fmla="*/ 2748134 h 2748134"/>
              <a:gd name="connsiteX0" fmla="*/ 0 w 2376264"/>
              <a:gd name="connsiteY0" fmla="*/ 2748134 h 2748134"/>
              <a:gd name="connsiteX1" fmla="*/ 1188132 w 2376264"/>
              <a:gd name="connsiteY1" fmla="*/ 0 h 2748134"/>
              <a:gd name="connsiteX2" fmla="*/ 2376264 w 2376264"/>
              <a:gd name="connsiteY2" fmla="*/ 2748134 h 2748134"/>
              <a:gd name="connsiteX3" fmla="*/ 0 w 2376264"/>
              <a:gd name="connsiteY3" fmla="*/ 2748134 h 2748134"/>
              <a:gd name="connsiteX0" fmla="*/ 0 w 2376264"/>
              <a:gd name="connsiteY0" fmla="*/ 2748134 h 2748134"/>
              <a:gd name="connsiteX1" fmla="*/ 1188132 w 2376264"/>
              <a:gd name="connsiteY1" fmla="*/ 0 h 2748134"/>
              <a:gd name="connsiteX2" fmla="*/ 2376264 w 2376264"/>
              <a:gd name="connsiteY2" fmla="*/ 2748134 h 2748134"/>
              <a:gd name="connsiteX3" fmla="*/ 0 w 2376264"/>
              <a:gd name="connsiteY3" fmla="*/ 2748134 h 2748134"/>
              <a:gd name="connsiteX0" fmla="*/ 0 w 2376264"/>
              <a:gd name="connsiteY0" fmla="*/ 2748134 h 2748134"/>
              <a:gd name="connsiteX1" fmla="*/ 1188132 w 2376264"/>
              <a:gd name="connsiteY1" fmla="*/ 0 h 2748134"/>
              <a:gd name="connsiteX2" fmla="*/ 2376264 w 2376264"/>
              <a:gd name="connsiteY2" fmla="*/ 2748134 h 2748134"/>
              <a:gd name="connsiteX3" fmla="*/ 0 w 2376264"/>
              <a:gd name="connsiteY3" fmla="*/ 2748134 h 2748134"/>
              <a:gd name="connsiteX0" fmla="*/ 0 w 2376264"/>
              <a:gd name="connsiteY0" fmla="*/ 2748134 h 2748134"/>
              <a:gd name="connsiteX1" fmla="*/ 1188132 w 2376264"/>
              <a:gd name="connsiteY1" fmla="*/ 0 h 2748134"/>
              <a:gd name="connsiteX2" fmla="*/ 2376264 w 2376264"/>
              <a:gd name="connsiteY2" fmla="*/ 2748134 h 2748134"/>
              <a:gd name="connsiteX3" fmla="*/ 0 w 2376264"/>
              <a:gd name="connsiteY3" fmla="*/ 2748134 h 2748134"/>
              <a:gd name="connsiteX0" fmla="*/ 0 w 2376264"/>
              <a:gd name="connsiteY0" fmla="*/ 2748134 h 2748134"/>
              <a:gd name="connsiteX1" fmla="*/ 1188132 w 2376264"/>
              <a:gd name="connsiteY1" fmla="*/ 0 h 2748134"/>
              <a:gd name="connsiteX2" fmla="*/ 2376264 w 2376264"/>
              <a:gd name="connsiteY2" fmla="*/ 2748134 h 2748134"/>
              <a:gd name="connsiteX3" fmla="*/ 0 w 2376264"/>
              <a:gd name="connsiteY3" fmla="*/ 2748134 h 2748134"/>
            </a:gdLst>
            <a:ahLst/>
            <a:cxnLst>
              <a:cxn ang="0">
                <a:pos x="connsiteX0" y="connsiteY0"/>
              </a:cxn>
              <a:cxn ang="0">
                <a:pos x="connsiteX1" y="connsiteY1"/>
              </a:cxn>
              <a:cxn ang="0">
                <a:pos x="connsiteX2" y="connsiteY2"/>
              </a:cxn>
              <a:cxn ang="0">
                <a:pos x="connsiteX3" y="connsiteY3"/>
              </a:cxn>
            </a:cxnLst>
            <a:rect l="l" t="t" r="r" b="b"/>
            <a:pathLst>
              <a:path w="2376264" h="2748134">
                <a:moveTo>
                  <a:pt x="0" y="2748134"/>
                </a:moveTo>
                <a:cubicBezTo>
                  <a:pt x="138136" y="1245935"/>
                  <a:pt x="885873" y="1150506"/>
                  <a:pt x="1188132" y="0"/>
                </a:cubicBezTo>
                <a:cubicBezTo>
                  <a:pt x="1560730" y="1150507"/>
                  <a:pt x="2074004" y="1081812"/>
                  <a:pt x="2376264" y="2748134"/>
                </a:cubicBezTo>
                <a:lnTo>
                  <a:pt x="0" y="2748134"/>
                </a:lnTo>
                <a:close/>
              </a:path>
            </a:pathLst>
          </a:custGeom>
          <a:solidFill>
            <a:schemeClr val="bg1">
              <a:lumMod val="85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等腰三角形 103">
            <a:extLst>
              <a:ext uri="{FF2B5EF4-FFF2-40B4-BE49-F238E27FC236}">
                <a16:creationId xmlns:a16="http://schemas.microsoft.com/office/drawing/2014/main" id="{6A3D3867-D94F-CDFA-8981-86DBEE33E8A4}"/>
              </a:ext>
            </a:extLst>
          </p:cNvPr>
          <p:cNvSpPr/>
          <p:nvPr/>
        </p:nvSpPr>
        <p:spPr>
          <a:xfrm rot="5400000">
            <a:off x="3696940" y="3373598"/>
            <a:ext cx="1710190" cy="1977824"/>
          </a:xfrm>
          <a:custGeom>
            <a:avLst/>
            <a:gdLst>
              <a:gd name="connsiteX0" fmla="*/ 0 w 2376264"/>
              <a:gd name="connsiteY0" fmla="*/ 2748134 h 2748134"/>
              <a:gd name="connsiteX1" fmla="*/ 1188132 w 2376264"/>
              <a:gd name="connsiteY1" fmla="*/ 0 h 2748134"/>
              <a:gd name="connsiteX2" fmla="*/ 2376264 w 2376264"/>
              <a:gd name="connsiteY2" fmla="*/ 2748134 h 2748134"/>
              <a:gd name="connsiteX3" fmla="*/ 0 w 2376264"/>
              <a:gd name="connsiteY3" fmla="*/ 2748134 h 2748134"/>
              <a:gd name="connsiteX0" fmla="*/ 0 w 2376264"/>
              <a:gd name="connsiteY0" fmla="*/ 2748134 h 2748134"/>
              <a:gd name="connsiteX1" fmla="*/ 1188132 w 2376264"/>
              <a:gd name="connsiteY1" fmla="*/ 0 h 2748134"/>
              <a:gd name="connsiteX2" fmla="*/ 2376264 w 2376264"/>
              <a:gd name="connsiteY2" fmla="*/ 2748134 h 2748134"/>
              <a:gd name="connsiteX3" fmla="*/ 0 w 2376264"/>
              <a:gd name="connsiteY3" fmla="*/ 2748134 h 2748134"/>
              <a:gd name="connsiteX0" fmla="*/ 0 w 2376264"/>
              <a:gd name="connsiteY0" fmla="*/ 2748134 h 2748134"/>
              <a:gd name="connsiteX1" fmla="*/ 1188132 w 2376264"/>
              <a:gd name="connsiteY1" fmla="*/ 0 h 2748134"/>
              <a:gd name="connsiteX2" fmla="*/ 2376264 w 2376264"/>
              <a:gd name="connsiteY2" fmla="*/ 2748134 h 2748134"/>
              <a:gd name="connsiteX3" fmla="*/ 0 w 2376264"/>
              <a:gd name="connsiteY3" fmla="*/ 2748134 h 2748134"/>
              <a:gd name="connsiteX0" fmla="*/ 0 w 2376264"/>
              <a:gd name="connsiteY0" fmla="*/ 2748134 h 2748134"/>
              <a:gd name="connsiteX1" fmla="*/ 1188132 w 2376264"/>
              <a:gd name="connsiteY1" fmla="*/ 0 h 2748134"/>
              <a:gd name="connsiteX2" fmla="*/ 2376264 w 2376264"/>
              <a:gd name="connsiteY2" fmla="*/ 2748134 h 2748134"/>
              <a:gd name="connsiteX3" fmla="*/ 0 w 2376264"/>
              <a:gd name="connsiteY3" fmla="*/ 2748134 h 2748134"/>
              <a:gd name="connsiteX0" fmla="*/ 0 w 2376264"/>
              <a:gd name="connsiteY0" fmla="*/ 2748134 h 2748134"/>
              <a:gd name="connsiteX1" fmla="*/ 1188132 w 2376264"/>
              <a:gd name="connsiteY1" fmla="*/ 0 h 2748134"/>
              <a:gd name="connsiteX2" fmla="*/ 2376264 w 2376264"/>
              <a:gd name="connsiteY2" fmla="*/ 2748134 h 2748134"/>
              <a:gd name="connsiteX3" fmla="*/ 0 w 2376264"/>
              <a:gd name="connsiteY3" fmla="*/ 2748134 h 2748134"/>
              <a:gd name="connsiteX0" fmla="*/ 0 w 2376264"/>
              <a:gd name="connsiteY0" fmla="*/ 2748134 h 2748134"/>
              <a:gd name="connsiteX1" fmla="*/ 1188132 w 2376264"/>
              <a:gd name="connsiteY1" fmla="*/ 0 h 2748134"/>
              <a:gd name="connsiteX2" fmla="*/ 2376264 w 2376264"/>
              <a:gd name="connsiteY2" fmla="*/ 2748134 h 2748134"/>
              <a:gd name="connsiteX3" fmla="*/ 0 w 2376264"/>
              <a:gd name="connsiteY3" fmla="*/ 2748134 h 2748134"/>
              <a:gd name="connsiteX0" fmla="*/ 0 w 2376264"/>
              <a:gd name="connsiteY0" fmla="*/ 2748134 h 2748134"/>
              <a:gd name="connsiteX1" fmla="*/ 1188132 w 2376264"/>
              <a:gd name="connsiteY1" fmla="*/ 0 h 2748134"/>
              <a:gd name="connsiteX2" fmla="*/ 2376264 w 2376264"/>
              <a:gd name="connsiteY2" fmla="*/ 2748134 h 2748134"/>
              <a:gd name="connsiteX3" fmla="*/ 0 w 2376264"/>
              <a:gd name="connsiteY3" fmla="*/ 2748134 h 2748134"/>
            </a:gdLst>
            <a:ahLst/>
            <a:cxnLst>
              <a:cxn ang="0">
                <a:pos x="connsiteX0" y="connsiteY0"/>
              </a:cxn>
              <a:cxn ang="0">
                <a:pos x="connsiteX1" y="connsiteY1"/>
              </a:cxn>
              <a:cxn ang="0">
                <a:pos x="connsiteX2" y="connsiteY2"/>
              </a:cxn>
              <a:cxn ang="0">
                <a:pos x="connsiteX3" y="connsiteY3"/>
              </a:cxn>
            </a:cxnLst>
            <a:rect l="l" t="t" r="r" b="b"/>
            <a:pathLst>
              <a:path w="2376264" h="2748134">
                <a:moveTo>
                  <a:pt x="0" y="2748134"/>
                </a:moveTo>
                <a:cubicBezTo>
                  <a:pt x="138136" y="1245935"/>
                  <a:pt x="885873" y="1150506"/>
                  <a:pt x="1188132" y="0"/>
                </a:cubicBezTo>
                <a:cubicBezTo>
                  <a:pt x="1560730" y="1150507"/>
                  <a:pt x="2074004" y="1081812"/>
                  <a:pt x="2376264" y="2748134"/>
                </a:cubicBezTo>
                <a:lnTo>
                  <a:pt x="0" y="2748134"/>
                </a:lnTo>
                <a:close/>
              </a:path>
            </a:pathLst>
          </a:custGeom>
          <a:solidFill>
            <a:schemeClr val="bg1">
              <a:lumMod val="7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矩形: 圆角 94">
            <a:extLst>
              <a:ext uri="{FF2B5EF4-FFF2-40B4-BE49-F238E27FC236}">
                <a16:creationId xmlns:a16="http://schemas.microsoft.com/office/drawing/2014/main" id="{DF5965BC-4B41-03E1-49BF-970A690EFA0B}"/>
              </a:ext>
            </a:extLst>
          </p:cNvPr>
          <p:cNvSpPr/>
          <p:nvPr/>
        </p:nvSpPr>
        <p:spPr>
          <a:xfrm>
            <a:off x="2612401" y="4362511"/>
            <a:ext cx="1948146" cy="393740"/>
          </a:xfrm>
          <a:prstGeom prst="roundRect">
            <a:avLst>
              <a:gd name="adj" fmla="val 2728"/>
            </a:avLst>
          </a:prstGeom>
          <a:solidFill>
            <a:schemeClr val="accent5"/>
          </a:solidFill>
          <a:ln w="12700">
            <a:gradFill>
              <a:gsLst>
                <a:gs pos="0">
                  <a:schemeClr val="accent1">
                    <a:lumMod val="5000"/>
                    <a:lumOff val="95000"/>
                    <a:alpha val="67000"/>
                  </a:schemeClr>
                </a:gs>
                <a:gs pos="100000">
                  <a:schemeClr val="bg1">
                    <a:lumMod val="85000"/>
                    <a:alpha val="86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矩形: 圆角 96">
            <a:extLst>
              <a:ext uri="{FF2B5EF4-FFF2-40B4-BE49-F238E27FC236}">
                <a16:creationId xmlns:a16="http://schemas.microsoft.com/office/drawing/2014/main" id="{2B1EB3A1-9F0B-C4A4-59B6-4C8AE7E950FE}"/>
              </a:ext>
            </a:extLst>
          </p:cNvPr>
          <p:cNvSpPr/>
          <p:nvPr/>
        </p:nvSpPr>
        <p:spPr>
          <a:xfrm>
            <a:off x="2612401" y="4763313"/>
            <a:ext cx="1948146" cy="376562"/>
          </a:xfrm>
          <a:prstGeom prst="roundRect">
            <a:avLst>
              <a:gd name="adj" fmla="val 2728"/>
            </a:avLst>
          </a:prstGeom>
          <a:solidFill>
            <a:schemeClr val="accent5"/>
          </a:solidFill>
          <a:ln w="12700">
            <a:gradFill>
              <a:gsLst>
                <a:gs pos="0">
                  <a:schemeClr val="accent1">
                    <a:lumMod val="5000"/>
                    <a:lumOff val="95000"/>
                    <a:alpha val="67000"/>
                  </a:schemeClr>
                </a:gs>
                <a:gs pos="100000">
                  <a:schemeClr val="bg1">
                    <a:lumMod val="85000"/>
                    <a:alpha val="86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矩形: 圆角 97">
            <a:extLst>
              <a:ext uri="{FF2B5EF4-FFF2-40B4-BE49-F238E27FC236}">
                <a16:creationId xmlns:a16="http://schemas.microsoft.com/office/drawing/2014/main" id="{A9A59293-6193-255D-5331-4D5C283A7F8E}"/>
              </a:ext>
            </a:extLst>
          </p:cNvPr>
          <p:cNvSpPr/>
          <p:nvPr/>
        </p:nvSpPr>
        <p:spPr>
          <a:xfrm>
            <a:off x="2612401" y="5146937"/>
            <a:ext cx="1948146" cy="376562"/>
          </a:xfrm>
          <a:prstGeom prst="roundRect">
            <a:avLst>
              <a:gd name="adj" fmla="val 2728"/>
            </a:avLst>
          </a:prstGeom>
          <a:solidFill>
            <a:schemeClr val="accent5"/>
          </a:solidFill>
          <a:ln w="12700">
            <a:gradFill>
              <a:gsLst>
                <a:gs pos="0">
                  <a:schemeClr val="accent1">
                    <a:lumMod val="5000"/>
                    <a:lumOff val="95000"/>
                    <a:alpha val="67000"/>
                  </a:schemeClr>
                </a:gs>
                <a:gs pos="100000">
                  <a:schemeClr val="bg1">
                    <a:lumMod val="85000"/>
                    <a:alpha val="86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矩形: 圆角 98">
            <a:extLst>
              <a:ext uri="{FF2B5EF4-FFF2-40B4-BE49-F238E27FC236}">
                <a16:creationId xmlns:a16="http://schemas.microsoft.com/office/drawing/2014/main" id="{03A2D109-75FF-4B30-3519-24098171C307}"/>
              </a:ext>
            </a:extLst>
          </p:cNvPr>
          <p:cNvSpPr/>
          <p:nvPr/>
        </p:nvSpPr>
        <p:spPr>
          <a:xfrm>
            <a:off x="2612401" y="5530561"/>
            <a:ext cx="1948146" cy="376562"/>
          </a:xfrm>
          <a:prstGeom prst="roundRect">
            <a:avLst>
              <a:gd name="adj" fmla="val 2728"/>
            </a:avLst>
          </a:prstGeom>
          <a:solidFill>
            <a:schemeClr val="accent5"/>
          </a:solidFill>
          <a:ln w="12700">
            <a:gradFill>
              <a:gsLst>
                <a:gs pos="0">
                  <a:schemeClr val="accent1">
                    <a:lumMod val="5000"/>
                    <a:lumOff val="95000"/>
                    <a:alpha val="67000"/>
                  </a:schemeClr>
                </a:gs>
                <a:gs pos="100000">
                  <a:schemeClr val="bg1">
                    <a:lumMod val="85000"/>
                    <a:alpha val="86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矩形: 圆角 99">
            <a:extLst>
              <a:ext uri="{FF2B5EF4-FFF2-40B4-BE49-F238E27FC236}">
                <a16:creationId xmlns:a16="http://schemas.microsoft.com/office/drawing/2014/main" id="{3FB09875-BD65-71F4-2829-D27F8AA00422}"/>
              </a:ext>
            </a:extLst>
          </p:cNvPr>
          <p:cNvSpPr/>
          <p:nvPr/>
        </p:nvSpPr>
        <p:spPr>
          <a:xfrm>
            <a:off x="2612401" y="5914183"/>
            <a:ext cx="1948146" cy="376562"/>
          </a:xfrm>
          <a:prstGeom prst="roundRect">
            <a:avLst>
              <a:gd name="adj" fmla="val 2728"/>
            </a:avLst>
          </a:prstGeom>
          <a:solidFill>
            <a:schemeClr val="accent5"/>
          </a:solidFill>
          <a:ln w="12700">
            <a:gradFill>
              <a:gsLst>
                <a:gs pos="0">
                  <a:schemeClr val="accent1">
                    <a:lumMod val="5000"/>
                    <a:lumOff val="95000"/>
                    <a:alpha val="67000"/>
                  </a:schemeClr>
                </a:gs>
                <a:gs pos="100000">
                  <a:schemeClr val="bg1">
                    <a:lumMod val="85000"/>
                    <a:alpha val="86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圆角 71">
            <a:extLst>
              <a:ext uri="{FF2B5EF4-FFF2-40B4-BE49-F238E27FC236}">
                <a16:creationId xmlns:a16="http://schemas.microsoft.com/office/drawing/2014/main" id="{D5437F45-F383-3529-8B7E-0121013CAB23}"/>
              </a:ext>
            </a:extLst>
          </p:cNvPr>
          <p:cNvSpPr/>
          <p:nvPr/>
        </p:nvSpPr>
        <p:spPr>
          <a:xfrm>
            <a:off x="2612401" y="3405946"/>
            <a:ext cx="1948146" cy="949505"/>
          </a:xfrm>
          <a:prstGeom prst="roundRect">
            <a:avLst>
              <a:gd name="adj" fmla="val 2728"/>
            </a:avLst>
          </a:prstGeom>
          <a:solidFill>
            <a:schemeClr val="accent5"/>
          </a:solidFill>
          <a:ln w="12700">
            <a:gradFill>
              <a:gsLst>
                <a:gs pos="0">
                  <a:schemeClr val="accent1">
                    <a:lumMod val="5000"/>
                    <a:lumOff val="95000"/>
                    <a:alpha val="67000"/>
                  </a:schemeClr>
                </a:gs>
                <a:gs pos="100000">
                  <a:schemeClr val="bg1">
                    <a:lumMod val="85000"/>
                    <a:alpha val="86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圆角 70">
            <a:extLst>
              <a:ext uri="{FF2B5EF4-FFF2-40B4-BE49-F238E27FC236}">
                <a16:creationId xmlns:a16="http://schemas.microsoft.com/office/drawing/2014/main" id="{80E3F024-1E06-85B2-70F6-C217C7564A5A}"/>
              </a:ext>
            </a:extLst>
          </p:cNvPr>
          <p:cNvSpPr/>
          <p:nvPr/>
        </p:nvSpPr>
        <p:spPr>
          <a:xfrm>
            <a:off x="2612401" y="2529629"/>
            <a:ext cx="1948146" cy="874646"/>
          </a:xfrm>
          <a:prstGeom prst="roundRect">
            <a:avLst>
              <a:gd name="adj" fmla="val 2728"/>
            </a:avLst>
          </a:prstGeom>
          <a:solidFill>
            <a:schemeClr val="accent5"/>
          </a:solidFill>
          <a:ln w="12700">
            <a:gradFill>
              <a:gsLst>
                <a:gs pos="0">
                  <a:schemeClr val="accent1">
                    <a:lumMod val="5000"/>
                    <a:lumOff val="95000"/>
                    <a:alpha val="67000"/>
                  </a:schemeClr>
                </a:gs>
                <a:gs pos="100000">
                  <a:schemeClr val="bg1">
                    <a:lumMod val="85000"/>
                    <a:alpha val="86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圆角 69">
            <a:extLst>
              <a:ext uri="{FF2B5EF4-FFF2-40B4-BE49-F238E27FC236}">
                <a16:creationId xmlns:a16="http://schemas.microsoft.com/office/drawing/2014/main" id="{49E3120E-CDA5-07EB-0E6F-7FC7D5841636}"/>
              </a:ext>
            </a:extLst>
          </p:cNvPr>
          <p:cNvSpPr/>
          <p:nvPr/>
        </p:nvSpPr>
        <p:spPr>
          <a:xfrm>
            <a:off x="2612401" y="1664808"/>
            <a:ext cx="1948146" cy="874646"/>
          </a:xfrm>
          <a:prstGeom prst="roundRect">
            <a:avLst>
              <a:gd name="adj" fmla="val 2728"/>
            </a:avLst>
          </a:prstGeom>
          <a:solidFill>
            <a:schemeClr val="accent5"/>
          </a:solidFill>
          <a:ln w="12700">
            <a:gradFill>
              <a:gsLst>
                <a:gs pos="0">
                  <a:schemeClr val="accent1">
                    <a:lumMod val="5000"/>
                    <a:lumOff val="95000"/>
                    <a:alpha val="67000"/>
                  </a:schemeClr>
                </a:gs>
                <a:gs pos="100000">
                  <a:schemeClr val="bg1">
                    <a:lumMod val="85000"/>
                    <a:alpha val="86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2889168" y="1787360"/>
            <a:ext cx="1077218" cy="215444"/>
          </a:xfrm>
          <a:prstGeom prst="rect">
            <a:avLst/>
          </a:prstGeom>
          <a:noFill/>
        </p:spPr>
        <p:txBody>
          <a:bodyPr wrap="none" lIns="0" tIns="0" rIns="0" bIns="0" rtlCol="0">
            <a:spAutoFit/>
          </a:bodyPr>
          <a:lstStyle/>
          <a:p>
            <a:r>
              <a:rPr lang="zh-CN" altLang="en-US" sz="1400" dirty="0">
                <a:solidFill>
                  <a:schemeClr val="bg1"/>
                </a:solidFill>
                <a:latin typeface="+mj-ea"/>
                <a:ea typeface="+mj-ea"/>
              </a:rPr>
              <a:t>基本属性标签</a:t>
            </a:r>
          </a:p>
        </p:txBody>
      </p:sp>
      <p:sp>
        <p:nvSpPr>
          <p:cNvPr id="7" name="TextBox 6"/>
          <p:cNvSpPr txBox="1"/>
          <p:nvPr/>
        </p:nvSpPr>
        <p:spPr>
          <a:xfrm>
            <a:off x="2889168" y="2021729"/>
            <a:ext cx="1278740" cy="395173"/>
          </a:xfrm>
          <a:prstGeom prst="rect">
            <a:avLst/>
          </a:prstGeom>
          <a:noFill/>
        </p:spPr>
        <p:txBody>
          <a:bodyPr wrap="square" lIns="0" tIns="0" rIns="0" bIns="0" rtlCol="0">
            <a:spAutoFit/>
          </a:bodyPr>
          <a:lstStyle/>
          <a:p>
            <a:pPr>
              <a:lnSpc>
                <a:spcPct val="120000"/>
              </a:lnSpc>
            </a:pPr>
            <a:r>
              <a:rPr lang="zh-CN" altLang="en-US" sz="1100" dirty="0">
                <a:solidFill>
                  <a:schemeClr val="bg1"/>
                </a:solidFill>
                <a:latin typeface="+mn-ea"/>
              </a:rPr>
              <a:t>性别、消费力、城市</a:t>
            </a:r>
            <a:endParaRPr lang="en-US" altLang="zh-CN" sz="1100" dirty="0">
              <a:solidFill>
                <a:schemeClr val="bg1"/>
              </a:solidFill>
              <a:latin typeface="+mn-ea"/>
            </a:endParaRPr>
          </a:p>
          <a:p>
            <a:pPr>
              <a:lnSpc>
                <a:spcPct val="120000"/>
              </a:lnSpc>
            </a:pPr>
            <a:r>
              <a:rPr lang="zh-CN" altLang="en-US" sz="1100" dirty="0">
                <a:solidFill>
                  <a:schemeClr val="bg1"/>
                </a:solidFill>
                <a:latin typeface="+mn-ea"/>
              </a:rPr>
              <a:t>等级、人生阶段</a:t>
            </a:r>
          </a:p>
        </p:txBody>
      </p:sp>
      <p:sp>
        <p:nvSpPr>
          <p:cNvPr id="8" name="TextBox 7"/>
          <p:cNvSpPr txBox="1"/>
          <p:nvPr/>
        </p:nvSpPr>
        <p:spPr>
          <a:xfrm>
            <a:off x="2889168" y="2656507"/>
            <a:ext cx="1077218" cy="215444"/>
          </a:xfrm>
          <a:prstGeom prst="rect">
            <a:avLst/>
          </a:prstGeom>
          <a:noFill/>
        </p:spPr>
        <p:txBody>
          <a:bodyPr wrap="none" lIns="0" tIns="0" rIns="0" bIns="0" rtlCol="0">
            <a:spAutoFit/>
          </a:bodyPr>
          <a:lstStyle/>
          <a:p>
            <a:r>
              <a:rPr lang="zh-CN" altLang="en-US" sz="1400" dirty="0">
                <a:solidFill>
                  <a:schemeClr val="bg1"/>
                </a:solidFill>
                <a:latin typeface="+mj-ea"/>
                <a:ea typeface="+mj-ea"/>
              </a:rPr>
              <a:t>策略人群标签</a:t>
            </a:r>
          </a:p>
        </p:txBody>
      </p:sp>
      <p:sp>
        <p:nvSpPr>
          <p:cNvPr id="9" name="TextBox 8"/>
          <p:cNvSpPr txBox="1"/>
          <p:nvPr/>
        </p:nvSpPr>
        <p:spPr>
          <a:xfrm>
            <a:off x="2889168" y="2882224"/>
            <a:ext cx="1394613" cy="395173"/>
          </a:xfrm>
          <a:prstGeom prst="rect">
            <a:avLst/>
          </a:prstGeom>
          <a:noFill/>
        </p:spPr>
        <p:txBody>
          <a:bodyPr wrap="none" lIns="0" tIns="0" rIns="0" bIns="0" rtlCol="0">
            <a:spAutoFit/>
          </a:bodyPr>
          <a:lstStyle/>
          <a:p>
            <a:pPr>
              <a:lnSpc>
                <a:spcPct val="120000"/>
              </a:lnSpc>
            </a:pPr>
            <a:r>
              <a:rPr lang="zh-CN" altLang="en-US" sz="1100" dirty="0">
                <a:solidFill>
                  <a:schemeClr val="bg1"/>
                </a:solidFill>
                <a:latin typeface="+mn-ea"/>
              </a:rPr>
              <a:t>精致妈妈、新锐白领、</a:t>
            </a:r>
            <a:endParaRPr lang="en-US" altLang="zh-CN" sz="1100" dirty="0">
              <a:solidFill>
                <a:schemeClr val="bg1"/>
              </a:solidFill>
              <a:latin typeface="+mn-ea"/>
            </a:endParaRPr>
          </a:p>
          <a:p>
            <a:pPr>
              <a:lnSpc>
                <a:spcPct val="120000"/>
              </a:lnSpc>
            </a:pPr>
            <a:r>
              <a:rPr lang="zh-CN" altLang="en-US" sz="1100" dirty="0">
                <a:solidFill>
                  <a:schemeClr val="bg1"/>
                </a:solidFill>
                <a:latin typeface="+mn-ea"/>
              </a:rPr>
              <a:t>城市蓝领、小镇青年</a:t>
            </a:r>
          </a:p>
        </p:txBody>
      </p:sp>
      <p:sp>
        <p:nvSpPr>
          <p:cNvPr id="10" name="TextBox 9"/>
          <p:cNvSpPr txBox="1"/>
          <p:nvPr/>
        </p:nvSpPr>
        <p:spPr>
          <a:xfrm>
            <a:off x="2889168" y="3464214"/>
            <a:ext cx="1077218" cy="215444"/>
          </a:xfrm>
          <a:prstGeom prst="rect">
            <a:avLst/>
          </a:prstGeom>
          <a:noFill/>
        </p:spPr>
        <p:txBody>
          <a:bodyPr wrap="none" lIns="0" tIns="0" rIns="0" bIns="0" rtlCol="0">
            <a:spAutoFit/>
          </a:bodyPr>
          <a:lstStyle/>
          <a:p>
            <a:r>
              <a:rPr lang="zh-CN" altLang="en-US" sz="1400" dirty="0">
                <a:solidFill>
                  <a:schemeClr val="bg1"/>
                </a:solidFill>
                <a:latin typeface="+mj-ea"/>
                <a:ea typeface="+mj-ea"/>
              </a:rPr>
              <a:t>行业人群标签</a:t>
            </a:r>
          </a:p>
        </p:txBody>
      </p:sp>
      <p:sp>
        <p:nvSpPr>
          <p:cNvPr id="11" name="TextBox 10"/>
          <p:cNvSpPr txBox="1"/>
          <p:nvPr/>
        </p:nvSpPr>
        <p:spPr>
          <a:xfrm>
            <a:off x="2889168" y="3698878"/>
            <a:ext cx="1255152" cy="598305"/>
          </a:xfrm>
          <a:prstGeom prst="rect">
            <a:avLst/>
          </a:prstGeom>
          <a:noFill/>
        </p:spPr>
        <p:txBody>
          <a:bodyPr wrap="none" lIns="0" tIns="0" rIns="0" bIns="0" rtlCol="0">
            <a:spAutoFit/>
          </a:bodyPr>
          <a:lstStyle/>
          <a:p>
            <a:pPr>
              <a:lnSpc>
                <a:spcPct val="120000"/>
              </a:lnSpc>
            </a:pPr>
            <a:r>
              <a:rPr lang="zh-CN" altLang="en-US" sz="1100" dirty="0">
                <a:solidFill>
                  <a:schemeClr val="bg1"/>
                </a:solidFill>
                <a:latin typeface="+mn-ea"/>
              </a:rPr>
              <a:t>主流时尚人群、瘦时</a:t>
            </a:r>
            <a:endParaRPr lang="en-US" altLang="zh-CN" sz="1100" dirty="0">
              <a:solidFill>
                <a:schemeClr val="bg1"/>
              </a:solidFill>
              <a:latin typeface="+mn-ea"/>
            </a:endParaRPr>
          </a:p>
          <a:p>
            <a:pPr>
              <a:lnSpc>
                <a:spcPct val="120000"/>
              </a:lnSpc>
            </a:pPr>
            <a:r>
              <a:rPr lang="zh-CN" altLang="en-US" sz="1100" dirty="0">
                <a:solidFill>
                  <a:schemeClr val="bg1"/>
                </a:solidFill>
                <a:latin typeface="+mn-ea"/>
              </a:rPr>
              <a:t>代餐人群、美容养颜</a:t>
            </a:r>
            <a:endParaRPr lang="en-US" altLang="zh-CN" sz="1100" dirty="0">
              <a:solidFill>
                <a:schemeClr val="bg1"/>
              </a:solidFill>
              <a:latin typeface="+mn-ea"/>
            </a:endParaRPr>
          </a:p>
          <a:p>
            <a:pPr>
              <a:lnSpc>
                <a:spcPct val="120000"/>
              </a:lnSpc>
            </a:pPr>
            <a:r>
              <a:rPr lang="zh-CN" altLang="en-US" sz="1100" dirty="0">
                <a:solidFill>
                  <a:schemeClr val="bg1"/>
                </a:solidFill>
                <a:latin typeface="+mn-ea"/>
              </a:rPr>
              <a:t>人群、运动健身人群</a:t>
            </a:r>
          </a:p>
        </p:txBody>
      </p:sp>
      <p:sp>
        <p:nvSpPr>
          <p:cNvPr id="13" name="TextBox 12"/>
          <p:cNvSpPr txBox="1"/>
          <p:nvPr/>
        </p:nvSpPr>
        <p:spPr>
          <a:xfrm>
            <a:off x="2889168" y="4450357"/>
            <a:ext cx="718145" cy="215444"/>
          </a:xfrm>
          <a:prstGeom prst="rect">
            <a:avLst/>
          </a:prstGeom>
          <a:noFill/>
        </p:spPr>
        <p:txBody>
          <a:bodyPr wrap="none" lIns="0" tIns="0" rIns="0" bIns="0" rtlCol="0">
            <a:spAutoFit/>
          </a:bodyPr>
          <a:lstStyle>
            <a:defPPr>
              <a:defRPr lang="zh-CN"/>
            </a:defPPr>
            <a:lvl1pPr>
              <a:defRPr sz="1400">
                <a:solidFill>
                  <a:schemeClr val="bg1"/>
                </a:solidFill>
                <a:latin typeface="+mj-ea"/>
                <a:ea typeface="+mj-ea"/>
              </a:defRPr>
            </a:lvl1pPr>
          </a:lstStyle>
          <a:p>
            <a:r>
              <a:rPr lang="zh-CN" altLang="en-US" dirty="0"/>
              <a:t>全网月活</a:t>
            </a:r>
          </a:p>
        </p:txBody>
      </p:sp>
      <p:sp>
        <p:nvSpPr>
          <p:cNvPr id="14" name="TextBox 13"/>
          <p:cNvSpPr txBox="1"/>
          <p:nvPr/>
        </p:nvSpPr>
        <p:spPr>
          <a:xfrm>
            <a:off x="2889168" y="4833981"/>
            <a:ext cx="718145" cy="215444"/>
          </a:xfrm>
          <a:prstGeom prst="rect">
            <a:avLst/>
          </a:prstGeom>
          <a:noFill/>
        </p:spPr>
        <p:txBody>
          <a:bodyPr wrap="none" lIns="0" tIns="0" rIns="0" bIns="0" rtlCol="0">
            <a:spAutoFit/>
          </a:bodyPr>
          <a:lstStyle>
            <a:defPPr>
              <a:defRPr lang="zh-CN"/>
            </a:defPPr>
            <a:lvl1pPr>
              <a:defRPr sz="1400">
                <a:solidFill>
                  <a:schemeClr val="bg1"/>
                </a:solidFill>
                <a:latin typeface="+mj-ea"/>
                <a:ea typeface="+mj-ea"/>
              </a:defRPr>
            </a:lvl1pPr>
          </a:lstStyle>
          <a:p>
            <a:r>
              <a:rPr lang="zh-CN" altLang="en-US" dirty="0"/>
              <a:t>行业年活</a:t>
            </a:r>
          </a:p>
        </p:txBody>
      </p:sp>
      <p:sp>
        <p:nvSpPr>
          <p:cNvPr id="15" name="TextBox 14"/>
          <p:cNvSpPr txBox="1"/>
          <p:nvPr/>
        </p:nvSpPr>
        <p:spPr>
          <a:xfrm>
            <a:off x="2889168" y="5217605"/>
            <a:ext cx="897682" cy="215444"/>
          </a:xfrm>
          <a:prstGeom prst="rect">
            <a:avLst/>
          </a:prstGeom>
          <a:noFill/>
        </p:spPr>
        <p:txBody>
          <a:bodyPr wrap="none" lIns="0" tIns="0" rIns="0" bIns="0" rtlCol="0">
            <a:spAutoFit/>
          </a:bodyPr>
          <a:lstStyle>
            <a:defPPr>
              <a:defRPr lang="zh-CN"/>
            </a:defPPr>
            <a:lvl1pPr>
              <a:defRPr sz="1400">
                <a:solidFill>
                  <a:schemeClr val="bg1"/>
                </a:solidFill>
                <a:latin typeface="+mj-ea"/>
                <a:ea typeface="+mj-ea"/>
              </a:defRPr>
            </a:lvl1pPr>
          </a:lstStyle>
          <a:p>
            <a:r>
              <a:rPr lang="zh-CN" altLang="en-US" dirty="0"/>
              <a:t>品类参透率</a:t>
            </a:r>
          </a:p>
        </p:txBody>
      </p:sp>
      <p:sp>
        <p:nvSpPr>
          <p:cNvPr id="16" name="TextBox 15"/>
          <p:cNvSpPr txBox="1"/>
          <p:nvPr/>
        </p:nvSpPr>
        <p:spPr>
          <a:xfrm>
            <a:off x="2889168" y="5601229"/>
            <a:ext cx="897682" cy="215444"/>
          </a:xfrm>
          <a:prstGeom prst="rect">
            <a:avLst/>
          </a:prstGeom>
          <a:noFill/>
        </p:spPr>
        <p:txBody>
          <a:bodyPr wrap="none" lIns="0" tIns="0" rIns="0" bIns="0" rtlCol="0">
            <a:spAutoFit/>
          </a:bodyPr>
          <a:lstStyle>
            <a:defPPr>
              <a:defRPr lang="zh-CN"/>
            </a:defPPr>
            <a:lvl1pPr>
              <a:defRPr sz="1400">
                <a:solidFill>
                  <a:schemeClr val="bg1"/>
                </a:solidFill>
                <a:latin typeface="+mj-ea"/>
                <a:ea typeface="+mj-ea"/>
              </a:defRPr>
            </a:lvl1pPr>
          </a:lstStyle>
          <a:p>
            <a:r>
              <a:rPr lang="zh-CN" altLang="en-US" dirty="0"/>
              <a:t>品类复购率</a:t>
            </a:r>
          </a:p>
        </p:txBody>
      </p:sp>
      <p:sp>
        <p:nvSpPr>
          <p:cNvPr id="17" name="TextBox 16"/>
          <p:cNvSpPr txBox="1"/>
          <p:nvPr/>
        </p:nvSpPr>
        <p:spPr>
          <a:xfrm>
            <a:off x="2889168" y="5984851"/>
            <a:ext cx="1256754" cy="215444"/>
          </a:xfrm>
          <a:prstGeom prst="rect">
            <a:avLst/>
          </a:prstGeom>
          <a:noFill/>
        </p:spPr>
        <p:txBody>
          <a:bodyPr wrap="none" lIns="0" tIns="0" rIns="0" bIns="0" rtlCol="0">
            <a:spAutoFit/>
          </a:bodyPr>
          <a:lstStyle>
            <a:defPPr>
              <a:defRPr lang="zh-CN"/>
            </a:defPPr>
            <a:lvl1pPr>
              <a:defRPr sz="1400">
                <a:solidFill>
                  <a:schemeClr val="bg1"/>
                </a:solidFill>
                <a:latin typeface="+mj-ea"/>
                <a:ea typeface="+mj-ea"/>
              </a:defRPr>
            </a:lvl1pPr>
          </a:lstStyle>
          <a:p>
            <a:r>
              <a:rPr lang="zh-CN" altLang="en-US" dirty="0"/>
              <a:t>目标用户覆盖率</a:t>
            </a:r>
          </a:p>
        </p:txBody>
      </p:sp>
      <p:sp>
        <p:nvSpPr>
          <p:cNvPr id="29" name="TextBox 3">
            <a:extLst>
              <a:ext uri="{FF2B5EF4-FFF2-40B4-BE49-F238E27FC236}">
                <a16:creationId xmlns:a16="http://schemas.microsoft.com/office/drawing/2014/main" id="{226B7125-AB01-692E-2F51-EBBF50FCBB75}"/>
              </a:ext>
            </a:extLst>
          </p:cNvPr>
          <p:cNvSpPr txBox="1"/>
          <p:nvPr/>
        </p:nvSpPr>
        <p:spPr>
          <a:xfrm>
            <a:off x="808525" y="459976"/>
            <a:ext cx="4743286" cy="488916"/>
          </a:xfrm>
          <a:prstGeom prst="rect">
            <a:avLst/>
          </a:prstGeom>
          <a:noFill/>
        </p:spPr>
        <p:txBody>
          <a:bodyPr wrap="none" lIns="0" tIns="0" rIns="0" bIns="0" rtlCol="0">
            <a:spAutoFit/>
          </a:bodyPr>
          <a:lstStyle/>
          <a:p>
            <a:pPr>
              <a:lnSpc>
                <a:spcPct val="120000"/>
              </a:lnSpc>
            </a:pPr>
            <a:r>
              <a:rPr lang="zh-CN" altLang="en-US" sz="2800" dirty="0">
                <a:solidFill>
                  <a:schemeClr val="bg1"/>
                </a:solidFill>
                <a:latin typeface="+mj-ea"/>
                <a:ea typeface="+mj-ea"/>
              </a:rPr>
              <a:t>标签翻译</a:t>
            </a:r>
            <a:r>
              <a:rPr lang="en-US" altLang="zh-CN" sz="2800" dirty="0">
                <a:solidFill>
                  <a:schemeClr val="bg1"/>
                </a:solidFill>
                <a:latin typeface="+mj-ea"/>
                <a:ea typeface="+mj-ea"/>
              </a:rPr>
              <a:t>-</a:t>
            </a:r>
            <a:r>
              <a:rPr lang="zh-CN" altLang="en-US" sz="2800" dirty="0">
                <a:solidFill>
                  <a:schemeClr val="bg1"/>
                </a:solidFill>
                <a:latin typeface="+mj-ea"/>
                <a:ea typeface="+mj-ea"/>
              </a:rPr>
              <a:t>人群回流后链路提效</a:t>
            </a:r>
          </a:p>
        </p:txBody>
      </p:sp>
      <p:grpSp>
        <p:nvGrpSpPr>
          <p:cNvPr id="30" name="组合 29">
            <a:extLst>
              <a:ext uri="{FF2B5EF4-FFF2-40B4-BE49-F238E27FC236}">
                <a16:creationId xmlns:a16="http://schemas.microsoft.com/office/drawing/2014/main" id="{6C91B6FE-0B42-2980-331C-59EC01CFCD72}"/>
              </a:ext>
            </a:extLst>
          </p:cNvPr>
          <p:cNvGrpSpPr/>
          <p:nvPr/>
        </p:nvGrpSpPr>
        <p:grpSpPr>
          <a:xfrm>
            <a:off x="9666244" y="548680"/>
            <a:ext cx="1828768" cy="369332"/>
            <a:chOff x="8758708" y="1278009"/>
            <a:chExt cx="1828768" cy="369332"/>
          </a:xfrm>
        </p:grpSpPr>
        <p:sp>
          <p:nvSpPr>
            <p:cNvPr id="31" name="TextBox 3">
              <a:extLst>
                <a:ext uri="{FF2B5EF4-FFF2-40B4-BE49-F238E27FC236}">
                  <a16:creationId xmlns:a16="http://schemas.microsoft.com/office/drawing/2014/main" id="{4486C0C5-8AAC-7F2F-BA45-6104A44BD821}"/>
                </a:ext>
              </a:extLst>
            </p:cNvPr>
            <p:cNvSpPr txBox="1"/>
            <p:nvPr/>
          </p:nvSpPr>
          <p:spPr>
            <a:xfrm>
              <a:off x="8838599" y="1278009"/>
              <a:ext cx="1748877" cy="369332"/>
            </a:xfrm>
            <a:prstGeom prst="rect">
              <a:avLst/>
            </a:prstGeom>
            <a:noFill/>
          </p:spPr>
          <p:txBody>
            <a:bodyPr wrap="none" lIns="0" tIns="0" rIns="0" bIns="0" rtlCol="0">
              <a:spAutoFit/>
            </a:bodyPr>
            <a:lstStyle/>
            <a:p>
              <a:r>
                <a:rPr lang="en-US" altLang="zh-CN" dirty="0">
                  <a:gradFill>
                    <a:gsLst>
                      <a:gs pos="0">
                        <a:schemeClr val="accent2"/>
                      </a:gs>
                      <a:gs pos="100000">
                        <a:schemeClr val="accent3"/>
                      </a:gs>
                    </a:gsLst>
                    <a:lin ang="0" scaled="0"/>
                  </a:gradFill>
                  <a:latin typeface="+mj-lt"/>
                  <a:ea typeface="思源宋体 CN Heavy" panose="02020900000000000000" pitchFamily="18" charset="-122"/>
                  <a:cs typeface="阿里巴巴普惠体 Heavy" panose="00020600040101010101" pitchFamily="18" charset="-122"/>
                </a:rPr>
                <a:t>Guidebook</a:t>
              </a:r>
              <a:endParaRPr lang="zh-CN" altLang="en-US" dirty="0">
                <a:gradFill>
                  <a:gsLst>
                    <a:gs pos="0">
                      <a:schemeClr val="accent2"/>
                    </a:gs>
                    <a:gs pos="100000">
                      <a:schemeClr val="accent3"/>
                    </a:gs>
                  </a:gsLst>
                  <a:lin ang="0" scaled="0"/>
                </a:gradFill>
                <a:latin typeface="+mj-lt"/>
                <a:ea typeface="思源宋体 CN Heavy" panose="02020900000000000000" pitchFamily="18" charset="-122"/>
                <a:cs typeface="阿里巴巴普惠体 Heavy" panose="00020600040101010101" pitchFamily="18" charset="-122"/>
              </a:endParaRPr>
            </a:p>
          </p:txBody>
        </p:sp>
        <p:sp>
          <p:nvSpPr>
            <p:cNvPr id="32" name="L 形 31">
              <a:extLst>
                <a:ext uri="{FF2B5EF4-FFF2-40B4-BE49-F238E27FC236}">
                  <a16:creationId xmlns:a16="http://schemas.microsoft.com/office/drawing/2014/main" id="{68EACFF3-2FB9-D663-3483-21C2CAEDC73C}"/>
                </a:ext>
              </a:extLst>
            </p:cNvPr>
            <p:cNvSpPr/>
            <p:nvPr/>
          </p:nvSpPr>
          <p:spPr>
            <a:xfrm flipV="1">
              <a:off x="8758708" y="1278009"/>
              <a:ext cx="136134" cy="136134"/>
            </a:xfrm>
            <a:prstGeom prst="corner">
              <a:avLst>
                <a:gd name="adj1" fmla="val 22792"/>
                <a:gd name="adj2" fmla="val 19282"/>
              </a:avLst>
            </a:prstGeom>
            <a:noFill/>
            <a:ln w="12700">
              <a:gradFill>
                <a:gsLst>
                  <a:gs pos="0">
                    <a:schemeClr val="accent2"/>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a:extLst>
              <a:ext uri="{FF2B5EF4-FFF2-40B4-BE49-F238E27FC236}">
                <a16:creationId xmlns:a16="http://schemas.microsoft.com/office/drawing/2014/main" id="{09A7B40A-09AE-3C74-2C51-6D052B1B3F6C}"/>
              </a:ext>
            </a:extLst>
          </p:cNvPr>
          <p:cNvGrpSpPr/>
          <p:nvPr/>
        </p:nvGrpSpPr>
        <p:grpSpPr>
          <a:xfrm>
            <a:off x="719138" y="558703"/>
            <a:ext cx="54000" cy="324000"/>
            <a:chOff x="719138" y="558703"/>
            <a:chExt cx="54000" cy="324000"/>
          </a:xfrm>
        </p:grpSpPr>
        <p:sp>
          <p:nvSpPr>
            <p:cNvPr id="34" name="矩形 33">
              <a:extLst>
                <a:ext uri="{FF2B5EF4-FFF2-40B4-BE49-F238E27FC236}">
                  <a16:creationId xmlns:a16="http://schemas.microsoft.com/office/drawing/2014/main" id="{805C8645-E40B-D55A-4A5E-179426672680}"/>
                </a:ext>
              </a:extLst>
            </p:cNvPr>
            <p:cNvSpPr/>
            <p:nvPr/>
          </p:nvSpPr>
          <p:spPr>
            <a:xfrm>
              <a:off x="719138" y="558703"/>
              <a:ext cx="54000" cy="324000"/>
            </a:xfrm>
            <a:prstGeom prst="rect">
              <a:avLst/>
            </a:prstGeom>
            <a:gradFill>
              <a:gsLst>
                <a:gs pos="0">
                  <a:schemeClr val="accent2"/>
                </a:gs>
                <a:gs pos="100000">
                  <a:schemeClr val="accent3"/>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5" name="矩形 34">
              <a:extLst>
                <a:ext uri="{FF2B5EF4-FFF2-40B4-BE49-F238E27FC236}">
                  <a16:creationId xmlns:a16="http://schemas.microsoft.com/office/drawing/2014/main" id="{B662B012-DC58-4D00-1FB4-BD3BB7250889}"/>
                </a:ext>
              </a:extLst>
            </p:cNvPr>
            <p:cNvSpPr/>
            <p:nvPr/>
          </p:nvSpPr>
          <p:spPr>
            <a:xfrm>
              <a:off x="719138" y="720703"/>
              <a:ext cx="28800" cy="16200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6" name="TextBox 2">
            <a:extLst>
              <a:ext uri="{FF2B5EF4-FFF2-40B4-BE49-F238E27FC236}">
                <a16:creationId xmlns:a16="http://schemas.microsoft.com/office/drawing/2014/main" id="{FB0CD891-F7A8-066F-F754-665A2180A907}"/>
              </a:ext>
            </a:extLst>
          </p:cNvPr>
          <p:cNvSpPr txBox="1"/>
          <p:nvPr/>
        </p:nvSpPr>
        <p:spPr>
          <a:xfrm>
            <a:off x="719138" y="1225060"/>
            <a:ext cx="7895554" cy="246221"/>
          </a:xfrm>
          <a:prstGeom prst="rect">
            <a:avLst/>
          </a:prstGeom>
          <a:noFill/>
        </p:spPr>
        <p:txBody>
          <a:bodyPr wrap="square" lIns="0" tIns="0" rIns="0" bIns="0" rtlCol="0">
            <a:spAutoFit/>
          </a:bodyPr>
          <a:lstStyle>
            <a:defPPr>
              <a:defRPr lang="zh-CN"/>
            </a:defPPr>
            <a:lvl1pPr>
              <a:defRPr sz="1600">
                <a:solidFill>
                  <a:schemeClr val="bg1"/>
                </a:solidFill>
              </a:defRPr>
            </a:lvl1pPr>
          </a:lstStyle>
          <a:p>
            <a:r>
              <a:rPr lang="zh-CN" altLang="en-US" dirty="0"/>
              <a:t>通过标签翻译知道域外投放，域外平台投放通过商品跳转形式进行投放后的人群回流</a:t>
            </a:r>
          </a:p>
        </p:txBody>
      </p:sp>
      <p:sp>
        <p:nvSpPr>
          <p:cNvPr id="41" name="矩形: 圆角 40">
            <a:extLst>
              <a:ext uri="{FF2B5EF4-FFF2-40B4-BE49-F238E27FC236}">
                <a16:creationId xmlns:a16="http://schemas.microsoft.com/office/drawing/2014/main" id="{4A0F5D84-CADD-5F1D-0CE9-1E98E12849DB}"/>
              </a:ext>
            </a:extLst>
          </p:cNvPr>
          <p:cNvSpPr/>
          <p:nvPr/>
        </p:nvSpPr>
        <p:spPr>
          <a:xfrm>
            <a:off x="726323" y="1651465"/>
            <a:ext cx="1939634" cy="2726430"/>
          </a:xfrm>
          <a:prstGeom prst="roundRect">
            <a:avLst>
              <a:gd name="adj" fmla="val 2917"/>
            </a:avLst>
          </a:prstGeom>
          <a:gradFill>
            <a:gsLst>
              <a:gs pos="0">
                <a:schemeClr val="accent2"/>
              </a:gs>
              <a:gs pos="100000">
                <a:schemeClr val="accent3"/>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1013261" y="1776036"/>
            <a:ext cx="1365758" cy="276999"/>
          </a:xfrm>
          <a:prstGeom prst="rect">
            <a:avLst/>
          </a:prstGeom>
          <a:noFill/>
        </p:spPr>
        <p:txBody>
          <a:bodyPr wrap="none" lIns="0" tIns="0" rIns="0" bIns="0" rtlCol="0">
            <a:spAutoFit/>
          </a:bodyPr>
          <a:lstStyle/>
          <a:p>
            <a:r>
              <a:rPr lang="zh-CN" altLang="en-US" sz="1800" dirty="0">
                <a:latin typeface="+mj-ea"/>
                <a:ea typeface="+mj-ea"/>
              </a:rPr>
              <a:t>目标人群筛选</a:t>
            </a:r>
          </a:p>
        </p:txBody>
      </p:sp>
      <p:sp>
        <p:nvSpPr>
          <p:cNvPr id="4" name="TextBox 3"/>
          <p:cNvSpPr txBox="1"/>
          <p:nvPr/>
        </p:nvSpPr>
        <p:spPr>
          <a:xfrm>
            <a:off x="1018070" y="2176291"/>
            <a:ext cx="1356140" cy="369332"/>
          </a:xfrm>
          <a:prstGeom prst="rect">
            <a:avLst/>
          </a:prstGeom>
          <a:noFill/>
        </p:spPr>
        <p:txBody>
          <a:bodyPr wrap="none" lIns="0" tIns="0" rIns="0" bIns="0" rtlCol="0">
            <a:spAutoFit/>
          </a:bodyPr>
          <a:lstStyle/>
          <a:p>
            <a:r>
              <a:rPr lang="zh-CN" altLang="en-US" sz="1200" dirty="0">
                <a:latin typeface="+mn-ea"/>
              </a:rPr>
              <a:t>用多维标签组和效率</a:t>
            </a:r>
            <a:endParaRPr lang="en-US" altLang="zh-CN" sz="1200" dirty="0">
              <a:latin typeface="+mn-ea"/>
            </a:endParaRPr>
          </a:p>
          <a:p>
            <a:r>
              <a:rPr lang="zh-CN" altLang="en-US" sz="1200" dirty="0">
                <a:latin typeface="+mn-ea"/>
              </a:rPr>
              <a:t>指标筛选目标人群</a:t>
            </a:r>
          </a:p>
        </p:txBody>
      </p:sp>
      <p:sp>
        <p:nvSpPr>
          <p:cNvPr id="53" name="图形 51">
            <a:extLst>
              <a:ext uri="{FF2B5EF4-FFF2-40B4-BE49-F238E27FC236}">
                <a16:creationId xmlns:a16="http://schemas.microsoft.com/office/drawing/2014/main" id="{3A6C9987-4ADE-F2ED-8A86-E5243FE0A7F8}"/>
              </a:ext>
            </a:extLst>
          </p:cNvPr>
          <p:cNvSpPr/>
          <p:nvPr/>
        </p:nvSpPr>
        <p:spPr>
          <a:xfrm>
            <a:off x="842637" y="3842420"/>
            <a:ext cx="391793" cy="391793"/>
          </a:xfrm>
          <a:custGeom>
            <a:avLst/>
            <a:gdLst>
              <a:gd name="connsiteX0" fmla="*/ 172166 w 688663"/>
              <a:gd name="connsiteY0" fmla="*/ 129576 h 688663"/>
              <a:gd name="connsiteX1" fmla="*/ 172166 w 688663"/>
              <a:gd name="connsiteY1" fmla="*/ 64562 h 688663"/>
              <a:gd name="connsiteX2" fmla="*/ 107604 w 688663"/>
              <a:gd name="connsiteY2" fmla="*/ 0 h 688663"/>
              <a:gd name="connsiteX3" fmla="*/ 43041 w 688663"/>
              <a:gd name="connsiteY3" fmla="*/ 64562 h 688663"/>
              <a:gd name="connsiteX4" fmla="*/ 43041 w 688663"/>
              <a:gd name="connsiteY4" fmla="*/ 129576 h 688663"/>
              <a:gd name="connsiteX5" fmla="*/ 0 w 688663"/>
              <a:gd name="connsiteY5" fmla="*/ 215207 h 688663"/>
              <a:gd name="connsiteX6" fmla="*/ 43041 w 688663"/>
              <a:gd name="connsiteY6" fmla="*/ 300795 h 688663"/>
              <a:gd name="connsiteX7" fmla="*/ 43041 w 688663"/>
              <a:gd name="connsiteY7" fmla="*/ 624101 h 688663"/>
              <a:gd name="connsiteX8" fmla="*/ 107604 w 688663"/>
              <a:gd name="connsiteY8" fmla="*/ 688663 h 688663"/>
              <a:gd name="connsiteX9" fmla="*/ 172166 w 688663"/>
              <a:gd name="connsiteY9" fmla="*/ 624101 h 688663"/>
              <a:gd name="connsiteX10" fmla="*/ 172166 w 688663"/>
              <a:gd name="connsiteY10" fmla="*/ 300795 h 688663"/>
              <a:gd name="connsiteX11" fmla="*/ 215207 w 688663"/>
              <a:gd name="connsiteY11" fmla="*/ 215207 h 688663"/>
              <a:gd name="connsiteX12" fmla="*/ 172166 w 688663"/>
              <a:gd name="connsiteY12" fmla="*/ 129576 h 688663"/>
              <a:gd name="connsiteX13" fmla="*/ 86083 w 688663"/>
              <a:gd name="connsiteY13" fmla="*/ 64562 h 688663"/>
              <a:gd name="connsiteX14" fmla="*/ 107604 w 688663"/>
              <a:gd name="connsiteY14" fmla="*/ 43041 h 688663"/>
              <a:gd name="connsiteX15" fmla="*/ 129124 w 688663"/>
              <a:gd name="connsiteY15" fmla="*/ 64562 h 688663"/>
              <a:gd name="connsiteX16" fmla="*/ 129124 w 688663"/>
              <a:gd name="connsiteY16" fmla="*/ 109756 h 688663"/>
              <a:gd name="connsiteX17" fmla="*/ 86083 w 688663"/>
              <a:gd name="connsiteY17" fmla="*/ 109756 h 688663"/>
              <a:gd name="connsiteX18" fmla="*/ 86083 w 688663"/>
              <a:gd name="connsiteY18" fmla="*/ 64562 h 688663"/>
              <a:gd name="connsiteX19" fmla="*/ 129124 w 688663"/>
              <a:gd name="connsiteY19" fmla="*/ 624101 h 688663"/>
              <a:gd name="connsiteX20" fmla="*/ 107604 w 688663"/>
              <a:gd name="connsiteY20" fmla="*/ 645622 h 688663"/>
              <a:gd name="connsiteX21" fmla="*/ 86083 w 688663"/>
              <a:gd name="connsiteY21" fmla="*/ 624101 h 688663"/>
              <a:gd name="connsiteX22" fmla="*/ 86083 w 688663"/>
              <a:gd name="connsiteY22" fmla="*/ 320616 h 688663"/>
              <a:gd name="connsiteX23" fmla="*/ 129124 w 688663"/>
              <a:gd name="connsiteY23" fmla="*/ 320616 h 688663"/>
              <a:gd name="connsiteX24" fmla="*/ 129124 w 688663"/>
              <a:gd name="connsiteY24" fmla="*/ 624101 h 688663"/>
              <a:gd name="connsiteX25" fmla="*/ 169260 w 688663"/>
              <a:gd name="connsiteY25" fmla="*/ 233285 h 688663"/>
              <a:gd name="connsiteX26" fmla="*/ 168206 w 688663"/>
              <a:gd name="connsiteY26" fmla="*/ 236685 h 688663"/>
              <a:gd name="connsiteX27" fmla="*/ 160071 w 688663"/>
              <a:gd name="connsiteY27" fmla="*/ 252524 h 688663"/>
              <a:gd name="connsiteX28" fmla="*/ 159770 w 688663"/>
              <a:gd name="connsiteY28" fmla="*/ 252868 h 688663"/>
              <a:gd name="connsiteX29" fmla="*/ 146513 w 688663"/>
              <a:gd name="connsiteY29" fmla="*/ 266362 h 688663"/>
              <a:gd name="connsiteX30" fmla="*/ 146298 w 688663"/>
              <a:gd name="connsiteY30" fmla="*/ 266534 h 688663"/>
              <a:gd name="connsiteX31" fmla="*/ 129103 w 688663"/>
              <a:gd name="connsiteY31" fmla="*/ 275788 h 688663"/>
              <a:gd name="connsiteX32" fmla="*/ 107604 w 688663"/>
              <a:gd name="connsiteY32" fmla="*/ 279769 h 688663"/>
              <a:gd name="connsiteX33" fmla="*/ 86083 w 688663"/>
              <a:gd name="connsiteY33" fmla="*/ 275767 h 688663"/>
              <a:gd name="connsiteX34" fmla="*/ 68888 w 688663"/>
              <a:gd name="connsiteY34" fmla="*/ 266513 h 688663"/>
              <a:gd name="connsiteX35" fmla="*/ 68673 w 688663"/>
              <a:gd name="connsiteY35" fmla="*/ 266340 h 688663"/>
              <a:gd name="connsiteX36" fmla="*/ 55416 w 688663"/>
              <a:gd name="connsiteY36" fmla="*/ 252847 h 688663"/>
              <a:gd name="connsiteX37" fmla="*/ 55115 w 688663"/>
              <a:gd name="connsiteY37" fmla="*/ 252503 h 688663"/>
              <a:gd name="connsiteX38" fmla="*/ 46980 w 688663"/>
              <a:gd name="connsiteY38" fmla="*/ 236663 h 688663"/>
              <a:gd name="connsiteX39" fmla="*/ 45925 w 688663"/>
              <a:gd name="connsiteY39" fmla="*/ 233263 h 688663"/>
              <a:gd name="connsiteX40" fmla="*/ 43041 w 688663"/>
              <a:gd name="connsiteY40" fmla="*/ 215207 h 688663"/>
              <a:gd name="connsiteX41" fmla="*/ 45947 w 688663"/>
              <a:gd name="connsiteY41" fmla="*/ 197087 h 688663"/>
              <a:gd name="connsiteX42" fmla="*/ 47001 w 688663"/>
              <a:gd name="connsiteY42" fmla="*/ 193730 h 688663"/>
              <a:gd name="connsiteX43" fmla="*/ 55136 w 688663"/>
              <a:gd name="connsiteY43" fmla="*/ 177847 h 688663"/>
              <a:gd name="connsiteX44" fmla="*/ 55437 w 688663"/>
              <a:gd name="connsiteY44" fmla="*/ 177503 h 688663"/>
              <a:gd name="connsiteX45" fmla="*/ 68694 w 688663"/>
              <a:gd name="connsiteY45" fmla="*/ 164009 h 688663"/>
              <a:gd name="connsiteX46" fmla="*/ 68909 w 688663"/>
              <a:gd name="connsiteY46" fmla="*/ 163837 h 688663"/>
              <a:gd name="connsiteX47" fmla="*/ 86083 w 688663"/>
              <a:gd name="connsiteY47" fmla="*/ 154605 h 688663"/>
              <a:gd name="connsiteX48" fmla="*/ 107604 w 688663"/>
              <a:gd name="connsiteY48" fmla="*/ 150645 h 688663"/>
              <a:gd name="connsiteX49" fmla="*/ 129124 w 688663"/>
              <a:gd name="connsiteY49" fmla="*/ 154605 h 688663"/>
              <a:gd name="connsiteX50" fmla="*/ 146319 w 688663"/>
              <a:gd name="connsiteY50" fmla="*/ 163859 h 688663"/>
              <a:gd name="connsiteX51" fmla="*/ 146535 w 688663"/>
              <a:gd name="connsiteY51" fmla="*/ 164031 h 688663"/>
              <a:gd name="connsiteX52" fmla="*/ 159791 w 688663"/>
              <a:gd name="connsiteY52" fmla="*/ 177524 h 688663"/>
              <a:gd name="connsiteX53" fmla="*/ 160093 w 688663"/>
              <a:gd name="connsiteY53" fmla="*/ 177869 h 688663"/>
              <a:gd name="connsiteX54" fmla="*/ 169260 w 688663"/>
              <a:gd name="connsiteY54" fmla="*/ 197087 h 688663"/>
              <a:gd name="connsiteX55" fmla="*/ 172166 w 688663"/>
              <a:gd name="connsiteY55" fmla="*/ 215207 h 688663"/>
              <a:gd name="connsiteX56" fmla="*/ 169260 w 688663"/>
              <a:gd name="connsiteY56" fmla="*/ 233285 h 688663"/>
              <a:gd name="connsiteX57" fmla="*/ 645622 w 688663"/>
              <a:gd name="connsiteY57" fmla="*/ 129576 h 688663"/>
              <a:gd name="connsiteX58" fmla="*/ 645622 w 688663"/>
              <a:gd name="connsiteY58" fmla="*/ 64562 h 688663"/>
              <a:gd name="connsiteX59" fmla="*/ 581059 w 688663"/>
              <a:gd name="connsiteY59" fmla="*/ 0 h 688663"/>
              <a:gd name="connsiteX60" fmla="*/ 516497 w 688663"/>
              <a:gd name="connsiteY60" fmla="*/ 64562 h 688663"/>
              <a:gd name="connsiteX61" fmla="*/ 516497 w 688663"/>
              <a:gd name="connsiteY61" fmla="*/ 129576 h 688663"/>
              <a:gd name="connsiteX62" fmla="*/ 473456 w 688663"/>
              <a:gd name="connsiteY62" fmla="*/ 215207 h 688663"/>
              <a:gd name="connsiteX63" fmla="*/ 516497 w 688663"/>
              <a:gd name="connsiteY63" fmla="*/ 300795 h 688663"/>
              <a:gd name="connsiteX64" fmla="*/ 516497 w 688663"/>
              <a:gd name="connsiteY64" fmla="*/ 624101 h 688663"/>
              <a:gd name="connsiteX65" fmla="*/ 581059 w 688663"/>
              <a:gd name="connsiteY65" fmla="*/ 688663 h 688663"/>
              <a:gd name="connsiteX66" fmla="*/ 645622 w 688663"/>
              <a:gd name="connsiteY66" fmla="*/ 624101 h 688663"/>
              <a:gd name="connsiteX67" fmla="*/ 645622 w 688663"/>
              <a:gd name="connsiteY67" fmla="*/ 300795 h 688663"/>
              <a:gd name="connsiteX68" fmla="*/ 688663 w 688663"/>
              <a:gd name="connsiteY68" fmla="*/ 215207 h 688663"/>
              <a:gd name="connsiteX69" fmla="*/ 645622 w 688663"/>
              <a:gd name="connsiteY69" fmla="*/ 129576 h 688663"/>
              <a:gd name="connsiteX70" fmla="*/ 559539 w 688663"/>
              <a:gd name="connsiteY70" fmla="*/ 64562 h 688663"/>
              <a:gd name="connsiteX71" fmla="*/ 581059 w 688663"/>
              <a:gd name="connsiteY71" fmla="*/ 43041 h 688663"/>
              <a:gd name="connsiteX72" fmla="*/ 602580 w 688663"/>
              <a:gd name="connsiteY72" fmla="*/ 64562 h 688663"/>
              <a:gd name="connsiteX73" fmla="*/ 602580 w 688663"/>
              <a:gd name="connsiteY73" fmla="*/ 109756 h 688663"/>
              <a:gd name="connsiteX74" fmla="*/ 559539 w 688663"/>
              <a:gd name="connsiteY74" fmla="*/ 109756 h 688663"/>
              <a:gd name="connsiteX75" fmla="*/ 559539 w 688663"/>
              <a:gd name="connsiteY75" fmla="*/ 64562 h 688663"/>
              <a:gd name="connsiteX76" fmla="*/ 602580 w 688663"/>
              <a:gd name="connsiteY76" fmla="*/ 624101 h 688663"/>
              <a:gd name="connsiteX77" fmla="*/ 581059 w 688663"/>
              <a:gd name="connsiteY77" fmla="*/ 645622 h 688663"/>
              <a:gd name="connsiteX78" fmla="*/ 559539 w 688663"/>
              <a:gd name="connsiteY78" fmla="*/ 624101 h 688663"/>
              <a:gd name="connsiteX79" fmla="*/ 559539 w 688663"/>
              <a:gd name="connsiteY79" fmla="*/ 320616 h 688663"/>
              <a:gd name="connsiteX80" fmla="*/ 602580 w 688663"/>
              <a:gd name="connsiteY80" fmla="*/ 320616 h 688663"/>
              <a:gd name="connsiteX81" fmla="*/ 602580 w 688663"/>
              <a:gd name="connsiteY81" fmla="*/ 624101 h 688663"/>
              <a:gd name="connsiteX82" fmla="*/ 642716 w 688663"/>
              <a:gd name="connsiteY82" fmla="*/ 233285 h 688663"/>
              <a:gd name="connsiteX83" fmla="*/ 641662 w 688663"/>
              <a:gd name="connsiteY83" fmla="*/ 236685 h 688663"/>
              <a:gd name="connsiteX84" fmla="*/ 633505 w 688663"/>
              <a:gd name="connsiteY84" fmla="*/ 252524 h 688663"/>
              <a:gd name="connsiteX85" fmla="*/ 633204 w 688663"/>
              <a:gd name="connsiteY85" fmla="*/ 252868 h 688663"/>
              <a:gd name="connsiteX86" fmla="*/ 619969 w 688663"/>
              <a:gd name="connsiteY86" fmla="*/ 266362 h 688663"/>
              <a:gd name="connsiteX87" fmla="*/ 619754 w 688663"/>
              <a:gd name="connsiteY87" fmla="*/ 266534 h 688663"/>
              <a:gd name="connsiteX88" fmla="*/ 602559 w 688663"/>
              <a:gd name="connsiteY88" fmla="*/ 275788 h 688663"/>
              <a:gd name="connsiteX89" fmla="*/ 581059 w 688663"/>
              <a:gd name="connsiteY89" fmla="*/ 279769 h 688663"/>
              <a:gd name="connsiteX90" fmla="*/ 559539 w 688663"/>
              <a:gd name="connsiteY90" fmla="*/ 275767 h 688663"/>
              <a:gd name="connsiteX91" fmla="*/ 542128 w 688663"/>
              <a:gd name="connsiteY91" fmla="*/ 266340 h 688663"/>
              <a:gd name="connsiteX92" fmla="*/ 528850 w 688663"/>
              <a:gd name="connsiteY92" fmla="*/ 252847 h 688663"/>
              <a:gd name="connsiteX93" fmla="*/ 528549 w 688663"/>
              <a:gd name="connsiteY93" fmla="*/ 252503 h 688663"/>
              <a:gd name="connsiteX94" fmla="*/ 520436 w 688663"/>
              <a:gd name="connsiteY94" fmla="*/ 236663 h 688663"/>
              <a:gd name="connsiteX95" fmla="*/ 519381 w 688663"/>
              <a:gd name="connsiteY95" fmla="*/ 233263 h 688663"/>
              <a:gd name="connsiteX96" fmla="*/ 516497 w 688663"/>
              <a:gd name="connsiteY96" fmla="*/ 215207 h 688663"/>
              <a:gd name="connsiteX97" fmla="*/ 519403 w 688663"/>
              <a:gd name="connsiteY97" fmla="*/ 197087 h 688663"/>
              <a:gd name="connsiteX98" fmla="*/ 520457 w 688663"/>
              <a:gd name="connsiteY98" fmla="*/ 193730 h 688663"/>
              <a:gd name="connsiteX99" fmla="*/ 528570 w 688663"/>
              <a:gd name="connsiteY99" fmla="*/ 177847 h 688663"/>
              <a:gd name="connsiteX100" fmla="*/ 528872 w 688663"/>
              <a:gd name="connsiteY100" fmla="*/ 177503 h 688663"/>
              <a:gd name="connsiteX101" fmla="*/ 542150 w 688663"/>
              <a:gd name="connsiteY101" fmla="*/ 164009 h 688663"/>
              <a:gd name="connsiteX102" fmla="*/ 542365 w 688663"/>
              <a:gd name="connsiteY102" fmla="*/ 163837 h 688663"/>
              <a:gd name="connsiteX103" fmla="*/ 559560 w 688663"/>
              <a:gd name="connsiteY103" fmla="*/ 154583 h 688663"/>
              <a:gd name="connsiteX104" fmla="*/ 581059 w 688663"/>
              <a:gd name="connsiteY104" fmla="*/ 150645 h 688663"/>
              <a:gd name="connsiteX105" fmla="*/ 602580 w 688663"/>
              <a:gd name="connsiteY105" fmla="*/ 154605 h 688663"/>
              <a:gd name="connsiteX106" fmla="*/ 619990 w 688663"/>
              <a:gd name="connsiteY106" fmla="*/ 164031 h 688663"/>
              <a:gd name="connsiteX107" fmla="*/ 633226 w 688663"/>
              <a:gd name="connsiteY107" fmla="*/ 177524 h 688663"/>
              <a:gd name="connsiteX108" fmla="*/ 633527 w 688663"/>
              <a:gd name="connsiteY108" fmla="*/ 177869 h 688663"/>
              <a:gd name="connsiteX109" fmla="*/ 641683 w 688663"/>
              <a:gd name="connsiteY109" fmla="*/ 193751 h 688663"/>
              <a:gd name="connsiteX110" fmla="*/ 642738 w 688663"/>
              <a:gd name="connsiteY110" fmla="*/ 197108 h 688663"/>
              <a:gd name="connsiteX111" fmla="*/ 645622 w 688663"/>
              <a:gd name="connsiteY111" fmla="*/ 215207 h 688663"/>
              <a:gd name="connsiteX112" fmla="*/ 642716 w 688663"/>
              <a:gd name="connsiteY112" fmla="*/ 233285 h 688663"/>
              <a:gd name="connsiteX113" fmla="*/ 408894 w 688663"/>
              <a:gd name="connsiteY113" fmla="*/ 387825 h 688663"/>
              <a:gd name="connsiteX114" fmla="*/ 408894 w 688663"/>
              <a:gd name="connsiteY114" fmla="*/ 64562 h 688663"/>
              <a:gd name="connsiteX115" fmla="*/ 344332 w 688663"/>
              <a:gd name="connsiteY115" fmla="*/ 0 h 688663"/>
              <a:gd name="connsiteX116" fmla="*/ 279769 w 688663"/>
              <a:gd name="connsiteY116" fmla="*/ 64562 h 688663"/>
              <a:gd name="connsiteX117" fmla="*/ 279769 w 688663"/>
              <a:gd name="connsiteY117" fmla="*/ 387825 h 688663"/>
              <a:gd name="connsiteX118" fmla="*/ 236728 w 688663"/>
              <a:gd name="connsiteY118" fmla="*/ 473456 h 688663"/>
              <a:gd name="connsiteX119" fmla="*/ 279769 w 688663"/>
              <a:gd name="connsiteY119" fmla="*/ 559044 h 688663"/>
              <a:gd name="connsiteX120" fmla="*/ 279769 w 688663"/>
              <a:gd name="connsiteY120" fmla="*/ 624101 h 688663"/>
              <a:gd name="connsiteX121" fmla="*/ 344332 w 688663"/>
              <a:gd name="connsiteY121" fmla="*/ 688663 h 688663"/>
              <a:gd name="connsiteX122" fmla="*/ 408894 w 688663"/>
              <a:gd name="connsiteY122" fmla="*/ 624101 h 688663"/>
              <a:gd name="connsiteX123" fmla="*/ 408894 w 688663"/>
              <a:gd name="connsiteY123" fmla="*/ 559044 h 688663"/>
              <a:gd name="connsiteX124" fmla="*/ 451935 w 688663"/>
              <a:gd name="connsiteY124" fmla="*/ 473456 h 688663"/>
              <a:gd name="connsiteX125" fmla="*/ 408894 w 688663"/>
              <a:gd name="connsiteY125" fmla="*/ 387825 h 688663"/>
              <a:gd name="connsiteX126" fmla="*/ 322811 w 688663"/>
              <a:gd name="connsiteY126" fmla="*/ 64562 h 688663"/>
              <a:gd name="connsiteX127" fmla="*/ 344332 w 688663"/>
              <a:gd name="connsiteY127" fmla="*/ 43041 h 688663"/>
              <a:gd name="connsiteX128" fmla="*/ 365852 w 688663"/>
              <a:gd name="connsiteY128" fmla="*/ 64562 h 688663"/>
              <a:gd name="connsiteX129" fmla="*/ 365852 w 688663"/>
              <a:gd name="connsiteY129" fmla="*/ 368004 h 688663"/>
              <a:gd name="connsiteX130" fmla="*/ 322811 w 688663"/>
              <a:gd name="connsiteY130" fmla="*/ 368004 h 688663"/>
              <a:gd name="connsiteX131" fmla="*/ 322811 w 688663"/>
              <a:gd name="connsiteY131" fmla="*/ 64562 h 688663"/>
              <a:gd name="connsiteX132" fmla="*/ 365852 w 688663"/>
              <a:gd name="connsiteY132" fmla="*/ 624101 h 688663"/>
              <a:gd name="connsiteX133" fmla="*/ 344332 w 688663"/>
              <a:gd name="connsiteY133" fmla="*/ 645622 h 688663"/>
              <a:gd name="connsiteX134" fmla="*/ 322811 w 688663"/>
              <a:gd name="connsiteY134" fmla="*/ 624101 h 688663"/>
              <a:gd name="connsiteX135" fmla="*/ 322811 w 688663"/>
              <a:gd name="connsiteY135" fmla="*/ 578864 h 688663"/>
              <a:gd name="connsiteX136" fmla="*/ 365852 w 688663"/>
              <a:gd name="connsiteY136" fmla="*/ 578864 h 688663"/>
              <a:gd name="connsiteX137" fmla="*/ 365852 w 688663"/>
              <a:gd name="connsiteY137" fmla="*/ 624101 h 688663"/>
              <a:gd name="connsiteX138" fmla="*/ 405988 w 688663"/>
              <a:gd name="connsiteY138" fmla="*/ 491533 h 688663"/>
              <a:gd name="connsiteX139" fmla="*/ 404934 w 688663"/>
              <a:gd name="connsiteY139" fmla="*/ 494933 h 688663"/>
              <a:gd name="connsiteX140" fmla="*/ 396778 w 688663"/>
              <a:gd name="connsiteY140" fmla="*/ 510773 h 688663"/>
              <a:gd name="connsiteX141" fmla="*/ 396476 w 688663"/>
              <a:gd name="connsiteY141" fmla="*/ 511117 h 688663"/>
              <a:gd name="connsiteX142" fmla="*/ 383241 w 688663"/>
              <a:gd name="connsiteY142" fmla="*/ 524611 h 688663"/>
              <a:gd name="connsiteX143" fmla="*/ 383026 w 688663"/>
              <a:gd name="connsiteY143" fmla="*/ 524783 h 688663"/>
              <a:gd name="connsiteX144" fmla="*/ 365831 w 688663"/>
              <a:gd name="connsiteY144" fmla="*/ 534037 h 688663"/>
              <a:gd name="connsiteX145" fmla="*/ 344332 w 688663"/>
              <a:gd name="connsiteY145" fmla="*/ 538018 h 688663"/>
              <a:gd name="connsiteX146" fmla="*/ 322811 w 688663"/>
              <a:gd name="connsiteY146" fmla="*/ 534015 h 688663"/>
              <a:gd name="connsiteX147" fmla="*/ 305616 w 688663"/>
              <a:gd name="connsiteY147" fmla="*/ 524761 h 688663"/>
              <a:gd name="connsiteX148" fmla="*/ 305401 w 688663"/>
              <a:gd name="connsiteY148" fmla="*/ 524589 h 688663"/>
              <a:gd name="connsiteX149" fmla="*/ 292144 w 688663"/>
              <a:gd name="connsiteY149" fmla="*/ 511096 h 688663"/>
              <a:gd name="connsiteX150" fmla="*/ 291842 w 688663"/>
              <a:gd name="connsiteY150" fmla="*/ 510751 h 688663"/>
              <a:gd name="connsiteX151" fmla="*/ 283708 w 688663"/>
              <a:gd name="connsiteY151" fmla="*/ 494912 h 688663"/>
              <a:gd name="connsiteX152" fmla="*/ 282653 w 688663"/>
              <a:gd name="connsiteY152" fmla="*/ 491512 h 688663"/>
              <a:gd name="connsiteX153" fmla="*/ 279769 w 688663"/>
              <a:gd name="connsiteY153" fmla="*/ 473456 h 688663"/>
              <a:gd name="connsiteX154" fmla="*/ 282675 w 688663"/>
              <a:gd name="connsiteY154" fmla="*/ 455335 h 688663"/>
              <a:gd name="connsiteX155" fmla="*/ 283729 w 688663"/>
              <a:gd name="connsiteY155" fmla="*/ 451978 h 688663"/>
              <a:gd name="connsiteX156" fmla="*/ 291864 w 688663"/>
              <a:gd name="connsiteY156" fmla="*/ 436096 h 688663"/>
              <a:gd name="connsiteX157" fmla="*/ 292165 w 688663"/>
              <a:gd name="connsiteY157" fmla="*/ 435752 h 688663"/>
              <a:gd name="connsiteX158" fmla="*/ 305422 w 688663"/>
              <a:gd name="connsiteY158" fmla="*/ 422258 h 688663"/>
              <a:gd name="connsiteX159" fmla="*/ 305637 w 688663"/>
              <a:gd name="connsiteY159" fmla="*/ 422086 h 688663"/>
              <a:gd name="connsiteX160" fmla="*/ 322832 w 688663"/>
              <a:gd name="connsiteY160" fmla="*/ 412832 h 688663"/>
              <a:gd name="connsiteX161" fmla="*/ 344332 w 688663"/>
              <a:gd name="connsiteY161" fmla="*/ 408894 h 688663"/>
              <a:gd name="connsiteX162" fmla="*/ 365852 w 688663"/>
              <a:gd name="connsiteY162" fmla="*/ 412853 h 688663"/>
              <a:gd name="connsiteX163" fmla="*/ 383262 w 688663"/>
              <a:gd name="connsiteY163" fmla="*/ 422280 h 688663"/>
              <a:gd name="connsiteX164" fmla="*/ 396498 w 688663"/>
              <a:gd name="connsiteY164" fmla="*/ 435773 h 688663"/>
              <a:gd name="connsiteX165" fmla="*/ 396799 w 688663"/>
              <a:gd name="connsiteY165" fmla="*/ 436117 h 688663"/>
              <a:gd name="connsiteX166" fmla="*/ 404955 w 688663"/>
              <a:gd name="connsiteY166" fmla="*/ 452000 h 688663"/>
              <a:gd name="connsiteX167" fmla="*/ 406010 w 688663"/>
              <a:gd name="connsiteY167" fmla="*/ 455357 h 688663"/>
              <a:gd name="connsiteX168" fmla="*/ 408894 w 688663"/>
              <a:gd name="connsiteY168" fmla="*/ 473456 h 688663"/>
              <a:gd name="connsiteX169" fmla="*/ 405988 w 688663"/>
              <a:gd name="connsiteY169" fmla="*/ 491533 h 688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Lst>
            <a:rect l="l" t="t" r="r" b="b"/>
            <a:pathLst>
              <a:path w="688663" h="688663">
                <a:moveTo>
                  <a:pt x="172166" y="129576"/>
                </a:moveTo>
                <a:lnTo>
                  <a:pt x="172166" y="64562"/>
                </a:lnTo>
                <a:cubicBezTo>
                  <a:pt x="172166" y="28967"/>
                  <a:pt x="143199" y="0"/>
                  <a:pt x="107604" y="0"/>
                </a:cubicBezTo>
                <a:cubicBezTo>
                  <a:pt x="72008" y="0"/>
                  <a:pt x="43041" y="28967"/>
                  <a:pt x="43041" y="64562"/>
                </a:cubicBezTo>
                <a:lnTo>
                  <a:pt x="43041" y="129576"/>
                </a:lnTo>
                <a:cubicBezTo>
                  <a:pt x="17044" y="149268"/>
                  <a:pt x="0" y="180107"/>
                  <a:pt x="0" y="215207"/>
                </a:cubicBezTo>
                <a:cubicBezTo>
                  <a:pt x="0" y="250307"/>
                  <a:pt x="17044" y="281147"/>
                  <a:pt x="43041" y="300795"/>
                </a:cubicBezTo>
                <a:lnTo>
                  <a:pt x="43041" y="624101"/>
                </a:lnTo>
                <a:cubicBezTo>
                  <a:pt x="43041" y="659696"/>
                  <a:pt x="72008" y="688663"/>
                  <a:pt x="107604" y="688663"/>
                </a:cubicBezTo>
                <a:cubicBezTo>
                  <a:pt x="143199" y="688663"/>
                  <a:pt x="172166" y="659696"/>
                  <a:pt x="172166" y="624101"/>
                </a:cubicBezTo>
                <a:lnTo>
                  <a:pt x="172166" y="300795"/>
                </a:lnTo>
                <a:cubicBezTo>
                  <a:pt x="198163" y="281168"/>
                  <a:pt x="215207" y="250307"/>
                  <a:pt x="215207" y="215207"/>
                </a:cubicBezTo>
                <a:cubicBezTo>
                  <a:pt x="215207" y="180107"/>
                  <a:pt x="198163" y="149268"/>
                  <a:pt x="172166" y="129576"/>
                </a:cubicBezTo>
                <a:close/>
                <a:moveTo>
                  <a:pt x="86083" y="64562"/>
                </a:moveTo>
                <a:cubicBezTo>
                  <a:pt x="86083" y="52677"/>
                  <a:pt x="95718" y="43041"/>
                  <a:pt x="107604" y="43041"/>
                </a:cubicBezTo>
                <a:cubicBezTo>
                  <a:pt x="119489" y="43041"/>
                  <a:pt x="129124" y="52677"/>
                  <a:pt x="129124" y="64562"/>
                </a:cubicBezTo>
                <a:lnTo>
                  <a:pt x="129124" y="109756"/>
                </a:lnTo>
                <a:cubicBezTo>
                  <a:pt x="114920" y="106893"/>
                  <a:pt x="100287" y="106893"/>
                  <a:pt x="86083" y="109756"/>
                </a:cubicBezTo>
                <a:lnTo>
                  <a:pt x="86083" y="64562"/>
                </a:lnTo>
                <a:close/>
                <a:moveTo>
                  <a:pt x="129124" y="624101"/>
                </a:moveTo>
                <a:cubicBezTo>
                  <a:pt x="129124" y="635986"/>
                  <a:pt x="119489" y="645622"/>
                  <a:pt x="107604" y="645622"/>
                </a:cubicBezTo>
                <a:cubicBezTo>
                  <a:pt x="95718" y="645622"/>
                  <a:pt x="86083" y="635986"/>
                  <a:pt x="86083" y="624101"/>
                </a:cubicBezTo>
                <a:lnTo>
                  <a:pt x="86083" y="320616"/>
                </a:lnTo>
                <a:cubicBezTo>
                  <a:pt x="100278" y="323565"/>
                  <a:pt x="114929" y="323565"/>
                  <a:pt x="129124" y="320616"/>
                </a:cubicBezTo>
                <a:lnTo>
                  <a:pt x="129124" y="624101"/>
                </a:lnTo>
                <a:close/>
                <a:moveTo>
                  <a:pt x="169260" y="233285"/>
                </a:moveTo>
                <a:cubicBezTo>
                  <a:pt x="168916" y="234425"/>
                  <a:pt x="168615" y="235544"/>
                  <a:pt x="168206" y="236685"/>
                </a:cubicBezTo>
                <a:cubicBezTo>
                  <a:pt x="166254" y="242321"/>
                  <a:pt x="163515" y="247654"/>
                  <a:pt x="160071" y="252524"/>
                </a:cubicBezTo>
                <a:lnTo>
                  <a:pt x="159770" y="252868"/>
                </a:lnTo>
                <a:cubicBezTo>
                  <a:pt x="156031" y="257988"/>
                  <a:pt x="151565" y="262533"/>
                  <a:pt x="146513" y="266362"/>
                </a:cubicBezTo>
                <a:lnTo>
                  <a:pt x="146298" y="266534"/>
                </a:lnTo>
                <a:cubicBezTo>
                  <a:pt x="141111" y="270451"/>
                  <a:pt x="135322" y="273593"/>
                  <a:pt x="129103" y="275788"/>
                </a:cubicBezTo>
                <a:cubicBezTo>
                  <a:pt x="122367" y="278220"/>
                  <a:pt x="115200" y="279769"/>
                  <a:pt x="107604" y="279769"/>
                </a:cubicBezTo>
                <a:cubicBezTo>
                  <a:pt x="100007" y="279769"/>
                  <a:pt x="92840" y="278220"/>
                  <a:pt x="86083" y="275767"/>
                </a:cubicBezTo>
                <a:cubicBezTo>
                  <a:pt x="79910" y="273583"/>
                  <a:pt x="74110" y="270462"/>
                  <a:pt x="68888" y="266513"/>
                </a:cubicBezTo>
                <a:lnTo>
                  <a:pt x="68673" y="266340"/>
                </a:lnTo>
                <a:cubicBezTo>
                  <a:pt x="63620" y="262512"/>
                  <a:pt x="59154" y="257966"/>
                  <a:pt x="55416" y="252847"/>
                </a:cubicBezTo>
                <a:lnTo>
                  <a:pt x="55115" y="252503"/>
                </a:lnTo>
                <a:cubicBezTo>
                  <a:pt x="51679" y="247627"/>
                  <a:pt x="48941" y="242296"/>
                  <a:pt x="46980" y="236663"/>
                </a:cubicBezTo>
                <a:cubicBezTo>
                  <a:pt x="46571" y="235523"/>
                  <a:pt x="46270" y="234404"/>
                  <a:pt x="45925" y="233263"/>
                </a:cubicBezTo>
                <a:cubicBezTo>
                  <a:pt x="44096" y="227416"/>
                  <a:pt x="43125" y="221334"/>
                  <a:pt x="43041" y="215207"/>
                </a:cubicBezTo>
                <a:cubicBezTo>
                  <a:pt x="43041" y="208859"/>
                  <a:pt x="44225" y="202854"/>
                  <a:pt x="45947" y="197087"/>
                </a:cubicBezTo>
                <a:cubicBezTo>
                  <a:pt x="46291" y="195946"/>
                  <a:pt x="46592" y="194827"/>
                  <a:pt x="47001" y="193730"/>
                </a:cubicBezTo>
                <a:cubicBezTo>
                  <a:pt x="49024" y="188048"/>
                  <a:pt x="51650" y="182668"/>
                  <a:pt x="55136" y="177847"/>
                </a:cubicBezTo>
                <a:lnTo>
                  <a:pt x="55437" y="177503"/>
                </a:lnTo>
                <a:cubicBezTo>
                  <a:pt x="59182" y="172424"/>
                  <a:pt x="63637" y="167840"/>
                  <a:pt x="68694" y="164009"/>
                </a:cubicBezTo>
                <a:lnTo>
                  <a:pt x="68909" y="163837"/>
                </a:lnTo>
                <a:cubicBezTo>
                  <a:pt x="74074" y="159985"/>
                  <a:pt x="79863" y="156821"/>
                  <a:pt x="86083" y="154605"/>
                </a:cubicBezTo>
                <a:cubicBezTo>
                  <a:pt x="92840" y="152195"/>
                  <a:pt x="100007" y="150645"/>
                  <a:pt x="107604" y="150645"/>
                </a:cubicBezTo>
                <a:cubicBezTo>
                  <a:pt x="115200" y="150645"/>
                  <a:pt x="122367" y="152195"/>
                  <a:pt x="129124" y="154605"/>
                </a:cubicBezTo>
                <a:cubicBezTo>
                  <a:pt x="135344" y="156843"/>
                  <a:pt x="141133" y="159985"/>
                  <a:pt x="146319" y="163859"/>
                </a:cubicBezTo>
                <a:lnTo>
                  <a:pt x="146535" y="164031"/>
                </a:lnTo>
                <a:cubicBezTo>
                  <a:pt x="151592" y="167862"/>
                  <a:pt x="156047" y="172446"/>
                  <a:pt x="159791" y="177524"/>
                </a:cubicBezTo>
                <a:lnTo>
                  <a:pt x="160093" y="177869"/>
                </a:lnTo>
                <a:cubicBezTo>
                  <a:pt x="164215" y="183709"/>
                  <a:pt x="167316" y="190208"/>
                  <a:pt x="169260" y="197087"/>
                </a:cubicBezTo>
                <a:cubicBezTo>
                  <a:pt x="170982" y="202854"/>
                  <a:pt x="172166" y="208859"/>
                  <a:pt x="172166" y="215207"/>
                </a:cubicBezTo>
                <a:cubicBezTo>
                  <a:pt x="172166" y="221513"/>
                  <a:pt x="170982" y="227517"/>
                  <a:pt x="169260" y="233285"/>
                </a:cubicBezTo>
                <a:close/>
                <a:moveTo>
                  <a:pt x="645622" y="129576"/>
                </a:moveTo>
                <a:lnTo>
                  <a:pt x="645622" y="64562"/>
                </a:lnTo>
                <a:cubicBezTo>
                  <a:pt x="645622" y="28967"/>
                  <a:pt x="616655" y="0"/>
                  <a:pt x="581059" y="0"/>
                </a:cubicBezTo>
                <a:cubicBezTo>
                  <a:pt x="545464" y="0"/>
                  <a:pt x="516497" y="28967"/>
                  <a:pt x="516497" y="64562"/>
                </a:cubicBezTo>
                <a:lnTo>
                  <a:pt x="516497" y="129576"/>
                </a:lnTo>
                <a:cubicBezTo>
                  <a:pt x="490479" y="149268"/>
                  <a:pt x="473456" y="180107"/>
                  <a:pt x="473456" y="215207"/>
                </a:cubicBezTo>
                <a:cubicBezTo>
                  <a:pt x="473456" y="250307"/>
                  <a:pt x="490479" y="281147"/>
                  <a:pt x="516497" y="300795"/>
                </a:cubicBezTo>
                <a:lnTo>
                  <a:pt x="516497" y="624101"/>
                </a:lnTo>
                <a:cubicBezTo>
                  <a:pt x="516497" y="659696"/>
                  <a:pt x="545464" y="688663"/>
                  <a:pt x="581059" y="688663"/>
                </a:cubicBezTo>
                <a:cubicBezTo>
                  <a:pt x="616655" y="688663"/>
                  <a:pt x="645622" y="659696"/>
                  <a:pt x="645622" y="624101"/>
                </a:cubicBezTo>
                <a:lnTo>
                  <a:pt x="645622" y="300795"/>
                </a:lnTo>
                <a:cubicBezTo>
                  <a:pt x="671597" y="281168"/>
                  <a:pt x="688663" y="250307"/>
                  <a:pt x="688663" y="215207"/>
                </a:cubicBezTo>
                <a:cubicBezTo>
                  <a:pt x="688663" y="180107"/>
                  <a:pt x="671597" y="149268"/>
                  <a:pt x="645622" y="129576"/>
                </a:cubicBezTo>
                <a:close/>
                <a:moveTo>
                  <a:pt x="559539" y="64562"/>
                </a:moveTo>
                <a:cubicBezTo>
                  <a:pt x="559539" y="52677"/>
                  <a:pt x="569174" y="43041"/>
                  <a:pt x="581059" y="43041"/>
                </a:cubicBezTo>
                <a:cubicBezTo>
                  <a:pt x="592945" y="43041"/>
                  <a:pt x="602580" y="52677"/>
                  <a:pt x="602580" y="64562"/>
                </a:cubicBezTo>
                <a:lnTo>
                  <a:pt x="602580" y="109756"/>
                </a:lnTo>
                <a:cubicBezTo>
                  <a:pt x="588375" y="106901"/>
                  <a:pt x="573744" y="106901"/>
                  <a:pt x="559539" y="109756"/>
                </a:cubicBezTo>
                <a:lnTo>
                  <a:pt x="559539" y="64562"/>
                </a:lnTo>
                <a:close/>
                <a:moveTo>
                  <a:pt x="602580" y="624101"/>
                </a:moveTo>
                <a:cubicBezTo>
                  <a:pt x="602580" y="635986"/>
                  <a:pt x="592945" y="645622"/>
                  <a:pt x="581059" y="645622"/>
                </a:cubicBezTo>
                <a:cubicBezTo>
                  <a:pt x="569174" y="645622"/>
                  <a:pt x="559539" y="635986"/>
                  <a:pt x="559539" y="624101"/>
                </a:cubicBezTo>
                <a:lnTo>
                  <a:pt x="559539" y="320616"/>
                </a:lnTo>
                <a:cubicBezTo>
                  <a:pt x="573734" y="323573"/>
                  <a:pt x="588385" y="323573"/>
                  <a:pt x="602580" y="320616"/>
                </a:cubicBezTo>
                <a:lnTo>
                  <a:pt x="602580" y="624101"/>
                </a:lnTo>
                <a:close/>
                <a:moveTo>
                  <a:pt x="642716" y="233285"/>
                </a:moveTo>
                <a:cubicBezTo>
                  <a:pt x="642372" y="234425"/>
                  <a:pt x="642049" y="235544"/>
                  <a:pt x="641662" y="236685"/>
                </a:cubicBezTo>
                <a:cubicBezTo>
                  <a:pt x="639702" y="242322"/>
                  <a:pt x="636956" y="247654"/>
                  <a:pt x="633505" y="252524"/>
                </a:cubicBezTo>
                <a:lnTo>
                  <a:pt x="633204" y="252868"/>
                </a:lnTo>
                <a:cubicBezTo>
                  <a:pt x="629468" y="257982"/>
                  <a:pt x="625009" y="262527"/>
                  <a:pt x="619969" y="266362"/>
                </a:cubicBezTo>
                <a:lnTo>
                  <a:pt x="619754" y="266534"/>
                </a:lnTo>
                <a:cubicBezTo>
                  <a:pt x="614546" y="270451"/>
                  <a:pt x="608778" y="273593"/>
                  <a:pt x="602559" y="275788"/>
                </a:cubicBezTo>
                <a:cubicBezTo>
                  <a:pt x="595679" y="278356"/>
                  <a:pt x="588403" y="279703"/>
                  <a:pt x="581059" y="279769"/>
                </a:cubicBezTo>
                <a:cubicBezTo>
                  <a:pt x="573707" y="279709"/>
                  <a:pt x="566421" y="278354"/>
                  <a:pt x="559539" y="275767"/>
                </a:cubicBezTo>
                <a:cubicBezTo>
                  <a:pt x="553278" y="273555"/>
                  <a:pt x="547402" y="270374"/>
                  <a:pt x="542128" y="266340"/>
                </a:cubicBezTo>
                <a:cubicBezTo>
                  <a:pt x="537064" y="262518"/>
                  <a:pt x="532591" y="257972"/>
                  <a:pt x="528850" y="252847"/>
                </a:cubicBezTo>
                <a:lnTo>
                  <a:pt x="528549" y="252503"/>
                </a:lnTo>
                <a:cubicBezTo>
                  <a:pt x="525120" y="247626"/>
                  <a:pt x="522389" y="242295"/>
                  <a:pt x="520436" y="236663"/>
                </a:cubicBezTo>
                <a:cubicBezTo>
                  <a:pt x="520005" y="235523"/>
                  <a:pt x="519725" y="234404"/>
                  <a:pt x="519381" y="233263"/>
                </a:cubicBezTo>
                <a:cubicBezTo>
                  <a:pt x="517552" y="227416"/>
                  <a:pt x="516581" y="221334"/>
                  <a:pt x="516497" y="215207"/>
                </a:cubicBezTo>
                <a:cubicBezTo>
                  <a:pt x="516497" y="208859"/>
                  <a:pt x="517681" y="202854"/>
                  <a:pt x="519403" y="197087"/>
                </a:cubicBezTo>
                <a:cubicBezTo>
                  <a:pt x="519747" y="195946"/>
                  <a:pt x="520027" y="194827"/>
                  <a:pt x="520457" y="193730"/>
                </a:cubicBezTo>
                <a:cubicBezTo>
                  <a:pt x="522480" y="188048"/>
                  <a:pt x="525127" y="182668"/>
                  <a:pt x="528570" y="177847"/>
                </a:cubicBezTo>
                <a:lnTo>
                  <a:pt x="528872" y="177503"/>
                </a:lnTo>
                <a:cubicBezTo>
                  <a:pt x="532616" y="172424"/>
                  <a:pt x="537071" y="167840"/>
                  <a:pt x="542150" y="164009"/>
                </a:cubicBezTo>
                <a:lnTo>
                  <a:pt x="542365" y="163837"/>
                </a:lnTo>
                <a:cubicBezTo>
                  <a:pt x="547530" y="159964"/>
                  <a:pt x="553341" y="156821"/>
                  <a:pt x="559560" y="154583"/>
                </a:cubicBezTo>
                <a:cubicBezTo>
                  <a:pt x="566448" y="152046"/>
                  <a:pt x="573720" y="150714"/>
                  <a:pt x="581059" y="150645"/>
                </a:cubicBezTo>
                <a:cubicBezTo>
                  <a:pt x="588635" y="150645"/>
                  <a:pt x="595823" y="152195"/>
                  <a:pt x="602580" y="154605"/>
                </a:cubicBezTo>
                <a:cubicBezTo>
                  <a:pt x="608821" y="156861"/>
                  <a:pt x="614690" y="160039"/>
                  <a:pt x="619990" y="164031"/>
                </a:cubicBezTo>
                <a:cubicBezTo>
                  <a:pt x="625026" y="167862"/>
                  <a:pt x="629481" y="172446"/>
                  <a:pt x="633226" y="177524"/>
                </a:cubicBezTo>
                <a:lnTo>
                  <a:pt x="633527" y="177869"/>
                </a:lnTo>
                <a:cubicBezTo>
                  <a:pt x="637013" y="182711"/>
                  <a:pt x="639617" y="188091"/>
                  <a:pt x="641683" y="193751"/>
                </a:cubicBezTo>
                <a:cubicBezTo>
                  <a:pt x="642071" y="194849"/>
                  <a:pt x="642393" y="195989"/>
                  <a:pt x="642738" y="197108"/>
                </a:cubicBezTo>
                <a:cubicBezTo>
                  <a:pt x="644438" y="202854"/>
                  <a:pt x="645622" y="208859"/>
                  <a:pt x="645622" y="215207"/>
                </a:cubicBezTo>
                <a:cubicBezTo>
                  <a:pt x="645622" y="221513"/>
                  <a:pt x="644438" y="227517"/>
                  <a:pt x="642716" y="233285"/>
                </a:cubicBezTo>
                <a:close/>
                <a:moveTo>
                  <a:pt x="408894" y="387825"/>
                </a:moveTo>
                <a:lnTo>
                  <a:pt x="408894" y="64562"/>
                </a:lnTo>
                <a:cubicBezTo>
                  <a:pt x="408894" y="28967"/>
                  <a:pt x="379927" y="0"/>
                  <a:pt x="344332" y="0"/>
                </a:cubicBezTo>
                <a:cubicBezTo>
                  <a:pt x="308736" y="0"/>
                  <a:pt x="279769" y="28967"/>
                  <a:pt x="279769" y="64562"/>
                </a:cubicBezTo>
                <a:lnTo>
                  <a:pt x="279769" y="387825"/>
                </a:lnTo>
                <a:cubicBezTo>
                  <a:pt x="253772" y="407495"/>
                  <a:pt x="236728" y="438356"/>
                  <a:pt x="236728" y="473456"/>
                </a:cubicBezTo>
                <a:cubicBezTo>
                  <a:pt x="236728" y="508556"/>
                  <a:pt x="253772" y="539395"/>
                  <a:pt x="279769" y="559044"/>
                </a:cubicBezTo>
                <a:lnTo>
                  <a:pt x="279769" y="624101"/>
                </a:lnTo>
                <a:cubicBezTo>
                  <a:pt x="279769" y="659696"/>
                  <a:pt x="308736" y="688663"/>
                  <a:pt x="344332" y="688663"/>
                </a:cubicBezTo>
                <a:cubicBezTo>
                  <a:pt x="379927" y="688663"/>
                  <a:pt x="408894" y="659696"/>
                  <a:pt x="408894" y="624101"/>
                </a:cubicBezTo>
                <a:lnTo>
                  <a:pt x="408894" y="559044"/>
                </a:lnTo>
                <a:cubicBezTo>
                  <a:pt x="434869" y="539417"/>
                  <a:pt x="451935" y="508556"/>
                  <a:pt x="451935" y="473456"/>
                </a:cubicBezTo>
                <a:cubicBezTo>
                  <a:pt x="451935" y="438356"/>
                  <a:pt x="434869" y="407516"/>
                  <a:pt x="408894" y="387825"/>
                </a:cubicBezTo>
                <a:close/>
                <a:moveTo>
                  <a:pt x="322811" y="64562"/>
                </a:moveTo>
                <a:cubicBezTo>
                  <a:pt x="322811" y="52677"/>
                  <a:pt x="332446" y="43041"/>
                  <a:pt x="344332" y="43041"/>
                </a:cubicBezTo>
                <a:cubicBezTo>
                  <a:pt x="356217" y="43041"/>
                  <a:pt x="365852" y="52677"/>
                  <a:pt x="365852" y="64562"/>
                </a:cubicBezTo>
                <a:lnTo>
                  <a:pt x="365852" y="368004"/>
                </a:lnTo>
                <a:cubicBezTo>
                  <a:pt x="351648" y="365142"/>
                  <a:pt x="337015" y="365142"/>
                  <a:pt x="322811" y="368004"/>
                </a:cubicBezTo>
                <a:lnTo>
                  <a:pt x="322811" y="64562"/>
                </a:lnTo>
                <a:close/>
                <a:moveTo>
                  <a:pt x="365852" y="624101"/>
                </a:moveTo>
                <a:cubicBezTo>
                  <a:pt x="365852" y="635986"/>
                  <a:pt x="356217" y="645622"/>
                  <a:pt x="344332" y="645622"/>
                </a:cubicBezTo>
                <a:cubicBezTo>
                  <a:pt x="332446" y="645622"/>
                  <a:pt x="322811" y="635986"/>
                  <a:pt x="322811" y="624101"/>
                </a:cubicBezTo>
                <a:lnTo>
                  <a:pt x="322811" y="578864"/>
                </a:lnTo>
                <a:cubicBezTo>
                  <a:pt x="337006" y="581813"/>
                  <a:pt x="351657" y="581813"/>
                  <a:pt x="365852" y="578864"/>
                </a:cubicBezTo>
                <a:lnTo>
                  <a:pt x="365852" y="624101"/>
                </a:lnTo>
                <a:close/>
                <a:moveTo>
                  <a:pt x="405988" y="491533"/>
                </a:moveTo>
                <a:cubicBezTo>
                  <a:pt x="405644" y="492674"/>
                  <a:pt x="405321" y="493793"/>
                  <a:pt x="404934" y="494933"/>
                </a:cubicBezTo>
                <a:cubicBezTo>
                  <a:pt x="402974" y="500571"/>
                  <a:pt x="400228" y="505903"/>
                  <a:pt x="396778" y="510773"/>
                </a:cubicBezTo>
                <a:lnTo>
                  <a:pt x="396476" y="511117"/>
                </a:lnTo>
                <a:cubicBezTo>
                  <a:pt x="392740" y="516231"/>
                  <a:pt x="388282" y="520776"/>
                  <a:pt x="383241" y="524611"/>
                </a:cubicBezTo>
                <a:lnTo>
                  <a:pt x="383026" y="524783"/>
                </a:lnTo>
                <a:cubicBezTo>
                  <a:pt x="377818" y="528700"/>
                  <a:pt x="372050" y="531842"/>
                  <a:pt x="365831" y="534037"/>
                </a:cubicBezTo>
                <a:cubicBezTo>
                  <a:pt x="358951" y="536605"/>
                  <a:pt x="351675" y="537952"/>
                  <a:pt x="344332" y="538018"/>
                </a:cubicBezTo>
                <a:cubicBezTo>
                  <a:pt x="336735" y="538018"/>
                  <a:pt x="329568" y="536468"/>
                  <a:pt x="322811" y="534015"/>
                </a:cubicBezTo>
                <a:cubicBezTo>
                  <a:pt x="316638" y="531832"/>
                  <a:pt x="310838" y="528711"/>
                  <a:pt x="305616" y="524761"/>
                </a:cubicBezTo>
                <a:lnTo>
                  <a:pt x="305401" y="524589"/>
                </a:lnTo>
                <a:cubicBezTo>
                  <a:pt x="300349" y="520760"/>
                  <a:pt x="295882" y="516215"/>
                  <a:pt x="292144" y="511096"/>
                </a:cubicBezTo>
                <a:lnTo>
                  <a:pt x="291842" y="510751"/>
                </a:lnTo>
                <a:cubicBezTo>
                  <a:pt x="288407" y="505875"/>
                  <a:pt x="285669" y="500544"/>
                  <a:pt x="283708" y="494912"/>
                </a:cubicBezTo>
                <a:cubicBezTo>
                  <a:pt x="283299" y="493771"/>
                  <a:pt x="282997" y="492652"/>
                  <a:pt x="282653" y="491512"/>
                </a:cubicBezTo>
                <a:cubicBezTo>
                  <a:pt x="280824" y="485664"/>
                  <a:pt x="279853" y="479582"/>
                  <a:pt x="279769" y="473456"/>
                </a:cubicBezTo>
                <a:cubicBezTo>
                  <a:pt x="279769" y="467107"/>
                  <a:pt x="280953" y="461103"/>
                  <a:pt x="282675" y="455335"/>
                </a:cubicBezTo>
                <a:cubicBezTo>
                  <a:pt x="283019" y="454195"/>
                  <a:pt x="283320" y="453076"/>
                  <a:pt x="283729" y="451978"/>
                </a:cubicBezTo>
                <a:cubicBezTo>
                  <a:pt x="285774" y="446297"/>
                  <a:pt x="288399" y="440917"/>
                  <a:pt x="291864" y="436096"/>
                </a:cubicBezTo>
                <a:lnTo>
                  <a:pt x="292165" y="435752"/>
                </a:lnTo>
                <a:cubicBezTo>
                  <a:pt x="295910" y="430673"/>
                  <a:pt x="300365" y="426089"/>
                  <a:pt x="305422" y="422258"/>
                </a:cubicBezTo>
                <a:lnTo>
                  <a:pt x="305637" y="422086"/>
                </a:lnTo>
                <a:cubicBezTo>
                  <a:pt x="310824" y="418212"/>
                  <a:pt x="316613" y="415070"/>
                  <a:pt x="322832" y="412832"/>
                </a:cubicBezTo>
                <a:cubicBezTo>
                  <a:pt x="329568" y="410443"/>
                  <a:pt x="336735" y="408894"/>
                  <a:pt x="344332" y="408894"/>
                </a:cubicBezTo>
                <a:cubicBezTo>
                  <a:pt x="351907" y="408894"/>
                  <a:pt x="359095" y="410443"/>
                  <a:pt x="365852" y="412853"/>
                </a:cubicBezTo>
                <a:cubicBezTo>
                  <a:pt x="372093" y="415110"/>
                  <a:pt x="377962" y="418287"/>
                  <a:pt x="383262" y="422280"/>
                </a:cubicBezTo>
                <a:cubicBezTo>
                  <a:pt x="388298" y="426110"/>
                  <a:pt x="392753" y="430694"/>
                  <a:pt x="396498" y="435773"/>
                </a:cubicBezTo>
                <a:lnTo>
                  <a:pt x="396799" y="436117"/>
                </a:lnTo>
                <a:cubicBezTo>
                  <a:pt x="400285" y="440960"/>
                  <a:pt x="402889" y="446340"/>
                  <a:pt x="404955" y="452000"/>
                </a:cubicBezTo>
                <a:cubicBezTo>
                  <a:pt x="405343" y="453097"/>
                  <a:pt x="405666" y="454238"/>
                  <a:pt x="406010" y="455357"/>
                </a:cubicBezTo>
                <a:cubicBezTo>
                  <a:pt x="407710" y="461103"/>
                  <a:pt x="408894" y="467107"/>
                  <a:pt x="408894" y="473456"/>
                </a:cubicBezTo>
                <a:cubicBezTo>
                  <a:pt x="408894" y="479761"/>
                  <a:pt x="407710" y="485766"/>
                  <a:pt x="405988" y="491533"/>
                </a:cubicBezTo>
                <a:close/>
              </a:path>
            </a:pathLst>
          </a:custGeom>
          <a:solidFill>
            <a:schemeClr val="tx1">
              <a:lumMod val="85000"/>
              <a:lumOff val="15000"/>
              <a:alpha val="0"/>
            </a:schemeClr>
          </a:solidFill>
          <a:ln w="1905" cap="flat">
            <a:solidFill>
              <a:schemeClr val="tx1">
                <a:lumMod val="85000"/>
                <a:lumOff val="15000"/>
                <a:alpha val="76000"/>
              </a:schemeClr>
            </a:solidFill>
            <a:prstDash val="solid"/>
            <a:miter/>
          </a:ln>
        </p:spPr>
        <p:txBody>
          <a:bodyPr rtlCol="0" anchor="ctr"/>
          <a:lstStyle/>
          <a:p>
            <a:endParaRPr lang="zh-CN" altLang="en-US"/>
          </a:p>
        </p:txBody>
      </p:sp>
      <p:grpSp>
        <p:nvGrpSpPr>
          <p:cNvPr id="2" name="组合 1">
            <a:extLst>
              <a:ext uri="{FF2B5EF4-FFF2-40B4-BE49-F238E27FC236}">
                <a16:creationId xmlns:a16="http://schemas.microsoft.com/office/drawing/2014/main" id="{50BCAA79-4792-7BD7-1E91-31DC88A946BF}"/>
              </a:ext>
            </a:extLst>
          </p:cNvPr>
          <p:cNvGrpSpPr/>
          <p:nvPr/>
        </p:nvGrpSpPr>
        <p:grpSpPr>
          <a:xfrm>
            <a:off x="808525" y="1815598"/>
            <a:ext cx="80846" cy="730025"/>
            <a:chOff x="808525" y="1695383"/>
            <a:chExt cx="80846" cy="730025"/>
          </a:xfrm>
        </p:grpSpPr>
        <p:sp>
          <p:nvSpPr>
            <p:cNvPr id="54" name="椭圆 53">
              <a:extLst>
                <a:ext uri="{FF2B5EF4-FFF2-40B4-BE49-F238E27FC236}">
                  <a16:creationId xmlns:a16="http://schemas.microsoft.com/office/drawing/2014/main" id="{D0A80AAC-FF8F-1CE6-0040-6D4B1365CDE9}"/>
                </a:ext>
              </a:extLst>
            </p:cNvPr>
            <p:cNvSpPr/>
            <p:nvPr/>
          </p:nvSpPr>
          <p:spPr>
            <a:xfrm>
              <a:off x="808525" y="1695383"/>
              <a:ext cx="80846" cy="80846"/>
            </a:xfrm>
            <a:prstGeom prst="ellipse">
              <a:avLst/>
            </a:prstGeom>
            <a:solidFill>
              <a:schemeClr val="accent2">
                <a:lumMod val="50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a:extLst>
                <a:ext uri="{FF2B5EF4-FFF2-40B4-BE49-F238E27FC236}">
                  <a16:creationId xmlns:a16="http://schemas.microsoft.com/office/drawing/2014/main" id="{1A63F594-6169-84EA-35D7-CE9F83BA74BF}"/>
                </a:ext>
              </a:extLst>
            </p:cNvPr>
            <p:cNvSpPr/>
            <p:nvPr/>
          </p:nvSpPr>
          <p:spPr>
            <a:xfrm>
              <a:off x="808525" y="1857678"/>
              <a:ext cx="80846" cy="80846"/>
            </a:xfrm>
            <a:prstGeom prst="ellipse">
              <a:avLst/>
            </a:prstGeom>
            <a:solidFill>
              <a:schemeClr val="accent2">
                <a:lumMod val="50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a16="http://schemas.microsoft.com/office/drawing/2014/main" id="{6E5AB8C7-FC31-566B-3C9F-E51CDFD90BB5}"/>
                </a:ext>
              </a:extLst>
            </p:cNvPr>
            <p:cNvSpPr/>
            <p:nvPr/>
          </p:nvSpPr>
          <p:spPr>
            <a:xfrm>
              <a:off x="808525" y="2019973"/>
              <a:ext cx="80846" cy="80846"/>
            </a:xfrm>
            <a:prstGeom prst="ellipse">
              <a:avLst/>
            </a:prstGeom>
            <a:solidFill>
              <a:schemeClr val="accent2">
                <a:lumMod val="50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id="{D9C010D0-0911-6B39-B0D5-0E8CA96A4525}"/>
                </a:ext>
              </a:extLst>
            </p:cNvPr>
            <p:cNvSpPr/>
            <p:nvPr/>
          </p:nvSpPr>
          <p:spPr>
            <a:xfrm>
              <a:off x="808525" y="2182268"/>
              <a:ext cx="80846" cy="80846"/>
            </a:xfrm>
            <a:prstGeom prst="ellipse">
              <a:avLst/>
            </a:prstGeom>
            <a:solidFill>
              <a:schemeClr val="accent2">
                <a:lumMod val="50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a16="http://schemas.microsoft.com/office/drawing/2014/main" id="{96894DD5-E58B-8673-5F3A-6C7EC9D7B002}"/>
                </a:ext>
              </a:extLst>
            </p:cNvPr>
            <p:cNvSpPr/>
            <p:nvPr/>
          </p:nvSpPr>
          <p:spPr>
            <a:xfrm>
              <a:off x="808525" y="2344562"/>
              <a:ext cx="80846" cy="80846"/>
            </a:xfrm>
            <a:prstGeom prst="ellipse">
              <a:avLst/>
            </a:prstGeom>
            <a:solidFill>
              <a:schemeClr val="accent2">
                <a:lumMod val="50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64" name="椭圆 63">
            <a:extLst>
              <a:ext uri="{FF2B5EF4-FFF2-40B4-BE49-F238E27FC236}">
                <a16:creationId xmlns:a16="http://schemas.microsoft.com/office/drawing/2014/main" id="{4C36E85A-DBA8-F576-39A0-95D82A6F6BFB}"/>
              </a:ext>
            </a:extLst>
          </p:cNvPr>
          <p:cNvSpPr/>
          <p:nvPr/>
        </p:nvSpPr>
        <p:spPr>
          <a:xfrm>
            <a:off x="2450964" y="3504188"/>
            <a:ext cx="80846" cy="80846"/>
          </a:xfrm>
          <a:prstGeom prst="ellipse">
            <a:avLst/>
          </a:prstGeom>
          <a:solidFill>
            <a:schemeClr val="accent2">
              <a:lumMod val="50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a:extLst>
              <a:ext uri="{FF2B5EF4-FFF2-40B4-BE49-F238E27FC236}">
                <a16:creationId xmlns:a16="http://schemas.microsoft.com/office/drawing/2014/main" id="{70FFF373-83BE-C1EE-56ED-4F40DEB9541F}"/>
              </a:ext>
            </a:extLst>
          </p:cNvPr>
          <p:cNvSpPr/>
          <p:nvPr/>
        </p:nvSpPr>
        <p:spPr>
          <a:xfrm>
            <a:off x="2450964" y="3666483"/>
            <a:ext cx="80846" cy="80846"/>
          </a:xfrm>
          <a:prstGeom prst="ellipse">
            <a:avLst/>
          </a:prstGeom>
          <a:solidFill>
            <a:schemeClr val="accent2">
              <a:lumMod val="50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a:extLst>
              <a:ext uri="{FF2B5EF4-FFF2-40B4-BE49-F238E27FC236}">
                <a16:creationId xmlns:a16="http://schemas.microsoft.com/office/drawing/2014/main" id="{9345221D-6203-703F-526E-E11BF9372A54}"/>
              </a:ext>
            </a:extLst>
          </p:cNvPr>
          <p:cNvSpPr/>
          <p:nvPr/>
        </p:nvSpPr>
        <p:spPr>
          <a:xfrm>
            <a:off x="2450964" y="3828778"/>
            <a:ext cx="80846" cy="80846"/>
          </a:xfrm>
          <a:prstGeom prst="ellipse">
            <a:avLst/>
          </a:prstGeom>
          <a:solidFill>
            <a:schemeClr val="accent2">
              <a:lumMod val="50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a:extLst>
              <a:ext uri="{FF2B5EF4-FFF2-40B4-BE49-F238E27FC236}">
                <a16:creationId xmlns:a16="http://schemas.microsoft.com/office/drawing/2014/main" id="{BB13079E-33C0-C6AD-4935-817BE2136D67}"/>
              </a:ext>
            </a:extLst>
          </p:cNvPr>
          <p:cNvSpPr/>
          <p:nvPr/>
        </p:nvSpPr>
        <p:spPr>
          <a:xfrm>
            <a:off x="2450964" y="3991073"/>
            <a:ext cx="80846" cy="80846"/>
          </a:xfrm>
          <a:prstGeom prst="ellipse">
            <a:avLst/>
          </a:prstGeom>
          <a:solidFill>
            <a:schemeClr val="accent2">
              <a:lumMod val="50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a16="http://schemas.microsoft.com/office/drawing/2014/main" id="{88ED76D3-4857-F94C-E65E-66B03A856BC6}"/>
              </a:ext>
            </a:extLst>
          </p:cNvPr>
          <p:cNvSpPr/>
          <p:nvPr/>
        </p:nvSpPr>
        <p:spPr>
          <a:xfrm>
            <a:off x="2450964" y="4153367"/>
            <a:ext cx="80846" cy="80846"/>
          </a:xfrm>
          <a:prstGeom prst="ellipse">
            <a:avLst/>
          </a:prstGeom>
          <a:solidFill>
            <a:schemeClr val="accent2">
              <a:lumMod val="50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5" name="矩形: 圆角 74">
            <a:extLst>
              <a:ext uri="{FF2B5EF4-FFF2-40B4-BE49-F238E27FC236}">
                <a16:creationId xmlns:a16="http://schemas.microsoft.com/office/drawing/2014/main" id="{5A2F4F3B-82AB-46C5-4F91-5192E498DD45}"/>
              </a:ext>
            </a:extLst>
          </p:cNvPr>
          <p:cNvSpPr/>
          <p:nvPr/>
        </p:nvSpPr>
        <p:spPr>
          <a:xfrm>
            <a:off x="726323" y="4362510"/>
            <a:ext cx="1939634" cy="1946810"/>
          </a:xfrm>
          <a:prstGeom prst="roundRect">
            <a:avLst>
              <a:gd name="adj" fmla="val 2917"/>
            </a:avLst>
          </a:prstGeom>
          <a:gradFill>
            <a:gsLst>
              <a:gs pos="0">
                <a:schemeClr val="accent3"/>
              </a:gs>
              <a:gs pos="100000">
                <a:schemeClr val="accent2">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TextBox 2">
            <a:extLst>
              <a:ext uri="{FF2B5EF4-FFF2-40B4-BE49-F238E27FC236}">
                <a16:creationId xmlns:a16="http://schemas.microsoft.com/office/drawing/2014/main" id="{E22740EB-6913-68EB-893D-2508BBC2D120}"/>
              </a:ext>
            </a:extLst>
          </p:cNvPr>
          <p:cNvSpPr txBox="1"/>
          <p:nvPr/>
        </p:nvSpPr>
        <p:spPr>
          <a:xfrm>
            <a:off x="1013261" y="4510533"/>
            <a:ext cx="910506" cy="276999"/>
          </a:xfrm>
          <a:prstGeom prst="rect">
            <a:avLst/>
          </a:prstGeom>
          <a:noFill/>
        </p:spPr>
        <p:txBody>
          <a:bodyPr wrap="none" lIns="0" tIns="0" rIns="0" bIns="0" rtlCol="0">
            <a:spAutoFit/>
          </a:bodyPr>
          <a:lstStyle/>
          <a:p>
            <a:r>
              <a:rPr lang="zh-CN" altLang="en-US" sz="1800" dirty="0">
                <a:latin typeface="+mj-ea"/>
                <a:ea typeface="+mj-ea"/>
              </a:rPr>
              <a:t>效率指标</a:t>
            </a:r>
          </a:p>
        </p:txBody>
      </p:sp>
      <p:pic>
        <p:nvPicPr>
          <p:cNvPr id="92" name="图形 91">
            <a:extLst>
              <a:ext uri="{FF2B5EF4-FFF2-40B4-BE49-F238E27FC236}">
                <a16:creationId xmlns:a16="http://schemas.microsoft.com/office/drawing/2014/main" id="{5DA5ABDE-4779-1DF7-5083-A254F4EA3181}"/>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837828" y="5775724"/>
            <a:ext cx="392400" cy="392400"/>
          </a:xfrm>
          <a:prstGeom prst="rect">
            <a:avLst/>
          </a:prstGeom>
        </p:spPr>
      </p:pic>
      <p:cxnSp>
        <p:nvCxnSpPr>
          <p:cNvPr id="103" name="直接连接符 102">
            <a:extLst>
              <a:ext uri="{FF2B5EF4-FFF2-40B4-BE49-F238E27FC236}">
                <a16:creationId xmlns:a16="http://schemas.microsoft.com/office/drawing/2014/main" id="{1C504A6B-7E60-5275-1B28-81D6B267D882}"/>
              </a:ext>
            </a:extLst>
          </p:cNvPr>
          <p:cNvCxnSpPr>
            <a:cxnSpLocks/>
          </p:cNvCxnSpPr>
          <p:nvPr/>
        </p:nvCxnSpPr>
        <p:spPr>
          <a:xfrm>
            <a:off x="747938" y="4362511"/>
            <a:ext cx="4482378" cy="0"/>
          </a:xfrm>
          <a:prstGeom prst="line">
            <a:avLst/>
          </a:prstGeom>
          <a:ln w="19050">
            <a:solidFill>
              <a:schemeClr val="bg1">
                <a:lumMod val="95000"/>
              </a:schemeClr>
            </a:solidFill>
            <a:tailEnd type="stealth" w="med" len="lg"/>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6550636" y="1757168"/>
            <a:ext cx="3186770" cy="276999"/>
          </a:xfrm>
          <a:prstGeom prst="rect">
            <a:avLst/>
          </a:prstGeom>
          <a:noFill/>
        </p:spPr>
        <p:txBody>
          <a:bodyPr wrap="none" lIns="0" tIns="0" rIns="0" bIns="0" rtlCol="0">
            <a:spAutoFit/>
          </a:bodyPr>
          <a:lstStyle>
            <a:defPPr>
              <a:defRPr lang="zh-CN"/>
            </a:defPPr>
            <a:lvl1pPr>
              <a:defRPr sz="1800">
                <a:latin typeface="+mj-ea"/>
                <a:ea typeface="+mj-ea"/>
              </a:defRPr>
            </a:lvl1pPr>
          </a:lstStyle>
          <a:p>
            <a:r>
              <a:rPr lang="zh-CN" altLang="en-US" dirty="0">
                <a:solidFill>
                  <a:schemeClr val="tx1">
                    <a:lumMod val="85000"/>
                    <a:lumOff val="15000"/>
                  </a:schemeClr>
                </a:solidFill>
              </a:rPr>
              <a:t>域外平台投放</a:t>
            </a:r>
            <a:r>
              <a:rPr lang="zh-CN" altLang="en-US" sz="1800" dirty="0">
                <a:solidFill>
                  <a:schemeClr val="tx1">
                    <a:lumMod val="85000"/>
                    <a:lumOff val="15000"/>
                  </a:schemeClr>
                </a:solidFill>
              </a:rPr>
              <a:t>分多个投放组投放</a:t>
            </a:r>
          </a:p>
        </p:txBody>
      </p:sp>
      <p:sp>
        <p:nvSpPr>
          <p:cNvPr id="21" name="TextBox 20"/>
          <p:cNvSpPr txBox="1"/>
          <p:nvPr/>
        </p:nvSpPr>
        <p:spPr>
          <a:xfrm>
            <a:off x="7113099" y="2307248"/>
            <a:ext cx="403957" cy="246221"/>
          </a:xfrm>
          <a:prstGeom prst="rect">
            <a:avLst/>
          </a:prstGeom>
          <a:noFill/>
        </p:spPr>
        <p:txBody>
          <a:bodyPr wrap="none" lIns="0" tIns="0" rIns="0" bIns="0" rtlCol="0">
            <a:spAutoFit/>
          </a:bodyPr>
          <a:lstStyle/>
          <a:p>
            <a:r>
              <a:rPr lang="zh-CN" altLang="en-US" sz="1600" dirty="0">
                <a:solidFill>
                  <a:schemeClr val="bg1"/>
                </a:solidFill>
                <a:latin typeface="+mj-ea"/>
                <a:ea typeface="+mj-ea"/>
              </a:rPr>
              <a:t>组一</a:t>
            </a:r>
          </a:p>
        </p:txBody>
      </p:sp>
      <p:sp>
        <p:nvSpPr>
          <p:cNvPr id="22" name="TextBox 21"/>
          <p:cNvSpPr txBox="1"/>
          <p:nvPr/>
        </p:nvSpPr>
        <p:spPr>
          <a:xfrm>
            <a:off x="7113099" y="2618930"/>
            <a:ext cx="2468625" cy="504112"/>
          </a:xfrm>
          <a:prstGeom prst="rect">
            <a:avLst/>
          </a:prstGeom>
          <a:noFill/>
        </p:spPr>
        <p:txBody>
          <a:bodyPr wrap="none" lIns="0" tIns="0" rIns="0" bIns="0" rtlCol="0">
            <a:spAutoFit/>
          </a:bodyPr>
          <a:lstStyle/>
          <a:p>
            <a:pPr>
              <a:lnSpc>
                <a:spcPct val="120000"/>
              </a:lnSpc>
            </a:pPr>
            <a:r>
              <a:rPr lang="zh-CN" altLang="en-US" sz="1400" dirty="0">
                <a:solidFill>
                  <a:schemeClr val="bg1"/>
                </a:solidFill>
              </a:rPr>
              <a:t>明星兴趣人群、走秀兴趣人群、</a:t>
            </a:r>
            <a:endParaRPr lang="en-US" altLang="zh-CN" sz="1400" dirty="0">
              <a:solidFill>
                <a:schemeClr val="bg1"/>
              </a:solidFill>
            </a:endParaRPr>
          </a:p>
          <a:p>
            <a:pPr>
              <a:lnSpc>
                <a:spcPct val="120000"/>
              </a:lnSpc>
            </a:pPr>
            <a:r>
              <a:rPr lang="zh-CN" altLang="en-US" sz="1400" dirty="0">
                <a:solidFill>
                  <a:schemeClr val="bg1"/>
                </a:solidFill>
              </a:rPr>
              <a:t>奥特曼兴趣人群、欧洲生活人群</a:t>
            </a:r>
          </a:p>
        </p:txBody>
      </p:sp>
      <p:grpSp>
        <p:nvGrpSpPr>
          <p:cNvPr id="155" name="组合 154">
            <a:extLst>
              <a:ext uri="{FF2B5EF4-FFF2-40B4-BE49-F238E27FC236}">
                <a16:creationId xmlns:a16="http://schemas.microsoft.com/office/drawing/2014/main" id="{8DD9256D-CF1F-BAAB-34D5-7FCF9B42AD1D}"/>
              </a:ext>
            </a:extLst>
          </p:cNvPr>
          <p:cNvGrpSpPr/>
          <p:nvPr/>
        </p:nvGrpSpPr>
        <p:grpSpPr>
          <a:xfrm>
            <a:off x="6131040" y="2315083"/>
            <a:ext cx="668129" cy="668241"/>
            <a:chOff x="7753474" y="4626834"/>
            <a:chExt cx="668129" cy="668241"/>
          </a:xfrm>
        </p:grpSpPr>
        <p:grpSp>
          <p:nvGrpSpPr>
            <p:cNvPr id="147" name="组合 146">
              <a:extLst>
                <a:ext uri="{FF2B5EF4-FFF2-40B4-BE49-F238E27FC236}">
                  <a16:creationId xmlns:a16="http://schemas.microsoft.com/office/drawing/2014/main" id="{08E9A53E-829D-2991-EE71-9EADC4933006}"/>
                </a:ext>
              </a:extLst>
            </p:cNvPr>
            <p:cNvGrpSpPr/>
            <p:nvPr/>
          </p:nvGrpSpPr>
          <p:grpSpPr>
            <a:xfrm>
              <a:off x="7789474" y="4662834"/>
              <a:ext cx="597254" cy="597254"/>
              <a:chOff x="8897573" y="4345588"/>
              <a:chExt cx="811604" cy="811604"/>
            </a:xfrm>
          </p:grpSpPr>
          <p:sp>
            <p:nvSpPr>
              <p:cNvPr id="146" name="椭圆 145">
                <a:extLst>
                  <a:ext uri="{FF2B5EF4-FFF2-40B4-BE49-F238E27FC236}">
                    <a16:creationId xmlns:a16="http://schemas.microsoft.com/office/drawing/2014/main" id="{A26125D9-E8E6-79C6-98E4-CE69E39E47AE}"/>
                  </a:ext>
                </a:extLst>
              </p:cNvPr>
              <p:cNvSpPr/>
              <p:nvPr/>
            </p:nvSpPr>
            <p:spPr>
              <a:xfrm>
                <a:off x="8897573" y="4345588"/>
                <a:ext cx="811604" cy="811604"/>
              </a:xfrm>
              <a:prstGeom prst="ellipse">
                <a:avLst/>
              </a:prstGeom>
              <a:noFill/>
              <a:ln w="15875">
                <a:gradFill>
                  <a:gsLst>
                    <a:gs pos="0">
                      <a:schemeClr val="accent2"/>
                    </a:gs>
                    <a:gs pos="100000">
                      <a:schemeClr val="accent3"/>
                    </a:gs>
                  </a:gsLst>
                  <a:lin ang="2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5" name="组合 144">
                <a:extLst>
                  <a:ext uri="{FF2B5EF4-FFF2-40B4-BE49-F238E27FC236}">
                    <a16:creationId xmlns:a16="http://schemas.microsoft.com/office/drawing/2014/main" id="{0B969CA6-D9BE-FAA2-C6CD-2EA39AB6DFDE}"/>
                  </a:ext>
                </a:extLst>
              </p:cNvPr>
              <p:cNvGrpSpPr/>
              <p:nvPr/>
            </p:nvGrpSpPr>
            <p:grpSpPr>
              <a:xfrm>
                <a:off x="9026356" y="4484293"/>
                <a:ext cx="554038" cy="534194"/>
                <a:chOff x="9022386" y="4548983"/>
                <a:chExt cx="1108075" cy="1068387"/>
              </a:xfrm>
            </p:grpSpPr>
            <p:sp>
              <p:nvSpPr>
                <p:cNvPr id="109" name="Freeform 70">
                  <a:extLst>
                    <a:ext uri="{FF2B5EF4-FFF2-40B4-BE49-F238E27FC236}">
                      <a16:creationId xmlns:a16="http://schemas.microsoft.com/office/drawing/2014/main" id="{A96837BC-1A14-C035-6A4B-75D78C952860}"/>
                    </a:ext>
                  </a:extLst>
                </p:cNvPr>
                <p:cNvSpPr>
                  <a:spLocks noEditPoints="1"/>
                </p:cNvSpPr>
                <p:nvPr/>
              </p:nvSpPr>
              <p:spPr bwMode="auto">
                <a:xfrm>
                  <a:off x="9885986" y="4760120"/>
                  <a:ext cx="244475" cy="488950"/>
                </a:xfrm>
                <a:custGeom>
                  <a:avLst/>
                  <a:gdLst>
                    <a:gd name="T0" fmla="*/ 92 w 140"/>
                    <a:gd name="T1" fmla="*/ 3 h 280"/>
                    <a:gd name="T2" fmla="*/ 79 w 140"/>
                    <a:gd name="T3" fmla="*/ 50 h 280"/>
                    <a:gd name="T4" fmla="*/ 76 w 140"/>
                    <a:gd name="T5" fmla="*/ 12 h 280"/>
                    <a:gd name="T6" fmla="*/ 68 w 140"/>
                    <a:gd name="T7" fmla="*/ 8 h 280"/>
                    <a:gd name="T8" fmla="*/ 67 w 140"/>
                    <a:gd name="T9" fmla="*/ 16 h 280"/>
                    <a:gd name="T10" fmla="*/ 62 w 140"/>
                    <a:gd name="T11" fmla="*/ 50 h 280"/>
                    <a:gd name="T12" fmla="*/ 48 w 140"/>
                    <a:gd name="T13" fmla="*/ 3 h 280"/>
                    <a:gd name="T14" fmla="*/ 7 w 140"/>
                    <a:gd name="T15" fmla="*/ 117 h 280"/>
                    <a:gd name="T16" fmla="*/ 21 w 140"/>
                    <a:gd name="T17" fmla="*/ 40 h 280"/>
                    <a:gd name="T18" fmla="*/ 26 w 140"/>
                    <a:gd name="T19" fmla="*/ 82 h 280"/>
                    <a:gd name="T20" fmla="*/ 29 w 140"/>
                    <a:gd name="T21" fmla="*/ 124 h 280"/>
                    <a:gd name="T22" fmla="*/ 36 w 140"/>
                    <a:gd name="T23" fmla="*/ 167 h 280"/>
                    <a:gd name="T24" fmla="*/ 30 w 140"/>
                    <a:gd name="T25" fmla="*/ 165 h 280"/>
                    <a:gd name="T26" fmla="*/ 40 w 140"/>
                    <a:gd name="T27" fmla="*/ 211 h 280"/>
                    <a:gd name="T28" fmla="*/ 71 w 140"/>
                    <a:gd name="T29" fmla="*/ 263 h 280"/>
                    <a:gd name="T30" fmla="*/ 134 w 140"/>
                    <a:gd name="T31" fmla="*/ 280 h 280"/>
                    <a:gd name="T32" fmla="*/ 107 w 140"/>
                    <a:gd name="T33" fmla="*/ 258 h 280"/>
                    <a:gd name="T34" fmla="*/ 109 w 140"/>
                    <a:gd name="T35" fmla="*/ 213 h 280"/>
                    <a:gd name="T36" fmla="*/ 135 w 140"/>
                    <a:gd name="T37" fmla="*/ 195 h 280"/>
                    <a:gd name="T38" fmla="*/ 98 w 140"/>
                    <a:gd name="T39" fmla="*/ 210 h 280"/>
                    <a:gd name="T40" fmla="*/ 108 w 140"/>
                    <a:gd name="T41" fmla="*/ 124 h 280"/>
                    <a:gd name="T42" fmla="*/ 111 w 140"/>
                    <a:gd name="T43" fmla="*/ 96 h 280"/>
                    <a:gd name="T44" fmla="*/ 115 w 140"/>
                    <a:gd name="T45" fmla="*/ 43 h 280"/>
                    <a:gd name="T46" fmla="*/ 116 w 140"/>
                    <a:gd name="T47" fmla="*/ 120 h 280"/>
                    <a:gd name="T48" fmla="*/ 139 w 140"/>
                    <a:gd name="T49" fmla="*/ 22 h 280"/>
                    <a:gd name="T50" fmla="*/ 71 w 140"/>
                    <a:gd name="T51" fmla="*/ 256 h 280"/>
                    <a:gd name="T52" fmla="*/ 40 w 140"/>
                    <a:gd name="T53" fmla="*/ 218 h 280"/>
                    <a:gd name="T54" fmla="*/ 59 w 140"/>
                    <a:gd name="T55" fmla="*/ 220 h 280"/>
                    <a:gd name="T56" fmla="*/ 71 w 140"/>
                    <a:gd name="T57" fmla="*/ 214 h 280"/>
                    <a:gd name="T58" fmla="*/ 79 w 140"/>
                    <a:gd name="T59" fmla="*/ 220 h 280"/>
                    <a:gd name="T60" fmla="*/ 91 w 140"/>
                    <a:gd name="T61" fmla="*/ 223 h 280"/>
                    <a:gd name="T62" fmla="*/ 81 w 140"/>
                    <a:gd name="T63" fmla="*/ 224 h 280"/>
                    <a:gd name="T64" fmla="*/ 85 w 140"/>
                    <a:gd name="T65" fmla="*/ 230 h 280"/>
                    <a:gd name="T66" fmla="*/ 103 w 140"/>
                    <a:gd name="T67" fmla="*/ 235 h 280"/>
                    <a:gd name="T68" fmla="*/ 95 w 140"/>
                    <a:gd name="T69" fmla="*/ 223 h 280"/>
                    <a:gd name="T70" fmla="*/ 97 w 140"/>
                    <a:gd name="T71" fmla="*/ 220 h 280"/>
                    <a:gd name="T72" fmla="*/ 127 w 140"/>
                    <a:gd name="T73" fmla="*/ 235 h 280"/>
                    <a:gd name="T74" fmla="*/ 60 w 140"/>
                    <a:gd name="T75" fmla="*/ 208 h 280"/>
                    <a:gd name="T76" fmla="*/ 68 w 140"/>
                    <a:gd name="T77" fmla="*/ 151 h 280"/>
                    <a:gd name="T78" fmla="*/ 78 w 140"/>
                    <a:gd name="T79" fmla="*/ 207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0" h="280">
                      <a:moveTo>
                        <a:pt x="139" y="22"/>
                      </a:moveTo>
                      <a:cubicBezTo>
                        <a:pt x="138" y="18"/>
                        <a:pt x="112" y="0"/>
                        <a:pt x="92" y="3"/>
                      </a:cubicBezTo>
                      <a:cubicBezTo>
                        <a:pt x="92" y="3"/>
                        <a:pt x="91" y="3"/>
                        <a:pt x="89" y="4"/>
                      </a:cubicBezTo>
                      <a:cubicBezTo>
                        <a:pt x="79" y="50"/>
                        <a:pt x="79" y="50"/>
                        <a:pt x="79" y="50"/>
                      </a:cubicBezTo>
                      <a:cubicBezTo>
                        <a:pt x="75" y="16"/>
                        <a:pt x="75" y="16"/>
                        <a:pt x="75" y="16"/>
                      </a:cubicBezTo>
                      <a:cubicBezTo>
                        <a:pt x="76" y="12"/>
                        <a:pt x="76" y="12"/>
                        <a:pt x="76" y="12"/>
                      </a:cubicBezTo>
                      <a:cubicBezTo>
                        <a:pt x="74" y="8"/>
                        <a:pt x="74" y="8"/>
                        <a:pt x="74" y="8"/>
                      </a:cubicBezTo>
                      <a:cubicBezTo>
                        <a:pt x="68" y="8"/>
                        <a:pt x="68" y="8"/>
                        <a:pt x="68" y="8"/>
                      </a:cubicBezTo>
                      <a:cubicBezTo>
                        <a:pt x="66" y="12"/>
                        <a:pt x="66" y="12"/>
                        <a:pt x="66" y="12"/>
                      </a:cubicBezTo>
                      <a:cubicBezTo>
                        <a:pt x="67" y="16"/>
                        <a:pt x="67" y="16"/>
                        <a:pt x="67" y="16"/>
                      </a:cubicBezTo>
                      <a:cubicBezTo>
                        <a:pt x="63" y="48"/>
                        <a:pt x="63" y="48"/>
                        <a:pt x="63" y="48"/>
                      </a:cubicBezTo>
                      <a:cubicBezTo>
                        <a:pt x="62" y="50"/>
                        <a:pt x="62" y="50"/>
                        <a:pt x="62" y="50"/>
                      </a:cubicBezTo>
                      <a:cubicBezTo>
                        <a:pt x="50" y="3"/>
                        <a:pt x="50" y="3"/>
                        <a:pt x="50" y="3"/>
                      </a:cubicBezTo>
                      <a:cubicBezTo>
                        <a:pt x="49" y="3"/>
                        <a:pt x="48" y="3"/>
                        <a:pt x="48" y="3"/>
                      </a:cubicBezTo>
                      <a:cubicBezTo>
                        <a:pt x="27" y="6"/>
                        <a:pt x="1" y="13"/>
                        <a:pt x="1" y="27"/>
                      </a:cubicBezTo>
                      <a:cubicBezTo>
                        <a:pt x="0" y="34"/>
                        <a:pt x="4" y="101"/>
                        <a:pt x="7" y="117"/>
                      </a:cubicBezTo>
                      <a:cubicBezTo>
                        <a:pt x="13" y="121"/>
                        <a:pt x="20" y="120"/>
                        <a:pt x="24" y="120"/>
                      </a:cubicBezTo>
                      <a:cubicBezTo>
                        <a:pt x="23" y="109"/>
                        <a:pt x="19" y="39"/>
                        <a:pt x="21" y="40"/>
                      </a:cubicBezTo>
                      <a:cubicBezTo>
                        <a:pt x="22" y="41"/>
                        <a:pt x="22" y="42"/>
                        <a:pt x="23" y="42"/>
                      </a:cubicBezTo>
                      <a:cubicBezTo>
                        <a:pt x="26" y="82"/>
                        <a:pt x="26" y="82"/>
                        <a:pt x="26" y="82"/>
                      </a:cubicBezTo>
                      <a:cubicBezTo>
                        <a:pt x="27" y="105"/>
                        <a:pt x="29" y="123"/>
                        <a:pt x="29" y="123"/>
                      </a:cubicBezTo>
                      <a:cubicBezTo>
                        <a:pt x="29" y="124"/>
                        <a:pt x="29" y="124"/>
                        <a:pt x="29" y="124"/>
                      </a:cubicBezTo>
                      <a:cubicBezTo>
                        <a:pt x="30" y="127"/>
                        <a:pt x="32" y="129"/>
                        <a:pt x="34" y="132"/>
                      </a:cubicBezTo>
                      <a:cubicBezTo>
                        <a:pt x="36" y="167"/>
                        <a:pt x="36" y="167"/>
                        <a:pt x="36" y="167"/>
                      </a:cubicBezTo>
                      <a:cubicBezTo>
                        <a:pt x="32" y="163"/>
                        <a:pt x="32" y="163"/>
                        <a:pt x="32" y="163"/>
                      </a:cubicBezTo>
                      <a:cubicBezTo>
                        <a:pt x="30" y="165"/>
                        <a:pt x="30" y="165"/>
                        <a:pt x="30" y="165"/>
                      </a:cubicBezTo>
                      <a:cubicBezTo>
                        <a:pt x="37" y="171"/>
                        <a:pt x="37" y="171"/>
                        <a:pt x="37" y="171"/>
                      </a:cubicBezTo>
                      <a:cubicBezTo>
                        <a:pt x="40" y="211"/>
                        <a:pt x="40" y="211"/>
                        <a:pt x="40" y="211"/>
                      </a:cubicBezTo>
                      <a:cubicBezTo>
                        <a:pt x="21" y="216"/>
                        <a:pt x="9" y="225"/>
                        <a:pt x="9" y="235"/>
                      </a:cubicBezTo>
                      <a:cubicBezTo>
                        <a:pt x="9" y="251"/>
                        <a:pt x="36" y="263"/>
                        <a:pt x="71" y="263"/>
                      </a:cubicBezTo>
                      <a:cubicBezTo>
                        <a:pt x="83" y="263"/>
                        <a:pt x="94" y="262"/>
                        <a:pt x="103" y="259"/>
                      </a:cubicBezTo>
                      <a:cubicBezTo>
                        <a:pt x="134" y="280"/>
                        <a:pt x="134" y="280"/>
                        <a:pt x="134" y="280"/>
                      </a:cubicBezTo>
                      <a:cubicBezTo>
                        <a:pt x="135" y="277"/>
                        <a:pt x="135" y="277"/>
                        <a:pt x="135" y="277"/>
                      </a:cubicBezTo>
                      <a:cubicBezTo>
                        <a:pt x="107" y="258"/>
                        <a:pt x="107" y="258"/>
                        <a:pt x="107" y="258"/>
                      </a:cubicBezTo>
                      <a:cubicBezTo>
                        <a:pt x="123" y="253"/>
                        <a:pt x="134" y="245"/>
                        <a:pt x="134" y="235"/>
                      </a:cubicBezTo>
                      <a:cubicBezTo>
                        <a:pt x="134" y="226"/>
                        <a:pt x="124" y="218"/>
                        <a:pt x="109" y="213"/>
                      </a:cubicBezTo>
                      <a:cubicBezTo>
                        <a:pt x="137" y="197"/>
                        <a:pt x="137" y="197"/>
                        <a:pt x="137" y="197"/>
                      </a:cubicBezTo>
                      <a:cubicBezTo>
                        <a:pt x="135" y="195"/>
                        <a:pt x="135" y="195"/>
                        <a:pt x="135" y="195"/>
                      </a:cubicBezTo>
                      <a:cubicBezTo>
                        <a:pt x="105" y="212"/>
                        <a:pt x="105" y="212"/>
                        <a:pt x="105" y="212"/>
                      </a:cubicBezTo>
                      <a:cubicBezTo>
                        <a:pt x="103" y="211"/>
                        <a:pt x="100" y="210"/>
                        <a:pt x="98" y="210"/>
                      </a:cubicBezTo>
                      <a:cubicBezTo>
                        <a:pt x="104" y="133"/>
                        <a:pt x="104" y="133"/>
                        <a:pt x="104" y="133"/>
                      </a:cubicBezTo>
                      <a:cubicBezTo>
                        <a:pt x="106" y="130"/>
                        <a:pt x="107" y="127"/>
                        <a:pt x="108" y="124"/>
                      </a:cubicBezTo>
                      <a:cubicBezTo>
                        <a:pt x="108" y="123"/>
                        <a:pt x="108" y="123"/>
                        <a:pt x="108" y="123"/>
                      </a:cubicBezTo>
                      <a:cubicBezTo>
                        <a:pt x="108" y="123"/>
                        <a:pt x="109" y="112"/>
                        <a:pt x="111" y="96"/>
                      </a:cubicBezTo>
                      <a:cubicBezTo>
                        <a:pt x="114" y="44"/>
                        <a:pt x="114" y="44"/>
                        <a:pt x="114" y="44"/>
                      </a:cubicBezTo>
                      <a:cubicBezTo>
                        <a:pt x="114" y="43"/>
                        <a:pt x="114" y="43"/>
                        <a:pt x="115" y="43"/>
                      </a:cubicBezTo>
                      <a:cubicBezTo>
                        <a:pt x="115" y="42"/>
                        <a:pt x="116" y="41"/>
                        <a:pt x="117" y="40"/>
                      </a:cubicBezTo>
                      <a:cubicBezTo>
                        <a:pt x="119" y="37"/>
                        <a:pt x="117" y="109"/>
                        <a:pt x="116" y="120"/>
                      </a:cubicBezTo>
                      <a:cubicBezTo>
                        <a:pt x="119" y="121"/>
                        <a:pt x="125" y="120"/>
                        <a:pt x="131" y="117"/>
                      </a:cubicBezTo>
                      <a:cubicBezTo>
                        <a:pt x="134" y="102"/>
                        <a:pt x="140" y="29"/>
                        <a:pt x="139" y="22"/>
                      </a:cubicBezTo>
                      <a:close/>
                      <a:moveTo>
                        <a:pt x="127" y="235"/>
                      </a:moveTo>
                      <a:cubicBezTo>
                        <a:pt x="127" y="245"/>
                        <a:pt x="104" y="256"/>
                        <a:pt x="71" y="256"/>
                      </a:cubicBezTo>
                      <a:cubicBezTo>
                        <a:pt x="38" y="256"/>
                        <a:pt x="16" y="245"/>
                        <a:pt x="16" y="235"/>
                      </a:cubicBezTo>
                      <a:cubicBezTo>
                        <a:pt x="16" y="229"/>
                        <a:pt x="25" y="222"/>
                        <a:pt x="40" y="218"/>
                      </a:cubicBezTo>
                      <a:cubicBezTo>
                        <a:pt x="40" y="220"/>
                        <a:pt x="40" y="220"/>
                        <a:pt x="40" y="220"/>
                      </a:cubicBezTo>
                      <a:cubicBezTo>
                        <a:pt x="59" y="220"/>
                        <a:pt x="59" y="220"/>
                        <a:pt x="59" y="220"/>
                      </a:cubicBezTo>
                      <a:cubicBezTo>
                        <a:pt x="59" y="214"/>
                        <a:pt x="59" y="214"/>
                        <a:pt x="59" y="214"/>
                      </a:cubicBezTo>
                      <a:cubicBezTo>
                        <a:pt x="63" y="214"/>
                        <a:pt x="67" y="214"/>
                        <a:pt x="71" y="214"/>
                      </a:cubicBezTo>
                      <a:cubicBezTo>
                        <a:pt x="74" y="214"/>
                        <a:pt x="76" y="214"/>
                        <a:pt x="79" y="214"/>
                      </a:cubicBezTo>
                      <a:cubicBezTo>
                        <a:pt x="79" y="220"/>
                        <a:pt x="79" y="220"/>
                        <a:pt x="79" y="220"/>
                      </a:cubicBezTo>
                      <a:cubicBezTo>
                        <a:pt x="88" y="220"/>
                        <a:pt x="88" y="220"/>
                        <a:pt x="88" y="220"/>
                      </a:cubicBezTo>
                      <a:cubicBezTo>
                        <a:pt x="91" y="223"/>
                        <a:pt x="91" y="223"/>
                        <a:pt x="91" y="223"/>
                      </a:cubicBezTo>
                      <a:cubicBezTo>
                        <a:pt x="81" y="223"/>
                        <a:pt x="81" y="223"/>
                        <a:pt x="81" y="223"/>
                      </a:cubicBezTo>
                      <a:cubicBezTo>
                        <a:pt x="81" y="224"/>
                        <a:pt x="81" y="224"/>
                        <a:pt x="81" y="224"/>
                      </a:cubicBezTo>
                      <a:cubicBezTo>
                        <a:pt x="81" y="224"/>
                        <a:pt x="81" y="225"/>
                        <a:pt x="82" y="230"/>
                      </a:cubicBezTo>
                      <a:cubicBezTo>
                        <a:pt x="82" y="230"/>
                        <a:pt x="84" y="230"/>
                        <a:pt x="85" y="230"/>
                      </a:cubicBezTo>
                      <a:cubicBezTo>
                        <a:pt x="86" y="230"/>
                        <a:pt x="85" y="228"/>
                        <a:pt x="87" y="230"/>
                      </a:cubicBezTo>
                      <a:cubicBezTo>
                        <a:pt x="91" y="233"/>
                        <a:pt x="96" y="235"/>
                        <a:pt x="103" y="235"/>
                      </a:cubicBezTo>
                      <a:cubicBezTo>
                        <a:pt x="114" y="234"/>
                        <a:pt x="97" y="223"/>
                        <a:pt x="97" y="223"/>
                      </a:cubicBezTo>
                      <a:cubicBezTo>
                        <a:pt x="95" y="223"/>
                        <a:pt x="95" y="223"/>
                        <a:pt x="95" y="223"/>
                      </a:cubicBezTo>
                      <a:cubicBezTo>
                        <a:pt x="92" y="220"/>
                        <a:pt x="92" y="220"/>
                        <a:pt x="92" y="220"/>
                      </a:cubicBezTo>
                      <a:cubicBezTo>
                        <a:pt x="97" y="220"/>
                        <a:pt x="97" y="220"/>
                        <a:pt x="97" y="220"/>
                      </a:cubicBezTo>
                      <a:cubicBezTo>
                        <a:pt x="97" y="217"/>
                        <a:pt x="97" y="217"/>
                        <a:pt x="97" y="217"/>
                      </a:cubicBezTo>
                      <a:cubicBezTo>
                        <a:pt x="115" y="220"/>
                        <a:pt x="127" y="228"/>
                        <a:pt x="127" y="235"/>
                      </a:cubicBezTo>
                      <a:close/>
                      <a:moveTo>
                        <a:pt x="71" y="207"/>
                      </a:moveTo>
                      <a:cubicBezTo>
                        <a:pt x="67" y="207"/>
                        <a:pt x="64" y="207"/>
                        <a:pt x="60" y="208"/>
                      </a:cubicBezTo>
                      <a:cubicBezTo>
                        <a:pt x="67" y="151"/>
                        <a:pt x="67" y="151"/>
                        <a:pt x="67" y="151"/>
                      </a:cubicBezTo>
                      <a:cubicBezTo>
                        <a:pt x="67" y="151"/>
                        <a:pt x="68" y="151"/>
                        <a:pt x="68" y="151"/>
                      </a:cubicBezTo>
                      <a:cubicBezTo>
                        <a:pt x="69" y="151"/>
                        <a:pt x="70" y="151"/>
                        <a:pt x="71" y="151"/>
                      </a:cubicBezTo>
                      <a:cubicBezTo>
                        <a:pt x="78" y="207"/>
                        <a:pt x="78" y="207"/>
                        <a:pt x="78" y="207"/>
                      </a:cubicBezTo>
                      <a:cubicBezTo>
                        <a:pt x="76" y="207"/>
                        <a:pt x="73" y="207"/>
                        <a:pt x="71" y="207"/>
                      </a:cubicBezTo>
                      <a:close/>
                    </a:path>
                  </a:pathLst>
                </a:custGeom>
                <a:solidFill>
                  <a:schemeClr val="accent2">
                    <a:lumMod val="9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10" name="Freeform 71">
                  <a:extLst>
                    <a:ext uri="{FF2B5EF4-FFF2-40B4-BE49-F238E27FC236}">
                      <a16:creationId xmlns:a16="http://schemas.microsoft.com/office/drawing/2014/main" id="{8FEDC4FC-8B4A-851F-040A-8EBB5D292A88}"/>
                    </a:ext>
                  </a:extLst>
                </p:cNvPr>
                <p:cNvSpPr>
                  <a:spLocks/>
                </p:cNvSpPr>
                <p:nvPr/>
              </p:nvSpPr>
              <p:spPr bwMode="auto">
                <a:xfrm>
                  <a:off x="10084423" y="4972845"/>
                  <a:ext cx="28575" cy="30163"/>
                </a:xfrm>
                <a:custGeom>
                  <a:avLst/>
                  <a:gdLst>
                    <a:gd name="T0" fmla="*/ 0 w 16"/>
                    <a:gd name="T1" fmla="*/ 13 h 17"/>
                    <a:gd name="T2" fmla="*/ 3 w 16"/>
                    <a:gd name="T3" fmla="*/ 10 h 17"/>
                    <a:gd name="T4" fmla="*/ 5 w 16"/>
                    <a:gd name="T5" fmla="*/ 10 h 17"/>
                    <a:gd name="T6" fmla="*/ 10 w 16"/>
                    <a:gd name="T7" fmla="*/ 15 h 17"/>
                    <a:gd name="T8" fmla="*/ 16 w 16"/>
                    <a:gd name="T9" fmla="*/ 0 h 17"/>
                    <a:gd name="T10" fmla="*/ 3 w 16"/>
                    <a:gd name="T11" fmla="*/ 3 h 17"/>
                    <a:gd name="T12" fmla="*/ 0 w 16"/>
                    <a:gd name="T13" fmla="*/ 13 h 17"/>
                  </a:gdLst>
                  <a:ahLst/>
                  <a:cxnLst>
                    <a:cxn ang="0">
                      <a:pos x="T0" y="T1"/>
                    </a:cxn>
                    <a:cxn ang="0">
                      <a:pos x="T2" y="T3"/>
                    </a:cxn>
                    <a:cxn ang="0">
                      <a:pos x="T4" y="T5"/>
                    </a:cxn>
                    <a:cxn ang="0">
                      <a:pos x="T6" y="T7"/>
                    </a:cxn>
                    <a:cxn ang="0">
                      <a:pos x="T8" y="T9"/>
                    </a:cxn>
                    <a:cxn ang="0">
                      <a:pos x="T10" y="T11"/>
                    </a:cxn>
                    <a:cxn ang="0">
                      <a:pos x="T12" y="T13"/>
                    </a:cxn>
                  </a:cxnLst>
                  <a:rect l="0" t="0" r="r" b="b"/>
                  <a:pathLst>
                    <a:path w="16" h="17">
                      <a:moveTo>
                        <a:pt x="0" y="13"/>
                      </a:moveTo>
                      <a:cubicBezTo>
                        <a:pt x="0" y="17"/>
                        <a:pt x="3" y="12"/>
                        <a:pt x="3" y="10"/>
                      </a:cubicBezTo>
                      <a:cubicBezTo>
                        <a:pt x="3" y="8"/>
                        <a:pt x="5" y="7"/>
                        <a:pt x="5" y="10"/>
                      </a:cubicBezTo>
                      <a:cubicBezTo>
                        <a:pt x="5" y="13"/>
                        <a:pt x="6" y="15"/>
                        <a:pt x="10" y="15"/>
                      </a:cubicBezTo>
                      <a:cubicBezTo>
                        <a:pt x="15" y="14"/>
                        <a:pt x="16" y="0"/>
                        <a:pt x="16" y="0"/>
                      </a:cubicBezTo>
                      <a:cubicBezTo>
                        <a:pt x="3" y="3"/>
                        <a:pt x="3" y="3"/>
                        <a:pt x="3" y="3"/>
                      </a:cubicBezTo>
                      <a:cubicBezTo>
                        <a:pt x="1" y="3"/>
                        <a:pt x="0" y="9"/>
                        <a:pt x="0" y="13"/>
                      </a:cubicBezTo>
                      <a:close/>
                    </a:path>
                  </a:pathLst>
                </a:custGeom>
                <a:solidFill>
                  <a:schemeClr val="accent2">
                    <a:lumMod val="9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11" name="Freeform 72">
                  <a:extLst>
                    <a:ext uri="{FF2B5EF4-FFF2-40B4-BE49-F238E27FC236}">
                      <a16:creationId xmlns:a16="http://schemas.microsoft.com/office/drawing/2014/main" id="{0DE2A144-41E9-C3D2-BD0F-7D3AFCBACD79}"/>
                    </a:ext>
                  </a:extLst>
                </p:cNvPr>
                <p:cNvSpPr>
                  <a:spLocks/>
                </p:cNvSpPr>
                <p:nvPr/>
              </p:nvSpPr>
              <p:spPr bwMode="auto">
                <a:xfrm>
                  <a:off x="9900273" y="4974433"/>
                  <a:ext cx="28575" cy="28575"/>
                </a:xfrm>
                <a:custGeom>
                  <a:avLst/>
                  <a:gdLst>
                    <a:gd name="T0" fmla="*/ 7 w 17"/>
                    <a:gd name="T1" fmla="*/ 14 h 16"/>
                    <a:gd name="T2" fmla="*/ 11 w 17"/>
                    <a:gd name="T3" fmla="*/ 10 h 16"/>
                    <a:gd name="T4" fmla="*/ 13 w 17"/>
                    <a:gd name="T5" fmla="*/ 9 h 16"/>
                    <a:gd name="T6" fmla="*/ 16 w 17"/>
                    <a:gd name="T7" fmla="*/ 12 h 16"/>
                    <a:gd name="T8" fmla="*/ 13 w 17"/>
                    <a:gd name="T9" fmla="*/ 2 h 16"/>
                    <a:gd name="T10" fmla="*/ 0 w 17"/>
                    <a:gd name="T11" fmla="*/ 0 h 16"/>
                    <a:gd name="T12" fmla="*/ 7 w 17"/>
                    <a:gd name="T13" fmla="*/ 14 h 16"/>
                  </a:gdLst>
                  <a:ahLst/>
                  <a:cxnLst>
                    <a:cxn ang="0">
                      <a:pos x="T0" y="T1"/>
                    </a:cxn>
                    <a:cxn ang="0">
                      <a:pos x="T2" y="T3"/>
                    </a:cxn>
                    <a:cxn ang="0">
                      <a:pos x="T4" y="T5"/>
                    </a:cxn>
                    <a:cxn ang="0">
                      <a:pos x="T6" y="T7"/>
                    </a:cxn>
                    <a:cxn ang="0">
                      <a:pos x="T8" y="T9"/>
                    </a:cxn>
                    <a:cxn ang="0">
                      <a:pos x="T10" y="T11"/>
                    </a:cxn>
                    <a:cxn ang="0">
                      <a:pos x="T12" y="T13"/>
                    </a:cxn>
                  </a:cxnLst>
                  <a:rect l="0" t="0" r="r" b="b"/>
                  <a:pathLst>
                    <a:path w="17" h="16">
                      <a:moveTo>
                        <a:pt x="7" y="14"/>
                      </a:moveTo>
                      <a:cubicBezTo>
                        <a:pt x="10" y="14"/>
                        <a:pt x="11" y="12"/>
                        <a:pt x="11" y="10"/>
                      </a:cubicBezTo>
                      <a:cubicBezTo>
                        <a:pt x="11" y="7"/>
                        <a:pt x="13" y="7"/>
                        <a:pt x="13" y="9"/>
                      </a:cubicBezTo>
                      <a:cubicBezTo>
                        <a:pt x="13" y="11"/>
                        <a:pt x="17" y="16"/>
                        <a:pt x="16" y="12"/>
                      </a:cubicBezTo>
                      <a:cubicBezTo>
                        <a:pt x="16" y="8"/>
                        <a:pt x="15" y="2"/>
                        <a:pt x="13" y="2"/>
                      </a:cubicBezTo>
                      <a:cubicBezTo>
                        <a:pt x="0" y="0"/>
                        <a:pt x="0" y="0"/>
                        <a:pt x="0" y="0"/>
                      </a:cubicBezTo>
                      <a:cubicBezTo>
                        <a:pt x="0" y="0"/>
                        <a:pt x="1" y="13"/>
                        <a:pt x="7" y="14"/>
                      </a:cubicBezTo>
                      <a:close/>
                    </a:path>
                  </a:pathLst>
                </a:custGeom>
                <a:solidFill>
                  <a:schemeClr val="accent2">
                    <a:lumMod val="9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12" name="Freeform 73">
                  <a:extLst>
                    <a:ext uri="{FF2B5EF4-FFF2-40B4-BE49-F238E27FC236}">
                      <a16:creationId xmlns:a16="http://schemas.microsoft.com/office/drawing/2014/main" id="{6902C81B-EE2F-7952-B562-594D36CAE21F}"/>
                    </a:ext>
                  </a:extLst>
                </p:cNvPr>
                <p:cNvSpPr>
                  <a:spLocks/>
                </p:cNvSpPr>
                <p:nvPr/>
              </p:nvSpPr>
              <p:spPr bwMode="auto">
                <a:xfrm>
                  <a:off x="9954248" y="4612483"/>
                  <a:ext cx="107950" cy="152400"/>
                </a:xfrm>
                <a:custGeom>
                  <a:avLst/>
                  <a:gdLst>
                    <a:gd name="T0" fmla="*/ 61 w 62"/>
                    <a:gd name="T1" fmla="*/ 21 h 88"/>
                    <a:gd name="T2" fmla="*/ 11 w 62"/>
                    <a:gd name="T3" fmla="*/ 16 h 88"/>
                    <a:gd name="T4" fmla="*/ 1 w 62"/>
                    <a:gd name="T5" fmla="*/ 22 h 88"/>
                    <a:gd name="T6" fmla="*/ 8 w 62"/>
                    <a:gd name="T7" fmla="*/ 22 h 88"/>
                    <a:gd name="T8" fmla="*/ 3 w 62"/>
                    <a:gd name="T9" fmla="*/ 36 h 88"/>
                    <a:gd name="T10" fmla="*/ 3 w 62"/>
                    <a:gd name="T11" fmla="*/ 41 h 88"/>
                    <a:gd name="T12" fmla="*/ 3 w 62"/>
                    <a:gd name="T13" fmla="*/ 41 h 88"/>
                    <a:gd name="T14" fmla="*/ 0 w 62"/>
                    <a:gd name="T15" fmla="*/ 51 h 88"/>
                    <a:gd name="T16" fmla="*/ 3 w 62"/>
                    <a:gd name="T17" fmla="*/ 61 h 88"/>
                    <a:gd name="T18" fmla="*/ 4 w 62"/>
                    <a:gd name="T19" fmla="*/ 59 h 88"/>
                    <a:gd name="T20" fmla="*/ 32 w 62"/>
                    <a:gd name="T21" fmla="*/ 88 h 88"/>
                    <a:gd name="T22" fmla="*/ 58 w 62"/>
                    <a:gd name="T23" fmla="*/ 58 h 88"/>
                    <a:gd name="T24" fmla="*/ 60 w 62"/>
                    <a:gd name="T25" fmla="*/ 61 h 88"/>
                    <a:gd name="T26" fmla="*/ 62 w 62"/>
                    <a:gd name="T27" fmla="*/ 51 h 88"/>
                    <a:gd name="T28" fmla="*/ 60 w 62"/>
                    <a:gd name="T29" fmla="*/ 41 h 88"/>
                    <a:gd name="T30" fmla="*/ 59 w 62"/>
                    <a:gd name="T31" fmla="*/ 41 h 88"/>
                    <a:gd name="T32" fmla="*/ 59 w 62"/>
                    <a:gd name="T33" fmla="*/ 33 h 88"/>
                    <a:gd name="T34" fmla="*/ 36 w 62"/>
                    <a:gd name="T35" fmla="*/ 27 h 88"/>
                    <a:gd name="T36" fmla="*/ 39 w 62"/>
                    <a:gd name="T37" fmla="*/ 29 h 88"/>
                    <a:gd name="T38" fmla="*/ 61 w 62"/>
                    <a:gd name="T39" fmla="*/ 2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2" h="88">
                      <a:moveTo>
                        <a:pt x="61" y="21"/>
                      </a:moveTo>
                      <a:cubicBezTo>
                        <a:pt x="61" y="21"/>
                        <a:pt x="42" y="0"/>
                        <a:pt x="11" y="16"/>
                      </a:cubicBezTo>
                      <a:cubicBezTo>
                        <a:pt x="8" y="17"/>
                        <a:pt x="4" y="21"/>
                        <a:pt x="1" y="22"/>
                      </a:cubicBezTo>
                      <a:cubicBezTo>
                        <a:pt x="1" y="22"/>
                        <a:pt x="4" y="22"/>
                        <a:pt x="8" y="22"/>
                      </a:cubicBezTo>
                      <a:cubicBezTo>
                        <a:pt x="4" y="24"/>
                        <a:pt x="3" y="29"/>
                        <a:pt x="3" y="36"/>
                      </a:cubicBezTo>
                      <a:cubicBezTo>
                        <a:pt x="3" y="38"/>
                        <a:pt x="3" y="40"/>
                        <a:pt x="3" y="41"/>
                      </a:cubicBezTo>
                      <a:cubicBezTo>
                        <a:pt x="3" y="41"/>
                        <a:pt x="3" y="41"/>
                        <a:pt x="3" y="41"/>
                      </a:cubicBezTo>
                      <a:cubicBezTo>
                        <a:pt x="1" y="41"/>
                        <a:pt x="0" y="46"/>
                        <a:pt x="0" y="51"/>
                      </a:cubicBezTo>
                      <a:cubicBezTo>
                        <a:pt x="0" y="57"/>
                        <a:pt x="1" y="61"/>
                        <a:pt x="3" y="61"/>
                      </a:cubicBezTo>
                      <a:cubicBezTo>
                        <a:pt x="3" y="61"/>
                        <a:pt x="4" y="60"/>
                        <a:pt x="4" y="59"/>
                      </a:cubicBezTo>
                      <a:cubicBezTo>
                        <a:pt x="9" y="76"/>
                        <a:pt x="23" y="88"/>
                        <a:pt x="32" y="88"/>
                      </a:cubicBezTo>
                      <a:cubicBezTo>
                        <a:pt x="42" y="88"/>
                        <a:pt x="56" y="77"/>
                        <a:pt x="58" y="58"/>
                      </a:cubicBezTo>
                      <a:cubicBezTo>
                        <a:pt x="58" y="60"/>
                        <a:pt x="59" y="61"/>
                        <a:pt x="60" y="61"/>
                      </a:cubicBezTo>
                      <a:cubicBezTo>
                        <a:pt x="61" y="61"/>
                        <a:pt x="62" y="56"/>
                        <a:pt x="62" y="51"/>
                      </a:cubicBezTo>
                      <a:cubicBezTo>
                        <a:pt x="62" y="45"/>
                        <a:pt x="61" y="41"/>
                        <a:pt x="60" y="41"/>
                      </a:cubicBezTo>
                      <a:cubicBezTo>
                        <a:pt x="59" y="41"/>
                        <a:pt x="59" y="41"/>
                        <a:pt x="59" y="41"/>
                      </a:cubicBezTo>
                      <a:cubicBezTo>
                        <a:pt x="59" y="39"/>
                        <a:pt x="59" y="36"/>
                        <a:pt x="59" y="33"/>
                      </a:cubicBezTo>
                      <a:cubicBezTo>
                        <a:pt x="54" y="37"/>
                        <a:pt x="45" y="32"/>
                        <a:pt x="36" y="27"/>
                      </a:cubicBezTo>
                      <a:cubicBezTo>
                        <a:pt x="37" y="27"/>
                        <a:pt x="38" y="28"/>
                        <a:pt x="39" y="29"/>
                      </a:cubicBezTo>
                      <a:cubicBezTo>
                        <a:pt x="55" y="37"/>
                        <a:pt x="61" y="21"/>
                        <a:pt x="61" y="21"/>
                      </a:cubicBezTo>
                      <a:close/>
                    </a:path>
                  </a:pathLst>
                </a:custGeom>
                <a:solidFill>
                  <a:schemeClr val="accent2">
                    <a:lumMod val="9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13" name="Freeform 74">
                  <a:extLst>
                    <a:ext uri="{FF2B5EF4-FFF2-40B4-BE49-F238E27FC236}">
                      <a16:creationId xmlns:a16="http://schemas.microsoft.com/office/drawing/2014/main" id="{0954EDFD-E701-D8B0-9161-FE1CC34E50C5}"/>
                    </a:ext>
                  </a:extLst>
                </p:cNvPr>
                <p:cNvSpPr>
                  <a:spLocks/>
                </p:cNvSpPr>
                <p:nvPr/>
              </p:nvSpPr>
              <p:spPr bwMode="auto">
                <a:xfrm>
                  <a:off x="9925673" y="5149058"/>
                  <a:ext cx="58738" cy="20638"/>
                </a:xfrm>
                <a:custGeom>
                  <a:avLst/>
                  <a:gdLst>
                    <a:gd name="T0" fmla="*/ 18 w 34"/>
                    <a:gd name="T1" fmla="*/ 0 h 12"/>
                    <a:gd name="T2" fmla="*/ 12 w 34"/>
                    <a:gd name="T3" fmla="*/ 12 h 12"/>
                    <a:gd name="T4" fmla="*/ 27 w 34"/>
                    <a:gd name="T5" fmla="*/ 7 h 12"/>
                    <a:gd name="T6" fmla="*/ 29 w 34"/>
                    <a:gd name="T7" fmla="*/ 7 h 12"/>
                    <a:gd name="T8" fmla="*/ 33 w 34"/>
                    <a:gd name="T9" fmla="*/ 7 h 12"/>
                    <a:gd name="T10" fmla="*/ 33 w 34"/>
                    <a:gd name="T11" fmla="*/ 1 h 12"/>
                    <a:gd name="T12" fmla="*/ 34 w 34"/>
                    <a:gd name="T13" fmla="*/ 0 h 12"/>
                    <a:gd name="T14" fmla="*/ 18 w 34"/>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12">
                      <a:moveTo>
                        <a:pt x="18" y="0"/>
                      </a:moveTo>
                      <a:cubicBezTo>
                        <a:pt x="18" y="0"/>
                        <a:pt x="0" y="11"/>
                        <a:pt x="12" y="12"/>
                      </a:cubicBezTo>
                      <a:cubicBezTo>
                        <a:pt x="19" y="12"/>
                        <a:pt x="23" y="10"/>
                        <a:pt x="27" y="7"/>
                      </a:cubicBezTo>
                      <a:cubicBezTo>
                        <a:pt x="29" y="5"/>
                        <a:pt x="29" y="7"/>
                        <a:pt x="29" y="7"/>
                      </a:cubicBezTo>
                      <a:cubicBezTo>
                        <a:pt x="30" y="7"/>
                        <a:pt x="32" y="7"/>
                        <a:pt x="33" y="7"/>
                      </a:cubicBezTo>
                      <a:cubicBezTo>
                        <a:pt x="34" y="2"/>
                        <a:pt x="33" y="1"/>
                        <a:pt x="33" y="1"/>
                      </a:cubicBezTo>
                      <a:cubicBezTo>
                        <a:pt x="34" y="0"/>
                        <a:pt x="34" y="0"/>
                        <a:pt x="34" y="0"/>
                      </a:cubicBezTo>
                      <a:lnTo>
                        <a:pt x="18" y="0"/>
                      </a:lnTo>
                      <a:close/>
                    </a:path>
                  </a:pathLst>
                </a:custGeom>
                <a:solidFill>
                  <a:schemeClr val="accent2">
                    <a:lumMod val="9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14" name="Freeform 75">
                  <a:extLst>
                    <a:ext uri="{FF2B5EF4-FFF2-40B4-BE49-F238E27FC236}">
                      <a16:creationId xmlns:a16="http://schemas.microsoft.com/office/drawing/2014/main" id="{74F7231C-F872-6D1C-BB87-C5BF4E7455C1}"/>
                    </a:ext>
                  </a:extLst>
                </p:cNvPr>
                <p:cNvSpPr>
                  <a:spLocks/>
                </p:cNvSpPr>
                <p:nvPr/>
              </p:nvSpPr>
              <p:spPr bwMode="auto">
                <a:xfrm>
                  <a:off x="9584361" y="5258595"/>
                  <a:ext cx="36513" cy="36513"/>
                </a:xfrm>
                <a:custGeom>
                  <a:avLst/>
                  <a:gdLst>
                    <a:gd name="T0" fmla="*/ 0 w 21"/>
                    <a:gd name="T1" fmla="*/ 16 h 21"/>
                    <a:gd name="T2" fmla="*/ 4 w 21"/>
                    <a:gd name="T3" fmla="*/ 12 h 21"/>
                    <a:gd name="T4" fmla="*/ 6 w 21"/>
                    <a:gd name="T5" fmla="*/ 13 h 21"/>
                    <a:gd name="T6" fmla="*/ 12 w 21"/>
                    <a:gd name="T7" fmla="*/ 18 h 21"/>
                    <a:gd name="T8" fmla="*/ 21 w 21"/>
                    <a:gd name="T9" fmla="*/ 0 h 21"/>
                    <a:gd name="T10" fmla="*/ 4 w 21"/>
                    <a:gd name="T11" fmla="*/ 3 h 21"/>
                    <a:gd name="T12" fmla="*/ 0 w 21"/>
                    <a:gd name="T13" fmla="*/ 16 h 21"/>
                  </a:gdLst>
                  <a:ahLst/>
                  <a:cxnLst>
                    <a:cxn ang="0">
                      <a:pos x="T0" y="T1"/>
                    </a:cxn>
                    <a:cxn ang="0">
                      <a:pos x="T2" y="T3"/>
                    </a:cxn>
                    <a:cxn ang="0">
                      <a:pos x="T4" y="T5"/>
                    </a:cxn>
                    <a:cxn ang="0">
                      <a:pos x="T6" y="T7"/>
                    </a:cxn>
                    <a:cxn ang="0">
                      <a:pos x="T8" y="T9"/>
                    </a:cxn>
                    <a:cxn ang="0">
                      <a:pos x="T10" y="T11"/>
                    </a:cxn>
                    <a:cxn ang="0">
                      <a:pos x="T12" y="T13"/>
                    </a:cxn>
                  </a:cxnLst>
                  <a:rect l="0" t="0" r="r" b="b"/>
                  <a:pathLst>
                    <a:path w="21" h="21">
                      <a:moveTo>
                        <a:pt x="0" y="16"/>
                      </a:moveTo>
                      <a:cubicBezTo>
                        <a:pt x="0" y="21"/>
                        <a:pt x="4" y="14"/>
                        <a:pt x="4" y="12"/>
                      </a:cubicBezTo>
                      <a:cubicBezTo>
                        <a:pt x="4" y="9"/>
                        <a:pt x="6" y="9"/>
                        <a:pt x="6" y="13"/>
                      </a:cubicBezTo>
                      <a:cubicBezTo>
                        <a:pt x="6" y="16"/>
                        <a:pt x="8" y="19"/>
                        <a:pt x="12" y="18"/>
                      </a:cubicBezTo>
                      <a:cubicBezTo>
                        <a:pt x="19" y="18"/>
                        <a:pt x="21" y="0"/>
                        <a:pt x="21" y="0"/>
                      </a:cubicBezTo>
                      <a:cubicBezTo>
                        <a:pt x="4" y="3"/>
                        <a:pt x="4" y="3"/>
                        <a:pt x="4" y="3"/>
                      </a:cubicBezTo>
                      <a:cubicBezTo>
                        <a:pt x="1" y="3"/>
                        <a:pt x="1" y="11"/>
                        <a:pt x="0" y="16"/>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15" name="Freeform 76">
                  <a:extLst>
                    <a:ext uri="{FF2B5EF4-FFF2-40B4-BE49-F238E27FC236}">
                      <a16:creationId xmlns:a16="http://schemas.microsoft.com/office/drawing/2014/main" id="{1C54AB9B-4C37-D4F5-2790-5FCAE24F98AA}"/>
                    </a:ext>
                  </a:extLst>
                </p:cNvPr>
                <p:cNvSpPr>
                  <a:spLocks/>
                </p:cNvSpPr>
                <p:nvPr/>
              </p:nvSpPr>
              <p:spPr bwMode="auto">
                <a:xfrm>
                  <a:off x="9350998" y="5258595"/>
                  <a:ext cx="36513" cy="36513"/>
                </a:xfrm>
                <a:custGeom>
                  <a:avLst/>
                  <a:gdLst>
                    <a:gd name="T0" fmla="*/ 9 w 21"/>
                    <a:gd name="T1" fmla="*/ 19 h 21"/>
                    <a:gd name="T2" fmla="*/ 15 w 21"/>
                    <a:gd name="T3" fmla="*/ 13 h 21"/>
                    <a:gd name="T4" fmla="*/ 17 w 21"/>
                    <a:gd name="T5" fmla="*/ 12 h 21"/>
                    <a:gd name="T6" fmla="*/ 21 w 21"/>
                    <a:gd name="T7" fmla="*/ 16 h 21"/>
                    <a:gd name="T8" fmla="*/ 16 w 21"/>
                    <a:gd name="T9" fmla="*/ 4 h 21"/>
                    <a:gd name="T10" fmla="*/ 0 w 21"/>
                    <a:gd name="T11" fmla="*/ 0 h 21"/>
                    <a:gd name="T12" fmla="*/ 9 w 21"/>
                    <a:gd name="T13" fmla="*/ 19 h 21"/>
                  </a:gdLst>
                  <a:ahLst/>
                  <a:cxnLst>
                    <a:cxn ang="0">
                      <a:pos x="T0" y="T1"/>
                    </a:cxn>
                    <a:cxn ang="0">
                      <a:pos x="T2" y="T3"/>
                    </a:cxn>
                    <a:cxn ang="0">
                      <a:pos x="T4" y="T5"/>
                    </a:cxn>
                    <a:cxn ang="0">
                      <a:pos x="T6" y="T7"/>
                    </a:cxn>
                    <a:cxn ang="0">
                      <a:pos x="T8" y="T9"/>
                    </a:cxn>
                    <a:cxn ang="0">
                      <a:pos x="T10" y="T11"/>
                    </a:cxn>
                    <a:cxn ang="0">
                      <a:pos x="T12" y="T13"/>
                    </a:cxn>
                  </a:cxnLst>
                  <a:rect l="0" t="0" r="r" b="b"/>
                  <a:pathLst>
                    <a:path w="21" h="21">
                      <a:moveTo>
                        <a:pt x="9" y="19"/>
                      </a:moveTo>
                      <a:cubicBezTo>
                        <a:pt x="13" y="19"/>
                        <a:pt x="15" y="17"/>
                        <a:pt x="15" y="13"/>
                      </a:cubicBezTo>
                      <a:cubicBezTo>
                        <a:pt x="15" y="10"/>
                        <a:pt x="17" y="10"/>
                        <a:pt x="17" y="12"/>
                      </a:cubicBezTo>
                      <a:cubicBezTo>
                        <a:pt x="17" y="15"/>
                        <a:pt x="21" y="21"/>
                        <a:pt x="21" y="16"/>
                      </a:cubicBezTo>
                      <a:cubicBezTo>
                        <a:pt x="20" y="11"/>
                        <a:pt x="19" y="4"/>
                        <a:pt x="16" y="4"/>
                      </a:cubicBezTo>
                      <a:cubicBezTo>
                        <a:pt x="0" y="0"/>
                        <a:pt x="0" y="0"/>
                        <a:pt x="0" y="0"/>
                      </a:cubicBezTo>
                      <a:cubicBezTo>
                        <a:pt x="0" y="0"/>
                        <a:pt x="2" y="18"/>
                        <a:pt x="9" y="19"/>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16" name="Freeform 77">
                  <a:extLst>
                    <a:ext uri="{FF2B5EF4-FFF2-40B4-BE49-F238E27FC236}">
                      <a16:creationId xmlns:a16="http://schemas.microsoft.com/office/drawing/2014/main" id="{6A3070AF-B0FD-2507-5B48-EBCC0BCD1814}"/>
                    </a:ext>
                  </a:extLst>
                </p:cNvPr>
                <p:cNvSpPr>
                  <a:spLocks noEditPoints="1"/>
                </p:cNvSpPr>
                <p:nvPr/>
              </p:nvSpPr>
              <p:spPr bwMode="auto">
                <a:xfrm>
                  <a:off x="9333536" y="4988720"/>
                  <a:ext cx="307975" cy="628650"/>
                </a:xfrm>
                <a:custGeom>
                  <a:avLst/>
                  <a:gdLst>
                    <a:gd name="T0" fmla="*/ 113 w 177"/>
                    <a:gd name="T1" fmla="*/ 6 h 361"/>
                    <a:gd name="T2" fmla="*/ 95 w 177"/>
                    <a:gd name="T3" fmla="*/ 21 h 361"/>
                    <a:gd name="T4" fmla="*/ 93 w 177"/>
                    <a:gd name="T5" fmla="*/ 11 h 361"/>
                    <a:gd name="T6" fmla="*/ 83 w 177"/>
                    <a:gd name="T7" fmla="*/ 16 h 361"/>
                    <a:gd name="T8" fmla="*/ 79 w 177"/>
                    <a:gd name="T9" fmla="*/ 61 h 361"/>
                    <a:gd name="T10" fmla="*/ 63 w 177"/>
                    <a:gd name="T11" fmla="*/ 4 h 361"/>
                    <a:gd name="T12" fmla="*/ 1 w 177"/>
                    <a:gd name="T13" fmla="*/ 35 h 361"/>
                    <a:gd name="T14" fmla="*/ 8 w 177"/>
                    <a:gd name="T15" fmla="*/ 149 h 361"/>
                    <a:gd name="T16" fmla="*/ 29 w 177"/>
                    <a:gd name="T17" fmla="*/ 139 h 361"/>
                    <a:gd name="T18" fmla="*/ 29 w 177"/>
                    <a:gd name="T19" fmla="*/ 54 h 361"/>
                    <a:gd name="T20" fmla="*/ 32 w 177"/>
                    <a:gd name="T21" fmla="*/ 104 h 361"/>
                    <a:gd name="T22" fmla="*/ 37 w 177"/>
                    <a:gd name="T23" fmla="*/ 156 h 361"/>
                    <a:gd name="T24" fmla="*/ 40 w 177"/>
                    <a:gd name="T25" fmla="*/ 163 h 361"/>
                    <a:gd name="T26" fmla="*/ 49 w 177"/>
                    <a:gd name="T27" fmla="*/ 258 h 361"/>
                    <a:gd name="T28" fmla="*/ 36 w 177"/>
                    <a:gd name="T29" fmla="*/ 262 h 361"/>
                    <a:gd name="T30" fmla="*/ 25 w 177"/>
                    <a:gd name="T31" fmla="*/ 246 h 361"/>
                    <a:gd name="T32" fmla="*/ 32 w 177"/>
                    <a:gd name="T33" fmla="*/ 261 h 361"/>
                    <a:gd name="T34" fmla="*/ 21 w 177"/>
                    <a:gd name="T35" fmla="*/ 268 h 361"/>
                    <a:gd name="T36" fmla="*/ 86 w 177"/>
                    <a:gd name="T37" fmla="*/ 329 h 361"/>
                    <a:gd name="T38" fmla="*/ 123 w 177"/>
                    <a:gd name="T39" fmla="*/ 361 h 361"/>
                    <a:gd name="T40" fmla="*/ 104 w 177"/>
                    <a:gd name="T41" fmla="*/ 328 h 361"/>
                    <a:gd name="T42" fmla="*/ 147 w 177"/>
                    <a:gd name="T43" fmla="*/ 267 h 361"/>
                    <a:gd name="T44" fmla="*/ 158 w 177"/>
                    <a:gd name="T45" fmla="*/ 257 h 361"/>
                    <a:gd name="T46" fmla="*/ 124 w 177"/>
                    <a:gd name="T47" fmla="*/ 259 h 361"/>
                    <a:gd name="T48" fmla="*/ 131 w 177"/>
                    <a:gd name="T49" fmla="*/ 169 h 361"/>
                    <a:gd name="T50" fmla="*/ 137 w 177"/>
                    <a:gd name="T51" fmla="*/ 156 h 361"/>
                    <a:gd name="T52" fmla="*/ 140 w 177"/>
                    <a:gd name="T53" fmla="*/ 122 h 361"/>
                    <a:gd name="T54" fmla="*/ 145 w 177"/>
                    <a:gd name="T55" fmla="*/ 55 h 361"/>
                    <a:gd name="T56" fmla="*/ 149 w 177"/>
                    <a:gd name="T57" fmla="*/ 77 h 361"/>
                    <a:gd name="T58" fmla="*/ 145 w 177"/>
                    <a:gd name="T59" fmla="*/ 90 h 361"/>
                    <a:gd name="T60" fmla="*/ 148 w 177"/>
                    <a:gd name="T61" fmla="*/ 133 h 361"/>
                    <a:gd name="T62" fmla="*/ 165 w 177"/>
                    <a:gd name="T63" fmla="*/ 149 h 361"/>
                    <a:gd name="T64" fmla="*/ 176 w 177"/>
                    <a:gd name="T65" fmla="*/ 29 h 361"/>
                    <a:gd name="T66" fmla="*/ 84 w 177"/>
                    <a:gd name="T67" fmla="*/ 191 h 361"/>
                    <a:gd name="T68" fmla="*/ 88 w 177"/>
                    <a:gd name="T69" fmla="*/ 191 h 361"/>
                    <a:gd name="T70" fmla="*/ 84 w 177"/>
                    <a:gd name="T71" fmla="*/ 191 h 361"/>
                    <a:gd name="T72" fmla="*/ 155 w 177"/>
                    <a:gd name="T73" fmla="*/ 292 h 361"/>
                    <a:gd name="T74" fmla="*/ 120 w 177"/>
                    <a:gd name="T75" fmla="*/ 314 h 361"/>
                    <a:gd name="T76" fmla="*/ 46 w 177"/>
                    <a:gd name="T77" fmla="*/ 313 h 361"/>
                    <a:gd name="T78" fmla="*/ 50 w 177"/>
                    <a:gd name="T79" fmla="*/ 269 h 361"/>
                    <a:gd name="T80" fmla="*/ 72 w 177"/>
                    <a:gd name="T81" fmla="*/ 279 h 361"/>
                    <a:gd name="T82" fmla="*/ 75 w 177"/>
                    <a:gd name="T83" fmla="*/ 269 h 361"/>
                    <a:gd name="T84" fmla="*/ 76 w 177"/>
                    <a:gd name="T85" fmla="*/ 266 h 361"/>
                    <a:gd name="T86" fmla="*/ 86 w 177"/>
                    <a:gd name="T87" fmla="*/ 266 h 361"/>
                    <a:gd name="T88" fmla="*/ 100 w 177"/>
                    <a:gd name="T89" fmla="*/ 279 h 361"/>
                    <a:gd name="T90" fmla="*/ 123 w 177"/>
                    <a:gd name="T91" fmla="*/ 270 h 361"/>
                    <a:gd name="T92" fmla="*/ 86 w 177"/>
                    <a:gd name="T93" fmla="*/ 255 h 361"/>
                    <a:gd name="T94" fmla="*/ 82 w 177"/>
                    <a:gd name="T95" fmla="*/ 207 h 361"/>
                    <a:gd name="T96" fmla="*/ 97 w 177"/>
                    <a:gd name="T97" fmla="*/ 255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7" h="361">
                      <a:moveTo>
                        <a:pt x="116" y="4"/>
                      </a:moveTo>
                      <a:cubicBezTo>
                        <a:pt x="117" y="4"/>
                        <a:pt x="115" y="5"/>
                        <a:pt x="113" y="6"/>
                      </a:cubicBezTo>
                      <a:cubicBezTo>
                        <a:pt x="100" y="64"/>
                        <a:pt x="100" y="64"/>
                        <a:pt x="100" y="64"/>
                      </a:cubicBezTo>
                      <a:cubicBezTo>
                        <a:pt x="95" y="21"/>
                        <a:pt x="95" y="21"/>
                        <a:pt x="95" y="21"/>
                      </a:cubicBezTo>
                      <a:cubicBezTo>
                        <a:pt x="96" y="16"/>
                        <a:pt x="96" y="16"/>
                        <a:pt x="96" y="16"/>
                      </a:cubicBezTo>
                      <a:cubicBezTo>
                        <a:pt x="93" y="11"/>
                        <a:pt x="93" y="11"/>
                        <a:pt x="93" y="11"/>
                      </a:cubicBezTo>
                      <a:cubicBezTo>
                        <a:pt x="86" y="11"/>
                        <a:pt x="86" y="11"/>
                        <a:pt x="86" y="11"/>
                      </a:cubicBezTo>
                      <a:cubicBezTo>
                        <a:pt x="83" y="16"/>
                        <a:pt x="83" y="16"/>
                        <a:pt x="83" y="16"/>
                      </a:cubicBezTo>
                      <a:cubicBezTo>
                        <a:pt x="85" y="20"/>
                        <a:pt x="85" y="20"/>
                        <a:pt x="85" y="20"/>
                      </a:cubicBezTo>
                      <a:cubicBezTo>
                        <a:pt x="79" y="61"/>
                        <a:pt x="79" y="61"/>
                        <a:pt x="79" y="61"/>
                      </a:cubicBezTo>
                      <a:cubicBezTo>
                        <a:pt x="79" y="63"/>
                        <a:pt x="79" y="63"/>
                        <a:pt x="79" y="63"/>
                      </a:cubicBezTo>
                      <a:cubicBezTo>
                        <a:pt x="63" y="4"/>
                        <a:pt x="63" y="4"/>
                        <a:pt x="63" y="4"/>
                      </a:cubicBezTo>
                      <a:cubicBezTo>
                        <a:pt x="62" y="4"/>
                        <a:pt x="61" y="4"/>
                        <a:pt x="60" y="4"/>
                      </a:cubicBezTo>
                      <a:cubicBezTo>
                        <a:pt x="34" y="7"/>
                        <a:pt x="2" y="17"/>
                        <a:pt x="1" y="35"/>
                      </a:cubicBezTo>
                      <a:cubicBezTo>
                        <a:pt x="0" y="41"/>
                        <a:pt x="3" y="101"/>
                        <a:pt x="6" y="133"/>
                      </a:cubicBezTo>
                      <a:cubicBezTo>
                        <a:pt x="7" y="140"/>
                        <a:pt x="8" y="145"/>
                        <a:pt x="8" y="149"/>
                      </a:cubicBezTo>
                      <a:cubicBezTo>
                        <a:pt x="16" y="153"/>
                        <a:pt x="26" y="153"/>
                        <a:pt x="30" y="153"/>
                      </a:cubicBezTo>
                      <a:cubicBezTo>
                        <a:pt x="30" y="150"/>
                        <a:pt x="29" y="145"/>
                        <a:pt x="29" y="139"/>
                      </a:cubicBezTo>
                      <a:cubicBezTo>
                        <a:pt x="27" y="110"/>
                        <a:pt x="24" y="50"/>
                        <a:pt x="26" y="51"/>
                      </a:cubicBezTo>
                      <a:cubicBezTo>
                        <a:pt x="27" y="52"/>
                        <a:pt x="28" y="53"/>
                        <a:pt x="29" y="54"/>
                      </a:cubicBezTo>
                      <a:cubicBezTo>
                        <a:pt x="29" y="54"/>
                        <a:pt x="29" y="54"/>
                        <a:pt x="29" y="54"/>
                      </a:cubicBezTo>
                      <a:cubicBezTo>
                        <a:pt x="32" y="104"/>
                        <a:pt x="32" y="104"/>
                        <a:pt x="32" y="104"/>
                      </a:cubicBezTo>
                      <a:cubicBezTo>
                        <a:pt x="34" y="124"/>
                        <a:pt x="35" y="140"/>
                        <a:pt x="36" y="149"/>
                      </a:cubicBezTo>
                      <a:cubicBezTo>
                        <a:pt x="37" y="153"/>
                        <a:pt x="37" y="156"/>
                        <a:pt x="37" y="156"/>
                      </a:cubicBezTo>
                      <a:cubicBezTo>
                        <a:pt x="37" y="157"/>
                        <a:pt x="37" y="157"/>
                        <a:pt x="37" y="157"/>
                      </a:cubicBezTo>
                      <a:cubicBezTo>
                        <a:pt x="38" y="159"/>
                        <a:pt x="39" y="161"/>
                        <a:pt x="40" y="163"/>
                      </a:cubicBezTo>
                      <a:cubicBezTo>
                        <a:pt x="41" y="164"/>
                        <a:pt x="41" y="166"/>
                        <a:pt x="42" y="167"/>
                      </a:cubicBezTo>
                      <a:cubicBezTo>
                        <a:pt x="49" y="258"/>
                        <a:pt x="49" y="258"/>
                        <a:pt x="49" y="258"/>
                      </a:cubicBezTo>
                      <a:cubicBezTo>
                        <a:pt x="48" y="259"/>
                        <a:pt x="46" y="259"/>
                        <a:pt x="45" y="259"/>
                      </a:cubicBezTo>
                      <a:cubicBezTo>
                        <a:pt x="42" y="260"/>
                        <a:pt x="39" y="261"/>
                        <a:pt x="36" y="262"/>
                      </a:cubicBezTo>
                      <a:cubicBezTo>
                        <a:pt x="35" y="260"/>
                        <a:pt x="35" y="260"/>
                        <a:pt x="35" y="260"/>
                      </a:cubicBezTo>
                      <a:cubicBezTo>
                        <a:pt x="25" y="246"/>
                        <a:pt x="25" y="246"/>
                        <a:pt x="25" y="246"/>
                      </a:cubicBezTo>
                      <a:cubicBezTo>
                        <a:pt x="23" y="248"/>
                        <a:pt x="23" y="248"/>
                        <a:pt x="23" y="248"/>
                      </a:cubicBezTo>
                      <a:cubicBezTo>
                        <a:pt x="32" y="261"/>
                        <a:pt x="32" y="261"/>
                        <a:pt x="32" y="261"/>
                      </a:cubicBezTo>
                      <a:cubicBezTo>
                        <a:pt x="33" y="263"/>
                        <a:pt x="33" y="263"/>
                        <a:pt x="33" y="263"/>
                      </a:cubicBezTo>
                      <a:cubicBezTo>
                        <a:pt x="29" y="265"/>
                        <a:pt x="25" y="266"/>
                        <a:pt x="21" y="268"/>
                      </a:cubicBezTo>
                      <a:cubicBezTo>
                        <a:pt x="11" y="275"/>
                        <a:pt x="5" y="283"/>
                        <a:pt x="5" y="292"/>
                      </a:cubicBezTo>
                      <a:cubicBezTo>
                        <a:pt x="5" y="313"/>
                        <a:pt x="39" y="329"/>
                        <a:pt x="86" y="329"/>
                      </a:cubicBezTo>
                      <a:cubicBezTo>
                        <a:pt x="91" y="329"/>
                        <a:pt x="96" y="328"/>
                        <a:pt x="101" y="328"/>
                      </a:cubicBezTo>
                      <a:cubicBezTo>
                        <a:pt x="123" y="361"/>
                        <a:pt x="123" y="361"/>
                        <a:pt x="123" y="361"/>
                      </a:cubicBezTo>
                      <a:cubicBezTo>
                        <a:pt x="125" y="359"/>
                        <a:pt x="125" y="359"/>
                        <a:pt x="125" y="359"/>
                      </a:cubicBezTo>
                      <a:cubicBezTo>
                        <a:pt x="104" y="328"/>
                        <a:pt x="104" y="328"/>
                        <a:pt x="104" y="328"/>
                      </a:cubicBezTo>
                      <a:cubicBezTo>
                        <a:pt x="141" y="324"/>
                        <a:pt x="167" y="310"/>
                        <a:pt x="167" y="292"/>
                      </a:cubicBezTo>
                      <a:cubicBezTo>
                        <a:pt x="167" y="282"/>
                        <a:pt x="159" y="273"/>
                        <a:pt x="147" y="267"/>
                      </a:cubicBezTo>
                      <a:cubicBezTo>
                        <a:pt x="159" y="259"/>
                        <a:pt x="159" y="259"/>
                        <a:pt x="159" y="259"/>
                      </a:cubicBezTo>
                      <a:cubicBezTo>
                        <a:pt x="158" y="257"/>
                        <a:pt x="158" y="257"/>
                        <a:pt x="158" y="257"/>
                      </a:cubicBezTo>
                      <a:cubicBezTo>
                        <a:pt x="144" y="265"/>
                        <a:pt x="144" y="265"/>
                        <a:pt x="144" y="265"/>
                      </a:cubicBezTo>
                      <a:cubicBezTo>
                        <a:pt x="138" y="263"/>
                        <a:pt x="131" y="260"/>
                        <a:pt x="124" y="259"/>
                      </a:cubicBezTo>
                      <a:cubicBezTo>
                        <a:pt x="129" y="188"/>
                        <a:pt x="129" y="188"/>
                        <a:pt x="129" y="188"/>
                      </a:cubicBezTo>
                      <a:cubicBezTo>
                        <a:pt x="131" y="169"/>
                        <a:pt x="131" y="169"/>
                        <a:pt x="131" y="169"/>
                      </a:cubicBezTo>
                      <a:cubicBezTo>
                        <a:pt x="133" y="165"/>
                        <a:pt x="135" y="161"/>
                        <a:pt x="137" y="157"/>
                      </a:cubicBezTo>
                      <a:cubicBezTo>
                        <a:pt x="137" y="156"/>
                        <a:pt x="137" y="156"/>
                        <a:pt x="137" y="156"/>
                      </a:cubicBezTo>
                      <a:cubicBezTo>
                        <a:pt x="137" y="156"/>
                        <a:pt x="138" y="147"/>
                        <a:pt x="139" y="134"/>
                      </a:cubicBezTo>
                      <a:cubicBezTo>
                        <a:pt x="139" y="130"/>
                        <a:pt x="140" y="126"/>
                        <a:pt x="140" y="122"/>
                      </a:cubicBezTo>
                      <a:cubicBezTo>
                        <a:pt x="144" y="56"/>
                        <a:pt x="144" y="56"/>
                        <a:pt x="144" y="56"/>
                      </a:cubicBezTo>
                      <a:cubicBezTo>
                        <a:pt x="144" y="55"/>
                        <a:pt x="145" y="55"/>
                        <a:pt x="145" y="55"/>
                      </a:cubicBezTo>
                      <a:cubicBezTo>
                        <a:pt x="146" y="54"/>
                        <a:pt x="147" y="52"/>
                        <a:pt x="148" y="51"/>
                      </a:cubicBezTo>
                      <a:cubicBezTo>
                        <a:pt x="149" y="50"/>
                        <a:pt x="149" y="62"/>
                        <a:pt x="149" y="77"/>
                      </a:cubicBezTo>
                      <a:cubicBezTo>
                        <a:pt x="143" y="89"/>
                        <a:pt x="143" y="89"/>
                        <a:pt x="143" y="89"/>
                      </a:cubicBezTo>
                      <a:cubicBezTo>
                        <a:pt x="145" y="90"/>
                        <a:pt x="145" y="90"/>
                        <a:pt x="145" y="90"/>
                      </a:cubicBezTo>
                      <a:cubicBezTo>
                        <a:pt x="149" y="83"/>
                        <a:pt x="149" y="83"/>
                        <a:pt x="149" y="83"/>
                      </a:cubicBezTo>
                      <a:cubicBezTo>
                        <a:pt x="149" y="99"/>
                        <a:pt x="149" y="118"/>
                        <a:pt x="148" y="133"/>
                      </a:cubicBezTo>
                      <a:cubicBezTo>
                        <a:pt x="148" y="142"/>
                        <a:pt x="147" y="149"/>
                        <a:pt x="147" y="152"/>
                      </a:cubicBezTo>
                      <a:cubicBezTo>
                        <a:pt x="151" y="154"/>
                        <a:pt x="158" y="152"/>
                        <a:pt x="165" y="149"/>
                      </a:cubicBezTo>
                      <a:cubicBezTo>
                        <a:pt x="166" y="146"/>
                        <a:pt x="166" y="142"/>
                        <a:pt x="167" y="136"/>
                      </a:cubicBezTo>
                      <a:cubicBezTo>
                        <a:pt x="171" y="105"/>
                        <a:pt x="177" y="36"/>
                        <a:pt x="176" y="29"/>
                      </a:cubicBezTo>
                      <a:cubicBezTo>
                        <a:pt x="174" y="24"/>
                        <a:pt x="142" y="0"/>
                        <a:pt x="116" y="4"/>
                      </a:cubicBezTo>
                      <a:close/>
                      <a:moveTo>
                        <a:pt x="84" y="191"/>
                      </a:moveTo>
                      <a:cubicBezTo>
                        <a:pt x="85" y="191"/>
                        <a:pt x="86" y="191"/>
                        <a:pt x="86" y="191"/>
                      </a:cubicBezTo>
                      <a:cubicBezTo>
                        <a:pt x="87" y="191"/>
                        <a:pt x="87" y="191"/>
                        <a:pt x="88" y="191"/>
                      </a:cubicBezTo>
                      <a:cubicBezTo>
                        <a:pt x="83" y="200"/>
                        <a:pt x="83" y="200"/>
                        <a:pt x="83" y="200"/>
                      </a:cubicBezTo>
                      <a:lnTo>
                        <a:pt x="84" y="191"/>
                      </a:lnTo>
                      <a:close/>
                      <a:moveTo>
                        <a:pt x="138" y="275"/>
                      </a:moveTo>
                      <a:cubicBezTo>
                        <a:pt x="149" y="280"/>
                        <a:pt x="155" y="286"/>
                        <a:pt x="155" y="292"/>
                      </a:cubicBezTo>
                      <a:cubicBezTo>
                        <a:pt x="155" y="298"/>
                        <a:pt x="147" y="305"/>
                        <a:pt x="134" y="310"/>
                      </a:cubicBezTo>
                      <a:cubicBezTo>
                        <a:pt x="129" y="311"/>
                        <a:pt x="125" y="313"/>
                        <a:pt x="120" y="314"/>
                      </a:cubicBezTo>
                      <a:cubicBezTo>
                        <a:pt x="110" y="316"/>
                        <a:pt x="98" y="317"/>
                        <a:pt x="86" y="317"/>
                      </a:cubicBezTo>
                      <a:cubicBezTo>
                        <a:pt x="71" y="317"/>
                        <a:pt x="57" y="316"/>
                        <a:pt x="46" y="313"/>
                      </a:cubicBezTo>
                      <a:cubicBezTo>
                        <a:pt x="28" y="307"/>
                        <a:pt x="16" y="299"/>
                        <a:pt x="16" y="292"/>
                      </a:cubicBezTo>
                      <a:cubicBezTo>
                        <a:pt x="16" y="283"/>
                        <a:pt x="29" y="274"/>
                        <a:pt x="50" y="269"/>
                      </a:cubicBezTo>
                      <a:cubicBezTo>
                        <a:pt x="51" y="279"/>
                        <a:pt x="51" y="279"/>
                        <a:pt x="51" y="279"/>
                      </a:cubicBezTo>
                      <a:cubicBezTo>
                        <a:pt x="72" y="279"/>
                        <a:pt x="72" y="279"/>
                        <a:pt x="72" y="279"/>
                      </a:cubicBezTo>
                      <a:cubicBezTo>
                        <a:pt x="74" y="278"/>
                        <a:pt x="74" y="278"/>
                        <a:pt x="74" y="278"/>
                      </a:cubicBezTo>
                      <a:cubicBezTo>
                        <a:pt x="75" y="269"/>
                        <a:pt x="75" y="269"/>
                        <a:pt x="75" y="269"/>
                      </a:cubicBezTo>
                      <a:cubicBezTo>
                        <a:pt x="75" y="266"/>
                        <a:pt x="75" y="266"/>
                        <a:pt x="75" y="266"/>
                      </a:cubicBezTo>
                      <a:cubicBezTo>
                        <a:pt x="76" y="266"/>
                        <a:pt x="76" y="266"/>
                        <a:pt x="76" y="266"/>
                      </a:cubicBezTo>
                      <a:cubicBezTo>
                        <a:pt x="76" y="266"/>
                        <a:pt x="77" y="266"/>
                        <a:pt x="77" y="266"/>
                      </a:cubicBezTo>
                      <a:cubicBezTo>
                        <a:pt x="80" y="266"/>
                        <a:pt x="83" y="266"/>
                        <a:pt x="86" y="266"/>
                      </a:cubicBezTo>
                      <a:cubicBezTo>
                        <a:pt x="90" y="266"/>
                        <a:pt x="94" y="266"/>
                        <a:pt x="99" y="266"/>
                      </a:cubicBezTo>
                      <a:cubicBezTo>
                        <a:pt x="100" y="279"/>
                        <a:pt x="100" y="279"/>
                        <a:pt x="100" y="279"/>
                      </a:cubicBezTo>
                      <a:cubicBezTo>
                        <a:pt x="122" y="279"/>
                        <a:pt x="122" y="279"/>
                        <a:pt x="122" y="279"/>
                      </a:cubicBezTo>
                      <a:cubicBezTo>
                        <a:pt x="123" y="270"/>
                        <a:pt x="123" y="270"/>
                        <a:pt x="123" y="270"/>
                      </a:cubicBezTo>
                      <a:cubicBezTo>
                        <a:pt x="129" y="271"/>
                        <a:pt x="134" y="273"/>
                        <a:pt x="138" y="275"/>
                      </a:cubicBezTo>
                      <a:close/>
                      <a:moveTo>
                        <a:pt x="86" y="255"/>
                      </a:moveTo>
                      <a:cubicBezTo>
                        <a:pt x="83" y="255"/>
                        <a:pt x="80" y="255"/>
                        <a:pt x="77" y="255"/>
                      </a:cubicBezTo>
                      <a:cubicBezTo>
                        <a:pt x="82" y="207"/>
                        <a:pt x="82" y="207"/>
                        <a:pt x="82" y="207"/>
                      </a:cubicBezTo>
                      <a:cubicBezTo>
                        <a:pt x="89" y="194"/>
                        <a:pt x="89" y="194"/>
                        <a:pt x="89" y="194"/>
                      </a:cubicBezTo>
                      <a:cubicBezTo>
                        <a:pt x="97" y="255"/>
                        <a:pt x="97" y="255"/>
                        <a:pt x="97" y="255"/>
                      </a:cubicBezTo>
                      <a:cubicBezTo>
                        <a:pt x="93" y="255"/>
                        <a:pt x="90" y="255"/>
                        <a:pt x="86" y="25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17" name="Freeform 78">
                  <a:extLst>
                    <a:ext uri="{FF2B5EF4-FFF2-40B4-BE49-F238E27FC236}">
                      <a16:creationId xmlns:a16="http://schemas.microsoft.com/office/drawing/2014/main" id="{97BE228D-40D9-AB76-F5AD-7C0228B0E6A8}"/>
                    </a:ext>
                  </a:extLst>
                </p:cNvPr>
                <p:cNvSpPr>
                  <a:spLocks/>
                </p:cNvSpPr>
                <p:nvPr/>
              </p:nvSpPr>
              <p:spPr bwMode="auto">
                <a:xfrm>
                  <a:off x="9419261" y="4801395"/>
                  <a:ext cx="136525" cy="195263"/>
                </a:xfrm>
                <a:custGeom>
                  <a:avLst/>
                  <a:gdLst>
                    <a:gd name="T0" fmla="*/ 4 w 79"/>
                    <a:gd name="T1" fmla="*/ 52 h 112"/>
                    <a:gd name="T2" fmla="*/ 0 w 79"/>
                    <a:gd name="T3" fmla="*/ 65 h 112"/>
                    <a:gd name="T4" fmla="*/ 4 w 79"/>
                    <a:gd name="T5" fmla="*/ 78 h 112"/>
                    <a:gd name="T6" fmla="*/ 6 w 79"/>
                    <a:gd name="T7" fmla="*/ 74 h 112"/>
                    <a:gd name="T8" fmla="*/ 40 w 79"/>
                    <a:gd name="T9" fmla="*/ 112 h 112"/>
                    <a:gd name="T10" fmla="*/ 73 w 79"/>
                    <a:gd name="T11" fmla="*/ 73 h 112"/>
                    <a:gd name="T12" fmla="*/ 76 w 79"/>
                    <a:gd name="T13" fmla="*/ 77 h 112"/>
                    <a:gd name="T14" fmla="*/ 79 w 79"/>
                    <a:gd name="T15" fmla="*/ 64 h 112"/>
                    <a:gd name="T16" fmla="*/ 76 w 79"/>
                    <a:gd name="T17" fmla="*/ 52 h 112"/>
                    <a:gd name="T18" fmla="*/ 75 w 79"/>
                    <a:gd name="T19" fmla="*/ 52 h 112"/>
                    <a:gd name="T20" fmla="*/ 74 w 79"/>
                    <a:gd name="T21" fmla="*/ 41 h 112"/>
                    <a:gd name="T22" fmla="*/ 46 w 79"/>
                    <a:gd name="T23" fmla="*/ 34 h 112"/>
                    <a:gd name="T24" fmla="*/ 50 w 79"/>
                    <a:gd name="T25" fmla="*/ 36 h 112"/>
                    <a:gd name="T26" fmla="*/ 78 w 79"/>
                    <a:gd name="T27" fmla="*/ 27 h 112"/>
                    <a:gd name="T28" fmla="*/ 14 w 79"/>
                    <a:gd name="T29" fmla="*/ 20 h 112"/>
                    <a:gd name="T30" fmla="*/ 2 w 79"/>
                    <a:gd name="T31" fmla="*/ 28 h 112"/>
                    <a:gd name="T32" fmla="*/ 10 w 79"/>
                    <a:gd name="T33" fmla="*/ 28 h 112"/>
                    <a:gd name="T34" fmla="*/ 5 w 79"/>
                    <a:gd name="T35" fmla="*/ 46 h 112"/>
                    <a:gd name="T36" fmla="*/ 4 w 79"/>
                    <a:gd name="T37" fmla="*/ 52 h 112"/>
                    <a:gd name="T38" fmla="*/ 4 w 79"/>
                    <a:gd name="T39" fmla="*/ 5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9" h="112">
                      <a:moveTo>
                        <a:pt x="4" y="52"/>
                      </a:moveTo>
                      <a:cubicBezTo>
                        <a:pt x="2" y="52"/>
                        <a:pt x="0" y="58"/>
                        <a:pt x="0" y="65"/>
                      </a:cubicBezTo>
                      <a:cubicBezTo>
                        <a:pt x="0" y="72"/>
                        <a:pt x="2" y="78"/>
                        <a:pt x="4" y="78"/>
                      </a:cubicBezTo>
                      <a:cubicBezTo>
                        <a:pt x="4" y="78"/>
                        <a:pt x="5" y="76"/>
                        <a:pt x="6" y="74"/>
                      </a:cubicBezTo>
                      <a:cubicBezTo>
                        <a:pt x="11" y="96"/>
                        <a:pt x="30" y="112"/>
                        <a:pt x="40" y="112"/>
                      </a:cubicBezTo>
                      <a:cubicBezTo>
                        <a:pt x="53" y="112"/>
                        <a:pt x="71" y="97"/>
                        <a:pt x="73" y="73"/>
                      </a:cubicBezTo>
                      <a:cubicBezTo>
                        <a:pt x="74" y="75"/>
                        <a:pt x="75" y="77"/>
                        <a:pt x="76" y="77"/>
                      </a:cubicBezTo>
                      <a:cubicBezTo>
                        <a:pt x="77" y="77"/>
                        <a:pt x="79" y="71"/>
                        <a:pt x="79" y="64"/>
                      </a:cubicBezTo>
                      <a:cubicBezTo>
                        <a:pt x="79" y="57"/>
                        <a:pt x="77" y="52"/>
                        <a:pt x="76" y="52"/>
                      </a:cubicBezTo>
                      <a:cubicBezTo>
                        <a:pt x="75" y="52"/>
                        <a:pt x="75" y="52"/>
                        <a:pt x="75" y="52"/>
                      </a:cubicBezTo>
                      <a:cubicBezTo>
                        <a:pt x="75" y="49"/>
                        <a:pt x="75" y="46"/>
                        <a:pt x="74" y="41"/>
                      </a:cubicBezTo>
                      <a:cubicBezTo>
                        <a:pt x="69" y="46"/>
                        <a:pt x="58" y="40"/>
                        <a:pt x="46" y="34"/>
                      </a:cubicBezTo>
                      <a:cubicBezTo>
                        <a:pt x="47" y="35"/>
                        <a:pt x="49" y="35"/>
                        <a:pt x="50" y="36"/>
                      </a:cubicBezTo>
                      <a:cubicBezTo>
                        <a:pt x="70" y="46"/>
                        <a:pt x="78" y="27"/>
                        <a:pt x="78" y="27"/>
                      </a:cubicBezTo>
                      <a:cubicBezTo>
                        <a:pt x="78" y="27"/>
                        <a:pt x="53" y="0"/>
                        <a:pt x="14" y="20"/>
                      </a:cubicBezTo>
                      <a:cubicBezTo>
                        <a:pt x="11" y="22"/>
                        <a:pt x="6" y="26"/>
                        <a:pt x="2" y="28"/>
                      </a:cubicBezTo>
                      <a:cubicBezTo>
                        <a:pt x="2" y="28"/>
                        <a:pt x="5" y="28"/>
                        <a:pt x="10" y="28"/>
                      </a:cubicBezTo>
                      <a:cubicBezTo>
                        <a:pt x="6" y="31"/>
                        <a:pt x="4" y="36"/>
                        <a:pt x="5" y="46"/>
                      </a:cubicBezTo>
                      <a:cubicBezTo>
                        <a:pt x="4" y="48"/>
                        <a:pt x="4" y="50"/>
                        <a:pt x="4" y="52"/>
                      </a:cubicBezTo>
                      <a:cubicBezTo>
                        <a:pt x="4" y="52"/>
                        <a:pt x="4" y="52"/>
                        <a:pt x="4" y="5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18" name="Freeform 79">
                  <a:extLst>
                    <a:ext uri="{FF2B5EF4-FFF2-40B4-BE49-F238E27FC236}">
                      <a16:creationId xmlns:a16="http://schemas.microsoft.com/office/drawing/2014/main" id="{F773F025-3B06-099A-4C9F-2871B0E39F0D}"/>
                    </a:ext>
                  </a:extLst>
                </p:cNvPr>
                <p:cNvSpPr>
                  <a:spLocks/>
                </p:cNvSpPr>
                <p:nvPr/>
              </p:nvSpPr>
              <p:spPr bwMode="auto">
                <a:xfrm>
                  <a:off x="9384336" y="5482433"/>
                  <a:ext cx="74613" cy="25400"/>
                </a:xfrm>
                <a:custGeom>
                  <a:avLst/>
                  <a:gdLst>
                    <a:gd name="T0" fmla="*/ 22 w 43"/>
                    <a:gd name="T1" fmla="*/ 0 h 15"/>
                    <a:gd name="T2" fmla="*/ 15 w 43"/>
                    <a:gd name="T3" fmla="*/ 14 h 15"/>
                    <a:gd name="T4" fmla="*/ 35 w 43"/>
                    <a:gd name="T5" fmla="*/ 8 h 15"/>
                    <a:gd name="T6" fmla="*/ 37 w 43"/>
                    <a:gd name="T7" fmla="*/ 8 h 15"/>
                    <a:gd name="T8" fmla="*/ 42 w 43"/>
                    <a:gd name="T9" fmla="*/ 8 h 15"/>
                    <a:gd name="T10" fmla="*/ 42 w 43"/>
                    <a:gd name="T11" fmla="*/ 0 h 15"/>
                    <a:gd name="T12" fmla="*/ 43 w 43"/>
                    <a:gd name="T13" fmla="*/ 0 h 15"/>
                    <a:gd name="T14" fmla="*/ 22 w 43"/>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15">
                      <a:moveTo>
                        <a:pt x="22" y="0"/>
                      </a:moveTo>
                      <a:cubicBezTo>
                        <a:pt x="22" y="0"/>
                        <a:pt x="0" y="13"/>
                        <a:pt x="15" y="14"/>
                      </a:cubicBezTo>
                      <a:cubicBezTo>
                        <a:pt x="24" y="15"/>
                        <a:pt x="29" y="12"/>
                        <a:pt x="35" y="8"/>
                      </a:cubicBezTo>
                      <a:cubicBezTo>
                        <a:pt x="37" y="6"/>
                        <a:pt x="36" y="8"/>
                        <a:pt x="37" y="8"/>
                      </a:cubicBezTo>
                      <a:cubicBezTo>
                        <a:pt x="38" y="8"/>
                        <a:pt x="41" y="8"/>
                        <a:pt x="42" y="8"/>
                      </a:cubicBezTo>
                      <a:cubicBezTo>
                        <a:pt x="43" y="2"/>
                        <a:pt x="42" y="0"/>
                        <a:pt x="42" y="0"/>
                      </a:cubicBezTo>
                      <a:cubicBezTo>
                        <a:pt x="43" y="0"/>
                        <a:pt x="43" y="0"/>
                        <a:pt x="43" y="0"/>
                      </a:cubicBezTo>
                      <a:lnTo>
                        <a:pt x="22"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19" name="Freeform 80">
                  <a:extLst>
                    <a:ext uri="{FF2B5EF4-FFF2-40B4-BE49-F238E27FC236}">
                      <a16:creationId xmlns:a16="http://schemas.microsoft.com/office/drawing/2014/main" id="{49386218-0C90-9A7D-63E1-57292D2C97EE}"/>
                    </a:ext>
                  </a:extLst>
                </p:cNvPr>
                <p:cNvSpPr>
                  <a:spLocks/>
                </p:cNvSpPr>
                <p:nvPr/>
              </p:nvSpPr>
              <p:spPr bwMode="auto">
                <a:xfrm>
                  <a:off x="9511336" y="5482433"/>
                  <a:ext cx="74613" cy="25400"/>
                </a:xfrm>
                <a:custGeom>
                  <a:avLst/>
                  <a:gdLst>
                    <a:gd name="T0" fmla="*/ 0 w 43"/>
                    <a:gd name="T1" fmla="*/ 0 h 15"/>
                    <a:gd name="T2" fmla="*/ 1 w 43"/>
                    <a:gd name="T3" fmla="*/ 0 h 15"/>
                    <a:gd name="T4" fmla="*/ 1 w 43"/>
                    <a:gd name="T5" fmla="*/ 8 h 15"/>
                    <a:gd name="T6" fmla="*/ 6 w 43"/>
                    <a:gd name="T7" fmla="*/ 8 h 15"/>
                    <a:gd name="T8" fmla="*/ 8 w 43"/>
                    <a:gd name="T9" fmla="*/ 8 h 15"/>
                    <a:gd name="T10" fmla="*/ 28 w 43"/>
                    <a:gd name="T11" fmla="*/ 14 h 15"/>
                    <a:gd name="T12" fmla="*/ 20 w 43"/>
                    <a:gd name="T13" fmla="*/ 0 h 15"/>
                    <a:gd name="T14" fmla="*/ 0 w 43"/>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15">
                      <a:moveTo>
                        <a:pt x="0" y="0"/>
                      </a:moveTo>
                      <a:cubicBezTo>
                        <a:pt x="1" y="0"/>
                        <a:pt x="1" y="0"/>
                        <a:pt x="1" y="0"/>
                      </a:cubicBezTo>
                      <a:cubicBezTo>
                        <a:pt x="1" y="0"/>
                        <a:pt x="0" y="2"/>
                        <a:pt x="1" y="8"/>
                      </a:cubicBezTo>
                      <a:cubicBezTo>
                        <a:pt x="2" y="8"/>
                        <a:pt x="5" y="8"/>
                        <a:pt x="6" y="8"/>
                      </a:cubicBezTo>
                      <a:cubicBezTo>
                        <a:pt x="6" y="8"/>
                        <a:pt x="6" y="6"/>
                        <a:pt x="8" y="8"/>
                      </a:cubicBezTo>
                      <a:cubicBezTo>
                        <a:pt x="13" y="12"/>
                        <a:pt x="19" y="15"/>
                        <a:pt x="28" y="14"/>
                      </a:cubicBezTo>
                      <a:cubicBezTo>
                        <a:pt x="43" y="13"/>
                        <a:pt x="20" y="0"/>
                        <a:pt x="20" y="0"/>
                      </a:cubicBez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20" name="Freeform 81">
                  <a:extLst>
                    <a:ext uri="{FF2B5EF4-FFF2-40B4-BE49-F238E27FC236}">
                      <a16:creationId xmlns:a16="http://schemas.microsoft.com/office/drawing/2014/main" id="{9EC535CB-ABA1-D749-7EE4-5ED8D618F4D0}"/>
                    </a:ext>
                  </a:extLst>
                </p:cNvPr>
                <p:cNvSpPr>
                  <a:spLocks/>
                </p:cNvSpPr>
                <p:nvPr/>
              </p:nvSpPr>
              <p:spPr bwMode="auto">
                <a:xfrm>
                  <a:off x="9752636" y="4755358"/>
                  <a:ext cx="17463" cy="17463"/>
                </a:xfrm>
                <a:custGeom>
                  <a:avLst/>
                  <a:gdLst>
                    <a:gd name="T0" fmla="*/ 1 w 10"/>
                    <a:gd name="T1" fmla="*/ 7 h 10"/>
                    <a:gd name="T2" fmla="*/ 3 w 10"/>
                    <a:gd name="T3" fmla="*/ 6 h 10"/>
                    <a:gd name="T4" fmla="*/ 3 w 10"/>
                    <a:gd name="T5" fmla="*/ 6 h 10"/>
                    <a:gd name="T6" fmla="*/ 6 w 10"/>
                    <a:gd name="T7" fmla="*/ 9 h 10"/>
                    <a:gd name="T8" fmla="*/ 10 w 10"/>
                    <a:gd name="T9" fmla="*/ 0 h 10"/>
                    <a:gd name="T10" fmla="*/ 3 w 10"/>
                    <a:gd name="T11" fmla="*/ 2 h 10"/>
                    <a:gd name="T12" fmla="*/ 1 w 10"/>
                    <a:gd name="T13" fmla="*/ 7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1" y="7"/>
                      </a:moveTo>
                      <a:cubicBezTo>
                        <a:pt x="0" y="10"/>
                        <a:pt x="3" y="7"/>
                        <a:pt x="3" y="6"/>
                      </a:cubicBezTo>
                      <a:cubicBezTo>
                        <a:pt x="3" y="5"/>
                        <a:pt x="3" y="4"/>
                        <a:pt x="3" y="6"/>
                      </a:cubicBezTo>
                      <a:cubicBezTo>
                        <a:pt x="3" y="8"/>
                        <a:pt x="4" y="9"/>
                        <a:pt x="6" y="9"/>
                      </a:cubicBezTo>
                      <a:cubicBezTo>
                        <a:pt x="9" y="8"/>
                        <a:pt x="10" y="0"/>
                        <a:pt x="10" y="0"/>
                      </a:cubicBezTo>
                      <a:cubicBezTo>
                        <a:pt x="3" y="2"/>
                        <a:pt x="3" y="2"/>
                        <a:pt x="3" y="2"/>
                      </a:cubicBezTo>
                      <a:cubicBezTo>
                        <a:pt x="1" y="2"/>
                        <a:pt x="1" y="5"/>
                        <a:pt x="1" y="7"/>
                      </a:cubicBez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21" name="Freeform 82">
                  <a:extLst>
                    <a:ext uri="{FF2B5EF4-FFF2-40B4-BE49-F238E27FC236}">
                      <a16:creationId xmlns:a16="http://schemas.microsoft.com/office/drawing/2014/main" id="{2A50209D-A376-99F4-9F3C-E4A73DAD5532}"/>
                    </a:ext>
                  </a:extLst>
                </p:cNvPr>
                <p:cNvSpPr>
                  <a:spLocks/>
                </p:cNvSpPr>
                <p:nvPr/>
              </p:nvSpPr>
              <p:spPr bwMode="auto">
                <a:xfrm>
                  <a:off x="9649448" y="4756945"/>
                  <a:ext cx="15875" cy="15875"/>
                </a:xfrm>
                <a:custGeom>
                  <a:avLst/>
                  <a:gdLst>
                    <a:gd name="T0" fmla="*/ 7 w 10"/>
                    <a:gd name="T1" fmla="*/ 5 h 9"/>
                    <a:gd name="T2" fmla="*/ 8 w 10"/>
                    <a:gd name="T3" fmla="*/ 5 h 9"/>
                    <a:gd name="T4" fmla="*/ 10 w 10"/>
                    <a:gd name="T5" fmla="*/ 7 h 9"/>
                    <a:gd name="T6" fmla="*/ 8 w 10"/>
                    <a:gd name="T7" fmla="*/ 1 h 9"/>
                    <a:gd name="T8" fmla="*/ 0 w 10"/>
                    <a:gd name="T9" fmla="*/ 0 h 9"/>
                    <a:gd name="T10" fmla="*/ 4 w 10"/>
                    <a:gd name="T11" fmla="*/ 8 h 9"/>
                    <a:gd name="T12" fmla="*/ 7 w 10"/>
                    <a:gd name="T13" fmla="*/ 5 h 9"/>
                  </a:gdLst>
                  <a:ahLst/>
                  <a:cxnLst>
                    <a:cxn ang="0">
                      <a:pos x="T0" y="T1"/>
                    </a:cxn>
                    <a:cxn ang="0">
                      <a:pos x="T2" y="T3"/>
                    </a:cxn>
                    <a:cxn ang="0">
                      <a:pos x="T4" y="T5"/>
                    </a:cxn>
                    <a:cxn ang="0">
                      <a:pos x="T6" y="T7"/>
                    </a:cxn>
                    <a:cxn ang="0">
                      <a:pos x="T8" y="T9"/>
                    </a:cxn>
                    <a:cxn ang="0">
                      <a:pos x="T10" y="T11"/>
                    </a:cxn>
                    <a:cxn ang="0">
                      <a:pos x="T12" y="T13"/>
                    </a:cxn>
                  </a:cxnLst>
                  <a:rect l="0" t="0" r="r" b="b"/>
                  <a:pathLst>
                    <a:path w="10" h="9">
                      <a:moveTo>
                        <a:pt x="7" y="5"/>
                      </a:moveTo>
                      <a:cubicBezTo>
                        <a:pt x="7" y="4"/>
                        <a:pt x="8" y="4"/>
                        <a:pt x="8" y="5"/>
                      </a:cubicBezTo>
                      <a:cubicBezTo>
                        <a:pt x="8" y="6"/>
                        <a:pt x="10" y="9"/>
                        <a:pt x="10" y="7"/>
                      </a:cubicBezTo>
                      <a:cubicBezTo>
                        <a:pt x="9" y="4"/>
                        <a:pt x="9" y="1"/>
                        <a:pt x="8" y="1"/>
                      </a:cubicBezTo>
                      <a:cubicBezTo>
                        <a:pt x="0" y="0"/>
                        <a:pt x="0" y="0"/>
                        <a:pt x="0" y="0"/>
                      </a:cubicBezTo>
                      <a:cubicBezTo>
                        <a:pt x="0" y="0"/>
                        <a:pt x="1" y="7"/>
                        <a:pt x="4" y="8"/>
                      </a:cubicBezTo>
                      <a:cubicBezTo>
                        <a:pt x="6" y="8"/>
                        <a:pt x="7" y="7"/>
                        <a:pt x="7" y="5"/>
                      </a:cubicBez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22" name="Freeform 83">
                  <a:extLst>
                    <a:ext uri="{FF2B5EF4-FFF2-40B4-BE49-F238E27FC236}">
                      <a16:creationId xmlns:a16="http://schemas.microsoft.com/office/drawing/2014/main" id="{23A341D9-27D7-14FD-85C6-7E9352741859}"/>
                    </a:ext>
                  </a:extLst>
                </p:cNvPr>
                <p:cNvSpPr>
                  <a:spLocks/>
                </p:cNvSpPr>
                <p:nvPr/>
              </p:nvSpPr>
              <p:spPr bwMode="auto">
                <a:xfrm>
                  <a:off x="9679611" y="4548983"/>
                  <a:ext cx="61913" cy="88900"/>
                </a:xfrm>
                <a:custGeom>
                  <a:avLst/>
                  <a:gdLst>
                    <a:gd name="T0" fmla="*/ 1 w 35"/>
                    <a:gd name="T1" fmla="*/ 24 h 51"/>
                    <a:gd name="T2" fmla="*/ 0 w 35"/>
                    <a:gd name="T3" fmla="*/ 30 h 51"/>
                    <a:gd name="T4" fmla="*/ 1 w 35"/>
                    <a:gd name="T5" fmla="*/ 35 h 51"/>
                    <a:gd name="T6" fmla="*/ 2 w 35"/>
                    <a:gd name="T7" fmla="*/ 34 h 51"/>
                    <a:gd name="T8" fmla="*/ 18 w 35"/>
                    <a:gd name="T9" fmla="*/ 51 h 51"/>
                    <a:gd name="T10" fmla="*/ 33 w 35"/>
                    <a:gd name="T11" fmla="*/ 33 h 51"/>
                    <a:gd name="T12" fmla="*/ 34 w 35"/>
                    <a:gd name="T13" fmla="*/ 35 h 51"/>
                    <a:gd name="T14" fmla="*/ 35 w 35"/>
                    <a:gd name="T15" fmla="*/ 29 h 51"/>
                    <a:gd name="T16" fmla="*/ 34 w 35"/>
                    <a:gd name="T17" fmla="*/ 24 h 51"/>
                    <a:gd name="T18" fmla="*/ 33 w 35"/>
                    <a:gd name="T19" fmla="*/ 24 h 51"/>
                    <a:gd name="T20" fmla="*/ 33 w 35"/>
                    <a:gd name="T21" fmla="*/ 19 h 51"/>
                    <a:gd name="T22" fmla="*/ 20 w 35"/>
                    <a:gd name="T23" fmla="*/ 16 h 51"/>
                    <a:gd name="T24" fmla="*/ 22 w 35"/>
                    <a:gd name="T25" fmla="*/ 17 h 51"/>
                    <a:gd name="T26" fmla="*/ 35 w 35"/>
                    <a:gd name="T27" fmla="*/ 12 h 51"/>
                    <a:gd name="T28" fmla="*/ 6 w 35"/>
                    <a:gd name="T29" fmla="*/ 9 h 51"/>
                    <a:gd name="T30" fmla="*/ 1 w 35"/>
                    <a:gd name="T31" fmla="*/ 13 h 51"/>
                    <a:gd name="T32" fmla="*/ 4 w 35"/>
                    <a:gd name="T33" fmla="*/ 13 h 51"/>
                    <a:gd name="T34" fmla="*/ 2 w 35"/>
                    <a:gd name="T35" fmla="*/ 21 h 51"/>
                    <a:gd name="T36" fmla="*/ 2 w 35"/>
                    <a:gd name="T37" fmla="*/ 24 h 51"/>
                    <a:gd name="T38" fmla="*/ 1 w 35"/>
                    <a:gd name="T39" fmla="*/ 2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51">
                      <a:moveTo>
                        <a:pt x="1" y="24"/>
                      </a:moveTo>
                      <a:cubicBezTo>
                        <a:pt x="1" y="24"/>
                        <a:pt x="0" y="26"/>
                        <a:pt x="0" y="30"/>
                      </a:cubicBezTo>
                      <a:cubicBezTo>
                        <a:pt x="0" y="33"/>
                        <a:pt x="1" y="35"/>
                        <a:pt x="1" y="35"/>
                      </a:cubicBezTo>
                      <a:cubicBezTo>
                        <a:pt x="2" y="35"/>
                        <a:pt x="2" y="35"/>
                        <a:pt x="2" y="34"/>
                      </a:cubicBezTo>
                      <a:cubicBezTo>
                        <a:pt x="5" y="43"/>
                        <a:pt x="13" y="51"/>
                        <a:pt x="18" y="51"/>
                      </a:cubicBezTo>
                      <a:cubicBezTo>
                        <a:pt x="24" y="51"/>
                        <a:pt x="32" y="44"/>
                        <a:pt x="33" y="33"/>
                      </a:cubicBezTo>
                      <a:cubicBezTo>
                        <a:pt x="33" y="34"/>
                        <a:pt x="33" y="35"/>
                        <a:pt x="34" y="35"/>
                      </a:cubicBezTo>
                      <a:cubicBezTo>
                        <a:pt x="35" y="35"/>
                        <a:pt x="35" y="32"/>
                        <a:pt x="35" y="29"/>
                      </a:cubicBezTo>
                      <a:cubicBezTo>
                        <a:pt x="35" y="26"/>
                        <a:pt x="35" y="24"/>
                        <a:pt x="34" y="24"/>
                      </a:cubicBezTo>
                      <a:cubicBezTo>
                        <a:pt x="34" y="24"/>
                        <a:pt x="34" y="24"/>
                        <a:pt x="33" y="24"/>
                      </a:cubicBezTo>
                      <a:cubicBezTo>
                        <a:pt x="34" y="22"/>
                        <a:pt x="34" y="21"/>
                        <a:pt x="33" y="19"/>
                      </a:cubicBezTo>
                      <a:cubicBezTo>
                        <a:pt x="31" y="21"/>
                        <a:pt x="26" y="18"/>
                        <a:pt x="20" y="16"/>
                      </a:cubicBezTo>
                      <a:cubicBezTo>
                        <a:pt x="21" y="16"/>
                        <a:pt x="22" y="16"/>
                        <a:pt x="22" y="17"/>
                      </a:cubicBezTo>
                      <a:cubicBezTo>
                        <a:pt x="31" y="21"/>
                        <a:pt x="35" y="12"/>
                        <a:pt x="35" y="12"/>
                      </a:cubicBezTo>
                      <a:cubicBezTo>
                        <a:pt x="35" y="12"/>
                        <a:pt x="24" y="0"/>
                        <a:pt x="6" y="9"/>
                      </a:cubicBezTo>
                      <a:cubicBezTo>
                        <a:pt x="5" y="10"/>
                        <a:pt x="2" y="12"/>
                        <a:pt x="1" y="13"/>
                      </a:cubicBezTo>
                      <a:cubicBezTo>
                        <a:pt x="1" y="13"/>
                        <a:pt x="2" y="13"/>
                        <a:pt x="4" y="13"/>
                      </a:cubicBezTo>
                      <a:cubicBezTo>
                        <a:pt x="2" y="14"/>
                        <a:pt x="1" y="17"/>
                        <a:pt x="2" y="21"/>
                      </a:cubicBezTo>
                      <a:cubicBezTo>
                        <a:pt x="2" y="22"/>
                        <a:pt x="2" y="23"/>
                        <a:pt x="2" y="24"/>
                      </a:cubicBezTo>
                      <a:cubicBezTo>
                        <a:pt x="2" y="24"/>
                        <a:pt x="1" y="24"/>
                        <a:pt x="1" y="24"/>
                      </a:cubicBez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23" name="Freeform 84">
                  <a:extLst>
                    <a:ext uri="{FF2B5EF4-FFF2-40B4-BE49-F238E27FC236}">
                      <a16:creationId xmlns:a16="http://schemas.microsoft.com/office/drawing/2014/main" id="{2B3AD4BF-88AF-68FF-2D6C-F51E65E77B19}"/>
                    </a:ext>
                  </a:extLst>
                </p:cNvPr>
                <p:cNvSpPr>
                  <a:spLocks/>
                </p:cNvSpPr>
                <p:nvPr/>
              </p:nvSpPr>
              <p:spPr bwMode="auto">
                <a:xfrm>
                  <a:off x="9663736" y="4855370"/>
                  <a:ext cx="33338" cy="12700"/>
                </a:xfrm>
                <a:custGeom>
                  <a:avLst/>
                  <a:gdLst>
                    <a:gd name="T0" fmla="*/ 10 w 19"/>
                    <a:gd name="T1" fmla="*/ 0 h 7"/>
                    <a:gd name="T2" fmla="*/ 7 w 19"/>
                    <a:gd name="T3" fmla="*/ 6 h 7"/>
                    <a:gd name="T4" fmla="*/ 15 w 19"/>
                    <a:gd name="T5" fmla="*/ 4 h 7"/>
                    <a:gd name="T6" fmla="*/ 17 w 19"/>
                    <a:gd name="T7" fmla="*/ 4 h 7"/>
                    <a:gd name="T8" fmla="*/ 19 w 19"/>
                    <a:gd name="T9" fmla="*/ 3 h 7"/>
                    <a:gd name="T10" fmla="*/ 19 w 19"/>
                    <a:gd name="T11" fmla="*/ 0 h 7"/>
                    <a:gd name="T12" fmla="*/ 19 w 19"/>
                    <a:gd name="T13" fmla="*/ 0 h 7"/>
                    <a:gd name="T14" fmla="*/ 10 w 19"/>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10" y="0"/>
                      </a:moveTo>
                      <a:cubicBezTo>
                        <a:pt x="10" y="0"/>
                        <a:pt x="0" y="6"/>
                        <a:pt x="7" y="6"/>
                      </a:cubicBezTo>
                      <a:cubicBezTo>
                        <a:pt x="11" y="7"/>
                        <a:pt x="13" y="5"/>
                        <a:pt x="15" y="4"/>
                      </a:cubicBezTo>
                      <a:cubicBezTo>
                        <a:pt x="17" y="3"/>
                        <a:pt x="16" y="4"/>
                        <a:pt x="17" y="4"/>
                      </a:cubicBezTo>
                      <a:cubicBezTo>
                        <a:pt x="17" y="4"/>
                        <a:pt x="18" y="4"/>
                        <a:pt x="19" y="3"/>
                      </a:cubicBezTo>
                      <a:cubicBezTo>
                        <a:pt x="19" y="1"/>
                        <a:pt x="19" y="0"/>
                        <a:pt x="19" y="0"/>
                      </a:cubicBezTo>
                      <a:cubicBezTo>
                        <a:pt x="19" y="0"/>
                        <a:pt x="19" y="0"/>
                        <a:pt x="19" y="0"/>
                      </a:cubicBezTo>
                      <a:lnTo>
                        <a:pt x="10"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24" name="Freeform 85">
                  <a:extLst>
                    <a:ext uri="{FF2B5EF4-FFF2-40B4-BE49-F238E27FC236}">
                      <a16:creationId xmlns:a16="http://schemas.microsoft.com/office/drawing/2014/main" id="{A8FAE40E-B009-54B1-B918-628A378DA8B1}"/>
                    </a:ext>
                  </a:extLst>
                </p:cNvPr>
                <p:cNvSpPr>
                  <a:spLocks/>
                </p:cNvSpPr>
                <p:nvPr/>
              </p:nvSpPr>
              <p:spPr bwMode="auto">
                <a:xfrm>
                  <a:off x="9722473" y="4855370"/>
                  <a:ext cx="33338" cy="12700"/>
                </a:xfrm>
                <a:custGeom>
                  <a:avLst/>
                  <a:gdLst>
                    <a:gd name="T0" fmla="*/ 9 w 19"/>
                    <a:gd name="T1" fmla="*/ 0 h 7"/>
                    <a:gd name="T2" fmla="*/ 0 w 19"/>
                    <a:gd name="T3" fmla="*/ 0 h 7"/>
                    <a:gd name="T4" fmla="*/ 0 w 19"/>
                    <a:gd name="T5" fmla="*/ 0 h 7"/>
                    <a:gd name="T6" fmla="*/ 0 w 19"/>
                    <a:gd name="T7" fmla="*/ 3 h 7"/>
                    <a:gd name="T8" fmla="*/ 2 w 19"/>
                    <a:gd name="T9" fmla="*/ 4 h 7"/>
                    <a:gd name="T10" fmla="*/ 3 w 19"/>
                    <a:gd name="T11" fmla="*/ 4 h 7"/>
                    <a:gd name="T12" fmla="*/ 12 w 19"/>
                    <a:gd name="T13" fmla="*/ 6 h 7"/>
                    <a:gd name="T14" fmla="*/ 9 w 19"/>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9" y="0"/>
                      </a:moveTo>
                      <a:cubicBezTo>
                        <a:pt x="0" y="0"/>
                        <a:pt x="0" y="0"/>
                        <a:pt x="0" y="0"/>
                      </a:cubicBezTo>
                      <a:cubicBezTo>
                        <a:pt x="0" y="0"/>
                        <a:pt x="0" y="0"/>
                        <a:pt x="0" y="0"/>
                      </a:cubicBezTo>
                      <a:cubicBezTo>
                        <a:pt x="0" y="0"/>
                        <a:pt x="0" y="1"/>
                        <a:pt x="0" y="3"/>
                      </a:cubicBezTo>
                      <a:cubicBezTo>
                        <a:pt x="1" y="4"/>
                        <a:pt x="2" y="4"/>
                        <a:pt x="2" y="4"/>
                      </a:cubicBezTo>
                      <a:cubicBezTo>
                        <a:pt x="3" y="4"/>
                        <a:pt x="2" y="3"/>
                        <a:pt x="3" y="4"/>
                      </a:cubicBezTo>
                      <a:cubicBezTo>
                        <a:pt x="6" y="5"/>
                        <a:pt x="8" y="7"/>
                        <a:pt x="12" y="6"/>
                      </a:cubicBezTo>
                      <a:cubicBezTo>
                        <a:pt x="19" y="6"/>
                        <a:pt x="9" y="0"/>
                        <a:pt x="9" y="0"/>
                      </a:cubicBez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25" name="Freeform 86">
                  <a:extLst>
                    <a:ext uri="{FF2B5EF4-FFF2-40B4-BE49-F238E27FC236}">
                      <a16:creationId xmlns:a16="http://schemas.microsoft.com/office/drawing/2014/main" id="{F1C0A064-8ADE-3562-5F3C-32988E99C86B}"/>
                    </a:ext>
                  </a:extLst>
                </p:cNvPr>
                <p:cNvSpPr>
                  <a:spLocks noEditPoints="1"/>
                </p:cNvSpPr>
                <p:nvPr/>
              </p:nvSpPr>
              <p:spPr bwMode="auto">
                <a:xfrm>
                  <a:off x="9624048" y="4634708"/>
                  <a:ext cx="157163" cy="287338"/>
                </a:xfrm>
                <a:custGeom>
                  <a:avLst/>
                  <a:gdLst>
                    <a:gd name="T0" fmla="*/ 69 w 90"/>
                    <a:gd name="T1" fmla="*/ 75 h 165"/>
                    <a:gd name="T2" fmla="*/ 71 w 90"/>
                    <a:gd name="T3" fmla="*/ 70 h 165"/>
                    <a:gd name="T4" fmla="*/ 75 w 90"/>
                    <a:gd name="T5" fmla="*/ 25 h 165"/>
                    <a:gd name="T6" fmla="*/ 76 w 90"/>
                    <a:gd name="T7" fmla="*/ 23 h 165"/>
                    <a:gd name="T8" fmla="*/ 84 w 90"/>
                    <a:gd name="T9" fmla="*/ 67 h 165"/>
                    <a:gd name="T10" fmla="*/ 62 w 90"/>
                    <a:gd name="T11" fmla="*/ 1 h 165"/>
                    <a:gd name="T12" fmla="*/ 55 w 90"/>
                    <a:gd name="T13" fmla="*/ 28 h 165"/>
                    <a:gd name="T14" fmla="*/ 53 w 90"/>
                    <a:gd name="T15" fmla="*/ 7 h 165"/>
                    <a:gd name="T16" fmla="*/ 49 w 90"/>
                    <a:gd name="T17" fmla="*/ 4 h 165"/>
                    <a:gd name="T18" fmla="*/ 48 w 90"/>
                    <a:gd name="T19" fmla="*/ 9 h 165"/>
                    <a:gd name="T20" fmla="*/ 45 w 90"/>
                    <a:gd name="T21" fmla="*/ 28 h 165"/>
                    <a:gd name="T22" fmla="*/ 37 w 90"/>
                    <a:gd name="T23" fmla="*/ 1 h 165"/>
                    <a:gd name="T24" fmla="*/ 14 w 90"/>
                    <a:gd name="T25" fmla="*/ 66 h 165"/>
                    <a:gd name="T26" fmla="*/ 22 w 90"/>
                    <a:gd name="T27" fmla="*/ 23 h 165"/>
                    <a:gd name="T28" fmla="*/ 24 w 90"/>
                    <a:gd name="T29" fmla="*/ 46 h 165"/>
                    <a:gd name="T30" fmla="*/ 26 w 90"/>
                    <a:gd name="T31" fmla="*/ 70 h 165"/>
                    <a:gd name="T32" fmla="*/ 32 w 90"/>
                    <a:gd name="T33" fmla="*/ 119 h 165"/>
                    <a:gd name="T34" fmla="*/ 15 w 90"/>
                    <a:gd name="T35" fmla="*/ 138 h 165"/>
                    <a:gd name="T36" fmla="*/ 1 w 90"/>
                    <a:gd name="T37" fmla="*/ 144 h 165"/>
                    <a:gd name="T38" fmla="*/ 50 w 90"/>
                    <a:gd name="T39" fmla="*/ 151 h 165"/>
                    <a:gd name="T40" fmla="*/ 44 w 90"/>
                    <a:gd name="T41" fmla="*/ 164 h 165"/>
                    <a:gd name="T42" fmla="*/ 54 w 90"/>
                    <a:gd name="T43" fmla="*/ 150 h 165"/>
                    <a:gd name="T44" fmla="*/ 65 w 90"/>
                    <a:gd name="T45" fmla="*/ 118 h 165"/>
                    <a:gd name="T46" fmla="*/ 49 w 90"/>
                    <a:gd name="T47" fmla="*/ 86 h 165"/>
                    <a:gd name="T48" fmla="*/ 54 w 90"/>
                    <a:gd name="T49" fmla="*/ 117 h 165"/>
                    <a:gd name="T50" fmla="*/ 44 w 90"/>
                    <a:gd name="T51" fmla="*/ 117 h 165"/>
                    <a:gd name="T52" fmla="*/ 50 w 90"/>
                    <a:gd name="T53" fmla="*/ 145 h 165"/>
                    <a:gd name="T54" fmla="*/ 33 w 90"/>
                    <a:gd name="T55" fmla="*/ 125 h 165"/>
                    <a:gd name="T56" fmla="*/ 43 w 90"/>
                    <a:gd name="T57" fmla="*/ 125 h 165"/>
                    <a:gd name="T58" fmla="*/ 50 w 90"/>
                    <a:gd name="T59" fmla="*/ 123 h 165"/>
                    <a:gd name="T60" fmla="*/ 55 w 90"/>
                    <a:gd name="T61" fmla="*/ 125 h 165"/>
                    <a:gd name="T62" fmla="*/ 65 w 90"/>
                    <a:gd name="T63" fmla="*/ 124 h 165"/>
                    <a:gd name="T64" fmla="*/ 50 w 90"/>
                    <a:gd name="T65" fmla="*/ 14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0" h="165">
                      <a:moveTo>
                        <a:pt x="65" y="118"/>
                      </a:moveTo>
                      <a:cubicBezTo>
                        <a:pt x="69" y="75"/>
                        <a:pt x="69" y="75"/>
                        <a:pt x="69" y="75"/>
                      </a:cubicBezTo>
                      <a:cubicBezTo>
                        <a:pt x="70" y="74"/>
                        <a:pt x="71" y="72"/>
                        <a:pt x="71" y="70"/>
                      </a:cubicBezTo>
                      <a:cubicBezTo>
                        <a:pt x="71" y="70"/>
                        <a:pt x="71" y="70"/>
                        <a:pt x="71" y="70"/>
                      </a:cubicBezTo>
                      <a:cubicBezTo>
                        <a:pt x="71" y="70"/>
                        <a:pt x="72" y="63"/>
                        <a:pt x="73" y="54"/>
                      </a:cubicBezTo>
                      <a:cubicBezTo>
                        <a:pt x="75" y="25"/>
                        <a:pt x="75" y="25"/>
                        <a:pt x="75" y="25"/>
                      </a:cubicBezTo>
                      <a:cubicBezTo>
                        <a:pt x="75" y="24"/>
                        <a:pt x="75" y="24"/>
                        <a:pt x="75" y="24"/>
                      </a:cubicBezTo>
                      <a:cubicBezTo>
                        <a:pt x="75" y="24"/>
                        <a:pt x="76" y="23"/>
                        <a:pt x="76" y="23"/>
                      </a:cubicBezTo>
                      <a:cubicBezTo>
                        <a:pt x="77" y="21"/>
                        <a:pt x="77" y="62"/>
                        <a:pt x="76" y="68"/>
                      </a:cubicBezTo>
                      <a:cubicBezTo>
                        <a:pt x="78" y="69"/>
                        <a:pt x="81" y="68"/>
                        <a:pt x="84" y="67"/>
                      </a:cubicBezTo>
                      <a:cubicBezTo>
                        <a:pt x="86" y="58"/>
                        <a:pt x="90" y="16"/>
                        <a:pt x="89" y="12"/>
                      </a:cubicBezTo>
                      <a:cubicBezTo>
                        <a:pt x="88" y="10"/>
                        <a:pt x="74" y="0"/>
                        <a:pt x="62" y="1"/>
                      </a:cubicBezTo>
                      <a:cubicBezTo>
                        <a:pt x="62" y="1"/>
                        <a:pt x="62" y="2"/>
                        <a:pt x="61" y="2"/>
                      </a:cubicBezTo>
                      <a:cubicBezTo>
                        <a:pt x="55" y="28"/>
                        <a:pt x="55" y="28"/>
                        <a:pt x="55" y="28"/>
                      </a:cubicBezTo>
                      <a:cubicBezTo>
                        <a:pt x="52" y="9"/>
                        <a:pt x="52" y="9"/>
                        <a:pt x="52" y="9"/>
                      </a:cubicBezTo>
                      <a:cubicBezTo>
                        <a:pt x="53" y="7"/>
                        <a:pt x="53" y="7"/>
                        <a:pt x="53" y="7"/>
                      </a:cubicBezTo>
                      <a:cubicBezTo>
                        <a:pt x="52" y="4"/>
                        <a:pt x="52" y="4"/>
                        <a:pt x="52" y="4"/>
                      </a:cubicBezTo>
                      <a:cubicBezTo>
                        <a:pt x="49" y="4"/>
                        <a:pt x="49" y="4"/>
                        <a:pt x="49" y="4"/>
                      </a:cubicBezTo>
                      <a:cubicBezTo>
                        <a:pt x="47" y="7"/>
                        <a:pt x="47" y="7"/>
                        <a:pt x="47" y="7"/>
                      </a:cubicBezTo>
                      <a:cubicBezTo>
                        <a:pt x="48" y="9"/>
                        <a:pt x="48" y="9"/>
                        <a:pt x="48" y="9"/>
                      </a:cubicBezTo>
                      <a:cubicBezTo>
                        <a:pt x="45" y="27"/>
                        <a:pt x="45" y="27"/>
                        <a:pt x="45" y="27"/>
                      </a:cubicBezTo>
                      <a:cubicBezTo>
                        <a:pt x="45" y="28"/>
                        <a:pt x="45" y="28"/>
                        <a:pt x="45" y="28"/>
                      </a:cubicBezTo>
                      <a:cubicBezTo>
                        <a:pt x="38" y="1"/>
                        <a:pt x="38" y="1"/>
                        <a:pt x="38" y="1"/>
                      </a:cubicBezTo>
                      <a:cubicBezTo>
                        <a:pt x="38" y="1"/>
                        <a:pt x="37" y="1"/>
                        <a:pt x="37" y="1"/>
                      </a:cubicBezTo>
                      <a:cubicBezTo>
                        <a:pt x="25" y="3"/>
                        <a:pt x="11" y="7"/>
                        <a:pt x="10" y="15"/>
                      </a:cubicBezTo>
                      <a:cubicBezTo>
                        <a:pt x="9" y="19"/>
                        <a:pt x="12" y="57"/>
                        <a:pt x="14" y="66"/>
                      </a:cubicBezTo>
                      <a:cubicBezTo>
                        <a:pt x="17" y="69"/>
                        <a:pt x="21" y="68"/>
                        <a:pt x="23" y="68"/>
                      </a:cubicBezTo>
                      <a:cubicBezTo>
                        <a:pt x="23" y="62"/>
                        <a:pt x="21" y="22"/>
                        <a:pt x="22" y="23"/>
                      </a:cubicBezTo>
                      <a:cubicBezTo>
                        <a:pt x="22" y="23"/>
                        <a:pt x="22" y="23"/>
                        <a:pt x="23" y="24"/>
                      </a:cubicBezTo>
                      <a:cubicBezTo>
                        <a:pt x="24" y="46"/>
                        <a:pt x="24" y="46"/>
                        <a:pt x="24" y="46"/>
                      </a:cubicBezTo>
                      <a:cubicBezTo>
                        <a:pt x="25" y="60"/>
                        <a:pt x="26" y="70"/>
                        <a:pt x="26" y="70"/>
                      </a:cubicBezTo>
                      <a:cubicBezTo>
                        <a:pt x="26" y="70"/>
                        <a:pt x="26" y="70"/>
                        <a:pt x="26" y="70"/>
                      </a:cubicBezTo>
                      <a:cubicBezTo>
                        <a:pt x="27" y="72"/>
                        <a:pt x="28" y="73"/>
                        <a:pt x="29" y="75"/>
                      </a:cubicBezTo>
                      <a:cubicBezTo>
                        <a:pt x="32" y="119"/>
                        <a:pt x="32" y="119"/>
                        <a:pt x="32" y="119"/>
                      </a:cubicBezTo>
                      <a:cubicBezTo>
                        <a:pt x="21" y="122"/>
                        <a:pt x="14" y="127"/>
                        <a:pt x="14" y="134"/>
                      </a:cubicBezTo>
                      <a:cubicBezTo>
                        <a:pt x="14" y="135"/>
                        <a:pt x="14" y="136"/>
                        <a:pt x="15" y="138"/>
                      </a:cubicBezTo>
                      <a:cubicBezTo>
                        <a:pt x="0" y="141"/>
                        <a:pt x="0" y="141"/>
                        <a:pt x="0" y="141"/>
                      </a:cubicBezTo>
                      <a:cubicBezTo>
                        <a:pt x="1" y="144"/>
                        <a:pt x="1" y="144"/>
                        <a:pt x="1" y="144"/>
                      </a:cubicBezTo>
                      <a:cubicBezTo>
                        <a:pt x="16" y="140"/>
                        <a:pt x="16" y="140"/>
                        <a:pt x="16" y="140"/>
                      </a:cubicBezTo>
                      <a:cubicBezTo>
                        <a:pt x="22" y="146"/>
                        <a:pt x="34" y="151"/>
                        <a:pt x="50" y="151"/>
                      </a:cubicBezTo>
                      <a:cubicBezTo>
                        <a:pt x="51" y="151"/>
                        <a:pt x="51" y="151"/>
                        <a:pt x="51" y="151"/>
                      </a:cubicBezTo>
                      <a:cubicBezTo>
                        <a:pt x="44" y="164"/>
                        <a:pt x="44" y="164"/>
                        <a:pt x="44" y="164"/>
                      </a:cubicBezTo>
                      <a:cubicBezTo>
                        <a:pt x="47" y="165"/>
                        <a:pt x="47" y="165"/>
                        <a:pt x="47" y="165"/>
                      </a:cubicBezTo>
                      <a:cubicBezTo>
                        <a:pt x="54" y="150"/>
                        <a:pt x="54" y="150"/>
                        <a:pt x="54" y="150"/>
                      </a:cubicBezTo>
                      <a:cubicBezTo>
                        <a:pt x="73" y="150"/>
                        <a:pt x="87" y="143"/>
                        <a:pt x="87" y="134"/>
                      </a:cubicBezTo>
                      <a:cubicBezTo>
                        <a:pt x="87" y="127"/>
                        <a:pt x="78" y="121"/>
                        <a:pt x="65" y="118"/>
                      </a:cubicBezTo>
                      <a:close/>
                      <a:moveTo>
                        <a:pt x="48" y="86"/>
                      </a:moveTo>
                      <a:cubicBezTo>
                        <a:pt x="48" y="86"/>
                        <a:pt x="48" y="86"/>
                        <a:pt x="49" y="86"/>
                      </a:cubicBezTo>
                      <a:cubicBezTo>
                        <a:pt x="49" y="86"/>
                        <a:pt x="49" y="86"/>
                        <a:pt x="50" y="86"/>
                      </a:cubicBezTo>
                      <a:cubicBezTo>
                        <a:pt x="54" y="117"/>
                        <a:pt x="54" y="117"/>
                        <a:pt x="54" y="117"/>
                      </a:cubicBezTo>
                      <a:cubicBezTo>
                        <a:pt x="53" y="117"/>
                        <a:pt x="52" y="117"/>
                        <a:pt x="50" y="117"/>
                      </a:cubicBezTo>
                      <a:cubicBezTo>
                        <a:pt x="48" y="117"/>
                        <a:pt x="46" y="117"/>
                        <a:pt x="44" y="117"/>
                      </a:cubicBezTo>
                      <a:lnTo>
                        <a:pt x="48" y="86"/>
                      </a:lnTo>
                      <a:close/>
                      <a:moveTo>
                        <a:pt x="50" y="145"/>
                      </a:moveTo>
                      <a:cubicBezTo>
                        <a:pt x="31" y="145"/>
                        <a:pt x="20" y="138"/>
                        <a:pt x="20" y="134"/>
                      </a:cubicBezTo>
                      <a:cubicBezTo>
                        <a:pt x="20" y="131"/>
                        <a:pt x="24" y="127"/>
                        <a:pt x="33" y="125"/>
                      </a:cubicBezTo>
                      <a:cubicBezTo>
                        <a:pt x="33" y="125"/>
                        <a:pt x="33" y="125"/>
                        <a:pt x="33" y="125"/>
                      </a:cubicBezTo>
                      <a:cubicBezTo>
                        <a:pt x="43" y="125"/>
                        <a:pt x="43" y="125"/>
                        <a:pt x="43" y="125"/>
                      </a:cubicBezTo>
                      <a:cubicBezTo>
                        <a:pt x="43" y="123"/>
                        <a:pt x="43" y="123"/>
                        <a:pt x="43" y="123"/>
                      </a:cubicBezTo>
                      <a:cubicBezTo>
                        <a:pt x="46" y="123"/>
                        <a:pt x="48" y="123"/>
                        <a:pt x="50" y="123"/>
                      </a:cubicBezTo>
                      <a:cubicBezTo>
                        <a:pt x="52" y="123"/>
                        <a:pt x="53" y="123"/>
                        <a:pt x="55" y="123"/>
                      </a:cubicBezTo>
                      <a:cubicBezTo>
                        <a:pt x="55" y="125"/>
                        <a:pt x="55" y="125"/>
                        <a:pt x="55" y="125"/>
                      </a:cubicBezTo>
                      <a:cubicBezTo>
                        <a:pt x="65" y="125"/>
                        <a:pt x="65" y="125"/>
                        <a:pt x="65" y="125"/>
                      </a:cubicBezTo>
                      <a:cubicBezTo>
                        <a:pt x="65" y="124"/>
                        <a:pt x="65" y="124"/>
                        <a:pt x="65" y="124"/>
                      </a:cubicBezTo>
                      <a:cubicBezTo>
                        <a:pt x="75" y="126"/>
                        <a:pt x="81" y="130"/>
                        <a:pt x="81" y="134"/>
                      </a:cubicBezTo>
                      <a:cubicBezTo>
                        <a:pt x="81" y="138"/>
                        <a:pt x="69" y="145"/>
                        <a:pt x="50" y="145"/>
                      </a:cubicBez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26" name="Freeform 87">
                  <a:extLst>
                    <a:ext uri="{FF2B5EF4-FFF2-40B4-BE49-F238E27FC236}">
                      <a16:creationId xmlns:a16="http://schemas.microsoft.com/office/drawing/2014/main" id="{9B3517B4-D073-DB1E-C1E6-2B1B52C66A0E}"/>
                    </a:ext>
                  </a:extLst>
                </p:cNvPr>
                <p:cNvSpPr>
                  <a:spLocks/>
                </p:cNvSpPr>
                <p:nvPr/>
              </p:nvSpPr>
              <p:spPr bwMode="auto">
                <a:xfrm>
                  <a:off x="9181136" y="4872833"/>
                  <a:ext cx="20638" cy="22225"/>
                </a:xfrm>
                <a:custGeom>
                  <a:avLst/>
                  <a:gdLst>
                    <a:gd name="T0" fmla="*/ 0 w 12"/>
                    <a:gd name="T1" fmla="*/ 9 h 12"/>
                    <a:gd name="T2" fmla="*/ 3 w 12"/>
                    <a:gd name="T3" fmla="*/ 7 h 12"/>
                    <a:gd name="T4" fmla="*/ 4 w 12"/>
                    <a:gd name="T5" fmla="*/ 7 h 12"/>
                    <a:gd name="T6" fmla="*/ 7 w 12"/>
                    <a:gd name="T7" fmla="*/ 10 h 12"/>
                    <a:gd name="T8" fmla="*/ 12 w 12"/>
                    <a:gd name="T9" fmla="*/ 0 h 12"/>
                    <a:gd name="T10" fmla="*/ 3 w 12"/>
                    <a:gd name="T11" fmla="*/ 2 h 12"/>
                    <a:gd name="T12" fmla="*/ 0 w 12"/>
                    <a:gd name="T13" fmla="*/ 9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0" y="9"/>
                      </a:moveTo>
                      <a:cubicBezTo>
                        <a:pt x="0" y="12"/>
                        <a:pt x="3" y="8"/>
                        <a:pt x="3" y="7"/>
                      </a:cubicBezTo>
                      <a:cubicBezTo>
                        <a:pt x="3" y="5"/>
                        <a:pt x="4" y="5"/>
                        <a:pt x="4" y="7"/>
                      </a:cubicBezTo>
                      <a:cubicBezTo>
                        <a:pt x="4" y="9"/>
                        <a:pt x="5" y="10"/>
                        <a:pt x="7" y="10"/>
                      </a:cubicBezTo>
                      <a:cubicBezTo>
                        <a:pt x="11" y="10"/>
                        <a:pt x="12" y="0"/>
                        <a:pt x="12" y="0"/>
                      </a:cubicBezTo>
                      <a:cubicBezTo>
                        <a:pt x="3" y="2"/>
                        <a:pt x="3" y="2"/>
                        <a:pt x="3" y="2"/>
                      </a:cubicBezTo>
                      <a:cubicBezTo>
                        <a:pt x="1" y="2"/>
                        <a:pt x="1" y="6"/>
                        <a:pt x="0" y="9"/>
                      </a:cubicBezTo>
                      <a:close/>
                    </a:path>
                  </a:pathLst>
                </a:custGeom>
                <a:solidFill>
                  <a:schemeClr val="accent2">
                    <a:lumMod val="9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27" name="Freeform 88">
                  <a:extLst>
                    <a:ext uri="{FF2B5EF4-FFF2-40B4-BE49-F238E27FC236}">
                      <a16:creationId xmlns:a16="http://schemas.microsoft.com/office/drawing/2014/main" id="{1E75625F-AE1C-69A2-C7BD-8ED520FBB58D}"/>
                    </a:ext>
                  </a:extLst>
                </p:cNvPr>
                <p:cNvSpPr>
                  <a:spLocks/>
                </p:cNvSpPr>
                <p:nvPr/>
              </p:nvSpPr>
              <p:spPr bwMode="auto">
                <a:xfrm>
                  <a:off x="9049373" y="4872833"/>
                  <a:ext cx="20638" cy="22225"/>
                </a:xfrm>
                <a:custGeom>
                  <a:avLst/>
                  <a:gdLst>
                    <a:gd name="T0" fmla="*/ 8 w 12"/>
                    <a:gd name="T1" fmla="*/ 7 h 12"/>
                    <a:gd name="T2" fmla="*/ 10 w 12"/>
                    <a:gd name="T3" fmla="*/ 7 h 12"/>
                    <a:gd name="T4" fmla="*/ 12 w 12"/>
                    <a:gd name="T5" fmla="*/ 9 h 12"/>
                    <a:gd name="T6" fmla="*/ 10 w 12"/>
                    <a:gd name="T7" fmla="*/ 2 h 12"/>
                    <a:gd name="T8" fmla="*/ 0 w 12"/>
                    <a:gd name="T9" fmla="*/ 0 h 12"/>
                    <a:gd name="T10" fmla="*/ 5 w 12"/>
                    <a:gd name="T11" fmla="*/ 10 h 12"/>
                    <a:gd name="T12" fmla="*/ 8 w 12"/>
                    <a:gd name="T13" fmla="*/ 7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8" y="7"/>
                      </a:moveTo>
                      <a:cubicBezTo>
                        <a:pt x="8" y="5"/>
                        <a:pt x="10" y="5"/>
                        <a:pt x="10" y="7"/>
                      </a:cubicBezTo>
                      <a:cubicBezTo>
                        <a:pt x="10" y="8"/>
                        <a:pt x="12" y="12"/>
                        <a:pt x="12" y="9"/>
                      </a:cubicBezTo>
                      <a:cubicBezTo>
                        <a:pt x="12" y="6"/>
                        <a:pt x="11" y="2"/>
                        <a:pt x="10" y="2"/>
                      </a:cubicBezTo>
                      <a:cubicBezTo>
                        <a:pt x="0" y="0"/>
                        <a:pt x="0" y="0"/>
                        <a:pt x="0" y="0"/>
                      </a:cubicBezTo>
                      <a:cubicBezTo>
                        <a:pt x="0" y="0"/>
                        <a:pt x="1" y="10"/>
                        <a:pt x="5" y="10"/>
                      </a:cubicBezTo>
                      <a:cubicBezTo>
                        <a:pt x="8" y="11"/>
                        <a:pt x="8" y="9"/>
                        <a:pt x="8" y="7"/>
                      </a:cubicBezTo>
                      <a:close/>
                    </a:path>
                  </a:pathLst>
                </a:custGeom>
                <a:solidFill>
                  <a:schemeClr val="accent2">
                    <a:lumMod val="9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28" name="Freeform 89">
                  <a:extLst>
                    <a:ext uri="{FF2B5EF4-FFF2-40B4-BE49-F238E27FC236}">
                      <a16:creationId xmlns:a16="http://schemas.microsoft.com/office/drawing/2014/main" id="{2C22792A-E4DB-D75D-FE93-472F37FA2337}"/>
                    </a:ext>
                  </a:extLst>
                </p:cNvPr>
                <p:cNvSpPr>
                  <a:spLocks/>
                </p:cNvSpPr>
                <p:nvPr/>
              </p:nvSpPr>
              <p:spPr bwMode="auto">
                <a:xfrm>
                  <a:off x="9089061" y="4614070"/>
                  <a:ext cx="76200" cy="109538"/>
                </a:xfrm>
                <a:custGeom>
                  <a:avLst/>
                  <a:gdLst>
                    <a:gd name="T0" fmla="*/ 1 w 44"/>
                    <a:gd name="T1" fmla="*/ 30 h 63"/>
                    <a:gd name="T2" fmla="*/ 0 w 44"/>
                    <a:gd name="T3" fmla="*/ 37 h 63"/>
                    <a:gd name="T4" fmla="*/ 1 w 44"/>
                    <a:gd name="T5" fmla="*/ 44 h 63"/>
                    <a:gd name="T6" fmla="*/ 3 w 44"/>
                    <a:gd name="T7" fmla="*/ 42 h 63"/>
                    <a:gd name="T8" fmla="*/ 22 w 44"/>
                    <a:gd name="T9" fmla="*/ 63 h 63"/>
                    <a:gd name="T10" fmla="*/ 41 w 44"/>
                    <a:gd name="T11" fmla="*/ 41 h 63"/>
                    <a:gd name="T12" fmla="*/ 42 w 44"/>
                    <a:gd name="T13" fmla="*/ 44 h 63"/>
                    <a:gd name="T14" fmla="*/ 44 w 44"/>
                    <a:gd name="T15" fmla="*/ 36 h 63"/>
                    <a:gd name="T16" fmla="*/ 42 w 44"/>
                    <a:gd name="T17" fmla="*/ 29 h 63"/>
                    <a:gd name="T18" fmla="*/ 42 w 44"/>
                    <a:gd name="T19" fmla="*/ 30 h 63"/>
                    <a:gd name="T20" fmla="*/ 42 w 44"/>
                    <a:gd name="T21" fmla="*/ 23 h 63"/>
                    <a:gd name="T22" fmla="*/ 25 w 44"/>
                    <a:gd name="T23" fmla="*/ 19 h 63"/>
                    <a:gd name="T24" fmla="*/ 28 w 44"/>
                    <a:gd name="T25" fmla="*/ 20 h 63"/>
                    <a:gd name="T26" fmla="*/ 43 w 44"/>
                    <a:gd name="T27" fmla="*/ 15 h 63"/>
                    <a:gd name="T28" fmla="*/ 7 w 44"/>
                    <a:gd name="T29" fmla="*/ 11 h 63"/>
                    <a:gd name="T30" fmla="*/ 0 w 44"/>
                    <a:gd name="T31" fmla="*/ 16 h 63"/>
                    <a:gd name="T32" fmla="*/ 5 w 44"/>
                    <a:gd name="T33" fmla="*/ 16 h 63"/>
                    <a:gd name="T34" fmla="*/ 2 w 44"/>
                    <a:gd name="T35" fmla="*/ 26 h 63"/>
                    <a:gd name="T36" fmla="*/ 2 w 44"/>
                    <a:gd name="T37" fmla="*/ 30 h 63"/>
                    <a:gd name="T38" fmla="*/ 1 w 44"/>
                    <a:gd name="T39" fmla="*/ 3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 h="63">
                      <a:moveTo>
                        <a:pt x="1" y="30"/>
                      </a:moveTo>
                      <a:cubicBezTo>
                        <a:pt x="0" y="30"/>
                        <a:pt x="0" y="33"/>
                        <a:pt x="0" y="37"/>
                      </a:cubicBezTo>
                      <a:cubicBezTo>
                        <a:pt x="0" y="41"/>
                        <a:pt x="0" y="44"/>
                        <a:pt x="1" y="44"/>
                      </a:cubicBezTo>
                      <a:cubicBezTo>
                        <a:pt x="2" y="44"/>
                        <a:pt x="2" y="43"/>
                        <a:pt x="3" y="42"/>
                      </a:cubicBezTo>
                      <a:cubicBezTo>
                        <a:pt x="6" y="54"/>
                        <a:pt x="16" y="63"/>
                        <a:pt x="22" y="63"/>
                      </a:cubicBezTo>
                      <a:cubicBezTo>
                        <a:pt x="29" y="63"/>
                        <a:pt x="40" y="55"/>
                        <a:pt x="41" y="41"/>
                      </a:cubicBezTo>
                      <a:cubicBezTo>
                        <a:pt x="41" y="43"/>
                        <a:pt x="42" y="44"/>
                        <a:pt x="42" y="44"/>
                      </a:cubicBezTo>
                      <a:cubicBezTo>
                        <a:pt x="43" y="44"/>
                        <a:pt x="44" y="40"/>
                        <a:pt x="44" y="36"/>
                      </a:cubicBezTo>
                      <a:cubicBezTo>
                        <a:pt x="44" y="32"/>
                        <a:pt x="43" y="29"/>
                        <a:pt x="42" y="29"/>
                      </a:cubicBezTo>
                      <a:cubicBezTo>
                        <a:pt x="42" y="29"/>
                        <a:pt x="42" y="29"/>
                        <a:pt x="42" y="30"/>
                      </a:cubicBezTo>
                      <a:cubicBezTo>
                        <a:pt x="42" y="28"/>
                        <a:pt x="42" y="26"/>
                        <a:pt x="42" y="23"/>
                      </a:cubicBezTo>
                      <a:cubicBezTo>
                        <a:pt x="38" y="26"/>
                        <a:pt x="32" y="23"/>
                        <a:pt x="25" y="19"/>
                      </a:cubicBezTo>
                      <a:cubicBezTo>
                        <a:pt x="26" y="20"/>
                        <a:pt x="27" y="20"/>
                        <a:pt x="28" y="20"/>
                      </a:cubicBezTo>
                      <a:cubicBezTo>
                        <a:pt x="39" y="26"/>
                        <a:pt x="43" y="15"/>
                        <a:pt x="43" y="15"/>
                      </a:cubicBezTo>
                      <a:cubicBezTo>
                        <a:pt x="43" y="15"/>
                        <a:pt x="30" y="0"/>
                        <a:pt x="7" y="11"/>
                      </a:cubicBezTo>
                      <a:cubicBezTo>
                        <a:pt x="5" y="12"/>
                        <a:pt x="3" y="15"/>
                        <a:pt x="0" y="16"/>
                      </a:cubicBezTo>
                      <a:cubicBezTo>
                        <a:pt x="0" y="16"/>
                        <a:pt x="2" y="16"/>
                        <a:pt x="5" y="16"/>
                      </a:cubicBezTo>
                      <a:cubicBezTo>
                        <a:pt x="3" y="18"/>
                        <a:pt x="1" y="21"/>
                        <a:pt x="2" y="26"/>
                      </a:cubicBezTo>
                      <a:cubicBezTo>
                        <a:pt x="2" y="27"/>
                        <a:pt x="2" y="28"/>
                        <a:pt x="2" y="30"/>
                      </a:cubicBezTo>
                      <a:cubicBezTo>
                        <a:pt x="2" y="30"/>
                        <a:pt x="1" y="30"/>
                        <a:pt x="1" y="30"/>
                      </a:cubicBezTo>
                      <a:close/>
                    </a:path>
                  </a:pathLst>
                </a:custGeom>
                <a:solidFill>
                  <a:schemeClr val="accent2">
                    <a:lumMod val="9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29" name="Freeform 90">
                  <a:extLst>
                    <a:ext uri="{FF2B5EF4-FFF2-40B4-BE49-F238E27FC236}">
                      <a16:creationId xmlns:a16="http://schemas.microsoft.com/office/drawing/2014/main" id="{C563CEFC-580C-6884-DCA8-30802C417E15}"/>
                    </a:ext>
                  </a:extLst>
                </p:cNvPr>
                <p:cNvSpPr>
                  <a:spLocks/>
                </p:cNvSpPr>
                <p:nvPr/>
              </p:nvSpPr>
              <p:spPr bwMode="auto">
                <a:xfrm>
                  <a:off x="9068423" y="4998245"/>
                  <a:ext cx="41275" cy="15875"/>
                </a:xfrm>
                <a:custGeom>
                  <a:avLst/>
                  <a:gdLst>
                    <a:gd name="T0" fmla="*/ 13 w 24"/>
                    <a:gd name="T1" fmla="*/ 0 h 9"/>
                    <a:gd name="T2" fmla="*/ 9 w 24"/>
                    <a:gd name="T3" fmla="*/ 9 h 9"/>
                    <a:gd name="T4" fmla="*/ 20 w 24"/>
                    <a:gd name="T5" fmla="*/ 5 h 9"/>
                    <a:gd name="T6" fmla="*/ 21 w 24"/>
                    <a:gd name="T7" fmla="*/ 5 h 9"/>
                    <a:gd name="T8" fmla="*/ 24 w 24"/>
                    <a:gd name="T9" fmla="*/ 5 h 9"/>
                    <a:gd name="T10" fmla="*/ 24 w 24"/>
                    <a:gd name="T11" fmla="*/ 1 h 9"/>
                    <a:gd name="T12" fmla="*/ 24 w 24"/>
                    <a:gd name="T13" fmla="*/ 0 h 9"/>
                    <a:gd name="T14" fmla="*/ 13 w 24"/>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9">
                      <a:moveTo>
                        <a:pt x="13" y="0"/>
                      </a:moveTo>
                      <a:cubicBezTo>
                        <a:pt x="13" y="0"/>
                        <a:pt x="0" y="8"/>
                        <a:pt x="9" y="9"/>
                      </a:cubicBezTo>
                      <a:cubicBezTo>
                        <a:pt x="14" y="9"/>
                        <a:pt x="17" y="7"/>
                        <a:pt x="20" y="5"/>
                      </a:cubicBezTo>
                      <a:cubicBezTo>
                        <a:pt x="21" y="4"/>
                        <a:pt x="21" y="5"/>
                        <a:pt x="21" y="5"/>
                      </a:cubicBezTo>
                      <a:cubicBezTo>
                        <a:pt x="22" y="5"/>
                        <a:pt x="23" y="5"/>
                        <a:pt x="24" y="5"/>
                      </a:cubicBezTo>
                      <a:cubicBezTo>
                        <a:pt x="24" y="2"/>
                        <a:pt x="24" y="1"/>
                        <a:pt x="24" y="1"/>
                      </a:cubicBezTo>
                      <a:cubicBezTo>
                        <a:pt x="24" y="0"/>
                        <a:pt x="24" y="0"/>
                        <a:pt x="24" y="0"/>
                      </a:cubicBezTo>
                      <a:lnTo>
                        <a:pt x="13" y="0"/>
                      </a:lnTo>
                      <a:close/>
                    </a:path>
                  </a:pathLst>
                </a:custGeom>
                <a:solidFill>
                  <a:schemeClr val="accent2">
                    <a:lumMod val="9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30" name="Freeform 91">
                  <a:extLst>
                    <a:ext uri="{FF2B5EF4-FFF2-40B4-BE49-F238E27FC236}">
                      <a16:creationId xmlns:a16="http://schemas.microsoft.com/office/drawing/2014/main" id="{44417E52-AA4A-C815-0E0C-ED9EC828E3B2}"/>
                    </a:ext>
                  </a:extLst>
                </p:cNvPr>
                <p:cNvSpPr>
                  <a:spLocks/>
                </p:cNvSpPr>
                <p:nvPr/>
              </p:nvSpPr>
              <p:spPr bwMode="auto">
                <a:xfrm>
                  <a:off x="9139861" y="4998245"/>
                  <a:ext cx="42863" cy="15875"/>
                </a:xfrm>
                <a:custGeom>
                  <a:avLst/>
                  <a:gdLst>
                    <a:gd name="T0" fmla="*/ 12 w 25"/>
                    <a:gd name="T1" fmla="*/ 0 h 9"/>
                    <a:gd name="T2" fmla="*/ 1 w 25"/>
                    <a:gd name="T3" fmla="*/ 0 h 9"/>
                    <a:gd name="T4" fmla="*/ 1 w 25"/>
                    <a:gd name="T5" fmla="*/ 1 h 9"/>
                    <a:gd name="T6" fmla="*/ 1 w 25"/>
                    <a:gd name="T7" fmla="*/ 5 h 9"/>
                    <a:gd name="T8" fmla="*/ 4 w 25"/>
                    <a:gd name="T9" fmla="*/ 5 h 9"/>
                    <a:gd name="T10" fmla="*/ 5 w 25"/>
                    <a:gd name="T11" fmla="*/ 5 h 9"/>
                    <a:gd name="T12" fmla="*/ 16 w 25"/>
                    <a:gd name="T13" fmla="*/ 9 h 9"/>
                    <a:gd name="T14" fmla="*/ 12 w 25"/>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9">
                      <a:moveTo>
                        <a:pt x="12" y="0"/>
                      </a:moveTo>
                      <a:cubicBezTo>
                        <a:pt x="1" y="0"/>
                        <a:pt x="1" y="0"/>
                        <a:pt x="1" y="0"/>
                      </a:cubicBezTo>
                      <a:cubicBezTo>
                        <a:pt x="1" y="1"/>
                        <a:pt x="1" y="1"/>
                        <a:pt x="1" y="1"/>
                      </a:cubicBezTo>
                      <a:cubicBezTo>
                        <a:pt x="1" y="1"/>
                        <a:pt x="0" y="2"/>
                        <a:pt x="1" y="5"/>
                      </a:cubicBezTo>
                      <a:cubicBezTo>
                        <a:pt x="2" y="5"/>
                        <a:pt x="3" y="5"/>
                        <a:pt x="4" y="5"/>
                      </a:cubicBezTo>
                      <a:cubicBezTo>
                        <a:pt x="4" y="5"/>
                        <a:pt x="4" y="4"/>
                        <a:pt x="5" y="5"/>
                      </a:cubicBezTo>
                      <a:cubicBezTo>
                        <a:pt x="8" y="7"/>
                        <a:pt x="11" y="9"/>
                        <a:pt x="16" y="9"/>
                      </a:cubicBezTo>
                      <a:cubicBezTo>
                        <a:pt x="25" y="8"/>
                        <a:pt x="12" y="0"/>
                        <a:pt x="12" y="0"/>
                      </a:cubicBezTo>
                      <a:close/>
                    </a:path>
                  </a:pathLst>
                </a:custGeom>
                <a:solidFill>
                  <a:schemeClr val="accent2">
                    <a:lumMod val="9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31" name="Freeform 92">
                  <a:extLst>
                    <a:ext uri="{FF2B5EF4-FFF2-40B4-BE49-F238E27FC236}">
                      <a16:creationId xmlns:a16="http://schemas.microsoft.com/office/drawing/2014/main" id="{9BBA4233-3D31-B4CE-1EA6-286B4A581E5D}"/>
                    </a:ext>
                  </a:extLst>
                </p:cNvPr>
                <p:cNvSpPr>
                  <a:spLocks/>
                </p:cNvSpPr>
                <p:nvPr/>
              </p:nvSpPr>
              <p:spPr bwMode="auto">
                <a:xfrm>
                  <a:off x="9671673" y="5355433"/>
                  <a:ext cx="66675" cy="42863"/>
                </a:xfrm>
                <a:custGeom>
                  <a:avLst/>
                  <a:gdLst>
                    <a:gd name="T0" fmla="*/ 0 w 42"/>
                    <a:gd name="T1" fmla="*/ 25 h 27"/>
                    <a:gd name="T2" fmla="*/ 2 w 42"/>
                    <a:gd name="T3" fmla="*/ 27 h 27"/>
                    <a:gd name="T4" fmla="*/ 42 w 42"/>
                    <a:gd name="T5" fmla="*/ 2 h 27"/>
                    <a:gd name="T6" fmla="*/ 40 w 42"/>
                    <a:gd name="T7" fmla="*/ 0 h 27"/>
                    <a:gd name="T8" fmla="*/ 0 w 42"/>
                    <a:gd name="T9" fmla="*/ 25 h 27"/>
                  </a:gdLst>
                  <a:ahLst/>
                  <a:cxnLst>
                    <a:cxn ang="0">
                      <a:pos x="T0" y="T1"/>
                    </a:cxn>
                    <a:cxn ang="0">
                      <a:pos x="T2" y="T3"/>
                    </a:cxn>
                    <a:cxn ang="0">
                      <a:pos x="T4" y="T5"/>
                    </a:cxn>
                    <a:cxn ang="0">
                      <a:pos x="T6" y="T7"/>
                    </a:cxn>
                    <a:cxn ang="0">
                      <a:pos x="T8" y="T9"/>
                    </a:cxn>
                  </a:cxnLst>
                  <a:rect l="0" t="0" r="r" b="b"/>
                  <a:pathLst>
                    <a:path w="42" h="27">
                      <a:moveTo>
                        <a:pt x="0" y="25"/>
                      </a:moveTo>
                      <a:lnTo>
                        <a:pt x="2" y="27"/>
                      </a:lnTo>
                      <a:lnTo>
                        <a:pt x="42" y="2"/>
                      </a:lnTo>
                      <a:lnTo>
                        <a:pt x="40" y="0"/>
                      </a:lnTo>
                      <a:lnTo>
                        <a:pt x="0" y="25"/>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32" name="Freeform 93">
                  <a:extLst>
                    <a:ext uri="{FF2B5EF4-FFF2-40B4-BE49-F238E27FC236}">
                      <a16:creationId xmlns:a16="http://schemas.microsoft.com/office/drawing/2014/main" id="{EBE8B5DD-8456-7E6E-1638-CC92EDDB1F7F}"/>
                    </a:ext>
                  </a:extLst>
                </p:cNvPr>
                <p:cNvSpPr>
                  <a:spLocks/>
                </p:cNvSpPr>
                <p:nvPr/>
              </p:nvSpPr>
              <p:spPr bwMode="auto">
                <a:xfrm>
                  <a:off x="9798673" y="5272883"/>
                  <a:ext cx="68263" cy="44450"/>
                </a:xfrm>
                <a:custGeom>
                  <a:avLst/>
                  <a:gdLst>
                    <a:gd name="T0" fmla="*/ 0 w 43"/>
                    <a:gd name="T1" fmla="*/ 25 h 28"/>
                    <a:gd name="T2" fmla="*/ 2 w 43"/>
                    <a:gd name="T3" fmla="*/ 28 h 28"/>
                    <a:gd name="T4" fmla="*/ 43 w 43"/>
                    <a:gd name="T5" fmla="*/ 2 h 28"/>
                    <a:gd name="T6" fmla="*/ 41 w 43"/>
                    <a:gd name="T7" fmla="*/ 0 h 28"/>
                    <a:gd name="T8" fmla="*/ 0 w 43"/>
                    <a:gd name="T9" fmla="*/ 25 h 28"/>
                  </a:gdLst>
                  <a:ahLst/>
                  <a:cxnLst>
                    <a:cxn ang="0">
                      <a:pos x="T0" y="T1"/>
                    </a:cxn>
                    <a:cxn ang="0">
                      <a:pos x="T2" y="T3"/>
                    </a:cxn>
                    <a:cxn ang="0">
                      <a:pos x="T4" y="T5"/>
                    </a:cxn>
                    <a:cxn ang="0">
                      <a:pos x="T6" y="T7"/>
                    </a:cxn>
                    <a:cxn ang="0">
                      <a:pos x="T8" y="T9"/>
                    </a:cxn>
                  </a:cxnLst>
                  <a:rect l="0" t="0" r="r" b="b"/>
                  <a:pathLst>
                    <a:path w="43" h="28">
                      <a:moveTo>
                        <a:pt x="0" y="25"/>
                      </a:moveTo>
                      <a:lnTo>
                        <a:pt x="2" y="28"/>
                      </a:lnTo>
                      <a:lnTo>
                        <a:pt x="43" y="2"/>
                      </a:lnTo>
                      <a:lnTo>
                        <a:pt x="41" y="0"/>
                      </a:lnTo>
                      <a:lnTo>
                        <a:pt x="0" y="25"/>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33" name="Freeform 94">
                  <a:extLst>
                    <a:ext uri="{FF2B5EF4-FFF2-40B4-BE49-F238E27FC236}">
                      <a16:creationId xmlns:a16="http://schemas.microsoft.com/office/drawing/2014/main" id="{C0A33D2C-C721-7D01-B840-7D6A4AB94724}"/>
                    </a:ext>
                  </a:extLst>
                </p:cNvPr>
                <p:cNvSpPr>
                  <a:spLocks/>
                </p:cNvSpPr>
                <p:nvPr/>
              </p:nvSpPr>
              <p:spPr bwMode="auto">
                <a:xfrm>
                  <a:off x="9927261" y="5214145"/>
                  <a:ext cx="31750" cy="22225"/>
                </a:xfrm>
                <a:custGeom>
                  <a:avLst/>
                  <a:gdLst>
                    <a:gd name="T0" fmla="*/ 0 w 20"/>
                    <a:gd name="T1" fmla="*/ 12 h 14"/>
                    <a:gd name="T2" fmla="*/ 1 w 20"/>
                    <a:gd name="T3" fmla="*/ 14 h 14"/>
                    <a:gd name="T4" fmla="*/ 20 w 20"/>
                    <a:gd name="T5" fmla="*/ 2 h 14"/>
                    <a:gd name="T6" fmla="*/ 19 w 20"/>
                    <a:gd name="T7" fmla="*/ 0 h 14"/>
                    <a:gd name="T8" fmla="*/ 0 w 20"/>
                    <a:gd name="T9" fmla="*/ 12 h 14"/>
                  </a:gdLst>
                  <a:ahLst/>
                  <a:cxnLst>
                    <a:cxn ang="0">
                      <a:pos x="T0" y="T1"/>
                    </a:cxn>
                    <a:cxn ang="0">
                      <a:pos x="T2" y="T3"/>
                    </a:cxn>
                    <a:cxn ang="0">
                      <a:pos x="T4" y="T5"/>
                    </a:cxn>
                    <a:cxn ang="0">
                      <a:pos x="T6" y="T7"/>
                    </a:cxn>
                    <a:cxn ang="0">
                      <a:pos x="T8" y="T9"/>
                    </a:cxn>
                  </a:cxnLst>
                  <a:rect l="0" t="0" r="r" b="b"/>
                  <a:pathLst>
                    <a:path w="20" h="14">
                      <a:moveTo>
                        <a:pt x="0" y="12"/>
                      </a:moveTo>
                      <a:lnTo>
                        <a:pt x="1" y="14"/>
                      </a:lnTo>
                      <a:lnTo>
                        <a:pt x="20" y="2"/>
                      </a:lnTo>
                      <a:lnTo>
                        <a:pt x="19" y="0"/>
                      </a:lnTo>
                      <a:lnTo>
                        <a:pt x="0" y="12"/>
                      </a:lnTo>
                      <a:close/>
                    </a:path>
                  </a:pathLst>
                </a:custGeom>
                <a:solidFill>
                  <a:schemeClr val="accent2">
                    <a:lumMod val="9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34" name="Freeform 95">
                  <a:extLst>
                    <a:ext uri="{FF2B5EF4-FFF2-40B4-BE49-F238E27FC236}">
                      <a16:creationId xmlns:a16="http://schemas.microsoft.com/office/drawing/2014/main" id="{8DC3C5DF-1120-4F82-7F59-EC81F926C866}"/>
                    </a:ext>
                  </a:extLst>
                </p:cNvPr>
                <p:cNvSpPr>
                  <a:spLocks/>
                </p:cNvSpPr>
                <p:nvPr/>
              </p:nvSpPr>
              <p:spPr bwMode="auto">
                <a:xfrm>
                  <a:off x="9844711" y="4953795"/>
                  <a:ext cx="49213" cy="49213"/>
                </a:xfrm>
                <a:custGeom>
                  <a:avLst/>
                  <a:gdLst>
                    <a:gd name="T0" fmla="*/ 0 w 31"/>
                    <a:gd name="T1" fmla="*/ 2 h 31"/>
                    <a:gd name="T2" fmla="*/ 29 w 31"/>
                    <a:gd name="T3" fmla="*/ 31 h 31"/>
                    <a:gd name="T4" fmla="*/ 31 w 31"/>
                    <a:gd name="T5" fmla="*/ 28 h 31"/>
                    <a:gd name="T6" fmla="*/ 2 w 31"/>
                    <a:gd name="T7" fmla="*/ 0 h 31"/>
                    <a:gd name="T8" fmla="*/ 0 w 31"/>
                    <a:gd name="T9" fmla="*/ 2 h 31"/>
                  </a:gdLst>
                  <a:ahLst/>
                  <a:cxnLst>
                    <a:cxn ang="0">
                      <a:pos x="T0" y="T1"/>
                    </a:cxn>
                    <a:cxn ang="0">
                      <a:pos x="T2" y="T3"/>
                    </a:cxn>
                    <a:cxn ang="0">
                      <a:pos x="T4" y="T5"/>
                    </a:cxn>
                    <a:cxn ang="0">
                      <a:pos x="T6" y="T7"/>
                    </a:cxn>
                    <a:cxn ang="0">
                      <a:pos x="T8" y="T9"/>
                    </a:cxn>
                  </a:cxnLst>
                  <a:rect l="0" t="0" r="r" b="b"/>
                  <a:pathLst>
                    <a:path w="31" h="31">
                      <a:moveTo>
                        <a:pt x="0" y="2"/>
                      </a:moveTo>
                      <a:lnTo>
                        <a:pt x="29" y="31"/>
                      </a:lnTo>
                      <a:lnTo>
                        <a:pt x="31" y="28"/>
                      </a:lnTo>
                      <a:lnTo>
                        <a:pt x="2" y="0"/>
                      </a:lnTo>
                      <a:lnTo>
                        <a:pt x="0" y="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35" name="Freeform 96">
                  <a:extLst>
                    <a:ext uri="{FF2B5EF4-FFF2-40B4-BE49-F238E27FC236}">
                      <a16:creationId xmlns:a16="http://schemas.microsoft.com/office/drawing/2014/main" id="{DB06EA48-BA16-32F1-D5DE-9920EFA1E5E1}"/>
                    </a:ext>
                  </a:extLst>
                </p:cNvPr>
                <p:cNvSpPr>
                  <a:spLocks/>
                </p:cNvSpPr>
                <p:nvPr/>
              </p:nvSpPr>
              <p:spPr bwMode="auto">
                <a:xfrm>
                  <a:off x="9771686" y="4885533"/>
                  <a:ext cx="28575" cy="28575"/>
                </a:xfrm>
                <a:custGeom>
                  <a:avLst/>
                  <a:gdLst>
                    <a:gd name="T0" fmla="*/ 3 w 18"/>
                    <a:gd name="T1" fmla="*/ 0 h 18"/>
                    <a:gd name="T2" fmla="*/ 0 w 18"/>
                    <a:gd name="T3" fmla="*/ 2 h 18"/>
                    <a:gd name="T4" fmla="*/ 16 w 18"/>
                    <a:gd name="T5" fmla="*/ 18 h 18"/>
                    <a:gd name="T6" fmla="*/ 18 w 18"/>
                    <a:gd name="T7" fmla="*/ 15 h 18"/>
                    <a:gd name="T8" fmla="*/ 3 w 18"/>
                    <a:gd name="T9" fmla="*/ 0 h 18"/>
                  </a:gdLst>
                  <a:ahLst/>
                  <a:cxnLst>
                    <a:cxn ang="0">
                      <a:pos x="T0" y="T1"/>
                    </a:cxn>
                    <a:cxn ang="0">
                      <a:pos x="T2" y="T3"/>
                    </a:cxn>
                    <a:cxn ang="0">
                      <a:pos x="T4" y="T5"/>
                    </a:cxn>
                    <a:cxn ang="0">
                      <a:pos x="T6" y="T7"/>
                    </a:cxn>
                    <a:cxn ang="0">
                      <a:pos x="T8" y="T9"/>
                    </a:cxn>
                  </a:cxnLst>
                  <a:rect l="0" t="0" r="r" b="b"/>
                  <a:pathLst>
                    <a:path w="18" h="18">
                      <a:moveTo>
                        <a:pt x="3" y="0"/>
                      </a:moveTo>
                      <a:lnTo>
                        <a:pt x="0" y="2"/>
                      </a:lnTo>
                      <a:lnTo>
                        <a:pt x="16" y="18"/>
                      </a:lnTo>
                      <a:lnTo>
                        <a:pt x="18" y="15"/>
                      </a:lnTo>
                      <a:lnTo>
                        <a:pt x="3"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36" name="Freeform 97">
                  <a:extLst>
                    <a:ext uri="{FF2B5EF4-FFF2-40B4-BE49-F238E27FC236}">
                      <a16:creationId xmlns:a16="http://schemas.microsoft.com/office/drawing/2014/main" id="{5B94CE51-2EE9-5DE5-5EF6-7722F4C42DC7}"/>
                    </a:ext>
                  </a:extLst>
                </p:cNvPr>
                <p:cNvSpPr>
                  <a:spLocks/>
                </p:cNvSpPr>
                <p:nvPr/>
              </p:nvSpPr>
              <p:spPr bwMode="auto">
                <a:xfrm>
                  <a:off x="9306548" y="4939508"/>
                  <a:ext cx="80963" cy="22225"/>
                </a:xfrm>
                <a:custGeom>
                  <a:avLst/>
                  <a:gdLst>
                    <a:gd name="T0" fmla="*/ 51 w 51"/>
                    <a:gd name="T1" fmla="*/ 0 h 14"/>
                    <a:gd name="T2" fmla="*/ 0 w 51"/>
                    <a:gd name="T3" fmla="*/ 12 h 14"/>
                    <a:gd name="T4" fmla="*/ 1 w 51"/>
                    <a:gd name="T5" fmla="*/ 14 h 14"/>
                    <a:gd name="T6" fmla="*/ 51 w 51"/>
                    <a:gd name="T7" fmla="*/ 2 h 14"/>
                    <a:gd name="T8" fmla="*/ 51 w 51"/>
                    <a:gd name="T9" fmla="*/ 0 h 14"/>
                  </a:gdLst>
                  <a:ahLst/>
                  <a:cxnLst>
                    <a:cxn ang="0">
                      <a:pos x="T0" y="T1"/>
                    </a:cxn>
                    <a:cxn ang="0">
                      <a:pos x="T2" y="T3"/>
                    </a:cxn>
                    <a:cxn ang="0">
                      <a:pos x="T4" y="T5"/>
                    </a:cxn>
                    <a:cxn ang="0">
                      <a:pos x="T6" y="T7"/>
                    </a:cxn>
                    <a:cxn ang="0">
                      <a:pos x="T8" y="T9"/>
                    </a:cxn>
                  </a:cxnLst>
                  <a:rect l="0" t="0" r="r" b="b"/>
                  <a:pathLst>
                    <a:path w="51" h="14">
                      <a:moveTo>
                        <a:pt x="51" y="0"/>
                      </a:moveTo>
                      <a:lnTo>
                        <a:pt x="0" y="12"/>
                      </a:lnTo>
                      <a:lnTo>
                        <a:pt x="1" y="14"/>
                      </a:lnTo>
                      <a:lnTo>
                        <a:pt x="51" y="2"/>
                      </a:lnTo>
                      <a:lnTo>
                        <a:pt x="51"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37" name="Freeform 98">
                  <a:extLst>
                    <a:ext uri="{FF2B5EF4-FFF2-40B4-BE49-F238E27FC236}">
                      <a16:creationId xmlns:a16="http://schemas.microsoft.com/office/drawing/2014/main" id="{8F3ED019-DB42-83D9-62AA-EA52C9D22E7F}"/>
                    </a:ext>
                  </a:extLst>
                </p:cNvPr>
                <p:cNvSpPr>
                  <a:spLocks noEditPoints="1"/>
                </p:cNvSpPr>
                <p:nvPr/>
              </p:nvSpPr>
              <p:spPr bwMode="auto">
                <a:xfrm>
                  <a:off x="9022386" y="4720433"/>
                  <a:ext cx="207963" cy="352425"/>
                </a:xfrm>
                <a:custGeom>
                  <a:avLst/>
                  <a:gdLst>
                    <a:gd name="T0" fmla="*/ 99 w 119"/>
                    <a:gd name="T1" fmla="*/ 155 h 202"/>
                    <a:gd name="T2" fmla="*/ 84 w 119"/>
                    <a:gd name="T3" fmla="*/ 96 h 202"/>
                    <a:gd name="T4" fmla="*/ 87 w 119"/>
                    <a:gd name="T5" fmla="*/ 88 h 202"/>
                    <a:gd name="T6" fmla="*/ 92 w 119"/>
                    <a:gd name="T7" fmla="*/ 31 h 202"/>
                    <a:gd name="T8" fmla="*/ 93 w 119"/>
                    <a:gd name="T9" fmla="*/ 29 h 202"/>
                    <a:gd name="T10" fmla="*/ 103 w 119"/>
                    <a:gd name="T11" fmla="*/ 84 h 202"/>
                    <a:gd name="T12" fmla="*/ 76 w 119"/>
                    <a:gd name="T13" fmla="*/ 2 h 202"/>
                    <a:gd name="T14" fmla="*/ 66 w 119"/>
                    <a:gd name="T15" fmla="*/ 36 h 202"/>
                    <a:gd name="T16" fmla="*/ 64 w 119"/>
                    <a:gd name="T17" fmla="*/ 9 h 202"/>
                    <a:gd name="T18" fmla="*/ 58 w 119"/>
                    <a:gd name="T19" fmla="*/ 6 h 202"/>
                    <a:gd name="T20" fmla="*/ 58 w 119"/>
                    <a:gd name="T21" fmla="*/ 11 h 202"/>
                    <a:gd name="T22" fmla="*/ 54 w 119"/>
                    <a:gd name="T23" fmla="*/ 36 h 202"/>
                    <a:gd name="T24" fmla="*/ 44 w 119"/>
                    <a:gd name="T25" fmla="*/ 2 h 202"/>
                    <a:gd name="T26" fmla="*/ 14 w 119"/>
                    <a:gd name="T27" fmla="*/ 84 h 202"/>
                    <a:gd name="T28" fmla="*/ 24 w 119"/>
                    <a:gd name="T29" fmla="*/ 29 h 202"/>
                    <a:gd name="T30" fmla="*/ 26 w 119"/>
                    <a:gd name="T31" fmla="*/ 30 h 202"/>
                    <a:gd name="T32" fmla="*/ 30 w 119"/>
                    <a:gd name="T33" fmla="*/ 88 h 202"/>
                    <a:gd name="T34" fmla="*/ 34 w 119"/>
                    <a:gd name="T35" fmla="*/ 95 h 202"/>
                    <a:gd name="T36" fmla="*/ 33 w 119"/>
                    <a:gd name="T37" fmla="*/ 149 h 202"/>
                    <a:gd name="T38" fmla="*/ 19 w 119"/>
                    <a:gd name="T39" fmla="*/ 133 h 202"/>
                    <a:gd name="T40" fmla="*/ 15 w 119"/>
                    <a:gd name="T41" fmla="*/ 166 h 202"/>
                    <a:gd name="T42" fmla="*/ 0 w 119"/>
                    <a:gd name="T43" fmla="*/ 177 h 202"/>
                    <a:gd name="T44" fmla="*/ 19 w 119"/>
                    <a:gd name="T45" fmla="*/ 175 h 202"/>
                    <a:gd name="T46" fmla="*/ 66 w 119"/>
                    <a:gd name="T47" fmla="*/ 202 h 202"/>
                    <a:gd name="T48" fmla="*/ 60 w 119"/>
                    <a:gd name="T49" fmla="*/ 187 h 202"/>
                    <a:gd name="T50" fmla="*/ 106 w 119"/>
                    <a:gd name="T51" fmla="*/ 166 h 202"/>
                    <a:gd name="T52" fmla="*/ 119 w 119"/>
                    <a:gd name="T53" fmla="*/ 151 h 202"/>
                    <a:gd name="T54" fmla="*/ 99 w 119"/>
                    <a:gd name="T55" fmla="*/ 153 h 202"/>
                    <a:gd name="T56" fmla="*/ 59 w 119"/>
                    <a:gd name="T57" fmla="*/ 108 h 202"/>
                    <a:gd name="T58" fmla="*/ 65 w 119"/>
                    <a:gd name="T59" fmla="*/ 145 h 202"/>
                    <a:gd name="T60" fmla="*/ 53 w 119"/>
                    <a:gd name="T61" fmla="*/ 146 h 202"/>
                    <a:gd name="T62" fmla="*/ 60 w 119"/>
                    <a:gd name="T63" fmla="*/ 181 h 202"/>
                    <a:gd name="T64" fmla="*/ 38 w 119"/>
                    <a:gd name="T65" fmla="*/ 155 h 202"/>
                    <a:gd name="T66" fmla="*/ 52 w 119"/>
                    <a:gd name="T67" fmla="*/ 158 h 202"/>
                    <a:gd name="T68" fmla="*/ 60 w 119"/>
                    <a:gd name="T69" fmla="*/ 152 h 202"/>
                    <a:gd name="T70" fmla="*/ 66 w 119"/>
                    <a:gd name="T71" fmla="*/ 158 h 202"/>
                    <a:gd name="T72" fmla="*/ 79 w 119"/>
                    <a:gd name="T73" fmla="*/ 154 h 202"/>
                    <a:gd name="T74" fmla="*/ 60 w 119"/>
                    <a:gd name="T75" fmla="*/ 18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9" h="202">
                      <a:moveTo>
                        <a:pt x="99" y="153"/>
                      </a:moveTo>
                      <a:cubicBezTo>
                        <a:pt x="99" y="155"/>
                        <a:pt x="99" y="155"/>
                        <a:pt x="99" y="155"/>
                      </a:cubicBezTo>
                      <a:cubicBezTo>
                        <a:pt x="95" y="152"/>
                        <a:pt x="88" y="149"/>
                        <a:pt x="80" y="147"/>
                      </a:cubicBezTo>
                      <a:cubicBezTo>
                        <a:pt x="84" y="96"/>
                        <a:pt x="84" y="96"/>
                        <a:pt x="84" y="96"/>
                      </a:cubicBezTo>
                      <a:cubicBezTo>
                        <a:pt x="85" y="93"/>
                        <a:pt x="86" y="91"/>
                        <a:pt x="87" y="89"/>
                      </a:cubicBezTo>
                      <a:cubicBezTo>
                        <a:pt x="87" y="88"/>
                        <a:pt x="87" y="88"/>
                        <a:pt x="87" y="88"/>
                      </a:cubicBezTo>
                      <a:cubicBezTo>
                        <a:pt x="87" y="88"/>
                        <a:pt x="88" y="80"/>
                        <a:pt x="89" y="69"/>
                      </a:cubicBezTo>
                      <a:cubicBezTo>
                        <a:pt x="92" y="31"/>
                        <a:pt x="92" y="31"/>
                        <a:pt x="92" y="31"/>
                      </a:cubicBezTo>
                      <a:cubicBezTo>
                        <a:pt x="92" y="31"/>
                        <a:pt x="92" y="31"/>
                        <a:pt x="92" y="31"/>
                      </a:cubicBezTo>
                      <a:cubicBezTo>
                        <a:pt x="92" y="30"/>
                        <a:pt x="93" y="29"/>
                        <a:pt x="93" y="29"/>
                      </a:cubicBezTo>
                      <a:cubicBezTo>
                        <a:pt x="95" y="27"/>
                        <a:pt x="94" y="78"/>
                        <a:pt x="93" y="86"/>
                      </a:cubicBezTo>
                      <a:cubicBezTo>
                        <a:pt x="95" y="87"/>
                        <a:pt x="99" y="86"/>
                        <a:pt x="103" y="84"/>
                      </a:cubicBezTo>
                      <a:cubicBezTo>
                        <a:pt x="106" y="73"/>
                        <a:pt x="110" y="21"/>
                        <a:pt x="109" y="16"/>
                      </a:cubicBezTo>
                      <a:cubicBezTo>
                        <a:pt x="108" y="13"/>
                        <a:pt x="90" y="0"/>
                        <a:pt x="76" y="2"/>
                      </a:cubicBezTo>
                      <a:cubicBezTo>
                        <a:pt x="76" y="2"/>
                        <a:pt x="75" y="2"/>
                        <a:pt x="74" y="3"/>
                      </a:cubicBezTo>
                      <a:cubicBezTo>
                        <a:pt x="66" y="36"/>
                        <a:pt x="66" y="36"/>
                        <a:pt x="66" y="36"/>
                      </a:cubicBezTo>
                      <a:cubicBezTo>
                        <a:pt x="63" y="12"/>
                        <a:pt x="63" y="12"/>
                        <a:pt x="63" y="12"/>
                      </a:cubicBezTo>
                      <a:cubicBezTo>
                        <a:pt x="64" y="9"/>
                        <a:pt x="64" y="9"/>
                        <a:pt x="64" y="9"/>
                      </a:cubicBezTo>
                      <a:cubicBezTo>
                        <a:pt x="62" y="6"/>
                        <a:pt x="62" y="6"/>
                        <a:pt x="62" y="6"/>
                      </a:cubicBezTo>
                      <a:cubicBezTo>
                        <a:pt x="58" y="6"/>
                        <a:pt x="58" y="6"/>
                        <a:pt x="58" y="6"/>
                      </a:cubicBezTo>
                      <a:cubicBezTo>
                        <a:pt x="57" y="9"/>
                        <a:pt x="57" y="9"/>
                        <a:pt x="57" y="9"/>
                      </a:cubicBezTo>
                      <a:cubicBezTo>
                        <a:pt x="58" y="11"/>
                        <a:pt x="58" y="11"/>
                        <a:pt x="58" y="11"/>
                      </a:cubicBezTo>
                      <a:cubicBezTo>
                        <a:pt x="54" y="34"/>
                        <a:pt x="54" y="34"/>
                        <a:pt x="54" y="34"/>
                      </a:cubicBezTo>
                      <a:cubicBezTo>
                        <a:pt x="54" y="36"/>
                        <a:pt x="54" y="36"/>
                        <a:pt x="54" y="36"/>
                      </a:cubicBezTo>
                      <a:cubicBezTo>
                        <a:pt x="45" y="2"/>
                        <a:pt x="45" y="2"/>
                        <a:pt x="45" y="2"/>
                      </a:cubicBezTo>
                      <a:cubicBezTo>
                        <a:pt x="45" y="2"/>
                        <a:pt x="44" y="2"/>
                        <a:pt x="44" y="2"/>
                      </a:cubicBezTo>
                      <a:cubicBezTo>
                        <a:pt x="29" y="4"/>
                        <a:pt x="11" y="9"/>
                        <a:pt x="10" y="19"/>
                      </a:cubicBezTo>
                      <a:cubicBezTo>
                        <a:pt x="9" y="24"/>
                        <a:pt x="12" y="73"/>
                        <a:pt x="14" y="84"/>
                      </a:cubicBezTo>
                      <a:cubicBezTo>
                        <a:pt x="19" y="87"/>
                        <a:pt x="24" y="86"/>
                        <a:pt x="26" y="86"/>
                      </a:cubicBezTo>
                      <a:cubicBezTo>
                        <a:pt x="26" y="79"/>
                        <a:pt x="23" y="28"/>
                        <a:pt x="24" y="29"/>
                      </a:cubicBezTo>
                      <a:cubicBezTo>
                        <a:pt x="25" y="29"/>
                        <a:pt x="25" y="30"/>
                        <a:pt x="26" y="30"/>
                      </a:cubicBezTo>
                      <a:cubicBezTo>
                        <a:pt x="26" y="30"/>
                        <a:pt x="26" y="30"/>
                        <a:pt x="26" y="30"/>
                      </a:cubicBezTo>
                      <a:cubicBezTo>
                        <a:pt x="28" y="59"/>
                        <a:pt x="28" y="59"/>
                        <a:pt x="28" y="59"/>
                      </a:cubicBezTo>
                      <a:cubicBezTo>
                        <a:pt x="29" y="76"/>
                        <a:pt x="30" y="88"/>
                        <a:pt x="30" y="88"/>
                      </a:cubicBezTo>
                      <a:cubicBezTo>
                        <a:pt x="31" y="89"/>
                        <a:pt x="31" y="89"/>
                        <a:pt x="31" y="89"/>
                      </a:cubicBezTo>
                      <a:cubicBezTo>
                        <a:pt x="31" y="91"/>
                        <a:pt x="32" y="93"/>
                        <a:pt x="34" y="95"/>
                      </a:cubicBezTo>
                      <a:cubicBezTo>
                        <a:pt x="38" y="148"/>
                        <a:pt x="38" y="148"/>
                        <a:pt x="38" y="148"/>
                      </a:cubicBezTo>
                      <a:cubicBezTo>
                        <a:pt x="36" y="148"/>
                        <a:pt x="35" y="149"/>
                        <a:pt x="33" y="149"/>
                      </a:cubicBezTo>
                      <a:cubicBezTo>
                        <a:pt x="22" y="131"/>
                        <a:pt x="22" y="131"/>
                        <a:pt x="22" y="131"/>
                      </a:cubicBezTo>
                      <a:cubicBezTo>
                        <a:pt x="19" y="133"/>
                        <a:pt x="19" y="133"/>
                        <a:pt x="19" y="133"/>
                      </a:cubicBezTo>
                      <a:cubicBezTo>
                        <a:pt x="31" y="150"/>
                        <a:pt x="31" y="150"/>
                        <a:pt x="31" y="150"/>
                      </a:cubicBezTo>
                      <a:cubicBezTo>
                        <a:pt x="21" y="154"/>
                        <a:pt x="15" y="160"/>
                        <a:pt x="15" y="166"/>
                      </a:cubicBezTo>
                      <a:cubicBezTo>
                        <a:pt x="15" y="169"/>
                        <a:pt x="16" y="171"/>
                        <a:pt x="17" y="173"/>
                      </a:cubicBezTo>
                      <a:cubicBezTo>
                        <a:pt x="0" y="177"/>
                        <a:pt x="0" y="177"/>
                        <a:pt x="0" y="177"/>
                      </a:cubicBezTo>
                      <a:cubicBezTo>
                        <a:pt x="0" y="180"/>
                        <a:pt x="0" y="180"/>
                        <a:pt x="0" y="180"/>
                      </a:cubicBezTo>
                      <a:cubicBezTo>
                        <a:pt x="19" y="175"/>
                        <a:pt x="19" y="175"/>
                        <a:pt x="19" y="175"/>
                      </a:cubicBezTo>
                      <a:cubicBezTo>
                        <a:pt x="26" y="182"/>
                        <a:pt x="39" y="187"/>
                        <a:pt x="57" y="187"/>
                      </a:cubicBezTo>
                      <a:cubicBezTo>
                        <a:pt x="66" y="202"/>
                        <a:pt x="66" y="202"/>
                        <a:pt x="66" y="202"/>
                      </a:cubicBezTo>
                      <a:cubicBezTo>
                        <a:pt x="68" y="200"/>
                        <a:pt x="68" y="200"/>
                        <a:pt x="68" y="200"/>
                      </a:cubicBezTo>
                      <a:cubicBezTo>
                        <a:pt x="60" y="187"/>
                        <a:pt x="60" y="187"/>
                        <a:pt x="60" y="187"/>
                      </a:cubicBezTo>
                      <a:cubicBezTo>
                        <a:pt x="60" y="187"/>
                        <a:pt x="60" y="187"/>
                        <a:pt x="60" y="187"/>
                      </a:cubicBezTo>
                      <a:cubicBezTo>
                        <a:pt x="87" y="187"/>
                        <a:pt x="106" y="178"/>
                        <a:pt x="106" y="166"/>
                      </a:cubicBezTo>
                      <a:cubicBezTo>
                        <a:pt x="106" y="162"/>
                        <a:pt x="104" y="158"/>
                        <a:pt x="100" y="155"/>
                      </a:cubicBezTo>
                      <a:cubicBezTo>
                        <a:pt x="119" y="151"/>
                        <a:pt x="119" y="151"/>
                        <a:pt x="119" y="151"/>
                      </a:cubicBezTo>
                      <a:cubicBezTo>
                        <a:pt x="118" y="148"/>
                        <a:pt x="118" y="148"/>
                        <a:pt x="118" y="148"/>
                      </a:cubicBezTo>
                      <a:lnTo>
                        <a:pt x="99" y="153"/>
                      </a:lnTo>
                      <a:close/>
                      <a:moveTo>
                        <a:pt x="57" y="108"/>
                      </a:moveTo>
                      <a:cubicBezTo>
                        <a:pt x="58" y="108"/>
                        <a:pt x="58" y="108"/>
                        <a:pt x="59" y="108"/>
                      </a:cubicBezTo>
                      <a:cubicBezTo>
                        <a:pt x="59" y="108"/>
                        <a:pt x="60" y="108"/>
                        <a:pt x="60" y="108"/>
                      </a:cubicBezTo>
                      <a:cubicBezTo>
                        <a:pt x="65" y="145"/>
                        <a:pt x="65" y="145"/>
                        <a:pt x="65" y="145"/>
                      </a:cubicBezTo>
                      <a:cubicBezTo>
                        <a:pt x="63" y="145"/>
                        <a:pt x="62" y="145"/>
                        <a:pt x="60" y="145"/>
                      </a:cubicBezTo>
                      <a:cubicBezTo>
                        <a:pt x="58" y="145"/>
                        <a:pt x="55" y="146"/>
                        <a:pt x="53" y="146"/>
                      </a:cubicBezTo>
                      <a:lnTo>
                        <a:pt x="57" y="108"/>
                      </a:lnTo>
                      <a:close/>
                      <a:moveTo>
                        <a:pt x="60" y="181"/>
                      </a:moveTo>
                      <a:cubicBezTo>
                        <a:pt x="38" y="181"/>
                        <a:pt x="21" y="173"/>
                        <a:pt x="21" y="166"/>
                      </a:cubicBezTo>
                      <a:cubicBezTo>
                        <a:pt x="21" y="162"/>
                        <a:pt x="28" y="158"/>
                        <a:pt x="38" y="155"/>
                      </a:cubicBezTo>
                      <a:cubicBezTo>
                        <a:pt x="38" y="158"/>
                        <a:pt x="38" y="158"/>
                        <a:pt x="38" y="158"/>
                      </a:cubicBezTo>
                      <a:cubicBezTo>
                        <a:pt x="52" y="158"/>
                        <a:pt x="52" y="158"/>
                        <a:pt x="52" y="158"/>
                      </a:cubicBezTo>
                      <a:cubicBezTo>
                        <a:pt x="52" y="152"/>
                        <a:pt x="52" y="152"/>
                        <a:pt x="52" y="152"/>
                      </a:cubicBezTo>
                      <a:cubicBezTo>
                        <a:pt x="55" y="152"/>
                        <a:pt x="58" y="152"/>
                        <a:pt x="60" y="152"/>
                      </a:cubicBezTo>
                      <a:cubicBezTo>
                        <a:pt x="62" y="152"/>
                        <a:pt x="64" y="152"/>
                        <a:pt x="66" y="152"/>
                      </a:cubicBezTo>
                      <a:cubicBezTo>
                        <a:pt x="66" y="158"/>
                        <a:pt x="66" y="158"/>
                        <a:pt x="66" y="158"/>
                      </a:cubicBezTo>
                      <a:cubicBezTo>
                        <a:pt x="79" y="158"/>
                        <a:pt x="79" y="158"/>
                        <a:pt x="79" y="158"/>
                      </a:cubicBezTo>
                      <a:cubicBezTo>
                        <a:pt x="79" y="154"/>
                        <a:pt x="79" y="154"/>
                        <a:pt x="79" y="154"/>
                      </a:cubicBezTo>
                      <a:cubicBezTo>
                        <a:pt x="92" y="157"/>
                        <a:pt x="100" y="162"/>
                        <a:pt x="100" y="166"/>
                      </a:cubicBezTo>
                      <a:cubicBezTo>
                        <a:pt x="100" y="173"/>
                        <a:pt x="83" y="181"/>
                        <a:pt x="60" y="181"/>
                      </a:cubicBezTo>
                      <a:close/>
                    </a:path>
                  </a:pathLst>
                </a:custGeom>
                <a:solidFill>
                  <a:schemeClr val="accent2">
                    <a:lumMod val="9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38" name="Freeform 99">
                  <a:extLst>
                    <a:ext uri="{FF2B5EF4-FFF2-40B4-BE49-F238E27FC236}">
                      <a16:creationId xmlns:a16="http://schemas.microsoft.com/office/drawing/2014/main" id="{0876A53B-1D86-A51C-05EB-D7E4DAC6737A}"/>
                    </a:ext>
                  </a:extLst>
                </p:cNvPr>
                <p:cNvSpPr>
                  <a:spLocks/>
                </p:cNvSpPr>
                <p:nvPr/>
              </p:nvSpPr>
              <p:spPr bwMode="auto">
                <a:xfrm>
                  <a:off x="9304961" y="5317333"/>
                  <a:ext cx="38100" cy="52388"/>
                </a:xfrm>
                <a:custGeom>
                  <a:avLst/>
                  <a:gdLst>
                    <a:gd name="T0" fmla="*/ 22 w 24"/>
                    <a:gd name="T1" fmla="*/ 33 h 33"/>
                    <a:gd name="T2" fmla="*/ 24 w 24"/>
                    <a:gd name="T3" fmla="*/ 32 h 33"/>
                    <a:gd name="T4" fmla="*/ 3 w 24"/>
                    <a:gd name="T5" fmla="*/ 0 h 33"/>
                    <a:gd name="T6" fmla="*/ 0 w 24"/>
                    <a:gd name="T7" fmla="*/ 3 h 33"/>
                    <a:gd name="T8" fmla="*/ 22 w 24"/>
                    <a:gd name="T9" fmla="*/ 33 h 33"/>
                  </a:gdLst>
                  <a:ahLst/>
                  <a:cxnLst>
                    <a:cxn ang="0">
                      <a:pos x="T0" y="T1"/>
                    </a:cxn>
                    <a:cxn ang="0">
                      <a:pos x="T2" y="T3"/>
                    </a:cxn>
                    <a:cxn ang="0">
                      <a:pos x="T4" y="T5"/>
                    </a:cxn>
                    <a:cxn ang="0">
                      <a:pos x="T6" y="T7"/>
                    </a:cxn>
                    <a:cxn ang="0">
                      <a:pos x="T8" y="T9"/>
                    </a:cxn>
                  </a:cxnLst>
                  <a:rect l="0" t="0" r="r" b="b"/>
                  <a:pathLst>
                    <a:path w="24" h="33">
                      <a:moveTo>
                        <a:pt x="22" y="33"/>
                      </a:moveTo>
                      <a:lnTo>
                        <a:pt x="24" y="32"/>
                      </a:lnTo>
                      <a:lnTo>
                        <a:pt x="3" y="0"/>
                      </a:lnTo>
                      <a:lnTo>
                        <a:pt x="0" y="3"/>
                      </a:lnTo>
                      <a:lnTo>
                        <a:pt x="22" y="33"/>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39" name="Freeform 100">
                  <a:extLst>
                    <a:ext uri="{FF2B5EF4-FFF2-40B4-BE49-F238E27FC236}">
                      <a16:creationId xmlns:a16="http://schemas.microsoft.com/office/drawing/2014/main" id="{4E016678-B6A9-F027-4455-85281C350197}"/>
                    </a:ext>
                  </a:extLst>
                </p:cNvPr>
                <p:cNvSpPr>
                  <a:spLocks/>
                </p:cNvSpPr>
                <p:nvPr/>
              </p:nvSpPr>
              <p:spPr bwMode="auto">
                <a:xfrm>
                  <a:off x="9238286" y="5218908"/>
                  <a:ext cx="36513" cy="52388"/>
                </a:xfrm>
                <a:custGeom>
                  <a:avLst/>
                  <a:gdLst>
                    <a:gd name="T0" fmla="*/ 0 w 23"/>
                    <a:gd name="T1" fmla="*/ 1 h 33"/>
                    <a:gd name="T2" fmla="*/ 21 w 23"/>
                    <a:gd name="T3" fmla="*/ 33 h 33"/>
                    <a:gd name="T4" fmla="*/ 23 w 23"/>
                    <a:gd name="T5" fmla="*/ 31 h 33"/>
                    <a:gd name="T6" fmla="*/ 3 w 23"/>
                    <a:gd name="T7" fmla="*/ 0 h 33"/>
                    <a:gd name="T8" fmla="*/ 0 w 23"/>
                    <a:gd name="T9" fmla="*/ 1 h 33"/>
                  </a:gdLst>
                  <a:ahLst/>
                  <a:cxnLst>
                    <a:cxn ang="0">
                      <a:pos x="T0" y="T1"/>
                    </a:cxn>
                    <a:cxn ang="0">
                      <a:pos x="T2" y="T3"/>
                    </a:cxn>
                    <a:cxn ang="0">
                      <a:pos x="T4" y="T5"/>
                    </a:cxn>
                    <a:cxn ang="0">
                      <a:pos x="T6" y="T7"/>
                    </a:cxn>
                    <a:cxn ang="0">
                      <a:pos x="T8" y="T9"/>
                    </a:cxn>
                  </a:cxnLst>
                  <a:rect l="0" t="0" r="r" b="b"/>
                  <a:pathLst>
                    <a:path w="23" h="33">
                      <a:moveTo>
                        <a:pt x="0" y="1"/>
                      </a:moveTo>
                      <a:lnTo>
                        <a:pt x="21" y="33"/>
                      </a:lnTo>
                      <a:lnTo>
                        <a:pt x="23" y="31"/>
                      </a:lnTo>
                      <a:lnTo>
                        <a:pt x="3" y="0"/>
                      </a:lnTo>
                      <a:lnTo>
                        <a:pt x="0" y="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40" name="Freeform 101">
                  <a:extLst>
                    <a:ext uri="{FF2B5EF4-FFF2-40B4-BE49-F238E27FC236}">
                      <a16:creationId xmlns:a16="http://schemas.microsoft.com/office/drawing/2014/main" id="{B8FFB278-239C-055A-89BF-11C6EFED1F05}"/>
                    </a:ext>
                  </a:extLst>
                </p:cNvPr>
                <p:cNvSpPr>
                  <a:spLocks/>
                </p:cNvSpPr>
                <p:nvPr/>
              </p:nvSpPr>
              <p:spPr bwMode="auto">
                <a:xfrm>
                  <a:off x="9171611" y="5118895"/>
                  <a:ext cx="38100" cy="52388"/>
                </a:xfrm>
                <a:custGeom>
                  <a:avLst/>
                  <a:gdLst>
                    <a:gd name="T0" fmla="*/ 0 w 24"/>
                    <a:gd name="T1" fmla="*/ 1 h 33"/>
                    <a:gd name="T2" fmla="*/ 22 w 24"/>
                    <a:gd name="T3" fmla="*/ 33 h 33"/>
                    <a:gd name="T4" fmla="*/ 24 w 24"/>
                    <a:gd name="T5" fmla="*/ 31 h 33"/>
                    <a:gd name="T6" fmla="*/ 3 w 24"/>
                    <a:gd name="T7" fmla="*/ 0 h 33"/>
                    <a:gd name="T8" fmla="*/ 0 w 24"/>
                    <a:gd name="T9" fmla="*/ 1 h 33"/>
                  </a:gdLst>
                  <a:ahLst/>
                  <a:cxnLst>
                    <a:cxn ang="0">
                      <a:pos x="T0" y="T1"/>
                    </a:cxn>
                    <a:cxn ang="0">
                      <a:pos x="T2" y="T3"/>
                    </a:cxn>
                    <a:cxn ang="0">
                      <a:pos x="T4" y="T5"/>
                    </a:cxn>
                    <a:cxn ang="0">
                      <a:pos x="T6" y="T7"/>
                    </a:cxn>
                    <a:cxn ang="0">
                      <a:pos x="T8" y="T9"/>
                    </a:cxn>
                  </a:cxnLst>
                  <a:rect l="0" t="0" r="r" b="b"/>
                  <a:pathLst>
                    <a:path w="24" h="33">
                      <a:moveTo>
                        <a:pt x="0" y="1"/>
                      </a:moveTo>
                      <a:lnTo>
                        <a:pt x="22" y="33"/>
                      </a:lnTo>
                      <a:lnTo>
                        <a:pt x="24" y="31"/>
                      </a:lnTo>
                      <a:lnTo>
                        <a:pt x="3" y="0"/>
                      </a:lnTo>
                      <a:lnTo>
                        <a:pt x="0" y="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41" name="Freeform 102">
                  <a:extLst>
                    <a:ext uri="{FF2B5EF4-FFF2-40B4-BE49-F238E27FC236}">
                      <a16:creationId xmlns:a16="http://schemas.microsoft.com/office/drawing/2014/main" id="{22294C2A-2A7B-BC93-0C59-7E9D1729CD93}"/>
                    </a:ext>
                  </a:extLst>
                </p:cNvPr>
                <p:cNvSpPr>
                  <a:spLocks/>
                </p:cNvSpPr>
                <p:nvPr/>
              </p:nvSpPr>
              <p:spPr bwMode="auto">
                <a:xfrm>
                  <a:off x="9641511" y="4976020"/>
                  <a:ext cx="34925" cy="57150"/>
                </a:xfrm>
                <a:custGeom>
                  <a:avLst/>
                  <a:gdLst>
                    <a:gd name="T0" fmla="*/ 19 w 22"/>
                    <a:gd name="T1" fmla="*/ 0 h 36"/>
                    <a:gd name="T2" fmla="*/ 0 w 22"/>
                    <a:gd name="T3" fmla="*/ 35 h 36"/>
                    <a:gd name="T4" fmla="*/ 2 w 22"/>
                    <a:gd name="T5" fmla="*/ 36 h 36"/>
                    <a:gd name="T6" fmla="*/ 22 w 22"/>
                    <a:gd name="T7" fmla="*/ 1 h 36"/>
                    <a:gd name="T8" fmla="*/ 19 w 22"/>
                    <a:gd name="T9" fmla="*/ 0 h 36"/>
                  </a:gdLst>
                  <a:ahLst/>
                  <a:cxnLst>
                    <a:cxn ang="0">
                      <a:pos x="T0" y="T1"/>
                    </a:cxn>
                    <a:cxn ang="0">
                      <a:pos x="T2" y="T3"/>
                    </a:cxn>
                    <a:cxn ang="0">
                      <a:pos x="T4" y="T5"/>
                    </a:cxn>
                    <a:cxn ang="0">
                      <a:pos x="T6" y="T7"/>
                    </a:cxn>
                    <a:cxn ang="0">
                      <a:pos x="T8" y="T9"/>
                    </a:cxn>
                  </a:cxnLst>
                  <a:rect l="0" t="0" r="r" b="b"/>
                  <a:pathLst>
                    <a:path w="22" h="36">
                      <a:moveTo>
                        <a:pt x="19" y="0"/>
                      </a:moveTo>
                      <a:lnTo>
                        <a:pt x="0" y="35"/>
                      </a:lnTo>
                      <a:lnTo>
                        <a:pt x="2" y="36"/>
                      </a:lnTo>
                      <a:lnTo>
                        <a:pt x="22" y="1"/>
                      </a:lnTo>
                      <a:lnTo>
                        <a:pt x="19"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42" name="Freeform 103">
                  <a:extLst>
                    <a:ext uri="{FF2B5EF4-FFF2-40B4-BE49-F238E27FC236}">
                      <a16:creationId xmlns:a16="http://schemas.microsoft.com/office/drawing/2014/main" id="{82076825-36AC-792E-A081-040C356B1CB7}"/>
                    </a:ext>
                  </a:extLst>
                </p:cNvPr>
                <p:cNvSpPr>
                  <a:spLocks/>
                </p:cNvSpPr>
                <p:nvPr/>
              </p:nvSpPr>
              <p:spPr bwMode="auto">
                <a:xfrm>
                  <a:off x="9776448" y="4831558"/>
                  <a:ext cx="26988" cy="15875"/>
                </a:xfrm>
                <a:custGeom>
                  <a:avLst/>
                  <a:gdLst>
                    <a:gd name="T0" fmla="*/ 0 w 17"/>
                    <a:gd name="T1" fmla="*/ 8 h 10"/>
                    <a:gd name="T2" fmla="*/ 1 w 17"/>
                    <a:gd name="T3" fmla="*/ 10 h 10"/>
                    <a:gd name="T4" fmla="*/ 17 w 17"/>
                    <a:gd name="T5" fmla="*/ 3 h 10"/>
                    <a:gd name="T6" fmla="*/ 16 w 17"/>
                    <a:gd name="T7" fmla="*/ 0 h 10"/>
                    <a:gd name="T8" fmla="*/ 0 w 17"/>
                    <a:gd name="T9" fmla="*/ 8 h 10"/>
                  </a:gdLst>
                  <a:ahLst/>
                  <a:cxnLst>
                    <a:cxn ang="0">
                      <a:pos x="T0" y="T1"/>
                    </a:cxn>
                    <a:cxn ang="0">
                      <a:pos x="T2" y="T3"/>
                    </a:cxn>
                    <a:cxn ang="0">
                      <a:pos x="T4" y="T5"/>
                    </a:cxn>
                    <a:cxn ang="0">
                      <a:pos x="T6" y="T7"/>
                    </a:cxn>
                    <a:cxn ang="0">
                      <a:pos x="T8" y="T9"/>
                    </a:cxn>
                  </a:cxnLst>
                  <a:rect l="0" t="0" r="r" b="b"/>
                  <a:pathLst>
                    <a:path w="17" h="10">
                      <a:moveTo>
                        <a:pt x="0" y="8"/>
                      </a:moveTo>
                      <a:lnTo>
                        <a:pt x="1" y="10"/>
                      </a:lnTo>
                      <a:lnTo>
                        <a:pt x="17" y="3"/>
                      </a:lnTo>
                      <a:lnTo>
                        <a:pt x="16" y="0"/>
                      </a:lnTo>
                      <a:lnTo>
                        <a:pt x="0" y="8"/>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43" name="Freeform 104">
                  <a:extLst>
                    <a:ext uri="{FF2B5EF4-FFF2-40B4-BE49-F238E27FC236}">
                      <a16:creationId xmlns:a16="http://schemas.microsoft.com/office/drawing/2014/main" id="{43F768C4-5D5F-9745-3045-0A1F916F99D2}"/>
                    </a:ext>
                  </a:extLst>
                </p:cNvPr>
                <p:cNvSpPr>
                  <a:spLocks/>
                </p:cNvSpPr>
                <p:nvPr/>
              </p:nvSpPr>
              <p:spPr bwMode="auto">
                <a:xfrm>
                  <a:off x="9641511" y="4825208"/>
                  <a:ext cx="30163" cy="20638"/>
                </a:xfrm>
                <a:custGeom>
                  <a:avLst/>
                  <a:gdLst>
                    <a:gd name="T0" fmla="*/ 0 w 19"/>
                    <a:gd name="T1" fmla="*/ 2 h 13"/>
                    <a:gd name="T2" fmla="*/ 18 w 19"/>
                    <a:gd name="T3" fmla="*/ 13 h 13"/>
                    <a:gd name="T4" fmla="*/ 19 w 19"/>
                    <a:gd name="T5" fmla="*/ 10 h 13"/>
                    <a:gd name="T6" fmla="*/ 2 w 19"/>
                    <a:gd name="T7" fmla="*/ 0 h 13"/>
                    <a:gd name="T8" fmla="*/ 0 w 19"/>
                    <a:gd name="T9" fmla="*/ 2 h 13"/>
                  </a:gdLst>
                  <a:ahLst/>
                  <a:cxnLst>
                    <a:cxn ang="0">
                      <a:pos x="T0" y="T1"/>
                    </a:cxn>
                    <a:cxn ang="0">
                      <a:pos x="T2" y="T3"/>
                    </a:cxn>
                    <a:cxn ang="0">
                      <a:pos x="T4" y="T5"/>
                    </a:cxn>
                    <a:cxn ang="0">
                      <a:pos x="T6" y="T7"/>
                    </a:cxn>
                    <a:cxn ang="0">
                      <a:pos x="T8" y="T9"/>
                    </a:cxn>
                  </a:cxnLst>
                  <a:rect l="0" t="0" r="r" b="b"/>
                  <a:pathLst>
                    <a:path w="19" h="13">
                      <a:moveTo>
                        <a:pt x="0" y="2"/>
                      </a:moveTo>
                      <a:lnTo>
                        <a:pt x="18" y="13"/>
                      </a:lnTo>
                      <a:lnTo>
                        <a:pt x="19" y="10"/>
                      </a:lnTo>
                      <a:lnTo>
                        <a:pt x="2" y="0"/>
                      </a:lnTo>
                      <a:lnTo>
                        <a:pt x="0" y="2"/>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44" name="Freeform 105">
                  <a:extLst>
                    <a:ext uri="{FF2B5EF4-FFF2-40B4-BE49-F238E27FC236}">
                      <a16:creationId xmlns:a16="http://schemas.microsoft.com/office/drawing/2014/main" id="{0DC26EE4-2426-2252-5557-E7B0BA5D134A}"/>
                    </a:ext>
                  </a:extLst>
                </p:cNvPr>
                <p:cNvSpPr>
                  <a:spLocks/>
                </p:cNvSpPr>
                <p:nvPr/>
              </p:nvSpPr>
              <p:spPr bwMode="auto">
                <a:xfrm>
                  <a:off x="9298611" y="5526883"/>
                  <a:ext cx="60325" cy="30163"/>
                </a:xfrm>
                <a:custGeom>
                  <a:avLst/>
                  <a:gdLst>
                    <a:gd name="T0" fmla="*/ 0 w 38"/>
                    <a:gd name="T1" fmla="*/ 16 h 19"/>
                    <a:gd name="T2" fmla="*/ 1 w 38"/>
                    <a:gd name="T3" fmla="*/ 19 h 19"/>
                    <a:gd name="T4" fmla="*/ 38 w 38"/>
                    <a:gd name="T5" fmla="*/ 4 h 19"/>
                    <a:gd name="T6" fmla="*/ 36 w 38"/>
                    <a:gd name="T7" fmla="*/ 0 h 19"/>
                    <a:gd name="T8" fmla="*/ 0 w 38"/>
                    <a:gd name="T9" fmla="*/ 16 h 19"/>
                  </a:gdLst>
                  <a:ahLst/>
                  <a:cxnLst>
                    <a:cxn ang="0">
                      <a:pos x="T0" y="T1"/>
                    </a:cxn>
                    <a:cxn ang="0">
                      <a:pos x="T2" y="T3"/>
                    </a:cxn>
                    <a:cxn ang="0">
                      <a:pos x="T4" y="T5"/>
                    </a:cxn>
                    <a:cxn ang="0">
                      <a:pos x="T6" y="T7"/>
                    </a:cxn>
                    <a:cxn ang="0">
                      <a:pos x="T8" y="T9"/>
                    </a:cxn>
                  </a:cxnLst>
                  <a:rect l="0" t="0" r="r" b="b"/>
                  <a:pathLst>
                    <a:path w="38" h="19">
                      <a:moveTo>
                        <a:pt x="0" y="16"/>
                      </a:moveTo>
                      <a:lnTo>
                        <a:pt x="1" y="19"/>
                      </a:lnTo>
                      <a:lnTo>
                        <a:pt x="38" y="4"/>
                      </a:lnTo>
                      <a:lnTo>
                        <a:pt x="36" y="0"/>
                      </a:lnTo>
                      <a:lnTo>
                        <a:pt x="0" y="1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grpSp>
        </p:grpSp>
        <p:cxnSp>
          <p:nvCxnSpPr>
            <p:cNvPr id="149" name="直接连接符 148">
              <a:extLst>
                <a:ext uri="{FF2B5EF4-FFF2-40B4-BE49-F238E27FC236}">
                  <a16:creationId xmlns:a16="http://schemas.microsoft.com/office/drawing/2014/main" id="{14DA47A0-2838-628F-155C-911F704450A2}"/>
                </a:ext>
              </a:extLst>
            </p:cNvPr>
            <p:cNvCxnSpPr>
              <a:cxnSpLocks/>
            </p:cNvCxnSpPr>
            <p:nvPr/>
          </p:nvCxnSpPr>
          <p:spPr>
            <a:xfrm>
              <a:off x="8088101" y="4626834"/>
              <a:ext cx="0" cy="7200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51" name="直接连接符 150">
              <a:extLst>
                <a:ext uri="{FF2B5EF4-FFF2-40B4-BE49-F238E27FC236}">
                  <a16:creationId xmlns:a16="http://schemas.microsoft.com/office/drawing/2014/main" id="{40239D0D-022A-40DD-E292-C0633C635BFB}"/>
                </a:ext>
              </a:extLst>
            </p:cNvPr>
            <p:cNvCxnSpPr>
              <a:cxnSpLocks/>
            </p:cNvCxnSpPr>
            <p:nvPr/>
          </p:nvCxnSpPr>
          <p:spPr>
            <a:xfrm>
              <a:off x="8088101" y="5223075"/>
              <a:ext cx="0" cy="7200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52" name="直接连接符 151">
              <a:extLst>
                <a:ext uri="{FF2B5EF4-FFF2-40B4-BE49-F238E27FC236}">
                  <a16:creationId xmlns:a16="http://schemas.microsoft.com/office/drawing/2014/main" id="{70E96AAD-CB3A-CB77-65D4-A9DD66F2A0D7}"/>
                </a:ext>
              </a:extLst>
            </p:cNvPr>
            <p:cNvCxnSpPr>
              <a:cxnSpLocks/>
            </p:cNvCxnSpPr>
            <p:nvPr/>
          </p:nvCxnSpPr>
          <p:spPr>
            <a:xfrm rot="16200000">
              <a:off x="8385603" y="4925462"/>
              <a:ext cx="0" cy="7200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53" name="直接连接符 152">
              <a:extLst>
                <a:ext uri="{FF2B5EF4-FFF2-40B4-BE49-F238E27FC236}">
                  <a16:creationId xmlns:a16="http://schemas.microsoft.com/office/drawing/2014/main" id="{FC04FC03-0F09-6ADF-9186-B564E6DFF81B}"/>
                </a:ext>
              </a:extLst>
            </p:cNvPr>
            <p:cNvCxnSpPr>
              <a:cxnSpLocks/>
            </p:cNvCxnSpPr>
            <p:nvPr/>
          </p:nvCxnSpPr>
          <p:spPr>
            <a:xfrm rot="16200000">
              <a:off x="7789474" y="4925462"/>
              <a:ext cx="0" cy="7200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156" name="等腰三角形 155">
            <a:extLst>
              <a:ext uri="{FF2B5EF4-FFF2-40B4-BE49-F238E27FC236}">
                <a16:creationId xmlns:a16="http://schemas.microsoft.com/office/drawing/2014/main" id="{163958B8-5B5A-3DC8-BF60-B93714B12D66}"/>
              </a:ext>
            </a:extLst>
          </p:cNvPr>
          <p:cNvSpPr/>
          <p:nvPr/>
        </p:nvSpPr>
        <p:spPr>
          <a:xfrm rot="19800000">
            <a:off x="6836462" y="2328775"/>
            <a:ext cx="148041" cy="127622"/>
          </a:xfrm>
          <a:prstGeom prst="triangle">
            <a:avLst/>
          </a:prstGeom>
          <a:gradFill>
            <a:gsLst>
              <a:gs pos="0">
                <a:schemeClr val="accent2"/>
              </a:gs>
              <a:gs pos="100000">
                <a:schemeClr val="accent3"/>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TextBox 20">
            <a:extLst>
              <a:ext uri="{FF2B5EF4-FFF2-40B4-BE49-F238E27FC236}">
                <a16:creationId xmlns:a16="http://schemas.microsoft.com/office/drawing/2014/main" id="{8EDEF91A-374D-8146-8086-07F1F11963DA}"/>
              </a:ext>
            </a:extLst>
          </p:cNvPr>
          <p:cNvSpPr txBox="1"/>
          <p:nvPr/>
        </p:nvSpPr>
        <p:spPr>
          <a:xfrm flipH="1">
            <a:off x="8770987" y="3380612"/>
            <a:ext cx="403957" cy="246221"/>
          </a:xfrm>
          <a:prstGeom prst="rect">
            <a:avLst/>
          </a:prstGeom>
          <a:noFill/>
        </p:spPr>
        <p:txBody>
          <a:bodyPr wrap="none" lIns="0" tIns="0" rIns="0" bIns="0" rtlCol="0">
            <a:spAutoFit/>
          </a:bodyPr>
          <a:lstStyle/>
          <a:p>
            <a:r>
              <a:rPr lang="zh-CN" altLang="en-US" sz="1600" dirty="0">
                <a:solidFill>
                  <a:schemeClr val="bg1"/>
                </a:solidFill>
                <a:latin typeface="+mj-ea"/>
                <a:ea typeface="+mj-ea"/>
              </a:rPr>
              <a:t>组二</a:t>
            </a:r>
          </a:p>
        </p:txBody>
      </p:sp>
      <p:sp>
        <p:nvSpPr>
          <p:cNvPr id="160" name="TextBox 21">
            <a:extLst>
              <a:ext uri="{FF2B5EF4-FFF2-40B4-BE49-F238E27FC236}">
                <a16:creationId xmlns:a16="http://schemas.microsoft.com/office/drawing/2014/main" id="{A8202123-E9F1-462F-12F1-E76C4F8D0A83}"/>
              </a:ext>
            </a:extLst>
          </p:cNvPr>
          <p:cNvSpPr txBox="1"/>
          <p:nvPr/>
        </p:nvSpPr>
        <p:spPr>
          <a:xfrm flipH="1">
            <a:off x="6706319" y="3692294"/>
            <a:ext cx="2468625" cy="504112"/>
          </a:xfrm>
          <a:prstGeom prst="rect">
            <a:avLst/>
          </a:prstGeom>
          <a:noFill/>
        </p:spPr>
        <p:txBody>
          <a:bodyPr wrap="none" lIns="0" tIns="0" rIns="0" bIns="0" rtlCol="0">
            <a:spAutoFit/>
          </a:bodyPr>
          <a:lstStyle/>
          <a:p>
            <a:pPr>
              <a:lnSpc>
                <a:spcPct val="120000"/>
              </a:lnSpc>
            </a:pPr>
            <a:r>
              <a:rPr lang="zh-CN" altLang="en-US" sz="1400" dirty="0">
                <a:solidFill>
                  <a:schemeClr val="bg1"/>
                </a:solidFill>
              </a:rPr>
              <a:t>摄影兴趣人群、健康兴趣人群、</a:t>
            </a:r>
            <a:endParaRPr lang="en-US" altLang="zh-CN" sz="1400" dirty="0">
              <a:solidFill>
                <a:schemeClr val="bg1"/>
              </a:solidFill>
            </a:endParaRPr>
          </a:p>
          <a:p>
            <a:pPr>
              <a:lnSpc>
                <a:spcPct val="120000"/>
              </a:lnSpc>
            </a:pPr>
            <a:r>
              <a:rPr lang="zh-CN" altLang="en-US" sz="1400" dirty="0">
                <a:solidFill>
                  <a:schemeClr val="bg1"/>
                </a:solidFill>
              </a:rPr>
              <a:t>历史兴趣人群、宗教兴趣人群</a:t>
            </a:r>
          </a:p>
        </p:txBody>
      </p:sp>
      <p:grpSp>
        <p:nvGrpSpPr>
          <p:cNvPr id="163" name="组合 162">
            <a:extLst>
              <a:ext uri="{FF2B5EF4-FFF2-40B4-BE49-F238E27FC236}">
                <a16:creationId xmlns:a16="http://schemas.microsoft.com/office/drawing/2014/main" id="{CD34B9F2-289F-4689-D8D2-8EBCAE340F72}"/>
              </a:ext>
            </a:extLst>
          </p:cNvPr>
          <p:cNvGrpSpPr/>
          <p:nvPr/>
        </p:nvGrpSpPr>
        <p:grpSpPr>
          <a:xfrm flipH="1">
            <a:off x="9523749" y="3424447"/>
            <a:ext cx="597254" cy="597254"/>
            <a:chOff x="8897573" y="4345588"/>
            <a:chExt cx="811604" cy="811604"/>
          </a:xfrm>
        </p:grpSpPr>
        <p:sp>
          <p:nvSpPr>
            <p:cNvPr id="168" name="椭圆 167">
              <a:extLst>
                <a:ext uri="{FF2B5EF4-FFF2-40B4-BE49-F238E27FC236}">
                  <a16:creationId xmlns:a16="http://schemas.microsoft.com/office/drawing/2014/main" id="{148FD088-94F8-CB6A-CC42-D9D3B8CF98BD}"/>
                </a:ext>
              </a:extLst>
            </p:cNvPr>
            <p:cNvSpPr/>
            <p:nvPr/>
          </p:nvSpPr>
          <p:spPr>
            <a:xfrm>
              <a:off x="8897573" y="4345588"/>
              <a:ext cx="811604" cy="811604"/>
            </a:xfrm>
            <a:prstGeom prst="ellipse">
              <a:avLst/>
            </a:prstGeom>
            <a:noFill/>
            <a:ln w="15875">
              <a:gradFill>
                <a:gsLst>
                  <a:gs pos="0">
                    <a:schemeClr val="accent2"/>
                  </a:gs>
                  <a:gs pos="100000">
                    <a:schemeClr val="accent3"/>
                  </a:gs>
                </a:gsLst>
                <a:lin ang="2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9" name="组合 168">
              <a:extLst>
                <a:ext uri="{FF2B5EF4-FFF2-40B4-BE49-F238E27FC236}">
                  <a16:creationId xmlns:a16="http://schemas.microsoft.com/office/drawing/2014/main" id="{A09CAFE4-1EB2-4674-8DD1-A6C917C33D86}"/>
                </a:ext>
              </a:extLst>
            </p:cNvPr>
            <p:cNvGrpSpPr/>
            <p:nvPr/>
          </p:nvGrpSpPr>
          <p:grpSpPr>
            <a:xfrm>
              <a:off x="9026356" y="4484293"/>
              <a:ext cx="554038" cy="534194"/>
              <a:chOff x="9022386" y="4548983"/>
              <a:chExt cx="1108075" cy="1068387"/>
            </a:xfrm>
          </p:grpSpPr>
          <p:sp>
            <p:nvSpPr>
              <p:cNvPr id="170" name="Freeform 70">
                <a:extLst>
                  <a:ext uri="{FF2B5EF4-FFF2-40B4-BE49-F238E27FC236}">
                    <a16:creationId xmlns:a16="http://schemas.microsoft.com/office/drawing/2014/main" id="{8554FD18-1083-6B19-33BF-7A18A301B1FE}"/>
                  </a:ext>
                </a:extLst>
              </p:cNvPr>
              <p:cNvSpPr>
                <a:spLocks noEditPoints="1"/>
              </p:cNvSpPr>
              <p:nvPr/>
            </p:nvSpPr>
            <p:spPr bwMode="auto">
              <a:xfrm>
                <a:off x="9885986" y="4760120"/>
                <a:ext cx="244475" cy="488950"/>
              </a:xfrm>
              <a:custGeom>
                <a:avLst/>
                <a:gdLst>
                  <a:gd name="T0" fmla="*/ 92 w 140"/>
                  <a:gd name="T1" fmla="*/ 3 h 280"/>
                  <a:gd name="T2" fmla="*/ 79 w 140"/>
                  <a:gd name="T3" fmla="*/ 50 h 280"/>
                  <a:gd name="T4" fmla="*/ 76 w 140"/>
                  <a:gd name="T5" fmla="*/ 12 h 280"/>
                  <a:gd name="T6" fmla="*/ 68 w 140"/>
                  <a:gd name="T7" fmla="*/ 8 h 280"/>
                  <a:gd name="T8" fmla="*/ 67 w 140"/>
                  <a:gd name="T9" fmla="*/ 16 h 280"/>
                  <a:gd name="T10" fmla="*/ 62 w 140"/>
                  <a:gd name="T11" fmla="*/ 50 h 280"/>
                  <a:gd name="T12" fmla="*/ 48 w 140"/>
                  <a:gd name="T13" fmla="*/ 3 h 280"/>
                  <a:gd name="T14" fmla="*/ 7 w 140"/>
                  <a:gd name="T15" fmla="*/ 117 h 280"/>
                  <a:gd name="T16" fmla="*/ 21 w 140"/>
                  <a:gd name="T17" fmla="*/ 40 h 280"/>
                  <a:gd name="T18" fmla="*/ 26 w 140"/>
                  <a:gd name="T19" fmla="*/ 82 h 280"/>
                  <a:gd name="T20" fmla="*/ 29 w 140"/>
                  <a:gd name="T21" fmla="*/ 124 h 280"/>
                  <a:gd name="T22" fmla="*/ 36 w 140"/>
                  <a:gd name="T23" fmla="*/ 167 h 280"/>
                  <a:gd name="T24" fmla="*/ 30 w 140"/>
                  <a:gd name="T25" fmla="*/ 165 h 280"/>
                  <a:gd name="T26" fmla="*/ 40 w 140"/>
                  <a:gd name="T27" fmla="*/ 211 h 280"/>
                  <a:gd name="T28" fmla="*/ 71 w 140"/>
                  <a:gd name="T29" fmla="*/ 263 h 280"/>
                  <a:gd name="T30" fmla="*/ 134 w 140"/>
                  <a:gd name="T31" fmla="*/ 280 h 280"/>
                  <a:gd name="T32" fmla="*/ 107 w 140"/>
                  <a:gd name="T33" fmla="*/ 258 h 280"/>
                  <a:gd name="T34" fmla="*/ 109 w 140"/>
                  <a:gd name="T35" fmla="*/ 213 h 280"/>
                  <a:gd name="T36" fmla="*/ 135 w 140"/>
                  <a:gd name="T37" fmla="*/ 195 h 280"/>
                  <a:gd name="T38" fmla="*/ 98 w 140"/>
                  <a:gd name="T39" fmla="*/ 210 h 280"/>
                  <a:gd name="T40" fmla="*/ 108 w 140"/>
                  <a:gd name="T41" fmla="*/ 124 h 280"/>
                  <a:gd name="T42" fmla="*/ 111 w 140"/>
                  <a:gd name="T43" fmla="*/ 96 h 280"/>
                  <a:gd name="T44" fmla="*/ 115 w 140"/>
                  <a:gd name="T45" fmla="*/ 43 h 280"/>
                  <a:gd name="T46" fmla="*/ 116 w 140"/>
                  <a:gd name="T47" fmla="*/ 120 h 280"/>
                  <a:gd name="T48" fmla="*/ 139 w 140"/>
                  <a:gd name="T49" fmla="*/ 22 h 280"/>
                  <a:gd name="T50" fmla="*/ 71 w 140"/>
                  <a:gd name="T51" fmla="*/ 256 h 280"/>
                  <a:gd name="T52" fmla="*/ 40 w 140"/>
                  <a:gd name="T53" fmla="*/ 218 h 280"/>
                  <a:gd name="T54" fmla="*/ 59 w 140"/>
                  <a:gd name="T55" fmla="*/ 220 h 280"/>
                  <a:gd name="T56" fmla="*/ 71 w 140"/>
                  <a:gd name="T57" fmla="*/ 214 h 280"/>
                  <a:gd name="T58" fmla="*/ 79 w 140"/>
                  <a:gd name="T59" fmla="*/ 220 h 280"/>
                  <a:gd name="T60" fmla="*/ 91 w 140"/>
                  <a:gd name="T61" fmla="*/ 223 h 280"/>
                  <a:gd name="T62" fmla="*/ 81 w 140"/>
                  <a:gd name="T63" fmla="*/ 224 h 280"/>
                  <a:gd name="T64" fmla="*/ 85 w 140"/>
                  <a:gd name="T65" fmla="*/ 230 h 280"/>
                  <a:gd name="T66" fmla="*/ 103 w 140"/>
                  <a:gd name="T67" fmla="*/ 235 h 280"/>
                  <a:gd name="T68" fmla="*/ 95 w 140"/>
                  <a:gd name="T69" fmla="*/ 223 h 280"/>
                  <a:gd name="T70" fmla="*/ 97 w 140"/>
                  <a:gd name="T71" fmla="*/ 220 h 280"/>
                  <a:gd name="T72" fmla="*/ 127 w 140"/>
                  <a:gd name="T73" fmla="*/ 235 h 280"/>
                  <a:gd name="T74" fmla="*/ 60 w 140"/>
                  <a:gd name="T75" fmla="*/ 208 h 280"/>
                  <a:gd name="T76" fmla="*/ 68 w 140"/>
                  <a:gd name="T77" fmla="*/ 151 h 280"/>
                  <a:gd name="T78" fmla="*/ 78 w 140"/>
                  <a:gd name="T79" fmla="*/ 207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0" h="280">
                    <a:moveTo>
                      <a:pt x="139" y="22"/>
                    </a:moveTo>
                    <a:cubicBezTo>
                      <a:pt x="138" y="18"/>
                      <a:pt x="112" y="0"/>
                      <a:pt x="92" y="3"/>
                    </a:cubicBezTo>
                    <a:cubicBezTo>
                      <a:pt x="92" y="3"/>
                      <a:pt x="91" y="3"/>
                      <a:pt x="89" y="4"/>
                    </a:cubicBezTo>
                    <a:cubicBezTo>
                      <a:pt x="79" y="50"/>
                      <a:pt x="79" y="50"/>
                      <a:pt x="79" y="50"/>
                    </a:cubicBezTo>
                    <a:cubicBezTo>
                      <a:pt x="75" y="16"/>
                      <a:pt x="75" y="16"/>
                      <a:pt x="75" y="16"/>
                    </a:cubicBezTo>
                    <a:cubicBezTo>
                      <a:pt x="76" y="12"/>
                      <a:pt x="76" y="12"/>
                      <a:pt x="76" y="12"/>
                    </a:cubicBezTo>
                    <a:cubicBezTo>
                      <a:pt x="74" y="8"/>
                      <a:pt x="74" y="8"/>
                      <a:pt x="74" y="8"/>
                    </a:cubicBezTo>
                    <a:cubicBezTo>
                      <a:pt x="68" y="8"/>
                      <a:pt x="68" y="8"/>
                      <a:pt x="68" y="8"/>
                    </a:cubicBezTo>
                    <a:cubicBezTo>
                      <a:pt x="66" y="12"/>
                      <a:pt x="66" y="12"/>
                      <a:pt x="66" y="12"/>
                    </a:cubicBezTo>
                    <a:cubicBezTo>
                      <a:pt x="67" y="16"/>
                      <a:pt x="67" y="16"/>
                      <a:pt x="67" y="16"/>
                    </a:cubicBezTo>
                    <a:cubicBezTo>
                      <a:pt x="63" y="48"/>
                      <a:pt x="63" y="48"/>
                      <a:pt x="63" y="48"/>
                    </a:cubicBezTo>
                    <a:cubicBezTo>
                      <a:pt x="62" y="50"/>
                      <a:pt x="62" y="50"/>
                      <a:pt x="62" y="50"/>
                    </a:cubicBezTo>
                    <a:cubicBezTo>
                      <a:pt x="50" y="3"/>
                      <a:pt x="50" y="3"/>
                      <a:pt x="50" y="3"/>
                    </a:cubicBezTo>
                    <a:cubicBezTo>
                      <a:pt x="49" y="3"/>
                      <a:pt x="48" y="3"/>
                      <a:pt x="48" y="3"/>
                    </a:cubicBezTo>
                    <a:cubicBezTo>
                      <a:pt x="27" y="6"/>
                      <a:pt x="1" y="13"/>
                      <a:pt x="1" y="27"/>
                    </a:cubicBezTo>
                    <a:cubicBezTo>
                      <a:pt x="0" y="34"/>
                      <a:pt x="4" y="101"/>
                      <a:pt x="7" y="117"/>
                    </a:cubicBezTo>
                    <a:cubicBezTo>
                      <a:pt x="13" y="121"/>
                      <a:pt x="20" y="120"/>
                      <a:pt x="24" y="120"/>
                    </a:cubicBezTo>
                    <a:cubicBezTo>
                      <a:pt x="23" y="109"/>
                      <a:pt x="19" y="39"/>
                      <a:pt x="21" y="40"/>
                    </a:cubicBezTo>
                    <a:cubicBezTo>
                      <a:pt x="22" y="41"/>
                      <a:pt x="22" y="42"/>
                      <a:pt x="23" y="42"/>
                    </a:cubicBezTo>
                    <a:cubicBezTo>
                      <a:pt x="26" y="82"/>
                      <a:pt x="26" y="82"/>
                      <a:pt x="26" y="82"/>
                    </a:cubicBezTo>
                    <a:cubicBezTo>
                      <a:pt x="27" y="105"/>
                      <a:pt x="29" y="123"/>
                      <a:pt x="29" y="123"/>
                    </a:cubicBezTo>
                    <a:cubicBezTo>
                      <a:pt x="29" y="124"/>
                      <a:pt x="29" y="124"/>
                      <a:pt x="29" y="124"/>
                    </a:cubicBezTo>
                    <a:cubicBezTo>
                      <a:pt x="30" y="127"/>
                      <a:pt x="32" y="129"/>
                      <a:pt x="34" y="132"/>
                    </a:cubicBezTo>
                    <a:cubicBezTo>
                      <a:pt x="36" y="167"/>
                      <a:pt x="36" y="167"/>
                      <a:pt x="36" y="167"/>
                    </a:cubicBezTo>
                    <a:cubicBezTo>
                      <a:pt x="32" y="163"/>
                      <a:pt x="32" y="163"/>
                      <a:pt x="32" y="163"/>
                    </a:cubicBezTo>
                    <a:cubicBezTo>
                      <a:pt x="30" y="165"/>
                      <a:pt x="30" y="165"/>
                      <a:pt x="30" y="165"/>
                    </a:cubicBezTo>
                    <a:cubicBezTo>
                      <a:pt x="37" y="171"/>
                      <a:pt x="37" y="171"/>
                      <a:pt x="37" y="171"/>
                    </a:cubicBezTo>
                    <a:cubicBezTo>
                      <a:pt x="40" y="211"/>
                      <a:pt x="40" y="211"/>
                      <a:pt x="40" y="211"/>
                    </a:cubicBezTo>
                    <a:cubicBezTo>
                      <a:pt x="21" y="216"/>
                      <a:pt x="9" y="225"/>
                      <a:pt x="9" y="235"/>
                    </a:cubicBezTo>
                    <a:cubicBezTo>
                      <a:pt x="9" y="251"/>
                      <a:pt x="36" y="263"/>
                      <a:pt x="71" y="263"/>
                    </a:cubicBezTo>
                    <a:cubicBezTo>
                      <a:pt x="83" y="263"/>
                      <a:pt x="94" y="262"/>
                      <a:pt x="103" y="259"/>
                    </a:cubicBezTo>
                    <a:cubicBezTo>
                      <a:pt x="134" y="280"/>
                      <a:pt x="134" y="280"/>
                      <a:pt x="134" y="280"/>
                    </a:cubicBezTo>
                    <a:cubicBezTo>
                      <a:pt x="135" y="277"/>
                      <a:pt x="135" y="277"/>
                      <a:pt x="135" y="277"/>
                    </a:cubicBezTo>
                    <a:cubicBezTo>
                      <a:pt x="107" y="258"/>
                      <a:pt x="107" y="258"/>
                      <a:pt x="107" y="258"/>
                    </a:cubicBezTo>
                    <a:cubicBezTo>
                      <a:pt x="123" y="253"/>
                      <a:pt x="134" y="245"/>
                      <a:pt x="134" y="235"/>
                    </a:cubicBezTo>
                    <a:cubicBezTo>
                      <a:pt x="134" y="226"/>
                      <a:pt x="124" y="218"/>
                      <a:pt x="109" y="213"/>
                    </a:cubicBezTo>
                    <a:cubicBezTo>
                      <a:pt x="137" y="197"/>
                      <a:pt x="137" y="197"/>
                      <a:pt x="137" y="197"/>
                    </a:cubicBezTo>
                    <a:cubicBezTo>
                      <a:pt x="135" y="195"/>
                      <a:pt x="135" y="195"/>
                      <a:pt x="135" y="195"/>
                    </a:cubicBezTo>
                    <a:cubicBezTo>
                      <a:pt x="105" y="212"/>
                      <a:pt x="105" y="212"/>
                      <a:pt x="105" y="212"/>
                    </a:cubicBezTo>
                    <a:cubicBezTo>
                      <a:pt x="103" y="211"/>
                      <a:pt x="100" y="210"/>
                      <a:pt x="98" y="210"/>
                    </a:cubicBezTo>
                    <a:cubicBezTo>
                      <a:pt x="104" y="133"/>
                      <a:pt x="104" y="133"/>
                      <a:pt x="104" y="133"/>
                    </a:cubicBezTo>
                    <a:cubicBezTo>
                      <a:pt x="106" y="130"/>
                      <a:pt x="107" y="127"/>
                      <a:pt x="108" y="124"/>
                    </a:cubicBezTo>
                    <a:cubicBezTo>
                      <a:pt x="108" y="123"/>
                      <a:pt x="108" y="123"/>
                      <a:pt x="108" y="123"/>
                    </a:cubicBezTo>
                    <a:cubicBezTo>
                      <a:pt x="108" y="123"/>
                      <a:pt x="109" y="112"/>
                      <a:pt x="111" y="96"/>
                    </a:cubicBezTo>
                    <a:cubicBezTo>
                      <a:pt x="114" y="44"/>
                      <a:pt x="114" y="44"/>
                      <a:pt x="114" y="44"/>
                    </a:cubicBezTo>
                    <a:cubicBezTo>
                      <a:pt x="114" y="43"/>
                      <a:pt x="114" y="43"/>
                      <a:pt x="115" y="43"/>
                    </a:cubicBezTo>
                    <a:cubicBezTo>
                      <a:pt x="115" y="42"/>
                      <a:pt x="116" y="41"/>
                      <a:pt x="117" y="40"/>
                    </a:cubicBezTo>
                    <a:cubicBezTo>
                      <a:pt x="119" y="37"/>
                      <a:pt x="117" y="109"/>
                      <a:pt x="116" y="120"/>
                    </a:cubicBezTo>
                    <a:cubicBezTo>
                      <a:pt x="119" y="121"/>
                      <a:pt x="125" y="120"/>
                      <a:pt x="131" y="117"/>
                    </a:cubicBezTo>
                    <a:cubicBezTo>
                      <a:pt x="134" y="102"/>
                      <a:pt x="140" y="29"/>
                      <a:pt x="139" y="22"/>
                    </a:cubicBezTo>
                    <a:close/>
                    <a:moveTo>
                      <a:pt x="127" y="235"/>
                    </a:moveTo>
                    <a:cubicBezTo>
                      <a:pt x="127" y="245"/>
                      <a:pt x="104" y="256"/>
                      <a:pt x="71" y="256"/>
                    </a:cubicBezTo>
                    <a:cubicBezTo>
                      <a:pt x="38" y="256"/>
                      <a:pt x="16" y="245"/>
                      <a:pt x="16" y="235"/>
                    </a:cubicBezTo>
                    <a:cubicBezTo>
                      <a:pt x="16" y="229"/>
                      <a:pt x="25" y="222"/>
                      <a:pt x="40" y="218"/>
                    </a:cubicBezTo>
                    <a:cubicBezTo>
                      <a:pt x="40" y="220"/>
                      <a:pt x="40" y="220"/>
                      <a:pt x="40" y="220"/>
                    </a:cubicBezTo>
                    <a:cubicBezTo>
                      <a:pt x="59" y="220"/>
                      <a:pt x="59" y="220"/>
                      <a:pt x="59" y="220"/>
                    </a:cubicBezTo>
                    <a:cubicBezTo>
                      <a:pt x="59" y="214"/>
                      <a:pt x="59" y="214"/>
                      <a:pt x="59" y="214"/>
                    </a:cubicBezTo>
                    <a:cubicBezTo>
                      <a:pt x="63" y="214"/>
                      <a:pt x="67" y="214"/>
                      <a:pt x="71" y="214"/>
                    </a:cubicBezTo>
                    <a:cubicBezTo>
                      <a:pt x="74" y="214"/>
                      <a:pt x="76" y="214"/>
                      <a:pt x="79" y="214"/>
                    </a:cubicBezTo>
                    <a:cubicBezTo>
                      <a:pt x="79" y="220"/>
                      <a:pt x="79" y="220"/>
                      <a:pt x="79" y="220"/>
                    </a:cubicBezTo>
                    <a:cubicBezTo>
                      <a:pt x="88" y="220"/>
                      <a:pt x="88" y="220"/>
                      <a:pt x="88" y="220"/>
                    </a:cubicBezTo>
                    <a:cubicBezTo>
                      <a:pt x="91" y="223"/>
                      <a:pt x="91" y="223"/>
                      <a:pt x="91" y="223"/>
                    </a:cubicBezTo>
                    <a:cubicBezTo>
                      <a:pt x="81" y="223"/>
                      <a:pt x="81" y="223"/>
                      <a:pt x="81" y="223"/>
                    </a:cubicBezTo>
                    <a:cubicBezTo>
                      <a:pt x="81" y="224"/>
                      <a:pt x="81" y="224"/>
                      <a:pt x="81" y="224"/>
                    </a:cubicBezTo>
                    <a:cubicBezTo>
                      <a:pt x="81" y="224"/>
                      <a:pt x="81" y="225"/>
                      <a:pt x="82" y="230"/>
                    </a:cubicBezTo>
                    <a:cubicBezTo>
                      <a:pt x="82" y="230"/>
                      <a:pt x="84" y="230"/>
                      <a:pt x="85" y="230"/>
                    </a:cubicBezTo>
                    <a:cubicBezTo>
                      <a:pt x="86" y="230"/>
                      <a:pt x="85" y="228"/>
                      <a:pt x="87" y="230"/>
                    </a:cubicBezTo>
                    <a:cubicBezTo>
                      <a:pt x="91" y="233"/>
                      <a:pt x="96" y="235"/>
                      <a:pt x="103" y="235"/>
                    </a:cubicBezTo>
                    <a:cubicBezTo>
                      <a:pt x="114" y="234"/>
                      <a:pt x="97" y="223"/>
                      <a:pt x="97" y="223"/>
                    </a:cubicBezTo>
                    <a:cubicBezTo>
                      <a:pt x="95" y="223"/>
                      <a:pt x="95" y="223"/>
                      <a:pt x="95" y="223"/>
                    </a:cubicBezTo>
                    <a:cubicBezTo>
                      <a:pt x="92" y="220"/>
                      <a:pt x="92" y="220"/>
                      <a:pt x="92" y="220"/>
                    </a:cubicBezTo>
                    <a:cubicBezTo>
                      <a:pt x="97" y="220"/>
                      <a:pt x="97" y="220"/>
                      <a:pt x="97" y="220"/>
                    </a:cubicBezTo>
                    <a:cubicBezTo>
                      <a:pt x="97" y="217"/>
                      <a:pt x="97" y="217"/>
                      <a:pt x="97" y="217"/>
                    </a:cubicBezTo>
                    <a:cubicBezTo>
                      <a:pt x="115" y="220"/>
                      <a:pt x="127" y="228"/>
                      <a:pt x="127" y="235"/>
                    </a:cubicBezTo>
                    <a:close/>
                    <a:moveTo>
                      <a:pt x="71" y="207"/>
                    </a:moveTo>
                    <a:cubicBezTo>
                      <a:pt x="67" y="207"/>
                      <a:pt x="64" y="207"/>
                      <a:pt x="60" y="208"/>
                    </a:cubicBezTo>
                    <a:cubicBezTo>
                      <a:pt x="67" y="151"/>
                      <a:pt x="67" y="151"/>
                      <a:pt x="67" y="151"/>
                    </a:cubicBezTo>
                    <a:cubicBezTo>
                      <a:pt x="67" y="151"/>
                      <a:pt x="68" y="151"/>
                      <a:pt x="68" y="151"/>
                    </a:cubicBezTo>
                    <a:cubicBezTo>
                      <a:pt x="69" y="151"/>
                      <a:pt x="70" y="151"/>
                      <a:pt x="71" y="151"/>
                    </a:cubicBezTo>
                    <a:cubicBezTo>
                      <a:pt x="78" y="207"/>
                      <a:pt x="78" y="207"/>
                      <a:pt x="78" y="207"/>
                    </a:cubicBezTo>
                    <a:cubicBezTo>
                      <a:pt x="76" y="207"/>
                      <a:pt x="73" y="207"/>
                      <a:pt x="71" y="207"/>
                    </a:cubicBezTo>
                    <a:close/>
                  </a:path>
                </a:pathLst>
              </a:custGeom>
              <a:solidFill>
                <a:schemeClr val="accent2">
                  <a:lumMod val="9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71" name="Freeform 71">
                <a:extLst>
                  <a:ext uri="{FF2B5EF4-FFF2-40B4-BE49-F238E27FC236}">
                    <a16:creationId xmlns:a16="http://schemas.microsoft.com/office/drawing/2014/main" id="{35384234-E705-52C1-5F89-FA171FB5324B}"/>
                  </a:ext>
                </a:extLst>
              </p:cNvPr>
              <p:cNvSpPr>
                <a:spLocks/>
              </p:cNvSpPr>
              <p:nvPr/>
            </p:nvSpPr>
            <p:spPr bwMode="auto">
              <a:xfrm>
                <a:off x="10084423" y="4972845"/>
                <a:ext cx="28575" cy="30163"/>
              </a:xfrm>
              <a:custGeom>
                <a:avLst/>
                <a:gdLst>
                  <a:gd name="T0" fmla="*/ 0 w 16"/>
                  <a:gd name="T1" fmla="*/ 13 h 17"/>
                  <a:gd name="T2" fmla="*/ 3 w 16"/>
                  <a:gd name="T3" fmla="*/ 10 h 17"/>
                  <a:gd name="T4" fmla="*/ 5 w 16"/>
                  <a:gd name="T5" fmla="*/ 10 h 17"/>
                  <a:gd name="T6" fmla="*/ 10 w 16"/>
                  <a:gd name="T7" fmla="*/ 15 h 17"/>
                  <a:gd name="T8" fmla="*/ 16 w 16"/>
                  <a:gd name="T9" fmla="*/ 0 h 17"/>
                  <a:gd name="T10" fmla="*/ 3 w 16"/>
                  <a:gd name="T11" fmla="*/ 3 h 17"/>
                  <a:gd name="T12" fmla="*/ 0 w 16"/>
                  <a:gd name="T13" fmla="*/ 13 h 17"/>
                </a:gdLst>
                <a:ahLst/>
                <a:cxnLst>
                  <a:cxn ang="0">
                    <a:pos x="T0" y="T1"/>
                  </a:cxn>
                  <a:cxn ang="0">
                    <a:pos x="T2" y="T3"/>
                  </a:cxn>
                  <a:cxn ang="0">
                    <a:pos x="T4" y="T5"/>
                  </a:cxn>
                  <a:cxn ang="0">
                    <a:pos x="T6" y="T7"/>
                  </a:cxn>
                  <a:cxn ang="0">
                    <a:pos x="T8" y="T9"/>
                  </a:cxn>
                  <a:cxn ang="0">
                    <a:pos x="T10" y="T11"/>
                  </a:cxn>
                  <a:cxn ang="0">
                    <a:pos x="T12" y="T13"/>
                  </a:cxn>
                </a:cxnLst>
                <a:rect l="0" t="0" r="r" b="b"/>
                <a:pathLst>
                  <a:path w="16" h="17">
                    <a:moveTo>
                      <a:pt x="0" y="13"/>
                    </a:moveTo>
                    <a:cubicBezTo>
                      <a:pt x="0" y="17"/>
                      <a:pt x="3" y="12"/>
                      <a:pt x="3" y="10"/>
                    </a:cubicBezTo>
                    <a:cubicBezTo>
                      <a:pt x="3" y="8"/>
                      <a:pt x="5" y="7"/>
                      <a:pt x="5" y="10"/>
                    </a:cubicBezTo>
                    <a:cubicBezTo>
                      <a:pt x="5" y="13"/>
                      <a:pt x="6" y="15"/>
                      <a:pt x="10" y="15"/>
                    </a:cubicBezTo>
                    <a:cubicBezTo>
                      <a:pt x="15" y="14"/>
                      <a:pt x="16" y="0"/>
                      <a:pt x="16" y="0"/>
                    </a:cubicBezTo>
                    <a:cubicBezTo>
                      <a:pt x="3" y="3"/>
                      <a:pt x="3" y="3"/>
                      <a:pt x="3" y="3"/>
                    </a:cubicBezTo>
                    <a:cubicBezTo>
                      <a:pt x="1" y="3"/>
                      <a:pt x="0" y="9"/>
                      <a:pt x="0" y="13"/>
                    </a:cubicBezTo>
                    <a:close/>
                  </a:path>
                </a:pathLst>
              </a:custGeom>
              <a:solidFill>
                <a:schemeClr val="accent2">
                  <a:lumMod val="9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72" name="Freeform 72">
                <a:extLst>
                  <a:ext uri="{FF2B5EF4-FFF2-40B4-BE49-F238E27FC236}">
                    <a16:creationId xmlns:a16="http://schemas.microsoft.com/office/drawing/2014/main" id="{34796121-7C39-B918-85C8-A13E1BAFE4FA}"/>
                  </a:ext>
                </a:extLst>
              </p:cNvPr>
              <p:cNvSpPr>
                <a:spLocks/>
              </p:cNvSpPr>
              <p:nvPr/>
            </p:nvSpPr>
            <p:spPr bwMode="auto">
              <a:xfrm>
                <a:off x="9900273" y="4974433"/>
                <a:ext cx="28575" cy="28575"/>
              </a:xfrm>
              <a:custGeom>
                <a:avLst/>
                <a:gdLst>
                  <a:gd name="T0" fmla="*/ 7 w 17"/>
                  <a:gd name="T1" fmla="*/ 14 h 16"/>
                  <a:gd name="T2" fmla="*/ 11 w 17"/>
                  <a:gd name="T3" fmla="*/ 10 h 16"/>
                  <a:gd name="T4" fmla="*/ 13 w 17"/>
                  <a:gd name="T5" fmla="*/ 9 h 16"/>
                  <a:gd name="T6" fmla="*/ 16 w 17"/>
                  <a:gd name="T7" fmla="*/ 12 h 16"/>
                  <a:gd name="T8" fmla="*/ 13 w 17"/>
                  <a:gd name="T9" fmla="*/ 2 h 16"/>
                  <a:gd name="T10" fmla="*/ 0 w 17"/>
                  <a:gd name="T11" fmla="*/ 0 h 16"/>
                  <a:gd name="T12" fmla="*/ 7 w 17"/>
                  <a:gd name="T13" fmla="*/ 14 h 16"/>
                </a:gdLst>
                <a:ahLst/>
                <a:cxnLst>
                  <a:cxn ang="0">
                    <a:pos x="T0" y="T1"/>
                  </a:cxn>
                  <a:cxn ang="0">
                    <a:pos x="T2" y="T3"/>
                  </a:cxn>
                  <a:cxn ang="0">
                    <a:pos x="T4" y="T5"/>
                  </a:cxn>
                  <a:cxn ang="0">
                    <a:pos x="T6" y="T7"/>
                  </a:cxn>
                  <a:cxn ang="0">
                    <a:pos x="T8" y="T9"/>
                  </a:cxn>
                  <a:cxn ang="0">
                    <a:pos x="T10" y="T11"/>
                  </a:cxn>
                  <a:cxn ang="0">
                    <a:pos x="T12" y="T13"/>
                  </a:cxn>
                </a:cxnLst>
                <a:rect l="0" t="0" r="r" b="b"/>
                <a:pathLst>
                  <a:path w="17" h="16">
                    <a:moveTo>
                      <a:pt x="7" y="14"/>
                    </a:moveTo>
                    <a:cubicBezTo>
                      <a:pt x="10" y="14"/>
                      <a:pt x="11" y="12"/>
                      <a:pt x="11" y="10"/>
                    </a:cubicBezTo>
                    <a:cubicBezTo>
                      <a:pt x="11" y="7"/>
                      <a:pt x="13" y="7"/>
                      <a:pt x="13" y="9"/>
                    </a:cubicBezTo>
                    <a:cubicBezTo>
                      <a:pt x="13" y="11"/>
                      <a:pt x="17" y="16"/>
                      <a:pt x="16" y="12"/>
                    </a:cubicBezTo>
                    <a:cubicBezTo>
                      <a:pt x="16" y="8"/>
                      <a:pt x="15" y="2"/>
                      <a:pt x="13" y="2"/>
                    </a:cubicBezTo>
                    <a:cubicBezTo>
                      <a:pt x="0" y="0"/>
                      <a:pt x="0" y="0"/>
                      <a:pt x="0" y="0"/>
                    </a:cubicBezTo>
                    <a:cubicBezTo>
                      <a:pt x="0" y="0"/>
                      <a:pt x="1" y="13"/>
                      <a:pt x="7" y="14"/>
                    </a:cubicBezTo>
                    <a:close/>
                  </a:path>
                </a:pathLst>
              </a:custGeom>
              <a:solidFill>
                <a:schemeClr val="accent2">
                  <a:lumMod val="9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73" name="Freeform 73">
                <a:extLst>
                  <a:ext uri="{FF2B5EF4-FFF2-40B4-BE49-F238E27FC236}">
                    <a16:creationId xmlns:a16="http://schemas.microsoft.com/office/drawing/2014/main" id="{B86A4687-A68B-9FC8-54C2-42AA51C7E77B}"/>
                  </a:ext>
                </a:extLst>
              </p:cNvPr>
              <p:cNvSpPr>
                <a:spLocks/>
              </p:cNvSpPr>
              <p:nvPr/>
            </p:nvSpPr>
            <p:spPr bwMode="auto">
              <a:xfrm>
                <a:off x="9954248" y="4612483"/>
                <a:ext cx="107950" cy="152400"/>
              </a:xfrm>
              <a:custGeom>
                <a:avLst/>
                <a:gdLst>
                  <a:gd name="T0" fmla="*/ 61 w 62"/>
                  <a:gd name="T1" fmla="*/ 21 h 88"/>
                  <a:gd name="T2" fmla="*/ 11 w 62"/>
                  <a:gd name="T3" fmla="*/ 16 h 88"/>
                  <a:gd name="T4" fmla="*/ 1 w 62"/>
                  <a:gd name="T5" fmla="*/ 22 h 88"/>
                  <a:gd name="T6" fmla="*/ 8 w 62"/>
                  <a:gd name="T7" fmla="*/ 22 h 88"/>
                  <a:gd name="T8" fmla="*/ 3 w 62"/>
                  <a:gd name="T9" fmla="*/ 36 h 88"/>
                  <a:gd name="T10" fmla="*/ 3 w 62"/>
                  <a:gd name="T11" fmla="*/ 41 h 88"/>
                  <a:gd name="T12" fmla="*/ 3 w 62"/>
                  <a:gd name="T13" fmla="*/ 41 h 88"/>
                  <a:gd name="T14" fmla="*/ 0 w 62"/>
                  <a:gd name="T15" fmla="*/ 51 h 88"/>
                  <a:gd name="T16" fmla="*/ 3 w 62"/>
                  <a:gd name="T17" fmla="*/ 61 h 88"/>
                  <a:gd name="T18" fmla="*/ 4 w 62"/>
                  <a:gd name="T19" fmla="*/ 59 h 88"/>
                  <a:gd name="T20" fmla="*/ 32 w 62"/>
                  <a:gd name="T21" fmla="*/ 88 h 88"/>
                  <a:gd name="T22" fmla="*/ 58 w 62"/>
                  <a:gd name="T23" fmla="*/ 58 h 88"/>
                  <a:gd name="T24" fmla="*/ 60 w 62"/>
                  <a:gd name="T25" fmla="*/ 61 h 88"/>
                  <a:gd name="T26" fmla="*/ 62 w 62"/>
                  <a:gd name="T27" fmla="*/ 51 h 88"/>
                  <a:gd name="T28" fmla="*/ 60 w 62"/>
                  <a:gd name="T29" fmla="*/ 41 h 88"/>
                  <a:gd name="T30" fmla="*/ 59 w 62"/>
                  <a:gd name="T31" fmla="*/ 41 h 88"/>
                  <a:gd name="T32" fmla="*/ 59 w 62"/>
                  <a:gd name="T33" fmla="*/ 33 h 88"/>
                  <a:gd name="T34" fmla="*/ 36 w 62"/>
                  <a:gd name="T35" fmla="*/ 27 h 88"/>
                  <a:gd name="T36" fmla="*/ 39 w 62"/>
                  <a:gd name="T37" fmla="*/ 29 h 88"/>
                  <a:gd name="T38" fmla="*/ 61 w 62"/>
                  <a:gd name="T39" fmla="*/ 2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2" h="88">
                    <a:moveTo>
                      <a:pt x="61" y="21"/>
                    </a:moveTo>
                    <a:cubicBezTo>
                      <a:pt x="61" y="21"/>
                      <a:pt x="42" y="0"/>
                      <a:pt x="11" y="16"/>
                    </a:cubicBezTo>
                    <a:cubicBezTo>
                      <a:pt x="8" y="17"/>
                      <a:pt x="4" y="21"/>
                      <a:pt x="1" y="22"/>
                    </a:cubicBezTo>
                    <a:cubicBezTo>
                      <a:pt x="1" y="22"/>
                      <a:pt x="4" y="22"/>
                      <a:pt x="8" y="22"/>
                    </a:cubicBezTo>
                    <a:cubicBezTo>
                      <a:pt x="4" y="24"/>
                      <a:pt x="3" y="29"/>
                      <a:pt x="3" y="36"/>
                    </a:cubicBezTo>
                    <a:cubicBezTo>
                      <a:pt x="3" y="38"/>
                      <a:pt x="3" y="40"/>
                      <a:pt x="3" y="41"/>
                    </a:cubicBezTo>
                    <a:cubicBezTo>
                      <a:pt x="3" y="41"/>
                      <a:pt x="3" y="41"/>
                      <a:pt x="3" y="41"/>
                    </a:cubicBezTo>
                    <a:cubicBezTo>
                      <a:pt x="1" y="41"/>
                      <a:pt x="0" y="46"/>
                      <a:pt x="0" y="51"/>
                    </a:cubicBezTo>
                    <a:cubicBezTo>
                      <a:pt x="0" y="57"/>
                      <a:pt x="1" y="61"/>
                      <a:pt x="3" y="61"/>
                    </a:cubicBezTo>
                    <a:cubicBezTo>
                      <a:pt x="3" y="61"/>
                      <a:pt x="4" y="60"/>
                      <a:pt x="4" y="59"/>
                    </a:cubicBezTo>
                    <a:cubicBezTo>
                      <a:pt x="9" y="76"/>
                      <a:pt x="23" y="88"/>
                      <a:pt x="32" y="88"/>
                    </a:cubicBezTo>
                    <a:cubicBezTo>
                      <a:pt x="42" y="88"/>
                      <a:pt x="56" y="77"/>
                      <a:pt x="58" y="58"/>
                    </a:cubicBezTo>
                    <a:cubicBezTo>
                      <a:pt x="58" y="60"/>
                      <a:pt x="59" y="61"/>
                      <a:pt x="60" y="61"/>
                    </a:cubicBezTo>
                    <a:cubicBezTo>
                      <a:pt x="61" y="61"/>
                      <a:pt x="62" y="56"/>
                      <a:pt x="62" y="51"/>
                    </a:cubicBezTo>
                    <a:cubicBezTo>
                      <a:pt x="62" y="45"/>
                      <a:pt x="61" y="41"/>
                      <a:pt x="60" y="41"/>
                    </a:cubicBezTo>
                    <a:cubicBezTo>
                      <a:pt x="59" y="41"/>
                      <a:pt x="59" y="41"/>
                      <a:pt x="59" y="41"/>
                    </a:cubicBezTo>
                    <a:cubicBezTo>
                      <a:pt x="59" y="39"/>
                      <a:pt x="59" y="36"/>
                      <a:pt x="59" y="33"/>
                    </a:cubicBezTo>
                    <a:cubicBezTo>
                      <a:pt x="54" y="37"/>
                      <a:pt x="45" y="32"/>
                      <a:pt x="36" y="27"/>
                    </a:cubicBezTo>
                    <a:cubicBezTo>
                      <a:pt x="37" y="27"/>
                      <a:pt x="38" y="28"/>
                      <a:pt x="39" y="29"/>
                    </a:cubicBezTo>
                    <a:cubicBezTo>
                      <a:pt x="55" y="37"/>
                      <a:pt x="61" y="21"/>
                      <a:pt x="61" y="21"/>
                    </a:cubicBezTo>
                    <a:close/>
                  </a:path>
                </a:pathLst>
              </a:custGeom>
              <a:solidFill>
                <a:schemeClr val="accent2">
                  <a:lumMod val="9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74" name="Freeform 74">
                <a:extLst>
                  <a:ext uri="{FF2B5EF4-FFF2-40B4-BE49-F238E27FC236}">
                    <a16:creationId xmlns:a16="http://schemas.microsoft.com/office/drawing/2014/main" id="{DC3F9D73-3016-4A5E-E634-30AC8B3B3FB1}"/>
                  </a:ext>
                </a:extLst>
              </p:cNvPr>
              <p:cNvSpPr>
                <a:spLocks/>
              </p:cNvSpPr>
              <p:nvPr/>
            </p:nvSpPr>
            <p:spPr bwMode="auto">
              <a:xfrm>
                <a:off x="9925673" y="5149058"/>
                <a:ext cx="58738" cy="20638"/>
              </a:xfrm>
              <a:custGeom>
                <a:avLst/>
                <a:gdLst>
                  <a:gd name="T0" fmla="*/ 18 w 34"/>
                  <a:gd name="T1" fmla="*/ 0 h 12"/>
                  <a:gd name="T2" fmla="*/ 12 w 34"/>
                  <a:gd name="T3" fmla="*/ 12 h 12"/>
                  <a:gd name="T4" fmla="*/ 27 w 34"/>
                  <a:gd name="T5" fmla="*/ 7 h 12"/>
                  <a:gd name="T6" fmla="*/ 29 w 34"/>
                  <a:gd name="T7" fmla="*/ 7 h 12"/>
                  <a:gd name="T8" fmla="*/ 33 w 34"/>
                  <a:gd name="T9" fmla="*/ 7 h 12"/>
                  <a:gd name="T10" fmla="*/ 33 w 34"/>
                  <a:gd name="T11" fmla="*/ 1 h 12"/>
                  <a:gd name="T12" fmla="*/ 34 w 34"/>
                  <a:gd name="T13" fmla="*/ 0 h 12"/>
                  <a:gd name="T14" fmla="*/ 18 w 34"/>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12">
                    <a:moveTo>
                      <a:pt x="18" y="0"/>
                    </a:moveTo>
                    <a:cubicBezTo>
                      <a:pt x="18" y="0"/>
                      <a:pt x="0" y="11"/>
                      <a:pt x="12" y="12"/>
                    </a:cubicBezTo>
                    <a:cubicBezTo>
                      <a:pt x="19" y="12"/>
                      <a:pt x="23" y="10"/>
                      <a:pt x="27" y="7"/>
                    </a:cubicBezTo>
                    <a:cubicBezTo>
                      <a:pt x="29" y="5"/>
                      <a:pt x="29" y="7"/>
                      <a:pt x="29" y="7"/>
                    </a:cubicBezTo>
                    <a:cubicBezTo>
                      <a:pt x="30" y="7"/>
                      <a:pt x="32" y="7"/>
                      <a:pt x="33" y="7"/>
                    </a:cubicBezTo>
                    <a:cubicBezTo>
                      <a:pt x="34" y="2"/>
                      <a:pt x="33" y="1"/>
                      <a:pt x="33" y="1"/>
                    </a:cubicBezTo>
                    <a:cubicBezTo>
                      <a:pt x="34" y="0"/>
                      <a:pt x="34" y="0"/>
                      <a:pt x="34" y="0"/>
                    </a:cubicBezTo>
                    <a:lnTo>
                      <a:pt x="18" y="0"/>
                    </a:lnTo>
                    <a:close/>
                  </a:path>
                </a:pathLst>
              </a:custGeom>
              <a:solidFill>
                <a:schemeClr val="accent2">
                  <a:lumMod val="9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75" name="Freeform 75">
                <a:extLst>
                  <a:ext uri="{FF2B5EF4-FFF2-40B4-BE49-F238E27FC236}">
                    <a16:creationId xmlns:a16="http://schemas.microsoft.com/office/drawing/2014/main" id="{A45E64DB-0F7E-6E11-1998-B6A44415AD95}"/>
                  </a:ext>
                </a:extLst>
              </p:cNvPr>
              <p:cNvSpPr>
                <a:spLocks/>
              </p:cNvSpPr>
              <p:nvPr/>
            </p:nvSpPr>
            <p:spPr bwMode="auto">
              <a:xfrm>
                <a:off x="9584361" y="5258595"/>
                <a:ext cx="36513" cy="36513"/>
              </a:xfrm>
              <a:custGeom>
                <a:avLst/>
                <a:gdLst>
                  <a:gd name="T0" fmla="*/ 0 w 21"/>
                  <a:gd name="T1" fmla="*/ 16 h 21"/>
                  <a:gd name="T2" fmla="*/ 4 w 21"/>
                  <a:gd name="T3" fmla="*/ 12 h 21"/>
                  <a:gd name="T4" fmla="*/ 6 w 21"/>
                  <a:gd name="T5" fmla="*/ 13 h 21"/>
                  <a:gd name="T6" fmla="*/ 12 w 21"/>
                  <a:gd name="T7" fmla="*/ 18 h 21"/>
                  <a:gd name="T8" fmla="*/ 21 w 21"/>
                  <a:gd name="T9" fmla="*/ 0 h 21"/>
                  <a:gd name="T10" fmla="*/ 4 w 21"/>
                  <a:gd name="T11" fmla="*/ 3 h 21"/>
                  <a:gd name="T12" fmla="*/ 0 w 21"/>
                  <a:gd name="T13" fmla="*/ 16 h 21"/>
                </a:gdLst>
                <a:ahLst/>
                <a:cxnLst>
                  <a:cxn ang="0">
                    <a:pos x="T0" y="T1"/>
                  </a:cxn>
                  <a:cxn ang="0">
                    <a:pos x="T2" y="T3"/>
                  </a:cxn>
                  <a:cxn ang="0">
                    <a:pos x="T4" y="T5"/>
                  </a:cxn>
                  <a:cxn ang="0">
                    <a:pos x="T6" y="T7"/>
                  </a:cxn>
                  <a:cxn ang="0">
                    <a:pos x="T8" y="T9"/>
                  </a:cxn>
                  <a:cxn ang="0">
                    <a:pos x="T10" y="T11"/>
                  </a:cxn>
                  <a:cxn ang="0">
                    <a:pos x="T12" y="T13"/>
                  </a:cxn>
                </a:cxnLst>
                <a:rect l="0" t="0" r="r" b="b"/>
                <a:pathLst>
                  <a:path w="21" h="21">
                    <a:moveTo>
                      <a:pt x="0" y="16"/>
                    </a:moveTo>
                    <a:cubicBezTo>
                      <a:pt x="0" y="21"/>
                      <a:pt x="4" y="14"/>
                      <a:pt x="4" y="12"/>
                    </a:cubicBezTo>
                    <a:cubicBezTo>
                      <a:pt x="4" y="9"/>
                      <a:pt x="6" y="9"/>
                      <a:pt x="6" y="13"/>
                    </a:cubicBezTo>
                    <a:cubicBezTo>
                      <a:pt x="6" y="16"/>
                      <a:pt x="8" y="19"/>
                      <a:pt x="12" y="18"/>
                    </a:cubicBezTo>
                    <a:cubicBezTo>
                      <a:pt x="19" y="18"/>
                      <a:pt x="21" y="0"/>
                      <a:pt x="21" y="0"/>
                    </a:cubicBezTo>
                    <a:cubicBezTo>
                      <a:pt x="4" y="3"/>
                      <a:pt x="4" y="3"/>
                      <a:pt x="4" y="3"/>
                    </a:cubicBezTo>
                    <a:cubicBezTo>
                      <a:pt x="1" y="3"/>
                      <a:pt x="1" y="11"/>
                      <a:pt x="0" y="16"/>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76" name="Freeform 76">
                <a:extLst>
                  <a:ext uri="{FF2B5EF4-FFF2-40B4-BE49-F238E27FC236}">
                    <a16:creationId xmlns:a16="http://schemas.microsoft.com/office/drawing/2014/main" id="{A5EC04E0-6F71-3C29-C1BE-682D3A46606B}"/>
                  </a:ext>
                </a:extLst>
              </p:cNvPr>
              <p:cNvSpPr>
                <a:spLocks/>
              </p:cNvSpPr>
              <p:nvPr/>
            </p:nvSpPr>
            <p:spPr bwMode="auto">
              <a:xfrm>
                <a:off x="9350998" y="5258595"/>
                <a:ext cx="36513" cy="36513"/>
              </a:xfrm>
              <a:custGeom>
                <a:avLst/>
                <a:gdLst>
                  <a:gd name="T0" fmla="*/ 9 w 21"/>
                  <a:gd name="T1" fmla="*/ 19 h 21"/>
                  <a:gd name="T2" fmla="*/ 15 w 21"/>
                  <a:gd name="T3" fmla="*/ 13 h 21"/>
                  <a:gd name="T4" fmla="*/ 17 w 21"/>
                  <a:gd name="T5" fmla="*/ 12 h 21"/>
                  <a:gd name="T6" fmla="*/ 21 w 21"/>
                  <a:gd name="T7" fmla="*/ 16 h 21"/>
                  <a:gd name="T8" fmla="*/ 16 w 21"/>
                  <a:gd name="T9" fmla="*/ 4 h 21"/>
                  <a:gd name="T10" fmla="*/ 0 w 21"/>
                  <a:gd name="T11" fmla="*/ 0 h 21"/>
                  <a:gd name="T12" fmla="*/ 9 w 21"/>
                  <a:gd name="T13" fmla="*/ 19 h 21"/>
                </a:gdLst>
                <a:ahLst/>
                <a:cxnLst>
                  <a:cxn ang="0">
                    <a:pos x="T0" y="T1"/>
                  </a:cxn>
                  <a:cxn ang="0">
                    <a:pos x="T2" y="T3"/>
                  </a:cxn>
                  <a:cxn ang="0">
                    <a:pos x="T4" y="T5"/>
                  </a:cxn>
                  <a:cxn ang="0">
                    <a:pos x="T6" y="T7"/>
                  </a:cxn>
                  <a:cxn ang="0">
                    <a:pos x="T8" y="T9"/>
                  </a:cxn>
                  <a:cxn ang="0">
                    <a:pos x="T10" y="T11"/>
                  </a:cxn>
                  <a:cxn ang="0">
                    <a:pos x="T12" y="T13"/>
                  </a:cxn>
                </a:cxnLst>
                <a:rect l="0" t="0" r="r" b="b"/>
                <a:pathLst>
                  <a:path w="21" h="21">
                    <a:moveTo>
                      <a:pt x="9" y="19"/>
                    </a:moveTo>
                    <a:cubicBezTo>
                      <a:pt x="13" y="19"/>
                      <a:pt x="15" y="17"/>
                      <a:pt x="15" y="13"/>
                    </a:cubicBezTo>
                    <a:cubicBezTo>
                      <a:pt x="15" y="10"/>
                      <a:pt x="17" y="10"/>
                      <a:pt x="17" y="12"/>
                    </a:cubicBezTo>
                    <a:cubicBezTo>
                      <a:pt x="17" y="15"/>
                      <a:pt x="21" y="21"/>
                      <a:pt x="21" y="16"/>
                    </a:cubicBezTo>
                    <a:cubicBezTo>
                      <a:pt x="20" y="11"/>
                      <a:pt x="19" y="4"/>
                      <a:pt x="16" y="4"/>
                    </a:cubicBezTo>
                    <a:cubicBezTo>
                      <a:pt x="0" y="0"/>
                      <a:pt x="0" y="0"/>
                      <a:pt x="0" y="0"/>
                    </a:cubicBezTo>
                    <a:cubicBezTo>
                      <a:pt x="0" y="0"/>
                      <a:pt x="2" y="18"/>
                      <a:pt x="9" y="19"/>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77" name="Freeform 77">
                <a:extLst>
                  <a:ext uri="{FF2B5EF4-FFF2-40B4-BE49-F238E27FC236}">
                    <a16:creationId xmlns:a16="http://schemas.microsoft.com/office/drawing/2014/main" id="{1237080C-A6E9-476A-FB12-BCF44B76F30C}"/>
                  </a:ext>
                </a:extLst>
              </p:cNvPr>
              <p:cNvSpPr>
                <a:spLocks noEditPoints="1"/>
              </p:cNvSpPr>
              <p:nvPr/>
            </p:nvSpPr>
            <p:spPr bwMode="auto">
              <a:xfrm>
                <a:off x="9333536" y="4988720"/>
                <a:ext cx="307975" cy="628650"/>
              </a:xfrm>
              <a:custGeom>
                <a:avLst/>
                <a:gdLst>
                  <a:gd name="T0" fmla="*/ 113 w 177"/>
                  <a:gd name="T1" fmla="*/ 6 h 361"/>
                  <a:gd name="T2" fmla="*/ 95 w 177"/>
                  <a:gd name="T3" fmla="*/ 21 h 361"/>
                  <a:gd name="T4" fmla="*/ 93 w 177"/>
                  <a:gd name="T5" fmla="*/ 11 h 361"/>
                  <a:gd name="T6" fmla="*/ 83 w 177"/>
                  <a:gd name="T7" fmla="*/ 16 h 361"/>
                  <a:gd name="T8" fmla="*/ 79 w 177"/>
                  <a:gd name="T9" fmla="*/ 61 h 361"/>
                  <a:gd name="T10" fmla="*/ 63 w 177"/>
                  <a:gd name="T11" fmla="*/ 4 h 361"/>
                  <a:gd name="T12" fmla="*/ 1 w 177"/>
                  <a:gd name="T13" fmla="*/ 35 h 361"/>
                  <a:gd name="T14" fmla="*/ 8 w 177"/>
                  <a:gd name="T15" fmla="*/ 149 h 361"/>
                  <a:gd name="T16" fmla="*/ 29 w 177"/>
                  <a:gd name="T17" fmla="*/ 139 h 361"/>
                  <a:gd name="T18" fmla="*/ 29 w 177"/>
                  <a:gd name="T19" fmla="*/ 54 h 361"/>
                  <a:gd name="T20" fmla="*/ 32 w 177"/>
                  <a:gd name="T21" fmla="*/ 104 h 361"/>
                  <a:gd name="T22" fmla="*/ 37 w 177"/>
                  <a:gd name="T23" fmla="*/ 156 h 361"/>
                  <a:gd name="T24" fmla="*/ 40 w 177"/>
                  <a:gd name="T25" fmla="*/ 163 h 361"/>
                  <a:gd name="T26" fmla="*/ 49 w 177"/>
                  <a:gd name="T27" fmla="*/ 258 h 361"/>
                  <a:gd name="T28" fmla="*/ 36 w 177"/>
                  <a:gd name="T29" fmla="*/ 262 h 361"/>
                  <a:gd name="T30" fmla="*/ 25 w 177"/>
                  <a:gd name="T31" fmla="*/ 246 h 361"/>
                  <a:gd name="T32" fmla="*/ 32 w 177"/>
                  <a:gd name="T33" fmla="*/ 261 h 361"/>
                  <a:gd name="T34" fmla="*/ 21 w 177"/>
                  <a:gd name="T35" fmla="*/ 268 h 361"/>
                  <a:gd name="T36" fmla="*/ 86 w 177"/>
                  <a:gd name="T37" fmla="*/ 329 h 361"/>
                  <a:gd name="T38" fmla="*/ 123 w 177"/>
                  <a:gd name="T39" fmla="*/ 361 h 361"/>
                  <a:gd name="T40" fmla="*/ 104 w 177"/>
                  <a:gd name="T41" fmla="*/ 328 h 361"/>
                  <a:gd name="T42" fmla="*/ 147 w 177"/>
                  <a:gd name="T43" fmla="*/ 267 h 361"/>
                  <a:gd name="T44" fmla="*/ 158 w 177"/>
                  <a:gd name="T45" fmla="*/ 257 h 361"/>
                  <a:gd name="T46" fmla="*/ 124 w 177"/>
                  <a:gd name="T47" fmla="*/ 259 h 361"/>
                  <a:gd name="T48" fmla="*/ 131 w 177"/>
                  <a:gd name="T49" fmla="*/ 169 h 361"/>
                  <a:gd name="T50" fmla="*/ 137 w 177"/>
                  <a:gd name="T51" fmla="*/ 156 h 361"/>
                  <a:gd name="T52" fmla="*/ 140 w 177"/>
                  <a:gd name="T53" fmla="*/ 122 h 361"/>
                  <a:gd name="T54" fmla="*/ 145 w 177"/>
                  <a:gd name="T55" fmla="*/ 55 h 361"/>
                  <a:gd name="T56" fmla="*/ 149 w 177"/>
                  <a:gd name="T57" fmla="*/ 77 h 361"/>
                  <a:gd name="T58" fmla="*/ 145 w 177"/>
                  <a:gd name="T59" fmla="*/ 90 h 361"/>
                  <a:gd name="T60" fmla="*/ 148 w 177"/>
                  <a:gd name="T61" fmla="*/ 133 h 361"/>
                  <a:gd name="T62" fmla="*/ 165 w 177"/>
                  <a:gd name="T63" fmla="*/ 149 h 361"/>
                  <a:gd name="T64" fmla="*/ 176 w 177"/>
                  <a:gd name="T65" fmla="*/ 29 h 361"/>
                  <a:gd name="T66" fmla="*/ 84 w 177"/>
                  <a:gd name="T67" fmla="*/ 191 h 361"/>
                  <a:gd name="T68" fmla="*/ 88 w 177"/>
                  <a:gd name="T69" fmla="*/ 191 h 361"/>
                  <a:gd name="T70" fmla="*/ 84 w 177"/>
                  <a:gd name="T71" fmla="*/ 191 h 361"/>
                  <a:gd name="T72" fmla="*/ 155 w 177"/>
                  <a:gd name="T73" fmla="*/ 292 h 361"/>
                  <a:gd name="T74" fmla="*/ 120 w 177"/>
                  <a:gd name="T75" fmla="*/ 314 h 361"/>
                  <a:gd name="T76" fmla="*/ 46 w 177"/>
                  <a:gd name="T77" fmla="*/ 313 h 361"/>
                  <a:gd name="T78" fmla="*/ 50 w 177"/>
                  <a:gd name="T79" fmla="*/ 269 h 361"/>
                  <a:gd name="T80" fmla="*/ 72 w 177"/>
                  <a:gd name="T81" fmla="*/ 279 h 361"/>
                  <a:gd name="T82" fmla="*/ 75 w 177"/>
                  <a:gd name="T83" fmla="*/ 269 h 361"/>
                  <a:gd name="T84" fmla="*/ 76 w 177"/>
                  <a:gd name="T85" fmla="*/ 266 h 361"/>
                  <a:gd name="T86" fmla="*/ 86 w 177"/>
                  <a:gd name="T87" fmla="*/ 266 h 361"/>
                  <a:gd name="T88" fmla="*/ 100 w 177"/>
                  <a:gd name="T89" fmla="*/ 279 h 361"/>
                  <a:gd name="T90" fmla="*/ 123 w 177"/>
                  <a:gd name="T91" fmla="*/ 270 h 361"/>
                  <a:gd name="T92" fmla="*/ 86 w 177"/>
                  <a:gd name="T93" fmla="*/ 255 h 361"/>
                  <a:gd name="T94" fmla="*/ 82 w 177"/>
                  <a:gd name="T95" fmla="*/ 207 h 361"/>
                  <a:gd name="T96" fmla="*/ 97 w 177"/>
                  <a:gd name="T97" fmla="*/ 255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7" h="361">
                    <a:moveTo>
                      <a:pt x="116" y="4"/>
                    </a:moveTo>
                    <a:cubicBezTo>
                      <a:pt x="117" y="4"/>
                      <a:pt x="115" y="5"/>
                      <a:pt x="113" y="6"/>
                    </a:cubicBezTo>
                    <a:cubicBezTo>
                      <a:pt x="100" y="64"/>
                      <a:pt x="100" y="64"/>
                      <a:pt x="100" y="64"/>
                    </a:cubicBezTo>
                    <a:cubicBezTo>
                      <a:pt x="95" y="21"/>
                      <a:pt x="95" y="21"/>
                      <a:pt x="95" y="21"/>
                    </a:cubicBezTo>
                    <a:cubicBezTo>
                      <a:pt x="96" y="16"/>
                      <a:pt x="96" y="16"/>
                      <a:pt x="96" y="16"/>
                    </a:cubicBezTo>
                    <a:cubicBezTo>
                      <a:pt x="93" y="11"/>
                      <a:pt x="93" y="11"/>
                      <a:pt x="93" y="11"/>
                    </a:cubicBezTo>
                    <a:cubicBezTo>
                      <a:pt x="86" y="11"/>
                      <a:pt x="86" y="11"/>
                      <a:pt x="86" y="11"/>
                    </a:cubicBezTo>
                    <a:cubicBezTo>
                      <a:pt x="83" y="16"/>
                      <a:pt x="83" y="16"/>
                      <a:pt x="83" y="16"/>
                    </a:cubicBezTo>
                    <a:cubicBezTo>
                      <a:pt x="85" y="20"/>
                      <a:pt x="85" y="20"/>
                      <a:pt x="85" y="20"/>
                    </a:cubicBezTo>
                    <a:cubicBezTo>
                      <a:pt x="79" y="61"/>
                      <a:pt x="79" y="61"/>
                      <a:pt x="79" y="61"/>
                    </a:cubicBezTo>
                    <a:cubicBezTo>
                      <a:pt x="79" y="63"/>
                      <a:pt x="79" y="63"/>
                      <a:pt x="79" y="63"/>
                    </a:cubicBezTo>
                    <a:cubicBezTo>
                      <a:pt x="63" y="4"/>
                      <a:pt x="63" y="4"/>
                      <a:pt x="63" y="4"/>
                    </a:cubicBezTo>
                    <a:cubicBezTo>
                      <a:pt x="62" y="4"/>
                      <a:pt x="61" y="4"/>
                      <a:pt x="60" y="4"/>
                    </a:cubicBezTo>
                    <a:cubicBezTo>
                      <a:pt x="34" y="7"/>
                      <a:pt x="2" y="17"/>
                      <a:pt x="1" y="35"/>
                    </a:cubicBezTo>
                    <a:cubicBezTo>
                      <a:pt x="0" y="41"/>
                      <a:pt x="3" y="101"/>
                      <a:pt x="6" y="133"/>
                    </a:cubicBezTo>
                    <a:cubicBezTo>
                      <a:pt x="7" y="140"/>
                      <a:pt x="8" y="145"/>
                      <a:pt x="8" y="149"/>
                    </a:cubicBezTo>
                    <a:cubicBezTo>
                      <a:pt x="16" y="153"/>
                      <a:pt x="26" y="153"/>
                      <a:pt x="30" y="153"/>
                    </a:cubicBezTo>
                    <a:cubicBezTo>
                      <a:pt x="30" y="150"/>
                      <a:pt x="29" y="145"/>
                      <a:pt x="29" y="139"/>
                    </a:cubicBezTo>
                    <a:cubicBezTo>
                      <a:pt x="27" y="110"/>
                      <a:pt x="24" y="50"/>
                      <a:pt x="26" y="51"/>
                    </a:cubicBezTo>
                    <a:cubicBezTo>
                      <a:pt x="27" y="52"/>
                      <a:pt x="28" y="53"/>
                      <a:pt x="29" y="54"/>
                    </a:cubicBezTo>
                    <a:cubicBezTo>
                      <a:pt x="29" y="54"/>
                      <a:pt x="29" y="54"/>
                      <a:pt x="29" y="54"/>
                    </a:cubicBezTo>
                    <a:cubicBezTo>
                      <a:pt x="32" y="104"/>
                      <a:pt x="32" y="104"/>
                      <a:pt x="32" y="104"/>
                    </a:cubicBezTo>
                    <a:cubicBezTo>
                      <a:pt x="34" y="124"/>
                      <a:pt x="35" y="140"/>
                      <a:pt x="36" y="149"/>
                    </a:cubicBezTo>
                    <a:cubicBezTo>
                      <a:pt x="37" y="153"/>
                      <a:pt x="37" y="156"/>
                      <a:pt x="37" y="156"/>
                    </a:cubicBezTo>
                    <a:cubicBezTo>
                      <a:pt x="37" y="157"/>
                      <a:pt x="37" y="157"/>
                      <a:pt x="37" y="157"/>
                    </a:cubicBezTo>
                    <a:cubicBezTo>
                      <a:pt x="38" y="159"/>
                      <a:pt x="39" y="161"/>
                      <a:pt x="40" y="163"/>
                    </a:cubicBezTo>
                    <a:cubicBezTo>
                      <a:pt x="41" y="164"/>
                      <a:pt x="41" y="166"/>
                      <a:pt x="42" y="167"/>
                    </a:cubicBezTo>
                    <a:cubicBezTo>
                      <a:pt x="49" y="258"/>
                      <a:pt x="49" y="258"/>
                      <a:pt x="49" y="258"/>
                    </a:cubicBezTo>
                    <a:cubicBezTo>
                      <a:pt x="48" y="259"/>
                      <a:pt x="46" y="259"/>
                      <a:pt x="45" y="259"/>
                    </a:cubicBezTo>
                    <a:cubicBezTo>
                      <a:pt x="42" y="260"/>
                      <a:pt x="39" y="261"/>
                      <a:pt x="36" y="262"/>
                    </a:cubicBezTo>
                    <a:cubicBezTo>
                      <a:pt x="35" y="260"/>
                      <a:pt x="35" y="260"/>
                      <a:pt x="35" y="260"/>
                    </a:cubicBezTo>
                    <a:cubicBezTo>
                      <a:pt x="25" y="246"/>
                      <a:pt x="25" y="246"/>
                      <a:pt x="25" y="246"/>
                    </a:cubicBezTo>
                    <a:cubicBezTo>
                      <a:pt x="23" y="248"/>
                      <a:pt x="23" y="248"/>
                      <a:pt x="23" y="248"/>
                    </a:cubicBezTo>
                    <a:cubicBezTo>
                      <a:pt x="32" y="261"/>
                      <a:pt x="32" y="261"/>
                      <a:pt x="32" y="261"/>
                    </a:cubicBezTo>
                    <a:cubicBezTo>
                      <a:pt x="33" y="263"/>
                      <a:pt x="33" y="263"/>
                      <a:pt x="33" y="263"/>
                    </a:cubicBezTo>
                    <a:cubicBezTo>
                      <a:pt x="29" y="265"/>
                      <a:pt x="25" y="266"/>
                      <a:pt x="21" y="268"/>
                    </a:cubicBezTo>
                    <a:cubicBezTo>
                      <a:pt x="11" y="275"/>
                      <a:pt x="5" y="283"/>
                      <a:pt x="5" y="292"/>
                    </a:cubicBezTo>
                    <a:cubicBezTo>
                      <a:pt x="5" y="313"/>
                      <a:pt x="39" y="329"/>
                      <a:pt x="86" y="329"/>
                    </a:cubicBezTo>
                    <a:cubicBezTo>
                      <a:pt x="91" y="329"/>
                      <a:pt x="96" y="328"/>
                      <a:pt x="101" y="328"/>
                    </a:cubicBezTo>
                    <a:cubicBezTo>
                      <a:pt x="123" y="361"/>
                      <a:pt x="123" y="361"/>
                      <a:pt x="123" y="361"/>
                    </a:cubicBezTo>
                    <a:cubicBezTo>
                      <a:pt x="125" y="359"/>
                      <a:pt x="125" y="359"/>
                      <a:pt x="125" y="359"/>
                    </a:cubicBezTo>
                    <a:cubicBezTo>
                      <a:pt x="104" y="328"/>
                      <a:pt x="104" y="328"/>
                      <a:pt x="104" y="328"/>
                    </a:cubicBezTo>
                    <a:cubicBezTo>
                      <a:pt x="141" y="324"/>
                      <a:pt x="167" y="310"/>
                      <a:pt x="167" y="292"/>
                    </a:cubicBezTo>
                    <a:cubicBezTo>
                      <a:pt x="167" y="282"/>
                      <a:pt x="159" y="273"/>
                      <a:pt x="147" y="267"/>
                    </a:cubicBezTo>
                    <a:cubicBezTo>
                      <a:pt x="159" y="259"/>
                      <a:pt x="159" y="259"/>
                      <a:pt x="159" y="259"/>
                    </a:cubicBezTo>
                    <a:cubicBezTo>
                      <a:pt x="158" y="257"/>
                      <a:pt x="158" y="257"/>
                      <a:pt x="158" y="257"/>
                    </a:cubicBezTo>
                    <a:cubicBezTo>
                      <a:pt x="144" y="265"/>
                      <a:pt x="144" y="265"/>
                      <a:pt x="144" y="265"/>
                    </a:cubicBezTo>
                    <a:cubicBezTo>
                      <a:pt x="138" y="263"/>
                      <a:pt x="131" y="260"/>
                      <a:pt x="124" y="259"/>
                    </a:cubicBezTo>
                    <a:cubicBezTo>
                      <a:pt x="129" y="188"/>
                      <a:pt x="129" y="188"/>
                      <a:pt x="129" y="188"/>
                    </a:cubicBezTo>
                    <a:cubicBezTo>
                      <a:pt x="131" y="169"/>
                      <a:pt x="131" y="169"/>
                      <a:pt x="131" y="169"/>
                    </a:cubicBezTo>
                    <a:cubicBezTo>
                      <a:pt x="133" y="165"/>
                      <a:pt x="135" y="161"/>
                      <a:pt x="137" y="157"/>
                    </a:cubicBezTo>
                    <a:cubicBezTo>
                      <a:pt x="137" y="156"/>
                      <a:pt x="137" y="156"/>
                      <a:pt x="137" y="156"/>
                    </a:cubicBezTo>
                    <a:cubicBezTo>
                      <a:pt x="137" y="156"/>
                      <a:pt x="138" y="147"/>
                      <a:pt x="139" y="134"/>
                    </a:cubicBezTo>
                    <a:cubicBezTo>
                      <a:pt x="139" y="130"/>
                      <a:pt x="140" y="126"/>
                      <a:pt x="140" y="122"/>
                    </a:cubicBezTo>
                    <a:cubicBezTo>
                      <a:pt x="144" y="56"/>
                      <a:pt x="144" y="56"/>
                      <a:pt x="144" y="56"/>
                    </a:cubicBezTo>
                    <a:cubicBezTo>
                      <a:pt x="144" y="55"/>
                      <a:pt x="145" y="55"/>
                      <a:pt x="145" y="55"/>
                    </a:cubicBezTo>
                    <a:cubicBezTo>
                      <a:pt x="146" y="54"/>
                      <a:pt x="147" y="52"/>
                      <a:pt x="148" y="51"/>
                    </a:cubicBezTo>
                    <a:cubicBezTo>
                      <a:pt x="149" y="50"/>
                      <a:pt x="149" y="62"/>
                      <a:pt x="149" y="77"/>
                    </a:cubicBezTo>
                    <a:cubicBezTo>
                      <a:pt x="143" y="89"/>
                      <a:pt x="143" y="89"/>
                      <a:pt x="143" y="89"/>
                    </a:cubicBezTo>
                    <a:cubicBezTo>
                      <a:pt x="145" y="90"/>
                      <a:pt x="145" y="90"/>
                      <a:pt x="145" y="90"/>
                    </a:cubicBezTo>
                    <a:cubicBezTo>
                      <a:pt x="149" y="83"/>
                      <a:pt x="149" y="83"/>
                      <a:pt x="149" y="83"/>
                    </a:cubicBezTo>
                    <a:cubicBezTo>
                      <a:pt x="149" y="99"/>
                      <a:pt x="149" y="118"/>
                      <a:pt x="148" y="133"/>
                    </a:cubicBezTo>
                    <a:cubicBezTo>
                      <a:pt x="148" y="142"/>
                      <a:pt x="147" y="149"/>
                      <a:pt x="147" y="152"/>
                    </a:cubicBezTo>
                    <a:cubicBezTo>
                      <a:pt x="151" y="154"/>
                      <a:pt x="158" y="152"/>
                      <a:pt x="165" y="149"/>
                    </a:cubicBezTo>
                    <a:cubicBezTo>
                      <a:pt x="166" y="146"/>
                      <a:pt x="166" y="142"/>
                      <a:pt x="167" y="136"/>
                    </a:cubicBezTo>
                    <a:cubicBezTo>
                      <a:pt x="171" y="105"/>
                      <a:pt x="177" y="36"/>
                      <a:pt x="176" y="29"/>
                    </a:cubicBezTo>
                    <a:cubicBezTo>
                      <a:pt x="174" y="24"/>
                      <a:pt x="142" y="0"/>
                      <a:pt x="116" y="4"/>
                    </a:cubicBezTo>
                    <a:close/>
                    <a:moveTo>
                      <a:pt x="84" y="191"/>
                    </a:moveTo>
                    <a:cubicBezTo>
                      <a:pt x="85" y="191"/>
                      <a:pt x="86" y="191"/>
                      <a:pt x="86" y="191"/>
                    </a:cubicBezTo>
                    <a:cubicBezTo>
                      <a:pt x="87" y="191"/>
                      <a:pt x="87" y="191"/>
                      <a:pt x="88" y="191"/>
                    </a:cubicBezTo>
                    <a:cubicBezTo>
                      <a:pt x="83" y="200"/>
                      <a:pt x="83" y="200"/>
                      <a:pt x="83" y="200"/>
                    </a:cubicBezTo>
                    <a:lnTo>
                      <a:pt x="84" y="191"/>
                    </a:lnTo>
                    <a:close/>
                    <a:moveTo>
                      <a:pt x="138" y="275"/>
                    </a:moveTo>
                    <a:cubicBezTo>
                      <a:pt x="149" y="280"/>
                      <a:pt x="155" y="286"/>
                      <a:pt x="155" y="292"/>
                    </a:cubicBezTo>
                    <a:cubicBezTo>
                      <a:pt x="155" y="298"/>
                      <a:pt x="147" y="305"/>
                      <a:pt x="134" y="310"/>
                    </a:cubicBezTo>
                    <a:cubicBezTo>
                      <a:pt x="129" y="311"/>
                      <a:pt x="125" y="313"/>
                      <a:pt x="120" y="314"/>
                    </a:cubicBezTo>
                    <a:cubicBezTo>
                      <a:pt x="110" y="316"/>
                      <a:pt x="98" y="317"/>
                      <a:pt x="86" y="317"/>
                    </a:cubicBezTo>
                    <a:cubicBezTo>
                      <a:pt x="71" y="317"/>
                      <a:pt x="57" y="316"/>
                      <a:pt x="46" y="313"/>
                    </a:cubicBezTo>
                    <a:cubicBezTo>
                      <a:pt x="28" y="307"/>
                      <a:pt x="16" y="299"/>
                      <a:pt x="16" y="292"/>
                    </a:cubicBezTo>
                    <a:cubicBezTo>
                      <a:pt x="16" y="283"/>
                      <a:pt x="29" y="274"/>
                      <a:pt x="50" y="269"/>
                    </a:cubicBezTo>
                    <a:cubicBezTo>
                      <a:pt x="51" y="279"/>
                      <a:pt x="51" y="279"/>
                      <a:pt x="51" y="279"/>
                    </a:cubicBezTo>
                    <a:cubicBezTo>
                      <a:pt x="72" y="279"/>
                      <a:pt x="72" y="279"/>
                      <a:pt x="72" y="279"/>
                    </a:cubicBezTo>
                    <a:cubicBezTo>
                      <a:pt x="74" y="278"/>
                      <a:pt x="74" y="278"/>
                      <a:pt x="74" y="278"/>
                    </a:cubicBezTo>
                    <a:cubicBezTo>
                      <a:pt x="75" y="269"/>
                      <a:pt x="75" y="269"/>
                      <a:pt x="75" y="269"/>
                    </a:cubicBezTo>
                    <a:cubicBezTo>
                      <a:pt x="75" y="266"/>
                      <a:pt x="75" y="266"/>
                      <a:pt x="75" y="266"/>
                    </a:cubicBezTo>
                    <a:cubicBezTo>
                      <a:pt x="76" y="266"/>
                      <a:pt x="76" y="266"/>
                      <a:pt x="76" y="266"/>
                    </a:cubicBezTo>
                    <a:cubicBezTo>
                      <a:pt x="76" y="266"/>
                      <a:pt x="77" y="266"/>
                      <a:pt x="77" y="266"/>
                    </a:cubicBezTo>
                    <a:cubicBezTo>
                      <a:pt x="80" y="266"/>
                      <a:pt x="83" y="266"/>
                      <a:pt x="86" y="266"/>
                    </a:cubicBezTo>
                    <a:cubicBezTo>
                      <a:pt x="90" y="266"/>
                      <a:pt x="94" y="266"/>
                      <a:pt x="99" y="266"/>
                    </a:cubicBezTo>
                    <a:cubicBezTo>
                      <a:pt x="100" y="279"/>
                      <a:pt x="100" y="279"/>
                      <a:pt x="100" y="279"/>
                    </a:cubicBezTo>
                    <a:cubicBezTo>
                      <a:pt x="122" y="279"/>
                      <a:pt x="122" y="279"/>
                      <a:pt x="122" y="279"/>
                    </a:cubicBezTo>
                    <a:cubicBezTo>
                      <a:pt x="123" y="270"/>
                      <a:pt x="123" y="270"/>
                      <a:pt x="123" y="270"/>
                    </a:cubicBezTo>
                    <a:cubicBezTo>
                      <a:pt x="129" y="271"/>
                      <a:pt x="134" y="273"/>
                      <a:pt x="138" y="275"/>
                    </a:cubicBezTo>
                    <a:close/>
                    <a:moveTo>
                      <a:pt x="86" y="255"/>
                    </a:moveTo>
                    <a:cubicBezTo>
                      <a:pt x="83" y="255"/>
                      <a:pt x="80" y="255"/>
                      <a:pt x="77" y="255"/>
                    </a:cubicBezTo>
                    <a:cubicBezTo>
                      <a:pt x="82" y="207"/>
                      <a:pt x="82" y="207"/>
                      <a:pt x="82" y="207"/>
                    </a:cubicBezTo>
                    <a:cubicBezTo>
                      <a:pt x="89" y="194"/>
                      <a:pt x="89" y="194"/>
                      <a:pt x="89" y="194"/>
                    </a:cubicBezTo>
                    <a:cubicBezTo>
                      <a:pt x="97" y="255"/>
                      <a:pt x="97" y="255"/>
                      <a:pt x="97" y="255"/>
                    </a:cubicBezTo>
                    <a:cubicBezTo>
                      <a:pt x="93" y="255"/>
                      <a:pt x="90" y="255"/>
                      <a:pt x="86" y="25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78" name="Freeform 78">
                <a:extLst>
                  <a:ext uri="{FF2B5EF4-FFF2-40B4-BE49-F238E27FC236}">
                    <a16:creationId xmlns:a16="http://schemas.microsoft.com/office/drawing/2014/main" id="{6FF30E2B-2572-7643-55C8-25F062664F62}"/>
                  </a:ext>
                </a:extLst>
              </p:cNvPr>
              <p:cNvSpPr>
                <a:spLocks/>
              </p:cNvSpPr>
              <p:nvPr/>
            </p:nvSpPr>
            <p:spPr bwMode="auto">
              <a:xfrm>
                <a:off x="9419261" y="4801395"/>
                <a:ext cx="136525" cy="195263"/>
              </a:xfrm>
              <a:custGeom>
                <a:avLst/>
                <a:gdLst>
                  <a:gd name="T0" fmla="*/ 4 w 79"/>
                  <a:gd name="T1" fmla="*/ 52 h 112"/>
                  <a:gd name="T2" fmla="*/ 0 w 79"/>
                  <a:gd name="T3" fmla="*/ 65 h 112"/>
                  <a:gd name="T4" fmla="*/ 4 w 79"/>
                  <a:gd name="T5" fmla="*/ 78 h 112"/>
                  <a:gd name="T6" fmla="*/ 6 w 79"/>
                  <a:gd name="T7" fmla="*/ 74 h 112"/>
                  <a:gd name="T8" fmla="*/ 40 w 79"/>
                  <a:gd name="T9" fmla="*/ 112 h 112"/>
                  <a:gd name="T10" fmla="*/ 73 w 79"/>
                  <a:gd name="T11" fmla="*/ 73 h 112"/>
                  <a:gd name="T12" fmla="*/ 76 w 79"/>
                  <a:gd name="T13" fmla="*/ 77 h 112"/>
                  <a:gd name="T14" fmla="*/ 79 w 79"/>
                  <a:gd name="T15" fmla="*/ 64 h 112"/>
                  <a:gd name="T16" fmla="*/ 76 w 79"/>
                  <a:gd name="T17" fmla="*/ 52 h 112"/>
                  <a:gd name="T18" fmla="*/ 75 w 79"/>
                  <a:gd name="T19" fmla="*/ 52 h 112"/>
                  <a:gd name="T20" fmla="*/ 74 w 79"/>
                  <a:gd name="T21" fmla="*/ 41 h 112"/>
                  <a:gd name="T22" fmla="*/ 46 w 79"/>
                  <a:gd name="T23" fmla="*/ 34 h 112"/>
                  <a:gd name="T24" fmla="*/ 50 w 79"/>
                  <a:gd name="T25" fmla="*/ 36 h 112"/>
                  <a:gd name="T26" fmla="*/ 78 w 79"/>
                  <a:gd name="T27" fmla="*/ 27 h 112"/>
                  <a:gd name="T28" fmla="*/ 14 w 79"/>
                  <a:gd name="T29" fmla="*/ 20 h 112"/>
                  <a:gd name="T30" fmla="*/ 2 w 79"/>
                  <a:gd name="T31" fmla="*/ 28 h 112"/>
                  <a:gd name="T32" fmla="*/ 10 w 79"/>
                  <a:gd name="T33" fmla="*/ 28 h 112"/>
                  <a:gd name="T34" fmla="*/ 5 w 79"/>
                  <a:gd name="T35" fmla="*/ 46 h 112"/>
                  <a:gd name="T36" fmla="*/ 4 w 79"/>
                  <a:gd name="T37" fmla="*/ 52 h 112"/>
                  <a:gd name="T38" fmla="*/ 4 w 79"/>
                  <a:gd name="T39" fmla="*/ 5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9" h="112">
                    <a:moveTo>
                      <a:pt x="4" y="52"/>
                    </a:moveTo>
                    <a:cubicBezTo>
                      <a:pt x="2" y="52"/>
                      <a:pt x="0" y="58"/>
                      <a:pt x="0" y="65"/>
                    </a:cubicBezTo>
                    <a:cubicBezTo>
                      <a:pt x="0" y="72"/>
                      <a:pt x="2" y="78"/>
                      <a:pt x="4" y="78"/>
                    </a:cubicBezTo>
                    <a:cubicBezTo>
                      <a:pt x="4" y="78"/>
                      <a:pt x="5" y="76"/>
                      <a:pt x="6" y="74"/>
                    </a:cubicBezTo>
                    <a:cubicBezTo>
                      <a:pt x="11" y="96"/>
                      <a:pt x="30" y="112"/>
                      <a:pt x="40" y="112"/>
                    </a:cubicBezTo>
                    <a:cubicBezTo>
                      <a:pt x="53" y="112"/>
                      <a:pt x="71" y="97"/>
                      <a:pt x="73" y="73"/>
                    </a:cubicBezTo>
                    <a:cubicBezTo>
                      <a:pt x="74" y="75"/>
                      <a:pt x="75" y="77"/>
                      <a:pt x="76" y="77"/>
                    </a:cubicBezTo>
                    <a:cubicBezTo>
                      <a:pt x="77" y="77"/>
                      <a:pt x="79" y="71"/>
                      <a:pt x="79" y="64"/>
                    </a:cubicBezTo>
                    <a:cubicBezTo>
                      <a:pt x="79" y="57"/>
                      <a:pt x="77" y="52"/>
                      <a:pt x="76" y="52"/>
                    </a:cubicBezTo>
                    <a:cubicBezTo>
                      <a:pt x="75" y="52"/>
                      <a:pt x="75" y="52"/>
                      <a:pt x="75" y="52"/>
                    </a:cubicBezTo>
                    <a:cubicBezTo>
                      <a:pt x="75" y="49"/>
                      <a:pt x="75" y="46"/>
                      <a:pt x="74" y="41"/>
                    </a:cubicBezTo>
                    <a:cubicBezTo>
                      <a:pt x="69" y="46"/>
                      <a:pt x="58" y="40"/>
                      <a:pt x="46" y="34"/>
                    </a:cubicBezTo>
                    <a:cubicBezTo>
                      <a:pt x="47" y="35"/>
                      <a:pt x="49" y="35"/>
                      <a:pt x="50" y="36"/>
                    </a:cubicBezTo>
                    <a:cubicBezTo>
                      <a:pt x="70" y="46"/>
                      <a:pt x="78" y="27"/>
                      <a:pt x="78" y="27"/>
                    </a:cubicBezTo>
                    <a:cubicBezTo>
                      <a:pt x="78" y="27"/>
                      <a:pt x="53" y="0"/>
                      <a:pt x="14" y="20"/>
                    </a:cubicBezTo>
                    <a:cubicBezTo>
                      <a:pt x="11" y="22"/>
                      <a:pt x="6" y="26"/>
                      <a:pt x="2" y="28"/>
                    </a:cubicBezTo>
                    <a:cubicBezTo>
                      <a:pt x="2" y="28"/>
                      <a:pt x="5" y="28"/>
                      <a:pt x="10" y="28"/>
                    </a:cubicBezTo>
                    <a:cubicBezTo>
                      <a:pt x="6" y="31"/>
                      <a:pt x="4" y="36"/>
                      <a:pt x="5" y="46"/>
                    </a:cubicBezTo>
                    <a:cubicBezTo>
                      <a:pt x="4" y="48"/>
                      <a:pt x="4" y="50"/>
                      <a:pt x="4" y="52"/>
                    </a:cubicBezTo>
                    <a:cubicBezTo>
                      <a:pt x="4" y="52"/>
                      <a:pt x="4" y="52"/>
                      <a:pt x="4" y="5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79" name="Freeform 79">
                <a:extLst>
                  <a:ext uri="{FF2B5EF4-FFF2-40B4-BE49-F238E27FC236}">
                    <a16:creationId xmlns:a16="http://schemas.microsoft.com/office/drawing/2014/main" id="{FB9DD06D-7B9F-7C12-4C1C-FE18DBCD0155}"/>
                  </a:ext>
                </a:extLst>
              </p:cNvPr>
              <p:cNvSpPr>
                <a:spLocks/>
              </p:cNvSpPr>
              <p:nvPr/>
            </p:nvSpPr>
            <p:spPr bwMode="auto">
              <a:xfrm>
                <a:off x="9384336" y="5482433"/>
                <a:ext cx="74613" cy="25400"/>
              </a:xfrm>
              <a:custGeom>
                <a:avLst/>
                <a:gdLst>
                  <a:gd name="T0" fmla="*/ 22 w 43"/>
                  <a:gd name="T1" fmla="*/ 0 h 15"/>
                  <a:gd name="T2" fmla="*/ 15 w 43"/>
                  <a:gd name="T3" fmla="*/ 14 h 15"/>
                  <a:gd name="T4" fmla="*/ 35 w 43"/>
                  <a:gd name="T5" fmla="*/ 8 h 15"/>
                  <a:gd name="T6" fmla="*/ 37 w 43"/>
                  <a:gd name="T7" fmla="*/ 8 h 15"/>
                  <a:gd name="T8" fmla="*/ 42 w 43"/>
                  <a:gd name="T9" fmla="*/ 8 h 15"/>
                  <a:gd name="T10" fmla="*/ 42 w 43"/>
                  <a:gd name="T11" fmla="*/ 0 h 15"/>
                  <a:gd name="T12" fmla="*/ 43 w 43"/>
                  <a:gd name="T13" fmla="*/ 0 h 15"/>
                  <a:gd name="T14" fmla="*/ 22 w 43"/>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15">
                    <a:moveTo>
                      <a:pt x="22" y="0"/>
                    </a:moveTo>
                    <a:cubicBezTo>
                      <a:pt x="22" y="0"/>
                      <a:pt x="0" y="13"/>
                      <a:pt x="15" y="14"/>
                    </a:cubicBezTo>
                    <a:cubicBezTo>
                      <a:pt x="24" y="15"/>
                      <a:pt x="29" y="12"/>
                      <a:pt x="35" y="8"/>
                    </a:cubicBezTo>
                    <a:cubicBezTo>
                      <a:pt x="37" y="6"/>
                      <a:pt x="36" y="8"/>
                      <a:pt x="37" y="8"/>
                    </a:cubicBezTo>
                    <a:cubicBezTo>
                      <a:pt x="38" y="8"/>
                      <a:pt x="41" y="8"/>
                      <a:pt x="42" y="8"/>
                    </a:cubicBezTo>
                    <a:cubicBezTo>
                      <a:pt x="43" y="2"/>
                      <a:pt x="42" y="0"/>
                      <a:pt x="42" y="0"/>
                    </a:cubicBezTo>
                    <a:cubicBezTo>
                      <a:pt x="43" y="0"/>
                      <a:pt x="43" y="0"/>
                      <a:pt x="43" y="0"/>
                    </a:cubicBezTo>
                    <a:lnTo>
                      <a:pt x="22"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80" name="Freeform 80">
                <a:extLst>
                  <a:ext uri="{FF2B5EF4-FFF2-40B4-BE49-F238E27FC236}">
                    <a16:creationId xmlns:a16="http://schemas.microsoft.com/office/drawing/2014/main" id="{F78C8E10-C52A-2664-D4ED-402A488F5AA9}"/>
                  </a:ext>
                </a:extLst>
              </p:cNvPr>
              <p:cNvSpPr>
                <a:spLocks/>
              </p:cNvSpPr>
              <p:nvPr/>
            </p:nvSpPr>
            <p:spPr bwMode="auto">
              <a:xfrm>
                <a:off x="9511336" y="5482433"/>
                <a:ext cx="74613" cy="25400"/>
              </a:xfrm>
              <a:custGeom>
                <a:avLst/>
                <a:gdLst>
                  <a:gd name="T0" fmla="*/ 0 w 43"/>
                  <a:gd name="T1" fmla="*/ 0 h 15"/>
                  <a:gd name="T2" fmla="*/ 1 w 43"/>
                  <a:gd name="T3" fmla="*/ 0 h 15"/>
                  <a:gd name="T4" fmla="*/ 1 w 43"/>
                  <a:gd name="T5" fmla="*/ 8 h 15"/>
                  <a:gd name="T6" fmla="*/ 6 w 43"/>
                  <a:gd name="T7" fmla="*/ 8 h 15"/>
                  <a:gd name="T8" fmla="*/ 8 w 43"/>
                  <a:gd name="T9" fmla="*/ 8 h 15"/>
                  <a:gd name="T10" fmla="*/ 28 w 43"/>
                  <a:gd name="T11" fmla="*/ 14 h 15"/>
                  <a:gd name="T12" fmla="*/ 20 w 43"/>
                  <a:gd name="T13" fmla="*/ 0 h 15"/>
                  <a:gd name="T14" fmla="*/ 0 w 43"/>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15">
                    <a:moveTo>
                      <a:pt x="0" y="0"/>
                    </a:moveTo>
                    <a:cubicBezTo>
                      <a:pt x="1" y="0"/>
                      <a:pt x="1" y="0"/>
                      <a:pt x="1" y="0"/>
                    </a:cubicBezTo>
                    <a:cubicBezTo>
                      <a:pt x="1" y="0"/>
                      <a:pt x="0" y="2"/>
                      <a:pt x="1" y="8"/>
                    </a:cubicBezTo>
                    <a:cubicBezTo>
                      <a:pt x="2" y="8"/>
                      <a:pt x="5" y="8"/>
                      <a:pt x="6" y="8"/>
                    </a:cubicBezTo>
                    <a:cubicBezTo>
                      <a:pt x="6" y="8"/>
                      <a:pt x="6" y="6"/>
                      <a:pt x="8" y="8"/>
                    </a:cubicBezTo>
                    <a:cubicBezTo>
                      <a:pt x="13" y="12"/>
                      <a:pt x="19" y="15"/>
                      <a:pt x="28" y="14"/>
                    </a:cubicBezTo>
                    <a:cubicBezTo>
                      <a:pt x="43" y="13"/>
                      <a:pt x="20" y="0"/>
                      <a:pt x="20" y="0"/>
                    </a:cubicBez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81" name="Freeform 81">
                <a:extLst>
                  <a:ext uri="{FF2B5EF4-FFF2-40B4-BE49-F238E27FC236}">
                    <a16:creationId xmlns:a16="http://schemas.microsoft.com/office/drawing/2014/main" id="{07DB3A95-77F5-52BD-A346-C2ECBD51CAC4}"/>
                  </a:ext>
                </a:extLst>
              </p:cNvPr>
              <p:cNvSpPr>
                <a:spLocks/>
              </p:cNvSpPr>
              <p:nvPr/>
            </p:nvSpPr>
            <p:spPr bwMode="auto">
              <a:xfrm>
                <a:off x="9752636" y="4755358"/>
                <a:ext cx="17463" cy="17463"/>
              </a:xfrm>
              <a:custGeom>
                <a:avLst/>
                <a:gdLst>
                  <a:gd name="T0" fmla="*/ 1 w 10"/>
                  <a:gd name="T1" fmla="*/ 7 h 10"/>
                  <a:gd name="T2" fmla="*/ 3 w 10"/>
                  <a:gd name="T3" fmla="*/ 6 h 10"/>
                  <a:gd name="T4" fmla="*/ 3 w 10"/>
                  <a:gd name="T5" fmla="*/ 6 h 10"/>
                  <a:gd name="T6" fmla="*/ 6 w 10"/>
                  <a:gd name="T7" fmla="*/ 9 h 10"/>
                  <a:gd name="T8" fmla="*/ 10 w 10"/>
                  <a:gd name="T9" fmla="*/ 0 h 10"/>
                  <a:gd name="T10" fmla="*/ 3 w 10"/>
                  <a:gd name="T11" fmla="*/ 2 h 10"/>
                  <a:gd name="T12" fmla="*/ 1 w 10"/>
                  <a:gd name="T13" fmla="*/ 7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1" y="7"/>
                    </a:moveTo>
                    <a:cubicBezTo>
                      <a:pt x="0" y="10"/>
                      <a:pt x="3" y="7"/>
                      <a:pt x="3" y="6"/>
                    </a:cubicBezTo>
                    <a:cubicBezTo>
                      <a:pt x="3" y="5"/>
                      <a:pt x="3" y="4"/>
                      <a:pt x="3" y="6"/>
                    </a:cubicBezTo>
                    <a:cubicBezTo>
                      <a:pt x="3" y="8"/>
                      <a:pt x="4" y="9"/>
                      <a:pt x="6" y="9"/>
                    </a:cubicBezTo>
                    <a:cubicBezTo>
                      <a:pt x="9" y="8"/>
                      <a:pt x="10" y="0"/>
                      <a:pt x="10" y="0"/>
                    </a:cubicBezTo>
                    <a:cubicBezTo>
                      <a:pt x="3" y="2"/>
                      <a:pt x="3" y="2"/>
                      <a:pt x="3" y="2"/>
                    </a:cubicBezTo>
                    <a:cubicBezTo>
                      <a:pt x="1" y="2"/>
                      <a:pt x="1" y="5"/>
                      <a:pt x="1" y="7"/>
                    </a:cubicBez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82" name="Freeform 82">
                <a:extLst>
                  <a:ext uri="{FF2B5EF4-FFF2-40B4-BE49-F238E27FC236}">
                    <a16:creationId xmlns:a16="http://schemas.microsoft.com/office/drawing/2014/main" id="{902980B8-7B65-6554-B2F4-7CA539B5F62F}"/>
                  </a:ext>
                </a:extLst>
              </p:cNvPr>
              <p:cNvSpPr>
                <a:spLocks/>
              </p:cNvSpPr>
              <p:nvPr/>
            </p:nvSpPr>
            <p:spPr bwMode="auto">
              <a:xfrm>
                <a:off x="9649448" y="4756945"/>
                <a:ext cx="15875" cy="15875"/>
              </a:xfrm>
              <a:custGeom>
                <a:avLst/>
                <a:gdLst>
                  <a:gd name="T0" fmla="*/ 7 w 10"/>
                  <a:gd name="T1" fmla="*/ 5 h 9"/>
                  <a:gd name="T2" fmla="*/ 8 w 10"/>
                  <a:gd name="T3" fmla="*/ 5 h 9"/>
                  <a:gd name="T4" fmla="*/ 10 w 10"/>
                  <a:gd name="T5" fmla="*/ 7 h 9"/>
                  <a:gd name="T6" fmla="*/ 8 w 10"/>
                  <a:gd name="T7" fmla="*/ 1 h 9"/>
                  <a:gd name="T8" fmla="*/ 0 w 10"/>
                  <a:gd name="T9" fmla="*/ 0 h 9"/>
                  <a:gd name="T10" fmla="*/ 4 w 10"/>
                  <a:gd name="T11" fmla="*/ 8 h 9"/>
                  <a:gd name="T12" fmla="*/ 7 w 10"/>
                  <a:gd name="T13" fmla="*/ 5 h 9"/>
                </a:gdLst>
                <a:ahLst/>
                <a:cxnLst>
                  <a:cxn ang="0">
                    <a:pos x="T0" y="T1"/>
                  </a:cxn>
                  <a:cxn ang="0">
                    <a:pos x="T2" y="T3"/>
                  </a:cxn>
                  <a:cxn ang="0">
                    <a:pos x="T4" y="T5"/>
                  </a:cxn>
                  <a:cxn ang="0">
                    <a:pos x="T6" y="T7"/>
                  </a:cxn>
                  <a:cxn ang="0">
                    <a:pos x="T8" y="T9"/>
                  </a:cxn>
                  <a:cxn ang="0">
                    <a:pos x="T10" y="T11"/>
                  </a:cxn>
                  <a:cxn ang="0">
                    <a:pos x="T12" y="T13"/>
                  </a:cxn>
                </a:cxnLst>
                <a:rect l="0" t="0" r="r" b="b"/>
                <a:pathLst>
                  <a:path w="10" h="9">
                    <a:moveTo>
                      <a:pt x="7" y="5"/>
                    </a:moveTo>
                    <a:cubicBezTo>
                      <a:pt x="7" y="4"/>
                      <a:pt x="8" y="4"/>
                      <a:pt x="8" y="5"/>
                    </a:cubicBezTo>
                    <a:cubicBezTo>
                      <a:pt x="8" y="6"/>
                      <a:pt x="10" y="9"/>
                      <a:pt x="10" y="7"/>
                    </a:cubicBezTo>
                    <a:cubicBezTo>
                      <a:pt x="9" y="4"/>
                      <a:pt x="9" y="1"/>
                      <a:pt x="8" y="1"/>
                    </a:cubicBezTo>
                    <a:cubicBezTo>
                      <a:pt x="0" y="0"/>
                      <a:pt x="0" y="0"/>
                      <a:pt x="0" y="0"/>
                    </a:cubicBezTo>
                    <a:cubicBezTo>
                      <a:pt x="0" y="0"/>
                      <a:pt x="1" y="7"/>
                      <a:pt x="4" y="8"/>
                    </a:cubicBezTo>
                    <a:cubicBezTo>
                      <a:pt x="6" y="8"/>
                      <a:pt x="7" y="7"/>
                      <a:pt x="7" y="5"/>
                    </a:cubicBez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83" name="Freeform 83">
                <a:extLst>
                  <a:ext uri="{FF2B5EF4-FFF2-40B4-BE49-F238E27FC236}">
                    <a16:creationId xmlns:a16="http://schemas.microsoft.com/office/drawing/2014/main" id="{14979568-8E3D-BFDC-1331-D1154C571414}"/>
                  </a:ext>
                </a:extLst>
              </p:cNvPr>
              <p:cNvSpPr>
                <a:spLocks/>
              </p:cNvSpPr>
              <p:nvPr/>
            </p:nvSpPr>
            <p:spPr bwMode="auto">
              <a:xfrm>
                <a:off x="9679611" y="4548983"/>
                <a:ext cx="61913" cy="88900"/>
              </a:xfrm>
              <a:custGeom>
                <a:avLst/>
                <a:gdLst>
                  <a:gd name="T0" fmla="*/ 1 w 35"/>
                  <a:gd name="T1" fmla="*/ 24 h 51"/>
                  <a:gd name="T2" fmla="*/ 0 w 35"/>
                  <a:gd name="T3" fmla="*/ 30 h 51"/>
                  <a:gd name="T4" fmla="*/ 1 w 35"/>
                  <a:gd name="T5" fmla="*/ 35 h 51"/>
                  <a:gd name="T6" fmla="*/ 2 w 35"/>
                  <a:gd name="T7" fmla="*/ 34 h 51"/>
                  <a:gd name="T8" fmla="*/ 18 w 35"/>
                  <a:gd name="T9" fmla="*/ 51 h 51"/>
                  <a:gd name="T10" fmla="*/ 33 w 35"/>
                  <a:gd name="T11" fmla="*/ 33 h 51"/>
                  <a:gd name="T12" fmla="*/ 34 w 35"/>
                  <a:gd name="T13" fmla="*/ 35 h 51"/>
                  <a:gd name="T14" fmla="*/ 35 w 35"/>
                  <a:gd name="T15" fmla="*/ 29 h 51"/>
                  <a:gd name="T16" fmla="*/ 34 w 35"/>
                  <a:gd name="T17" fmla="*/ 24 h 51"/>
                  <a:gd name="T18" fmla="*/ 33 w 35"/>
                  <a:gd name="T19" fmla="*/ 24 h 51"/>
                  <a:gd name="T20" fmla="*/ 33 w 35"/>
                  <a:gd name="T21" fmla="*/ 19 h 51"/>
                  <a:gd name="T22" fmla="*/ 20 w 35"/>
                  <a:gd name="T23" fmla="*/ 16 h 51"/>
                  <a:gd name="T24" fmla="*/ 22 w 35"/>
                  <a:gd name="T25" fmla="*/ 17 h 51"/>
                  <a:gd name="T26" fmla="*/ 35 w 35"/>
                  <a:gd name="T27" fmla="*/ 12 h 51"/>
                  <a:gd name="T28" fmla="*/ 6 w 35"/>
                  <a:gd name="T29" fmla="*/ 9 h 51"/>
                  <a:gd name="T30" fmla="*/ 1 w 35"/>
                  <a:gd name="T31" fmla="*/ 13 h 51"/>
                  <a:gd name="T32" fmla="*/ 4 w 35"/>
                  <a:gd name="T33" fmla="*/ 13 h 51"/>
                  <a:gd name="T34" fmla="*/ 2 w 35"/>
                  <a:gd name="T35" fmla="*/ 21 h 51"/>
                  <a:gd name="T36" fmla="*/ 2 w 35"/>
                  <a:gd name="T37" fmla="*/ 24 h 51"/>
                  <a:gd name="T38" fmla="*/ 1 w 35"/>
                  <a:gd name="T39" fmla="*/ 2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51">
                    <a:moveTo>
                      <a:pt x="1" y="24"/>
                    </a:moveTo>
                    <a:cubicBezTo>
                      <a:pt x="1" y="24"/>
                      <a:pt x="0" y="26"/>
                      <a:pt x="0" y="30"/>
                    </a:cubicBezTo>
                    <a:cubicBezTo>
                      <a:pt x="0" y="33"/>
                      <a:pt x="1" y="35"/>
                      <a:pt x="1" y="35"/>
                    </a:cubicBezTo>
                    <a:cubicBezTo>
                      <a:pt x="2" y="35"/>
                      <a:pt x="2" y="35"/>
                      <a:pt x="2" y="34"/>
                    </a:cubicBezTo>
                    <a:cubicBezTo>
                      <a:pt x="5" y="43"/>
                      <a:pt x="13" y="51"/>
                      <a:pt x="18" y="51"/>
                    </a:cubicBezTo>
                    <a:cubicBezTo>
                      <a:pt x="24" y="51"/>
                      <a:pt x="32" y="44"/>
                      <a:pt x="33" y="33"/>
                    </a:cubicBezTo>
                    <a:cubicBezTo>
                      <a:pt x="33" y="34"/>
                      <a:pt x="33" y="35"/>
                      <a:pt x="34" y="35"/>
                    </a:cubicBezTo>
                    <a:cubicBezTo>
                      <a:pt x="35" y="35"/>
                      <a:pt x="35" y="32"/>
                      <a:pt x="35" y="29"/>
                    </a:cubicBezTo>
                    <a:cubicBezTo>
                      <a:pt x="35" y="26"/>
                      <a:pt x="35" y="24"/>
                      <a:pt x="34" y="24"/>
                    </a:cubicBezTo>
                    <a:cubicBezTo>
                      <a:pt x="34" y="24"/>
                      <a:pt x="34" y="24"/>
                      <a:pt x="33" y="24"/>
                    </a:cubicBezTo>
                    <a:cubicBezTo>
                      <a:pt x="34" y="22"/>
                      <a:pt x="34" y="21"/>
                      <a:pt x="33" y="19"/>
                    </a:cubicBezTo>
                    <a:cubicBezTo>
                      <a:pt x="31" y="21"/>
                      <a:pt x="26" y="18"/>
                      <a:pt x="20" y="16"/>
                    </a:cubicBezTo>
                    <a:cubicBezTo>
                      <a:pt x="21" y="16"/>
                      <a:pt x="22" y="16"/>
                      <a:pt x="22" y="17"/>
                    </a:cubicBezTo>
                    <a:cubicBezTo>
                      <a:pt x="31" y="21"/>
                      <a:pt x="35" y="12"/>
                      <a:pt x="35" y="12"/>
                    </a:cubicBezTo>
                    <a:cubicBezTo>
                      <a:pt x="35" y="12"/>
                      <a:pt x="24" y="0"/>
                      <a:pt x="6" y="9"/>
                    </a:cubicBezTo>
                    <a:cubicBezTo>
                      <a:pt x="5" y="10"/>
                      <a:pt x="2" y="12"/>
                      <a:pt x="1" y="13"/>
                    </a:cubicBezTo>
                    <a:cubicBezTo>
                      <a:pt x="1" y="13"/>
                      <a:pt x="2" y="13"/>
                      <a:pt x="4" y="13"/>
                    </a:cubicBezTo>
                    <a:cubicBezTo>
                      <a:pt x="2" y="14"/>
                      <a:pt x="1" y="17"/>
                      <a:pt x="2" y="21"/>
                    </a:cubicBezTo>
                    <a:cubicBezTo>
                      <a:pt x="2" y="22"/>
                      <a:pt x="2" y="23"/>
                      <a:pt x="2" y="24"/>
                    </a:cubicBezTo>
                    <a:cubicBezTo>
                      <a:pt x="2" y="24"/>
                      <a:pt x="1" y="24"/>
                      <a:pt x="1" y="24"/>
                    </a:cubicBez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84" name="Freeform 84">
                <a:extLst>
                  <a:ext uri="{FF2B5EF4-FFF2-40B4-BE49-F238E27FC236}">
                    <a16:creationId xmlns:a16="http://schemas.microsoft.com/office/drawing/2014/main" id="{E2EE13E6-B259-FFF4-3E17-89BF1D1CBEFF}"/>
                  </a:ext>
                </a:extLst>
              </p:cNvPr>
              <p:cNvSpPr>
                <a:spLocks/>
              </p:cNvSpPr>
              <p:nvPr/>
            </p:nvSpPr>
            <p:spPr bwMode="auto">
              <a:xfrm>
                <a:off x="9663736" y="4855370"/>
                <a:ext cx="33338" cy="12700"/>
              </a:xfrm>
              <a:custGeom>
                <a:avLst/>
                <a:gdLst>
                  <a:gd name="T0" fmla="*/ 10 w 19"/>
                  <a:gd name="T1" fmla="*/ 0 h 7"/>
                  <a:gd name="T2" fmla="*/ 7 w 19"/>
                  <a:gd name="T3" fmla="*/ 6 h 7"/>
                  <a:gd name="T4" fmla="*/ 15 w 19"/>
                  <a:gd name="T5" fmla="*/ 4 h 7"/>
                  <a:gd name="T6" fmla="*/ 17 w 19"/>
                  <a:gd name="T7" fmla="*/ 4 h 7"/>
                  <a:gd name="T8" fmla="*/ 19 w 19"/>
                  <a:gd name="T9" fmla="*/ 3 h 7"/>
                  <a:gd name="T10" fmla="*/ 19 w 19"/>
                  <a:gd name="T11" fmla="*/ 0 h 7"/>
                  <a:gd name="T12" fmla="*/ 19 w 19"/>
                  <a:gd name="T13" fmla="*/ 0 h 7"/>
                  <a:gd name="T14" fmla="*/ 10 w 19"/>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10" y="0"/>
                    </a:moveTo>
                    <a:cubicBezTo>
                      <a:pt x="10" y="0"/>
                      <a:pt x="0" y="6"/>
                      <a:pt x="7" y="6"/>
                    </a:cubicBezTo>
                    <a:cubicBezTo>
                      <a:pt x="11" y="7"/>
                      <a:pt x="13" y="5"/>
                      <a:pt x="15" y="4"/>
                    </a:cubicBezTo>
                    <a:cubicBezTo>
                      <a:pt x="17" y="3"/>
                      <a:pt x="16" y="4"/>
                      <a:pt x="17" y="4"/>
                    </a:cubicBezTo>
                    <a:cubicBezTo>
                      <a:pt x="17" y="4"/>
                      <a:pt x="18" y="4"/>
                      <a:pt x="19" y="3"/>
                    </a:cubicBezTo>
                    <a:cubicBezTo>
                      <a:pt x="19" y="1"/>
                      <a:pt x="19" y="0"/>
                      <a:pt x="19" y="0"/>
                    </a:cubicBezTo>
                    <a:cubicBezTo>
                      <a:pt x="19" y="0"/>
                      <a:pt x="19" y="0"/>
                      <a:pt x="19" y="0"/>
                    </a:cubicBezTo>
                    <a:lnTo>
                      <a:pt x="10"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85" name="Freeform 85">
                <a:extLst>
                  <a:ext uri="{FF2B5EF4-FFF2-40B4-BE49-F238E27FC236}">
                    <a16:creationId xmlns:a16="http://schemas.microsoft.com/office/drawing/2014/main" id="{CAB0CE1F-2B8E-D8C4-35D2-4A04DF5D4DF6}"/>
                  </a:ext>
                </a:extLst>
              </p:cNvPr>
              <p:cNvSpPr>
                <a:spLocks/>
              </p:cNvSpPr>
              <p:nvPr/>
            </p:nvSpPr>
            <p:spPr bwMode="auto">
              <a:xfrm>
                <a:off x="9722473" y="4855370"/>
                <a:ext cx="33338" cy="12700"/>
              </a:xfrm>
              <a:custGeom>
                <a:avLst/>
                <a:gdLst>
                  <a:gd name="T0" fmla="*/ 9 w 19"/>
                  <a:gd name="T1" fmla="*/ 0 h 7"/>
                  <a:gd name="T2" fmla="*/ 0 w 19"/>
                  <a:gd name="T3" fmla="*/ 0 h 7"/>
                  <a:gd name="T4" fmla="*/ 0 w 19"/>
                  <a:gd name="T5" fmla="*/ 0 h 7"/>
                  <a:gd name="T6" fmla="*/ 0 w 19"/>
                  <a:gd name="T7" fmla="*/ 3 h 7"/>
                  <a:gd name="T8" fmla="*/ 2 w 19"/>
                  <a:gd name="T9" fmla="*/ 4 h 7"/>
                  <a:gd name="T10" fmla="*/ 3 w 19"/>
                  <a:gd name="T11" fmla="*/ 4 h 7"/>
                  <a:gd name="T12" fmla="*/ 12 w 19"/>
                  <a:gd name="T13" fmla="*/ 6 h 7"/>
                  <a:gd name="T14" fmla="*/ 9 w 19"/>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9" y="0"/>
                    </a:moveTo>
                    <a:cubicBezTo>
                      <a:pt x="0" y="0"/>
                      <a:pt x="0" y="0"/>
                      <a:pt x="0" y="0"/>
                    </a:cubicBezTo>
                    <a:cubicBezTo>
                      <a:pt x="0" y="0"/>
                      <a:pt x="0" y="0"/>
                      <a:pt x="0" y="0"/>
                    </a:cubicBezTo>
                    <a:cubicBezTo>
                      <a:pt x="0" y="0"/>
                      <a:pt x="0" y="1"/>
                      <a:pt x="0" y="3"/>
                    </a:cubicBezTo>
                    <a:cubicBezTo>
                      <a:pt x="1" y="4"/>
                      <a:pt x="2" y="4"/>
                      <a:pt x="2" y="4"/>
                    </a:cubicBezTo>
                    <a:cubicBezTo>
                      <a:pt x="3" y="4"/>
                      <a:pt x="2" y="3"/>
                      <a:pt x="3" y="4"/>
                    </a:cubicBezTo>
                    <a:cubicBezTo>
                      <a:pt x="6" y="5"/>
                      <a:pt x="8" y="7"/>
                      <a:pt x="12" y="6"/>
                    </a:cubicBezTo>
                    <a:cubicBezTo>
                      <a:pt x="19" y="6"/>
                      <a:pt x="9" y="0"/>
                      <a:pt x="9" y="0"/>
                    </a:cubicBez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86" name="Freeform 86">
                <a:extLst>
                  <a:ext uri="{FF2B5EF4-FFF2-40B4-BE49-F238E27FC236}">
                    <a16:creationId xmlns:a16="http://schemas.microsoft.com/office/drawing/2014/main" id="{C26E6EB2-B27A-08E4-2EE8-265C57631F96}"/>
                  </a:ext>
                </a:extLst>
              </p:cNvPr>
              <p:cNvSpPr>
                <a:spLocks noEditPoints="1"/>
              </p:cNvSpPr>
              <p:nvPr/>
            </p:nvSpPr>
            <p:spPr bwMode="auto">
              <a:xfrm>
                <a:off x="9624048" y="4634708"/>
                <a:ext cx="157163" cy="287338"/>
              </a:xfrm>
              <a:custGeom>
                <a:avLst/>
                <a:gdLst>
                  <a:gd name="T0" fmla="*/ 69 w 90"/>
                  <a:gd name="T1" fmla="*/ 75 h 165"/>
                  <a:gd name="T2" fmla="*/ 71 w 90"/>
                  <a:gd name="T3" fmla="*/ 70 h 165"/>
                  <a:gd name="T4" fmla="*/ 75 w 90"/>
                  <a:gd name="T5" fmla="*/ 25 h 165"/>
                  <a:gd name="T6" fmla="*/ 76 w 90"/>
                  <a:gd name="T7" fmla="*/ 23 h 165"/>
                  <a:gd name="T8" fmla="*/ 84 w 90"/>
                  <a:gd name="T9" fmla="*/ 67 h 165"/>
                  <a:gd name="T10" fmla="*/ 62 w 90"/>
                  <a:gd name="T11" fmla="*/ 1 h 165"/>
                  <a:gd name="T12" fmla="*/ 55 w 90"/>
                  <a:gd name="T13" fmla="*/ 28 h 165"/>
                  <a:gd name="T14" fmla="*/ 53 w 90"/>
                  <a:gd name="T15" fmla="*/ 7 h 165"/>
                  <a:gd name="T16" fmla="*/ 49 w 90"/>
                  <a:gd name="T17" fmla="*/ 4 h 165"/>
                  <a:gd name="T18" fmla="*/ 48 w 90"/>
                  <a:gd name="T19" fmla="*/ 9 h 165"/>
                  <a:gd name="T20" fmla="*/ 45 w 90"/>
                  <a:gd name="T21" fmla="*/ 28 h 165"/>
                  <a:gd name="T22" fmla="*/ 37 w 90"/>
                  <a:gd name="T23" fmla="*/ 1 h 165"/>
                  <a:gd name="T24" fmla="*/ 14 w 90"/>
                  <a:gd name="T25" fmla="*/ 66 h 165"/>
                  <a:gd name="T26" fmla="*/ 22 w 90"/>
                  <a:gd name="T27" fmla="*/ 23 h 165"/>
                  <a:gd name="T28" fmla="*/ 24 w 90"/>
                  <a:gd name="T29" fmla="*/ 46 h 165"/>
                  <a:gd name="T30" fmla="*/ 26 w 90"/>
                  <a:gd name="T31" fmla="*/ 70 h 165"/>
                  <a:gd name="T32" fmla="*/ 32 w 90"/>
                  <a:gd name="T33" fmla="*/ 119 h 165"/>
                  <a:gd name="T34" fmla="*/ 15 w 90"/>
                  <a:gd name="T35" fmla="*/ 138 h 165"/>
                  <a:gd name="T36" fmla="*/ 1 w 90"/>
                  <a:gd name="T37" fmla="*/ 144 h 165"/>
                  <a:gd name="T38" fmla="*/ 50 w 90"/>
                  <a:gd name="T39" fmla="*/ 151 h 165"/>
                  <a:gd name="T40" fmla="*/ 44 w 90"/>
                  <a:gd name="T41" fmla="*/ 164 h 165"/>
                  <a:gd name="T42" fmla="*/ 54 w 90"/>
                  <a:gd name="T43" fmla="*/ 150 h 165"/>
                  <a:gd name="T44" fmla="*/ 65 w 90"/>
                  <a:gd name="T45" fmla="*/ 118 h 165"/>
                  <a:gd name="T46" fmla="*/ 49 w 90"/>
                  <a:gd name="T47" fmla="*/ 86 h 165"/>
                  <a:gd name="T48" fmla="*/ 54 w 90"/>
                  <a:gd name="T49" fmla="*/ 117 h 165"/>
                  <a:gd name="T50" fmla="*/ 44 w 90"/>
                  <a:gd name="T51" fmla="*/ 117 h 165"/>
                  <a:gd name="T52" fmla="*/ 50 w 90"/>
                  <a:gd name="T53" fmla="*/ 145 h 165"/>
                  <a:gd name="T54" fmla="*/ 33 w 90"/>
                  <a:gd name="T55" fmla="*/ 125 h 165"/>
                  <a:gd name="T56" fmla="*/ 43 w 90"/>
                  <a:gd name="T57" fmla="*/ 125 h 165"/>
                  <a:gd name="T58" fmla="*/ 50 w 90"/>
                  <a:gd name="T59" fmla="*/ 123 h 165"/>
                  <a:gd name="T60" fmla="*/ 55 w 90"/>
                  <a:gd name="T61" fmla="*/ 125 h 165"/>
                  <a:gd name="T62" fmla="*/ 65 w 90"/>
                  <a:gd name="T63" fmla="*/ 124 h 165"/>
                  <a:gd name="T64" fmla="*/ 50 w 90"/>
                  <a:gd name="T65" fmla="*/ 14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0" h="165">
                    <a:moveTo>
                      <a:pt x="65" y="118"/>
                    </a:moveTo>
                    <a:cubicBezTo>
                      <a:pt x="69" y="75"/>
                      <a:pt x="69" y="75"/>
                      <a:pt x="69" y="75"/>
                    </a:cubicBezTo>
                    <a:cubicBezTo>
                      <a:pt x="70" y="74"/>
                      <a:pt x="71" y="72"/>
                      <a:pt x="71" y="70"/>
                    </a:cubicBezTo>
                    <a:cubicBezTo>
                      <a:pt x="71" y="70"/>
                      <a:pt x="71" y="70"/>
                      <a:pt x="71" y="70"/>
                    </a:cubicBezTo>
                    <a:cubicBezTo>
                      <a:pt x="71" y="70"/>
                      <a:pt x="72" y="63"/>
                      <a:pt x="73" y="54"/>
                    </a:cubicBezTo>
                    <a:cubicBezTo>
                      <a:pt x="75" y="25"/>
                      <a:pt x="75" y="25"/>
                      <a:pt x="75" y="25"/>
                    </a:cubicBezTo>
                    <a:cubicBezTo>
                      <a:pt x="75" y="24"/>
                      <a:pt x="75" y="24"/>
                      <a:pt x="75" y="24"/>
                    </a:cubicBezTo>
                    <a:cubicBezTo>
                      <a:pt x="75" y="24"/>
                      <a:pt x="76" y="23"/>
                      <a:pt x="76" y="23"/>
                    </a:cubicBezTo>
                    <a:cubicBezTo>
                      <a:pt x="77" y="21"/>
                      <a:pt x="77" y="62"/>
                      <a:pt x="76" y="68"/>
                    </a:cubicBezTo>
                    <a:cubicBezTo>
                      <a:pt x="78" y="69"/>
                      <a:pt x="81" y="68"/>
                      <a:pt x="84" y="67"/>
                    </a:cubicBezTo>
                    <a:cubicBezTo>
                      <a:pt x="86" y="58"/>
                      <a:pt x="90" y="16"/>
                      <a:pt x="89" y="12"/>
                    </a:cubicBezTo>
                    <a:cubicBezTo>
                      <a:pt x="88" y="10"/>
                      <a:pt x="74" y="0"/>
                      <a:pt x="62" y="1"/>
                    </a:cubicBezTo>
                    <a:cubicBezTo>
                      <a:pt x="62" y="1"/>
                      <a:pt x="62" y="2"/>
                      <a:pt x="61" y="2"/>
                    </a:cubicBezTo>
                    <a:cubicBezTo>
                      <a:pt x="55" y="28"/>
                      <a:pt x="55" y="28"/>
                      <a:pt x="55" y="28"/>
                    </a:cubicBezTo>
                    <a:cubicBezTo>
                      <a:pt x="52" y="9"/>
                      <a:pt x="52" y="9"/>
                      <a:pt x="52" y="9"/>
                    </a:cubicBezTo>
                    <a:cubicBezTo>
                      <a:pt x="53" y="7"/>
                      <a:pt x="53" y="7"/>
                      <a:pt x="53" y="7"/>
                    </a:cubicBezTo>
                    <a:cubicBezTo>
                      <a:pt x="52" y="4"/>
                      <a:pt x="52" y="4"/>
                      <a:pt x="52" y="4"/>
                    </a:cubicBezTo>
                    <a:cubicBezTo>
                      <a:pt x="49" y="4"/>
                      <a:pt x="49" y="4"/>
                      <a:pt x="49" y="4"/>
                    </a:cubicBezTo>
                    <a:cubicBezTo>
                      <a:pt x="47" y="7"/>
                      <a:pt x="47" y="7"/>
                      <a:pt x="47" y="7"/>
                    </a:cubicBezTo>
                    <a:cubicBezTo>
                      <a:pt x="48" y="9"/>
                      <a:pt x="48" y="9"/>
                      <a:pt x="48" y="9"/>
                    </a:cubicBezTo>
                    <a:cubicBezTo>
                      <a:pt x="45" y="27"/>
                      <a:pt x="45" y="27"/>
                      <a:pt x="45" y="27"/>
                    </a:cubicBezTo>
                    <a:cubicBezTo>
                      <a:pt x="45" y="28"/>
                      <a:pt x="45" y="28"/>
                      <a:pt x="45" y="28"/>
                    </a:cubicBezTo>
                    <a:cubicBezTo>
                      <a:pt x="38" y="1"/>
                      <a:pt x="38" y="1"/>
                      <a:pt x="38" y="1"/>
                    </a:cubicBezTo>
                    <a:cubicBezTo>
                      <a:pt x="38" y="1"/>
                      <a:pt x="37" y="1"/>
                      <a:pt x="37" y="1"/>
                    </a:cubicBezTo>
                    <a:cubicBezTo>
                      <a:pt x="25" y="3"/>
                      <a:pt x="11" y="7"/>
                      <a:pt x="10" y="15"/>
                    </a:cubicBezTo>
                    <a:cubicBezTo>
                      <a:pt x="9" y="19"/>
                      <a:pt x="12" y="57"/>
                      <a:pt x="14" y="66"/>
                    </a:cubicBezTo>
                    <a:cubicBezTo>
                      <a:pt x="17" y="69"/>
                      <a:pt x="21" y="68"/>
                      <a:pt x="23" y="68"/>
                    </a:cubicBezTo>
                    <a:cubicBezTo>
                      <a:pt x="23" y="62"/>
                      <a:pt x="21" y="22"/>
                      <a:pt x="22" y="23"/>
                    </a:cubicBezTo>
                    <a:cubicBezTo>
                      <a:pt x="22" y="23"/>
                      <a:pt x="22" y="23"/>
                      <a:pt x="23" y="24"/>
                    </a:cubicBezTo>
                    <a:cubicBezTo>
                      <a:pt x="24" y="46"/>
                      <a:pt x="24" y="46"/>
                      <a:pt x="24" y="46"/>
                    </a:cubicBezTo>
                    <a:cubicBezTo>
                      <a:pt x="25" y="60"/>
                      <a:pt x="26" y="70"/>
                      <a:pt x="26" y="70"/>
                    </a:cubicBezTo>
                    <a:cubicBezTo>
                      <a:pt x="26" y="70"/>
                      <a:pt x="26" y="70"/>
                      <a:pt x="26" y="70"/>
                    </a:cubicBezTo>
                    <a:cubicBezTo>
                      <a:pt x="27" y="72"/>
                      <a:pt x="28" y="73"/>
                      <a:pt x="29" y="75"/>
                    </a:cubicBezTo>
                    <a:cubicBezTo>
                      <a:pt x="32" y="119"/>
                      <a:pt x="32" y="119"/>
                      <a:pt x="32" y="119"/>
                    </a:cubicBezTo>
                    <a:cubicBezTo>
                      <a:pt x="21" y="122"/>
                      <a:pt x="14" y="127"/>
                      <a:pt x="14" y="134"/>
                    </a:cubicBezTo>
                    <a:cubicBezTo>
                      <a:pt x="14" y="135"/>
                      <a:pt x="14" y="136"/>
                      <a:pt x="15" y="138"/>
                    </a:cubicBezTo>
                    <a:cubicBezTo>
                      <a:pt x="0" y="141"/>
                      <a:pt x="0" y="141"/>
                      <a:pt x="0" y="141"/>
                    </a:cubicBezTo>
                    <a:cubicBezTo>
                      <a:pt x="1" y="144"/>
                      <a:pt x="1" y="144"/>
                      <a:pt x="1" y="144"/>
                    </a:cubicBezTo>
                    <a:cubicBezTo>
                      <a:pt x="16" y="140"/>
                      <a:pt x="16" y="140"/>
                      <a:pt x="16" y="140"/>
                    </a:cubicBezTo>
                    <a:cubicBezTo>
                      <a:pt x="22" y="146"/>
                      <a:pt x="34" y="151"/>
                      <a:pt x="50" y="151"/>
                    </a:cubicBezTo>
                    <a:cubicBezTo>
                      <a:pt x="51" y="151"/>
                      <a:pt x="51" y="151"/>
                      <a:pt x="51" y="151"/>
                    </a:cubicBezTo>
                    <a:cubicBezTo>
                      <a:pt x="44" y="164"/>
                      <a:pt x="44" y="164"/>
                      <a:pt x="44" y="164"/>
                    </a:cubicBezTo>
                    <a:cubicBezTo>
                      <a:pt x="47" y="165"/>
                      <a:pt x="47" y="165"/>
                      <a:pt x="47" y="165"/>
                    </a:cubicBezTo>
                    <a:cubicBezTo>
                      <a:pt x="54" y="150"/>
                      <a:pt x="54" y="150"/>
                      <a:pt x="54" y="150"/>
                    </a:cubicBezTo>
                    <a:cubicBezTo>
                      <a:pt x="73" y="150"/>
                      <a:pt x="87" y="143"/>
                      <a:pt x="87" y="134"/>
                    </a:cubicBezTo>
                    <a:cubicBezTo>
                      <a:pt x="87" y="127"/>
                      <a:pt x="78" y="121"/>
                      <a:pt x="65" y="118"/>
                    </a:cubicBezTo>
                    <a:close/>
                    <a:moveTo>
                      <a:pt x="48" y="86"/>
                    </a:moveTo>
                    <a:cubicBezTo>
                      <a:pt x="48" y="86"/>
                      <a:pt x="48" y="86"/>
                      <a:pt x="49" y="86"/>
                    </a:cubicBezTo>
                    <a:cubicBezTo>
                      <a:pt x="49" y="86"/>
                      <a:pt x="49" y="86"/>
                      <a:pt x="50" y="86"/>
                    </a:cubicBezTo>
                    <a:cubicBezTo>
                      <a:pt x="54" y="117"/>
                      <a:pt x="54" y="117"/>
                      <a:pt x="54" y="117"/>
                    </a:cubicBezTo>
                    <a:cubicBezTo>
                      <a:pt x="53" y="117"/>
                      <a:pt x="52" y="117"/>
                      <a:pt x="50" y="117"/>
                    </a:cubicBezTo>
                    <a:cubicBezTo>
                      <a:pt x="48" y="117"/>
                      <a:pt x="46" y="117"/>
                      <a:pt x="44" y="117"/>
                    </a:cubicBezTo>
                    <a:lnTo>
                      <a:pt x="48" y="86"/>
                    </a:lnTo>
                    <a:close/>
                    <a:moveTo>
                      <a:pt x="50" y="145"/>
                    </a:moveTo>
                    <a:cubicBezTo>
                      <a:pt x="31" y="145"/>
                      <a:pt x="20" y="138"/>
                      <a:pt x="20" y="134"/>
                    </a:cubicBezTo>
                    <a:cubicBezTo>
                      <a:pt x="20" y="131"/>
                      <a:pt x="24" y="127"/>
                      <a:pt x="33" y="125"/>
                    </a:cubicBezTo>
                    <a:cubicBezTo>
                      <a:pt x="33" y="125"/>
                      <a:pt x="33" y="125"/>
                      <a:pt x="33" y="125"/>
                    </a:cubicBezTo>
                    <a:cubicBezTo>
                      <a:pt x="43" y="125"/>
                      <a:pt x="43" y="125"/>
                      <a:pt x="43" y="125"/>
                    </a:cubicBezTo>
                    <a:cubicBezTo>
                      <a:pt x="43" y="123"/>
                      <a:pt x="43" y="123"/>
                      <a:pt x="43" y="123"/>
                    </a:cubicBezTo>
                    <a:cubicBezTo>
                      <a:pt x="46" y="123"/>
                      <a:pt x="48" y="123"/>
                      <a:pt x="50" y="123"/>
                    </a:cubicBezTo>
                    <a:cubicBezTo>
                      <a:pt x="52" y="123"/>
                      <a:pt x="53" y="123"/>
                      <a:pt x="55" y="123"/>
                    </a:cubicBezTo>
                    <a:cubicBezTo>
                      <a:pt x="55" y="125"/>
                      <a:pt x="55" y="125"/>
                      <a:pt x="55" y="125"/>
                    </a:cubicBezTo>
                    <a:cubicBezTo>
                      <a:pt x="65" y="125"/>
                      <a:pt x="65" y="125"/>
                      <a:pt x="65" y="125"/>
                    </a:cubicBezTo>
                    <a:cubicBezTo>
                      <a:pt x="65" y="124"/>
                      <a:pt x="65" y="124"/>
                      <a:pt x="65" y="124"/>
                    </a:cubicBezTo>
                    <a:cubicBezTo>
                      <a:pt x="75" y="126"/>
                      <a:pt x="81" y="130"/>
                      <a:pt x="81" y="134"/>
                    </a:cubicBezTo>
                    <a:cubicBezTo>
                      <a:pt x="81" y="138"/>
                      <a:pt x="69" y="145"/>
                      <a:pt x="50" y="145"/>
                    </a:cubicBez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87" name="Freeform 87">
                <a:extLst>
                  <a:ext uri="{FF2B5EF4-FFF2-40B4-BE49-F238E27FC236}">
                    <a16:creationId xmlns:a16="http://schemas.microsoft.com/office/drawing/2014/main" id="{AB41595B-022F-C8DF-0025-04C1F3EC8104}"/>
                  </a:ext>
                </a:extLst>
              </p:cNvPr>
              <p:cNvSpPr>
                <a:spLocks/>
              </p:cNvSpPr>
              <p:nvPr/>
            </p:nvSpPr>
            <p:spPr bwMode="auto">
              <a:xfrm>
                <a:off x="9181136" y="4872833"/>
                <a:ext cx="20638" cy="22225"/>
              </a:xfrm>
              <a:custGeom>
                <a:avLst/>
                <a:gdLst>
                  <a:gd name="T0" fmla="*/ 0 w 12"/>
                  <a:gd name="T1" fmla="*/ 9 h 12"/>
                  <a:gd name="T2" fmla="*/ 3 w 12"/>
                  <a:gd name="T3" fmla="*/ 7 h 12"/>
                  <a:gd name="T4" fmla="*/ 4 w 12"/>
                  <a:gd name="T5" fmla="*/ 7 h 12"/>
                  <a:gd name="T6" fmla="*/ 7 w 12"/>
                  <a:gd name="T7" fmla="*/ 10 h 12"/>
                  <a:gd name="T8" fmla="*/ 12 w 12"/>
                  <a:gd name="T9" fmla="*/ 0 h 12"/>
                  <a:gd name="T10" fmla="*/ 3 w 12"/>
                  <a:gd name="T11" fmla="*/ 2 h 12"/>
                  <a:gd name="T12" fmla="*/ 0 w 12"/>
                  <a:gd name="T13" fmla="*/ 9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0" y="9"/>
                    </a:moveTo>
                    <a:cubicBezTo>
                      <a:pt x="0" y="12"/>
                      <a:pt x="3" y="8"/>
                      <a:pt x="3" y="7"/>
                    </a:cubicBezTo>
                    <a:cubicBezTo>
                      <a:pt x="3" y="5"/>
                      <a:pt x="4" y="5"/>
                      <a:pt x="4" y="7"/>
                    </a:cubicBezTo>
                    <a:cubicBezTo>
                      <a:pt x="4" y="9"/>
                      <a:pt x="5" y="10"/>
                      <a:pt x="7" y="10"/>
                    </a:cubicBezTo>
                    <a:cubicBezTo>
                      <a:pt x="11" y="10"/>
                      <a:pt x="12" y="0"/>
                      <a:pt x="12" y="0"/>
                    </a:cubicBezTo>
                    <a:cubicBezTo>
                      <a:pt x="3" y="2"/>
                      <a:pt x="3" y="2"/>
                      <a:pt x="3" y="2"/>
                    </a:cubicBezTo>
                    <a:cubicBezTo>
                      <a:pt x="1" y="2"/>
                      <a:pt x="1" y="6"/>
                      <a:pt x="0" y="9"/>
                    </a:cubicBezTo>
                    <a:close/>
                  </a:path>
                </a:pathLst>
              </a:custGeom>
              <a:solidFill>
                <a:schemeClr val="accent2">
                  <a:lumMod val="9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88" name="Freeform 88">
                <a:extLst>
                  <a:ext uri="{FF2B5EF4-FFF2-40B4-BE49-F238E27FC236}">
                    <a16:creationId xmlns:a16="http://schemas.microsoft.com/office/drawing/2014/main" id="{4D67F9DE-CC37-D57D-E3EA-02F01F636D55}"/>
                  </a:ext>
                </a:extLst>
              </p:cNvPr>
              <p:cNvSpPr>
                <a:spLocks/>
              </p:cNvSpPr>
              <p:nvPr/>
            </p:nvSpPr>
            <p:spPr bwMode="auto">
              <a:xfrm>
                <a:off x="9049373" y="4872833"/>
                <a:ext cx="20638" cy="22225"/>
              </a:xfrm>
              <a:custGeom>
                <a:avLst/>
                <a:gdLst>
                  <a:gd name="T0" fmla="*/ 8 w 12"/>
                  <a:gd name="T1" fmla="*/ 7 h 12"/>
                  <a:gd name="T2" fmla="*/ 10 w 12"/>
                  <a:gd name="T3" fmla="*/ 7 h 12"/>
                  <a:gd name="T4" fmla="*/ 12 w 12"/>
                  <a:gd name="T5" fmla="*/ 9 h 12"/>
                  <a:gd name="T6" fmla="*/ 10 w 12"/>
                  <a:gd name="T7" fmla="*/ 2 h 12"/>
                  <a:gd name="T8" fmla="*/ 0 w 12"/>
                  <a:gd name="T9" fmla="*/ 0 h 12"/>
                  <a:gd name="T10" fmla="*/ 5 w 12"/>
                  <a:gd name="T11" fmla="*/ 10 h 12"/>
                  <a:gd name="T12" fmla="*/ 8 w 12"/>
                  <a:gd name="T13" fmla="*/ 7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8" y="7"/>
                    </a:moveTo>
                    <a:cubicBezTo>
                      <a:pt x="8" y="5"/>
                      <a:pt x="10" y="5"/>
                      <a:pt x="10" y="7"/>
                    </a:cubicBezTo>
                    <a:cubicBezTo>
                      <a:pt x="10" y="8"/>
                      <a:pt x="12" y="12"/>
                      <a:pt x="12" y="9"/>
                    </a:cubicBezTo>
                    <a:cubicBezTo>
                      <a:pt x="12" y="6"/>
                      <a:pt x="11" y="2"/>
                      <a:pt x="10" y="2"/>
                    </a:cubicBezTo>
                    <a:cubicBezTo>
                      <a:pt x="0" y="0"/>
                      <a:pt x="0" y="0"/>
                      <a:pt x="0" y="0"/>
                    </a:cubicBezTo>
                    <a:cubicBezTo>
                      <a:pt x="0" y="0"/>
                      <a:pt x="1" y="10"/>
                      <a:pt x="5" y="10"/>
                    </a:cubicBezTo>
                    <a:cubicBezTo>
                      <a:pt x="8" y="11"/>
                      <a:pt x="8" y="9"/>
                      <a:pt x="8" y="7"/>
                    </a:cubicBezTo>
                    <a:close/>
                  </a:path>
                </a:pathLst>
              </a:custGeom>
              <a:solidFill>
                <a:schemeClr val="accent2">
                  <a:lumMod val="9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89" name="Freeform 89">
                <a:extLst>
                  <a:ext uri="{FF2B5EF4-FFF2-40B4-BE49-F238E27FC236}">
                    <a16:creationId xmlns:a16="http://schemas.microsoft.com/office/drawing/2014/main" id="{F209F58D-1130-EF73-7A56-D0D82229D0AB}"/>
                  </a:ext>
                </a:extLst>
              </p:cNvPr>
              <p:cNvSpPr>
                <a:spLocks/>
              </p:cNvSpPr>
              <p:nvPr/>
            </p:nvSpPr>
            <p:spPr bwMode="auto">
              <a:xfrm>
                <a:off x="9089061" y="4614070"/>
                <a:ext cx="76200" cy="109538"/>
              </a:xfrm>
              <a:custGeom>
                <a:avLst/>
                <a:gdLst>
                  <a:gd name="T0" fmla="*/ 1 w 44"/>
                  <a:gd name="T1" fmla="*/ 30 h 63"/>
                  <a:gd name="T2" fmla="*/ 0 w 44"/>
                  <a:gd name="T3" fmla="*/ 37 h 63"/>
                  <a:gd name="T4" fmla="*/ 1 w 44"/>
                  <a:gd name="T5" fmla="*/ 44 h 63"/>
                  <a:gd name="T6" fmla="*/ 3 w 44"/>
                  <a:gd name="T7" fmla="*/ 42 h 63"/>
                  <a:gd name="T8" fmla="*/ 22 w 44"/>
                  <a:gd name="T9" fmla="*/ 63 h 63"/>
                  <a:gd name="T10" fmla="*/ 41 w 44"/>
                  <a:gd name="T11" fmla="*/ 41 h 63"/>
                  <a:gd name="T12" fmla="*/ 42 w 44"/>
                  <a:gd name="T13" fmla="*/ 44 h 63"/>
                  <a:gd name="T14" fmla="*/ 44 w 44"/>
                  <a:gd name="T15" fmla="*/ 36 h 63"/>
                  <a:gd name="T16" fmla="*/ 42 w 44"/>
                  <a:gd name="T17" fmla="*/ 29 h 63"/>
                  <a:gd name="T18" fmla="*/ 42 w 44"/>
                  <a:gd name="T19" fmla="*/ 30 h 63"/>
                  <a:gd name="T20" fmla="*/ 42 w 44"/>
                  <a:gd name="T21" fmla="*/ 23 h 63"/>
                  <a:gd name="T22" fmla="*/ 25 w 44"/>
                  <a:gd name="T23" fmla="*/ 19 h 63"/>
                  <a:gd name="T24" fmla="*/ 28 w 44"/>
                  <a:gd name="T25" fmla="*/ 20 h 63"/>
                  <a:gd name="T26" fmla="*/ 43 w 44"/>
                  <a:gd name="T27" fmla="*/ 15 h 63"/>
                  <a:gd name="T28" fmla="*/ 7 w 44"/>
                  <a:gd name="T29" fmla="*/ 11 h 63"/>
                  <a:gd name="T30" fmla="*/ 0 w 44"/>
                  <a:gd name="T31" fmla="*/ 16 h 63"/>
                  <a:gd name="T32" fmla="*/ 5 w 44"/>
                  <a:gd name="T33" fmla="*/ 16 h 63"/>
                  <a:gd name="T34" fmla="*/ 2 w 44"/>
                  <a:gd name="T35" fmla="*/ 26 h 63"/>
                  <a:gd name="T36" fmla="*/ 2 w 44"/>
                  <a:gd name="T37" fmla="*/ 30 h 63"/>
                  <a:gd name="T38" fmla="*/ 1 w 44"/>
                  <a:gd name="T39" fmla="*/ 3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 h="63">
                    <a:moveTo>
                      <a:pt x="1" y="30"/>
                    </a:moveTo>
                    <a:cubicBezTo>
                      <a:pt x="0" y="30"/>
                      <a:pt x="0" y="33"/>
                      <a:pt x="0" y="37"/>
                    </a:cubicBezTo>
                    <a:cubicBezTo>
                      <a:pt x="0" y="41"/>
                      <a:pt x="0" y="44"/>
                      <a:pt x="1" y="44"/>
                    </a:cubicBezTo>
                    <a:cubicBezTo>
                      <a:pt x="2" y="44"/>
                      <a:pt x="2" y="43"/>
                      <a:pt x="3" y="42"/>
                    </a:cubicBezTo>
                    <a:cubicBezTo>
                      <a:pt x="6" y="54"/>
                      <a:pt x="16" y="63"/>
                      <a:pt x="22" y="63"/>
                    </a:cubicBezTo>
                    <a:cubicBezTo>
                      <a:pt x="29" y="63"/>
                      <a:pt x="40" y="55"/>
                      <a:pt x="41" y="41"/>
                    </a:cubicBezTo>
                    <a:cubicBezTo>
                      <a:pt x="41" y="43"/>
                      <a:pt x="42" y="44"/>
                      <a:pt x="42" y="44"/>
                    </a:cubicBezTo>
                    <a:cubicBezTo>
                      <a:pt x="43" y="44"/>
                      <a:pt x="44" y="40"/>
                      <a:pt x="44" y="36"/>
                    </a:cubicBezTo>
                    <a:cubicBezTo>
                      <a:pt x="44" y="32"/>
                      <a:pt x="43" y="29"/>
                      <a:pt x="42" y="29"/>
                    </a:cubicBezTo>
                    <a:cubicBezTo>
                      <a:pt x="42" y="29"/>
                      <a:pt x="42" y="29"/>
                      <a:pt x="42" y="30"/>
                    </a:cubicBezTo>
                    <a:cubicBezTo>
                      <a:pt x="42" y="28"/>
                      <a:pt x="42" y="26"/>
                      <a:pt x="42" y="23"/>
                    </a:cubicBezTo>
                    <a:cubicBezTo>
                      <a:pt x="38" y="26"/>
                      <a:pt x="32" y="23"/>
                      <a:pt x="25" y="19"/>
                    </a:cubicBezTo>
                    <a:cubicBezTo>
                      <a:pt x="26" y="20"/>
                      <a:pt x="27" y="20"/>
                      <a:pt x="28" y="20"/>
                    </a:cubicBezTo>
                    <a:cubicBezTo>
                      <a:pt x="39" y="26"/>
                      <a:pt x="43" y="15"/>
                      <a:pt x="43" y="15"/>
                    </a:cubicBezTo>
                    <a:cubicBezTo>
                      <a:pt x="43" y="15"/>
                      <a:pt x="30" y="0"/>
                      <a:pt x="7" y="11"/>
                    </a:cubicBezTo>
                    <a:cubicBezTo>
                      <a:pt x="5" y="12"/>
                      <a:pt x="3" y="15"/>
                      <a:pt x="0" y="16"/>
                    </a:cubicBezTo>
                    <a:cubicBezTo>
                      <a:pt x="0" y="16"/>
                      <a:pt x="2" y="16"/>
                      <a:pt x="5" y="16"/>
                    </a:cubicBezTo>
                    <a:cubicBezTo>
                      <a:pt x="3" y="18"/>
                      <a:pt x="1" y="21"/>
                      <a:pt x="2" y="26"/>
                    </a:cubicBezTo>
                    <a:cubicBezTo>
                      <a:pt x="2" y="27"/>
                      <a:pt x="2" y="28"/>
                      <a:pt x="2" y="30"/>
                    </a:cubicBezTo>
                    <a:cubicBezTo>
                      <a:pt x="2" y="30"/>
                      <a:pt x="1" y="30"/>
                      <a:pt x="1" y="30"/>
                    </a:cubicBezTo>
                    <a:close/>
                  </a:path>
                </a:pathLst>
              </a:custGeom>
              <a:solidFill>
                <a:schemeClr val="accent2">
                  <a:lumMod val="9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90" name="Freeform 90">
                <a:extLst>
                  <a:ext uri="{FF2B5EF4-FFF2-40B4-BE49-F238E27FC236}">
                    <a16:creationId xmlns:a16="http://schemas.microsoft.com/office/drawing/2014/main" id="{FBCAE5CF-53B7-4FD4-A161-4766D63D1E09}"/>
                  </a:ext>
                </a:extLst>
              </p:cNvPr>
              <p:cNvSpPr>
                <a:spLocks/>
              </p:cNvSpPr>
              <p:nvPr/>
            </p:nvSpPr>
            <p:spPr bwMode="auto">
              <a:xfrm>
                <a:off x="9068423" y="4998245"/>
                <a:ext cx="41275" cy="15875"/>
              </a:xfrm>
              <a:custGeom>
                <a:avLst/>
                <a:gdLst>
                  <a:gd name="T0" fmla="*/ 13 w 24"/>
                  <a:gd name="T1" fmla="*/ 0 h 9"/>
                  <a:gd name="T2" fmla="*/ 9 w 24"/>
                  <a:gd name="T3" fmla="*/ 9 h 9"/>
                  <a:gd name="T4" fmla="*/ 20 w 24"/>
                  <a:gd name="T5" fmla="*/ 5 h 9"/>
                  <a:gd name="T6" fmla="*/ 21 w 24"/>
                  <a:gd name="T7" fmla="*/ 5 h 9"/>
                  <a:gd name="T8" fmla="*/ 24 w 24"/>
                  <a:gd name="T9" fmla="*/ 5 h 9"/>
                  <a:gd name="T10" fmla="*/ 24 w 24"/>
                  <a:gd name="T11" fmla="*/ 1 h 9"/>
                  <a:gd name="T12" fmla="*/ 24 w 24"/>
                  <a:gd name="T13" fmla="*/ 0 h 9"/>
                  <a:gd name="T14" fmla="*/ 13 w 24"/>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9">
                    <a:moveTo>
                      <a:pt x="13" y="0"/>
                    </a:moveTo>
                    <a:cubicBezTo>
                      <a:pt x="13" y="0"/>
                      <a:pt x="0" y="8"/>
                      <a:pt x="9" y="9"/>
                    </a:cubicBezTo>
                    <a:cubicBezTo>
                      <a:pt x="14" y="9"/>
                      <a:pt x="17" y="7"/>
                      <a:pt x="20" y="5"/>
                    </a:cubicBezTo>
                    <a:cubicBezTo>
                      <a:pt x="21" y="4"/>
                      <a:pt x="21" y="5"/>
                      <a:pt x="21" y="5"/>
                    </a:cubicBezTo>
                    <a:cubicBezTo>
                      <a:pt x="22" y="5"/>
                      <a:pt x="23" y="5"/>
                      <a:pt x="24" y="5"/>
                    </a:cubicBezTo>
                    <a:cubicBezTo>
                      <a:pt x="24" y="2"/>
                      <a:pt x="24" y="1"/>
                      <a:pt x="24" y="1"/>
                    </a:cubicBezTo>
                    <a:cubicBezTo>
                      <a:pt x="24" y="0"/>
                      <a:pt x="24" y="0"/>
                      <a:pt x="24" y="0"/>
                    </a:cubicBezTo>
                    <a:lnTo>
                      <a:pt x="13" y="0"/>
                    </a:lnTo>
                    <a:close/>
                  </a:path>
                </a:pathLst>
              </a:custGeom>
              <a:solidFill>
                <a:schemeClr val="accent2">
                  <a:lumMod val="9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91" name="Freeform 91">
                <a:extLst>
                  <a:ext uri="{FF2B5EF4-FFF2-40B4-BE49-F238E27FC236}">
                    <a16:creationId xmlns:a16="http://schemas.microsoft.com/office/drawing/2014/main" id="{2605312B-88D3-F328-E520-A0223A808709}"/>
                  </a:ext>
                </a:extLst>
              </p:cNvPr>
              <p:cNvSpPr>
                <a:spLocks/>
              </p:cNvSpPr>
              <p:nvPr/>
            </p:nvSpPr>
            <p:spPr bwMode="auto">
              <a:xfrm>
                <a:off x="9139861" y="4998245"/>
                <a:ext cx="42863" cy="15875"/>
              </a:xfrm>
              <a:custGeom>
                <a:avLst/>
                <a:gdLst>
                  <a:gd name="T0" fmla="*/ 12 w 25"/>
                  <a:gd name="T1" fmla="*/ 0 h 9"/>
                  <a:gd name="T2" fmla="*/ 1 w 25"/>
                  <a:gd name="T3" fmla="*/ 0 h 9"/>
                  <a:gd name="T4" fmla="*/ 1 w 25"/>
                  <a:gd name="T5" fmla="*/ 1 h 9"/>
                  <a:gd name="T6" fmla="*/ 1 w 25"/>
                  <a:gd name="T7" fmla="*/ 5 h 9"/>
                  <a:gd name="T8" fmla="*/ 4 w 25"/>
                  <a:gd name="T9" fmla="*/ 5 h 9"/>
                  <a:gd name="T10" fmla="*/ 5 w 25"/>
                  <a:gd name="T11" fmla="*/ 5 h 9"/>
                  <a:gd name="T12" fmla="*/ 16 w 25"/>
                  <a:gd name="T13" fmla="*/ 9 h 9"/>
                  <a:gd name="T14" fmla="*/ 12 w 25"/>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9">
                    <a:moveTo>
                      <a:pt x="12" y="0"/>
                    </a:moveTo>
                    <a:cubicBezTo>
                      <a:pt x="1" y="0"/>
                      <a:pt x="1" y="0"/>
                      <a:pt x="1" y="0"/>
                    </a:cubicBezTo>
                    <a:cubicBezTo>
                      <a:pt x="1" y="1"/>
                      <a:pt x="1" y="1"/>
                      <a:pt x="1" y="1"/>
                    </a:cubicBezTo>
                    <a:cubicBezTo>
                      <a:pt x="1" y="1"/>
                      <a:pt x="0" y="2"/>
                      <a:pt x="1" y="5"/>
                    </a:cubicBezTo>
                    <a:cubicBezTo>
                      <a:pt x="2" y="5"/>
                      <a:pt x="3" y="5"/>
                      <a:pt x="4" y="5"/>
                    </a:cubicBezTo>
                    <a:cubicBezTo>
                      <a:pt x="4" y="5"/>
                      <a:pt x="4" y="4"/>
                      <a:pt x="5" y="5"/>
                    </a:cubicBezTo>
                    <a:cubicBezTo>
                      <a:pt x="8" y="7"/>
                      <a:pt x="11" y="9"/>
                      <a:pt x="16" y="9"/>
                    </a:cubicBezTo>
                    <a:cubicBezTo>
                      <a:pt x="25" y="8"/>
                      <a:pt x="12" y="0"/>
                      <a:pt x="12" y="0"/>
                    </a:cubicBezTo>
                    <a:close/>
                  </a:path>
                </a:pathLst>
              </a:custGeom>
              <a:solidFill>
                <a:schemeClr val="accent2">
                  <a:lumMod val="9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92" name="Freeform 92">
                <a:extLst>
                  <a:ext uri="{FF2B5EF4-FFF2-40B4-BE49-F238E27FC236}">
                    <a16:creationId xmlns:a16="http://schemas.microsoft.com/office/drawing/2014/main" id="{30F953E6-E744-A804-840B-45B6935BB65D}"/>
                  </a:ext>
                </a:extLst>
              </p:cNvPr>
              <p:cNvSpPr>
                <a:spLocks/>
              </p:cNvSpPr>
              <p:nvPr/>
            </p:nvSpPr>
            <p:spPr bwMode="auto">
              <a:xfrm>
                <a:off x="9671673" y="5355433"/>
                <a:ext cx="66675" cy="42863"/>
              </a:xfrm>
              <a:custGeom>
                <a:avLst/>
                <a:gdLst>
                  <a:gd name="T0" fmla="*/ 0 w 42"/>
                  <a:gd name="T1" fmla="*/ 25 h 27"/>
                  <a:gd name="T2" fmla="*/ 2 w 42"/>
                  <a:gd name="T3" fmla="*/ 27 h 27"/>
                  <a:gd name="T4" fmla="*/ 42 w 42"/>
                  <a:gd name="T5" fmla="*/ 2 h 27"/>
                  <a:gd name="T6" fmla="*/ 40 w 42"/>
                  <a:gd name="T7" fmla="*/ 0 h 27"/>
                  <a:gd name="T8" fmla="*/ 0 w 42"/>
                  <a:gd name="T9" fmla="*/ 25 h 27"/>
                </a:gdLst>
                <a:ahLst/>
                <a:cxnLst>
                  <a:cxn ang="0">
                    <a:pos x="T0" y="T1"/>
                  </a:cxn>
                  <a:cxn ang="0">
                    <a:pos x="T2" y="T3"/>
                  </a:cxn>
                  <a:cxn ang="0">
                    <a:pos x="T4" y="T5"/>
                  </a:cxn>
                  <a:cxn ang="0">
                    <a:pos x="T6" y="T7"/>
                  </a:cxn>
                  <a:cxn ang="0">
                    <a:pos x="T8" y="T9"/>
                  </a:cxn>
                </a:cxnLst>
                <a:rect l="0" t="0" r="r" b="b"/>
                <a:pathLst>
                  <a:path w="42" h="27">
                    <a:moveTo>
                      <a:pt x="0" y="25"/>
                    </a:moveTo>
                    <a:lnTo>
                      <a:pt x="2" y="27"/>
                    </a:lnTo>
                    <a:lnTo>
                      <a:pt x="42" y="2"/>
                    </a:lnTo>
                    <a:lnTo>
                      <a:pt x="40" y="0"/>
                    </a:lnTo>
                    <a:lnTo>
                      <a:pt x="0" y="25"/>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93" name="Freeform 93">
                <a:extLst>
                  <a:ext uri="{FF2B5EF4-FFF2-40B4-BE49-F238E27FC236}">
                    <a16:creationId xmlns:a16="http://schemas.microsoft.com/office/drawing/2014/main" id="{AC3BDA27-050D-2671-A47C-EAC11F7DFB88}"/>
                  </a:ext>
                </a:extLst>
              </p:cNvPr>
              <p:cNvSpPr>
                <a:spLocks/>
              </p:cNvSpPr>
              <p:nvPr/>
            </p:nvSpPr>
            <p:spPr bwMode="auto">
              <a:xfrm>
                <a:off x="9798673" y="5272883"/>
                <a:ext cx="68263" cy="44450"/>
              </a:xfrm>
              <a:custGeom>
                <a:avLst/>
                <a:gdLst>
                  <a:gd name="T0" fmla="*/ 0 w 43"/>
                  <a:gd name="T1" fmla="*/ 25 h 28"/>
                  <a:gd name="T2" fmla="*/ 2 w 43"/>
                  <a:gd name="T3" fmla="*/ 28 h 28"/>
                  <a:gd name="T4" fmla="*/ 43 w 43"/>
                  <a:gd name="T5" fmla="*/ 2 h 28"/>
                  <a:gd name="T6" fmla="*/ 41 w 43"/>
                  <a:gd name="T7" fmla="*/ 0 h 28"/>
                  <a:gd name="T8" fmla="*/ 0 w 43"/>
                  <a:gd name="T9" fmla="*/ 25 h 28"/>
                </a:gdLst>
                <a:ahLst/>
                <a:cxnLst>
                  <a:cxn ang="0">
                    <a:pos x="T0" y="T1"/>
                  </a:cxn>
                  <a:cxn ang="0">
                    <a:pos x="T2" y="T3"/>
                  </a:cxn>
                  <a:cxn ang="0">
                    <a:pos x="T4" y="T5"/>
                  </a:cxn>
                  <a:cxn ang="0">
                    <a:pos x="T6" y="T7"/>
                  </a:cxn>
                  <a:cxn ang="0">
                    <a:pos x="T8" y="T9"/>
                  </a:cxn>
                </a:cxnLst>
                <a:rect l="0" t="0" r="r" b="b"/>
                <a:pathLst>
                  <a:path w="43" h="28">
                    <a:moveTo>
                      <a:pt x="0" y="25"/>
                    </a:moveTo>
                    <a:lnTo>
                      <a:pt x="2" y="28"/>
                    </a:lnTo>
                    <a:lnTo>
                      <a:pt x="43" y="2"/>
                    </a:lnTo>
                    <a:lnTo>
                      <a:pt x="41" y="0"/>
                    </a:lnTo>
                    <a:lnTo>
                      <a:pt x="0" y="25"/>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94" name="Freeform 94">
                <a:extLst>
                  <a:ext uri="{FF2B5EF4-FFF2-40B4-BE49-F238E27FC236}">
                    <a16:creationId xmlns:a16="http://schemas.microsoft.com/office/drawing/2014/main" id="{AD3F0760-456B-7222-DD0A-0D8CB8D75477}"/>
                  </a:ext>
                </a:extLst>
              </p:cNvPr>
              <p:cNvSpPr>
                <a:spLocks/>
              </p:cNvSpPr>
              <p:nvPr/>
            </p:nvSpPr>
            <p:spPr bwMode="auto">
              <a:xfrm>
                <a:off x="9927261" y="5214145"/>
                <a:ext cx="31750" cy="22225"/>
              </a:xfrm>
              <a:custGeom>
                <a:avLst/>
                <a:gdLst>
                  <a:gd name="T0" fmla="*/ 0 w 20"/>
                  <a:gd name="T1" fmla="*/ 12 h 14"/>
                  <a:gd name="T2" fmla="*/ 1 w 20"/>
                  <a:gd name="T3" fmla="*/ 14 h 14"/>
                  <a:gd name="T4" fmla="*/ 20 w 20"/>
                  <a:gd name="T5" fmla="*/ 2 h 14"/>
                  <a:gd name="T6" fmla="*/ 19 w 20"/>
                  <a:gd name="T7" fmla="*/ 0 h 14"/>
                  <a:gd name="T8" fmla="*/ 0 w 20"/>
                  <a:gd name="T9" fmla="*/ 12 h 14"/>
                </a:gdLst>
                <a:ahLst/>
                <a:cxnLst>
                  <a:cxn ang="0">
                    <a:pos x="T0" y="T1"/>
                  </a:cxn>
                  <a:cxn ang="0">
                    <a:pos x="T2" y="T3"/>
                  </a:cxn>
                  <a:cxn ang="0">
                    <a:pos x="T4" y="T5"/>
                  </a:cxn>
                  <a:cxn ang="0">
                    <a:pos x="T6" y="T7"/>
                  </a:cxn>
                  <a:cxn ang="0">
                    <a:pos x="T8" y="T9"/>
                  </a:cxn>
                </a:cxnLst>
                <a:rect l="0" t="0" r="r" b="b"/>
                <a:pathLst>
                  <a:path w="20" h="14">
                    <a:moveTo>
                      <a:pt x="0" y="12"/>
                    </a:moveTo>
                    <a:lnTo>
                      <a:pt x="1" y="14"/>
                    </a:lnTo>
                    <a:lnTo>
                      <a:pt x="20" y="2"/>
                    </a:lnTo>
                    <a:lnTo>
                      <a:pt x="19" y="0"/>
                    </a:lnTo>
                    <a:lnTo>
                      <a:pt x="0" y="12"/>
                    </a:lnTo>
                    <a:close/>
                  </a:path>
                </a:pathLst>
              </a:custGeom>
              <a:solidFill>
                <a:schemeClr val="accent2">
                  <a:lumMod val="9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95" name="Freeform 95">
                <a:extLst>
                  <a:ext uri="{FF2B5EF4-FFF2-40B4-BE49-F238E27FC236}">
                    <a16:creationId xmlns:a16="http://schemas.microsoft.com/office/drawing/2014/main" id="{573BEFED-E811-8FA6-1D54-82F4F48A1FBE}"/>
                  </a:ext>
                </a:extLst>
              </p:cNvPr>
              <p:cNvSpPr>
                <a:spLocks/>
              </p:cNvSpPr>
              <p:nvPr/>
            </p:nvSpPr>
            <p:spPr bwMode="auto">
              <a:xfrm>
                <a:off x="9844711" y="4953795"/>
                <a:ext cx="49213" cy="49213"/>
              </a:xfrm>
              <a:custGeom>
                <a:avLst/>
                <a:gdLst>
                  <a:gd name="T0" fmla="*/ 0 w 31"/>
                  <a:gd name="T1" fmla="*/ 2 h 31"/>
                  <a:gd name="T2" fmla="*/ 29 w 31"/>
                  <a:gd name="T3" fmla="*/ 31 h 31"/>
                  <a:gd name="T4" fmla="*/ 31 w 31"/>
                  <a:gd name="T5" fmla="*/ 28 h 31"/>
                  <a:gd name="T6" fmla="*/ 2 w 31"/>
                  <a:gd name="T7" fmla="*/ 0 h 31"/>
                  <a:gd name="T8" fmla="*/ 0 w 31"/>
                  <a:gd name="T9" fmla="*/ 2 h 31"/>
                </a:gdLst>
                <a:ahLst/>
                <a:cxnLst>
                  <a:cxn ang="0">
                    <a:pos x="T0" y="T1"/>
                  </a:cxn>
                  <a:cxn ang="0">
                    <a:pos x="T2" y="T3"/>
                  </a:cxn>
                  <a:cxn ang="0">
                    <a:pos x="T4" y="T5"/>
                  </a:cxn>
                  <a:cxn ang="0">
                    <a:pos x="T6" y="T7"/>
                  </a:cxn>
                  <a:cxn ang="0">
                    <a:pos x="T8" y="T9"/>
                  </a:cxn>
                </a:cxnLst>
                <a:rect l="0" t="0" r="r" b="b"/>
                <a:pathLst>
                  <a:path w="31" h="31">
                    <a:moveTo>
                      <a:pt x="0" y="2"/>
                    </a:moveTo>
                    <a:lnTo>
                      <a:pt x="29" y="31"/>
                    </a:lnTo>
                    <a:lnTo>
                      <a:pt x="31" y="28"/>
                    </a:lnTo>
                    <a:lnTo>
                      <a:pt x="2" y="0"/>
                    </a:lnTo>
                    <a:lnTo>
                      <a:pt x="0" y="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96" name="Freeform 96">
                <a:extLst>
                  <a:ext uri="{FF2B5EF4-FFF2-40B4-BE49-F238E27FC236}">
                    <a16:creationId xmlns:a16="http://schemas.microsoft.com/office/drawing/2014/main" id="{89CBE58B-457F-6BAC-CAE8-A25D8FEA4188}"/>
                  </a:ext>
                </a:extLst>
              </p:cNvPr>
              <p:cNvSpPr>
                <a:spLocks/>
              </p:cNvSpPr>
              <p:nvPr/>
            </p:nvSpPr>
            <p:spPr bwMode="auto">
              <a:xfrm>
                <a:off x="9771686" y="4885533"/>
                <a:ext cx="28575" cy="28575"/>
              </a:xfrm>
              <a:custGeom>
                <a:avLst/>
                <a:gdLst>
                  <a:gd name="T0" fmla="*/ 3 w 18"/>
                  <a:gd name="T1" fmla="*/ 0 h 18"/>
                  <a:gd name="T2" fmla="*/ 0 w 18"/>
                  <a:gd name="T3" fmla="*/ 2 h 18"/>
                  <a:gd name="T4" fmla="*/ 16 w 18"/>
                  <a:gd name="T5" fmla="*/ 18 h 18"/>
                  <a:gd name="T6" fmla="*/ 18 w 18"/>
                  <a:gd name="T7" fmla="*/ 15 h 18"/>
                  <a:gd name="T8" fmla="*/ 3 w 18"/>
                  <a:gd name="T9" fmla="*/ 0 h 18"/>
                </a:gdLst>
                <a:ahLst/>
                <a:cxnLst>
                  <a:cxn ang="0">
                    <a:pos x="T0" y="T1"/>
                  </a:cxn>
                  <a:cxn ang="0">
                    <a:pos x="T2" y="T3"/>
                  </a:cxn>
                  <a:cxn ang="0">
                    <a:pos x="T4" y="T5"/>
                  </a:cxn>
                  <a:cxn ang="0">
                    <a:pos x="T6" y="T7"/>
                  </a:cxn>
                  <a:cxn ang="0">
                    <a:pos x="T8" y="T9"/>
                  </a:cxn>
                </a:cxnLst>
                <a:rect l="0" t="0" r="r" b="b"/>
                <a:pathLst>
                  <a:path w="18" h="18">
                    <a:moveTo>
                      <a:pt x="3" y="0"/>
                    </a:moveTo>
                    <a:lnTo>
                      <a:pt x="0" y="2"/>
                    </a:lnTo>
                    <a:lnTo>
                      <a:pt x="16" y="18"/>
                    </a:lnTo>
                    <a:lnTo>
                      <a:pt x="18" y="15"/>
                    </a:lnTo>
                    <a:lnTo>
                      <a:pt x="3"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97" name="Freeform 97">
                <a:extLst>
                  <a:ext uri="{FF2B5EF4-FFF2-40B4-BE49-F238E27FC236}">
                    <a16:creationId xmlns:a16="http://schemas.microsoft.com/office/drawing/2014/main" id="{BD5299ED-E0F9-FF08-D87D-1AF158E023ED}"/>
                  </a:ext>
                </a:extLst>
              </p:cNvPr>
              <p:cNvSpPr>
                <a:spLocks/>
              </p:cNvSpPr>
              <p:nvPr/>
            </p:nvSpPr>
            <p:spPr bwMode="auto">
              <a:xfrm>
                <a:off x="9306548" y="4939508"/>
                <a:ext cx="80963" cy="22225"/>
              </a:xfrm>
              <a:custGeom>
                <a:avLst/>
                <a:gdLst>
                  <a:gd name="T0" fmla="*/ 51 w 51"/>
                  <a:gd name="T1" fmla="*/ 0 h 14"/>
                  <a:gd name="T2" fmla="*/ 0 w 51"/>
                  <a:gd name="T3" fmla="*/ 12 h 14"/>
                  <a:gd name="T4" fmla="*/ 1 w 51"/>
                  <a:gd name="T5" fmla="*/ 14 h 14"/>
                  <a:gd name="T6" fmla="*/ 51 w 51"/>
                  <a:gd name="T7" fmla="*/ 2 h 14"/>
                  <a:gd name="T8" fmla="*/ 51 w 51"/>
                  <a:gd name="T9" fmla="*/ 0 h 14"/>
                </a:gdLst>
                <a:ahLst/>
                <a:cxnLst>
                  <a:cxn ang="0">
                    <a:pos x="T0" y="T1"/>
                  </a:cxn>
                  <a:cxn ang="0">
                    <a:pos x="T2" y="T3"/>
                  </a:cxn>
                  <a:cxn ang="0">
                    <a:pos x="T4" y="T5"/>
                  </a:cxn>
                  <a:cxn ang="0">
                    <a:pos x="T6" y="T7"/>
                  </a:cxn>
                  <a:cxn ang="0">
                    <a:pos x="T8" y="T9"/>
                  </a:cxn>
                </a:cxnLst>
                <a:rect l="0" t="0" r="r" b="b"/>
                <a:pathLst>
                  <a:path w="51" h="14">
                    <a:moveTo>
                      <a:pt x="51" y="0"/>
                    </a:moveTo>
                    <a:lnTo>
                      <a:pt x="0" y="12"/>
                    </a:lnTo>
                    <a:lnTo>
                      <a:pt x="1" y="14"/>
                    </a:lnTo>
                    <a:lnTo>
                      <a:pt x="51" y="2"/>
                    </a:lnTo>
                    <a:lnTo>
                      <a:pt x="51"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98" name="Freeform 98">
                <a:extLst>
                  <a:ext uri="{FF2B5EF4-FFF2-40B4-BE49-F238E27FC236}">
                    <a16:creationId xmlns:a16="http://schemas.microsoft.com/office/drawing/2014/main" id="{51EE6FCF-D1BE-504A-B794-38F323988491}"/>
                  </a:ext>
                </a:extLst>
              </p:cNvPr>
              <p:cNvSpPr>
                <a:spLocks noEditPoints="1"/>
              </p:cNvSpPr>
              <p:nvPr/>
            </p:nvSpPr>
            <p:spPr bwMode="auto">
              <a:xfrm>
                <a:off x="9022386" y="4720433"/>
                <a:ext cx="207963" cy="352425"/>
              </a:xfrm>
              <a:custGeom>
                <a:avLst/>
                <a:gdLst>
                  <a:gd name="T0" fmla="*/ 99 w 119"/>
                  <a:gd name="T1" fmla="*/ 155 h 202"/>
                  <a:gd name="T2" fmla="*/ 84 w 119"/>
                  <a:gd name="T3" fmla="*/ 96 h 202"/>
                  <a:gd name="T4" fmla="*/ 87 w 119"/>
                  <a:gd name="T5" fmla="*/ 88 h 202"/>
                  <a:gd name="T6" fmla="*/ 92 w 119"/>
                  <a:gd name="T7" fmla="*/ 31 h 202"/>
                  <a:gd name="T8" fmla="*/ 93 w 119"/>
                  <a:gd name="T9" fmla="*/ 29 h 202"/>
                  <a:gd name="T10" fmla="*/ 103 w 119"/>
                  <a:gd name="T11" fmla="*/ 84 h 202"/>
                  <a:gd name="T12" fmla="*/ 76 w 119"/>
                  <a:gd name="T13" fmla="*/ 2 h 202"/>
                  <a:gd name="T14" fmla="*/ 66 w 119"/>
                  <a:gd name="T15" fmla="*/ 36 h 202"/>
                  <a:gd name="T16" fmla="*/ 64 w 119"/>
                  <a:gd name="T17" fmla="*/ 9 h 202"/>
                  <a:gd name="T18" fmla="*/ 58 w 119"/>
                  <a:gd name="T19" fmla="*/ 6 h 202"/>
                  <a:gd name="T20" fmla="*/ 58 w 119"/>
                  <a:gd name="T21" fmla="*/ 11 h 202"/>
                  <a:gd name="T22" fmla="*/ 54 w 119"/>
                  <a:gd name="T23" fmla="*/ 36 h 202"/>
                  <a:gd name="T24" fmla="*/ 44 w 119"/>
                  <a:gd name="T25" fmla="*/ 2 h 202"/>
                  <a:gd name="T26" fmla="*/ 14 w 119"/>
                  <a:gd name="T27" fmla="*/ 84 h 202"/>
                  <a:gd name="T28" fmla="*/ 24 w 119"/>
                  <a:gd name="T29" fmla="*/ 29 h 202"/>
                  <a:gd name="T30" fmla="*/ 26 w 119"/>
                  <a:gd name="T31" fmla="*/ 30 h 202"/>
                  <a:gd name="T32" fmla="*/ 30 w 119"/>
                  <a:gd name="T33" fmla="*/ 88 h 202"/>
                  <a:gd name="T34" fmla="*/ 34 w 119"/>
                  <a:gd name="T35" fmla="*/ 95 h 202"/>
                  <a:gd name="T36" fmla="*/ 33 w 119"/>
                  <a:gd name="T37" fmla="*/ 149 h 202"/>
                  <a:gd name="T38" fmla="*/ 19 w 119"/>
                  <a:gd name="T39" fmla="*/ 133 h 202"/>
                  <a:gd name="T40" fmla="*/ 15 w 119"/>
                  <a:gd name="T41" fmla="*/ 166 h 202"/>
                  <a:gd name="T42" fmla="*/ 0 w 119"/>
                  <a:gd name="T43" fmla="*/ 177 h 202"/>
                  <a:gd name="T44" fmla="*/ 19 w 119"/>
                  <a:gd name="T45" fmla="*/ 175 h 202"/>
                  <a:gd name="T46" fmla="*/ 66 w 119"/>
                  <a:gd name="T47" fmla="*/ 202 h 202"/>
                  <a:gd name="T48" fmla="*/ 60 w 119"/>
                  <a:gd name="T49" fmla="*/ 187 h 202"/>
                  <a:gd name="T50" fmla="*/ 106 w 119"/>
                  <a:gd name="T51" fmla="*/ 166 h 202"/>
                  <a:gd name="T52" fmla="*/ 119 w 119"/>
                  <a:gd name="T53" fmla="*/ 151 h 202"/>
                  <a:gd name="T54" fmla="*/ 99 w 119"/>
                  <a:gd name="T55" fmla="*/ 153 h 202"/>
                  <a:gd name="T56" fmla="*/ 59 w 119"/>
                  <a:gd name="T57" fmla="*/ 108 h 202"/>
                  <a:gd name="T58" fmla="*/ 65 w 119"/>
                  <a:gd name="T59" fmla="*/ 145 h 202"/>
                  <a:gd name="T60" fmla="*/ 53 w 119"/>
                  <a:gd name="T61" fmla="*/ 146 h 202"/>
                  <a:gd name="T62" fmla="*/ 60 w 119"/>
                  <a:gd name="T63" fmla="*/ 181 h 202"/>
                  <a:gd name="T64" fmla="*/ 38 w 119"/>
                  <a:gd name="T65" fmla="*/ 155 h 202"/>
                  <a:gd name="T66" fmla="*/ 52 w 119"/>
                  <a:gd name="T67" fmla="*/ 158 h 202"/>
                  <a:gd name="T68" fmla="*/ 60 w 119"/>
                  <a:gd name="T69" fmla="*/ 152 h 202"/>
                  <a:gd name="T70" fmla="*/ 66 w 119"/>
                  <a:gd name="T71" fmla="*/ 158 h 202"/>
                  <a:gd name="T72" fmla="*/ 79 w 119"/>
                  <a:gd name="T73" fmla="*/ 154 h 202"/>
                  <a:gd name="T74" fmla="*/ 60 w 119"/>
                  <a:gd name="T75" fmla="*/ 18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9" h="202">
                    <a:moveTo>
                      <a:pt x="99" y="153"/>
                    </a:moveTo>
                    <a:cubicBezTo>
                      <a:pt x="99" y="155"/>
                      <a:pt x="99" y="155"/>
                      <a:pt x="99" y="155"/>
                    </a:cubicBezTo>
                    <a:cubicBezTo>
                      <a:pt x="95" y="152"/>
                      <a:pt x="88" y="149"/>
                      <a:pt x="80" y="147"/>
                    </a:cubicBezTo>
                    <a:cubicBezTo>
                      <a:pt x="84" y="96"/>
                      <a:pt x="84" y="96"/>
                      <a:pt x="84" y="96"/>
                    </a:cubicBezTo>
                    <a:cubicBezTo>
                      <a:pt x="85" y="93"/>
                      <a:pt x="86" y="91"/>
                      <a:pt x="87" y="89"/>
                    </a:cubicBezTo>
                    <a:cubicBezTo>
                      <a:pt x="87" y="88"/>
                      <a:pt x="87" y="88"/>
                      <a:pt x="87" y="88"/>
                    </a:cubicBezTo>
                    <a:cubicBezTo>
                      <a:pt x="87" y="88"/>
                      <a:pt x="88" y="80"/>
                      <a:pt x="89" y="69"/>
                    </a:cubicBezTo>
                    <a:cubicBezTo>
                      <a:pt x="92" y="31"/>
                      <a:pt x="92" y="31"/>
                      <a:pt x="92" y="31"/>
                    </a:cubicBezTo>
                    <a:cubicBezTo>
                      <a:pt x="92" y="31"/>
                      <a:pt x="92" y="31"/>
                      <a:pt x="92" y="31"/>
                    </a:cubicBezTo>
                    <a:cubicBezTo>
                      <a:pt x="92" y="30"/>
                      <a:pt x="93" y="29"/>
                      <a:pt x="93" y="29"/>
                    </a:cubicBezTo>
                    <a:cubicBezTo>
                      <a:pt x="95" y="27"/>
                      <a:pt x="94" y="78"/>
                      <a:pt x="93" y="86"/>
                    </a:cubicBezTo>
                    <a:cubicBezTo>
                      <a:pt x="95" y="87"/>
                      <a:pt x="99" y="86"/>
                      <a:pt x="103" y="84"/>
                    </a:cubicBezTo>
                    <a:cubicBezTo>
                      <a:pt x="106" y="73"/>
                      <a:pt x="110" y="21"/>
                      <a:pt x="109" y="16"/>
                    </a:cubicBezTo>
                    <a:cubicBezTo>
                      <a:pt x="108" y="13"/>
                      <a:pt x="90" y="0"/>
                      <a:pt x="76" y="2"/>
                    </a:cubicBezTo>
                    <a:cubicBezTo>
                      <a:pt x="76" y="2"/>
                      <a:pt x="75" y="2"/>
                      <a:pt x="74" y="3"/>
                    </a:cubicBezTo>
                    <a:cubicBezTo>
                      <a:pt x="66" y="36"/>
                      <a:pt x="66" y="36"/>
                      <a:pt x="66" y="36"/>
                    </a:cubicBezTo>
                    <a:cubicBezTo>
                      <a:pt x="63" y="12"/>
                      <a:pt x="63" y="12"/>
                      <a:pt x="63" y="12"/>
                    </a:cubicBezTo>
                    <a:cubicBezTo>
                      <a:pt x="64" y="9"/>
                      <a:pt x="64" y="9"/>
                      <a:pt x="64" y="9"/>
                    </a:cubicBezTo>
                    <a:cubicBezTo>
                      <a:pt x="62" y="6"/>
                      <a:pt x="62" y="6"/>
                      <a:pt x="62" y="6"/>
                    </a:cubicBezTo>
                    <a:cubicBezTo>
                      <a:pt x="58" y="6"/>
                      <a:pt x="58" y="6"/>
                      <a:pt x="58" y="6"/>
                    </a:cubicBezTo>
                    <a:cubicBezTo>
                      <a:pt x="57" y="9"/>
                      <a:pt x="57" y="9"/>
                      <a:pt x="57" y="9"/>
                    </a:cubicBezTo>
                    <a:cubicBezTo>
                      <a:pt x="58" y="11"/>
                      <a:pt x="58" y="11"/>
                      <a:pt x="58" y="11"/>
                    </a:cubicBezTo>
                    <a:cubicBezTo>
                      <a:pt x="54" y="34"/>
                      <a:pt x="54" y="34"/>
                      <a:pt x="54" y="34"/>
                    </a:cubicBezTo>
                    <a:cubicBezTo>
                      <a:pt x="54" y="36"/>
                      <a:pt x="54" y="36"/>
                      <a:pt x="54" y="36"/>
                    </a:cubicBezTo>
                    <a:cubicBezTo>
                      <a:pt x="45" y="2"/>
                      <a:pt x="45" y="2"/>
                      <a:pt x="45" y="2"/>
                    </a:cubicBezTo>
                    <a:cubicBezTo>
                      <a:pt x="45" y="2"/>
                      <a:pt x="44" y="2"/>
                      <a:pt x="44" y="2"/>
                    </a:cubicBezTo>
                    <a:cubicBezTo>
                      <a:pt x="29" y="4"/>
                      <a:pt x="11" y="9"/>
                      <a:pt x="10" y="19"/>
                    </a:cubicBezTo>
                    <a:cubicBezTo>
                      <a:pt x="9" y="24"/>
                      <a:pt x="12" y="73"/>
                      <a:pt x="14" y="84"/>
                    </a:cubicBezTo>
                    <a:cubicBezTo>
                      <a:pt x="19" y="87"/>
                      <a:pt x="24" y="86"/>
                      <a:pt x="26" y="86"/>
                    </a:cubicBezTo>
                    <a:cubicBezTo>
                      <a:pt x="26" y="79"/>
                      <a:pt x="23" y="28"/>
                      <a:pt x="24" y="29"/>
                    </a:cubicBezTo>
                    <a:cubicBezTo>
                      <a:pt x="25" y="29"/>
                      <a:pt x="25" y="30"/>
                      <a:pt x="26" y="30"/>
                    </a:cubicBezTo>
                    <a:cubicBezTo>
                      <a:pt x="26" y="30"/>
                      <a:pt x="26" y="30"/>
                      <a:pt x="26" y="30"/>
                    </a:cubicBezTo>
                    <a:cubicBezTo>
                      <a:pt x="28" y="59"/>
                      <a:pt x="28" y="59"/>
                      <a:pt x="28" y="59"/>
                    </a:cubicBezTo>
                    <a:cubicBezTo>
                      <a:pt x="29" y="76"/>
                      <a:pt x="30" y="88"/>
                      <a:pt x="30" y="88"/>
                    </a:cubicBezTo>
                    <a:cubicBezTo>
                      <a:pt x="31" y="89"/>
                      <a:pt x="31" y="89"/>
                      <a:pt x="31" y="89"/>
                    </a:cubicBezTo>
                    <a:cubicBezTo>
                      <a:pt x="31" y="91"/>
                      <a:pt x="32" y="93"/>
                      <a:pt x="34" y="95"/>
                    </a:cubicBezTo>
                    <a:cubicBezTo>
                      <a:pt x="38" y="148"/>
                      <a:pt x="38" y="148"/>
                      <a:pt x="38" y="148"/>
                    </a:cubicBezTo>
                    <a:cubicBezTo>
                      <a:pt x="36" y="148"/>
                      <a:pt x="35" y="149"/>
                      <a:pt x="33" y="149"/>
                    </a:cubicBezTo>
                    <a:cubicBezTo>
                      <a:pt x="22" y="131"/>
                      <a:pt x="22" y="131"/>
                      <a:pt x="22" y="131"/>
                    </a:cubicBezTo>
                    <a:cubicBezTo>
                      <a:pt x="19" y="133"/>
                      <a:pt x="19" y="133"/>
                      <a:pt x="19" y="133"/>
                    </a:cubicBezTo>
                    <a:cubicBezTo>
                      <a:pt x="31" y="150"/>
                      <a:pt x="31" y="150"/>
                      <a:pt x="31" y="150"/>
                    </a:cubicBezTo>
                    <a:cubicBezTo>
                      <a:pt x="21" y="154"/>
                      <a:pt x="15" y="160"/>
                      <a:pt x="15" y="166"/>
                    </a:cubicBezTo>
                    <a:cubicBezTo>
                      <a:pt x="15" y="169"/>
                      <a:pt x="16" y="171"/>
                      <a:pt x="17" y="173"/>
                    </a:cubicBezTo>
                    <a:cubicBezTo>
                      <a:pt x="0" y="177"/>
                      <a:pt x="0" y="177"/>
                      <a:pt x="0" y="177"/>
                    </a:cubicBezTo>
                    <a:cubicBezTo>
                      <a:pt x="0" y="180"/>
                      <a:pt x="0" y="180"/>
                      <a:pt x="0" y="180"/>
                    </a:cubicBezTo>
                    <a:cubicBezTo>
                      <a:pt x="19" y="175"/>
                      <a:pt x="19" y="175"/>
                      <a:pt x="19" y="175"/>
                    </a:cubicBezTo>
                    <a:cubicBezTo>
                      <a:pt x="26" y="182"/>
                      <a:pt x="39" y="187"/>
                      <a:pt x="57" y="187"/>
                    </a:cubicBezTo>
                    <a:cubicBezTo>
                      <a:pt x="66" y="202"/>
                      <a:pt x="66" y="202"/>
                      <a:pt x="66" y="202"/>
                    </a:cubicBezTo>
                    <a:cubicBezTo>
                      <a:pt x="68" y="200"/>
                      <a:pt x="68" y="200"/>
                      <a:pt x="68" y="200"/>
                    </a:cubicBezTo>
                    <a:cubicBezTo>
                      <a:pt x="60" y="187"/>
                      <a:pt x="60" y="187"/>
                      <a:pt x="60" y="187"/>
                    </a:cubicBezTo>
                    <a:cubicBezTo>
                      <a:pt x="60" y="187"/>
                      <a:pt x="60" y="187"/>
                      <a:pt x="60" y="187"/>
                    </a:cubicBezTo>
                    <a:cubicBezTo>
                      <a:pt x="87" y="187"/>
                      <a:pt x="106" y="178"/>
                      <a:pt x="106" y="166"/>
                    </a:cubicBezTo>
                    <a:cubicBezTo>
                      <a:pt x="106" y="162"/>
                      <a:pt x="104" y="158"/>
                      <a:pt x="100" y="155"/>
                    </a:cubicBezTo>
                    <a:cubicBezTo>
                      <a:pt x="119" y="151"/>
                      <a:pt x="119" y="151"/>
                      <a:pt x="119" y="151"/>
                    </a:cubicBezTo>
                    <a:cubicBezTo>
                      <a:pt x="118" y="148"/>
                      <a:pt x="118" y="148"/>
                      <a:pt x="118" y="148"/>
                    </a:cubicBezTo>
                    <a:lnTo>
                      <a:pt x="99" y="153"/>
                    </a:lnTo>
                    <a:close/>
                    <a:moveTo>
                      <a:pt x="57" y="108"/>
                    </a:moveTo>
                    <a:cubicBezTo>
                      <a:pt x="58" y="108"/>
                      <a:pt x="58" y="108"/>
                      <a:pt x="59" y="108"/>
                    </a:cubicBezTo>
                    <a:cubicBezTo>
                      <a:pt x="59" y="108"/>
                      <a:pt x="60" y="108"/>
                      <a:pt x="60" y="108"/>
                    </a:cubicBezTo>
                    <a:cubicBezTo>
                      <a:pt x="65" y="145"/>
                      <a:pt x="65" y="145"/>
                      <a:pt x="65" y="145"/>
                    </a:cubicBezTo>
                    <a:cubicBezTo>
                      <a:pt x="63" y="145"/>
                      <a:pt x="62" y="145"/>
                      <a:pt x="60" y="145"/>
                    </a:cubicBezTo>
                    <a:cubicBezTo>
                      <a:pt x="58" y="145"/>
                      <a:pt x="55" y="146"/>
                      <a:pt x="53" y="146"/>
                    </a:cubicBezTo>
                    <a:lnTo>
                      <a:pt x="57" y="108"/>
                    </a:lnTo>
                    <a:close/>
                    <a:moveTo>
                      <a:pt x="60" y="181"/>
                    </a:moveTo>
                    <a:cubicBezTo>
                      <a:pt x="38" y="181"/>
                      <a:pt x="21" y="173"/>
                      <a:pt x="21" y="166"/>
                    </a:cubicBezTo>
                    <a:cubicBezTo>
                      <a:pt x="21" y="162"/>
                      <a:pt x="28" y="158"/>
                      <a:pt x="38" y="155"/>
                    </a:cubicBezTo>
                    <a:cubicBezTo>
                      <a:pt x="38" y="158"/>
                      <a:pt x="38" y="158"/>
                      <a:pt x="38" y="158"/>
                    </a:cubicBezTo>
                    <a:cubicBezTo>
                      <a:pt x="52" y="158"/>
                      <a:pt x="52" y="158"/>
                      <a:pt x="52" y="158"/>
                    </a:cubicBezTo>
                    <a:cubicBezTo>
                      <a:pt x="52" y="152"/>
                      <a:pt x="52" y="152"/>
                      <a:pt x="52" y="152"/>
                    </a:cubicBezTo>
                    <a:cubicBezTo>
                      <a:pt x="55" y="152"/>
                      <a:pt x="58" y="152"/>
                      <a:pt x="60" y="152"/>
                    </a:cubicBezTo>
                    <a:cubicBezTo>
                      <a:pt x="62" y="152"/>
                      <a:pt x="64" y="152"/>
                      <a:pt x="66" y="152"/>
                    </a:cubicBezTo>
                    <a:cubicBezTo>
                      <a:pt x="66" y="158"/>
                      <a:pt x="66" y="158"/>
                      <a:pt x="66" y="158"/>
                    </a:cubicBezTo>
                    <a:cubicBezTo>
                      <a:pt x="79" y="158"/>
                      <a:pt x="79" y="158"/>
                      <a:pt x="79" y="158"/>
                    </a:cubicBezTo>
                    <a:cubicBezTo>
                      <a:pt x="79" y="154"/>
                      <a:pt x="79" y="154"/>
                      <a:pt x="79" y="154"/>
                    </a:cubicBezTo>
                    <a:cubicBezTo>
                      <a:pt x="92" y="157"/>
                      <a:pt x="100" y="162"/>
                      <a:pt x="100" y="166"/>
                    </a:cubicBezTo>
                    <a:cubicBezTo>
                      <a:pt x="100" y="173"/>
                      <a:pt x="83" y="181"/>
                      <a:pt x="60" y="181"/>
                    </a:cubicBezTo>
                    <a:close/>
                  </a:path>
                </a:pathLst>
              </a:custGeom>
              <a:solidFill>
                <a:schemeClr val="accent2">
                  <a:lumMod val="9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99" name="Freeform 99">
                <a:extLst>
                  <a:ext uri="{FF2B5EF4-FFF2-40B4-BE49-F238E27FC236}">
                    <a16:creationId xmlns:a16="http://schemas.microsoft.com/office/drawing/2014/main" id="{196270D7-56FE-4689-C9A8-57086D6F7BB6}"/>
                  </a:ext>
                </a:extLst>
              </p:cNvPr>
              <p:cNvSpPr>
                <a:spLocks/>
              </p:cNvSpPr>
              <p:nvPr/>
            </p:nvSpPr>
            <p:spPr bwMode="auto">
              <a:xfrm>
                <a:off x="9304961" y="5317333"/>
                <a:ext cx="38100" cy="52388"/>
              </a:xfrm>
              <a:custGeom>
                <a:avLst/>
                <a:gdLst>
                  <a:gd name="T0" fmla="*/ 22 w 24"/>
                  <a:gd name="T1" fmla="*/ 33 h 33"/>
                  <a:gd name="T2" fmla="*/ 24 w 24"/>
                  <a:gd name="T3" fmla="*/ 32 h 33"/>
                  <a:gd name="T4" fmla="*/ 3 w 24"/>
                  <a:gd name="T5" fmla="*/ 0 h 33"/>
                  <a:gd name="T6" fmla="*/ 0 w 24"/>
                  <a:gd name="T7" fmla="*/ 3 h 33"/>
                  <a:gd name="T8" fmla="*/ 22 w 24"/>
                  <a:gd name="T9" fmla="*/ 33 h 33"/>
                </a:gdLst>
                <a:ahLst/>
                <a:cxnLst>
                  <a:cxn ang="0">
                    <a:pos x="T0" y="T1"/>
                  </a:cxn>
                  <a:cxn ang="0">
                    <a:pos x="T2" y="T3"/>
                  </a:cxn>
                  <a:cxn ang="0">
                    <a:pos x="T4" y="T5"/>
                  </a:cxn>
                  <a:cxn ang="0">
                    <a:pos x="T6" y="T7"/>
                  </a:cxn>
                  <a:cxn ang="0">
                    <a:pos x="T8" y="T9"/>
                  </a:cxn>
                </a:cxnLst>
                <a:rect l="0" t="0" r="r" b="b"/>
                <a:pathLst>
                  <a:path w="24" h="33">
                    <a:moveTo>
                      <a:pt x="22" y="33"/>
                    </a:moveTo>
                    <a:lnTo>
                      <a:pt x="24" y="32"/>
                    </a:lnTo>
                    <a:lnTo>
                      <a:pt x="3" y="0"/>
                    </a:lnTo>
                    <a:lnTo>
                      <a:pt x="0" y="3"/>
                    </a:lnTo>
                    <a:lnTo>
                      <a:pt x="22" y="33"/>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00" name="Freeform 100">
                <a:extLst>
                  <a:ext uri="{FF2B5EF4-FFF2-40B4-BE49-F238E27FC236}">
                    <a16:creationId xmlns:a16="http://schemas.microsoft.com/office/drawing/2014/main" id="{80C34994-F697-ABDE-AAF2-CC08706D6D4E}"/>
                  </a:ext>
                </a:extLst>
              </p:cNvPr>
              <p:cNvSpPr>
                <a:spLocks/>
              </p:cNvSpPr>
              <p:nvPr/>
            </p:nvSpPr>
            <p:spPr bwMode="auto">
              <a:xfrm>
                <a:off x="9238286" y="5218908"/>
                <a:ext cx="36513" cy="52388"/>
              </a:xfrm>
              <a:custGeom>
                <a:avLst/>
                <a:gdLst>
                  <a:gd name="T0" fmla="*/ 0 w 23"/>
                  <a:gd name="T1" fmla="*/ 1 h 33"/>
                  <a:gd name="T2" fmla="*/ 21 w 23"/>
                  <a:gd name="T3" fmla="*/ 33 h 33"/>
                  <a:gd name="T4" fmla="*/ 23 w 23"/>
                  <a:gd name="T5" fmla="*/ 31 h 33"/>
                  <a:gd name="T6" fmla="*/ 3 w 23"/>
                  <a:gd name="T7" fmla="*/ 0 h 33"/>
                  <a:gd name="T8" fmla="*/ 0 w 23"/>
                  <a:gd name="T9" fmla="*/ 1 h 33"/>
                </a:gdLst>
                <a:ahLst/>
                <a:cxnLst>
                  <a:cxn ang="0">
                    <a:pos x="T0" y="T1"/>
                  </a:cxn>
                  <a:cxn ang="0">
                    <a:pos x="T2" y="T3"/>
                  </a:cxn>
                  <a:cxn ang="0">
                    <a:pos x="T4" y="T5"/>
                  </a:cxn>
                  <a:cxn ang="0">
                    <a:pos x="T6" y="T7"/>
                  </a:cxn>
                  <a:cxn ang="0">
                    <a:pos x="T8" y="T9"/>
                  </a:cxn>
                </a:cxnLst>
                <a:rect l="0" t="0" r="r" b="b"/>
                <a:pathLst>
                  <a:path w="23" h="33">
                    <a:moveTo>
                      <a:pt x="0" y="1"/>
                    </a:moveTo>
                    <a:lnTo>
                      <a:pt x="21" y="33"/>
                    </a:lnTo>
                    <a:lnTo>
                      <a:pt x="23" y="31"/>
                    </a:lnTo>
                    <a:lnTo>
                      <a:pt x="3" y="0"/>
                    </a:lnTo>
                    <a:lnTo>
                      <a:pt x="0" y="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01" name="Freeform 101">
                <a:extLst>
                  <a:ext uri="{FF2B5EF4-FFF2-40B4-BE49-F238E27FC236}">
                    <a16:creationId xmlns:a16="http://schemas.microsoft.com/office/drawing/2014/main" id="{F099EC21-8779-8741-D233-B384A9ACD4CA}"/>
                  </a:ext>
                </a:extLst>
              </p:cNvPr>
              <p:cNvSpPr>
                <a:spLocks/>
              </p:cNvSpPr>
              <p:nvPr/>
            </p:nvSpPr>
            <p:spPr bwMode="auto">
              <a:xfrm>
                <a:off x="9171611" y="5118895"/>
                <a:ext cx="38100" cy="52388"/>
              </a:xfrm>
              <a:custGeom>
                <a:avLst/>
                <a:gdLst>
                  <a:gd name="T0" fmla="*/ 0 w 24"/>
                  <a:gd name="T1" fmla="*/ 1 h 33"/>
                  <a:gd name="T2" fmla="*/ 22 w 24"/>
                  <a:gd name="T3" fmla="*/ 33 h 33"/>
                  <a:gd name="T4" fmla="*/ 24 w 24"/>
                  <a:gd name="T5" fmla="*/ 31 h 33"/>
                  <a:gd name="T6" fmla="*/ 3 w 24"/>
                  <a:gd name="T7" fmla="*/ 0 h 33"/>
                  <a:gd name="T8" fmla="*/ 0 w 24"/>
                  <a:gd name="T9" fmla="*/ 1 h 33"/>
                </a:gdLst>
                <a:ahLst/>
                <a:cxnLst>
                  <a:cxn ang="0">
                    <a:pos x="T0" y="T1"/>
                  </a:cxn>
                  <a:cxn ang="0">
                    <a:pos x="T2" y="T3"/>
                  </a:cxn>
                  <a:cxn ang="0">
                    <a:pos x="T4" y="T5"/>
                  </a:cxn>
                  <a:cxn ang="0">
                    <a:pos x="T6" y="T7"/>
                  </a:cxn>
                  <a:cxn ang="0">
                    <a:pos x="T8" y="T9"/>
                  </a:cxn>
                </a:cxnLst>
                <a:rect l="0" t="0" r="r" b="b"/>
                <a:pathLst>
                  <a:path w="24" h="33">
                    <a:moveTo>
                      <a:pt x="0" y="1"/>
                    </a:moveTo>
                    <a:lnTo>
                      <a:pt x="22" y="33"/>
                    </a:lnTo>
                    <a:lnTo>
                      <a:pt x="24" y="31"/>
                    </a:lnTo>
                    <a:lnTo>
                      <a:pt x="3" y="0"/>
                    </a:lnTo>
                    <a:lnTo>
                      <a:pt x="0" y="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02" name="Freeform 102">
                <a:extLst>
                  <a:ext uri="{FF2B5EF4-FFF2-40B4-BE49-F238E27FC236}">
                    <a16:creationId xmlns:a16="http://schemas.microsoft.com/office/drawing/2014/main" id="{1A5F69EC-82FB-9D09-2299-D38D88215CC9}"/>
                  </a:ext>
                </a:extLst>
              </p:cNvPr>
              <p:cNvSpPr>
                <a:spLocks/>
              </p:cNvSpPr>
              <p:nvPr/>
            </p:nvSpPr>
            <p:spPr bwMode="auto">
              <a:xfrm>
                <a:off x="9641511" y="4976020"/>
                <a:ext cx="34925" cy="57150"/>
              </a:xfrm>
              <a:custGeom>
                <a:avLst/>
                <a:gdLst>
                  <a:gd name="T0" fmla="*/ 19 w 22"/>
                  <a:gd name="T1" fmla="*/ 0 h 36"/>
                  <a:gd name="T2" fmla="*/ 0 w 22"/>
                  <a:gd name="T3" fmla="*/ 35 h 36"/>
                  <a:gd name="T4" fmla="*/ 2 w 22"/>
                  <a:gd name="T5" fmla="*/ 36 h 36"/>
                  <a:gd name="T6" fmla="*/ 22 w 22"/>
                  <a:gd name="T7" fmla="*/ 1 h 36"/>
                  <a:gd name="T8" fmla="*/ 19 w 22"/>
                  <a:gd name="T9" fmla="*/ 0 h 36"/>
                </a:gdLst>
                <a:ahLst/>
                <a:cxnLst>
                  <a:cxn ang="0">
                    <a:pos x="T0" y="T1"/>
                  </a:cxn>
                  <a:cxn ang="0">
                    <a:pos x="T2" y="T3"/>
                  </a:cxn>
                  <a:cxn ang="0">
                    <a:pos x="T4" y="T5"/>
                  </a:cxn>
                  <a:cxn ang="0">
                    <a:pos x="T6" y="T7"/>
                  </a:cxn>
                  <a:cxn ang="0">
                    <a:pos x="T8" y="T9"/>
                  </a:cxn>
                </a:cxnLst>
                <a:rect l="0" t="0" r="r" b="b"/>
                <a:pathLst>
                  <a:path w="22" h="36">
                    <a:moveTo>
                      <a:pt x="19" y="0"/>
                    </a:moveTo>
                    <a:lnTo>
                      <a:pt x="0" y="35"/>
                    </a:lnTo>
                    <a:lnTo>
                      <a:pt x="2" y="36"/>
                    </a:lnTo>
                    <a:lnTo>
                      <a:pt x="22" y="1"/>
                    </a:lnTo>
                    <a:lnTo>
                      <a:pt x="19"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03" name="Freeform 103">
                <a:extLst>
                  <a:ext uri="{FF2B5EF4-FFF2-40B4-BE49-F238E27FC236}">
                    <a16:creationId xmlns:a16="http://schemas.microsoft.com/office/drawing/2014/main" id="{3E3B024E-E991-B879-1214-169D19FC0B60}"/>
                  </a:ext>
                </a:extLst>
              </p:cNvPr>
              <p:cNvSpPr>
                <a:spLocks/>
              </p:cNvSpPr>
              <p:nvPr/>
            </p:nvSpPr>
            <p:spPr bwMode="auto">
              <a:xfrm>
                <a:off x="9776448" y="4831558"/>
                <a:ext cx="26988" cy="15875"/>
              </a:xfrm>
              <a:custGeom>
                <a:avLst/>
                <a:gdLst>
                  <a:gd name="T0" fmla="*/ 0 w 17"/>
                  <a:gd name="T1" fmla="*/ 8 h 10"/>
                  <a:gd name="T2" fmla="*/ 1 w 17"/>
                  <a:gd name="T3" fmla="*/ 10 h 10"/>
                  <a:gd name="T4" fmla="*/ 17 w 17"/>
                  <a:gd name="T5" fmla="*/ 3 h 10"/>
                  <a:gd name="T6" fmla="*/ 16 w 17"/>
                  <a:gd name="T7" fmla="*/ 0 h 10"/>
                  <a:gd name="T8" fmla="*/ 0 w 17"/>
                  <a:gd name="T9" fmla="*/ 8 h 10"/>
                </a:gdLst>
                <a:ahLst/>
                <a:cxnLst>
                  <a:cxn ang="0">
                    <a:pos x="T0" y="T1"/>
                  </a:cxn>
                  <a:cxn ang="0">
                    <a:pos x="T2" y="T3"/>
                  </a:cxn>
                  <a:cxn ang="0">
                    <a:pos x="T4" y="T5"/>
                  </a:cxn>
                  <a:cxn ang="0">
                    <a:pos x="T6" y="T7"/>
                  </a:cxn>
                  <a:cxn ang="0">
                    <a:pos x="T8" y="T9"/>
                  </a:cxn>
                </a:cxnLst>
                <a:rect l="0" t="0" r="r" b="b"/>
                <a:pathLst>
                  <a:path w="17" h="10">
                    <a:moveTo>
                      <a:pt x="0" y="8"/>
                    </a:moveTo>
                    <a:lnTo>
                      <a:pt x="1" y="10"/>
                    </a:lnTo>
                    <a:lnTo>
                      <a:pt x="17" y="3"/>
                    </a:lnTo>
                    <a:lnTo>
                      <a:pt x="16" y="0"/>
                    </a:lnTo>
                    <a:lnTo>
                      <a:pt x="0" y="8"/>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04" name="Freeform 104">
                <a:extLst>
                  <a:ext uri="{FF2B5EF4-FFF2-40B4-BE49-F238E27FC236}">
                    <a16:creationId xmlns:a16="http://schemas.microsoft.com/office/drawing/2014/main" id="{1E660148-4D4C-3FB9-B4E9-93A4AC52673C}"/>
                  </a:ext>
                </a:extLst>
              </p:cNvPr>
              <p:cNvSpPr>
                <a:spLocks/>
              </p:cNvSpPr>
              <p:nvPr/>
            </p:nvSpPr>
            <p:spPr bwMode="auto">
              <a:xfrm>
                <a:off x="9641511" y="4825208"/>
                <a:ext cx="30163" cy="20638"/>
              </a:xfrm>
              <a:custGeom>
                <a:avLst/>
                <a:gdLst>
                  <a:gd name="T0" fmla="*/ 0 w 19"/>
                  <a:gd name="T1" fmla="*/ 2 h 13"/>
                  <a:gd name="T2" fmla="*/ 18 w 19"/>
                  <a:gd name="T3" fmla="*/ 13 h 13"/>
                  <a:gd name="T4" fmla="*/ 19 w 19"/>
                  <a:gd name="T5" fmla="*/ 10 h 13"/>
                  <a:gd name="T6" fmla="*/ 2 w 19"/>
                  <a:gd name="T7" fmla="*/ 0 h 13"/>
                  <a:gd name="T8" fmla="*/ 0 w 19"/>
                  <a:gd name="T9" fmla="*/ 2 h 13"/>
                </a:gdLst>
                <a:ahLst/>
                <a:cxnLst>
                  <a:cxn ang="0">
                    <a:pos x="T0" y="T1"/>
                  </a:cxn>
                  <a:cxn ang="0">
                    <a:pos x="T2" y="T3"/>
                  </a:cxn>
                  <a:cxn ang="0">
                    <a:pos x="T4" y="T5"/>
                  </a:cxn>
                  <a:cxn ang="0">
                    <a:pos x="T6" y="T7"/>
                  </a:cxn>
                  <a:cxn ang="0">
                    <a:pos x="T8" y="T9"/>
                  </a:cxn>
                </a:cxnLst>
                <a:rect l="0" t="0" r="r" b="b"/>
                <a:pathLst>
                  <a:path w="19" h="13">
                    <a:moveTo>
                      <a:pt x="0" y="2"/>
                    </a:moveTo>
                    <a:lnTo>
                      <a:pt x="18" y="13"/>
                    </a:lnTo>
                    <a:lnTo>
                      <a:pt x="19" y="10"/>
                    </a:lnTo>
                    <a:lnTo>
                      <a:pt x="2" y="0"/>
                    </a:lnTo>
                    <a:lnTo>
                      <a:pt x="0" y="2"/>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05" name="Freeform 105">
                <a:extLst>
                  <a:ext uri="{FF2B5EF4-FFF2-40B4-BE49-F238E27FC236}">
                    <a16:creationId xmlns:a16="http://schemas.microsoft.com/office/drawing/2014/main" id="{F20E2701-FB8D-1408-580C-67CE132D6274}"/>
                  </a:ext>
                </a:extLst>
              </p:cNvPr>
              <p:cNvSpPr>
                <a:spLocks/>
              </p:cNvSpPr>
              <p:nvPr/>
            </p:nvSpPr>
            <p:spPr bwMode="auto">
              <a:xfrm>
                <a:off x="9298611" y="5526883"/>
                <a:ext cx="60325" cy="30163"/>
              </a:xfrm>
              <a:custGeom>
                <a:avLst/>
                <a:gdLst>
                  <a:gd name="T0" fmla="*/ 0 w 38"/>
                  <a:gd name="T1" fmla="*/ 16 h 19"/>
                  <a:gd name="T2" fmla="*/ 1 w 38"/>
                  <a:gd name="T3" fmla="*/ 19 h 19"/>
                  <a:gd name="T4" fmla="*/ 38 w 38"/>
                  <a:gd name="T5" fmla="*/ 4 h 19"/>
                  <a:gd name="T6" fmla="*/ 36 w 38"/>
                  <a:gd name="T7" fmla="*/ 0 h 19"/>
                  <a:gd name="T8" fmla="*/ 0 w 38"/>
                  <a:gd name="T9" fmla="*/ 16 h 19"/>
                </a:gdLst>
                <a:ahLst/>
                <a:cxnLst>
                  <a:cxn ang="0">
                    <a:pos x="T0" y="T1"/>
                  </a:cxn>
                  <a:cxn ang="0">
                    <a:pos x="T2" y="T3"/>
                  </a:cxn>
                  <a:cxn ang="0">
                    <a:pos x="T4" y="T5"/>
                  </a:cxn>
                  <a:cxn ang="0">
                    <a:pos x="T6" y="T7"/>
                  </a:cxn>
                  <a:cxn ang="0">
                    <a:pos x="T8" y="T9"/>
                  </a:cxn>
                </a:cxnLst>
                <a:rect l="0" t="0" r="r" b="b"/>
                <a:pathLst>
                  <a:path w="38" h="19">
                    <a:moveTo>
                      <a:pt x="0" y="16"/>
                    </a:moveTo>
                    <a:lnTo>
                      <a:pt x="1" y="19"/>
                    </a:lnTo>
                    <a:lnTo>
                      <a:pt x="38" y="4"/>
                    </a:lnTo>
                    <a:lnTo>
                      <a:pt x="36" y="0"/>
                    </a:lnTo>
                    <a:lnTo>
                      <a:pt x="0" y="1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grpSp>
      </p:grpSp>
      <p:cxnSp>
        <p:nvCxnSpPr>
          <p:cNvPr id="164" name="直接连接符 163">
            <a:extLst>
              <a:ext uri="{FF2B5EF4-FFF2-40B4-BE49-F238E27FC236}">
                <a16:creationId xmlns:a16="http://schemas.microsoft.com/office/drawing/2014/main" id="{44EDC2D2-34EB-5B1B-B691-2E30322D7F1B}"/>
              </a:ext>
            </a:extLst>
          </p:cNvPr>
          <p:cNvCxnSpPr>
            <a:cxnSpLocks/>
          </p:cNvCxnSpPr>
          <p:nvPr/>
        </p:nvCxnSpPr>
        <p:spPr>
          <a:xfrm flipH="1">
            <a:off x="9822376" y="3388447"/>
            <a:ext cx="0" cy="7200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65" name="直接连接符 164">
            <a:extLst>
              <a:ext uri="{FF2B5EF4-FFF2-40B4-BE49-F238E27FC236}">
                <a16:creationId xmlns:a16="http://schemas.microsoft.com/office/drawing/2014/main" id="{F0EEA5BE-13CC-FEA0-A80F-DED85E4B9922}"/>
              </a:ext>
            </a:extLst>
          </p:cNvPr>
          <p:cNvCxnSpPr>
            <a:cxnSpLocks/>
          </p:cNvCxnSpPr>
          <p:nvPr/>
        </p:nvCxnSpPr>
        <p:spPr>
          <a:xfrm flipH="1">
            <a:off x="9822376" y="3984688"/>
            <a:ext cx="0" cy="7200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66" name="直接连接符 165">
            <a:extLst>
              <a:ext uri="{FF2B5EF4-FFF2-40B4-BE49-F238E27FC236}">
                <a16:creationId xmlns:a16="http://schemas.microsoft.com/office/drawing/2014/main" id="{4D05989B-3EDD-33CD-C004-6FB5313B925D}"/>
              </a:ext>
            </a:extLst>
          </p:cNvPr>
          <p:cNvCxnSpPr>
            <a:cxnSpLocks/>
          </p:cNvCxnSpPr>
          <p:nvPr/>
        </p:nvCxnSpPr>
        <p:spPr>
          <a:xfrm rot="5400000" flipH="1">
            <a:off x="9524874" y="3687075"/>
            <a:ext cx="0" cy="7200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67" name="直接连接符 166">
            <a:extLst>
              <a:ext uri="{FF2B5EF4-FFF2-40B4-BE49-F238E27FC236}">
                <a16:creationId xmlns:a16="http://schemas.microsoft.com/office/drawing/2014/main" id="{2B494AE8-1ACC-240B-9DC1-2267D9EDBABA}"/>
              </a:ext>
            </a:extLst>
          </p:cNvPr>
          <p:cNvCxnSpPr>
            <a:cxnSpLocks/>
          </p:cNvCxnSpPr>
          <p:nvPr/>
        </p:nvCxnSpPr>
        <p:spPr>
          <a:xfrm rot="5400000" flipH="1">
            <a:off x="10121003" y="3687075"/>
            <a:ext cx="0" cy="7200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62" name="等腰三角形 161">
            <a:extLst>
              <a:ext uri="{FF2B5EF4-FFF2-40B4-BE49-F238E27FC236}">
                <a16:creationId xmlns:a16="http://schemas.microsoft.com/office/drawing/2014/main" id="{46026A78-E656-4492-4749-113D39B84F61}"/>
              </a:ext>
            </a:extLst>
          </p:cNvPr>
          <p:cNvSpPr/>
          <p:nvPr/>
        </p:nvSpPr>
        <p:spPr>
          <a:xfrm rot="1800000" flipH="1">
            <a:off x="9303540" y="3402139"/>
            <a:ext cx="148041" cy="127622"/>
          </a:xfrm>
          <a:prstGeom prst="triangle">
            <a:avLst/>
          </a:prstGeom>
          <a:gradFill>
            <a:gsLst>
              <a:gs pos="0">
                <a:schemeClr val="accent2"/>
              </a:gs>
              <a:gs pos="100000">
                <a:schemeClr val="accent3"/>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TextBox 20">
            <a:extLst>
              <a:ext uri="{FF2B5EF4-FFF2-40B4-BE49-F238E27FC236}">
                <a16:creationId xmlns:a16="http://schemas.microsoft.com/office/drawing/2014/main" id="{22F9BEDB-AD8F-A1E2-D73E-550CA58823D6}"/>
              </a:ext>
            </a:extLst>
          </p:cNvPr>
          <p:cNvSpPr txBox="1"/>
          <p:nvPr/>
        </p:nvSpPr>
        <p:spPr>
          <a:xfrm>
            <a:off x="7113099" y="4453976"/>
            <a:ext cx="403957" cy="246221"/>
          </a:xfrm>
          <a:prstGeom prst="rect">
            <a:avLst/>
          </a:prstGeom>
          <a:noFill/>
        </p:spPr>
        <p:txBody>
          <a:bodyPr wrap="none" lIns="0" tIns="0" rIns="0" bIns="0" rtlCol="0">
            <a:spAutoFit/>
          </a:bodyPr>
          <a:lstStyle/>
          <a:p>
            <a:r>
              <a:rPr lang="zh-CN" altLang="en-US" sz="1600" dirty="0">
                <a:solidFill>
                  <a:schemeClr val="bg1"/>
                </a:solidFill>
                <a:latin typeface="+mj-ea"/>
                <a:ea typeface="+mj-ea"/>
              </a:rPr>
              <a:t>组三</a:t>
            </a:r>
          </a:p>
        </p:txBody>
      </p:sp>
      <p:sp>
        <p:nvSpPr>
          <p:cNvPr id="208" name="TextBox 21">
            <a:extLst>
              <a:ext uri="{FF2B5EF4-FFF2-40B4-BE49-F238E27FC236}">
                <a16:creationId xmlns:a16="http://schemas.microsoft.com/office/drawing/2014/main" id="{119656E1-AAF3-72F5-8372-EAB7AEF93E82}"/>
              </a:ext>
            </a:extLst>
          </p:cNvPr>
          <p:cNvSpPr txBox="1"/>
          <p:nvPr/>
        </p:nvSpPr>
        <p:spPr>
          <a:xfrm>
            <a:off x="7113099" y="4765658"/>
            <a:ext cx="2644955" cy="504112"/>
          </a:xfrm>
          <a:prstGeom prst="rect">
            <a:avLst/>
          </a:prstGeom>
          <a:noFill/>
        </p:spPr>
        <p:txBody>
          <a:bodyPr wrap="none" lIns="0" tIns="0" rIns="0" bIns="0" rtlCol="0">
            <a:spAutoFit/>
          </a:bodyPr>
          <a:lstStyle/>
          <a:p>
            <a:pPr>
              <a:lnSpc>
                <a:spcPct val="120000"/>
              </a:lnSpc>
            </a:pPr>
            <a:r>
              <a:rPr lang="zh-CN" altLang="en-US" sz="1400" dirty="0">
                <a:solidFill>
                  <a:schemeClr val="bg1"/>
                </a:solidFill>
              </a:rPr>
              <a:t>穿搭兴趣、财经兴趣、城市风景、</a:t>
            </a:r>
            <a:endParaRPr lang="en-US" altLang="zh-CN" sz="1400" dirty="0">
              <a:solidFill>
                <a:schemeClr val="bg1"/>
              </a:solidFill>
            </a:endParaRPr>
          </a:p>
          <a:p>
            <a:pPr>
              <a:lnSpc>
                <a:spcPct val="120000"/>
              </a:lnSpc>
            </a:pPr>
            <a:r>
              <a:rPr lang="zh-CN" altLang="en-US" sz="1400" dirty="0">
                <a:solidFill>
                  <a:schemeClr val="bg1"/>
                </a:solidFill>
              </a:rPr>
              <a:t>读书兴趣、法律兴趣、股市兴趣</a:t>
            </a:r>
          </a:p>
        </p:txBody>
      </p:sp>
      <p:grpSp>
        <p:nvGrpSpPr>
          <p:cNvPr id="211" name="组合 210">
            <a:extLst>
              <a:ext uri="{FF2B5EF4-FFF2-40B4-BE49-F238E27FC236}">
                <a16:creationId xmlns:a16="http://schemas.microsoft.com/office/drawing/2014/main" id="{2FE7D1CE-9BD7-6EF7-5BCA-9473A64AC43B}"/>
              </a:ext>
            </a:extLst>
          </p:cNvPr>
          <p:cNvGrpSpPr/>
          <p:nvPr/>
        </p:nvGrpSpPr>
        <p:grpSpPr>
          <a:xfrm>
            <a:off x="6167040" y="4497811"/>
            <a:ext cx="597254" cy="597254"/>
            <a:chOff x="8897573" y="4345588"/>
            <a:chExt cx="811604" cy="811604"/>
          </a:xfrm>
        </p:grpSpPr>
        <p:sp>
          <p:nvSpPr>
            <p:cNvPr id="216" name="椭圆 215">
              <a:extLst>
                <a:ext uri="{FF2B5EF4-FFF2-40B4-BE49-F238E27FC236}">
                  <a16:creationId xmlns:a16="http://schemas.microsoft.com/office/drawing/2014/main" id="{43D39B60-7B31-281D-4032-54C701FB1CAE}"/>
                </a:ext>
              </a:extLst>
            </p:cNvPr>
            <p:cNvSpPr/>
            <p:nvPr/>
          </p:nvSpPr>
          <p:spPr>
            <a:xfrm>
              <a:off x="8897573" y="4345588"/>
              <a:ext cx="811604" cy="811604"/>
            </a:xfrm>
            <a:prstGeom prst="ellipse">
              <a:avLst/>
            </a:prstGeom>
            <a:noFill/>
            <a:ln w="15875">
              <a:gradFill>
                <a:gsLst>
                  <a:gs pos="0">
                    <a:schemeClr val="accent2"/>
                  </a:gs>
                  <a:gs pos="100000">
                    <a:schemeClr val="accent3"/>
                  </a:gs>
                </a:gsLst>
                <a:lin ang="2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7" name="组合 216">
              <a:extLst>
                <a:ext uri="{FF2B5EF4-FFF2-40B4-BE49-F238E27FC236}">
                  <a16:creationId xmlns:a16="http://schemas.microsoft.com/office/drawing/2014/main" id="{559AA88F-9563-46B7-9721-BFFF0C938376}"/>
                </a:ext>
              </a:extLst>
            </p:cNvPr>
            <p:cNvGrpSpPr/>
            <p:nvPr/>
          </p:nvGrpSpPr>
          <p:grpSpPr>
            <a:xfrm>
              <a:off x="9026356" y="4484293"/>
              <a:ext cx="554038" cy="534194"/>
              <a:chOff x="9022386" y="4548983"/>
              <a:chExt cx="1108075" cy="1068387"/>
            </a:xfrm>
          </p:grpSpPr>
          <p:sp>
            <p:nvSpPr>
              <p:cNvPr id="218" name="Freeform 70">
                <a:extLst>
                  <a:ext uri="{FF2B5EF4-FFF2-40B4-BE49-F238E27FC236}">
                    <a16:creationId xmlns:a16="http://schemas.microsoft.com/office/drawing/2014/main" id="{FAF340A9-8F3E-F431-7C2F-046919EB141C}"/>
                  </a:ext>
                </a:extLst>
              </p:cNvPr>
              <p:cNvSpPr>
                <a:spLocks noEditPoints="1"/>
              </p:cNvSpPr>
              <p:nvPr/>
            </p:nvSpPr>
            <p:spPr bwMode="auto">
              <a:xfrm>
                <a:off x="9885986" y="4760120"/>
                <a:ext cx="244475" cy="488950"/>
              </a:xfrm>
              <a:custGeom>
                <a:avLst/>
                <a:gdLst>
                  <a:gd name="T0" fmla="*/ 92 w 140"/>
                  <a:gd name="T1" fmla="*/ 3 h 280"/>
                  <a:gd name="T2" fmla="*/ 79 w 140"/>
                  <a:gd name="T3" fmla="*/ 50 h 280"/>
                  <a:gd name="T4" fmla="*/ 76 w 140"/>
                  <a:gd name="T5" fmla="*/ 12 h 280"/>
                  <a:gd name="T6" fmla="*/ 68 w 140"/>
                  <a:gd name="T7" fmla="*/ 8 h 280"/>
                  <a:gd name="T8" fmla="*/ 67 w 140"/>
                  <a:gd name="T9" fmla="*/ 16 h 280"/>
                  <a:gd name="T10" fmla="*/ 62 w 140"/>
                  <a:gd name="T11" fmla="*/ 50 h 280"/>
                  <a:gd name="T12" fmla="*/ 48 w 140"/>
                  <a:gd name="T13" fmla="*/ 3 h 280"/>
                  <a:gd name="T14" fmla="*/ 7 w 140"/>
                  <a:gd name="T15" fmla="*/ 117 h 280"/>
                  <a:gd name="T16" fmla="*/ 21 w 140"/>
                  <a:gd name="T17" fmla="*/ 40 h 280"/>
                  <a:gd name="T18" fmla="*/ 26 w 140"/>
                  <a:gd name="T19" fmla="*/ 82 h 280"/>
                  <a:gd name="T20" fmla="*/ 29 w 140"/>
                  <a:gd name="T21" fmla="*/ 124 h 280"/>
                  <a:gd name="T22" fmla="*/ 36 w 140"/>
                  <a:gd name="T23" fmla="*/ 167 h 280"/>
                  <a:gd name="T24" fmla="*/ 30 w 140"/>
                  <a:gd name="T25" fmla="*/ 165 h 280"/>
                  <a:gd name="T26" fmla="*/ 40 w 140"/>
                  <a:gd name="T27" fmla="*/ 211 h 280"/>
                  <a:gd name="T28" fmla="*/ 71 w 140"/>
                  <a:gd name="T29" fmla="*/ 263 h 280"/>
                  <a:gd name="T30" fmla="*/ 134 w 140"/>
                  <a:gd name="T31" fmla="*/ 280 h 280"/>
                  <a:gd name="T32" fmla="*/ 107 w 140"/>
                  <a:gd name="T33" fmla="*/ 258 h 280"/>
                  <a:gd name="T34" fmla="*/ 109 w 140"/>
                  <a:gd name="T35" fmla="*/ 213 h 280"/>
                  <a:gd name="T36" fmla="*/ 135 w 140"/>
                  <a:gd name="T37" fmla="*/ 195 h 280"/>
                  <a:gd name="T38" fmla="*/ 98 w 140"/>
                  <a:gd name="T39" fmla="*/ 210 h 280"/>
                  <a:gd name="T40" fmla="*/ 108 w 140"/>
                  <a:gd name="T41" fmla="*/ 124 h 280"/>
                  <a:gd name="T42" fmla="*/ 111 w 140"/>
                  <a:gd name="T43" fmla="*/ 96 h 280"/>
                  <a:gd name="T44" fmla="*/ 115 w 140"/>
                  <a:gd name="T45" fmla="*/ 43 h 280"/>
                  <a:gd name="T46" fmla="*/ 116 w 140"/>
                  <a:gd name="T47" fmla="*/ 120 h 280"/>
                  <a:gd name="T48" fmla="*/ 139 w 140"/>
                  <a:gd name="T49" fmla="*/ 22 h 280"/>
                  <a:gd name="T50" fmla="*/ 71 w 140"/>
                  <a:gd name="T51" fmla="*/ 256 h 280"/>
                  <a:gd name="T52" fmla="*/ 40 w 140"/>
                  <a:gd name="T53" fmla="*/ 218 h 280"/>
                  <a:gd name="T54" fmla="*/ 59 w 140"/>
                  <a:gd name="T55" fmla="*/ 220 h 280"/>
                  <a:gd name="T56" fmla="*/ 71 w 140"/>
                  <a:gd name="T57" fmla="*/ 214 h 280"/>
                  <a:gd name="T58" fmla="*/ 79 w 140"/>
                  <a:gd name="T59" fmla="*/ 220 h 280"/>
                  <a:gd name="T60" fmla="*/ 91 w 140"/>
                  <a:gd name="T61" fmla="*/ 223 h 280"/>
                  <a:gd name="T62" fmla="*/ 81 w 140"/>
                  <a:gd name="T63" fmla="*/ 224 h 280"/>
                  <a:gd name="T64" fmla="*/ 85 w 140"/>
                  <a:gd name="T65" fmla="*/ 230 h 280"/>
                  <a:gd name="T66" fmla="*/ 103 w 140"/>
                  <a:gd name="T67" fmla="*/ 235 h 280"/>
                  <a:gd name="T68" fmla="*/ 95 w 140"/>
                  <a:gd name="T69" fmla="*/ 223 h 280"/>
                  <a:gd name="T70" fmla="*/ 97 w 140"/>
                  <a:gd name="T71" fmla="*/ 220 h 280"/>
                  <a:gd name="T72" fmla="*/ 127 w 140"/>
                  <a:gd name="T73" fmla="*/ 235 h 280"/>
                  <a:gd name="T74" fmla="*/ 60 w 140"/>
                  <a:gd name="T75" fmla="*/ 208 h 280"/>
                  <a:gd name="T76" fmla="*/ 68 w 140"/>
                  <a:gd name="T77" fmla="*/ 151 h 280"/>
                  <a:gd name="T78" fmla="*/ 78 w 140"/>
                  <a:gd name="T79" fmla="*/ 207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0" h="280">
                    <a:moveTo>
                      <a:pt x="139" y="22"/>
                    </a:moveTo>
                    <a:cubicBezTo>
                      <a:pt x="138" y="18"/>
                      <a:pt x="112" y="0"/>
                      <a:pt x="92" y="3"/>
                    </a:cubicBezTo>
                    <a:cubicBezTo>
                      <a:pt x="92" y="3"/>
                      <a:pt x="91" y="3"/>
                      <a:pt x="89" y="4"/>
                    </a:cubicBezTo>
                    <a:cubicBezTo>
                      <a:pt x="79" y="50"/>
                      <a:pt x="79" y="50"/>
                      <a:pt x="79" y="50"/>
                    </a:cubicBezTo>
                    <a:cubicBezTo>
                      <a:pt x="75" y="16"/>
                      <a:pt x="75" y="16"/>
                      <a:pt x="75" y="16"/>
                    </a:cubicBezTo>
                    <a:cubicBezTo>
                      <a:pt x="76" y="12"/>
                      <a:pt x="76" y="12"/>
                      <a:pt x="76" y="12"/>
                    </a:cubicBezTo>
                    <a:cubicBezTo>
                      <a:pt x="74" y="8"/>
                      <a:pt x="74" y="8"/>
                      <a:pt x="74" y="8"/>
                    </a:cubicBezTo>
                    <a:cubicBezTo>
                      <a:pt x="68" y="8"/>
                      <a:pt x="68" y="8"/>
                      <a:pt x="68" y="8"/>
                    </a:cubicBezTo>
                    <a:cubicBezTo>
                      <a:pt x="66" y="12"/>
                      <a:pt x="66" y="12"/>
                      <a:pt x="66" y="12"/>
                    </a:cubicBezTo>
                    <a:cubicBezTo>
                      <a:pt x="67" y="16"/>
                      <a:pt x="67" y="16"/>
                      <a:pt x="67" y="16"/>
                    </a:cubicBezTo>
                    <a:cubicBezTo>
                      <a:pt x="63" y="48"/>
                      <a:pt x="63" y="48"/>
                      <a:pt x="63" y="48"/>
                    </a:cubicBezTo>
                    <a:cubicBezTo>
                      <a:pt x="62" y="50"/>
                      <a:pt x="62" y="50"/>
                      <a:pt x="62" y="50"/>
                    </a:cubicBezTo>
                    <a:cubicBezTo>
                      <a:pt x="50" y="3"/>
                      <a:pt x="50" y="3"/>
                      <a:pt x="50" y="3"/>
                    </a:cubicBezTo>
                    <a:cubicBezTo>
                      <a:pt x="49" y="3"/>
                      <a:pt x="48" y="3"/>
                      <a:pt x="48" y="3"/>
                    </a:cubicBezTo>
                    <a:cubicBezTo>
                      <a:pt x="27" y="6"/>
                      <a:pt x="1" y="13"/>
                      <a:pt x="1" y="27"/>
                    </a:cubicBezTo>
                    <a:cubicBezTo>
                      <a:pt x="0" y="34"/>
                      <a:pt x="4" y="101"/>
                      <a:pt x="7" y="117"/>
                    </a:cubicBezTo>
                    <a:cubicBezTo>
                      <a:pt x="13" y="121"/>
                      <a:pt x="20" y="120"/>
                      <a:pt x="24" y="120"/>
                    </a:cubicBezTo>
                    <a:cubicBezTo>
                      <a:pt x="23" y="109"/>
                      <a:pt x="19" y="39"/>
                      <a:pt x="21" y="40"/>
                    </a:cubicBezTo>
                    <a:cubicBezTo>
                      <a:pt x="22" y="41"/>
                      <a:pt x="22" y="42"/>
                      <a:pt x="23" y="42"/>
                    </a:cubicBezTo>
                    <a:cubicBezTo>
                      <a:pt x="26" y="82"/>
                      <a:pt x="26" y="82"/>
                      <a:pt x="26" y="82"/>
                    </a:cubicBezTo>
                    <a:cubicBezTo>
                      <a:pt x="27" y="105"/>
                      <a:pt x="29" y="123"/>
                      <a:pt x="29" y="123"/>
                    </a:cubicBezTo>
                    <a:cubicBezTo>
                      <a:pt x="29" y="124"/>
                      <a:pt x="29" y="124"/>
                      <a:pt x="29" y="124"/>
                    </a:cubicBezTo>
                    <a:cubicBezTo>
                      <a:pt x="30" y="127"/>
                      <a:pt x="32" y="129"/>
                      <a:pt x="34" y="132"/>
                    </a:cubicBezTo>
                    <a:cubicBezTo>
                      <a:pt x="36" y="167"/>
                      <a:pt x="36" y="167"/>
                      <a:pt x="36" y="167"/>
                    </a:cubicBezTo>
                    <a:cubicBezTo>
                      <a:pt x="32" y="163"/>
                      <a:pt x="32" y="163"/>
                      <a:pt x="32" y="163"/>
                    </a:cubicBezTo>
                    <a:cubicBezTo>
                      <a:pt x="30" y="165"/>
                      <a:pt x="30" y="165"/>
                      <a:pt x="30" y="165"/>
                    </a:cubicBezTo>
                    <a:cubicBezTo>
                      <a:pt x="37" y="171"/>
                      <a:pt x="37" y="171"/>
                      <a:pt x="37" y="171"/>
                    </a:cubicBezTo>
                    <a:cubicBezTo>
                      <a:pt x="40" y="211"/>
                      <a:pt x="40" y="211"/>
                      <a:pt x="40" y="211"/>
                    </a:cubicBezTo>
                    <a:cubicBezTo>
                      <a:pt x="21" y="216"/>
                      <a:pt x="9" y="225"/>
                      <a:pt x="9" y="235"/>
                    </a:cubicBezTo>
                    <a:cubicBezTo>
                      <a:pt x="9" y="251"/>
                      <a:pt x="36" y="263"/>
                      <a:pt x="71" y="263"/>
                    </a:cubicBezTo>
                    <a:cubicBezTo>
                      <a:pt x="83" y="263"/>
                      <a:pt x="94" y="262"/>
                      <a:pt x="103" y="259"/>
                    </a:cubicBezTo>
                    <a:cubicBezTo>
                      <a:pt x="134" y="280"/>
                      <a:pt x="134" y="280"/>
                      <a:pt x="134" y="280"/>
                    </a:cubicBezTo>
                    <a:cubicBezTo>
                      <a:pt x="135" y="277"/>
                      <a:pt x="135" y="277"/>
                      <a:pt x="135" y="277"/>
                    </a:cubicBezTo>
                    <a:cubicBezTo>
                      <a:pt x="107" y="258"/>
                      <a:pt x="107" y="258"/>
                      <a:pt x="107" y="258"/>
                    </a:cubicBezTo>
                    <a:cubicBezTo>
                      <a:pt x="123" y="253"/>
                      <a:pt x="134" y="245"/>
                      <a:pt x="134" y="235"/>
                    </a:cubicBezTo>
                    <a:cubicBezTo>
                      <a:pt x="134" y="226"/>
                      <a:pt x="124" y="218"/>
                      <a:pt x="109" y="213"/>
                    </a:cubicBezTo>
                    <a:cubicBezTo>
                      <a:pt x="137" y="197"/>
                      <a:pt x="137" y="197"/>
                      <a:pt x="137" y="197"/>
                    </a:cubicBezTo>
                    <a:cubicBezTo>
                      <a:pt x="135" y="195"/>
                      <a:pt x="135" y="195"/>
                      <a:pt x="135" y="195"/>
                    </a:cubicBezTo>
                    <a:cubicBezTo>
                      <a:pt x="105" y="212"/>
                      <a:pt x="105" y="212"/>
                      <a:pt x="105" y="212"/>
                    </a:cubicBezTo>
                    <a:cubicBezTo>
                      <a:pt x="103" y="211"/>
                      <a:pt x="100" y="210"/>
                      <a:pt x="98" y="210"/>
                    </a:cubicBezTo>
                    <a:cubicBezTo>
                      <a:pt x="104" y="133"/>
                      <a:pt x="104" y="133"/>
                      <a:pt x="104" y="133"/>
                    </a:cubicBezTo>
                    <a:cubicBezTo>
                      <a:pt x="106" y="130"/>
                      <a:pt x="107" y="127"/>
                      <a:pt x="108" y="124"/>
                    </a:cubicBezTo>
                    <a:cubicBezTo>
                      <a:pt x="108" y="123"/>
                      <a:pt x="108" y="123"/>
                      <a:pt x="108" y="123"/>
                    </a:cubicBezTo>
                    <a:cubicBezTo>
                      <a:pt x="108" y="123"/>
                      <a:pt x="109" y="112"/>
                      <a:pt x="111" y="96"/>
                    </a:cubicBezTo>
                    <a:cubicBezTo>
                      <a:pt x="114" y="44"/>
                      <a:pt x="114" y="44"/>
                      <a:pt x="114" y="44"/>
                    </a:cubicBezTo>
                    <a:cubicBezTo>
                      <a:pt x="114" y="43"/>
                      <a:pt x="114" y="43"/>
                      <a:pt x="115" y="43"/>
                    </a:cubicBezTo>
                    <a:cubicBezTo>
                      <a:pt x="115" y="42"/>
                      <a:pt x="116" y="41"/>
                      <a:pt x="117" y="40"/>
                    </a:cubicBezTo>
                    <a:cubicBezTo>
                      <a:pt x="119" y="37"/>
                      <a:pt x="117" y="109"/>
                      <a:pt x="116" y="120"/>
                    </a:cubicBezTo>
                    <a:cubicBezTo>
                      <a:pt x="119" y="121"/>
                      <a:pt x="125" y="120"/>
                      <a:pt x="131" y="117"/>
                    </a:cubicBezTo>
                    <a:cubicBezTo>
                      <a:pt x="134" y="102"/>
                      <a:pt x="140" y="29"/>
                      <a:pt x="139" y="22"/>
                    </a:cubicBezTo>
                    <a:close/>
                    <a:moveTo>
                      <a:pt x="127" y="235"/>
                    </a:moveTo>
                    <a:cubicBezTo>
                      <a:pt x="127" y="245"/>
                      <a:pt x="104" y="256"/>
                      <a:pt x="71" y="256"/>
                    </a:cubicBezTo>
                    <a:cubicBezTo>
                      <a:pt x="38" y="256"/>
                      <a:pt x="16" y="245"/>
                      <a:pt x="16" y="235"/>
                    </a:cubicBezTo>
                    <a:cubicBezTo>
                      <a:pt x="16" y="229"/>
                      <a:pt x="25" y="222"/>
                      <a:pt x="40" y="218"/>
                    </a:cubicBezTo>
                    <a:cubicBezTo>
                      <a:pt x="40" y="220"/>
                      <a:pt x="40" y="220"/>
                      <a:pt x="40" y="220"/>
                    </a:cubicBezTo>
                    <a:cubicBezTo>
                      <a:pt x="59" y="220"/>
                      <a:pt x="59" y="220"/>
                      <a:pt x="59" y="220"/>
                    </a:cubicBezTo>
                    <a:cubicBezTo>
                      <a:pt x="59" y="214"/>
                      <a:pt x="59" y="214"/>
                      <a:pt x="59" y="214"/>
                    </a:cubicBezTo>
                    <a:cubicBezTo>
                      <a:pt x="63" y="214"/>
                      <a:pt x="67" y="214"/>
                      <a:pt x="71" y="214"/>
                    </a:cubicBezTo>
                    <a:cubicBezTo>
                      <a:pt x="74" y="214"/>
                      <a:pt x="76" y="214"/>
                      <a:pt x="79" y="214"/>
                    </a:cubicBezTo>
                    <a:cubicBezTo>
                      <a:pt x="79" y="220"/>
                      <a:pt x="79" y="220"/>
                      <a:pt x="79" y="220"/>
                    </a:cubicBezTo>
                    <a:cubicBezTo>
                      <a:pt x="88" y="220"/>
                      <a:pt x="88" y="220"/>
                      <a:pt x="88" y="220"/>
                    </a:cubicBezTo>
                    <a:cubicBezTo>
                      <a:pt x="91" y="223"/>
                      <a:pt x="91" y="223"/>
                      <a:pt x="91" y="223"/>
                    </a:cubicBezTo>
                    <a:cubicBezTo>
                      <a:pt x="81" y="223"/>
                      <a:pt x="81" y="223"/>
                      <a:pt x="81" y="223"/>
                    </a:cubicBezTo>
                    <a:cubicBezTo>
                      <a:pt x="81" y="224"/>
                      <a:pt x="81" y="224"/>
                      <a:pt x="81" y="224"/>
                    </a:cubicBezTo>
                    <a:cubicBezTo>
                      <a:pt x="81" y="224"/>
                      <a:pt x="81" y="225"/>
                      <a:pt x="82" y="230"/>
                    </a:cubicBezTo>
                    <a:cubicBezTo>
                      <a:pt x="82" y="230"/>
                      <a:pt x="84" y="230"/>
                      <a:pt x="85" y="230"/>
                    </a:cubicBezTo>
                    <a:cubicBezTo>
                      <a:pt x="86" y="230"/>
                      <a:pt x="85" y="228"/>
                      <a:pt x="87" y="230"/>
                    </a:cubicBezTo>
                    <a:cubicBezTo>
                      <a:pt x="91" y="233"/>
                      <a:pt x="96" y="235"/>
                      <a:pt x="103" y="235"/>
                    </a:cubicBezTo>
                    <a:cubicBezTo>
                      <a:pt x="114" y="234"/>
                      <a:pt x="97" y="223"/>
                      <a:pt x="97" y="223"/>
                    </a:cubicBezTo>
                    <a:cubicBezTo>
                      <a:pt x="95" y="223"/>
                      <a:pt x="95" y="223"/>
                      <a:pt x="95" y="223"/>
                    </a:cubicBezTo>
                    <a:cubicBezTo>
                      <a:pt x="92" y="220"/>
                      <a:pt x="92" y="220"/>
                      <a:pt x="92" y="220"/>
                    </a:cubicBezTo>
                    <a:cubicBezTo>
                      <a:pt x="97" y="220"/>
                      <a:pt x="97" y="220"/>
                      <a:pt x="97" y="220"/>
                    </a:cubicBezTo>
                    <a:cubicBezTo>
                      <a:pt x="97" y="217"/>
                      <a:pt x="97" y="217"/>
                      <a:pt x="97" y="217"/>
                    </a:cubicBezTo>
                    <a:cubicBezTo>
                      <a:pt x="115" y="220"/>
                      <a:pt x="127" y="228"/>
                      <a:pt x="127" y="235"/>
                    </a:cubicBezTo>
                    <a:close/>
                    <a:moveTo>
                      <a:pt x="71" y="207"/>
                    </a:moveTo>
                    <a:cubicBezTo>
                      <a:pt x="67" y="207"/>
                      <a:pt x="64" y="207"/>
                      <a:pt x="60" y="208"/>
                    </a:cubicBezTo>
                    <a:cubicBezTo>
                      <a:pt x="67" y="151"/>
                      <a:pt x="67" y="151"/>
                      <a:pt x="67" y="151"/>
                    </a:cubicBezTo>
                    <a:cubicBezTo>
                      <a:pt x="67" y="151"/>
                      <a:pt x="68" y="151"/>
                      <a:pt x="68" y="151"/>
                    </a:cubicBezTo>
                    <a:cubicBezTo>
                      <a:pt x="69" y="151"/>
                      <a:pt x="70" y="151"/>
                      <a:pt x="71" y="151"/>
                    </a:cubicBezTo>
                    <a:cubicBezTo>
                      <a:pt x="78" y="207"/>
                      <a:pt x="78" y="207"/>
                      <a:pt x="78" y="207"/>
                    </a:cubicBezTo>
                    <a:cubicBezTo>
                      <a:pt x="76" y="207"/>
                      <a:pt x="73" y="207"/>
                      <a:pt x="71" y="207"/>
                    </a:cubicBezTo>
                    <a:close/>
                  </a:path>
                </a:pathLst>
              </a:custGeom>
              <a:solidFill>
                <a:schemeClr val="accent2">
                  <a:lumMod val="9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19" name="Freeform 71">
                <a:extLst>
                  <a:ext uri="{FF2B5EF4-FFF2-40B4-BE49-F238E27FC236}">
                    <a16:creationId xmlns:a16="http://schemas.microsoft.com/office/drawing/2014/main" id="{1E3F3002-0FE6-9796-C658-0B7EB386AD60}"/>
                  </a:ext>
                </a:extLst>
              </p:cNvPr>
              <p:cNvSpPr>
                <a:spLocks/>
              </p:cNvSpPr>
              <p:nvPr/>
            </p:nvSpPr>
            <p:spPr bwMode="auto">
              <a:xfrm>
                <a:off x="10084423" y="4972845"/>
                <a:ext cx="28575" cy="30163"/>
              </a:xfrm>
              <a:custGeom>
                <a:avLst/>
                <a:gdLst>
                  <a:gd name="T0" fmla="*/ 0 w 16"/>
                  <a:gd name="T1" fmla="*/ 13 h 17"/>
                  <a:gd name="T2" fmla="*/ 3 w 16"/>
                  <a:gd name="T3" fmla="*/ 10 h 17"/>
                  <a:gd name="T4" fmla="*/ 5 w 16"/>
                  <a:gd name="T5" fmla="*/ 10 h 17"/>
                  <a:gd name="T6" fmla="*/ 10 w 16"/>
                  <a:gd name="T7" fmla="*/ 15 h 17"/>
                  <a:gd name="T8" fmla="*/ 16 w 16"/>
                  <a:gd name="T9" fmla="*/ 0 h 17"/>
                  <a:gd name="T10" fmla="*/ 3 w 16"/>
                  <a:gd name="T11" fmla="*/ 3 h 17"/>
                  <a:gd name="T12" fmla="*/ 0 w 16"/>
                  <a:gd name="T13" fmla="*/ 13 h 17"/>
                </a:gdLst>
                <a:ahLst/>
                <a:cxnLst>
                  <a:cxn ang="0">
                    <a:pos x="T0" y="T1"/>
                  </a:cxn>
                  <a:cxn ang="0">
                    <a:pos x="T2" y="T3"/>
                  </a:cxn>
                  <a:cxn ang="0">
                    <a:pos x="T4" y="T5"/>
                  </a:cxn>
                  <a:cxn ang="0">
                    <a:pos x="T6" y="T7"/>
                  </a:cxn>
                  <a:cxn ang="0">
                    <a:pos x="T8" y="T9"/>
                  </a:cxn>
                  <a:cxn ang="0">
                    <a:pos x="T10" y="T11"/>
                  </a:cxn>
                  <a:cxn ang="0">
                    <a:pos x="T12" y="T13"/>
                  </a:cxn>
                </a:cxnLst>
                <a:rect l="0" t="0" r="r" b="b"/>
                <a:pathLst>
                  <a:path w="16" h="17">
                    <a:moveTo>
                      <a:pt x="0" y="13"/>
                    </a:moveTo>
                    <a:cubicBezTo>
                      <a:pt x="0" y="17"/>
                      <a:pt x="3" y="12"/>
                      <a:pt x="3" y="10"/>
                    </a:cubicBezTo>
                    <a:cubicBezTo>
                      <a:pt x="3" y="8"/>
                      <a:pt x="5" y="7"/>
                      <a:pt x="5" y="10"/>
                    </a:cubicBezTo>
                    <a:cubicBezTo>
                      <a:pt x="5" y="13"/>
                      <a:pt x="6" y="15"/>
                      <a:pt x="10" y="15"/>
                    </a:cubicBezTo>
                    <a:cubicBezTo>
                      <a:pt x="15" y="14"/>
                      <a:pt x="16" y="0"/>
                      <a:pt x="16" y="0"/>
                    </a:cubicBezTo>
                    <a:cubicBezTo>
                      <a:pt x="3" y="3"/>
                      <a:pt x="3" y="3"/>
                      <a:pt x="3" y="3"/>
                    </a:cubicBezTo>
                    <a:cubicBezTo>
                      <a:pt x="1" y="3"/>
                      <a:pt x="0" y="9"/>
                      <a:pt x="0" y="13"/>
                    </a:cubicBezTo>
                    <a:close/>
                  </a:path>
                </a:pathLst>
              </a:custGeom>
              <a:solidFill>
                <a:schemeClr val="accent2">
                  <a:lumMod val="9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20" name="Freeform 72">
                <a:extLst>
                  <a:ext uri="{FF2B5EF4-FFF2-40B4-BE49-F238E27FC236}">
                    <a16:creationId xmlns:a16="http://schemas.microsoft.com/office/drawing/2014/main" id="{CCBBC6D7-10B4-FEF7-08CC-484A6024CD2D}"/>
                  </a:ext>
                </a:extLst>
              </p:cNvPr>
              <p:cNvSpPr>
                <a:spLocks/>
              </p:cNvSpPr>
              <p:nvPr/>
            </p:nvSpPr>
            <p:spPr bwMode="auto">
              <a:xfrm>
                <a:off x="9900273" y="4974433"/>
                <a:ext cx="28575" cy="28575"/>
              </a:xfrm>
              <a:custGeom>
                <a:avLst/>
                <a:gdLst>
                  <a:gd name="T0" fmla="*/ 7 w 17"/>
                  <a:gd name="T1" fmla="*/ 14 h 16"/>
                  <a:gd name="T2" fmla="*/ 11 w 17"/>
                  <a:gd name="T3" fmla="*/ 10 h 16"/>
                  <a:gd name="T4" fmla="*/ 13 w 17"/>
                  <a:gd name="T5" fmla="*/ 9 h 16"/>
                  <a:gd name="T6" fmla="*/ 16 w 17"/>
                  <a:gd name="T7" fmla="*/ 12 h 16"/>
                  <a:gd name="T8" fmla="*/ 13 w 17"/>
                  <a:gd name="T9" fmla="*/ 2 h 16"/>
                  <a:gd name="T10" fmla="*/ 0 w 17"/>
                  <a:gd name="T11" fmla="*/ 0 h 16"/>
                  <a:gd name="T12" fmla="*/ 7 w 17"/>
                  <a:gd name="T13" fmla="*/ 14 h 16"/>
                </a:gdLst>
                <a:ahLst/>
                <a:cxnLst>
                  <a:cxn ang="0">
                    <a:pos x="T0" y="T1"/>
                  </a:cxn>
                  <a:cxn ang="0">
                    <a:pos x="T2" y="T3"/>
                  </a:cxn>
                  <a:cxn ang="0">
                    <a:pos x="T4" y="T5"/>
                  </a:cxn>
                  <a:cxn ang="0">
                    <a:pos x="T6" y="T7"/>
                  </a:cxn>
                  <a:cxn ang="0">
                    <a:pos x="T8" y="T9"/>
                  </a:cxn>
                  <a:cxn ang="0">
                    <a:pos x="T10" y="T11"/>
                  </a:cxn>
                  <a:cxn ang="0">
                    <a:pos x="T12" y="T13"/>
                  </a:cxn>
                </a:cxnLst>
                <a:rect l="0" t="0" r="r" b="b"/>
                <a:pathLst>
                  <a:path w="17" h="16">
                    <a:moveTo>
                      <a:pt x="7" y="14"/>
                    </a:moveTo>
                    <a:cubicBezTo>
                      <a:pt x="10" y="14"/>
                      <a:pt x="11" y="12"/>
                      <a:pt x="11" y="10"/>
                    </a:cubicBezTo>
                    <a:cubicBezTo>
                      <a:pt x="11" y="7"/>
                      <a:pt x="13" y="7"/>
                      <a:pt x="13" y="9"/>
                    </a:cubicBezTo>
                    <a:cubicBezTo>
                      <a:pt x="13" y="11"/>
                      <a:pt x="17" y="16"/>
                      <a:pt x="16" y="12"/>
                    </a:cubicBezTo>
                    <a:cubicBezTo>
                      <a:pt x="16" y="8"/>
                      <a:pt x="15" y="2"/>
                      <a:pt x="13" y="2"/>
                    </a:cubicBezTo>
                    <a:cubicBezTo>
                      <a:pt x="0" y="0"/>
                      <a:pt x="0" y="0"/>
                      <a:pt x="0" y="0"/>
                    </a:cubicBezTo>
                    <a:cubicBezTo>
                      <a:pt x="0" y="0"/>
                      <a:pt x="1" y="13"/>
                      <a:pt x="7" y="14"/>
                    </a:cubicBezTo>
                    <a:close/>
                  </a:path>
                </a:pathLst>
              </a:custGeom>
              <a:solidFill>
                <a:schemeClr val="accent2">
                  <a:lumMod val="9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21" name="Freeform 73">
                <a:extLst>
                  <a:ext uri="{FF2B5EF4-FFF2-40B4-BE49-F238E27FC236}">
                    <a16:creationId xmlns:a16="http://schemas.microsoft.com/office/drawing/2014/main" id="{40D2FE2E-A7B6-6C04-04C8-386924E7191F}"/>
                  </a:ext>
                </a:extLst>
              </p:cNvPr>
              <p:cNvSpPr>
                <a:spLocks/>
              </p:cNvSpPr>
              <p:nvPr/>
            </p:nvSpPr>
            <p:spPr bwMode="auto">
              <a:xfrm>
                <a:off x="9954248" y="4612483"/>
                <a:ext cx="107950" cy="152400"/>
              </a:xfrm>
              <a:custGeom>
                <a:avLst/>
                <a:gdLst>
                  <a:gd name="T0" fmla="*/ 61 w 62"/>
                  <a:gd name="T1" fmla="*/ 21 h 88"/>
                  <a:gd name="T2" fmla="*/ 11 w 62"/>
                  <a:gd name="T3" fmla="*/ 16 h 88"/>
                  <a:gd name="T4" fmla="*/ 1 w 62"/>
                  <a:gd name="T5" fmla="*/ 22 h 88"/>
                  <a:gd name="T6" fmla="*/ 8 w 62"/>
                  <a:gd name="T7" fmla="*/ 22 h 88"/>
                  <a:gd name="T8" fmla="*/ 3 w 62"/>
                  <a:gd name="T9" fmla="*/ 36 h 88"/>
                  <a:gd name="T10" fmla="*/ 3 w 62"/>
                  <a:gd name="T11" fmla="*/ 41 h 88"/>
                  <a:gd name="T12" fmla="*/ 3 w 62"/>
                  <a:gd name="T13" fmla="*/ 41 h 88"/>
                  <a:gd name="T14" fmla="*/ 0 w 62"/>
                  <a:gd name="T15" fmla="*/ 51 h 88"/>
                  <a:gd name="T16" fmla="*/ 3 w 62"/>
                  <a:gd name="T17" fmla="*/ 61 h 88"/>
                  <a:gd name="T18" fmla="*/ 4 w 62"/>
                  <a:gd name="T19" fmla="*/ 59 h 88"/>
                  <a:gd name="T20" fmla="*/ 32 w 62"/>
                  <a:gd name="T21" fmla="*/ 88 h 88"/>
                  <a:gd name="T22" fmla="*/ 58 w 62"/>
                  <a:gd name="T23" fmla="*/ 58 h 88"/>
                  <a:gd name="T24" fmla="*/ 60 w 62"/>
                  <a:gd name="T25" fmla="*/ 61 h 88"/>
                  <a:gd name="T26" fmla="*/ 62 w 62"/>
                  <a:gd name="T27" fmla="*/ 51 h 88"/>
                  <a:gd name="T28" fmla="*/ 60 w 62"/>
                  <a:gd name="T29" fmla="*/ 41 h 88"/>
                  <a:gd name="T30" fmla="*/ 59 w 62"/>
                  <a:gd name="T31" fmla="*/ 41 h 88"/>
                  <a:gd name="T32" fmla="*/ 59 w 62"/>
                  <a:gd name="T33" fmla="*/ 33 h 88"/>
                  <a:gd name="T34" fmla="*/ 36 w 62"/>
                  <a:gd name="T35" fmla="*/ 27 h 88"/>
                  <a:gd name="T36" fmla="*/ 39 w 62"/>
                  <a:gd name="T37" fmla="*/ 29 h 88"/>
                  <a:gd name="T38" fmla="*/ 61 w 62"/>
                  <a:gd name="T39" fmla="*/ 2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2" h="88">
                    <a:moveTo>
                      <a:pt x="61" y="21"/>
                    </a:moveTo>
                    <a:cubicBezTo>
                      <a:pt x="61" y="21"/>
                      <a:pt x="42" y="0"/>
                      <a:pt x="11" y="16"/>
                    </a:cubicBezTo>
                    <a:cubicBezTo>
                      <a:pt x="8" y="17"/>
                      <a:pt x="4" y="21"/>
                      <a:pt x="1" y="22"/>
                    </a:cubicBezTo>
                    <a:cubicBezTo>
                      <a:pt x="1" y="22"/>
                      <a:pt x="4" y="22"/>
                      <a:pt x="8" y="22"/>
                    </a:cubicBezTo>
                    <a:cubicBezTo>
                      <a:pt x="4" y="24"/>
                      <a:pt x="3" y="29"/>
                      <a:pt x="3" y="36"/>
                    </a:cubicBezTo>
                    <a:cubicBezTo>
                      <a:pt x="3" y="38"/>
                      <a:pt x="3" y="40"/>
                      <a:pt x="3" y="41"/>
                    </a:cubicBezTo>
                    <a:cubicBezTo>
                      <a:pt x="3" y="41"/>
                      <a:pt x="3" y="41"/>
                      <a:pt x="3" y="41"/>
                    </a:cubicBezTo>
                    <a:cubicBezTo>
                      <a:pt x="1" y="41"/>
                      <a:pt x="0" y="46"/>
                      <a:pt x="0" y="51"/>
                    </a:cubicBezTo>
                    <a:cubicBezTo>
                      <a:pt x="0" y="57"/>
                      <a:pt x="1" y="61"/>
                      <a:pt x="3" y="61"/>
                    </a:cubicBezTo>
                    <a:cubicBezTo>
                      <a:pt x="3" y="61"/>
                      <a:pt x="4" y="60"/>
                      <a:pt x="4" y="59"/>
                    </a:cubicBezTo>
                    <a:cubicBezTo>
                      <a:pt x="9" y="76"/>
                      <a:pt x="23" y="88"/>
                      <a:pt x="32" y="88"/>
                    </a:cubicBezTo>
                    <a:cubicBezTo>
                      <a:pt x="42" y="88"/>
                      <a:pt x="56" y="77"/>
                      <a:pt x="58" y="58"/>
                    </a:cubicBezTo>
                    <a:cubicBezTo>
                      <a:pt x="58" y="60"/>
                      <a:pt x="59" y="61"/>
                      <a:pt x="60" y="61"/>
                    </a:cubicBezTo>
                    <a:cubicBezTo>
                      <a:pt x="61" y="61"/>
                      <a:pt x="62" y="56"/>
                      <a:pt x="62" y="51"/>
                    </a:cubicBezTo>
                    <a:cubicBezTo>
                      <a:pt x="62" y="45"/>
                      <a:pt x="61" y="41"/>
                      <a:pt x="60" y="41"/>
                    </a:cubicBezTo>
                    <a:cubicBezTo>
                      <a:pt x="59" y="41"/>
                      <a:pt x="59" y="41"/>
                      <a:pt x="59" y="41"/>
                    </a:cubicBezTo>
                    <a:cubicBezTo>
                      <a:pt x="59" y="39"/>
                      <a:pt x="59" y="36"/>
                      <a:pt x="59" y="33"/>
                    </a:cubicBezTo>
                    <a:cubicBezTo>
                      <a:pt x="54" y="37"/>
                      <a:pt x="45" y="32"/>
                      <a:pt x="36" y="27"/>
                    </a:cubicBezTo>
                    <a:cubicBezTo>
                      <a:pt x="37" y="27"/>
                      <a:pt x="38" y="28"/>
                      <a:pt x="39" y="29"/>
                    </a:cubicBezTo>
                    <a:cubicBezTo>
                      <a:pt x="55" y="37"/>
                      <a:pt x="61" y="21"/>
                      <a:pt x="61" y="21"/>
                    </a:cubicBezTo>
                    <a:close/>
                  </a:path>
                </a:pathLst>
              </a:custGeom>
              <a:solidFill>
                <a:schemeClr val="accent2">
                  <a:lumMod val="9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22" name="Freeform 74">
                <a:extLst>
                  <a:ext uri="{FF2B5EF4-FFF2-40B4-BE49-F238E27FC236}">
                    <a16:creationId xmlns:a16="http://schemas.microsoft.com/office/drawing/2014/main" id="{965933DE-818D-A0AE-63E8-E20538619008}"/>
                  </a:ext>
                </a:extLst>
              </p:cNvPr>
              <p:cNvSpPr>
                <a:spLocks/>
              </p:cNvSpPr>
              <p:nvPr/>
            </p:nvSpPr>
            <p:spPr bwMode="auto">
              <a:xfrm>
                <a:off x="9925673" y="5149058"/>
                <a:ext cx="58738" cy="20638"/>
              </a:xfrm>
              <a:custGeom>
                <a:avLst/>
                <a:gdLst>
                  <a:gd name="T0" fmla="*/ 18 w 34"/>
                  <a:gd name="T1" fmla="*/ 0 h 12"/>
                  <a:gd name="T2" fmla="*/ 12 w 34"/>
                  <a:gd name="T3" fmla="*/ 12 h 12"/>
                  <a:gd name="T4" fmla="*/ 27 w 34"/>
                  <a:gd name="T5" fmla="*/ 7 h 12"/>
                  <a:gd name="T6" fmla="*/ 29 w 34"/>
                  <a:gd name="T7" fmla="*/ 7 h 12"/>
                  <a:gd name="T8" fmla="*/ 33 w 34"/>
                  <a:gd name="T9" fmla="*/ 7 h 12"/>
                  <a:gd name="T10" fmla="*/ 33 w 34"/>
                  <a:gd name="T11" fmla="*/ 1 h 12"/>
                  <a:gd name="T12" fmla="*/ 34 w 34"/>
                  <a:gd name="T13" fmla="*/ 0 h 12"/>
                  <a:gd name="T14" fmla="*/ 18 w 34"/>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12">
                    <a:moveTo>
                      <a:pt x="18" y="0"/>
                    </a:moveTo>
                    <a:cubicBezTo>
                      <a:pt x="18" y="0"/>
                      <a:pt x="0" y="11"/>
                      <a:pt x="12" y="12"/>
                    </a:cubicBezTo>
                    <a:cubicBezTo>
                      <a:pt x="19" y="12"/>
                      <a:pt x="23" y="10"/>
                      <a:pt x="27" y="7"/>
                    </a:cubicBezTo>
                    <a:cubicBezTo>
                      <a:pt x="29" y="5"/>
                      <a:pt x="29" y="7"/>
                      <a:pt x="29" y="7"/>
                    </a:cubicBezTo>
                    <a:cubicBezTo>
                      <a:pt x="30" y="7"/>
                      <a:pt x="32" y="7"/>
                      <a:pt x="33" y="7"/>
                    </a:cubicBezTo>
                    <a:cubicBezTo>
                      <a:pt x="34" y="2"/>
                      <a:pt x="33" y="1"/>
                      <a:pt x="33" y="1"/>
                    </a:cubicBezTo>
                    <a:cubicBezTo>
                      <a:pt x="34" y="0"/>
                      <a:pt x="34" y="0"/>
                      <a:pt x="34" y="0"/>
                    </a:cubicBezTo>
                    <a:lnTo>
                      <a:pt x="18" y="0"/>
                    </a:lnTo>
                    <a:close/>
                  </a:path>
                </a:pathLst>
              </a:custGeom>
              <a:solidFill>
                <a:schemeClr val="accent2">
                  <a:lumMod val="9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23" name="Freeform 75">
                <a:extLst>
                  <a:ext uri="{FF2B5EF4-FFF2-40B4-BE49-F238E27FC236}">
                    <a16:creationId xmlns:a16="http://schemas.microsoft.com/office/drawing/2014/main" id="{3546B766-6F0F-5E68-320A-F9885762DA08}"/>
                  </a:ext>
                </a:extLst>
              </p:cNvPr>
              <p:cNvSpPr>
                <a:spLocks/>
              </p:cNvSpPr>
              <p:nvPr/>
            </p:nvSpPr>
            <p:spPr bwMode="auto">
              <a:xfrm>
                <a:off x="9584361" y="5258595"/>
                <a:ext cx="36513" cy="36513"/>
              </a:xfrm>
              <a:custGeom>
                <a:avLst/>
                <a:gdLst>
                  <a:gd name="T0" fmla="*/ 0 w 21"/>
                  <a:gd name="T1" fmla="*/ 16 h 21"/>
                  <a:gd name="T2" fmla="*/ 4 w 21"/>
                  <a:gd name="T3" fmla="*/ 12 h 21"/>
                  <a:gd name="T4" fmla="*/ 6 w 21"/>
                  <a:gd name="T5" fmla="*/ 13 h 21"/>
                  <a:gd name="T6" fmla="*/ 12 w 21"/>
                  <a:gd name="T7" fmla="*/ 18 h 21"/>
                  <a:gd name="T8" fmla="*/ 21 w 21"/>
                  <a:gd name="T9" fmla="*/ 0 h 21"/>
                  <a:gd name="T10" fmla="*/ 4 w 21"/>
                  <a:gd name="T11" fmla="*/ 3 h 21"/>
                  <a:gd name="T12" fmla="*/ 0 w 21"/>
                  <a:gd name="T13" fmla="*/ 16 h 21"/>
                </a:gdLst>
                <a:ahLst/>
                <a:cxnLst>
                  <a:cxn ang="0">
                    <a:pos x="T0" y="T1"/>
                  </a:cxn>
                  <a:cxn ang="0">
                    <a:pos x="T2" y="T3"/>
                  </a:cxn>
                  <a:cxn ang="0">
                    <a:pos x="T4" y="T5"/>
                  </a:cxn>
                  <a:cxn ang="0">
                    <a:pos x="T6" y="T7"/>
                  </a:cxn>
                  <a:cxn ang="0">
                    <a:pos x="T8" y="T9"/>
                  </a:cxn>
                  <a:cxn ang="0">
                    <a:pos x="T10" y="T11"/>
                  </a:cxn>
                  <a:cxn ang="0">
                    <a:pos x="T12" y="T13"/>
                  </a:cxn>
                </a:cxnLst>
                <a:rect l="0" t="0" r="r" b="b"/>
                <a:pathLst>
                  <a:path w="21" h="21">
                    <a:moveTo>
                      <a:pt x="0" y="16"/>
                    </a:moveTo>
                    <a:cubicBezTo>
                      <a:pt x="0" y="21"/>
                      <a:pt x="4" y="14"/>
                      <a:pt x="4" y="12"/>
                    </a:cubicBezTo>
                    <a:cubicBezTo>
                      <a:pt x="4" y="9"/>
                      <a:pt x="6" y="9"/>
                      <a:pt x="6" y="13"/>
                    </a:cubicBezTo>
                    <a:cubicBezTo>
                      <a:pt x="6" y="16"/>
                      <a:pt x="8" y="19"/>
                      <a:pt x="12" y="18"/>
                    </a:cubicBezTo>
                    <a:cubicBezTo>
                      <a:pt x="19" y="18"/>
                      <a:pt x="21" y="0"/>
                      <a:pt x="21" y="0"/>
                    </a:cubicBezTo>
                    <a:cubicBezTo>
                      <a:pt x="4" y="3"/>
                      <a:pt x="4" y="3"/>
                      <a:pt x="4" y="3"/>
                    </a:cubicBezTo>
                    <a:cubicBezTo>
                      <a:pt x="1" y="3"/>
                      <a:pt x="1" y="11"/>
                      <a:pt x="0" y="16"/>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24" name="Freeform 76">
                <a:extLst>
                  <a:ext uri="{FF2B5EF4-FFF2-40B4-BE49-F238E27FC236}">
                    <a16:creationId xmlns:a16="http://schemas.microsoft.com/office/drawing/2014/main" id="{4CD1D4BD-6F1C-9233-604B-0B31C9701E89}"/>
                  </a:ext>
                </a:extLst>
              </p:cNvPr>
              <p:cNvSpPr>
                <a:spLocks/>
              </p:cNvSpPr>
              <p:nvPr/>
            </p:nvSpPr>
            <p:spPr bwMode="auto">
              <a:xfrm>
                <a:off x="9350998" y="5258595"/>
                <a:ext cx="36513" cy="36513"/>
              </a:xfrm>
              <a:custGeom>
                <a:avLst/>
                <a:gdLst>
                  <a:gd name="T0" fmla="*/ 9 w 21"/>
                  <a:gd name="T1" fmla="*/ 19 h 21"/>
                  <a:gd name="T2" fmla="*/ 15 w 21"/>
                  <a:gd name="T3" fmla="*/ 13 h 21"/>
                  <a:gd name="T4" fmla="*/ 17 w 21"/>
                  <a:gd name="T5" fmla="*/ 12 h 21"/>
                  <a:gd name="T6" fmla="*/ 21 w 21"/>
                  <a:gd name="T7" fmla="*/ 16 h 21"/>
                  <a:gd name="T8" fmla="*/ 16 w 21"/>
                  <a:gd name="T9" fmla="*/ 4 h 21"/>
                  <a:gd name="T10" fmla="*/ 0 w 21"/>
                  <a:gd name="T11" fmla="*/ 0 h 21"/>
                  <a:gd name="T12" fmla="*/ 9 w 21"/>
                  <a:gd name="T13" fmla="*/ 19 h 21"/>
                </a:gdLst>
                <a:ahLst/>
                <a:cxnLst>
                  <a:cxn ang="0">
                    <a:pos x="T0" y="T1"/>
                  </a:cxn>
                  <a:cxn ang="0">
                    <a:pos x="T2" y="T3"/>
                  </a:cxn>
                  <a:cxn ang="0">
                    <a:pos x="T4" y="T5"/>
                  </a:cxn>
                  <a:cxn ang="0">
                    <a:pos x="T6" y="T7"/>
                  </a:cxn>
                  <a:cxn ang="0">
                    <a:pos x="T8" y="T9"/>
                  </a:cxn>
                  <a:cxn ang="0">
                    <a:pos x="T10" y="T11"/>
                  </a:cxn>
                  <a:cxn ang="0">
                    <a:pos x="T12" y="T13"/>
                  </a:cxn>
                </a:cxnLst>
                <a:rect l="0" t="0" r="r" b="b"/>
                <a:pathLst>
                  <a:path w="21" h="21">
                    <a:moveTo>
                      <a:pt x="9" y="19"/>
                    </a:moveTo>
                    <a:cubicBezTo>
                      <a:pt x="13" y="19"/>
                      <a:pt x="15" y="17"/>
                      <a:pt x="15" y="13"/>
                    </a:cubicBezTo>
                    <a:cubicBezTo>
                      <a:pt x="15" y="10"/>
                      <a:pt x="17" y="10"/>
                      <a:pt x="17" y="12"/>
                    </a:cubicBezTo>
                    <a:cubicBezTo>
                      <a:pt x="17" y="15"/>
                      <a:pt x="21" y="21"/>
                      <a:pt x="21" y="16"/>
                    </a:cubicBezTo>
                    <a:cubicBezTo>
                      <a:pt x="20" y="11"/>
                      <a:pt x="19" y="4"/>
                      <a:pt x="16" y="4"/>
                    </a:cubicBezTo>
                    <a:cubicBezTo>
                      <a:pt x="0" y="0"/>
                      <a:pt x="0" y="0"/>
                      <a:pt x="0" y="0"/>
                    </a:cubicBezTo>
                    <a:cubicBezTo>
                      <a:pt x="0" y="0"/>
                      <a:pt x="2" y="18"/>
                      <a:pt x="9" y="19"/>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25" name="Freeform 77">
                <a:extLst>
                  <a:ext uri="{FF2B5EF4-FFF2-40B4-BE49-F238E27FC236}">
                    <a16:creationId xmlns:a16="http://schemas.microsoft.com/office/drawing/2014/main" id="{209750D3-C1B3-363E-F7D1-3F915E938818}"/>
                  </a:ext>
                </a:extLst>
              </p:cNvPr>
              <p:cNvSpPr>
                <a:spLocks noEditPoints="1"/>
              </p:cNvSpPr>
              <p:nvPr/>
            </p:nvSpPr>
            <p:spPr bwMode="auto">
              <a:xfrm>
                <a:off x="9333536" y="4988720"/>
                <a:ext cx="307975" cy="628650"/>
              </a:xfrm>
              <a:custGeom>
                <a:avLst/>
                <a:gdLst>
                  <a:gd name="T0" fmla="*/ 113 w 177"/>
                  <a:gd name="T1" fmla="*/ 6 h 361"/>
                  <a:gd name="T2" fmla="*/ 95 w 177"/>
                  <a:gd name="T3" fmla="*/ 21 h 361"/>
                  <a:gd name="T4" fmla="*/ 93 w 177"/>
                  <a:gd name="T5" fmla="*/ 11 h 361"/>
                  <a:gd name="T6" fmla="*/ 83 w 177"/>
                  <a:gd name="T7" fmla="*/ 16 h 361"/>
                  <a:gd name="T8" fmla="*/ 79 w 177"/>
                  <a:gd name="T9" fmla="*/ 61 h 361"/>
                  <a:gd name="T10" fmla="*/ 63 w 177"/>
                  <a:gd name="T11" fmla="*/ 4 h 361"/>
                  <a:gd name="T12" fmla="*/ 1 w 177"/>
                  <a:gd name="T13" fmla="*/ 35 h 361"/>
                  <a:gd name="T14" fmla="*/ 8 w 177"/>
                  <a:gd name="T15" fmla="*/ 149 h 361"/>
                  <a:gd name="T16" fmla="*/ 29 w 177"/>
                  <a:gd name="T17" fmla="*/ 139 h 361"/>
                  <a:gd name="T18" fmla="*/ 29 w 177"/>
                  <a:gd name="T19" fmla="*/ 54 h 361"/>
                  <a:gd name="T20" fmla="*/ 32 w 177"/>
                  <a:gd name="T21" fmla="*/ 104 h 361"/>
                  <a:gd name="T22" fmla="*/ 37 w 177"/>
                  <a:gd name="T23" fmla="*/ 156 h 361"/>
                  <a:gd name="T24" fmla="*/ 40 w 177"/>
                  <a:gd name="T25" fmla="*/ 163 h 361"/>
                  <a:gd name="T26" fmla="*/ 49 w 177"/>
                  <a:gd name="T27" fmla="*/ 258 h 361"/>
                  <a:gd name="T28" fmla="*/ 36 w 177"/>
                  <a:gd name="T29" fmla="*/ 262 h 361"/>
                  <a:gd name="T30" fmla="*/ 25 w 177"/>
                  <a:gd name="T31" fmla="*/ 246 h 361"/>
                  <a:gd name="T32" fmla="*/ 32 w 177"/>
                  <a:gd name="T33" fmla="*/ 261 h 361"/>
                  <a:gd name="T34" fmla="*/ 21 w 177"/>
                  <a:gd name="T35" fmla="*/ 268 h 361"/>
                  <a:gd name="T36" fmla="*/ 86 w 177"/>
                  <a:gd name="T37" fmla="*/ 329 h 361"/>
                  <a:gd name="T38" fmla="*/ 123 w 177"/>
                  <a:gd name="T39" fmla="*/ 361 h 361"/>
                  <a:gd name="T40" fmla="*/ 104 w 177"/>
                  <a:gd name="T41" fmla="*/ 328 h 361"/>
                  <a:gd name="T42" fmla="*/ 147 w 177"/>
                  <a:gd name="T43" fmla="*/ 267 h 361"/>
                  <a:gd name="T44" fmla="*/ 158 w 177"/>
                  <a:gd name="T45" fmla="*/ 257 h 361"/>
                  <a:gd name="T46" fmla="*/ 124 w 177"/>
                  <a:gd name="T47" fmla="*/ 259 h 361"/>
                  <a:gd name="T48" fmla="*/ 131 w 177"/>
                  <a:gd name="T49" fmla="*/ 169 h 361"/>
                  <a:gd name="T50" fmla="*/ 137 w 177"/>
                  <a:gd name="T51" fmla="*/ 156 h 361"/>
                  <a:gd name="T52" fmla="*/ 140 w 177"/>
                  <a:gd name="T53" fmla="*/ 122 h 361"/>
                  <a:gd name="T54" fmla="*/ 145 w 177"/>
                  <a:gd name="T55" fmla="*/ 55 h 361"/>
                  <a:gd name="T56" fmla="*/ 149 w 177"/>
                  <a:gd name="T57" fmla="*/ 77 h 361"/>
                  <a:gd name="T58" fmla="*/ 145 w 177"/>
                  <a:gd name="T59" fmla="*/ 90 h 361"/>
                  <a:gd name="T60" fmla="*/ 148 w 177"/>
                  <a:gd name="T61" fmla="*/ 133 h 361"/>
                  <a:gd name="T62" fmla="*/ 165 w 177"/>
                  <a:gd name="T63" fmla="*/ 149 h 361"/>
                  <a:gd name="T64" fmla="*/ 176 w 177"/>
                  <a:gd name="T65" fmla="*/ 29 h 361"/>
                  <a:gd name="T66" fmla="*/ 84 w 177"/>
                  <a:gd name="T67" fmla="*/ 191 h 361"/>
                  <a:gd name="T68" fmla="*/ 88 w 177"/>
                  <a:gd name="T69" fmla="*/ 191 h 361"/>
                  <a:gd name="T70" fmla="*/ 84 w 177"/>
                  <a:gd name="T71" fmla="*/ 191 h 361"/>
                  <a:gd name="T72" fmla="*/ 155 w 177"/>
                  <a:gd name="T73" fmla="*/ 292 h 361"/>
                  <a:gd name="T74" fmla="*/ 120 w 177"/>
                  <a:gd name="T75" fmla="*/ 314 h 361"/>
                  <a:gd name="T76" fmla="*/ 46 w 177"/>
                  <a:gd name="T77" fmla="*/ 313 h 361"/>
                  <a:gd name="T78" fmla="*/ 50 w 177"/>
                  <a:gd name="T79" fmla="*/ 269 h 361"/>
                  <a:gd name="T80" fmla="*/ 72 w 177"/>
                  <a:gd name="T81" fmla="*/ 279 h 361"/>
                  <a:gd name="T82" fmla="*/ 75 w 177"/>
                  <a:gd name="T83" fmla="*/ 269 h 361"/>
                  <a:gd name="T84" fmla="*/ 76 w 177"/>
                  <a:gd name="T85" fmla="*/ 266 h 361"/>
                  <a:gd name="T86" fmla="*/ 86 w 177"/>
                  <a:gd name="T87" fmla="*/ 266 h 361"/>
                  <a:gd name="T88" fmla="*/ 100 w 177"/>
                  <a:gd name="T89" fmla="*/ 279 h 361"/>
                  <a:gd name="T90" fmla="*/ 123 w 177"/>
                  <a:gd name="T91" fmla="*/ 270 h 361"/>
                  <a:gd name="T92" fmla="*/ 86 w 177"/>
                  <a:gd name="T93" fmla="*/ 255 h 361"/>
                  <a:gd name="T94" fmla="*/ 82 w 177"/>
                  <a:gd name="T95" fmla="*/ 207 h 361"/>
                  <a:gd name="T96" fmla="*/ 97 w 177"/>
                  <a:gd name="T97" fmla="*/ 255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7" h="361">
                    <a:moveTo>
                      <a:pt x="116" y="4"/>
                    </a:moveTo>
                    <a:cubicBezTo>
                      <a:pt x="117" y="4"/>
                      <a:pt x="115" y="5"/>
                      <a:pt x="113" y="6"/>
                    </a:cubicBezTo>
                    <a:cubicBezTo>
                      <a:pt x="100" y="64"/>
                      <a:pt x="100" y="64"/>
                      <a:pt x="100" y="64"/>
                    </a:cubicBezTo>
                    <a:cubicBezTo>
                      <a:pt x="95" y="21"/>
                      <a:pt x="95" y="21"/>
                      <a:pt x="95" y="21"/>
                    </a:cubicBezTo>
                    <a:cubicBezTo>
                      <a:pt x="96" y="16"/>
                      <a:pt x="96" y="16"/>
                      <a:pt x="96" y="16"/>
                    </a:cubicBezTo>
                    <a:cubicBezTo>
                      <a:pt x="93" y="11"/>
                      <a:pt x="93" y="11"/>
                      <a:pt x="93" y="11"/>
                    </a:cubicBezTo>
                    <a:cubicBezTo>
                      <a:pt x="86" y="11"/>
                      <a:pt x="86" y="11"/>
                      <a:pt x="86" y="11"/>
                    </a:cubicBezTo>
                    <a:cubicBezTo>
                      <a:pt x="83" y="16"/>
                      <a:pt x="83" y="16"/>
                      <a:pt x="83" y="16"/>
                    </a:cubicBezTo>
                    <a:cubicBezTo>
                      <a:pt x="85" y="20"/>
                      <a:pt x="85" y="20"/>
                      <a:pt x="85" y="20"/>
                    </a:cubicBezTo>
                    <a:cubicBezTo>
                      <a:pt x="79" y="61"/>
                      <a:pt x="79" y="61"/>
                      <a:pt x="79" y="61"/>
                    </a:cubicBezTo>
                    <a:cubicBezTo>
                      <a:pt x="79" y="63"/>
                      <a:pt x="79" y="63"/>
                      <a:pt x="79" y="63"/>
                    </a:cubicBezTo>
                    <a:cubicBezTo>
                      <a:pt x="63" y="4"/>
                      <a:pt x="63" y="4"/>
                      <a:pt x="63" y="4"/>
                    </a:cubicBezTo>
                    <a:cubicBezTo>
                      <a:pt x="62" y="4"/>
                      <a:pt x="61" y="4"/>
                      <a:pt x="60" y="4"/>
                    </a:cubicBezTo>
                    <a:cubicBezTo>
                      <a:pt x="34" y="7"/>
                      <a:pt x="2" y="17"/>
                      <a:pt x="1" y="35"/>
                    </a:cubicBezTo>
                    <a:cubicBezTo>
                      <a:pt x="0" y="41"/>
                      <a:pt x="3" y="101"/>
                      <a:pt x="6" y="133"/>
                    </a:cubicBezTo>
                    <a:cubicBezTo>
                      <a:pt x="7" y="140"/>
                      <a:pt x="8" y="145"/>
                      <a:pt x="8" y="149"/>
                    </a:cubicBezTo>
                    <a:cubicBezTo>
                      <a:pt x="16" y="153"/>
                      <a:pt x="26" y="153"/>
                      <a:pt x="30" y="153"/>
                    </a:cubicBezTo>
                    <a:cubicBezTo>
                      <a:pt x="30" y="150"/>
                      <a:pt x="29" y="145"/>
                      <a:pt x="29" y="139"/>
                    </a:cubicBezTo>
                    <a:cubicBezTo>
                      <a:pt x="27" y="110"/>
                      <a:pt x="24" y="50"/>
                      <a:pt x="26" y="51"/>
                    </a:cubicBezTo>
                    <a:cubicBezTo>
                      <a:pt x="27" y="52"/>
                      <a:pt x="28" y="53"/>
                      <a:pt x="29" y="54"/>
                    </a:cubicBezTo>
                    <a:cubicBezTo>
                      <a:pt x="29" y="54"/>
                      <a:pt x="29" y="54"/>
                      <a:pt x="29" y="54"/>
                    </a:cubicBezTo>
                    <a:cubicBezTo>
                      <a:pt x="32" y="104"/>
                      <a:pt x="32" y="104"/>
                      <a:pt x="32" y="104"/>
                    </a:cubicBezTo>
                    <a:cubicBezTo>
                      <a:pt x="34" y="124"/>
                      <a:pt x="35" y="140"/>
                      <a:pt x="36" y="149"/>
                    </a:cubicBezTo>
                    <a:cubicBezTo>
                      <a:pt x="37" y="153"/>
                      <a:pt x="37" y="156"/>
                      <a:pt x="37" y="156"/>
                    </a:cubicBezTo>
                    <a:cubicBezTo>
                      <a:pt x="37" y="157"/>
                      <a:pt x="37" y="157"/>
                      <a:pt x="37" y="157"/>
                    </a:cubicBezTo>
                    <a:cubicBezTo>
                      <a:pt x="38" y="159"/>
                      <a:pt x="39" y="161"/>
                      <a:pt x="40" y="163"/>
                    </a:cubicBezTo>
                    <a:cubicBezTo>
                      <a:pt x="41" y="164"/>
                      <a:pt x="41" y="166"/>
                      <a:pt x="42" y="167"/>
                    </a:cubicBezTo>
                    <a:cubicBezTo>
                      <a:pt x="49" y="258"/>
                      <a:pt x="49" y="258"/>
                      <a:pt x="49" y="258"/>
                    </a:cubicBezTo>
                    <a:cubicBezTo>
                      <a:pt x="48" y="259"/>
                      <a:pt x="46" y="259"/>
                      <a:pt x="45" y="259"/>
                    </a:cubicBezTo>
                    <a:cubicBezTo>
                      <a:pt x="42" y="260"/>
                      <a:pt x="39" y="261"/>
                      <a:pt x="36" y="262"/>
                    </a:cubicBezTo>
                    <a:cubicBezTo>
                      <a:pt x="35" y="260"/>
                      <a:pt x="35" y="260"/>
                      <a:pt x="35" y="260"/>
                    </a:cubicBezTo>
                    <a:cubicBezTo>
                      <a:pt x="25" y="246"/>
                      <a:pt x="25" y="246"/>
                      <a:pt x="25" y="246"/>
                    </a:cubicBezTo>
                    <a:cubicBezTo>
                      <a:pt x="23" y="248"/>
                      <a:pt x="23" y="248"/>
                      <a:pt x="23" y="248"/>
                    </a:cubicBezTo>
                    <a:cubicBezTo>
                      <a:pt x="32" y="261"/>
                      <a:pt x="32" y="261"/>
                      <a:pt x="32" y="261"/>
                    </a:cubicBezTo>
                    <a:cubicBezTo>
                      <a:pt x="33" y="263"/>
                      <a:pt x="33" y="263"/>
                      <a:pt x="33" y="263"/>
                    </a:cubicBezTo>
                    <a:cubicBezTo>
                      <a:pt x="29" y="265"/>
                      <a:pt x="25" y="266"/>
                      <a:pt x="21" y="268"/>
                    </a:cubicBezTo>
                    <a:cubicBezTo>
                      <a:pt x="11" y="275"/>
                      <a:pt x="5" y="283"/>
                      <a:pt x="5" y="292"/>
                    </a:cubicBezTo>
                    <a:cubicBezTo>
                      <a:pt x="5" y="313"/>
                      <a:pt x="39" y="329"/>
                      <a:pt x="86" y="329"/>
                    </a:cubicBezTo>
                    <a:cubicBezTo>
                      <a:pt x="91" y="329"/>
                      <a:pt x="96" y="328"/>
                      <a:pt x="101" y="328"/>
                    </a:cubicBezTo>
                    <a:cubicBezTo>
                      <a:pt x="123" y="361"/>
                      <a:pt x="123" y="361"/>
                      <a:pt x="123" y="361"/>
                    </a:cubicBezTo>
                    <a:cubicBezTo>
                      <a:pt x="125" y="359"/>
                      <a:pt x="125" y="359"/>
                      <a:pt x="125" y="359"/>
                    </a:cubicBezTo>
                    <a:cubicBezTo>
                      <a:pt x="104" y="328"/>
                      <a:pt x="104" y="328"/>
                      <a:pt x="104" y="328"/>
                    </a:cubicBezTo>
                    <a:cubicBezTo>
                      <a:pt x="141" y="324"/>
                      <a:pt x="167" y="310"/>
                      <a:pt x="167" y="292"/>
                    </a:cubicBezTo>
                    <a:cubicBezTo>
                      <a:pt x="167" y="282"/>
                      <a:pt x="159" y="273"/>
                      <a:pt x="147" y="267"/>
                    </a:cubicBezTo>
                    <a:cubicBezTo>
                      <a:pt x="159" y="259"/>
                      <a:pt x="159" y="259"/>
                      <a:pt x="159" y="259"/>
                    </a:cubicBezTo>
                    <a:cubicBezTo>
                      <a:pt x="158" y="257"/>
                      <a:pt x="158" y="257"/>
                      <a:pt x="158" y="257"/>
                    </a:cubicBezTo>
                    <a:cubicBezTo>
                      <a:pt x="144" y="265"/>
                      <a:pt x="144" y="265"/>
                      <a:pt x="144" y="265"/>
                    </a:cubicBezTo>
                    <a:cubicBezTo>
                      <a:pt x="138" y="263"/>
                      <a:pt x="131" y="260"/>
                      <a:pt x="124" y="259"/>
                    </a:cubicBezTo>
                    <a:cubicBezTo>
                      <a:pt x="129" y="188"/>
                      <a:pt x="129" y="188"/>
                      <a:pt x="129" y="188"/>
                    </a:cubicBezTo>
                    <a:cubicBezTo>
                      <a:pt x="131" y="169"/>
                      <a:pt x="131" y="169"/>
                      <a:pt x="131" y="169"/>
                    </a:cubicBezTo>
                    <a:cubicBezTo>
                      <a:pt x="133" y="165"/>
                      <a:pt x="135" y="161"/>
                      <a:pt x="137" y="157"/>
                    </a:cubicBezTo>
                    <a:cubicBezTo>
                      <a:pt x="137" y="156"/>
                      <a:pt x="137" y="156"/>
                      <a:pt x="137" y="156"/>
                    </a:cubicBezTo>
                    <a:cubicBezTo>
                      <a:pt x="137" y="156"/>
                      <a:pt x="138" y="147"/>
                      <a:pt x="139" y="134"/>
                    </a:cubicBezTo>
                    <a:cubicBezTo>
                      <a:pt x="139" y="130"/>
                      <a:pt x="140" y="126"/>
                      <a:pt x="140" y="122"/>
                    </a:cubicBezTo>
                    <a:cubicBezTo>
                      <a:pt x="144" y="56"/>
                      <a:pt x="144" y="56"/>
                      <a:pt x="144" y="56"/>
                    </a:cubicBezTo>
                    <a:cubicBezTo>
                      <a:pt x="144" y="55"/>
                      <a:pt x="145" y="55"/>
                      <a:pt x="145" y="55"/>
                    </a:cubicBezTo>
                    <a:cubicBezTo>
                      <a:pt x="146" y="54"/>
                      <a:pt x="147" y="52"/>
                      <a:pt x="148" y="51"/>
                    </a:cubicBezTo>
                    <a:cubicBezTo>
                      <a:pt x="149" y="50"/>
                      <a:pt x="149" y="62"/>
                      <a:pt x="149" y="77"/>
                    </a:cubicBezTo>
                    <a:cubicBezTo>
                      <a:pt x="143" y="89"/>
                      <a:pt x="143" y="89"/>
                      <a:pt x="143" y="89"/>
                    </a:cubicBezTo>
                    <a:cubicBezTo>
                      <a:pt x="145" y="90"/>
                      <a:pt x="145" y="90"/>
                      <a:pt x="145" y="90"/>
                    </a:cubicBezTo>
                    <a:cubicBezTo>
                      <a:pt x="149" y="83"/>
                      <a:pt x="149" y="83"/>
                      <a:pt x="149" y="83"/>
                    </a:cubicBezTo>
                    <a:cubicBezTo>
                      <a:pt x="149" y="99"/>
                      <a:pt x="149" y="118"/>
                      <a:pt x="148" y="133"/>
                    </a:cubicBezTo>
                    <a:cubicBezTo>
                      <a:pt x="148" y="142"/>
                      <a:pt x="147" y="149"/>
                      <a:pt x="147" y="152"/>
                    </a:cubicBezTo>
                    <a:cubicBezTo>
                      <a:pt x="151" y="154"/>
                      <a:pt x="158" y="152"/>
                      <a:pt x="165" y="149"/>
                    </a:cubicBezTo>
                    <a:cubicBezTo>
                      <a:pt x="166" y="146"/>
                      <a:pt x="166" y="142"/>
                      <a:pt x="167" y="136"/>
                    </a:cubicBezTo>
                    <a:cubicBezTo>
                      <a:pt x="171" y="105"/>
                      <a:pt x="177" y="36"/>
                      <a:pt x="176" y="29"/>
                    </a:cubicBezTo>
                    <a:cubicBezTo>
                      <a:pt x="174" y="24"/>
                      <a:pt x="142" y="0"/>
                      <a:pt x="116" y="4"/>
                    </a:cubicBezTo>
                    <a:close/>
                    <a:moveTo>
                      <a:pt x="84" y="191"/>
                    </a:moveTo>
                    <a:cubicBezTo>
                      <a:pt x="85" y="191"/>
                      <a:pt x="86" y="191"/>
                      <a:pt x="86" y="191"/>
                    </a:cubicBezTo>
                    <a:cubicBezTo>
                      <a:pt x="87" y="191"/>
                      <a:pt x="87" y="191"/>
                      <a:pt x="88" y="191"/>
                    </a:cubicBezTo>
                    <a:cubicBezTo>
                      <a:pt x="83" y="200"/>
                      <a:pt x="83" y="200"/>
                      <a:pt x="83" y="200"/>
                    </a:cubicBezTo>
                    <a:lnTo>
                      <a:pt x="84" y="191"/>
                    </a:lnTo>
                    <a:close/>
                    <a:moveTo>
                      <a:pt x="138" y="275"/>
                    </a:moveTo>
                    <a:cubicBezTo>
                      <a:pt x="149" y="280"/>
                      <a:pt x="155" y="286"/>
                      <a:pt x="155" y="292"/>
                    </a:cubicBezTo>
                    <a:cubicBezTo>
                      <a:pt x="155" y="298"/>
                      <a:pt x="147" y="305"/>
                      <a:pt x="134" y="310"/>
                    </a:cubicBezTo>
                    <a:cubicBezTo>
                      <a:pt x="129" y="311"/>
                      <a:pt x="125" y="313"/>
                      <a:pt x="120" y="314"/>
                    </a:cubicBezTo>
                    <a:cubicBezTo>
                      <a:pt x="110" y="316"/>
                      <a:pt x="98" y="317"/>
                      <a:pt x="86" y="317"/>
                    </a:cubicBezTo>
                    <a:cubicBezTo>
                      <a:pt x="71" y="317"/>
                      <a:pt x="57" y="316"/>
                      <a:pt x="46" y="313"/>
                    </a:cubicBezTo>
                    <a:cubicBezTo>
                      <a:pt x="28" y="307"/>
                      <a:pt x="16" y="299"/>
                      <a:pt x="16" y="292"/>
                    </a:cubicBezTo>
                    <a:cubicBezTo>
                      <a:pt x="16" y="283"/>
                      <a:pt x="29" y="274"/>
                      <a:pt x="50" y="269"/>
                    </a:cubicBezTo>
                    <a:cubicBezTo>
                      <a:pt x="51" y="279"/>
                      <a:pt x="51" y="279"/>
                      <a:pt x="51" y="279"/>
                    </a:cubicBezTo>
                    <a:cubicBezTo>
                      <a:pt x="72" y="279"/>
                      <a:pt x="72" y="279"/>
                      <a:pt x="72" y="279"/>
                    </a:cubicBezTo>
                    <a:cubicBezTo>
                      <a:pt x="74" y="278"/>
                      <a:pt x="74" y="278"/>
                      <a:pt x="74" y="278"/>
                    </a:cubicBezTo>
                    <a:cubicBezTo>
                      <a:pt x="75" y="269"/>
                      <a:pt x="75" y="269"/>
                      <a:pt x="75" y="269"/>
                    </a:cubicBezTo>
                    <a:cubicBezTo>
                      <a:pt x="75" y="266"/>
                      <a:pt x="75" y="266"/>
                      <a:pt x="75" y="266"/>
                    </a:cubicBezTo>
                    <a:cubicBezTo>
                      <a:pt x="76" y="266"/>
                      <a:pt x="76" y="266"/>
                      <a:pt x="76" y="266"/>
                    </a:cubicBezTo>
                    <a:cubicBezTo>
                      <a:pt x="76" y="266"/>
                      <a:pt x="77" y="266"/>
                      <a:pt x="77" y="266"/>
                    </a:cubicBezTo>
                    <a:cubicBezTo>
                      <a:pt x="80" y="266"/>
                      <a:pt x="83" y="266"/>
                      <a:pt x="86" y="266"/>
                    </a:cubicBezTo>
                    <a:cubicBezTo>
                      <a:pt x="90" y="266"/>
                      <a:pt x="94" y="266"/>
                      <a:pt x="99" y="266"/>
                    </a:cubicBezTo>
                    <a:cubicBezTo>
                      <a:pt x="100" y="279"/>
                      <a:pt x="100" y="279"/>
                      <a:pt x="100" y="279"/>
                    </a:cubicBezTo>
                    <a:cubicBezTo>
                      <a:pt x="122" y="279"/>
                      <a:pt x="122" y="279"/>
                      <a:pt x="122" y="279"/>
                    </a:cubicBezTo>
                    <a:cubicBezTo>
                      <a:pt x="123" y="270"/>
                      <a:pt x="123" y="270"/>
                      <a:pt x="123" y="270"/>
                    </a:cubicBezTo>
                    <a:cubicBezTo>
                      <a:pt x="129" y="271"/>
                      <a:pt x="134" y="273"/>
                      <a:pt x="138" y="275"/>
                    </a:cubicBezTo>
                    <a:close/>
                    <a:moveTo>
                      <a:pt x="86" y="255"/>
                    </a:moveTo>
                    <a:cubicBezTo>
                      <a:pt x="83" y="255"/>
                      <a:pt x="80" y="255"/>
                      <a:pt x="77" y="255"/>
                    </a:cubicBezTo>
                    <a:cubicBezTo>
                      <a:pt x="82" y="207"/>
                      <a:pt x="82" y="207"/>
                      <a:pt x="82" y="207"/>
                    </a:cubicBezTo>
                    <a:cubicBezTo>
                      <a:pt x="89" y="194"/>
                      <a:pt x="89" y="194"/>
                      <a:pt x="89" y="194"/>
                    </a:cubicBezTo>
                    <a:cubicBezTo>
                      <a:pt x="97" y="255"/>
                      <a:pt x="97" y="255"/>
                      <a:pt x="97" y="255"/>
                    </a:cubicBezTo>
                    <a:cubicBezTo>
                      <a:pt x="93" y="255"/>
                      <a:pt x="90" y="255"/>
                      <a:pt x="86" y="25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26" name="Freeform 78">
                <a:extLst>
                  <a:ext uri="{FF2B5EF4-FFF2-40B4-BE49-F238E27FC236}">
                    <a16:creationId xmlns:a16="http://schemas.microsoft.com/office/drawing/2014/main" id="{1E271798-43AC-2AED-A5C2-838E0B4B5C87}"/>
                  </a:ext>
                </a:extLst>
              </p:cNvPr>
              <p:cNvSpPr>
                <a:spLocks/>
              </p:cNvSpPr>
              <p:nvPr/>
            </p:nvSpPr>
            <p:spPr bwMode="auto">
              <a:xfrm>
                <a:off x="9419261" y="4801395"/>
                <a:ext cx="136525" cy="195263"/>
              </a:xfrm>
              <a:custGeom>
                <a:avLst/>
                <a:gdLst>
                  <a:gd name="T0" fmla="*/ 4 w 79"/>
                  <a:gd name="T1" fmla="*/ 52 h 112"/>
                  <a:gd name="T2" fmla="*/ 0 w 79"/>
                  <a:gd name="T3" fmla="*/ 65 h 112"/>
                  <a:gd name="T4" fmla="*/ 4 w 79"/>
                  <a:gd name="T5" fmla="*/ 78 h 112"/>
                  <a:gd name="T6" fmla="*/ 6 w 79"/>
                  <a:gd name="T7" fmla="*/ 74 h 112"/>
                  <a:gd name="T8" fmla="*/ 40 w 79"/>
                  <a:gd name="T9" fmla="*/ 112 h 112"/>
                  <a:gd name="T10" fmla="*/ 73 w 79"/>
                  <a:gd name="T11" fmla="*/ 73 h 112"/>
                  <a:gd name="T12" fmla="*/ 76 w 79"/>
                  <a:gd name="T13" fmla="*/ 77 h 112"/>
                  <a:gd name="T14" fmla="*/ 79 w 79"/>
                  <a:gd name="T15" fmla="*/ 64 h 112"/>
                  <a:gd name="T16" fmla="*/ 76 w 79"/>
                  <a:gd name="T17" fmla="*/ 52 h 112"/>
                  <a:gd name="T18" fmla="*/ 75 w 79"/>
                  <a:gd name="T19" fmla="*/ 52 h 112"/>
                  <a:gd name="T20" fmla="*/ 74 w 79"/>
                  <a:gd name="T21" fmla="*/ 41 h 112"/>
                  <a:gd name="T22" fmla="*/ 46 w 79"/>
                  <a:gd name="T23" fmla="*/ 34 h 112"/>
                  <a:gd name="T24" fmla="*/ 50 w 79"/>
                  <a:gd name="T25" fmla="*/ 36 h 112"/>
                  <a:gd name="T26" fmla="*/ 78 w 79"/>
                  <a:gd name="T27" fmla="*/ 27 h 112"/>
                  <a:gd name="T28" fmla="*/ 14 w 79"/>
                  <a:gd name="T29" fmla="*/ 20 h 112"/>
                  <a:gd name="T30" fmla="*/ 2 w 79"/>
                  <a:gd name="T31" fmla="*/ 28 h 112"/>
                  <a:gd name="T32" fmla="*/ 10 w 79"/>
                  <a:gd name="T33" fmla="*/ 28 h 112"/>
                  <a:gd name="T34" fmla="*/ 5 w 79"/>
                  <a:gd name="T35" fmla="*/ 46 h 112"/>
                  <a:gd name="T36" fmla="*/ 4 w 79"/>
                  <a:gd name="T37" fmla="*/ 52 h 112"/>
                  <a:gd name="T38" fmla="*/ 4 w 79"/>
                  <a:gd name="T39" fmla="*/ 5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9" h="112">
                    <a:moveTo>
                      <a:pt x="4" y="52"/>
                    </a:moveTo>
                    <a:cubicBezTo>
                      <a:pt x="2" y="52"/>
                      <a:pt x="0" y="58"/>
                      <a:pt x="0" y="65"/>
                    </a:cubicBezTo>
                    <a:cubicBezTo>
                      <a:pt x="0" y="72"/>
                      <a:pt x="2" y="78"/>
                      <a:pt x="4" y="78"/>
                    </a:cubicBezTo>
                    <a:cubicBezTo>
                      <a:pt x="4" y="78"/>
                      <a:pt x="5" y="76"/>
                      <a:pt x="6" y="74"/>
                    </a:cubicBezTo>
                    <a:cubicBezTo>
                      <a:pt x="11" y="96"/>
                      <a:pt x="30" y="112"/>
                      <a:pt x="40" y="112"/>
                    </a:cubicBezTo>
                    <a:cubicBezTo>
                      <a:pt x="53" y="112"/>
                      <a:pt x="71" y="97"/>
                      <a:pt x="73" y="73"/>
                    </a:cubicBezTo>
                    <a:cubicBezTo>
                      <a:pt x="74" y="75"/>
                      <a:pt x="75" y="77"/>
                      <a:pt x="76" y="77"/>
                    </a:cubicBezTo>
                    <a:cubicBezTo>
                      <a:pt x="77" y="77"/>
                      <a:pt x="79" y="71"/>
                      <a:pt x="79" y="64"/>
                    </a:cubicBezTo>
                    <a:cubicBezTo>
                      <a:pt x="79" y="57"/>
                      <a:pt x="77" y="52"/>
                      <a:pt x="76" y="52"/>
                    </a:cubicBezTo>
                    <a:cubicBezTo>
                      <a:pt x="75" y="52"/>
                      <a:pt x="75" y="52"/>
                      <a:pt x="75" y="52"/>
                    </a:cubicBezTo>
                    <a:cubicBezTo>
                      <a:pt x="75" y="49"/>
                      <a:pt x="75" y="46"/>
                      <a:pt x="74" y="41"/>
                    </a:cubicBezTo>
                    <a:cubicBezTo>
                      <a:pt x="69" y="46"/>
                      <a:pt x="58" y="40"/>
                      <a:pt x="46" y="34"/>
                    </a:cubicBezTo>
                    <a:cubicBezTo>
                      <a:pt x="47" y="35"/>
                      <a:pt x="49" y="35"/>
                      <a:pt x="50" y="36"/>
                    </a:cubicBezTo>
                    <a:cubicBezTo>
                      <a:pt x="70" y="46"/>
                      <a:pt x="78" y="27"/>
                      <a:pt x="78" y="27"/>
                    </a:cubicBezTo>
                    <a:cubicBezTo>
                      <a:pt x="78" y="27"/>
                      <a:pt x="53" y="0"/>
                      <a:pt x="14" y="20"/>
                    </a:cubicBezTo>
                    <a:cubicBezTo>
                      <a:pt x="11" y="22"/>
                      <a:pt x="6" y="26"/>
                      <a:pt x="2" y="28"/>
                    </a:cubicBezTo>
                    <a:cubicBezTo>
                      <a:pt x="2" y="28"/>
                      <a:pt x="5" y="28"/>
                      <a:pt x="10" y="28"/>
                    </a:cubicBezTo>
                    <a:cubicBezTo>
                      <a:pt x="6" y="31"/>
                      <a:pt x="4" y="36"/>
                      <a:pt x="5" y="46"/>
                    </a:cubicBezTo>
                    <a:cubicBezTo>
                      <a:pt x="4" y="48"/>
                      <a:pt x="4" y="50"/>
                      <a:pt x="4" y="52"/>
                    </a:cubicBezTo>
                    <a:cubicBezTo>
                      <a:pt x="4" y="52"/>
                      <a:pt x="4" y="52"/>
                      <a:pt x="4" y="5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27" name="Freeform 79">
                <a:extLst>
                  <a:ext uri="{FF2B5EF4-FFF2-40B4-BE49-F238E27FC236}">
                    <a16:creationId xmlns:a16="http://schemas.microsoft.com/office/drawing/2014/main" id="{C536FC55-8BE2-C8C7-E942-5E6510A39A5E}"/>
                  </a:ext>
                </a:extLst>
              </p:cNvPr>
              <p:cNvSpPr>
                <a:spLocks/>
              </p:cNvSpPr>
              <p:nvPr/>
            </p:nvSpPr>
            <p:spPr bwMode="auto">
              <a:xfrm>
                <a:off x="9384336" y="5482433"/>
                <a:ext cx="74613" cy="25400"/>
              </a:xfrm>
              <a:custGeom>
                <a:avLst/>
                <a:gdLst>
                  <a:gd name="T0" fmla="*/ 22 w 43"/>
                  <a:gd name="T1" fmla="*/ 0 h 15"/>
                  <a:gd name="T2" fmla="*/ 15 w 43"/>
                  <a:gd name="T3" fmla="*/ 14 h 15"/>
                  <a:gd name="T4" fmla="*/ 35 w 43"/>
                  <a:gd name="T5" fmla="*/ 8 h 15"/>
                  <a:gd name="T6" fmla="*/ 37 w 43"/>
                  <a:gd name="T7" fmla="*/ 8 h 15"/>
                  <a:gd name="T8" fmla="*/ 42 w 43"/>
                  <a:gd name="T9" fmla="*/ 8 h 15"/>
                  <a:gd name="T10" fmla="*/ 42 w 43"/>
                  <a:gd name="T11" fmla="*/ 0 h 15"/>
                  <a:gd name="T12" fmla="*/ 43 w 43"/>
                  <a:gd name="T13" fmla="*/ 0 h 15"/>
                  <a:gd name="T14" fmla="*/ 22 w 43"/>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15">
                    <a:moveTo>
                      <a:pt x="22" y="0"/>
                    </a:moveTo>
                    <a:cubicBezTo>
                      <a:pt x="22" y="0"/>
                      <a:pt x="0" y="13"/>
                      <a:pt x="15" y="14"/>
                    </a:cubicBezTo>
                    <a:cubicBezTo>
                      <a:pt x="24" y="15"/>
                      <a:pt x="29" y="12"/>
                      <a:pt x="35" y="8"/>
                    </a:cubicBezTo>
                    <a:cubicBezTo>
                      <a:pt x="37" y="6"/>
                      <a:pt x="36" y="8"/>
                      <a:pt x="37" y="8"/>
                    </a:cubicBezTo>
                    <a:cubicBezTo>
                      <a:pt x="38" y="8"/>
                      <a:pt x="41" y="8"/>
                      <a:pt x="42" y="8"/>
                    </a:cubicBezTo>
                    <a:cubicBezTo>
                      <a:pt x="43" y="2"/>
                      <a:pt x="42" y="0"/>
                      <a:pt x="42" y="0"/>
                    </a:cubicBezTo>
                    <a:cubicBezTo>
                      <a:pt x="43" y="0"/>
                      <a:pt x="43" y="0"/>
                      <a:pt x="43" y="0"/>
                    </a:cubicBezTo>
                    <a:lnTo>
                      <a:pt x="22"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28" name="Freeform 80">
                <a:extLst>
                  <a:ext uri="{FF2B5EF4-FFF2-40B4-BE49-F238E27FC236}">
                    <a16:creationId xmlns:a16="http://schemas.microsoft.com/office/drawing/2014/main" id="{F7C4BD0C-86A6-2F77-B29A-87227D1B3813}"/>
                  </a:ext>
                </a:extLst>
              </p:cNvPr>
              <p:cNvSpPr>
                <a:spLocks/>
              </p:cNvSpPr>
              <p:nvPr/>
            </p:nvSpPr>
            <p:spPr bwMode="auto">
              <a:xfrm>
                <a:off x="9511336" y="5482433"/>
                <a:ext cx="74613" cy="25400"/>
              </a:xfrm>
              <a:custGeom>
                <a:avLst/>
                <a:gdLst>
                  <a:gd name="T0" fmla="*/ 0 w 43"/>
                  <a:gd name="T1" fmla="*/ 0 h 15"/>
                  <a:gd name="T2" fmla="*/ 1 w 43"/>
                  <a:gd name="T3" fmla="*/ 0 h 15"/>
                  <a:gd name="T4" fmla="*/ 1 w 43"/>
                  <a:gd name="T5" fmla="*/ 8 h 15"/>
                  <a:gd name="T6" fmla="*/ 6 w 43"/>
                  <a:gd name="T7" fmla="*/ 8 h 15"/>
                  <a:gd name="T8" fmla="*/ 8 w 43"/>
                  <a:gd name="T9" fmla="*/ 8 h 15"/>
                  <a:gd name="T10" fmla="*/ 28 w 43"/>
                  <a:gd name="T11" fmla="*/ 14 h 15"/>
                  <a:gd name="T12" fmla="*/ 20 w 43"/>
                  <a:gd name="T13" fmla="*/ 0 h 15"/>
                  <a:gd name="T14" fmla="*/ 0 w 43"/>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15">
                    <a:moveTo>
                      <a:pt x="0" y="0"/>
                    </a:moveTo>
                    <a:cubicBezTo>
                      <a:pt x="1" y="0"/>
                      <a:pt x="1" y="0"/>
                      <a:pt x="1" y="0"/>
                    </a:cubicBezTo>
                    <a:cubicBezTo>
                      <a:pt x="1" y="0"/>
                      <a:pt x="0" y="2"/>
                      <a:pt x="1" y="8"/>
                    </a:cubicBezTo>
                    <a:cubicBezTo>
                      <a:pt x="2" y="8"/>
                      <a:pt x="5" y="8"/>
                      <a:pt x="6" y="8"/>
                    </a:cubicBezTo>
                    <a:cubicBezTo>
                      <a:pt x="6" y="8"/>
                      <a:pt x="6" y="6"/>
                      <a:pt x="8" y="8"/>
                    </a:cubicBezTo>
                    <a:cubicBezTo>
                      <a:pt x="13" y="12"/>
                      <a:pt x="19" y="15"/>
                      <a:pt x="28" y="14"/>
                    </a:cubicBezTo>
                    <a:cubicBezTo>
                      <a:pt x="43" y="13"/>
                      <a:pt x="20" y="0"/>
                      <a:pt x="20" y="0"/>
                    </a:cubicBez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29" name="Freeform 81">
                <a:extLst>
                  <a:ext uri="{FF2B5EF4-FFF2-40B4-BE49-F238E27FC236}">
                    <a16:creationId xmlns:a16="http://schemas.microsoft.com/office/drawing/2014/main" id="{FA647C96-6CC1-B857-FE1E-7F26A11BDB8A}"/>
                  </a:ext>
                </a:extLst>
              </p:cNvPr>
              <p:cNvSpPr>
                <a:spLocks/>
              </p:cNvSpPr>
              <p:nvPr/>
            </p:nvSpPr>
            <p:spPr bwMode="auto">
              <a:xfrm>
                <a:off x="9752636" y="4755358"/>
                <a:ext cx="17463" cy="17463"/>
              </a:xfrm>
              <a:custGeom>
                <a:avLst/>
                <a:gdLst>
                  <a:gd name="T0" fmla="*/ 1 w 10"/>
                  <a:gd name="T1" fmla="*/ 7 h 10"/>
                  <a:gd name="T2" fmla="*/ 3 w 10"/>
                  <a:gd name="T3" fmla="*/ 6 h 10"/>
                  <a:gd name="T4" fmla="*/ 3 w 10"/>
                  <a:gd name="T5" fmla="*/ 6 h 10"/>
                  <a:gd name="T6" fmla="*/ 6 w 10"/>
                  <a:gd name="T7" fmla="*/ 9 h 10"/>
                  <a:gd name="T8" fmla="*/ 10 w 10"/>
                  <a:gd name="T9" fmla="*/ 0 h 10"/>
                  <a:gd name="T10" fmla="*/ 3 w 10"/>
                  <a:gd name="T11" fmla="*/ 2 h 10"/>
                  <a:gd name="T12" fmla="*/ 1 w 10"/>
                  <a:gd name="T13" fmla="*/ 7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1" y="7"/>
                    </a:moveTo>
                    <a:cubicBezTo>
                      <a:pt x="0" y="10"/>
                      <a:pt x="3" y="7"/>
                      <a:pt x="3" y="6"/>
                    </a:cubicBezTo>
                    <a:cubicBezTo>
                      <a:pt x="3" y="5"/>
                      <a:pt x="3" y="4"/>
                      <a:pt x="3" y="6"/>
                    </a:cubicBezTo>
                    <a:cubicBezTo>
                      <a:pt x="3" y="8"/>
                      <a:pt x="4" y="9"/>
                      <a:pt x="6" y="9"/>
                    </a:cubicBezTo>
                    <a:cubicBezTo>
                      <a:pt x="9" y="8"/>
                      <a:pt x="10" y="0"/>
                      <a:pt x="10" y="0"/>
                    </a:cubicBezTo>
                    <a:cubicBezTo>
                      <a:pt x="3" y="2"/>
                      <a:pt x="3" y="2"/>
                      <a:pt x="3" y="2"/>
                    </a:cubicBezTo>
                    <a:cubicBezTo>
                      <a:pt x="1" y="2"/>
                      <a:pt x="1" y="5"/>
                      <a:pt x="1" y="7"/>
                    </a:cubicBez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30" name="Freeform 82">
                <a:extLst>
                  <a:ext uri="{FF2B5EF4-FFF2-40B4-BE49-F238E27FC236}">
                    <a16:creationId xmlns:a16="http://schemas.microsoft.com/office/drawing/2014/main" id="{2A6B133F-DE87-EDB3-E74D-F65D71DD639F}"/>
                  </a:ext>
                </a:extLst>
              </p:cNvPr>
              <p:cNvSpPr>
                <a:spLocks/>
              </p:cNvSpPr>
              <p:nvPr/>
            </p:nvSpPr>
            <p:spPr bwMode="auto">
              <a:xfrm>
                <a:off x="9649448" y="4756945"/>
                <a:ext cx="15875" cy="15875"/>
              </a:xfrm>
              <a:custGeom>
                <a:avLst/>
                <a:gdLst>
                  <a:gd name="T0" fmla="*/ 7 w 10"/>
                  <a:gd name="T1" fmla="*/ 5 h 9"/>
                  <a:gd name="T2" fmla="*/ 8 w 10"/>
                  <a:gd name="T3" fmla="*/ 5 h 9"/>
                  <a:gd name="T4" fmla="*/ 10 w 10"/>
                  <a:gd name="T5" fmla="*/ 7 h 9"/>
                  <a:gd name="T6" fmla="*/ 8 w 10"/>
                  <a:gd name="T7" fmla="*/ 1 h 9"/>
                  <a:gd name="T8" fmla="*/ 0 w 10"/>
                  <a:gd name="T9" fmla="*/ 0 h 9"/>
                  <a:gd name="T10" fmla="*/ 4 w 10"/>
                  <a:gd name="T11" fmla="*/ 8 h 9"/>
                  <a:gd name="T12" fmla="*/ 7 w 10"/>
                  <a:gd name="T13" fmla="*/ 5 h 9"/>
                </a:gdLst>
                <a:ahLst/>
                <a:cxnLst>
                  <a:cxn ang="0">
                    <a:pos x="T0" y="T1"/>
                  </a:cxn>
                  <a:cxn ang="0">
                    <a:pos x="T2" y="T3"/>
                  </a:cxn>
                  <a:cxn ang="0">
                    <a:pos x="T4" y="T5"/>
                  </a:cxn>
                  <a:cxn ang="0">
                    <a:pos x="T6" y="T7"/>
                  </a:cxn>
                  <a:cxn ang="0">
                    <a:pos x="T8" y="T9"/>
                  </a:cxn>
                  <a:cxn ang="0">
                    <a:pos x="T10" y="T11"/>
                  </a:cxn>
                  <a:cxn ang="0">
                    <a:pos x="T12" y="T13"/>
                  </a:cxn>
                </a:cxnLst>
                <a:rect l="0" t="0" r="r" b="b"/>
                <a:pathLst>
                  <a:path w="10" h="9">
                    <a:moveTo>
                      <a:pt x="7" y="5"/>
                    </a:moveTo>
                    <a:cubicBezTo>
                      <a:pt x="7" y="4"/>
                      <a:pt x="8" y="4"/>
                      <a:pt x="8" y="5"/>
                    </a:cubicBezTo>
                    <a:cubicBezTo>
                      <a:pt x="8" y="6"/>
                      <a:pt x="10" y="9"/>
                      <a:pt x="10" y="7"/>
                    </a:cubicBezTo>
                    <a:cubicBezTo>
                      <a:pt x="9" y="4"/>
                      <a:pt x="9" y="1"/>
                      <a:pt x="8" y="1"/>
                    </a:cubicBezTo>
                    <a:cubicBezTo>
                      <a:pt x="0" y="0"/>
                      <a:pt x="0" y="0"/>
                      <a:pt x="0" y="0"/>
                    </a:cubicBezTo>
                    <a:cubicBezTo>
                      <a:pt x="0" y="0"/>
                      <a:pt x="1" y="7"/>
                      <a:pt x="4" y="8"/>
                    </a:cubicBezTo>
                    <a:cubicBezTo>
                      <a:pt x="6" y="8"/>
                      <a:pt x="7" y="7"/>
                      <a:pt x="7" y="5"/>
                    </a:cubicBez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31" name="Freeform 83">
                <a:extLst>
                  <a:ext uri="{FF2B5EF4-FFF2-40B4-BE49-F238E27FC236}">
                    <a16:creationId xmlns:a16="http://schemas.microsoft.com/office/drawing/2014/main" id="{003DC905-3C9F-413D-C7EA-9F14A92D4785}"/>
                  </a:ext>
                </a:extLst>
              </p:cNvPr>
              <p:cNvSpPr>
                <a:spLocks/>
              </p:cNvSpPr>
              <p:nvPr/>
            </p:nvSpPr>
            <p:spPr bwMode="auto">
              <a:xfrm>
                <a:off x="9679611" y="4548983"/>
                <a:ext cx="61913" cy="88900"/>
              </a:xfrm>
              <a:custGeom>
                <a:avLst/>
                <a:gdLst>
                  <a:gd name="T0" fmla="*/ 1 w 35"/>
                  <a:gd name="T1" fmla="*/ 24 h 51"/>
                  <a:gd name="T2" fmla="*/ 0 w 35"/>
                  <a:gd name="T3" fmla="*/ 30 h 51"/>
                  <a:gd name="T4" fmla="*/ 1 w 35"/>
                  <a:gd name="T5" fmla="*/ 35 h 51"/>
                  <a:gd name="T6" fmla="*/ 2 w 35"/>
                  <a:gd name="T7" fmla="*/ 34 h 51"/>
                  <a:gd name="T8" fmla="*/ 18 w 35"/>
                  <a:gd name="T9" fmla="*/ 51 h 51"/>
                  <a:gd name="T10" fmla="*/ 33 w 35"/>
                  <a:gd name="T11" fmla="*/ 33 h 51"/>
                  <a:gd name="T12" fmla="*/ 34 w 35"/>
                  <a:gd name="T13" fmla="*/ 35 h 51"/>
                  <a:gd name="T14" fmla="*/ 35 w 35"/>
                  <a:gd name="T15" fmla="*/ 29 h 51"/>
                  <a:gd name="T16" fmla="*/ 34 w 35"/>
                  <a:gd name="T17" fmla="*/ 24 h 51"/>
                  <a:gd name="T18" fmla="*/ 33 w 35"/>
                  <a:gd name="T19" fmla="*/ 24 h 51"/>
                  <a:gd name="T20" fmla="*/ 33 w 35"/>
                  <a:gd name="T21" fmla="*/ 19 h 51"/>
                  <a:gd name="T22" fmla="*/ 20 w 35"/>
                  <a:gd name="T23" fmla="*/ 16 h 51"/>
                  <a:gd name="T24" fmla="*/ 22 w 35"/>
                  <a:gd name="T25" fmla="*/ 17 h 51"/>
                  <a:gd name="T26" fmla="*/ 35 w 35"/>
                  <a:gd name="T27" fmla="*/ 12 h 51"/>
                  <a:gd name="T28" fmla="*/ 6 w 35"/>
                  <a:gd name="T29" fmla="*/ 9 h 51"/>
                  <a:gd name="T30" fmla="*/ 1 w 35"/>
                  <a:gd name="T31" fmla="*/ 13 h 51"/>
                  <a:gd name="T32" fmla="*/ 4 w 35"/>
                  <a:gd name="T33" fmla="*/ 13 h 51"/>
                  <a:gd name="T34" fmla="*/ 2 w 35"/>
                  <a:gd name="T35" fmla="*/ 21 h 51"/>
                  <a:gd name="T36" fmla="*/ 2 w 35"/>
                  <a:gd name="T37" fmla="*/ 24 h 51"/>
                  <a:gd name="T38" fmla="*/ 1 w 35"/>
                  <a:gd name="T39" fmla="*/ 2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51">
                    <a:moveTo>
                      <a:pt x="1" y="24"/>
                    </a:moveTo>
                    <a:cubicBezTo>
                      <a:pt x="1" y="24"/>
                      <a:pt x="0" y="26"/>
                      <a:pt x="0" y="30"/>
                    </a:cubicBezTo>
                    <a:cubicBezTo>
                      <a:pt x="0" y="33"/>
                      <a:pt x="1" y="35"/>
                      <a:pt x="1" y="35"/>
                    </a:cubicBezTo>
                    <a:cubicBezTo>
                      <a:pt x="2" y="35"/>
                      <a:pt x="2" y="35"/>
                      <a:pt x="2" y="34"/>
                    </a:cubicBezTo>
                    <a:cubicBezTo>
                      <a:pt x="5" y="43"/>
                      <a:pt x="13" y="51"/>
                      <a:pt x="18" y="51"/>
                    </a:cubicBezTo>
                    <a:cubicBezTo>
                      <a:pt x="24" y="51"/>
                      <a:pt x="32" y="44"/>
                      <a:pt x="33" y="33"/>
                    </a:cubicBezTo>
                    <a:cubicBezTo>
                      <a:pt x="33" y="34"/>
                      <a:pt x="33" y="35"/>
                      <a:pt x="34" y="35"/>
                    </a:cubicBezTo>
                    <a:cubicBezTo>
                      <a:pt x="35" y="35"/>
                      <a:pt x="35" y="32"/>
                      <a:pt x="35" y="29"/>
                    </a:cubicBezTo>
                    <a:cubicBezTo>
                      <a:pt x="35" y="26"/>
                      <a:pt x="35" y="24"/>
                      <a:pt x="34" y="24"/>
                    </a:cubicBezTo>
                    <a:cubicBezTo>
                      <a:pt x="34" y="24"/>
                      <a:pt x="34" y="24"/>
                      <a:pt x="33" y="24"/>
                    </a:cubicBezTo>
                    <a:cubicBezTo>
                      <a:pt x="34" y="22"/>
                      <a:pt x="34" y="21"/>
                      <a:pt x="33" y="19"/>
                    </a:cubicBezTo>
                    <a:cubicBezTo>
                      <a:pt x="31" y="21"/>
                      <a:pt x="26" y="18"/>
                      <a:pt x="20" y="16"/>
                    </a:cubicBezTo>
                    <a:cubicBezTo>
                      <a:pt x="21" y="16"/>
                      <a:pt x="22" y="16"/>
                      <a:pt x="22" y="17"/>
                    </a:cubicBezTo>
                    <a:cubicBezTo>
                      <a:pt x="31" y="21"/>
                      <a:pt x="35" y="12"/>
                      <a:pt x="35" y="12"/>
                    </a:cubicBezTo>
                    <a:cubicBezTo>
                      <a:pt x="35" y="12"/>
                      <a:pt x="24" y="0"/>
                      <a:pt x="6" y="9"/>
                    </a:cubicBezTo>
                    <a:cubicBezTo>
                      <a:pt x="5" y="10"/>
                      <a:pt x="2" y="12"/>
                      <a:pt x="1" y="13"/>
                    </a:cubicBezTo>
                    <a:cubicBezTo>
                      <a:pt x="1" y="13"/>
                      <a:pt x="2" y="13"/>
                      <a:pt x="4" y="13"/>
                    </a:cubicBezTo>
                    <a:cubicBezTo>
                      <a:pt x="2" y="14"/>
                      <a:pt x="1" y="17"/>
                      <a:pt x="2" y="21"/>
                    </a:cubicBezTo>
                    <a:cubicBezTo>
                      <a:pt x="2" y="22"/>
                      <a:pt x="2" y="23"/>
                      <a:pt x="2" y="24"/>
                    </a:cubicBezTo>
                    <a:cubicBezTo>
                      <a:pt x="2" y="24"/>
                      <a:pt x="1" y="24"/>
                      <a:pt x="1" y="24"/>
                    </a:cubicBez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32" name="Freeform 84">
                <a:extLst>
                  <a:ext uri="{FF2B5EF4-FFF2-40B4-BE49-F238E27FC236}">
                    <a16:creationId xmlns:a16="http://schemas.microsoft.com/office/drawing/2014/main" id="{A13E8575-6910-9920-5D7E-5B53479E871E}"/>
                  </a:ext>
                </a:extLst>
              </p:cNvPr>
              <p:cNvSpPr>
                <a:spLocks/>
              </p:cNvSpPr>
              <p:nvPr/>
            </p:nvSpPr>
            <p:spPr bwMode="auto">
              <a:xfrm>
                <a:off x="9663736" y="4855370"/>
                <a:ext cx="33338" cy="12700"/>
              </a:xfrm>
              <a:custGeom>
                <a:avLst/>
                <a:gdLst>
                  <a:gd name="T0" fmla="*/ 10 w 19"/>
                  <a:gd name="T1" fmla="*/ 0 h 7"/>
                  <a:gd name="T2" fmla="*/ 7 w 19"/>
                  <a:gd name="T3" fmla="*/ 6 h 7"/>
                  <a:gd name="T4" fmla="*/ 15 w 19"/>
                  <a:gd name="T5" fmla="*/ 4 h 7"/>
                  <a:gd name="T6" fmla="*/ 17 w 19"/>
                  <a:gd name="T7" fmla="*/ 4 h 7"/>
                  <a:gd name="T8" fmla="*/ 19 w 19"/>
                  <a:gd name="T9" fmla="*/ 3 h 7"/>
                  <a:gd name="T10" fmla="*/ 19 w 19"/>
                  <a:gd name="T11" fmla="*/ 0 h 7"/>
                  <a:gd name="T12" fmla="*/ 19 w 19"/>
                  <a:gd name="T13" fmla="*/ 0 h 7"/>
                  <a:gd name="T14" fmla="*/ 10 w 19"/>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10" y="0"/>
                    </a:moveTo>
                    <a:cubicBezTo>
                      <a:pt x="10" y="0"/>
                      <a:pt x="0" y="6"/>
                      <a:pt x="7" y="6"/>
                    </a:cubicBezTo>
                    <a:cubicBezTo>
                      <a:pt x="11" y="7"/>
                      <a:pt x="13" y="5"/>
                      <a:pt x="15" y="4"/>
                    </a:cubicBezTo>
                    <a:cubicBezTo>
                      <a:pt x="17" y="3"/>
                      <a:pt x="16" y="4"/>
                      <a:pt x="17" y="4"/>
                    </a:cubicBezTo>
                    <a:cubicBezTo>
                      <a:pt x="17" y="4"/>
                      <a:pt x="18" y="4"/>
                      <a:pt x="19" y="3"/>
                    </a:cubicBezTo>
                    <a:cubicBezTo>
                      <a:pt x="19" y="1"/>
                      <a:pt x="19" y="0"/>
                      <a:pt x="19" y="0"/>
                    </a:cubicBezTo>
                    <a:cubicBezTo>
                      <a:pt x="19" y="0"/>
                      <a:pt x="19" y="0"/>
                      <a:pt x="19" y="0"/>
                    </a:cubicBezTo>
                    <a:lnTo>
                      <a:pt x="10"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33" name="Freeform 85">
                <a:extLst>
                  <a:ext uri="{FF2B5EF4-FFF2-40B4-BE49-F238E27FC236}">
                    <a16:creationId xmlns:a16="http://schemas.microsoft.com/office/drawing/2014/main" id="{B35F39C5-980A-6DDC-E7AF-A70F87E81C7F}"/>
                  </a:ext>
                </a:extLst>
              </p:cNvPr>
              <p:cNvSpPr>
                <a:spLocks/>
              </p:cNvSpPr>
              <p:nvPr/>
            </p:nvSpPr>
            <p:spPr bwMode="auto">
              <a:xfrm>
                <a:off x="9722473" y="4855370"/>
                <a:ext cx="33338" cy="12700"/>
              </a:xfrm>
              <a:custGeom>
                <a:avLst/>
                <a:gdLst>
                  <a:gd name="T0" fmla="*/ 9 w 19"/>
                  <a:gd name="T1" fmla="*/ 0 h 7"/>
                  <a:gd name="T2" fmla="*/ 0 w 19"/>
                  <a:gd name="T3" fmla="*/ 0 h 7"/>
                  <a:gd name="T4" fmla="*/ 0 w 19"/>
                  <a:gd name="T5" fmla="*/ 0 h 7"/>
                  <a:gd name="T6" fmla="*/ 0 w 19"/>
                  <a:gd name="T7" fmla="*/ 3 h 7"/>
                  <a:gd name="T8" fmla="*/ 2 w 19"/>
                  <a:gd name="T9" fmla="*/ 4 h 7"/>
                  <a:gd name="T10" fmla="*/ 3 w 19"/>
                  <a:gd name="T11" fmla="*/ 4 h 7"/>
                  <a:gd name="T12" fmla="*/ 12 w 19"/>
                  <a:gd name="T13" fmla="*/ 6 h 7"/>
                  <a:gd name="T14" fmla="*/ 9 w 19"/>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9" y="0"/>
                    </a:moveTo>
                    <a:cubicBezTo>
                      <a:pt x="0" y="0"/>
                      <a:pt x="0" y="0"/>
                      <a:pt x="0" y="0"/>
                    </a:cubicBezTo>
                    <a:cubicBezTo>
                      <a:pt x="0" y="0"/>
                      <a:pt x="0" y="0"/>
                      <a:pt x="0" y="0"/>
                    </a:cubicBezTo>
                    <a:cubicBezTo>
                      <a:pt x="0" y="0"/>
                      <a:pt x="0" y="1"/>
                      <a:pt x="0" y="3"/>
                    </a:cubicBezTo>
                    <a:cubicBezTo>
                      <a:pt x="1" y="4"/>
                      <a:pt x="2" y="4"/>
                      <a:pt x="2" y="4"/>
                    </a:cubicBezTo>
                    <a:cubicBezTo>
                      <a:pt x="3" y="4"/>
                      <a:pt x="2" y="3"/>
                      <a:pt x="3" y="4"/>
                    </a:cubicBezTo>
                    <a:cubicBezTo>
                      <a:pt x="6" y="5"/>
                      <a:pt x="8" y="7"/>
                      <a:pt x="12" y="6"/>
                    </a:cubicBezTo>
                    <a:cubicBezTo>
                      <a:pt x="19" y="6"/>
                      <a:pt x="9" y="0"/>
                      <a:pt x="9" y="0"/>
                    </a:cubicBez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34" name="Freeform 86">
                <a:extLst>
                  <a:ext uri="{FF2B5EF4-FFF2-40B4-BE49-F238E27FC236}">
                    <a16:creationId xmlns:a16="http://schemas.microsoft.com/office/drawing/2014/main" id="{6B6E101D-2378-2BBB-1287-20CEC2F0F0AC}"/>
                  </a:ext>
                </a:extLst>
              </p:cNvPr>
              <p:cNvSpPr>
                <a:spLocks noEditPoints="1"/>
              </p:cNvSpPr>
              <p:nvPr/>
            </p:nvSpPr>
            <p:spPr bwMode="auto">
              <a:xfrm>
                <a:off x="9624048" y="4634708"/>
                <a:ext cx="157163" cy="287338"/>
              </a:xfrm>
              <a:custGeom>
                <a:avLst/>
                <a:gdLst>
                  <a:gd name="T0" fmla="*/ 69 w 90"/>
                  <a:gd name="T1" fmla="*/ 75 h 165"/>
                  <a:gd name="T2" fmla="*/ 71 w 90"/>
                  <a:gd name="T3" fmla="*/ 70 h 165"/>
                  <a:gd name="T4" fmla="*/ 75 w 90"/>
                  <a:gd name="T5" fmla="*/ 25 h 165"/>
                  <a:gd name="T6" fmla="*/ 76 w 90"/>
                  <a:gd name="T7" fmla="*/ 23 h 165"/>
                  <a:gd name="T8" fmla="*/ 84 w 90"/>
                  <a:gd name="T9" fmla="*/ 67 h 165"/>
                  <a:gd name="T10" fmla="*/ 62 w 90"/>
                  <a:gd name="T11" fmla="*/ 1 h 165"/>
                  <a:gd name="T12" fmla="*/ 55 w 90"/>
                  <a:gd name="T13" fmla="*/ 28 h 165"/>
                  <a:gd name="T14" fmla="*/ 53 w 90"/>
                  <a:gd name="T15" fmla="*/ 7 h 165"/>
                  <a:gd name="T16" fmla="*/ 49 w 90"/>
                  <a:gd name="T17" fmla="*/ 4 h 165"/>
                  <a:gd name="T18" fmla="*/ 48 w 90"/>
                  <a:gd name="T19" fmla="*/ 9 h 165"/>
                  <a:gd name="T20" fmla="*/ 45 w 90"/>
                  <a:gd name="T21" fmla="*/ 28 h 165"/>
                  <a:gd name="T22" fmla="*/ 37 w 90"/>
                  <a:gd name="T23" fmla="*/ 1 h 165"/>
                  <a:gd name="T24" fmla="*/ 14 w 90"/>
                  <a:gd name="T25" fmla="*/ 66 h 165"/>
                  <a:gd name="T26" fmla="*/ 22 w 90"/>
                  <a:gd name="T27" fmla="*/ 23 h 165"/>
                  <a:gd name="T28" fmla="*/ 24 w 90"/>
                  <a:gd name="T29" fmla="*/ 46 h 165"/>
                  <a:gd name="T30" fmla="*/ 26 w 90"/>
                  <a:gd name="T31" fmla="*/ 70 h 165"/>
                  <a:gd name="T32" fmla="*/ 32 w 90"/>
                  <a:gd name="T33" fmla="*/ 119 h 165"/>
                  <a:gd name="T34" fmla="*/ 15 w 90"/>
                  <a:gd name="T35" fmla="*/ 138 h 165"/>
                  <a:gd name="T36" fmla="*/ 1 w 90"/>
                  <a:gd name="T37" fmla="*/ 144 h 165"/>
                  <a:gd name="T38" fmla="*/ 50 w 90"/>
                  <a:gd name="T39" fmla="*/ 151 h 165"/>
                  <a:gd name="T40" fmla="*/ 44 w 90"/>
                  <a:gd name="T41" fmla="*/ 164 h 165"/>
                  <a:gd name="T42" fmla="*/ 54 w 90"/>
                  <a:gd name="T43" fmla="*/ 150 h 165"/>
                  <a:gd name="T44" fmla="*/ 65 w 90"/>
                  <a:gd name="T45" fmla="*/ 118 h 165"/>
                  <a:gd name="T46" fmla="*/ 49 w 90"/>
                  <a:gd name="T47" fmla="*/ 86 h 165"/>
                  <a:gd name="T48" fmla="*/ 54 w 90"/>
                  <a:gd name="T49" fmla="*/ 117 h 165"/>
                  <a:gd name="T50" fmla="*/ 44 w 90"/>
                  <a:gd name="T51" fmla="*/ 117 h 165"/>
                  <a:gd name="T52" fmla="*/ 50 w 90"/>
                  <a:gd name="T53" fmla="*/ 145 h 165"/>
                  <a:gd name="T54" fmla="*/ 33 w 90"/>
                  <a:gd name="T55" fmla="*/ 125 h 165"/>
                  <a:gd name="T56" fmla="*/ 43 w 90"/>
                  <a:gd name="T57" fmla="*/ 125 h 165"/>
                  <a:gd name="T58" fmla="*/ 50 w 90"/>
                  <a:gd name="T59" fmla="*/ 123 h 165"/>
                  <a:gd name="T60" fmla="*/ 55 w 90"/>
                  <a:gd name="T61" fmla="*/ 125 h 165"/>
                  <a:gd name="T62" fmla="*/ 65 w 90"/>
                  <a:gd name="T63" fmla="*/ 124 h 165"/>
                  <a:gd name="T64" fmla="*/ 50 w 90"/>
                  <a:gd name="T65" fmla="*/ 14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0" h="165">
                    <a:moveTo>
                      <a:pt x="65" y="118"/>
                    </a:moveTo>
                    <a:cubicBezTo>
                      <a:pt x="69" y="75"/>
                      <a:pt x="69" y="75"/>
                      <a:pt x="69" y="75"/>
                    </a:cubicBezTo>
                    <a:cubicBezTo>
                      <a:pt x="70" y="74"/>
                      <a:pt x="71" y="72"/>
                      <a:pt x="71" y="70"/>
                    </a:cubicBezTo>
                    <a:cubicBezTo>
                      <a:pt x="71" y="70"/>
                      <a:pt x="71" y="70"/>
                      <a:pt x="71" y="70"/>
                    </a:cubicBezTo>
                    <a:cubicBezTo>
                      <a:pt x="71" y="70"/>
                      <a:pt x="72" y="63"/>
                      <a:pt x="73" y="54"/>
                    </a:cubicBezTo>
                    <a:cubicBezTo>
                      <a:pt x="75" y="25"/>
                      <a:pt x="75" y="25"/>
                      <a:pt x="75" y="25"/>
                    </a:cubicBezTo>
                    <a:cubicBezTo>
                      <a:pt x="75" y="24"/>
                      <a:pt x="75" y="24"/>
                      <a:pt x="75" y="24"/>
                    </a:cubicBezTo>
                    <a:cubicBezTo>
                      <a:pt x="75" y="24"/>
                      <a:pt x="76" y="23"/>
                      <a:pt x="76" y="23"/>
                    </a:cubicBezTo>
                    <a:cubicBezTo>
                      <a:pt x="77" y="21"/>
                      <a:pt x="77" y="62"/>
                      <a:pt x="76" y="68"/>
                    </a:cubicBezTo>
                    <a:cubicBezTo>
                      <a:pt x="78" y="69"/>
                      <a:pt x="81" y="68"/>
                      <a:pt x="84" y="67"/>
                    </a:cubicBezTo>
                    <a:cubicBezTo>
                      <a:pt x="86" y="58"/>
                      <a:pt x="90" y="16"/>
                      <a:pt x="89" y="12"/>
                    </a:cubicBezTo>
                    <a:cubicBezTo>
                      <a:pt x="88" y="10"/>
                      <a:pt x="74" y="0"/>
                      <a:pt x="62" y="1"/>
                    </a:cubicBezTo>
                    <a:cubicBezTo>
                      <a:pt x="62" y="1"/>
                      <a:pt x="62" y="2"/>
                      <a:pt x="61" y="2"/>
                    </a:cubicBezTo>
                    <a:cubicBezTo>
                      <a:pt x="55" y="28"/>
                      <a:pt x="55" y="28"/>
                      <a:pt x="55" y="28"/>
                    </a:cubicBezTo>
                    <a:cubicBezTo>
                      <a:pt x="52" y="9"/>
                      <a:pt x="52" y="9"/>
                      <a:pt x="52" y="9"/>
                    </a:cubicBezTo>
                    <a:cubicBezTo>
                      <a:pt x="53" y="7"/>
                      <a:pt x="53" y="7"/>
                      <a:pt x="53" y="7"/>
                    </a:cubicBezTo>
                    <a:cubicBezTo>
                      <a:pt x="52" y="4"/>
                      <a:pt x="52" y="4"/>
                      <a:pt x="52" y="4"/>
                    </a:cubicBezTo>
                    <a:cubicBezTo>
                      <a:pt x="49" y="4"/>
                      <a:pt x="49" y="4"/>
                      <a:pt x="49" y="4"/>
                    </a:cubicBezTo>
                    <a:cubicBezTo>
                      <a:pt x="47" y="7"/>
                      <a:pt x="47" y="7"/>
                      <a:pt x="47" y="7"/>
                    </a:cubicBezTo>
                    <a:cubicBezTo>
                      <a:pt x="48" y="9"/>
                      <a:pt x="48" y="9"/>
                      <a:pt x="48" y="9"/>
                    </a:cubicBezTo>
                    <a:cubicBezTo>
                      <a:pt x="45" y="27"/>
                      <a:pt x="45" y="27"/>
                      <a:pt x="45" y="27"/>
                    </a:cubicBezTo>
                    <a:cubicBezTo>
                      <a:pt x="45" y="28"/>
                      <a:pt x="45" y="28"/>
                      <a:pt x="45" y="28"/>
                    </a:cubicBezTo>
                    <a:cubicBezTo>
                      <a:pt x="38" y="1"/>
                      <a:pt x="38" y="1"/>
                      <a:pt x="38" y="1"/>
                    </a:cubicBezTo>
                    <a:cubicBezTo>
                      <a:pt x="38" y="1"/>
                      <a:pt x="37" y="1"/>
                      <a:pt x="37" y="1"/>
                    </a:cubicBezTo>
                    <a:cubicBezTo>
                      <a:pt x="25" y="3"/>
                      <a:pt x="11" y="7"/>
                      <a:pt x="10" y="15"/>
                    </a:cubicBezTo>
                    <a:cubicBezTo>
                      <a:pt x="9" y="19"/>
                      <a:pt x="12" y="57"/>
                      <a:pt x="14" y="66"/>
                    </a:cubicBezTo>
                    <a:cubicBezTo>
                      <a:pt x="17" y="69"/>
                      <a:pt x="21" y="68"/>
                      <a:pt x="23" y="68"/>
                    </a:cubicBezTo>
                    <a:cubicBezTo>
                      <a:pt x="23" y="62"/>
                      <a:pt x="21" y="22"/>
                      <a:pt x="22" y="23"/>
                    </a:cubicBezTo>
                    <a:cubicBezTo>
                      <a:pt x="22" y="23"/>
                      <a:pt x="22" y="23"/>
                      <a:pt x="23" y="24"/>
                    </a:cubicBezTo>
                    <a:cubicBezTo>
                      <a:pt x="24" y="46"/>
                      <a:pt x="24" y="46"/>
                      <a:pt x="24" y="46"/>
                    </a:cubicBezTo>
                    <a:cubicBezTo>
                      <a:pt x="25" y="60"/>
                      <a:pt x="26" y="70"/>
                      <a:pt x="26" y="70"/>
                    </a:cubicBezTo>
                    <a:cubicBezTo>
                      <a:pt x="26" y="70"/>
                      <a:pt x="26" y="70"/>
                      <a:pt x="26" y="70"/>
                    </a:cubicBezTo>
                    <a:cubicBezTo>
                      <a:pt x="27" y="72"/>
                      <a:pt x="28" y="73"/>
                      <a:pt x="29" y="75"/>
                    </a:cubicBezTo>
                    <a:cubicBezTo>
                      <a:pt x="32" y="119"/>
                      <a:pt x="32" y="119"/>
                      <a:pt x="32" y="119"/>
                    </a:cubicBezTo>
                    <a:cubicBezTo>
                      <a:pt x="21" y="122"/>
                      <a:pt x="14" y="127"/>
                      <a:pt x="14" y="134"/>
                    </a:cubicBezTo>
                    <a:cubicBezTo>
                      <a:pt x="14" y="135"/>
                      <a:pt x="14" y="136"/>
                      <a:pt x="15" y="138"/>
                    </a:cubicBezTo>
                    <a:cubicBezTo>
                      <a:pt x="0" y="141"/>
                      <a:pt x="0" y="141"/>
                      <a:pt x="0" y="141"/>
                    </a:cubicBezTo>
                    <a:cubicBezTo>
                      <a:pt x="1" y="144"/>
                      <a:pt x="1" y="144"/>
                      <a:pt x="1" y="144"/>
                    </a:cubicBezTo>
                    <a:cubicBezTo>
                      <a:pt x="16" y="140"/>
                      <a:pt x="16" y="140"/>
                      <a:pt x="16" y="140"/>
                    </a:cubicBezTo>
                    <a:cubicBezTo>
                      <a:pt x="22" y="146"/>
                      <a:pt x="34" y="151"/>
                      <a:pt x="50" y="151"/>
                    </a:cubicBezTo>
                    <a:cubicBezTo>
                      <a:pt x="51" y="151"/>
                      <a:pt x="51" y="151"/>
                      <a:pt x="51" y="151"/>
                    </a:cubicBezTo>
                    <a:cubicBezTo>
                      <a:pt x="44" y="164"/>
                      <a:pt x="44" y="164"/>
                      <a:pt x="44" y="164"/>
                    </a:cubicBezTo>
                    <a:cubicBezTo>
                      <a:pt x="47" y="165"/>
                      <a:pt x="47" y="165"/>
                      <a:pt x="47" y="165"/>
                    </a:cubicBezTo>
                    <a:cubicBezTo>
                      <a:pt x="54" y="150"/>
                      <a:pt x="54" y="150"/>
                      <a:pt x="54" y="150"/>
                    </a:cubicBezTo>
                    <a:cubicBezTo>
                      <a:pt x="73" y="150"/>
                      <a:pt x="87" y="143"/>
                      <a:pt x="87" y="134"/>
                    </a:cubicBezTo>
                    <a:cubicBezTo>
                      <a:pt x="87" y="127"/>
                      <a:pt x="78" y="121"/>
                      <a:pt x="65" y="118"/>
                    </a:cubicBezTo>
                    <a:close/>
                    <a:moveTo>
                      <a:pt x="48" y="86"/>
                    </a:moveTo>
                    <a:cubicBezTo>
                      <a:pt x="48" y="86"/>
                      <a:pt x="48" y="86"/>
                      <a:pt x="49" y="86"/>
                    </a:cubicBezTo>
                    <a:cubicBezTo>
                      <a:pt x="49" y="86"/>
                      <a:pt x="49" y="86"/>
                      <a:pt x="50" y="86"/>
                    </a:cubicBezTo>
                    <a:cubicBezTo>
                      <a:pt x="54" y="117"/>
                      <a:pt x="54" y="117"/>
                      <a:pt x="54" y="117"/>
                    </a:cubicBezTo>
                    <a:cubicBezTo>
                      <a:pt x="53" y="117"/>
                      <a:pt x="52" y="117"/>
                      <a:pt x="50" y="117"/>
                    </a:cubicBezTo>
                    <a:cubicBezTo>
                      <a:pt x="48" y="117"/>
                      <a:pt x="46" y="117"/>
                      <a:pt x="44" y="117"/>
                    </a:cubicBezTo>
                    <a:lnTo>
                      <a:pt x="48" y="86"/>
                    </a:lnTo>
                    <a:close/>
                    <a:moveTo>
                      <a:pt x="50" y="145"/>
                    </a:moveTo>
                    <a:cubicBezTo>
                      <a:pt x="31" y="145"/>
                      <a:pt x="20" y="138"/>
                      <a:pt x="20" y="134"/>
                    </a:cubicBezTo>
                    <a:cubicBezTo>
                      <a:pt x="20" y="131"/>
                      <a:pt x="24" y="127"/>
                      <a:pt x="33" y="125"/>
                    </a:cubicBezTo>
                    <a:cubicBezTo>
                      <a:pt x="33" y="125"/>
                      <a:pt x="33" y="125"/>
                      <a:pt x="33" y="125"/>
                    </a:cubicBezTo>
                    <a:cubicBezTo>
                      <a:pt x="43" y="125"/>
                      <a:pt x="43" y="125"/>
                      <a:pt x="43" y="125"/>
                    </a:cubicBezTo>
                    <a:cubicBezTo>
                      <a:pt x="43" y="123"/>
                      <a:pt x="43" y="123"/>
                      <a:pt x="43" y="123"/>
                    </a:cubicBezTo>
                    <a:cubicBezTo>
                      <a:pt x="46" y="123"/>
                      <a:pt x="48" y="123"/>
                      <a:pt x="50" y="123"/>
                    </a:cubicBezTo>
                    <a:cubicBezTo>
                      <a:pt x="52" y="123"/>
                      <a:pt x="53" y="123"/>
                      <a:pt x="55" y="123"/>
                    </a:cubicBezTo>
                    <a:cubicBezTo>
                      <a:pt x="55" y="125"/>
                      <a:pt x="55" y="125"/>
                      <a:pt x="55" y="125"/>
                    </a:cubicBezTo>
                    <a:cubicBezTo>
                      <a:pt x="65" y="125"/>
                      <a:pt x="65" y="125"/>
                      <a:pt x="65" y="125"/>
                    </a:cubicBezTo>
                    <a:cubicBezTo>
                      <a:pt x="65" y="124"/>
                      <a:pt x="65" y="124"/>
                      <a:pt x="65" y="124"/>
                    </a:cubicBezTo>
                    <a:cubicBezTo>
                      <a:pt x="75" y="126"/>
                      <a:pt x="81" y="130"/>
                      <a:pt x="81" y="134"/>
                    </a:cubicBezTo>
                    <a:cubicBezTo>
                      <a:pt x="81" y="138"/>
                      <a:pt x="69" y="145"/>
                      <a:pt x="50" y="145"/>
                    </a:cubicBez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35" name="Freeform 87">
                <a:extLst>
                  <a:ext uri="{FF2B5EF4-FFF2-40B4-BE49-F238E27FC236}">
                    <a16:creationId xmlns:a16="http://schemas.microsoft.com/office/drawing/2014/main" id="{7F2B2A9E-46F5-4A4F-0CC5-092B58BE9A48}"/>
                  </a:ext>
                </a:extLst>
              </p:cNvPr>
              <p:cNvSpPr>
                <a:spLocks/>
              </p:cNvSpPr>
              <p:nvPr/>
            </p:nvSpPr>
            <p:spPr bwMode="auto">
              <a:xfrm>
                <a:off x="9181136" y="4872833"/>
                <a:ext cx="20638" cy="22225"/>
              </a:xfrm>
              <a:custGeom>
                <a:avLst/>
                <a:gdLst>
                  <a:gd name="T0" fmla="*/ 0 w 12"/>
                  <a:gd name="T1" fmla="*/ 9 h 12"/>
                  <a:gd name="T2" fmla="*/ 3 w 12"/>
                  <a:gd name="T3" fmla="*/ 7 h 12"/>
                  <a:gd name="T4" fmla="*/ 4 w 12"/>
                  <a:gd name="T5" fmla="*/ 7 h 12"/>
                  <a:gd name="T6" fmla="*/ 7 w 12"/>
                  <a:gd name="T7" fmla="*/ 10 h 12"/>
                  <a:gd name="T8" fmla="*/ 12 w 12"/>
                  <a:gd name="T9" fmla="*/ 0 h 12"/>
                  <a:gd name="T10" fmla="*/ 3 w 12"/>
                  <a:gd name="T11" fmla="*/ 2 h 12"/>
                  <a:gd name="T12" fmla="*/ 0 w 12"/>
                  <a:gd name="T13" fmla="*/ 9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0" y="9"/>
                    </a:moveTo>
                    <a:cubicBezTo>
                      <a:pt x="0" y="12"/>
                      <a:pt x="3" y="8"/>
                      <a:pt x="3" y="7"/>
                    </a:cubicBezTo>
                    <a:cubicBezTo>
                      <a:pt x="3" y="5"/>
                      <a:pt x="4" y="5"/>
                      <a:pt x="4" y="7"/>
                    </a:cubicBezTo>
                    <a:cubicBezTo>
                      <a:pt x="4" y="9"/>
                      <a:pt x="5" y="10"/>
                      <a:pt x="7" y="10"/>
                    </a:cubicBezTo>
                    <a:cubicBezTo>
                      <a:pt x="11" y="10"/>
                      <a:pt x="12" y="0"/>
                      <a:pt x="12" y="0"/>
                    </a:cubicBezTo>
                    <a:cubicBezTo>
                      <a:pt x="3" y="2"/>
                      <a:pt x="3" y="2"/>
                      <a:pt x="3" y="2"/>
                    </a:cubicBezTo>
                    <a:cubicBezTo>
                      <a:pt x="1" y="2"/>
                      <a:pt x="1" y="6"/>
                      <a:pt x="0" y="9"/>
                    </a:cubicBezTo>
                    <a:close/>
                  </a:path>
                </a:pathLst>
              </a:custGeom>
              <a:solidFill>
                <a:schemeClr val="accent2">
                  <a:lumMod val="9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36" name="Freeform 88">
                <a:extLst>
                  <a:ext uri="{FF2B5EF4-FFF2-40B4-BE49-F238E27FC236}">
                    <a16:creationId xmlns:a16="http://schemas.microsoft.com/office/drawing/2014/main" id="{58FDFA8D-C99C-AE22-55F3-81534CF43E78}"/>
                  </a:ext>
                </a:extLst>
              </p:cNvPr>
              <p:cNvSpPr>
                <a:spLocks/>
              </p:cNvSpPr>
              <p:nvPr/>
            </p:nvSpPr>
            <p:spPr bwMode="auto">
              <a:xfrm>
                <a:off x="9049373" y="4872833"/>
                <a:ext cx="20638" cy="22225"/>
              </a:xfrm>
              <a:custGeom>
                <a:avLst/>
                <a:gdLst>
                  <a:gd name="T0" fmla="*/ 8 w 12"/>
                  <a:gd name="T1" fmla="*/ 7 h 12"/>
                  <a:gd name="T2" fmla="*/ 10 w 12"/>
                  <a:gd name="T3" fmla="*/ 7 h 12"/>
                  <a:gd name="T4" fmla="*/ 12 w 12"/>
                  <a:gd name="T5" fmla="*/ 9 h 12"/>
                  <a:gd name="T6" fmla="*/ 10 w 12"/>
                  <a:gd name="T7" fmla="*/ 2 h 12"/>
                  <a:gd name="T8" fmla="*/ 0 w 12"/>
                  <a:gd name="T9" fmla="*/ 0 h 12"/>
                  <a:gd name="T10" fmla="*/ 5 w 12"/>
                  <a:gd name="T11" fmla="*/ 10 h 12"/>
                  <a:gd name="T12" fmla="*/ 8 w 12"/>
                  <a:gd name="T13" fmla="*/ 7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8" y="7"/>
                    </a:moveTo>
                    <a:cubicBezTo>
                      <a:pt x="8" y="5"/>
                      <a:pt x="10" y="5"/>
                      <a:pt x="10" y="7"/>
                    </a:cubicBezTo>
                    <a:cubicBezTo>
                      <a:pt x="10" y="8"/>
                      <a:pt x="12" y="12"/>
                      <a:pt x="12" y="9"/>
                    </a:cubicBezTo>
                    <a:cubicBezTo>
                      <a:pt x="12" y="6"/>
                      <a:pt x="11" y="2"/>
                      <a:pt x="10" y="2"/>
                    </a:cubicBezTo>
                    <a:cubicBezTo>
                      <a:pt x="0" y="0"/>
                      <a:pt x="0" y="0"/>
                      <a:pt x="0" y="0"/>
                    </a:cubicBezTo>
                    <a:cubicBezTo>
                      <a:pt x="0" y="0"/>
                      <a:pt x="1" y="10"/>
                      <a:pt x="5" y="10"/>
                    </a:cubicBezTo>
                    <a:cubicBezTo>
                      <a:pt x="8" y="11"/>
                      <a:pt x="8" y="9"/>
                      <a:pt x="8" y="7"/>
                    </a:cubicBezTo>
                    <a:close/>
                  </a:path>
                </a:pathLst>
              </a:custGeom>
              <a:solidFill>
                <a:schemeClr val="accent2">
                  <a:lumMod val="9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37" name="Freeform 89">
                <a:extLst>
                  <a:ext uri="{FF2B5EF4-FFF2-40B4-BE49-F238E27FC236}">
                    <a16:creationId xmlns:a16="http://schemas.microsoft.com/office/drawing/2014/main" id="{9B1D1281-2B47-5C2F-62C4-79E495426938}"/>
                  </a:ext>
                </a:extLst>
              </p:cNvPr>
              <p:cNvSpPr>
                <a:spLocks/>
              </p:cNvSpPr>
              <p:nvPr/>
            </p:nvSpPr>
            <p:spPr bwMode="auto">
              <a:xfrm>
                <a:off x="9089061" y="4614070"/>
                <a:ext cx="76200" cy="109538"/>
              </a:xfrm>
              <a:custGeom>
                <a:avLst/>
                <a:gdLst>
                  <a:gd name="T0" fmla="*/ 1 w 44"/>
                  <a:gd name="T1" fmla="*/ 30 h 63"/>
                  <a:gd name="T2" fmla="*/ 0 w 44"/>
                  <a:gd name="T3" fmla="*/ 37 h 63"/>
                  <a:gd name="T4" fmla="*/ 1 w 44"/>
                  <a:gd name="T5" fmla="*/ 44 h 63"/>
                  <a:gd name="T6" fmla="*/ 3 w 44"/>
                  <a:gd name="T7" fmla="*/ 42 h 63"/>
                  <a:gd name="T8" fmla="*/ 22 w 44"/>
                  <a:gd name="T9" fmla="*/ 63 h 63"/>
                  <a:gd name="T10" fmla="*/ 41 w 44"/>
                  <a:gd name="T11" fmla="*/ 41 h 63"/>
                  <a:gd name="T12" fmla="*/ 42 w 44"/>
                  <a:gd name="T13" fmla="*/ 44 h 63"/>
                  <a:gd name="T14" fmla="*/ 44 w 44"/>
                  <a:gd name="T15" fmla="*/ 36 h 63"/>
                  <a:gd name="T16" fmla="*/ 42 w 44"/>
                  <a:gd name="T17" fmla="*/ 29 h 63"/>
                  <a:gd name="T18" fmla="*/ 42 w 44"/>
                  <a:gd name="T19" fmla="*/ 30 h 63"/>
                  <a:gd name="T20" fmla="*/ 42 w 44"/>
                  <a:gd name="T21" fmla="*/ 23 h 63"/>
                  <a:gd name="T22" fmla="*/ 25 w 44"/>
                  <a:gd name="T23" fmla="*/ 19 h 63"/>
                  <a:gd name="T24" fmla="*/ 28 w 44"/>
                  <a:gd name="T25" fmla="*/ 20 h 63"/>
                  <a:gd name="T26" fmla="*/ 43 w 44"/>
                  <a:gd name="T27" fmla="*/ 15 h 63"/>
                  <a:gd name="T28" fmla="*/ 7 w 44"/>
                  <a:gd name="T29" fmla="*/ 11 h 63"/>
                  <a:gd name="T30" fmla="*/ 0 w 44"/>
                  <a:gd name="T31" fmla="*/ 16 h 63"/>
                  <a:gd name="T32" fmla="*/ 5 w 44"/>
                  <a:gd name="T33" fmla="*/ 16 h 63"/>
                  <a:gd name="T34" fmla="*/ 2 w 44"/>
                  <a:gd name="T35" fmla="*/ 26 h 63"/>
                  <a:gd name="T36" fmla="*/ 2 w 44"/>
                  <a:gd name="T37" fmla="*/ 30 h 63"/>
                  <a:gd name="T38" fmla="*/ 1 w 44"/>
                  <a:gd name="T39" fmla="*/ 3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 h="63">
                    <a:moveTo>
                      <a:pt x="1" y="30"/>
                    </a:moveTo>
                    <a:cubicBezTo>
                      <a:pt x="0" y="30"/>
                      <a:pt x="0" y="33"/>
                      <a:pt x="0" y="37"/>
                    </a:cubicBezTo>
                    <a:cubicBezTo>
                      <a:pt x="0" y="41"/>
                      <a:pt x="0" y="44"/>
                      <a:pt x="1" y="44"/>
                    </a:cubicBezTo>
                    <a:cubicBezTo>
                      <a:pt x="2" y="44"/>
                      <a:pt x="2" y="43"/>
                      <a:pt x="3" y="42"/>
                    </a:cubicBezTo>
                    <a:cubicBezTo>
                      <a:pt x="6" y="54"/>
                      <a:pt x="16" y="63"/>
                      <a:pt x="22" y="63"/>
                    </a:cubicBezTo>
                    <a:cubicBezTo>
                      <a:pt x="29" y="63"/>
                      <a:pt x="40" y="55"/>
                      <a:pt x="41" y="41"/>
                    </a:cubicBezTo>
                    <a:cubicBezTo>
                      <a:pt x="41" y="43"/>
                      <a:pt x="42" y="44"/>
                      <a:pt x="42" y="44"/>
                    </a:cubicBezTo>
                    <a:cubicBezTo>
                      <a:pt x="43" y="44"/>
                      <a:pt x="44" y="40"/>
                      <a:pt x="44" y="36"/>
                    </a:cubicBezTo>
                    <a:cubicBezTo>
                      <a:pt x="44" y="32"/>
                      <a:pt x="43" y="29"/>
                      <a:pt x="42" y="29"/>
                    </a:cubicBezTo>
                    <a:cubicBezTo>
                      <a:pt x="42" y="29"/>
                      <a:pt x="42" y="29"/>
                      <a:pt x="42" y="30"/>
                    </a:cubicBezTo>
                    <a:cubicBezTo>
                      <a:pt x="42" y="28"/>
                      <a:pt x="42" y="26"/>
                      <a:pt x="42" y="23"/>
                    </a:cubicBezTo>
                    <a:cubicBezTo>
                      <a:pt x="38" y="26"/>
                      <a:pt x="32" y="23"/>
                      <a:pt x="25" y="19"/>
                    </a:cubicBezTo>
                    <a:cubicBezTo>
                      <a:pt x="26" y="20"/>
                      <a:pt x="27" y="20"/>
                      <a:pt x="28" y="20"/>
                    </a:cubicBezTo>
                    <a:cubicBezTo>
                      <a:pt x="39" y="26"/>
                      <a:pt x="43" y="15"/>
                      <a:pt x="43" y="15"/>
                    </a:cubicBezTo>
                    <a:cubicBezTo>
                      <a:pt x="43" y="15"/>
                      <a:pt x="30" y="0"/>
                      <a:pt x="7" y="11"/>
                    </a:cubicBezTo>
                    <a:cubicBezTo>
                      <a:pt x="5" y="12"/>
                      <a:pt x="3" y="15"/>
                      <a:pt x="0" y="16"/>
                    </a:cubicBezTo>
                    <a:cubicBezTo>
                      <a:pt x="0" y="16"/>
                      <a:pt x="2" y="16"/>
                      <a:pt x="5" y="16"/>
                    </a:cubicBezTo>
                    <a:cubicBezTo>
                      <a:pt x="3" y="18"/>
                      <a:pt x="1" y="21"/>
                      <a:pt x="2" y="26"/>
                    </a:cubicBezTo>
                    <a:cubicBezTo>
                      <a:pt x="2" y="27"/>
                      <a:pt x="2" y="28"/>
                      <a:pt x="2" y="30"/>
                    </a:cubicBezTo>
                    <a:cubicBezTo>
                      <a:pt x="2" y="30"/>
                      <a:pt x="1" y="30"/>
                      <a:pt x="1" y="30"/>
                    </a:cubicBezTo>
                    <a:close/>
                  </a:path>
                </a:pathLst>
              </a:custGeom>
              <a:solidFill>
                <a:schemeClr val="accent2">
                  <a:lumMod val="9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38" name="Freeform 90">
                <a:extLst>
                  <a:ext uri="{FF2B5EF4-FFF2-40B4-BE49-F238E27FC236}">
                    <a16:creationId xmlns:a16="http://schemas.microsoft.com/office/drawing/2014/main" id="{C27359B0-9E74-D8AD-374F-E735BF0C76DA}"/>
                  </a:ext>
                </a:extLst>
              </p:cNvPr>
              <p:cNvSpPr>
                <a:spLocks/>
              </p:cNvSpPr>
              <p:nvPr/>
            </p:nvSpPr>
            <p:spPr bwMode="auto">
              <a:xfrm>
                <a:off x="9068423" y="4998245"/>
                <a:ext cx="41275" cy="15875"/>
              </a:xfrm>
              <a:custGeom>
                <a:avLst/>
                <a:gdLst>
                  <a:gd name="T0" fmla="*/ 13 w 24"/>
                  <a:gd name="T1" fmla="*/ 0 h 9"/>
                  <a:gd name="T2" fmla="*/ 9 w 24"/>
                  <a:gd name="T3" fmla="*/ 9 h 9"/>
                  <a:gd name="T4" fmla="*/ 20 w 24"/>
                  <a:gd name="T5" fmla="*/ 5 h 9"/>
                  <a:gd name="T6" fmla="*/ 21 w 24"/>
                  <a:gd name="T7" fmla="*/ 5 h 9"/>
                  <a:gd name="T8" fmla="*/ 24 w 24"/>
                  <a:gd name="T9" fmla="*/ 5 h 9"/>
                  <a:gd name="T10" fmla="*/ 24 w 24"/>
                  <a:gd name="T11" fmla="*/ 1 h 9"/>
                  <a:gd name="T12" fmla="*/ 24 w 24"/>
                  <a:gd name="T13" fmla="*/ 0 h 9"/>
                  <a:gd name="T14" fmla="*/ 13 w 24"/>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9">
                    <a:moveTo>
                      <a:pt x="13" y="0"/>
                    </a:moveTo>
                    <a:cubicBezTo>
                      <a:pt x="13" y="0"/>
                      <a:pt x="0" y="8"/>
                      <a:pt x="9" y="9"/>
                    </a:cubicBezTo>
                    <a:cubicBezTo>
                      <a:pt x="14" y="9"/>
                      <a:pt x="17" y="7"/>
                      <a:pt x="20" y="5"/>
                    </a:cubicBezTo>
                    <a:cubicBezTo>
                      <a:pt x="21" y="4"/>
                      <a:pt x="21" y="5"/>
                      <a:pt x="21" y="5"/>
                    </a:cubicBezTo>
                    <a:cubicBezTo>
                      <a:pt x="22" y="5"/>
                      <a:pt x="23" y="5"/>
                      <a:pt x="24" y="5"/>
                    </a:cubicBezTo>
                    <a:cubicBezTo>
                      <a:pt x="24" y="2"/>
                      <a:pt x="24" y="1"/>
                      <a:pt x="24" y="1"/>
                    </a:cubicBezTo>
                    <a:cubicBezTo>
                      <a:pt x="24" y="0"/>
                      <a:pt x="24" y="0"/>
                      <a:pt x="24" y="0"/>
                    </a:cubicBezTo>
                    <a:lnTo>
                      <a:pt x="13" y="0"/>
                    </a:lnTo>
                    <a:close/>
                  </a:path>
                </a:pathLst>
              </a:custGeom>
              <a:solidFill>
                <a:schemeClr val="accent2">
                  <a:lumMod val="9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39" name="Freeform 91">
                <a:extLst>
                  <a:ext uri="{FF2B5EF4-FFF2-40B4-BE49-F238E27FC236}">
                    <a16:creationId xmlns:a16="http://schemas.microsoft.com/office/drawing/2014/main" id="{6DBC0B47-60FB-1BDE-196B-5F039F8D942F}"/>
                  </a:ext>
                </a:extLst>
              </p:cNvPr>
              <p:cNvSpPr>
                <a:spLocks/>
              </p:cNvSpPr>
              <p:nvPr/>
            </p:nvSpPr>
            <p:spPr bwMode="auto">
              <a:xfrm>
                <a:off x="9139861" y="4998245"/>
                <a:ext cx="42863" cy="15875"/>
              </a:xfrm>
              <a:custGeom>
                <a:avLst/>
                <a:gdLst>
                  <a:gd name="T0" fmla="*/ 12 w 25"/>
                  <a:gd name="T1" fmla="*/ 0 h 9"/>
                  <a:gd name="T2" fmla="*/ 1 w 25"/>
                  <a:gd name="T3" fmla="*/ 0 h 9"/>
                  <a:gd name="T4" fmla="*/ 1 w 25"/>
                  <a:gd name="T5" fmla="*/ 1 h 9"/>
                  <a:gd name="T6" fmla="*/ 1 w 25"/>
                  <a:gd name="T7" fmla="*/ 5 h 9"/>
                  <a:gd name="T8" fmla="*/ 4 w 25"/>
                  <a:gd name="T9" fmla="*/ 5 h 9"/>
                  <a:gd name="T10" fmla="*/ 5 w 25"/>
                  <a:gd name="T11" fmla="*/ 5 h 9"/>
                  <a:gd name="T12" fmla="*/ 16 w 25"/>
                  <a:gd name="T13" fmla="*/ 9 h 9"/>
                  <a:gd name="T14" fmla="*/ 12 w 25"/>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9">
                    <a:moveTo>
                      <a:pt x="12" y="0"/>
                    </a:moveTo>
                    <a:cubicBezTo>
                      <a:pt x="1" y="0"/>
                      <a:pt x="1" y="0"/>
                      <a:pt x="1" y="0"/>
                    </a:cubicBezTo>
                    <a:cubicBezTo>
                      <a:pt x="1" y="1"/>
                      <a:pt x="1" y="1"/>
                      <a:pt x="1" y="1"/>
                    </a:cubicBezTo>
                    <a:cubicBezTo>
                      <a:pt x="1" y="1"/>
                      <a:pt x="0" y="2"/>
                      <a:pt x="1" y="5"/>
                    </a:cubicBezTo>
                    <a:cubicBezTo>
                      <a:pt x="2" y="5"/>
                      <a:pt x="3" y="5"/>
                      <a:pt x="4" y="5"/>
                    </a:cubicBezTo>
                    <a:cubicBezTo>
                      <a:pt x="4" y="5"/>
                      <a:pt x="4" y="4"/>
                      <a:pt x="5" y="5"/>
                    </a:cubicBezTo>
                    <a:cubicBezTo>
                      <a:pt x="8" y="7"/>
                      <a:pt x="11" y="9"/>
                      <a:pt x="16" y="9"/>
                    </a:cubicBezTo>
                    <a:cubicBezTo>
                      <a:pt x="25" y="8"/>
                      <a:pt x="12" y="0"/>
                      <a:pt x="12" y="0"/>
                    </a:cubicBezTo>
                    <a:close/>
                  </a:path>
                </a:pathLst>
              </a:custGeom>
              <a:solidFill>
                <a:schemeClr val="accent2">
                  <a:lumMod val="9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40" name="Freeform 92">
                <a:extLst>
                  <a:ext uri="{FF2B5EF4-FFF2-40B4-BE49-F238E27FC236}">
                    <a16:creationId xmlns:a16="http://schemas.microsoft.com/office/drawing/2014/main" id="{6BAAACF6-5B6B-19AF-C969-7F60EC750D17}"/>
                  </a:ext>
                </a:extLst>
              </p:cNvPr>
              <p:cNvSpPr>
                <a:spLocks/>
              </p:cNvSpPr>
              <p:nvPr/>
            </p:nvSpPr>
            <p:spPr bwMode="auto">
              <a:xfrm>
                <a:off x="9671673" y="5355433"/>
                <a:ext cx="66675" cy="42863"/>
              </a:xfrm>
              <a:custGeom>
                <a:avLst/>
                <a:gdLst>
                  <a:gd name="T0" fmla="*/ 0 w 42"/>
                  <a:gd name="T1" fmla="*/ 25 h 27"/>
                  <a:gd name="T2" fmla="*/ 2 w 42"/>
                  <a:gd name="T3" fmla="*/ 27 h 27"/>
                  <a:gd name="T4" fmla="*/ 42 w 42"/>
                  <a:gd name="T5" fmla="*/ 2 h 27"/>
                  <a:gd name="T6" fmla="*/ 40 w 42"/>
                  <a:gd name="T7" fmla="*/ 0 h 27"/>
                  <a:gd name="T8" fmla="*/ 0 w 42"/>
                  <a:gd name="T9" fmla="*/ 25 h 27"/>
                </a:gdLst>
                <a:ahLst/>
                <a:cxnLst>
                  <a:cxn ang="0">
                    <a:pos x="T0" y="T1"/>
                  </a:cxn>
                  <a:cxn ang="0">
                    <a:pos x="T2" y="T3"/>
                  </a:cxn>
                  <a:cxn ang="0">
                    <a:pos x="T4" y="T5"/>
                  </a:cxn>
                  <a:cxn ang="0">
                    <a:pos x="T6" y="T7"/>
                  </a:cxn>
                  <a:cxn ang="0">
                    <a:pos x="T8" y="T9"/>
                  </a:cxn>
                </a:cxnLst>
                <a:rect l="0" t="0" r="r" b="b"/>
                <a:pathLst>
                  <a:path w="42" h="27">
                    <a:moveTo>
                      <a:pt x="0" y="25"/>
                    </a:moveTo>
                    <a:lnTo>
                      <a:pt x="2" y="27"/>
                    </a:lnTo>
                    <a:lnTo>
                      <a:pt x="42" y="2"/>
                    </a:lnTo>
                    <a:lnTo>
                      <a:pt x="40" y="0"/>
                    </a:lnTo>
                    <a:lnTo>
                      <a:pt x="0" y="25"/>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41" name="Freeform 93">
                <a:extLst>
                  <a:ext uri="{FF2B5EF4-FFF2-40B4-BE49-F238E27FC236}">
                    <a16:creationId xmlns:a16="http://schemas.microsoft.com/office/drawing/2014/main" id="{62A94CDC-B7EE-7AFF-40F0-C21EA9D68C3E}"/>
                  </a:ext>
                </a:extLst>
              </p:cNvPr>
              <p:cNvSpPr>
                <a:spLocks/>
              </p:cNvSpPr>
              <p:nvPr/>
            </p:nvSpPr>
            <p:spPr bwMode="auto">
              <a:xfrm>
                <a:off x="9798673" y="5272883"/>
                <a:ext cx="68263" cy="44450"/>
              </a:xfrm>
              <a:custGeom>
                <a:avLst/>
                <a:gdLst>
                  <a:gd name="T0" fmla="*/ 0 w 43"/>
                  <a:gd name="T1" fmla="*/ 25 h 28"/>
                  <a:gd name="T2" fmla="*/ 2 w 43"/>
                  <a:gd name="T3" fmla="*/ 28 h 28"/>
                  <a:gd name="T4" fmla="*/ 43 w 43"/>
                  <a:gd name="T5" fmla="*/ 2 h 28"/>
                  <a:gd name="T6" fmla="*/ 41 w 43"/>
                  <a:gd name="T7" fmla="*/ 0 h 28"/>
                  <a:gd name="T8" fmla="*/ 0 w 43"/>
                  <a:gd name="T9" fmla="*/ 25 h 28"/>
                </a:gdLst>
                <a:ahLst/>
                <a:cxnLst>
                  <a:cxn ang="0">
                    <a:pos x="T0" y="T1"/>
                  </a:cxn>
                  <a:cxn ang="0">
                    <a:pos x="T2" y="T3"/>
                  </a:cxn>
                  <a:cxn ang="0">
                    <a:pos x="T4" y="T5"/>
                  </a:cxn>
                  <a:cxn ang="0">
                    <a:pos x="T6" y="T7"/>
                  </a:cxn>
                  <a:cxn ang="0">
                    <a:pos x="T8" y="T9"/>
                  </a:cxn>
                </a:cxnLst>
                <a:rect l="0" t="0" r="r" b="b"/>
                <a:pathLst>
                  <a:path w="43" h="28">
                    <a:moveTo>
                      <a:pt x="0" y="25"/>
                    </a:moveTo>
                    <a:lnTo>
                      <a:pt x="2" y="28"/>
                    </a:lnTo>
                    <a:lnTo>
                      <a:pt x="43" y="2"/>
                    </a:lnTo>
                    <a:lnTo>
                      <a:pt x="41" y="0"/>
                    </a:lnTo>
                    <a:lnTo>
                      <a:pt x="0" y="25"/>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42" name="Freeform 94">
                <a:extLst>
                  <a:ext uri="{FF2B5EF4-FFF2-40B4-BE49-F238E27FC236}">
                    <a16:creationId xmlns:a16="http://schemas.microsoft.com/office/drawing/2014/main" id="{9AE9320E-230A-C48B-DDC9-8DBA01121401}"/>
                  </a:ext>
                </a:extLst>
              </p:cNvPr>
              <p:cNvSpPr>
                <a:spLocks/>
              </p:cNvSpPr>
              <p:nvPr/>
            </p:nvSpPr>
            <p:spPr bwMode="auto">
              <a:xfrm>
                <a:off x="9927261" y="5214145"/>
                <a:ext cx="31750" cy="22225"/>
              </a:xfrm>
              <a:custGeom>
                <a:avLst/>
                <a:gdLst>
                  <a:gd name="T0" fmla="*/ 0 w 20"/>
                  <a:gd name="T1" fmla="*/ 12 h 14"/>
                  <a:gd name="T2" fmla="*/ 1 w 20"/>
                  <a:gd name="T3" fmla="*/ 14 h 14"/>
                  <a:gd name="T4" fmla="*/ 20 w 20"/>
                  <a:gd name="T5" fmla="*/ 2 h 14"/>
                  <a:gd name="T6" fmla="*/ 19 w 20"/>
                  <a:gd name="T7" fmla="*/ 0 h 14"/>
                  <a:gd name="T8" fmla="*/ 0 w 20"/>
                  <a:gd name="T9" fmla="*/ 12 h 14"/>
                </a:gdLst>
                <a:ahLst/>
                <a:cxnLst>
                  <a:cxn ang="0">
                    <a:pos x="T0" y="T1"/>
                  </a:cxn>
                  <a:cxn ang="0">
                    <a:pos x="T2" y="T3"/>
                  </a:cxn>
                  <a:cxn ang="0">
                    <a:pos x="T4" y="T5"/>
                  </a:cxn>
                  <a:cxn ang="0">
                    <a:pos x="T6" y="T7"/>
                  </a:cxn>
                  <a:cxn ang="0">
                    <a:pos x="T8" y="T9"/>
                  </a:cxn>
                </a:cxnLst>
                <a:rect l="0" t="0" r="r" b="b"/>
                <a:pathLst>
                  <a:path w="20" h="14">
                    <a:moveTo>
                      <a:pt x="0" y="12"/>
                    </a:moveTo>
                    <a:lnTo>
                      <a:pt x="1" y="14"/>
                    </a:lnTo>
                    <a:lnTo>
                      <a:pt x="20" y="2"/>
                    </a:lnTo>
                    <a:lnTo>
                      <a:pt x="19" y="0"/>
                    </a:lnTo>
                    <a:lnTo>
                      <a:pt x="0" y="12"/>
                    </a:lnTo>
                    <a:close/>
                  </a:path>
                </a:pathLst>
              </a:custGeom>
              <a:solidFill>
                <a:schemeClr val="accent2">
                  <a:lumMod val="9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43" name="Freeform 95">
                <a:extLst>
                  <a:ext uri="{FF2B5EF4-FFF2-40B4-BE49-F238E27FC236}">
                    <a16:creationId xmlns:a16="http://schemas.microsoft.com/office/drawing/2014/main" id="{F74A8EDE-1DFA-7C72-6F35-5DF6014D2BBA}"/>
                  </a:ext>
                </a:extLst>
              </p:cNvPr>
              <p:cNvSpPr>
                <a:spLocks/>
              </p:cNvSpPr>
              <p:nvPr/>
            </p:nvSpPr>
            <p:spPr bwMode="auto">
              <a:xfrm>
                <a:off x="9844711" y="4953795"/>
                <a:ext cx="49213" cy="49213"/>
              </a:xfrm>
              <a:custGeom>
                <a:avLst/>
                <a:gdLst>
                  <a:gd name="T0" fmla="*/ 0 w 31"/>
                  <a:gd name="T1" fmla="*/ 2 h 31"/>
                  <a:gd name="T2" fmla="*/ 29 w 31"/>
                  <a:gd name="T3" fmla="*/ 31 h 31"/>
                  <a:gd name="T4" fmla="*/ 31 w 31"/>
                  <a:gd name="T5" fmla="*/ 28 h 31"/>
                  <a:gd name="T6" fmla="*/ 2 w 31"/>
                  <a:gd name="T7" fmla="*/ 0 h 31"/>
                  <a:gd name="T8" fmla="*/ 0 w 31"/>
                  <a:gd name="T9" fmla="*/ 2 h 31"/>
                </a:gdLst>
                <a:ahLst/>
                <a:cxnLst>
                  <a:cxn ang="0">
                    <a:pos x="T0" y="T1"/>
                  </a:cxn>
                  <a:cxn ang="0">
                    <a:pos x="T2" y="T3"/>
                  </a:cxn>
                  <a:cxn ang="0">
                    <a:pos x="T4" y="T5"/>
                  </a:cxn>
                  <a:cxn ang="0">
                    <a:pos x="T6" y="T7"/>
                  </a:cxn>
                  <a:cxn ang="0">
                    <a:pos x="T8" y="T9"/>
                  </a:cxn>
                </a:cxnLst>
                <a:rect l="0" t="0" r="r" b="b"/>
                <a:pathLst>
                  <a:path w="31" h="31">
                    <a:moveTo>
                      <a:pt x="0" y="2"/>
                    </a:moveTo>
                    <a:lnTo>
                      <a:pt x="29" y="31"/>
                    </a:lnTo>
                    <a:lnTo>
                      <a:pt x="31" y="28"/>
                    </a:lnTo>
                    <a:lnTo>
                      <a:pt x="2" y="0"/>
                    </a:lnTo>
                    <a:lnTo>
                      <a:pt x="0" y="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44" name="Freeform 96">
                <a:extLst>
                  <a:ext uri="{FF2B5EF4-FFF2-40B4-BE49-F238E27FC236}">
                    <a16:creationId xmlns:a16="http://schemas.microsoft.com/office/drawing/2014/main" id="{21BCB5E5-FF6A-A9F5-1A61-09541988FFF1}"/>
                  </a:ext>
                </a:extLst>
              </p:cNvPr>
              <p:cNvSpPr>
                <a:spLocks/>
              </p:cNvSpPr>
              <p:nvPr/>
            </p:nvSpPr>
            <p:spPr bwMode="auto">
              <a:xfrm>
                <a:off x="9771686" y="4885533"/>
                <a:ext cx="28575" cy="28575"/>
              </a:xfrm>
              <a:custGeom>
                <a:avLst/>
                <a:gdLst>
                  <a:gd name="T0" fmla="*/ 3 w 18"/>
                  <a:gd name="T1" fmla="*/ 0 h 18"/>
                  <a:gd name="T2" fmla="*/ 0 w 18"/>
                  <a:gd name="T3" fmla="*/ 2 h 18"/>
                  <a:gd name="T4" fmla="*/ 16 w 18"/>
                  <a:gd name="T5" fmla="*/ 18 h 18"/>
                  <a:gd name="T6" fmla="*/ 18 w 18"/>
                  <a:gd name="T7" fmla="*/ 15 h 18"/>
                  <a:gd name="T8" fmla="*/ 3 w 18"/>
                  <a:gd name="T9" fmla="*/ 0 h 18"/>
                </a:gdLst>
                <a:ahLst/>
                <a:cxnLst>
                  <a:cxn ang="0">
                    <a:pos x="T0" y="T1"/>
                  </a:cxn>
                  <a:cxn ang="0">
                    <a:pos x="T2" y="T3"/>
                  </a:cxn>
                  <a:cxn ang="0">
                    <a:pos x="T4" y="T5"/>
                  </a:cxn>
                  <a:cxn ang="0">
                    <a:pos x="T6" y="T7"/>
                  </a:cxn>
                  <a:cxn ang="0">
                    <a:pos x="T8" y="T9"/>
                  </a:cxn>
                </a:cxnLst>
                <a:rect l="0" t="0" r="r" b="b"/>
                <a:pathLst>
                  <a:path w="18" h="18">
                    <a:moveTo>
                      <a:pt x="3" y="0"/>
                    </a:moveTo>
                    <a:lnTo>
                      <a:pt x="0" y="2"/>
                    </a:lnTo>
                    <a:lnTo>
                      <a:pt x="16" y="18"/>
                    </a:lnTo>
                    <a:lnTo>
                      <a:pt x="18" y="15"/>
                    </a:lnTo>
                    <a:lnTo>
                      <a:pt x="3"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45" name="Freeform 97">
                <a:extLst>
                  <a:ext uri="{FF2B5EF4-FFF2-40B4-BE49-F238E27FC236}">
                    <a16:creationId xmlns:a16="http://schemas.microsoft.com/office/drawing/2014/main" id="{2E48EC1B-4352-BF10-FE28-B887343FDCD5}"/>
                  </a:ext>
                </a:extLst>
              </p:cNvPr>
              <p:cNvSpPr>
                <a:spLocks/>
              </p:cNvSpPr>
              <p:nvPr/>
            </p:nvSpPr>
            <p:spPr bwMode="auto">
              <a:xfrm>
                <a:off x="9306548" y="4939508"/>
                <a:ext cx="80963" cy="22225"/>
              </a:xfrm>
              <a:custGeom>
                <a:avLst/>
                <a:gdLst>
                  <a:gd name="T0" fmla="*/ 51 w 51"/>
                  <a:gd name="T1" fmla="*/ 0 h 14"/>
                  <a:gd name="T2" fmla="*/ 0 w 51"/>
                  <a:gd name="T3" fmla="*/ 12 h 14"/>
                  <a:gd name="T4" fmla="*/ 1 w 51"/>
                  <a:gd name="T5" fmla="*/ 14 h 14"/>
                  <a:gd name="T6" fmla="*/ 51 w 51"/>
                  <a:gd name="T7" fmla="*/ 2 h 14"/>
                  <a:gd name="T8" fmla="*/ 51 w 51"/>
                  <a:gd name="T9" fmla="*/ 0 h 14"/>
                </a:gdLst>
                <a:ahLst/>
                <a:cxnLst>
                  <a:cxn ang="0">
                    <a:pos x="T0" y="T1"/>
                  </a:cxn>
                  <a:cxn ang="0">
                    <a:pos x="T2" y="T3"/>
                  </a:cxn>
                  <a:cxn ang="0">
                    <a:pos x="T4" y="T5"/>
                  </a:cxn>
                  <a:cxn ang="0">
                    <a:pos x="T6" y="T7"/>
                  </a:cxn>
                  <a:cxn ang="0">
                    <a:pos x="T8" y="T9"/>
                  </a:cxn>
                </a:cxnLst>
                <a:rect l="0" t="0" r="r" b="b"/>
                <a:pathLst>
                  <a:path w="51" h="14">
                    <a:moveTo>
                      <a:pt x="51" y="0"/>
                    </a:moveTo>
                    <a:lnTo>
                      <a:pt x="0" y="12"/>
                    </a:lnTo>
                    <a:lnTo>
                      <a:pt x="1" y="14"/>
                    </a:lnTo>
                    <a:lnTo>
                      <a:pt x="51" y="2"/>
                    </a:lnTo>
                    <a:lnTo>
                      <a:pt x="51"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46" name="Freeform 98">
                <a:extLst>
                  <a:ext uri="{FF2B5EF4-FFF2-40B4-BE49-F238E27FC236}">
                    <a16:creationId xmlns:a16="http://schemas.microsoft.com/office/drawing/2014/main" id="{18641482-6620-5ACB-6C11-35898BCC03F2}"/>
                  </a:ext>
                </a:extLst>
              </p:cNvPr>
              <p:cNvSpPr>
                <a:spLocks noEditPoints="1"/>
              </p:cNvSpPr>
              <p:nvPr/>
            </p:nvSpPr>
            <p:spPr bwMode="auto">
              <a:xfrm>
                <a:off x="9022386" y="4720433"/>
                <a:ext cx="207963" cy="352425"/>
              </a:xfrm>
              <a:custGeom>
                <a:avLst/>
                <a:gdLst>
                  <a:gd name="T0" fmla="*/ 99 w 119"/>
                  <a:gd name="T1" fmla="*/ 155 h 202"/>
                  <a:gd name="T2" fmla="*/ 84 w 119"/>
                  <a:gd name="T3" fmla="*/ 96 h 202"/>
                  <a:gd name="T4" fmla="*/ 87 w 119"/>
                  <a:gd name="T5" fmla="*/ 88 h 202"/>
                  <a:gd name="T6" fmla="*/ 92 w 119"/>
                  <a:gd name="T7" fmla="*/ 31 h 202"/>
                  <a:gd name="T8" fmla="*/ 93 w 119"/>
                  <a:gd name="T9" fmla="*/ 29 h 202"/>
                  <a:gd name="T10" fmla="*/ 103 w 119"/>
                  <a:gd name="T11" fmla="*/ 84 h 202"/>
                  <a:gd name="T12" fmla="*/ 76 w 119"/>
                  <a:gd name="T13" fmla="*/ 2 h 202"/>
                  <a:gd name="T14" fmla="*/ 66 w 119"/>
                  <a:gd name="T15" fmla="*/ 36 h 202"/>
                  <a:gd name="T16" fmla="*/ 64 w 119"/>
                  <a:gd name="T17" fmla="*/ 9 h 202"/>
                  <a:gd name="T18" fmla="*/ 58 w 119"/>
                  <a:gd name="T19" fmla="*/ 6 h 202"/>
                  <a:gd name="T20" fmla="*/ 58 w 119"/>
                  <a:gd name="T21" fmla="*/ 11 h 202"/>
                  <a:gd name="T22" fmla="*/ 54 w 119"/>
                  <a:gd name="T23" fmla="*/ 36 h 202"/>
                  <a:gd name="T24" fmla="*/ 44 w 119"/>
                  <a:gd name="T25" fmla="*/ 2 h 202"/>
                  <a:gd name="T26" fmla="*/ 14 w 119"/>
                  <a:gd name="T27" fmla="*/ 84 h 202"/>
                  <a:gd name="T28" fmla="*/ 24 w 119"/>
                  <a:gd name="T29" fmla="*/ 29 h 202"/>
                  <a:gd name="T30" fmla="*/ 26 w 119"/>
                  <a:gd name="T31" fmla="*/ 30 h 202"/>
                  <a:gd name="T32" fmla="*/ 30 w 119"/>
                  <a:gd name="T33" fmla="*/ 88 h 202"/>
                  <a:gd name="T34" fmla="*/ 34 w 119"/>
                  <a:gd name="T35" fmla="*/ 95 h 202"/>
                  <a:gd name="T36" fmla="*/ 33 w 119"/>
                  <a:gd name="T37" fmla="*/ 149 h 202"/>
                  <a:gd name="T38" fmla="*/ 19 w 119"/>
                  <a:gd name="T39" fmla="*/ 133 h 202"/>
                  <a:gd name="T40" fmla="*/ 15 w 119"/>
                  <a:gd name="T41" fmla="*/ 166 h 202"/>
                  <a:gd name="T42" fmla="*/ 0 w 119"/>
                  <a:gd name="T43" fmla="*/ 177 h 202"/>
                  <a:gd name="T44" fmla="*/ 19 w 119"/>
                  <a:gd name="T45" fmla="*/ 175 h 202"/>
                  <a:gd name="T46" fmla="*/ 66 w 119"/>
                  <a:gd name="T47" fmla="*/ 202 h 202"/>
                  <a:gd name="T48" fmla="*/ 60 w 119"/>
                  <a:gd name="T49" fmla="*/ 187 h 202"/>
                  <a:gd name="T50" fmla="*/ 106 w 119"/>
                  <a:gd name="T51" fmla="*/ 166 h 202"/>
                  <a:gd name="T52" fmla="*/ 119 w 119"/>
                  <a:gd name="T53" fmla="*/ 151 h 202"/>
                  <a:gd name="T54" fmla="*/ 99 w 119"/>
                  <a:gd name="T55" fmla="*/ 153 h 202"/>
                  <a:gd name="T56" fmla="*/ 59 w 119"/>
                  <a:gd name="T57" fmla="*/ 108 h 202"/>
                  <a:gd name="T58" fmla="*/ 65 w 119"/>
                  <a:gd name="T59" fmla="*/ 145 h 202"/>
                  <a:gd name="T60" fmla="*/ 53 w 119"/>
                  <a:gd name="T61" fmla="*/ 146 h 202"/>
                  <a:gd name="T62" fmla="*/ 60 w 119"/>
                  <a:gd name="T63" fmla="*/ 181 h 202"/>
                  <a:gd name="T64" fmla="*/ 38 w 119"/>
                  <a:gd name="T65" fmla="*/ 155 h 202"/>
                  <a:gd name="T66" fmla="*/ 52 w 119"/>
                  <a:gd name="T67" fmla="*/ 158 h 202"/>
                  <a:gd name="T68" fmla="*/ 60 w 119"/>
                  <a:gd name="T69" fmla="*/ 152 h 202"/>
                  <a:gd name="T70" fmla="*/ 66 w 119"/>
                  <a:gd name="T71" fmla="*/ 158 h 202"/>
                  <a:gd name="T72" fmla="*/ 79 w 119"/>
                  <a:gd name="T73" fmla="*/ 154 h 202"/>
                  <a:gd name="T74" fmla="*/ 60 w 119"/>
                  <a:gd name="T75" fmla="*/ 18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9" h="202">
                    <a:moveTo>
                      <a:pt x="99" y="153"/>
                    </a:moveTo>
                    <a:cubicBezTo>
                      <a:pt x="99" y="155"/>
                      <a:pt x="99" y="155"/>
                      <a:pt x="99" y="155"/>
                    </a:cubicBezTo>
                    <a:cubicBezTo>
                      <a:pt x="95" y="152"/>
                      <a:pt x="88" y="149"/>
                      <a:pt x="80" y="147"/>
                    </a:cubicBezTo>
                    <a:cubicBezTo>
                      <a:pt x="84" y="96"/>
                      <a:pt x="84" y="96"/>
                      <a:pt x="84" y="96"/>
                    </a:cubicBezTo>
                    <a:cubicBezTo>
                      <a:pt x="85" y="93"/>
                      <a:pt x="86" y="91"/>
                      <a:pt x="87" y="89"/>
                    </a:cubicBezTo>
                    <a:cubicBezTo>
                      <a:pt x="87" y="88"/>
                      <a:pt x="87" y="88"/>
                      <a:pt x="87" y="88"/>
                    </a:cubicBezTo>
                    <a:cubicBezTo>
                      <a:pt x="87" y="88"/>
                      <a:pt x="88" y="80"/>
                      <a:pt x="89" y="69"/>
                    </a:cubicBezTo>
                    <a:cubicBezTo>
                      <a:pt x="92" y="31"/>
                      <a:pt x="92" y="31"/>
                      <a:pt x="92" y="31"/>
                    </a:cubicBezTo>
                    <a:cubicBezTo>
                      <a:pt x="92" y="31"/>
                      <a:pt x="92" y="31"/>
                      <a:pt x="92" y="31"/>
                    </a:cubicBezTo>
                    <a:cubicBezTo>
                      <a:pt x="92" y="30"/>
                      <a:pt x="93" y="29"/>
                      <a:pt x="93" y="29"/>
                    </a:cubicBezTo>
                    <a:cubicBezTo>
                      <a:pt x="95" y="27"/>
                      <a:pt x="94" y="78"/>
                      <a:pt x="93" y="86"/>
                    </a:cubicBezTo>
                    <a:cubicBezTo>
                      <a:pt x="95" y="87"/>
                      <a:pt x="99" y="86"/>
                      <a:pt x="103" y="84"/>
                    </a:cubicBezTo>
                    <a:cubicBezTo>
                      <a:pt x="106" y="73"/>
                      <a:pt x="110" y="21"/>
                      <a:pt x="109" y="16"/>
                    </a:cubicBezTo>
                    <a:cubicBezTo>
                      <a:pt x="108" y="13"/>
                      <a:pt x="90" y="0"/>
                      <a:pt x="76" y="2"/>
                    </a:cubicBezTo>
                    <a:cubicBezTo>
                      <a:pt x="76" y="2"/>
                      <a:pt x="75" y="2"/>
                      <a:pt x="74" y="3"/>
                    </a:cubicBezTo>
                    <a:cubicBezTo>
                      <a:pt x="66" y="36"/>
                      <a:pt x="66" y="36"/>
                      <a:pt x="66" y="36"/>
                    </a:cubicBezTo>
                    <a:cubicBezTo>
                      <a:pt x="63" y="12"/>
                      <a:pt x="63" y="12"/>
                      <a:pt x="63" y="12"/>
                    </a:cubicBezTo>
                    <a:cubicBezTo>
                      <a:pt x="64" y="9"/>
                      <a:pt x="64" y="9"/>
                      <a:pt x="64" y="9"/>
                    </a:cubicBezTo>
                    <a:cubicBezTo>
                      <a:pt x="62" y="6"/>
                      <a:pt x="62" y="6"/>
                      <a:pt x="62" y="6"/>
                    </a:cubicBezTo>
                    <a:cubicBezTo>
                      <a:pt x="58" y="6"/>
                      <a:pt x="58" y="6"/>
                      <a:pt x="58" y="6"/>
                    </a:cubicBezTo>
                    <a:cubicBezTo>
                      <a:pt x="57" y="9"/>
                      <a:pt x="57" y="9"/>
                      <a:pt x="57" y="9"/>
                    </a:cubicBezTo>
                    <a:cubicBezTo>
                      <a:pt x="58" y="11"/>
                      <a:pt x="58" y="11"/>
                      <a:pt x="58" y="11"/>
                    </a:cubicBezTo>
                    <a:cubicBezTo>
                      <a:pt x="54" y="34"/>
                      <a:pt x="54" y="34"/>
                      <a:pt x="54" y="34"/>
                    </a:cubicBezTo>
                    <a:cubicBezTo>
                      <a:pt x="54" y="36"/>
                      <a:pt x="54" y="36"/>
                      <a:pt x="54" y="36"/>
                    </a:cubicBezTo>
                    <a:cubicBezTo>
                      <a:pt x="45" y="2"/>
                      <a:pt x="45" y="2"/>
                      <a:pt x="45" y="2"/>
                    </a:cubicBezTo>
                    <a:cubicBezTo>
                      <a:pt x="45" y="2"/>
                      <a:pt x="44" y="2"/>
                      <a:pt x="44" y="2"/>
                    </a:cubicBezTo>
                    <a:cubicBezTo>
                      <a:pt x="29" y="4"/>
                      <a:pt x="11" y="9"/>
                      <a:pt x="10" y="19"/>
                    </a:cubicBezTo>
                    <a:cubicBezTo>
                      <a:pt x="9" y="24"/>
                      <a:pt x="12" y="73"/>
                      <a:pt x="14" y="84"/>
                    </a:cubicBezTo>
                    <a:cubicBezTo>
                      <a:pt x="19" y="87"/>
                      <a:pt x="24" y="86"/>
                      <a:pt x="26" y="86"/>
                    </a:cubicBezTo>
                    <a:cubicBezTo>
                      <a:pt x="26" y="79"/>
                      <a:pt x="23" y="28"/>
                      <a:pt x="24" y="29"/>
                    </a:cubicBezTo>
                    <a:cubicBezTo>
                      <a:pt x="25" y="29"/>
                      <a:pt x="25" y="30"/>
                      <a:pt x="26" y="30"/>
                    </a:cubicBezTo>
                    <a:cubicBezTo>
                      <a:pt x="26" y="30"/>
                      <a:pt x="26" y="30"/>
                      <a:pt x="26" y="30"/>
                    </a:cubicBezTo>
                    <a:cubicBezTo>
                      <a:pt x="28" y="59"/>
                      <a:pt x="28" y="59"/>
                      <a:pt x="28" y="59"/>
                    </a:cubicBezTo>
                    <a:cubicBezTo>
                      <a:pt x="29" y="76"/>
                      <a:pt x="30" y="88"/>
                      <a:pt x="30" y="88"/>
                    </a:cubicBezTo>
                    <a:cubicBezTo>
                      <a:pt x="31" y="89"/>
                      <a:pt x="31" y="89"/>
                      <a:pt x="31" y="89"/>
                    </a:cubicBezTo>
                    <a:cubicBezTo>
                      <a:pt x="31" y="91"/>
                      <a:pt x="32" y="93"/>
                      <a:pt x="34" y="95"/>
                    </a:cubicBezTo>
                    <a:cubicBezTo>
                      <a:pt x="38" y="148"/>
                      <a:pt x="38" y="148"/>
                      <a:pt x="38" y="148"/>
                    </a:cubicBezTo>
                    <a:cubicBezTo>
                      <a:pt x="36" y="148"/>
                      <a:pt x="35" y="149"/>
                      <a:pt x="33" y="149"/>
                    </a:cubicBezTo>
                    <a:cubicBezTo>
                      <a:pt x="22" y="131"/>
                      <a:pt x="22" y="131"/>
                      <a:pt x="22" y="131"/>
                    </a:cubicBezTo>
                    <a:cubicBezTo>
                      <a:pt x="19" y="133"/>
                      <a:pt x="19" y="133"/>
                      <a:pt x="19" y="133"/>
                    </a:cubicBezTo>
                    <a:cubicBezTo>
                      <a:pt x="31" y="150"/>
                      <a:pt x="31" y="150"/>
                      <a:pt x="31" y="150"/>
                    </a:cubicBezTo>
                    <a:cubicBezTo>
                      <a:pt x="21" y="154"/>
                      <a:pt x="15" y="160"/>
                      <a:pt x="15" y="166"/>
                    </a:cubicBezTo>
                    <a:cubicBezTo>
                      <a:pt x="15" y="169"/>
                      <a:pt x="16" y="171"/>
                      <a:pt x="17" y="173"/>
                    </a:cubicBezTo>
                    <a:cubicBezTo>
                      <a:pt x="0" y="177"/>
                      <a:pt x="0" y="177"/>
                      <a:pt x="0" y="177"/>
                    </a:cubicBezTo>
                    <a:cubicBezTo>
                      <a:pt x="0" y="180"/>
                      <a:pt x="0" y="180"/>
                      <a:pt x="0" y="180"/>
                    </a:cubicBezTo>
                    <a:cubicBezTo>
                      <a:pt x="19" y="175"/>
                      <a:pt x="19" y="175"/>
                      <a:pt x="19" y="175"/>
                    </a:cubicBezTo>
                    <a:cubicBezTo>
                      <a:pt x="26" y="182"/>
                      <a:pt x="39" y="187"/>
                      <a:pt x="57" y="187"/>
                    </a:cubicBezTo>
                    <a:cubicBezTo>
                      <a:pt x="66" y="202"/>
                      <a:pt x="66" y="202"/>
                      <a:pt x="66" y="202"/>
                    </a:cubicBezTo>
                    <a:cubicBezTo>
                      <a:pt x="68" y="200"/>
                      <a:pt x="68" y="200"/>
                      <a:pt x="68" y="200"/>
                    </a:cubicBezTo>
                    <a:cubicBezTo>
                      <a:pt x="60" y="187"/>
                      <a:pt x="60" y="187"/>
                      <a:pt x="60" y="187"/>
                    </a:cubicBezTo>
                    <a:cubicBezTo>
                      <a:pt x="60" y="187"/>
                      <a:pt x="60" y="187"/>
                      <a:pt x="60" y="187"/>
                    </a:cubicBezTo>
                    <a:cubicBezTo>
                      <a:pt x="87" y="187"/>
                      <a:pt x="106" y="178"/>
                      <a:pt x="106" y="166"/>
                    </a:cubicBezTo>
                    <a:cubicBezTo>
                      <a:pt x="106" y="162"/>
                      <a:pt x="104" y="158"/>
                      <a:pt x="100" y="155"/>
                    </a:cubicBezTo>
                    <a:cubicBezTo>
                      <a:pt x="119" y="151"/>
                      <a:pt x="119" y="151"/>
                      <a:pt x="119" y="151"/>
                    </a:cubicBezTo>
                    <a:cubicBezTo>
                      <a:pt x="118" y="148"/>
                      <a:pt x="118" y="148"/>
                      <a:pt x="118" y="148"/>
                    </a:cubicBezTo>
                    <a:lnTo>
                      <a:pt x="99" y="153"/>
                    </a:lnTo>
                    <a:close/>
                    <a:moveTo>
                      <a:pt x="57" y="108"/>
                    </a:moveTo>
                    <a:cubicBezTo>
                      <a:pt x="58" y="108"/>
                      <a:pt x="58" y="108"/>
                      <a:pt x="59" y="108"/>
                    </a:cubicBezTo>
                    <a:cubicBezTo>
                      <a:pt x="59" y="108"/>
                      <a:pt x="60" y="108"/>
                      <a:pt x="60" y="108"/>
                    </a:cubicBezTo>
                    <a:cubicBezTo>
                      <a:pt x="65" y="145"/>
                      <a:pt x="65" y="145"/>
                      <a:pt x="65" y="145"/>
                    </a:cubicBezTo>
                    <a:cubicBezTo>
                      <a:pt x="63" y="145"/>
                      <a:pt x="62" y="145"/>
                      <a:pt x="60" y="145"/>
                    </a:cubicBezTo>
                    <a:cubicBezTo>
                      <a:pt x="58" y="145"/>
                      <a:pt x="55" y="146"/>
                      <a:pt x="53" y="146"/>
                    </a:cubicBezTo>
                    <a:lnTo>
                      <a:pt x="57" y="108"/>
                    </a:lnTo>
                    <a:close/>
                    <a:moveTo>
                      <a:pt x="60" y="181"/>
                    </a:moveTo>
                    <a:cubicBezTo>
                      <a:pt x="38" y="181"/>
                      <a:pt x="21" y="173"/>
                      <a:pt x="21" y="166"/>
                    </a:cubicBezTo>
                    <a:cubicBezTo>
                      <a:pt x="21" y="162"/>
                      <a:pt x="28" y="158"/>
                      <a:pt x="38" y="155"/>
                    </a:cubicBezTo>
                    <a:cubicBezTo>
                      <a:pt x="38" y="158"/>
                      <a:pt x="38" y="158"/>
                      <a:pt x="38" y="158"/>
                    </a:cubicBezTo>
                    <a:cubicBezTo>
                      <a:pt x="52" y="158"/>
                      <a:pt x="52" y="158"/>
                      <a:pt x="52" y="158"/>
                    </a:cubicBezTo>
                    <a:cubicBezTo>
                      <a:pt x="52" y="152"/>
                      <a:pt x="52" y="152"/>
                      <a:pt x="52" y="152"/>
                    </a:cubicBezTo>
                    <a:cubicBezTo>
                      <a:pt x="55" y="152"/>
                      <a:pt x="58" y="152"/>
                      <a:pt x="60" y="152"/>
                    </a:cubicBezTo>
                    <a:cubicBezTo>
                      <a:pt x="62" y="152"/>
                      <a:pt x="64" y="152"/>
                      <a:pt x="66" y="152"/>
                    </a:cubicBezTo>
                    <a:cubicBezTo>
                      <a:pt x="66" y="158"/>
                      <a:pt x="66" y="158"/>
                      <a:pt x="66" y="158"/>
                    </a:cubicBezTo>
                    <a:cubicBezTo>
                      <a:pt x="79" y="158"/>
                      <a:pt x="79" y="158"/>
                      <a:pt x="79" y="158"/>
                    </a:cubicBezTo>
                    <a:cubicBezTo>
                      <a:pt x="79" y="154"/>
                      <a:pt x="79" y="154"/>
                      <a:pt x="79" y="154"/>
                    </a:cubicBezTo>
                    <a:cubicBezTo>
                      <a:pt x="92" y="157"/>
                      <a:pt x="100" y="162"/>
                      <a:pt x="100" y="166"/>
                    </a:cubicBezTo>
                    <a:cubicBezTo>
                      <a:pt x="100" y="173"/>
                      <a:pt x="83" y="181"/>
                      <a:pt x="60" y="181"/>
                    </a:cubicBezTo>
                    <a:close/>
                  </a:path>
                </a:pathLst>
              </a:custGeom>
              <a:solidFill>
                <a:schemeClr val="accent2">
                  <a:lumMod val="9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47" name="Freeform 99">
                <a:extLst>
                  <a:ext uri="{FF2B5EF4-FFF2-40B4-BE49-F238E27FC236}">
                    <a16:creationId xmlns:a16="http://schemas.microsoft.com/office/drawing/2014/main" id="{2B071604-BBB6-CD7C-EF25-E99A753EC391}"/>
                  </a:ext>
                </a:extLst>
              </p:cNvPr>
              <p:cNvSpPr>
                <a:spLocks/>
              </p:cNvSpPr>
              <p:nvPr/>
            </p:nvSpPr>
            <p:spPr bwMode="auto">
              <a:xfrm>
                <a:off x="9304961" y="5317333"/>
                <a:ext cx="38100" cy="52388"/>
              </a:xfrm>
              <a:custGeom>
                <a:avLst/>
                <a:gdLst>
                  <a:gd name="T0" fmla="*/ 22 w 24"/>
                  <a:gd name="T1" fmla="*/ 33 h 33"/>
                  <a:gd name="T2" fmla="*/ 24 w 24"/>
                  <a:gd name="T3" fmla="*/ 32 h 33"/>
                  <a:gd name="T4" fmla="*/ 3 w 24"/>
                  <a:gd name="T5" fmla="*/ 0 h 33"/>
                  <a:gd name="T6" fmla="*/ 0 w 24"/>
                  <a:gd name="T7" fmla="*/ 3 h 33"/>
                  <a:gd name="T8" fmla="*/ 22 w 24"/>
                  <a:gd name="T9" fmla="*/ 33 h 33"/>
                </a:gdLst>
                <a:ahLst/>
                <a:cxnLst>
                  <a:cxn ang="0">
                    <a:pos x="T0" y="T1"/>
                  </a:cxn>
                  <a:cxn ang="0">
                    <a:pos x="T2" y="T3"/>
                  </a:cxn>
                  <a:cxn ang="0">
                    <a:pos x="T4" y="T5"/>
                  </a:cxn>
                  <a:cxn ang="0">
                    <a:pos x="T6" y="T7"/>
                  </a:cxn>
                  <a:cxn ang="0">
                    <a:pos x="T8" y="T9"/>
                  </a:cxn>
                </a:cxnLst>
                <a:rect l="0" t="0" r="r" b="b"/>
                <a:pathLst>
                  <a:path w="24" h="33">
                    <a:moveTo>
                      <a:pt x="22" y="33"/>
                    </a:moveTo>
                    <a:lnTo>
                      <a:pt x="24" y="32"/>
                    </a:lnTo>
                    <a:lnTo>
                      <a:pt x="3" y="0"/>
                    </a:lnTo>
                    <a:lnTo>
                      <a:pt x="0" y="3"/>
                    </a:lnTo>
                    <a:lnTo>
                      <a:pt x="22" y="33"/>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48" name="Freeform 100">
                <a:extLst>
                  <a:ext uri="{FF2B5EF4-FFF2-40B4-BE49-F238E27FC236}">
                    <a16:creationId xmlns:a16="http://schemas.microsoft.com/office/drawing/2014/main" id="{E6D9B923-B424-DBEE-77F0-EF7B23903233}"/>
                  </a:ext>
                </a:extLst>
              </p:cNvPr>
              <p:cNvSpPr>
                <a:spLocks/>
              </p:cNvSpPr>
              <p:nvPr/>
            </p:nvSpPr>
            <p:spPr bwMode="auto">
              <a:xfrm>
                <a:off x="9238286" y="5218908"/>
                <a:ext cx="36513" cy="52388"/>
              </a:xfrm>
              <a:custGeom>
                <a:avLst/>
                <a:gdLst>
                  <a:gd name="T0" fmla="*/ 0 w 23"/>
                  <a:gd name="T1" fmla="*/ 1 h 33"/>
                  <a:gd name="T2" fmla="*/ 21 w 23"/>
                  <a:gd name="T3" fmla="*/ 33 h 33"/>
                  <a:gd name="T4" fmla="*/ 23 w 23"/>
                  <a:gd name="T5" fmla="*/ 31 h 33"/>
                  <a:gd name="T6" fmla="*/ 3 w 23"/>
                  <a:gd name="T7" fmla="*/ 0 h 33"/>
                  <a:gd name="T8" fmla="*/ 0 w 23"/>
                  <a:gd name="T9" fmla="*/ 1 h 33"/>
                </a:gdLst>
                <a:ahLst/>
                <a:cxnLst>
                  <a:cxn ang="0">
                    <a:pos x="T0" y="T1"/>
                  </a:cxn>
                  <a:cxn ang="0">
                    <a:pos x="T2" y="T3"/>
                  </a:cxn>
                  <a:cxn ang="0">
                    <a:pos x="T4" y="T5"/>
                  </a:cxn>
                  <a:cxn ang="0">
                    <a:pos x="T6" y="T7"/>
                  </a:cxn>
                  <a:cxn ang="0">
                    <a:pos x="T8" y="T9"/>
                  </a:cxn>
                </a:cxnLst>
                <a:rect l="0" t="0" r="r" b="b"/>
                <a:pathLst>
                  <a:path w="23" h="33">
                    <a:moveTo>
                      <a:pt x="0" y="1"/>
                    </a:moveTo>
                    <a:lnTo>
                      <a:pt x="21" y="33"/>
                    </a:lnTo>
                    <a:lnTo>
                      <a:pt x="23" y="31"/>
                    </a:lnTo>
                    <a:lnTo>
                      <a:pt x="3" y="0"/>
                    </a:lnTo>
                    <a:lnTo>
                      <a:pt x="0" y="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49" name="Freeform 101">
                <a:extLst>
                  <a:ext uri="{FF2B5EF4-FFF2-40B4-BE49-F238E27FC236}">
                    <a16:creationId xmlns:a16="http://schemas.microsoft.com/office/drawing/2014/main" id="{AA58310F-EC47-6A87-5B5D-6FA56388C4E5}"/>
                  </a:ext>
                </a:extLst>
              </p:cNvPr>
              <p:cNvSpPr>
                <a:spLocks/>
              </p:cNvSpPr>
              <p:nvPr/>
            </p:nvSpPr>
            <p:spPr bwMode="auto">
              <a:xfrm>
                <a:off x="9171611" y="5118895"/>
                <a:ext cx="38100" cy="52388"/>
              </a:xfrm>
              <a:custGeom>
                <a:avLst/>
                <a:gdLst>
                  <a:gd name="T0" fmla="*/ 0 w 24"/>
                  <a:gd name="T1" fmla="*/ 1 h 33"/>
                  <a:gd name="T2" fmla="*/ 22 w 24"/>
                  <a:gd name="T3" fmla="*/ 33 h 33"/>
                  <a:gd name="T4" fmla="*/ 24 w 24"/>
                  <a:gd name="T5" fmla="*/ 31 h 33"/>
                  <a:gd name="T6" fmla="*/ 3 w 24"/>
                  <a:gd name="T7" fmla="*/ 0 h 33"/>
                  <a:gd name="T8" fmla="*/ 0 w 24"/>
                  <a:gd name="T9" fmla="*/ 1 h 33"/>
                </a:gdLst>
                <a:ahLst/>
                <a:cxnLst>
                  <a:cxn ang="0">
                    <a:pos x="T0" y="T1"/>
                  </a:cxn>
                  <a:cxn ang="0">
                    <a:pos x="T2" y="T3"/>
                  </a:cxn>
                  <a:cxn ang="0">
                    <a:pos x="T4" y="T5"/>
                  </a:cxn>
                  <a:cxn ang="0">
                    <a:pos x="T6" y="T7"/>
                  </a:cxn>
                  <a:cxn ang="0">
                    <a:pos x="T8" y="T9"/>
                  </a:cxn>
                </a:cxnLst>
                <a:rect l="0" t="0" r="r" b="b"/>
                <a:pathLst>
                  <a:path w="24" h="33">
                    <a:moveTo>
                      <a:pt x="0" y="1"/>
                    </a:moveTo>
                    <a:lnTo>
                      <a:pt x="22" y="33"/>
                    </a:lnTo>
                    <a:lnTo>
                      <a:pt x="24" y="31"/>
                    </a:lnTo>
                    <a:lnTo>
                      <a:pt x="3" y="0"/>
                    </a:lnTo>
                    <a:lnTo>
                      <a:pt x="0" y="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50" name="Freeform 102">
                <a:extLst>
                  <a:ext uri="{FF2B5EF4-FFF2-40B4-BE49-F238E27FC236}">
                    <a16:creationId xmlns:a16="http://schemas.microsoft.com/office/drawing/2014/main" id="{E7B9E4C7-099C-D38B-7139-72E70A775BFC}"/>
                  </a:ext>
                </a:extLst>
              </p:cNvPr>
              <p:cNvSpPr>
                <a:spLocks/>
              </p:cNvSpPr>
              <p:nvPr/>
            </p:nvSpPr>
            <p:spPr bwMode="auto">
              <a:xfrm>
                <a:off x="9641511" y="4976020"/>
                <a:ext cx="34925" cy="57150"/>
              </a:xfrm>
              <a:custGeom>
                <a:avLst/>
                <a:gdLst>
                  <a:gd name="T0" fmla="*/ 19 w 22"/>
                  <a:gd name="T1" fmla="*/ 0 h 36"/>
                  <a:gd name="T2" fmla="*/ 0 w 22"/>
                  <a:gd name="T3" fmla="*/ 35 h 36"/>
                  <a:gd name="T4" fmla="*/ 2 w 22"/>
                  <a:gd name="T5" fmla="*/ 36 h 36"/>
                  <a:gd name="T6" fmla="*/ 22 w 22"/>
                  <a:gd name="T7" fmla="*/ 1 h 36"/>
                  <a:gd name="T8" fmla="*/ 19 w 22"/>
                  <a:gd name="T9" fmla="*/ 0 h 36"/>
                </a:gdLst>
                <a:ahLst/>
                <a:cxnLst>
                  <a:cxn ang="0">
                    <a:pos x="T0" y="T1"/>
                  </a:cxn>
                  <a:cxn ang="0">
                    <a:pos x="T2" y="T3"/>
                  </a:cxn>
                  <a:cxn ang="0">
                    <a:pos x="T4" y="T5"/>
                  </a:cxn>
                  <a:cxn ang="0">
                    <a:pos x="T6" y="T7"/>
                  </a:cxn>
                  <a:cxn ang="0">
                    <a:pos x="T8" y="T9"/>
                  </a:cxn>
                </a:cxnLst>
                <a:rect l="0" t="0" r="r" b="b"/>
                <a:pathLst>
                  <a:path w="22" h="36">
                    <a:moveTo>
                      <a:pt x="19" y="0"/>
                    </a:moveTo>
                    <a:lnTo>
                      <a:pt x="0" y="35"/>
                    </a:lnTo>
                    <a:lnTo>
                      <a:pt x="2" y="36"/>
                    </a:lnTo>
                    <a:lnTo>
                      <a:pt x="22" y="1"/>
                    </a:lnTo>
                    <a:lnTo>
                      <a:pt x="19"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51" name="Freeform 103">
                <a:extLst>
                  <a:ext uri="{FF2B5EF4-FFF2-40B4-BE49-F238E27FC236}">
                    <a16:creationId xmlns:a16="http://schemas.microsoft.com/office/drawing/2014/main" id="{78F704F7-9301-52AB-8BC0-9D524A5F1A3D}"/>
                  </a:ext>
                </a:extLst>
              </p:cNvPr>
              <p:cNvSpPr>
                <a:spLocks/>
              </p:cNvSpPr>
              <p:nvPr/>
            </p:nvSpPr>
            <p:spPr bwMode="auto">
              <a:xfrm>
                <a:off x="9776448" y="4831558"/>
                <a:ext cx="26988" cy="15875"/>
              </a:xfrm>
              <a:custGeom>
                <a:avLst/>
                <a:gdLst>
                  <a:gd name="T0" fmla="*/ 0 w 17"/>
                  <a:gd name="T1" fmla="*/ 8 h 10"/>
                  <a:gd name="T2" fmla="*/ 1 w 17"/>
                  <a:gd name="T3" fmla="*/ 10 h 10"/>
                  <a:gd name="T4" fmla="*/ 17 w 17"/>
                  <a:gd name="T5" fmla="*/ 3 h 10"/>
                  <a:gd name="T6" fmla="*/ 16 w 17"/>
                  <a:gd name="T7" fmla="*/ 0 h 10"/>
                  <a:gd name="T8" fmla="*/ 0 w 17"/>
                  <a:gd name="T9" fmla="*/ 8 h 10"/>
                </a:gdLst>
                <a:ahLst/>
                <a:cxnLst>
                  <a:cxn ang="0">
                    <a:pos x="T0" y="T1"/>
                  </a:cxn>
                  <a:cxn ang="0">
                    <a:pos x="T2" y="T3"/>
                  </a:cxn>
                  <a:cxn ang="0">
                    <a:pos x="T4" y="T5"/>
                  </a:cxn>
                  <a:cxn ang="0">
                    <a:pos x="T6" y="T7"/>
                  </a:cxn>
                  <a:cxn ang="0">
                    <a:pos x="T8" y="T9"/>
                  </a:cxn>
                </a:cxnLst>
                <a:rect l="0" t="0" r="r" b="b"/>
                <a:pathLst>
                  <a:path w="17" h="10">
                    <a:moveTo>
                      <a:pt x="0" y="8"/>
                    </a:moveTo>
                    <a:lnTo>
                      <a:pt x="1" y="10"/>
                    </a:lnTo>
                    <a:lnTo>
                      <a:pt x="17" y="3"/>
                    </a:lnTo>
                    <a:lnTo>
                      <a:pt x="16" y="0"/>
                    </a:lnTo>
                    <a:lnTo>
                      <a:pt x="0" y="8"/>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52" name="Freeform 104">
                <a:extLst>
                  <a:ext uri="{FF2B5EF4-FFF2-40B4-BE49-F238E27FC236}">
                    <a16:creationId xmlns:a16="http://schemas.microsoft.com/office/drawing/2014/main" id="{3909A1D0-49A2-EC29-2D94-94B0D78B3854}"/>
                  </a:ext>
                </a:extLst>
              </p:cNvPr>
              <p:cNvSpPr>
                <a:spLocks/>
              </p:cNvSpPr>
              <p:nvPr/>
            </p:nvSpPr>
            <p:spPr bwMode="auto">
              <a:xfrm>
                <a:off x="9641511" y="4825208"/>
                <a:ext cx="30163" cy="20638"/>
              </a:xfrm>
              <a:custGeom>
                <a:avLst/>
                <a:gdLst>
                  <a:gd name="T0" fmla="*/ 0 w 19"/>
                  <a:gd name="T1" fmla="*/ 2 h 13"/>
                  <a:gd name="T2" fmla="*/ 18 w 19"/>
                  <a:gd name="T3" fmla="*/ 13 h 13"/>
                  <a:gd name="T4" fmla="*/ 19 w 19"/>
                  <a:gd name="T5" fmla="*/ 10 h 13"/>
                  <a:gd name="T6" fmla="*/ 2 w 19"/>
                  <a:gd name="T7" fmla="*/ 0 h 13"/>
                  <a:gd name="T8" fmla="*/ 0 w 19"/>
                  <a:gd name="T9" fmla="*/ 2 h 13"/>
                </a:gdLst>
                <a:ahLst/>
                <a:cxnLst>
                  <a:cxn ang="0">
                    <a:pos x="T0" y="T1"/>
                  </a:cxn>
                  <a:cxn ang="0">
                    <a:pos x="T2" y="T3"/>
                  </a:cxn>
                  <a:cxn ang="0">
                    <a:pos x="T4" y="T5"/>
                  </a:cxn>
                  <a:cxn ang="0">
                    <a:pos x="T6" y="T7"/>
                  </a:cxn>
                  <a:cxn ang="0">
                    <a:pos x="T8" y="T9"/>
                  </a:cxn>
                </a:cxnLst>
                <a:rect l="0" t="0" r="r" b="b"/>
                <a:pathLst>
                  <a:path w="19" h="13">
                    <a:moveTo>
                      <a:pt x="0" y="2"/>
                    </a:moveTo>
                    <a:lnTo>
                      <a:pt x="18" y="13"/>
                    </a:lnTo>
                    <a:lnTo>
                      <a:pt x="19" y="10"/>
                    </a:lnTo>
                    <a:lnTo>
                      <a:pt x="2" y="0"/>
                    </a:lnTo>
                    <a:lnTo>
                      <a:pt x="0" y="2"/>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53" name="Freeform 105">
                <a:extLst>
                  <a:ext uri="{FF2B5EF4-FFF2-40B4-BE49-F238E27FC236}">
                    <a16:creationId xmlns:a16="http://schemas.microsoft.com/office/drawing/2014/main" id="{F38DBB41-B0AD-FE63-37DA-0C2AE93E551D}"/>
                  </a:ext>
                </a:extLst>
              </p:cNvPr>
              <p:cNvSpPr>
                <a:spLocks/>
              </p:cNvSpPr>
              <p:nvPr/>
            </p:nvSpPr>
            <p:spPr bwMode="auto">
              <a:xfrm>
                <a:off x="9298611" y="5526883"/>
                <a:ext cx="60325" cy="30163"/>
              </a:xfrm>
              <a:custGeom>
                <a:avLst/>
                <a:gdLst>
                  <a:gd name="T0" fmla="*/ 0 w 38"/>
                  <a:gd name="T1" fmla="*/ 16 h 19"/>
                  <a:gd name="T2" fmla="*/ 1 w 38"/>
                  <a:gd name="T3" fmla="*/ 19 h 19"/>
                  <a:gd name="T4" fmla="*/ 38 w 38"/>
                  <a:gd name="T5" fmla="*/ 4 h 19"/>
                  <a:gd name="T6" fmla="*/ 36 w 38"/>
                  <a:gd name="T7" fmla="*/ 0 h 19"/>
                  <a:gd name="T8" fmla="*/ 0 w 38"/>
                  <a:gd name="T9" fmla="*/ 16 h 19"/>
                </a:gdLst>
                <a:ahLst/>
                <a:cxnLst>
                  <a:cxn ang="0">
                    <a:pos x="T0" y="T1"/>
                  </a:cxn>
                  <a:cxn ang="0">
                    <a:pos x="T2" y="T3"/>
                  </a:cxn>
                  <a:cxn ang="0">
                    <a:pos x="T4" y="T5"/>
                  </a:cxn>
                  <a:cxn ang="0">
                    <a:pos x="T6" y="T7"/>
                  </a:cxn>
                  <a:cxn ang="0">
                    <a:pos x="T8" y="T9"/>
                  </a:cxn>
                </a:cxnLst>
                <a:rect l="0" t="0" r="r" b="b"/>
                <a:pathLst>
                  <a:path w="38" h="19">
                    <a:moveTo>
                      <a:pt x="0" y="16"/>
                    </a:moveTo>
                    <a:lnTo>
                      <a:pt x="1" y="19"/>
                    </a:lnTo>
                    <a:lnTo>
                      <a:pt x="38" y="4"/>
                    </a:lnTo>
                    <a:lnTo>
                      <a:pt x="36" y="0"/>
                    </a:lnTo>
                    <a:lnTo>
                      <a:pt x="0" y="1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grpSp>
      </p:grpSp>
      <p:cxnSp>
        <p:nvCxnSpPr>
          <p:cNvPr id="212" name="直接连接符 211">
            <a:extLst>
              <a:ext uri="{FF2B5EF4-FFF2-40B4-BE49-F238E27FC236}">
                <a16:creationId xmlns:a16="http://schemas.microsoft.com/office/drawing/2014/main" id="{5AA0AED2-D674-B0DC-1057-84C55EFE64C8}"/>
              </a:ext>
            </a:extLst>
          </p:cNvPr>
          <p:cNvCxnSpPr>
            <a:cxnSpLocks/>
          </p:cNvCxnSpPr>
          <p:nvPr/>
        </p:nvCxnSpPr>
        <p:spPr>
          <a:xfrm>
            <a:off x="6465667" y="4461811"/>
            <a:ext cx="0" cy="7200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13" name="直接连接符 212">
            <a:extLst>
              <a:ext uri="{FF2B5EF4-FFF2-40B4-BE49-F238E27FC236}">
                <a16:creationId xmlns:a16="http://schemas.microsoft.com/office/drawing/2014/main" id="{B30F7DFB-2B05-3453-04CA-6A05601311D7}"/>
              </a:ext>
            </a:extLst>
          </p:cNvPr>
          <p:cNvCxnSpPr>
            <a:cxnSpLocks/>
          </p:cNvCxnSpPr>
          <p:nvPr/>
        </p:nvCxnSpPr>
        <p:spPr>
          <a:xfrm>
            <a:off x="6465667" y="5058052"/>
            <a:ext cx="0" cy="7200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14" name="直接连接符 213">
            <a:extLst>
              <a:ext uri="{FF2B5EF4-FFF2-40B4-BE49-F238E27FC236}">
                <a16:creationId xmlns:a16="http://schemas.microsoft.com/office/drawing/2014/main" id="{2196C6D5-0848-685F-1906-72E160712FE5}"/>
              </a:ext>
            </a:extLst>
          </p:cNvPr>
          <p:cNvCxnSpPr>
            <a:cxnSpLocks/>
          </p:cNvCxnSpPr>
          <p:nvPr/>
        </p:nvCxnSpPr>
        <p:spPr>
          <a:xfrm rot="16200000">
            <a:off x="6763169" y="4760439"/>
            <a:ext cx="0" cy="7200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15" name="直接连接符 214">
            <a:extLst>
              <a:ext uri="{FF2B5EF4-FFF2-40B4-BE49-F238E27FC236}">
                <a16:creationId xmlns:a16="http://schemas.microsoft.com/office/drawing/2014/main" id="{8D53D14C-1345-B911-028C-6D31B5E06BB1}"/>
              </a:ext>
            </a:extLst>
          </p:cNvPr>
          <p:cNvCxnSpPr>
            <a:cxnSpLocks/>
          </p:cNvCxnSpPr>
          <p:nvPr/>
        </p:nvCxnSpPr>
        <p:spPr>
          <a:xfrm rot="16200000">
            <a:off x="6167040" y="4760439"/>
            <a:ext cx="0" cy="7200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sp>
        <p:nvSpPr>
          <p:cNvPr id="210" name="等腰三角形 209">
            <a:extLst>
              <a:ext uri="{FF2B5EF4-FFF2-40B4-BE49-F238E27FC236}">
                <a16:creationId xmlns:a16="http://schemas.microsoft.com/office/drawing/2014/main" id="{0F11A0D4-3917-CE00-573C-182F5096F061}"/>
              </a:ext>
            </a:extLst>
          </p:cNvPr>
          <p:cNvSpPr/>
          <p:nvPr/>
        </p:nvSpPr>
        <p:spPr>
          <a:xfrm rot="19800000">
            <a:off x="6836462" y="4475503"/>
            <a:ext cx="148041" cy="127622"/>
          </a:xfrm>
          <a:prstGeom prst="triangle">
            <a:avLst/>
          </a:prstGeom>
          <a:gradFill>
            <a:gsLst>
              <a:gs pos="0">
                <a:schemeClr val="accent2"/>
              </a:gs>
              <a:gs pos="100000">
                <a:schemeClr val="accent3"/>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5" name="TextBox 20">
            <a:extLst>
              <a:ext uri="{FF2B5EF4-FFF2-40B4-BE49-F238E27FC236}">
                <a16:creationId xmlns:a16="http://schemas.microsoft.com/office/drawing/2014/main" id="{72E5ED3E-206B-A841-12B6-C2765F0E497D}"/>
              </a:ext>
            </a:extLst>
          </p:cNvPr>
          <p:cNvSpPr txBox="1"/>
          <p:nvPr/>
        </p:nvSpPr>
        <p:spPr>
          <a:xfrm flipH="1">
            <a:off x="8770987" y="5527340"/>
            <a:ext cx="403957" cy="246221"/>
          </a:xfrm>
          <a:prstGeom prst="rect">
            <a:avLst/>
          </a:prstGeom>
          <a:noFill/>
        </p:spPr>
        <p:txBody>
          <a:bodyPr wrap="none" lIns="0" tIns="0" rIns="0" bIns="0" rtlCol="0">
            <a:spAutoFit/>
          </a:bodyPr>
          <a:lstStyle/>
          <a:p>
            <a:r>
              <a:rPr lang="zh-CN" altLang="en-US" sz="1600" dirty="0">
                <a:solidFill>
                  <a:schemeClr val="bg1"/>
                </a:solidFill>
                <a:latin typeface="+mj-ea"/>
                <a:ea typeface="+mj-ea"/>
              </a:rPr>
              <a:t>组四</a:t>
            </a:r>
          </a:p>
        </p:txBody>
      </p:sp>
      <p:sp>
        <p:nvSpPr>
          <p:cNvPr id="256" name="TextBox 21">
            <a:extLst>
              <a:ext uri="{FF2B5EF4-FFF2-40B4-BE49-F238E27FC236}">
                <a16:creationId xmlns:a16="http://schemas.microsoft.com/office/drawing/2014/main" id="{49C03995-52B4-6DC5-8BF4-3154257C0547}"/>
              </a:ext>
            </a:extLst>
          </p:cNvPr>
          <p:cNvSpPr txBox="1"/>
          <p:nvPr/>
        </p:nvSpPr>
        <p:spPr>
          <a:xfrm flipH="1">
            <a:off x="6177329" y="5839022"/>
            <a:ext cx="2997615" cy="215444"/>
          </a:xfrm>
          <a:prstGeom prst="rect">
            <a:avLst/>
          </a:prstGeom>
          <a:noFill/>
        </p:spPr>
        <p:txBody>
          <a:bodyPr wrap="none" lIns="0" tIns="0" rIns="0" bIns="0" rtlCol="0">
            <a:spAutoFit/>
          </a:bodyPr>
          <a:lstStyle/>
          <a:p>
            <a:r>
              <a:rPr lang="zh-CN" altLang="en-US" sz="1400" dirty="0">
                <a:solidFill>
                  <a:schemeClr val="bg1"/>
                </a:solidFill>
              </a:rPr>
              <a:t>吃播、美食日常、美食售卖、美食探店</a:t>
            </a:r>
          </a:p>
        </p:txBody>
      </p:sp>
      <p:grpSp>
        <p:nvGrpSpPr>
          <p:cNvPr id="259" name="组合 258">
            <a:extLst>
              <a:ext uri="{FF2B5EF4-FFF2-40B4-BE49-F238E27FC236}">
                <a16:creationId xmlns:a16="http://schemas.microsoft.com/office/drawing/2014/main" id="{2E036FEC-36B7-BCFD-1E76-ECC16EA108B0}"/>
              </a:ext>
            </a:extLst>
          </p:cNvPr>
          <p:cNvGrpSpPr/>
          <p:nvPr/>
        </p:nvGrpSpPr>
        <p:grpSpPr>
          <a:xfrm flipH="1">
            <a:off x="9523749" y="5571175"/>
            <a:ext cx="597254" cy="597254"/>
            <a:chOff x="8897573" y="4345588"/>
            <a:chExt cx="811604" cy="811604"/>
          </a:xfrm>
        </p:grpSpPr>
        <p:sp>
          <p:nvSpPr>
            <p:cNvPr id="264" name="椭圆 263">
              <a:extLst>
                <a:ext uri="{FF2B5EF4-FFF2-40B4-BE49-F238E27FC236}">
                  <a16:creationId xmlns:a16="http://schemas.microsoft.com/office/drawing/2014/main" id="{E2F90D17-F6FD-EC8D-F962-2F6D9782EA48}"/>
                </a:ext>
              </a:extLst>
            </p:cNvPr>
            <p:cNvSpPr/>
            <p:nvPr/>
          </p:nvSpPr>
          <p:spPr>
            <a:xfrm>
              <a:off x="8897573" y="4345588"/>
              <a:ext cx="811604" cy="811604"/>
            </a:xfrm>
            <a:prstGeom prst="ellipse">
              <a:avLst/>
            </a:prstGeom>
            <a:noFill/>
            <a:ln w="15875">
              <a:gradFill>
                <a:gsLst>
                  <a:gs pos="0">
                    <a:schemeClr val="accent2"/>
                  </a:gs>
                  <a:gs pos="100000">
                    <a:schemeClr val="accent3"/>
                  </a:gs>
                </a:gsLst>
                <a:lin ang="2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5" name="组合 264">
              <a:extLst>
                <a:ext uri="{FF2B5EF4-FFF2-40B4-BE49-F238E27FC236}">
                  <a16:creationId xmlns:a16="http://schemas.microsoft.com/office/drawing/2014/main" id="{4D5D9868-9475-E0A5-F278-C2528BCED736}"/>
                </a:ext>
              </a:extLst>
            </p:cNvPr>
            <p:cNvGrpSpPr/>
            <p:nvPr/>
          </p:nvGrpSpPr>
          <p:grpSpPr>
            <a:xfrm>
              <a:off x="9026356" y="4484293"/>
              <a:ext cx="554038" cy="534194"/>
              <a:chOff x="9022386" y="4548983"/>
              <a:chExt cx="1108075" cy="1068387"/>
            </a:xfrm>
          </p:grpSpPr>
          <p:sp>
            <p:nvSpPr>
              <p:cNvPr id="266" name="Freeform 70">
                <a:extLst>
                  <a:ext uri="{FF2B5EF4-FFF2-40B4-BE49-F238E27FC236}">
                    <a16:creationId xmlns:a16="http://schemas.microsoft.com/office/drawing/2014/main" id="{0C2BFBBB-C056-7EAF-ECCB-2A6E409D288C}"/>
                  </a:ext>
                </a:extLst>
              </p:cNvPr>
              <p:cNvSpPr>
                <a:spLocks noEditPoints="1"/>
              </p:cNvSpPr>
              <p:nvPr/>
            </p:nvSpPr>
            <p:spPr bwMode="auto">
              <a:xfrm>
                <a:off x="9885986" y="4760120"/>
                <a:ext cx="244475" cy="488950"/>
              </a:xfrm>
              <a:custGeom>
                <a:avLst/>
                <a:gdLst>
                  <a:gd name="T0" fmla="*/ 92 w 140"/>
                  <a:gd name="T1" fmla="*/ 3 h 280"/>
                  <a:gd name="T2" fmla="*/ 79 w 140"/>
                  <a:gd name="T3" fmla="*/ 50 h 280"/>
                  <a:gd name="T4" fmla="*/ 76 w 140"/>
                  <a:gd name="T5" fmla="*/ 12 h 280"/>
                  <a:gd name="T6" fmla="*/ 68 w 140"/>
                  <a:gd name="T7" fmla="*/ 8 h 280"/>
                  <a:gd name="T8" fmla="*/ 67 w 140"/>
                  <a:gd name="T9" fmla="*/ 16 h 280"/>
                  <a:gd name="T10" fmla="*/ 62 w 140"/>
                  <a:gd name="T11" fmla="*/ 50 h 280"/>
                  <a:gd name="T12" fmla="*/ 48 w 140"/>
                  <a:gd name="T13" fmla="*/ 3 h 280"/>
                  <a:gd name="T14" fmla="*/ 7 w 140"/>
                  <a:gd name="T15" fmla="*/ 117 h 280"/>
                  <a:gd name="T16" fmla="*/ 21 w 140"/>
                  <a:gd name="T17" fmla="*/ 40 h 280"/>
                  <a:gd name="T18" fmla="*/ 26 w 140"/>
                  <a:gd name="T19" fmla="*/ 82 h 280"/>
                  <a:gd name="T20" fmla="*/ 29 w 140"/>
                  <a:gd name="T21" fmla="*/ 124 h 280"/>
                  <a:gd name="T22" fmla="*/ 36 w 140"/>
                  <a:gd name="T23" fmla="*/ 167 h 280"/>
                  <a:gd name="T24" fmla="*/ 30 w 140"/>
                  <a:gd name="T25" fmla="*/ 165 h 280"/>
                  <a:gd name="T26" fmla="*/ 40 w 140"/>
                  <a:gd name="T27" fmla="*/ 211 h 280"/>
                  <a:gd name="T28" fmla="*/ 71 w 140"/>
                  <a:gd name="T29" fmla="*/ 263 h 280"/>
                  <a:gd name="T30" fmla="*/ 134 w 140"/>
                  <a:gd name="T31" fmla="*/ 280 h 280"/>
                  <a:gd name="T32" fmla="*/ 107 w 140"/>
                  <a:gd name="T33" fmla="*/ 258 h 280"/>
                  <a:gd name="T34" fmla="*/ 109 w 140"/>
                  <a:gd name="T35" fmla="*/ 213 h 280"/>
                  <a:gd name="T36" fmla="*/ 135 w 140"/>
                  <a:gd name="T37" fmla="*/ 195 h 280"/>
                  <a:gd name="T38" fmla="*/ 98 w 140"/>
                  <a:gd name="T39" fmla="*/ 210 h 280"/>
                  <a:gd name="T40" fmla="*/ 108 w 140"/>
                  <a:gd name="T41" fmla="*/ 124 h 280"/>
                  <a:gd name="T42" fmla="*/ 111 w 140"/>
                  <a:gd name="T43" fmla="*/ 96 h 280"/>
                  <a:gd name="T44" fmla="*/ 115 w 140"/>
                  <a:gd name="T45" fmla="*/ 43 h 280"/>
                  <a:gd name="T46" fmla="*/ 116 w 140"/>
                  <a:gd name="T47" fmla="*/ 120 h 280"/>
                  <a:gd name="T48" fmla="*/ 139 w 140"/>
                  <a:gd name="T49" fmla="*/ 22 h 280"/>
                  <a:gd name="T50" fmla="*/ 71 w 140"/>
                  <a:gd name="T51" fmla="*/ 256 h 280"/>
                  <a:gd name="T52" fmla="*/ 40 w 140"/>
                  <a:gd name="T53" fmla="*/ 218 h 280"/>
                  <a:gd name="T54" fmla="*/ 59 w 140"/>
                  <a:gd name="T55" fmla="*/ 220 h 280"/>
                  <a:gd name="T56" fmla="*/ 71 w 140"/>
                  <a:gd name="T57" fmla="*/ 214 h 280"/>
                  <a:gd name="T58" fmla="*/ 79 w 140"/>
                  <a:gd name="T59" fmla="*/ 220 h 280"/>
                  <a:gd name="T60" fmla="*/ 91 w 140"/>
                  <a:gd name="T61" fmla="*/ 223 h 280"/>
                  <a:gd name="T62" fmla="*/ 81 w 140"/>
                  <a:gd name="T63" fmla="*/ 224 h 280"/>
                  <a:gd name="T64" fmla="*/ 85 w 140"/>
                  <a:gd name="T65" fmla="*/ 230 h 280"/>
                  <a:gd name="T66" fmla="*/ 103 w 140"/>
                  <a:gd name="T67" fmla="*/ 235 h 280"/>
                  <a:gd name="T68" fmla="*/ 95 w 140"/>
                  <a:gd name="T69" fmla="*/ 223 h 280"/>
                  <a:gd name="T70" fmla="*/ 97 w 140"/>
                  <a:gd name="T71" fmla="*/ 220 h 280"/>
                  <a:gd name="T72" fmla="*/ 127 w 140"/>
                  <a:gd name="T73" fmla="*/ 235 h 280"/>
                  <a:gd name="T74" fmla="*/ 60 w 140"/>
                  <a:gd name="T75" fmla="*/ 208 h 280"/>
                  <a:gd name="T76" fmla="*/ 68 w 140"/>
                  <a:gd name="T77" fmla="*/ 151 h 280"/>
                  <a:gd name="T78" fmla="*/ 78 w 140"/>
                  <a:gd name="T79" fmla="*/ 207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0" h="280">
                    <a:moveTo>
                      <a:pt x="139" y="22"/>
                    </a:moveTo>
                    <a:cubicBezTo>
                      <a:pt x="138" y="18"/>
                      <a:pt x="112" y="0"/>
                      <a:pt x="92" y="3"/>
                    </a:cubicBezTo>
                    <a:cubicBezTo>
                      <a:pt x="92" y="3"/>
                      <a:pt x="91" y="3"/>
                      <a:pt x="89" y="4"/>
                    </a:cubicBezTo>
                    <a:cubicBezTo>
                      <a:pt x="79" y="50"/>
                      <a:pt x="79" y="50"/>
                      <a:pt x="79" y="50"/>
                    </a:cubicBezTo>
                    <a:cubicBezTo>
                      <a:pt x="75" y="16"/>
                      <a:pt x="75" y="16"/>
                      <a:pt x="75" y="16"/>
                    </a:cubicBezTo>
                    <a:cubicBezTo>
                      <a:pt x="76" y="12"/>
                      <a:pt x="76" y="12"/>
                      <a:pt x="76" y="12"/>
                    </a:cubicBezTo>
                    <a:cubicBezTo>
                      <a:pt x="74" y="8"/>
                      <a:pt x="74" y="8"/>
                      <a:pt x="74" y="8"/>
                    </a:cubicBezTo>
                    <a:cubicBezTo>
                      <a:pt x="68" y="8"/>
                      <a:pt x="68" y="8"/>
                      <a:pt x="68" y="8"/>
                    </a:cubicBezTo>
                    <a:cubicBezTo>
                      <a:pt x="66" y="12"/>
                      <a:pt x="66" y="12"/>
                      <a:pt x="66" y="12"/>
                    </a:cubicBezTo>
                    <a:cubicBezTo>
                      <a:pt x="67" y="16"/>
                      <a:pt x="67" y="16"/>
                      <a:pt x="67" y="16"/>
                    </a:cubicBezTo>
                    <a:cubicBezTo>
                      <a:pt x="63" y="48"/>
                      <a:pt x="63" y="48"/>
                      <a:pt x="63" y="48"/>
                    </a:cubicBezTo>
                    <a:cubicBezTo>
                      <a:pt x="62" y="50"/>
                      <a:pt x="62" y="50"/>
                      <a:pt x="62" y="50"/>
                    </a:cubicBezTo>
                    <a:cubicBezTo>
                      <a:pt x="50" y="3"/>
                      <a:pt x="50" y="3"/>
                      <a:pt x="50" y="3"/>
                    </a:cubicBezTo>
                    <a:cubicBezTo>
                      <a:pt x="49" y="3"/>
                      <a:pt x="48" y="3"/>
                      <a:pt x="48" y="3"/>
                    </a:cubicBezTo>
                    <a:cubicBezTo>
                      <a:pt x="27" y="6"/>
                      <a:pt x="1" y="13"/>
                      <a:pt x="1" y="27"/>
                    </a:cubicBezTo>
                    <a:cubicBezTo>
                      <a:pt x="0" y="34"/>
                      <a:pt x="4" y="101"/>
                      <a:pt x="7" y="117"/>
                    </a:cubicBezTo>
                    <a:cubicBezTo>
                      <a:pt x="13" y="121"/>
                      <a:pt x="20" y="120"/>
                      <a:pt x="24" y="120"/>
                    </a:cubicBezTo>
                    <a:cubicBezTo>
                      <a:pt x="23" y="109"/>
                      <a:pt x="19" y="39"/>
                      <a:pt x="21" y="40"/>
                    </a:cubicBezTo>
                    <a:cubicBezTo>
                      <a:pt x="22" y="41"/>
                      <a:pt x="22" y="42"/>
                      <a:pt x="23" y="42"/>
                    </a:cubicBezTo>
                    <a:cubicBezTo>
                      <a:pt x="26" y="82"/>
                      <a:pt x="26" y="82"/>
                      <a:pt x="26" y="82"/>
                    </a:cubicBezTo>
                    <a:cubicBezTo>
                      <a:pt x="27" y="105"/>
                      <a:pt x="29" y="123"/>
                      <a:pt x="29" y="123"/>
                    </a:cubicBezTo>
                    <a:cubicBezTo>
                      <a:pt x="29" y="124"/>
                      <a:pt x="29" y="124"/>
                      <a:pt x="29" y="124"/>
                    </a:cubicBezTo>
                    <a:cubicBezTo>
                      <a:pt x="30" y="127"/>
                      <a:pt x="32" y="129"/>
                      <a:pt x="34" y="132"/>
                    </a:cubicBezTo>
                    <a:cubicBezTo>
                      <a:pt x="36" y="167"/>
                      <a:pt x="36" y="167"/>
                      <a:pt x="36" y="167"/>
                    </a:cubicBezTo>
                    <a:cubicBezTo>
                      <a:pt x="32" y="163"/>
                      <a:pt x="32" y="163"/>
                      <a:pt x="32" y="163"/>
                    </a:cubicBezTo>
                    <a:cubicBezTo>
                      <a:pt x="30" y="165"/>
                      <a:pt x="30" y="165"/>
                      <a:pt x="30" y="165"/>
                    </a:cubicBezTo>
                    <a:cubicBezTo>
                      <a:pt x="37" y="171"/>
                      <a:pt x="37" y="171"/>
                      <a:pt x="37" y="171"/>
                    </a:cubicBezTo>
                    <a:cubicBezTo>
                      <a:pt x="40" y="211"/>
                      <a:pt x="40" y="211"/>
                      <a:pt x="40" y="211"/>
                    </a:cubicBezTo>
                    <a:cubicBezTo>
                      <a:pt x="21" y="216"/>
                      <a:pt x="9" y="225"/>
                      <a:pt x="9" y="235"/>
                    </a:cubicBezTo>
                    <a:cubicBezTo>
                      <a:pt x="9" y="251"/>
                      <a:pt x="36" y="263"/>
                      <a:pt x="71" y="263"/>
                    </a:cubicBezTo>
                    <a:cubicBezTo>
                      <a:pt x="83" y="263"/>
                      <a:pt x="94" y="262"/>
                      <a:pt x="103" y="259"/>
                    </a:cubicBezTo>
                    <a:cubicBezTo>
                      <a:pt x="134" y="280"/>
                      <a:pt x="134" y="280"/>
                      <a:pt x="134" y="280"/>
                    </a:cubicBezTo>
                    <a:cubicBezTo>
                      <a:pt x="135" y="277"/>
                      <a:pt x="135" y="277"/>
                      <a:pt x="135" y="277"/>
                    </a:cubicBezTo>
                    <a:cubicBezTo>
                      <a:pt x="107" y="258"/>
                      <a:pt x="107" y="258"/>
                      <a:pt x="107" y="258"/>
                    </a:cubicBezTo>
                    <a:cubicBezTo>
                      <a:pt x="123" y="253"/>
                      <a:pt x="134" y="245"/>
                      <a:pt x="134" y="235"/>
                    </a:cubicBezTo>
                    <a:cubicBezTo>
                      <a:pt x="134" y="226"/>
                      <a:pt x="124" y="218"/>
                      <a:pt x="109" y="213"/>
                    </a:cubicBezTo>
                    <a:cubicBezTo>
                      <a:pt x="137" y="197"/>
                      <a:pt x="137" y="197"/>
                      <a:pt x="137" y="197"/>
                    </a:cubicBezTo>
                    <a:cubicBezTo>
                      <a:pt x="135" y="195"/>
                      <a:pt x="135" y="195"/>
                      <a:pt x="135" y="195"/>
                    </a:cubicBezTo>
                    <a:cubicBezTo>
                      <a:pt x="105" y="212"/>
                      <a:pt x="105" y="212"/>
                      <a:pt x="105" y="212"/>
                    </a:cubicBezTo>
                    <a:cubicBezTo>
                      <a:pt x="103" y="211"/>
                      <a:pt x="100" y="210"/>
                      <a:pt x="98" y="210"/>
                    </a:cubicBezTo>
                    <a:cubicBezTo>
                      <a:pt x="104" y="133"/>
                      <a:pt x="104" y="133"/>
                      <a:pt x="104" y="133"/>
                    </a:cubicBezTo>
                    <a:cubicBezTo>
                      <a:pt x="106" y="130"/>
                      <a:pt x="107" y="127"/>
                      <a:pt x="108" y="124"/>
                    </a:cubicBezTo>
                    <a:cubicBezTo>
                      <a:pt x="108" y="123"/>
                      <a:pt x="108" y="123"/>
                      <a:pt x="108" y="123"/>
                    </a:cubicBezTo>
                    <a:cubicBezTo>
                      <a:pt x="108" y="123"/>
                      <a:pt x="109" y="112"/>
                      <a:pt x="111" y="96"/>
                    </a:cubicBezTo>
                    <a:cubicBezTo>
                      <a:pt x="114" y="44"/>
                      <a:pt x="114" y="44"/>
                      <a:pt x="114" y="44"/>
                    </a:cubicBezTo>
                    <a:cubicBezTo>
                      <a:pt x="114" y="43"/>
                      <a:pt x="114" y="43"/>
                      <a:pt x="115" y="43"/>
                    </a:cubicBezTo>
                    <a:cubicBezTo>
                      <a:pt x="115" y="42"/>
                      <a:pt x="116" y="41"/>
                      <a:pt x="117" y="40"/>
                    </a:cubicBezTo>
                    <a:cubicBezTo>
                      <a:pt x="119" y="37"/>
                      <a:pt x="117" y="109"/>
                      <a:pt x="116" y="120"/>
                    </a:cubicBezTo>
                    <a:cubicBezTo>
                      <a:pt x="119" y="121"/>
                      <a:pt x="125" y="120"/>
                      <a:pt x="131" y="117"/>
                    </a:cubicBezTo>
                    <a:cubicBezTo>
                      <a:pt x="134" y="102"/>
                      <a:pt x="140" y="29"/>
                      <a:pt x="139" y="22"/>
                    </a:cubicBezTo>
                    <a:close/>
                    <a:moveTo>
                      <a:pt x="127" y="235"/>
                    </a:moveTo>
                    <a:cubicBezTo>
                      <a:pt x="127" y="245"/>
                      <a:pt x="104" y="256"/>
                      <a:pt x="71" y="256"/>
                    </a:cubicBezTo>
                    <a:cubicBezTo>
                      <a:pt x="38" y="256"/>
                      <a:pt x="16" y="245"/>
                      <a:pt x="16" y="235"/>
                    </a:cubicBezTo>
                    <a:cubicBezTo>
                      <a:pt x="16" y="229"/>
                      <a:pt x="25" y="222"/>
                      <a:pt x="40" y="218"/>
                    </a:cubicBezTo>
                    <a:cubicBezTo>
                      <a:pt x="40" y="220"/>
                      <a:pt x="40" y="220"/>
                      <a:pt x="40" y="220"/>
                    </a:cubicBezTo>
                    <a:cubicBezTo>
                      <a:pt x="59" y="220"/>
                      <a:pt x="59" y="220"/>
                      <a:pt x="59" y="220"/>
                    </a:cubicBezTo>
                    <a:cubicBezTo>
                      <a:pt x="59" y="214"/>
                      <a:pt x="59" y="214"/>
                      <a:pt x="59" y="214"/>
                    </a:cubicBezTo>
                    <a:cubicBezTo>
                      <a:pt x="63" y="214"/>
                      <a:pt x="67" y="214"/>
                      <a:pt x="71" y="214"/>
                    </a:cubicBezTo>
                    <a:cubicBezTo>
                      <a:pt x="74" y="214"/>
                      <a:pt x="76" y="214"/>
                      <a:pt x="79" y="214"/>
                    </a:cubicBezTo>
                    <a:cubicBezTo>
                      <a:pt x="79" y="220"/>
                      <a:pt x="79" y="220"/>
                      <a:pt x="79" y="220"/>
                    </a:cubicBezTo>
                    <a:cubicBezTo>
                      <a:pt x="88" y="220"/>
                      <a:pt x="88" y="220"/>
                      <a:pt x="88" y="220"/>
                    </a:cubicBezTo>
                    <a:cubicBezTo>
                      <a:pt x="91" y="223"/>
                      <a:pt x="91" y="223"/>
                      <a:pt x="91" y="223"/>
                    </a:cubicBezTo>
                    <a:cubicBezTo>
                      <a:pt x="81" y="223"/>
                      <a:pt x="81" y="223"/>
                      <a:pt x="81" y="223"/>
                    </a:cubicBezTo>
                    <a:cubicBezTo>
                      <a:pt x="81" y="224"/>
                      <a:pt x="81" y="224"/>
                      <a:pt x="81" y="224"/>
                    </a:cubicBezTo>
                    <a:cubicBezTo>
                      <a:pt x="81" y="224"/>
                      <a:pt x="81" y="225"/>
                      <a:pt x="82" y="230"/>
                    </a:cubicBezTo>
                    <a:cubicBezTo>
                      <a:pt x="82" y="230"/>
                      <a:pt x="84" y="230"/>
                      <a:pt x="85" y="230"/>
                    </a:cubicBezTo>
                    <a:cubicBezTo>
                      <a:pt x="86" y="230"/>
                      <a:pt x="85" y="228"/>
                      <a:pt x="87" y="230"/>
                    </a:cubicBezTo>
                    <a:cubicBezTo>
                      <a:pt x="91" y="233"/>
                      <a:pt x="96" y="235"/>
                      <a:pt x="103" y="235"/>
                    </a:cubicBezTo>
                    <a:cubicBezTo>
                      <a:pt x="114" y="234"/>
                      <a:pt x="97" y="223"/>
                      <a:pt x="97" y="223"/>
                    </a:cubicBezTo>
                    <a:cubicBezTo>
                      <a:pt x="95" y="223"/>
                      <a:pt x="95" y="223"/>
                      <a:pt x="95" y="223"/>
                    </a:cubicBezTo>
                    <a:cubicBezTo>
                      <a:pt x="92" y="220"/>
                      <a:pt x="92" y="220"/>
                      <a:pt x="92" y="220"/>
                    </a:cubicBezTo>
                    <a:cubicBezTo>
                      <a:pt x="97" y="220"/>
                      <a:pt x="97" y="220"/>
                      <a:pt x="97" y="220"/>
                    </a:cubicBezTo>
                    <a:cubicBezTo>
                      <a:pt x="97" y="217"/>
                      <a:pt x="97" y="217"/>
                      <a:pt x="97" y="217"/>
                    </a:cubicBezTo>
                    <a:cubicBezTo>
                      <a:pt x="115" y="220"/>
                      <a:pt x="127" y="228"/>
                      <a:pt x="127" y="235"/>
                    </a:cubicBezTo>
                    <a:close/>
                    <a:moveTo>
                      <a:pt x="71" y="207"/>
                    </a:moveTo>
                    <a:cubicBezTo>
                      <a:pt x="67" y="207"/>
                      <a:pt x="64" y="207"/>
                      <a:pt x="60" y="208"/>
                    </a:cubicBezTo>
                    <a:cubicBezTo>
                      <a:pt x="67" y="151"/>
                      <a:pt x="67" y="151"/>
                      <a:pt x="67" y="151"/>
                    </a:cubicBezTo>
                    <a:cubicBezTo>
                      <a:pt x="67" y="151"/>
                      <a:pt x="68" y="151"/>
                      <a:pt x="68" y="151"/>
                    </a:cubicBezTo>
                    <a:cubicBezTo>
                      <a:pt x="69" y="151"/>
                      <a:pt x="70" y="151"/>
                      <a:pt x="71" y="151"/>
                    </a:cubicBezTo>
                    <a:cubicBezTo>
                      <a:pt x="78" y="207"/>
                      <a:pt x="78" y="207"/>
                      <a:pt x="78" y="207"/>
                    </a:cubicBezTo>
                    <a:cubicBezTo>
                      <a:pt x="76" y="207"/>
                      <a:pt x="73" y="207"/>
                      <a:pt x="71" y="207"/>
                    </a:cubicBezTo>
                    <a:close/>
                  </a:path>
                </a:pathLst>
              </a:custGeom>
              <a:solidFill>
                <a:schemeClr val="accent2">
                  <a:lumMod val="9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67" name="Freeform 71">
                <a:extLst>
                  <a:ext uri="{FF2B5EF4-FFF2-40B4-BE49-F238E27FC236}">
                    <a16:creationId xmlns:a16="http://schemas.microsoft.com/office/drawing/2014/main" id="{3FD740E4-2BE3-BCB4-CB1B-ADE73169FC90}"/>
                  </a:ext>
                </a:extLst>
              </p:cNvPr>
              <p:cNvSpPr>
                <a:spLocks/>
              </p:cNvSpPr>
              <p:nvPr/>
            </p:nvSpPr>
            <p:spPr bwMode="auto">
              <a:xfrm>
                <a:off x="10084423" y="4972845"/>
                <a:ext cx="28575" cy="30163"/>
              </a:xfrm>
              <a:custGeom>
                <a:avLst/>
                <a:gdLst>
                  <a:gd name="T0" fmla="*/ 0 w 16"/>
                  <a:gd name="T1" fmla="*/ 13 h 17"/>
                  <a:gd name="T2" fmla="*/ 3 w 16"/>
                  <a:gd name="T3" fmla="*/ 10 h 17"/>
                  <a:gd name="T4" fmla="*/ 5 w 16"/>
                  <a:gd name="T5" fmla="*/ 10 h 17"/>
                  <a:gd name="T6" fmla="*/ 10 w 16"/>
                  <a:gd name="T7" fmla="*/ 15 h 17"/>
                  <a:gd name="T8" fmla="*/ 16 w 16"/>
                  <a:gd name="T9" fmla="*/ 0 h 17"/>
                  <a:gd name="T10" fmla="*/ 3 w 16"/>
                  <a:gd name="T11" fmla="*/ 3 h 17"/>
                  <a:gd name="T12" fmla="*/ 0 w 16"/>
                  <a:gd name="T13" fmla="*/ 13 h 17"/>
                </a:gdLst>
                <a:ahLst/>
                <a:cxnLst>
                  <a:cxn ang="0">
                    <a:pos x="T0" y="T1"/>
                  </a:cxn>
                  <a:cxn ang="0">
                    <a:pos x="T2" y="T3"/>
                  </a:cxn>
                  <a:cxn ang="0">
                    <a:pos x="T4" y="T5"/>
                  </a:cxn>
                  <a:cxn ang="0">
                    <a:pos x="T6" y="T7"/>
                  </a:cxn>
                  <a:cxn ang="0">
                    <a:pos x="T8" y="T9"/>
                  </a:cxn>
                  <a:cxn ang="0">
                    <a:pos x="T10" y="T11"/>
                  </a:cxn>
                  <a:cxn ang="0">
                    <a:pos x="T12" y="T13"/>
                  </a:cxn>
                </a:cxnLst>
                <a:rect l="0" t="0" r="r" b="b"/>
                <a:pathLst>
                  <a:path w="16" h="17">
                    <a:moveTo>
                      <a:pt x="0" y="13"/>
                    </a:moveTo>
                    <a:cubicBezTo>
                      <a:pt x="0" y="17"/>
                      <a:pt x="3" y="12"/>
                      <a:pt x="3" y="10"/>
                    </a:cubicBezTo>
                    <a:cubicBezTo>
                      <a:pt x="3" y="8"/>
                      <a:pt x="5" y="7"/>
                      <a:pt x="5" y="10"/>
                    </a:cubicBezTo>
                    <a:cubicBezTo>
                      <a:pt x="5" y="13"/>
                      <a:pt x="6" y="15"/>
                      <a:pt x="10" y="15"/>
                    </a:cubicBezTo>
                    <a:cubicBezTo>
                      <a:pt x="15" y="14"/>
                      <a:pt x="16" y="0"/>
                      <a:pt x="16" y="0"/>
                    </a:cubicBezTo>
                    <a:cubicBezTo>
                      <a:pt x="3" y="3"/>
                      <a:pt x="3" y="3"/>
                      <a:pt x="3" y="3"/>
                    </a:cubicBezTo>
                    <a:cubicBezTo>
                      <a:pt x="1" y="3"/>
                      <a:pt x="0" y="9"/>
                      <a:pt x="0" y="13"/>
                    </a:cubicBezTo>
                    <a:close/>
                  </a:path>
                </a:pathLst>
              </a:custGeom>
              <a:solidFill>
                <a:schemeClr val="accent2">
                  <a:lumMod val="9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68" name="Freeform 72">
                <a:extLst>
                  <a:ext uri="{FF2B5EF4-FFF2-40B4-BE49-F238E27FC236}">
                    <a16:creationId xmlns:a16="http://schemas.microsoft.com/office/drawing/2014/main" id="{976370D2-6CDA-5848-46BC-14462FE88593}"/>
                  </a:ext>
                </a:extLst>
              </p:cNvPr>
              <p:cNvSpPr>
                <a:spLocks/>
              </p:cNvSpPr>
              <p:nvPr/>
            </p:nvSpPr>
            <p:spPr bwMode="auto">
              <a:xfrm>
                <a:off x="9900273" y="4974433"/>
                <a:ext cx="28575" cy="28575"/>
              </a:xfrm>
              <a:custGeom>
                <a:avLst/>
                <a:gdLst>
                  <a:gd name="T0" fmla="*/ 7 w 17"/>
                  <a:gd name="T1" fmla="*/ 14 h 16"/>
                  <a:gd name="T2" fmla="*/ 11 w 17"/>
                  <a:gd name="T3" fmla="*/ 10 h 16"/>
                  <a:gd name="T4" fmla="*/ 13 w 17"/>
                  <a:gd name="T5" fmla="*/ 9 h 16"/>
                  <a:gd name="T6" fmla="*/ 16 w 17"/>
                  <a:gd name="T7" fmla="*/ 12 h 16"/>
                  <a:gd name="T8" fmla="*/ 13 w 17"/>
                  <a:gd name="T9" fmla="*/ 2 h 16"/>
                  <a:gd name="T10" fmla="*/ 0 w 17"/>
                  <a:gd name="T11" fmla="*/ 0 h 16"/>
                  <a:gd name="T12" fmla="*/ 7 w 17"/>
                  <a:gd name="T13" fmla="*/ 14 h 16"/>
                </a:gdLst>
                <a:ahLst/>
                <a:cxnLst>
                  <a:cxn ang="0">
                    <a:pos x="T0" y="T1"/>
                  </a:cxn>
                  <a:cxn ang="0">
                    <a:pos x="T2" y="T3"/>
                  </a:cxn>
                  <a:cxn ang="0">
                    <a:pos x="T4" y="T5"/>
                  </a:cxn>
                  <a:cxn ang="0">
                    <a:pos x="T6" y="T7"/>
                  </a:cxn>
                  <a:cxn ang="0">
                    <a:pos x="T8" y="T9"/>
                  </a:cxn>
                  <a:cxn ang="0">
                    <a:pos x="T10" y="T11"/>
                  </a:cxn>
                  <a:cxn ang="0">
                    <a:pos x="T12" y="T13"/>
                  </a:cxn>
                </a:cxnLst>
                <a:rect l="0" t="0" r="r" b="b"/>
                <a:pathLst>
                  <a:path w="17" h="16">
                    <a:moveTo>
                      <a:pt x="7" y="14"/>
                    </a:moveTo>
                    <a:cubicBezTo>
                      <a:pt x="10" y="14"/>
                      <a:pt x="11" y="12"/>
                      <a:pt x="11" y="10"/>
                    </a:cubicBezTo>
                    <a:cubicBezTo>
                      <a:pt x="11" y="7"/>
                      <a:pt x="13" y="7"/>
                      <a:pt x="13" y="9"/>
                    </a:cubicBezTo>
                    <a:cubicBezTo>
                      <a:pt x="13" y="11"/>
                      <a:pt x="17" y="16"/>
                      <a:pt x="16" y="12"/>
                    </a:cubicBezTo>
                    <a:cubicBezTo>
                      <a:pt x="16" y="8"/>
                      <a:pt x="15" y="2"/>
                      <a:pt x="13" y="2"/>
                    </a:cubicBezTo>
                    <a:cubicBezTo>
                      <a:pt x="0" y="0"/>
                      <a:pt x="0" y="0"/>
                      <a:pt x="0" y="0"/>
                    </a:cubicBezTo>
                    <a:cubicBezTo>
                      <a:pt x="0" y="0"/>
                      <a:pt x="1" y="13"/>
                      <a:pt x="7" y="14"/>
                    </a:cubicBezTo>
                    <a:close/>
                  </a:path>
                </a:pathLst>
              </a:custGeom>
              <a:solidFill>
                <a:schemeClr val="accent2">
                  <a:lumMod val="9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69" name="Freeform 73">
                <a:extLst>
                  <a:ext uri="{FF2B5EF4-FFF2-40B4-BE49-F238E27FC236}">
                    <a16:creationId xmlns:a16="http://schemas.microsoft.com/office/drawing/2014/main" id="{965A5EEC-9C5D-0A84-828A-563E1C0A2DD2}"/>
                  </a:ext>
                </a:extLst>
              </p:cNvPr>
              <p:cNvSpPr>
                <a:spLocks/>
              </p:cNvSpPr>
              <p:nvPr/>
            </p:nvSpPr>
            <p:spPr bwMode="auto">
              <a:xfrm>
                <a:off x="9954248" y="4612483"/>
                <a:ext cx="107950" cy="152400"/>
              </a:xfrm>
              <a:custGeom>
                <a:avLst/>
                <a:gdLst>
                  <a:gd name="T0" fmla="*/ 61 w 62"/>
                  <a:gd name="T1" fmla="*/ 21 h 88"/>
                  <a:gd name="T2" fmla="*/ 11 w 62"/>
                  <a:gd name="T3" fmla="*/ 16 h 88"/>
                  <a:gd name="T4" fmla="*/ 1 w 62"/>
                  <a:gd name="T5" fmla="*/ 22 h 88"/>
                  <a:gd name="T6" fmla="*/ 8 w 62"/>
                  <a:gd name="T7" fmla="*/ 22 h 88"/>
                  <a:gd name="T8" fmla="*/ 3 w 62"/>
                  <a:gd name="T9" fmla="*/ 36 h 88"/>
                  <a:gd name="T10" fmla="*/ 3 w 62"/>
                  <a:gd name="T11" fmla="*/ 41 h 88"/>
                  <a:gd name="T12" fmla="*/ 3 w 62"/>
                  <a:gd name="T13" fmla="*/ 41 h 88"/>
                  <a:gd name="T14" fmla="*/ 0 w 62"/>
                  <a:gd name="T15" fmla="*/ 51 h 88"/>
                  <a:gd name="T16" fmla="*/ 3 w 62"/>
                  <a:gd name="T17" fmla="*/ 61 h 88"/>
                  <a:gd name="T18" fmla="*/ 4 w 62"/>
                  <a:gd name="T19" fmla="*/ 59 h 88"/>
                  <a:gd name="T20" fmla="*/ 32 w 62"/>
                  <a:gd name="T21" fmla="*/ 88 h 88"/>
                  <a:gd name="T22" fmla="*/ 58 w 62"/>
                  <a:gd name="T23" fmla="*/ 58 h 88"/>
                  <a:gd name="T24" fmla="*/ 60 w 62"/>
                  <a:gd name="T25" fmla="*/ 61 h 88"/>
                  <a:gd name="T26" fmla="*/ 62 w 62"/>
                  <a:gd name="T27" fmla="*/ 51 h 88"/>
                  <a:gd name="T28" fmla="*/ 60 w 62"/>
                  <a:gd name="T29" fmla="*/ 41 h 88"/>
                  <a:gd name="T30" fmla="*/ 59 w 62"/>
                  <a:gd name="T31" fmla="*/ 41 h 88"/>
                  <a:gd name="T32" fmla="*/ 59 w 62"/>
                  <a:gd name="T33" fmla="*/ 33 h 88"/>
                  <a:gd name="T34" fmla="*/ 36 w 62"/>
                  <a:gd name="T35" fmla="*/ 27 h 88"/>
                  <a:gd name="T36" fmla="*/ 39 w 62"/>
                  <a:gd name="T37" fmla="*/ 29 h 88"/>
                  <a:gd name="T38" fmla="*/ 61 w 62"/>
                  <a:gd name="T39" fmla="*/ 2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2" h="88">
                    <a:moveTo>
                      <a:pt x="61" y="21"/>
                    </a:moveTo>
                    <a:cubicBezTo>
                      <a:pt x="61" y="21"/>
                      <a:pt x="42" y="0"/>
                      <a:pt x="11" y="16"/>
                    </a:cubicBezTo>
                    <a:cubicBezTo>
                      <a:pt x="8" y="17"/>
                      <a:pt x="4" y="21"/>
                      <a:pt x="1" y="22"/>
                    </a:cubicBezTo>
                    <a:cubicBezTo>
                      <a:pt x="1" y="22"/>
                      <a:pt x="4" y="22"/>
                      <a:pt x="8" y="22"/>
                    </a:cubicBezTo>
                    <a:cubicBezTo>
                      <a:pt x="4" y="24"/>
                      <a:pt x="3" y="29"/>
                      <a:pt x="3" y="36"/>
                    </a:cubicBezTo>
                    <a:cubicBezTo>
                      <a:pt x="3" y="38"/>
                      <a:pt x="3" y="40"/>
                      <a:pt x="3" y="41"/>
                    </a:cubicBezTo>
                    <a:cubicBezTo>
                      <a:pt x="3" y="41"/>
                      <a:pt x="3" y="41"/>
                      <a:pt x="3" y="41"/>
                    </a:cubicBezTo>
                    <a:cubicBezTo>
                      <a:pt x="1" y="41"/>
                      <a:pt x="0" y="46"/>
                      <a:pt x="0" y="51"/>
                    </a:cubicBezTo>
                    <a:cubicBezTo>
                      <a:pt x="0" y="57"/>
                      <a:pt x="1" y="61"/>
                      <a:pt x="3" y="61"/>
                    </a:cubicBezTo>
                    <a:cubicBezTo>
                      <a:pt x="3" y="61"/>
                      <a:pt x="4" y="60"/>
                      <a:pt x="4" y="59"/>
                    </a:cubicBezTo>
                    <a:cubicBezTo>
                      <a:pt x="9" y="76"/>
                      <a:pt x="23" y="88"/>
                      <a:pt x="32" y="88"/>
                    </a:cubicBezTo>
                    <a:cubicBezTo>
                      <a:pt x="42" y="88"/>
                      <a:pt x="56" y="77"/>
                      <a:pt x="58" y="58"/>
                    </a:cubicBezTo>
                    <a:cubicBezTo>
                      <a:pt x="58" y="60"/>
                      <a:pt x="59" y="61"/>
                      <a:pt x="60" y="61"/>
                    </a:cubicBezTo>
                    <a:cubicBezTo>
                      <a:pt x="61" y="61"/>
                      <a:pt x="62" y="56"/>
                      <a:pt x="62" y="51"/>
                    </a:cubicBezTo>
                    <a:cubicBezTo>
                      <a:pt x="62" y="45"/>
                      <a:pt x="61" y="41"/>
                      <a:pt x="60" y="41"/>
                    </a:cubicBezTo>
                    <a:cubicBezTo>
                      <a:pt x="59" y="41"/>
                      <a:pt x="59" y="41"/>
                      <a:pt x="59" y="41"/>
                    </a:cubicBezTo>
                    <a:cubicBezTo>
                      <a:pt x="59" y="39"/>
                      <a:pt x="59" y="36"/>
                      <a:pt x="59" y="33"/>
                    </a:cubicBezTo>
                    <a:cubicBezTo>
                      <a:pt x="54" y="37"/>
                      <a:pt x="45" y="32"/>
                      <a:pt x="36" y="27"/>
                    </a:cubicBezTo>
                    <a:cubicBezTo>
                      <a:pt x="37" y="27"/>
                      <a:pt x="38" y="28"/>
                      <a:pt x="39" y="29"/>
                    </a:cubicBezTo>
                    <a:cubicBezTo>
                      <a:pt x="55" y="37"/>
                      <a:pt x="61" y="21"/>
                      <a:pt x="61" y="21"/>
                    </a:cubicBezTo>
                    <a:close/>
                  </a:path>
                </a:pathLst>
              </a:custGeom>
              <a:solidFill>
                <a:schemeClr val="accent2">
                  <a:lumMod val="9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70" name="Freeform 74">
                <a:extLst>
                  <a:ext uri="{FF2B5EF4-FFF2-40B4-BE49-F238E27FC236}">
                    <a16:creationId xmlns:a16="http://schemas.microsoft.com/office/drawing/2014/main" id="{B8FBB451-4C1E-FC59-5D47-348B22380FDB}"/>
                  </a:ext>
                </a:extLst>
              </p:cNvPr>
              <p:cNvSpPr>
                <a:spLocks/>
              </p:cNvSpPr>
              <p:nvPr/>
            </p:nvSpPr>
            <p:spPr bwMode="auto">
              <a:xfrm>
                <a:off x="9925673" y="5149058"/>
                <a:ext cx="58738" cy="20638"/>
              </a:xfrm>
              <a:custGeom>
                <a:avLst/>
                <a:gdLst>
                  <a:gd name="T0" fmla="*/ 18 w 34"/>
                  <a:gd name="T1" fmla="*/ 0 h 12"/>
                  <a:gd name="T2" fmla="*/ 12 w 34"/>
                  <a:gd name="T3" fmla="*/ 12 h 12"/>
                  <a:gd name="T4" fmla="*/ 27 w 34"/>
                  <a:gd name="T5" fmla="*/ 7 h 12"/>
                  <a:gd name="T6" fmla="*/ 29 w 34"/>
                  <a:gd name="T7" fmla="*/ 7 h 12"/>
                  <a:gd name="T8" fmla="*/ 33 w 34"/>
                  <a:gd name="T9" fmla="*/ 7 h 12"/>
                  <a:gd name="T10" fmla="*/ 33 w 34"/>
                  <a:gd name="T11" fmla="*/ 1 h 12"/>
                  <a:gd name="T12" fmla="*/ 34 w 34"/>
                  <a:gd name="T13" fmla="*/ 0 h 12"/>
                  <a:gd name="T14" fmla="*/ 18 w 34"/>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12">
                    <a:moveTo>
                      <a:pt x="18" y="0"/>
                    </a:moveTo>
                    <a:cubicBezTo>
                      <a:pt x="18" y="0"/>
                      <a:pt x="0" y="11"/>
                      <a:pt x="12" y="12"/>
                    </a:cubicBezTo>
                    <a:cubicBezTo>
                      <a:pt x="19" y="12"/>
                      <a:pt x="23" y="10"/>
                      <a:pt x="27" y="7"/>
                    </a:cubicBezTo>
                    <a:cubicBezTo>
                      <a:pt x="29" y="5"/>
                      <a:pt x="29" y="7"/>
                      <a:pt x="29" y="7"/>
                    </a:cubicBezTo>
                    <a:cubicBezTo>
                      <a:pt x="30" y="7"/>
                      <a:pt x="32" y="7"/>
                      <a:pt x="33" y="7"/>
                    </a:cubicBezTo>
                    <a:cubicBezTo>
                      <a:pt x="34" y="2"/>
                      <a:pt x="33" y="1"/>
                      <a:pt x="33" y="1"/>
                    </a:cubicBezTo>
                    <a:cubicBezTo>
                      <a:pt x="34" y="0"/>
                      <a:pt x="34" y="0"/>
                      <a:pt x="34" y="0"/>
                    </a:cubicBezTo>
                    <a:lnTo>
                      <a:pt x="18" y="0"/>
                    </a:lnTo>
                    <a:close/>
                  </a:path>
                </a:pathLst>
              </a:custGeom>
              <a:solidFill>
                <a:schemeClr val="accent2">
                  <a:lumMod val="9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71" name="Freeform 75">
                <a:extLst>
                  <a:ext uri="{FF2B5EF4-FFF2-40B4-BE49-F238E27FC236}">
                    <a16:creationId xmlns:a16="http://schemas.microsoft.com/office/drawing/2014/main" id="{F605F626-BCCD-90F7-9BAC-36B7D4DBE119}"/>
                  </a:ext>
                </a:extLst>
              </p:cNvPr>
              <p:cNvSpPr>
                <a:spLocks/>
              </p:cNvSpPr>
              <p:nvPr/>
            </p:nvSpPr>
            <p:spPr bwMode="auto">
              <a:xfrm>
                <a:off x="9584361" y="5258595"/>
                <a:ext cx="36513" cy="36513"/>
              </a:xfrm>
              <a:custGeom>
                <a:avLst/>
                <a:gdLst>
                  <a:gd name="T0" fmla="*/ 0 w 21"/>
                  <a:gd name="T1" fmla="*/ 16 h 21"/>
                  <a:gd name="T2" fmla="*/ 4 w 21"/>
                  <a:gd name="T3" fmla="*/ 12 h 21"/>
                  <a:gd name="T4" fmla="*/ 6 w 21"/>
                  <a:gd name="T5" fmla="*/ 13 h 21"/>
                  <a:gd name="T6" fmla="*/ 12 w 21"/>
                  <a:gd name="T7" fmla="*/ 18 h 21"/>
                  <a:gd name="T8" fmla="*/ 21 w 21"/>
                  <a:gd name="T9" fmla="*/ 0 h 21"/>
                  <a:gd name="T10" fmla="*/ 4 w 21"/>
                  <a:gd name="T11" fmla="*/ 3 h 21"/>
                  <a:gd name="T12" fmla="*/ 0 w 21"/>
                  <a:gd name="T13" fmla="*/ 16 h 21"/>
                </a:gdLst>
                <a:ahLst/>
                <a:cxnLst>
                  <a:cxn ang="0">
                    <a:pos x="T0" y="T1"/>
                  </a:cxn>
                  <a:cxn ang="0">
                    <a:pos x="T2" y="T3"/>
                  </a:cxn>
                  <a:cxn ang="0">
                    <a:pos x="T4" y="T5"/>
                  </a:cxn>
                  <a:cxn ang="0">
                    <a:pos x="T6" y="T7"/>
                  </a:cxn>
                  <a:cxn ang="0">
                    <a:pos x="T8" y="T9"/>
                  </a:cxn>
                  <a:cxn ang="0">
                    <a:pos x="T10" y="T11"/>
                  </a:cxn>
                  <a:cxn ang="0">
                    <a:pos x="T12" y="T13"/>
                  </a:cxn>
                </a:cxnLst>
                <a:rect l="0" t="0" r="r" b="b"/>
                <a:pathLst>
                  <a:path w="21" h="21">
                    <a:moveTo>
                      <a:pt x="0" y="16"/>
                    </a:moveTo>
                    <a:cubicBezTo>
                      <a:pt x="0" y="21"/>
                      <a:pt x="4" y="14"/>
                      <a:pt x="4" y="12"/>
                    </a:cubicBezTo>
                    <a:cubicBezTo>
                      <a:pt x="4" y="9"/>
                      <a:pt x="6" y="9"/>
                      <a:pt x="6" y="13"/>
                    </a:cubicBezTo>
                    <a:cubicBezTo>
                      <a:pt x="6" y="16"/>
                      <a:pt x="8" y="19"/>
                      <a:pt x="12" y="18"/>
                    </a:cubicBezTo>
                    <a:cubicBezTo>
                      <a:pt x="19" y="18"/>
                      <a:pt x="21" y="0"/>
                      <a:pt x="21" y="0"/>
                    </a:cubicBezTo>
                    <a:cubicBezTo>
                      <a:pt x="4" y="3"/>
                      <a:pt x="4" y="3"/>
                      <a:pt x="4" y="3"/>
                    </a:cubicBezTo>
                    <a:cubicBezTo>
                      <a:pt x="1" y="3"/>
                      <a:pt x="1" y="11"/>
                      <a:pt x="0" y="16"/>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72" name="Freeform 76">
                <a:extLst>
                  <a:ext uri="{FF2B5EF4-FFF2-40B4-BE49-F238E27FC236}">
                    <a16:creationId xmlns:a16="http://schemas.microsoft.com/office/drawing/2014/main" id="{E56621DC-515D-ED1B-A00A-8C2C61DE915D}"/>
                  </a:ext>
                </a:extLst>
              </p:cNvPr>
              <p:cNvSpPr>
                <a:spLocks/>
              </p:cNvSpPr>
              <p:nvPr/>
            </p:nvSpPr>
            <p:spPr bwMode="auto">
              <a:xfrm>
                <a:off x="9350998" y="5258595"/>
                <a:ext cx="36513" cy="36513"/>
              </a:xfrm>
              <a:custGeom>
                <a:avLst/>
                <a:gdLst>
                  <a:gd name="T0" fmla="*/ 9 w 21"/>
                  <a:gd name="T1" fmla="*/ 19 h 21"/>
                  <a:gd name="T2" fmla="*/ 15 w 21"/>
                  <a:gd name="T3" fmla="*/ 13 h 21"/>
                  <a:gd name="T4" fmla="*/ 17 w 21"/>
                  <a:gd name="T5" fmla="*/ 12 h 21"/>
                  <a:gd name="T6" fmla="*/ 21 w 21"/>
                  <a:gd name="T7" fmla="*/ 16 h 21"/>
                  <a:gd name="T8" fmla="*/ 16 w 21"/>
                  <a:gd name="T9" fmla="*/ 4 h 21"/>
                  <a:gd name="T10" fmla="*/ 0 w 21"/>
                  <a:gd name="T11" fmla="*/ 0 h 21"/>
                  <a:gd name="T12" fmla="*/ 9 w 21"/>
                  <a:gd name="T13" fmla="*/ 19 h 21"/>
                </a:gdLst>
                <a:ahLst/>
                <a:cxnLst>
                  <a:cxn ang="0">
                    <a:pos x="T0" y="T1"/>
                  </a:cxn>
                  <a:cxn ang="0">
                    <a:pos x="T2" y="T3"/>
                  </a:cxn>
                  <a:cxn ang="0">
                    <a:pos x="T4" y="T5"/>
                  </a:cxn>
                  <a:cxn ang="0">
                    <a:pos x="T6" y="T7"/>
                  </a:cxn>
                  <a:cxn ang="0">
                    <a:pos x="T8" y="T9"/>
                  </a:cxn>
                  <a:cxn ang="0">
                    <a:pos x="T10" y="T11"/>
                  </a:cxn>
                  <a:cxn ang="0">
                    <a:pos x="T12" y="T13"/>
                  </a:cxn>
                </a:cxnLst>
                <a:rect l="0" t="0" r="r" b="b"/>
                <a:pathLst>
                  <a:path w="21" h="21">
                    <a:moveTo>
                      <a:pt x="9" y="19"/>
                    </a:moveTo>
                    <a:cubicBezTo>
                      <a:pt x="13" y="19"/>
                      <a:pt x="15" y="17"/>
                      <a:pt x="15" y="13"/>
                    </a:cubicBezTo>
                    <a:cubicBezTo>
                      <a:pt x="15" y="10"/>
                      <a:pt x="17" y="10"/>
                      <a:pt x="17" y="12"/>
                    </a:cubicBezTo>
                    <a:cubicBezTo>
                      <a:pt x="17" y="15"/>
                      <a:pt x="21" y="21"/>
                      <a:pt x="21" y="16"/>
                    </a:cubicBezTo>
                    <a:cubicBezTo>
                      <a:pt x="20" y="11"/>
                      <a:pt x="19" y="4"/>
                      <a:pt x="16" y="4"/>
                    </a:cubicBezTo>
                    <a:cubicBezTo>
                      <a:pt x="0" y="0"/>
                      <a:pt x="0" y="0"/>
                      <a:pt x="0" y="0"/>
                    </a:cubicBezTo>
                    <a:cubicBezTo>
                      <a:pt x="0" y="0"/>
                      <a:pt x="2" y="18"/>
                      <a:pt x="9" y="19"/>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73" name="Freeform 77">
                <a:extLst>
                  <a:ext uri="{FF2B5EF4-FFF2-40B4-BE49-F238E27FC236}">
                    <a16:creationId xmlns:a16="http://schemas.microsoft.com/office/drawing/2014/main" id="{4C01CA1C-CBFD-5367-51B9-13C1D4ACBF69}"/>
                  </a:ext>
                </a:extLst>
              </p:cNvPr>
              <p:cNvSpPr>
                <a:spLocks noEditPoints="1"/>
              </p:cNvSpPr>
              <p:nvPr/>
            </p:nvSpPr>
            <p:spPr bwMode="auto">
              <a:xfrm>
                <a:off x="9333536" y="4988720"/>
                <a:ext cx="307975" cy="628650"/>
              </a:xfrm>
              <a:custGeom>
                <a:avLst/>
                <a:gdLst>
                  <a:gd name="T0" fmla="*/ 113 w 177"/>
                  <a:gd name="T1" fmla="*/ 6 h 361"/>
                  <a:gd name="T2" fmla="*/ 95 w 177"/>
                  <a:gd name="T3" fmla="*/ 21 h 361"/>
                  <a:gd name="T4" fmla="*/ 93 w 177"/>
                  <a:gd name="T5" fmla="*/ 11 h 361"/>
                  <a:gd name="T6" fmla="*/ 83 w 177"/>
                  <a:gd name="T7" fmla="*/ 16 h 361"/>
                  <a:gd name="T8" fmla="*/ 79 w 177"/>
                  <a:gd name="T9" fmla="*/ 61 h 361"/>
                  <a:gd name="T10" fmla="*/ 63 w 177"/>
                  <a:gd name="T11" fmla="*/ 4 h 361"/>
                  <a:gd name="T12" fmla="*/ 1 w 177"/>
                  <a:gd name="T13" fmla="*/ 35 h 361"/>
                  <a:gd name="T14" fmla="*/ 8 w 177"/>
                  <a:gd name="T15" fmla="*/ 149 h 361"/>
                  <a:gd name="T16" fmla="*/ 29 w 177"/>
                  <a:gd name="T17" fmla="*/ 139 h 361"/>
                  <a:gd name="T18" fmla="*/ 29 w 177"/>
                  <a:gd name="T19" fmla="*/ 54 h 361"/>
                  <a:gd name="T20" fmla="*/ 32 w 177"/>
                  <a:gd name="T21" fmla="*/ 104 h 361"/>
                  <a:gd name="T22" fmla="*/ 37 w 177"/>
                  <a:gd name="T23" fmla="*/ 156 h 361"/>
                  <a:gd name="T24" fmla="*/ 40 w 177"/>
                  <a:gd name="T25" fmla="*/ 163 h 361"/>
                  <a:gd name="T26" fmla="*/ 49 w 177"/>
                  <a:gd name="T27" fmla="*/ 258 h 361"/>
                  <a:gd name="T28" fmla="*/ 36 w 177"/>
                  <a:gd name="T29" fmla="*/ 262 h 361"/>
                  <a:gd name="T30" fmla="*/ 25 w 177"/>
                  <a:gd name="T31" fmla="*/ 246 h 361"/>
                  <a:gd name="T32" fmla="*/ 32 w 177"/>
                  <a:gd name="T33" fmla="*/ 261 h 361"/>
                  <a:gd name="T34" fmla="*/ 21 w 177"/>
                  <a:gd name="T35" fmla="*/ 268 h 361"/>
                  <a:gd name="T36" fmla="*/ 86 w 177"/>
                  <a:gd name="T37" fmla="*/ 329 h 361"/>
                  <a:gd name="T38" fmla="*/ 123 w 177"/>
                  <a:gd name="T39" fmla="*/ 361 h 361"/>
                  <a:gd name="T40" fmla="*/ 104 w 177"/>
                  <a:gd name="T41" fmla="*/ 328 h 361"/>
                  <a:gd name="T42" fmla="*/ 147 w 177"/>
                  <a:gd name="T43" fmla="*/ 267 h 361"/>
                  <a:gd name="T44" fmla="*/ 158 w 177"/>
                  <a:gd name="T45" fmla="*/ 257 h 361"/>
                  <a:gd name="T46" fmla="*/ 124 w 177"/>
                  <a:gd name="T47" fmla="*/ 259 h 361"/>
                  <a:gd name="T48" fmla="*/ 131 w 177"/>
                  <a:gd name="T49" fmla="*/ 169 h 361"/>
                  <a:gd name="T50" fmla="*/ 137 w 177"/>
                  <a:gd name="T51" fmla="*/ 156 h 361"/>
                  <a:gd name="T52" fmla="*/ 140 w 177"/>
                  <a:gd name="T53" fmla="*/ 122 h 361"/>
                  <a:gd name="T54" fmla="*/ 145 w 177"/>
                  <a:gd name="T55" fmla="*/ 55 h 361"/>
                  <a:gd name="T56" fmla="*/ 149 w 177"/>
                  <a:gd name="T57" fmla="*/ 77 h 361"/>
                  <a:gd name="T58" fmla="*/ 145 w 177"/>
                  <a:gd name="T59" fmla="*/ 90 h 361"/>
                  <a:gd name="T60" fmla="*/ 148 w 177"/>
                  <a:gd name="T61" fmla="*/ 133 h 361"/>
                  <a:gd name="T62" fmla="*/ 165 w 177"/>
                  <a:gd name="T63" fmla="*/ 149 h 361"/>
                  <a:gd name="T64" fmla="*/ 176 w 177"/>
                  <a:gd name="T65" fmla="*/ 29 h 361"/>
                  <a:gd name="T66" fmla="*/ 84 w 177"/>
                  <a:gd name="T67" fmla="*/ 191 h 361"/>
                  <a:gd name="T68" fmla="*/ 88 w 177"/>
                  <a:gd name="T69" fmla="*/ 191 h 361"/>
                  <a:gd name="T70" fmla="*/ 84 w 177"/>
                  <a:gd name="T71" fmla="*/ 191 h 361"/>
                  <a:gd name="T72" fmla="*/ 155 w 177"/>
                  <a:gd name="T73" fmla="*/ 292 h 361"/>
                  <a:gd name="T74" fmla="*/ 120 w 177"/>
                  <a:gd name="T75" fmla="*/ 314 h 361"/>
                  <a:gd name="T76" fmla="*/ 46 w 177"/>
                  <a:gd name="T77" fmla="*/ 313 h 361"/>
                  <a:gd name="T78" fmla="*/ 50 w 177"/>
                  <a:gd name="T79" fmla="*/ 269 h 361"/>
                  <a:gd name="T80" fmla="*/ 72 w 177"/>
                  <a:gd name="T81" fmla="*/ 279 h 361"/>
                  <a:gd name="T82" fmla="*/ 75 w 177"/>
                  <a:gd name="T83" fmla="*/ 269 h 361"/>
                  <a:gd name="T84" fmla="*/ 76 w 177"/>
                  <a:gd name="T85" fmla="*/ 266 h 361"/>
                  <a:gd name="T86" fmla="*/ 86 w 177"/>
                  <a:gd name="T87" fmla="*/ 266 h 361"/>
                  <a:gd name="T88" fmla="*/ 100 w 177"/>
                  <a:gd name="T89" fmla="*/ 279 h 361"/>
                  <a:gd name="T90" fmla="*/ 123 w 177"/>
                  <a:gd name="T91" fmla="*/ 270 h 361"/>
                  <a:gd name="T92" fmla="*/ 86 w 177"/>
                  <a:gd name="T93" fmla="*/ 255 h 361"/>
                  <a:gd name="T94" fmla="*/ 82 w 177"/>
                  <a:gd name="T95" fmla="*/ 207 h 361"/>
                  <a:gd name="T96" fmla="*/ 97 w 177"/>
                  <a:gd name="T97" fmla="*/ 255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7" h="361">
                    <a:moveTo>
                      <a:pt x="116" y="4"/>
                    </a:moveTo>
                    <a:cubicBezTo>
                      <a:pt x="117" y="4"/>
                      <a:pt x="115" y="5"/>
                      <a:pt x="113" y="6"/>
                    </a:cubicBezTo>
                    <a:cubicBezTo>
                      <a:pt x="100" y="64"/>
                      <a:pt x="100" y="64"/>
                      <a:pt x="100" y="64"/>
                    </a:cubicBezTo>
                    <a:cubicBezTo>
                      <a:pt x="95" y="21"/>
                      <a:pt x="95" y="21"/>
                      <a:pt x="95" y="21"/>
                    </a:cubicBezTo>
                    <a:cubicBezTo>
                      <a:pt x="96" y="16"/>
                      <a:pt x="96" y="16"/>
                      <a:pt x="96" y="16"/>
                    </a:cubicBezTo>
                    <a:cubicBezTo>
                      <a:pt x="93" y="11"/>
                      <a:pt x="93" y="11"/>
                      <a:pt x="93" y="11"/>
                    </a:cubicBezTo>
                    <a:cubicBezTo>
                      <a:pt x="86" y="11"/>
                      <a:pt x="86" y="11"/>
                      <a:pt x="86" y="11"/>
                    </a:cubicBezTo>
                    <a:cubicBezTo>
                      <a:pt x="83" y="16"/>
                      <a:pt x="83" y="16"/>
                      <a:pt x="83" y="16"/>
                    </a:cubicBezTo>
                    <a:cubicBezTo>
                      <a:pt x="85" y="20"/>
                      <a:pt x="85" y="20"/>
                      <a:pt x="85" y="20"/>
                    </a:cubicBezTo>
                    <a:cubicBezTo>
                      <a:pt x="79" y="61"/>
                      <a:pt x="79" y="61"/>
                      <a:pt x="79" y="61"/>
                    </a:cubicBezTo>
                    <a:cubicBezTo>
                      <a:pt x="79" y="63"/>
                      <a:pt x="79" y="63"/>
                      <a:pt x="79" y="63"/>
                    </a:cubicBezTo>
                    <a:cubicBezTo>
                      <a:pt x="63" y="4"/>
                      <a:pt x="63" y="4"/>
                      <a:pt x="63" y="4"/>
                    </a:cubicBezTo>
                    <a:cubicBezTo>
                      <a:pt x="62" y="4"/>
                      <a:pt x="61" y="4"/>
                      <a:pt x="60" y="4"/>
                    </a:cubicBezTo>
                    <a:cubicBezTo>
                      <a:pt x="34" y="7"/>
                      <a:pt x="2" y="17"/>
                      <a:pt x="1" y="35"/>
                    </a:cubicBezTo>
                    <a:cubicBezTo>
                      <a:pt x="0" y="41"/>
                      <a:pt x="3" y="101"/>
                      <a:pt x="6" y="133"/>
                    </a:cubicBezTo>
                    <a:cubicBezTo>
                      <a:pt x="7" y="140"/>
                      <a:pt x="8" y="145"/>
                      <a:pt x="8" y="149"/>
                    </a:cubicBezTo>
                    <a:cubicBezTo>
                      <a:pt x="16" y="153"/>
                      <a:pt x="26" y="153"/>
                      <a:pt x="30" y="153"/>
                    </a:cubicBezTo>
                    <a:cubicBezTo>
                      <a:pt x="30" y="150"/>
                      <a:pt x="29" y="145"/>
                      <a:pt x="29" y="139"/>
                    </a:cubicBezTo>
                    <a:cubicBezTo>
                      <a:pt x="27" y="110"/>
                      <a:pt x="24" y="50"/>
                      <a:pt x="26" y="51"/>
                    </a:cubicBezTo>
                    <a:cubicBezTo>
                      <a:pt x="27" y="52"/>
                      <a:pt x="28" y="53"/>
                      <a:pt x="29" y="54"/>
                    </a:cubicBezTo>
                    <a:cubicBezTo>
                      <a:pt x="29" y="54"/>
                      <a:pt x="29" y="54"/>
                      <a:pt x="29" y="54"/>
                    </a:cubicBezTo>
                    <a:cubicBezTo>
                      <a:pt x="32" y="104"/>
                      <a:pt x="32" y="104"/>
                      <a:pt x="32" y="104"/>
                    </a:cubicBezTo>
                    <a:cubicBezTo>
                      <a:pt x="34" y="124"/>
                      <a:pt x="35" y="140"/>
                      <a:pt x="36" y="149"/>
                    </a:cubicBezTo>
                    <a:cubicBezTo>
                      <a:pt x="37" y="153"/>
                      <a:pt x="37" y="156"/>
                      <a:pt x="37" y="156"/>
                    </a:cubicBezTo>
                    <a:cubicBezTo>
                      <a:pt x="37" y="157"/>
                      <a:pt x="37" y="157"/>
                      <a:pt x="37" y="157"/>
                    </a:cubicBezTo>
                    <a:cubicBezTo>
                      <a:pt x="38" y="159"/>
                      <a:pt x="39" y="161"/>
                      <a:pt x="40" y="163"/>
                    </a:cubicBezTo>
                    <a:cubicBezTo>
                      <a:pt x="41" y="164"/>
                      <a:pt x="41" y="166"/>
                      <a:pt x="42" y="167"/>
                    </a:cubicBezTo>
                    <a:cubicBezTo>
                      <a:pt x="49" y="258"/>
                      <a:pt x="49" y="258"/>
                      <a:pt x="49" y="258"/>
                    </a:cubicBezTo>
                    <a:cubicBezTo>
                      <a:pt x="48" y="259"/>
                      <a:pt x="46" y="259"/>
                      <a:pt x="45" y="259"/>
                    </a:cubicBezTo>
                    <a:cubicBezTo>
                      <a:pt x="42" y="260"/>
                      <a:pt x="39" y="261"/>
                      <a:pt x="36" y="262"/>
                    </a:cubicBezTo>
                    <a:cubicBezTo>
                      <a:pt x="35" y="260"/>
                      <a:pt x="35" y="260"/>
                      <a:pt x="35" y="260"/>
                    </a:cubicBezTo>
                    <a:cubicBezTo>
                      <a:pt x="25" y="246"/>
                      <a:pt x="25" y="246"/>
                      <a:pt x="25" y="246"/>
                    </a:cubicBezTo>
                    <a:cubicBezTo>
                      <a:pt x="23" y="248"/>
                      <a:pt x="23" y="248"/>
                      <a:pt x="23" y="248"/>
                    </a:cubicBezTo>
                    <a:cubicBezTo>
                      <a:pt x="32" y="261"/>
                      <a:pt x="32" y="261"/>
                      <a:pt x="32" y="261"/>
                    </a:cubicBezTo>
                    <a:cubicBezTo>
                      <a:pt x="33" y="263"/>
                      <a:pt x="33" y="263"/>
                      <a:pt x="33" y="263"/>
                    </a:cubicBezTo>
                    <a:cubicBezTo>
                      <a:pt x="29" y="265"/>
                      <a:pt x="25" y="266"/>
                      <a:pt x="21" y="268"/>
                    </a:cubicBezTo>
                    <a:cubicBezTo>
                      <a:pt x="11" y="275"/>
                      <a:pt x="5" y="283"/>
                      <a:pt x="5" y="292"/>
                    </a:cubicBezTo>
                    <a:cubicBezTo>
                      <a:pt x="5" y="313"/>
                      <a:pt x="39" y="329"/>
                      <a:pt x="86" y="329"/>
                    </a:cubicBezTo>
                    <a:cubicBezTo>
                      <a:pt x="91" y="329"/>
                      <a:pt x="96" y="328"/>
                      <a:pt x="101" y="328"/>
                    </a:cubicBezTo>
                    <a:cubicBezTo>
                      <a:pt x="123" y="361"/>
                      <a:pt x="123" y="361"/>
                      <a:pt x="123" y="361"/>
                    </a:cubicBezTo>
                    <a:cubicBezTo>
                      <a:pt x="125" y="359"/>
                      <a:pt x="125" y="359"/>
                      <a:pt x="125" y="359"/>
                    </a:cubicBezTo>
                    <a:cubicBezTo>
                      <a:pt x="104" y="328"/>
                      <a:pt x="104" y="328"/>
                      <a:pt x="104" y="328"/>
                    </a:cubicBezTo>
                    <a:cubicBezTo>
                      <a:pt x="141" y="324"/>
                      <a:pt x="167" y="310"/>
                      <a:pt x="167" y="292"/>
                    </a:cubicBezTo>
                    <a:cubicBezTo>
                      <a:pt x="167" y="282"/>
                      <a:pt x="159" y="273"/>
                      <a:pt x="147" y="267"/>
                    </a:cubicBezTo>
                    <a:cubicBezTo>
                      <a:pt x="159" y="259"/>
                      <a:pt x="159" y="259"/>
                      <a:pt x="159" y="259"/>
                    </a:cubicBezTo>
                    <a:cubicBezTo>
                      <a:pt x="158" y="257"/>
                      <a:pt x="158" y="257"/>
                      <a:pt x="158" y="257"/>
                    </a:cubicBezTo>
                    <a:cubicBezTo>
                      <a:pt x="144" y="265"/>
                      <a:pt x="144" y="265"/>
                      <a:pt x="144" y="265"/>
                    </a:cubicBezTo>
                    <a:cubicBezTo>
                      <a:pt x="138" y="263"/>
                      <a:pt x="131" y="260"/>
                      <a:pt x="124" y="259"/>
                    </a:cubicBezTo>
                    <a:cubicBezTo>
                      <a:pt x="129" y="188"/>
                      <a:pt x="129" y="188"/>
                      <a:pt x="129" y="188"/>
                    </a:cubicBezTo>
                    <a:cubicBezTo>
                      <a:pt x="131" y="169"/>
                      <a:pt x="131" y="169"/>
                      <a:pt x="131" y="169"/>
                    </a:cubicBezTo>
                    <a:cubicBezTo>
                      <a:pt x="133" y="165"/>
                      <a:pt x="135" y="161"/>
                      <a:pt x="137" y="157"/>
                    </a:cubicBezTo>
                    <a:cubicBezTo>
                      <a:pt x="137" y="156"/>
                      <a:pt x="137" y="156"/>
                      <a:pt x="137" y="156"/>
                    </a:cubicBezTo>
                    <a:cubicBezTo>
                      <a:pt x="137" y="156"/>
                      <a:pt x="138" y="147"/>
                      <a:pt x="139" y="134"/>
                    </a:cubicBezTo>
                    <a:cubicBezTo>
                      <a:pt x="139" y="130"/>
                      <a:pt x="140" y="126"/>
                      <a:pt x="140" y="122"/>
                    </a:cubicBezTo>
                    <a:cubicBezTo>
                      <a:pt x="144" y="56"/>
                      <a:pt x="144" y="56"/>
                      <a:pt x="144" y="56"/>
                    </a:cubicBezTo>
                    <a:cubicBezTo>
                      <a:pt x="144" y="55"/>
                      <a:pt x="145" y="55"/>
                      <a:pt x="145" y="55"/>
                    </a:cubicBezTo>
                    <a:cubicBezTo>
                      <a:pt x="146" y="54"/>
                      <a:pt x="147" y="52"/>
                      <a:pt x="148" y="51"/>
                    </a:cubicBezTo>
                    <a:cubicBezTo>
                      <a:pt x="149" y="50"/>
                      <a:pt x="149" y="62"/>
                      <a:pt x="149" y="77"/>
                    </a:cubicBezTo>
                    <a:cubicBezTo>
                      <a:pt x="143" y="89"/>
                      <a:pt x="143" y="89"/>
                      <a:pt x="143" y="89"/>
                    </a:cubicBezTo>
                    <a:cubicBezTo>
                      <a:pt x="145" y="90"/>
                      <a:pt x="145" y="90"/>
                      <a:pt x="145" y="90"/>
                    </a:cubicBezTo>
                    <a:cubicBezTo>
                      <a:pt x="149" y="83"/>
                      <a:pt x="149" y="83"/>
                      <a:pt x="149" y="83"/>
                    </a:cubicBezTo>
                    <a:cubicBezTo>
                      <a:pt x="149" y="99"/>
                      <a:pt x="149" y="118"/>
                      <a:pt x="148" y="133"/>
                    </a:cubicBezTo>
                    <a:cubicBezTo>
                      <a:pt x="148" y="142"/>
                      <a:pt x="147" y="149"/>
                      <a:pt x="147" y="152"/>
                    </a:cubicBezTo>
                    <a:cubicBezTo>
                      <a:pt x="151" y="154"/>
                      <a:pt x="158" y="152"/>
                      <a:pt x="165" y="149"/>
                    </a:cubicBezTo>
                    <a:cubicBezTo>
                      <a:pt x="166" y="146"/>
                      <a:pt x="166" y="142"/>
                      <a:pt x="167" y="136"/>
                    </a:cubicBezTo>
                    <a:cubicBezTo>
                      <a:pt x="171" y="105"/>
                      <a:pt x="177" y="36"/>
                      <a:pt x="176" y="29"/>
                    </a:cubicBezTo>
                    <a:cubicBezTo>
                      <a:pt x="174" y="24"/>
                      <a:pt x="142" y="0"/>
                      <a:pt x="116" y="4"/>
                    </a:cubicBezTo>
                    <a:close/>
                    <a:moveTo>
                      <a:pt x="84" y="191"/>
                    </a:moveTo>
                    <a:cubicBezTo>
                      <a:pt x="85" y="191"/>
                      <a:pt x="86" y="191"/>
                      <a:pt x="86" y="191"/>
                    </a:cubicBezTo>
                    <a:cubicBezTo>
                      <a:pt x="87" y="191"/>
                      <a:pt x="87" y="191"/>
                      <a:pt x="88" y="191"/>
                    </a:cubicBezTo>
                    <a:cubicBezTo>
                      <a:pt x="83" y="200"/>
                      <a:pt x="83" y="200"/>
                      <a:pt x="83" y="200"/>
                    </a:cubicBezTo>
                    <a:lnTo>
                      <a:pt x="84" y="191"/>
                    </a:lnTo>
                    <a:close/>
                    <a:moveTo>
                      <a:pt x="138" y="275"/>
                    </a:moveTo>
                    <a:cubicBezTo>
                      <a:pt x="149" y="280"/>
                      <a:pt x="155" y="286"/>
                      <a:pt x="155" y="292"/>
                    </a:cubicBezTo>
                    <a:cubicBezTo>
                      <a:pt x="155" y="298"/>
                      <a:pt x="147" y="305"/>
                      <a:pt x="134" y="310"/>
                    </a:cubicBezTo>
                    <a:cubicBezTo>
                      <a:pt x="129" y="311"/>
                      <a:pt x="125" y="313"/>
                      <a:pt x="120" y="314"/>
                    </a:cubicBezTo>
                    <a:cubicBezTo>
                      <a:pt x="110" y="316"/>
                      <a:pt x="98" y="317"/>
                      <a:pt x="86" y="317"/>
                    </a:cubicBezTo>
                    <a:cubicBezTo>
                      <a:pt x="71" y="317"/>
                      <a:pt x="57" y="316"/>
                      <a:pt x="46" y="313"/>
                    </a:cubicBezTo>
                    <a:cubicBezTo>
                      <a:pt x="28" y="307"/>
                      <a:pt x="16" y="299"/>
                      <a:pt x="16" y="292"/>
                    </a:cubicBezTo>
                    <a:cubicBezTo>
                      <a:pt x="16" y="283"/>
                      <a:pt x="29" y="274"/>
                      <a:pt x="50" y="269"/>
                    </a:cubicBezTo>
                    <a:cubicBezTo>
                      <a:pt x="51" y="279"/>
                      <a:pt x="51" y="279"/>
                      <a:pt x="51" y="279"/>
                    </a:cubicBezTo>
                    <a:cubicBezTo>
                      <a:pt x="72" y="279"/>
                      <a:pt x="72" y="279"/>
                      <a:pt x="72" y="279"/>
                    </a:cubicBezTo>
                    <a:cubicBezTo>
                      <a:pt x="74" y="278"/>
                      <a:pt x="74" y="278"/>
                      <a:pt x="74" y="278"/>
                    </a:cubicBezTo>
                    <a:cubicBezTo>
                      <a:pt x="75" y="269"/>
                      <a:pt x="75" y="269"/>
                      <a:pt x="75" y="269"/>
                    </a:cubicBezTo>
                    <a:cubicBezTo>
                      <a:pt x="75" y="266"/>
                      <a:pt x="75" y="266"/>
                      <a:pt x="75" y="266"/>
                    </a:cubicBezTo>
                    <a:cubicBezTo>
                      <a:pt x="76" y="266"/>
                      <a:pt x="76" y="266"/>
                      <a:pt x="76" y="266"/>
                    </a:cubicBezTo>
                    <a:cubicBezTo>
                      <a:pt x="76" y="266"/>
                      <a:pt x="77" y="266"/>
                      <a:pt x="77" y="266"/>
                    </a:cubicBezTo>
                    <a:cubicBezTo>
                      <a:pt x="80" y="266"/>
                      <a:pt x="83" y="266"/>
                      <a:pt x="86" y="266"/>
                    </a:cubicBezTo>
                    <a:cubicBezTo>
                      <a:pt x="90" y="266"/>
                      <a:pt x="94" y="266"/>
                      <a:pt x="99" y="266"/>
                    </a:cubicBezTo>
                    <a:cubicBezTo>
                      <a:pt x="100" y="279"/>
                      <a:pt x="100" y="279"/>
                      <a:pt x="100" y="279"/>
                    </a:cubicBezTo>
                    <a:cubicBezTo>
                      <a:pt x="122" y="279"/>
                      <a:pt x="122" y="279"/>
                      <a:pt x="122" y="279"/>
                    </a:cubicBezTo>
                    <a:cubicBezTo>
                      <a:pt x="123" y="270"/>
                      <a:pt x="123" y="270"/>
                      <a:pt x="123" y="270"/>
                    </a:cubicBezTo>
                    <a:cubicBezTo>
                      <a:pt x="129" y="271"/>
                      <a:pt x="134" y="273"/>
                      <a:pt x="138" y="275"/>
                    </a:cubicBezTo>
                    <a:close/>
                    <a:moveTo>
                      <a:pt x="86" y="255"/>
                    </a:moveTo>
                    <a:cubicBezTo>
                      <a:pt x="83" y="255"/>
                      <a:pt x="80" y="255"/>
                      <a:pt x="77" y="255"/>
                    </a:cubicBezTo>
                    <a:cubicBezTo>
                      <a:pt x="82" y="207"/>
                      <a:pt x="82" y="207"/>
                      <a:pt x="82" y="207"/>
                    </a:cubicBezTo>
                    <a:cubicBezTo>
                      <a:pt x="89" y="194"/>
                      <a:pt x="89" y="194"/>
                      <a:pt x="89" y="194"/>
                    </a:cubicBezTo>
                    <a:cubicBezTo>
                      <a:pt x="97" y="255"/>
                      <a:pt x="97" y="255"/>
                      <a:pt x="97" y="255"/>
                    </a:cubicBezTo>
                    <a:cubicBezTo>
                      <a:pt x="93" y="255"/>
                      <a:pt x="90" y="255"/>
                      <a:pt x="86" y="25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74" name="Freeform 78">
                <a:extLst>
                  <a:ext uri="{FF2B5EF4-FFF2-40B4-BE49-F238E27FC236}">
                    <a16:creationId xmlns:a16="http://schemas.microsoft.com/office/drawing/2014/main" id="{365C2E41-22E9-9AE0-4A35-6AB83AC6A36D}"/>
                  </a:ext>
                </a:extLst>
              </p:cNvPr>
              <p:cNvSpPr>
                <a:spLocks/>
              </p:cNvSpPr>
              <p:nvPr/>
            </p:nvSpPr>
            <p:spPr bwMode="auto">
              <a:xfrm>
                <a:off x="9419261" y="4801395"/>
                <a:ext cx="136525" cy="195263"/>
              </a:xfrm>
              <a:custGeom>
                <a:avLst/>
                <a:gdLst>
                  <a:gd name="T0" fmla="*/ 4 w 79"/>
                  <a:gd name="T1" fmla="*/ 52 h 112"/>
                  <a:gd name="T2" fmla="*/ 0 w 79"/>
                  <a:gd name="T3" fmla="*/ 65 h 112"/>
                  <a:gd name="T4" fmla="*/ 4 w 79"/>
                  <a:gd name="T5" fmla="*/ 78 h 112"/>
                  <a:gd name="T6" fmla="*/ 6 w 79"/>
                  <a:gd name="T7" fmla="*/ 74 h 112"/>
                  <a:gd name="T8" fmla="*/ 40 w 79"/>
                  <a:gd name="T9" fmla="*/ 112 h 112"/>
                  <a:gd name="T10" fmla="*/ 73 w 79"/>
                  <a:gd name="T11" fmla="*/ 73 h 112"/>
                  <a:gd name="T12" fmla="*/ 76 w 79"/>
                  <a:gd name="T13" fmla="*/ 77 h 112"/>
                  <a:gd name="T14" fmla="*/ 79 w 79"/>
                  <a:gd name="T15" fmla="*/ 64 h 112"/>
                  <a:gd name="T16" fmla="*/ 76 w 79"/>
                  <a:gd name="T17" fmla="*/ 52 h 112"/>
                  <a:gd name="T18" fmla="*/ 75 w 79"/>
                  <a:gd name="T19" fmla="*/ 52 h 112"/>
                  <a:gd name="T20" fmla="*/ 74 w 79"/>
                  <a:gd name="T21" fmla="*/ 41 h 112"/>
                  <a:gd name="T22" fmla="*/ 46 w 79"/>
                  <a:gd name="T23" fmla="*/ 34 h 112"/>
                  <a:gd name="T24" fmla="*/ 50 w 79"/>
                  <a:gd name="T25" fmla="*/ 36 h 112"/>
                  <a:gd name="T26" fmla="*/ 78 w 79"/>
                  <a:gd name="T27" fmla="*/ 27 h 112"/>
                  <a:gd name="T28" fmla="*/ 14 w 79"/>
                  <a:gd name="T29" fmla="*/ 20 h 112"/>
                  <a:gd name="T30" fmla="*/ 2 w 79"/>
                  <a:gd name="T31" fmla="*/ 28 h 112"/>
                  <a:gd name="T32" fmla="*/ 10 w 79"/>
                  <a:gd name="T33" fmla="*/ 28 h 112"/>
                  <a:gd name="T34" fmla="*/ 5 w 79"/>
                  <a:gd name="T35" fmla="*/ 46 h 112"/>
                  <a:gd name="T36" fmla="*/ 4 w 79"/>
                  <a:gd name="T37" fmla="*/ 52 h 112"/>
                  <a:gd name="T38" fmla="*/ 4 w 79"/>
                  <a:gd name="T39" fmla="*/ 5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9" h="112">
                    <a:moveTo>
                      <a:pt x="4" y="52"/>
                    </a:moveTo>
                    <a:cubicBezTo>
                      <a:pt x="2" y="52"/>
                      <a:pt x="0" y="58"/>
                      <a:pt x="0" y="65"/>
                    </a:cubicBezTo>
                    <a:cubicBezTo>
                      <a:pt x="0" y="72"/>
                      <a:pt x="2" y="78"/>
                      <a:pt x="4" y="78"/>
                    </a:cubicBezTo>
                    <a:cubicBezTo>
                      <a:pt x="4" y="78"/>
                      <a:pt x="5" y="76"/>
                      <a:pt x="6" y="74"/>
                    </a:cubicBezTo>
                    <a:cubicBezTo>
                      <a:pt x="11" y="96"/>
                      <a:pt x="30" y="112"/>
                      <a:pt x="40" y="112"/>
                    </a:cubicBezTo>
                    <a:cubicBezTo>
                      <a:pt x="53" y="112"/>
                      <a:pt x="71" y="97"/>
                      <a:pt x="73" y="73"/>
                    </a:cubicBezTo>
                    <a:cubicBezTo>
                      <a:pt x="74" y="75"/>
                      <a:pt x="75" y="77"/>
                      <a:pt x="76" y="77"/>
                    </a:cubicBezTo>
                    <a:cubicBezTo>
                      <a:pt x="77" y="77"/>
                      <a:pt x="79" y="71"/>
                      <a:pt x="79" y="64"/>
                    </a:cubicBezTo>
                    <a:cubicBezTo>
                      <a:pt x="79" y="57"/>
                      <a:pt x="77" y="52"/>
                      <a:pt x="76" y="52"/>
                    </a:cubicBezTo>
                    <a:cubicBezTo>
                      <a:pt x="75" y="52"/>
                      <a:pt x="75" y="52"/>
                      <a:pt x="75" y="52"/>
                    </a:cubicBezTo>
                    <a:cubicBezTo>
                      <a:pt x="75" y="49"/>
                      <a:pt x="75" y="46"/>
                      <a:pt x="74" y="41"/>
                    </a:cubicBezTo>
                    <a:cubicBezTo>
                      <a:pt x="69" y="46"/>
                      <a:pt x="58" y="40"/>
                      <a:pt x="46" y="34"/>
                    </a:cubicBezTo>
                    <a:cubicBezTo>
                      <a:pt x="47" y="35"/>
                      <a:pt x="49" y="35"/>
                      <a:pt x="50" y="36"/>
                    </a:cubicBezTo>
                    <a:cubicBezTo>
                      <a:pt x="70" y="46"/>
                      <a:pt x="78" y="27"/>
                      <a:pt x="78" y="27"/>
                    </a:cubicBezTo>
                    <a:cubicBezTo>
                      <a:pt x="78" y="27"/>
                      <a:pt x="53" y="0"/>
                      <a:pt x="14" y="20"/>
                    </a:cubicBezTo>
                    <a:cubicBezTo>
                      <a:pt x="11" y="22"/>
                      <a:pt x="6" y="26"/>
                      <a:pt x="2" y="28"/>
                    </a:cubicBezTo>
                    <a:cubicBezTo>
                      <a:pt x="2" y="28"/>
                      <a:pt x="5" y="28"/>
                      <a:pt x="10" y="28"/>
                    </a:cubicBezTo>
                    <a:cubicBezTo>
                      <a:pt x="6" y="31"/>
                      <a:pt x="4" y="36"/>
                      <a:pt x="5" y="46"/>
                    </a:cubicBezTo>
                    <a:cubicBezTo>
                      <a:pt x="4" y="48"/>
                      <a:pt x="4" y="50"/>
                      <a:pt x="4" y="52"/>
                    </a:cubicBezTo>
                    <a:cubicBezTo>
                      <a:pt x="4" y="52"/>
                      <a:pt x="4" y="52"/>
                      <a:pt x="4" y="5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75" name="Freeform 79">
                <a:extLst>
                  <a:ext uri="{FF2B5EF4-FFF2-40B4-BE49-F238E27FC236}">
                    <a16:creationId xmlns:a16="http://schemas.microsoft.com/office/drawing/2014/main" id="{900DA015-1556-B156-5083-5E9E6090C331}"/>
                  </a:ext>
                </a:extLst>
              </p:cNvPr>
              <p:cNvSpPr>
                <a:spLocks/>
              </p:cNvSpPr>
              <p:nvPr/>
            </p:nvSpPr>
            <p:spPr bwMode="auto">
              <a:xfrm>
                <a:off x="9384336" y="5482433"/>
                <a:ext cx="74613" cy="25400"/>
              </a:xfrm>
              <a:custGeom>
                <a:avLst/>
                <a:gdLst>
                  <a:gd name="T0" fmla="*/ 22 w 43"/>
                  <a:gd name="T1" fmla="*/ 0 h 15"/>
                  <a:gd name="T2" fmla="*/ 15 w 43"/>
                  <a:gd name="T3" fmla="*/ 14 h 15"/>
                  <a:gd name="T4" fmla="*/ 35 w 43"/>
                  <a:gd name="T5" fmla="*/ 8 h 15"/>
                  <a:gd name="T6" fmla="*/ 37 w 43"/>
                  <a:gd name="T7" fmla="*/ 8 h 15"/>
                  <a:gd name="T8" fmla="*/ 42 w 43"/>
                  <a:gd name="T9" fmla="*/ 8 h 15"/>
                  <a:gd name="T10" fmla="*/ 42 w 43"/>
                  <a:gd name="T11" fmla="*/ 0 h 15"/>
                  <a:gd name="T12" fmla="*/ 43 w 43"/>
                  <a:gd name="T13" fmla="*/ 0 h 15"/>
                  <a:gd name="T14" fmla="*/ 22 w 43"/>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15">
                    <a:moveTo>
                      <a:pt x="22" y="0"/>
                    </a:moveTo>
                    <a:cubicBezTo>
                      <a:pt x="22" y="0"/>
                      <a:pt x="0" y="13"/>
                      <a:pt x="15" y="14"/>
                    </a:cubicBezTo>
                    <a:cubicBezTo>
                      <a:pt x="24" y="15"/>
                      <a:pt x="29" y="12"/>
                      <a:pt x="35" y="8"/>
                    </a:cubicBezTo>
                    <a:cubicBezTo>
                      <a:pt x="37" y="6"/>
                      <a:pt x="36" y="8"/>
                      <a:pt x="37" y="8"/>
                    </a:cubicBezTo>
                    <a:cubicBezTo>
                      <a:pt x="38" y="8"/>
                      <a:pt x="41" y="8"/>
                      <a:pt x="42" y="8"/>
                    </a:cubicBezTo>
                    <a:cubicBezTo>
                      <a:pt x="43" y="2"/>
                      <a:pt x="42" y="0"/>
                      <a:pt x="42" y="0"/>
                    </a:cubicBezTo>
                    <a:cubicBezTo>
                      <a:pt x="43" y="0"/>
                      <a:pt x="43" y="0"/>
                      <a:pt x="43" y="0"/>
                    </a:cubicBezTo>
                    <a:lnTo>
                      <a:pt x="22"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76" name="Freeform 80">
                <a:extLst>
                  <a:ext uri="{FF2B5EF4-FFF2-40B4-BE49-F238E27FC236}">
                    <a16:creationId xmlns:a16="http://schemas.microsoft.com/office/drawing/2014/main" id="{5AAFB6A2-A4C2-F324-AF02-21A16CE50C5D}"/>
                  </a:ext>
                </a:extLst>
              </p:cNvPr>
              <p:cNvSpPr>
                <a:spLocks/>
              </p:cNvSpPr>
              <p:nvPr/>
            </p:nvSpPr>
            <p:spPr bwMode="auto">
              <a:xfrm>
                <a:off x="9511336" y="5482433"/>
                <a:ext cx="74613" cy="25400"/>
              </a:xfrm>
              <a:custGeom>
                <a:avLst/>
                <a:gdLst>
                  <a:gd name="T0" fmla="*/ 0 w 43"/>
                  <a:gd name="T1" fmla="*/ 0 h 15"/>
                  <a:gd name="T2" fmla="*/ 1 w 43"/>
                  <a:gd name="T3" fmla="*/ 0 h 15"/>
                  <a:gd name="T4" fmla="*/ 1 w 43"/>
                  <a:gd name="T5" fmla="*/ 8 h 15"/>
                  <a:gd name="T6" fmla="*/ 6 w 43"/>
                  <a:gd name="T7" fmla="*/ 8 h 15"/>
                  <a:gd name="T8" fmla="*/ 8 w 43"/>
                  <a:gd name="T9" fmla="*/ 8 h 15"/>
                  <a:gd name="T10" fmla="*/ 28 w 43"/>
                  <a:gd name="T11" fmla="*/ 14 h 15"/>
                  <a:gd name="T12" fmla="*/ 20 w 43"/>
                  <a:gd name="T13" fmla="*/ 0 h 15"/>
                  <a:gd name="T14" fmla="*/ 0 w 43"/>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15">
                    <a:moveTo>
                      <a:pt x="0" y="0"/>
                    </a:moveTo>
                    <a:cubicBezTo>
                      <a:pt x="1" y="0"/>
                      <a:pt x="1" y="0"/>
                      <a:pt x="1" y="0"/>
                    </a:cubicBezTo>
                    <a:cubicBezTo>
                      <a:pt x="1" y="0"/>
                      <a:pt x="0" y="2"/>
                      <a:pt x="1" y="8"/>
                    </a:cubicBezTo>
                    <a:cubicBezTo>
                      <a:pt x="2" y="8"/>
                      <a:pt x="5" y="8"/>
                      <a:pt x="6" y="8"/>
                    </a:cubicBezTo>
                    <a:cubicBezTo>
                      <a:pt x="6" y="8"/>
                      <a:pt x="6" y="6"/>
                      <a:pt x="8" y="8"/>
                    </a:cubicBezTo>
                    <a:cubicBezTo>
                      <a:pt x="13" y="12"/>
                      <a:pt x="19" y="15"/>
                      <a:pt x="28" y="14"/>
                    </a:cubicBezTo>
                    <a:cubicBezTo>
                      <a:pt x="43" y="13"/>
                      <a:pt x="20" y="0"/>
                      <a:pt x="20" y="0"/>
                    </a:cubicBez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77" name="Freeform 81">
                <a:extLst>
                  <a:ext uri="{FF2B5EF4-FFF2-40B4-BE49-F238E27FC236}">
                    <a16:creationId xmlns:a16="http://schemas.microsoft.com/office/drawing/2014/main" id="{1467B197-0660-FE1C-F9D0-3D057C79F7CB}"/>
                  </a:ext>
                </a:extLst>
              </p:cNvPr>
              <p:cNvSpPr>
                <a:spLocks/>
              </p:cNvSpPr>
              <p:nvPr/>
            </p:nvSpPr>
            <p:spPr bwMode="auto">
              <a:xfrm>
                <a:off x="9752636" y="4755358"/>
                <a:ext cx="17463" cy="17463"/>
              </a:xfrm>
              <a:custGeom>
                <a:avLst/>
                <a:gdLst>
                  <a:gd name="T0" fmla="*/ 1 w 10"/>
                  <a:gd name="T1" fmla="*/ 7 h 10"/>
                  <a:gd name="T2" fmla="*/ 3 w 10"/>
                  <a:gd name="T3" fmla="*/ 6 h 10"/>
                  <a:gd name="T4" fmla="*/ 3 w 10"/>
                  <a:gd name="T5" fmla="*/ 6 h 10"/>
                  <a:gd name="T6" fmla="*/ 6 w 10"/>
                  <a:gd name="T7" fmla="*/ 9 h 10"/>
                  <a:gd name="T8" fmla="*/ 10 w 10"/>
                  <a:gd name="T9" fmla="*/ 0 h 10"/>
                  <a:gd name="T10" fmla="*/ 3 w 10"/>
                  <a:gd name="T11" fmla="*/ 2 h 10"/>
                  <a:gd name="T12" fmla="*/ 1 w 10"/>
                  <a:gd name="T13" fmla="*/ 7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1" y="7"/>
                    </a:moveTo>
                    <a:cubicBezTo>
                      <a:pt x="0" y="10"/>
                      <a:pt x="3" y="7"/>
                      <a:pt x="3" y="6"/>
                    </a:cubicBezTo>
                    <a:cubicBezTo>
                      <a:pt x="3" y="5"/>
                      <a:pt x="3" y="4"/>
                      <a:pt x="3" y="6"/>
                    </a:cubicBezTo>
                    <a:cubicBezTo>
                      <a:pt x="3" y="8"/>
                      <a:pt x="4" y="9"/>
                      <a:pt x="6" y="9"/>
                    </a:cubicBezTo>
                    <a:cubicBezTo>
                      <a:pt x="9" y="8"/>
                      <a:pt x="10" y="0"/>
                      <a:pt x="10" y="0"/>
                    </a:cubicBezTo>
                    <a:cubicBezTo>
                      <a:pt x="3" y="2"/>
                      <a:pt x="3" y="2"/>
                      <a:pt x="3" y="2"/>
                    </a:cubicBezTo>
                    <a:cubicBezTo>
                      <a:pt x="1" y="2"/>
                      <a:pt x="1" y="5"/>
                      <a:pt x="1" y="7"/>
                    </a:cubicBez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78" name="Freeform 82">
                <a:extLst>
                  <a:ext uri="{FF2B5EF4-FFF2-40B4-BE49-F238E27FC236}">
                    <a16:creationId xmlns:a16="http://schemas.microsoft.com/office/drawing/2014/main" id="{444B1132-61BB-F369-E96F-CC548BFCBD2F}"/>
                  </a:ext>
                </a:extLst>
              </p:cNvPr>
              <p:cNvSpPr>
                <a:spLocks/>
              </p:cNvSpPr>
              <p:nvPr/>
            </p:nvSpPr>
            <p:spPr bwMode="auto">
              <a:xfrm>
                <a:off x="9649448" y="4756945"/>
                <a:ext cx="15875" cy="15875"/>
              </a:xfrm>
              <a:custGeom>
                <a:avLst/>
                <a:gdLst>
                  <a:gd name="T0" fmla="*/ 7 w 10"/>
                  <a:gd name="T1" fmla="*/ 5 h 9"/>
                  <a:gd name="T2" fmla="*/ 8 w 10"/>
                  <a:gd name="T3" fmla="*/ 5 h 9"/>
                  <a:gd name="T4" fmla="*/ 10 w 10"/>
                  <a:gd name="T5" fmla="*/ 7 h 9"/>
                  <a:gd name="T6" fmla="*/ 8 w 10"/>
                  <a:gd name="T7" fmla="*/ 1 h 9"/>
                  <a:gd name="T8" fmla="*/ 0 w 10"/>
                  <a:gd name="T9" fmla="*/ 0 h 9"/>
                  <a:gd name="T10" fmla="*/ 4 w 10"/>
                  <a:gd name="T11" fmla="*/ 8 h 9"/>
                  <a:gd name="T12" fmla="*/ 7 w 10"/>
                  <a:gd name="T13" fmla="*/ 5 h 9"/>
                </a:gdLst>
                <a:ahLst/>
                <a:cxnLst>
                  <a:cxn ang="0">
                    <a:pos x="T0" y="T1"/>
                  </a:cxn>
                  <a:cxn ang="0">
                    <a:pos x="T2" y="T3"/>
                  </a:cxn>
                  <a:cxn ang="0">
                    <a:pos x="T4" y="T5"/>
                  </a:cxn>
                  <a:cxn ang="0">
                    <a:pos x="T6" y="T7"/>
                  </a:cxn>
                  <a:cxn ang="0">
                    <a:pos x="T8" y="T9"/>
                  </a:cxn>
                  <a:cxn ang="0">
                    <a:pos x="T10" y="T11"/>
                  </a:cxn>
                  <a:cxn ang="0">
                    <a:pos x="T12" y="T13"/>
                  </a:cxn>
                </a:cxnLst>
                <a:rect l="0" t="0" r="r" b="b"/>
                <a:pathLst>
                  <a:path w="10" h="9">
                    <a:moveTo>
                      <a:pt x="7" y="5"/>
                    </a:moveTo>
                    <a:cubicBezTo>
                      <a:pt x="7" y="4"/>
                      <a:pt x="8" y="4"/>
                      <a:pt x="8" y="5"/>
                    </a:cubicBezTo>
                    <a:cubicBezTo>
                      <a:pt x="8" y="6"/>
                      <a:pt x="10" y="9"/>
                      <a:pt x="10" y="7"/>
                    </a:cubicBezTo>
                    <a:cubicBezTo>
                      <a:pt x="9" y="4"/>
                      <a:pt x="9" y="1"/>
                      <a:pt x="8" y="1"/>
                    </a:cubicBezTo>
                    <a:cubicBezTo>
                      <a:pt x="0" y="0"/>
                      <a:pt x="0" y="0"/>
                      <a:pt x="0" y="0"/>
                    </a:cubicBezTo>
                    <a:cubicBezTo>
                      <a:pt x="0" y="0"/>
                      <a:pt x="1" y="7"/>
                      <a:pt x="4" y="8"/>
                    </a:cubicBezTo>
                    <a:cubicBezTo>
                      <a:pt x="6" y="8"/>
                      <a:pt x="7" y="7"/>
                      <a:pt x="7" y="5"/>
                    </a:cubicBez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79" name="Freeform 83">
                <a:extLst>
                  <a:ext uri="{FF2B5EF4-FFF2-40B4-BE49-F238E27FC236}">
                    <a16:creationId xmlns:a16="http://schemas.microsoft.com/office/drawing/2014/main" id="{2B81B630-8E34-7BD3-F3BC-D827664FAD00}"/>
                  </a:ext>
                </a:extLst>
              </p:cNvPr>
              <p:cNvSpPr>
                <a:spLocks/>
              </p:cNvSpPr>
              <p:nvPr/>
            </p:nvSpPr>
            <p:spPr bwMode="auto">
              <a:xfrm>
                <a:off x="9679611" y="4548983"/>
                <a:ext cx="61913" cy="88900"/>
              </a:xfrm>
              <a:custGeom>
                <a:avLst/>
                <a:gdLst>
                  <a:gd name="T0" fmla="*/ 1 w 35"/>
                  <a:gd name="T1" fmla="*/ 24 h 51"/>
                  <a:gd name="T2" fmla="*/ 0 w 35"/>
                  <a:gd name="T3" fmla="*/ 30 h 51"/>
                  <a:gd name="T4" fmla="*/ 1 w 35"/>
                  <a:gd name="T5" fmla="*/ 35 h 51"/>
                  <a:gd name="T6" fmla="*/ 2 w 35"/>
                  <a:gd name="T7" fmla="*/ 34 h 51"/>
                  <a:gd name="T8" fmla="*/ 18 w 35"/>
                  <a:gd name="T9" fmla="*/ 51 h 51"/>
                  <a:gd name="T10" fmla="*/ 33 w 35"/>
                  <a:gd name="T11" fmla="*/ 33 h 51"/>
                  <a:gd name="T12" fmla="*/ 34 w 35"/>
                  <a:gd name="T13" fmla="*/ 35 h 51"/>
                  <a:gd name="T14" fmla="*/ 35 w 35"/>
                  <a:gd name="T15" fmla="*/ 29 h 51"/>
                  <a:gd name="T16" fmla="*/ 34 w 35"/>
                  <a:gd name="T17" fmla="*/ 24 h 51"/>
                  <a:gd name="T18" fmla="*/ 33 w 35"/>
                  <a:gd name="T19" fmla="*/ 24 h 51"/>
                  <a:gd name="T20" fmla="*/ 33 w 35"/>
                  <a:gd name="T21" fmla="*/ 19 h 51"/>
                  <a:gd name="T22" fmla="*/ 20 w 35"/>
                  <a:gd name="T23" fmla="*/ 16 h 51"/>
                  <a:gd name="T24" fmla="*/ 22 w 35"/>
                  <a:gd name="T25" fmla="*/ 17 h 51"/>
                  <a:gd name="T26" fmla="*/ 35 w 35"/>
                  <a:gd name="T27" fmla="*/ 12 h 51"/>
                  <a:gd name="T28" fmla="*/ 6 w 35"/>
                  <a:gd name="T29" fmla="*/ 9 h 51"/>
                  <a:gd name="T30" fmla="*/ 1 w 35"/>
                  <a:gd name="T31" fmla="*/ 13 h 51"/>
                  <a:gd name="T32" fmla="*/ 4 w 35"/>
                  <a:gd name="T33" fmla="*/ 13 h 51"/>
                  <a:gd name="T34" fmla="*/ 2 w 35"/>
                  <a:gd name="T35" fmla="*/ 21 h 51"/>
                  <a:gd name="T36" fmla="*/ 2 w 35"/>
                  <a:gd name="T37" fmla="*/ 24 h 51"/>
                  <a:gd name="T38" fmla="*/ 1 w 35"/>
                  <a:gd name="T39" fmla="*/ 2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51">
                    <a:moveTo>
                      <a:pt x="1" y="24"/>
                    </a:moveTo>
                    <a:cubicBezTo>
                      <a:pt x="1" y="24"/>
                      <a:pt x="0" y="26"/>
                      <a:pt x="0" y="30"/>
                    </a:cubicBezTo>
                    <a:cubicBezTo>
                      <a:pt x="0" y="33"/>
                      <a:pt x="1" y="35"/>
                      <a:pt x="1" y="35"/>
                    </a:cubicBezTo>
                    <a:cubicBezTo>
                      <a:pt x="2" y="35"/>
                      <a:pt x="2" y="35"/>
                      <a:pt x="2" y="34"/>
                    </a:cubicBezTo>
                    <a:cubicBezTo>
                      <a:pt x="5" y="43"/>
                      <a:pt x="13" y="51"/>
                      <a:pt x="18" y="51"/>
                    </a:cubicBezTo>
                    <a:cubicBezTo>
                      <a:pt x="24" y="51"/>
                      <a:pt x="32" y="44"/>
                      <a:pt x="33" y="33"/>
                    </a:cubicBezTo>
                    <a:cubicBezTo>
                      <a:pt x="33" y="34"/>
                      <a:pt x="33" y="35"/>
                      <a:pt x="34" y="35"/>
                    </a:cubicBezTo>
                    <a:cubicBezTo>
                      <a:pt x="35" y="35"/>
                      <a:pt x="35" y="32"/>
                      <a:pt x="35" y="29"/>
                    </a:cubicBezTo>
                    <a:cubicBezTo>
                      <a:pt x="35" y="26"/>
                      <a:pt x="35" y="24"/>
                      <a:pt x="34" y="24"/>
                    </a:cubicBezTo>
                    <a:cubicBezTo>
                      <a:pt x="34" y="24"/>
                      <a:pt x="34" y="24"/>
                      <a:pt x="33" y="24"/>
                    </a:cubicBezTo>
                    <a:cubicBezTo>
                      <a:pt x="34" y="22"/>
                      <a:pt x="34" y="21"/>
                      <a:pt x="33" y="19"/>
                    </a:cubicBezTo>
                    <a:cubicBezTo>
                      <a:pt x="31" y="21"/>
                      <a:pt x="26" y="18"/>
                      <a:pt x="20" y="16"/>
                    </a:cubicBezTo>
                    <a:cubicBezTo>
                      <a:pt x="21" y="16"/>
                      <a:pt x="22" y="16"/>
                      <a:pt x="22" y="17"/>
                    </a:cubicBezTo>
                    <a:cubicBezTo>
                      <a:pt x="31" y="21"/>
                      <a:pt x="35" y="12"/>
                      <a:pt x="35" y="12"/>
                    </a:cubicBezTo>
                    <a:cubicBezTo>
                      <a:pt x="35" y="12"/>
                      <a:pt x="24" y="0"/>
                      <a:pt x="6" y="9"/>
                    </a:cubicBezTo>
                    <a:cubicBezTo>
                      <a:pt x="5" y="10"/>
                      <a:pt x="2" y="12"/>
                      <a:pt x="1" y="13"/>
                    </a:cubicBezTo>
                    <a:cubicBezTo>
                      <a:pt x="1" y="13"/>
                      <a:pt x="2" y="13"/>
                      <a:pt x="4" y="13"/>
                    </a:cubicBezTo>
                    <a:cubicBezTo>
                      <a:pt x="2" y="14"/>
                      <a:pt x="1" y="17"/>
                      <a:pt x="2" y="21"/>
                    </a:cubicBezTo>
                    <a:cubicBezTo>
                      <a:pt x="2" y="22"/>
                      <a:pt x="2" y="23"/>
                      <a:pt x="2" y="24"/>
                    </a:cubicBezTo>
                    <a:cubicBezTo>
                      <a:pt x="2" y="24"/>
                      <a:pt x="1" y="24"/>
                      <a:pt x="1" y="24"/>
                    </a:cubicBez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80" name="Freeform 84">
                <a:extLst>
                  <a:ext uri="{FF2B5EF4-FFF2-40B4-BE49-F238E27FC236}">
                    <a16:creationId xmlns:a16="http://schemas.microsoft.com/office/drawing/2014/main" id="{06232D46-F52C-5946-9A1C-3FD077520AAC}"/>
                  </a:ext>
                </a:extLst>
              </p:cNvPr>
              <p:cNvSpPr>
                <a:spLocks/>
              </p:cNvSpPr>
              <p:nvPr/>
            </p:nvSpPr>
            <p:spPr bwMode="auto">
              <a:xfrm>
                <a:off x="9663736" y="4855370"/>
                <a:ext cx="33338" cy="12700"/>
              </a:xfrm>
              <a:custGeom>
                <a:avLst/>
                <a:gdLst>
                  <a:gd name="T0" fmla="*/ 10 w 19"/>
                  <a:gd name="T1" fmla="*/ 0 h 7"/>
                  <a:gd name="T2" fmla="*/ 7 w 19"/>
                  <a:gd name="T3" fmla="*/ 6 h 7"/>
                  <a:gd name="T4" fmla="*/ 15 w 19"/>
                  <a:gd name="T5" fmla="*/ 4 h 7"/>
                  <a:gd name="T6" fmla="*/ 17 w 19"/>
                  <a:gd name="T7" fmla="*/ 4 h 7"/>
                  <a:gd name="T8" fmla="*/ 19 w 19"/>
                  <a:gd name="T9" fmla="*/ 3 h 7"/>
                  <a:gd name="T10" fmla="*/ 19 w 19"/>
                  <a:gd name="T11" fmla="*/ 0 h 7"/>
                  <a:gd name="T12" fmla="*/ 19 w 19"/>
                  <a:gd name="T13" fmla="*/ 0 h 7"/>
                  <a:gd name="T14" fmla="*/ 10 w 19"/>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10" y="0"/>
                    </a:moveTo>
                    <a:cubicBezTo>
                      <a:pt x="10" y="0"/>
                      <a:pt x="0" y="6"/>
                      <a:pt x="7" y="6"/>
                    </a:cubicBezTo>
                    <a:cubicBezTo>
                      <a:pt x="11" y="7"/>
                      <a:pt x="13" y="5"/>
                      <a:pt x="15" y="4"/>
                    </a:cubicBezTo>
                    <a:cubicBezTo>
                      <a:pt x="17" y="3"/>
                      <a:pt x="16" y="4"/>
                      <a:pt x="17" y="4"/>
                    </a:cubicBezTo>
                    <a:cubicBezTo>
                      <a:pt x="17" y="4"/>
                      <a:pt x="18" y="4"/>
                      <a:pt x="19" y="3"/>
                    </a:cubicBezTo>
                    <a:cubicBezTo>
                      <a:pt x="19" y="1"/>
                      <a:pt x="19" y="0"/>
                      <a:pt x="19" y="0"/>
                    </a:cubicBezTo>
                    <a:cubicBezTo>
                      <a:pt x="19" y="0"/>
                      <a:pt x="19" y="0"/>
                      <a:pt x="19" y="0"/>
                    </a:cubicBezTo>
                    <a:lnTo>
                      <a:pt x="10"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81" name="Freeform 85">
                <a:extLst>
                  <a:ext uri="{FF2B5EF4-FFF2-40B4-BE49-F238E27FC236}">
                    <a16:creationId xmlns:a16="http://schemas.microsoft.com/office/drawing/2014/main" id="{FB5B20EB-8C1A-B858-F22E-3B0DDB36F343}"/>
                  </a:ext>
                </a:extLst>
              </p:cNvPr>
              <p:cNvSpPr>
                <a:spLocks/>
              </p:cNvSpPr>
              <p:nvPr/>
            </p:nvSpPr>
            <p:spPr bwMode="auto">
              <a:xfrm>
                <a:off x="9722473" y="4855370"/>
                <a:ext cx="33338" cy="12700"/>
              </a:xfrm>
              <a:custGeom>
                <a:avLst/>
                <a:gdLst>
                  <a:gd name="T0" fmla="*/ 9 w 19"/>
                  <a:gd name="T1" fmla="*/ 0 h 7"/>
                  <a:gd name="T2" fmla="*/ 0 w 19"/>
                  <a:gd name="T3" fmla="*/ 0 h 7"/>
                  <a:gd name="T4" fmla="*/ 0 w 19"/>
                  <a:gd name="T5" fmla="*/ 0 h 7"/>
                  <a:gd name="T6" fmla="*/ 0 w 19"/>
                  <a:gd name="T7" fmla="*/ 3 h 7"/>
                  <a:gd name="T8" fmla="*/ 2 w 19"/>
                  <a:gd name="T9" fmla="*/ 4 h 7"/>
                  <a:gd name="T10" fmla="*/ 3 w 19"/>
                  <a:gd name="T11" fmla="*/ 4 h 7"/>
                  <a:gd name="T12" fmla="*/ 12 w 19"/>
                  <a:gd name="T13" fmla="*/ 6 h 7"/>
                  <a:gd name="T14" fmla="*/ 9 w 19"/>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9" y="0"/>
                    </a:moveTo>
                    <a:cubicBezTo>
                      <a:pt x="0" y="0"/>
                      <a:pt x="0" y="0"/>
                      <a:pt x="0" y="0"/>
                    </a:cubicBezTo>
                    <a:cubicBezTo>
                      <a:pt x="0" y="0"/>
                      <a:pt x="0" y="0"/>
                      <a:pt x="0" y="0"/>
                    </a:cubicBezTo>
                    <a:cubicBezTo>
                      <a:pt x="0" y="0"/>
                      <a:pt x="0" y="1"/>
                      <a:pt x="0" y="3"/>
                    </a:cubicBezTo>
                    <a:cubicBezTo>
                      <a:pt x="1" y="4"/>
                      <a:pt x="2" y="4"/>
                      <a:pt x="2" y="4"/>
                    </a:cubicBezTo>
                    <a:cubicBezTo>
                      <a:pt x="3" y="4"/>
                      <a:pt x="2" y="3"/>
                      <a:pt x="3" y="4"/>
                    </a:cubicBezTo>
                    <a:cubicBezTo>
                      <a:pt x="6" y="5"/>
                      <a:pt x="8" y="7"/>
                      <a:pt x="12" y="6"/>
                    </a:cubicBezTo>
                    <a:cubicBezTo>
                      <a:pt x="19" y="6"/>
                      <a:pt x="9" y="0"/>
                      <a:pt x="9" y="0"/>
                    </a:cubicBez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82" name="Freeform 86">
                <a:extLst>
                  <a:ext uri="{FF2B5EF4-FFF2-40B4-BE49-F238E27FC236}">
                    <a16:creationId xmlns:a16="http://schemas.microsoft.com/office/drawing/2014/main" id="{507AD0BD-C927-B500-6031-5BD014712317}"/>
                  </a:ext>
                </a:extLst>
              </p:cNvPr>
              <p:cNvSpPr>
                <a:spLocks noEditPoints="1"/>
              </p:cNvSpPr>
              <p:nvPr/>
            </p:nvSpPr>
            <p:spPr bwMode="auto">
              <a:xfrm>
                <a:off x="9624048" y="4634708"/>
                <a:ext cx="157163" cy="287338"/>
              </a:xfrm>
              <a:custGeom>
                <a:avLst/>
                <a:gdLst>
                  <a:gd name="T0" fmla="*/ 69 w 90"/>
                  <a:gd name="T1" fmla="*/ 75 h 165"/>
                  <a:gd name="T2" fmla="*/ 71 w 90"/>
                  <a:gd name="T3" fmla="*/ 70 h 165"/>
                  <a:gd name="T4" fmla="*/ 75 w 90"/>
                  <a:gd name="T5" fmla="*/ 25 h 165"/>
                  <a:gd name="T6" fmla="*/ 76 w 90"/>
                  <a:gd name="T7" fmla="*/ 23 h 165"/>
                  <a:gd name="T8" fmla="*/ 84 w 90"/>
                  <a:gd name="T9" fmla="*/ 67 h 165"/>
                  <a:gd name="T10" fmla="*/ 62 w 90"/>
                  <a:gd name="T11" fmla="*/ 1 h 165"/>
                  <a:gd name="T12" fmla="*/ 55 w 90"/>
                  <a:gd name="T13" fmla="*/ 28 h 165"/>
                  <a:gd name="T14" fmla="*/ 53 w 90"/>
                  <a:gd name="T15" fmla="*/ 7 h 165"/>
                  <a:gd name="T16" fmla="*/ 49 w 90"/>
                  <a:gd name="T17" fmla="*/ 4 h 165"/>
                  <a:gd name="T18" fmla="*/ 48 w 90"/>
                  <a:gd name="T19" fmla="*/ 9 h 165"/>
                  <a:gd name="T20" fmla="*/ 45 w 90"/>
                  <a:gd name="T21" fmla="*/ 28 h 165"/>
                  <a:gd name="T22" fmla="*/ 37 w 90"/>
                  <a:gd name="T23" fmla="*/ 1 h 165"/>
                  <a:gd name="T24" fmla="*/ 14 w 90"/>
                  <a:gd name="T25" fmla="*/ 66 h 165"/>
                  <a:gd name="T26" fmla="*/ 22 w 90"/>
                  <a:gd name="T27" fmla="*/ 23 h 165"/>
                  <a:gd name="T28" fmla="*/ 24 w 90"/>
                  <a:gd name="T29" fmla="*/ 46 h 165"/>
                  <a:gd name="T30" fmla="*/ 26 w 90"/>
                  <a:gd name="T31" fmla="*/ 70 h 165"/>
                  <a:gd name="T32" fmla="*/ 32 w 90"/>
                  <a:gd name="T33" fmla="*/ 119 h 165"/>
                  <a:gd name="T34" fmla="*/ 15 w 90"/>
                  <a:gd name="T35" fmla="*/ 138 h 165"/>
                  <a:gd name="T36" fmla="*/ 1 w 90"/>
                  <a:gd name="T37" fmla="*/ 144 h 165"/>
                  <a:gd name="T38" fmla="*/ 50 w 90"/>
                  <a:gd name="T39" fmla="*/ 151 h 165"/>
                  <a:gd name="T40" fmla="*/ 44 w 90"/>
                  <a:gd name="T41" fmla="*/ 164 h 165"/>
                  <a:gd name="T42" fmla="*/ 54 w 90"/>
                  <a:gd name="T43" fmla="*/ 150 h 165"/>
                  <a:gd name="T44" fmla="*/ 65 w 90"/>
                  <a:gd name="T45" fmla="*/ 118 h 165"/>
                  <a:gd name="T46" fmla="*/ 49 w 90"/>
                  <a:gd name="T47" fmla="*/ 86 h 165"/>
                  <a:gd name="T48" fmla="*/ 54 w 90"/>
                  <a:gd name="T49" fmla="*/ 117 h 165"/>
                  <a:gd name="T50" fmla="*/ 44 w 90"/>
                  <a:gd name="T51" fmla="*/ 117 h 165"/>
                  <a:gd name="T52" fmla="*/ 50 w 90"/>
                  <a:gd name="T53" fmla="*/ 145 h 165"/>
                  <a:gd name="T54" fmla="*/ 33 w 90"/>
                  <a:gd name="T55" fmla="*/ 125 h 165"/>
                  <a:gd name="T56" fmla="*/ 43 w 90"/>
                  <a:gd name="T57" fmla="*/ 125 h 165"/>
                  <a:gd name="T58" fmla="*/ 50 w 90"/>
                  <a:gd name="T59" fmla="*/ 123 h 165"/>
                  <a:gd name="T60" fmla="*/ 55 w 90"/>
                  <a:gd name="T61" fmla="*/ 125 h 165"/>
                  <a:gd name="T62" fmla="*/ 65 w 90"/>
                  <a:gd name="T63" fmla="*/ 124 h 165"/>
                  <a:gd name="T64" fmla="*/ 50 w 90"/>
                  <a:gd name="T65" fmla="*/ 14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0" h="165">
                    <a:moveTo>
                      <a:pt x="65" y="118"/>
                    </a:moveTo>
                    <a:cubicBezTo>
                      <a:pt x="69" y="75"/>
                      <a:pt x="69" y="75"/>
                      <a:pt x="69" y="75"/>
                    </a:cubicBezTo>
                    <a:cubicBezTo>
                      <a:pt x="70" y="74"/>
                      <a:pt x="71" y="72"/>
                      <a:pt x="71" y="70"/>
                    </a:cubicBezTo>
                    <a:cubicBezTo>
                      <a:pt x="71" y="70"/>
                      <a:pt x="71" y="70"/>
                      <a:pt x="71" y="70"/>
                    </a:cubicBezTo>
                    <a:cubicBezTo>
                      <a:pt x="71" y="70"/>
                      <a:pt x="72" y="63"/>
                      <a:pt x="73" y="54"/>
                    </a:cubicBezTo>
                    <a:cubicBezTo>
                      <a:pt x="75" y="25"/>
                      <a:pt x="75" y="25"/>
                      <a:pt x="75" y="25"/>
                    </a:cubicBezTo>
                    <a:cubicBezTo>
                      <a:pt x="75" y="24"/>
                      <a:pt x="75" y="24"/>
                      <a:pt x="75" y="24"/>
                    </a:cubicBezTo>
                    <a:cubicBezTo>
                      <a:pt x="75" y="24"/>
                      <a:pt x="76" y="23"/>
                      <a:pt x="76" y="23"/>
                    </a:cubicBezTo>
                    <a:cubicBezTo>
                      <a:pt x="77" y="21"/>
                      <a:pt x="77" y="62"/>
                      <a:pt x="76" y="68"/>
                    </a:cubicBezTo>
                    <a:cubicBezTo>
                      <a:pt x="78" y="69"/>
                      <a:pt x="81" y="68"/>
                      <a:pt x="84" y="67"/>
                    </a:cubicBezTo>
                    <a:cubicBezTo>
                      <a:pt x="86" y="58"/>
                      <a:pt x="90" y="16"/>
                      <a:pt x="89" y="12"/>
                    </a:cubicBezTo>
                    <a:cubicBezTo>
                      <a:pt x="88" y="10"/>
                      <a:pt x="74" y="0"/>
                      <a:pt x="62" y="1"/>
                    </a:cubicBezTo>
                    <a:cubicBezTo>
                      <a:pt x="62" y="1"/>
                      <a:pt x="62" y="2"/>
                      <a:pt x="61" y="2"/>
                    </a:cubicBezTo>
                    <a:cubicBezTo>
                      <a:pt x="55" y="28"/>
                      <a:pt x="55" y="28"/>
                      <a:pt x="55" y="28"/>
                    </a:cubicBezTo>
                    <a:cubicBezTo>
                      <a:pt x="52" y="9"/>
                      <a:pt x="52" y="9"/>
                      <a:pt x="52" y="9"/>
                    </a:cubicBezTo>
                    <a:cubicBezTo>
                      <a:pt x="53" y="7"/>
                      <a:pt x="53" y="7"/>
                      <a:pt x="53" y="7"/>
                    </a:cubicBezTo>
                    <a:cubicBezTo>
                      <a:pt x="52" y="4"/>
                      <a:pt x="52" y="4"/>
                      <a:pt x="52" y="4"/>
                    </a:cubicBezTo>
                    <a:cubicBezTo>
                      <a:pt x="49" y="4"/>
                      <a:pt x="49" y="4"/>
                      <a:pt x="49" y="4"/>
                    </a:cubicBezTo>
                    <a:cubicBezTo>
                      <a:pt x="47" y="7"/>
                      <a:pt x="47" y="7"/>
                      <a:pt x="47" y="7"/>
                    </a:cubicBezTo>
                    <a:cubicBezTo>
                      <a:pt x="48" y="9"/>
                      <a:pt x="48" y="9"/>
                      <a:pt x="48" y="9"/>
                    </a:cubicBezTo>
                    <a:cubicBezTo>
                      <a:pt x="45" y="27"/>
                      <a:pt x="45" y="27"/>
                      <a:pt x="45" y="27"/>
                    </a:cubicBezTo>
                    <a:cubicBezTo>
                      <a:pt x="45" y="28"/>
                      <a:pt x="45" y="28"/>
                      <a:pt x="45" y="28"/>
                    </a:cubicBezTo>
                    <a:cubicBezTo>
                      <a:pt x="38" y="1"/>
                      <a:pt x="38" y="1"/>
                      <a:pt x="38" y="1"/>
                    </a:cubicBezTo>
                    <a:cubicBezTo>
                      <a:pt x="38" y="1"/>
                      <a:pt x="37" y="1"/>
                      <a:pt x="37" y="1"/>
                    </a:cubicBezTo>
                    <a:cubicBezTo>
                      <a:pt x="25" y="3"/>
                      <a:pt x="11" y="7"/>
                      <a:pt x="10" y="15"/>
                    </a:cubicBezTo>
                    <a:cubicBezTo>
                      <a:pt x="9" y="19"/>
                      <a:pt x="12" y="57"/>
                      <a:pt x="14" y="66"/>
                    </a:cubicBezTo>
                    <a:cubicBezTo>
                      <a:pt x="17" y="69"/>
                      <a:pt x="21" y="68"/>
                      <a:pt x="23" y="68"/>
                    </a:cubicBezTo>
                    <a:cubicBezTo>
                      <a:pt x="23" y="62"/>
                      <a:pt x="21" y="22"/>
                      <a:pt x="22" y="23"/>
                    </a:cubicBezTo>
                    <a:cubicBezTo>
                      <a:pt x="22" y="23"/>
                      <a:pt x="22" y="23"/>
                      <a:pt x="23" y="24"/>
                    </a:cubicBezTo>
                    <a:cubicBezTo>
                      <a:pt x="24" y="46"/>
                      <a:pt x="24" y="46"/>
                      <a:pt x="24" y="46"/>
                    </a:cubicBezTo>
                    <a:cubicBezTo>
                      <a:pt x="25" y="60"/>
                      <a:pt x="26" y="70"/>
                      <a:pt x="26" y="70"/>
                    </a:cubicBezTo>
                    <a:cubicBezTo>
                      <a:pt x="26" y="70"/>
                      <a:pt x="26" y="70"/>
                      <a:pt x="26" y="70"/>
                    </a:cubicBezTo>
                    <a:cubicBezTo>
                      <a:pt x="27" y="72"/>
                      <a:pt x="28" y="73"/>
                      <a:pt x="29" y="75"/>
                    </a:cubicBezTo>
                    <a:cubicBezTo>
                      <a:pt x="32" y="119"/>
                      <a:pt x="32" y="119"/>
                      <a:pt x="32" y="119"/>
                    </a:cubicBezTo>
                    <a:cubicBezTo>
                      <a:pt x="21" y="122"/>
                      <a:pt x="14" y="127"/>
                      <a:pt x="14" y="134"/>
                    </a:cubicBezTo>
                    <a:cubicBezTo>
                      <a:pt x="14" y="135"/>
                      <a:pt x="14" y="136"/>
                      <a:pt x="15" y="138"/>
                    </a:cubicBezTo>
                    <a:cubicBezTo>
                      <a:pt x="0" y="141"/>
                      <a:pt x="0" y="141"/>
                      <a:pt x="0" y="141"/>
                    </a:cubicBezTo>
                    <a:cubicBezTo>
                      <a:pt x="1" y="144"/>
                      <a:pt x="1" y="144"/>
                      <a:pt x="1" y="144"/>
                    </a:cubicBezTo>
                    <a:cubicBezTo>
                      <a:pt x="16" y="140"/>
                      <a:pt x="16" y="140"/>
                      <a:pt x="16" y="140"/>
                    </a:cubicBezTo>
                    <a:cubicBezTo>
                      <a:pt x="22" y="146"/>
                      <a:pt x="34" y="151"/>
                      <a:pt x="50" y="151"/>
                    </a:cubicBezTo>
                    <a:cubicBezTo>
                      <a:pt x="51" y="151"/>
                      <a:pt x="51" y="151"/>
                      <a:pt x="51" y="151"/>
                    </a:cubicBezTo>
                    <a:cubicBezTo>
                      <a:pt x="44" y="164"/>
                      <a:pt x="44" y="164"/>
                      <a:pt x="44" y="164"/>
                    </a:cubicBezTo>
                    <a:cubicBezTo>
                      <a:pt x="47" y="165"/>
                      <a:pt x="47" y="165"/>
                      <a:pt x="47" y="165"/>
                    </a:cubicBezTo>
                    <a:cubicBezTo>
                      <a:pt x="54" y="150"/>
                      <a:pt x="54" y="150"/>
                      <a:pt x="54" y="150"/>
                    </a:cubicBezTo>
                    <a:cubicBezTo>
                      <a:pt x="73" y="150"/>
                      <a:pt x="87" y="143"/>
                      <a:pt x="87" y="134"/>
                    </a:cubicBezTo>
                    <a:cubicBezTo>
                      <a:pt x="87" y="127"/>
                      <a:pt x="78" y="121"/>
                      <a:pt x="65" y="118"/>
                    </a:cubicBezTo>
                    <a:close/>
                    <a:moveTo>
                      <a:pt x="48" y="86"/>
                    </a:moveTo>
                    <a:cubicBezTo>
                      <a:pt x="48" y="86"/>
                      <a:pt x="48" y="86"/>
                      <a:pt x="49" y="86"/>
                    </a:cubicBezTo>
                    <a:cubicBezTo>
                      <a:pt x="49" y="86"/>
                      <a:pt x="49" y="86"/>
                      <a:pt x="50" y="86"/>
                    </a:cubicBezTo>
                    <a:cubicBezTo>
                      <a:pt x="54" y="117"/>
                      <a:pt x="54" y="117"/>
                      <a:pt x="54" y="117"/>
                    </a:cubicBezTo>
                    <a:cubicBezTo>
                      <a:pt x="53" y="117"/>
                      <a:pt x="52" y="117"/>
                      <a:pt x="50" y="117"/>
                    </a:cubicBezTo>
                    <a:cubicBezTo>
                      <a:pt x="48" y="117"/>
                      <a:pt x="46" y="117"/>
                      <a:pt x="44" y="117"/>
                    </a:cubicBezTo>
                    <a:lnTo>
                      <a:pt x="48" y="86"/>
                    </a:lnTo>
                    <a:close/>
                    <a:moveTo>
                      <a:pt x="50" y="145"/>
                    </a:moveTo>
                    <a:cubicBezTo>
                      <a:pt x="31" y="145"/>
                      <a:pt x="20" y="138"/>
                      <a:pt x="20" y="134"/>
                    </a:cubicBezTo>
                    <a:cubicBezTo>
                      <a:pt x="20" y="131"/>
                      <a:pt x="24" y="127"/>
                      <a:pt x="33" y="125"/>
                    </a:cubicBezTo>
                    <a:cubicBezTo>
                      <a:pt x="33" y="125"/>
                      <a:pt x="33" y="125"/>
                      <a:pt x="33" y="125"/>
                    </a:cubicBezTo>
                    <a:cubicBezTo>
                      <a:pt x="43" y="125"/>
                      <a:pt x="43" y="125"/>
                      <a:pt x="43" y="125"/>
                    </a:cubicBezTo>
                    <a:cubicBezTo>
                      <a:pt x="43" y="123"/>
                      <a:pt x="43" y="123"/>
                      <a:pt x="43" y="123"/>
                    </a:cubicBezTo>
                    <a:cubicBezTo>
                      <a:pt x="46" y="123"/>
                      <a:pt x="48" y="123"/>
                      <a:pt x="50" y="123"/>
                    </a:cubicBezTo>
                    <a:cubicBezTo>
                      <a:pt x="52" y="123"/>
                      <a:pt x="53" y="123"/>
                      <a:pt x="55" y="123"/>
                    </a:cubicBezTo>
                    <a:cubicBezTo>
                      <a:pt x="55" y="125"/>
                      <a:pt x="55" y="125"/>
                      <a:pt x="55" y="125"/>
                    </a:cubicBezTo>
                    <a:cubicBezTo>
                      <a:pt x="65" y="125"/>
                      <a:pt x="65" y="125"/>
                      <a:pt x="65" y="125"/>
                    </a:cubicBezTo>
                    <a:cubicBezTo>
                      <a:pt x="65" y="124"/>
                      <a:pt x="65" y="124"/>
                      <a:pt x="65" y="124"/>
                    </a:cubicBezTo>
                    <a:cubicBezTo>
                      <a:pt x="75" y="126"/>
                      <a:pt x="81" y="130"/>
                      <a:pt x="81" y="134"/>
                    </a:cubicBezTo>
                    <a:cubicBezTo>
                      <a:pt x="81" y="138"/>
                      <a:pt x="69" y="145"/>
                      <a:pt x="50" y="145"/>
                    </a:cubicBez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83" name="Freeform 87">
                <a:extLst>
                  <a:ext uri="{FF2B5EF4-FFF2-40B4-BE49-F238E27FC236}">
                    <a16:creationId xmlns:a16="http://schemas.microsoft.com/office/drawing/2014/main" id="{00420DCD-894E-58DD-0CE7-7D465F08FE7B}"/>
                  </a:ext>
                </a:extLst>
              </p:cNvPr>
              <p:cNvSpPr>
                <a:spLocks/>
              </p:cNvSpPr>
              <p:nvPr/>
            </p:nvSpPr>
            <p:spPr bwMode="auto">
              <a:xfrm>
                <a:off x="9181136" y="4872833"/>
                <a:ext cx="20638" cy="22225"/>
              </a:xfrm>
              <a:custGeom>
                <a:avLst/>
                <a:gdLst>
                  <a:gd name="T0" fmla="*/ 0 w 12"/>
                  <a:gd name="T1" fmla="*/ 9 h 12"/>
                  <a:gd name="T2" fmla="*/ 3 w 12"/>
                  <a:gd name="T3" fmla="*/ 7 h 12"/>
                  <a:gd name="T4" fmla="*/ 4 w 12"/>
                  <a:gd name="T5" fmla="*/ 7 h 12"/>
                  <a:gd name="T6" fmla="*/ 7 w 12"/>
                  <a:gd name="T7" fmla="*/ 10 h 12"/>
                  <a:gd name="T8" fmla="*/ 12 w 12"/>
                  <a:gd name="T9" fmla="*/ 0 h 12"/>
                  <a:gd name="T10" fmla="*/ 3 w 12"/>
                  <a:gd name="T11" fmla="*/ 2 h 12"/>
                  <a:gd name="T12" fmla="*/ 0 w 12"/>
                  <a:gd name="T13" fmla="*/ 9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0" y="9"/>
                    </a:moveTo>
                    <a:cubicBezTo>
                      <a:pt x="0" y="12"/>
                      <a:pt x="3" y="8"/>
                      <a:pt x="3" y="7"/>
                    </a:cubicBezTo>
                    <a:cubicBezTo>
                      <a:pt x="3" y="5"/>
                      <a:pt x="4" y="5"/>
                      <a:pt x="4" y="7"/>
                    </a:cubicBezTo>
                    <a:cubicBezTo>
                      <a:pt x="4" y="9"/>
                      <a:pt x="5" y="10"/>
                      <a:pt x="7" y="10"/>
                    </a:cubicBezTo>
                    <a:cubicBezTo>
                      <a:pt x="11" y="10"/>
                      <a:pt x="12" y="0"/>
                      <a:pt x="12" y="0"/>
                    </a:cubicBezTo>
                    <a:cubicBezTo>
                      <a:pt x="3" y="2"/>
                      <a:pt x="3" y="2"/>
                      <a:pt x="3" y="2"/>
                    </a:cubicBezTo>
                    <a:cubicBezTo>
                      <a:pt x="1" y="2"/>
                      <a:pt x="1" y="6"/>
                      <a:pt x="0" y="9"/>
                    </a:cubicBezTo>
                    <a:close/>
                  </a:path>
                </a:pathLst>
              </a:custGeom>
              <a:solidFill>
                <a:schemeClr val="accent2">
                  <a:lumMod val="9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84" name="Freeform 88">
                <a:extLst>
                  <a:ext uri="{FF2B5EF4-FFF2-40B4-BE49-F238E27FC236}">
                    <a16:creationId xmlns:a16="http://schemas.microsoft.com/office/drawing/2014/main" id="{EE6549CB-E4BF-39D8-062B-22765E927EA6}"/>
                  </a:ext>
                </a:extLst>
              </p:cNvPr>
              <p:cNvSpPr>
                <a:spLocks/>
              </p:cNvSpPr>
              <p:nvPr/>
            </p:nvSpPr>
            <p:spPr bwMode="auto">
              <a:xfrm>
                <a:off x="9049373" y="4872833"/>
                <a:ext cx="20638" cy="22225"/>
              </a:xfrm>
              <a:custGeom>
                <a:avLst/>
                <a:gdLst>
                  <a:gd name="T0" fmla="*/ 8 w 12"/>
                  <a:gd name="T1" fmla="*/ 7 h 12"/>
                  <a:gd name="T2" fmla="*/ 10 w 12"/>
                  <a:gd name="T3" fmla="*/ 7 h 12"/>
                  <a:gd name="T4" fmla="*/ 12 w 12"/>
                  <a:gd name="T5" fmla="*/ 9 h 12"/>
                  <a:gd name="T6" fmla="*/ 10 w 12"/>
                  <a:gd name="T7" fmla="*/ 2 h 12"/>
                  <a:gd name="T8" fmla="*/ 0 w 12"/>
                  <a:gd name="T9" fmla="*/ 0 h 12"/>
                  <a:gd name="T10" fmla="*/ 5 w 12"/>
                  <a:gd name="T11" fmla="*/ 10 h 12"/>
                  <a:gd name="T12" fmla="*/ 8 w 12"/>
                  <a:gd name="T13" fmla="*/ 7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8" y="7"/>
                    </a:moveTo>
                    <a:cubicBezTo>
                      <a:pt x="8" y="5"/>
                      <a:pt x="10" y="5"/>
                      <a:pt x="10" y="7"/>
                    </a:cubicBezTo>
                    <a:cubicBezTo>
                      <a:pt x="10" y="8"/>
                      <a:pt x="12" y="12"/>
                      <a:pt x="12" y="9"/>
                    </a:cubicBezTo>
                    <a:cubicBezTo>
                      <a:pt x="12" y="6"/>
                      <a:pt x="11" y="2"/>
                      <a:pt x="10" y="2"/>
                    </a:cubicBezTo>
                    <a:cubicBezTo>
                      <a:pt x="0" y="0"/>
                      <a:pt x="0" y="0"/>
                      <a:pt x="0" y="0"/>
                    </a:cubicBezTo>
                    <a:cubicBezTo>
                      <a:pt x="0" y="0"/>
                      <a:pt x="1" y="10"/>
                      <a:pt x="5" y="10"/>
                    </a:cubicBezTo>
                    <a:cubicBezTo>
                      <a:pt x="8" y="11"/>
                      <a:pt x="8" y="9"/>
                      <a:pt x="8" y="7"/>
                    </a:cubicBezTo>
                    <a:close/>
                  </a:path>
                </a:pathLst>
              </a:custGeom>
              <a:solidFill>
                <a:schemeClr val="accent2">
                  <a:lumMod val="9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85" name="Freeform 89">
                <a:extLst>
                  <a:ext uri="{FF2B5EF4-FFF2-40B4-BE49-F238E27FC236}">
                    <a16:creationId xmlns:a16="http://schemas.microsoft.com/office/drawing/2014/main" id="{C9CBB8C4-7E7C-308B-60B2-75EF2B4FAE0D}"/>
                  </a:ext>
                </a:extLst>
              </p:cNvPr>
              <p:cNvSpPr>
                <a:spLocks/>
              </p:cNvSpPr>
              <p:nvPr/>
            </p:nvSpPr>
            <p:spPr bwMode="auto">
              <a:xfrm>
                <a:off x="9089061" y="4614070"/>
                <a:ext cx="76200" cy="109538"/>
              </a:xfrm>
              <a:custGeom>
                <a:avLst/>
                <a:gdLst>
                  <a:gd name="T0" fmla="*/ 1 w 44"/>
                  <a:gd name="T1" fmla="*/ 30 h 63"/>
                  <a:gd name="T2" fmla="*/ 0 w 44"/>
                  <a:gd name="T3" fmla="*/ 37 h 63"/>
                  <a:gd name="T4" fmla="*/ 1 w 44"/>
                  <a:gd name="T5" fmla="*/ 44 h 63"/>
                  <a:gd name="T6" fmla="*/ 3 w 44"/>
                  <a:gd name="T7" fmla="*/ 42 h 63"/>
                  <a:gd name="T8" fmla="*/ 22 w 44"/>
                  <a:gd name="T9" fmla="*/ 63 h 63"/>
                  <a:gd name="T10" fmla="*/ 41 w 44"/>
                  <a:gd name="T11" fmla="*/ 41 h 63"/>
                  <a:gd name="T12" fmla="*/ 42 w 44"/>
                  <a:gd name="T13" fmla="*/ 44 h 63"/>
                  <a:gd name="T14" fmla="*/ 44 w 44"/>
                  <a:gd name="T15" fmla="*/ 36 h 63"/>
                  <a:gd name="T16" fmla="*/ 42 w 44"/>
                  <a:gd name="T17" fmla="*/ 29 h 63"/>
                  <a:gd name="T18" fmla="*/ 42 w 44"/>
                  <a:gd name="T19" fmla="*/ 30 h 63"/>
                  <a:gd name="T20" fmla="*/ 42 w 44"/>
                  <a:gd name="T21" fmla="*/ 23 h 63"/>
                  <a:gd name="T22" fmla="*/ 25 w 44"/>
                  <a:gd name="T23" fmla="*/ 19 h 63"/>
                  <a:gd name="T24" fmla="*/ 28 w 44"/>
                  <a:gd name="T25" fmla="*/ 20 h 63"/>
                  <a:gd name="T26" fmla="*/ 43 w 44"/>
                  <a:gd name="T27" fmla="*/ 15 h 63"/>
                  <a:gd name="T28" fmla="*/ 7 w 44"/>
                  <a:gd name="T29" fmla="*/ 11 h 63"/>
                  <a:gd name="T30" fmla="*/ 0 w 44"/>
                  <a:gd name="T31" fmla="*/ 16 h 63"/>
                  <a:gd name="T32" fmla="*/ 5 w 44"/>
                  <a:gd name="T33" fmla="*/ 16 h 63"/>
                  <a:gd name="T34" fmla="*/ 2 w 44"/>
                  <a:gd name="T35" fmla="*/ 26 h 63"/>
                  <a:gd name="T36" fmla="*/ 2 w 44"/>
                  <a:gd name="T37" fmla="*/ 30 h 63"/>
                  <a:gd name="T38" fmla="*/ 1 w 44"/>
                  <a:gd name="T39" fmla="*/ 3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 h="63">
                    <a:moveTo>
                      <a:pt x="1" y="30"/>
                    </a:moveTo>
                    <a:cubicBezTo>
                      <a:pt x="0" y="30"/>
                      <a:pt x="0" y="33"/>
                      <a:pt x="0" y="37"/>
                    </a:cubicBezTo>
                    <a:cubicBezTo>
                      <a:pt x="0" y="41"/>
                      <a:pt x="0" y="44"/>
                      <a:pt x="1" y="44"/>
                    </a:cubicBezTo>
                    <a:cubicBezTo>
                      <a:pt x="2" y="44"/>
                      <a:pt x="2" y="43"/>
                      <a:pt x="3" y="42"/>
                    </a:cubicBezTo>
                    <a:cubicBezTo>
                      <a:pt x="6" y="54"/>
                      <a:pt x="16" y="63"/>
                      <a:pt x="22" y="63"/>
                    </a:cubicBezTo>
                    <a:cubicBezTo>
                      <a:pt x="29" y="63"/>
                      <a:pt x="40" y="55"/>
                      <a:pt x="41" y="41"/>
                    </a:cubicBezTo>
                    <a:cubicBezTo>
                      <a:pt x="41" y="43"/>
                      <a:pt x="42" y="44"/>
                      <a:pt x="42" y="44"/>
                    </a:cubicBezTo>
                    <a:cubicBezTo>
                      <a:pt x="43" y="44"/>
                      <a:pt x="44" y="40"/>
                      <a:pt x="44" y="36"/>
                    </a:cubicBezTo>
                    <a:cubicBezTo>
                      <a:pt x="44" y="32"/>
                      <a:pt x="43" y="29"/>
                      <a:pt x="42" y="29"/>
                    </a:cubicBezTo>
                    <a:cubicBezTo>
                      <a:pt x="42" y="29"/>
                      <a:pt x="42" y="29"/>
                      <a:pt x="42" y="30"/>
                    </a:cubicBezTo>
                    <a:cubicBezTo>
                      <a:pt x="42" y="28"/>
                      <a:pt x="42" y="26"/>
                      <a:pt x="42" y="23"/>
                    </a:cubicBezTo>
                    <a:cubicBezTo>
                      <a:pt x="38" y="26"/>
                      <a:pt x="32" y="23"/>
                      <a:pt x="25" y="19"/>
                    </a:cubicBezTo>
                    <a:cubicBezTo>
                      <a:pt x="26" y="20"/>
                      <a:pt x="27" y="20"/>
                      <a:pt x="28" y="20"/>
                    </a:cubicBezTo>
                    <a:cubicBezTo>
                      <a:pt x="39" y="26"/>
                      <a:pt x="43" y="15"/>
                      <a:pt x="43" y="15"/>
                    </a:cubicBezTo>
                    <a:cubicBezTo>
                      <a:pt x="43" y="15"/>
                      <a:pt x="30" y="0"/>
                      <a:pt x="7" y="11"/>
                    </a:cubicBezTo>
                    <a:cubicBezTo>
                      <a:pt x="5" y="12"/>
                      <a:pt x="3" y="15"/>
                      <a:pt x="0" y="16"/>
                    </a:cubicBezTo>
                    <a:cubicBezTo>
                      <a:pt x="0" y="16"/>
                      <a:pt x="2" y="16"/>
                      <a:pt x="5" y="16"/>
                    </a:cubicBezTo>
                    <a:cubicBezTo>
                      <a:pt x="3" y="18"/>
                      <a:pt x="1" y="21"/>
                      <a:pt x="2" y="26"/>
                    </a:cubicBezTo>
                    <a:cubicBezTo>
                      <a:pt x="2" y="27"/>
                      <a:pt x="2" y="28"/>
                      <a:pt x="2" y="30"/>
                    </a:cubicBezTo>
                    <a:cubicBezTo>
                      <a:pt x="2" y="30"/>
                      <a:pt x="1" y="30"/>
                      <a:pt x="1" y="30"/>
                    </a:cubicBezTo>
                    <a:close/>
                  </a:path>
                </a:pathLst>
              </a:custGeom>
              <a:solidFill>
                <a:schemeClr val="accent2">
                  <a:lumMod val="9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86" name="Freeform 90">
                <a:extLst>
                  <a:ext uri="{FF2B5EF4-FFF2-40B4-BE49-F238E27FC236}">
                    <a16:creationId xmlns:a16="http://schemas.microsoft.com/office/drawing/2014/main" id="{87BE3FF7-2558-9300-41C0-D28C7F0034B4}"/>
                  </a:ext>
                </a:extLst>
              </p:cNvPr>
              <p:cNvSpPr>
                <a:spLocks/>
              </p:cNvSpPr>
              <p:nvPr/>
            </p:nvSpPr>
            <p:spPr bwMode="auto">
              <a:xfrm>
                <a:off x="9068423" y="4998245"/>
                <a:ext cx="41275" cy="15875"/>
              </a:xfrm>
              <a:custGeom>
                <a:avLst/>
                <a:gdLst>
                  <a:gd name="T0" fmla="*/ 13 w 24"/>
                  <a:gd name="T1" fmla="*/ 0 h 9"/>
                  <a:gd name="T2" fmla="*/ 9 w 24"/>
                  <a:gd name="T3" fmla="*/ 9 h 9"/>
                  <a:gd name="T4" fmla="*/ 20 w 24"/>
                  <a:gd name="T5" fmla="*/ 5 h 9"/>
                  <a:gd name="T6" fmla="*/ 21 w 24"/>
                  <a:gd name="T7" fmla="*/ 5 h 9"/>
                  <a:gd name="T8" fmla="*/ 24 w 24"/>
                  <a:gd name="T9" fmla="*/ 5 h 9"/>
                  <a:gd name="T10" fmla="*/ 24 w 24"/>
                  <a:gd name="T11" fmla="*/ 1 h 9"/>
                  <a:gd name="T12" fmla="*/ 24 w 24"/>
                  <a:gd name="T13" fmla="*/ 0 h 9"/>
                  <a:gd name="T14" fmla="*/ 13 w 24"/>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9">
                    <a:moveTo>
                      <a:pt x="13" y="0"/>
                    </a:moveTo>
                    <a:cubicBezTo>
                      <a:pt x="13" y="0"/>
                      <a:pt x="0" y="8"/>
                      <a:pt x="9" y="9"/>
                    </a:cubicBezTo>
                    <a:cubicBezTo>
                      <a:pt x="14" y="9"/>
                      <a:pt x="17" y="7"/>
                      <a:pt x="20" y="5"/>
                    </a:cubicBezTo>
                    <a:cubicBezTo>
                      <a:pt x="21" y="4"/>
                      <a:pt x="21" y="5"/>
                      <a:pt x="21" y="5"/>
                    </a:cubicBezTo>
                    <a:cubicBezTo>
                      <a:pt x="22" y="5"/>
                      <a:pt x="23" y="5"/>
                      <a:pt x="24" y="5"/>
                    </a:cubicBezTo>
                    <a:cubicBezTo>
                      <a:pt x="24" y="2"/>
                      <a:pt x="24" y="1"/>
                      <a:pt x="24" y="1"/>
                    </a:cubicBezTo>
                    <a:cubicBezTo>
                      <a:pt x="24" y="0"/>
                      <a:pt x="24" y="0"/>
                      <a:pt x="24" y="0"/>
                    </a:cubicBezTo>
                    <a:lnTo>
                      <a:pt x="13" y="0"/>
                    </a:lnTo>
                    <a:close/>
                  </a:path>
                </a:pathLst>
              </a:custGeom>
              <a:solidFill>
                <a:schemeClr val="accent2">
                  <a:lumMod val="9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87" name="Freeform 91">
                <a:extLst>
                  <a:ext uri="{FF2B5EF4-FFF2-40B4-BE49-F238E27FC236}">
                    <a16:creationId xmlns:a16="http://schemas.microsoft.com/office/drawing/2014/main" id="{FF3475CF-D1F8-FB1C-CE26-6F4EED47243F}"/>
                  </a:ext>
                </a:extLst>
              </p:cNvPr>
              <p:cNvSpPr>
                <a:spLocks/>
              </p:cNvSpPr>
              <p:nvPr/>
            </p:nvSpPr>
            <p:spPr bwMode="auto">
              <a:xfrm>
                <a:off x="9139861" y="4998245"/>
                <a:ext cx="42863" cy="15875"/>
              </a:xfrm>
              <a:custGeom>
                <a:avLst/>
                <a:gdLst>
                  <a:gd name="T0" fmla="*/ 12 w 25"/>
                  <a:gd name="T1" fmla="*/ 0 h 9"/>
                  <a:gd name="T2" fmla="*/ 1 w 25"/>
                  <a:gd name="T3" fmla="*/ 0 h 9"/>
                  <a:gd name="T4" fmla="*/ 1 w 25"/>
                  <a:gd name="T5" fmla="*/ 1 h 9"/>
                  <a:gd name="T6" fmla="*/ 1 w 25"/>
                  <a:gd name="T7" fmla="*/ 5 h 9"/>
                  <a:gd name="T8" fmla="*/ 4 w 25"/>
                  <a:gd name="T9" fmla="*/ 5 h 9"/>
                  <a:gd name="T10" fmla="*/ 5 w 25"/>
                  <a:gd name="T11" fmla="*/ 5 h 9"/>
                  <a:gd name="T12" fmla="*/ 16 w 25"/>
                  <a:gd name="T13" fmla="*/ 9 h 9"/>
                  <a:gd name="T14" fmla="*/ 12 w 25"/>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9">
                    <a:moveTo>
                      <a:pt x="12" y="0"/>
                    </a:moveTo>
                    <a:cubicBezTo>
                      <a:pt x="1" y="0"/>
                      <a:pt x="1" y="0"/>
                      <a:pt x="1" y="0"/>
                    </a:cubicBezTo>
                    <a:cubicBezTo>
                      <a:pt x="1" y="1"/>
                      <a:pt x="1" y="1"/>
                      <a:pt x="1" y="1"/>
                    </a:cubicBezTo>
                    <a:cubicBezTo>
                      <a:pt x="1" y="1"/>
                      <a:pt x="0" y="2"/>
                      <a:pt x="1" y="5"/>
                    </a:cubicBezTo>
                    <a:cubicBezTo>
                      <a:pt x="2" y="5"/>
                      <a:pt x="3" y="5"/>
                      <a:pt x="4" y="5"/>
                    </a:cubicBezTo>
                    <a:cubicBezTo>
                      <a:pt x="4" y="5"/>
                      <a:pt x="4" y="4"/>
                      <a:pt x="5" y="5"/>
                    </a:cubicBezTo>
                    <a:cubicBezTo>
                      <a:pt x="8" y="7"/>
                      <a:pt x="11" y="9"/>
                      <a:pt x="16" y="9"/>
                    </a:cubicBezTo>
                    <a:cubicBezTo>
                      <a:pt x="25" y="8"/>
                      <a:pt x="12" y="0"/>
                      <a:pt x="12" y="0"/>
                    </a:cubicBezTo>
                    <a:close/>
                  </a:path>
                </a:pathLst>
              </a:custGeom>
              <a:solidFill>
                <a:schemeClr val="accent2">
                  <a:lumMod val="9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88" name="Freeform 92">
                <a:extLst>
                  <a:ext uri="{FF2B5EF4-FFF2-40B4-BE49-F238E27FC236}">
                    <a16:creationId xmlns:a16="http://schemas.microsoft.com/office/drawing/2014/main" id="{925895EB-EA36-BB9B-4ED7-DABD3AB3912A}"/>
                  </a:ext>
                </a:extLst>
              </p:cNvPr>
              <p:cNvSpPr>
                <a:spLocks/>
              </p:cNvSpPr>
              <p:nvPr/>
            </p:nvSpPr>
            <p:spPr bwMode="auto">
              <a:xfrm>
                <a:off x="9671673" y="5355433"/>
                <a:ext cx="66675" cy="42863"/>
              </a:xfrm>
              <a:custGeom>
                <a:avLst/>
                <a:gdLst>
                  <a:gd name="T0" fmla="*/ 0 w 42"/>
                  <a:gd name="T1" fmla="*/ 25 h 27"/>
                  <a:gd name="T2" fmla="*/ 2 w 42"/>
                  <a:gd name="T3" fmla="*/ 27 h 27"/>
                  <a:gd name="T4" fmla="*/ 42 w 42"/>
                  <a:gd name="T5" fmla="*/ 2 h 27"/>
                  <a:gd name="T6" fmla="*/ 40 w 42"/>
                  <a:gd name="T7" fmla="*/ 0 h 27"/>
                  <a:gd name="T8" fmla="*/ 0 w 42"/>
                  <a:gd name="T9" fmla="*/ 25 h 27"/>
                </a:gdLst>
                <a:ahLst/>
                <a:cxnLst>
                  <a:cxn ang="0">
                    <a:pos x="T0" y="T1"/>
                  </a:cxn>
                  <a:cxn ang="0">
                    <a:pos x="T2" y="T3"/>
                  </a:cxn>
                  <a:cxn ang="0">
                    <a:pos x="T4" y="T5"/>
                  </a:cxn>
                  <a:cxn ang="0">
                    <a:pos x="T6" y="T7"/>
                  </a:cxn>
                  <a:cxn ang="0">
                    <a:pos x="T8" y="T9"/>
                  </a:cxn>
                </a:cxnLst>
                <a:rect l="0" t="0" r="r" b="b"/>
                <a:pathLst>
                  <a:path w="42" h="27">
                    <a:moveTo>
                      <a:pt x="0" y="25"/>
                    </a:moveTo>
                    <a:lnTo>
                      <a:pt x="2" y="27"/>
                    </a:lnTo>
                    <a:lnTo>
                      <a:pt x="42" y="2"/>
                    </a:lnTo>
                    <a:lnTo>
                      <a:pt x="40" y="0"/>
                    </a:lnTo>
                    <a:lnTo>
                      <a:pt x="0" y="25"/>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89" name="Freeform 93">
                <a:extLst>
                  <a:ext uri="{FF2B5EF4-FFF2-40B4-BE49-F238E27FC236}">
                    <a16:creationId xmlns:a16="http://schemas.microsoft.com/office/drawing/2014/main" id="{A3E01730-551E-22D6-589C-AE766B44A86C}"/>
                  </a:ext>
                </a:extLst>
              </p:cNvPr>
              <p:cNvSpPr>
                <a:spLocks/>
              </p:cNvSpPr>
              <p:nvPr/>
            </p:nvSpPr>
            <p:spPr bwMode="auto">
              <a:xfrm>
                <a:off x="9798673" y="5272883"/>
                <a:ext cx="68263" cy="44450"/>
              </a:xfrm>
              <a:custGeom>
                <a:avLst/>
                <a:gdLst>
                  <a:gd name="T0" fmla="*/ 0 w 43"/>
                  <a:gd name="T1" fmla="*/ 25 h 28"/>
                  <a:gd name="T2" fmla="*/ 2 w 43"/>
                  <a:gd name="T3" fmla="*/ 28 h 28"/>
                  <a:gd name="T4" fmla="*/ 43 w 43"/>
                  <a:gd name="T5" fmla="*/ 2 h 28"/>
                  <a:gd name="T6" fmla="*/ 41 w 43"/>
                  <a:gd name="T7" fmla="*/ 0 h 28"/>
                  <a:gd name="T8" fmla="*/ 0 w 43"/>
                  <a:gd name="T9" fmla="*/ 25 h 28"/>
                </a:gdLst>
                <a:ahLst/>
                <a:cxnLst>
                  <a:cxn ang="0">
                    <a:pos x="T0" y="T1"/>
                  </a:cxn>
                  <a:cxn ang="0">
                    <a:pos x="T2" y="T3"/>
                  </a:cxn>
                  <a:cxn ang="0">
                    <a:pos x="T4" y="T5"/>
                  </a:cxn>
                  <a:cxn ang="0">
                    <a:pos x="T6" y="T7"/>
                  </a:cxn>
                  <a:cxn ang="0">
                    <a:pos x="T8" y="T9"/>
                  </a:cxn>
                </a:cxnLst>
                <a:rect l="0" t="0" r="r" b="b"/>
                <a:pathLst>
                  <a:path w="43" h="28">
                    <a:moveTo>
                      <a:pt x="0" y="25"/>
                    </a:moveTo>
                    <a:lnTo>
                      <a:pt x="2" y="28"/>
                    </a:lnTo>
                    <a:lnTo>
                      <a:pt x="43" y="2"/>
                    </a:lnTo>
                    <a:lnTo>
                      <a:pt x="41" y="0"/>
                    </a:lnTo>
                    <a:lnTo>
                      <a:pt x="0" y="25"/>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90" name="Freeform 94">
                <a:extLst>
                  <a:ext uri="{FF2B5EF4-FFF2-40B4-BE49-F238E27FC236}">
                    <a16:creationId xmlns:a16="http://schemas.microsoft.com/office/drawing/2014/main" id="{CE33DAA1-F3E0-7DD2-02CD-0B8F687C94DA}"/>
                  </a:ext>
                </a:extLst>
              </p:cNvPr>
              <p:cNvSpPr>
                <a:spLocks/>
              </p:cNvSpPr>
              <p:nvPr/>
            </p:nvSpPr>
            <p:spPr bwMode="auto">
              <a:xfrm>
                <a:off x="9927261" y="5214145"/>
                <a:ext cx="31750" cy="22225"/>
              </a:xfrm>
              <a:custGeom>
                <a:avLst/>
                <a:gdLst>
                  <a:gd name="T0" fmla="*/ 0 w 20"/>
                  <a:gd name="T1" fmla="*/ 12 h 14"/>
                  <a:gd name="T2" fmla="*/ 1 w 20"/>
                  <a:gd name="T3" fmla="*/ 14 h 14"/>
                  <a:gd name="T4" fmla="*/ 20 w 20"/>
                  <a:gd name="T5" fmla="*/ 2 h 14"/>
                  <a:gd name="T6" fmla="*/ 19 w 20"/>
                  <a:gd name="T7" fmla="*/ 0 h 14"/>
                  <a:gd name="T8" fmla="*/ 0 w 20"/>
                  <a:gd name="T9" fmla="*/ 12 h 14"/>
                </a:gdLst>
                <a:ahLst/>
                <a:cxnLst>
                  <a:cxn ang="0">
                    <a:pos x="T0" y="T1"/>
                  </a:cxn>
                  <a:cxn ang="0">
                    <a:pos x="T2" y="T3"/>
                  </a:cxn>
                  <a:cxn ang="0">
                    <a:pos x="T4" y="T5"/>
                  </a:cxn>
                  <a:cxn ang="0">
                    <a:pos x="T6" y="T7"/>
                  </a:cxn>
                  <a:cxn ang="0">
                    <a:pos x="T8" y="T9"/>
                  </a:cxn>
                </a:cxnLst>
                <a:rect l="0" t="0" r="r" b="b"/>
                <a:pathLst>
                  <a:path w="20" h="14">
                    <a:moveTo>
                      <a:pt x="0" y="12"/>
                    </a:moveTo>
                    <a:lnTo>
                      <a:pt x="1" y="14"/>
                    </a:lnTo>
                    <a:lnTo>
                      <a:pt x="20" y="2"/>
                    </a:lnTo>
                    <a:lnTo>
                      <a:pt x="19" y="0"/>
                    </a:lnTo>
                    <a:lnTo>
                      <a:pt x="0" y="12"/>
                    </a:lnTo>
                    <a:close/>
                  </a:path>
                </a:pathLst>
              </a:custGeom>
              <a:solidFill>
                <a:schemeClr val="accent2">
                  <a:lumMod val="9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91" name="Freeform 95">
                <a:extLst>
                  <a:ext uri="{FF2B5EF4-FFF2-40B4-BE49-F238E27FC236}">
                    <a16:creationId xmlns:a16="http://schemas.microsoft.com/office/drawing/2014/main" id="{7E34307B-AAD9-9D33-06E8-AD9F14F388E7}"/>
                  </a:ext>
                </a:extLst>
              </p:cNvPr>
              <p:cNvSpPr>
                <a:spLocks/>
              </p:cNvSpPr>
              <p:nvPr/>
            </p:nvSpPr>
            <p:spPr bwMode="auto">
              <a:xfrm>
                <a:off x="9844711" y="4953795"/>
                <a:ext cx="49213" cy="49213"/>
              </a:xfrm>
              <a:custGeom>
                <a:avLst/>
                <a:gdLst>
                  <a:gd name="T0" fmla="*/ 0 w 31"/>
                  <a:gd name="T1" fmla="*/ 2 h 31"/>
                  <a:gd name="T2" fmla="*/ 29 w 31"/>
                  <a:gd name="T3" fmla="*/ 31 h 31"/>
                  <a:gd name="T4" fmla="*/ 31 w 31"/>
                  <a:gd name="T5" fmla="*/ 28 h 31"/>
                  <a:gd name="T6" fmla="*/ 2 w 31"/>
                  <a:gd name="T7" fmla="*/ 0 h 31"/>
                  <a:gd name="T8" fmla="*/ 0 w 31"/>
                  <a:gd name="T9" fmla="*/ 2 h 31"/>
                </a:gdLst>
                <a:ahLst/>
                <a:cxnLst>
                  <a:cxn ang="0">
                    <a:pos x="T0" y="T1"/>
                  </a:cxn>
                  <a:cxn ang="0">
                    <a:pos x="T2" y="T3"/>
                  </a:cxn>
                  <a:cxn ang="0">
                    <a:pos x="T4" y="T5"/>
                  </a:cxn>
                  <a:cxn ang="0">
                    <a:pos x="T6" y="T7"/>
                  </a:cxn>
                  <a:cxn ang="0">
                    <a:pos x="T8" y="T9"/>
                  </a:cxn>
                </a:cxnLst>
                <a:rect l="0" t="0" r="r" b="b"/>
                <a:pathLst>
                  <a:path w="31" h="31">
                    <a:moveTo>
                      <a:pt x="0" y="2"/>
                    </a:moveTo>
                    <a:lnTo>
                      <a:pt x="29" y="31"/>
                    </a:lnTo>
                    <a:lnTo>
                      <a:pt x="31" y="28"/>
                    </a:lnTo>
                    <a:lnTo>
                      <a:pt x="2" y="0"/>
                    </a:lnTo>
                    <a:lnTo>
                      <a:pt x="0" y="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92" name="Freeform 96">
                <a:extLst>
                  <a:ext uri="{FF2B5EF4-FFF2-40B4-BE49-F238E27FC236}">
                    <a16:creationId xmlns:a16="http://schemas.microsoft.com/office/drawing/2014/main" id="{9D097D81-8EB5-5962-14F5-75BBC075E1DD}"/>
                  </a:ext>
                </a:extLst>
              </p:cNvPr>
              <p:cNvSpPr>
                <a:spLocks/>
              </p:cNvSpPr>
              <p:nvPr/>
            </p:nvSpPr>
            <p:spPr bwMode="auto">
              <a:xfrm>
                <a:off x="9771686" y="4885533"/>
                <a:ext cx="28575" cy="28575"/>
              </a:xfrm>
              <a:custGeom>
                <a:avLst/>
                <a:gdLst>
                  <a:gd name="T0" fmla="*/ 3 w 18"/>
                  <a:gd name="T1" fmla="*/ 0 h 18"/>
                  <a:gd name="T2" fmla="*/ 0 w 18"/>
                  <a:gd name="T3" fmla="*/ 2 h 18"/>
                  <a:gd name="T4" fmla="*/ 16 w 18"/>
                  <a:gd name="T5" fmla="*/ 18 h 18"/>
                  <a:gd name="T6" fmla="*/ 18 w 18"/>
                  <a:gd name="T7" fmla="*/ 15 h 18"/>
                  <a:gd name="T8" fmla="*/ 3 w 18"/>
                  <a:gd name="T9" fmla="*/ 0 h 18"/>
                </a:gdLst>
                <a:ahLst/>
                <a:cxnLst>
                  <a:cxn ang="0">
                    <a:pos x="T0" y="T1"/>
                  </a:cxn>
                  <a:cxn ang="0">
                    <a:pos x="T2" y="T3"/>
                  </a:cxn>
                  <a:cxn ang="0">
                    <a:pos x="T4" y="T5"/>
                  </a:cxn>
                  <a:cxn ang="0">
                    <a:pos x="T6" y="T7"/>
                  </a:cxn>
                  <a:cxn ang="0">
                    <a:pos x="T8" y="T9"/>
                  </a:cxn>
                </a:cxnLst>
                <a:rect l="0" t="0" r="r" b="b"/>
                <a:pathLst>
                  <a:path w="18" h="18">
                    <a:moveTo>
                      <a:pt x="3" y="0"/>
                    </a:moveTo>
                    <a:lnTo>
                      <a:pt x="0" y="2"/>
                    </a:lnTo>
                    <a:lnTo>
                      <a:pt x="16" y="18"/>
                    </a:lnTo>
                    <a:lnTo>
                      <a:pt x="18" y="15"/>
                    </a:lnTo>
                    <a:lnTo>
                      <a:pt x="3"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93" name="Freeform 97">
                <a:extLst>
                  <a:ext uri="{FF2B5EF4-FFF2-40B4-BE49-F238E27FC236}">
                    <a16:creationId xmlns:a16="http://schemas.microsoft.com/office/drawing/2014/main" id="{588C4B85-51DD-3FA4-D3B2-9AF5B293D48A}"/>
                  </a:ext>
                </a:extLst>
              </p:cNvPr>
              <p:cNvSpPr>
                <a:spLocks/>
              </p:cNvSpPr>
              <p:nvPr/>
            </p:nvSpPr>
            <p:spPr bwMode="auto">
              <a:xfrm>
                <a:off x="9306548" y="4939508"/>
                <a:ext cx="80963" cy="22225"/>
              </a:xfrm>
              <a:custGeom>
                <a:avLst/>
                <a:gdLst>
                  <a:gd name="T0" fmla="*/ 51 w 51"/>
                  <a:gd name="T1" fmla="*/ 0 h 14"/>
                  <a:gd name="T2" fmla="*/ 0 w 51"/>
                  <a:gd name="T3" fmla="*/ 12 h 14"/>
                  <a:gd name="T4" fmla="*/ 1 w 51"/>
                  <a:gd name="T5" fmla="*/ 14 h 14"/>
                  <a:gd name="T6" fmla="*/ 51 w 51"/>
                  <a:gd name="T7" fmla="*/ 2 h 14"/>
                  <a:gd name="T8" fmla="*/ 51 w 51"/>
                  <a:gd name="T9" fmla="*/ 0 h 14"/>
                </a:gdLst>
                <a:ahLst/>
                <a:cxnLst>
                  <a:cxn ang="0">
                    <a:pos x="T0" y="T1"/>
                  </a:cxn>
                  <a:cxn ang="0">
                    <a:pos x="T2" y="T3"/>
                  </a:cxn>
                  <a:cxn ang="0">
                    <a:pos x="T4" y="T5"/>
                  </a:cxn>
                  <a:cxn ang="0">
                    <a:pos x="T6" y="T7"/>
                  </a:cxn>
                  <a:cxn ang="0">
                    <a:pos x="T8" y="T9"/>
                  </a:cxn>
                </a:cxnLst>
                <a:rect l="0" t="0" r="r" b="b"/>
                <a:pathLst>
                  <a:path w="51" h="14">
                    <a:moveTo>
                      <a:pt x="51" y="0"/>
                    </a:moveTo>
                    <a:lnTo>
                      <a:pt x="0" y="12"/>
                    </a:lnTo>
                    <a:lnTo>
                      <a:pt x="1" y="14"/>
                    </a:lnTo>
                    <a:lnTo>
                      <a:pt x="51" y="2"/>
                    </a:lnTo>
                    <a:lnTo>
                      <a:pt x="51"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94" name="Freeform 98">
                <a:extLst>
                  <a:ext uri="{FF2B5EF4-FFF2-40B4-BE49-F238E27FC236}">
                    <a16:creationId xmlns:a16="http://schemas.microsoft.com/office/drawing/2014/main" id="{6F2C67B7-1EE8-3F24-D58E-4BD0B30308E4}"/>
                  </a:ext>
                </a:extLst>
              </p:cNvPr>
              <p:cNvSpPr>
                <a:spLocks noEditPoints="1"/>
              </p:cNvSpPr>
              <p:nvPr/>
            </p:nvSpPr>
            <p:spPr bwMode="auto">
              <a:xfrm>
                <a:off x="9022386" y="4720433"/>
                <a:ext cx="207963" cy="352425"/>
              </a:xfrm>
              <a:custGeom>
                <a:avLst/>
                <a:gdLst>
                  <a:gd name="T0" fmla="*/ 99 w 119"/>
                  <a:gd name="T1" fmla="*/ 155 h 202"/>
                  <a:gd name="T2" fmla="*/ 84 w 119"/>
                  <a:gd name="T3" fmla="*/ 96 h 202"/>
                  <a:gd name="T4" fmla="*/ 87 w 119"/>
                  <a:gd name="T5" fmla="*/ 88 h 202"/>
                  <a:gd name="T6" fmla="*/ 92 w 119"/>
                  <a:gd name="T7" fmla="*/ 31 h 202"/>
                  <a:gd name="T8" fmla="*/ 93 w 119"/>
                  <a:gd name="T9" fmla="*/ 29 h 202"/>
                  <a:gd name="T10" fmla="*/ 103 w 119"/>
                  <a:gd name="T11" fmla="*/ 84 h 202"/>
                  <a:gd name="T12" fmla="*/ 76 w 119"/>
                  <a:gd name="T13" fmla="*/ 2 h 202"/>
                  <a:gd name="T14" fmla="*/ 66 w 119"/>
                  <a:gd name="T15" fmla="*/ 36 h 202"/>
                  <a:gd name="T16" fmla="*/ 64 w 119"/>
                  <a:gd name="T17" fmla="*/ 9 h 202"/>
                  <a:gd name="T18" fmla="*/ 58 w 119"/>
                  <a:gd name="T19" fmla="*/ 6 h 202"/>
                  <a:gd name="T20" fmla="*/ 58 w 119"/>
                  <a:gd name="T21" fmla="*/ 11 h 202"/>
                  <a:gd name="T22" fmla="*/ 54 w 119"/>
                  <a:gd name="T23" fmla="*/ 36 h 202"/>
                  <a:gd name="T24" fmla="*/ 44 w 119"/>
                  <a:gd name="T25" fmla="*/ 2 h 202"/>
                  <a:gd name="T26" fmla="*/ 14 w 119"/>
                  <a:gd name="T27" fmla="*/ 84 h 202"/>
                  <a:gd name="T28" fmla="*/ 24 w 119"/>
                  <a:gd name="T29" fmla="*/ 29 h 202"/>
                  <a:gd name="T30" fmla="*/ 26 w 119"/>
                  <a:gd name="T31" fmla="*/ 30 h 202"/>
                  <a:gd name="T32" fmla="*/ 30 w 119"/>
                  <a:gd name="T33" fmla="*/ 88 h 202"/>
                  <a:gd name="T34" fmla="*/ 34 w 119"/>
                  <a:gd name="T35" fmla="*/ 95 h 202"/>
                  <a:gd name="T36" fmla="*/ 33 w 119"/>
                  <a:gd name="T37" fmla="*/ 149 h 202"/>
                  <a:gd name="T38" fmla="*/ 19 w 119"/>
                  <a:gd name="T39" fmla="*/ 133 h 202"/>
                  <a:gd name="T40" fmla="*/ 15 w 119"/>
                  <a:gd name="T41" fmla="*/ 166 h 202"/>
                  <a:gd name="T42" fmla="*/ 0 w 119"/>
                  <a:gd name="T43" fmla="*/ 177 h 202"/>
                  <a:gd name="T44" fmla="*/ 19 w 119"/>
                  <a:gd name="T45" fmla="*/ 175 h 202"/>
                  <a:gd name="T46" fmla="*/ 66 w 119"/>
                  <a:gd name="T47" fmla="*/ 202 h 202"/>
                  <a:gd name="T48" fmla="*/ 60 w 119"/>
                  <a:gd name="T49" fmla="*/ 187 h 202"/>
                  <a:gd name="T50" fmla="*/ 106 w 119"/>
                  <a:gd name="T51" fmla="*/ 166 h 202"/>
                  <a:gd name="T52" fmla="*/ 119 w 119"/>
                  <a:gd name="T53" fmla="*/ 151 h 202"/>
                  <a:gd name="T54" fmla="*/ 99 w 119"/>
                  <a:gd name="T55" fmla="*/ 153 h 202"/>
                  <a:gd name="T56" fmla="*/ 59 w 119"/>
                  <a:gd name="T57" fmla="*/ 108 h 202"/>
                  <a:gd name="T58" fmla="*/ 65 w 119"/>
                  <a:gd name="T59" fmla="*/ 145 h 202"/>
                  <a:gd name="T60" fmla="*/ 53 w 119"/>
                  <a:gd name="T61" fmla="*/ 146 h 202"/>
                  <a:gd name="T62" fmla="*/ 60 w 119"/>
                  <a:gd name="T63" fmla="*/ 181 h 202"/>
                  <a:gd name="T64" fmla="*/ 38 w 119"/>
                  <a:gd name="T65" fmla="*/ 155 h 202"/>
                  <a:gd name="T66" fmla="*/ 52 w 119"/>
                  <a:gd name="T67" fmla="*/ 158 h 202"/>
                  <a:gd name="T68" fmla="*/ 60 w 119"/>
                  <a:gd name="T69" fmla="*/ 152 h 202"/>
                  <a:gd name="T70" fmla="*/ 66 w 119"/>
                  <a:gd name="T71" fmla="*/ 158 h 202"/>
                  <a:gd name="T72" fmla="*/ 79 w 119"/>
                  <a:gd name="T73" fmla="*/ 154 h 202"/>
                  <a:gd name="T74" fmla="*/ 60 w 119"/>
                  <a:gd name="T75" fmla="*/ 18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9" h="202">
                    <a:moveTo>
                      <a:pt x="99" y="153"/>
                    </a:moveTo>
                    <a:cubicBezTo>
                      <a:pt x="99" y="155"/>
                      <a:pt x="99" y="155"/>
                      <a:pt x="99" y="155"/>
                    </a:cubicBezTo>
                    <a:cubicBezTo>
                      <a:pt x="95" y="152"/>
                      <a:pt x="88" y="149"/>
                      <a:pt x="80" y="147"/>
                    </a:cubicBezTo>
                    <a:cubicBezTo>
                      <a:pt x="84" y="96"/>
                      <a:pt x="84" y="96"/>
                      <a:pt x="84" y="96"/>
                    </a:cubicBezTo>
                    <a:cubicBezTo>
                      <a:pt x="85" y="93"/>
                      <a:pt x="86" y="91"/>
                      <a:pt x="87" y="89"/>
                    </a:cubicBezTo>
                    <a:cubicBezTo>
                      <a:pt x="87" y="88"/>
                      <a:pt x="87" y="88"/>
                      <a:pt x="87" y="88"/>
                    </a:cubicBezTo>
                    <a:cubicBezTo>
                      <a:pt x="87" y="88"/>
                      <a:pt x="88" y="80"/>
                      <a:pt x="89" y="69"/>
                    </a:cubicBezTo>
                    <a:cubicBezTo>
                      <a:pt x="92" y="31"/>
                      <a:pt x="92" y="31"/>
                      <a:pt x="92" y="31"/>
                    </a:cubicBezTo>
                    <a:cubicBezTo>
                      <a:pt x="92" y="31"/>
                      <a:pt x="92" y="31"/>
                      <a:pt x="92" y="31"/>
                    </a:cubicBezTo>
                    <a:cubicBezTo>
                      <a:pt x="92" y="30"/>
                      <a:pt x="93" y="29"/>
                      <a:pt x="93" y="29"/>
                    </a:cubicBezTo>
                    <a:cubicBezTo>
                      <a:pt x="95" y="27"/>
                      <a:pt x="94" y="78"/>
                      <a:pt x="93" y="86"/>
                    </a:cubicBezTo>
                    <a:cubicBezTo>
                      <a:pt x="95" y="87"/>
                      <a:pt x="99" y="86"/>
                      <a:pt x="103" y="84"/>
                    </a:cubicBezTo>
                    <a:cubicBezTo>
                      <a:pt x="106" y="73"/>
                      <a:pt x="110" y="21"/>
                      <a:pt x="109" y="16"/>
                    </a:cubicBezTo>
                    <a:cubicBezTo>
                      <a:pt x="108" y="13"/>
                      <a:pt x="90" y="0"/>
                      <a:pt x="76" y="2"/>
                    </a:cubicBezTo>
                    <a:cubicBezTo>
                      <a:pt x="76" y="2"/>
                      <a:pt x="75" y="2"/>
                      <a:pt x="74" y="3"/>
                    </a:cubicBezTo>
                    <a:cubicBezTo>
                      <a:pt x="66" y="36"/>
                      <a:pt x="66" y="36"/>
                      <a:pt x="66" y="36"/>
                    </a:cubicBezTo>
                    <a:cubicBezTo>
                      <a:pt x="63" y="12"/>
                      <a:pt x="63" y="12"/>
                      <a:pt x="63" y="12"/>
                    </a:cubicBezTo>
                    <a:cubicBezTo>
                      <a:pt x="64" y="9"/>
                      <a:pt x="64" y="9"/>
                      <a:pt x="64" y="9"/>
                    </a:cubicBezTo>
                    <a:cubicBezTo>
                      <a:pt x="62" y="6"/>
                      <a:pt x="62" y="6"/>
                      <a:pt x="62" y="6"/>
                    </a:cubicBezTo>
                    <a:cubicBezTo>
                      <a:pt x="58" y="6"/>
                      <a:pt x="58" y="6"/>
                      <a:pt x="58" y="6"/>
                    </a:cubicBezTo>
                    <a:cubicBezTo>
                      <a:pt x="57" y="9"/>
                      <a:pt x="57" y="9"/>
                      <a:pt x="57" y="9"/>
                    </a:cubicBezTo>
                    <a:cubicBezTo>
                      <a:pt x="58" y="11"/>
                      <a:pt x="58" y="11"/>
                      <a:pt x="58" y="11"/>
                    </a:cubicBezTo>
                    <a:cubicBezTo>
                      <a:pt x="54" y="34"/>
                      <a:pt x="54" y="34"/>
                      <a:pt x="54" y="34"/>
                    </a:cubicBezTo>
                    <a:cubicBezTo>
                      <a:pt x="54" y="36"/>
                      <a:pt x="54" y="36"/>
                      <a:pt x="54" y="36"/>
                    </a:cubicBezTo>
                    <a:cubicBezTo>
                      <a:pt x="45" y="2"/>
                      <a:pt x="45" y="2"/>
                      <a:pt x="45" y="2"/>
                    </a:cubicBezTo>
                    <a:cubicBezTo>
                      <a:pt x="45" y="2"/>
                      <a:pt x="44" y="2"/>
                      <a:pt x="44" y="2"/>
                    </a:cubicBezTo>
                    <a:cubicBezTo>
                      <a:pt x="29" y="4"/>
                      <a:pt x="11" y="9"/>
                      <a:pt x="10" y="19"/>
                    </a:cubicBezTo>
                    <a:cubicBezTo>
                      <a:pt x="9" y="24"/>
                      <a:pt x="12" y="73"/>
                      <a:pt x="14" y="84"/>
                    </a:cubicBezTo>
                    <a:cubicBezTo>
                      <a:pt x="19" y="87"/>
                      <a:pt x="24" y="86"/>
                      <a:pt x="26" y="86"/>
                    </a:cubicBezTo>
                    <a:cubicBezTo>
                      <a:pt x="26" y="79"/>
                      <a:pt x="23" y="28"/>
                      <a:pt x="24" y="29"/>
                    </a:cubicBezTo>
                    <a:cubicBezTo>
                      <a:pt x="25" y="29"/>
                      <a:pt x="25" y="30"/>
                      <a:pt x="26" y="30"/>
                    </a:cubicBezTo>
                    <a:cubicBezTo>
                      <a:pt x="26" y="30"/>
                      <a:pt x="26" y="30"/>
                      <a:pt x="26" y="30"/>
                    </a:cubicBezTo>
                    <a:cubicBezTo>
                      <a:pt x="28" y="59"/>
                      <a:pt x="28" y="59"/>
                      <a:pt x="28" y="59"/>
                    </a:cubicBezTo>
                    <a:cubicBezTo>
                      <a:pt x="29" y="76"/>
                      <a:pt x="30" y="88"/>
                      <a:pt x="30" y="88"/>
                    </a:cubicBezTo>
                    <a:cubicBezTo>
                      <a:pt x="31" y="89"/>
                      <a:pt x="31" y="89"/>
                      <a:pt x="31" y="89"/>
                    </a:cubicBezTo>
                    <a:cubicBezTo>
                      <a:pt x="31" y="91"/>
                      <a:pt x="32" y="93"/>
                      <a:pt x="34" y="95"/>
                    </a:cubicBezTo>
                    <a:cubicBezTo>
                      <a:pt x="38" y="148"/>
                      <a:pt x="38" y="148"/>
                      <a:pt x="38" y="148"/>
                    </a:cubicBezTo>
                    <a:cubicBezTo>
                      <a:pt x="36" y="148"/>
                      <a:pt x="35" y="149"/>
                      <a:pt x="33" y="149"/>
                    </a:cubicBezTo>
                    <a:cubicBezTo>
                      <a:pt x="22" y="131"/>
                      <a:pt x="22" y="131"/>
                      <a:pt x="22" y="131"/>
                    </a:cubicBezTo>
                    <a:cubicBezTo>
                      <a:pt x="19" y="133"/>
                      <a:pt x="19" y="133"/>
                      <a:pt x="19" y="133"/>
                    </a:cubicBezTo>
                    <a:cubicBezTo>
                      <a:pt x="31" y="150"/>
                      <a:pt x="31" y="150"/>
                      <a:pt x="31" y="150"/>
                    </a:cubicBezTo>
                    <a:cubicBezTo>
                      <a:pt x="21" y="154"/>
                      <a:pt x="15" y="160"/>
                      <a:pt x="15" y="166"/>
                    </a:cubicBezTo>
                    <a:cubicBezTo>
                      <a:pt x="15" y="169"/>
                      <a:pt x="16" y="171"/>
                      <a:pt x="17" y="173"/>
                    </a:cubicBezTo>
                    <a:cubicBezTo>
                      <a:pt x="0" y="177"/>
                      <a:pt x="0" y="177"/>
                      <a:pt x="0" y="177"/>
                    </a:cubicBezTo>
                    <a:cubicBezTo>
                      <a:pt x="0" y="180"/>
                      <a:pt x="0" y="180"/>
                      <a:pt x="0" y="180"/>
                    </a:cubicBezTo>
                    <a:cubicBezTo>
                      <a:pt x="19" y="175"/>
                      <a:pt x="19" y="175"/>
                      <a:pt x="19" y="175"/>
                    </a:cubicBezTo>
                    <a:cubicBezTo>
                      <a:pt x="26" y="182"/>
                      <a:pt x="39" y="187"/>
                      <a:pt x="57" y="187"/>
                    </a:cubicBezTo>
                    <a:cubicBezTo>
                      <a:pt x="66" y="202"/>
                      <a:pt x="66" y="202"/>
                      <a:pt x="66" y="202"/>
                    </a:cubicBezTo>
                    <a:cubicBezTo>
                      <a:pt x="68" y="200"/>
                      <a:pt x="68" y="200"/>
                      <a:pt x="68" y="200"/>
                    </a:cubicBezTo>
                    <a:cubicBezTo>
                      <a:pt x="60" y="187"/>
                      <a:pt x="60" y="187"/>
                      <a:pt x="60" y="187"/>
                    </a:cubicBezTo>
                    <a:cubicBezTo>
                      <a:pt x="60" y="187"/>
                      <a:pt x="60" y="187"/>
                      <a:pt x="60" y="187"/>
                    </a:cubicBezTo>
                    <a:cubicBezTo>
                      <a:pt x="87" y="187"/>
                      <a:pt x="106" y="178"/>
                      <a:pt x="106" y="166"/>
                    </a:cubicBezTo>
                    <a:cubicBezTo>
                      <a:pt x="106" y="162"/>
                      <a:pt x="104" y="158"/>
                      <a:pt x="100" y="155"/>
                    </a:cubicBezTo>
                    <a:cubicBezTo>
                      <a:pt x="119" y="151"/>
                      <a:pt x="119" y="151"/>
                      <a:pt x="119" y="151"/>
                    </a:cubicBezTo>
                    <a:cubicBezTo>
                      <a:pt x="118" y="148"/>
                      <a:pt x="118" y="148"/>
                      <a:pt x="118" y="148"/>
                    </a:cubicBezTo>
                    <a:lnTo>
                      <a:pt x="99" y="153"/>
                    </a:lnTo>
                    <a:close/>
                    <a:moveTo>
                      <a:pt x="57" y="108"/>
                    </a:moveTo>
                    <a:cubicBezTo>
                      <a:pt x="58" y="108"/>
                      <a:pt x="58" y="108"/>
                      <a:pt x="59" y="108"/>
                    </a:cubicBezTo>
                    <a:cubicBezTo>
                      <a:pt x="59" y="108"/>
                      <a:pt x="60" y="108"/>
                      <a:pt x="60" y="108"/>
                    </a:cubicBezTo>
                    <a:cubicBezTo>
                      <a:pt x="65" y="145"/>
                      <a:pt x="65" y="145"/>
                      <a:pt x="65" y="145"/>
                    </a:cubicBezTo>
                    <a:cubicBezTo>
                      <a:pt x="63" y="145"/>
                      <a:pt x="62" y="145"/>
                      <a:pt x="60" y="145"/>
                    </a:cubicBezTo>
                    <a:cubicBezTo>
                      <a:pt x="58" y="145"/>
                      <a:pt x="55" y="146"/>
                      <a:pt x="53" y="146"/>
                    </a:cubicBezTo>
                    <a:lnTo>
                      <a:pt x="57" y="108"/>
                    </a:lnTo>
                    <a:close/>
                    <a:moveTo>
                      <a:pt x="60" y="181"/>
                    </a:moveTo>
                    <a:cubicBezTo>
                      <a:pt x="38" y="181"/>
                      <a:pt x="21" y="173"/>
                      <a:pt x="21" y="166"/>
                    </a:cubicBezTo>
                    <a:cubicBezTo>
                      <a:pt x="21" y="162"/>
                      <a:pt x="28" y="158"/>
                      <a:pt x="38" y="155"/>
                    </a:cubicBezTo>
                    <a:cubicBezTo>
                      <a:pt x="38" y="158"/>
                      <a:pt x="38" y="158"/>
                      <a:pt x="38" y="158"/>
                    </a:cubicBezTo>
                    <a:cubicBezTo>
                      <a:pt x="52" y="158"/>
                      <a:pt x="52" y="158"/>
                      <a:pt x="52" y="158"/>
                    </a:cubicBezTo>
                    <a:cubicBezTo>
                      <a:pt x="52" y="152"/>
                      <a:pt x="52" y="152"/>
                      <a:pt x="52" y="152"/>
                    </a:cubicBezTo>
                    <a:cubicBezTo>
                      <a:pt x="55" y="152"/>
                      <a:pt x="58" y="152"/>
                      <a:pt x="60" y="152"/>
                    </a:cubicBezTo>
                    <a:cubicBezTo>
                      <a:pt x="62" y="152"/>
                      <a:pt x="64" y="152"/>
                      <a:pt x="66" y="152"/>
                    </a:cubicBezTo>
                    <a:cubicBezTo>
                      <a:pt x="66" y="158"/>
                      <a:pt x="66" y="158"/>
                      <a:pt x="66" y="158"/>
                    </a:cubicBezTo>
                    <a:cubicBezTo>
                      <a:pt x="79" y="158"/>
                      <a:pt x="79" y="158"/>
                      <a:pt x="79" y="158"/>
                    </a:cubicBezTo>
                    <a:cubicBezTo>
                      <a:pt x="79" y="154"/>
                      <a:pt x="79" y="154"/>
                      <a:pt x="79" y="154"/>
                    </a:cubicBezTo>
                    <a:cubicBezTo>
                      <a:pt x="92" y="157"/>
                      <a:pt x="100" y="162"/>
                      <a:pt x="100" y="166"/>
                    </a:cubicBezTo>
                    <a:cubicBezTo>
                      <a:pt x="100" y="173"/>
                      <a:pt x="83" y="181"/>
                      <a:pt x="60" y="181"/>
                    </a:cubicBezTo>
                    <a:close/>
                  </a:path>
                </a:pathLst>
              </a:custGeom>
              <a:solidFill>
                <a:schemeClr val="accent2">
                  <a:lumMod val="9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95" name="Freeform 99">
                <a:extLst>
                  <a:ext uri="{FF2B5EF4-FFF2-40B4-BE49-F238E27FC236}">
                    <a16:creationId xmlns:a16="http://schemas.microsoft.com/office/drawing/2014/main" id="{3FF2BFD7-6272-D263-56C1-8BF8EEAB0222}"/>
                  </a:ext>
                </a:extLst>
              </p:cNvPr>
              <p:cNvSpPr>
                <a:spLocks/>
              </p:cNvSpPr>
              <p:nvPr/>
            </p:nvSpPr>
            <p:spPr bwMode="auto">
              <a:xfrm>
                <a:off x="9304961" y="5317333"/>
                <a:ext cx="38100" cy="52388"/>
              </a:xfrm>
              <a:custGeom>
                <a:avLst/>
                <a:gdLst>
                  <a:gd name="T0" fmla="*/ 22 w 24"/>
                  <a:gd name="T1" fmla="*/ 33 h 33"/>
                  <a:gd name="T2" fmla="*/ 24 w 24"/>
                  <a:gd name="T3" fmla="*/ 32 h 33"/>
                  <a:gd name="T4" fmla="*/ 3 w 24"/>
                  <a:gd name="T5" fmla="*/ 0 h 33"/>
                  <a:gd name="T6" fmla="*/ 0 w 24"/>
                  <a:gd name="T7" fmla="*/ 3 h 33"/>
                  <a:gd name="T8" fmla="*/ 22 w 24"/>
                  <a:gd name="T9" fmla="*/ 33 h 33"/>
                </a:gdLst>
                <a:ahLst/>
                <a:cxnLst>
                  <a:cxn ang="0">
                    <a:pos x="T0" y="T1"/>
                  </a:cxn>
                  <a:cxn ang="0">
                    <a:pos x="T2" y="T3"/>
                  </a:cxn>
                  <a:cxn ang="0">
                    <a:pos x="T4" y="T5"/>
                  </a:cxn>
                  <a:cxn ang="0">
                    <a:pos x="T6" y="T7"/>
                  </a:cxn>
                  <a:cxn ang="0">
                    <a:pos x="T8" y="T9"/>
                  </a:cxn>
                </a:cxnLst>
                <a:rect l="0" t="0" r="r" b="b"/>
                <a:pathLst>
                  <a:path w="24" h="33">
                    <a:moveTo>
                      <a:pt x="22" y="33"/>
                    </a:moveTo>
                    <a:lnTo>
                      <a:pt x="24" y="32"/>
                    </a:lnTo>
                    <a:lnTo>
                      <a:pt x="3" y="0"/>
                    </a:lnTo>
                    <a:lnTo>
                      <a:pt x="0" y="3"/>
                    </a:lnTo>
                    <a:lnTo>
                      <a:pt x="22" y="33"/>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96" name="Freeform 100">
                <a:extLst>
                  <a:ext uri="{FF2B5EF4-FFF2-40B4-BE49-F238E27FC236}">
                    <a16:creationId xmlns:a16="http://schemas.microsoft.com/office/drawing/2014/main" id="{83C48B8A-6D37-687D-354C-095C8EB85545}"/>
                  </a:ext>
                </a:extLst>
              </p:cNvPr>
              <p:cNvSpPr>
                <a:spLocks/>
              </p:cNvSpPr>
              <p:nvPr/>
            </p:nvSpPr>
            <p:spPr bwMode="auto">
              <a:xfrm>
                <a:off x="9238286" y="5218908"/>
                <a:ext cx="36513" cy="52388"/>
              </a:xfrm>
              <a:custGeom>
                <a:avLst/>
                <a:gdLst>
                  <a:gd name="T0" fmla="*/ 0 w 23"/>
                  <a:gd name="T1" fmla="*/ 1 h 33"/>
                  <a:gd name="T2" fmla="*/ 21 w 23"/>
                  <a:gd name="T3" fmla="*/ 33 h 33"/>
                  <a:gd name="T4" fmla="*/ 23 w 23"/>
                  <a:gd name="T5" fmla="*/ 31 h 33"/>
                  <a:gd name="T6" fmla="*/ 3 w 23"/>
                  <a:gd name="T7" fmla="*/ 0 h 33"/>
                  <a:gd name="T8" fmla="*/ 0 w 23"/>
                  <a:gd name="T9" fmla="*/ 1 h 33"/>
                </a:gdLst>
                <a:ahLst/>
                <a:cxnLst>
                  <a:cxn ang="0">
                    <a:pos x="T0" y="T1"/>
                  </a:cxn>
                  <a:cxn ang="0">
                    <a:pos x="T2" y="T3"/>
                  </a:cxn>
                  <a:cxn ang="0">
                    <a:pos x="T4" y="T5"/>
                  </a:cxn>
                  <a:cxn ang="0">
                    <a:pos x="T6" y="T7"/>
                  </a:cxn>
                  <a:cxn ang="0">
                    <a:pos x="T8" y="T9"/>
                  </a:cxn>
                </a:cxnLst>
                <a:rect l="0" t="0" r="r" b="b"/>
                <a:pathLst>
                  <a:path w="23" h="33">
                    <a:moveTo>
                      <a:pt x="0" y="1"/>
                    </a:moveTo>
                    <a:lnTo>
                      <a:pt x="21" y="33"/>
                    </a:lnTo>
                    <a:lnTo>
                      <a:pt x="23" y="31"/>
                    </a:lnTo>
                    <a:lnTo>
                      <a:pt x="3" y="0"/>
                    </a:lnTo>
                    <a:lnTo>
                      <a:pt x="0" y="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97" name="Freeform 101">
                <a:extLst>
                  <a:ext uri="{FF2B5EF4-FFF2-40B4-BE49-F238E27FC236}">
                    <a16:creationId xmlns:a16="http://schemas.microsoft.com/office/drawing/2014/main" id="{719C135E-B0DD-6A68-7725-0E4830088E00}"/>
                  </a:ext>
                </a:extLst>
              </p:cNvPr>
              <p:cNvSpPr>
                <a:spLocks/>
              </p:cNvSpPr>
              <p:nvPr/>
            </p:nvSpPr>
            <p:spPr bwMode="auto">
              <a:xfrm>
                <a:off x="9171611" y="5118895"/>
                <a:ext cx="38100" cy="52388"/>
              </a:xfrm>
              <a:custGeom>
                <a:avLst/>
                <a:gdLst>
                  <a:gd name="T0" fmla="*/ 0 w 24"/>
                  <a:gd name="T1" fmla="*/ 1 h 33"/>
                  <a:gd name="T2" fmla="*/ 22 w 24"/>
                  <a:gd name="T3" fmla="*/ 33 h 33"/>
                  <a:gd name="T4" fmla="*/ 24 w 24"/>
                  <a:gd name="T5" fmla="*/ 31 h 33"/>
                  <a:gd name="T6" fmla="*/ 3 w 24"/>
                  <a:gd name="T7" fmla="*/ 0 h 33"/>
                  <a:gd name="T8" fmla="*/ 0 w 24"/>
                  <a:gd name="T9" fmla="*/ 1 h 33"/>
                </a:gdLst>
                <a:ahLst/>
                <a:cxnLst>
                  <a:cxn ang="0">
                    <a:pos x="T0" y="T1"/>
                  </a:cxn>
                  <a:cxn ang="0">
                    <a:pos x="T2" y="T3"/>
                  </a:cxn>
                  <a:cxn ang="0">
                    <a:pos x="T4" y="T5"/>
                  </a:cxn>
                  <a:cxn ang="0">
                    <a:pos x="T6" y="T7"/>
                  </a:cxn>
                  <a:cxn ang="0">
                    <a:pos x="T8" y="T9"/>
                  </a:cxn>
                </a:cxnLst>
                <a:rect l="0" t="0" r="r" b="b"/>
                <a:pathLst>
                  <a:path w="24" h="33">
                    <a:moveTo>
                      <a:pt x="0" y="1"/>
                    </a:moveTo>
                    <a:lnTo>
                      <a:pt x="22" y="33"/>
                    </a:lnTo>
                    <a:lnTo>
                      <a:pt x="24" y="31"/>
                    </a:lnTo>
                    <a:lnTo>
                      <a:pt x="3" y="0"/>
                    </a:lnTo>
                    <a:lnTo>
                      <a:pt x="0" y="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98" name="Freeform 102">
                <a:extLst>
                  <a:ext uri="{FF2B5EF4-FFF2-40B4-BE49-F238E27FC236}">
                    <a16:creationId xmlns:a16="http://schemas.microsoft.com/office/drawing/2014/main" id="{9658B6CB-D7A3-5DB9-48A8-EADE48EB8C6C}"/>
                  </a:ext>
                </a:extLst>
              </p:cNvPr>
              <p:cNvSpPr>
                <a:spLocks/>
              </p:cNvSpPr>
              <p:nvPr/>
            </p:nvSpPr>
            <p:spPr bwMode="auto">
              <a:xfrm>
                <a:off x="9641511" y="4976020"/>
                <a:ext cx="34925" cy="57150"/>
              </a:xfrm>
              <a:custGeom>
                <a:avLst/>
                <a:gdLst>
                  <a:gd name="T0" fmla="*/ 19 w 22"/>
                  <a:gd name="T1" fmla="*/ 0 h 36"/>
                  <a:gd name="T2" fmla="*/ 0 w 22"/>
                  <a:gd name="T3" fmla="*/ 35 h 36"/>
                  <a:gd name="T4" fmla="*/ 2 w 22"/>
                  <a:gd name="T5" fmla="*/ 36 h 36"/>
                  <a:gd name="T6" fmla="*/ 22 w 22"/>
                  <a:gd name="T7" fmla="*/ 1 h 36"/>
                  <a:gd name="T8" fmla="*/ 19 w 22"/>
                  <a:gd name="T9" fmla="*/ 0 h 36"/>
                </a:gdLst>
                <a:ahLst/>
                <a:cxnLst>
                  <a:cxn ang="0">
                    <a:pos x="T0" y="T1"/>
                  </a:cxn>
                  <a:cxn ang="0">
                    <a:pos x="T2" y="T3"/>
                  </a:cxn>
                  <a:cxn ang="0">
                    <a:pos x="T4" y="T5"/>
                  </a:cxn>
                  <a:cxn ang="0">
                    <a:pos x="T6" y="T7"/>
                  </a:cxn>
                  <a:cxn ang="0">
                    <a:pos x="T8" y="T9"/>
                  </a:cxn>
                </a:cxnLst>
                <a:rect l="0" t="0" r="r" b="b"/>
                <a:pathLst>
                  <a:path w="22" h="36">
                    <a:moveTo>
                      <a:pt x="19" y="0"/>
                    </a:moveTo>
                    <a:lnTo>
                      <a:pt x="0" y="35"/>
                    </a:lnTo>
                    <a:lnTo>
                      <a:pt x="2" y="36"/>
                    </a:lnTo>
                    <a:lnTo>
                      <a:pt x="22" y="1"/>
                    </a:lnTo>
                    <a:lnTo>
                      <a:pt x="19"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99" name="Freeform 103">
                <a:extLst>
                  <a:ext uri="{FF2B5EF4-FFF2-40B4-BE49-F238E27FC236}">
                    <a16:creationId xmlns:a16="http://schemas.microsoft.com/office/drawing/2014/main" id="{77E9FEC7-2535-1F74-DD77-76CB1655D6EE}"/>
                  </a:ext>
                </a:extLst>
              </p:cNvPr>
              <p:cNvSpPr>
                <a:spLocks/>
              </p:cNvSpPr>
              <p:nvPr/>
            </p:nvSpPr>
            <p:spPr bwMode="auto">
              <a:xfrm>
                <a:off x="9776448" y="4831558"/>
                <a:ext cx="26988" cy="15875"/>
              </a:xfrm>
              <a:custGeom>
                <a:avLst/>
                <a:gdLst>
                  <a:gd name="T0" fmla="*/ 0 w 17"/>
                  <a:gd name="T1" fmla="*/ 8 h 10"/>
                  <a:gd name="T2" fmla="*/ 1 w 17"/>
                  <a:gd name="T3" fmla="*/ 10 h 10"/>
                  <a:gd name="T4" fmla="*/ 17 w 17"/>
                  <a:gd name="T5" fmla="*/ 3 h 10"/>
                  <a:gd name="T6" fmla="*/ 16 w 17"/>
                  <a:gd name="T7" fmla="*/ 0 h 10"/>
                  <a:gd name="T8" fmla="*/ 0 w 17"/>
                  <a:gd name="T9" fmla="*/ 8 h 10"/>
                </a:gdLst>
                <a:ahLst/>
                <a:cxnLst>
                  <a:cxn ang="0">
                    <a:pos x="T0" y="T1"/>
                  </a:cxn>
                  <a:cxn ang="0">
                    <a:pos x="T2" y="T3"/>
                  </a:cxn>
                  <a:cxn ang="0">
                    <a:pos x="T4" y="T5"/>
                  </a:cxn>
                  <a:cxn ang="0">
                    <a:pos x="T6" y="T7"/>
                  </a:cxn>
                  <a:cxn ang="0">
                    <a:pos x="T8" y="T9"/>
                  </a:cxn>
                </a:cxnLst>
                <a:rect l="0" t="0" r="r" b="b"/>
                <a:pathLst>
                  <a:path w="17" h="10">
                    <a:moveTo>
                      <a:pt x="0" y="8"/>
                    </a:moveTo>
                    <a:lnTo>
                      <a:pt x="1" y="10"/>
                    </a:lnTo>
                    <a:lnTo>
                      <a:pt x="17" y="3"/>
                    </a:lnTo>
                    <a:lnTo>
                      <a:pt x="16" y="0"/>
                    </a:lnTo>
                    <a:lnTo>
                      <a:pt x="0" y="8"/>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300" name="Freeform 104">
                <a:extLst>
                  <a:ext uri="{FF2B5EF4-FFF2-40B4-BE49-F238E27FC236}">
                    <a16:creationId xmlns:a16="http://schemas.microsoft.com/office/drawing/2014/main" id="{50FB06C3-D1B8-DFC5-5244-97007388068A}"/>
                  </a:ext>
                </a:extLst>
              </p:cNvPr>
              <p:cNvSpPr>
                <a:spLocks/>
              </p:cNvSpPr>
              <p:nvPr/>
            </p:nvSpPr>
            <p:spPr bwMode="auto">
              <a:xfrm>
                <a:off x="9641511" y="4825208"/>
                <a:ext cx="30163" cy="20638"/>
              </a:xfrm>
              <a:custGeom>
                <a:avLst/>
                <a:gdLst>
                  <a:gd name="T0" fmla="*/ 0 w 19"/>
                  <a:gd name="T1" fmla="*/ 2 h 13"/>
                  <a:gd name="T2" fmla="*/ 18 w 19"/>
                  <a:gd name="T3" fmla="*/ 13 h 13"/>
                  <a:gd name="T4" fmla="*/ 19 w 19"/>
                  <a:gd name="T5" fmla="*/ 10 h 13"/>
                  <a:gd name="T6" fmla="*/ 2 w 19"/>
                  <a:gd name="T7" fmla="*/ 0 h 13"/>
                  <a:gd name="T8" fmla="*/ 0 w 19"/>
                  <a:gd name="T9" fmla="*/ 2 h 13"/>
                </a:gdLst>
                <a:ahLst/>
                <a:cxnLst>
                  <a:cxn ang="0">
                    <a:pos x="T0" y="T1"/>
                  </a:cxn>
                  <a:cxn ang="0">
                    <a:pos x="T2" y="T3"/>
                  </a:cxn>
                  <a:cxn ang="0">
                    <a:pos x="T4" y="T5"/>
                  </a:cxn>
                  <a:cxn ang="0">
                    <a:pos x="T6" y="T7"/>
                  </a:cxn>
                  <a:cxn ang="0">
                    <a:pos x="T8" y="T9"/>
                  </a:cxn>
                </a:cxnLst>
                <a:rect l="0" t="0" r="r" b="b"/>
                <a:pathLst>
                  <a:path w="19" h="13">
                    <a:moveTo>
                      <a:pt x="0" y="2"/>
                    </a:moveTo>
                    <a:lnTo>
                      <a:pt x="18" y="13"/>
                    </a:lnTo>
                    <a:lnTo>
                      <a:pt x="19" y="10"/>
                    </a:lnTo>
                    <a:lnTo>
                      <a:pt x="2" y="0"/>
                    </a:lnTo>
                    <a:lnTo>
                      <a:pt x="0" y="2"/>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301" name="Freeform 105">
                <a:extLst>
                  <a:ext uri="{FF2B5EF4-FFF2-40B4-BE49-F238E27FC236}">
                    <a16:creationId xmlns:a16="http://schemas.microsoft.com/office/drawing/2014/main" id="{55CA2564-5CA8-7B32-FB7A-C71CD0661871}"/>
                  </a:ext>
                </a:extLst>
              </p:cNvPr>
              <p:cNvSpPr>
                <a:spLocks/>
              </p:cNvSpPr>
              <p:nvPr/>
            </p:nvSpPr>
            <p:spPr bwMode="auto">
              <a:xfrm>
                <a:off x="9298611" y="5526883"/>
                <a:ext cx="60325" cy="30163"/>
              </a:xfrm>
              <a:custGeom>
                <a:avLst/>
                <a:gdLst>
                  <a:gd name="T0" fmla="*/ 0 w 38"/>
                  <a:gd name="T1" fmla="*/ 16 h 19"/>
                  <a:gd name="T2" fmla="*/ 1 w 38"/>
                  <a:gd name="T3" fmla="*/ 19 h 19"/>
                  <a:gd name="T4" fmla="*/ 38 w 38"/>
                  <a:gd name="T5" fmla="*/ 4 h 19"/>
                  <a:gd name="T6" fmla="*/ 36 w 38"/>
                  <a:gd name="T7" fmla="*/ 0 h 19"/>
                  <a:gd name="T8" fmla="*/ 0 w 38"/>
                  <a:gd name="T9" fmla="*/ 16 h 19"/>
                </a:gdLst>
                <a:ahLst/>
                <a:cxnLst>
                  <a:cxn ang="0">
                    <a:pos x="T0" y="T1"/>
                  </a:cxn>
                  <a:cxn ang="0">
                    <a:pos x="T2" y="T3"/>
                  </a:cxn>
                  <a:cxn ang="0">
                    <a:pos x="T4" y="T5"/>
                  </a:cxn>
                  <a:cxn ang="0">
                    <a:pos x="T6" y="T7"/>
                  </a:cxn>
                  <a:cxn ang="0">
                    <a:pos x="T8" y="T9"/>
                  </a:cxn>
                </a:cxnLst>
                <a:rect l="0" t="0" r="r" b="b"/>
                <a:pathLst>
                  <a:path w="38" h="19">
                    <a:moveTo>
                      <a:pt x="0" y="16"/>
                    </a:moveTo>
                    <a:lnTo>
                      <a:pt x="1" y="19"/>
                    </a:lnTo>
                    <a:lnTo>
                      <a:pt x="38" y="4"/>
                    </a:lnTo>
                    <a:lnTo>
                      <a:pt x="36" y="0"/>
                    </a:lnTo>
                    <a:lnTo>
                      <a:pt x="0" y="1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grpSp>
      </p:grpSp>
      <p:cxnSp>
        <p:nvCxnSpPr>
          <p:cNvPr id="260" name="直接连接符 259">
            <a:extLst>
              <a:ext uri="{FF2B5EF4-FFF2-40B4-BE49-F238E27FC236}">
                <a16:creationId xmlns:a16="http://schemas.microsoft.com/office/drawing/2014/main" id="{75D9BFB8-0BD3-BEA7-B191-F95C4CDAC916}"/>
              </a:ext>
            </a:extLst>
          </p:cNvPr>
          <p:cNvCxnSpPr>
            <a:cxnSpLocks/>
          </p:cNvCxnSpPr>
          <p:nvPr/>
        </p:nvCxnSpPr>
        <p:spPr>
          <a:xfrm flipH="1">
            <a:off x="9822376" y="5535175"/>
            <a:ext cx="0" cy="7200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61" name="直接连接符 260">
            <a:extLst>
              <a:ext uri="{FF2B5EF4-FFF2-40B4-BE49-F238E27FC236}">
                <a16:creationId xmlns:a16="http://schemas.microsoft.com/office/drawing/2014/main" id="{C3CC9092-F876-382D-533A-13D811884C47}"/>
              </a:ext>
            </a:extLst>
          </p:cNvPr>
          <p:cNvCxnSpPr>
            <a:cxnSpLocks/>
          </p:cNvCxnSpPr>
          <p:nvPr/>
        </p:nvCxnSpPr>
        <p:spPr>
          <a:xfrm flipH="1">
            <a:off x="9822376" y="6131416"/>
            <a:ext cx="0" cy="7200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62" name="直接连接符 261">
            <a:extLst>
              <a:ext uri="{FF2B5EF4-FFF2-40B4-BE49-F238E27FC236}">
                <a16:creationId xmlns:a16="http://schemas.microsoft.com/office/drawing/2014/main" id="{FCA84C68-6A28-90F0-FEBC-DD95C9FF7516}"/>
              </a:ext>
            </a:extLst>
          </p:cNvPr>
          <p:cNvCxnSpPr>
            <a:cxnSpLocks/>
          </p:cNvCxnSpPr>
          <p:nvPr/>
        </p:nvCxnSpPr>
        <p:spPr>
          <a:xfrm rot="5400000" flipH="1">
            <a:off x="9524874" y="5833803"/>
            <a:ext cx="0" cy="7200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63" name="直接连接符 262">
            <a:extLst>
              <a:ext uri="{FF2B5EF4-FFF2-40B4-BE49-F238E27FC236}">
                <a16:creationId xmlns:a16="http://schemas.microsoft.com/office/drawing/2014/main" id="{A0ED7795-7AD5-2153-08CA-203396817C44}"/>
              </a:ext>
            </a:extLst>
          </p:cNvPr>
          <p:cNvCxnSpPr>
            <a:cxnSpLocks/>
          </p:cNvCxnSpPr>
          <p:nvPr/>
        </p:nvCxnSpPr>
        <p:spPr>
          <a:xfrm rot="5400000" flipH="1">
            <a:off x="10121003" y="5833803"/>
            <a:ext cx="0" cy="7200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sp>
        <p:nvSpPr>
          <p:cNvPr id="258" name="等腰三角形 257">
            <a:extLst>
              <a:ext uri="{FF2B5EF4-FFF2-40B4-BE49-F238E27FC236}">
                <a16:creationId xmlns:a16="http://schemas.microsoft.com/office/drawing/2014/main" id="{4B745694-AFD9-A29C-94E0-1FE922F6B3D4}"/>
              </a:ext>
            </a:extLst>
          </p:cNvPr>
          <p:cNvSpPr/>
          <p:nvPr/>
        </p:nvSpPr>
        <p:spPr>
          <a:xfrm rot="1800000" flipH="1">
            <a:off x="9303540" y="5548867"/>
            <a:ext cx="148041" cy="127622"/>
          </a:xfrm>
          <a:prstGeom prst="triangle">
            <a:avLst/>
          </a:prstGeom>
          <a:gradFill>
            <a:gsLst>
              <a:gs pos="0">
                <a:schemeClr val="accent2"/>
              </a:gs>
              <a:gs pos="100000">
                <a:schemeClr val="accent3"/>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2" name="矩形: 圆角 301">
            <a:extLst>
              <a:ext uri="{FF2B5EF4-FFF2-40B4-BE49-F238E27FC236}">
                <a16:creationId xmlns:a16="http://schemas.microsoft.com/office/drawing/2014/main" id="{0FD6F719-4373-9873-1AA2-C216B2D02F2E}"/>
              </a:ext>
            </a:extLst>
          </p:cNvPr>
          <p:cNvSpPr/>
          <p:nvPr/>
        </p:nvSpPr>
        <p:spPr>
          <a:xfrm>
            <a:off x="5928899" y="1664808"/>
            <a:ext cx="4430245" cy="4639422"/>
          </a:xfrm>
          <a:prstGeom prst="roundRect">
            <a:avLst>
              <a:gd name="adj" fmla="val 637"/>
            </a:avLst>
          </a:prstGeom>
          <a:noFill/>
          <a:ln w="12700">
            <a:gradFill>
              <a:gsLst>
                <a:gs pos="0">
                  <a:schemeClr val="accent1">
                    <a:lumMod val="5000"/>
                    <a:lumOff val="95000"/>
                    <a:alpha val="67000"/>
                  </a:schemeClr>
                </a:gs>
                <a:gs pos="100000">
                  <a:schemeClr val="bg1">
                    <a:lumMod val="85000"/>
                    <a:alpha val="86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5" name="直接连接符 304">
            <a:extLst>
              <a:ext uri="{FF2B5EF4-FFF2-40B4-BE49-F238E27FC236}">
                <a16:creationId xmlns:a16="http://schemas.microsoft.com/office/drawing/2014/main" id="{2AA26E53-2C55-D642-219E-1C82A08E19CF}"/>
              </a:ext>
            </a:extLst>
          </p:cNvPr>
          <p:cNvCxnSpPr/>
          <p:nvPr/>
        </p:nvCxnSpPr>
        <p:spPr>
          <a:xfrm>
            <a:off x="5926102" y="3251827"/>
            <a:ext cx="4431600" cy="0"/>
          </a:xfrm>
          <a:prstGeom prst="line">
            <a:avLst/>
          </a:prstGeom>
          <a:noFill/>
          <a:ln w="12700">
            <a:gradFill>
              <a:gsLst>
                <a:gs pos="0">
                  <a:schemeClr val="accent1">
                    <a:lumMod val="5000"/>
                    <a:lumOff val="95000"/>
                    <a:alpha val="67000"/>
                  </a:schemeClr>
                </a:gs>
                <a:gs pos="100000">
                  <a:schemeClr val="bg1">
                    <a:lumMod val="85000"/>
                    <a:alpha val="86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cxnSp>
        <p:nvCxnSpPr>
          <p:cNvPr id="306" name="直接连接符 305">
            <a:extLst>
              <a:ext uri="{FF2B5EF4-FFF2-40B4-BE49-F238E27FC236}">
                <a16:creationId xmlns:a16="http://schemas.microsoft.com/office/drawing/2014/main" id="{D42604E9-EAAF-6C3A-2B33-CEA77985CF2C}"/>
              </a:ext>
            </a:extLst>
          </p:cNvPr>
          <p:cNvCxnSpPr/>
          <p:nvPr/>
        </p:nvCxnSpPr>
        <p:spPr>
          <a:xfrm>
            <a:off x="5926102" y="4362510"/>
            <a:ext cx="4431600" cy="0"/>
          </a:xfrm>
          <a:prstGeom prst="line">
            <a:avLst/>
          </a:prstGeom>
          <a:noFill/>
          <a:ln w="12700">
            <a:gradFill>
              <a:gsLst>
                <a:gs pos="0">
                  <a:schemeClr val="accent1">
                    <a:lumMod val="5000"/>
                    <a:lumOff val="95000"/>
                    <a:alpha val="67000"/>
                  </a:schemeClr>
                </a:gs>
                <a:gs pos="100000">
                  <a:schemeClr val="bg1">
                    <a:lumMod val="85000"/>
                    <a:alpha val="86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cxnSp>
        <p:nvCxnSpPr>
          <p:cNvPr id="307" name="直接连接符 306">
            <a:extLst>
              <a:ext uri="{FF2B5EF4-FFF2-40B4-BE49-F238E27FC236}">
                <a16:creationId xmlns:a16="http://schemas.microsoft.com/office/drawing/2014/main" id="{CD0233AE-C413-0358-EA30-C6B0EDCBD0E9}"/>
              </a:ext>
            </a:extLst>
          </p:cNvPr>
          <p:cNvCxnSpPr/>
          <p:nvPr/>
        </p:nvCxnSpPr>
        <p:spPr>
          <a:xfrm>
            <a:off x="5926102" y="5398555"/>
            <a:ext cx="4431600" cy="0"/>
          </a:xfrm>
          <a:prstGeom prst="line">
            <a:avLst/>
          </a:prstGeom>
          <a:noFill/>
          <a:ln w="12700">
            <a:gradFill>
              <a:gsLst>
                <a:gs pos="0">
                  <a:schemeClr val="accent1">
                    <a:lumMod val="5000"/>
                    <a:lumOff val="95000"/>
                    <a:alpha val="67000"/>
                  </a:schemeClr>
                </a:gs>
                <a:gs pos="100000">
                  <a:schemeClr val="bg1">
                    <a:lumMod val="85000"/>
                    <a:alpha val="86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grpSp>
        <p:nvGrpSpPr>
          <p:cNvPr id="254" name="组合 253">
            <a:extLst>
              <a:ext uri="{FF2B5EF4-FFF2-40B4-BE49-F238E27FC236}">
                <a16:creationId xmlns:a16="http://schemas.microsoft.com/office/drawing/2014/main" id="{D3E65884-C885-B1C8-670B-95AFFAA99B8E}"/>
              </a:ext>
            </a:extLst>
          </p:cNvPr>
          <p:cNvGrpSpPr/>
          <p:nvPr/>
        </p:nvGrpSpPr>
        <p:grpSpPr>
          <a:xfrm>
            <a:off x="808525" y="4539745"/>
            <a:ext cx="80846" cy="730025"/>
            <a:chOff x="808525" y="1695383"/>
            <a:chExt cx="80846" cy="730025"/>
          </a:xfrm>
          <a:gradFill>
            <a:gsLst>
              <a:gs pos="0">
                <a:schemeClr val="accent2"/>
              </a:gs>
              <a:gs pos="100000">
                <a:schemeClr val="accent3"/>
              </a:gs>
            </a:gsLst>
            <a:lin ang="1200000" scaled="0"/>
          </a:gradFill>
        </p:grpSpPr>
        <p:sp>
          <p:nvSpPr>
            <p:cNvPr id="257" name="椭圆 256">
              <a:extLst>
                <a:ext uri="{FF2B5EF4-FFF2-40B4-BE49-F238E27FC236}">
                  <a16:creationId xmlns:a16="http://schemas.microsoft.com/office/drawing/2014/main" id="{5C2CB70F-630D-6420-E699-35A36FC6E496}"/>
                </a:ext>
              </a:extLst>
            </p:cNvPr>
            <p:cNvSpPr/>
            <p:nvPr/>
          </p:nvSpPr>
          <p:spPr>
            <a:xfrm>
              <a:off x="808525" y="1695383"/>
              <a:ext cx="80846" cy="80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3" name="椭圆 302">
              <a:extLst>
                <a:ext uri="{FF2B5EF4-FFF2-40B4-BE49-F238E27FC236}">
                  <a16:creationId xmlns:a16="http://schemas.microsoft.com/office/drawing/2014/main" id="{E204AF4D-23CA-A902-2A77-A821AA9D9FC3}"/>
                </a:ext>
              </a:extLst>
            </p:cNvPr>
            <p:cNvSpPr/>
            <p:nvPr/>
          </p:nvSpPr>
          <p:spPr>
            <a:xfrm>
              <a:off x="808525" y="1857678"/>
              <a:ext cx="80846" cy="80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4" name="椭圆 303">
              <a:extLst>
                <a:ext uri="{FF2B5EF4-FFF2-40B4-BE49-F238E27FC236}">
                  <a16:creationId xmlns:a16="http://schemas.microsoft.com/office/drawing/2014/main" id="{B372E126-8A86-C5A4-40FA-8B7C9E86C417}"/>
                </a:ext>
              </a:extLst>
            </p:cNvPr>
            <p:cNvSpPr/>
            <p:nvPr/>
          </p:nvSpPr>
          <p:spPr>
            <a:xfrm>
              <a:off x="808525" y="2019973"/>
              <a:ext cx="80846" cy="80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9" name="椭圆 308">
              <a:extLst>
                <a:ext uri="{FF2B5EF4-FFF2-40B4-BE49-F238E27FC236}">
                  <a16:creationId xmlns:a16="http://schemas.microsoft.com/office/drawing/2014/main" id="{1031F5B6-A6D1-655D-8F8D-A6C3E0B71EB3}"/>
                </a:ext>
              </a:extLst>
            </p:cNvPr>
            <p:cNvSpPr/>
            <p:nvPr/>
          </p:nvSpPr>
          <p:spPr>
            <a:xfrm>
              <a:off x="808525" y="2182268"/>
              <a:ext cx="80846" cy="80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0" name="椭圆 309">
              <a:extLst>
                <a:ext uri="{FF2B5EF4-FFF2-40B4-BE49-F238E27FC236}">
                  <a16:creationId xmlns:a16="http://schemas.microsoft.com/office/drawing/2014/main" id="{6F72DC13-5632-EF0C-8D62-0AC9720E02EE}"/>
                </a:ext>
              </a:extLst>
            </p:cNvPr>
            <p:cNvSpPr/>
            <p:nvPr/>
          </p:nvSpPr>
          <p:spPr>
            <a:xfrm>
              <a:off x="808525" y="2344562"/>
              <a:ext cx="80846" cy="80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311" name="组合 310">
            <a:extLst>
              <a:ext uri="{FF2B5EF4-FFF2-40B4-BE49-F238E27FC236}">
                <a16:creationId xmlns:a16="http://schemas.microsoft.com/office/drawing/2014/main" id="{D9C95B52-8395-581F-E9F4-0DA84300E754}"/>
              </a:ext>
            </a:extLst>
          </p:cNvPr>
          <p:cNvGrpSpPr/>
          <p:nvPr/>
        </p:nvGrpSpPr>
        <p:grpSpPr>
          <a:xfrm>
            <a:off x="2448675" y="5436074"/>
            <a:ext cx="80846" cy="730025"/>
            <a:chOff x="808525" y="1695383"/>
            <a:chExt cx="80846" cy="730025"/>
          </a:xfrm>
          <a:gradFill>
            <a:gsLst>
              <a:gs pos="0">
                <a:schemeClr val="accent2"/>
              </a:gs>
              <a:gs pos="100000">
                <a:schemeClr val="accent3"/>
              </a:gs>
            </a:gsLst>
            <a:lin ang="1200000" scaled="0"/>
          </a:gradFill>
        </p:grpSpPr>
        <p:sp>
          <p:nvSpPr>
            <p:cNvPr id="312" name="椭圆 311">
              <a:extLst>
                <a:ext uri="{FF2B5EF4-FFF2-40B4-BE49-F238E27FC236}">
                  <a16:creationId xmlns:a16="http://schemas.microsoft.com/office/drawing/2014/main" id="{BE8E3C08-6AB3-BFC3-46DF-9673DD812019}"/>
                </a:ext>
              </a:extLst>
            </p:cNvPr>
            <p:cNvSpPr/>
            <p:nvPr/>
          </p:nvSpPr>
          <p:spPr>
            <a:xfrm>
              <a:off x="808525" y="1695383"/>
              <a:ext cx="80846" cy="80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3" name="椭圆 312">
              <a:extLst>
                <a:ext uri="{FF2B5EF4-FFF2-40B4-BE49-F238E27FC236}">
                  <a16:creationId xmlns:a16="http://schemas.microsoft.com/office/drawing/2014/main" id="{7BB05997-3FA0-57CF-1523-4BCE626FBB57}"/>
                </a:ext>
              </a:extLst>
            </p:cNvPr>
            <p:cNvSpPr/>
            <p:nvPr/>
          </p:nvSpPr>
          <p:spPr>
            <a:xfrm>
              <a:off x="808525" y="1857678"/>
              <a:ext cx="80846" cy="80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5" name="椭圆 314">
              <a:extLst>
                <a:ext uri="{FF2B5EF4-FFF2-40B4-BE49-F238E27FC236}">
                  <a16:creationId xmlns:a16="http://schemas.microsoft.com/office/drawing/2014/main" id="{84DA2504-98A7-C17C-926C-7BC15494193B}"/>
                </a:ext>
              </a:extLst>
            </p:cNvPr>
            <p:cNvSpPr/>
            <p:nvPr/>
          </p:nvSpPr>
          <p:spPr>
            <a:xfrm>
              <a:off x="808525" y="2019973"/>
              <a:ext cx="80846" cy="80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6" name="椭圆 315">
              <a:extLst>
                <a:ext uri="{FF2B5EF4-FFF2-40B4-BE49-F238E27FC236}">
                  <a16:creationId xmlns:a16="http://schemas.microsoft.com/office/drawing/2014/main" id="{BCA5A73E-66F9-0204-0534-4F9AF41C28F4}"/>
                </a:ext>
              </a:extLst>
            </p:cNvPr>
            <p:cNvSpPr/>
            <p:nvPr/>
          </p:nvSpPr>
          <p:spPr>
            <a:xfrm>
              <a:off x="808525" y="2182268"/>
              <a:ext cx="80846" cy="80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7" name="椭圆 316">
              <a:extLst>
                <a:ext uri="{FF2B5EF4-FFF2-40B4-BE49-F238E27FC236}">
                  <a16:creationId xmlns:a16="http://schemas.microsoft.com/office/drawing/2014/main" id="{89E287B2-DA9B-3869-051B-09D21CD688F7}"/>
                </a:ext>
              </a:extLst>
            </p:cNvPr>
            <p:cNvSpPr/>
            <p:nvPr/>
          </p:nvSpPr>
          <p:spPr>
            <a:xfrm>
              <a:off x="808525" y="2344562"/>
              <a:ext cx="80846" cy="80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未标题-1.png"/>
          <p:cNvPicPr>
            <a:picLocks noChangeAspect="1"/>
          </p:cNvPicPr>
          <p:nvPr/>
        </p:nvPicPr>
        <p:blipFill>
          <a:blip r:embed="rId3"/>
          <a:stretch>
            <a:fillRect/>
          </a:stretch>
        </p:blipFill>
        <p:spPr>
          <a:xfrm>
            <a:off x="-57150" y="0"/>
            <a:ext cx="12245975" cy="6857107"/>
          </a:xfrm>
          <a:prstGeom prst="rect">
            <a:avLst/>
          </a:prstGeom>
        </p:spPr>
      </p:pic>
      <p:sp>
        <p:nvSpPr>
          <p:cNvPr id="5" name="TextBox 1">
            <a:extLst>
              <a:ext uri="{FF2B5EF4-FFF2-40B4-BE49-F238E27FC236}">
                <a16:creationId xmlns:a16="http://schemas.microsoft.com/office/drawing/2014/main" id="{3E16C5BB-EA74-CD4A-2088-F635A19991F6}"/>
              </a:ext>
            </a:extLst>
          </p:cNvPr>
          <p:cNvSpPr txBox="1"/>
          <p:nvPr/>
        </p:nvSpPr>
        <p:spPr>
          <a:xfrm>
            <a:off x="3752425" y="2813447"/>
            <a:ext cx="4683975" cy="1231106"/>
          </a:xfrm>
          <a:prstGeom prst="rect">
            <a:avLst/>
          </a:prstGeom>
          <a:noFill/>
        </p:spPr>
        <p:txBody>
          <a:bodyPr wrap="none" lIns="0" tIns="0" rIns="0" bIns="0" rtlCol="0">
            <a:spAutoFit/>
          </a:bodyPr>
          <a:lstStyle/>
          <a:p>
            <a:r>
              <a:rPr lang="en-US" altLang="zh-CN" sz="8000" dirty="0">
                <a:solidFill>
                  <a:schemeClr val="accent2">
                    <a:alpha val="80000"/>
                  </a:schemeClr>
                </a:solidFill>
                <a:latin typeface="OPPOSans H" panose="00020600040101010101" pitchFamily="18" charset="-122"/>
                <a:ea typeface="OPPOSans H" panose="00020600040101010101" pitchFamily="18" charset="-122"/>
                <a:cs typeface="OPPOSans H" panose="00020600040101010101" pitchFamily="18" charset="-122"/>
              </a:rPr>
              <a:t>THANKS</a:t>
            </a:r>
            <a:endParaRPr lang="zh-CN" altLang="en-US" sz="8000" dirty="0">
              <a:solidFill>
                <a:schemeClr val="accent2">
                  <a:alpha val="80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0447" y="5284712"/>
            <a:ext cx="6858569" cy="286138"/>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sz="1799" dirty="0">
              <a:solidFill>
                <a:prstClr val="white"/>
              </a:solidFill>
              <a:latin typeface="Bahnschrift SemiLight"/>
              <a:ea typeface="OPPOSans R"/>
            </a:endParaRPr>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5542" y="5249929"/>
            <a:ext cx="4496623" cy="211390"/>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16" tIns="45708" rIns="91416" bIns="45708" numCol="1" spcCol="0" rtlCol="0" fromWordArt="0" anchor="t" anchorCtr="0" forceAA="0" compatLnSpc="1">
            <a:prstTxWarp prst="textNoShape">
              <a:avLst/>
            </a:prstTxWarp>
            <a:noAutofit/>
          </a:bodyPr>
          <a:lstStyle/>
          <a:p>
            <a:pPr defTabSz="685594">
              <a:lnSpc>
                <a:spcPct val="130000"/>
              </a:lnSpc>
              <a:defRPr/>
            </a:pPr>
            <a:endParaRPr lang="en-US" altLang="zh-CN" sz="2399"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阿里巴巴普惠体" panose="00020600040101010101" pitchFamily="18" charset="-122"/>
              <a:ea typeface="阿里巴巴普惠体" panose="00020600040101010101" pitchFamily="18" charset="-122"/>
            </a:endParaRPr>
          </a:p>
        </p:txBody>
      </p:sp>
      <p:pic>
        <p:nvPicPr>
          <p:cNvPr id="5" name="图片 4">
            <a:extLst>
              <a:ext uri="{FF2B5EF4-FFF2-40B4-BE49-F238E27FC236}">
                <a16:creationId xmlns:a16="http://schemas.microsoft.com/office/drawing/2014/main" id="{5A43C0AE-482D-A494-91B8-9C77CF6EE7BA}"/>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2999732" y="692298"/>
            <a:ext cx="1821436" cy="1821436"/>
          </a:xfrm>
          <a:prstGeom prst="rect">
            <a:avLst/>
          </a:prstGeom>
          <a:noFill/>
          <a:ln w="38100" cap="sq">
            <a:gradFill>
              <a:gsLst>
                <a:gs pos="0">
                  <a:srgbClr val="00FFFF"/>
                </a:gs>
                <a:gs pos="100000">
                  <a:srgbClr val="00FFFF"/>
                </a:gs>
              </a:gsLst>
              <a:lin ang="5400000" scaled="1"/>
            </a:gradFill>
            <a:miter lim="800000"/>
          </a:ln>
        </p:spPr>
      </p:pic>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7301" y="902678"/>
            <a:ext cx="60070" cy="11428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3930" y="1349545"/>
            <a:ext cx="138159" cy="138159"/>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defRPr/>
              </a:pPr>
              <a:endParaRPr lang="en-US" sz="1400" dirty="0">
                <a:solidFill>
                  <a:srgbClr val="0F6FC6"/>
                </a:solidFill>
                <a:latin typeface="Calibri" panose="020F0502020204030204"/>
                <a:ea typeface="微软雅黑 Light"/>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defRPr/>
              </a:pPr>
              <a:endParaRPr lang="en-US" sz="1400">
                <a:solidFill>
                  <a:srgbClr val="0F6FC6"/>
                </a:solidFill>
                <a:latin typeface="Calibri" panose="020F0502020204030204"/>
                <a:ea typeface="微软雅黑 Light"/>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31" y="5626658"/>
            <a:ext cx="5022122" cy="263873"/>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sz="1799">
                <a:solidFill>
                  <a:prstClr val="white"/>
                </a:solidFill>
                <a:latin typeface="Bahnschrift SemiLight"/>
                <a:ea typeface="OPPOSans R"/>
              </a:endParaRPr>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16" tIns="45708" rIns="91416" bIns="45708" numCol="1" spcCol="0" rtlCol="0" fromWordArt="0" anchor="t" anchorCtr="0" forceAA="0" compatLnSpc="1">
              <a:prstTxWarp prst="textNoShape">
                <a:avLst/>
              </a:prstTxWarp>
              <a:noAutofit/>
            </a:bodyPr>
            <a:lstStyle/>
            <a:p>
              <a:pPr algn="dist" defTabSz="914126"/>
              <a:endParaRPr lang="zh-CN" altLang="en-US" sz="1799" dirty="0">
                <a:solidFill>
                  <a:srgbClr val="00FFFF"/>
                </a:solidFill>
                <a:latin typeface="思源黑体 CN Bold" panose="020B0800000000000000" pitchFamily="34" charset="-122"/>
                <a:ea typeface="阿里巴巴普惠体 B" panose="00020600040101010101"/>
                <a:cs typeface="OPPOSans B" panose="00020600040101010101" pitchFamily="18" charset="-122"/>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95485" y="3580695"/>
            <a:ext cx="1829928" cy="1829926"/>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110" y="3508779"/>
            <a:ext cx="2008682" cy="1985541"/>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5543" y="3513582"/>
            <a:ext cx="2985972" cy="532959"/>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16" tIns="45708" rIns="91416" bIns="45708" numCol="1" spcCol="0" rtlCol="0" fromWordArt="0" anchor="t" anchorCtr="0" forceAA="0" compatLnSpc="1">
              <a:prstTxWarp prst="textNoShape">
                <a:avLst/>
              </a:prstTxWarp>
              <a:noAutofit/>
            </a:bodyPr>
            <a:lstStyle/>
            <a:p>
              <a:pPr defTabSz="914126">
                <a:lnSpc>
                  <a:spcPct val="140000"/>
                </a:lnSpc>
              </a:pPr>
              <a:endParaRPr lang="zh-CN" altLang="en-US" sz="1400" spc="300" dirty="0">
                <a:solidFill>
                  <a:srgbClr val="ECBD81"/>
                </a:solidFill>
                <a:latin typeface="阿里巴巴普惠体" panose="00020600040101010101" pitchFamily="18" charset="-122"/>
                <a:ea typeface="阿里巴巴普惠体" panose="00020600040101010101" pitchFamily="18" charset="-122"/>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14126">
                  <a:defRPr/>
                </a:pPr>
                <a:endParaRPr lang="zh-CN" altLang="en-US" sz="1799" dirty="0">
                  <a:solidFill>
                    <a:prstClr val="black"/>
                  </a:solidFill>
                  <a:latin typeface="Segoe UI Light"/>
                  <a:ea typeface="阿里巴巴普惠体" panose="00020600040101010101" pitchFamily="18" charset="-122"/>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0447" y="4338807"/>
            <a:ext cx="7101565" cy="286137"/>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sz="1799">
              <a:solidFill>
                <a:prstClr val="white"/>
              </a:solidFill>
              <a:latin typeface="Bahnschrift SemiLight"/>
              <a:ea typeface="OPPOSans R"/>
            </a:endParaRPr>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5543" y="4276370"/>
            <a:ext cx="4782073" cy="212491"/>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16" tIns="45708" rIns="91416" bIns="45708" numCol="1" spcCol="0" rtlCol="0" fromWordArt="0" anchor="t" anchorCtr="0" forceAA="0" compatLnSpc="1">
            <a:prstTxWarp prst="textNoShape">
              <a:avLst/>
            </a:prstTxWarp>
            <a:noAutofit/>
          </a:bodyPr>
          <a:lstStyle/>
          <a:p>
            <a:pPr defTabSz="685594">
              <a:lnSpc>
                <a:spcPct val="130000"/>
              </a:lnSpc>
              <a:defRPr/>
            </a:pPr>
            <a:endParaRPr lang="en-US" altLang="zh-CN" sz="2399"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阿里巴巴普惠体" panose="00020600040101010101" pitchFamily="18" charset="-122"/>
              <a:ea typeface="阿里巴巴普惠体" panose="00020600040101010101" pitchFamily="18" charset="-122"/>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0448" y="4809323"/>
            <a:ext cx="6992518" cy="286138"/>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sz="1799">
              <a:solidFill>
                <a:prstClr val="white"/>
              </a:solidFill>
              <a:latin typeface="Bahnschrift SemiLight"/>
              <a:ea typeface="OPPOSans R"/>
            </a:endParaRPr>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5543" y="4779413"/>
            <a:ext cx="4979880" cy="201261"/>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16" tIns="45708" rIns="91416" bIns="45708" numCol="1" spcCol="0" rtlCol="0" fromWordArt="0" anchor="t" anchorCtr="0" forceAA="0" compatLnSpc="1">
            <a:prstTxWarp prst="textNoShape">
              <a:avLst/>
            </a:prstTxWarp>
            <a:noAutofit/>
          </a:bodyPr>
          <a:lstStyle/>
          <a:p>
            <a:pPr defTabSz="685594">
              <a:lnSpc>
                <a:spcPct val="130000"/>
              </a:lnSpc>
              <a:defRPr/>
            </a:pPr>
            <a:endParaRPr lang="en-US" altLang="zh-CN" sz="2399"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阿里巴巴普惠体" panose="00020600040101010101" pitchFamily="18" charset="-122"/>
              <a:ea typeface="阿里巴巴普惠体" panose="00020600040101010101" pitchFamily="18" charset="-122"/>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7834" y="4818672"/>
            <a:ext cx="691164" cy="223085"/>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16" tIns="45708" rIns="91416" bIns="45708" numCol="1" spcCol="0" rtlCol="0" fromWordArt="0" anchor="t" anchorCtr="0" forceAA="0" compatLnSpc="1">
            <a:prstTxWarp prst="textNoShape">
              <a:avLst/>
            </a:prstTxWarp>
            <a:noAutofit/>
          </a:bodyPr>
          <a:lstStyle/>
          <a:p>
            <a:pPr defTabSz="914126"/>
            <a:endParaRPr lang="zh-CN" altLang="en-US" sz="2799"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107" y="3265467"/>
            <a:ext cx="10639284"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32" y="2678752"/>
            <a:ext cx="5022122" cy="26387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sz="1799">
              <a:solidFill>
                <a:prstClr val="white"/>
              </a:solidFill>
              <a:latin typeface="Bahnschrift SemiLight"/>
              <a:ea typeface="OPPOSans R"/>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370" y="3014536"/>
            <a:ext cx="5022122" cy="72213"/>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sz="1799">
              <a:solidFill>
                <a:prstClr val="white"/>
              </a:solidFill>
              <a:latin typeface="Bahnschrift SemiLight"/>
              <a:ea typeface="OPPOSans R"/>
            </a:endParaRPr>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370" y="5971771"/>
            <a:ext cx="5022122" cy="72213"/>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sz="1799">
              <a:solidFill>
                <a:prstClr val="white"/>
              </a:solidFill>
              <a:latin typeface="Bahnschrift SemiLight"/>
              <a:ea typeface="OPPOSans R"/>
            </a:endParaRPr>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5853" y="654423"/>
            <a:ext cx="1274268" cy="523084"/>
          </a:xfrm>
          <a:prstGeom prst="rect">
            <a:avLst/>
          </a:prstGeom>
          <a:noFill/>
        </p:spPr>
        <p:txBody>
          <a:bodyPr wrap="square" rtlCol="0">
            <a:spAutoFit/>
          </a:bodyPr>
          <a:lstStyle/>
          <a:p>
            <a:pPr defTabSz="914126"/>
            <a:r>
              <a:rPr lang="zh-CN" altLang="en-US" sz="2799" dirty="0">
                <a:gradFill>
                  <a:gsLst>
                    <a:gs pos="0">
                      <a:prstClr val="white"/>
                    </a:gs>
                    <a:gs pos="100000">
                      <a:srgbClr val="00FFFF"/>
                    </a:gs>
                  </a:gsLst>
                  <a:lin ang="2700000" scaled="1"/>
                </a:gradFill>
                <a:latin typeface="OPPOSans H"/>
                <a:ea typeface="OPPOSans H"/>
              </a:rPr>
              <a:t>六白</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0888" y="854419"/>
            <a:ext cx="1866014" cy="261542"/>
          </a:xfrm>
          <a:prstGeom prst="rect">
            <a:avLst/>
          </a:prstGeom>
          <a:noFill/>
        </p:spPr>
        <p:txBody>
          <a:bodyPr wrap="square" rtlCol="0">
            <a:spAutoFit/>
          </a:bodyPr>
          <a:lstStyle/>
          <a:p>
            <a:pPr defTabSz="914126"/>
            <a:r>
              <a:rPr lang="en-US" altLang="zh-CN" sz="1100" spc="600" dirty="0">
                <a:solidFill>
                  <a:srgbClr val="FFFED8">
                    <a:alpha val="22000"/>
                  </a:srgbClr>
                </a:solidFill>
                <a:latin typeface="Bahnschrift SemiLight"/>
                <a:ea typeface="OPPOSans R"/>
              </a:rPr>
              <a:t>LIU BAI</a:t>
            </a:r>
            <a:endParaRPr lang="zh-CN" altLang="en-US" sz="1100" spc="600" dirty="0">
              <a:solidFill>
                <a:srgbClr val="FFFED8">
                  <a:alpha val="22000"/>
                </a:srgbClr>
              </a:solidFill>
              <a:latin typeface="Bahnschrift SemiLight"/>
              <a:ea typeface="OPPOSans R"/>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7072" y="1227584"/>
            <a:ext cx="3921755" cy="338554"/>
          </a:xfrm>
          <a:prstGeom prst="rect">
            <a:avLst/>
          </a:prstGeom>
          <a:noFill/>
        </p:spPr>
        <p:txBody>
          <a:bodyPr wrap="square" rtlCol="0">
            <a:spAutoFit/>
          </a:bodyPr>
          <a:lstStyle/>
          <a:p>
            <a:pPr defTabSz="914126"/>
            <a:r>
              <a:rPr lang="zh-CN" altLang="en-US" sz="1600" spc="100" dirty="0">
                <a:gradFill>
                  <a:gsLst>
                    <a:gs pos="0">
                      <a:prstClr val="white"/>
                    </a:gs>
                    <a:gs pos="100000">
                      <a:srgbClr val="00FFFF"/>
                    </a:gs>
                  </a:gsLst>
                  <a:lin ang="2700000" scaled="1"/>
                </a:gradFill>
                <a:latin typeface="Bahnschrift SemiLight"/>
                <a:ea typeface="OPPOSans R"/>
              </a:rPr>
              <a:t>一个等待上岸的</a:t>
            </a:r>
            <a:r>
              <a:rPr lang="en-US" altLang="zh-CN" sz="1600" spc="100" dirty="0" err="1">
                <a:gradFill>
                  <a:gsLst>
                    <a:gs pos="0">
                      <a:prstClr val="white"/>
                    </a:gs>
                    <a:gs pos="100000">
                      <a:srgbClr val="00FFFF"/>
                    </a:gs>
                  </a:gsLst>
                  <a:lin ang="2700000" scaled="1"/>
                </a:gradFill>
                <a:latin typeface="Bahnschrift SemiLight"/>
                <a:ea typeface="OPPOSans R"/>
              </a:rPr>
              <a:t>PPTer</a:t>
            </a:r>
            <a:r>
              <a:rPr lang="zh-CN" altLang="en-US" sz="1600" spc="100" dirty="0">
                <a:gradFill>
                  <a:gsLst>
                    <a:gs pos="0">
                      <a:prstClr val="white"/>
                    </a:gs>
                    <a:gs pos="100000">
                      <a:srgbClr val="00FFFF"/>
                    </a:gs>
                  </a:gsLst>
                  <a:lin ang="2700000" scaled="1"/>
                </a:gradFill>
                <a:latin typeface="Bahnschrift SemiLight"/>
                <a:ea typeface="OPPOSans R"/>
              </a:rPr>
              <a:t>，</a:t>
            </a:r>
            <a:r>
              <a:rPr lang="en-US" altLang="zh-CN" sz="1600" spc="100" dirty="0">
                <a:gradFill>
                  <a:gsLst>
                    <a:gs pos="0">
                      <a:prstClr val="white"/>
                    </a:gs>
                    <a:gs pos="100000">
                      <a:srgbClr val="00FFFF"/>
                    </a:gs>
                  </a:gsLst>
                  <a:lin ang="2700000" scaled="1"/>
                </a:gradFill>
                <a:latin typeface="Bahnschrift SemiLight"/>
                <a:ea typeface="OPPOSans R"/>
              </a:rPr>
              <a:t>32</a:t>
            </a:r>
            <a:r>
              <a:rPr lang="zh-CN" altLang="en-US" sz="1600" spc="100" dirty="0">
                <a:gradFill>
                  <a:gsLst>
                    <a:gs pos="0">
                      <a:prstClr val="white"/>
                    </a:gs>
                    <a:gs pos="100000">
                      <a:srgbClr val="00FFFF"/>
                    </a:gs>
                  </a:gsLst>
                  <a:lin ang="2700000" scaled="1"/>
                </a:gradFill>
                <a:latin typeface="Bahnschrift SemiLight"/>
                <a:ea typeface="OPPOSans R"/>
              </a:rPr>
              <a:t>！</a:t>
            </a:r>
            <a:endParaRPr lang="zh-CN" altLang="en-US" sz="1200" spc="100" dirty="0">
              <a:gradFill>
                <a:gsLst>
                  <a:gs pos="0">
                    <a:prstClr val="white"/>
                  </a:gs>
                  <a:gs pos="100000">
                    <a:srgbClr val="00FFFF"/>
                  </a:gs>
                </a:gsLst>
                <a:lin ang="2700000" scaled="1"/>
              </a:gradFill>
              <a:latin typeface="Bahnschrift SemiLight"/>
              <a:ea typeface="OPPOSans R"/>
            </a:endParaRP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3346" y="2670485"/>
            <a:ext cx="2452996" cy="307697"/>
          </a:xfrm>
          <a:prstGeom prst="rect">
            <a:avLst/>
          </a:prstGeom>
          <a:noFill/>
        </p:spPr>
        <p:txBody>
          <a:bodyPr wrap="square" rtlCol="0">
            <a:spAutoFit/>
          </a:bodyPr>
          <a:lstStyle/>
          <a:p>
            <a:pPr defTabSz="914126"/>
            <a:r>
              <a:rPr lang="zh-CN" altLang="en-US" sz="1400" spc="100" dirty="0">
                <a:solidFill>
                  <a:srgbClr val="00FFFF"/>
                </a:solidFill>
                <a:latin typeface="OPPOSans H"/>
                <a:ea typeface="OPPOSans H"/>
              </a:rPr>
              <a:t>微信</a:t>
            </a:r>
            <a:r>
              <a:rPr lang="en-US" altLang="zh-CN" sz="1400" spc="100" dirty="0">
                <a:solidFill>
                  <a:srgbClr val="00FFFF"/>
                </a:solidFill>
                <a:latin typeface="OPPOSans H"/>
                <a:ea typeface="OPPOSans H"/>
              </a:rPr>
              <a:t>:</a:t>
            </a:r>
            <a:r>
              <a:rPr lang="en-US" altLang="zh-CN" sz="1400" spc="100" dirty="0" err="1">
                <a:solidFill>
                  <a:srgbClr val="00FFFF"/>
                </a:solidFill>
                <a:latin typeface="OPPOSans H"/>
                <a:ea typeface="OPPOSans H"/>
              </a:rPr>
              <a:t>Capricom_qiqizi</a:t>
            </a:r>
            <a:endParaRPr lang="zh-CN" altLang="en-US" sz="1400" spc="100" dirty="0">
              <a:solidFill>
                <a:srgbClr val="00FFFF"/>
              </a:solidFill>
              <a:latin typeface="OPPOSans H"/>
              <a:ea typeface="OPPOSans H"/>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110" y="620159"/>
            <a:ext cx="2008682" cy="1985541"/>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389" y="386386"/>
            <a:ext cx="1244809" cy="5693574"/>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16" tIns="45708" rIns="91416" bIns="45708" numCol="1" spcCol="0" rtlCol="0" fromWordArt="0" anchor="t" anchorCtr="0" forceAA="0" compatLnSpc="1">
            <a:prstTxWarp prst="textNoShape">
              <a:avLst/>
            </a:prstTxWarp>
            <a:noAutofit/>
          </a:bodyPr>
          <a:lstStyle/>
          <a:p>
            <a:pPr defTabSz="914126"/>
            <a:endParaRPr lang="zh-CN" altLang="en-US" sz="13796" dirty="0">
              <a:ln>
                <a:solidFill>
                  <a:prstClr val="white">
                    <a:alpha val="26000"/>
                  </a:prstClr>
                </a:solidFill>
              </a:ln>
              <a:noFill/>
              <a:latin typeface="Bahnschrift SemiBold"/>
              <a:ea typeface="OPPOSans R"/>
            </a:endParaRPr>
          </a:p>
        </p:txBody>
      </p:sp>
    </p:spTree>
    <p:extLst>
      <p:ext uri="{BB962C8B-B14F-4D97-AF65-F5344CB8AC3E}">
        <p14:creationId xmlns:p14="http://schemas.microsoft.com/office/powerpoint/2010/main" val="34785779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7C772857-2A47-77D4-C59A-7F5AB95B7D8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1"/>
            <a:ext cx="12191396" cy="6856554"/>
          </a:xfrm>
          <a:prstGeom prst="rect">
            <a:avLst/>
          </a:prstGeom>
        </p:spPr>
      </p:pic>
      <p:sp>
        <p:nvSpPr>
          <p:cNvPr id="8" name="矩形 7">
            <a:extLst>
              <a:ext uri="{FF2B5EF4-FFF2-40B4-BE49-F238E27FC236}">
                <a16:creationId xmlns:a16="http://schemas.microsoft.com/office/drawing/2014/main" id="{597F63E1-D515-2712-DC13-496683F89739}"/>
              </a:ext>
            </a:extLst>
          </p:cNvPr>
          <p:cNvSpPr/>
          <p:nvPr/>
        </p:nvSpPr>
        <p:spPr>
          <a:xfrm>
            <a:off x="0" y="0"/>
            <a:ext cx="12188825" cy="6858000"/>
          </a:xfrm>
          <a:prstGeom prst="rect">
            <a:avLst/>
          </a:prstGeom>
          <a:solidFill>
            <a:schemeClr val="accent5">
              <a:alpha val="64000"/>
            </a:schemeClr>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id="{F7DF392E-46DD-36A7-B9C7-6AB10C302F1A}"/>
              </a:ext>
            </a:extLst>
          </p:cNvPr>
          <p:cNvSpPr txBox="1"/>
          <p:nvPr/>
        </p:nvSpPr>
        <p:spPr>
          <a:xfrm>
            <a:off x="5020400" y="547688"/>
            <a:ext cx="2148024" cy="430887"/>
          </a:xfrm>
          <a:prstGeom prst="rect">
            <a:avLst/>
          </a:prstGeom>
          <a:noFill/>
        </p:spPr>
        <p:txBody>
          <a:bodyPr wrap="none" lIns="0" tIns="0" rIns="0" bIns="0" rtlCol="0">
            <a:spAutoFit/>
          </a:bodyPr>
          <a:lstStyle/>
          <a:p>
            <a:r>
              <a:rPr lang="en-US" altLang="zh-CN" sz="2800" dirty="0">
                <a:ln>
                  <a:gradFill>
                    <a:gsLst>
                      <a:gs pos="13000">
                        <a:schemeClr val="bg1"/>
                      </a:gs>
                      <a:gs pos="42000">
                        <a:schemeClr val="bg1">
                          <a:alpha val="0"/>
                        </a:schemeClr>
                      </a:gs>
                    </a:gsLst>
                    <a:lin ang="5400000" scaled="1"/>
                  </a:gradFill>
                </a:ln>
                <a:noFill/>
                <a:latin typeface="OPPOSans H" panose="00020600040101010101" pitchFamily="18" charset="-122"/>
                <a:ea typeface="OPPOSans H" panose="00020600040101010101" pitchFamily="18" charset="-122"/>
                <a:cs typeface="OPPOSans H" panose="00020600040101010101" pitchFamily="18" charset="-122"/>
              </a:rPr>
              <a:t>CONTENTS</a:t>
            </a:r>
            <a:endParaRPr lang="zh-CN" altLang="en-US" sz="2800" dirty="0">
              <a:ln>
                <a:gradFill>
                  <a:gsLst>
                    <a:gs pos="13000">
                      <a:schemeClr val="bg1"/>
                    </a:gs>
                    <a:gs pos="42000">
                      <a:schemeClr val="bg1">
                        <a:alpha val="0"/>
                      </a:schemeClr>
                    </a:gs>
                  </a:gsLst>
                  <a:lin ang="5400000" scaled="1"/>
                </a:gradFill>
              </a:ln>
              <a:no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20" name="文本框 19">
            <a:extLst>
              <a:ext uri="{FF2B5EF4-FFF2-40B4-BE49-F238E27FC236}">
                <a16:creationId xmlns:a16="http://schemas.microsoft.com/office/drawing/2014/main" id="{31B08493-2896-5414-A39C-2202B7E22FC4}"/>
              </a:ext>
            </a:extLst>
          </p:cNvPr>
          <p:cNvSpPr txBox="1"/>
          <p:nvPr/>
        </p:nvSpPr>
        <p:spPr>
          <a:xfrm>
            <a:off x="5020400" y="620688"/>
            <a:ext cx="2148024" cy="430887"/>
          </a:xfrm>
          <a:prstGeom prst="rect">
            <a:avLst/>
          </a:prstGeom>
          <a:noFill/>
        </p:spPr>
        <p:txBody>
          <a:bodyPr wrap="none" lIns="0" tIns="0" rIns="0" bIns="0" rtlCol="0">
            <a:spAutoFit/>
          </a:bodyPr>
          <a:lstStyle/>
          <a:p>
            <a:r>
              <a:rPr lang="en-US" altLang="zh-CN" sz="2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CONTENTS</a:t>
            </a:r>
            <a:endParaRPr lang="zh-CN" altLang="en-US" sz="28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2" name="椭圆 1">
            <a:extLst>
              <a:ext uri="{FF2B5EF4-FFF2-40B4-BE49-F238E27FC236}">
                <a16:creationId xmlns:a16="http://schemas.microsoft.com/office/drawing/2014/main" id="{B1DC0660-82C6-BC53-CD80-D5BDFD4527DD}"/>
              </a:ext>
            </a:extLst>
          </p:cNvPr>
          <p:cNvSpPr/>
          <p:nvPr/>
        </p:nvSpPr>
        <p:spPr>
          <a:xfrm>
            <a:off x="1954288" y="2204864"/>
            <a:ext cx="1944216" cy="1944216"/>
          </a:xfrm>
          <a:prstGeom prst="ellipse">
            <a:avLst/>
          </a:prstGeom>
          <a:gradFill flip="none" rotWithShape="1">
            <a:gsLst>
              <a:gs pos="32000">
                <a:schemeClr val="accent2"/>
              </a:gs>
              <a:gs pos="55000">
                <a:schemeClr val="accent2">
                  <a:lumMod val="90000"/>
                </a:schemeClr>
              </a:gs>
              <a:gs pos="76000">
                <a:schemeClr val="accent3"/>
              </a:gs>
            </a:gsLst>
            <a:path path="circle">
              <a:fillToRect r="100000" b="100000"/>
            </a:path>
            <a:tileRect l="-100000" t="-100000"/>
          </a:gradFill>
          <a:ln>
            <a:noFill/>
          </a:ln>
          <a:effectLst>
            <a:outerShdw blurRad="520700" dist="114300" dir="6600000" algn="tr" rotWithShape="0">
              <a:schemeClr val="accent2">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8D12356C-0B47-1AD4-88CF-DE8B9C7A103A}"/>
              </a:ext>
            </a:extLst>
          </p:cNvPr>
          <p:cNvSpPr/>
          <p:nvPr/>
        </p:nvSpPr>
        <p:spPr>
          <a:xfrm rot="20080954">
            <a:off x="1421267" y="2578823"/>
            <a:ext cx="3010258" cy="1196299"/>
          </a:xfrm>
          <a:prstGeom prst="ellipse">
            <a:avLst/>
          </a:prstGeom>
          <a:noFill/>
          <a:ln w="12700">
            <a:gradFill>
              <a:gsLst>
                <a:gs pos="13000">
                  <a:schemeClr val="bg1">
                    <a:alpha val="0"/>
                  </a:schemeClr>
                </a:gs>
                <a:gs pos="100000">
                  <a:schemeClr val="bg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3">
            <a:extLst>
              <a:ext uri="{FF2B5EF4-FFF2-40B4-BE49-F238E27FC236}">
                <a16:creationId xmlns:a16="http://schemas.microsoft.com/office/drawing/2014/main" id="{705B3010-944F-53ED-8427-1A8DA52C70A8}"/>
              </a:ext>
            </a:extLst>
          </p:cNvPr>
          <p:cNvSpPr txBox="1"/>
          <p:nvPr/>
        </p:nvSpPr>
        <p:spPr>
          <a:xfrm>
            <a:off x="2639341" y="2516858"/>
            <a:ext cx="548227" cy="553998"/>
          </a:xfrm>
          <a:prstGeom prst="rect">
            <a:avLst/>
          </a:prstGeom>
          <a:noFill/>
        </p:spPr>
        <p:txBody>
          <a:bodyPr wrap="none" lIns="0" tIns="0" rIns="0" bIns="0" rtlCol="0">
            <a:spAutoFit/>
          </a:bodyPr>
          <a:lstStyle/>
          <a:p>
            <a:r>
              <a:rPr lang="en-US" altLang="zh-CN" sz="3600" dirty="0">
                <a:ln>
                  <a:gradFill>
                    <a:gsLst>
                      <a:gs pos="17000">
                        <a:schemeClr val="tx1">
                          <a:lumMod val="85000"/>
                          <a:lumOff val="15000"/>
                        </a:schemeClr>
                      </a:gs>
                      <a:gs pos="32000">
                        <a:schemeClr val="tx1">
                          <a:lumMod val="85000"/>
                          <a:lumOff val="15000"/>
                          <a:alpha val="0"/>
                        </a:schemeClr>
                      </a:gs>
                    </a:gsLst>
                    <a:lin ang="5400000" scaled="1"/>
                  </a:gradFill>
                </a:ln>
                <a:noFill/>
                <a:latin typeface="OPPOSans H" panose="00020600040101010101" pitchFamily="18" charset="-122"/>
                <a:ea typeface="OPPOSans H" panose="00020600040101010101" pitchFamily="18" charset="-122"/>
                <a:cs typeface="OPPOSans H" panose="00020600040101010101" pitchFamily="18" charset="-122"/>
              </a:rPr>
              <a:t>01</a:t>
            </a:r>
            <a:endParaRPr lang="zh-CN" altLang="en-US" sz="3600" dirty="0">
              <a:ln>
                <a:gradFill>
                  <a:gsLst>
                    <a:gs pos="17000">
                      <a:schemeClr val="tx1">
                        <a:lumMod val="85000"/>
                        <a:lumOff val="15000"/>
                      </a:schemeClr>
                    </a:gs>
                    <a:gs pos="32000">
                      <a:schemeClr val="tx1">
                        <a:lumMod val="85000"/>
                        <a:lumOff val="15000"/>
                        <a:alpha val="0"/>
                      </a:schemeClr>
                    </a:gs>
                  </a:gsLst>
                  <a:lin ang="5400000" scaled="1"/>
                </a:gradFill>
              </a:ln>
              <a:no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23" name="TextBox 3">
            <a:extLst>
              <a:ext uri="{FF2B5EF4-FFF2-40B4-BE49-F238E27FC236}">
                <a16:creationId xmlns:a16="http://schemas.microsoft.com/office/drawing/2014/main" id="{C1636B70-78A8-B5A6-BF96-92D704E2291D}"/>
              </a:ext>
            </a:extLst>
          </p:cNvPr>
          <p:cNvSpPr txBox="1"/>
          <p:nvPr/>
        </p:nvSpPr>
        <p:spPr>
          <a:xfrm>
            <a:off x="2639341" y="2622975"/>
            <a:ext cx="548227" cy="553998"/>
          </a:xfrm>
          <a:prstGeom prst="rect">
            <a:avLst/>
          </a:prstGeom>
          <a:noFill/>
        </p:spPr>
        <p:txBody>
          <a:bodyPr wrap="none" lIns="0" tIns="0" rIns="0" bIns="0" rtlCol="0">
            <a:spAutoFit/>
          </a:bodyPr>
          <a:lstStyle/>
          <a:p>
            <a:r>
              <a:rPr lang="en-US" altLang="zh-CN" sz="36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01</a:t>
            </a:r>
            <a:endParaRPr lang="zh-CN" altLang="en-US" sz="36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4" name="TextBox 3"/>
          <p:cNvSpPr txBox="1"/>
          <p:nvPr/>
        </p:nvSpPr>
        <p:spPr>
          <a:xfrm>
            <a:off x="2309240" y="4681002"/>
            <a:ext cx="1234312" cy="504112"/>
          </a:xfrm>
          <a:prstGeom prst="rect">
            <a:avLst/>
          </a:prstGeom>
          <a:noFill/>
        </p:spPr>
        <p:txBody>
          <a:bodyPr wrap="none" lIns="0" tIns="0" rIns="0" bIns="0" rtlCol="0">
            <a:spAutoFit/>
          </a:bodyPr>
          <a:lstStyle/>
          <a:p>
            <a:pPr>
              <a:lnSpc>
                <a:spcPct val="120000"/>
              </a:lnSpc>
            </a:pPr>
            <a:r>
              <a:rPr lang="zh-CN" altLang="en-US" sz="1400" dirty="0">
                <a:solidFill>
                  <a:schemeClr val="bg1"/>
                </a:solidFill>
              </a:rPr>
              <a:t>品牌消费者运营</a:t>
            </a:r>
            <a:endParaRPr lang="en-US" altLang="zh-CN" sz="1400" dirty="0">
              <a:solidFill>
                <a:schemeClr val="bg1"/>
              </a:solidFill>
            </a:endParaRPr>
          </a:p>
          <a:p>
            <a:pPr>
              <a:lnSpc>
                <a:spcPct val="120000"/>
              </a:lnSpc>
            </a:pPr>
            <a:r>
              <a:rPr lang="zh-CN" altLang="en-US" sz="1400" dirty="0">
                <a:solidFill>
                  <a:schemeClr val="bg1"/>
                </a:solidFill>
              </a:rPr>
              <a:t>新挑战与新需求</a:t>
            </a:r>
          </a:p>
        </p:txBody>
      </p:sp>
      <p:sp>
        <p:nvSpPr>
          <p:cNvPr id="31" name="矩形: 圆角 30">
            <a:extLst>
              <a:ext uri="{FF2B5EF4-FFF2-40B4-BE49-F238E27FC236}">
                <a16:creationId xmlns:a16="http://schemas.microsoft.com/office/drawing/2014/main" id="{078E3A59-01AC-1205-B3F8-63F91952622C}"/>
              </a:ext>
            </a:extLst>
          </p:cNvPr>
          <p:cNvSpPr/>
          <p:nvPr/>
        </p:nvSpPr>
        <p:spPr>
          <a:xfrm>
            <a:off x="1962179" y="4636916"/>
            <a:ext cx="1928434" cy="592284"/>
          </a:xfrm>
          <a:prstGeom prst="roundRect">
            <a:avLst/>
          </a:prstGeom>
          <a:noFill/>
          <a:ln w="12700">
            <a:gradFill>
              <a:gsLst>
                <a:gs pos="0">
                  <a:schemeClr val="accent2"/>
                </a:gs>
                <a:gs pos="66000">
                  <a:srgbClr val="FAE3CA">
                    <a:alpha val="0"/>
                  </a:srgbClr>
                </a:gs>
                <a:gs pos="33000">
                  <a:srgbClr val="FAE3CA">
                    <a:alpha val="0"/>
                  </a:srgb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8" name="图形 37">
            <a:extLst>
              <a:ext uri="{FF2B5EF4-FFF2-40B4-BE49-F238E27FC236}">
                <a16:creationId xmlns:a16="http://schemas.microsoft.com/office/drawing/2014/main" id="{B9DA9BF2-6351-FC52-AFBF-2D54A757C14C}"/>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620396" y="3183493"/>
            <a:ext cx="612000" cy="612000"/>
          </a:xfrm>
          <a:prstGeom prst="rect">
            <a:avLst/>
          </a:prstGeom>
        </p:spPr>
      </p:pic>
      <p:sp>
        <p:nvSpPr>
          <p:cNvPr id="14" name="椭圆 13">
            <a:extLst>
              <a:ext uri="{FF2B5EF4-FFF2-40B4-BE49-F238E27FC236}">
                <a16:creationId xmlns:a16="http://schemas.microsoft.com/office/drawing/2014/main" id="{E585C209-4D13-2F25-CF5B-8614042FC2CF}"/>
              </a:ext>
            </a:extLst>
          </p:cNvPr>
          <p:cNvSpPr/>
          <p:nvPr/>
        </p:nvSpPr>
        <p:spPr>
          <a:xfrm>
            <a:off x="5122305" y="2204864"/>
            <a:ext cx="1944216" cy="1944216"/>
          </a:xfrm>
          <a:prstGeom prst="ellipse">
            <a:avLst/>
          </a:prstGeom>
          <a:gradFill flip="none" rotWithShape="1">
            <a:gsLst>
              <a:gs pos="32000">
                <a:schemeClr val="accent2"/>
              </a:gs>
              <a:gs pos="55000">
                <a:schemeClr val="accent2">
                  <a:lumMod val="90000"/>
                </a:schemeClr>
              </a:gs>
              <a:gs pos="76000">
                <a:schemeClr val="accent3"/>
              </a:gs>
            </a:gsLst>
            <a:path path="circle">
              <a:fillToRect r="100000" b="100000"/>
            </a:path>
            <a:tileRect l="-100000" t="-100000"/>
          </a:gradFill>
          <a:ln>
            <a:noFill/>
          </a:ln>
          <a:effectLst>
            <a:outerShdw blurRad="520700" dist="114300" dir="6600000" algn="tr" rotWithShape="0">
              <a:schemeClr val="accent2">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4BA2EC6A-6EDB-A1F1-4C5C-6173F3AB13B2}"/>
              </a:ext>
            </a:extLst>
          </p:cNvPr>
          <p:cNvSpPr/>
          <p:nvPr/>
        </p:nvSpPr>
        <p:spPr>
          <a:xfrm rot="20080954">
            <a:off x="4589284" y="2578823"/>
            <a:ext cx="3010258" cy="1196299"/>
          </a:xfrm>
          <a:prstGeom prst="ellipse">
            <a:avLst/>
          </a:prstGeom>
          <a:noFill/>
          <a:ln w="12700">
            <a:gradFill>
              <a:gsLst>
                <a:gs pos="13000">
                  <a:schemeClr val="bg1">
                    <a:alpha val="0"/>
                  </a:schemeClr>
                </a:gs>
                <a:gs pos="100000">
                  <a:schemeClr val="bg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3">
            <a:extLst>
              <a:ext uri="{FF2B5EF4-FFF2-40B4-BE49-F238E27FC236}">
                <a16:creationId xmlns:a16="http://schemas.microsoft.com/office/drawing/2014/main" id="{545770F6-F10A-4967-67BA-6B00D9CCAC9E}"/>
              </a:ext>
            </a:extLst>
          </p:cNvPr>
          <p:cNvSpPr txBox="1"/>
          <p:nvPr/>
        </p:nvSpPr>
        <p:spPr>
          <a:xfrm>
            <a:off x="5798493" y="2516858"/>
            <a:ext cx="625171" cy="553998"/>
          </a:xfrm>
          <a:prstGeom prst="rect">
            <a:avLst/>
          </a:prstGeom>
          <a:noFill/>
        </p:spPr>
        <p:txBody>
          <a:bodyPr wrap="none" lIns="0" tIns="0" rIns="0" bIns="0" rtlCol="0">
            <a:spAutoFit/>
          </a:bodyPr>
          <a:lstStyle/>
          <a:p>
            <a:r>
              <a:rPr lang="en-US" altLang="zh-CN" sz="3600" dirty="0">
                <a:ln>
                  <a:gradFill>
                    <a:gsLst>
                      <a:gs pos="17000">
                        <a:schemeClr val="tx1">
                          <a:lumMod val="85000"/>
                          <a:lumOff val="15000"/>
                        </a:schemeClr>
                      </a:gs>
                      <a:gs pos="32000">
                        <a:schemeClr val="tx1">
                          <a:lumMod val="85000"/>
                          <a:lumOff val="15000"/>
                          <a:alpha val="0"/>
                        </a:schemeClr>
                      </a:gs>
                    </a:gsLst>
                    <a:lin ang="5400000" scaled="1"/>
                  </a:gradFill>
                </a:ln>
                <a:noFill/>
                <a:latin typeface="OPPOSans H" panose="00020600040101010101" pitchFamily="18" charset="-122"/>
                <a:ea typeface="OPPOSans H" panose="00020600040101010101" pitchFamily="18" charset="-122"/>
                <a:cs typeface="OPPOSans H" panose="00020600040101010101" pitchFamily="18" charset="-122"/>
              </a:rPr>
              <a:t>02</a:t>
            </a:r>
            <a:endParaRPr lang="zh-CN" altLang="en-US" sz="3600" dirty="0">
              <a:ln>
                <a:gradFill>
                  <a:gsLst>
                    <a:gs pos="17000">
                      <a:schemeClr val="tx1">
                        <a:lumMod val="85000"/>
                        <a:lumOff val="15000"/>
                      </a:schemeClr>
                    </a:gs>
                    <a:gs pos="32000">
                      <a:schemeClr val="tx1">
                        <a:lumMod val="85000"/>
                        <a:lumOff val="15000"/>
                        <a:alpha val="0"/>
                      </a:schemeClr>
                    </a:gs>
                  </a:gsLst>
                  <a:lin ang="5400000" scaled="1"/>
                </a:gradFill>
              </a:ln>
              <a:no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27" name="TextBox 3">
            <a:extLst>
              <a:ext uri="{FF2B5EF4-FFF2-40B4-BE49-F238E27FC236}">
                <a16:creationId xmlns:a16="http://schemas.microsoft.com/office/drawing/2014/main" id="{311B4171-9ADE-8C07-BD01-DEE06A85F52D}"/>
              </a:ext>
            </a:extLst>
          </p:cNvPr>
          <p:cNvSpPr txBox="1"/>
          <p:nvPr/>
        </p:nvSpPr>
        <p:spPr>
          <a:xfrm>
            <a:off x="5798493" y="2622975"/>
            <a:ext cx="625171" cy="553998"/>
          </a:xfrm>
          <a:prstGeom prst="rect">
            <a:avLst/>
          </a:prstGeom>
          <a:noFill/>
        </p:spPr>
        <p:txBody>
          <a:bodyPr wrap="none" lIns="0" tIns="0" rIns="0" bIns="0" rtlCol="0">
            <a:spAutoFit/>
          </a:bodyPr>
          <a:lstStyle/>
          <a:p>
            <a:r>
              <a:rPr lang="en-US" altLang="zh-CN" sz="36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02</a:t>
            </a:r>
            <a:endParaRPr lang="zh-CN" altLang="en-US" sz="36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5" name="TextBox 4"/>
          <p:cNvSpPr txBox="1"/>
          <p:nvPr/>
        </p:nvSpPr>
        <p:spPr>
          <a:xfrm>
            <a:off x="5389092" y="4681002"/>
            <a:ext cx="1410643" cy="504112"/>
          </a:xfrm>
          <a:prstGeom prst="rect">
            <a:avLst/>
          </a:prstGeom>
          <a:noFill/>
        </p:spPr>
        <p:txBody>
          <a:bodyPr wrap="none" lIns="0" tIns="0" rIns="0" bIns="0" rtlCol="0">
            <a:spAutoFit/>
          </a:bodyPr>
          <a:lstStyle/>
          <a:p>
            <a:pPr>
              <a:lnSpc>
                <a:spcPct val="120000"/>
              </a:lnSpc>
            </a:pPr>
            <a:r>
              <a:rPr lang="zh-CN" altLang="en-US" sz="1400" dirty="0">
                <a:solidFill>
                  <a:schemeClr val="bg1"/>
                </a:solidFill>
              </a:rPr>
              <a:t>品牌区域人群价值</a:t>
            </a:r>
            <a:endParaRPr lang="en-US" altLang="zh-CN" sz="1400" dirty="0">
              <a:solidFill>
                <a:schemeClr val="bg1"/>
              </a:solidFill>
            </a:endParaRPr>
          </a:p>
          <a:p>
            <a:pPr>
              <a:lnSpc>
                <a:spcPct val="120000"/>
              </a:lnSpc>
            </a:pPr>
            <a:r>
              <a:rPr lang="zh-CN" altLang="en-US" sz="1400" dirty="0">
                <a:solidFill>
                  <a:schemeClr val="bg1"/>
                </a:solidFill>
              </a:rPr>
              <a:t>经营方法核心升级</a:t>
            </a:r>
          </a:p>
        </p:txBody>
      </p:sp>
      <p:sp>
        <p:nvSpPr>
          <p:cNvPr id="32" name="矩形: 圆角 31">
            <a:extLst>
              <a:ext uri="{FF2B5EF4-FFF2-40B4-BE49-F238E27FC236}">
                <a16:creationId xmlns:a16="http://schemas.microsoft.com/office/drawing/2014/main" id="{E14C45B3-D2F4-0B1E-A62B-AF81159A91C1}"/>
              </a:ext>
            </a:extLst>
          </p:cNvPr>
          <p:cNvSpPr/>
          <p:nvPr/>
        </p:nvSpPr>
        <p:spPr>
          <a:xfrm>
            <a:off x="5130196" y="4636916"/>
            <a:ext cx="1928434" cy="592284"/>
          </a:xfrm>
          <a:prstGeom prst="roundRect">
            <a:avLst/>
          </a:prstGeom>
          <a:noFill/>
          <a:ln w="12700">
            <a:gradFill>
              <a:gsLst>
                <a:gs pos="0">
                  <a:schemeClr val="accent2"/>
                </a:gs>
                <a:gs pos="66000">
                  <a:srgbClr val="FAE3CA">
                    <a:alpha val="0"/>
                  </a:srgbClr>
                </a:gs>
                <a:gs pos="33000">
                  <a:srgbClr val="FAE3CA">
                    <a:alpha val="0"/>
                  </a:srgb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形 41">
            <a:extLst>
              <a:ext uri="{FF2B5EF4-FFF2-40B4-BE49-F238E27FC236}">
                <a16:creationId xmlns:a16="http://schemas.microsoft.com/office/drawing/2014/main" id="{EFCA24A9-8138-608D-3FBD-9FF5E54C1D54}"/>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5788413" y="3183493"/>
            <a:ext cx="612000" cy="612000"/>
          </a:xfrm>
          <a:prstGeom prst="rect">
            <a:avLst/>
          </a:prstGeom>
        </p:spPr>
      </p:pic>
      <p:sp>
        <p:nvSpPr>
          <p:cNvPr id="17" name="椭圆 16">
            <a:extLst>
              <a:ext uri="{FF2B5EF4-FFF2-40B4-BE49-F238E27FC236}">
                <a16:creationId xmlns:a16="http://schemas.microsoft.com/office/drawing/2014/main" id="{CADEF8D4-44DF-C8D3-2639-36C18BEDB41C}"/>
              </a:ext>
            </a:extLst>
          </p:cNvPr>
          <p:cNvSpPr/>
          <p:nvPr/>
        </p:nvSpPr>
        <p:spPr>
          <a:xfrm>
            <a:off x="8290321" y="2204864"/>
            <a:ext cx="1944216" cy="1944216"/>
          </a:xfrm>
          <a:prstGeom prst="ellipse">
            <a:avLst/>
          </a:prstGeom>
          <a:gradFill flip="none" rotWithShape="1">
            <a:gsLst>
              <a:gs pos="32000">
                <a:schemeClr val="accent2"/>
              </a:gs>
              <a:gs pos="55000">
                <a:schemeClr val="accent2">
                  <a:lumMod val="90000"/>
                </a:schemeClr>
              </a:gs>
              <a:gs pos="76000">
                <a:schemeClr val="accent3"/>
              </a:gs>
            </a:gsLst>
            <a:path path="circle">
              <a:fillToRect r="100000" b="100000"/>
            </a:path>
            <a:tileRect l="-100000" t="-100000"/>
          </a:gradFill>
          <a:ln>
            <a:noFill/>
          </a:ln>
          <a:effectLst>
            <a:outerShdw blurRad="520700" dist="114300" dir="6600000" algn="tr" rotWithShape="0">
              <a:schemeClr val="accent2">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D4537156-2C52-EC4D-B213-D4729D9F1E96}"/>
              </a:ext>
            </a:extLst>
          </p:cNvPr>
          <p:cNvSpPr/>
          <p:nvPr/>
        </p:nvSpPr>
        <p:spPr>
          <a:xfrm rot="20080954">
            <a:off x="7757300" y="2578823"/>
            <a:ext cx="3010258" cy="1196299"/>
          </a:xfrm>
          <a:prstGeom prst="ellipse">
            <a:avLst/>
          </a:prstGeom>
          <a:noFill/>
          <a:ln w="12700">
            <a:gradFill>
              <a:gsLst>
                <a:gs pos="13000">
                  <a:schemeClr val="bg1">
                    <a:alpha val="0"/>
                  </a:schemeClr>
                </a:gs>
                <a:gs pos="100000">
                  <a:schemeClr val="bg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3">
            <a:extLst>
              <a:ext uri="{FF2B5EF4-FFF2-40B4-BE49-F238E27FC236}">
                <a16:creationId xmlns:a16="http://schemas.microsoft.com/office/drawing/2014/main" id="{A4C6B519-29B0-E2D8-BB04-2051CDD87345}"/>
              </a:ext>
            </a:extLst>
          </p:cNvPr>
          <p:cNvSpPr txBox="1"/>
          <p:nvPr/>
        </p:nvSpPr>
        <p:spPr>
          <a:xfrm>
            <a:off x="8918587" y="2516858"/>
            <a:ext cx="625171" cy="553998"/>
          </a:xfrm>
          <a:prstGeom prst="rect">
            <a:avLst/>
          </a:prstGeom>
          <a:noFill/>
        </p:spPr>
        <p:txBody>
          <a:bodyPr wrap="none" lIns="0" tIns="0" rIns="0" bIns="0" rtlCol="0">
            <a:spAutoFit/>
          </a:bodyPr>
          <a:lstStyle/>
          <a:p>
            <a:r>
              <a:rPr lang="en-US" altLang="zh-CN" sz="3600" dirty="0">
                <a:ln>
                  <a:gradFill>
                    <a:gsLst>
                      <a:gs pos="17000">
                        <a:schemeClr val="tx1">
                          <a:lumMod val="85000"/>
                          <a:lumOff val="15000"/>
                        </a:schemeClr>
                      </a:gs>
                      <a:gs pos="32000">
                        <a:schemeClr val="tx1">
                          <a:lumMod val="85000"/>
                          <a:lumOff val="15000"/>
                          <a:alpha val="0"/>
                        </a:schemeClr>
                      </a:gs>
                    </a:gsLst>
                    <a:lin ang="5400000" scaled="1"/>
                  </a:gradFill>
                </a:ln>
                <a:noFill/>
                <a:latin typeface="OPPOSans H" panose="00020600040101010101" pitchFamily="18" charset="-122"/>
                <a:ea typeface="OPPOSans H" panose="00020600040101010101" pitchFamily="18" charset="-122"/>
                <a:cs typeface="OPPOSans H" panose="00020600040101010101" pitchFamily="18" charset="-122"/>
              </a:rPr>
              <a:t>03</a:t>
            </a:r>
            <a:endParaRPr lang="zh-CN" altLang="en-US" sz="3600" dirty="0">
              <a:ln>
                <a:gradFill>
                  <a:gsLst>
                    <a:gs pos="17000">
                      <a:schemeClr val="tx1">
                        <a:lumMod val="85000"/>
                        <a:lumOff val="15000"/>
                      </a:schemeClr>
                    </a:gs>
                    <a:gs pos="32000">
                      <a:schemeClr val="tx1">
                        <a:lumMod val="85000"/>
                        <a:lumOff val="15000"/>
                        <a:alpha val="0"/>
                      </a:schemeClr>
                    </a:gs>
                  </a:gsLst>
                  <a:lin ang="5400000" scaled="1"/>
                </a:gradFill>
              </a:ln>
              <a:no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30" name="TextBox 3">
            <a:extLst>
              <a:ext uri="{FF2B5EF4-FFF2-40B4-BE49-F238E27FC236}">
                <a16:creationId xmlns:a16="http://schemas.microsoft.com/office/drawing/2014/main" id="{A36E8752-F6C7-CFE6-6421-F533E83642C5}"/>
              </a:ext>
            </a:extLst>
          </p:cNvPr>
          <p:cNvSpPr txBox="1"/>
          <p:nvPr/>
        </p:nvSpPr>
        <p:spPr>
          <a:xfrm>
            <a:off x="8918587" y="2622975"/>
            <a:ext cx="625171" cy="553998"/>
          </a:xfrm>
          <a:prstGeom prst="rect">
            <a:avLst/>
          </a:prstGeom>
          <a:noFill/>
        </p:spPr>
        <p:txBody>
          <a:bodyPr wrap="none" lIns="0" tIns="0" rIns="0" bIns="0" rtlCol="0">
            <a:spAutoFit/>
          </a:bodyPr>
          <a:lstStyle/>
          <a:p>
            <a:r>
              <a:rPr lang="en-US" altLang="zh-CN" sz="36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rPr>
              <a:t>03</a:t>
            </a:r>
            <a:endParaRPr lang="zh-CN" altLang="en-US" sz="3600" dirty="0">
              <a:solidFill>
                <a:schemeClr val="tx1">
                  <a:lumMod val="85000"/>
                  <a:lumOff val="1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6" name="TextBox 5"/>
          <p:cNvSpPr txBox="1"/>
          <p:nvPr/>
        </p:nvSpPr>
        <p:spPr>
          <a:xfrm>
            <a:off x="8557108" y="4681002"/>
            <a:ext cx="1410643" cy="504112"/>
          </a:xfrm>
          <a:prstGeom prst="rect">
            <a:avLst/>
          </a:prstGeom>
          <a:noFill/>
        </p:spPr>
        <p:txBody>
          <a:bodyPr wrap="none" lIns="0" tIns="0" rIns="0" bIns="0" rtlCol="0">
            <a:spAutoFit/>
          </a:bodyPr>
          <a:lstStyle/>
          <a:p>
            <a:pPr>
              <a:lnSpc>
                <a:spcPct val="120000"/>
              </a:lnSpc>
            </a:pPr>
            <a:r>
              <a:rPr lang="zh-CN" altLang="en-US" sz="1400" dirty="0">
                <a:solidFill>
                  <a:schemeClr val="bg1"/>
                </a:solidFill>
              </a:rPr>
              <a:t>品牌全域人群价值</a:t>
            </a:r>
            <a:endParaRPr lang="en-US" altLang="zh-CN" sz="1400" dirty="0">
              <a:solidFill>
                <a:schemeClr val="bg1"/>
              </a:solidFill>
            </a:endParaRPr>
          </a:p>
          <a:p>
            <a:pPr>
              <a:lnSpc>
                <a:spcPct val="120000"/>
              </a:lnSpc>
            </a:pPr>
            <a:r>
              <a:rPr lang="zh-CN" altLang="en-US" sz="1400" dirty="0">
                <a:solidFill>
                  <a:schemeClr val="bg1"/>
                </a:solidFill>
              </a:rPr>
              <a:t>运营地的</a:t>
            </a:r>
            <a:r>
              <a:rPr lang="en-US" altLang="zh-CN" sz="1400" dirty="0">
                <a:solidFill>
                  <a:schemeClr val="bg1"/>
                </a:solidFill>
              </a:rPr>
              <a:t>4</a:t>
            </a:r>
            <a:r>
              <a:rPr lang="zh-CN" altLang="en-US" sz="1400" dirty="0">
                <a:solidFill>
                  <a:schemeClr val="bg1"/>
                </a:solidFill>
              </a:rPr>
              <a:t>种类型</a:t>
            </a:r>
          </a:p>
        </p:txBody>
      </p:sp>
      <p:sp>
        <p:nvSpPr>
          <p:cNvPr id="33" name="矩形: 圆角 32">
            <a:extLst>
              <a:ext uri="{FF2B5EF4-FFF2-40B4-BE49-F238E27FC236}">
                <a16:creationId xmlns:a16="http://schemas.microsoft.com/office/drawing/2014/main" id="{55261158-8E9F-0802-8F66-CEC1EEB4CBDD}"/>
              </a:ext>
            </a:extLst>
          </p:cNvPr>
          <p:cNvSpPr/>
          <p:nvPr/>
        </p:nvSpPr>
        <p:spPr>
          <a:xfrm>
            <a:off x="8298212" y="4636916"/>
            <a:ext cx="1928434" cy="592284"/>
          </a:xfrm>
          <a:prstGeom prst="roundRect">
            <a:avLst/>
          </a:prstGeom>
          <a:noFill/>
          <a:ln w="12700">
            <a:gradFill>
              <a:gsLst>
                <a:gs pos="0">
                  <a:schemeClr val="accent2"/>
                </a:gs>
                <a:gs pos="66000">
                  <a:srgbClr val="FAE3CA">
                    <a:alpha val="0"/>
                  </a:srgbClr>
                </a:gs>
                <a:gs pos="33000">
                  <a:srgbClr val="FAE3CA">
                    <a:alpha val="0"/>
                  </a:srgb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4" name="图形 43">
            <a:extLst>
              <a:ext uri="{FF2B5EF4-FFF2-40B4-BE49-F238E27FC236}">
                <a16:creationId xmlns:a16="http://schemas.microsoft.com/office/drawing/2014/main" id="{FA8C390B-FF7C-A867-F7D4-C6F8251CB5CE}"/>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8956429" y="3183493"/>
            <a:ext cx="612000" cy="612000"/>
          </a:xfrm>
          <a:prstGeom prst="rect">
            <a:avLst/>
          </a:prstGeom>
        </p:spPr>
      </p:pic>
      <p:cxnSp>
        <p:nvCxnSpPr>
          <p:cNvPr id="55" name="直接连接符 54">
            <a:extLst>
              <a:ext uri="{FF2B5EF4-FFF2-40B4-BE49-F238E27FC236}">
                <a16:creationId xmlns:a16="http://schemas.microsoft.com/office/drawing/2014/main" id="{E3F3EEA3-AEDF-5B84-85EE-7231F3EF0740}"/>
              </a:ext>
            </a:extLst>
          </p:cNvPr>
          <p:cNvCxnSpPr>
            <a:cxnSpLocks/>
          </p:cNvCxnSpPr>
          <p:nvPr/>
        </p:nvCxnSpPr>
        <p:spPr>
          <a:xfrm>
            <a:off x="5763761" y="1268760"/>
            <a:ext cx="661302" cy="0"/>
          </a:xfrm>
          <a:prstGeom prst="line">
            <a:avLst/>
          </a:prstGeom>
          <a:ln w="25400" cap="rnd">
            <a:gradFill>
              <a:gsLst>
                <a:gs pos="0">
                  <a:schemeClr val="accent2"/>
                </a:gs>
                <a:gs pos="100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C5A18E69-51B5-5FCD-625E-E448F4D057FB}"/>
              </a:ext>
            </a:extLst>
          </p:cNvPr>
          <p:cNvSpPr/>
          <p:nvPr/>
        </p:nvSpPr>
        <p:spPr>
          <a:xfrm>
            <a:off x="695325" y="5110052"/>
            <a:ext cx="4203395" cy="933332"/>
          </a:xfrm>
          <a:prstGeom prst="rect">
            <a:avLst/>
          </a:prstGeom>
        </p:spPr>
        <p:txBody>
          <a:bodyPr wrap="none">
            <a:spAutoFit/>
          </a:bodyPr>
          <a:lstStyle/>
          <a:p>
            <a:r>
              <a:rPr lang="zh-CN" altLang="en-US" sz="1400" b="1"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六白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D3776940-F63E-A340-564A-425CD523742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3392569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B1013"/>
        </a:solidFill>
        <a:effectLst/>
      </p:bgPr>
    </p:bg>
    <p:spTree>
      <p:nvGrpSpPr>
        <p:cNvPr id="1" name=""/>
        <p:cNvGrpSpPr/>
        <p:nvPr/>
      </p:nvGrpSpPr>
      <p:grpSpPr>
        <a:xfrm>
          <a:off x="0" y="0"/>
          <a:ext cx="0" cy="0"/>
          <a:chOff x="0" y="0"/>
          <a:chExt cx="0" cy="0"/>
        </a:xfrm>
      </p:grpSpPr>
      <p:pic>
        <p:nvPicPr>
          <p:cNvPr id="21" name="图片 20">
            <a:extLst>
              <a:ext uri="{FF2B5EF4-FFF2-40B4-BE49-F238E27FC236}">
                <a16:creationId xmlns:a16="http://schemas.microsoft.com/office/drawing/2014/main" id="{979CCD1B-E134-79EE-2B60-184D01B23E0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 y="5061650"/>
            <a:ext cx="12188826" cy="1796350"/>
          </a:xfrm>
          <a:prstGeom prst="rect">
            <a:avLst/>
          </a:prstGeom>
        </p:spPr>
      </p:pic>
      <p:sp>
        <p:nvSpPr>
          <p:cNvPr id="23" name="矩形 22">
            <a:extLst>
              <a:ext uri="{FF2B5EF4-FFF2-40B4-BE49-F238E27FC236}">
                <a16:creationId xmlns:a16="http://schemas.microsoft.com/office/drawing/2014/main" id="{0385DCE7-0C76-8A47-FBAF-49EDA6B901CF}"/>
              </a:ext>
            </a:extLst>
          </p:cNvPr>
          <p:cNvSpPr/>
          <p:nvPr/>
        </p:nvSpPr>
        <p:spPr>
          <a:xfrm>
            <a:off x="-1" y="3717332"/>
            <a:ext cx="12188826" cy="2303656"/>
          </a:xfrm>
          <a:prstGeom prst="rect">
            <a:avLst/>
          </a:prstGeom>
          <a:gradFill>
            <a:gsLst>
              <a:gs pos="62000">
                <a:srgbClr val="0B0F12"/>
              </a:gs>
              <a:gs pos="100000">
                <a:schemeClr val="accent1">
                  <a:alpha val="0"/>
                </a:schemeClr>
              </a:gs>
            </a:gsLst>
            <a:lin ang="5400000" scaled="1"/>
          </a:gra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 name="TextBox 1"/>
          <p:cNvSpPr txBox="1"/>
          <p:nvPr/>
        </p:nvSpPr>
        <p:spPr>
          <a:xfrm>
            <a:off x="6103208" y="2276872"/>
            <a:ext cx="2154436" cy="849079"/>
          </a:xfrm>
          <a:prstGeom prst="rect">
            <a:avLst/>
          </a:prstGeom>
          <a:noFill/>
        </p:spPr>
        <p:txBody>
          <a:bodyPr wrap="none" lIns="0" tIns="0" rIns="0" bIns="0" rtlCol="0">
            <a:spAutoFit/>
          </a:bodyPr>
          <a:lstStyle/>
          <a:p>
            <a:pPr>
              <a:lnSpc>
                <a:spcPct val="120000"/>
              </a:lnSpc>
            </a:pPr>
            <a:r>
              <a:rPr lang="zh-CN" altLang="en-US" dirty="0">
                <a:solidFill>
                  <a:schemeClr val="bg1"/>
                </a:solidFill>
                <a:latin typeface="思源宋体 CN Heavy" panose="02020900000000000000" pitchFamily="18" charset="-122"/>
                <a:ea typeface="思源宋体 CN Heavy" panose="02020900000000000000" pitchFamily="18" charset="-122"/>
              </a:rPr>
              <a:t>品牌消费者运营</a:t>
            </a:r>
            <a:endParaRPr lang="en-US" altLang="zh-CN" dirty="0">
              <a:solidFill>
                <a:schemeClr val="bg1"/>
              </a:solidFill>
              <a:latin typeface="思源宋体 CN Heavy" panose="02020900000000000000" pitchFamily="18" charset="-122"/>
              <a:ea typeface="思源宋体 CN Heavy" panose="02020900000000000000" pitchFamily="18" charset="-122"/>
            </a:endParaRPr>
          </a:p>
          <a:p>
            <a:pPr>
              <a:lnSpc>
                <a:spcPct val="120000"/>
              </a:lnSpc>
            </a:pPr>
            <a:r>
              <a:rPr lang="zh-CN" altLang="en-US" dirty="0">
                <a:solidFill>
                  <a:schemeClr val="bg1"/>
                </a:solidFill>
                <a:latin typeface="思源宋体 CN Heavy" panose="02020900000000000000" pitchFamily="18" charset="-122"/>
                <a:ea typeface="思源宋体 CN Heavy" panose="02020900000000000000" pitchFamily="18" charset="-122"/>
              </a:rPr>
              <a:t>新挑战与新需求</a:t>
            </a:r>
          </a:p>
        </p:txBody>
      </p:sp>
      <p:sp>
        <p:nvSpPr>
          <p:cNvPr id="25" name="文本框 24">
            <a:extLst>
              <a:ext uri="{FF2B5EF4-FFF2-40B4-BE49-F238E27FC236}">
                <a16:creationId xmlns:a16="http://schemas.microsoft.com/office/drawing/2014/main" id="{8ADF35AF-5343-3A32-9512-E4E34A28365C}"/>
              </a:ext>
            </a:extLst>
          </p:cNvPr>
          <p:cNvSpPr txBox="1"/>
          <p:nvPr/>
        </p:nvSpPr>
        <p:spPr>
          <a:xfrm>
            <a:off x="2984136" y="2301075"/>
            <a:ext cx="2122092" cy="1801901"/>
          </a:xfrm>
          <a:custGeom>
            <a:avLst/>
            <a:gdLst/>
            <a:ahLst/>
            <a:cxnLst/>
            <a:rect l="l" t="t" r="r" b="b"/>
            <a:pathLst>
              <a:path w="2122092" h="1801901">
                <a:moveTo>
                  <a:pt x="1806338" y="1391316"/>
                </a:moveTo>
                <a:lnTo>
                  <a:pt x="2120446" y="1391316"/>
                </a:lnTo>
                <a:lnTo>
                  <a:pt x="2119987" y="1772431"/>
                </a:lnTo>
                <a:lnTo>
                  <a:pt x="1806338" y="1772431"/>
                </a:lnTo>
                <a:close/>
                <a:moveTo>
                  <a:pt x="38251" y="1391316"/>
                </a:moveTo>
                <a:lnTo>
                  <a:pt x="353985" y="1391316"/>
                </a:lnTo>
                <a:lnTo>
                  <a:pt x="396599" y="1458059"/>
                </a:lnTo>
                <a:cubicBezTo>
                  <a:pt x="445672" y="1516079"/>
                  <a:pt x="512310" y="1545088"/>
                  <a:pt x="596511" y="1545088"/>
                </a:cubicBezTo>
                <a:cubicBezTo>
                  <a:pt x="680712" y="1545088"/>
                  <a:pt x="747349" y="1516079"/>
                  <a:pt x="796422" y="1458059"/>
                </a:cubicBezTo>
                <a:lnTo>
                  <a:pt x="839037" y="1391316"/>
                </a:lnTo>
                <a:lnTo>
                  <a:pt x="1154770" y="1391316"/>
                </a:lnTo>
                <a:lnTo>
                  <a:pt x="1138028" y="1443060"/>
                </a:lnTo>
                <a:cubicBezTo>
                  <a:pt x="1118030" y="1490204"/>
                  <a:pt x="1094700" y="1532984"/>
                  <a:pt x="1068036" y="1571401"/>
                </a:cubicBezTo>
                <a:cubicBezTo>
                  <a:pt x="961382" y="1725068"/>
                  <a:pt x="804206" y="1801901"/>
                  <a:pt x="596511" y="1801901"/>
                </a:cubicBezTo>
                <a:cubicBezTo>
                  <a:pt x="388815" y="1801901"/>
                  <a:pt x="231640" y="1725068"/>
                  <a:pt x="124985" y="1571401"/>
                </a:cubicBezTo>
                <a:cubicBezTo>
                  <a:pt x="98321" y="1532984"/>
                  <a:pt x="74991" y="1490204"/>
                  <a:pt x="54993" y="1443060"/>
                </a:cubicBezTo>
                <a:close/>
                <a:moveTo>
                  <a:pt x="1890539" y="27365"/>
                </a:moveTo>
                <a:lnTo>
                  <a:pt x="2122092" y="27365"/>
                </a:lnTo>
                <a:lnTo>
                  <a:pt x="2121471" y="542237"/>
                </a:lnTo>
                <a:lnTo>
                  <a:pt x="1806338" y="542237"/>
                </a:lnTo>
                <a:lnTo>
                  <a:pt x="1806338" y="391535"/>
                </a:lnTo>
                <a:lnTo>
                  <a:pt x="1546034" y="542237"/>
                </a:lnTo>
                <a:lnTo>
                  <a:pt x="1446766" y="542237"/>
                </a:lnTo>
                <a:lnTo>
                  <a:pt x="1448484" y="286284"/>
                </a:lnTo>
                <a:close/>
                <a:moveTo>
                  <a:pt x="596511" y="0"/>
                </a:moveTo>
                <a:cubicBezTo>
                  <a:pt x="804206" y="0"/>
                  <a:pt x="961382" y="76482"/>
                  <a:pt x="1068036" y="229448"/>
                </a:cubicBezTo>
                <a:cubicBezTo>
                  <a:pt x="1121363" y="305930"/>
                  <a:pt x="1161359" y="400130"/>
                  <a:pt x="1188023" y="512047"/>
                </a:cubicBezTo>
                <a:lnTo>
                  <a:pt x="1193021" y="542237"/>
                </a:lnTo>
                <a:lnTo>
                  <a:pt x="881183" y="542237"/>
                </a:lnTo>
                <a:lnTo>
                  <a:pt x="872335" y="500141"/>
                </a:lnTo>
                <a:cubicBezTo>
                  <a:pt x="862994" y="466855"/>
                  <a:pt x="852096" y="437319"/>
                  <a:pt x="839641" y="411532"/>
                </a:cubicBezTo>
                <a:cubicBezTo>
                  <a:pt x="789822" y="308386"/>
                  <a:pt x="708779" y="256813"/>
                  <a:pt x="596511" y="256813"/>
                </a:cubicBezTo>
                <a:cubicBezTo>
                  <a:pt x="484243" y="256813"/>
                  <a:pt x="403199" y="308386"/>
                  <a:pt x="353380" y="411532"/>
                </a:cubicBezTo>
                <a:cubicBezTo>
                  <a:pt x="340926" y="437319"/>
                  <a:pt x="330028" y="466855"/>
                  <a:pt x="320687" y="500141"/>
                </a:cubicBezTo>
                <a:lnTo>
                  <a:pt x="311839" y="542237"/>
                </a:lnTo>
                <a:lnTo>
                  <a:pt x="0" y="542237"/>
                </a:lnTo>
                <a:lnTo>
                  <a:pt x="4999" y="512047"/>
                </a:lnTo>
                <a:cubicBezTo>
                  <a:pt x="31662" y="400130"/>
                  <a:pt x="71658" y="305930"/>
                  <a:pt x="124985" y="229448"/>
                </a:cubicBezTo>
                <a:cubicBezTo>
                  <a:pt x="231640" y="76482"/>
                  <a:pt x="388815" y="0"/>
                  <a:pt x="596511" y="0"/>
                </a:cubicBezTo>
                <a:close/>
              </a:path>
            </a:pathLst>
          </a:custGeom>
          <a:gradFill>
            <a:gsLst>
              <a:gs pos="0">
                <a:schemeClr val="accent2"/>
              </a:gs>
              <a:gs pos="100000">
                <a:schemeClr val="accent3"/>
              </a:gs>
            </a:gsLst>
            <a:lin ang="5400000" scaled="1"/>
          </a:gradFill>
          <a:ln>
            <a:gradFill>
              <a:gsLst>
                <a:gs pos="0">
                  <a:schemeClr val="accent2"/>
                </a:gs>
                <a:gs pos="100000">
                  <a:schemeClr val="accent3"/>
                </a:gs>
              </a:gsLst>
              <a:lin ang="5400000" scaled="1"/>
            </a:gra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600" dirty="0">
              <a:ln>
                <a:gradFill>
                  <a:gsLst>
                    <a:gs pos="0">
                      <a:schemeClr val="accent2"/>
                    </a:gs>
                    <a:gs pos="100000">
                      <a:schemeClr val="accent3"/>
                    </a:gs>
                  </a:gsLst>
                  <a:lin ang="5400000" scaled="1"/>
                </a:gradFill>
              </a:ln>
              <a:gradFill>
                <a:gsLst>
                  <a:gs pos="0">
                    <a:schemeClr val="accent2"/>
                  </a:gs>
                  <a:gs pos="100000">
                    <a:schemeClr val="accent3"/>
                  </a:gs>
                </a:gsLst>
                <a:lin ang="5400000" scaled="1"/>
              </a:gradFill>
              <a:latin typeface="OPPOSans H" panose="00020600040101010101" pitchFamily="18" charset="-122"/>
              <a:ea typeface="OPPOSans H" panose="00020600040101010101" pitchFamily="18" charset="-122"/>
              <a:cs typeface="OPPOSans H" panose="00020600040101010101" pitchFamily="18" charset="-122"/>
            </a:endParaRPr>
          </a:p>
        </p:txBody>
      </p:sp>
      <p:cxnSp>
        <p:nvCxnSpPr>
          <p:cNvPr id="27" name="直接连接符 26">
            <a:extLst>
              <a:ext uri="{FF2B5EF4-FFF2-40B4-BE49-F238E27FC236}">
                <a16:creationId xmlns:a16="http://schemas.microsoft.com/office/drawing/2014/main" id="{748F013C-A424-0120-960A-F6ECF2B6F7A4}"/>
              </a:ext>
            </a:extLst>
          </p:cNvPr>
          <p:cNvCxnSpPr>
            <a:cxnSpLocks/>
          </p:cNvCxnSpPr>
          <p:nvPr/>
        </p:nvCxnSpPr>
        <p:spPr>
          <a:xfrm flipV="1">
            <a:off x="5157106" y="3202025"/>
            <a:ext cx="3974633" cy="4739"/>
          </a:xfrm>
          <a:prstGeom prst="line">
            <a:avLst/>
          </a:prstGeom>
          <a:ln w="12700">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9" name="TextBox 1">
            <a:extLst>
              <a:ext uri="{FF2B5EF4-FFF2-40B4-BE49-F238E27FC236}">
                <a16:creationId xmlns:a16="http://schemas.microsoft.com/office/drawing/2014/main" id="{74B26262-5506-BC61-490D-9A8356726560}"/>
              </a:ext>
            </a:extLst>
          </p:cNvPr>
          <p:cNvSpPr txBox="1"/>
          <p:nvPr/>
        </p:nvSpPr>
        <p:spPr>
          <a:xfrm>
            <a:off x="5157106" y="3287578"/>
            <a:ext cx="4047583" cy="175689"/>
          </a:xfrm>
          <a:prstGeom prst="rect">
            <a:avLst/>
          </a:prstGeom>
          <a:noFill/>
        </p:spPr>
        <p:txBody>
          <a:bodyPr wrap="none" lIns="0" tIns="0" rIns="0" bIns="0" rtlCol="0">
            <a:spAutoFit/>
          </a:bodyPr>
          <a:lstStyle/>
          <a:p>
            <a:pPr>
              <a:lnSpc>
                <a:spcPct val="120000"/>
              </a:lnSpc>
            </a:pPr>
            <a:r>
              <a:rPr lang="en-US" altLang="zh-CN" sz="1000" dirty="0">
                <a:solidFill>
                  <a:schemeClr val="bg1"/>
                </a:solidFill>
                <a:ea typeface="思源宋体 CN Heavy" panose="02020900000000000000" pitchFamily="18" charset="-122"/>
              </a:rPr>
              <a:t>BRAND CONSUMER OPERATIONNEW CHALLENGES AND NEEDS</a:t>
            </a:r>
            <a:endParaRPr lang="zh-CN" altLang="en-US" sz="1000" dirty="0">
              <a:solidFill>
                <a:schemeClr val="bg1"/>
              </a:solidFill>
              <a:ea typeface="思源宋体 CN Heavy" panose="02020900000000000000" pitchFamily="18"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B1013"/>
        </a:solidFill>
        <a:effectLst/>
      </p:bgPr>
    </p:bg>
    <p:spTree>
      <p:nvGrpSpPr>
        <p:cNvPr id="1" name=""/>
        <p:cNvGrpSpPr/>
        <p:nvPr/>
      </p:nvGrpSpPr>
      <p:grpSpPr>
        <a:xfrm>
          <a:off x="0" y="0"/>
          <a:ext cx="0" cy="0"/>
          <a:chOff x="0" y="0"/>
          <a:chExt cx="0" cy="0"/>
        </a:xfrm>
      </p:grpSpPr>
      <p:pic>
        <p:nvPicPr>
          <p:cNvPr id="64" name="图片 63">
            <a:extLst>
              <a:ext uri="{FF2B5EF4-FFF2-40B4-BE49-F238E27FC236}">
                <a16:creationId xmlns:a16="http://schemas.microsoft.com/office/drawing/2014/main" id="{8FB05A11-BCE2-FC33-8C54-B96C0EF8E0A8}"/>
              </a:ext>
            </a:extLst>
          </p:cNvPr>
          <p:cNvPicPr>
            <a:picLocks noChangeAspect="1"/>
          </p:cNvPicPr>
          <p:nvPr/>
        </p:nvPicPr>
        <p:blipFill rotWithShape="1">
          <a:blip r:embed="rId2" cstate="screen">
            <a:extLst>
              <a:ext uri="{BEBA8EAE-BF5A-486C-A8C5-ECC9F3942E4B}">
                <a14:imgProps xmlns:a14="http://schemas.microsoft.com/office/drawing/2010/main">
                  <a14:imgLayer r:embed="rId3">
                    <a14:imgEffect>
                      <a14:colorTemperature colorTemp="11200"/>
                    </a14:imgEffect>
                    <a14:imgEffect>
                      <a14:saturation sat="0"/>
                    </a14:imgEffect>
                  </a14:imgLayer>
                </a14:imgProps>
              </a:ext>
              <a:ext uri="{28A0092B-C50C-407E-A947-70E740481C1C}">
                <a14:useLocalDpi xmlns:a14="http://schemas.microsoft.com/office/drawing/2010/main"/>
              </a:ext>
            </a:extLst>
          </a:blip>
          <a:srcRect/>
          <a:stretch/>
        </p:blipFill>
        <p:spPr>
          <a:xfrm>
            <a:off x="729679" y="2420888"/>
            <a:ext cx="10792509" cy="3640812"/>
          </a:xfrm>
          <a:custGeom>
            <a:avLst/>
            <a:gdLst>
              <a:gd name="connsiteX0" fmla="*/ 8693954 w 10792509"/>
              <a:gd name="connsiteY0" fmla="*/ 0 h 3640812"/>
              <a:gd name="connsiteX1" fmla="*/ 10792509 w 10792509"/>
              <a:gd name="connsiteY1" fmla="*/ 0 h 3640812"/>
              <a:gd name="connsiteX2" fmla="*/ 10792509 w 10792509"/>
              <a:gd name="connsiteY2" fmla="*/ 3640812 h 3640812"/>
              <a:gd name="connsiteX3" fmla="*/ 8693954 w 10792509"/>
              <a:gd name="connsiteY3" fmla="*/ 3640812 h 3640812"/>
              <a:gd name="connsiteX4" fmla="*/ 6517846 w 10792509"/>
              <a:gd name="connsiteY4" fmla="*/ 0 h 3640812"/>
              <a:gd name="connsiteX5" fmla="*/ 8616401 w 10792509"/>
              <a:gd name="connsiteY5" fmla="*/ 0 h 3640812"/>
              <a:gd name="connsiteX6" fmla="*/ 8616401 w 10792509"/>
              <a:gd name="connsiteY6" fmla="*/ 3640812 h 3640812"/>
              <a:gd name="connsiteX7" fmla="*/ 6517846 w 10792509"/>
              <a:gd name="connsiteY7" fmla="*/ 3640812 h 3640812"/>
              <a:gd name="connsiteX8" fmla="*/ 4341738 w 10792509"/>
              <a:gd name="connsiteY8" fmla="*/ 0 h 3640812"/>
              <a:gd name="connsiteX9" fmla="*/ 6440293 w 10792509"/>
              <a:gd name="connsiteY9" fmla="*/ 0 h 3640812"/>
              <a:gd name="connsiteX10" fmla="*/ 6440293 w 10792509"/>
              <a:gd name="connsiteY10" fmla="*/ 3640812 h 3640812"/>
              <a:gd name="connsiteX11" fmla="*/ 4341738 w 10792509"/>
              <a:gd name="connsiteY11" fmla="*/ 3640812 h 3640812"/>
              <a:gd name="connsiteX12" fmla="*/ 2165630 w 10792509"/>
              <a:gd name="connsiteY12" fmla="*/ 0 h 3640812"/>
              <a:gd name="connsiteX13" fmla="*/ 4264185 w 10792509"/>
              <a:gd name="connsiteY13" fmla="*/ 0 h 3640812"/>
              <a:gd name="connsiteX14" fmla="*/ 4264185 w 10792509"/>
              <a:gd name="connsiteY14" fmla="*/ 3640812 h 3640812"/>
              <a:gd name="connsiteX15" fmla="*/ 2165630 w 10792509"/>
              <a:gd name="connsiteY15" fmla="*/ 3640812 h 3640812"/>
              <a:gd name="connsiteX16" fmla="*/ 0 w 10792509"/>
              <a:gd name="connsiteY16" fmla="*/ 0 h 3640812"/>
              <a:gd name="connsiteX17" fmla="*/ 2088077 w 10792509"/>
              <a:gd name="connsiteY17" fmla="*/ 0 h 3640812"/>
              <a:gd name="connsiteX18" fmla="*/ 2088077 w 10792509"/>
              <a:gd name="connsiteY18" fmla="*/ 3640812 h 3640812"/>
              <a:gd name="connsiteX19" fmla="*/ 0 w 10792509"/>
              <a:gd name="connsiteY19" fmla="*/ 3640812 h 3640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0792509" h="3640812">
                <a:moveTo>
                  <a:pt x="8693954" y="0"/>
                </a:moveTo>
                <a:lnTo>
                  <a:pt x="10792509" y="0"/>
                </a:lnTo>
                <a:lnTo>
                  <a:pt x="10792509" y="3640812"/>
                </a:lnTo>
                <a:lnTo>
                  <a:pt x="8693954" y="3640812"/>
                </a:lnTo>
                <a:close/>
                <a:moveTo>
                  <a:pt x="6517846" y="0"/>
                </a:moveTo>
                <a:lnTo>
                  <a:pt x="8616401" y="0"/>
                </a:lnTo>
                <a:lnTo>
                  <a:pt x="8616401" y="3640812"/>
                </a:lnTo>
                <a:lnTo>
                  <a:pt x="6517846" y="3640812"/>
                </a:lnTo>
                <a:close/>
                <a:moveTo>
                  <a:pt x="4341738" y="0"/>
                </a:moveTo>
                <a:lnTo>
                  <a:pt x="6440293" y="0"/>
                </a:lnTo>
                <a:lnTo>
                  <a:pt x="6440293" y="3640812"/>
                </a:lnTo>
                <a:lnTo>
                  <a:pt x="4341738" y="3640812"/>
                </a:lnTo>
                <a:close/>
                <a:moveTo>
                  <a:pt x="2165630" y="0"/>
                </a:moveTo>
                <a:lnTo>
                  <a:pt x="4264185" y="0"/>
                </a:lnTo>
                <a:lnTo>
                  <a:pt x="4264185" y="3640812"/>
                </a:lnTo>
                <a:lnTo>
                  <a:pt x="2165630" y="3640812"/>
                </a:lnTo>
                <a:close/>
                <a:moveTo>
                  <a:pt x="0" y="0"/>
                </a:moveTo>
                <a:lnTo>
                  <a:pt x="2088077" y="0"/>
                </a:lnTo>
                <a:lnTo>
                  <a:pt x="2088077" y="3640812"/>
                </a:lnTo>
                <a:lnTo>
                  <a:pt x="0" y="3640812"/>
                </a:lnTo>
                <a:close/>
              </a:path>
            </a:pathLst>
          </a:custGeom>
        </p:spPr>
      </p:pic>
      <p:sp>
        <p:nvSpPr>
          <p:cNvPr id="4" name="TextBox 3"/>
          <p:cNvSpPr txBox="1"/>
          <p:nvPr/>
        </p:nvSpPr>
        <p:spPr>
          <a:xfrm>
            <a:off x="808525" y="459976"/>
            <a:ext cx="3173946" cy="488916"/>
          </a:xfrm>
          <a:prstGeom prst="rect">
            <a:avLst/>
          </a:prstGeom>
          <a:noFill/>
        </p:spPr>
        <p:txBody>
          <a:bodyPr wrap="none" lIns="0" tIns="0" rIns="0" bIns="0" rtlCol="0">
            <a:spAutoFit/>
          </a:bodyPr>
          <a:lstStyle/>
          <a:p>
            <a:pPr>
              <a:lnSpc>
                <a:spcPct val="120000"/>
              </a:lnSpc>
            </a:pPr>
            <a:r>
              <a:rPr lang="zh-CN" altLang="en-US" sz="2800" dirty="0">
                <a:solidFill>
                  <a:schemeClr val="bg1"/>
                </a:solidFill>
                <a:latin typeface="+mj-ea"/>
                <a:ea typeface="+mj-ea"/>
              </a:rPr>
              <a:t>品牌面临的五大痛点</a:t>
            </a:r>
          </a:p>
        </p:txBody>
      </p:sp>
      <p:grpSp>
        <p:nvGrpSpPr>
          <p:cNvPr id="42" name="组合 41">
            <a:extLst>
              <a:ext uri="{FF2B5EF4-FFF2-40B4-BE49-F238E27FC236}">
                <a16:creationId xmlns:a16="http://schemas.microsoft.com/office/drawing/2014/main" id="{8555410F-F5A9-FEEB-CE36-0C5CC54169FE}"/>
              </a:ext>
            </a:extLst>
          </p:cNvPr>
          <p:cNvGrpSpPr/>
          <p:nvPr/>
        </p:nvGrpSpPr>
        <p:grpSpPr>
          <a:xfrm>
            <a:off x="9666244" y="548680"/>
            <a:ext cx="1828768" cy="369332"/>
            <a:chOff x="8758708" y="1278009"/>
            <a:chExt cx="1828768" cy="369332"/>
          </a:xfrm>
        </p:grpSpPr>
        <p:sp>
          <p:nvSpPr>
            <p:cNvPr id="14" name="TextBox 3">
              <a:extLst>
                <a:ext uri="{FF2B5EF4-FFF2-40B4-BE49-F238E27FC236}">
                  <a16:creationId xmlns:a16="http://schemas.microsoft.com/office/drawing/2014/main" id="{23D5CDE5-406A-E708-9913-ACA6C32CE74A}"/>
                </a:ext>
              </a:extLst>
            </p:cNvPr>
            <p:cNvSpPr txBox="1"/>
            <p:nvPr/>
          </p:nvSpPr>
          <p:spPr>
            <a:xfrm>
              <a:off x="8838599" y="1278009"/>
              <a:ext cx="1748877" cy="369332"/>
            </a:xfrm>
            <a:prstGeom prst="rect">
              <a:avLst/>
            </a:prstGeom>
            <a:noFill/>
          </p:spPr>
          <p:txBody>
            <a:bodyPr wrap="none" lIns="0" tIns="0" rIns="0" bIns="0" rtlCol="0">
              <a:spAutoFit/>
            </a:bodyPr>
            <a:lstStyle/>
            <a:p>
              <a:r>
                <a:rPr lang="en-US" altLang="zh-CN" dirty="0">
                  <a:gradFill>
                    <a:gsLst>
                      <a:gs pos="0">
                        <a:schemeClr val="accent2"/>
                      </a:gs>
                      <a:gs pos="100000">
                        <a:schemeClr val="accent3"/>
                      </a:gs>
                    </a:gsLst>
                    <a:lin ang="0" scaled="0"/>
                  </a:gradFill>
                  <a:latin typeface="+mj-lt"/>
                  <a:ea typeface="思源宋体 CN Heavy" panose="02020900000000000000" pitchFamily="18" charset="-122"/>
                  <a:cs typeface="阿里巴巴普惠体 Heavy" panose="00020600040101010101" pitchFamily="18" charset="-122"/>
                </a:rPr>
                <a:t>Guidebook</a:t>
              </a:r>
              <a:endParaRPr lang="zh-CN" altLang="en-US" dirty="0">
                <a:gradFill>
                  <a:gsLst>
                    <a:gs pos="0">
                      <a:schemeClr val="accent2"/>
                    </a:gs>
                    <a:gs pos="100000">
                      <a:schemeClr val="accent3"/>
                    </a:gs>
                  </a:gsLst>
                  <a:lin ang="0" scaled="0"/>
                </a:gradFill>
                <a:latin typeface="+mj-lt"/>
                <a:ea typeface="思源宋体 CN Heavy" panose="02020900000000000000" pitchFamily="18" charset="-122"/>
                <a:cs typeface="阿里巴巴普惠体 Heavy" panose="00020600040101010101" pitchFamily="18" charset="-122"/>
              </a:endParaRPr>
            </a:p>
          </p:txBody>
        </p:sp>
        <p:sp>
          <p:nvSpPr>
            <p:cNvPr id="3" name="L 形 2">
              <a:extLst>
                <a:ext uri="{FF2B5EF4-FFF2-40B4-BE49-F238E27FC236}">
                  <a16:creationId xmlns:a16="http://schemas.microsoft.com/office/drawing/2014/main" id="{4DD07195-A059-3D3A-FEB6-FE9B96B7FA13}"/>
                </a:ext>
              </a:extLst>
            </p:cNvPr>
            <p:cNvSpPr/>
            <p:nvPr/>
          </p:nvSpPr>
          <p:spPr>
            <a:xfrm flipV="1">
              <a:off x="8758708" y="1278009"/>
              <a:ext cx="136134" cy="136134"/>
            </a:xfrm>
            <a:prstGeom prst="corner">
              <a:avLst>
                <a:gd name="adj1" fmla="val 22792"/>
                <a:gd name="adj2" fmla="val 19282"/>
              </a:avLst>
            </a:prstGeom>
            <a:noFill/>
            <a:ln w="12700">
              <a:gradFill>
                <a:gsLst>
                  <a:gs pos="0">
                    <a:schemeClr val="accent2"/>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033E0906-E38A-566F-0035-1007CD173CBE}"/>
              </a:ext>
            </a:extLst>
          </p:cNvPr>
          <p:cNvSpPr/>
          <p:nvPr/>
        </p:nvSpPr>
        <p:spPr>
          <a:xfrm>
            <a:off x="719201" y="2233911"/>
            <a:ext cx="2098555" cy="3960000"/>
          </a:xfrm>
          <a:prstGeom prst="rect">
            <a:avLst/>
          </a:prstGeom>
          <a:solidFill>
            <a:schemeClr val="tx1">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00" dirty="0">
              <a:solidFill>
                <a:prstClr val="white"/>
              </a:solidFill>
              <a:latin typeface="OPPOSans R" panose="00020600040101010101" pitchFamily="18" charset="-122"/>
              <a:ea typeface="汉仪旗黑X1-55W"/>
            </a:endParaRPr>
          </a:p>
        </p:txBody>
      </p:sp>
      <p:sp>
        <p:nvSpPr>
          <p:cNvPr id="97" name="任意多边形: 形状 96">
            <a:extLst>
              <a:ext uri="{FF2B5EF4-FFF2-40B4-BE49-F238E27FC236}">
                <a16:creationId xmlns:a16="http://schemas.microsoft.com/office/drawing/2014/main" id="{616A88F5-35B7-B306-69EB-122F82E7FCD0}"/>
              </a:ext>
            </a:extLst>
          </p:cNvPr>
          <p:cNvSpPr/>
          <p:nvPr/>
        </p:nvSpPr>
        <p:spPr>
          <a:xfrm>
            <a:off x="719201" y="1556791"/>
            <a:ext cx="2098555" cy="853961"/>
          </a:xfrm>
          <a:custGeom>
            <a:avLst/>
            <a:gdLst>
              <a:gd name="connsiteX0" fmla="*/ 30712 w 2098555"/>
              <a:gd name="connsiteY0" fmla="*/ 0 h 853961"/>
              <a:gd name="connsiteX1" fmla="*/ 2067843 w 2098555"/>
              <a:gd name="connsiteY1" fmla="*/ 0 h 853961"/>
              <a:gd name="connsiteX2" fmla="*/ 2098555 w 2098555"/>
              <a:gd name="connsiteY2" fmla="*/ 30712 h 853961"/>
              <a:gd name="connsiteX3" fmla="*/ 2098555 w 2098555"/>
              <a:gd name="connsiteY3" fmla="*/ 853961 h 853961"/>
              <a:gd name="connsiteX4" fmla="*/ 0 w 2098555"/>
              <a:gd name="connsiteY4" fmla="*/ 853961 h 853961"/>
              <a:gd name="connsiteX5" fmla="*/ 0 w 2098555"/>
              <a:gd name="connsiteY5" fmla="*/ 30712 h 853961"/>
              <a:gd name="connsiteX6" fmla="*/ 30712 w 2098555"/>
              <a:gd name="connsiteY6" fmla="*/ 0 h 853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8555" h="853961">
                <a:moveTo>
                  <a:pt x="30712" y="0"/>
                </a:moveTo>
                <a:lnTo>
                  <a:pt x="2067843" y="0"/>
                </a:lnTo>
                <a:cubicBezTo>
                  <a:pt x="2084805" y="0"/>
                  <a:pt x="2098555" y="13750"/>
                  <a:pt x="2098555" y="30712"/>
                </a:cubicBezTo>
                <a:lnTo>
                  <a:pt x="2098555" y="853961"/>
                </a:lnTo>
                <a:lnTo>
                  <a:pt x="0" y="853961"/>
                </a:lnTo>
                <a:lnTo>
                  <a:pt x="0" y="30712"/>
                </a:lnTo>
                <a:cubicBezTo>
                  <a:pt x="0" y="13750"/>
                  <a:pt x="13750" y="0"/>
                  <a:pt x="30712" y="0"/>
                </a:cubicBezTo>
                <a:close/>
              </a:path>
            </a:pathLst>
          </a:custGeom>
          <a:gradFill flip="none" rotWithShape="1">
            <a:gsLst>
              <a:gs pos="0">
                <a:schemeClr val="accent2"/>
              </a:gs>
              <a:gs pos="100000">
                <a:schemeClr val="accent3"/>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00">
              <a:defRPr/>
            </a:pPr>
            <a:endParaRPr lang="zh-CN" altLang="en-US" sz="1800" dirty="0">
              <a:solidFill>
                <a:prstClr val="white"/>
              </a:solidFill>
              <a:latin typeface="OPPOSans R" panose="00020600040101010101" pitchFamily="18" charset="-122"/>
              <a:ea typeface="汉仪旗黑X1-55W"/>
            </a:endParaRPr>
          </a:p>
        </p:txBody>
      </p:sp>
      <p:sp>
        <p:nvSpPr>
          <p:cNvPr id="20" name="矩形 19">
            <a:extLst>
              <a:ext uri="{FF2B5EF4-FFF2-40B4-BE49-F238E27FC236}">
                <a16:creationId xmlns:a16="http://schemas.microsoft.com/office/drawing/2014/main" id="{7D939321-6202-9737-B492-59FD6BA92F09}"/>
              </a:ext>
            </a:extLst>
          </p:cNvPr>
          <p:cNvSpPr/>
          <p:nvPr/>
        </p:nvSpPr>
        <p:spPr>
          <a:xfrm>
            <a:off x="2895309" y="2233911"/>
            <a:ext cx="2098555" cy="3960000"/>
          </a:xfrm>
          <a:prstGeom prst="rect">
            <a:avLst/>
          </a:prstGeom>
          <a:solidFill>
            <a:schemeClr val="tx1">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prstClr val="white"/>
              </a:solidFill>
              <a:latin typeface="OPPOSans R" panose="00020600040101010101" pitchFamily="18" charset="-122"/>
            </a:endParaRPr>
          </a:p>
        </p:txBody>
      </p:sp>
      <p:sp>
        <p:nvSpPr>
          <p:cNvPr id="98" name="任意多边形: 形状 97">
            <a:extLst>
              <a:ext uri="{FF2B5EF4-FFF2-40B4-BE49-F238E27FC236}">
                <a16:creationId xmlns:a16="http://schemas.microsoft.com/office/drawing/2014/main" id="{4059823B-19DD-730A-35CC-DE7A64268AC7}"/>
              </a:ext>
            </a:extLst>
          </p:cNvPr>
          <p:cNvSpPr/>
          <p:nvPr/>
        </p:nvSpPr>
        <p:spPr>
          <a:xfrm>
            <a:off x="2895308" y="1556791"/>
            <a:ext cx="2098555" cy="853961"/>
          </a:xfrm>
          <a:custGeom>
            <a:avLst/>
            <a:gdLst>
              <a:gd name="connsiteX0" fmla="*/ 30712 w 2098555"/>
              <a:gd name="connsiteY0" fmla="*/ 0 h 853961"/>
              <a:gd name="connsiteX1" fmla="*/ 2067843 w 2098555"/>
              <a:gd name="connsiteY1" fmla="*/ 0 h 853961"/>
              <a:gd name="connsiteX2" fmla="*/ 2098555 w 2098555"/>
              <a:gd name="connsiteY2" fmla="*/ 30712 h 853961"/>
              <a:gd name="connsiteX3" fmla="*/ 2098555 w 2098555"/>
              <a:gd name="connsiteY3" fmla="*/ 853961 h 853961"/>
              <a:gd name="connsiteX4" fmla="*/ 0 w 2098555"/>
              <a:gd name="connsiteY4" fmla="*/ 853961 h 853961"/>
              <a:gd name="connsiteX5" fmla="*/ 0 w 2098555"/>
              <a:gd name="connsiteY5" fmla="*/ 30712 h 853961"/>
              <a:gd name="connsiteX6" fmla="*/ 30712 w 2098555"/>
              <a:gd name="connsiteY6" fmla="*/ 0 h 853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8555" h="853961">
                <a:moveTo>
                  <a:pt x="30712" y="0"/>
                </a:moveTo>
                <a:lnTo>
                  <a:pt x="2067843" y="0"/>
                </a:lnTo>
                <a:cubicBezTo>
                  <a:pt x="2084805" y="0"/>
                  <a:pt x="2098555" y="13750"/>
                  <a:pt x="2098555" y="30712"/>
                </a:cubicBezTo>
                <a:lnTo>
                  <a:pt x="2098555" y="853961"/>
                </a:lnTo>
                <a:lnTo>
                  <a:pt x="0" y="853961"/>
                </a:lnTo>
                <a:lnTo>
                  <a:pt x="0" y="30712"/>
                </a:lnTo>
                <a:cubicBezTo>
                  <a:pt x="0" y="13750"/>
                  <a:pt x="13750" y="0"/>
                  <a:pt x="30712" y="0"/>
                </a:cubicBezTo>
                <a:close/>
              </a:path>
            </a:pathLst>
          </a:custGeom>
          <a:gradFill flip="none" rotWithShape="1">
            <a:gsLst>
              <a:gs pos="0">
                <a:schemeClr val="accent2"/>
              </a:gs>
              <a:gs pos="100000">
                <a:schemeClr val="accent3"/>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00">
              <a:defRPr/>
            </a:pPr>
            <a:endParaRPr lang="zh-CN" altLang="en-US" sz="1800" dirty="0">
              <a:solidFill>
                <a:prstClr val="white"/>
              </a:solidFill>
              <a:latin typeface="OPPOSans R" panose="00020600040101010101" pitchFamily="18" charset="-122"/>
              <a:ea typeface="汉仪旗黑X1-55W"/>
            </a:endParaRPr>
          </a:p>
        </p:txBody>
      </p:sp>
      <p:sp>
        <p:nvSpPr>
          <p:cNvPr id="37" name="文本框 36">
            <a:extLst>
              <a:ext uri="{FF2B5EF4-FFF2-40B4-BE49-F238E27FC236}">
                <a16:creationId xmlns:a16="http://schemas.microsoft.com/office/drawing/2014/main" id="{AA82D335-2B34-AA81-C06B-075185FF6A56}"/>
              </a:ext>
            </a:extLst>
          </p:cNvPr>
          <p:cNvSpPr txBox="1"/>
          <p:nvPr/>
        </p:nvSpPr>
        <p:spPr>
          <a:xfrm>
            <a:off x="3118280" y="1696354"/>
            <a:ext cx="1633046" cy="574837"/>
          </a:xfrm>
          <a:prstGeom prst="rect">
            <a:avLst/>
          </a:prstGeom>
          <a:noFill/>
        </p:spPr>
        <p:txBody>
          <a:bodyPr wrap="square" lIns="0" tIns="0" rIns="0" bIns="0" rtlCol="0">
            <a:spAutoFit/>
          </a:bodyPr>
          <a:lstStyle>
            <a:defPPr>
              <a:defRPr lang="zh-CN"/>
            </a:defPPr>
            <a:lvl1pPr>
              <a:lnSpc>
                <a:spcPct val="120000"/>
              </a:lnSpc>
              <a:defRPr sz="1600">
                <a:solidFill>
                  <a:schemeClr val="tx1">
                    <a:lumMod val="85000"/>
                    <a:lumOff val="15000"/>
                  </a:schemeClr>
                </a:solidFill>
                <a:latin typeface="+mj-ea"/>
                <a:ea typeface="+mj-ea"/>
              </a:defRPr>
            </a:lvl1pPr>
          </a:lstStyle>
          <a:p>
            <a:r>
              <a:rPr lang="zh-CN" altLang="en-US" dirty="0"/>
              <a:t>安全、合规处理</a:t>
            </a:r>
            <a:endParaRPr lang="en-US" altLang="zh-CN" dirty="0"/>
          </a:p>
          <a:p>
            <a:r>
              <a:rPr lang="zh-CN" altLang="en-US" dirty="0"/>
              <a:t>的经验不足</a:t>
            </a:r>
            <a:endParaRPr lang="en-US" altLang="zh-CN" dirty="0"/>
          </a:p>
        </p:txBody>
      </p:sp>
      <p:sp>
        <p:nvSpPr>
          <p:cNvPr id="19" name="矩形 18">
            <a:extLst>
              <a:ext uri="{FF2B5EF4-FFF2-40B4-BE49-F238E27FC236}">
                <a16:creationId xmlns:a16="http://schemas.microsoft.com/office/drawing/2014/main" id="{29455379-2A92-052B-D9AC-6BE19A9BC28F}"/>
              </a:ext>
            </a:extLst>
          </p:cNvPr>
          <p:cNvSpPr/>
          <p:nvPr/>
        </p:nvSpPr>
        <p:spPr>
          <a:xfrm>
            <a:off x="5071417" y="2233911"/>
            <a:ext cx="2098555" cy="396000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prstClr val="white"/>
              </a:solidFill>
              <a:latin typeface="OPPOSans R" panose="00020600040101010101" pitchFamily="18" charset="-122"/>
            </a:endParaRPr>
          </a:p>
        </p:txBody>
      </p:sp>
      <p:sp>
        <p:nvSpPr>
          <p:cNvPr id="99" name="任意多边形: 形状 98">
            <a:extLst>
              <a:ext uri="{FF2B5EF4-FFF2-40B4-BE49-F238E27FC236}">
                <a16:creationId xmlns:a16="http://schemas.microsoft.com/office/drawing/2014/main" id="{F2F4E6D5-1D57-2DED-771B-959DA173D0EC}"/>
              </a:ext>
            </a:extLst>
          </p:cNvPr>
          <p:cNvSpPr/>
          <p:nvPr/>
        </p:nvSpPr>
        <p:spPr>
          <a:xfrm>
            <a:off x="5069781" y="1556791"/>
            <a:ext cx="2098555" cy="853961"/>
          </a:xfrm>
          <a:custGeom>
            <a:avLst/>
            <a:gdLst>
              <a:gd name="connsiteX0" fmla="*/ 30712 w 2098555"/>
              <a:gd name="connsiteY0" fmla="*/ 0 h 853961"/>
              <a:gd name="connsiteX1" fmla="*/ 2067843 w 2098555"/>
              <a:gd name="connsiteY1" fmla="*/ 0 h 853961"/>
              <a:gd name="connsiteX2" fmla="*/ 2098555 w 2098555"/>
              <a:gd name="connsiteY2" fmla="*/ 30712 h 853961"/>
              <a:gd name="connsiteX3" fmla="*/ 2098555 w 2098555"/>
              <a:gd name="connsiteY3" fmla="*/ 853961 h 853961"/>
              <a:gd name="connsiteX4" fmla="*/ 0 w 2098555"/>
              <a:gd name="connsiteY4" fmla="*/ 853961 h 853961"/>
              <a:gd name="connsiteX5" fmla="*/ 0 w 2098555"/>
              <a:gd name="connsiteY5" fmla="*/ 30712 h 853961"/>
              <a:gd name="connsiteX6" fmla="*/ 30712 w 2098555"/>
              <a:gd name="connsiteY6" fmla="*/ 0 h 853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8555" h="853961">
                <a:moveTo>
                  <a:pt x="30712" y="0"/>
                </a:moveTo>
                <a:lnTo>
                  <a:pt x="2067843" y="0"/>
                </a:lnTo>
                <a:cubicBezTo>
                  <a:pt x="2084805" y="0"/>
                  <a:pt x="2098555" y="13750"/>
                  <a:pt x="2098555" y="30712"/>
                </a:cubicBezTo>
                <a:lnTo>
                  <a:pt x="2098555" y="853961"/>
                </a:lnTo>
                <a:lnTo>
                  <a:pt x="0" y="853961"/>
                </a:lnTo>
                <a:lnTo>
                  <a:pt x="0" y="30712"/>
                </a:lnTo>
                <a:cubicBezTo>
                  <a:pt x="0" y="13750"/>
                  <a:pt x="13750" y="0"/>
                  <a:pt x="30712" y="0"/>
                </a:cubicBezTo>
                <a:close/>
              </a:path>
            </a:pathLst>
          </a:custGeom>
          <a:gradFill flip="none" rotWithShape="1">
            <a:gsLst>
              <a:gs pos="0">
                <a:schemeClr val="accent2"/>
              </a:gs>
              <a:gs pos="100000">
                <a:schemeClr val="accent3"/>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00">
              <a:defRPr/>
            </a:pPr>
            <a:endParaRPr lang="zh-CN" altLang="en-US" sz="1800" dirty="0">
              <a:solidFill>
                <a:prstClr val="white"/>
              </a:solidFill>
              <a:latin typeface="OPPOSans R" panose="00020600040101010101" pitchFamily="18" charset="-122"/>
              <a:ea typeface="汉仪旗黑X1-55W"/>
            </a:endParaRPr>
          </a:p>
        </p:txBody>
      </p:sp>
      <p:sp>
        <p:nvSpPr>
          <p:cNvPr id="38" name="文本框 37">
            <a:extLst>
              <a:ext uri="{FF2B5EF4-FFF2-40B4-BE49-F238E27FC236}">
                <a16:creationId xmlns:a16="http://schemas.microsoft.com/office/drawing/2014/main" id="{8EE8B61A-DE33-D543-2B64-6ED73D76B210}"/>
              </a:ext>
            </a:extLst>
          </p:cNvPr>
          <p:cNvSpPr txBox="1"/>
          <p:nvPr/>
        </p:nvSpPr>
        <p:spPr>
          <a:xfrm>
            <a:off x="5215185" y="1696354"/>
            <a:ext cx="1811016" cy="574837"/>
          </a:xfrm>
          <a:prstGeom prst="rect">
            <a:avLst/>
          </a:prstGeom>
          <a:noFill/>
        </p:spPr>
        <p:txBody>
          <a:bodyPr wrap="square" lIns="0" tIns="0" rIns="0" bIns="0" rtlCol="0">
            <a:spAutoFit/>
          </a:bodyPr>
          <a:lstStyle>
            <a:defPPr>
              <a:defRPr lang="zh-CN"/>
            </a:defPPr>
            <a:lvl1pPr>
              <a:lnSpc>
                <a:spcPct val="120000"/>
              </a:lnSpc>
              <a:defRPr sz="1600">
                <a:solidFill>
                  <a:schemeClr val="tx1">
                    <a:lumMod val="85000"/>
                    <a:lumOff val="15000"/>
                  </a:schemeClr>
                </a:solidFill>
                <a:latin typeface="+mj-ea"/>
                <a:ea typeface="+mj-ea"/>
              </a:defRPr>
            </a:lvl1pPr>
          </a:lstStyle>
          <a:p>
            <a:r>
              <a:rPr lang="zh-CN" altLang="en-US" dirty="0"/>
              <a:t>存量时代，品效</a:t>
            </a:r>
            <a:endParaRPr lang="en-US" altLang="zh-CN" dirty="0"/>
          </a:p>
          <a:p>
            <a:r>
              <a:rPr lang="zh-CN" altLang="en-US" dirty="0"/>
              <a:t>脱节</a:t>
            </a:r>
            <a:endParaRPr lang="en-US" altLang="zh-CN" dirty="0"/>
          </a:p>
        </p:txBody>
      </p:sp>
      <p:sp>
        <p:nvSpPr>
          <p:cNvPr id="18" name="矩形 17">
            <a:extLst>
              <a:ext uri="{FF2B5EF4-FFF2-40B4-BE49-F238E27FC236}">
                <a16:creationId xmlns:a16="http://schemas.microsoft.com/office/drawing/2014/main" id="{971784FF-9D70-0230-4023-D7528AECB4C8}"/>
              </a:ext>
            </a:extLst>
          </p:cNvPr>
          <p:cNvSpPr/>
          <p:nvPr/>
        </p:nvSpPr>
        <p:spPr>
          <a:xfrm>
            <a:off x="7247525" y="2233911"/>
            <a:ext cx="2098555" cy="3960000"/>
          </a:xfrm>
          <a:prstGeom prst="rect">
            <a:avLst/>
          </a:prstGeom>
          <a:solidFill>
            <a:schemeClr val="tx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prstClr val="white"/>
              </a:solidFill>
              <a:latin typeface="OPPOSans R" panose="00020600040101010101" pitchFamily="18" charset="-122"/>
            </a:endParaRPr>
          </a:p>
        </p:txBody>
      </p:sp>
      <p:sp>
        <p:nvSpPr>
          <p:cNvPr id="100" name="任意多边形: 形状 99">
            <a:extLst>
              <a:ext uri="{FF2B5EF4-FFF2-40B4-BE49-F238E27FC236}">
                <a16:creationId xmlns:a16="http://schemas.microsoft.com/office/drawing/2014/main" id="{2A630EC0-9353-DC1C-F588-B0540FBAB88E}"/>
              </a:ext>
            </a:extLst>
          </p:cNvPr>
          <p:cNvSpPr/>
          <p:nvPr/>
        </p:nvSpPr>
        <p:spPr>
          <a:xfrm>
            <a:off x="7244253" y="1556791"/>
            <a:ext cx="2098555" cy="853961"/>
          </a:xfrm>
          <a:custGeom>
            <a:avLst/>
            <a:gdLst>
              <a:gd name="connsiteX0" fmla="*/ 30712 w 2098555"/>
              <a:gd name="connsiteY0" fmla="*/ 0 h 853961"/>
              <a:gd name="connsiteX1" fmla="*/ 2067843 w 2098555"/>
              <a:gd name="connsiteY1" fmla="*/ 0 h 853961"/>
              <a:gd name="connsiteX2" fmla="*/ 2098555 w 2098555"/>
              <a:gd name="connsiteY2" fmla="*/ 30712 h 853961"/>
              <a:gd name="connsiteX3" fmla="*/ 2098555 w 2098555"/>
              <a:gd name="connsiteY3" fmla="*/ 853961 h 853961"/>
              <a:gd name="connsiteX4" fmla="*/ 0 w 2098555"/>
              <a:gd name="connsiteY4" fmla="*/ 853961 h 853961"/>
              <a:gd name="connsiteX5" fmla="*/ 0 w 2098555"/>
              <a:gd name="connsiteY5" fmla="*/ 30712 h 853961"/>
              <a:gd name="connsiteX6" fmla="*/ 30712 w 2098555"/>
              <a:gd name="connsiteY6" fmla="*/ 0 h 853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8555" h="853961">
                <a:moveTo>
                  <a:pt x="30712" y="0"/>
                </a:moveTo>
                <a:lnTo>
                  <a:pt x="2067843" y="0"/>
                </a:lnTo>
                <a:cubicBezTo>
                  <a:pt x="2084805" y="0"/>
                  <a:pt x="2098555" y="13750"/>
                  <a:pt x="2098555" y="30712"/>
                </a:cubicBezTo>
                <a:lnTo>
                  <a:pt x="2098555" y="853961"/>
                </a:lnTo>
                <a:lnTo>
                  <a:pt x="0" y="853961"/>
                </a:lnTo>
                <a:lnTo>
                  <a:pt x="0" y="30712"/>
                </a:lnTo>
                <a:cubicBezTo>
                  <a:pt x="0" y="13750"/>
                  <a:pt x="13750" y="0"/>
                  <a:pt x="30712" y="0"/>
                </a:cubicBezTo>
                <a:close/>
              </a:path>
            </a:pathLst>
          </a:custGeom>
          <a:gradFill flip="none" rotWithShape="1">
            <a:gsLst>
              <a:gs pos="0">
                <a:schemeClr val="accent2"/>
              </a:gs>
              <a:gs pos="100000">
                <a:schemeClr val="accent3"/>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00">
              <a:defRPr/>
            </a:pPr>
            <a:endParaRPr lang="zh-CN" altLang="en-US" sz="1800" dirty="0">
              <a:solidFill>
                <a:prstClr val="white"/>
              </a:solidFill>
              <a:latin typeface="OPPOSans R" panose="00020600040101010101" pitchFamily="18" charset="-122"/>
              <a:ea typeface="汉仪旗黑X1-55W"/>
            </a:endParaRPr>
          </a:p>
        </p:txBody>
      </p:sp>
      <p:sp>
        <p:nvSpPr>
          <p:cNvPr id="39" name="文本框 38">
            <a:extLst>
              <a:ext uri="{FF2B5EF4-FFF2-40B4-BE49-F238E27FC236}">
                <a16:creationId xmlns:a16="http://schemas.microsoft.com/office/drawing/2014/main" id="{45A0D3F5-54EB-0D5E-6673-77BE2A505E1A}"/>
              </a:ext>
            </a:extLst>
          </p:cNvPr>
          <p:cNvSpPr txBox="1"/>
          <p:nvPr/>
        </p:nvSpPr>
        <p:spPr>
          <a:xfrm>
            <a:off x="7398873" y="1696354"/>
            <a:ext cx="1795859" cy="574837"/>
          </a:xfrm>
          <a:prstGeom prst="rect">
            <a:avLst/>
          </a:prstGeom>
          <a:noFill/>
        </p:spPr>
        <p:txBody>
          <a:bodyPr wrap="square" lIns="0" tIns="0" rIns="0" bIns="0" rtlCol="0">
            <a:spAutoFit/>
          </a:bodyPr>
          <a:lstStyle>
            <a:defPPr>
              <a:defRPr lang="zh-CN"/>
            </a:defPPr>
            <a:lvl1pPr>
              <a:lnSpc>
                <a:spcPct val="120000"/>
              </a:lnSpc>
              <a:defRPr sz="1600">
                <a:solidFill>
                  <a:schemeClr val="tx1">
                    <a:lumMod val="85000"/>
                    <a:lumOff val="15000"/>
                  </a:schemeClr>
                </a:solidFill>
                <a:latin typeface="+mj-ea"/>
                <a:ea typeface="+mj-ea"/>
              </a:defRPr>
            </a:lvl1pPr>
          </a:lstStyle>
          <a:p>
            <a:r>
              <a:rPr lang="zh-CN" altLang="en-US" dirty="0"/>
              <a:t>缺乏“工具”串</a:t>
            </a:r>
            <a:endParaRPr lang="en-US" altLang="zh-CN" dirty="0"/>
          </a:p>
          <a:p>
            <a:r>
              <a:rPr lang="zh-CN" altLang="en-US" dirty="0"/>
              <a:t>联多段经营</a:t>
            </a:r>
            <a:endParaRPr lang="en-US" altLang="zh-CN" dirty="0"/>
          </a:p>
        </p:txBody>
      </p:sp>
      <p:sp>
        <p:nvSpPr>
          <p:cNvPr id="17" name="矩形 16">
            <a:extLst>
              <a:ext uri="{FF2B5EF4-FFF2-40B4-BE49-F238E27FC236}">
                <a16:creationId xmlns:a16="http://schemas.microsoft.com/office/drawing/2014/main" id="{3CE7527E-328B-B4FE-4718-686031D53210}"/>
              </a:ext>
            </a:extLst>
          </p:cNvPr>
          <p:cNvSpPr/>
          <p:nvPr/>
        </p:nvSpPr>
        <p:spPr>
          <a:xfrm>
            <a:off x="9423633" y="2233911"/>
            <a:ext cx="2098555" cy="3960000"/>
          </a:xfrm>
          <a:prstGeom prst="rect">
            <a:avLst/>
          </a:prstGeom>
          <a:solidFill>
            <a:schemeClr val="tx1">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prstClr val="white"/>
              </a:solidFill>
              <a:latin typeface="OPPOSans R" panose="00020600040101010101" pitchFamily="18" charset="-122"/>
            </a:endParaRPr>
          </a:p>
        </p:txBody>
      </p:sp>
      <p:sp>
        <p:nvSpPr>
          <p:cNvPr id="103" name="任意多边形: 形状 102">
            <a:extLst>
              <a:ext uri="{FF2B5EF4-FFF2-40B4-BE49-F238E27FC236}">
                <a16:creationId xmlns:a16="http://schemas.microsoft.com/office/drawing/2014/main" id="{6FE5EB7C-9523-2BE0-D311-C4FBA2499DD0}"/>
              </a:ext>
            </a:extLst>
          </p:cNvPr>
          <p:cNvSpPr/>
          <p:nvPr/>
        </p:nvSpPr>
        <p:spPr>
          <a:xfrm>
            <a:off x="9423633" y="1556791"/>
            <a:ext cx="2098555" cy="853961"/>
          </a:xfrm>
          <a:custGeom>
            <a:avLst/>
            <a:gdLst>
              <a:gd name="connsiteX0" fmla="*/ 30712 w 2098555"/>
              <a:gd name="connsiteY0" fmla="*/ 0 h 853961"/>
              <a:gd name="connsiteX1" fmla="*/ 2067843 w 2098555"/>
              <a:gd name="connsiteY1" fmla="*/ 0 h 853961"/>
              <a:gd name="connsiteX2" fmla="*/ 2098555 w 2098555"/>
              <a:gd name="connsiteY2" fmla="*/ 30712 h 853961"/>
              <a:gd name="connsiteX3" fmla="*/ 2098555 w 2098555"/>
              <a:gd name="connsiteY3" fmla="*/ 853961 h 853961"/>
              <a:gd name="connsiteX4" fmla="*/ 0 w 2098555"/>
              <a:gd name="connsiteY4" fmla="*/ 853961 h 853961"/>
              <a:gd name="connsiteX5" fmla="*/ 0 w 2098555"/>
              <a:gd name="connsiteY5" fmla="*/ 30712 h 853961"/>
              <a:gd name="connsiteX6" fmla="*/ 30712 w 2098555"/>
              <a:gd name="connsiteY6" fmla="*/ 0 h 853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8555" h="853961">
                <a:moveTo>
                  <a:pt x="30712" y="0"/>
                </a:moveTo>
                <a:lnTo>
                  <a:pt x="2067843" y="0"/>
                </a:lnTo>
                <a:cubicBezTo>
                  <a:pt x="2084805" y="0"/>
                  <a:pt x="2098555" y="13750"/>
                  <a:pt x="2098555" y="30712"/>
                </a:cubicBezTo>
                <a:lnTo>
                  <a:pt x="2098555" y="853961"/>
                </a:lnTo>
                <a:lnTo>
                  <a:pt x="0" y="853961"/>
                </a:lnTo>
                <a:lnTo>
                  <a:pt x="0" y="30712"/>
                </a:lnTo>
                <a:cubicBezTo>
                  <a:pt x="0" y="13750"/>
                  <a:pt x="13750" y="0"/>
                  <a:pt x="30712" y="0"/>
                </a:cubicBezTo>
                <a:close/>
              </a:path>
            </a:pathLst>
          </a:custGeom>
          <a:gradFill flip="none" rotWithShape="1">
            <a:gsLst>
              <a:gs pos="0">
                <a:schemeClr val="accent2"/>
              </a:gs>
              <a:gs pos="100000">
                <a:schemeClr val="accent3"/>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00">
              <a:defRPr/>
            </a:pPr>
            <a:endParaRPr lang="zh-CN" altLang="en-US" sz="1800" dirty="0">
              <a:solidFill>
                <a:prstClr val="white"/>
              </a:solidFill>
              <a:latin typeface="OPPOSans R" panose="00020600040101010101" pitchFamily="18" charset="-122"/>
              <a:ea typeface="汉仪旗黑X1-55W"/>
            </a:endParaRPr>
          </a:p>
        </p:txBody>
      </p:sp>
      <p:sp>
        <p:nvSpPr>
          <p:cNvPr id="40" name="文本框 39">
            <a:extLst>
              <a:ext uri="{FF2B5EF4-FFF2-40B4-BE49-F238E27FC236}">
                <a16:creationId xmlns:a16="http://schemas.microsoft.com/office/drawing/2014/main" id="{12BE0B49-8467-2E98-9A44-5232D38972D9}"/>
              </a:ext>
            </a:extLst>
          </p:cNvPr>
          <p:cNvSpPr txBox="1"/>
          <p:nvPr/>
        </p:nvSpPr>
        <p:spPr>
          <a:xfrm>
            <a:off x="9574981" y="1696354"/>
            <a:ext cx="1795858" cy="574837"/>
          </a:xfrm>
          <a:prstGeom prst="rect">
            <a:avLst/>
          </a:prstGeom>
          <a:noFill/>
        </p:spPr>
        <p:txBody>
          <a:bodyPr wrap="square" lIns="0" tIns="0" rIns="0" bIns="0" rtlCol="0">
            <a:spAutoFit/>
          </a:bodyPr>
          <a:lstStyle>
            <a:defPPr>
              <a:defRPr lang="zh-CN"/>
            </a:defPPr>
            <a:lvl1pPr>
              <a:lnSpc>
                <a:spcPct val="120000"/>
              </a:lnSpc>
              <a:defRPr sz="1600">
                <a:solidFill>
                  <a:schemeClr val="tx1">
                    <a:lumMod val="85000"/>
                    <a:lumOff val="15000"/>
                  </a:schemeClr>
                </a:solidFill>
                <a:latin typeface="+mj-ea"/>
                <a:ea typeface="+mj-ea"/>
              </a:defRPr>
            </a:lvl1pPr>
          </a:lstStyle>
          <a:p>
            <a:r>
              <a:rPr lang="zh-CN" altLang="en-US" dirty="0"/>
              <a:t>安全、合规处理</a:t>
            </a:r>
            <a:endParaRPr lang="en-US" altLang="zh-CN" dirty="0"/>
          </a:p>
          <a:p>
            <a:r>
              <a:rPr lang="zh-CN" altLang="en-US" dirty="0"/>
              <a:t>的经验不足</a:t>
            </a:r>
            <a:endParaRPr lang="en-US" altLang="zh-CN" dirty="0"/>
          </a:p>
        </p:txBody>
      </p:sp>
      <p:sp>
        <p:nvSpPr>
          <p:cNvPr id="50" name="TextBox 9">
            <a:extLst>
              <a:ext uri="{FF2B5EF4-FFF2-40B4-BE49-F238E27FC236}">
                <a16:creationId xmlns:a16="http://schemas.microsoft.com/office/drawing/2014/main" id="{CC094212-3AEA-74C4-3C81-4F35CE56149A}"/>
              </a:ext>
            </a:extLst>
          </p:cNvPr>
          <p:cNvSpPr txBox="1"/>
          <p:nvPr/>
        </p:nvSpPr>
        <p:spPr>
          <a:xfrm>
            <a:off x="961739" y="3203393"/>
            <a:ext cx="1613479" cy="1538242"/>
          </a:xfrm>
          <a:prstGeom prst="rect">
            <a:avLst/>
          </a:prstGeom>
          <a:noFill/>
        </p:spPr>
        <p:txBody>
          <a:bodyPr wrap="square" lIns="0" tIns="0" rIns="0" bIns="0" rtlCol="0">
            <a:spAutoFit/>
          </a:bodyPr>
          <a:lstStyle/>
          <a:p>
            <a:pPr>
              <a:lnSpc>
                <a:spcPct val="120000"/>
              </a:lnSpc>
            </a:pPr>
            <a:r>
              <a:rPr lang="zh-CN" altLang="en-US" sz="1400" dirty="0">
                <a:solidFill>
                  <a:schemeClr val="bg1"/>
                </a:solidFill>
              </a:rPr>
              <a:t>品牌在站外投资规模大，但未对站外人群进行有效的回流沉淀，缺少统一的衡量全域媒体人群价值的指标体系</a:t>
            </a:r>
          </a:p>
        </p:txBody>
      </p:sp>
      <p:sp>
        <p:nvSpPr>
          <p:cNvPr id="51" name="TextBox 10">
            <a:extLst>
              <a:ext uri="{FF2B5EF4-FFF2-40B4-BE49-F238E27FC236}">
                <a16:creationId xmlns:a16="http://schemas.microsoft.com/office/drawing/2014/main" id="{8E120975-1A33-3310-71C6-C357EDAD0AAE}"/>
              </a:ext>
            </a:extLst>
          </p:cNvPr>
          <p:cNvSpPr txBox="1"/>
          <p:nvPr/>
        </p:nvSpPr>
        <p:spPr>
          <a:xfrm>
            <a:off x="3137847" y="3203393"/>
            <a:ext cx="1613479" cy="1279709"/>
          </a:xfrm>
          <a:prstGeom prst="rect">
            <a:avLst/>
          </a:prstGeom>
          <a:noFill/>
        </p:spPr>
        <p:txBody>
          <a:bodyPr wrap="square" lIns="0" tIns="0" rIns="0" bIns="0" rtlCol="0">
            <a:spAutoFit/>
          </a:bodyPr>
          <a:lstStyle/>
          <a:p>
            <a:pPr>
              <a:lnSpc>
                <a:spcPct val="120000"/>
              </a:lnSpc>
            </a:pPr>
            <a:r>
              <a:rPr lang="zh-CN" altLang="en-US" sz="1400" dirty="0">
                <a:solidFill>
                  <a:schemeClr val="bg1"/>
                </a:solidFill>
              </a:rPr>
              <a:t>人群难以制定清晰的、可量化、可追踪的消费者战略目标，对消费者的长期运营缺乏部门协同</a:t>
            </a:r>
          </a:p>
        </p:txBody>
      </p:sp>
      <p:sp>
        <p:nvSpPr>
          <p:cNvPr id="52" name="TextBox 11">
            <a:extLst>
              <a:ext uri="{FF2B5EF4-FFF2-40B4-BE49-F238E27FC236}">
                <a16:creationId xmlns:a16="http://schemas.microsoft.com/office/drawing/2014/main" id="{F9CB5A64-5F8A-7036-D3D5-512B0D7FA1C2}"/>
              </a:ext>
            </a:extLst>
          </p:cNvPr>
          <p:cNvSpPr txBox="1"/>
          <p:nvPr/>
        </p:nvSpPr>
        <p:spPr>
          <a:xfrm>
            <a:off x="5261573" y="3203393"/>
            <a:ext cx="1718243" cy="2055306"/>
          </a:xfrm>
          <a:prstGeom prst="rect">
            <a:avLst/>
          </a:prstGeom>
          <a:noFill/>
        </p:spPr>
        <p:txBody>
          <a:bodyPr wrap="square" lIns="0" tIns="0" rIns="0" bIns="0" rtlCol="0">
            <a:spAutoFit/>
          </a:bodyPr>
          <a:lstStyle/>
          <a:p>
            <a:pPr>
              <a:lnSpc>
                <a:spcPct val="120000"/>
              </a:lnSpc>
            </a:pPr>
            <a:r>
              <a:rPr lang="zh-CN" altLang="en-US" sz="1400" dirty="0">
                <a:solidFill>
                  <a:schemeClr val="bg1"/>
                </a:solidFill>
              </a:rPr>
              <a:t>品牌欲外投放缺乏经验，无法根据后链路的表现实时指导和优化外投资策略，缺乏精细化运营能力进行站内人群二次触达以及收割站内外投放和人群运营脱节</a:t>
            </a:r>
          </a:p>
        </p:txBody>
      </p:sp>
      <p:sp>
        <p:nvSpPr>
          <p:cNvPr id="53" name="TextBox 12">
            <a:extLst>
              <a:ext uri="{FF2B5EF4-FFF2-40B4-BE49-F238E27FC236}">
                <a16:creationId xmlns:a16="http://schemas.microsoft.com/office/drawing/2014/main" id="{13F136A3-DFD0-21E3-B3BF-9ABDD7409F4B}"/>
              </a:ext>
            </a:extLst>
          </p:cNvPr>
          <p:cNvSpPr txBox="1"/>
          <p:nvPr/>
        </p:nvSpPr>
        <p:spPr>
          <a:xfrm>
            <a:off x="7490063" y="3203393"/>
            <a:ext cx="1613479" cy="2313839"/>
          </a:xfrm>
          <a:prstGeom prst="rect">
            <a:avLst/>
          </a:prstGeom>
          <a:noFill/>
        </p:spPr>
        <p:txBody>
          <a:bodyPr wrap="square" lIns="0" tIns="0" rIns="0" bIns="0" rtlCol="0">
            <a:spAutoFit/>
          </a:bodyPr>
          <a:lstStyle/>
          <a:p>
            <a:pPr>
              <a:lnSpc>
                <a:spcPct val="120000"/>
              </a:lnSpc>
            </a:pPr>
            <a:r>
              <a:rPr lang="zh-CN" altLang="en-US" sz="1400" dirty="0">
                <a:solidFill>
                  <a:schemeClr val="bg1"/>
                </a:solidFill>
              </a:rPr>
              <a:t>企业需要进行跨渠道多平台的精细化运营，用友多渠道多触点的海量庞杂数据，但存储在不同的系统中导致消费者的全链数据难以打通，缺乏对数据的整合工具和消费者的精细化运营能力</a:t>
            </a:r>
          </a:p>
        </p:txBody>
      </p:sp>
      <p:sp>
        <p:nvSpPr>
          <p:cNvPr id="54" name="TextBox 14">
            <a:extLst>
              <a:ext uri="{FF2B5EF4-FFF2-40B4-BE49-F238E27FC236}">
                <a16:creationId xmlns:a16="http://schemas.microsoft.com/office/drawing/2014/main" id="{222B6DF0-D2A5-7C51-578B-52FB7A9CDF99}"/>
              </a:ext>
            </a:extLst>
          </p:cNvPr>
          <p:cNvSpPr txBox="1"/>
          <p:nvPr/>
        </p:nvSpPr>
        <p:spPr>
          <a:xfrm>
            <a:off x="9666171" y="3203393"/>
            <a:ext cx="1613479" cy="1538242"/>
          </a:xfrm>
          <a:prstGeom prst="rect">
            <a:avLst/>
          </a:prstGeom>
          <a:noFill/>
        </p:spPr>
        <p:txBody>
          <a:bodyPr wrap="square" lIns="0" tIns="0" rIns="0" bIns="0" rtlCol="0">
            <a:spAutoFit/>
          </a:bodyPr>
          <a:lstStyle/>
          <a:p>
            <a:pPr>
              <a:lnSpc>
                <a:spcPct val="120000"/>
              </a:lnSpc>
            </a:pPr>
            <a:r>
              <a:rPr lang="zh-CN" altLang="en-US" sz="1400" dirty="0">
                <a:solidFill>
                  <a:schemeClr val="bg1"/>
                </a:solidFill>
              </a:rPr>
              <a:t>由于数据安全及个人隐私的国家政策规定，品牌对新环境下的数据合规与安全管理，</a:t>
            </a:r>
            <a:endParaRPr lang="en-US" altLang="zh-CN" sz="1400" dirty="0">
              <a:solidFill>
                <a:schemeClr val="bg1"/>
              </a:solidFill>
            </a:endParaRPr>
          </a:p>
          <a:p>
            <a:pPr>
              <a:lnSpc>
                <a:spcPct val="120000"/>
              </a:lnSpc>
            </a:pPr>
            <a:r>
              <a:rPr lang="zh-CN" altLang="en-US" sz="1400" dirty="0">
                <a:solidFill>
                  <a:schemeClr val="bg1"/>
                </a:solidFill>
              </a:rPr>
              <a:t>数据流通缺少数据合规处理方案</a:t>
            </a:r>
          </a:p>
        </p:txBody>
      </p:sp>
      <p:sp>
        <p:nvSpPr>
          <p:cNvPr id="65" name="文本框 64">
            <a:extLst>
              <a:ext uri="{FF2B5EF4-FFF2-40B4-BE49-F238E27FC236}">
                <a16:creationId xmlns:a16="http://schemas.microsoft.com/office/drawing/2014/main" id="{15328060-5C75-FF42-9C0C-3C16026EA137}"/>
              </a:ext>
            </a:extLst>
          </p:cNvPr>
          <p:cNvSpPr txBox="1"/>
          <p:nvPr/>
        </p:nvSpPr>
        <p:spPr>
          <a:xfrm>
            <a:off x="976487" y="2592398"/>
            <a:ext cx="466474" cy="492443"/>
          </a:xfrm>
          <a:prstGeom prst="rect">
            <a:avLst/>
          </a:prstGeom>
          <a:noFill/>
        </p:spPr>
        <p:txBody>
          <a:bodyPr wrap="none" lIns="0" tIns="0" rIns="0" bIns="0" rtlCol="0">
            <a:spAutoFit/>
          </a:bodyPr>
          <a:lstStyle/>
          <a:p>
            <a:r>
              <a:rPr lang="en-US" altLang="zh-CN" sz="3200" dirty="0">
                <a:ln>
                  <a:gradFill>
                    <a:gsLst>
                      <a:gs pos="0">
                        <a:schemeClr val="accent2"/>
                      </a:gs>
                      <a:gs pos="100000">
                        <a:schemeClr val="accent3"/>
                      </a:gs>
                    </a:gsLst>
                    <a:lin ang="3000000" scaled="0"/>
                  </a:gradFill>
                </a:ln>
                <a:noFill/>
                <a:latin typeface="+mj-lt"/>
              </a:rPr>
              <a:t>01</a:t>
            </a:r>
            <a:endParaRPr lang="zh-CN" altLang="en-US" sz="3200" dirty="0">
              <a:ln>
                <a:gradFill>
                  <a:gsLst>
                    <a:gs pos="0">
                      <a:schemeClr val="accent2"/>
                    </a:gs>
                    <a:gs pos="100000">
                      <a:schemeClr val="accent3"/>
                    </a:gs>
                  </a:gsLst>
                  <a:lin ang="3000000" scaled="0"/>
                </a:gradFill>
              </a:ln>
              <a:noFill/>
              <a:latin typeface="+mj-lt"/>
            </a:endParaRPr>
          </a:p>
        </p:txBody>
      </p:sp>
      <p:cxnSp>
        <p:nvCxnSpPr>
          <p:cNvPr id="67" name="直接连接符 66">
            <a:extLst>
              <a:ext uri="{FF2B5EF4-FFF2-40B4-BE49-F238E27FC236}">
                <a16:creationId xmlns:a16="http://schemas.microsoft.com/office/drawing/2014/main" id="{1A7A5DE4-488B-C22A-73BA-E187EAAA34B1}"/>
              </a:ext>
            </a:extLst>
          </p:cNvPr>
          <p:cNvCxnSpPr>
            <a:cxnSpLocks/>
          </p:cNvCxnSpPr>
          <p:nvPr/>
        </p:nvCxnSpPr>
        <p:spPr>
          <a:xfrm>
            <a:off x="1485900" y="2989332"/>
            <a:ext cx="432048" cy="0"/>
          </a:xfrm>
          <a:prstGeom prst="line">
            <a:avLst/>
          </a:prstGeom>
          <a:ln w="12700">
            <a:gradFill>
              <a:gsLst>
                <a:gs pos="0">
                  <a:schemeClr val="accent2"/>
                </a:gs>
                <a:gs pos="100000">
                  <a:schemeClr val="accent3"/>
                </a:gs>
              </a:gsLst>
              <a:lin ang="1800000" scaled="0"/>
            </a:gradFill>
          </a:ln>
        </p:spPr>
        <p:style>
          <a:lnRef idx="1">
            <a:schemeClr val="accent1"/>
          </a:lnRef>
          <a:fillRef idx="0">
            <a:schemeClr val="accent1"/>
          </a:fillRef>
          <a:effectRef idx="0">
            <a:schemeClr val="accent1"/>
          </a:effectRef>
          <a:fontRef idx="minor">
            <a:schemeClr val="tx1"/>
          </a:fontRef>
        </p:style>
      </p:cxnSp>
      <p:sp>
        <p:nvSpPr>
          <p:cNvPr id="70" name="文本框 69">
            <a:extLst>
              <a:ext uri="{FF2B5EF4-FFF2-40B4-BE49-F238E27FC236}">
                <a16:creationId xmlns:a16="http://schemas.microsoft.com/office/drawing/2014/main" id="{88FCB2A7-AC08-DD28-BA12-A7AE4E450CD7}"/>
              </a:ext>
            </a:extLst>
          </p:cNvPr>
          <p:cNvSpPr txBox="1"/>
          <p:nvPr/>
        </p:nvSpPr>
        <p:spPr>
          <a:xfrm>
            <a:off x="3136211" y="2592398"/>
            <a:ext cx="538609" cy="492443"/>
          </a:xfrm>
          <a:prstGeom prst="rect">
            <a:avLst/>
          </a:prstGeom>
          <a:noFill/>
        </p:spPr>
        <p:txBody>
          <a:bodyPr wrap="none" lIns="0" tIns="0" rIns="0" bIns="0" rtlCol="0">
            <a:spAutoFit/>
          </a:bodyPr>
          <a:lstStyle>
            <a:defPPr>
              <a:defRPr lang="zh-CN"/>
            </a:defPPr>
            <a:lvl1pPr>
              <a:defRPr sz="3200">
                <a:ln>
                  <a:gradFill>
                    <a:gsLst>
                      <a:gs pos="0">
                        <a:schemeClr val="accent2"/>
                      </a:gs>
                      <a:gs pos="100000">
                        <a:schemeClr val="accent3"/>
                      </a:gs>
                    </a:gsLst>
                    <a:lin ang="3000000" scaled="0"/>
                  </a:gradFill>
                </a:ln>
                <a:noFill/>
                <a:latin typeface="+mj-lt"/>
              </a:defRPr>
            </a:lvl1pPr>
          </a:lstStyle>
          <a:p>
            <a:r>
              <a:rPr lang="en-US" altLang="zh-CN" dirty="0"/>
              <a:t>02</a:t>
            </a:r>
            <a:endParaRPr lang="zh-CN" altLang="en-US" dirty="0"/>
          </a:p>
        </p:txBody>
      </p:sp>
      <p:cxnSp>
        <p:nvCxnSpPr>
          <p:cNvPr id="71" name="直接连接符 70">
            <a:extLst>
              <a:ext uri="{FF2B5EF4-FFF2-40B4-BE49-F238E27FC236}">
                <a16:creationId xmlns:a16="http://schemas.microsoft.com/office/drawing/2014/main" id="{6A88E2C7-665A-EDAF-AEA6-AC5CC3567F0B}"/>
              </a:ext>
            </a:extLst>
          </p:cNvPr>
          <p:cNvCxnSpPr>
            <a:cxnSpLocks/>
          </p:cNvCxnSpPr>
          <p:nvPr/>
        </p:nvCxnSpPr>
        <p:spPr>
          <a:xfrm>
            <a:off x="3728585" y="2989332"/>
            <a:ext cx="432000" cy="0"/>
          </a:xfrm>
          <a:prstGeom prst="line">
            <a:avLst/>
          </a:prstGeom>
          <a:ln w="12700">
            <a:gradFill>
              <a:gsLst>
                <a:gs pos="0">
                  <a:schemeClr val="accent2"/>
                </a:gs>
                <a:gs pos="100000">
                  <a:schemeClr val="accent3"/>
                </a:gs>
              </a:gsLst>
              <a:lin ang="1800000" scaled="0"/>
            </a:gradFill>
          </a:ln>
        </p:spPr>
        <p:style>
          <a:lnRef idx="1">
            <a:schemeClr val="accent1"/>
          </a:lnRef>
          <a:fillRef idx="0">
            <a:schemeClr val="accent1"/>
          </a:fillRef>
          <a:effectRef idx="0">
            <a:schemeClr val="accent1"/>
          </a:effectRef>
          <a:fontRef idx="minor">
            <a:schemeClr val="tx1"/>
          </a:fontRef>
        </p:style>
      </p:cxnSp>
      <p:sp>
        <p:nvSpPr>
          <p:cNvPr id="73" name="文本框 72">
            <a:extLst>
              <a:ext uri="{FF2B5EF4-FFF2-40B4-BE49-F238E27FC236}">
                <a16:creationId xmlns:a16="http://schemas.microsoft.com/office/drawing/2014/main" id="{39A4E7BC-86B9-06A9-8001-932F640FCA16}"/>
              </a:ext>
            </a:extLst>
          </p:cNvPr>
          <p:cNvSpPr txBox="1"/>
          <p:nvPr/>
        </p:nvSpPr>
        <p:spPr>
          <a:xfrm>
            <a:off x="5288071" y="2592398"/>
            <a:ext cx="538609" cy="492443"/>
          </a:xfrm>
          <a:prstGeom prst="rect">
            <a:avLst/>
          </a:prstGeom>
          <a:noFill/>
        </p:spPr>
        <p:txBody>
          <a:bodyPr wrap="none" lIns="0" tIns="0" rIns="0" bIns="0" rtlCol="0">
            <a:spAutoFit/>
          </a:bodyPr>
          <a:lstStyle>
            <a:defPPr>
              <a:defRPr lang="zh-CN"/>
            </a:defPPr>
            <a:lvl1pPr>
              <a:defRPr sz="3200">
                <a:ln>
                  <a:gradFill>
                    <a:gsLst>
                      <a:gs pos="0">
                        <a:schemeClr val="accent2"/>
                      </a:gs>
                      <a:gs pos="100000">
                        <a:schemeClr val="accent3"/>
                      </a:gs>
                    </a:gsLst>
                    <a:lin ang="3000000" scaled="0"/>
                  </a:gradFill>
                </a:ln>
                <a:noFill/>
                <a:latin typeface="+mj-lt"/>
              </a:defRPr>
            </a:lvl1pPr>
          </a:lstStyle>
          <a:p>
            <a:r>
              <a:rPr lang="en-US" altLang="zh-CN" dirty="0"/>
              <a:t>03</a:t>
            </a:r>
            <a:endParaRPr lang="zh-CN" altLang="en-US" dirty="0"/>
          </a:p>
        </p:txBody>
      </p:sp>
      <p:cxnSp>
        <p:nvCxnSpPr>
          <p:cNvPr id="74" name="直接连接符 73">
            <a:extLst>
              <a:ext uri="{FF2B5EF4-FFF2-40B4-BE49-F238E27FC236}">
                <a16:creationId xmlns:a16="http://schemas.microsoft.com/office/drawing/2014/main" id="{A8CA8216-DB52-F707-4E69-D47E52FBE6DD}"/>
              </a:ext>
            </a:extLst>
          </p:cNvPr>
          <p:cNvCxnSpPr/>
          <p:nvPr/>
        </p:nvCxnSpPr>
        <p:spPr>
          <a:xfrm>
            <a:off x="5893945" y="2989332"/>
            <a:ext cx="432000" cy="0"/>
          </a:xfrm>
          <a:prstGeom prst="line">
            <a:avLst/>
          </a:prstGeom>
          <a:ln w="12700">
            <a:gradFill>
              <a:gsLst>
                <a:gs pos="0">
                  <a:schemeClr val="accent2"/>
                </a:gs>
                <a:gs pos="100000">
                  <a:schemeClr val="accent3"/>
                </a:gs>
              </a:gsLst>
              <a:lin ang="1800000" scaled="0"/>
            </a:gradFill>
          </a:ln>
        </p:spPr>
        <p:style>
          <a:lnRef idx="1">
            <a:schemeClr val="accent1"/>
          </a:lnRef>
          <a:fillRef idx="0">
            <a:schemeClr val="accent1"/>
          </a:fillRef>
          <a:effectRef idx="0">
            <a:schemeClr val="accent1"/>
          </a:effectRef>
          <a:fontRef idx="minor">
            <a:schemeClr val="tx1"/>
          </a:fontRef>
        </p:style>
      </p:cxnSp>
      <p:sp>
        <p:nvSpPr>
          <p:cNvPr id="76" name="文本框 75">
            <a:extLst>
              <a:ext uri="{FF2B5EF4-FFF2-40B4-BE49-F238E27FC236}">
                <a16:creationId xmlns:a16="http://schemas.microsoft.com/office/drawing/2014/main" id="{2DBCBCE3-8939-25E6-DE00-807F88F1D20A}"/>
              </a:ext>
            </a:extLst>
          </p:cNvPr>
          <p:cNvSpPr txBox="1"/>
          <p:nvPr/>
        </p:nvSpPr>
        <p:spPr>
          <a:xfrm>
            <a:off x="7488427" y="2592398"/>
            <a:ext cx="538609" cy="492443"/>
          </a:xfrm>
          <a:prstGeom prst="rect">
            <a:avLst/>
          </a:prstGeom>
          <a:noFill/>
        </p:spPr>
        <p:txBody>
          <a:bodyPr wrap="none" lIns="0" tIns="0" rIns="0" bIns="0" rtlCol="0">
            <a:spAutoFit/>
          </a:bodyPr>
          <a:lstStyle>
            <a:defPPr>
              <a:defRPr lang="zh-CN"/>
            </a:defPPr>
            <a:lvl1pPr>
              <a:defRPr sz="3200">
                <a:ln>
                  <a:gradFill>
                    <a:gsLst>
                      <a:gs pos="0">
                        <a:schemeClr val="accent2"/>
                      </a:gs>
                      <a:gs pos="100000">
                        <a:schemeClr val="accent3"/>
                      </a:gs>
                    </a:gsLst>
                    <a:lin ang="3000000" scaled="0"/>
                  </a:gradFill>
                </a:ln>
                <a:noFill/>
                <a:latin typeface="+mj-lt"/>
              </a:defRPr>
            </a:lvl1pPr>
          </a:lstStyle>
          <a:p>
            <a:r>
              <a:rPr lang="en-US" altLang="zh-CN" dirty="0"/>
              <a:t>04</a:t>
            </a:r>
            <a:endParaRPr lang="zh-CN" altLang="en-US" dirty="0"/>
          </a:p>
        </p:txBody>
      </p:sp>
      <p:cxnSp>
        <p:nvCxnSpPr>
          <p:cNvPr id="77" name="直接连接符 76">
            <a:extLst>
              <a:ext uri="{FF2B5EF4-FFF2-40B4-BE49-F238E27FC236}">
                <a16:creationId xmlns:a16="http://schemas.microsoft.com/office/drawing/2014/main" id="{D3DB5D09-947D-75D3-1F66-AF30DD24649A}"/>
              </a:ext>
            </a:extLst>
          </p:cNvPr>
          <p:cNvCxnSpPr/>
          <p:nvPr/>
        </p:nvCxnSpPr>
        <p:spPr>
          <a:xfrm>
            <a:off x="8102209" y="2989332"/>
            <a:ext cx="432000" cy="0"/>
          </a:xfrm>
          <a:prstGeom prst="line">
            <a:avLst/>
          </a:prstGeom>
          <a:ln w="12700">
            <a:gradFill>
              <a:gsLst>
                <a:gs pos="0">
                  <a:schemeClr val="accent2"/>
                </a:gs>
                <a:gs pos="100000">
                  <a:schemeClr val="accent3"/>
                </a:gs>
              </a:gsLst>
              <a:lin ang="1800000" scaled="0"/>
            </a:gradFill>
          </a:ln>
        </p:spPr>
        <p:style>
          <a:lnRef idx="1">
            <a:schemeClr val="accent1"/>
          </a:lnRef>
          <a:fillRef idx="0">
            <a:schemeClr val="accent1"/>
          </a:fillRef>
          <a:effectRef idx="0">
            <a:schemeClr val="accent1"/>
          </a:effectRef>
          <a:fontRef idx="minor">
            <a:schemeClr val="tx1"/>
          </a:fontRef>
        </p:style>
      </p:cxnSp>
      <p:sp>
        <p:nvSpPr>
          <p:cNvPr id="79" name="文本框 78">
            <a:extLst>
              <a:ext uri="{FF2B5EF4-FFF2-40B4-BE49-F238E27FC236}">
                <a16:creationId xmlns:a16="http://schemas.microsoft.com/office/drawing/2014/main" id="{D17A219D-8FB2-C398-387F-2C7E2B00821B}"/>
              </a:ext>
            </a:extLst>
          </p:cNvPr>
          <p:cNvSpPr txBox="1"/>
          <p:nvPr/>
        </p:nvSpPr>
        <p:spPr>
          <a:xfrm>
            <a:off x="9671557" y="2592398"/>
            <a:ext cx="538609" cy="492443"/>
          </a:xfrm>
          <a:prstGeom prst="rect">
            <a:avLst/>
          </a:prstGeom>
          <a:noFill/>
        </p:spPr>
        <p:txBody>
          <a:bodyPr wrap="none" lIns="0" tIns="0" rIns="0" bIns="0" rtlCol="0">
            <a:spAutoFit/>
          </a:bodyPr>
          <a:lstStyle>
            <a:defPPr>
              <a:defRPr lang="zh-CN"/>
            </a:defPPr>
            <a:lvl1pPr>
              <a:defRPr sz="3200">
                <a:ln>
                  <a:gradFill>
                    <a:gsLst>
                      <a:gs pos="0">
                        <a:schemeClr val="accent2"/>
                      </a:gs>
                      <a:gs pos="100000">
                        <a:schemeClr val="accent3"/>
                      </a:gs>
                    </a:gsLst>
                    <a:lin ang="3000000" scaled="0"/>
                  </a:gradFill>
                </a:ln>
                <a:noFill/>
                <a:latin typeface="+mj-lt"/>
              </a:defRPr>
            </a:lvl1pPr>
          </a:lstStyle>
          <a:p>
            <a:r>
              <a:rPr lang="en-US" altLang="zh-CN" dirty="0"/>
              <a:t>05</a:t>
            </a:r>
            <a:endParaRPr lang="zh-CN" altLang="en-US" dirty="0"/>
          </a:p>
        </p:txBody>
      </p:sp>
      <p:cxnSp>
        <p:nvCxnSpPr>
          <p:cNvPr id="80" name="直接连接符 79">
            <a:extLst>
              <a:ext uri="{FF2B5EF4-FFF2-40B4-BE49-F238E27FC236}">
                <a16:creationId xmlns:a16="http://schemas.microsoft.com/office/drawing/2014/main" id="{D1CD70E3-1456-F1DB-FCB3-6E5D648BA5DB}"/>
              </a:ext>
            </a:extLst>
          </p:cNvPr>
          <p:cNvCxnSpPr/>
          <p:nvPr/>
        </p:nvCxnSpPr>
        <p:spPr>
          <a:xfrm>
            <a:off x="10195718" y="2989332"/>
            <a:ext cx="432000" cy="0"/>
          </a:xfrm>
          <a:prstGeom prst="line">
            <a:avLst/>
          </a:prstGeom>
          <a:ln w="12700">
            <a:gradFill>
              <a:gsLst>
                <a:gs pos="0">
                  <a:schemeClr val="accent2"/>
                </a:gs>
                <a:gs pos="100000">
                  <a:schemeClr val="accent3"/>
                </a:gs>
              </a:gsLst>
              <a:lin ang="1800000" scaled="0"/>
            </a:gradFill>
          </a:ln>
        </p:spPr>
        <p:style>
          <a:lnRef idx="1">
            <a:schemeClr val="accent1"/>
          </a:lnRef>
          <a:fillRef idx="0">
            <a:schemeClr val="accent1"/>
          </a:fillRef>
          <a:effectRef idx="0">
            <a:schemeClr val="accent1"/>
          </a:effectRef>
          <a:fontRef idx="minor">
            <a:schemeClr val="tx1"/>
          </a:fontRef>
        </p:style>
      </p:cxnSp>
      <p:sp>
        <p:nvSpPr>
          <p:cNvPr id="81" name="矩形 80">
            <a:extLst>
              <a:ext uri="{FF2B5EF4-FFF2-40B4-BE49-F238E27FC236}">
                <a16:creationId xmlns:a16="http://schemas.microsoft.com/office/drawing/2014/main" id="{65BA7E95-70F9-4A5B-1A5A-AC69A88D0598}"/>
              </a:ext>
            </a:extLst>
          </p:cNvPr>
          <p:cNvSpPr/>
          <p:nvPr/>
        </p:nvSpPr>
        <p:spPr>
          <a:xfrm>
            <a:off x="729679" y="6068147"/>
            <a:ext cx="10802987" cy="112105"/>
          </a:xfrm>
          <a:prstGeom prst="rect">
            <a:avLst/>
          </a:prstGeom>
          <a:gradFill>
            <a:gsLst>
              <a:gs pos="0">
                <a:schemeClr val="accent2"/>
              </a:gs>
              <a:gs pos="100000">
                <a:schemeClr val="accent3"/>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a:extLst>
              <a:ext uri="{FF2B5EF4-FFF2-40B4-BE49-F238E27FC236}">
                <a16:creationId xmlns:a16="http://schemas.microsoft.com/office/drawing/2014/main" id="{EB6E97AC-5B98-3999-ECDD-8899A7CD8E35}"/>
              </a:ext>
            </a:extLst>
          </p:cNvPr>
          <p:cNvSpPr txBox="1"/>
          <p:nvPr/>
        </p:nvSpPr>
        <p:spPr>
          <a:xfrm>
            <a:off x="844264" y="1696354"/>
            <a:ext cx="1505732" cy="574837"/>
          </a:xfrm>
          <a:prstGeom prst="rect">
            <a:avLst/>
          </a:prstGeom>
          <a:noFill/>
        </p:spPr>
        <p:txBody>
          <a:bodyPr wrap="square" lIns="0" tIns="0" rIns="0" bIns="0" rtlCol="0">
            <a:spAutoFit/>
          </a:bodyPr>
          <a:lstStyle/>
          <a:p>
            <a:pPr>
              <a:lnSpc>
                <a:spcPct val="120000"/>
              </a:lnSpc>
            </a:pPr>
            <a:r>
              <a:rPr lang="zh-CN" altLang="en-US" sz="1600" dirty="0">
                <a:solidFill>
                  <a:schemeClr val="tx1">
                    <a:lumMod val="85000"/>
                    <a:lumOff val="15000"/>
                  </a:schemeClr>
                </a:solidFill>
                <a:latin typeface="+mj-ea"/>
                <a:ea typeface="+mj-ea"/>
              </a:rPr>
              <a:t>缺乏全域人群经营衡量手段</a:t>
            </a:r>
          </a:p>
        </p:txBody>
      </p:sp>
      <p:pic>
        <p:nvPicPr>
          <p:cNvPr id="87" name="图形 86">
            <a:extLst>
              <a:ext uri="{FF2B5EF4-FFF2-40B4-BE49-F238E27FC236}">
                <a16:creationId xmlns:a16="http://schemas.microsoft.com/office/drawing/2014/main" id="{10BEACED-ACD5-0FD7-4709-2FD826F909AB}"/>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493756" y="2086752"/>
            <a:ext cx="324000" cy="324000"/>
          </a:xfrm>
          <a:prstGeom prst="rect">
            <a:avLst/>
          </a:prstGeom>
        </p:spPr>
      </p:pic>
      <p:pic>
        <p:nvPicPr>
          <p:cNvPr id="89" name="图形 88">
            <a:extLst>
              <a:ext uri="{FF2B5EF4-FFF2-40B4-BE49-F238E27FC236}">
                <a16:creationId xmlns:a16="http://schemas.microsoft.com/office/drawing/2014/main" id="{AEB3A0DA-BB36-A142-DB52-5F07B34C94E2}"/>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4669863" y="2086752"/>
            <a:ext cx="324000" cy="324000"/>
          </a:xfrm>
          <a:prstGeom prst="rect">
            <a:avLst/>
          </a:prstGeom>
        </p:spPr>
      </p:pic>
      <p:pic>
        <p:nvPicPr>
          <p:cNvPr id="91" name="图形 90">
            <a:extLst>
              <a:ext uri="{FF2B5EF4-FFF2-40B4-BE49-F238E27FC236}">
                <a16:creationId xmlns:a16="http://schemas.microsoft.com/office/drawing/2014/main" id="{C78EA466-B3B2-AF58-9F7B-341C5A2853A5}"/>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6844336" y="2086752"/>
            <a:ext cx="324000" cy="324000"/>
          </a:xfrm>
          <a:prstGeom prst="rect">
            <a:avLst/>
          </a:prstGeom>
        </p:spPr>
      </p:pic>
      <p:pic>
        <p:nvPicPr>
          <p:cNvPr id="93" name="图形 92">
            <a:extLst>
              <a:ext uri="{FF2B5EF4-FFF2-40B4-BE49-F238E27FC236}">
                <a16:creationId xmlns:a16="http://schemas.microsoft.com/office/drawing/2014/main" id="{586E1000-36EC-F922-8877-F2827AD67A85}"/>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11198188" y="2086752"/>
            <a:ext cx="324000" cy="324000"/>
          </a:xfrm>
          <a:prstGeom prst="rect">
            <a:avLst/>
          </a:prstGeom>
        </p:spPr>
      </p:pic>
      <p:pic>
        <p:nvPicPr>
          <p:cNvPr id="95" name="图形 94">
            <a:extLst>
              <a:ext uri="{FF2B5EF4-FFF2-40B4-BE49-F238E27FC236}">
                <a16:creationId xmlns:a16="http://schemas.microsoft.com/office/drawing/2014/main" id="{7CD9CC40-FEF3-8D15-5D14-647B2EBAFABA}"/>
              </a:ext>
            </a:extLst>
          </p:cNvPr>
          <p:cNvPicPr>
            <a:picLocks noChangeAspect="1"/>
          </p:cNvPicPr>
          <p:nvPr/>
        </p:nvPicPr>
        <p:blipFill>
          <a:blip r:embed="rId12" cstate="screen">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9018808" y="2086752"/>
            <a:ext cx="324000" cy="324000"/>
          </a:xfrm>
          <a:prstGeom prst="rect">
            <a:avLst/>
          </a:prstGeom>
        </p:spPr>
      </p:pic>
      <p:grpSp>
        <p:nvGrpSpPr>
          <p:cNvPr id="5" name="组合 4">
            <a:extLst>
              <a:ext uri="{FF2B5EF4-FFF2-40B4-BE49-F238E27FC236}">
                <a16:creationId xmlns:a16="http://schemas.microsoft.com/office/drawing/2014/main" id="{C61AA84C-0C1E-789A-8F75-9E3704EFAB41}"/>
              </a:ext>
            </a:extLst>
          </p:cNvPr>
          <p:cNvGrpSpPr/>
          <p:nvPr/>
        </p:nvGrpSpPr>
        <p:grpSpPr>
          <a:xfrm>
            <a:off x="719138" y="558703"/>
            <a:ext cx="54000" cy="324000"/>
            <a:chOff x="719138" y="558703"/>
            <a:chExt cx="54000" cy="324000"/>
          </a:xfrm>
        </p:grpSpPr>
        <p:sp>
          <p:nvSpPr>
            <p:cNvPr id="2" name="矩形 1">
              <a:extLst>
                <a:ext uri="{FF2B5EF4-FFF2-40B4-BE49-F238E27FC236}">
                  <a16:creationId xmlns:a16="http://schemas.microsoft.com/office/drawing/2014/main" id="{85146A50-F0A4-8B6A-9AE8-1F453E831404}"/>
                </a:ext>
              </a:extLst>
            </p:cNvPr>
            <p:cNvSpPr/>
            <p:nvPr/>
          </p:nvSpPr>
          <p:spPr>
            <a:xfrm>
              <a:off x="719138" y="558703"/>
              <a:ext cx="54000" cy="324000"/>
            </a:xfrm>
            <a:prstGeom prst="rect">
              <a:avLst/>
            </a:prstGeom>
            <a:gradFill>
              <a:gsLst>
                <a:gs pos="0">
                  <a:schemeClr val="accent2"/>
                </a:gs>
                <a:gs pos="100000">
                  <a:schemeClr val="accent3"/>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5" name="矩形 54">
              <a:extLst>
                <a:ext uri="{FF2B5EF4-FFF2-40B4-BE49-F238E27FC236}">
                  <a16:creationId xmlns:a16="http://schemas.microsoft.com/office/drawing/2014/main" id="{8C25DAA7-2074-F6EF-67EC-8BA975AB30E5}"/>
                </a:ext>
              </a:extLst>
            </p:cNvPr>
            <p:cNvSpPr/>
            <p:nvPr/>
          </p:nvSpPr>
          <p:spPr>
            <a:xfrm>
              <a:off x="719138" y="720703"/>
              <a:ext cx="28800" cy="16200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TextBox 3"/>
          <p:cNvSpPr txBox="1"/>
          <p:nvPr/>
        </p:nvSpPr>
        <p:spPr>
          <a:xfrm>
            <a:off x="1159323" y="3133860"/>
            <a:ext cx="525785" cy="421719"/>
          </a:xfrm>
          <a:prstGeom prst="rect">
            <a:avLst/>
          </a:prstGeom>
          <a:noFill/>
        </p:spPr>
        <p:txBody>
          <a:bodyPr wrap="none" lIns="0" tIns="0" rIns="0" bIns="0" rtlCol="0">
            <a:spAutoFit/>
          </a:bodyPr>
          <a:lstStyle/>
          <a:p>
            <a:pPr>
              <a:lnSpc>
                <a:spcPct val="120000"/>
              </a:lnSpc>
            </a:pPr>
            <a:r>
              <a:rPr lang="en-US" altLang="zh-CN" dirty="0">
                <a:gradFill>
                  <a:gsLst>
                    <a:gs pos="0">
                      <a:schemeClr val="accent2"/>
                    </a:gs>
                    <a:gs pos="100000">
                      <a:schemeClr val="accent3"/>
                    </a:gs>
                  </a:gsLst>
                  <a:lin ang="2400000" scaled="0"/>
                </a:gradFill>
                <a:latin typeface="+mj-lt"/>
              </a:rPr>
              <a:t>V.0</a:t>
            </a:r>
            <a:endParaRPr lang="zh-CN" altLang="en-US" dirty="0">
              <a:gradFill>
                <a:gsLst>
                  <a:gs pos="0">
                    <a:schemeClr val="accent2"/>
                  </a:gs>
                  <a:gs pos="100000">
                    <a:schemeClr val="accent3"/>
                  </a:gs>
                </a:gsLst>
                <a:lin ang="2400000" scaled="0"/>
              </a:gradFill>
              <a:latin typeface="+mj-lt"/>
            </a:endParaRPr>
          </a:p>
        </p:txBody>
      </p:sp>
      <p:sp>
        <p:nvSpPr>
          <p:cNvPr id="5" name="TextBox 4"/>
          <p:cNvSpPr txBox="1"/>
          <p:nvPr/>
        </p:nvSpPr>
        <p:spPr>
          <a:xfrm>
            <a:off x="1746576" y="3186791"/>
            <a:ext cx="1365758" cy="315856"/>
          </a:xfrm>
          <a:prstGeom prst="rect">
            <a:avLst/>
          </a:prstGeom>
          <a:noFill/>
        </p:spPr>
        <p:txBody>
          <a:bodyPr wrap="none" lIns="0" tIns="0" rIns="0" bIns="0" rtlCol="0">
            <a:spAutoFit/>
          </a:bodyPr>
          <a:lstStyle/>
          <a:p>
            <a:pPr>
              <a:lnSpc>
                <a:spcPct val="120000"/>
              </a:lnSpc>
            </a:pPr>
            <a:r>
              <a:rPr lang="zh-CN" altLang="en-US" sz="1800" dirty="0">
                <a:solidFill>
                  <a:schemeClr val="bg1"/>
                </a:solidFill>
              </a:rPr>
              <a:t>流量运营阶段</a:t>
            </a:r>
          </a:p>
        </p:txBody>
      </p:sp>
      <p:sp>
        <p:nvSpPr>
          <p:cNvPr id="6" name="TextBox 5"/>
          <p:cNvSpPr txBox="1"/>
          <p:nvPr/>
        </p:nvSpPr>
        <p:spPr>
          <a:xfrm>
            <a:off x="1159323" y="3782226"/>
            <a:ext cx="1413849" cy="280718"/>
          </a:xfrm>
          <a:prstGeom prst="rect">
            <a:avLst/>
          </a:prstGeom>
          <a:noFill/>
        </p:spPr>
        <p:txBody>
          <a:bodyPr wrap="none" lIns="0" tIns="0" rIns="0" bIns="0" rtlCol="0">
            <a:spAutoFit/>
          </a:bodyPr>
          <a:lstStyle/>
          <a:p>
            <a:pPr>
              <a:lnSpc>
                <a:spcPct val="120000"/>
              </a:lnSpc>
            </a:pPr>
            <a:r>
              <a:rPr lang="zh-CN" altLang="en-US" sz="1600" dirty="0">
                <a:solidFill>
                  <a:schemeClr val="bg1"/>
                </a:solidFill>
              </a:rPr>
              <a:t>被动的人群策略</a:t>
            </a:r>
          </a:p>
        </p:txBody>
      </p:sp>
      <p:sp>
        <p:nvSpPr>
          <p:cNvPr id="7" name="TextBox 6"/>
          <p:cNvSpPr txBox="1"/>
          <p:nvPr/>
        </p:nvSpPr>
        <p:spPr>
          <a:xfrm>
            <a:off x="1159323" y="4531018"/>
            <a:ext cx="1413849" cy="280718"/>
          </a:xfrm>
          <a:prstGeom prst="rect">
            <a:avLst/>
          </a:prstGeom>
          <a:noFill/>
        </p:spPr>
        <p:txBody>
          <a:bodyPr wrap="none" lIns="0" tIns="0" rIns="0" bIns="0" rtlCol="0">
            <a:spAutoFit/>
          </a:bodyPr>
          <a:lstStyle/>
          <a:p>
            <a:pPr>
              <a:lnSpc>
                <a:spcPct val="120000"/>
              </a:lnSpc>
            </a:pPr>
            <a:r>
              <a:rPr lang="zh-CN" altLang="en-US" sz="1600" dirty="0">
                <a:solidFill>
                  <a:schemeClr val="bg1"/>
                </a:solidFill>
              </a:rPr>
              <a:t>拼接型工作方式</a:t>
            </a:r>
          </a:p>
        </p:txBody>
      </p:sp>
      <p:sp>
        <p:nvSpPr>
          <p:cNvPr id="8" name="TextBox 7"/>
          <p:cNvSpPr txBox="1"/>
          <p:nvPr/>
        </p:nvSpPr>
        <p:spPr>
          <a:xfrm>
            <a:off x="1159323" y="5279810"/>
            <a:ext cx="1413849" cy="280718"/>
          </a:xfrm>
          <a:prstGeom prst="rect">
            <a:avLst/>
          </a:prstGeom>
          <a:noFill/>
        </p:spPr>
        <p:txBody>
          <a:bodyPr wrap="none" lIns="0" tIns="0" rIns="0" bIns="0" rtlCol="0">
            <a:spAutoFit/>
          </a:bodyPr>
          <a:lstStyle/>
          <a:p>
            <a:pPr>
              <a:lnSpc>
                <a:spcPct val="120000"/>
              </a:lnSpc>
            </a:pPr>
            <a:r>
              <a:rPr lang="zh-CN" altLang="en-US" sz="1600" dirty="0">
                <a:solidFill>
                  <a:schemeClr val="bg1"/>
                </a:solidFill>
              </a:rPr>
              <a:t>封闭的电商运营</a:t>
            </a:r>
          </a:p>
        </p:txBody>
      </p:sp>
      <p:sp>
        <p:nvSpPr>
          <p:cNvPr id="22" name="TextBox 21"/>
          <p:cNvSpPr txBox="1"/>
          <p:nvPr/>
        </p:nvSpPr>
        <p:spPr>
          <a:xfrm>
            <a:off x="1159323" y="6028602"/>
            <a:ext cx="1817805" cy="280718"/>
          </a:xfrm>
          <a:prstGeom prst="rect">
            <a:avLst/>
          </a:prstGeom>
          <a:noFill/>
        </p:spPr>
        <p:txBody>
          <a:bodyPr wrap="none" lIns="0" tIns="0" rIns="0" bIns="0" rtlCol="0">
            <a:spAutoFit/>
          </a:bodyPr>
          <a:lstStyle/>
          <a:p>
            <a:pPr>
              <a:lnSpc>
                <a:spcPct val="120000"/>
              </a:lnSpc>
            </a:pPr>
            <a:r>
              <a:rPr lang="zh-CN" altLang="en-US" sz="1600" dirty="0">
                <a:solidFill>
                  <a:schemeClr val="bg1"/>
                </a:solidFill>
              </a:rPr>
              <a:t>站内，电商独立运营</a:t>
            </a:r>
          </a:p>
        </p:txBody>
      </p:sp>
      <p:sp>
        <p:nvSpPr>
          <p:cNvPr id="10" name="TextBox 9"/>
          <p:cNvSpPr txBox="1"/>
          <p:nvPr/>
        </p:nvSpPr>
        <p:spPr>
          <a:xfrm>
            <a:off x="4379900" y="3133860"/>
            <a:ext cx="471283" cy="421719"/>
          </a:xfrm>
          <a:prstGeom prst="rect">
            <a:avLst/>
          </a:prstGeom>
          <a:noFill/>
        </p:spPr>
        <p:txBody>
          <a:bodyPr wrap="none" lIns="0" tIns="0" rIns="0" bIns="0" rtlCol="0">
            <a:spAutoFit/>
          </a:bodyPr>
          <a:lstStyle/>
          <a:p>
            <a:pPr>
              <a:lnSpc>
                <a:spcPct val="120000"/>
              </a:lnSpc>
            </a:pPr>
            <a:r>
              <a:rPr lang="en-US" altLang="zh-CN" dirty="0">
                <a:gradFill>
                  <a:gsLst>
                    <a:gs pos="0">
                      <a:schemeClr val="accent2"/>
                    </a:gs>
                    <a:gs pos="100000">
                      <a:schemeClr val="accent3"/>
                    </a:gs>
                  </a:gsLst>
                  <a:lin ang="2400000" scaled="0"/>
                </a:gradFill>
                <a:latin typeface="+mj-lt"/>
              </a:rPr>
              <a:t>V.1</a:t>
            </a:r>
            <a:endParaRPr lang="zh-CN" altLang="en-US" dirty="0">
              <a:gradFill>
                <a:gsLst>
                  <a:gs pos="0">
                    <a:schemeClr val="accent2"/>
                  </a:gs>
                  <a:gs pos="100000">
                    <a:schemeClr val="accent3"/>
                  </a:gs>
                </a:gsLst>
                <a:lin ang="2400000" scaled="0"/>
              </a:gradFill>
              <a:latin typeface="+mj-lt"/>
            </a:endParaRPr>
          </a:p>
        </p:txBody>
      </p:sp>
      <p:sp>
        <p:nvSpPr>
          <p:cNvPr id="11" name="TextBox 10"/>
          <p:cNvSpPr txBox="1"/>
          <p:nvPr/>
        </p:nvSpPr>
        <p:spPr>
          <a:xfrm>
            <a:off x="4885471" y="3186791"/>
            <a:ext cx="1593385" cy="315856"/>
          </a:xfrm>
          <a:prstGeom prst="rect">
            <a:avLst/>
          </a:prstGeom>
          <a:noFill/>
        </p:spPr>
        <p:txBody>
          <a:bodyPr wrap="none" lIns="0" tIns="0" rIns="0" bIns="0" rtlCol="0">
            <a:spAutoFit/>
          </a:bodyPr>
          <a:lstStyle/>
          <a:p>
            <a:pPr>
              <a:lnSpc>
                <a:spcPct val="120000"/>
              </a:lnSpc>
            </a:pPr>
            <a:r>
              <a:rPr lang="zh-CN" altLang="en-US" sz="1800" dirty="0">
                <a:solidFill>
                  <a:schemeClr val="bg1"/>
                </a:solidFill>
              </a:rPr>
              <a:t>消费者运营阶段</a:t>
            </a:r>
          </a:p>
        </p:txBody>
      </p:sp>
      <p:sp>
        <p:nvSpPr>
          <p:cNvPr id="12" name="TextBox 11"/>
          <p:cNvSpPr txBox="1"/>
          <p:nvPr/>
        </p:nvSpPr>
        <p:spPr>
          <a:xfrm>
            <a:off x="4379900" y="3782226"/>
            <a:ext cx="2423740" cy="280718"/>
          </a:xfrm>
          <a:prstGeom prst="rect">
            <a:avLst/>
          </a:prstGeom>
          <a:noFill/>
        </p:spPr>
        <p:txBody>
          <a:bodyPr wrap="none" lIns="0" tIns="0" rIns="0" bIns="0" rtlCol="0">
            <a:spAutoFit/>
          </a:bodyPr>
          <a:lstStyle/>
          <a:p>
            <a:pPr>
              <a:lnSpc>
                <a:spcPct val="120000"/>
              </a:lnSpc>
            </a:pPr>
            <a:r>
              <a:rPr lang="zh-CN" altLang="en-US" sz="1600" dirty="0">
                <a:solidFill>
                  <a:schemeClr val="bg1"/>
                </a:solidFill>
              </a:rPr>
              <a:t>动态优化的人群洞察及运营</a:t>
            </a:r>
          </a:p>
        </p:txBody>
      </p:sp>
      <p:sp>
        <p:nvSpPr>
          <p:cNvPr id="13" name="TextBox 12"/>
          <p:cNvSpPr txBox="1"/>
          <p:nvPr/>
        </p:nvSpPr>
        <p:spPr>
          <a:xfrm>
            <a:off x="4379900" y="4531018"/>
            <a:ext cx="2221762" cy="280718"/>
          </a:xfrm>
          <a:prstGeom prst="rect">
            <a:avLst/>
          </a:prstGeom>
          <a:noFill/>
        </p:spPr>
        <p:txBody>
          <a:bodyPr wrap="none" lIns="0" tIns="0" rIns="0" bIns="0" rtlCol="0">
            <a:spAutoFit/>
          </a:bodyPr>
          <a:lstStyle/>
          <a:p>
            <a:pPr>
              <a:lnSpc>
                <a:spcPct val="120000"/>
              </a:lnSpc>
            </a:pPr>
            <a:r>
              <a:rPr lang="zh-CN" altLang="en-US" sz="1600" dirty="0">
                <a:solidFill>
                  <a:schemeClr val="bg1"/>
                </a:solidFill>
              </a:rPr>
              <a:t>自上而下驱动的协同方式</a:t>
            </a:r>
          </a:p>
        </p:txBody>
      </p:sp>
      <p:sp>
        <p:nvSpPr>
          <p:cNvPr id="15" name="TextBox 14"/>
          <p:cNvSpPr txBox="1"/>
          <p:nvPr/>
        </p:nvSpPr>
        <p:spPr>
          <a:xfrm>
            <a:off x="4379900" y="5279810"/>
            <a:ext cx="2221762" cy="280718"/>
          </a:xfrm>
          <a:prstGeom prst="rect">
            <a:avLst/>
          </a:prstGeom>
          <a:noFill/>
        </p:spPr>
        <p:txBody>
          <a:bodyPr wrap="none" lIns="0" tIns="0" rIns="0" bIns="0" rtlCol="0">
            <a:spAutoFit/>
          </a:bodyPr>
          <a:lstStyle/>
          <a:p>
            <a:pPr>
              <a:lnSpc>
                <a:spcPct val="120000"/>
              </a:lnSpc>
            </a:pPr>
            <a:r>
              <a:rPr lang="zh-CN" altLang="en-US" sz="1600" dirty="0">
                <a:solidFill>
                  <a:schemeClr val="bg1"/>
                </a:solidFill>
              </a:rPr>
              <a:t>共创优化跨生态合作模式</a:t>
            </a:r>
          </a:p>
        </p:txBody>
      </p:sp>
      <p:sp>
        <p:nvSpPr>
          <p:cNvPr id="23" name="TextBox 22"/>
          <p:cNvSpPr txBox="1"/>
          <p:nvPr/>
        </p:nvSpPr>
        <p:spPr>
          <a:xfrm>
            <a:off x="4379900" y="6028602"/>
            <a:ext cx="1817805" cy="280718"/>
          </a:xfrm>
          <a:prstGeom prst="rect">
            <a:avLst/>
          </a:prstGeom>
          <a:noFill/>
        </p:spPr>
        <p:txBody>
          <a:bodyPr wrap="none" lIns="0" tIns="0" rIns="0" bIns="0" rtlCol="0">
            <a:spAutoFit/>
          </a:bodyPr>
          <a:lstStyle/>
          <a:p>
            <a:pPr>
              <a:lnSpc>
                <a:spcPct val="120000"/>
              </a:lnSpc>
            </a:pPr>
            <a:r>
              <a:rPr lang="zh-CN" altLang="en-US" sz="1600" dirty="0">
                <a:solidFill>
                  <a:schemeClr val="bg1"/>
                </a:solidFill>
              </a:rPr>
              <a:t>站内外，消费者运营</a:t>
            </a:r>
          </a:p>
        </p:txBody>
      </p:sp>
      <p:sp>
        <p:nvSpPr>
          <p:cNvPr id="17" name="TextBox 16"/>
          <p:cNvSpPr txBox="1"/>
          <p:nvPr/>
        </p:nvSpPr>
        <p:spPr>
          <a:xfrm>
            <a:off x="7701340" y="3133860"/>
            <a:ext cx="525785" cy="421719"/>
          </a:xfrm>
          <a:prstGeom prst="rect">
            <a:avLst/>
          </a:prstGeom>
          <a:noFill/>
        </p:spPr>
        <p:txBody>
          <a:bodyPr wrap="none" lIns="0" tIns="0" rIns="0" bIns="0" rtlCol="0">
            <a:spAutoFit/>
          </a:bodyPr>
          <a:lstStyle/>
          <a:p>
            <a:pPr>
              <a:lnSpc>
                <a:spcPct val="120000"/>
              </a:lnSpc>
            </a:pPr>
            <a:r>
              <a:rPr lang="en-US" altLang="zh-CN" dirty="0">
                <a:gradFill>
                  <a:gsLst>
                    <a:gs pos="0">
                      <a:schemeClr val="accent2"/>
                    </a:gs>
                    <a:gs pos="100000">
                      <a:schemeClr val="accent3"/>
                    </a:gs>
                  </a:gsLst>
                  <a:lin ang="2400000" scaled="0"/>
                </a:gradFill>
                <a:latin typeface="+mj-lt"/>
              </a:rPr>
              <a:t>V.2</a:t>
            </a:r>
            <a:endParaRPr lang="zh-CN" altLang="en-US" dirty="0">
              <a:gradFill>
                <a:gsLst>
                  <a:gs pos="0">
                    <a:schemeClr val="accent2"/>
                  </a:gs>
                  <a:gs pos="100000">
                    <a:schemeClr val="accent3"/>
                  </a:gs>
                </a:gsLst>
                <a:lin ang="2400000" scaled="0"/>
              </a:gradFill>
              <a:latin typeface="+mj-lt"/>
            </a:endParaRPr>
          </a:p>
        </p:txBody>
      </p:sp>
      <p:sp>
        <p:nvSpPr>
          <p:cNvPr id="18" name="TextBox 17"/>
          <p:cNvSpPr txBox="1"/>
          <p:nvPr/>
        </p:nvSpPr>
        <p:spPr>
          <a:xfrm>
            <a:off x="8247963" y="3186791"/>
            <a:ext cx="2276264" cy="315856"/>
          </a:xfrm>
          <a:prstGeom prst="rect">
            <a:avLst/>
          </a:prstGeom>
          <a:noFill/>
        </p:spPr>
        <p:txBody>
          <a:bodyPr wrap="none" lIns="0" tIns="0" rIns="0" bIns="0" rtlCol="0">
            <a:spAutoFit/>
          </a:bodyPr>
          <a:lstStyle/>
          <a:p>
            <a:pPr>
              <a:lnSpc>
                <a:spcPct val="120000"/>
              </a:lnSpc>
            </a:pPr>
            <a:r>
              <a:rPr lang="zh-CN" altLang="en-US" sz="1800" dirty="0">
                <a:solidFill>
                  <a:schemeClr val="bg1"/>
                </a:solidFill>
              </a:rPr>
              <a:t>全域人群价值经营阶段</a:t>
            </a:r>
          </a:p>
        </p:txBody>
      </p:sp>
      <p:sp>
        <p:nvSpPr>
          <p:cNvPr id="19" name="TextBox 18"/>
          <p:cNvSpPr txBox="1"/>
          <p:nvPr/>
        </p:nvSpPr>
        <p:spPr>
          <a:xfrm>
            <a:off x="7701340" y="3782226"/>
            <a:ext cx="3433632" cy="280718"/>
          </a:xfrm>
          <a:prstGeom prst="rect">
            <a:avLst/>
          </a:prstGeom>
          <a:noFill/>
        </p:spPr>
        <p:txBody>
          <a:bodyPr wrap="none" lIns="0" tIns="0" rIns="0" bIns="0" rtlCol="0">
            <a:spAutoFit/>
          </a:bodyPr>
          <a:lstStyle/>
          <a:p>
            <a:pPr>
              <a:lnSpc>
                <a:spcPct val="120000"/>
              </a:lnSpc>
            </a:pPr>
            <a:r>
              <a:rPr lang="zh-CN" altLang="en-US" sz="1600" dirty="0">
                <a:solidFill>
                  <a:schemeClr val="bg1"/>
                </a:solidFill>
              </a:rPr>
              <a:t>可追踪的长期人群战略及全域人群经营</a:t>
            </a:r>
          </a:p>
        </p:txBody>
      </p:sp>
      <p:sp>
        <p:nvSpPr>
          <p:cNvPr id="20" name="TextBox 19"/>
          <p:cNvSpPr txBox="1"/>
          <p:nvPr/>
        </p:nvSpPr>
        <p:spPr>
          <a:xfrm>
            <a:off x="7701340" y="4531018"/>
            <a:ext cx="2901435" cy="280718"/>
          </a:xfrm>
          <a:prstGeom prst="rect">
            <a:avLst/>
          </a:prstGeom>
          <a:noFill/>
        </p:spPr>
        <p:txBody>
          <a:bodyPr wrap="none" lIns="0" tIns="0" rIns="0" bIns="0" rtlCol="0">
            <a:spAutoFit/>
          </a:bodyPr>
          <a:lstStyle/>
          <a:p>
            <a:pPr>
              <a:lnSpc>
                <a:spcPct val="120000"/>
              </a:lnSpc>
            </a:pPr>
            <a:r>
              <a:rPr lang="zh-CN" altLang="en-US" sz="1600" dirty="0">
                <a:solidFill>
                  <a:schemeClr val="bg1"/>
                </a:solidFill>
              </a:rPr>
              <a:t>集团跨业务</a:t>
            </a:r>
            <a:r>
              <a:rPr lang="en-US" altLang="zh-CN" sz="1600" dirty="0">
                <a:solidFill>
                  <a:schemeClr val="bg1"/>
                </a:solidFill>
              </a:rPr>
              <a:t>/</a:t>
            </a:r>
            <a:r>
              <a:rPr lang="zh-CN" altLang="en-US" sz="1600" dirty="0">
                <a:solidFill>
                  <a:schemeClr val="bg1"/>
                </a:solidFill>
              </a:rPr>
              <a:t>职能的能力协同整合</a:t>
            </a:r>
          </a:p>
        </p:txBody>
      </p:sp>
      <p:sp>
        <p:nvSpPr>
          <p:cNvPr id="21" name="TextBox 20"/>
          <p:cNvSpPr txBox="1"/>
          <p:nvPr/>
        </p:nvSpPr>
        <p:spPr>
          <a:xfrm>
            <a:off x="7701340" y="5279810"/>
            <a:ext cx="3231654" cy="280718"/>
          </a:xfrm>
          <a:prstGeom prst="rect">
            <a:avLst/>
          </a:prstGeom>
          <a:noFill/>
        </p:spPr>
        <p:txBody>
          <a:bodyPr wrap="none" lIns="0" tIns="0" rIns="0" bIns="0" rtlCol="0">
            <a:spAutoFit/>
          </a:bodyPr>
          <a:lstStyle/>
          <a:p>
            <a:pPr>
              <a:lnSpc>
                <a:spcPct val="120000"/>
              </a:lnSpc>
            </a:pPr>
            <a:r>
              <a:rPr lang="zh-CN" altLang="en-US" sz="1600" dirty="0">
                <a:solidFill>
                  <a:schemeClr val="bg1"/>
                </a:solidFill>
              </a:rPr>
              <a:t>跨生态策略贯通及资源投入产出规划</a:t>
            </a:r>
          </a:p>
        </p:txBody>
      </p:sp>
      <p:sp>
        <p:nvSpPr>
          <p:cNvPr id="24" name="TextBox 23"/>
          <p:cNvSpPr txBox="1"/>
          <p:nvPr/>
        </p:nvSpPr>
        <p:spPr>
          <a:xfrm>
            <a:off x="7701340" y="6028602"/>
            <a:ext cx="3217227" cy="280718"/>
          </a:xfrm>
          <a:prstGeom prst="rect">
            <a:avLst/>
          </a:prstGeom>
          <a:noFill/>
        </p:spPr>
        <p:txBody>
          <a:bodyPr wrap="none" lIns="0" tIns="0" rIns="0" bIns="0" rtlCol="0">
            <a:spAutoFit/>
          </a:bodyPr>
          <a:lstStyle/>
          <a:p>
            <a:pPr>
              <a:lnSpc>
                <a:spcPct val="120000"/>
              </a:lnSpc>
            </a:pPr>
            <a:r>
              <a:rPr lang="zh-CN" altLang="en-US" sz="1600" dirty="0">
                <a:solidFill>
                  <a:schemeClr val="bg1"/>
                </a:solidFill>
              </a:rPr>
              <a:t>全域，品牌</a:t>
            </a:r>
            <a:r>
              <a:rPr lang="en-US" altLang="zh-CN" sz="1600" dirty="0">
                <a:solidFill>
                  <a:schemeClr val="bg1"/>
                </a:solidFill>
              </a:rPr>
              <a:t>+</a:t>
            </a:r>
            <a:r>
              <a:rPr lang="zh-CN" altLang="en-US" sz="1600" dirty="0">
                <a:solidFill>
                  <a:schemeClr val="bg1"/>
                </a:solidFill>
              </a:rPr>
              <a:t>产品</a:t>
            </a:r>
            <a:r>
              <a:rPr lang="en-US" altLang="zh-CN" sz="1600" dirty="0">
                <a:solidFill>
                  <a:schemeClr val="bg1"/>
                </a:solidFill>
              </a:rPr>
              <a:t>+</a:t>
            </a:r>
            <a:r>
              <a:rPr lang="zh-CN" altLang="en-US" sz="1600" dirty="0">
                <a:solidFill>
                  <a:schemeClr val="bg1"/>
                </a:solidFill>
              </a:rPr>
              <a:t>大数据</a:t>
            </a:r>
            <a:r>
              <a:rPr lang="en-US" altLang="zh-CN" sz="1600" dirty="0">
                <a:solidFill>
                  <a:schemeClr val="bg1"/>
                </a:solidFill>
              </a:rPr>
              <a:t>+</a:t>
            </a:r>
            <a:r>
              <a:rPr lang="zh-CN" altLang="en-US" sz="1600" dirty="0">
                <a:solidFill>
                  <a:schemeClr val="bg1"/>
                </a:solidFill>
              </a:rPr>
              <a:t>电商驱动</a:t>
            </a:r>
          </a:p>
        </p:txBody>
      </p:sp>
      <p:sp>
        <p:nvSpPr>
          <p:cNvPr id="26" name="TextBox 3">
            <a:extLst>
              <a:ext uri="{FF2B5EF4-FFF2-40B4-BE49-F238E27FC236}">
                <a16:creationId xmlns:a16="http://schemas.microsoft.com/office/drawing/2014/main" id="{03D2D090-F8B1-0C28-B6FA-EAA111C3851A}"/>
              </a:ext>
            </a:extLst>
          </p:cNvPr>
          <p:cNvSpPr txBox="1"/>
          <p:nvPr/>
        </p:nvSpPr>
        <p:spPr>
          <a:xfrm>
            <a:off x="808525" y="459976"/>
            <a:ext cx="6347892" cy="491225"/>
          </a:xfrm>
          <a:prstGeom prst="rect">
            <a:avLst/>
          </a:prstGeom>
          <a:noFill/>
        </p:spPr>
        <p:txBody>
          <a:bodyPr wrap="none" lIns="0" tIns="0" rIns="0" bIns="0" rtlCol="0">
            <a:spAutoFit/>
          </a:bodyPr>
          <a:lstStyle/>
          <a:p>
            <a:pPr>
              <a:lnSpc>
                <a:spcPct val="120000"/>
              </a:lnSpc>
            </a:pPr>
            <a:r>
              <a:rPr lang="zh-CN" altLang="en-US" sz="2800" dirty="0">
                <a:solidFill>
                  <a:schemeClr val="bg1"/>
                </a:solidFill>
                <a:latin typeface="+mj-ea"/>
                <a:ea typeface="+mj-ea"/>
              </a:rPr>
              <a:t>持续迭代商家消费者经营方法论及生产力</a:t>
            </a:r>
          </a:p>
        </p:txBody>
      </p:sp>
      <p:grpSp>
        <p:nvGrpSpPr>
          <p:cNvPr id="28" name="组合 27">
            <a:extLst>
              <a:ext uri="{FF2B5EF4-FFF2-40B4-BE49-F238E27FC236}">
                <a16:creationId xmlns:a16="http://schemas.microsoft.com/office/drawing/2014/main" id="{34D75C82-C2DE-7195-4D19-C14072BDA6C8}"/>
              </a:ext>
            </a:extLst>
          </p:cNvPr>
          <p:cNvGrpSpPr/>
          <p:nvPr/>
        </p:nvGrpSpPr>
        <p:grpSpPr>
          <a:xfrm>
            <a:off x="9666244" y="548680"/>
            <a:ext cx="1828768" cy="369332"/>
            <a:chOff x="8758708" y="1278009"/>
            <a:chExt cx="1828768" cy="369332"/>
          </a:xfrm>
        </p:grpSpPr>
        <p:sp>
          <p:nvSpPr>
            <p:cNvPr id="29" name="TextBox 3">
              <a:extLst>
                <a:ext uri="{FF2B5EF4-FFF2-40B4-BE49-F238E27FC236}">
                  <a16:creationId xmlns:a16="http://schemas.microsoft.com/office/drawing/2014/main" id="{FD71015F-74B6-21F5-56FE-E3B2DCFBE718}"/>
                </a:ext>
              </a:extLst>
            </p:cNvPr>
            <p:cNvSpPr txBox="1"/>
            <p:nvPr/>
          </p:nvSpPr>
          <p:spPr>
            <a:xfrm>
              <a:off x="8838599" y="1278009"/>
              <a:ext cx="1748877" cy="369332"/>
            </a:xfrm>
            <a:prstGeom prst="rect">
              <a:avLst/>
            </a:prstGeom>
            <a:noFill/>
          </p:spPr>
          <p:txBody>
            <a:bodyPr wrap="none" lIns="0" tIns="0" rIns="0" bIns="0" rtlCol="0">
              <a:spAutoFit/>
            </a:bodyPr>
            <a:lstStyle/>
            <a:p>
              <a:r>
                <a:rPr lang="en-US" altLang="zh-CN" dirty="0">
                  <a:gradFill>
                    <a:gsLst>
                      <a:gs pos="0">
                        <a:schemeClr val="accent2"/>
                      </a:gs>
                      <a:gs pos="100000">
                        <a:schemeClr val="accent3"/>
                      </a:gs>
                    </a:gsLst>
                    <a:lin ang="0" scaled="0"/>
                  </a:gradFill>
                  <a:latin typeface="+mj-lt"/>
                  <a:ea typeface="思源宋体 CN Heavy" panose="02020900000000000000" pitchFamily="18" charset="-122"/>
                  <a:cs typeface="阿里巴巴普惠体 Heavy" panose="00020600040101010101" pitchFamily="18" charset="-122"/>
                </a:rPr>
                <a:t>Guidebook</a:t>
              </a:r>
              <a:endParaRPr lang="zh-CN" altLang="en-US" dirty="0">
                <a:gradFill>
                  <a:gsLst>
                    <a:gs pos="0">
                      <a:schemeClr val="accent2"/>
                    </a:gs>
                    <a:gs pos="100000">
                      <a:schemeClr val="accent3"/>
                    </a:gs>
                  </a:gsLst>
                  <a:lin ang="0" scaled="0"/>
                </a:gradFill>
                <a:latin typeface="+mj-lt"/>
                <a:ea typeface="思源宋体 CN Heavy" panose="02020900000000000000" pitchFamily="18" charset="-122"/>
                <a:cs typeface="阿里巴巴普惠体 Heavy" panose="00020600040101010101" pitchFamily="18" charset="-122"/>
              </a:endParaRPr>
            </a:p>
          </p:txBody>
        </p:sp>
        <p:sp>
          <p:nvSpPr>
            <p:cNvPr id="30" name="L 形 29">
              <a:extLst>
                <a:ext uri="{FF2B5EF4-FFF2-40B4-BE49-F238E27FC236}">
                  <a16:creationId xmlns:a16="http://schemas.microsoft.com/office/drawing/2014/main" id="{CD060613-A3BA-299B-A193-0936429DB7DA}"/>
                </a:ext>
              </a:extLst>
            </p:cNvPr>
            <p:cNvSpPr/>
            <p:nvPr/>
          </p:nvSpPr>
          <p:spPr>
            <a:xfrm flipV="1">
              <a:off x="8758708" y="1278009"/>
              <a:ext cx="136134" cy="136134"/>
            </a:xfrm>
            <a:prstGeom prst="corner">
              <a:avLst>
                <a:gd name="adj1" fmla="val 22792"/>
                <a:gd name="adj2" fmla="val 19282"/>
              </a:avLst>
            </a:prstGeom>
            <a:noFill/>
            <a:ln w="12700">
              <a:gradFill>
                <a:gsLst>
                  <a:gs pos="0">
                    <a:schemeClr val="accent2"/>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3" name="Straight Connector 115">
            <a:extLst>
              <a:ext uri="{FF2B5EF4-FFF2-40B4-BE49-F238E27FC236}">
                <a16:creationId xmlns:a16="http://schemas.microsoft.com/office/drawing/2014/main" id="{CE1B0443-03E4-9A26-C360-08AF087A8430}"/>
              </a:ext>
            </a:extLst>
          </p:cNvPr>
          <p:cNvCxnSpPr>
            <a:cxnSpLocks/>
          </p:cNvCxnSpPr>
          <p:nvPr/>
        </p:nvCxnSpPr>
        <p:spPr>
          <a:xfrm>
            <a:off x="746138" y="2742049"/>
            <a:ext cx="10723550" cy="36756"/>
          </a:xfrm>
          <a:prstGeom prst="line">
            <a:avLst/>
          </a:prstGeom>
          <a:ln w="28575">
            <a:gradFill>
              <a:gsLst>
                <a:gs pos="0">
                  <a:schemeClr val="accent2"/>
                </a:gs>
                <a:gs pos="100000">
                  <a:schemeClr val="accent3"/>
                </a:gs>
              </a:gsLst>
              <a:lin ang="3600000" scaled="0"/>
            </a:gradFill>
            <a:tailEnd type="stealth" w="med" len="lg"/>
          </a:ln>
        </p:spPr>
        <p:style>
          <a:lnRef idx="1">
            <a:schemeClr val="accent1"/>
          </a:lnRef>
          <a:fillRef idx="0">
            <a:schemeClr val="accent1"/>
          </a:fillRef>
          <a:effectRef idx="0">
            <a:schemeClr val="accent1"/>
          </a:effectRef>
          <a:fontRef idx="minor">
            <a:schemeClr val="tx1"/>
          </a:fontRef>
        </p:style>
      </p:cxnSp>
      <p:grpSp>
        <p:nvGrpSpPr>
          <p:cNvPr id="76" name="Group 89">
            <a:extLst>
              <a:ext uri="{FF2B5EF4-FFF2-40B4-BE49-F238E27FC236}">
                <a16:creationId xmlns:a16="http://schemas.microsoft.com/office/drawing/2014/main" id="{4F157636-67D4-6FC9-EE78-83742760E1A9}"/>
              </a:ext>
            </a:extLst>
          </p:cNvPr>
          <p:cNvGrpSpPr/>
          <p:nvPr/>
        </p:nvGrpSpPr>
        <p:grpSpPr>
          <a:xfrm>
            <a:off x="1443678" y="2550755"/>
            <a:ext cx="1384300" cy="542290"/>
            <a:chOff x="929805" y="4201624"/>
            <a:chExt cx="1384300" cy="542462"/>
          </a:xfrm>
        </p:grpSpPr>
        <p:sp>
          <p:nvSpPr>
            <p:cNvPr id="77" name="Freeform 11">
              <a:extLst>
                <a:ext uri="{FF2B5EF4-FFF2-40B4-BE49-F238E27FC236}">
                  <a16:creationId xmlns:a16="http://schemas.microsoft.com/office/drawing/2014/main" id="{C8E12FB7-CFF2-F735-71CC-80FBCC55C154}"/>
                </a:ext>
              </a:extLst>
            </p:cNvPr>
            <p:cNvSpPr/>
            <p:nvPr/>
          </p:nvSpPr>
          <p:spPr bwMode="auto">
            <a:xfrm>
              <a:off x="929805" y="4385311"/>
              <a:ext cx="1384300" cy="358775"/>
            </a:xfrm>
            <a:custGeom>
              <a:avLst/>
              <a:gdLst>
                <a:gd name="T0" fmla="*/ 872 w 872"/>
                <a:gd name="T1" fmla="*/ 0 h 226"/>
                <a:gd name="T2" fmla="*/ 872 w 872"/>
                <a:gd name="T3" fmla="*/ 126 h 226"/>
                <a:gd name="T4" fmla="*/ 655 w 872"/>
                <a:gd name="T5" fmla="*/ 226 h 226"/>
                <a:gd name="T6" fmla="*/ 0 w 872"/>
                <a:gd name="T7" fmla="*/ 226 h 226"/>
                <a:gd name="T8" fmla="*/ 0 w 872"/>
                <a:gd name="T9" fmla="*/ 87 h 226"/>
                <a:gd name="T10" fmla="*/ 872 w 872"/>
                <a:gd name="T11" fmla="*/ 0 h 226"/>
              </a:gdLst>
              <a:ahLst/>
              <a:cxnLst>
                <a:cxn ang="0">
                  <a:pos x="T0" y="T1"/>
                </a:cxn>
                <a:cxn ang="0">
                  <a:pos x="T2" y="T3"/>
                </a:cxn>
                <a:cxn ang="0">
                  <a:pos x="T4" y="T5"/>
                </a:cxn>
                <a:cxn ang="0">
                  <a:pos x="T6" y="T7"/>
                </a:cxn>
                <a:cxn ang="0">
                  <a:pos x="T8" y="T9"/>
                </a:cxn>
                <a:cxn ang="0">
                  <a:pos x="T10" y="T11"/>
                </a:cxn>
              </a:cxnLst>
              <a:rect l="0" t="0" r="r" b="b"/>
              <a:pathLst>
                <a:path w="872" h="226">
                  <a:moveTo>
                    <a:pt x="872" y="0"/>
                  </a:moveTo>
                  <a:lnTo>
                    <a:pt x="872" y="126"/>
                  </a:lnTo>
                  <a:lnTo>
                    <a:pt x="655" y="226"/>
                  </a:lnTo>
                  <a:lnTo>
                    <a:pt x="0" y="226"/>
                  </a:lnTo>
                  <a:lnTo>
                    <a:pt x="0" y="87"/>
                  </a:lnTo>
                  <a:lnTo>
                    <a:pt x="872" y="0"/>
                  </a:lnTo>
                  <a:close/>
                </a:path>
              </a:pathLst>
            </a:custGeom>
            <a:gradFill flip="none" rotWithShape="1">
              <a:gsLst>
                <a:gs pos="100000">
                  <a:schemeClr val="accent3">
                    <a:alpha val="6000"/>
                  </a:schemeClr>
                </a:gs>
                <a:gs pos="1000">
                  <a:schemeClr val="accent2">
                    <a:alpha val="22000"/>
                  </a:schemeClr>
                </a:gs>
              </a:gsLst>
              <a:lin ang="13500000" scaled="1"/>
              <a:tileRect/>
            </a:gradFill>
            <a:ln>
              <a:noFill/>
            </a:ln>
          </p:spPr>
          <p:txBody>
            <a:bodyPr vert="horz" wrap="square" lIns="91440" tIns="45720" rIns="91440" bIns="45720" numCol="1" anchor="t" anchorCtr="0" compatLnSpc="1"/>
            <a:lstStyle/>
            <a:p>
              <a:endParaRPr lang="en-US" dirty="0">
                <a:latin typeface="+mn-ea"/>
              </a:endParaRPr>
            </a:p>
          </p:txBody>
        </p:sp>
        <p:grpSp>
          <p:nvGrpSpPr>
            <p:cNvPr id="78" name="Group 4">
              <a:extLst>
                <a:ext uri="{FF2B5EF4-FFF2-40B4-BE49-F238E27FC236}">
                  <a16:creationId xmlns:a16="http://schemas.microsoft.com/office/drawing/2014/main" id="{48AF4C27-68BE-E75E-5855-1371A46C8CFD}"/>
                </a:ext>
              </a:extLst>
            </p:cNvPr>
            <p:cNvGrpSpPr>
              <a:grpSpLocks noChangeAspect="1"/>
            </p:cNvGrpSpPr>
            <p:nvPr/>
          </p:nvGrpSpPr>
          <p:grpSpPr bwMode="auto">
            <a:xfrm>
              <a:off x="929805" y="4201624"/>
              <a:ext cx="1384300" cy="333375"/>
              <a:chOff x="3404" y="2519"/>
              <a:chExt cx="872" cy="210"/>
            </a:xfrm>
          </p:grpSpPr>
          <p:sp>
            <p:nvSpPr>
              <p:cNvPr id="79" name="Freeform 5">
                <a:extLst>
                  <a:ext uri="{FF2B5EF4-FFF2-40B4-BE49-F238E27FC236}">
                    <a16:creationId xmlns:a16="http://schemas.microsoft.com/office/drawing/2014/main" id="{713FD631-5883-4A0E-D234-A68642A790CF}"/>
                  </a:ext>
                </a:extLst>
              </p:cNvPr>
              <p:cNvSpPr/>
              <p:nvPr/>
            </p:nvSpPr>
            <p:spPr bwMode="auto">
              <a:xfrm>
                <a:off x="3404" y="2519"/>
                <a:ext cx="655" cy="210"/>
              </a:xfrm>
              <a:custGeom>
                <a:avLst/>
                <a:gdLst>
                  <a:gd name="T0" fmla="*/ 107 w 655"/>
                  <a:gd name="T1" fmla="*/ 0 h 210"/>
                  <a:gd name="T2" fmla="*/ 107 w 655"/>
                  <a:gd name="T3" fmla="*/ 93 h 210"/>
                  <a:gd name="T4" fmla="*/ 0 w 655"/>
                  <a:gd name="T5" fmla="*/ 141 h 210"/>
                  <a:gd name="T6" fmla="*/ 0 w 655"/>
                  <a:gd name="T7" fmla="*/ 210 h 210"/>
                  <a:gd name="T8" fmla="*/ 655 w 655"/>
                  <a:gd name="T9" fmla="*/ 210 h 210"/>
                  <a:gd name="T10" fmla="*/ 655 w 655"/>
                  <a:gd name="T11" fmla="*/ 141 h 210"/>
                  <a:gd name="T12" fmla="*/ 107 w 655"/>
                  <a:gd name="T13" fmla="*/ 0 h 210"/>
                </a:gdLst>
                <a:ahLst/>
                <a:cxnLst>
                  <a:cxn ang="0">
                    <a:pos x="T0" y="T1"/>
                  </a:cxn>
                  <a:cxn ang="0">
                    <a:pos x="T2" y="T3"/>
                  </a:cxn>
                  <a:cxn ang="0">
                    <a:pos x="T4" y="T5"/>
                  </a:cxn>
                  <a:cxn ang="0">
                    <a:pos x="T6" y="T7"/>
                  </a:cxn>
                  <a:cxn ang="0">
                    <a:pos x="T8" y="T9"/>
                  </a:cxn>
                  <a:cxn ang="0">
                    <a:pos x="T10" y="T11"/>
                  </a:cxn>
                  <a:cxn ang="0">
                    <a:pos x="T12" y="T13"/>
                  </a:cxn>
                </a:cxnLst>
                <a:rect l="0" t="0" r="r" b="b"/>
                <a:pathLst>
                  <a:path w="655" h="210">
                    <a:moveTo>
                      <a:pt x="107" y="0"/>
                    </a:moveTo>
                    <a:lnTo>
                      <a:pt x="107" y="93"/>
                    </a:lnTo>
                    <a:lnTo>
                      <a:pt x="0" y="141"/>
                    </a:lnTo>
                    <a:lnTo>
                      <a:pt x="0" y="210"/>
                    </a:lnTo>
                    <a:lnTo>
                      <a:pt x="655" y="210"/>
                    </a:lnTo>
                    <a:lnTo>
                      <a:pt x="655" y="141"/>
                    </a:lnTo>
                    <a:lnTo>
                      <a:pt x="107" y="0"/>
                    </a:lnTo>
                    <a:close/>
                  </a:path>
                </a:pathLst>
              </a:custGeom>
              <a:gradFill>
                <a:gsLst>
                  <a:gs pos="100000">
                    <a:schemeClr val="accent3"/>
                  </a:gs>
                  <a:gs pos="0">
                    <a:schemeClr val="accent2"/>
                  </a:gs>
                </a:gsLst>
                <a:lin ang="18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000" dirty="0">
                  <a:latin typeface="+mn-ea"/>
                </a:endParaRPr>
              </a:p>
            </p:txBody>
          </p:sp>
          <p:sp>
            <p:nvSpPr>
              <p:cNvPr id="80" name="Freeform 6">
                <a:extLst>
                  <a:ext uri="{FF2B5EF4-FFF2-40B4-BE49-F238E27FC236}">
                    <a16:creationId xmlns:a16="http://schemas.microsoft.com/office/drawing/2014/main" id="{57D1C5FC-850C-11F2-062C-1450D8E7A45D}"/>
                  </a:ext>
                </a:extLst>
              </p:cNvPr>
              <p:cNvSpPr/>
              <p:nvPr/>
            </p:nvSpPr>
            <p:spPr bwMode="auto">
              <a:xfrm>
                <a:off x="3404" y="2519"/>
                <a:ext cx="872" cy="141"/>
              </a:xfrm>
              <a:custGeom>
                <a:avLst/>
                <a:gdLst>
                  <a:gd name="T0" fmla="*/ 107 w 872"/>
                  <a:gd name="T1" fmla="*/ 0 h 141"/>
                  <a:gd name="T2" fmla="*/ 724 w 872"/>
                  <a:gd name="T3" fmla="*/ 0 h 141"/>
                  <a:gd name="T4" fmla="*/ 872 w 872"/>
                  <a:gd name="T5" fmla="*/ 51 h 141"/>
                  <a:gd name="T6" fmla="*/ 655 w 872"/>
                  <a:gd name="T7" fmla="*/ 141 h 141"/>
                  <a:gd name="T8" fmla="*/ 0 w 872"/>
                  <a:gd name="T9" fmla="*/ 141 h 141"/>
                  <a:gd name="T10" fmla="*/ 164 w 872"/>
                  <a:gd name="T11" fmla="*/ 51 h 141"/>
                  <a:gd name="T12" fmla="*/ 107 w 872"/>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872" h="141">
                    <a:moveTo>
                      <a:pt x="107" y="0"/>
                    </a:moveTo>
                    <a:lnTo>
                      <a:pt x="724" y="0"/>
                    </a:lnTo>
                    <a:lnTo>
                      <a:pt x="872" y="51"/>
                    </a:lnTo>
                    <a:lnTo>
                      <a:pt x="655" y="141"/>
                    </a:lnTo>
                    <a:lnTo>
                      <a:pt x="0" y="141"/>
                    </a:lnTo>
                    <a:lnTo>
                      <a:pt x="164" y="51"/>
                    </a:lnTo>
                    <a:lnTo>
                      <a:pt x="107" y="0"/>
                    </a:lnTo>
                    <a:close/>
                  </a:path>
                </a:pathLst>
              </a:custGeom>
              <a:gradFill>
                <a:gsLst>
                  <a:gs pos="100000">
                    <a:schemeClr val="accent3"/>
                  </a:gs>
                  <a:gs pos="0">
                    <a:schemeClr val="accent2"/>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000" dirty="0">
                  <a:latin typeface="+mn-ea"/>
                </a:endParaRPr>
              </a:p>
            </p:txBody>
          </p:sp>
          <p:sp>
            <p:nvSpPr>
              <p:cNvPr id="81" name="Freeform 7">
                <a:extLst>
                  <a:ext uri="{FF2B5EF4-FFF2-40B4-BE49-F238E27FC236}">
                    <a16:creationId xmlns:a16="http://schemas.microsoft.com/office/drawing/2014/main" id="{276F3D22-2B6D-9532-3744-6707413618F6}"/>
                  </a:ext>
                </a:extLst>
              </p:cNvPr>
              <p:cNvSpPr/>
              <p:nvPr/>
            </p:nvSpPr>
            <p:spPr bwMode="auto">
              <a:xfrm>
                <a:off x="4059" y="2570"/>
                <a:ext cx="217" cy="159"/>
              </a:xfrm>
              <a:custGeom>
                <a:avLst/>
                <a:gdLst>
                  <a:gd name="T0" fmla="*/ 217 w 217"/>
                  <a:gd name="T1" fmla="*/ 0 h 159"/>
                  <a:gd name="T2" fmla="*/ 217 w 217"/>
                  <a:gd name="T3" fmla="*/ 71 h 159"/>
                  <a:gd name="T4" fmla="*/ 0 w 217"/>
                  <a:gd name="T5" fmla="*/ 159 h 159"/>
                  <a:gd name="T6" fmla="*/ 0 w 217"/>
                  <a:gd name="T7" fmla="*/ 90 h 159"/>
                  <a:gd name="T8" fmla="*/ 217 w 217"/>
                  <a:gd name="T9" fmla="*/ 0 h 159"/>
                </a:gdLst>
                <a:ahLst/>
                <a:cxnLst>
                  <a:cxn ang="0">
                    <a:pos x="T0" y="T1"/>
                  </a:cxn>
                  <a:cxn ang="0">
                    <a:pos x="T2" y="T3"/>
                  </a:cxn>
                  <a:cxn ang="0">
                    <a:pos x="T4" y="T5"/>
                  </a:cxn>
                  <a:cxn ang="0">
                    <a:pos x="T6" y="T7"/>
                  </a:cxn>
                  <a:cxn ang="0">
                    <a:pos x="T8" y="T9"/>
                  </a:cxn>
                </a:cxnLst>
                <a:rect l="0" t="0" r="r" b="b"/>
                <a:pathLst>
                  <a:path w="217" h="159">
                    <a:moveTo>
                      <a:pt x="217" y="0"/>
                    </a:moveTo>
                    <a:lnTo>
                      <a:pt x="217" y="71"/>
                    </a:lnTo>
                    <a:lnTo>
                      <a:pt x="0" y="159"/>
                    </a:lnTo>
                    <a:lnTo>
                      <a:pt x="0" y="90"/>
                    </a:lnTo>
                    <a:lnTo>
                      <a:pt x="217" y="0"/>
                    </a:lnTo>
                    <a:close/>
                  </a:path>
                </a:pathLst>
              </a:custGeom>
              <a:gradFill flip="none" rotWithShape="1">
                <a:gsLst>
                  <a:gs pos="100000">
                    <a:schemeClr val="accent3"/>
                  </a:gs>
                  <a:gs pos="0">
                    <a:schemeClr val="accent2"/>
                  </a:gs>
                </a:gsLst>
                <a:lin ang="189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000" dirty="0">
                  <a:latin typeface="+mn-ea"/>
                </a:endParaRPr>
              </a:p>
            </p:txBody>
          </p:sp>
        </p:grpSp>
      </p:grpSp>
      <p:grpSp>
        <p:nvGrpSpPr>
          <p:cNvPr id="89" name="组合 88">
            <a:extLst>
              <a:ext uri="{FF2B5EF4-FFF2-40B4-BE49-F238E27FC236}">
                <a16:creationId xmlns:a16="http://schemas.microsoft.com/office/drawing/2014/main" id="{6A5CE123-8D60-678D-F387-AA5CFAD54361}"/>
              </a:ext>
            </a:extLst>
          </p:cNvPr>
          <p:cNvGrpSpPr/>
          <p:nvPr/>
        </p:nvGrpSpPr>
        <p:grpSpPr>
          <a:xfrm>
            <a:off x="1736731" y="1330285"/>
            <a:ext cx="798195" cy="798195"/>
            <a:chOff x="1704587" y="1330285"/>
            <a:chExt cx="798195" cy="798195"/>
          </a:xfrm>
        </p:grpSpPr>
        <p:grpSp>
          <p:nvGrpSpPr>
            <p:cNvPr id="83" name="Group 125">
              <a:extLst>
                <a:ext uri="{FF2B5EF4-FFF2-40B4-BE49-F238E27FC236}">
                  <a16:creationId xmlns:a16="http://schemas.microsoft.com/office/drawing/2014/main" id="{69BEDECF-53A0-DBC4-A5F1-B3F864CBD5F5}"/>
                </a:ext>
              </a:extLst>
            </p:cNvPr>
            <p:cNvGrpSpPr/>
            <p:nvPr/>
          </p:nvGrpSpPr>
          <p:grpSpPr>
            <a:xfrm>
              <a:off x="1704587" y="1330285"/>
              <a:ext cx="798195" cy="798195"/>
              <a:chOff x="1119850" y="3102138"/>
              <a:chExt cx="798223" cy="798223"/>
            </a:xfrm>
          </p:grpSpPr>
          <p:sp>
            <p:nvSpPr>
              <p:cNvPr id="85" name="Rectangle 116">
                <a:extLst>
                  <a:ext uri="{FF2B5EF4-FFF2-40B4-BE49-F238E27FC236}">
                    <a16:creationId xmlns:a16="http://schemas.microsoft.com/office/drawing/2014/main" id="{EE05BB45-7F40-6450-1CBD-FB6125D4185E}"/>
                  </a:ext>
                </a:extLst>
              </p:cNvPr>
              <p:cNvSpPr/>
              <p:nvPr/>
            </p:nvSpPr>
            <p:spPr>
              <a:xfrm rot="2700000">
                <a:off x="1119850" y="3102138"/>
                <a:ext cx="798223" cy="798223"/>
              </a:xfrm>
              <a:prstGeom prst="roundRect">
                <a:avLst/>
              </a:prstGeom>
              <a:gradFill>
                <a:gsLst>
                  <a:gs pos="100000">
                    <a:schemeClr val="accent3"/>
                  </a:gs>
                  <a:gs pos="0">
                    <a:schemeClr val="accent2"/>
                  </a:gs>
                </a:gsLst>
                <a:lin ang="5400000" scaled="0"/>
              </a:gradFill>
              <a:ln>
                <a:noFill/>
              </a:ln>
            </p:spPr>
            <p:txBody>
              <a:bodyPr vert="horz" wrap="square" lIns="91440" tIns="45720" rIns="91440" bIns="45720" numCol="1" anchor="t" anchorCtr="0" compatLnSpc="1"/>
              <a:lstStyle/>
              <a:p>
                <a:endParaRPr lang="en-US" dirty="0">
                  <a:solidFill>
                    <a:schemeClr val="tx1"/>
                  </a:solidFill>
                  <a:latin typeface="+mn-ea"/>
                </a:endParaRPr>
              </a:p>
            </p:txBody>
          </p:sp>
          <p:sp>
            <p:nvSpPr>
              <p:cNvPr id="86" name="Rectangle 120">
                <a:extLst>
                  <a:ext uri="{FF2B5EF4-FFF2-40B4-BE49-F238E27FC236}">
                    <a16:creationId xmlns:a16="http://schemas.microsoft.com/office/drawing/2014/main" id="{D54EF004-2B53-17D2-B9F2-D21238F90E23}"/>
                  </a:ext>
                </a:extLst>
              </p:cNvPr>
              <p:cNvSpPr/>
              <p:nvPr/>
            </p:nvSpPr>
            <p:spPr>
              <a:xfrm rot="2700000">
                <a:off x="1211935" y="3194225"/>
                <a:ext cx="614052" cy="614052"/>
              </a:xfrm>
              <a:prstGeom prst="roundRect">
                <a:avLst>
                  <a:gd name="adj" fmla="val 8945"/>
                </a:avLst>
              </a:prstGeom>
              <a:gradFill flip="none" rotWithShape="1">
                <a:gsLst>
                  <a:gs pos="0">
                    <a:schemeClr val="accent2"/>
                  </a:gs>
                  <a:gs pos="100000">
                    <a:schemeClr val="accent3">
                      <a:alpha val="53000"/>
                    </a:schemeClr>
                  </a:gs>
                </a:gsLst>
                <a:lin ang="15600000" scaled="0"/>
                <a:tileRect/>
              </a:gradFill>
              <a:ln>
                <a:noFill/>
              </a:ln>
            </p:spPr>
            <p:txBody>
              <a:bodyPr vert="horz" wrap="square" lIns="91440" tIns="45720" rIns="91440" bIns="45720" numCol="1" anchor="t" anchorCtr="0" compatLnSpc="1"/>
              <a:lstStyle/>
              <a:p>
                <a:endParaRPr lang="en-US" dirty="0">
                  <a:solidFill>
                    <a:schemeClr val="tx1"/>
                  </a:solidFill>
                  <a:latin typeface="+mn-ea"/>
                </a:endParaRPr>
              </a:p>
            </p:txBody>
          </p:sp>
        </p:grpSp>
        <p:pic>
          <p:nvPicPr>
            <p:cNvPr id="42" name="图形 41">
              <a:extLst>
                <a:ext uri="{FF2B5EF4-FFF2-40B4-BE49-F238E27FC236}">
                  <a16:creationId xmlns:a16="http://schemas.microsoft.com/office/drawing/2014/main" id="{AFBBCE35-A486-C9A8-EE2E-49C125200429}"/>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869684" y="1495382"/>
              <a:ext cx="468000" cy="468000"/>
            </a:xfrm>
            <a:prstGeom prst="rect">
              <a:avLst/>
            </a:prstGeom>
          </p:spPr>
        </p:pic>
      </p:grpSp>
      <p:grpSp>
        <p:nvGrpSpPr>
          <p:cNvPr id="54" name="Group 89">
            <a:extLst>
              <a:ext uri="{FF2B5EF4-FFF2-40B4-BE49-F238E27FC236}">
                <a16:creationId xmlns:a16="http://schemas.microsoft.com/office/drawing/2014/main" id="{AB98A425-F102-B8C2-CA43-3138F516D841}"/>
              </a:ext>
            </a:extLst>
          </p:cNvPr>
          <p:cNvGrpSpPr/>
          <p:nvPr/>
        </p:nvGrpSpPr>
        <p:grpSpPr>
          <a:xfrm>
            <a:off x="4899620" y="2550755"/>
            <a:ext cx="1384300" cy="542290"/>
            <a:chOff x="929805" y="4201624"/>
            <a:chExt cx="1384300" cy="542462"/>
          </a:xfrm>
        </p:grpSpPr>
        <p:sp>
          <p:nvSpPr>
            <p:cNvPr id="55" name="Freeform 11">
              <a:extLst>
                <a:ext uri="{FF2B5EF4-FFF2-40B4-BE49-F238E27FC236}">
                  <a16:creationId xmlns:a16="http://schemas.microsoft.com/office/drawing/2014/main" id="{BA5B8E69-A0A9-7716-C473-22BFF7AAB936}"/>
                </a:ext>
              </a:extLst>
            </p:cNvPr>
            <p:cNvSpPr/>
            <p:nvPr/>
          </p:nvSpPr>
          <p:spPr bwMode="auto">
            <a:xfrm>
              <a:off x="929805" y="4385311"/>
              <a:ext cx="1384300" cy="358775"/>
            </a:xfrm>
            <a:custGeom>
              <a:avLst/>
              <a:gdLst>
                <a:gd name="T0" fmla="*/ 872 w 872"/>
                <a:gd name="T1" fmla="*/ 0 h 226"/>
                <a:gd name="T2" fmla="*/ 872 w 872"/>
                <a:gd name="T3" fmla="*/ 126 h 226"/>
                <a:gd name="T4" fmla="*/ 655 w 872"/>
                <a:gd name="T5" fmla="*/ 226 h 226"/>
                <a:gd name="T6" fmla="*/ 0 w 872"/>
                <a:gd name="T7" fmla="*/ 226 h 226"/>
                <a:gd name="T8" fmla="*/ 0 w 872"/>
                <a:gd name="T9" fmla="*/ 87 h 226"/>
                <a:gd name="T10" fmla="*/ 872 w 872"/>
                <a:gd name="T11" fmla="*/ 0 h 226"/>
              </a:gdLst>
              <a:ahLst/>
              <a:cxnLst>
                <a:cxn ang="0">
                  <a:pos x="T0" y="T1"/>
                </a:cxn>
                <a:cxn ang="0">
                  <a:pos x="T2" y="T3"/>
                </a:cxn>
                <a:cxn ang="0">
                  <a:pos x="T4" y="T5"/>
                </a:cxn>
                <a:cxn ang="0">
                  <a:pos x="T6" y="T7"/>
                </a:cxn>
                <a:cxn ang="0">
                  <a:pos x="T8" y="T9"/>
                </a:cxn>
                <a:cxn ang="0">
                  <a:pos x="T10" y="T11"/>
                </a:cxn>
              </a:cxnLst>
              <a:rect l="0" t="0" r="r" b="b"/>
              <a:pathLst>
                <a:path w="872" h="226">
                  <a:moveTo>
                    <a:pt x="872" y="0"/>
                  </a:moveTo>
                  <a:lnTo>
                    <a:pt x="872" y="126"/>
                  </a:lnTo>
                  <a:lnTo>
                    <a:pt x="655" y="226"/>
                  </a:lnTo>
                  <a:lnTo>
                    <a:pt x="0" y="226"/>
                  </a:lnTo>
                  <a:lnTo>
                    <a:pt x="0" y="87"/>
                  </a:lnTo>
                  <a:lnTo>
                    <a:pt x="872" y="0"/>
                  </a:lnTo>
                  <a:close/>
                </a:path>
              </a:pathLst>
            </a:custGeom>
            <a:gradFill flip="none" rotWithShape="1">
              <a:gsLst>
                <a:gs pos="100000">
                  <a:schemeClr val="accent3">
                    <a:alpha val="6000"/>
                  </a:schemeClr>
                </a:gs>
                <a:gs pos="1000">
                  <a:schemeClr val="accent2">
                    <a:alpha val="22000"/>
                  </a:schemeClr>
                </a:gs>
              </a:gsLst>
              <a:lin ang="13500000" scaled="1"/>
              <a:tileRect/>
            </a:gradFill>
            <a:ln>
              <a:noFill/>
            </a:ln>
          </p:spPr>
          <p:txBody>
            <a:bodyPr vert="horz" wrap="square" lIns="91440" tIns="45720" rIns="91440" bIns="45720" numCol="1" anchor="t" anchorCtr="0" compatLnSpc="1"/>
            <a:lstStyle/>
            <a:p>
              <a:endParaRPr lang="en-US" dirty="0">
                <a:latin typeface="+mn-ea"/>
              </a:endParaRPr>
            </a:p>
          </p:txBody>
        </p:sp>
        <p:grpSp>
          <p:nvGrpSpPr>
            <p:cNvPr id="56" name="Group 4">
              <a:extLst>
                <a:ext uri="{FF2B5EF4-FFF2-40B4-BE49-F238E27FC236}">
                  <a16:creationId xmlns:a16="http://schemas.microsoft.com/office/drawing/2014/main" id="{F0A5591E-D262-1159-1F42-3FD60B956790}"/>
                </a:ext>
              </a:extLst>
            </p:cNvPr>
            <p:cNvGrpSpPr>
              <a:grpSpLocks noChangeAspect="1"/>
            </p:cNvGrpSpPr>
            <p:nvPr/>
          </p:nvGrpSpPr>
          <p:grpSpPr bwMode="auto">
            <a:xfrm>
              <a:off x="929805" y="4201624"/>
              <a:ext cx="1384300" cy="333375"/>
              <a:chOff x="3404" y="2519"/>
              <a:chExt cx="872" cy="210"/>
            </a:xfrm>
          </p:grpSpPr>
          <p:sp>
            <p:nvSpPr>
              <p:cNvPr id="57" name="Freeform 5">
                <a:extLst>
                  <a:ext uri="{FF2B5EF4-FFF2-40B4-BE49-F238E27FC236}">
                    <a16:creationId xmlns:a16="http://schemas.microsoft.com/office/drawing/2014/main" id="{4CB4467B-1651-F3D4-1E8B-2B777145418F}"/>
                  </a:ext>
                </a:extLst>
              </p:cNvPr>
              <p:cNvSpPr/>
              <p:nvPr/>
            </p:nvSpPr>
            <p:spPr bwMode="auto">
              <a:xfrm>
                <a:off x="3404" y="2519"/>
                <a:ext cx="655" cy="210"/>
              </a:xfrm>
              <a:custGeom>
                <a:avLst/>
                <a:gdLst>
                  <a:gd name="T0" fmla="*/ 107 w 655"/>
                  <a:gd name="T1" fmla="*/ 0 h 210"/>
                  <a:gd name="T2" fmla="*/ 107 w 655"/>
                  <a:gd name="T3" fmla="*/ 93 h 210"/>
                  <a:gd name="T4" fmla="*/ 0 w 655"/>
                  <a:gd name="T5" fmla="*/ 141 h 210"/>
                  <a:gd name="T6" fmla="*/ 0 w 655"/>
                  <a:gd name="T7" fmla="*/ 210 h 210"/>
                  <a:gd name="T8" fmla="*/ 655 w 655"/>
                  <a:gd name="T9" fmla="*/ 210 h 210"/>
                  <a:gd name="T10" fmla="*/ 655 w 655"/>
                  <a:gd name="T11" fmla="*/ 141 h 210"/>
                  <a:gd name="T12" fmla="*/ 107 w 655"/>
                  <a:gd name="T13" fmla="*/ 0 h 210"/>
                </a:gdLst>
                <a:ahLst/>
                <a:cxnLst>
                  <a:cxn ang="0">
                    <a:pos x="T0" y="T1"/>
                  </a:cxn>
                  <a:cxn ang="0">
                    <a:pos x="T2" y="T3"/>
                  </a:cxn>
                  <a:cxn ang="0">
                    <a:pos x="T4" y="T5"/>
                  </a:cxn>
                  <a:cxn ang="0">
                    <a:pos x="T6" y="T7"/>
                  </a:cxn>
                  <a:cxn ang="0">
                    <a:pos x="T8" y="T9"/>
                  </a:cxn>
                  <a:cxn ang="0">
                    <a:pos x="T10" y="T11"/>
                  </a:cxn>
                  <a:cxn ang="0">
                    <a:pos x="T12" y="T13"/>
                  </a:cxn>
                </a:cxnLst>
                <a:rect l="0" t="0" r="r" b="b"/>
                <a:pathLst>
                  <a:path w="655" h="210">
                    <a:moveTo>
                      <a:pt x="107" y="0"/>
                    </a:moveTo>
                    <a:lnTo>
                      <a:pt x="107" y="93"/>
                    </a:lnTo>
                    <a:lnTo>
                      <a:pt x="0" y="141"/>
                    </a:lnTo>
                    <a:lnTo>
                      <a:pt x="0" y="210"/>
                    </a:lnTo>
                    <a:lnTo>
                      <a:pt x="655" y="210"/>
                    </a:lnTo>
                    <a:lnTo>
                      <a:pt x="655" y="141"/>
                    </a:lnTo>
                    <a:lnTo>
                      <a:pt x="107" y="0"/>
                    </a:lnTo>
                    <a:close/>
                  </a:path>
                </a:pathLst>
              </a:custGeom>
              <a:gradFill>
                <a:gsLst>
                  <a:gs pos="100000">
                    <a:schemeClr val="accent3"/>
                  </a:gs>
                  <a:gs pos="0">
                    <a:schemeClr val="accent2"/>
                  </a:gs>
                </a:gsLst>
                <a:lin ang="18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000" dirty="0">
                  <a:latin typeface="+mn-ea"/>
                </a:endParaRPr>
              </a:p>
            </p:txBody>
          </p:sp>
          <p:sp>
            <p:nvSpPr>
              <p:cNvPr id="58" name="Freeform 6">
                <a:extLst>
                  <a:ext uri="{FF2B5EF4-FFF2-40B4-BE49-F238E27FC236}">
                    <a16:creationId xmlns:a16="http://schemas.microsoft.com/office/drawing/2014/main" id="{84E509B4-680D-9143-FB81-1CBB8C04F146}"/>
                  </a:ext>
                </a:extLst>
              </p:cNvPr>
              <p:cNvSpPr/>
              <p:nvPr/>
            </p:nvSpPr>
            <p:spPr bwMode="auto">
              <a:xfrm>
                <a:off x="3404" y="2519"/>
                <a:ext cx="872" cy="141"/>
              </a:xfrm>
              <a:custGeom>
                <a:avLst/>
                <a:gdLst>
                  <a:gd name="T0" fmla="*/ 107 w 872"/>
                  <a:gd name="T1" fmla="*/ 0 h 141"/>
                  <a:gd name="T2" fmla="*/ 724 w 872"/>
                  <a:gd name="T3" fmla="*/ 0 h 141"/>
                  <a:gd name="T4" fmla="*/ 872 w 872"/>
                  <a:gd name="T5" fmla="*/ 51 h 141"/>
                  <a:gd name="T6" fmla="*/ 655 w 872"/>
                  <a:gd name="T7" fmla="*/ 141 h 141"/>
                  <a:gd name="T8" fmla="*/ 0 w 872"/>
                  <a:gd name="T9" fmla="*/ 141 h 141"/>
                  <a:gd name="T10" fmla="*/ 164 w 872"/>
                  <a:gd name="T11" fmla="*/ 51 h 141"/>
                  <a:gd name="T12" fmla="*/ 107 w 872"/>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872" h="141">
                    <a:moveTo>
                      <a:pt x="107" y="0"/>
                    </a:moveTo>
                    <a:lnTo>
                      <a:pt x="724" y="0"/>
                    </a:lnTo>
                    <a:lnTo>
                      <a:pt x="872" y="51"/>
                    </a:lnTo>
                    <a:lnTo>
                      <a:pt x="655" y="141"/>
                    </a:lnTo>
                    <a:lnTo>
                      <a:pt x="0" y="141"/>
                    </a:lnTo>
                    <a:lnTo>
                      <a:pt x="164" y="51"/>
                    </a:lnTo>
                    <a:lnTo>
                      <a:pt x="107" y="0"/>
                    </a:lnTo>
                    <a:close/>
                  </a:path>
                </a:pathLst>
              </a:custGeom>
              <a:gradFill>
                <a:gsLst>
                  <a:gs pos="100000">
                    <a:schemeClr val="accent3"/>
                  </a:gs>
                  <a:gs pos="0">
                    <a:schemeClr val="accent2"/>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000" dirty="0">
                  <a:latin typeface="+mn-ea"/>
                </a:endParaRPr>
              </a:p>
            </p:txBody>
          </p:sp>
          <p:sp>
            <p:nvSpPr>
              <p:cNvPr id="59" name="Freeform 7">
                <a:extLst>
                  <a:ext uri="{FF2B5EF4-FFF2-40B4-BE49-F238E27FC236}">
                    <a16:creationId xmlns:a16="http://schemas.microsoft.com/office/drawing/2014/main" id="{86223AD4-8F99-48FA-337B-A3E31B871F0A}"/>
                  </a:ext>
                </a:extLst>
              </p:cNvPr>
              <p:cNvSpPr/>
              <p:nvPr/>
            </p:nvSpPr>
            <p:spPr bwMode="auto">
              <a:xfrm>
                <a:off x="4059" y="2570"/>
                <a:ext cx="217" cy="159"/>
              </a:xfrm>
              <a:custGeom>
                <a:avLst/>
                <a:gdLst>
                  <a:gd name="T0" fmla="*/ 217 w 217"/>
                  <a:gd name="T1" fmla="*/ 0 h 159"/>
                  <a:gd name="T2" fmla="*/ 217 w 217"/>
                  <a:gd name="T3" fmla="*/ 71 h 159"/>
                  <a:gd name="T4" fmla="*/ 0 w 217"/>
                  <a:gd name="T5" fmla="*/ 159 h 159"/>
                  <a:gd name="T6" fmla="*/ 0 w 217"/>
                  <a:gd name="T7" fmla="*/ 90 h 159"/>
                  <a:gd name="T8" fmla="*/ 217 w 217"/>
                  <a:gd name="T9" fmla="*/ 0 h 159"/>
                </a:gdLst>
                <a:ahLst/>
                <a:cxnLst>
                  <a:cxn ang="0">
                    <a:pos x="T0" y="T1"/>
                  </a:cxn>
                  <a:cxn ang="0">
                    <a:pos x="T2" y="T3"/>
                  </a:cxn>
                  <a:cxn ang="0">
                    <a:pos x="T4" y="T5"/>
                  </a:cxn>
                  <a:cxn ang="0">
                    <a:pos x="T6" y="T7"/>
                  </a:cxn>
                  <a:cxn ang="0">
                    <a:pos x="T8" y="T9"/>
                  </a:cxn>
                </a:cxnLst>
                <a:rect l="0" t="0" r="r" b="b"/>
                <a:pathLst>
                  <a:path w="217" h="159">
                    <a:moveTo>
                      <a:pt x="217" y="0"/>
                    </a:moveTo>
                    <a:lnTo>
                      <a:pt x="217" y="71"/>
                    </a:lnTo>
                    <a:lnTo>
                      <a:pt x="0" y="159"/>
                    </a:lnTo>
                    <a:lnTo>
                      <a:pt x="0" y="90"/>
                    </a:lnTo>
                    <a:lnTo>
                      <a:pt x="217" y="0"/>
                    </a:lnTo>
                    <a:close/>
                  </a:path>
                </a:pathLst>
              </a:custGeom>
              <a:gradFill flip="none" rotWithShape="1">
                <a:gsLst>
                  <a:gs pos="100000">
                    <a:schemeClr val="accent3"/>
                  </a:gs>
                  <a:gs pos="0">
                    <a:schemeClr val="accent2"/>
                  </a:gs>
                </a:gsLst>
                <a:lin ang="189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000" dirty="0">
                  <a:latin typeface="+mn-ea"/>
                </a:endParaRPr>
              </a:p>
            </p:txBody>
          </p:sp>
        </p:grpSp>
      </p:grpSp>
      <p:grpSp>
        <p:nvGrpSpPr>
          <p:cNvPr id="108" name="组合 107">
            <a:extLst>
              <a:ext uri="{FF2B5EF4-FFF2-40B4-BE49-F238E27FC236}">
                <a16:creationId xmlns:a16="http://schemas.microsoft.com/office/drawing/2014/main" id="{127FD9BB-E2BC-45C8-0E79-F96A32BE77D9}"/>
              </a:ext>
            </a:extLst>
          </p:cNvPr>
          <p:cNvGrpSpPr/>
          <p:nvPr/>
        </p:nvGrpSpPr>
        <p:grpSpPr>
          <a:xfrm>
            <a:off x="5192673" y="1330285"/>
            <a:ext cx="798195" cy="798195"/>
            <a:chOff x="5192672" y="1330285"/>
            <a:chExt cx="798195" cy="798195"/>
          </a:xfrm>
        </p:grpSpPr>
        <p:grpSp>
          <p:nvGrpSpPr>
            <p:cNvPr id="97" name="Group 125">
              <a:extLst>
                <a:ext uri="{FF2B5EF4-FFF2-40B4-BE49-F238E27FC236}">
                  <a16:creationId xmlns:a16="http://schemas.microsoft.com/office/drawing/2014/main" id="{157ED8D3-5AC9-B49D-31C4-C0C1EB7AE28A}"/>
                </a:ext>
              </a:extLst>
            </p:cNvPr>
            <p:cNvGrpSpPr/>
            <p:nvPr/>
          </p:nvGrpSpPr>
          <p:grpSpPr>
            <a:xfrm>
              <a:off x="5192672" y="1330285"/>
              <a:ext cx="798195" cy="798195"/>
              <a:chOff x="1119850" y="3102138"/>
              <a:chExt cx="798223" cy="798223"/>
            </a:xfrm>
          </p:grpSpPr>
          <p:sp>
            <p:nvSpPr>
              <p:cNvPr id="99" name="Rectangle 116">
                <a:extLst>
                  <a:ext uri="{FF2B5EF4-FFF2-40B4-BE49-F238E27FC236}">
                    <a16:creationId xmlns:a16="http://schemas.microsoft.com/office/drawing/2014/main" id="{3951DF88-3E1B-AC18-8A6F-76C92A68C4CE}"/>
                  </a:ext>
                </a:extLst>
              </p:cNvPr>
              <p:cNvSpPr/>
              <p:nvPr/>
            </p:nvSpPr>
            <p:spPr>
              <a:xfrm rot="2700000">
                <a:off x="1119850" y="3102138"/>
                <a:ext cx="798223" cy="798223"/>
              </a:xfrm>
              <a:prstGeom prst="roundRect">
                <a:avLst/>
              </a:prstGeom>
              <a:gradFill>
                <a:gsLst>
                  <a:gs pos="100000">
                    <a:schemeClr val="accent3"/>
                  </a:gs>
                  <a:gs pos="0">
                    <a:schemeClr val="accent2"/>
                  </a:gs>
                </a:gsLst>
                <a:lin ang="5400000" scaled="0"/>
              </a:gradFill>
              <a:ln>
                <a:noFill/>
              </a:ln>
            </p:spPr>
            <p:txBody>
              <a:bodyPr vert="horz" wrap="square" lIns="91440" tIns="45720" rIns="91440" bIns="45720" numCol="1" anchor="t" anchorCtr="0" compatLnSpc="1"/>
              <a:lstStyle/>
              <a:p>
                <a:endParaRPr lang="en-US" dirty="0">
                  <a:solidFill>
                    <a:schemeClr val="tx1"/>
                  </a:solidFill>
                  <a:latin typeface="+mn-ea"/>
                </a:endParaRPr>
              </a:p>
            </p:txBody>
          </p:sp>
          <p:sp>
            <p:nvSpPr>
              <p:cNvPr id="100" name="Rectangle 120">
                <a:extLst>
                  <a:ext uri="{FF2B5EF4-FFF2-40B4-BE49-F238E27FC236}">
                    <a16:creationId xmlns:a16="http://schemas.microsoft.com/office/drawing/2014/main" id="{A7478BBF-FC64-9CF6-4C61-280083528FB6}"/>
                  </a:ext>
                </a:extLst>
              </p:cNvPr>
              <p:cNvSpPr/>
              <p:nvPr/>
            </p:nvSpPr>
            <p:spPr>
              <a:xfrm rot="2700000">
                <a:off x="1211935" y="3194225"/>
                <a:ext cx="614052" cy="614052"/>
              </a:xfrm>
              <a:prstGeom prst="roundRect">
                <a:avLst>
                  <a:gd name="adj" fmla="val 8945"/>
                </a:avLst>
              </a:prstGeom>
              <a:gradFill flip="none" rotWithShape="1">
                <a:gsLst>
                  <a:gs pos="0">
                    <a:schemeClr val="accent2"/>
                  </a:gs>
                  <a:gs pos="100000">
                    <a:schemeClr val="accent3">
                      <a:alpha val="53000"/>
                    </a:schemeClr>
                  </a:gs>
                </a:gsLst>
                <a:lin ang="15600000" scaled="0"/>
                <a:tileRect/>
              </a:gradFill>
              <a:ln>
                <a:noFill/>
              </a:ln>
            </p:spPr>
            <p:txBody>
              <a:bodyPr vert="horz" wrap="square" lIns="91440" tIns="45720" rIns="91440" bIns="45720" numCol="1" anchor="t" anchorCtr="0" compatLnSpc="1"/>
              <a:lstStyle/>
              <a:p>
                <a:endParaRPr lang="en-US" dirty="0">
                  <a:solidFill>
                    <a:schemeClr val="tx1"/>
                  </a:solidFill>
                  <a:latin typeface="+mn-ea"/>
                </a:endParaRPr>
              </a:p>
            </p:txBody>
          </p:sp>
        </p:grpSp>
        <p:pic>
          <p:nvPicPr>
            <p:cNvPr id="44" name="图形 43">
              <a:extLst>
                <a:ext uri="{FF2B5EF4-FFF2-40B4-BE49-F238E27FC236}">
                  <a16:creationId xmlns:a16="http://schemas.microsoft.com/office/drawing/2014/main" id="{90B74295-8A36-E75A-77D6-6F0AFAAEDCB6}"/>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5357769" y="1495382"/>
              <a:ext cx="468000" cy="468000"/>
            </a:xfrm>
            <a:prstGeom prst="rect">
              <a:avLst/>
            </a:prstGeom>
          </p:spPr>
        </p:pic>
      </p:grpSp>
      <p:grpSp>
        <p:nvGrpSpPr>
          <p:cNvPr id="90" name="Group 89">
            <a:extLst>
              <a:ext uri="{FF2B5EF4-FFF2-40B4-BE49-F238E27FC236}">
                <a16:creationId xmlns:a16="http://schemas.microsoft.com/office/drawing/2014/main" id="{9C75A8C2-0983-FD6B-376D-009387BD5241}"/>
              </a:ext>
            </a:extLst>
          </p:cNvPr>
          <p:cNvGrpSpPr/>
          <p:nvPr/>
        </p:nvGrpSpPr>
        <p:grpSpPr>
          <a:xfrm>
            <a:off x="8726006" y="2550755"/>
            <a:ext cx="1384300" cy="542290"/>
            <a:chOff x="929805" y="4201624"/>
            <a:chExt cx="1384300" cy="542462"/>
          </a:xfrm>
        </p:grpSpPr>
        <p:sp>
          <p:nvSpPr>
            <p:cNvPr id="91" name="Freeform 11">
              <a:extLst>
                <a:ext uri="{FF2B5EF4-FFF2-40B4-BE49-F238E27FC236}">
                  <a16:creationId xmlns:a16="http://schemas.microsoft.com/office/drawing/2014/main" id="{D91867D1-7EAE-A204-0BF1-D291AD9CBC6D}"/>
                </a:ext>
              </a:extLst>
            </p:cNvPr>
            <p:cNvSpPr/>
            <p:nvPr/>
          </p:nvSpPr>
          <p:spPr bwMode="auto">
            <a:xfrm>
              <a:off x="929805" y="4385311"/>
              <a:ext cx="1384300" cy="358775"/>
            </a:xfrm>
            <a:custGeom>
              <a:avLst/>
              <a:gdLst>
                <a:gd name="T0" fmla="*/ 872 w 872"/>
                <a:gd name="T1" fmla="*/ 0 h 226"/>
                <a:gd name="T2" fmla="*/ 872 w 872"/>
                <a:gd name="T3" fmla="*/ 126 h 226"/>
                <a:gd name="T4" fmla="*/ 655 w 872"/>
                <a:gd name="T5" fmla="*/ 226 h 226"/>
                <a:gd name="T6" fmla="*/ 0 w 872"/>
                <a:gd name="T7" fmla="*/ 226 h 226"/>
                <a:gd name="T8" fmla="*/ 0 w 872"/>
                <a:gd name="T9" fmla="*/ 87 h 226"/>
                <a:gd name="T10" fmla="*/ 872 w 872"/>
                <a:gd name="T11" fmla="*/ 0 h 226"/>
              </a:gdLst>
              <a:ahLst/>
              <a:cxnLst>
                <a:cxn ang="0">
                  <a:pos x="T0" y="T1"/>
                </a:cxn>
                <a:cxn ang="0">
                  <a:pos x="T2" y="T3"/>
                </a:cxn>
                <a:cxn ang="0">
                  <a:pos x="T4" y="T5"/>
                </a:cxn>
                <a:cxn ang="0">
                  <a:pos x="T6" y="T7"/>
                </a:cxn>
                <a:cxn ang="0">
                  <a:pos x="T8" y="T9"/>
                </a:cxn>
                <a:cxn ang="0">
                  <a:pos x="T10" y="T11"/>
                </a:cxn>
              </a:cxnLst>
              <a:rect l="0" t="0" r="r" b="b"/>
              <a:pathLst>
                <a:path w="872" h="226">
                  <a:moveTo>
                    <a:pt x="872" y="0"/>
                  </a:moveTo>
                  <a:lnTo>
                    <a:pt x="872" y="126"/>
                  </a:lnTo>
                  <a:lnTo>
                    <a:pt x="655" y="226"/>
                  </a:lnTo>
                  <a:lnTo>
                    <a:pt x="0" y="226"/>
                  </a:lnTo>
                  <a:lnTo>
                    <a:pt x="0" y="87"/>
                  </a:lnTo>
                  <a:lnTo>
                    <a:pt x="872" y="0"/>
                  </a:lnTo>
                  <a:close/>
                </a:path>
              </a:pathLst>
            </a:custGeom>
            <a:gradFill flip="none" rotWithShape="1">
              <a:gsLst>
                <a:gs pos="100000">
                  <a:schemeClr val="accent3">
                    <a:alpha val="6000"/>
                  </a:schemeClr>
                </a:gs>
                <a:gs pos="1000">
                  <a:schemeClr val="accent2">
                    <a:alpha val="22000"/>
                  </a:schemeClr>
                </a:gs>
              </a:gsLst>
              <a:lin ang="13500000" scaled="1"/>
              <a:tileRect/>
            </a:gradFill>
            <a:ln>
              <a:noFill/>
            </a:ln>
          </p:spPr>
          <p:txBody>
            <a:bodyPr vert="horz" wrap="square" lIns="91440" tIns="45720" rIns="91440" bIns="45720" numCol="1" anchor="t" anchorCtr="0" compatLnSpc="1"/>
            <a:lstStyle/>
            <a:p>
              <a:endParaRPr lang="en-US" dirty="0">
                <a:latin typeface="+mn-ea"/>
              </a:endParaRPr>
            </a:p>
          </p:txBody>
        </p:sp>
        <p:grpSp>
          <p:nvGrpSpPr>
            <p:cNvPr id="92" name="Group 4">
              <a:extLst>
                <a:ext uri="{FF2B5EF4-FFF2-40B4-BE49-F238E27FC236}">
                  <a16:creationId xmlns:a16="http://schemas.microsoft.com/office/drawing/2014/main" id="{B620DA52-CCF3-8564-71DC-5EA67738BBEE}"/>
                </a:ext>
              </a:extLst>
            </p:cNvPr>
            <p:cNvGrpSpPr>
              <a:grpSpLocks noChangeAspect="1"/>
            </p:cNvGrpSpPr>
            <p:nvPr/>
          </p:nvGrpSpPr>
          <p:grpSpPr bwMode="auto">
            <a:xfrm>
              <a:off x="929805" y="4201624"/>
              <a:ext cx="1384300" cy="333375"/>
              <a:chOff x="3404" y="2519"/>
              <a:chExt cx="872" cy="210"/>
            </a:xfrm>
          </p:grpSpPr>
          <p:sp>
            <p:nvSpPr>
              <p:cNvPr id="93" name="Freeform 5">
                <a:extLst>
                  <a:ext uri="{FF2B5EF4-FFF2-40B4-BE49-F238E27FC236}">
                    <a16:creationId xmlns:a16="http://schemas.microsoft.com/office/drawing/2014/main" id="{1FA02C6B-D9B6-D919-37B0-636E495D1A9C}"/>
                  </a:ext>
                </a:extLst>
              </p:cNvPr>
              <p:cNvSpPr/>
              <p:nvPr/>
            </p:nvSpPr>
            <p:spPr bwMode="auto">
              <a:xfrm>
                <a:off x="3404" y="2519"/>
                <a:ext cx="655" cy="210"/>
              </a:xfrm>
              <a:custGeom>
                <a:avLst/>
                <a:gdLst>
                  <a:gd name="T0" fmla="*/ 107 w 655"/>
                  <a:gd name="T1" fmla="*/ 0 h 210"/>
                  <a:gd name="T2" fmla="*/ 107 w 655"/>
                  <a:gd name="T3" fmla="*/ 93 h 210"/>
                  <a:gd name="T4" fmla="*/ 0 w 655"/>
                  <a:gd name="T5" fmla="*/ 141 h 210"/>
                  <a:gd name="T6" fmla="*/ 0 w 655"/>
                  <a:gd name="T7" fmla="*/ 210 h 210"/>
                  <a:gd name="T8" fmla="*/ 655 w 655"/>
                  <a:gd name="T9" fmla="*/ 210 h 210"/>
                  <a:gd name="T10" fmla="*/ 655 w 655"/>
                  <a:gd name="T11" fmla="*/ 141 h 210"/>
                  <a:gd name="T12" fmla="*/ 107 w 655"/>
                  <a:gd name="T13" fmla="*/ 0 h 210"/>
                </a:gdLst>
                <a:ahLst/>
                <a:cxnLst>
                  <a:cxn ang="0">
                    <a:pos x="T0" y="T1"/>
                  </a:cxn>
                  <a:cxn ang="0">
                    <a:pos x="T2" y="T3"/>
                  </a:cxn>
                  <a:cxn ang="0">
                    <a:pos x="T4" y="T5"/>
                  </a:cxn>
                  <a:cxn ang="0">
                    <a:pos x="T6" y="T7"/>
                  </a:cxn>
                  <a:cxn ang="0">
                    <a:pos x="T8" y="T9"/>
                  </a:cxn>
                  <a:cxn ang="0">
                    <a:pos x="T10" y="T11"/>
                  </a:cxn>
                  <a:cxn ang="0">
                    <a:pos x="T12" y="T13"/>
                  </a:cxn>
                </a:cxnLst>
                <a:rect l="0" t="0" r="r" b="b"/>
                <a:pathLst>
                  <a:path w="655" h="210">
                    <a:moveTo>
                      <a:pt x="107" y="0"/>
                    </a:moveTo>
                    <a:lnTo>
                      <a:pt x="107" y="93"/>
                    </a:lnTo>
                    <a:lnTo>
                      <a:pt x="0" y="141"/>
                    </a:lnTo>
                    <a:lnTo>
                      <a:pt x="0" y="210"/>
                    </a:lnTo>
                    <a:lnTo>
                      <a:pt x="655" y="210"/>
                    </a:lnTo>
                    <a:lnTo>
                      <a:pt x="655" y="141"/>
                    </a:lnTo>
                    <a:lnTo>
                      <a:pt x="107" y="0"/>
                    </a:lnTo>
                    <a:close/>
                  </a:path>
                </a:pathLst>
              </a:custGeom>
              <a:gradFill>
                <a:gsLst>
                  <a:gs pos="100000">
                    <a:schemeClr val="accent3"/>
                  </a:gs>
                  <a:gs pos="0">
                    <a:schemeClr val="accent2"/>
                  </a:gs>
                </a:gsLst>
                <a:lin ang="18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000" dirty="0">
                  <a:latin typeface="+mn-ea"/>
                </a:endParaRPr>
              </a:p>
            </p:txBody>
          </p:sp>
          <p:sp>
            <p:nvSpPr>
              <p:cNvPr id="94" name="Freeform 6">
                <a:extLst>
                  <a:ext uri="{FF2B5EF4-FFF2-40B4-BE49-F238E27FC236}">
                    <a16:creationId xmlns:a16="http://schemas.microsoft.com/office/drawing/2014/main" id="{2A0FD07F-5834-6761-4556-44A91E947806}"/>
                  </a:ext>
                </a:extLst>
              </p:cNvPr>
              <p:cNvSpPr/>
              <p:nvPr/>
            </p:nvSpPr>
            <p:spPr bwMode="auto">
              <a:xfrm>
                <a:off x="3404" y="2519"/>
                <a:ext cx="872" cy="141"/>
              </a:xfrm>
              <a:custGeom>
                <a:avLst/>
                <a:gdLst>
                  <a:gd name="T0" fmla="*/ 107 w 872"/>
                  <a:gd name="T1" fmla="*/ 0 h 141"/>
                  <a:gd name="T2" fmla="*/ 724 w 872"/>
                  <a:gd name="T3" fmla="*/ 0 h 141"/>
                  <a:gd name="T4" fmla="*/ 872 w 872"/>
                  <a:gd name="T5" fmla="*/ 51 h 141"/>
                  <a:gd name="T6" fmla="*/ 655 w 872"/>
                  <a:gd name="T7" fmla="*/ 141 h 141"/>
                  <a:gd name="T8" fmla="*/ 0 w 872"/>
                  <a:gd name="T9" fmla="*/ 141 h 141"/>
                  <a:gd name="T10" fmla="*/ 164 w 872"/>
                  <a:gd name="T11" fmla="*/ 51 h 141"/>
                  <a:gd name="T12" fmla="*/ 107 w 872"/>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872" h="141">
                    <a:moveTo>
                      <a:pt x="107" y="0"/>
                    </a:moveTo>
                    <a:lnTo>
                      <a:pt x="724" y="0"/>
                    </a:lnTo>
                    <a:lnTo>
                      <a:pt x="872" y="51"/>
                    </a:lnTo>
                    <a:lnTo>
                      <a:pt x="655" y="141"/>
                    </a:lnTo>
                    <a:lnTo>
                      <a:pt x="0" y="141"/>
                    </a:lnTo>
                    <a:lnTo>
                      <a:pt x="164" y="51"/>
                    </a:lnTo>
                    <a:lnTo>
                      <a:pt x="107" y="0"/>
                    </a:lnTo>
                    <a:close/>
                  </a:path>
                </a:pathLst>
              </a:custGeom>
              <a:gradFill>
                <a:gsLst>
                  <a:gs pos="100000">
                    <a:schemeClr val="accent3"/>
                  </a:gs>
                  <a:gs pos="0">
                    <a:schemeClr val="accent2"/>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000" dirty="0">
                  <a:latin typeface="+mn-ea"/>
                </a:endParaRPr>
              </a:p>
            </p:txBody>
          </p:sp>
          <p:sp>
            <p:nvSpPr>
              <p:cNvPr id="95" name="Freeform 7">
                <a:extLst>
                  <a:ext uri="{FF2B5EF4-FFF2-40B4-BE49-F238E27FC236}">
                    <a16:creationId xmlns:a16="http://schemas.microsoft.com/office/drawing/2014/main" id="{80C6B75C-3BC5-1A1D-762E-A3541A174B92}"/>
                  </a:ext>
                </a:extLst>
              </p:cNvPr>
              <p:cNvSpPr/>
              <p:nvPr/>
            </p:nvSpPr>
            <p:spPr bwMode="auto">
              <a:xfrm>
                <a:off x="4059" y="2570"/>
                <a:ext cx="217" cy="159"/>
              </a:xfrm>
              <a:custGeom>
                <a:avLst/>
                <a:gdLst>
                  <a:gd name="T0" fmla="*/ 217 w 217"/>
                  <a:gd name="T1" fmla="*/ 0 h 159"/>
                  <a:gd name="T2" fmla="*/ 217 w 217"/>
                  <a:gd name="T3" fmla="*/ 71 h 159"/>
                  <a:gd name="T4" fmla="*/ 0 w 217"/>
                  <a:gd name="T5" fmla="*/ 159 h 159"/>
                  <a:gd name="T6" fmla="*/ 0 w 217"/>
                  <a:gd name="T7" fmla="*/ 90 h 159"/>
                  <a:gd name="T8" fmla="*/ 217 w 217"/>
                  <a:gd name="T9" fmla="*/ 0 h 159"/>
                </a:gdLst>
                <a:ahLst/>
                <a:cxnLst>
                  <a:cxn ang="0">
                    <a:pos x="T0" y="T1"/>
                  </a:cxn>
                  <a:cxn ang="0">
                    <a:pos x="T2" y="T3"/>
                  </a:cxn>
                  <a:cxn ang="0">
                    <a:pos x="T4" y="T5"/>
                  </a:cxn>
                  <a:cxn ang="0">
                    <a:pos x="T6" y="T7"/>
                  </a:cxn>
                  <a:cxn ang="0">
                    <a:pos x="T8" y="T9"/>
                  </a:cxn>
                </a:cxnLst>
                <a:rect l="0" t="0" r="r" b="b"/>
                <a:pathLst>
                  <a:path w="217" h="159">
                    <a:moveTo>
                      <a:pt x="217" y="0"/>
                    </a:moveTo>
                    <a:lnTo>
                      <a:pt x="217" y="71"/>
                    </a:lnTo>
                    <a:lnTo>
                      <a:pt x="0" y="159"/>
                    </a:lnTo>
                    <a:lnTo>
                      <a:pt x="0" y="90"/>
                    </a:lnTo>
                    <a:lnTo>
                      <a:pt x="217" y="0"/>
                    </a:lnTo>
                    <a:close/>
                  </a:path>
                </a:pathLst>
              </a:custGeom>
              <a:gradFill flip="none" rotWithShape="1">
                <a:gsLst>
                  <a:gs pos="100000">
                    <a:schemeClr val="accent3"/>
                  </a:gs>
                  <a:gs pos="0">
                    <a:schemeClr val="accent2"/>
                  </a:gs>
                </a:gsLst>
                <a:lin ang="189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000" dirty="0">
                  <a:latin typeface="+mn-ea"/>
                </a:endParaRPr>
              </a:p>
            </p:txBody>
          </p:sp>
        </p:grpSp>
      </p:grpSp>
      <p:grpSp>
        <p:nvGrpSpPr>
          <p:cNvPr id="106" name="组合 105">
            <a:extLst>
              <a:ext uri="{FF2B5EF4-FFF2-40B4-BE49-F238E27FC236}">
                <a16:creationId xmlns:a16="http://schemas.microsoft.com/office/drawing/2014/main" id="{A14D8BB1-C6D8-8BCC-D47C-E55A434D39CE}"/>
              </a:ext>
            </a:extLst>
          </p:cNvPr>
          <p:cNvGrpSpPr/>
          <p:nvPr/>
        </p:nvGrpSpPr>
        <p:grpSpPr>
          <a:xfrm>
            <a:off x="9019059" y="1330285"/>
            <a:ext cx="798195" cy="798195"/>
            <a:chOff x="8817371" y="1330285"/>
            <a:chExt cx="798195" cy="798195"/>
          </a:xfrm>
        </p:grpSpPr>
        <p:grpSp>
          <p:nvGrpSpPr>
            <p:cNvPr id="102" name="Group 125">
              <a:extLst>
                <a:ext uri="{FF2B5EF4-FFF2-40B4-BE49-F238E27FC236}">
                  <a16:creationId xmlns:a16="http://schemas.microsoft.com/office/drawing/2014/main" id="{96D4C829-12DF-39F8-DB47-585A31F86E0A}"/>
                </a:ext>
              </a:extLst>
            </p:cNvPr>
            <p:cNvGrpSpPr/>
            <p:nvPr/>
          </p:nvGrpSpPr>
          <p:grpSpPr>
            <a:xfrm>
              <a:off x="8817371" y="1330285"/>
              <a:ext cx="798195" cy="798195"/>
              <a:chOff x="1119850" y="3102138"/>
              <a:chExt cx="798223" cy="798223"/>
            </a:xfrm>
          </p:grpSpPr>
          <p:sp>
            <p:nvSpPr>
              <p:cNvPr id="104" name="Rectangle 116">
                <a:extLst>
                  <a:ext uri="{FF2B5EF4-FFF2-40B4-BE49-F238E27FC236}">
                    <a16:creationId xmlns:a16="http://schemas.microsoft.com/office/drawing/2014/main" id="{6481C5B0-8B55-4943-4BE4-DEDC15913286}"/>
                  </a:ext>
                </a:extLst>
              </p:cNvPr>
              <p:cNvSpPr/>
              <p:nvPr/>
            </p:nvSpPr>
            <p:spPr>
              <a:xfrm rot="2700000">
                <a:off x="1119850" y="3102138"/>
                <a:ext cx="798223" cy="798223"/>
              </a:xfrm>
              <a:prstGeom prst="roundRect">
                <a:avLst/>
              </a:prstGeom>
              <a:gradFill>
                <a:gsLst>
                  <a:gs pos="100000">
                    <a:schemeClr val="accent3"/>
                  </a:gs>
                  <a:gs pos="0">
                    <a:schemeClr val="accent2"/>
                  </a:gs>
                </a:gsLst>
                <a:lin ang="5400000" scaled="0"/>
              </a:gradFill>
              <a:ln>
                <a:noFill/>
              </a:ln>
            </p:spPr>
            <p:txBody>
              <a:bodyPr vert="horz" wrap="square" lIns="91440" tIns="45720" rIns="91440" bIns="45720" numCol="1" anchor="t" anchorCtr="0" compatLnSpc="1"/>
              <a:lstStyle/>
              <a:p>
                <a:endParaRPr lang="en-US" dirty="0">
                  <a:solidFill>
                    <a:schemeClr val="tx1"/>
                  </a:solidFill>
                  <a:latin typeface="+mn-ea"/>
                </a:endParaRPr>
              </a:p>
            </p:txBody>
          </p:sp>
          <p:sp>
            <p:nvSpPr>
              <p:cNvPr id="105" name="Rectangle 120">
                <a:extLst>
                  <a:ext uri="{FF2B5EF4-FFF2-40B4-BE49-F238E27FC236}">
                    <a16:creationId xmlns:a16="http://schemas.microsoft.com/office/drawing/2014/main" id="{2F8842EC-9D7F-A65F-E369-0FF817456DBE}"/>
                  </a:ext>
                </a:extLst>
              </p:cNvPr>
              <p:cNvSpPr/>
              <p:nvPr/>
            </p:nvSpPr>
            <p:spPr>
              <a:xfrm rot="2700000">
                <a:off x="1211935" y="3194225"/>
                <a:ext cx="614052" cy="614052"/>
              </a:xfrm>
              <a:prstGeom prst="roundRect">
                <a:avLst>
                  <a:gd name="adj" fmla="val 8945"/>
                </a:avLst>
              </a:prstGeom>
              <a:gradFill flip="none" rotWithShape="1">
                <a:gsLst>
                  <a:gs pos="0">
                    <a:schemeClr val="accent2"/>
                  </a:gs>
                  <a:gs pos="100000">
                    <a:schemeClr val="accent3">
                      <a:alpha val="53000"/>
                    </a:schemeClr>
                  </a:gs>
                </a:gsLst>
                <a:lin ang="15600000" scaled="0"/>
                <a:tileRect/>
              </a:gradFill>
              <a:ln>
                <a:noFill/>
              </a:ln>
            </p:spPr>
            <p:txBody>
              <a:bodyPr vert="horz" wrap="square" lIns="91440" tIns="45720" rIns="91440" bIns="45720" numCol="1" anchor="t" anchorCtr="0" compatLnSpc="1"/>
              <a:lstStyle/>
              <a:p>
                <a:endParaRPr lang="en-US" dirty="0">
                  <a:solidFill>
                    <a:schemeClr val="tx1"/>
                  </a:solidFill>
                  <a:latin typeface="+mn-ea"/>
                </a:endParaRPr>
              </a:p>
            </p:txBody>
          </p:sp>
        </p:grpSp>
        <p:pic>
          <p:nvPicPr>
            <p:cNvPr id="46" name="图形 45">
              <a:extLst>
                <a:ext uri="{FF2B5EF4-FFF2-40B4-BE49-F238E27FC236}">
                  <a16:creationId xmlns:a16="http://schemas.microsoft.com/office/drawing/2014/main" id="{FA4B7A09-47DB-5FC9-37F1-642BDEA51A31}"/>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8982468" y="1495382"/>
              <a:ext cx="468000" cy="468000"/>
            </a:xfrm>
            <a:prstGeom prst="rect">
              <a:avLst/>
            </a:prstGeom>
          </p:spPr>
        </p:pic>
      </p:grpSp>
      <p:cxnSp>
        <p:nvCxnSpPr>
          <p:cNvPr id="112" name="直接连接符 111">
            <a:extLst>
              <a:ext uri="{FF2B5EF4-FFF2-40B4-BE49-F238E27FC236}">
                <a16:creationId xmlns:a16="http://schemas.microsoft.com/office/drawing/2014/main" id="{C18E0D2A-286C-177E-79B3-86313EBAF6C5}"/>
              </a:ext>
            </a:extLst>
          </p:cNvPr>
          <p:cNvCxnSpPr>
            <a:cxnSpLocks/>
          </p:cNvCxnSpPr>
          <p:nvPr/>
        </p:nvCxnSpPr>
        <p:spPr>
          <a:xfrm>
            <a:off x="3235221" y="3344719"/>
            <a:ext cx="1021792" cy="1"/>
          </a:xfrm>
          <a:prstGeom prst="line">
            <a:avLst/>
          </a:prstGeom>
          <a:ln>
            <a:gradFill>
              <a:gsLst>
                <a:gs pos="0">
                  <a:schemeClr val="accent2">
                    <a:alpha val="44000"/>
                  </a:schemeClr>
                </a:gs>
                <a:gs pos="100000">
                  <a:schemeClr val="accent3">
                    <a:alpha val="46000"/>
                  </a:schemeClr>
                </a:gs>
              </a:gsLst>
              <a:lin ang="5400000" scaled="1"/>
            </a:gradFill>
            <a:prstDash val="sysDash"/>
            <a:tailEnd type="stealth" w="med" len="lg"/>
          </a:ln>
        </p:spPr>
        <p:style>
          <a:lnRef idx="1">
            <a:schemeClr val="accent1"/>
          </a:lnRef>
          <a:fillRef idx="0">
            <a:schemeClr val="accent1"/>
          </a:fillRef>
          <a:effectRef idx="0">
            <a:schemeClr val="accent1"/>
          </a:effectRef>
          <a:fontRef idx="minor">
            <a:schemeClr val="tx1"/>
          </a:fontRef>
        </p:style>
      </p:cxnSp>
      <p:cxnSp>
        <p:nvCxnSpPr>
          <p:cNvPr id="113" name="直接连接符 112">
            <a:extLst>
              <a:ext uri="{FF2B5EF4-FFF2-40B4-BE49-F238E27FC236}">
                <a16:creationId xmlns:a16="http://schemas.microsoft.com/office/drawing/2014/main" id="{8D11DCB4-D9D8-3BBC-C423-4A25E1FA1E7E}"/>
              </a:ext>
            </a:extLst>
          </p:cNvPr>
          <p:cNvCxnSpPr>
            <a:cxnSpLocks/>
          </p:cNvCxnSpPr>
          <p:nvPr/>
        </p:nvCxnSpPr>
        <p:spPr>
          <a:xfrm>
            <a:off x="6606419" y="3344719"/>
            <a:ext cx="1021792" cy="1"/>
          </a:xfrm>
          <a:prstGeom prst="line">
            <a:avLst/>
          </a:prstGeom>
          <a:ln>
            <a:gradFill>
              <a:gsLst>
                <a:gs pos="0">
                  <a:schemeClr val="accent2">
                    <a:alpha val="44000"/>
                  </a:schemeClr>
                </a:gs>
                <a:gs pos="100000">
                  <a:schemeClr val="accent3">
                    <a:alpha val="46000"/>
                  </a:schemeClr>
                </a:gs>
              </a:gsLst>
              <a:lin ang="5400000" scaled="1"/>
            </a:gradFill>
            <a:prstDash val="sysDash"/>
            <a:tailEnd type="stealth" w="med" len="lg"/>
          </a:ln>
        </p:spPr>
        <p:style>
          <a:lnRef idx="1">
            <a:schemeClr val="accent1"/>
          </a:lnRef>
          <a:fillRef idx="0">
            <a:schemeClr val="accent1"/>
          </a:fillRef>
          <a:effectRef idx="0">
            <a:schemeClr val="accent1"/>
          </a:effectRef>
          <a:fontRef idx="minor">
            <a:schemeClr val="tx1"/>
          </a:fontRef>
        </p:style>
      </p:cxnSp>
      <p:cxnSp>
        <p:nvCxnSpPr>
          <p:cNvPr id="114" name="Straight Connector 115">
            <a:extLst>
              <a:ext uri="{FF2B5EF4-FFF2-40B4-BE49-F238E27FC236}">
                <a16:creationId xmlns:a16="http://schemas.microsoft.com/office/drawing/2014/main" id="{1C16F716-6B0B-95D1-3AC3-5D5853B8857F}"/>
              </a:ext>
            </a:extLst>
          </p:cNvPr>
          <p:cNvCxnSpPr>
            <a:cxnSpLocks/>
          </p:cNvCxnSpPr>
          <p:nvPr/>
        </p:nvCxnSpPr>
        <p:spPr>
          <a:xfrm>
            <a:off x="1159323" y="4257190"/>
            <a:ext cx="6468888" cy="22173"/>
          </a:xfrm>
          <a:prstGeom prst="line">
            <a:avLst/>
          </a:prstGeom>
          <a:ln w="9525">
            <a:gradFill>
              <a:gsLst>
                <a:gs pos="0">
                  <a:schemeClr val="accent2">
                    <a:alpha val="53000"/>
                  </a:schemeClr>
                </a:gs>
                <a:gs pos="100000">
                  <a:schemeClr val="accent3">
                    <a:alpha val="52000"/>
                  </a:schemeClr>
                </a:gs>
              </a:gsLst>
              <a:lin ang="3600000" scaled="0"/>
            </a:gradFill>
          </a:ln>
        </p:spPr>
        <p:style>
          <a:lnRef idx="1">
            <a:schemeClr val="accent1"/>
          </a:lnRef>
          <a:fillRef idx="0">
            <a:schemeClr val="accent1"/>
          </a:fillRef>
          <a:effectRef idx="0">
            <a:schemeClr val="accent1"/>
          </a:effectRef>
          <a:fontRef idx="minor">
            <a:schemeClr val="tx1"/>
          </a:fontRef>
        </p:style>
      </p:cxnSp>
      <p:cxnSp>
        <p:nvCxnSpPr>
          <p:cNvPr id="116" name="Straight Connector 115">
            <a:extLst>
              <a:ext uri="{FF2B5EF4-FFF2-40B4-BE49-F238E27FC236}">
                <a16:creationId xmlns:a16="http://schemas.microsoft.com/office/drawing/2014/main" id="{06B57A5F-7B0B-F636-46E9-1D42BC8D6187}"/>
              </a:ext>
            </a:extLst>
          </p:cNvPr>
          <p:cNvCxnSpPr>
            <a:cxnSpLocks/>
          </p:cNvCxnSpPr>
          <p:nvPr/>
        </p:nvCxnSpPr>
        <p:spPr>
          <a:xfrm>
            <a:off x="1159323" y="5003148"/>
            <a:ext cx="6468888" cy="22173"/>
          </a:xfrm>
          <a:prstGeom prst="line">
            <a:avLst/>
          </a:prstGeom>
          <a:ln w="9525">
            <a:gradFill>
              <a:gsLst>
                <a:gs pos="0">
                  <a:schemeClr val="accent2">
                    <a:alpha val="53000"/>
                  </a:schemeClr>
                </a:gs>
                <a:gs pos="100000">
                  <a:schemeClr val="accent3">
                    <a:alpha val="52000"/>
                  </a:schemeClr>
                </a:gs>
              </a:gsLst>
              <a:lin ang="3600000" scaled="0"/>
            </a:gradFill>
          </a:ln>
        </p:spPr>
        <p:style>
          <a:lnRef idx="1">
            <a:schemeClr val="accent1"/>
          </a:lnRef>
          <a:fillRef idx="0">
            <a:schemeClr val="accent1"/>
          </a:fillRef>
          <a:effectRef idx="0">
            <a:schemeClr val="accent1"/>
          </a:effectRef>
          <a:fontRef idx="minor">
            <a:schemeClr val="tx1"/>
          </a:fontRef>
        </p:style>
      </p:cxnSp>
      <p:cxnSp>
        <p:nvCxnSpPr>
          <p:cNvPr id="117" name="Straight Connector 115">
            <a:extLst>
              <a:ext uri="{FF2B5EF4-FFF2-40B4-BE49-F238E27FC236}">
                <a16:creationId xmlns:a16="http://schemas.microsoft.com/office/drawing/2014/main" id="{345591CB-CB70-D4EC-CB47-3234C00DBA23}"/>
              </a:ext>
            </a:extLst>
          </p:cNvPr>
          <p:cNvCxnSpPr>
            <a:cxnSpLocks/>
          </p:cNvCxnSpPr>
          <p:nvPr/>
        </p:nvCxnSpPr>
        <p:spPr>
          <a:xfrm>
            <a:off x="1159323" y="5815017"/>
            <a:ext cx="6468888" cy="22173"/>
          </a:xfrm>
          <a:prstGeom prst="line">
            <a:avLst/>
          </a:prstGeom>
          <a:ln w="9525">
            <a:gradFill>
              <a:gsLst>
                <a:gs pos="0">
                  <a:schemeClr val="accent2">
                    <a:alpha val="53000"/>
                  </a:schemeClr>
                </a:gs>
                <a:gs pos="100000">
                  <a:schemeClr val="accent3">
                    <a:alpha val="52000"/>
                  </a:schemeClr>
                </a:gs>
              </a:gsLst>
              <a:lin ang="3600000" scaled="0"/>
            </a:gradFill>
          </a:ln>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a16="http://schemas.microsoft.com/office/drawing/2014/main" id="{4D482454-8524-F2A6-9AE1-0B01EFC7DF68}"/>
              </a:ext>
            </a:extLst>
          </p:cNvPr>
          <p:cNvCxnSpPr>
            <a:cxnSpLocks/>
          </p:cNvCxnSpPr>
          <p:nvPr/>
        </p:nvCxnSpPr>
        <p:spPr>
          <a:xfrm flipH="1">
            <a:off x="837828" y="6168961"/>
            <a:ext cx="262706" cy="0"/>
          </a:xfrm>
          <a:prstGeom prst="line">
            <a:avLst/>
          </a:prstGeom>
          <a:ln>
            <a:gradFill>
              <a:gsLst>
                <a:gs pos="0">
                  <a:schemeClr val="accent2"/>
                </a:gs>
                <a:gs pos="100000">
                  <a:schemeClr val="accent3"/>
                </a:gs>
              </a:gsLst>
              <a:lin ang="5400000" scaled="1"/>
            </a:gradFill>
            <a:prstDash val="solid"/>
            <a:headEnd type="none" w="med" len="lg"/>
            <a:tailEnd type="stealth" w="med" len="lg"/>
          </a:ln>
        </p:spPr>
        <p:style>
          <a:lnRef idx="1">
            <a:schemeClr val="accent1"/>
          </a:lnRef>
          <a:fillRef idx="0">
            <a:schemeClr val="accent1"/>
          </a:fillRef>
          <a:effectRef idx="0">
            <a:schemeClr val="accent1"/>
          </a:effectRef>
          <a:fontRef idx="minor">
            <a:schemeClr val="tx1"/>
          </a:fontRef>
        </p:style>
      </p:cxnSp>
      <p:cxnSp>
        <p:nvCxnSpPr>
          <p:cNvPr id="121" name="直接连接符 120">
            <a:extLst>
              <a:ext uri="{FF2B5EF4-FFF2-40B4-BE49-F238E27FC236}">
                <a16:creationId xmlns:a16="http://schemas.microsoft.com/office/drawing/2014/main" id="{5070B005-3A47-A4E2-E79C-5F8A70BE343F}"/>
              </a:ext>
            </a:extLst>
          </p:cNvPr>
          <p:cNvCxnSpPr>
            <a:cxnSpLocks/>
          </p:cNvCxnSpPr>
          <p:nvPr/>
        </p:nvCxnSpPr>
        <p:spPr>
          <a:xfrm>
            <a:off x="9171758" y="4889852"/>
            <a:ext cx="0" cy="389958"/>
          </a:xfrm>
          <a:prstGeom prst="line">
            <a:avLst/>
          </a:prstGeom>
          <a:ln>
            <a:gradFill>
              <a:gsLst>
                <a:gs pos="0">
                  <a:schemeClr val="accent2">
                    <a:alpha val="44000"/>
                  </a:schemeClr>
                </a:gs>
                <a:gs pos="100000">
                  <a:schemeClr val="accent3">
                    <a:alpha val="46000"/>
                  </a:schemeClr>
                </a:gs>
              </a:gsLst>
              <a:lin ang="5400000" scaled="1"/>
            </a:gradFill>
            <a:prstDash val="sysDash"/>
            <a:tailEnd type="stealth" w="med" len="lg"/>
          </a:ln>
        </p:spPr>
        <p:style>
          <a:lnRef idx="1">
            <a:schemeClr val="accent1"/>
          </a:lnRef>
          <a:fillRef idx="0">
            <a:schemeClr val="accent1"/>
          </a:fillRef>
          <a:effectRef idx="0">
            <a:schemeClr val="accent1"/>
          </a:effectRef>
          <a:fontRef idx="minor">
            <a:schemeClr val="tx1"/>
          </a:fontRef>
        </p:style>
      </p:cxnSp>
      <p:cxnSp>
        <p:nvCxnSpPr>
          <p:cNvPr id="123" name="直接连接符 122">
            <a:extLst>
              <a:ext uri="{FF2B5EF4-FFF2-40B4-BE49-F238E27FC236}">
                <a16:creationId xmlns:a16="http://schemas.microsoft.com/office/drawing/2014/main" id="{0CA9913E-6679-ED39-93C5-7C905FD525DF}"/>
              </a:ext>
            </a:extLst>
          </p:cNvPr>
          <p:cNvCxnSpPr>
            <a:cxnSpLocks/>
          </p:cNvCxnSpPr>
          <p:nvPr/>
        </p:nvCxnSpPr>
        <p:spPr>
          <a:xfrm>
            <a:off x="2997641" y="6168961"/>
            <a:ext cx="262706" cy="0"/>
          </a:xfrm>
          <a:prstGeom prst="line">
            <a:avLst/>
          </a:prstGeom>
          <a:ln>
            <a:gradFill>
              <a:gsLst>
                <a:gs pos="0">
                  <a:schemeClr val="accent2"/>
                </a:gs>
                <a:gs pos="100000">
                  <a:schemeClr val="accent3"/>
                </a:gs>
              </a:gsLst>
              <a:lin ang="5400000" scaled="1"/>
            </a:gradFill>
            <a:prstDash val="solid"/>
            <a:headEnd type="none" w="med" len="lg"/>
            <a:tailEnd type="stealth" w="med" len="lg"/>
          </a:ln>
        </p:spPr>
        <p:style>
          <a:lnRef idx="1">
            <a:schemeClr val="accent1"/>
          </a:lnRef>
          <a:fillRef idx="0">
            <a:schemeClr val="accent1"/>
          </a:fillRef>
          <a:effectRef idx="0">
            <a:schemeClr val="accent1"/>
          </a:effectRef>
          <a:fontRef idx="minor">
            <a:schemeClr val="tx1"/>
          </a:fontRef>
        </p:style>
      </p:cxnSp>
      <p:cxnSp>
        <p:nvCxnSpPr>
          <p:cNvPr id="124" name="直接连接符 123">
            <a:extLst>
              <a:ext uri="{FF2B5EF4-FFF2-40B4-BE49-F238E27FC236}">
                <a16:creationId xmlns:a16="http://schemas.microsoft.com/office/drawing/2014/main" id="{AE518328-2665-A9D0-AE0E-FE5DB1DB5E4E}"/>
              </a:ext>
            </a:extLst>
          </p:cNvPr>
          <p:cNvCxnSpPr>
            <a:cxnSpLocks/>
          </p:cNvCxnSpPr>
          <p:nvPr/>
        </p:nvCxnSpPr>
        <p:spPr>
          <a:xfrm flipH="1">
            <a:off x="4056337" y="6168961"/>
            <a:ext cx="262706" cy="0"/>
          </a:xfrm>
          <a:prstGeom prst="line">
            <a:avLst/>
          </a:prstGeom>
          <a:ln>
            <a:gradFill>
              <a:gsLst>
                <a:gs pos="0">
                  <a:schemeClr val="accent2"/>
                </a:gs>
                <a:gs pos="100000">
                  <a:schemeClr val="accent3"/>
                </a:gs>
              </a:gsLst>
              <a:lin ang="5400000" scaled="1"/>
            </a:gradFill>
            <a:prstDash val="solid"/>
            <a:headEnd type="none" w="med" len="lg"/>
            <a:tailEnd type="stealth" w="med" len="lg"/>
          </a:ln>
        </p:spPr>
        <p:style>
          <a:lnRef idx="1">
            <a:schemeClr val="accent1"/>
          </a:lnRef>
          <a:fillRef idx="0">
            <a:schemeClr val="accent1"/>
          </a:fillRef>
          <a:effectRef idx="0">
            <a:schemeClr val="accent1"/>
          </a:effectRef>
          <a:fontRef idx="minor">
            <a:schemeClr val="tx1"/>
          </a:fontRef>
        </p:style>
      </p:cxnSp>
      <p:cxnSp>
        <p:nvCxnSpPr>
          <p:cNvPr id="125" name="直接连接符 124">
            <a:extLst>
              <a:ext uri="{FF2B5EF4-FFF2-40B4-BE49-F238E27FC236}">
                <a16:creationId xmlns:a16="http://schemas.microsoft.com/office/drawing/2014/main" id="{B6B7370A-AB8F-0E47-B235-B67081163B8A}"/>
              </a:ext>
            </a:extLst>
          </p:cNvPr>
          <p:cNvCxnSpPr>
            <a:cxnSpLocks/>
          </p:cNvCxnSpPr>
          <p:nvPr/>
        </p:nvCxnSpPr>
        <p:spPr>
          <a:xfrm>
            <a:off x="6263754" y="6168961"/>
            <a:ext cx="262706" cy="0"/>
          </a:xfrm>
          <a:prstGeom prst="line">
            <a:avLst/>
          </a:prstGeom>
          <a:ln>
            <a:gradFill>
              <a:gsLst>
                <a:gs pos="0">
                  <a:schemeClr val="accent2"/>
                </a:gs>
                <a:gs pos="100000">
                  <a:schemeClr val="accent3"/>
                </a:gs>
              </a:gsLst>
              <a:lin ang="5400000" scaled="1"/>
            </a:gradFill>
            <a:prstDash val="solid"/>
            <a:headEnd type="none" w="med" len="lg"/>
            <a:tailEnd type="stealth" w="med" len="lg"/>
          </a:ln>
        </p:spPr>
        <p:style>
          <a:lnRef idx="1">
            <a:schemeClr val="accent1"/>
          </a:lnRef>
          <a:fillRef idx="0">
            <a:schemeClr val="accent1"/>
          </a:fillRef>
          <a:effectRef idx="0">
            <a:schemeClr val="accent1"/>
          </a:effectRef>
          <a:fontRef idx="minor">
            <a:schemeClr val="tx1"/>
          </a:fontRef>
        </p:style>
      </p:cxnSp>
      <p:cxnSp>
        <p:nvCxnSpPr>
          <p:cNvPr id="126" name="直接连接符 125">
            <a:extLst>
              <a:ext uri="{FF2B5EF4-FFF2-40B4-BE49-F238E27FC236}">
                <a16:creationId xmlns:a16="http://schemas.microsoft.com/office/drawing/2014/main" id="{24B74BE9-8FDD-3A3B-5A2A-C5150637CAF6}"/>
              </a:ext>
            </a:extLst>
          </p:cNvPr>
          <p:cNvCxnSpPr>
            <a:cxnSpLocks/>
          </p:cNvCxnSpPr>
          <p:nvPr/>
        </p:nvCxnSpPr>
        <p:spPr>
          <a:xfrm flipH="1">
            <a:off x="7318548" y="6168961"/>
            <a:ext cx="262706" cy="0"/>
          </a:xfrm>
          <a:prstGeom prst="line">
            <a:avLst/>
          </a:prstGeom>
          <a:ln>
            <a:gradFill>
              <a:gsLst>
                <a:gs pos="0">
                  <a:schemeClr val="accent2"/>
                </a:gs>
                <a:gs pos="100000">
                  <a:schemeClr val="accent3"/>
                </a:gs>
              </a:gsLst>
              <a:lin ang="5400000" scaled="1"/>
            </a:gradFill>
            <a:prstDash val="solid"/>
            <a:headEnd type="none" w="med" len="lg"/>
            <a:tailEnd type="stealth" w="med" len="lg"/>
          </a:ln>
        </p:spPr>
        <p:style>
          <a:lnRef idx="1">
            <a:schemeClr val="accent1"/>
          </a:lnRef>
          <a:fillRef idx="0">
            <a:schemeClr val="accent1"/>
          </a:fillRef>
          <a:effectRef idx="0">
            <a:schemeClr val="accent1"/>
          </a:effectRef>
          <a:fontRef idx="minor">
            <a:schemeClr val="tx1"/>
          </a:fontRef>
        </p:style>
      </p:cxnSp>
      <p:cxnSp>
        <p:nvCxnSpPr>
          <p:cNvPr id="127" name="直接连接符 126">
            <a:extLst>
              <a:ext uri="{FF2B5EF4-FFF2-40B4-BE49-F238E27FC236}">
                <a16:creationId xmlns:a16="http://schemas.microsoft.com/office/drawing/2014/main" id="{84ABD128-8BE1-37E2-F7A6-F6F6BF8009A6}"/>
              </a:ext>
            </a:extLst>
          </p:cNvPr>
          <p:cNvCxnSpPr>
            <a:cxnSpLocks/>
          </p:cNvCxnSpPr>
          <p:nvPr/>
        </p:nvCxnSpPr>
        <p:spPr>
          <a:xfrm>
            <a:off x="10990956" y="6168961"/>
            <a:ext cx="262706" cy="0"/>
          </a:xfrm>
          <a:prstGeom prst="line">
            <a:avLst/>
          </a:prstGeom>
          <a:ln>
            <a:gradFill>
              <a:gsLst>
                <a:gs pos="0">
                  <a:schemeClr val="accent2"/>
                </a:gs>
                <a:gs pos="100000">
                  <a:schemeClr val="accent3"/>
                </a:gs>
              </a:gsLst>
              <a:lin ang="5400000" scaled="1"/>
            </a:gradFill>
            <a:prstDash val="solid"/>
            <a:headEnd type="none" w="med" len="lg"/>
            <a:tailEnd type="stealth" w="med" len="lg"/>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1868127" y="2518624"/>
            <a:ext cx="535403" cy="245965"/>
          </a:xfrm>
          <a:prstGeom prst="rect">
            <a:avLst/>
          </a:prstGeom>
          <a:noFill/>
        </p:spPr>
        <p:txBody>
          <a:bodyPr wrap="none" lIns="0" tIns="0" rIns="0" bIns="0" rtlCol="0">
            <a:spAutoFit/>
          </a:bodyPr>
          <a:lstStyle/>
          <a:p>
            <a:pPr>
              <a:lnSpc>
                <a:spcPct val="120000"/>
              </a:lnSpc>
            </a:pPr>
            <a:r>
              <a:rPr lang="en-US" altLang="zh-CN" sz="1400" dirty="0">
                <a:solidFill>
                  <a:schemeClr val="tx1">
                    <a:lumMod val="85000"/>
                    <a:lumOff val="15000"/>
                  </a:schemeClr>
                </a:solidFill>
                <a:effectLst>
                  <a:reflection blurRad="12700" stA="20000" endPos="59000" dist="76200" dir="5400000" sy="-100000" algn="bl" rotWithShape="0"/>
                </a:effectLst>
              </a:rPr>
              <a:t>~2017</a:t>
            </a:r>
            <a:endParaRPr lang="zh-CN" altLang="en-US" sz="1400" dirty="0">
              <a:solidFill>
                <a:schemeClr val="tx1">
                  <a:lumMod val="85000"/>
                  <a:lumOff val="15000"/>
                </a:schemeClr>
              </a:solidFill>
              <a:effectLst>
                <a:reflection blurRad="12700" stA="20000" endPos="59000" dist="76200" dir="5400000" sy="-100000" algn="bl" rotWithShape="0"/>
              </a:effectLst>
            </a:endParaRPr>
          </a:p>
        </p:txBody>
      </p:sp>
      <p:sp>
        <p:nvSpPr>
          <p:cNvPr id="9" name="TextBox 8"/>
          <p:cNvSpPr txBox="1"/>
          <p:nvPr/>
        </p:nvSpPr>
        <p:spPr>
          <a:xfrm>
            <a:off x="5137319" y="2528922"/>
            <a:ext cx="908903" cy="245965"/>
          </a:xfrm>
          <a:prstGeom prst="rect">
            <a:avLst/>
          </a:prstGeom>
          <a:noFill/>
        </p:spPr>
        <p:txBody>
          <a:bodyPr wrap="none" lIns="0" tIns="0" rIns="0" bIns="0" rtlCol="0">
            <a:spAutoFit/>
          </a:bodyPr>
          <a:lstStyle>
            <a:defPPr>
              <a:defRPr lang="zh-CN"/>
            </a:defPPr>
            <a:lvl1pPr>
              <a:lnSpc>
                <a:spcPct val="120000"/>
              </a:lnSpc>
              <a:defRPr sz="1400">
                <a:solidFill>
                  <a:schemeClr val="tx1">
                    <a:lumMod val="85000"/>
                    <a:lumOff val="15000"/>
                  </a:schemeClr>
                </a:solidFill>
                <a:effectLst>
                  <a:reflection blurRad="12700" stA="41000" endPos="59000" dist="76200" dir="5400000" sy="-100000" algn="bl" rotWithShape="0"/>
                </a:effectLst>
              </a:defRPr>
            </a:lvl1pPr>
          </a:lstStyle>
          <a:p>
            <a:r>
              <a:rPr lang="en-US" altLang="zh-CN" dirty="0">
                <a:effectLst>
                  <a:reflection blurRad="12700" stA="17000" endPos="59000" dist="76200" dir="5400000" sy="-100000" algn="bl" rotWithShape="0"/>
                </a:effectLst>
              </a:rPr>
              <a:t>2018-2021</a:t>
            </a:r>
            <a:endParaRPr lang="zh-CN" altLang="en-US" dirty="0">
              <a:effectLst>
                <a:reflection blurRad="12700" stA="17000" endPos="59000" dist="76200" dir="5400000" sy="-100000" algn="bl" rotWithShape="0"/>
              </a:effectLst>
            </a:endParaRPr>
          </a:p>
        </p:txBody>
      </p:sp>
      <p:sp>
        <p:nvSpPr>
          <p:cNvPr id="16" name="TextBox 15"/>
          <p:cNvSpPr txBox="1"/>
          <p:nvPr/>
        </p:nvSpPr>
        <p:spPr>
          <a:xfrm>
            <a:off x="9133623" y="2518624"/>
            <a:ext cx="569067" cy="245965"/>
          </a:xfrm>
          <a:prstGeom prst="rect">
            <a:avLst/>
          </a:prstGeom>
          <a:noFill/>
        </p:spPr>
        <p:txBody>
          <a:bodyPr wrap="none" lIns="0" tIns="0" rIns="0" bIns="0" rtlCol="0">
            <a:spAutoFit/>
          </a:bodyPr>
          <a:lstStyle>
            <a:defPPr>
              <a:defRPr lang="zh-CN"/>
            </a:defPPr>
            <a:lvl1pPr>
              <a:lnSpc>
                <a:spcPct val="120000"/>
              </a:lnSpc>
              <a:defRPr sz="1400">
                <a:solidFill>
                  <a:schemeClr val="tx1">
                    <a:lumMod val="85000"/>
                    <a:lumOff val="15000"/>
                  </a:schemeClr>
                </a:solidFill>
                <a:effectLst>
                  <a:reflection blurRad="12700" stA="41000" endPos="59000" dist="76200" dir="5400000" sy="-100000" algn="bl" rotWithShape="0"/>
                </a:effectLst>
              </a:defRPr>
            </a:lvl1pPr>
          </a:lstStyle>
          <a:p>
            <a:r>
              <a:rPr lang="en-US" altLang="zh-CN" dirty="0">
                <a:effectLst>
                  <a:reflection blurRad="12700" stA="18000" endPos="59000" dist="76200" dir="5400000" sy="-100000" algn="bl" rotWithShape="0"/>
                </a:effectLst>
              </a:rPr>
              <a:t>2022~</a:t>
            </a:r>
            <a:endParaRPr lang="zh-CN" altLang="en-US" dirty="0">
              <a:effectLst>
                <a:reflection blurRad="12700" stA="18000" endPos="59000" dist="76200" dir="5400000" sy="-100000" algn="bl" rotWithShape="0"/>
              </a:effectLst>
            </a:endParaRPr>
          </a:p>
        </p:txBody>
      </p:sp>
      <p:cxnSp>
        <p:nvCxnSpPr>
          <p:cNvPr id="130" name="直接连接符 129">
            <a:extLst>
              <a:ext uri="{FF2B5EF4-FFF2-40B4-BE49-F238E27FC236}">
                <a16:creationId xmlns:a16="http://schemas.microsoft.com/office/drawing/2014/main" id="{12C1FD44-FBA3-77AD-BA90-9EF805E802F3}"/>
              </a:ext>
            </a:extLst>
          </p:cNvPr>
          <p:cNvCxnSpPr>
            <a:cxnSpLocks/>
          </p:cNvCxnSpPr>
          <p:nvPr/>
        </p:nvCxnSpPr>
        <p:spPr>
          <a:xfrm>
            <a:off x="9171758" y="4141060"/>
            <a:ext cx="0" cy="389958"/>
          </a:xfrm>
          <a:prstGeom prst="line">
            <a:avLst/>
          </a:prstGeom>
          <a:ln>
            <a:gradFill>
              <a:gsLst>
                <a:gs pos="0">
                  <a:schemeClr val="accent2">
                    <a:alpha val="44000"/>
                  </a:schemeClr>
                </a:gs>
                <a:gs pos="100000">
                  <a:schemeClr val="accent3">
                    <a:alpha val="46000"/>
                  </a:schemeClr>
                </a:gs>
              </a:gsLst>
              <a:lin ang="5400000" scaled="1"/>
            </a:gradFill>
            <a:prstDash val="sysDash"/>
            <a:tailEnd type="stealth" w="med" len="lg"/>
          </a:ln>
        </p:spPr>
        <p:style>
          <a:lnRef idx="1">
            <a:schemeClr val="accent1"/>
          </a:lnRef>
          <a:fillRef idx="0">
            <a:schemeClr val="accent1"/>
          </a:fillRef>
          <a:effectRef idx="0">
            <a:schemeClr val="accent1"/>
          </a:effectRef>
          <a:fontRef idx="minor">
            <a:schemeClr val="tx1"/>
          </a:fontRef>
        </p:style>
      </p:cxnSp>
      <p:grpSp>
        <p:nvGrpSpPr>
          <p:cNvPr id="82" name="组合 81">
            <a:extLst>
              <a:ext uri="{FF2B5EF4-FFF2-40B4-BE49-F238E27FC236}">
                <a16:creationId xmlns:a16="http://schemas.microsoft.com/office/drawing/2014/main" id="{97D8941F-C93F-E262-19FE-BE7BCE282D44}"/>
              </a:ext>
            </a:extLst>
          </p:cNvPr>
          <p:cNvGrpSpPr/>
          <p:nvPr/>
        </p:nvGrpSpPr>
        <p:grpSpPr>
          <a:xfrm>
            <a:off x="719138" y="558703"/>
            <a:ext cx="54000" cy="324000"/>
            <a:chOff x="719138" y="558703"/>
            <a:chExt cx="54000" cy="324000"/>
          </a:xfrm>
        </p:grpSpPr>
        <p:sp>
          <p:nvSpPr>
            <p:cNvPr id="84" name="矩形 83">
              <a:extLst>
                <a:ext uri="{FF2B5EF4-FFF2-40B4-BE49-F238E27FC236}">
                  <a16:creationId xmlns:a16="http://schemas.microsoft.com/office/drawing/2014/main" id="{019DC6E4-34D4-CC92-CE82-8298F6578E3D}"/>
                </a:ext>
              </a:extLst>
            </p:cNvPr>
            <p:cNvSpPr/>
            <p:nvPr/>
          </p:nvSpPr>
          <p:spPr>
            <a:xfrm>
              <a:off x="719138" y="558703"/>
              <a:ext cx="54000" cy="324000"/>
            </a:xfrm>
            <a:prstGeom prst="rect">
              <a:avLst/>
            </a:prstGeom>
            <a:gradFill>
              <a:gsLst>
                <a:gs pos="0">
                  <a:schemeClr val="accent2"/>
                </a:gs>
                <a:gs pos="100000">
                  <a:schemeClr val="accent3"/>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7" name="矩形 86">
              <a:extLst>
                <a:ext uri="{FF2B5EF4-FFF2-40B4-BE49-F238E27FC236}">
                  <a16:creationId xmlns:a16="http://schemas.microsoft.com/office/drawing/2014/main" id="{63B3981B-CCF5-34BB-E28C-5ECB9242049A}"/>
                </a:ext>
              </a:extLst>
            </p:cNvPr>
            <p:cNvSpPr/>
            <p:nvPr/>
          </p:nvSpPr>
          <p:spPr>
            <a:xfrm>
              <a:off x="719138" y="720703"/>
              <a:ext cx="28800" cy="16200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3D7E65D6-7C8D-C380-4E4E-12202D65FC9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 y="5061650"/>
            <a:ext cx="12188826" cy="1796350"/>
          </a:xfrm>
          <a:prstGeom prst="rect">
            <a:avLst/>
          </a:prstGeom>
        </p:spPr>
      </p:pic>
      <p:sp>
        <p:nvSpPr>
          <p:cNvPr id="4" name="矩形 3">
            <a:extLst>
              <a:ext uri="{FF2B5EF4-FFF2-40B4-BE49-F238E27FC236}">
                <a16:creationId xmlns:a16="http://schemas.microsoft.com/office/drawing/2014/main" id="{DDD976AA-060B-3107-FCA6-1E8DDF9A5D27}"/>
              </a:ext>
            </a:extLst>
          </p:cNvPr>
          <p:cNvSpPr/>
          <p:nvPr/>
        </p:nvSpPr>
        <p:spPr>
          <a:xfrm>
            <a:off x="-1" y="3717332"/>
            <a:ext cx="12188826" cy="2303656"/>
          </a:xfrm>
          <a:prstGeom prst="rect">
            <a:avLst/>
          </a:prstGeom>
          <a:gradFill>
            <a:gsLst>
              <a:gs pos="62000">
                <a:srgbClr val="0B0F12"/>
              </a:gs>
              <a:gs pos="100000">
                <a:schemeClr val="accent1">
                  <a:alpha val="0"/>
                </a:schemeClr>
              </a:gs>
            </a:gsLst>
            <a:lin ang="5400000" scaled="1"/>
          </a:gra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TextBox 1">
            <a:extLst>
              <a:ext uri="{FF2B5EF4-FFF2-40B4-BE49-F238E27FC236}">
                <a16:creationId xmlns:a16="http://schemas.microsoft.com/office/drawing/2014/main" id="{717C1E1B-C01F-80D3-4175-11E36827A8F3}"/>
              </a:ext>
            </a:extLst>
          </p:cNvPr>
          <p:cNvSpPr txBox="1"/>
          <p:nvPr/>
        </p:nvSpPr>
        <p:spPr>
          <a:xfrm>
            <a:off x="5894518" y="2276872"/>
            <a:ext cx="2462213" cy="849079"/>
          </a:xfrm>
          <a:prstGeom prst="rect">
            <a:avLst/>
          </a:prstGeom>
          <a:noFill/>
        </p:spPr>
        <p:txBody>
          <a:bodyPr wrap="none" lIns="0" tIns="0" rIns="0" bIns="0" rtlCol="0">
            <a:spAutoFit/>
          </a:bodyPr>
          <a:lstStyle/>
          <a:p>
            <a:pPr>
              <a:lnSpc>
                <a:spcPct val="120000"/>
              </a:lnSpc>
            </a:pPr>
            <a:r>
              <a:rPr lang="zh-CN" altLang="en-US" dirty="0">
                <a:solidFill>
                  <a:schemeClr val="bg1"/>
                </a:solidFill>
                <a:latin typeface="思源宋体 CN Heavy" panose="02020900000000000000" pitchFamily="18" charset="-122"/>
                <a:ea typeface="思源宋体 CN Heavy" panose="02020900000000000000" pitchFamily="18" charset="-122"/>
              </a:rPr>
              <a:t>品牌区域人群价值</a:t>
            </a:r>
            <a:endParaRPr lang="en-US" altLang="zh-CN" dirty="0">
              <a:solidFill>
                <a:schemeClr val="bg1"/>
              </a:solidFill>
              <a:latin typeface="思源宋体 CN Heavy" panose="02020900000000000000" pitchFamily="18" charset="-122"/>
              <a:ea typeface="思源宋体 CN Heavy" panose="02020900000000000000" pitchFamily="18" charset="-122"/>
            </a:endParaRPr>
          </a:p>
          <a:p>
            <a:pPr>
              <a:lnSpc>
                <a:spcPct val="120000"/>
              </a:lnSpc>
            </a:pPr>
            <a:r>
              <a:rPr lang="zh-CN" altLang="en-US" dirty="0">
                <a:solidFill>
                  <a:schemeClr val="bg1"/>
                </a:solidFill>
                <a:latin typeface="思源宋体 CN Heavy" panose="02020900000000000000" pitchFamily="18" charset="-122"/>
                <a:ea typeface="思源宋体 CN Heavy" panose="02020900000000000000" pitchFamily="18" charset="-122"/>
              </a:rPr>
              <a:t>经营方法核心升级</a:t>
            </a:r>
          </a:p>
        </p:txBody>
      </p:sp>
      <p:cxnSp>
        <p:nvCxnSpPr>
          <p:cNvPr id="8" name="直接连接符 7">
            <a:extLst>
              <a:ext uri="{FF2B5EF4-FFF2-40B4-BE49-F238E27FC236}">
                <a16:creationId xmlns:a16="http://schemas.microsoft.com/office/drawing/2014/main" id="{6D2819C6-5B51-8152-D049-FA6B402D3B40}"/>
              </a:ext>
            </a:extLst>
          </p:cNvPr>
          <p:cNvCxnSpPr>
            <a:cxnSpLocks/>
          </p:cNvCxnSpPr>
          <p:nvPr/>
        </p:nvCxnSpPr>
        <p:spPr>
          <a:xfrm>
            <a:off x="4575517" y="3206764"/>
            <a:ext cx="5142996" cy="0"/>
          </a:xfrm>
          <a:prstGeom prst="line">
            <a:avLst/>
          </a:prstGeom>
          <a:ln w="12700">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9" name="TextBox 1">
            <a:extLst>
              <a:ext uri="{FF2B5EF4-FFF2-40B4-BE49-F238E27FC236}">
                <a16:creationId xmlns:a16="http://schemas.microsoft.com/office/drawing/2014/main" id="{9467944D-74CB-ADC1-3909-E9AE51A7AC1E}"/>
              </a:ext>
            </a:extLst>
          </p:cNvPr>
          <p:cNvSpPr txBox="1"/>
          <p:nvPr/>
        </p:nvSpPr>
        <p:spPr>
          <a:xfrm>
            <a:off x="4532736" y="3287578"/>
            <a:ext cx="5296322" cy="175689"/>
          </a:xfrm>
          <a:prstGeom prst="rect">
            <a:avLst/>
          </a:prstGeom>
          <a:noFill/>
        </p:spPr>
        <p:txBody>
          <a:bodyPr wrap="none" lIns="0" tIns="0" rIns="0" bIns="0" rtlCol="0">
            <a:spAutoFit/>
          </a:bodyPr>
          <a:lstStyle/>
          <a:p>
            <a:pPr>
              <a:lnSpc>
                <a:spcPct val="120000"/>
              </a:lnSpc>
            </a:pPr>
            <a:r>
              <a:rPr lang="en-US" altLang="zh-CN" sz="1000" dirty="0">
                <a:solidFill>
                  <a:schemeClr val="bg1"/>
                </a:solidFill>
                <a:ea typeface="思源宋体 CN Heavy" panose="02020900000000000000" pitchFamily="18" charset="-122"/>
              </a:rPr>
              <a:t>CORE UPGRADING OF BRAND REGIONAL CROWD VALUE MANAGEMENT METHODS</a:t>
            </a:r>
            <a:endParaRPr lang="zh-CN" altLang="en-US" sz="1000" dirty="0">
              <a:solidFill>
                <a:schemeClr val="bg1"/>
              </a:solidFill>
              <a:ea typeface="思源宋体 CN Heavy" panose="02020900000000000000" pitchFamily="18" charset="-122"/>
            </a:endParaRPr>
          </a:p>
        </p:txBody>
      </p:sp>
      <p:sp>
        <p:nvSpPr>
          <p:cNvPr id="12" name="文本框 11">
            <a:extLst>
              <a:ext uri="{FF2B5EF4-FFF2-40B4-BE49-F238E27FC236}">
                <a16:creationId xmlns:a16="http://schemas.microsoft.com/office/drawing/2014/main" id="{F1E4A5A1-48A1-1E3C-A076-4E79F2262BA8}"/>
              </a:ext>
            </a:extLst>
          </p:cNvPr>
          <p:cNvSpPr txBox="1"/>
          <p:nvPr/>
        </p:nvSpPr>
        <p:spPr>
          <a:xfrm>
            <a:off x="2359766" y="2311296"/>
            <a:ext cx="2644118" cy="1807657"/>
          </a:xfrm>
          <a:custGeom>
            <a:avLst/>
            <a:gdLst/>
            <a:ahLst/>
            <a:cxnLst/>
            <a:rect l="l" t="t" r="r" b="b"/>
            <a:pathLst>
              <a:path w="2644118" h="1807657">
                <a:moveTo>
                  <a:pt x="1653693" y="1333728"/>
                </a:moveTo>
                <a:lnTo>
                  <a:pt x="2073176" y="1333728"/>
                </a:lnTo>
                <a:lnTo>
                  <a:pt x="1915155" y="1486805"/>
                </a:lnTo>
                <a:lnTo>
                  <a:pt x="2644118" y="1486805"/>
                </a:lnTo>
                <a:lnTo>
                  <a:pt x="2644118" y="1778746"/>
                </a:lnTo>
                <a:lnTo>
                  <a:pt x="1445603" y="1778746"/>
                </a:lnTo>
                <a:lnTo>
                  <a:pt x="1445603" y="1543838"/>
                </a:lnTo>
                <a:close/>
                <a:moveTo>
                  <a:pt x="18699" y="1333728"/>
                </a:moveTo>
                <a:lnTo>
                  <a:pt x="369352" y="1333728"/>
                </a:lnTo>
                <a:lnTo>
                  <a:pt x="383256" y="1371802"/>
                </a:lnTo>
                <a:cubicBezTo>
                  <a:pt x="429599" y="1467745"/>
                  <a:pt x="503357" y="1515716"/>
                  <a:pt x="604530" y="1515716"/>
                </a:cubicBezTo>
                <a:cubicBezTo>
                  <a:pt x="705461" y="1515716"/>
                  <a:pt x="779154" y="1467635"/>
                  <a:pt x="825607" y="1371473"/>
                </a:cubicBezTo>
                <a:lnTo>
                  <a:pt x="839406" y="1333728"/>
                </a:lnTo>
                <a:lnTo>
                  <a:pt x="1190203" y="1333728"/>
                </a:lnTo>
                <a:lnTo>
                  <a:pt x="1153964" y="1444749"/>
                </a:lnTo>
                <a:cubicBezTo>
                  <a:pt x="1133716" y="1492178"/>
                  <a:pt x="1110092" y="1535344"/>
                  <a:pt x="1083094" y="1574246"/>
                </a:cubicBezTo>
                <a:cubicBezTo>
                  <a:pt x="975102" y="1729853"/>
                  <a:pt x="815581" y="1807657"/>
                  <a:pt x="604530" y="1807657"/>
                </a:cubicBezTo>
                <a:cubicBezTo>
                  <a:pt x="393260" y="1807657"/>
                  <a:pt x="233684" y="1729936"/>
                  <a:pt x="125801" y="1574493"/>
                </a:cubicBezTo>
                <a:cubicBezTo>
                  <a:pt x="98831" y="1535632"/>
                  <a:pt x="75231" y="1492492"/>
                  <a:pt x="55003" y="1445073"/>
                </a:cubicBezTo>
                <a:close/>
                <a:moveTo>
                  <a:pt x="2042805" y="0"/>
                </a:moveTo>
                <a:cubicBezTo>
                  <a:pt x="2156213" y="0"/>
                  <a:pt x="2258038" y="23276"/>
                  <a:pt x="2348280" y="69827"/>
                </a:cubicBezTo>
                <a:cubicBezTo>
                  <a:pt x="2438522" y="116379"/>
                  <a:pt x="2508668" y="180407"/>
                  <a:pt x="2558717" y="261911"/>
                </a:cubicBezTo>
                <a:cubicBezTo>
                  <a:pt x="2608766" y="343415"/>
                  <a:pt x="2633791" y="435882"/>
                  <a:pt x="2633791" y="539314"/>
                </a:cubicBezTo>
                <a:lnTo>
                  <a:pt x="2633575" y="541640"/>
                </a:lnTo>
                <a:lnTo>
                  <a:pt x="2283964" y="541640"/>
                </a:lnTo>
                <a:lnTo>
                  <a:pt x="2283995" y="541386"/>
                </a:lnTo>
                <a:cubicBezTo>
                  <a:pt x="2283995" y="466306"/>
                  <a:pt x="2261190" y="405957"/>
                  <a:pt x="2215581" y="360337"/>
                </a:cubicBezTo>
                <a:cubicBezTo>
                  <a:pt x="2169972" y="314717"/>
                  <a:pt x="2108247" y="291907"/>
                  <a:pt x="2030405" y="291907"/>
                </a:cubicBezTo>
                <a:cubicBezTo>
                  <a:pt x="1954142" y="291907"/>
                  <a:pt x="1890876" y="311889"/>
                  <a:pt x="1840607" y="351851"/>
                </a:cubicBezTo>
                <a:cubicBezTo>
                  <a:pt x="1802906" y="381823"/>
                  <a:pt x="1770857" y="424928"/>
                  <a:pt x="1744460" y="481165"/>
                </a:cubicBezTo>
                <a:lnTo>
                  <a:pt x="1720003" y="541640"/>
                </a:lnTo>
                <a:lnTo>
                  <a:pt x="1719699" y="541640"/>
                </a:lnTo>
                <a:lnTo>
                  <a:pt x="1462114" y="396040"/>
                </a:lnTo>
                <a:cubicBezTo>
                  <a:pt x="1503929" y="262283"/>
                  <a:pt x="1573867" y="162838"/>
                  <a:pt x="1671926" y="97702"/>
                </a:cubicBezTo>
                <a:cubicBezTo>
                  <a:pt x="1769985" y="32567"/>
                  <a:pt x="1893611" y="0"/>
                  <a:pt x="2042805" y="0"/>
                </a:cubicBezTo>
                <a:close/>
                <a:moveTo>
                  <a:pt x="604530" y="0"/>
                </a:moveTo>
                <a:cubicBezTo>
                  <a:pt x="815822" y="0"/>
                  <a:pt x="975403" y="77354"/>
                  <a:pt x="1083275" y="232062"/>
                </a:cubicBezTo>
                <a:cubicBezTo>
                  <a:pt x="1137211" y="309416"/>
                  <a:pt x="1177663" y="403985"/>
                  <a:pt x="1204631" y="515768"/>
                </a:cubicBezTo>
                <a:lnTo>
                  <a:pt x="1208977" y="541640"/>
                </a:lnTo>
                <a:lnTo>
                  <a:pt x="860901" y="541640"/>
                </a:lnTo>
                <a:lnTo>
                  <a:pt x="856212" y="518844"/>
                </a:lnTo>
                <a:cubicBezTo>
                  <a:pt x="847529" y="487400"/>
                  <a:pt x="837398" y="459693"/>
                  <a:pt x="825821" y="435723"/>
                </a:cubicBezTo>
                <a:cubicBezTo>
                  <a:pt x="779510" y="339846"/>
                  <a:pt x="705747" y="291907"/>
                  <a:pt x="604530" y="291907"/>
                </a:cubicBezTo>
                <a:cubicBezTo>
                  <a:pt x="503072" y="291907"/>
                  <a:pt x="429243" y="339731"/>
                  <a:pt x="383042" y="435378"/>
                </a:cubicBezTo>
                <a:cubicBezTo>
                  <a:pt x="371492" y="459290"/>
                  <a:pt x="361385" y="486961"/>
                  <a:pt x="352722" y="518391"/>
                </a:cubicBezTo>
                <a:lnTo>
                  <a:pt x="347953" y="541640"/>
                </a:lnTo>
                <a:lnTo>
                  <a:pt x="0" y="541640"/>
                </a:lnTo>
                <a:lnTo>
                  <a:pt x="4388" y="515480"/>
                </a:lnTo>
                <a:cubicBezTo>
                  <a:pt x="31329" y="403659"/>
                  <a:pt x="71739" y="309109"/>
                  <a:pt x="125620" y="231832"/>
                </a:cubicBezTo>
                <a:cubicBezTo>
                  <a:pt x="233382" y="77277"/>
                  <a:pt x="393019" y="0"/>
                  <a:pt x="604530" y="0"/>
                </a:cubicBezTo>
                <a:close/>
              </a:path>
            </a:pathLst>
          </a:custGeom>
          <a:gradFill>
            <a:gsLst>
              <a:gs pos="0">
                <a:schemeClr val="accent2"/>
              </a:gs>
              <a:gs pos="100000">
                <a:schemeClr val="accent3"/>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600" b="1" dirty="0">
              <a:gradFill>
                <a:gsLst>
                  <a:gs pos="0">
                    <a:schemeClr val="accent2"/>
                  </a:gs>
                  <a:gs pos="100000">
                    <a:schemeClr val="accent3"/>
                  </a:gs>
                </a:gsLst>
                <a:lin ang="5400000" scaled="1"/>
              </a:gradFill>
              <a:latin typeface="OPPOSans H" panose="00020600040101010101" pitchFamily="18" charset="-122"/>
              <a:ea typeface="OPPOSans H" panose="00020600040101010101" pitchFamily="18" charset="-122"/>
              <a:cs typeface="OPPOSans H" panose="00020600040101010101" pitchFamily="18"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882542" y="1107272"/>
            <a:ext cx="2423740" cy="369332"/>
          </a:xfrm>
          <a:prstGeom prst="rect">
            <a:avLst/>
          </a:prstGeom>
          <a:noFill/>
        </p:spPr>
        <p:txBody>
          <a:bodyPr wrap="none" lIns="0" tIns="0" rIns="0" bIns="0" rtlCol="0">
            <a:spAutoFit/>
          </a:bodyPr>
          <a:lstStyle/>
          <a:p>
            <a:r>
              <a:rPr lang="zh-CN" altLang="en-US" dirty="0">
                <a:gradFill>
                  <a:gsLst>
                    <a:gs pos="0">
                      <a:schemeClr val="accent2"/>
                    </a:gs>
                    <a:gs pos="100000">
                      <a:schemeClr val="accent3"/>
                    </a:gs>
                  </a:gsLst>
                  <a:lin ang="2700000" scaled="1"/>
                </a:gradFill>
                <a:latin typeface="+mj-ea"/>
                <a:ea typeface="+mj-ea"/>
              </a:rPr>
              <a:t>多端多业务模式下</a:t>
            </a:r>
          </a:p>
        </p:txBody>
      </p:sp>
      <p:sp>
        <p:nvSpPr>
          <p:cNvPr id="4" name="TextBox 3"/>
          <p:cNvSpPr txBox="1"/>
          <p:nvPr/>
        </p:nvSpPr>
        <p:spPr>
          <a:xfrm>
            <a:off x="3165726" y="1493874"/>
            <a:ext cx="5857373" cy="246221"/>
          </a:xfrm>
          <a:prstGeom prst="rect">
            <a:avLst/>
          </a:prstGeom>
          <a:noFill/>
        </p:spPr>
        <p:txBody>
          <a:bodyPr wrap="none" lIns="0" tIns="0" rIns="0" bIns="0" rtlCol="0">
            <a:spAutoFit/>
          </a:bodyPr>
          <a:lstStyle/>
          <a:p>
            <a:r>
              <a:rPr lang="zh-CN" altLang="en-US" sz="1600" dirty="0">
                <a:solidFill>
                  <a:schemeClr val="bg1"/>
                </a:solidFill>
              </a:rPr>
              <a:t>打造消费者为中心的数字化组织、驱动消费者为中心的数字化生意</a:t>
            </a:r>
          </a:p>
        </p:txBody>
      </p:sp>
      <p:sp>
        <p:nvSpPr>
          <p:cNvPr id="19" name="TextBox 18"/>
          <p:cNvSpPr txBox="1"/>
          <p:nvPr/>
        </p:nvSpPr>
        <p:spPr>
          <a:xfrm>
            <a:off x="4951404" y="4204163"/>
            <a:ext cx="1231106" cy="246221"/>
          </a:xfrm>
          <a:prstGeom prst="rect">
            <a:avLst/>
          </a:prstGeom>
          <a:noFill/>
        </p:spPr>
        <p:txBody>
          <a:bodyPr wrap="none" lIns="0" tIns="0" rIns="0" bIns="0" rtlCol="0">
            <a:spAutoFit/>
          </a:bodyPr>
          <a:lstStyle/>
          <a:p>
            <a:r>
              <a:rPr lang="zh-CN" altLang="en-US" sz="1600" dirty="0">
                <a:solidFill>
                  <a:schemeClr val="bg1"/>
                </a:solidFill>
              </a:rPr>
              <a:t>关键支撑要素</a:t>
            </a:r>
          </a:p>
        </p:txBody>
      </p:sp>
      <p:sp>
        <p:nvSpPr>
          <p:cNvPr id="25" name="TextBox 24"/>
          <p:cNvSpPr txBox="1"/>
          <p:nvPr/>
        </p:nvSpPr>
        <p:spPr>
          <a:xfrm>
            <a:off x="5389091" y="5621059"/>
            <a:ext cx="1410643" cy="215444"/>
          </a:xfrm>
          <a:prstGeom prst="rect">
            <a:avLst/>
          </a:prstGeom>
          <a:noFill/>
        </p:spPr>
        <p:txBody>
          <a:bodyPr wrap="none" lIns="0" tIns="0" rIns="0" bIns="0" rtlCol="0">
            <a:spAutoFit/>
          </a:bodyPr>
          <a:lstStyle>
            <a:defPPr>
              <a:defRPr lang="zh-CN"/>
            </a:defPPr>
            <a:lvl1pPr>
              <a:defRPr sz="1400">
                <a:gradFill>
                  <a:gsLst>
                    <a:gs pos="0">
                      <a:schemeClr val="accent2"/>
                    </a:gs>
                    <a:gs pos="100000">
                      <a:schemeClr val="accent3"/>
                    </a:gs>
                  </a:gsLst>
                  <a:lin ang="3000000" scaled="0"/>
                </a:gradFill>
                <a:latin typeface="+mj-ea"/>
                <a:ea typeface="+mj-ea"/>
              </a:defRPr>
            </a:lvl1pPr>
          </a:lstStyle>
          <a:p>
            <a:r>
              <a:rPr lang="zh-CN" altLang="en-US" dirty="0"/>
              <a:t>升级五：生态协同</a:t>
            </a:r>
          </a:p>
        </p:txBody>
      </p:sp>
      <p:sp>
        <p:nvSpPr>
          <p:cNvPr id="26" name="TextBox 25"/>
          <p:cNvSpPr txBox="1"/>
          <p:nvPr/>
        </p:nvSpPr>
        <p:spPr>
          <a:xfrm>
            <a:off x="3096797" y="5896829"/>
            <a:ext cx="5995231" cy="245580"/>
          </a:xfrm>
          <a:prstGeom prst="rect">
            <a:avLst/>
          </a:prstGeom>
          <a:noFill/>
        </p:spPr>
        <p:txBody>
          <a:bodyPr wrap="none" lIns="0" tIns="0" rIns="0" bIns="0" rtlCol="0">
            <a:spAutoFit/>
          </a:bodyPr>
          <a:lstStyle>
            <a:defPPr>
              <a:defRPr lang="zh-CN"/>
            </a:defPPr>
            <a:lvl1pPr>
              <a:lnSpc>
                <a:spcPct val="120000"/>
              </a:lnSpc>
              <a:defRPr sz="1400">
                <a:solidFill>
                  <a:schemeClr val="bg1"/>
                </a:solidFill>
              </a:defRPr>
            </a:lvl1pPr>
          </a:lstStyle>
          <a:p>
            <a:r>
              <a:rPr lang="zh-CN" altLang="en-US" dirty="0"/>
              <a:t>生态创新实验室：品牌联合定制人群化工具箱，服务协商助品牌完成项目落地</a:t>
            </a:r>
          </a:p>
        </p:txBody>
      </p:sp>
      <p:sp>
        <p:nvSpPr>
          <p:cNvPr id="28" name="TextBox 3">
            <a:extLst>
              <a:ext uri="{FF2B5EF4-FFF2-40B4-BE49-F238E27FC236}">
                <a16:creationId xmlns:a16="http://schemas.microsoft.com/office/drawing/2014/main" id="{937BA164-A011-BA59-3AB0-08FBB4062EC3}"/>
              </a:ext>
            </a:extLst>
          </p:cNvPr>
          <p:cNvSpPr txBox="1"/>
          <p:nvPr/>
        </p:nvSpPr>
        <p:spPr>
          <a:xfrm>
            <a:off x="808525" y="459976"/>
            <a:ext cx="3526606" cy="491225"/>
          </a:xfrm>
          <a:prstGeom prst="rect">
            <a:avLst/>
          </a:prstGeom>
          <a:noFill/>
        </p:spPr>
        <p:txBody>
          <a:bodyPr wrap="none" lIns="0" tIns="0" rIns="0" bIns="0" rtlCol="0">
            <a:spAutoFit/>
          </a:bodyPr>
          <a:lstStyle/>
          <a:p>
            <a:pPr>
              <a:lnSpc>
                <a:spcPct val="120000"/>
              </a:lnSpc>
            </a:pPr>
            <a:r>
              <a:rPr lang="zh-CN" altLang="en-US" sz="2800" dirty="0">
                <a:solidFill>
                  <a:schemeClr val="bg1"/>
                </a:solidFill>
                <a:latin typeface="+mj-ea"/>
                <a:ea typeface="+mj-ea"/>
              </a:rPr>
              <a:t>全域人群价值经营地图</a:t>
            </a:r>
          </a:p>
        </p:txBody>
      </p:sp>
      <p:grpSp>
        <p:nvGrpSpPr>
          <p:cNvPr id="30" name="组合 29">
            <a:extLst>
              <a:ext uri="{FF2B5EF4-FFF2-40B4-BE49-F238E27FC236}">
                <a16:creationId xmlns:a16="http://schemas.microsoft.com/office/drawing/2014/main" id="{4F7F3CD7-A024-1CFA-F002-188A38EEDDB7}"/>
              </a:ext>
            </a:extLst>
          </p:cNvPr>
          <p:cNvGrpSpPr/>
          <p:nvPr/>
        </p:nvGrpSpPr>
        <p:grpSpPr>
          <a:xfrm>
            <a:off x="9666244" y="548680"/>
            <a:ext cx="1828768" cy="369332"/>
            <a:chOff x="8758708" y="1278009"/>
            <a:chExt cx="1828768" cy="369332"/>
          </a:xfrm>
        </p:grpSpPr>
        <p:sp>
          <p:nvSpPr>
            <p:cNvPr id="31" name="TextBox 3">
              <a:extLst>
                <a:ext uri="{FF2B5EF4-FFF2-40B4-BE49-F238E27FC236}">
                  <a16:creationId xmlns:a16="http://schemas.microsoft.com/office/drawing/2014/main" id="{50D46EE4-9B81-238B-C724-D537B9196AA1}"/>
                </a:ext>
              </a:extLst>
            </p:cNvPr>
            <p:cNvSpPr txBox="1"/>
            <p:nvPr/>
          </p:nvSpPr>
          <p:spPr>
            <a:xfrm>
              <a:off x="8838599" y="1278009"/>
              <a:ext cx="1748877" cy="369332"/>
            </a:xfrm>
            <a:prstGeom prst="rect">
              <a:avLst/>
            </a:prstGeom>
            <a:noFill/>
          </p:spPr>
          <p:txBody>
            <a:bodyPr wrap="none" lIns="0" tIns="0" rIns="0" bIns="0" rtlCol="0">
              <a:spAutoFit/>
            </a:bodyPr>
            <a:lstStyle/>
            <a:p>
              <a:r>
                <a:rPr lang="en-US" altLang="zh-CN" dirty="0">
                  <a:gradFill>
                    <a:gsLst>
                      <a:gs pos="0">
                        <a:schemeClr val="accent2"/>
                      </a:gs>
                      <a:gs pos="100000">
                        <a:schemeClr val="accent3"/>
                      </a:gs>
                    </a:gsLst>
                    <a:lin ang="0" scaled="0"/>
                  </a:gradFill>
                  <a:latin typeface="+mj-lt"/>
                  <a:ea typeface="思源宋体 CN Heavy" panose="02020900000000000000" pitchFamily="18" charset="-122"/>
                  <a:cs typeface="阿里巴巴普惠体 Heavy" panose="00020600040101010101" pitchFamily="18" charset="-122"/>
                </a:rPr>
                <a:t>Guidebook</a:t>
              </a:r>
              <a:endParaRPr lang="zh-CN" altLang="en-US" dirty="0">
                <a:gradFill>
                  <a:gsLst>
                    <a:gs pos="0">
                      <a:schemeClr val="accent2"/>
                    </a:gs>
                    <a:gs pos="100000">
                      <a:schemeClr val="accent3"/>
                    </a:gs>
                  </a:gsLst>
                  <a:lin ang="0" scaled="0"/>
                </a:gradFill>
                <a:latin typeface="+mj-lt"/>
                <a:ea typeface="思源宋体 CN Heavy" panose="02020900000000000000" pitchFamily="18" charset="-122"/>
                <a:cs typeface="阿里巴巴普惠体 Heavy" panose="00020600040101010101" pitchFamily="18" charset="-122"/>
              </a:endParaRPr>
            </a:p>
          </p:txBody>
        </p:sp>
        <p:sp>
          <p:nvSpPr>
            <p:cNvPr id="32" name="L 形 31">
              <a:extLst>
                <a:ext uri="{FF2B5EF4-FFF2-40B4-BE49-F238E27FC236}">
                  <a16:creationId xmlns:a16="http://schemas.microsoft.com/office/drawing/2014/main" id="{724BDE1D-B931-DDC4-0CB7-54AFDF079EF7}"/>
                </a:ext>
              </a:extLst>
            </p:cNvPr>
            <p:cNvSpPr/>
            <p:nvPr/>
          </p:nvSpPr>
          <p:spPr>
            <a:xfrm flipV="1">
              <a:off x="8758708" y="1278009"/>
              <a:ext cx="136134" cy="136134"/>
            </a:xfrm>
            <a:prstGeom prst="corner">
              <a:avLst>
                <a:gd name="adj1" fmla="val 22792"/>
                <a:gd name="adj2" fmla="val 19282"/>
              </a:avLst>
            </a:prstGeom>
            <a:noFill/>
            <a:ln w="12700">
              <a:gradFill>
                <a:gsLst>
                  <a:gs pos="0">
                    <a:schemeClr val="accent2"/>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矩形: 圆角 35">
            <a:extLst>
              <a:ext uri="{FF2B5EF4-FFF2-40B4-BE49-F238E27FC236}">
                <a16:creationId xmlns:a16="http://schemas.microsoft.com/office/drawing/2014/main" id="{1968B982-18AA-E176-F339-50C5D69E77D5}"/>
              </a:ext>
            </a:extLst>
          </p:cNvPr>
          <p:cNvSpPr/>
          <p:nvPr/>
        </p:nvSpPr>
        <p:spPr>
          <a:xfrm>
            <a:off x="1194498" y="2051902"/>
            <a:ext cx="3160800" cy="367834"/>
          </a:xfrm>
          <a:prstGeom prst="roundRect">
            <a:avLst>
              <a:gd name="adj" fmla="val 4238"/>
            </a:avLst>
          </a:prstGeom>
          <a:gradFill>
            <a:gsLst>
              <a:gs pos="0">
                <a:schemeClr val="accent2"/>
              </a:gs>
              <a:gs pos="100000">
                <a:schemeClr val="accent3"/>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361050" y="2112709"/>
            <a:ext cx="2827697" cy="246221"/>
          </a:xfrm>
          <a:prstGeom prst="rect">
            <a:avLst/>
          </a:prstGeom>
          <a:noFill/>
        </p:spPr>
        <p:txBody>
          <a:bodyPr wrap="none" lIns="0" tIns="0" rIns="0" bIns="0" rtlCol="0">
            <a:spAutoFit/>
          </a:bodyPr>
          <a:lstStyle/>
          <a:p>
            <a:r>
              <a:rPr lang="zh-CN" altLang="en-US" sz="1600" dirty="0">
                <a:solidFill>
                  <a:schemeClr val="tx1">
                    <a:lumMod val="85000"/>
                    <a:lumOff val="15000"/>
                  </a:schemeClr>
                </a:solidFill>
                <a:latin typeface="+mj-ea"/>
                <a:ea typeface="+mj-ea"/>
              </a:rPr>
              <a:t>如何衡量以人为中心的经营效果</a:t>
            </a:r>
          </a:p>
        </p:txBody>
      </p:sp>
      <p:sp>
        <p:nvSpPr>
          <p:cNvPr id="6" name="TextBox 5"/>
          <p:cNvSpPr txBox="1"/>
          <p:nvPr/>
        </p:nvSpPr>
        <p:spPr>
          <a:xfrm>
            <a:off x="1360936" y="2650235"/>
            <a:ext cx="2154436" cy="215444"/>
          </a:xfrm>
          <a:prstGeom prst="rect">
            <a:avLst/>
          </a:prstGeom>
          <a:noFill/>
        </p:spPr>
        <p:txBody>
          <a:bodyPr wrap="none" lIns="0" tIns="0" rIns="0" bIns="0" rtlCol="0">
            <a:spAutoFit/>
          </a:bodyPr>
          <a:lstStyle/>
          <a:p>
            <a:r>
              <a:rPr lang="zh-CN" altLang="en-US" sz="1400" dirty="0">
                <a:gradFill>
                  <a:gsLst>
                    <a:gs pos="0">
                      <a:schemeClr val="accent2"/>
                    </a:gs>
                    <a:gs pos="100000">
                      <a:schemeClr val="accent3"/>
                    </a:gs>
                  </a:gsLst>
                  <a:lin ang="2400000" scaled="0"/>
                </a:gradFill>
                <a:latin typeface="+mj-ea"/>
                <a:ea typeface="+mj-ea"/>
              </a:rPr>
              <a:t>升级一：全域人群价值评估</a:t>
            </a:r>
          </a:p>
        </p:txBody>
      </p:sp>
      <p:sp>
        <p:nvSpPr>
          <p:cNvPr id="7" name="TextBox 6"/>
          <p:cNvSpPr txBox="1"/>
          <p:nvPr/>
        </p:nvSpPr>
        <p:spPr>
          <a:xfrm>
            <a:off x="1360936" y="3007031"/>
            <a:ext cx="2821285" cy="762645"/>
          </a:xfrm>
          <a:prstGeom prst="rect">
            <a:avLst/>
          </a:prstGeom>
          <a:noFill/>
        </p:spPr>
        <p:txBody>
          <a:bodyPr wrap="none" lIns="0" tIns="0" rIns="0" bIns="0" rtlCol="0">
            <a:spAutoFit/>
          </a:bodyPr>
          <a:lstStyle/>
          <a:p>
            <a:pPr>
              <a:lnSpc>
                <a:spcPct val="120000"/>
              </a:lnSpc>
            </a:pPr>
            <a:r>
              <a:rPr lang="zh-CN" altLang="en-US" sz="1400" dirty="0">
                <a:solidFill>
                  <a:schemeClr val="bg1"/>
                </a:solidFill>
              </a:rPr>
              <a:t>经理品牌全域人群价值衡量体系</a:t>
            </a:r>
            <a:endParaRPr lang="en-US" altLang="zh-CN" sz="1400" dirty="0">
              <a:solidFill>
                <a:schemeClr val="bg1"/>
              </a:solidFill>
            </a:endParaRPr>
          </a:p>
          <a:p>
            <a:pPr>
              <a:lnSpc>
                <a:spcPct val="120000"/>
              </a:lnSpc>
            </a:pPr>
            <a:r>
              <a:rPr lang="zh-CN" altLang="en-US" sz="1400" dirty="0">
                <a:solidFill>
                  <a:schemeClr val="bg1"/>
                </a:solidFill>
              </a:rPr>
              <a:t>从品牌人群价值拓展到品类人群价值</a:t>
            </a:r>
            <a:endParaRPr lang="en-US" altLang="zh-CN" sz="1400" dirty="0">
              <a:solidFill>
                <a:schemeClr val="bg1"/>
              </a:solidFill>
            </a:endParaRPr>
          </a:p>
          <a:p>
            <a:pPr>
              <a:lnSpc>
                <a:spcPct val="120000"/>
              </a:lnSpc>
            </a:pPr>
            <a:r>
              <a:rPr lang="zh-CN" altLang="en-US" sz="1400" dirty="0">
                <a:solidFill>
                  <a:schemeClr val="bg1"/>
                </a:solidFill>
              </a:rPr>
              <a:t>识别全域人群</a:t>
            </a:r>
            <a:r>
              <a:rPr lang="en-US" altLang="zh-CN" sz="1400" dirty="0">
                <a:solidFill>
                  <a:schemeClr val="bg1"/>
                </a:solidFill>
              </a:rPr>
              <a:t>CLV</a:t>
            </a:r>
            <a:r>
              <a:rPr lang="zh-CN" altLang="en-US" sz="1400" dirty="0">
                <a:solidFill>
                  <a:schemeClr val="bg1"/>
                </a:solidFill>
              </a:rPr>
              <a:t>价值</a:t>
            </a:r>
          </a:p>
        </p:txBody>
      </p:sp>
      <p:grpSp>
        <p:nvGrpSpPr>
          <p:cNvPr id="43" name="组合 42">
            <a:extLst>
              <a:ext uri="{FF2B5EF4-FFF2-40B4-BE49-F238E27FC236}">
                <a16:creationId xmlns:a16="http://schemas.microsoft.com/office/drawing/2014/main" id="{B12BC14B-1616-0E8F-CC4D-5FD46F3DE7D5}"/>
              </a:ext>
            </a:extLst>
          </p:cNvPr>
          <p:cNvGrpSpPr/>
          <p:nvPr/>
        </p:nvGrpSpPr>
        <p:grpSpPr>
          <a:xfrm>
            <a:off x="4516822" y="2051902"/>
            <a:ext cx="6479873" cy="367834"/>
            <a:chOff x="5022841" y="2276872"/>
            <a:chExt cx="6479873" cy="367834"/>
          </a:xfrm>
        </p:grpSpPr>
        <p:sp>
          <p:nvSpPr>
            <p:cNvPr id="39" name="矩形: 圆角 38">
              <a:extLst>
                <a:ext uri="{FF2B5EF4-FFF2-40B4-BE49-F238E27FC236}">
                  <a16:creationId xmlns:a16="http://schemas.microsoft.com/office/drawing/2014/main" id="{02015F00-CE88-B00D-6E84-4A7D96681531}"/>
                </a:ext>
              </a:extLst>
            </p:cNvPr>
            <p:cNvSpPr/>
            <p:nvPr/>
          </p:nvSpPr>
          <p:spPr>
            <a:xfrm>
              <a:off x="5022841" y="2276872"/>
              <a:ext cx="6479873" cy="367834"/>
            </a:xfrm>
            <a:prstGeom prst="roundRect">
              <a:avLst>
                <a:gd name="adj" fmla="val 4238"/>
              </a:avLst>
            </a:prstGeom>
            <a:gradFill>
              <a:gsLst>
                <a:gs pos="0">
                  <a:schemeClr val="accent2"/>
                </a:gs>
                <a:gs pos="100000">
                  <a:schemeClr val="accent3"/>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7"/>
            <p:cNvSpPr txBox="1"/>
            <p:nvPr/>
          </p:nvSpPr>
          <p:spPr>
            <a:xfrm>
              <a:off x="6545961" y="2337679"/>
              <a:ext cx="3433632" cy="246221"/>
            </a:xfrm>
            <a:prstGeom prst="rect">
              <a:avLst/>
            </a:prstGeom>
            <a:noFill/>
          </p:spPr>
          <p:txBody>
            <a:bodyPr wrap="none" lIns="0" tIns="0" rIns="0" bIns="0" rtlCol="0">
              <a:spAutoFit/>
            </a:bodyPr>
            <a:lstStyle/>
            <a:p>
              <a:r>
                <a:rPr lang="zh-CN" altLang="en-US" sz="1600" dirty="0">
                  <a:solidFill>
                    <a:schemeClr val="tx1">
                      <a:lumMod val="85000"/>
                      <a:lumOff val="15000"/>
                    </a:schemeClr>
                  </a:solidFill>
                  <a:latin typeface="+mj-ea"/>
                  <a:ea typeface="+mj-ea"/>
                </a:rPr>
                <a:t>品牌如何实时以人为中心的全域经营？</a:t>
              </a:r>
            </a:p>
          </p:txBody>
        </p:sp>
      </p:grpSp>
      <p:sp>
        <p:nvSpPr>
          <p:cNvPr id="9" name="TextBox 8"/>
          <p:cNvSpPr txBox="1"/>
          <p:nvPr/>
        </p:nvSpPr>
        <p:spPr>
          <a:xfrm>
            <a:off x="4861961" y="2650235"/>
            <a:ext cx="2154436" cy="215444"/>
          </a:xfrm>
          <a:prstGeom prst="rect">
            <a:avLst/>
          </a:prstGeom>
          <a:noFill/>
        </p:spPr>
        <p:txBody>
          <a:bodyPr wrap="none" lIns="0" tIns="0" rIns="0" bIns="0" rtlCol="0">
            <a:spAutoFit/>
          </a:bodyPr>
          <a:lstStyle/>
          <a:p>
            <a:r>
              <a:rPr lang="zh-CN" altLang="en-US" sz="1400" dirty="0">
                <a:gradFill>
                  <a:gsLst>
                    <a:gs pos="0">
                      <a:schemeClr val="accent2"/>
                    </a:gs>
                    <a:gs pos="100000">
                      <a:schemeClr val="accent3"/>
                    </a:gs>
                  </a:gsLst>
                  <a:lin ang="3000000" scaled="0"/>
                </a:gradFill>
                <a:latin typeface="+mj-ea"/>
                <a:ea typeface="+mj-ea"/>
              </a:rPr>
              <a:t>升级二：全域人群战略制定</a:t>
            </a:r>
          </a:p>
        </p:txBody>
      </p:sp>
      <p:sp>
        <p:nvSpPr>
          <p:cNvPr id="11" name="TextBox 10"/>
          <p:cNvSpPr txBox="1"/>
          <p:nvPr/>
        </p:nvSpPr>
        <p:spPr>
          <a:xfrm>
            <a:off x="4861961" y="3007031"/>
            <a:ext cx="2468625" cy="762645"/>
          </a:xfrm>
          <a:prstGeom prst="rect">
            <a:avLst/>
          </a:prstGeom>
          <a:noFill/>
        </p:spPr>
        <p:txBody>
          <a:bodyPr wrap="none" lIns="0" tIns="0" rIns="0" bIns="0" rtlCol="0">
            <a:spAutoFit/>
          </a:bodyPr>
          <a:lstStyle/>
          <a:p>
            <a:pPr>
              <a:lnSpc>
                <a:spcPct val="120000"/>
              </a:lnSpc>
            </a:pPr>
            <a:r>
              <a:rPr lang="zh-CN" altLang="en-US" sz="1400" dirty="0">
                <a:solidFill>
                  <a:schemeClr val="bg1"/>
                </a:solidFill>
              </a:rPr>
              <a:t>制定品牌策略人群方向</a:t>
            </a:r>
            <a:endParaRPr lang="en-US" altLang="zh-CN" sz="1400" dirty="0">
              <a:solidFill>
                <a:schemeClr val="bg1"/>
              </a:solidFill>
            </a:endParaRPr>
          </a:p>
          <a:p>
            <a:pPr>
              <a:lnSpc>
                <a:spcPct val="120000"/>
              </a:lnSpc>
            </a:pPr>
            <a:r>
              <a:rPr lang="zh-CN" altLang="en-US" sz="1400" dirty="0">
                <a:solidFill>
                  <a:schemeClr val="bg1"/>
                </a:solidFill>
              </a:rPr>
              <a:t>确定品牌策略人群目标</a:t>
            </a:r>
          </a:p>
          <a:p>
            <a:pPr>
              <a:lnSpc>
                <a:spcPct val="120000"/>
              </a:lnSpc>
            </a:pPr>
            <a:r>
              <a:rPr lang="zh-CN" altLang="en-US" sz="1400" dirty="0">
                <a:solidFill>
                  <a:schemeClr val="bg1"/>
                </a:solidFill>
              </a:rPr>
              <a:t>制定多组织协同的人群运营方案</a:t>
            </a:r>
          </a:p>
        </p:txBody>
      </p:sp>
      <p:grpSp>
        <p:nvGrpSpPr>
          <p:cNvPr id="47" name="组合 46">
            <a:extLst>
              <a:ext uri="{FF2B5EF4-FFF2-40B4-BE49-F238E27FC236}">
                <a16:creationId xmlns:a16="http://schemas.microsoft.com/office/drawing/2014/main" id="{5C9A641E-38BA-7ADA-C5DB-61C78815CEF3}"/>
              </a:ext>
            </a:extLst>
          </p:cNvPr>
          <p:cNvGrpSpPr/>
          <p:nvPr/>
        </p:nvGrpSpPr>
        <p:grpSpPr>
          <a:xfrm>
            <a:off x="8102514" y="2647169"/>
            <a:ext cx="2605448" cy="1108172"/>
            <a:chOff x="8089407" y="2875205"/>
            <a:chExt cx="2605448" cy="1108172"/>
          </a:xfrm>
        </p:grpSpPr>
        <p:sp>
          <p:nvSpPr>
            <p:cNvPr id="10" name="TextBox 9"/>
            <p:cNvSpPr txBox="1"/>
            <p:nvPr/>
          </p:nvSpPr>
          <p:spPr>
            <a:xfrm>
              <a:off x="8089407" y="2875205"/>
              <a:ext cx="2513509" cy="215444"/>
            </a:xfrm>
            <a:prstGeom prst="rect">
              <a:avLst/>
            </a:prstGeom>
            <a:noFill/>
          </p:spPr>
          <p:txBody>
            <a:bodyPr wrap="none" lIns="0" tIns="0" rIns="0" bIns="0" rtlCol="0">
              <a:spAutoFit/>
            </a:bodyPr>
            <a:lstStyle/>
            <a:p>
              <a:r>
                <a:rPr lang="zh-CN" altLang="en-US" sz="1400" dirty="0">
                  <a:gradFill>
                    <a:gsLst>
                      <a:gs pos="0">
                        <a:schemeClr val="accent2"/>
                      </a:gs>
                      <a:gs pos="100000">
                        <a:schemeClr val="accent3"/>
                      </a:gs>
                    </a:gsLst>
                    <a:lin ang="3600000" scaled="0"/>
                  </a:gradFill>
                  <a:latin typeface="+mj-ea"/>
                  <a:ea typeface="+mj-ea"/>
                </a:rPr>
                <a:t>升级三：全域人群运营实施路径</a:t>
              </a:r>
            </a:p>
          </p:txBody>
        </p:sp>
        <p:sp>
          <p:nvSpPr>
            <p:cNvPr id="14" name="TextBox 13"/>
            <p:cNvSpPr txBox="1"/>
            <p:nvPr/>
          </p:nvSpPr>
          <p:spPr>
            <a:xfrm>
              <a:off x="8089407" y="3210781"/>
              <a:ext cx="2604880" cy="215444"/>
            </a:xfrm>
            <a:prstGeom prst="rect">
              <a:avLst/>
            </a:prstGeom>
            <a:noFill/>
          </p:spPr>
          <p:txBody>
            <a:bodyPr wrap="none" lIns="0" tIns="0" rIns="0" bIns="0" rtlCol="0">
              <a:spAutoFit/>
            </a:bodyPr>
            <a:lstStyle/>
            <a:p>
              <a:r>
                <a:rPr lang="zh-CN" altLang="en-US" sz="1400" dirty="0">
                  <a:solidFill>
                    <a:schemeClr val="bg1"/>
                  </a:solidFill>
                </a:rPr>
                <a:t>全域人群价值运营落地的</a:t>
              </a:r>
              <a:r>
                <a:rPr lang="en-US" altLang="zh-CN" sz="1400" dirty="0">
                  <a:solidFill>
                    <a:schemeClr val="bg1"/>
                  </a:solidFill>
                </a:rPr>
                <a:t>4</a:t>
              </a:r>
              <a:r>
                <a:rPr lang="zh-CN" altLang="en-US" sz="1400" dirty="0">
                  <a:solidFill>
                    <a:schemeClr val="bg1"/>
                  </a:solidFill>
                </a:rPr>
                <a:t>中类型</a:t>
              </a:r>
            </a:p>
          </p:txBody>
        </p:sp>
        <p:sp>
          <p:nvSpPr>
            <p:cNvPr id="15" name="TextBox 14"/>
            <p:cNvSpPr txBox="1"/>
            <p:nvPr/>
          </p:nvSpPr>
          <p:spPr>
            <a:xfrm>
              <a:off x="8089407" y="3487875"/>
              <a:ext cx="1413849" cy="215444"/>
            </a:xfrm>
            <a:prstGeom prst="rect">
              <a:avLst/>
            </a:prstGeom>
            <a:noFill/>
          </p:spPr>
          <p:txBody>
            <a:bodyPr wrap="none" lIns="0" tIns="0" rIns="0" bIns="0" rtlCol="0">
              <a:spAutoFit/>
            </a:bodyPr>
            <a:lstStyle/>
            <a:p>
              <a:r>
                <a:rPr lang="en-US" altLang="zh-CN" sz="1400" dirty="0">
                  <a:solidFill>
                    <a:schemeClr val="bg1"/>
                  </a:solidFill>
                </a:rPr>
                <a:t>A.</a:t>
              </a:r>
              <a:r>
                <a:rPr lang="zh-CN" altLang="en-US" sz="1400" dirty="0">
                  <a:solidFill>
                    <a:schemeClr val="bg1"/>
                  </a:solidFill>
                </a:rPr>
                <a:t>乙方私有化部署</a:t>
              </a:r>
            </a:p>
          </p:txBody>
        </p:sp>
        <p:sp>
          <p:nvSpPr>
            <p:cNvPr id="16" name="TextBox 15"/>
            <p:cNvSpPr txBox="1"/>
            <p:nvPr/>
          </p:nvSpPr>
          <p:spPr>
            <a:xfrm>
              <a:off x="9641682" y="3487875"/>
              <a:ext cx="1053173" cy="215444"/>
            </a:xfrm>
            <a:prstGeom prst="rect">
              <a:avLst/>
            </a:prstGeom>
            <a:noFill/>
          </p:spPr>
          <p:txBody>
            <a:bodyPr wrap="none" lIns="0" tIns="0" rIns="0" bIns="0" rtlCol="0">
              <a:spAutoFit/>
            </a:bodyPr>
            <a:lstStyle/>
            <a:p>
              <a:r>
                <a:rPr lang="en-US" altLang="zh-CN" sz="1400" dirty="0">
                  <a:solidFill>
                    <a:schemeClr val="bg1"/>
                  </a:solidFill>
                </a:rPr>
                <a:t>B.</a:t>
              </a:r>
              <a:r>
                <a:rPr lang="zh-CN" altLang="en-US" sz="1400" dirty="0">
                  <a:solidFill>
                    <a:schemeClr val="bg1"/>
                  </a:solidFill>
                </a:rPr>
                <a:t>公有化部署</a:t>
              </a:r>
            </a:p>
          </p:txBody>
        </p:sp>
        <p:sp>
          <p:nvSpPr>
            <p:cNvPr id="17" name="TextBox 16"/>
            <p:cNvSpPr txBox="1"/>
            <p:nvPr/>
          </p:nvSpPr>
          <p:spPr>
            <a:xfrm>
              <a:off x="8089407" y="3767933"/>
              <a:ext cx="1234312" cy="215444"/>
            </a:xfrm>
            <a:prstGeom prst="rect">
              <a:avLst/>
            </a:prstGeom>
            <a:noFill/>
          </p:spPr>
          <p:txBody>
            <a:bodyPr wrap="none" lIns="0" tIns="0" rIns="0" bIns="0" rtlCol="0">
              <a:spAutoFit/>
            </a:bodyPr>
            <a:lstStyle/>
            <a:p>
              <a:r>
                <a:rPr lang="en-US" altLang="zh-CN" sz="1400" dirty="0">
                  <a:solidFill>
                    <a:schemeClr val="bg1"/>
                  </a:solidFill>
                </a:rPr>
                <a:t>C.</a:t>
              </a:r>
              <a:r>
                <a:rPr lang="zh-CN" altLang="en-US" sz="1400" dirty="0">
                  <a:solidFill>
                    <a:schemeClr val="bg1"/>
                  </a:solidFill>
                </a:rPr>
                <a:t>全域媒介采买</a:t>
              </a:r>
            </a:p>
          </p:txBody>
        </p:sp>
        <p:sp>
          <p:nvSpPr>
            <p:cNvPr id="18" name="TextBox 17"/>
            <p:cNvSpPr txBox="1"/>
            <p:nvPr/>
          </p:nvSpPr>
          <p:spPr>
            <a:xfrm>
              <a:off x="9641682" y="3765289"/>
              <a:ext cx="891270" cy="215444"/>
            </a:xfrm>
            <a:prstGeom prst="rect">
              <a:avLst/>
            </a:prstGeom>
            <a:noFill/>
          </p:spPr>
          <p:txBody>
            <a:bodyPr wrap="none" lIns="0" tIns="0" rIns="0" bIns="0" rtlCol="0">
              <a:spAutoFit/>
            </a:bodyPr>
            <a:lstStyle/>
            <a:p>
              <a:r>
                <a:rPr lang="en-US" altLang="zh-CN" sz="1400" dirty="0">
                  <a:solidFill>
                    <a:schemeClr val="bg1"/>
                  </a:solidFill>
                </a:rPr>
                <a:t>D.</a:t>
              </a:r>
              <a:r>
                <a:rPr lang="zh-CN" altLang="en-US" sz="1400" dirty="0">
                  <a:solidFill>
                    <a:schemeClr val="bg1"/>
                  </a:solidFill>
                </a:rPr>
                <a:t>标签翻译</a:t>
              </a:r>
            </a:p>
          </p:txBody>
        </p:sp>
      </p:grpSp>
      <p:sp>
        <p:nvSpPr>
          <p:cNvPr id="38" name="矩形 37">
            <a:extLst>
              <a:ext uri="{FF2B5EF4-FFF2-40B4-BE49-F238E27FC236}">
                <a16:creationId xmlns:a16="http://schemas.microsoft.com/office/drawing/2014/main" id="{F23B651C-5A7C-1C3A-6FE3-1CF5E73989B7}"/>
              </a:ext>
            </a:extLst>
          </p:cNvPr>
          <p:cNvSpPr/>
          <p:nvPr/>
        </p:nvSpPr>
        <p:spPr>
          <a:xfrm>
            <a:off x="1192128" y="2489243"/>
            <a:ext cx="3158901" cy="1441425"/>
          </a:xfrm>
          <a:prstGeom prst="rect">
            <a:avLst/>
          </a:prstGeom>
          <a:noFill/>
          <a:ln w="12700">
            <a:gradFill>
              <a:gsLst>
                <a:gs pos="0">
                  <a:schemeClr val="accent2"/>
                </a:gs>
                <a:gs pos="100000">
                  <a:schemeClr val="accent3"/>
                </a:gs>
              </a:gsLst>
              <a:lin ang="2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0" name="矩形 39">
            <a:extLst>
              <a:ext uri="{FF2B5EF4-FFF2-40B4-BE49-F238E27FC236}">
                <a16:creationId xmlns:a16="http://schemas.microsoft.com/office/drawing/2014/main" id="{7C908A83-1281-8A81-E1EE-C989CAC24BDE}"/>
              </a:ext>
            </a:extLst>
          </p:cNvPr>
          <p:cNvSpPr/>
          <p:nvPr/>
        </p:nvSpPr>
        <p:spPr>
          <a:xfrm>
            <a:off x="4516823" y="2489243"/>
            <a:ext cx="3158901" cy="1441425"/>
          </a:xfrm>
          <a:prstGeom prst="rect">
            <a:avLst/>
          </a:prstGeom>
          <a:noFill/>
          <a:ln w="12700">
            <a:gradFill>
              <a:gsLst>
                <a:gs pos="0">
                  <a:schemeClr val="accent2"/>
                </a:gs>
                <a:gs pos="100000">
                  <a:schemeClr val="accent3"/>
                </a:gs>
              </a:gsLst>
              <a:lin ang="2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a:extLst>
              <a:ext uri="{FF2B5EF4-FFF2-40B4-BE49-F238E27FC236}">
                <a16:creationId xmlns:a16="http://schemas.microsoft.com/office/drawing/2014/main" id="{577B8CB5-7135-283F-CEEA-1D349686B609}"/>
              </a:ext>
            </a:extLst>
          </p:cNvPr>
          <p:cNvSpPr/>
          <p:nvPr/>
        </p:nvSpPr>
        <p:spPr>
          <a:xfrm>
            <a:off x="7837795" y="2480543"/>
            <a:ext cx="3158901" cy="1441425"/>
          </a:xfrm>
          <a:prstGeom prst="rect">
            <a:avLst/>
          </a:prstGeom>
          <a:noFill/>
          <a:ln w="12700">
            <a:gradFill>
              <a:gsLst>
                <a:gs pos="0">
                  <a:schemeClr val="accent2"/>
                </a:gs>
                <a:gs pos="100000">
                  <a:schemeClr val="accent3"/>
                </a:gs>
              </a:gsLst>
              <a:lin ang="2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圆角 49">
            <a:extLst>
              <a:ext uri="{FF2B5EF4-FFF2-40B4-BE49-F238E27FC236}">
                <a16:creationId xmlns:a16="http://schemas.microsoft.com/office/drawing/2014/main" id="{A12DA64A-2A0C-DC4C-62D1-10D8E860CD63}"/>
              </a:ext>
            </a:extLst>
          </p:cNvPr>
          <p:cNvSpPr/>
          <p:nvPr/>
        </p:nvSpPr>
        <p:spPr>
          <a:xfrm>
            <a:off x="1193990" y="4071049"/>
            <a:ext cx="9800844" cy="367834"/>
          </a:xfrm>
          <a:prstGeom prst="roundRect">
            <a:avLst>
              <a:gd name="adj" fmla="val 6309"/>
            </a:avLst>
          </a:prstGeom>
          <a:gradFill>
            <a:gsLst>
              <a:gs pos="0">
                <a:schemeClr val="accent2"/>
              </a:gs>
              <a:gs pos="100000">
                <a:schemeClr val="accent3"/>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1" name="TextBox 7">
            <a:extLst>
              <a:ext uri="{FF2B5EF4-FFF2-40B4-BE49-F238E27FC236}">
                <a16:creationId xmlns:a16="http://schemas.microsoft.com/office/drawing/2014/main" id="{21298642-60F4-741B-8ACB-A76F40AE09B3}"/>
              </a:ext>
            </a:extLst>
          </p:cNvPr>
          <p:cNvSpPr txBox="1"/>
          <p:nvPr/>
        </p:nvSpPr>
        <p:spPr>
          <a:xfrm>
            <a:off x="5490338" y="4131856"/>
            <a:ext cx="1211870" cy="246221"/>
          </a:xfrm>
          <a:prstGeom prst="rect">
            <a:avLst/>
          </a:prstGeom>
          <a:noFill/>
        </p:spPr>
        <p:txBody>
          <a:bodyPr wrap="none" lIns="0" tIns="0" rIns="0" bIns="0" rtlCol="0">
            <a:spAutoFit/>
          </a:bodyPr>
          <a:lstStyle/>
          <a:p>
            <a:r>
              <a:rPr lang="zh-CN" altLang="en-US" sz="1600" dirty="0">
                <a:solidFill>
                  <a:schemeClr val="tx1">
                    <a:lumMod val="85000"/>
                    <a:lumOff val="15000"/>
                  </a:schemeClr>
                </a:solidFill>
                <a:latin typeface="+mj-ea"/>
                <a:ea typeface="+mj-ea"/>
              </a:rPr>
              <a:t>关键支撑要素</a:t>
            </a:r>
          </a:p>
        </p:txBody>
      </p:sp>
      <p:sp>
        <p:nvSpPr>
          <p:cNvPr id="52" name="矩形 51">
            <a:extLst>
              <a:ext uri="{FF2B5EF4-FFF2-40B4-BE49-F238E27FC236}">
                <a16:creationId xmlns:a16="http://schemas.microsoft.com/office/drawing/2014/main" id="{595892AF-FEC5-CBB5-2990-9306B8005688}"/>
              </a:ext>
            </a:extLst>
          </p:cNvPr>
          <p:cNvSpPr/>
          <p:nvPr/>
        </p:nvSpPr>
        <p:spPr>
          <a:xfrm>
            <a:off x="1193012" y="4516992"/>
            <a:ext cx="9802800" cy="833492"/>
          </a:xfrm>
          <a:prstGeom prst="rect">
            <a:avLst/>
          </a:prstGeom>
          <a:noFill/>
          <a:ln w="12700">
            <a:gradFill>
              <a:gsLst>
                <a:gs pos="0">
                  <a:schemeClr val="accent2"/>
                </a:gs>
                <a:gs pos="100000">
                  <a:schemeClr val="accent3"/>
                </a:gs>
              </a:gsLst>
              <a:lin ang="2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5369268" y="4669602"/>
            <a:ext cx="1586973" cy="215444"/>
          </a:xfrm>
          <a:prstGeom prst="rect">
            <a:avLst/>
          </a:prstGeom>
          <a:noFill/>
        </p:spPr>
        <p:txBody>
          <a:bodyPr wrap="none" lIns="0" tIns="0" rIns="0" bIns="0" rtlCol="0">
            <a:spAutoFit/>
          </a:bodyPr>
          <a:lstStyle>
            <a:defPPr>
              <a:defRPr lang="zh-CN"/>
            </a:defPPr>
            <a:lvl1pPr>
              <a:defRPr sz="1400">
                <a:gradFill>
                  <a:gsLst>
                    <a:gs pos="0">
                      <a:schemeClr val="accent2"/>
                    </a:gs>
                    <a:gs pos="100000">
                      <a:schemeClr val="accent3"/>
                    </a:gs>
                  </a:gsLst>
                  <a:lin ang="3000000" scaled="0"/>
                </a:gradFill>
                <a:latin typeface="+mj-ea"/>
                <a:ea typeface="+mj-ea"/>
              </a:defRPr>
            </a:lvl1pPr>
          </a:lstStyle>
          <a:p>
            <a:r>
              <a:rPr lang="zh-CN" altLang="en-US" dirty="0"/>
              <a:t>升级四：数字化工具</a:t>
            </a:r>
          </a:p>
        </p:txBody>
      </p:sp>
      <p:sp>
        <p:nvSpPr>
          <p:cNvPr id="21" name="TextBox 20"/>
          <p:cNvSpPr txBox="1"/>
          <p:nvPr/>
        </p:nvSpPr>
        <p:spPr>
          <a:xfrm>
            <a:off x="1429278" y="4951654"/>
            <a:ext cx="1211870" cy="246221"/>
          </a:xfrm>
          <a:prstGeom prst="rect">
            <a:avLst/>
          </a:prstGeom>
          <a:noFill/>
        </p:spPr>
        <p:txBody>
          <a:bodyPr wrap="none" lIns="0" tIns="0" rIns="0" bIns="0" rtlCol="0">
            <a:spAutoFit/>
          </a:bodyPr>
          <a:lstStyle/>
          <a:p>
            <a:r>
              <a:rPr lang="zh-CN" altLang="en-US" sz="1600" dirty="0">
                <a:solidFill>
                  <a:schemeClr val="bg1"/>
                </a:solidFill>
              </a:rPr>
              <a:t>全域数据银行</a:t>
            </a:r>
          </a:p>
        </p:txBody>
      </p:sp>
      <p:sp>
        <p:nvSpPr>
          <p:cNvPr id="22" name="TextBox 21"/>
          <p:cNvSpPr txBox="1"/>
          <p:nvPr/>
        </p:nvSpPr>
        <p:spPr>
          <a:xfrm>
            <a:off x="3882670" y="4951654"/>
            <a:ext cx="1846659" cy="246221"/>
          </a:xfrm>
          <a:prstGeom prst="rect">
            <a:avLst/>
          </a:prstGeom>
          <a:noFill/>
        </p:spPr>
        <p:txBody>
          <a:bodyPr wrap="none" lIns="0" tIns="0" rIns="0" bIns="0" rtlCol="0">
            <a:spAutoFit/>
          </a:bodyPr>
          <a:lstStyle/>
          <a:p>
            <a:r>
              <a:rPr lang="zh-CN" altLang="en-US" sz="1600" dirty="0">
                <a:solidFill>
                  <a:schemeClr val="bg1"/>
                </a:solidFill>
              </a:rPr>
              <a:t>全域消费者运营增长</a:t>
            </a:r>
          </a:p>
        </p:txBody>
      </p:sp>
      <p:sp>
        <p:nvSpPr>
          <p:cNvPr id="23" name="TextBox 22"/>
          <p:cNvSpPr txBox="1"/>
          <p:nvPr/>
        </p:nvSpPr>
        <p:spPr>
          <a:xfrm>
            <a:off x="6970851" y="4951654"/>
            <a:ext cx="1641475" cy="246221"/>
          </a:xfrm>
          <a:prstGeom prst="rect">
            <a:avLst/>
          </a:prstGeom>
          <a:noFill/>
        </p:spPr>
        <p:txBody>
          <a:bodyPr wrap="none" lIns="0" tIns="0" rIns="0" bIns="0" rtlCol="0">
            <a:spAutoFit/>
          </a:bodyPr>
          <a:lstStyle/>
          <a:p>
            <a:r>
              <a:rPr lang="zh-CN" altLang="en-US" sz="1600" dirty="0">
                <a:solidFill>
                  <a:schemeClr val="bg1"/>
                </a:solidFill>
              </a:rPr>
              <a:t>全域采集管理监控</a:t>
            </a:r>
          </a:p>
        </p:txBody>
      </p:sp>
      <p:sp>
        <p:nvSpPr>
          <p:cNvPr id="24" name="TextBox 23"/>
          <p:cNvSpPr txBox="1"/>
          <p:nvPr/>
        </p:nvSpPr>
        <p:spPr>
          <a:xfrm>
            <a:off x="9853849" y="4951654"/>
            <a:ext cx="905697" cy="246221"/>
          </a:xfrm>
          <a:prstGeom prst="rect">
            <a:avLst/>
          </a:prstGeom>
          <a:noFill/>
        </p:spPr>
        <p:txBody>
          <a:bodyPr wrap="none" lIns="0" tIns="0" rIns="0" bIns="0" rtlCol="0">
            <a:spAutoFit/>
          </a:bodyPr>
          <a:lstStyle/>
          <a:p>
            <a:r>
              <a:rPr lang="en-US" altLang="zh-CN" sz="1600" dirty="0">
                <a:solidFill>
                  <a:schemeClr val="bg1"/>
                </a:solidFill>
              </a:rPr>
              <a:t>Uni Desk</a:t>
            </a:r>
            <a:endParaRPr lang="zh-CN" altLang="en-US" sz="1600" dirty="0">
              <a:solidFill>
                <a:schemeClr val="bg1"/>
              </a:solidFill>
            </a:endParaRPr>
          </a:p>
        </p:txBody>
      </p:sp>
      <p:cxnSp>
        <p:nvCxnSpPr>
          <p:cNvPr id="55" name="直接连接符 54">
            <a:extLst>
              <a:ext uri="{FF2B5EF4-FFF2-40B4-BE49-F238E27FC236}">
                <a16:creationId xmlns:a16="http://schemas.microsoft.com/office/drawing/2014/main" id="{029FB54B-64E1-5338-B790-D23FF5A07887}"/>
              </a:ext>
            </a:extLst>
          </p:cNvPr>
          <p:cNvCxnSpPr>
            <a:cxnSpLocks/>
          </p:cNvCxnSpPr>
          <p:nvPr/>
        </p:nvCxnSpPr>
        <p:spPr>
          <a:xfrm>
            <a:off x="3261909" y="4951654"/>
            <a:ext cx="0" cy="246221"/>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79106002-4665-3CFD-753E-68932A3E3A4D}"/>
              </a:ext>
            </a:extLst>
          </p:cNvPr>
          <p:cNvCxnSpPr>
            <a:cxnSpLocks/>
          </p:cNvCxnSpPr>
          <p:nvPr/>
        </p:nvCxnSpPr>
        <p:spPr>
          <a:xfrm>
            <a:off x="6350090" y="4951654"/>
            <a:ext cx="0" cy="246221"/>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1045F9E5-38A4-1380-D797-3BD96A16A675}"/>
              </a:ext>
            </a:extLst>
          </p:cNvPr>
          <p:cNvCxnSpPr>
            <a:cxnSpLocks/>
          </p:cNvCxnSpPr>
          <p:nvPr/>
        </p:nvCxnSpPr>
        <p:spPr>
          <a:xfrm>
            <a:off x="9233087" y="4951654"/>
            <a:ext cx="0" cy="246221"/>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58" name="矩形 57">
            <a:extLst>
              <a:ext uri="{FF2B5EF4-FFF2-40B4-BE49-F238E27FC236}">
                <a16:creationId xmlns:a16="http://schemas.microsoft.com/office/drawing/2014/main" id="{EF44F05A-3452-8DBE-CE55-C3F496653A7E}"/>
              </a:ext>
            </a:extLst>
          </p:cNvPr>
          <p:cNvSpPr/>
          <p:nvPr/>
        </p:nvSpPr>
        <p:spPr>
          <a:xfrm>
            <a:off x="1193012" y="5464988"/>
            <a:ext cx="9802800" cy="833492"/>
          </a:xfrm>
          <a:prstGeom prst="rect">
            <a:avLst/>
          </a:prstGeom>
          <a:noFill/>
          <a:ln w="12700">
            <a:gradFill>
              <a:gsLst>
                <a:gs pos="0">
                  <a:schemeClr val="accent2"/>
                </a:gs>
                <a:gs pos="100000">
                  <a:schemeClr val="accent3"/>
                </a:gs>
              </a:gsLst>
              <a:lin ang="2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36">
            <a:extLst>
              <a:ext uri="{FF2B5EF4-FFF2-40B4-BE49-F238E27FC236}">
                <a16:creationId xmlns:a16="http://schemas.microsoft.com/office/drawing/2014/main" id="{53BFA41D-AD63-3A69-0272-1A507C4A3EF3}"/>
              </a:ext>
            </a:extLst>
          </p:cNvPr>
          <p:cNvSpPr/>
          <p:nvPr/>
        </p:nvSpPr>
        <p:spPr>
          <a:xfrm>
            <a:off x="6094412" y="1712838"/>
            <a:ext cx="4558285" cy="283890"/>
          </a:xfrm>
          <a:custGeom>
            <a:avLst/>
            <a:gdLst/>
            <a:ahLst/>
            <a:cxnLst/>
            <a:rect l="0" t="0" r="0" b="0"/>
            <a:pathLst>
              <a:path w="4558285" h="441961">
                <a:moveTo>
                  <a:pt x="0" y="0"/>
                </a:moveTo>
                <a:lnTo>
                  <a:pt x="0" y="120600"/>
                </a:lnTo>
                <a:cubicBezTo>
                  <a:pt x="0" y="180216"/>
                  <a:pt x="48384" y="228600"/>
                  <a:pt x="108000" y="228600"/>
                </a:cubicBezTo>
                <a:lnTo>
                  <a:pt x="4450284" y="228600"/>
                </a:lnTo>
                <a:cubicBezTo>
                  <a:pt x="4509900" y="228600"/>
                  <a:pt x="4558284" y="276984"/>
                  <a:pt x="4558284" y="336600"/>
                </a:cubicBezTo>
                <a:lnTo>
                  <a:pt x="4558284" y="441960"/>
                </a:lnTo>
              </a:path>
            </a:pathLst>
          </a:custGeom>
          <a:ln cap="rnd">
            <a:solidFill>
              <a:schemeClr val="accent2">
                <a:alpha val="45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3" name="Freeform 41">
            <a:extLst>
              <a:ext uri="{FF2B5EF4-FFF2-40B4-BE49-F238E27FC236}">
                <a16:creationId xmlns:a16="http://schemas.microsoft.com/office/drawing/2014/main" id="{102C7862-FF11-6443-299B-F5110FBC35F5}"/>
              </a:ext>
            </a:extLst>
          </p:cNvPr>
          <p:cNvSpPr/>
          <p:nvPr/>
        </p:nvSpPr>
        <p:spPr>
          <a:xfrm>
            <a:off x="1536127" y="1712838"/>
            <a:ext cx="4558285" cy="283890"/>
          </a:xfrm>
          <a:custGeom>
            <a:avLst/>
            <a:gdLst/>
            <a:ahLst/>
            <a:cxnLst/>
            <a:rect l="0" t="0" r="0" b="0"/>
            <a:pathLst>
              <a:path w="4558285" h="441961">
                <a:moveTo>
                  <a:pt x="4558284" y="0"/>
                </a:moveTo>
                <a:lnTo>
                  <a:pt x="4558284" y="120600"/>
                </a:lnTo>
                <a:cubicBezTo>
                  <a:pt x="4558284" y="180216"/>
                  <a:pt x="4509900" y="228600"/>
                  <a:pt x="4450284" y="228600"/>
                </a:cubicBezTo>
                <a:lnTo>
                  <a:pt x="108000" y="228600"/>
                </a:lnTo>
                <a:cubicBezTo>
                  <a:pt x="48384" y="228600"/>
                  <a:pt x="0" y="276984"/>
                  <a:pt x="0" y="336600"/>
                </a:cubicBezTo>
                <a:lnTo>
                  <a:pt x="0" y="441960"/>
                </a:lnTo>
              </a:path>
            </a:pathLst>
          </a:custGeom>
          <a:ln cap="rnd">
            <a:solidFill>
              <a:schemeClr val="accent2">
                <a:alpha val="45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7" name="Freeform 41">
            <a:extLst>
              <a:ext uri="{FF2B5EF4-FFF2-40B4-BE49-F238E27FC236}">
                <a16:creationId xmlns:a16="http://schemas.microsoft.com/office/drawing/2014/main" id="{DCD1592E-E03B-5CBA-EFE7-114F6D89F047}"/>
              </a:ext>
            </a:extLst>
          </p:cNvPr>
          <p:cNvSpPr/>
          <p:nvPr/>
        </p:nvSpPr>
        <p:spPr>
          <a:xfrm>
            <a:off x="1536127" y="1643230"/>
            <a:ext cx="4558285" cy="413788"/>
          </a:xfrm>
          <a:custGeom>
            <a:avLst/>
            <a:gdLst/>
            <a:ahLst/>
            <a:cxnLst/>
            <a:rect l="0" t="0" r="0" b="0"/>
            <a:pathLst>
              <a:path w="4558285" h="441961">
                <a:moveTo>
                  <a:pt x="4558284" y="0"/>
                </a:moveTo>
                <a:lnTo>
                  <a:pt x="4558284" y="120600"/>
                </a:lnTo>
                <a:cubicBezTo>
                  <a:pt x="4558284" y="180216"/>
                  <a:pt x="4509900" y="228600"/>
                  <a:pt x="4450284" y="228600"/>
                </a:cubicBezTo>
                <a:lnTo>
                  <a:pt x="108000" y="228600"/>
                </a:lnTo>
                <a:cubicBezTo>
                  <a:pt x="48384" y="228600"/>
                  <a:pt x="0" y="276984"/>
                  <a:pt x="0" y="336600"/>
                </a:cubicBezTo>
                <a:lnTo>
                  <a:pt x="0" y="441960"/>
                </a:lnTo>
              </a:path>
            </a:pathLst>
          </a:custGeom>
          <a:ln cap="rnd">
            <a:solidFill>
              <a:schemeClr val="accent2">
                <a:alpha val="29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53" name="组合 52">
            <a:extLst>
              <a:ext uri="{FF2B5EF4-FFF2-40B4-BE49-F238E27FC236}">
                <a16:creationId xmlns:a16="http://schemas.microsoft.com/office/drawing/2014/main" id="{99D307DA-BB44-99AE-0BD7-4B4DA7A638FC}"/>
              </a:ext>
            </a:extLst>
          </p:cNvPr>
          <p:cNvGrpSpPr/>
          <p:nvPr/>
        </p:nvGrpSpPr>
        <p:grpSpPr>
          <a:xfrm>
            <a:off x="719138" y="558703"/>
            <a:ext cx="54000" cy="324000"/>
            <a:chOff x="719138" y="558703"/>
            <a:chExt cx="54000" cy="324000"/>
          </a:xfrm>
        </p:grpSpPr>
        <p:sp>
          <p:nvSpPr>
            <p:cNvPr id="54" name="矩形 53">
              <a:extLst>
                <a:ext uri="{FF2B5EF4-FFF2-40B4-BE49-F238E27FC236}">
                  <a16:creationId xmlns:a16="http://schemas.microsoft.com/office/drawing/2014/main" id="{E8D7D6C6-C935-4572-BADC-F12D6FE912B7}"/>
                </a:ext>
              </a:extLst>
            </p:cNvPr>
            <p:cNvSpPr/>
            <p:nvPr/>
          </p:nvSpPr>
          <p:spPr>
            <a:xfrm>
              <a:off x="719138" y="558703"/>
              <a:ext cx="54000" cy="324000"/>
            </a:xfrm>
            <a:prstGeom prst="rect">
              <a:avLst/>
            </a:prstGeom>
            <a:gradFill>
              <a:gsLst>
                <a:gs pos="0">
                  <a:schemeClr val="accent2"/>
                </a:gs>
                <a:gs pos="100000">
                  <a:schemeClr val="accent3"/>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9" name="矩形 58">
              <a:extLst>
                <a:ext uri="{FF2B5EF4-FFF2-40B4-BE49-F238E27FC236}">
                  <a16:creationId xmlns:a16="http://schemas.microsoft.com/office/drawing/2014/main" id="{A68F3FB5-1103-3ED9-161C-0197DA17C009}"/>
                </a:ext>
              </a:extLst>
            </p:cNvPr>
            <p:cNvSpPr/>
            <p:nvPr/>
          </p:nvSpPr>
          <p:spPr>
            <a:xfrm>
              <a:off x="719138" y="720703"/>
              <a:ext cx="28800" cy="16200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矩形 68">
            <a:extLst>
              <a:ext uri="{FF2B5EF4-FFF2-40B4-BE49-F238E27FC236}">
                <a16:creationId xmlns:a16="http://schemas.microsoft.com/office/drawing/2014/main" id="{C45E7E1C-ACA7-F815-7E19-C63F2C7F056B}"/>
              </a:ext>
            </a:extLst>
          </p:cNvPr>
          <p:cNvSpPr/>
          <p:nvPr/>
        </p:nvSpPr>
        <p:spPr>
          <a:xfrm>
            <a:off x="808524" y="4077072"/>
            <a:ext cx="10661163" cy="2232248"/>
          </a:xfrm>
          <a:prstGeom prst="rect">
            <a:avLst/>
          </a:prstGeom>
          <a:noFill/>
          <a:ln w="12700">
            <a:gradFill>
              <a:gsLst>
                <a:gs pos="0">
                  <a:schemeClr val="accent2"/>
                </a:gs>
                <a:gs pos="100000">
                  <a:schemeClr val="accent3"/>
                </a:gs>
              </a:gsLst>
              <a:lin ang="2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719618" y="1107854"/>
            <a:ext cx="6463308" cy="246221"/>
          </a:xfrm>
          <a:prstGeom prst="rect">
            <a:avLst/>
          </a:prstGeom>
          <a:noFill/>
        </p:spPr>
        <p:txBody>
          <a:bodyPr wrap="none" lIns="0" tIns="0" rIns="0" bIns="0" rtlCol="0">
            <a:spAutoFit/>
          </a:bodyPr>
          <a:lstStyle/>
          <a:p>
            <a:r>
              <a:rPr lang="zh-CN" altLang="en-US" sz="1600" dirty="0">
                <a:solidFill>
                  <a:schemeClr val="bg1"/>
                </a:solidFill>
              </a:rPr>
              <a:t>统一站外投放平台衡量标准，识别全域人群用户价值，丰富用户全域画像</a:t>
            </a:r>
          </a:p>
        </p:txBody>
      </p:sp>
      <p:sp>
        <p:nvSpPr>
          <p:cNvPr id="5" name="TextBox 4"/>
          <p:cNvSpPr txBox="1"/>
          <p:nvPr/>
        </p:nvSpPr>
        <p:spPr>
          <a:xfrm>
            <a:off x="2389548" y="2357430"/>
            <a:ext cx="934551" cy="215444"/>
          </a:xfrm>
          <a:prstGeom prst="rect">
            <a:avLst/>
          </a:prstGeom>
          <a:noFill/>
        </p:spPr>
        <p:txBody>
          <a:bodyPr wrap="none" lIns="0" tIns="0" rIns="0" bIns="0" rtlCol="0">
            <a:spAutoFit/>
          </a:bodyPr>
          <a:lstStyle/>
          <a:p>
            <a:r>
              <a:rPr lang="zh-CN" altLang="en-US" sz="1400" dirty="0">
                <a:solidFill>
                  <a:schemeClr val="bg1"/>
                </a:solidFill>
              </a:rPr>
              <a:t>①</a:t>
            </a:r>
            <a:r>
              <a:rPr lang="en-US" altLang="zh-CN" sz="1400" dirty="0">
                <a:solidFill>
                  <a:schemeClr val="bg1"/>
                </a:solidFill>
              </a:rPr>
              <a:t> </a:t>
            </a:r>
            <a:r>
              <a:rPr lang="zh-CN" altLang="en-US" sz="1400" dirty="0">
                <a:solidFill>
                  <a:schemeClr val="bg1"/>
                </a:solidFill>
              </a:rPr>
              <a:t>人群价值</a:t>
            </a:r>
          </a:p>
        </p:txBody>
      </p:sp>
      <p:sp>
        <p:nvSpPr>
          <p:cNvPr id="6" name="TextBox 5"/>
          <p:cNvSpPr txBox="1"/>
          <p:nvPr/>
        </p:nvSpPr>
        <p:spPr>
          <a:xfrm>
            <a:off x="2389548" y="2702526"/>
            <a:ext cx="934551" cy="215444"/>
          </a:xfrm>
          <a:prstGeom prst="rect">
            <a:avLst/>
          </a:prstGeom>
          <a:noFill/>
        </p:spPr>
        <p:txBody>
          <a:bodyPr wrap="none" lIns="0" tIns="0" rIns="0" bIns="0" rtlCol="0">
            <a:spAutoFit/>
          </a:bodyPr>
          <a:lstStyle/>
          <a:p>
            <a:r>
              <a:rPr lang="zh-CN" altLang="en-US" sz="1400" dirty="0">
                <a:solidFill>
                  <a:schemeClr val="bg1"/>
                </a:solidFill>
              </a:rPr>
              <a:t>②</a:t>
            </a:r>
            <a:r>
              <a:rPr lang="en-US" altLang="zh-CN" sz="1400" dirty="0">
                <a:solidFill>
                  <a:schemeClr val="bg1"/>
                </a:solidFill>
              </a:rPr>
              <a:t> </a:t>
            </a:r>
            <a:r>
              <a:rPr lang="zh-CN" altLang="en-US" sz="1400" dirty="0">
                <a:solidFill>
                  <a:schemeClr val="bg1"/>
                </a:solidFill>
              </a:rPr>
              <a:t>触点限制</a:t>
            </a:r>
          </a:p>
        </p:txBody>
      </p:sp>
      <p:sp>
        <p:nvSpPr>
          <p:cNvPr id="7" name="TextBox 6"/>
          <p:cNvSpPr txBox="1"/>
          <p:nvPr/>
        </p:nvSpPr>
        <p:spPr>
          <a:xfrm>
            <a:off x="2389548" y="3047622"/>
            <a:ext cx="934551" cy="215444"/>
          </a:xfrm>
          <a:prstGeom prst="rect">
            <a:avLst/>
          </a:prstGeom>
          <a:noFill/>
        </p:spPr>
        <p:txBody>
          <a:bodyPr wrap="none" lIns="0" tIns="0" rIns="0" bIns="0" rtlCol="0">
            <a:spAutoFit/>
          </a:bodyPr>
          <a:lstStyle/>
          <a:p>
            <a:r>
              <a:rPr lang="zh-CN" altLang="en-US" sz="1400" dirty="0">
                <a:solidFill>
                  <a:schemeClr val="bg1"/>
                </a:solidFill>
              </a:rPr>
              <a:t>③ 人群画像</a:t>
            </a:r>
          </a:p>
        </p:txBody>
      </p:sp>
      <p:sp>
        <p:nvSpPr>
          <p:cNvPr id="8" name="TextBox 7"/>
          <p:cNvSpPr txBox="1"/>
          <p:nvPr/>
        </p:nvSpPr>
        <p:spPr>
          <a:xfrm>
            <a:off x="2389548" y="3392716"/>
            <a:ext cx="934551" cy="215444"/>
          </a:xfrm>
          <a:prstGeom prst="rect">
            <a:avLst/>
          </a:prstGeom>
          <a:noFill/>
        </p:spPr>
        <p:txBody>
          <a:bodyPr wrap="none" lIns="0" tIns="0" rIns="0" bIns="0" rtlCol="0">
            <a:spAutoFit/>
          </a:bodyPr>
          <a:lstStyle/>
          <a:p>
            <a:r>
              <a:rPr lang="zh-CN" altLang="en-US" sz="1400" dirty="0">
                <a:solidFill>
                  <a:schemeClr val="bg1"/>
                </a:solidFill>
              </a:rPr>
              <a:t>④ 分析工具</a:t>
            </a:r>
          </a:p>
        </p:txBody>
      </p:sp>
      <p:sp>
        <p:nvSpPr>
          <p:cNvPr id="9" name="TextBox 8"/>
          <p:cNvSpPr txBox="1"/>
          <p:nvPr/>
        </p:nvSpPr>
        <p:spPr>
          <a:xfrm>
            <a:off x="3929782" y="2357430"/>
            <a:ext cx="1795363" cy="215444"/>
          </a:xfrm>
          <a:prstGeom prst="rect">
            <a:avLst/>
          </a:prstGeom>
          <a:noFill/>
        </p:spPr>
        <p:txBody>
          <a:bodyPr wrap="none" lIns="0" tIns="0" rIns="0" bIns="0" rtlCol="0">
            <a:spAutoFit/>
          </a:bodyPr>
          <a:lstStyle/>
          <a:p>
            <a:r>
              <a:rPr lang="zh-CN" altLang="en-US" sz="1400" dirty="0">
                <a:solidFill>
                  <a:schemeClr val="bg1"/>
                </a:solidFill>
              </a:rPr>
              <a:t>品牌人群经营健康指标</a:t>
            </a:r>
          </a:p>
        </p:txBody>
      </p:sp>
      <p:sp>
        <p:nvSpPr>
          <p:cNvPr id="10" name="TextBox 9"/>
          <p:cNvSpPr txBox="1"/>
          <p:nvPr/>
        </p:nvSpPr>
        <p:spPr>
          <a:xfrm>
            <a:off x="3929782" y="2702525"/>
            <a:ext cx="2377254" cy="215444"/>
          </a:xfrm>
          <a:prstGeom prst="rect">
            <a:avLst/>
          </a:prstGeom>
          <a:noFill/>
        </p:spPr>
        <p:txBody>
          <a:bodyPr wrap="none" lIns="0" tIns="0" rIns="0" bIns="0" rtlCol="0">
            <a:spAutoFit/>
          </a:bodyPr>
          <a:lstStyle/>
          <a:p>
            <a:r>
              <a:rPr lang="zh-CN" altLang="en-US" sz="1400" dirty="0">
                <a:solidFill>
                  <a:schemeClr val="bg1"/>
                </a:solidFill>
              </a:rPr>
              <a:t>域内触点、</a:t>
            </a:r>
            <a:r>
              <a:rPr lang="en-US" altLang="zh-CN" sz="1400" dirty="0">
                <a:solidFill>
                  <a:schemeClr val="bg1"/>
                </a:solidFill>
              </a:rPr>
              <a:t>Uni Desk</a:t>
            </a:r>
            <a:r>
              <a:rPr lang="zh-CN" altLang="en-US" sz="1400" dirty="0">
                <a:solidFill>
                  <a:schemeClr val="bg1"/>
                </a:solidFill>
              </a:rPr>
              <a:t>域外触点</a:t>
            </a:r>
          </a:p>
        </p:txBody>
      </p:sp>
      <p:sp>
        <p:nvSpPr>
          <p:cNvPr id="11" name="TextBox 10"/>
          <p:cNvSpPr txBox="1"/>
          <p:nvPr/>
        </p:nvSpPr>
        <p:spPr>
          <a:xfrm>
            <a:off x="3929782" y="3047620"/>
            <a:ext cx="1077218" cy="215444"/>
          </a:xfrm>
          <a:prstGeom prst="rect">
            <a:avLst/>
          </a:prstGeom>
          <a:noFill/>
        </p:spPr>
        <p:txBody>
          <a:bodyPr wrap="none" lIns="0" tIns="0" rIns="0" bIns="0" rtlCol="0">
            <a:spAutoFit/>
          </a:bodyPr>
          <a:lstStyle/>
          <a:p>
            <a:r>
              <a:rPr lang="zh-CN" altLang="en-US" sz="1400" dirty="0">
                <a:solidFill>
                  <a:schemeClr val="bg1"/>
                </a:solidFill>
              </a:rPr>
              <a:t>域内人群画像</a:t>
            </a:r>
          </a:p>
        </p:txBody>
      </p:sp>
      <p:sp>
        <p:nvSpPr>
          <p:cNvPr id="12" name="TextBox 11"/>
          <p:cNvSpPr txBox="1"/>
          <p:nvPr/>
        </p:nvSpPr>
        <p:spPr>
          <a:xfrm>
            <a:off x="3929782" y="3392716"/>
            <a:ext cx="359073" cy="215444"/>
          </a:xfrm>
          <a:prstGeom prst="rect">
            <a:avLst/>
          </a:prstGeom>
          <a:noFill/>
        </p:spPr>
        <p:txBody>
          <a:bodyPr wrap="none" lIns="0" tIns="0" rIns="0" bIns="0" rtlCol="0">
            <a:spAutoFit/>
          </a:bodyPr>
          <a:lstStyle/>
          <a:p>
            <a:r>
              <a:rPr lang="zh-CN" altLang="en-US" sz="1400" dirty="0">
                <a:solidFill>
                  <a:schemeClr val="bg1"/>
                </a:solidFill>
              </a:rPr>
              <a:t>通用</a:t>
            </a:r>
          </a:p>
        </p:txBody>
      </p:sp>
      <p:sp>
        <p:nvSpPr>
          <p:cNvPr id="17" name="TextBox 16"/>
          <p:cNvSpPr txBox="1"/>
          <p:nvPr/>
        </p:nvSpPr>
        <p:spPr>
          <a:xfrm>
            <a:off x="3929782" y="2000240"/>
            <a:ext cx="706925" cy="215444"/>
          </a:xfrm>
          <a:prstGeom prst="rect">
            <a:avLst/>
          </a:prstGeom>
          <a:noFill/>
        </p:spPr>
        <p:txBody>
          <a:bodyPr wrap="none" lIns="0" tIns="0" rIns="0" bIns="0" rtlCol="0">
            <a:spAutoFit/>
          </a:bodyPr>
          <a:lstStyle/>
          <a:p>
            <a:r>
              <a:rPr lang="en-US" altLang="zh-CN" sz="1400" dirty="0">
                <a:solidFill>
                  <a:schemeClr val="bg1"/>
                </a:solidFill>
              </a:rPr>
              <a:t>BEFORE</a:t>
            </a:r>
            <a:endParaRPr lang="zh-CN" altLang="en-US" sz="1400" dirty="0">
              <a:solidFill>
                <a:schemeClr val="bg1"/>
              </a:solidFill>
            </a:endParaRPr>
          </a:p>
        </p:txBody>
      </p:sp>
      <p:sp>
        <p:nvSpPr>
          <p:cNvPr id="13" name="TextBox 12"/>
          <p:cNvSpPr txBox="1"/>
          <p:nvPr/>
        </p:nvSpPr>
        <p:spPr>
          <a:xfrm>
            <a:off x="6912719" y="2357430"/>
            <a:ext cx="4416274" cy="215444"/>
          </a:xfrm>
          <a:prstGeom prst="rect">
            <a:avLst/>
          </a:prstGeom>
          <a:noFill/>
        </p:spPr>
        <p:txBody>
          <a:bodyPr wrap="none" lIns="0" tIns="0" rIns="0" bIns="0" rtlCol="0">
            <a:spAutoFit/>
          </a:bodyPr>
          <a:lstStyle/>
          <a:p>
            <a:r>
              <a:rPr lang="zh-CN" altLang="en-US" sz="1400" dirty="0">
                <a:solidFill>
                  <a:schemeClr val="bg1"/>
                </a:solidFill>
              </a:rPr>
              <a:t>品类</a:t>
            </a:r>
            <a:r>
              <a:rPr lang="en-US" altLang="zh-CN" sz="1400" dirty="0">
                <a:solidFill>
                  <a:schemeClr val="bg1"/>
                </a:solidFill>
              </a:rPr>
              <a:t>/</a:t>
            </a:r>
            <a:r>
              <a:rPr lang="zh-CN" altLang="en-US" sz="1400" dirty="0">
                <a:solidFill>
                  <a:schemeClr val="bg1"/>
                </a:solidFill>
              </a:rPr>
              <a:t>品类同级商家人群经营健康指标</a:t>
            </a:r>
            <a:r>
              <a:rPr lang="en-US" altLang="zh-CN" sz="1400" dirty="0">
                <a:solidFill>
                  <a:schemeClr val="bg1"/>
                </a:solidFill>
              </a:rPr>
              <a:t>+</a:t>
            </a:r>
            <a:r>
              <a:rPr lang="zh-CN" altLang="en-US" sz="1400" dirty="0">
                <a:solidFill>
                  <a:schemeClr val="bg1"/>
                </a:solidFill>
              </a:rPr>
              <a:t>全域人群</a:t>
            </a:r>
            <a:r>
              <a:rPr lang="en-US" altLang="zh-CN" sz="1400" dirty="0">
                <a:solidFill>
                  <a:schemeClr val="bg1"/>
                </a:solidFill>
              </a:rPr>
              <a:t>CLV</a:t>
            </a:r>
            <a:r>
              <a:rPr lang="zh-CN" altLang="en-US" sz="1400" dirty="0">
                <a:solidFill>
                  <a:schemeClr val="bg1"/>
                </a:solidFill>
              </a:rPr>
              <a:t>价值</a:t>
            </a:r>
          </a:p>
        </p:txBody>
      </p:sp>
      <p:sp>
        <p:nvSpPr>
          <p:cNvPr id="14" name="TextBox 13"/>
          <p:cNvSpPr txBox="1"/>
          <p:nvPr/>
        </p:nvSpPr>
        <p:spPr>
          <a:xfrm>
            <a:off x="6912719" y="2702525"/>
            <a:ext cx="1436291" cy="215444"/>
          </a:xfrm>
          <a:prstGeom prst="rect">
            <a:avLst/>
          </a:prstGeom>
          <a:noFill/>
        </p:spPr>
        <p:txBody>
          <a:bodyPr wrap="none" lIns="0" tIns="0" rIns="0" bIns="0" rtlCol="0">
            <a:spAutoFit/>
          </a:bodyPr>
          <a:lstStyle/>
          <a:p>
            <a:r>
              <a:rPr lang="zh-CN" altLang="en-US" sz="1400" dirty="0">
                <a:solidFill>
                  <a:schemeClr val="bg1"/>
                </a:solidFill>
              </a:rPr>
              <a:t>品牌直投域外触点</a:t>
            </a:r>
          </a:p>
        </p:txBody>
      </p:sp>
      <p:sp>
        <p:nvSpPr>
          <p:cNvPr id="15" name="TextBox 14"/>
          <p:cNvSpPr txBox="1"/>
          <p:nvPr/>
        </p:nvSpPr>
        <p:spPr>
          <a:xfrm>
            <a:off x="6912719" y="3047620"/>
            <a:ext cx="1077218" cy="215444"/>
          </a:xfrm>
          <a:prstGeom prst="rect">
            <a:avLst/>
          </a:prstGeom>
          <a:noFill/>
        </p:spPr>
        <p:txBody>
          <a:bodyPr wrap="none" lIns="0" tIns="0" rIns="0" bIns="0" rtlCol="0">
            <a:spAutoFit/>
          </a:bodyPr>
          <a:lstStyle/>
          <a:p>
            <a:r>
              <a:rPr lang="zh-CN" altLang="en-US" sz="1400" dirty="0">
                <a:solidFill>
                  <a:schemeClr val="bg1"/>
                </a:solidFill>
              </a:rPr>
              <a:t>域外人群画像</a:t>
            </a:r>
          </a:p>
        </p:txBody>
      </p:sp>
      <p:sp>
        <p:nvSpPr>
          <p:cNvPr id="16" name="TextBox 15"/>
          <p:cNvSpPr txBox="1"/>
          <p:nvPr/>
        </p:nvSpPr>
        <p:spPr>
          <a:xfrm>
            <a:off x="6912719" y="3392716"/>
            <a:ext cx="897682" cy="215444"/>
          </a:xfrm>
          <a:prstGeom prst="rect">
            <a:avLst/>
          </a:prstGeom>
          <a:noFill/>
        </p:spPr>
        <p:txBody>
          <a:bodyPr wrap="none" lIns="0" tIns="0" rIns="0" bIns="0" rtlCol="0">
            <a:spAutoFit/>
          </a:bodyPr>
          <a:lstStyle/>
          <a:p>
            <a:r>
              <a:rPr lang="zh-CN" altLang="en-US" sz="1400" dirty="0">
                <a:solidFill>
                  <a:schemeClr val="bg1"/>
                </a:solidFill>
              </a:rPr>
              <a:t>品牌定制化</a:t>
            </a:r>
          </a:p>
        </p:txBody>
      </p:sp>
      <p:sp>
        <p:nvSpPr>
          <p:cNvPr id="18" name="TextBox 17"/>
          <p:cNvSpPr txBox="1"/>
          <p:nvPr/>
        </p:nvSpPr>
        <p:spPr>
          <a:xfrm>
            <a:off x="6912719" y="2000240"/>
            <a:ext cx="573875" cy="215444"/>
          </a:xfrm>
          <a:prstGeom prst="rect">
            <a:avLst/>
          </a:prstGeom>
          <a:noFill/>
        </p:spPr>
        <p:txBody>
          <a:bodyPr wrap="none" lIns="0" tIns="0" rIns="0" bIns="0" rtlCol="0">
            <a:spAutoFit/>
          </a:bodyPr>
          <a:lstStyle/>
          <a:p>
            <a:r>
              <a:rPr lang="en-US" altLang="zh-CN" sz="1400" dirty="0">
                <a:gradFill>
                  <a:gsLst>
                    <a:gs pos="0">
                      <a:schemeClr val="accent2"/>
                    </a:gs>
                    <a:gs pos="100000">
                      <a:schemeClr val="accent3"/>
                    </a:gs>
                  </a:gsLst>
                  <a:lin ang="2400000" scaled="0"/>
                </a:gradFill>
              </a:rPr>
              <a:t>AFTER</a:t>
            </a:r>
            <a:endParaRPr lang="zh-CN" altLang="en-US" sz="1400" dirty="0">
              <a:gradFill>
                <a:gsLst>
                  <a:gs pos="0">
                    <a:schemeClr val="accent2"/>
                  </a:gs>
                  <a:gs pos="100000">
                    <a:schemeClr val="accent3"/>
                  </a:gs>
                </a:gsLst>
                <a:lin ang="2400000" scaled="0"/>
              </a:gradFill>
            </a:endParaRPr>
          </a:p>
        </p:txBody>
      </p:sp>
      <p:grpSp>
        <p:nvGrpSpPr>
          <p:cNvPr id="45" name="组合 44">
            <a:extLst>
              <a:ext uri="{FF2B5EF4-FFF2-40B4-BE49-F238E27FC236}">
                <a16:creationId xmlns:a16="http://schemas.microsoft.com/office/drawing/2014/main" id="{75B13030-733B-CBBD-457C-39CDC467BCF1}"/>
              </a:ext>
            </a:extLst>
          </p:cNvPr>
          <p:cNvGrpSpPr/>
          <p:nvPr/>
        </p:nvGrpSpPr>
        <p:grpSpPr>
          <a:xfrm>
            <a:off x="808525" y="459976"/>
            <a:ext cx="10686487" cy="488916"/>
            <a:chOff x="808525" y="459976"/>
            <a:chExt cx="10686487" cy="488916"/>
          </a:xfrm>
        </p:grpSpPr>
        <p:sp>
          <p:nvSpPr>
            <p:cNvPr id="50" name="TextBox 3">
              <a:extLst>
                <a:ext uri="{FF2B5EF4-FFF2-40B4-BE49-F238E27FC236}">
                  <a16:creationId xmlns:a16="http://schemas.microsoft.com/office/drawing/2014/main" id="{581A6DC9-2EA4-C5E7-7E8C-6B124E878615}"/>
                </a:ext>
              </a:extLst>
            </p:cNvPr>
            <p:cNvSpPr txBox="1"/>
            <p:nvPr/>
          </p:nvSpPr>
          <p:spPr>
            <a:xfrm>
              <a:off x="808525" y="459976"/>
              <a:ext cx="8412559" cy="488916"/>
            </a:xfrm>
            <a:prstGeom prst="rect">
              <a:avLst/>
            </a:prstGeom>
            <a:noFill/>
          </p:spPr>
          <p:txBody>
            <a:bodyPr wrap="none" lIns="0" tIns="0" rIns="0" bIns="0" rtlCol="0">
              <a:spAutoFit/>
            </a:bodyPr>
            <a:lstStyle>
              <a:defPPr>
                <a:defRPr lang="zh-CN"/>
              </a:defPPr>
              <a:lvl1pPr>
                <a:lnSpc>
                  <a:spcPct val="120000"/>
                </a:lnSpc>
                <a:defRPr sz="2800">
                  <a:solidFill>
                    <a:schemeClr val="bg1"/>
                  </a:solidFill>
                  <a:latin typeface="+mj-ea"/>
                  <a:ea typeface="+mj-ea"/>
                </a:defRPr>
              </a:lvl1pPr>
            </a:lstStyle>
            <a:p>
              <a:r>
                <a:rPr lang="zh-CN" altLang="en-US" dirty="0"/>
                <a:t>建立全域人群价值评估体系</a:t>
              </a:r>
              <a:r>
                <a:rPr lang="en-US" altLang="zh-CN" dirty="0"/>
                <a:t>-FAST</a:t>
              </a:r>
              <a:r>
                <a:rPr lang="zh-CN" altLang="en-US" dirty="0"/>
                <a:t>全域人群经营诊断卡</a:t>
              </a:r>
            </a:p>
          </p:txBody>
        </p:sp>
        <p:grpSp>
          <p:nvGrpSpPr>
            <p:cNvPr id="47" name="组合 46">
              <a:extLst>
                <a:ext uri="{FF2B5EF4-FFF2-40B4-BE49-F238E27FC236}">
                  <a16:creationId xmlns:a16="http://schemas.microsoft.com/office/drawing/2014/main" id="{78C112CD-C0B0-149B-1CA3-B2DDBFE046E0}"/>
                </a:ext>
              </a:extLst>
            </p:cNvPr>
            <p:cNvGrpSpPr/>
            <p:nvPr/>
          </p:nvGrpSpPr>
          <p:grpSpPr>
            <a:xfrm>
              <a:off x="9666244" y="548680"/>
              <a:ext cx="1828768" cy="369332"/>
              <a:chOff x="8758708" y="1278009"/>
              <a:chExt cx="1828768" cy="369332"/>
            </a:xfrm>
          </p:grpSpPr>
          <p:sp>
            <p:nvSpPr>
              <p:cNvPr id="48" name="TextBox 3">
                <a:extLst>
                  <a:ext uri="{FF2B5EF4-FFF2-40B4-BE49-F238E27FC236}">
                    <a16:creationId xmlns:a16="http://schemas.microsoft.com/office/drawing/2014/main" id="{8360438A-FCD8-03DD-AF36-4EEAC68D3AA4}"/>
                  </a:ext>
                </a:extLst>
              </p:cNvPr>
              <p:cNvSpPr txBox="1"/>
              <p:nvPr/>
            </p:nvSpPr>
            <p:spPr>
              <a:xfrm>
                <a:off x="8838599" y="1278009"/>
                <a:ext cx="1748877" cy="369332"/>
              </a:xfrm>
              <a:prstGeom prst="rect">
                <a:avLst/>
              </a:prstGeom>
              <a:noFill/>
            </p:spPr>
            <p:txBody>
              <a:bodyPr wrap="none" lIns="0" tIns="0" rIns="0" bIns="0" rtlCol="0">
                <a:spAutoFit/>
              </a:bodyPr>
              <a:lstStyle/>
              <a:p>
                <a:r>
                  <a:rPr lang="en-US" altLang="zh-CN" dirty="0">
                    <a:gradFill>
                      <a:gsLst>
                        <a:gs pos="0">
                          <a:schemeClr val="accent2"/>
                        </a:gs>
                        <a:gs pos="100000">
                          <a:schemeClr val="accent3"/>
                        </a:gs>
                      </a:gsLst>
                      <a:lin ang="0" scaled="0"/>
                    </a:gradFill>
                    <a:latin typeface="+mj-lt"/>
                    <a:ea typeface="思源宋体 CN Heavy" panose="02020900000000000000" pitchFamily="18" charset="-122"/>
                    <a:cs typeface="阿里巴巴普惠体 Heavy" panose="00020600040101010101" pitchFamily="18" charset="-122"/>
                  </a:rPr>
                  <a:t>Guidebook</a:t>
                </a:r>
                <a:endParaRPr lang="zh-CN" altLang="en-US" dirty="0">
                  <a:gradFill>
                    <a:gsLst>
                      <a:gs pos="0">
                        <a:schemeClr val="accent2"/>
                      </a:gs>
                      <a:gs pos="100000">
                        <a:schemeClr val="accent3"/>
                      </a:gs>
                    </a:gsLst>
                    <a:lin ang="0" scaled="0"/>
                  </a:gradFill>
                  <a:latin typeface="+mj-lt"/>
                  <a:ea typeface="思源宋体 CN Heavy" panose="02020900000000000000" pitchFamily="18" charset="-122"/>
                  <a:cs typeface="阿里巴巴普惠体 Heavy" panose="00020600040101010101" pitchFamily="18" charset="-122"/>
                </a:endParaRPr>
              </a:p>
            </p:txBody>
          </p:sp>
          <p:sp>
            <p:nvSpPr>
              <p:cNvPr id="49" name="L 形 48">
                <a:extLst>
                  <a:ext uri="{FF2B5EF4-FFF2-40B4-BE49-F238E27FC236}">
                    <a16:creationId xmlns:a16="http://schemas.microsoft.com/office/drawing/2014/main" id="{CC27A119-CFDA-3A3C-EF90-384BCE393441}"/>
                  </a:ext>
                </a:extLst>
              </p:cNvPr>
              <p:cNvSpPr/>
              <p:nvPr/>
            </p:nvSpPr>
            <p:spPr>
              <a:xfrm flipV="1">
                <a:off x="8758708" y="1278009"/>
                <a:ext cx="136134" cy="136134"/>
              </a:xfrm>
              <a:prstGeom prst="corner">
                <a:avLst>
                  <a:gd name="adj1" fmla="val 22792"/>
                  <a:gd name="adj2" fmla="val 19282"/>
                </a:avLst>
              </a:prstGeom>
              <a:noFill/>
              <a:ln w="12700">
                <a:gradFill>
                  <a:gsLst>
                    <a:gs pos="0">
                      <a:schemeClr val="accent2"/>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54" name="矩形 53">
            <a:extLst>
              <a:ext uri="{FF2B5EF4-FFF2-40B4-BE49-F238E27FC236}">
                <a16:creationId xmlns:a16="http://schemas.microsoft.com/office/drawing/2014/main" id="{3DE462F9-6703-01E8-B2AD-F1CDB8DD22FE}"/>
              </a:ext>
            </a:extLst>
          </p:cNvPr>
          <p:cNvSpPr/>
          <p:nvPr/>
        </p:nvSpPr>
        <p:spPr>
          <a:xfrm>
            <a:off x="808524" y="1807206"/>
            <a:ext cx="10661163" cy="1958544"/>
          </a:xfrm>
          <a:prstGeom prst="rect">
            <a:avLst/>
          </a:prstGeom>
          <a:noFill/>
          <a:ln w="12700">
            <a:gradFill>
              <a:gsLst>
                <a:gs pos="0">
                  <a:schemeClr val="accent2"/>
                </a:gs>
                <a:gs pos="100000">
                  <a:schemeClr val="accent3"/>
                </a:gs>
              </a:gsLst>
              <a:lin ang="2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圆角 54">
            <a:extLst>
              <a:ext uri="{FF2B5EF4-FFF2-40B4-BE49-F238E27FC236}">
                <a16:creationId xmlns:a16="http://schemas.microsoft.com/office/drawing/2014/main" id="{DABF410F-EEAD-0D89-6558-401FA930A2D7}"/>
              </a:ext>
            </a:extLst>
          </p:cNvPr>
          <p:cNvSpPr/>
          <p:nvPr/>
        </p:nvSpPr>
        <p:spPr>
          <a:xfrm>
            <a:off x="719138" y="1628800"/>
            <a:ext cx="2494954" cy="369332"/>
          </a:xfrm>
          <a:prstGeom prst="roundRect">
            <a:avLst>
              <a:gd name="adj" fmla="val 8414"/>
            </a:avLst>
          </a:prstGeom>
          <a:gradFill>
            <a:gsLst>
              <a:gs pos="0">
                <a:schemeClr val="accent2"/>
              </a:gs>
              <a:gs pos="100000">
                <a:schemeClr val="accent3"/>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871634" y="1705744"/>
            <a:ext cx="2019784" cy="246221"/>
          </a:xfrm>
          <a:prstGeom prst="rect">
            <a:avLst/>
          </a:prstGeom>
          <a:noFill/>
        </p:spPr>
        <p:txBody>
          <a:bodyPr wrap="none" lIns="0" tIns="0" rIns="0" bIns="0" rtlCol="0">
            <a:spAutoFit/>
          </a:bodyPr>
          <a:lstStyle/>
          <a:p>
            <a:r>
              <a:rPr lang="zh-CN" altLang="en-US" sz="1600" dirty="0">
                <a:solidFill>
                  <a:schemeClr val="tx1">
                    <a:lumMod val="85000"/>
                    <a:lumOff val="15000"/>
                  </a:schemeClr>
                </a:solidFill>
                <a:latin typeface="+mj-ea"/>
                <a:ea typeface="+mj-ea"/>
              </a:rPr>
              <a:t>全域人群价值衡量体系</a:t>
            </a:r>
          </a:p>
        </p:txBody>
      </p:sp>
      <p:cxnSp>
        <p:nvCxnSpPr>
          <p:cNvPr id="60" name="直接连接符 59">
            <a:extLst>
              <a:ext uri="{FF2B5EF4-FFF2-40B4-BE49-F238E27FC236}">
                <a16:creationId xmlns:a16="http://schemas.microsoft.com/office/drawing/2014/main" id="{ED37D93B-5AEE-CC15-1263-E16DB1A1AEDC}"/>
              </a:ext>
            </a:extLst>
          </p:cNvPr>
          <p:cNvCxnSpPr>
            <a:cxnSpLocks/>
          </p:cNvCxnSpPr>
          <p:nvPr/>
        </p:nvCxnSpPr>
        <p:spPr>
          <a:xfrm>
            <a:off x="1773932" y="2637700"/>
            <a:ext cx="9555061" cy="0"/>
          </a:xfrm>
          <a:prstGeom prst="line">
            <a:avLst/>
          </a:prstGeom>
          <a:ln w="6350">
            <a:gradFill>
              <a:gsLst>
                <a:gs pos="0">
                  <a:schemeClr val="accent2">
                    <a:alpha val="44000"/>
                  </a:schemeClr>
                </a:gs>
                <a:gs pos="100000">
                  <a:schemeClr val="accent3">
                    <a:alpha val="47000"/>
                  </a:schemeClr>
                </a:gs>
              </a:gsLst>
              <a:lin ang="2400000" scaled="0"/>
            </a:gra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id="{DA8AB482-9164-BC0B-0374-2FE88EE27CB4}"/>
              </a:ext>
            </a:extLst>
          </p:cNvPr>
          <p:cNvCxnSpPr>
            <a:cxnSpLocks/>
          </p:cNvCxnSpPr>
          <p:nvPr/>
        </p:nvCxnSpPr>
        <p:spPr>
          <a:xfrm>
            <a:off x="1773932" y="2982796"/>
            <a:ext cx="9555061" cy="0"/>
          </a:xfrm>
          <a:prstGeom prst="line">
            <a:avLst/>
          </a:prstGeom>
          <a:ln w="6350">
            <a:gradFill>
              <a:gsLst>
                <a:gs pos="0">
                  <a:schemeClr val="accent2">
                    <a:alpha val="44000"/>
                  </a:schemeClr>
                </a:gs>
                <a:gs pos="100000">
                  <a:schemeClr val="accent3">
                    <a:alpha val="47000"/>
                  </a:schemeClr>
                </a:gs>
              </a:gsLst>
              <a:lin ang="2400000" scaled="0"/>
            </a:gra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id="{A4B385F3-71C7-45D5-B37F-1BC6C8F51394}"/>
              </a:ext>
            </a:extLst>
          </p:cNvPr>
          <p:cNvCxnSpPr>
            <a:cxnSpLocks/>
          </p:cNvCxnSpPr>
          <p:nvPr/>
        </p:nvCxnSpPr>
        <p:spPr>
          <a:xfrm>
            <a:off x="1773932" y="3327892"/>
            <a:ext cx="9555061" cy="0"/>
          </a:xfrm>
          <a:prstGeom prst="line">
            <a:avLst/>
          </a:prstGeom>
          <a:ln w="6350">
            <a:gradFill>
              <a:gsLst>
                <a:gs pos="0">
                  <a:schemeClr val="accent2">
                    <a:alpha val="44000"/>
                  </a:schemeClr>
                </a:gs>
                <a:gs pos="100000">
                  <a:schemeClr val="accent3">
                    <a:alpha val="47000"/>
                  </a:schemeClr>
                </a:gs>
              </a:gsLst>
              <a:lin ang="2400000" scaled="0"/>
            </a:gradFill>
          </a:ln>
        </p:spPr>
        <p:style>
          <a:lnRef idx="1">
            <a:schemeClr val="accent1"/>
          </a:lnRef>
          <a:fillRef idx="0">
            <a:schemeClr val="accent1"/>
          </a:fillRef>
          <a:effectRef idx="0">
            <a:schemeClr val="accent1"/>
          </a:effectRef>
          <a:fontRef idx="minor">
            <a:schemeClr val="tx1"/>
          </a:fontRef>
        </p:style>
      </p:cxnSp>
      <p:sp>
        <p:nvSpPr>
          <p:cNvPr id="71" name="矩形: 圆角 70">
            <a:extLst>
              <a:ext uri="{FF2B5EF4-FFF2-40B4-BE49-F238E27FC236}">
                <a16:creationId xmlns:a16="http://schemas.microsoft.com/office/drawing/2014/main" id="{A61E81AB-D2FA-4A47-C2DE-C2E929B67CF4}"/>
              </a:ext>
            </a:extLst>
          </p:cNvPr>
          <p:cNvSpPr/>
          <p:nvPr/>
        </p:nvSpPr>
        <p:spPr>
          <a:xfrm>
            <a:off x="719138" y="3897094"/>
            <a:ext cx="2494954" cy="369332"/>
          </a:xfrm>
          <a:prstGeom prst="roundRect">
            <a:avLst>
              <a:gd name="adj" fmla="val 8414"/>
            </a:avLst>
          </a:prstGeom>
          <a:gradFill>
            <a:gsLst>
              <a:gs pos="0">
                <a:schemeClr val="accent2"/>
              </a:gs>
              <a:gs pos="100000">
                <a:schemeClr val="accent3"/>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TextBox 3">
            <a:extLst>
              <a:ext uri="{FF2B5EF4-FFF2-40B4-BE49-F238E27FC236}">
                <a16:creationId xmlns:a16="http://schemas.microsoft.com/office/drawing/2014/main" id="{84765953-C19B-403D-242A-28BFC17EEDEB}"/>
              </a:ext>
            </a:extLst>
          </p:cNvPr>
          <p:cNvSpPr txBox="1"/>
          <p:nvPr/>
        </p:nvSpPr>
        <p:spPr>
          <a:xfrm>
            <a:off x="816460" y="3942074"/>
            <a:ext cx="2300310" cy="279372"/>
          </a:xfrm>
          <a:prstGeom prst="rect">
            <a:avLst/>
          </a:prstGeom>
          <a:noFill/>
        </p:spPr>
        <p:txBody>
          <a:bodyPr wrap="none" lIns="0" tIns="0" rIns="0" bIns="0" rtlCol="0">
            <a:spAutoFit/>
          </a:bodyPr>
          <a:lstStyle>
            <a:defPPr>
              <a:defRPr lang="zh-CN"/>
            </a:defPPr>
            <a:lvl1pPr>
              <a:lnSpc>
                <a:spcPct val="120000"/>
              </a:lnSpc>
              <a:defRPr sz="2800">
                <a:solidFill>
                  <a:schemeClr val="bg1"/>
                </a:solidFill>
                <a:latin typeface="+mj-ea"/>
                <a:ea typeface="+mj-ea"/>
              </a:defRPr>
            </a:lvl1pPr>
          </a:lstStyle>
          <a:p>
            <a:r>
              <a:rPr lang="en-US" altLang="zh-CN" sz="1600" dirty="0">
                <a:solidFill>
                  <a:schemeClr val="tx1">
                    <a:lumMod val="85000"/>
                    <a:lumOff val="15000"/>
                  </a:schemeClr>
                </a:solidFill>
              </a:rPr>
              <a:t>FAST</a:t>
            </a:r>
            <a:r>
              <a:rPr lang="zh-CN" altLang="en-US" sz="1600" dirty="0">
                <a:solidFill>
                  <a:schemeClr val="tx1">
                    <a:lumMod val="85000"/>
                    <a:lumOff val="15000"/>
                  </a:schemeClr>
                </a:solidFill>
              </a:rPr>
              <a:t>全域人群经营诊断卡</a:t>
            </a:r>
          </a:p>
        </p:txBody>
      </p:sp>
      <p:sp>
        <p:nvSpPr>
          <p:cNvPr id="19" name="TextBox 18"/>
          <p:cNvSpPr txBox="1"/>
          <p:nvPr/>
        </p:nvSpPr>
        <p:spPr>
          <a:xfrm>
            <a:off x="3297138" y="4338713"/>
            <a:ext cx="1567737" cy="215444"/>
          </a:xfrm>
          <a:prstGeom prst="rect">
            <a:avLst/>
          </a:prstGeom>
          <a:noFill/>
        </p:spPr>
        <p:txBody>
          <a:bodyPr wrap="none" lIns="0" tIns="0" rIns="0" bIns="0" rtlCol="0">
            <a:spAutoFit/>
          </a:bodyPr>
          <a:lstStyle/>
          <a:p>
            <a:r>
              <a:rPr lang="en-US" altLang="zh-CN" sz="1400" dirty="0">
                <a:gradFill>
                  <a:gsLst>
                    <a:gs pos="0">
                      <a:schemeClr val="accent2"/>
                    </a:gs>
                    <a:gs pos="100000">
                      <a:schemeClr val="accent3"/>
                    </a:gs>
                  </a:gsLst>
                  <a:lin ang="2400000" scaled="0"/>
                </a:gradFill>
                <a:latin typeface="+mj-ea"/>
                <a:ea typeface="+mj-ea"/>
              </a:rPr>
              <a:t>1 </a:t>
            </a:r>
            <a:r>
              <a:rPr lang="zh-CN" altLang="en-US" sz="1400" dirty="0">
                <a:gradFill>
                  <a:gsLst>
                    <a:gs pos="0">
                      <a:schemeClr val="accent2"/>
                    </a:gs>
                    <a:gs pos="100000">
                      <a:schemeClr val="accent3"/>
                    </a:gs>
                  </a:gsLst>
                  <a:lin ang="2400000" scaled="0"/>
                </a:gradFill>
                <a:latin typeface="+mj-ea"/>
                <a:ea typeface="+mj-ea"/>
              </a:rPr>
              <a:t>域内触点链路还原</a:t>
            </a:r>
          </a:p>
        </p:txBody>
      </p:sp>
      <p:sp>
        <p:nvSpPr>
          <p:cNvPr id="20" name="TextBox 19"/>
          <p:cNvSpPr txBox="1"/>
          <p:nvPr/>
        </p:nvSpPr>
        <p:spPr>
          <a:xfrm>
            <a:off x="1012373" y="4664546"/>
            <a:ext cx="1166986" cy="215444"/>
          </a:xfrm>
          <a:prstGeom prst="rect">
            <a:avLst/>
          </a:prstGeom>
          <a:noFill/>
        </p:spPr>
        <p:txBody>
          <a:bodyPr wrap="none" lIns="0" tIns="0" rIns="0" bIns="0" rtlCol="0">
            <a:spAutoFit/>
          </a:bodyPr>
          <a:lstStyle/>
          <a:p>
            <a:r>
              <a:rPr lang="zh-CN" altLang="en-US" sz="1400" dirty="0">
                <a:solidFill>
                  <a:schemeClr val="bg1"/>
                </a:solidFill>
              </a:rPr>
              <a:t>搜索</a:t>
            </a:r>
            <a:r>
              <a:rPr lang="en-US" altLang="zh-CN" sz="1400" dirty="0">
                <a:solidFill>
                  <a:schemeClr val="bg1"/>
                </a:solidFill>
              </a:rPr>
              <a:t>+</a:t>
            </a:r>
            <a:r>
              <a:rPr lang="zh-CN" altLang="en-US" sz="1400" dirty="0">
                <a:solidFill>
                  <a:schemeClr val="bg1"/>
                </a:solidFill>
              </a:rPr>
              <a:t>基础链路</a:t>
            </a:r>
          </a:p>
        </p:txBody>
      </p:sp>
      <p:sp>
        <p:nvSpPr>
          <p:cNvPr id="21" name="TextBox 20"/>
          <p:cNvSpPr txBox="1"/>
          <p:nvPr/>
        </p:nvSpPr>
        <p:spPr>
          <a:xfrm>
            <a:off x="1012374" y="5003876"/>
            <a:ext cx="1885131" cy="215444"/>
          </a:xfrm>
          <a:prstGeom prst="rect">
            <a:avLst/>
          </a:prstGeom>
          <a:noFill/>
        </p:spPr>
        <p:txBody>
          <a:bodyPr wrap="none" lIns="0" tIns="0" rIns="0" bIns="0" rtlCol="0">
            <a:spAutoFit/>
          </a:bodyPr>
          <a:lstStyle/>
          <a:p>
            <a:r>
              <a:rPr lang="zh-CN" altLang="en-US" sz="1400" dirty="0">
                <a:solidFill>
                  <a:schemeClr val="bg1"/>
                </a:solidFill>
              </a:rPr>
              <a:t>基础广告展位</a:t>
            </a:r>
            <a:r>
              <a:rPr lang="en-US" altLang="zh-CN" sz="1400" dirty="0">
                <a:solidFill>
                  <a:schemeClr val="bg1"/>
                </a:solidFill>
              </a:rPr>
              <a:t>+</a:t>
            </a:r>
            <a:r>
              <a:rPr lang="zh-CN" altLang="en-US" sz="1400" dirty="0">
                <a:solidFill>
                  <a:schemeClr val="bg1"/>
                </a:solidFill>
              </a:rPr>
              <a:t>基础链路</a:t>
            </a:r>
          </a:p>
        </p:txBody>
      </p:sp>
      <p:sp>
        <p:nvSpPr>
          <p:cNvPr id="22" name="TextBox 21"/>
          <p:cNvSpPr txBox="1"/>
          <p:nvPr/>
        </p:nvSpPr>
        <p:spPr>
          <a:xfrm>
            <a:off x="1012373" y="5343207"/>
            <a:ext cx="1166986" cy="215444"/>
          </a:xfrm>
          <a:prstGeom prst="rect">
            <a:avLst/>
          </a:prstGeom>
          <a:noFill/>
        </p:spPr>
        <p:txBody>
          <a:bodyPr wrap="none" lIns="0" tIns="0" rIns="0" bIns="0" rtlCol="0">
            <a:spAutoFit/>
          </a:bodyPr>
          <a:lstStyle/>
          <a:p>
            <a:r>
              <a:rPr lang="zh-CN" altLang="en-US" sz="1400" dirty="0">
                <a:solidFill>
                  <a:schemeClr val="bg1"/>
                </a:solidFill>
              </a:rPr>
              <a:t>搜索</a:t>
            </a:r>
            <a:r>
              <a:rPr lang="en-US" altLang="zh-CN" sz="1400" dirty="0">
                <a:solidFill>
                  <a:schemeClr val="bg1"/>
                </a:solidFill>
              </a:rPr>
              <a:t>+</a:t>
            </a:r>
            <a:r>
              <a:rPr lang="zh-CN" altLang="en-US" sz="1400" dirty="0">
                <a:solidFill>
                  <a:schemeClr val="bg1"/>
                </a:solidFill>
              </a:rPr>
              <a:t>营销平台</a:t>
            </a:r>
          </a:p>
        </p:txBody>
      </p:sp>
      <p:sp>
        <p:nvSpPr>
          <p:cNvPr id="23" name="TextBox 22"/>
          <p:cNvSpPr txBox="1"/>
          <p:nvPr/>
        </p:nvSpPr>
        <p:spPr>
          <a:xfrm>
            <a:off x="1012374" y="5682537"/>
            <a:ext cx="718145" cy="215444"/>
          </a:xfrm>
          <a:prstGeom prst="rect">
            <a:avLst/>
          </a:prstGeom>
          <a:noFill/>
        </p:spPr>
        <p:txBody>
          <a:bodyPr wrap="none" lIns="0" tIns="0" rIns="0" bIns="0" rtlCol="0">
            <a:spAutoFit/>
          </a:bodyPr>
          <a:lstStyle/>
          <a:p>
            <a:r>
              <a:rPr lang="zh-CN" altLang="en-US" sz="1400" dirty="0">
                <a:solidFill>
                  <a:schemeClr val="bg1"/>
                </a:solidFill>
              </a:rPr>
              <a:t>内容营销</a:t>
            </a:r>
          </a:p>
        </p:txBody>
      </p:sp>
      <p:sp>
        <p:nvSpPr>
          <p:cNvPr id="24" name="TextBox 23"/>
          <p:cNvSpPr txBox="1"/>
          <p:nvPr/>
        </p:nvSpPr>
        <p:spPr>
          <a:xfrm>
            <a:off x="1012374" y="6021868"/>
            <a:ext cx="1885131" cy="215444"/>
          </a:xfrm>
          <a:prstGeom prst="rect">
            <a:avLst/>
          </a:prstGeom>
          <a:noFill/>
        </p:spPr>
        <p:txBody>
          <a:bodyPr wrap="none" lIns="0" tIns="0" rIns="0" bIns="0" rtlCol="0">
            <a:spAutoFit/>
          </a:bodyPr>
          <a:lstStyle/>
          <a:p>
            <a:r>
              <a:rPr lang="zh-CN" altLang="en-US" sz="1400" dirty="0">
                <a:solidFill>
                  <a:schemeClr val="bg1"/>
                </a:solidFill>
              </a:rPr>
              <a:t>付费广告链路</a:t>
            </a:r>
            <a:r>
              <a:rPr lang="en-US" altLang="zh-CN" sz="1400" dirty="0">
                <a:solidFill>
                  <a:schemeClr val="bg1"/>
                </a:solidFill>
              </a:rPr>
              <a:t>+</a:t>
            </a:r>
            <a:r>
              <a:rPr lang="zh-CN" altLang="en-US" sz="1400" dirty="0">
                <a:solidFill>
                  <a:schemeClr val="bg1"/>
                </a:solidFill>
              </a:rPr>
              <a:t>基础链路</a:t>
            </a:r>
          </a:p>
        </p:txBody>
      </p:sp>
      <p:sp>
        <p:nvSpPr>
          <p:cNvPr id="25" name="TextBox 24"/>
          <p:cNvSpPr txBox="1"/>
          <p:nvPr/>
        </p:nvSpPr>
        <p:spPr>
          <a:xfrm>
            <a:off x="3591261" y="4664546"/>
            <a:ext cx="359073" cy="215444"/>
          </a:xfrm>
          <a:prstGeom prst="rect">
            <a:avLst/>
          </a:prstGeom>
          <a:noFill/>
        </p:spPr>
        <p:txBody>
          <a:bodyPr wrap="none" lIns="0" tIns="0" rIns="0" bIns="0" rtlCol="0">
            <a:spAutoFit/>
          </a:bodyPr>
          <a:lstStyle/>
          <a:p>
            <a:r>
              <a:rPr lang="zh-CN" altLang="en-US" sz="1400" dirty="0">
                <a:solidFill>
                  <a:schemeClr val="bg1"/>
                </a:solidFill>
              </a:rPr>
              <a:t>搜索</a:t>
            </a:r>
          </a:p>
        </p:txBody>
      </p:sp>
      <p:sp>
        <p:nvSpPr>
          <p:cNvPr id="26" name="TextBox 25"/>
          <p:cNvSpPr txBox="1"/>
          <p:nvPr/>
        </p:nvSpPr>
        <p:spPr>
          <a:xfrm>
            <a:off x="3591261" y="5003876"/>
            <a:ext cx="718145" cy="215444"/>
          </a:xfrm>
          <a:prstGeom prst="rect">
            <a:avLst/>
          </a:prstGeom>
          <a:noFill/>
        </p:spPr>
        <p:txBody>
          <a:bodyPr wrap="none" lIns="0" tIns="0" rIns="0" bIns="0" rtlCol="0">
            <a:spAutoFit/>
          </a:bodyPr>
          <a:lstStyle/>
          <a:p>
            <a:r>
              <a:rPr lang="zh-CN" altLang="en-US" sz="1400" dirty="0">
                <a:solidFill>
                  <a:schemeClr val="bg1"/>
                </a:solidFill>
              </a:rPr>
              <a:t>宝贝详情</a:t>
            </a:r>
          </a:p>
        </p:txBody>
      </p:sp>
      <p:sp>
        <p:nvSpPr>
          <p:cNvPr id="27" name="TextBox 26"/>
          <p:cNvSpPr txBox="1"/>
          <p:nvPr/>
        </p:nvSpPr>
        <p:spPr>
          <a:xfrm>
            <a:off x="3591261" y="5343207"/>
            <a:ext cx="359073" cy="215444"/>
          </a:xfrm>
          <a:prstGeom prst="rect">
            <a:avLst/>
          </a:prstGeom>
          <a:noFill/>
        </p:spPr>
        <p:txBody>
          <a:bodyPr wrap="none" lIns="0" tIns="0" rIns="0" bIns="0" rtlCol="0">
            <a:spAutoFit/>
          </a:bodyPr>
          <a:lstStyle/>
          <a:p>
            <a:r>
              <a:rPr lang="zh-CN" altLang="en-US" sz="1400" dirty="0">
                <a:solidFill>
                  <a:schemeClr val="bg1"/>
                </a:solidFill>
              </a:rPr>
              <a:t>搜索</a:t>
            </a:r>
          </a:p>
        </p:txBody>
      </p:sp>
      <p:sp>
        <p:nvSpPr>
          <p:cNvPr id="28" name="TextBox 27"/>
          <p:cNvSpPr txBox="1"/>
          <p:nvPr/>
        </p:nvSpPr>
        <p:spPr>
          <a:xfrm>
            <a:off x="3591261" y="5682537"/>
            <a:ext cx="718145" cy="215444"/>
          </a:xfrm>
          <a:prstGeom prst="rect">
            <a:avLst/>
          </a:prstGeom>
          <a:noFill/>
        </p:spPr>
        <p:txBody>
          <a:bodyPr wrap="none" lIns="0" tIns="0" rIns="0" bIns="0" rtlCol="0">
            <a:spAutoFit/>
          </a:bodyPr>
          <a:lstStyle/>
          <a:p>
            <a:r>
              <a:rPr lang="zh-CN" altLang="en-US" sz="1400" dirty="0">
                <a:solidFill>
                  <a:schemeClr val="bg1"/>
                </a:solidFill>
              </a:rPr>
              <a:t>猜你喜欢</a:t>
            </a:r>
          </a:p>
        </p:txBody>
      </p:sp>
      <p:sp>
        <p:nvSpPr>
          <p:cNvPr id="29" name="TextBox 28"/>
          <p:cNvSpPr txBox="1"/>
          <p:nvPr/>
        </p:nvSpPr>
        <p:spPr>
          <a:xfrm>
            <a:off x="3591261" y="6021868"/>
            <a:ext cx="718145" cy="215444"/>
          </a:xfrm>
          <a:prstGeom prst="rect">
            <a:avLst/>
          </a:prstGeom>
          <a:noFill/>
        </p:spPr>
        <p:txBody>
          <a:bodyPr wrap="none" lIns="0" tIns="0" rIns="0" bIns="0" rtlCol="0">
            <a:spAutoFit/>
          </a:bodyPr>
          <a:lstStyle/>
          <a:p>
            <a:r>
              <a:rPr lang="zh-CN" altLang="en-US" sz="1400" dirty="0">
                <a:solidFill>
                  <a:schemeClr val="bg1"/>
                </a:solidFill>
              </a:rPr>
              <a:t>品质优选</a:t>
            </a:r>
          </a:p>
        </p:txBody>
      </p:sp>
      <p:sp>
        <p:nvSpPr>
          <p:cNvPr id="30" name="TextBox 29"/>
          <p:cNvSpPr txBox="1"/>
          <p:nvPr/>
        </p:nvSpPr>
        <p:spPr>
          <a:xfrm>
            <a:off x="4815667" y="4664546"/>
            <a:ext cx="1974900" cy="215444"/>
          </a:xfrm>
          <a:prstGeom prst="rect">
            <a:avLst/>
          </a:prstGeom>
          <a:noFill/>
        </p:spPr>
        <p:txBody>
          <a:bodyPr wrap="none" lIns="0" tIns="0" rIns="0" bIns="0" rtlCol="0">
            <a:spAutoFit/>
          </a:bodyPr>
          <a:lstStyle/>
          <a:p>
            <a:r>
              <a:rPr lang="zh-CN" altLang="en-US" sz="1400" dirty="0">
                <a:solidFill>
                  <a:schemeClr val="bg1"/>
                </a:solidFill>
              </a:rPr>
              <a:t>宝贝详情，店铺，购物车</a:t>
            </a:r>
          </a:p>
        </p:txBody>
      </p:sp>
      <p:sp>
        <p:nvSpPr>
          <p:cNvPr id="31" name="TextBox 30"/>
          <p:cNvSpPr txBox="1"/>
          <p:nvPr/>
        </p:nvSpPr>
        <p:spPr>
          <a:xfrm>
            <a:off x="4815667" y="5003876"/>
            <a:ext cx="897682" cy="215444"/>
          </a:xfrm>
          <a:prstGeom prst="rect">
            <a:avLst/>
          </a:prstGeom>
          <a:noFill/>
        </p:spPr>
        <p:txBody>
          <a:bodyPr wrap="none" lIns="0" tIns="0" rIns="0" bIns="0" rtlCol="0">
            <a:spAutoFit/>
          </a:bodyPr>
          <a:lstStyle/>
          <a:p>
            <a:r>
              <a:rPr lang="zh-CN" altLang="en-US" sz="1400" dirty="0">
                <a:solidFill>
                  <a:schemeClr val="bg1"/>
                </a:solidFill>
              </a:rPr>
              <a:t>详情页推荐</a:t>
            </a:r>
          </a:p>
        </p:txBody>
      </p:sp>
      <p:sp>
        <p:nvSpPr>
          <p:cNvPr id="32" name="TextBox 31"/>
          <p:cNvSpPr txBox="1"/>
          <p:nvPr/>
        </p:nvSpPr>
        <p:spPr>
          <a:xfrm>
            <a:off x="4815668" y="5343207"/>
            <a:ext cx="538609" cy="215444"/>
          </a:xfrm>
          <a:prstGeom prst="rect">
            <a:avLst/>
          </a:prstGeom>
          <a:noFill/>
        </p:spPr>
        <p:txBody>
          <a:bodyPr wrap="none" lIns="0" tIns="0" rIns="0" bIns="0" rtlCol="0">
            <a:spAutoFit/>
          </a:bodyPr>
          <a:lstStyle/>
          <a:p>
            <a:r>
              <a:rPr lang="zh-CN" altLang="en-US" sz="1400" dirty="0">
                <a:solidFill>
                  <a:schemeClr val="bg1"/>
                </a:solidFill>
              </a:rPr>
              <a:t>互动域</a:t>
            </a:r>
          </a:p>
        </p:txBody>
      </p:sp>
      <p:sp>
        <p:nvSpPr>
          <p:cNvPr id="33" name="TextBox 32"/>
          <p:cNvSpPr txBox="1"/>
          <p:nvPr/>
        </p:nvSpPr>
        <p:spPr>
          <a:xfrm>
            <a:off x="4815668" y="5682538"/>
            <a:ext cx="718145" cy="215444"/>
          </a:xfrm>
          <a:prstGeom prst="rect">
            <a:avLst/>
          </a:prstGeom>
          <a:noFill/>
        </p:spPr>
        <p:txBody>
          <a:bodyPr wrap="none" lIns="0" tIns="0" rIns="0" bIns="0" rtlCol="0">
            <a:spAutoFit/>
          </a:bodyPr>
          <a:lstStyle/>
          <a:p>
            <a:r>
              <a:rPr lang="zh-CN" altLang="en-US" sz="1400" dirty="0">
                <a:solidFill>
                  <a:schemeClr val="bg1"/>
                </a:solidFill>
              </a:rPr>
              <a:t>店铺直播</a:t>
            </a:r>
          </a:p>
        </p:txBody>
      </p:sp>
      <p:sp>
        <p:nvSpPr>
          <p:cNvPr id="34" name="TextBox 33"/>
          <p:cNvSpPr txBox="1"/>
          <p:nvPr/>
        </p:nvSpPr>
        <p:spPr>
          <a:xfrm>
            <a:off x="4815667" y="6021868"/>
            <a:ext cx="2333972" cy="215444"/>
          </a:xfrm>
          <a:prstGeom prst="rect">
            <a:avLst/>
          </a:prstGeom>
          <a:noFill/>
        </p:spPr>
        <p:txBody>
          <a:bodyPr wrap="none" lIns="0" tIns="0" rIns="0" bIns="0" rtlCol="0">
            <a:spAutoFit/>
          </a:bodyPr>
          <a:lstStyle/>
          <a:p>
            <a:r>
              <a:rPr lang="zh-CN" altLang="en-US" sz="1400" dirty="0">
                <a:solidFill>
                  <a:schemeClr val="bg1"/>
                </a:solidFill>
              </a:rPr>
              <a:t>购物车，宝贝详情，我的清单</a:t>
            </a:r>
          </a:p>
        </p:txBody>
      </p:sp>
      <p:grpSp>
        <p:nvGrpSpPr>
          <p:cNvPr id="75" name="组合 74">
            <a:extLst>
              <a:ext uri="{FF2B5EF4-FFF2-40B4-BE49-F238E27FC236}">
                <a16:creationId xmlns:a16="http://schemas.microsoft.com/office/drawing/2014/main" id="{A8F2B4BD-28D2-9215-E79D-015C28614459}"/>
              </a:ext>
            </a:extLst>
          </p:cNvPr>
          <p:cNvGrpSpPr/>
          <p:nvPr/>
        </p:nvGrpSpPr>
        <p:grpSpPr>
          <a:xfrm>
            <a:off x="3007012" y="4728997"/>
            <a:ext cx="476588" cy="86542"/>
            <a:chOff x="2805205" y="4676124"/>
            <a:chExt cx="476588" cy="86542"/>
          </a:xfrm>
        </p:grpSpPr>
        <p:cxnSp>
          <p:nvCxnSpPr>
            <p:cNvPr id="73" name="直接连接符 72">
              <a:extLst>
                <a:ext uri="{FF2B5EF4-FFF2-40B4-BE49-F238E27FC236}">
                  <a16:creationId xmlns:a16="http://schemas.microsoft.com/office/drawing/2014/main" id="{14504A06-36A3-73B1-7A70-16AA8725CEE4}"/>
                </a:ext>
              </a:extLst>
            </p:cNvPr>
            <p:cNvCxnSpPr>
              <a:cxnSpLocks/>
            </p:cNvCxnSpPr>
            <p:nvPr/>
          </p:nvCxnSpPr>
          <p:spPr>
            <a:xfrm>
              <a:off x="2805205" y="4719395"/>
              <a:ext cx="476588" cy="0"/>
            </a:xfrm>
            <a:prstGeom prst="line">
              <a:avLst/>
            </a:prstGeom>
            <a:ln>
              <a:gradFill>
                <a:gsLst>
                  <a:gs pos="0">
                    <a:schemeClr val="accent1">
                      <a:lumMod val="5000"/>
                      <a:lumOff val="95000"/>
                    </a:schemeClr>
                  </a:gs>
                  <a:gs pos="100000">
                    <a:schemeClr val="accent2"/>
                  </a:gs>
                </a:gsLst>
                <a:lin ang="1800000" scaled="0"/>
              </a:gradFill>
            </a:ln>
          </p:spPr>
          <p:style>
            <a:lnRef idx="1">
              <a:schemeClr val="accent1"/>
            </a:lnRef>
            <a:fillRef idx="0">
              <a:schemeClr val="accent1"/>
            </a:fillRef>
            <a:effectRef idx="0">
              <a:schemeClr val="accent1"/>
            </a:effectRef>
            <a:fontRef idx="minor">
              <a:schemeClr val="tx1"/>
            </a:fontRef>
          </p:style>
        </p:cxnSp>
        <p:sp>
          <p:nvSpPr>
            <p:cNvPr id="74" name="椭圆 73">
              <a:extLst>
                <a:ext uri="{FF2B5EF4-FFF2-40B4-BE49-F238E27FC236}">
                  <a16:creationId xmlns:a16="http://schemas.microsoft.com/office/drawing/2014/main" id="{1622985C-640F-B45E-EC9D-4C81D0F3DD43}"/>
                </a:ext>
              </a:extLst>
            </p:cNvPr>
            <p:cNvSpPr/>
            <p:nvPr/>
          </p:nvSpPr>
          <p:spPr>
            <a:xfrm>
              <a:off x="3059820" y="4676124"/>
              <a:ext cx="86542" cy="8654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9" name="组合 88">
            <a:extLst>
              <a:ext uri="{FF2B5EF4-FFF2-40B4-BE49-F238E27FC236}">
                <a16:creationId xmlns:a16="http://schemas.microsoft.com/office/drawing/2014/main" id="{2D81522E-5FCC-1D53-8091-25CBA38574BE}"/>
              </a:ext>
            </a:extLst>
          </p:cNvPr>
          <p:cNvGrpSpPr/>
          <p:nvPr/>
        </p:nvGrpSpPr>
        <p:grpSpPr>
          <a:xfrm>
            <a:off x="3007012" y="5068327"/>
            <a:ext cx="476588" cy="86542"/>
            <a:chOff x="2805205" y="4676124"/>
            <a:chExt cx="476588" cy="86542"/>
          </a:xfrm>
        </p:grpSpPr>
        <p:cxnSp>
          <p:nvCxnSpPr>
            <p:cNvPr id="90" name="直接连接符 89">
              <a:extLst>
                <a:ext uri="{FF2B5EF4-FFF2-40B4-BE49-F238E27FC236}">
                  <a16:creationId xmlns:a16="http://schemas.microsoft.com/office/drawing/2014/main" id="{487775D5-93B6-3882-5496-320F9097F917}"/>
                </a:ext>
              </a:extLst>
            </p:cNvPr>
            <p:cNvCxnSpPr>
              <a:cxnSpLocks/>
            </p:cNvCxnSpPr>
            <p:nvPr/>
          </p:nvCxnSpPr>
          <p:spPr>
            <a:xfrm>
              <a:off x="2805205" y="4719395"/>
              <a:ext cx="476588" cy="0"/>
            </a:xfrm>
            <a:prstGeom prst="line">
              <a:avLst/>
            </a:prstGeom>
            <a:ln>
              <a:gradFill>
                <a:gsLst>
                  <a:gs pos="0">
                    <a:schemeClr val="accent1">
                      <a:lumMod val="5000"/>
                      <a:lumOff val="95000"/>
                    </a:schemeClr>
                  </a:gs>
                  <a:gs pos="100000">
                    <a:schemeClr val="accent2"/>
                  </a:gs>
                </a:gsLst>
                <a:lin ang="1800000" scaled="0"/>
              </a:gradFill>
            </a:ln>
          </p:spPr>
          <p:style>
            <a:lnRef idx="1">
              <a:schemeClr val="accent1"/>
            </a:lnRef>
            <a:fillRef idx="0">
              <a:schemeClr val="accent1"/>
            </a:fillRef>
            <a:effectRef idx="0">
              <a:schemeClr val="accent1"/>
            </a:effectRef>
            <a:fontRef idx="minor">
              <a:schemeClr val="tx1"/>
            </a:fontRef>
          </p:style>
        </p:cxnSp>
        <p:sp>
          <p:nvSpPr>
            <p:cNvPr id="91" name="椭圆 90">
              <a:extLst>
                <a:ext uri="{FF2B5EF4-FFF2-40B4-BE49-F238E27FC236}">
                  <a16:creationId xmlns:a16="http://schemas.microsoft.com/office/drawing/2014/main" id="{15EDC24E-720A-6E21-AD52-4E90BAF46A94}"/>
                </a:ext>
              </a:extLst>
            </p:cNvPr>
            <p:cNvSpPr/>
            <p:nvPr/>
          </p:nvSpPr>
          <p:spPr>
            <a:xfrm>
              <a:off x="3059820" y="4676124"/>
              <a:ext cx="86542" cy="8654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2" name="组合 91">
            <a:extLst>
              <a:ext uri="{FF2B5EF4-FFF2-40B4-BE49-F238E27FC236}">
                <a16:creationId xmlns:a16="http://schemas.microsoft.com/office/drawing/2014/main" id="{BECA4833-2857-A51F-8C58-D7D2F67D485B}"/>
              </a:ext>
            </a:extLst>
          </p:cNvPr>
          <p:cNvGrpSpPr/>
          <p:nvPr/>
        </p:nvGrpSpPr>
        <p:grpSpPr>
          <a:xfrm>
            <a:off x="3007012" y="5407658"/>
            <a:ext cx="476588" cy="86542"/>
            <a:chOff x="2805205" y="4676124"/>
            <a:chExt cx="476588" cy="86542"/>
          </a:xfrm>
        </p:grpSpPr>
        <p:cxnSp>
          <p:nvCxnSpPr>
            <p:cNvPr id="93" name="直接连接符 92">
              <a:extLst>
                <a:ext uri="{FF2B5EF4-FFF2-40B4-BE49-F238E27FC236}">
                  <a16:creationId xmlns:a16="http://schemas.microsoft.com/office/drawing/2014/main" id="{F31018EE-4A4B-2096-846C-33B3D3F52015}"/>
                </a:ext>
              </a:extLst>
            </p:cNvPr>
            <p:cNvCxnSpPr>
              <a:cxnSpLocks/>
            </p:cNvCxnSpPr>
            <p:nvPr/>
          </p:nvCxnSpPr>
          <p:spPr>
            <a:xfrm>
              <a:off x="2805205" y="4719395"/>
              <a:ext cx="476588" cy="0"/>
            </a:xfrm>
            <a:prstGeom prst="line">
              <a:avLst/>
            </a:prstGeom>
            <a:ln>
              <a:gradFill>
                <a:gsLst>
                  <a:gs pos="0">
                    <a:schemeClr val="accent1">
                      <a:lumMod val="5000"/>
                      <a:lumOff val="95000"/>
                    </a:schemeClr>
                  </a:gs>
                  <a:gs pos="100000">
                    <a:schemeClr val="accent2"/>
                  </a:gs>
                </a:gsLst>
                <a:lin ang="1800000" scaled="0"/>
              </a:gradFill>
            </a:ln>
          </p:spPr>
          <p:style>
            <a:lnRef idx="1">
              <a:schemeClr val="accent1"/>
            </a:lnRef>
            <a:fillRef idx="0">
              <a:schemeClr val="accent1"/>
            </a:fillRef>
            <a:effectRef idx="0">
              <a:schemeClr val="accent1"/>
            </a:effectRef>
            <a:fontRef idx="minor">
              <a:schemeClr val="tx1"/>
            </a:fontRef>
          </p:style>
        </p:cxnSp>
        <p:sp>
          <p:nvSpPr>
            <p:cNvPr id="94" name="椭圆 93">
              <a:extLst>
                <a:ext uri="{FF2B5EF4-FFF2-40B4-BE49-F238E27FC236}">
                  <a16:creationId xmlns:a16="http://schemas.microsoft.com/office/drawing/2014/main" id="{1E5238BF-DDA9-D44A-4DDE-9C248F57ECA6}"/>
                </a:ext>
              </a:extLst>
            </p:cNvPr>
            <p:cNvSpPr/>
            <p:nvPr/>
          </p:nvSpPr>
          <p:spPr>
            <a:xfrm>
              <a:off x="3059820" y="4676124"/>
              <a:ext cx="86542" cy="8654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5" name="组合 94">
            <a:extLst>
              <a:ext uri="{FF2B5EF4-FFF2-40B4-BE49-F238E27FC236}">
                <a16:creationId xmlns:a16="http://schemas.microsoft.com/office/drawing/2014/main" id="{3CE8AE53-ECBB-E6DC-9E81-93F0C47A97DF}"/>
              </a:ext>
            </a:extLst>
          </p:cNvPr>
          <p:cNvGrpSpPr/>
          <p:nvPr/>
        </p:nvGrpSpPr>
        <p:grpSpPr>
          <a:xfrm>
            <a:off x="3007012" y="5746988"/>
            <a:ext cx="476588" cy="86542"/>
            <a:chOff x="2805205" y="4676124"/>
            <a:chExt cx="476588" cy="86542"/>
          </a:xfrm>
        </p:grpSpPr>
        <p:cxnSp>
          <p:nvCxnSpPr>
            <p:cNvPr id="96" name="直接连接符 95">
              <a:extLst>
                <a:ext uri="{FF2B5EF4-FFF2-40B4-BE49-F238E27FC236}">
                  <a16:creationId xmlns:a16="http://schemas.microsoft.com/office/drawing/2014/main" id="{A54E51AC-0537-1F75-D289-DB4144F7E5EE}"/>
                </a:ext>
              </a:extLst>
            </p:cNvPr>
            <p:cNvCxnSpPr>
              <a:cxnSpLocks/>
            </p:cNvCxnSpPr>
            <p:nvPr/>
          </p:nvCxnSpPr>
          <p:spPr>
            <a:xfrm>
              <a:off x="2805205" y="4719395"/>
              <a:ext cx="476588" cy="0"/>
            </a:xfrm>
            <a:prstGeom prst="line">
              <a:avLst/>
            </a:prstGeom>
            <a:ln>
              <a:gradFill>
                <a:gsLst>
                  <a:gs pos="0">
                    <a:schemeClr val="accent1">
                      <a:lumMod val="5000"/>
                      <a:lumOff val="95000"/>
                    </a:schemeClr>
                  </a:gs>
                  <a:gs pos="100000">
                    <a:schemeClr val="accent2"/>
                  </a:gs>
                </a:gsLst>
                <a:lin ang="1800000" scaled="0"/>
              </a:gradFill>
            </a:ln>
          </p:spPr>
          <p:style>
            <a:lnRef idx="1">
              <a:schemeClr val="accent1"/>
            </a:lnRef>
            <a:fillRef idx="0">
              <a:schemeClr val="accent1"/>
            </a:fillRef>
            <a:effectRef idx="0">
              <a:schemeClr val="accent1"/>
            </a:effectRef>
            <a:fontRef idx="minor">
              <a:schemeClr val="tx1"/>
            </a:fontRef>
          </p:style>
        </p:cxnSp>
        <p:sp>
          <p:nvSpPr>
            <p:cNvPr id="97" name="椭圆 96">
              <a:extLst>
                <a:ext uri="{FF2B5EF4-FFF2-40B4-BE49-F238E27FC236}">
                  <a16:creationId xmlns:a16="http://schemas.microsoft.com/office/drawing/2014/main" id="{653C7FFE-395D-3BD8-4E5E-0408465625BB}"/>
                </a:ext>
              </a:extLst>
            </p:cNvPr>
            <p:cNvSpPr/>
            <p:nvPr/>
          </p:nvSpPr>
          <p:spPr>
            <a:xfrm>
              <a:off x="3059820" y="4676124"/>
              <a:ext cx="86542" cy="8654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8" name="组合 97">
            <a:extLst>
              <a:ext uri="{FF2B5EF4-FFF2-40B4-BE49-F238E27FC236}">
                <a16:creationId xmlns:a16="http://schemas.microsoft.com/office/drawing/2014/main" id="{F6619BF4-DCA0-70B6-A42C-A33E8C2AEDC4}"/>
              </a:ext>
            </a:extLst>
          </p:cNvPr>
          <p:cNvGrpSpPr/>
          <p:nvPr/>
        </p:nvGrpSpPr>
        <p:grpSpPr>
          <a:xfrm>
            <a:off x="3007012" y="6086319"/>
            <a:ext cx="476588" cy="86542"/>
            <a:chOff x="2805205" y="4676124"/>
            <a:chExt cx="476588" cy="86542"/>
          </a:xfrm>
        </p:grpSpPr>
        <p:cxnSp>
          <p:nvCxnSpPr>
            <p:cNvPr id="99" name="直接连接符 98">
              <a:extLst>
                <a:ext uri="{FF2B5EF4-FFF2-40B4-BE49-F238E27FC236}">
                  <a16:creationId xmlns:a16="http://schemas.microsoft.com/office/drawing/2014/main" id="{14431E9B-D573-6D36-171C-437A5FA8796D}"/>
                </a:ext>
              </a:extLst>
            </p:cNvPr>
            <p:cNvCxnSpPr>
              <a:cxnSpLocks/>
            </p:cNvCxnSpPr>
            <p:nvPr/>
          </p:nvCxnSpPr>
          <p:spPr>
            <a:xfrm>
              <a:off x="2805205" y="4719395"/>
              <a:ext cx="476588" cy="0"/>
            </a:xfrm>
            <a:prstGeom prst="line">
              <a:avLst/>
            </a:prstGeom>
            <a:ln>
              <a:gradFill>
                <a:gsLst>
                  <a:gs pos="0">
                    <a:schemeClr val="accent1">
                      <a:lumMod val="5000"/>
                      <a:lumOff val="95000"/>
                    </a:schemeClr>
                  </a:gs>
                  <a:gs pos="100000">
                    <a:schemeClr val="accent2"/>
                  </a:gs>
                </a:gsLst>
                <a:lin ang="1800000" scaled="0"/>
              </a:gradFill>
            </a:ln>
          </p:spPr>
          <p:style>
            <a:lnRef idx="1">
              <a:schemeClr val="accent1"/>
            </a:lnRef>
            <a:fillRef idx="0">
              <a:schemeClr val="accent1"/>
            </a:fillRef>
            <a:effectRef idx="0">
              <a:schemeClr val="accent1"/>
            </a:effectRef>
            <a:fontRef idx="minor">
              <a:schemeClr val="tx1"/>
            </a:fontRef>
          </p:style>
        </p:cxnSp>
        <p:sp>
          <p:nvSpPr>
            <p:cNvPr id="100" name="椭圆 99">
              <a:extLst>
                <a:ext uri="{FF2B5EF4-FFF2-40B4-BE49-F238E27FC236}">
                  <a16:creationId xmlns:a16="http://schemas.microsoft.com/office/drawing/2014/main" id="{8970BD84-4FC4-2273-4D75-438E8CE2EE74}"/>
                </a:ext>
              </a:extLst>
            </p:cNvPr>
            <p:cNvSpPr/>
            <p:nvPr/>
          </p:nvSpPr>
          <p:spPr>
            <a:xfrm>
              <a:off x="3059820" y="4676124"/>
              <a:ext cx="86542" cy="8654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1" name="组合 100">
            <a:extLst>
              <a:ext uri="{FF2B5EF4-FFF2-40B4-BE49-F238E27FC236}">
                <a16:creationId xmlns:a16="http://schemas.microsoft.com/office/drawing/2014/main" id="{36AD68A2-C686-5BDC-F134-0751FA285CCE}"/>
              </a:ext>
            </a:extLst>
          </p:cNvPr>
          <p:cNvGrpSpPr/>
          <p:nvPr/>
        </p:nvGrpSpPr>
        <p:grpSpPr>
          <a:xfrm>
            <a:off x="4366231" y="4728997"/>
            <a:ext cx="371008" cy="86542"/>
            <a:chOff x="2948170" y="4676124"/>
            <a:chExt cx="371008" cy="86542"/>
          </a:xfrm>
        </p:grpSpPr>
        <p:cxnSp>
          <p:nvCxnSpPr>
            <p:cNvPr id="102" name="直接连接符 101">
              <a:extLst>
                <a:ext uri="{FF2B5EF4-FFF2-40B4-BE49-F238E27FC236}">
                  <a16:creationId xmlns:a16="http://schemas.microsoft.com/office/drawing/2014/main" id="{EEEE872F-FD74-510F-119F-71393506B355}"/>
                </a:ext>
              </a:extLst>
            </p:cNvPr>
            <p:cNvCxnSpPr>
              <a:cxnSpLocks/>
            </p:cNvCxnSpPr>
            <p:nvPr/>
          </p:nvCxnSpPr>
          <p:spPr>
            <a:xfrm>
              <a:off x="2948170" y="4719395"/>
              <a:ext cx="371008" cy="0"/>
            </a:xfrm>
            <a:prstGeom prst="line">
              <a:avLst/>
            </a:prstGeom>
            <a:ln>
              <a:gradFill>
                <a:gsLst>
                  <a:gs pos="0">
                    <a:schemeClr val="accent1">
                      <a:lumMod val="5000"/>
                      <a:lumOff val="95000"/>
                    </a:schemeClr>
                  </a:gs>
                  <a:gs pos="100000">
                    <a:schemeClr val="accent2"/>
                  </a:gs>
                </a:gsLst>
                <a:lin ang="1800000" scaled="0"/>
              </a:gradFill>
            </a:ln>
          </p:spPr>
          <p:style>
            <a:lnRef idx="1">
              <a:schemeClr val="accent1"/>
            </a:lnRef>
            <a:fillRef idx="0">
              <a:schemeClr val="accent1"/>
            </a:fillRef>
            <a:effectRef idx="0">
              <a:schemeClr val="accent1"/>
            </a:effectRef>
            <a:fontRef idx="minor">
              <a:schemeClr val="tx1"/>
            </a:fontRef>
          </p:style>
        </p:cxnSp>
        <p:sp>
          <p:nvSpPr>
            <p:cNvPr id="103" name="椭圆 102">
              <a:extLst>
                <a:ext uri="{FF2B5EF4-FFF2-40B4-BE49-F238E27FC236}">
                  <a16:creationId xmlns:a16="http://schemas.microsoft.com/office/drawing/2014/main" id="{FC25DB60-3380-CE74-D707-281329B13105}"/>
                </a:ext>
              </a:extLst>
            </p:cNvPr>
            <p:cNvSpPr/>
            <p:nvPr/>
          </p:nvSpPr>
          <p:spPr>
            <a:xfrm>
              <a:off x="3143589" y="4676124"/>
              <a:ext cx="86542" cy="8654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8" name="组合 117">
            <a:extLst>
              <a:ext uri="{FF2B5EF4-FFF2-40B4-BE49-F238E27FC236}">
                <a16:creationId xmlns:a16="http://schemas.microsoft.com/office/drawing/2014/main" id="{E8BF0F2A-1736-9942-A621-DA9F33383ECA}"/>
              </a:ext>
            </a:extLst>
          </p:cNvPr>
          <p:cNvGrpSpPr/>
          <p:nvPr/>
        </p:nvGrpSpPr>
        <p:grpSpPr>
          <a:xfrm>
            <a:off x="4366231" y="5068327"/>
            <a:ext cx="371008" cy="86542"/>
            <a:chOff x="2948170" y="4676124"/>
            <a:chExt cx="371008" cy="86542"/>
          </a:xfrm>
        </p:grpSpPr>
        <p:cxnSp>
          <p:nvCxnSpPr>
            <p:cNvPr id="119" name="直接连接符 118">
              <a:extLst>
                <a:ext uri="{FF2B5EF4-FFF2-40B4-BE49-F238E27FC236}">
                  <a16:creationId xmlns:a16="http://schemas.microsoft.com/office/drawing/2014/main" id="{1373D21F-ADFE-30F9-C7EF-1CD5CF240092}"/>
                </a:ext>
              </a:extLst>
            </p:cNvPr>
            <p:cNvCxnSpPr>
              <a:cxnSpLocks/>
            </p:cNvCxnSpPr>
            <p:nvPr/>
          </p:nvCxnSpPr>
          <p:spPr>
            <a:xfrm>
              <a:off x="2948170" y="4719395"/>
              <a:ext cx="371008" cy="0"/>
            </a:xfrm>
            <a:prstGeom prst="line">
              <a:avLst/>
            </a:prstGeom>
            <a:ln>
              <a:gradFill>
                <a:gsLst>
                  <a:gs pos="0">
                    <a:schemeClr val="accent1">
                      <a:lumMod val="5000"/>
                      <a:lumOff val="95000"/>
                    </a:schemeClr>
                  </a:gs>
                  <a:gs pos="100000">
                    <a:schemeClr val="accent2"/>
                  </a:gs>
                </a:gsLst>
                <a:lin ang="1800000" scaled="0"/>
              </a:gradFill>
            </a:ln>
          </p:spPr>
          <p:style>
            <a:lnRef idx="1">
              <a:schemeClr val="accent1"/>
            </a:lnRef>
            <a:fillRef idx="0">
              <a:schemeClr val="accent1"/>
            </a:fillRef>
            <a:effectRef idx="0">
              <a:schemeClr val="accent1"/>
            </a:effectRef>
            <a:fontRef idx="minor">
              <a:schemeClr val="tx1"/>
            </a:fontRef>
          </p:style>
        </p:cxnSp>
        <p:sp>
          <p:nvSpPr>
            <p:cNvPr id="120" name="椭圆 119">
              <a:extLst>
                <a:ext uri="{FF2B5EF4-FFF2-40B4-BE49-F238E27FC236}">
                  <a16:creationId xmlns:a16="http://schemas.microsoft.com/office/drawing/2014/main" id="{BCB261C6-B79D-F9DA-CA24-6341D6D149F7}"/>
                </a:ext>
              </a:extLst>
            </p:cNvPr>
            <p:cNvSpPr/>
            <p:nvPr/>
          </p:nvSpPr>
          <p:spPr>
            <a:xfrm>
              <a:off x="3143589" y="4676124"/>
              <a:ext cx="86542" cy="8654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1" name="组合 120">
            <a:extLst>
              <a:ext uri="{FF2B5EF4-FFF2-40B4-BE49-F238E27FC236}">
                <a16:creationId xmlns:a16="http://schemas.microsoft.com/office/drawing/2014/main" id="{55B511B3-A6B1-4D89-E787-64EAA1EB9FBB}"/>
              </a:ext>
            </a:extLst>
          </p:cNvPr>
          <p:cNvGrpSpPr/>
          <p:nvPr/>
        </p:nvGrpSpPr>
        <p:grpSpPr>
          <a:xfrm>
            <a:off x="4366231" y="5407658"/>
            <a:ext cx="371008" cy="86542"/>
            <a:chOff x="2948170" y="4676124"/>
            <a:chExt cx="371008" cy="86542"/>
          </a:xfrm>
        </p:grpSpPr>
        <p:cxnSp>
          <p:nvCxnSpPr>
            <p:cNvPr id="122" name="直接连接符 121">
              <a:extLst>
                <a:ext uri="{FF2B5EF4-FFF2-40B4-BE49-F238E27FC236}">
                  <a16:creationId xmlns:a16="http://schemas.microsoft.com/office/drawing/2014/main" id="{A31994C7-599E-5C56-09F8-DB59EB03123D}"/>
                </a:ext>
              </a:extLst>
            </p:cNvPr>
            <p:cNvCxnSpPr>
              <a:cxnSpLocks/>
            </p:cNvCxnSpPr>
            <p:nvPr/>
          </p:nvCxnSpPr>
          <p:spPr>
            <a:xfrm>
              <a:off x="2948170" y="4719395"/>
              <a:ext cx="371008" cy="0"/>
            </a:xfrm>
            <a:prstGeom prst="line">
              <a:avLst/>
            </a:prstGeom>
            <a:ln>
              <a:gradFill>
                <a:gsLst>
                  <a:gs pos="0">
                    <a:schemeClr val="accent1">
                      <a:lumMod val="5000"/>
                      <a:lumOff val="95000"/>
                    </a:schemeClr>
                  </a:gs>
                  <a:gs pos="100000">
                    <a:schemeClr val="accent2"/>
                  </a:gs>
                </a:gsLst>
                <a:lin ang="1800000" scaled="0"/>
              </a:gradFill>
            </a:ln>
          </p:spPr>
          <p:style>
            <a:lnRef idx="1">
              <a:schemeClr val="accent1"/>
            </a:lnRef>
            <a:fillRef idx="0">
              <a:schemeClr val="accent1"/>
            </a:fillRef>
            <a:effectRef idx="0">
              <a:schemeClr val="accent1"/>
            </a:effectRef>
            <a:fontRef idx="minor">
              <a:schemeClr val="tx1"/>
            </a:fontRef>
          </p:style>
        </p:cxnSp>
        <p:sp>
          <p:nvSpPr>
            <p:cNvPr id="123" name="椭圆 122">
              <a:extLst>
                <a:ext uri="{FF2B5EF4-FFF2-40B4-BE49-F238E27FC236}">
                  <a16:creationId xmlns:a16="http://schemas.microsoft.com/office/drawing/2014/main" id="{0AD1377E-9DAD-49B0-0E4A-DA6CF6665546}"/>
                </a:ext>
              </a:extLst>
            </p:cNvPr>
            <p:cNvSpPr/>
            <p:nvPr/>
          </p:nvSpPr>
          <p:spPr>
            <a:xfrm>
              <a:off x="3143589" y="4676124"/>
              <a:ext cx="86542" cy="8654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4" name="组合 123">
            <a:extLst>
              <a:ext uri="{FF2B5EF4-FFF2-40B4-BE49-F238E27FC236}">
                <a16:creationId xmlns:a16="http://schemas.microsoft.com/office/drawing/2014/main" id="{A7AD820D-0A20-520D-EFA1-19F2DE8B5151}"/>
              </a:ext>
            </a:extLst>
          </p:cNvPr>
          <p:cNvGrpSpPr/>
          <p:nvPr/>
        </p:nvGrpSpPr>
        <p:grpSpPr>
          <a:xfrm>
            <a:off x="4366231" y="5746988"/>
            <a:ext cx="371008" cy="86542"/>
            <a:chOff x="2948170" y="4676124"/>
            <a:chExt cx="371008" cy="86542"/>
          </a:xfrm>
        </p:grpSpPr>
        <p:cxnSp>
          <p:nvCxnSpPr>
            <p:cNvPr id="125" name="直接连接符 124">
              <a:extLst>
                <a:ext uri="{FF2B5EF4-FFF2-40B4-BE49-F238E27FC236}">
                  <a16:creationId xmlns:a16="http://schemas.microsoft.com/office/drawing/2014/main" id="{B3B5800D-7CF1-5CDF-51ED-F2D8B3D55746}"/>
                </a:ext>
              </a:extLst>
            </p:cNvPr>
            <p:cNvCxnSpPr>
              <a:cxnSpLocks/>
            </p:cNvCxnSpPr>
            <p:nvPr/>
          </p:nvCxnSpPr>
          <p:spPr>
            <a:xfrm>
              <a:off x="2948170" y="4719395"/>
              <a:ext cx="371008" cy="0"/>
            </a:xfrm>
            <a:prstGeom prst="line">
              <a:avLst/>
            </a:prstGeom>
            <a:ln>
              <a:gradFill>
                <a:gsLst>
                  <a:gs pos="0">
                    <a:schemeClr val="accent1">
                      <a:lumMod val="5000"/>
                      <a:lumOff val="95000"/>
                    </a:schemeClr>
                  </a:gs>
                  <a:gs pos="100000">
                    <a:schemeClr val="accent2"/>
                  </a:gs>
                </a:gsLst>
                <a:lin ang="1800000" scaled="0"/>
              </a:gradFill>
            </a:ln>
          </p:spPr>
          <p:style>
            <a:lnRef idx="1">
              <a:schemeClr val="accent1"/>
            </a:lnRef>
            <a:fillRef idx="0">
              <a:schemeClr val="accent1"/>
            </a:fillRef>
            <a:effectRef idx="0">
              <a:schemeClr val="accent1"/>
            </a:effectRef>
            <a:fontRef idx="minor">
              <a:schemeClr val="tx1"/>
            </a:fontRef>
          </p:style>
        </p:cxnSp>
        <p:sp>
          <p:nvSpPr>
            <p:cNvPr id="126" name="椭圆 125">
              <a:extLst>
                <a:ext uri="{FF2B5EF4-FFF2-40B4-BE49-F238E27FC236}">
                  <a16:creationId xmlns:a16="http://schemas.microsoft.com/office/drawing/2014/main" id="{9D5B621F-69A3-F514-D589-BCCFC46BF9ED}"/>
                </a:ext>
              </a:extLst>
            </p:cNvPr>
            <p:cNvSpPr/>
            <p:nvPr/>
          </p:nvSpPr>
          <p:spPr>
            <a:xfrm>
              <a:off x="3143589" y="4676124"/>
              <a:ext cx="86542" cy="8654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7" name="组合 126">
            <a:extLst>
              <a:ext uri="{FF2B5EF4-FFF2-40B4-BE49-F238E27FC236}">
                <a16:creationId xmlns:a16="http://schemas.microsoft.com/office/drawing/2014/main" id="{024108AF-2754-E29F-80D3-735BC7771FAF}"/>
              </a:ext>
            </a:extLst>
          </p:cNvPr>
          <p:cNvGrpSpPr/>
          <p:nvPr/>
        </p:nvGrpSpPr>
        <p:grpSpPr>
          <a:xfrm>
            <a:off x="4366231" y="6086319"/>
            <a:ext cx="371008" cy="86542"/>
            <a:chOff x="2948170" y="4676124"/>
            <a:chExt cx="371008" cy="86542"/>
          </a:xfrm>
        </p:grpSpPr>
        <p:cxnSp>
          <p:nvCxnSpPr>
            <p:cNvPr id="128" name="直接连接符 127">
              <a:extLst>
                <a:ext uri="{FF2B5EF4-FFF2-40B4-BE49-F238E27FC236}">
                  <a16:creationId xmlns:a16="http://schemas.microsoft.com/office/drawing/2014/main" id="{8E2EE2DF-9F78-7DDF-061D-2ABC7839A1E8}"/>
                </a:ext>
              </a:extLst>
            </p:cNvPr>
            <p:cNvCxnSpPr>
              <a:cxnSpLocks/>
            </p:cNvCxnSpPr>
            <p:nvPr/>
          </p:nvCxnSpPr>
          <p:spPr>
            <a:xfrm>
              <a:off x="2948170" y="4719395"/>
              <a:ext cx="371008" cy="0"/>
            </a:xfrm>
            <a:prstGeom prst="line">
              <a:avLst/>
            </a:prstGeom>
            <a:ln>
              <a:gradFill>
                <a:gsLst>
                  <a:gs pos="0">
                    <a:schemeClr val="accent1">
                      <a:lumMod val="5000"/>
                      <a:lumOff val="95000"/>
                    </a:schemeClr>
                  </a:gs>
                  <a:gs pos="100000">
                    <a:schemeClr val="accent2"/>
                  </a:gs>
                </a:gsLst>
                <a:lin ang="1800000" scaled="0"/>
              </a:gradFill>
            </a:ln>
          </p:spPr>
          <p:style>
            <a:lnRef idx="1">
              <a:schemeClr val="accent1"/>
            </a:lnRef>
            <a:fillRef idx="0">
              <a:schemeClr val="accent1"/>
            </a:fillRef>
            <a:effectRef idx="0">
              <a:schemeClr val="accent1"/>
            </a:effectRef>
            <a:fontRef idx="minor">
              <a:schemeClr val="tx1"/>
            </a:fontRef>
          </p:style>
        </p:cxnSp>
        <p:sp>
          <p:nvSpPr>
            <p:cNvPr id="129" name="椭圆 128">
              <a:extLst>
                <a:ext uri="{FF2B5EF4-FFF2-40B4-BE49-F238E27FC236}">
                  <a16:creationId xmlns:a16="http://schemas.microsoft.com/office/drawing/2014/main" id="{399B2793-5348-EA65-D1A0-AFDADC180C59}"/>
                </a:ext>
              </a:extLst>
            </p:cNvPr>
            <p:cNvSpPr/>
            <p:nvPr/>
          </p:nvSpPr>
          <p:spPr>
            <a:xfrm>
              <a:off x="3143589" y="4676124"/>
              <a:ext cx="86542" cy="8654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TextBox 34"/>
          <p:cNvSpPr txBox="1"/>
          <p:nvPr/>
        </p:nvSpPr>
        <p:spPr>
          <a:xfrm>
            <a:off x="8536286" y="4338713"/>
            <a:ext cx="1567737" cy="215444"/>
          </a:xfrm>
          <a:prstGeom prst="rect">
            <a:avLst/>
          </a:prstGeom>
          <a:noFill/>
        </p:spPr>
        <p:txBody>
          <a:bodyPr wrap="none" lIns="0" tIns="0" rIns="0" bIns="0" rtlCol="0">
            <a:spAutoFit/>
          </a:bodyPr>
          <a:lstStyle>
            <a:defPPr>
              <a:defRPr lang="zh-CN"/>
            </a:defPPr>
            <a:lvl1pPr>
              <a:defRPr sz="1400">
                <a:gradFill>
                  <a:gsLst>
                    <a:gs pos="0">
                      <a:schemeClr val="accent2"/>
                    </a:gs>
                    <a:gs pos="100000">
                      <a:schemeClr val="accent3"/>
                    </a:gs>
                  </a:gsLst>
                  <a:lin ang="2400000" scaled="0"/>
                </a:gradFill>
                <a:latin typeface="+mj-ea"/>
                <a:ea typeface="+mj-ea"/>
              </a:defRPr>
            </a:lvl1pPr>
          </a:lstStyle>
          <a:p>
            <a:r>
              <a:rPr lang="en-US" altLang="zh-CN" dirty="0"/>
              <a:t>2 </a:t>
            </a:r>
            <a:r>
              <a:rPr lang="zh-CN" altLang="en-US" dirty="0"/>
              <a:t>全域人群画像洞察</a:t>
            </a:r>
          </a:p>
        </p:txBody>
      </p:sp>
      <p:sp>
        <p:nvSpPr>
          <p:cNvPr id="40" name="TextBox 39"/>
          <p:cNvSpPr txBox="1"/>
          <p:nvPr/>
        </p:nvSpPr>
        <p:spPr>
          <a:xfrm>
            <a:off x="7446059" y="5299879"/>
            <a:ext cx="718145" cy="215444"/>
          </a:xfrm>
          <a:prstGeom prst="rect">
            <a:avLst/>
          </a:prstGeom>
          <a:noFill/>
        </p:spPr>
        <p:txBody>
          <a:bodyPr wrap="none" lIns="0" tIns="0" rIns="0" bIns="0" rtlCol="0">
            <a:spAutoFit/>
          </a:bodyPr>
          <a:lstStyle/>
          <a:p>
            <a:r>
              <a:rPr lang="zh-CN" altLang="en-US" sz="1400" dirty="0">
                <a:solidFill>
                  <a:schemeClr val="bg1"/>
                </a:solidFill>
              </a:rPr>
              <a:t>基础画像</a:t>
            </a:r>
          </a:p>
        </p:txBody>
      </p:sp>
      <p:grpSp>
        <p:nvGrpSpPr>
          <p:cNvPr id="131" name="组合 130">
            <a:extLst>
              <a:ext uri="{FF2B5EF4-FFF2-40B4-BE49-F238E27FC236}">
                <a16:creationId xmlns:a16="http://schemas.microsoft.com/office/drawing/2014/main" id="{2342BEB2-9898-5B45-3FCC-7B66B2AE353F}"/>
              </a:ext>
            </a:extLst>
          </p:cNvPr>
          <p:cNvGrpSpPr/>
          <p:nvPr/>
        </p:nvGrpSpPr>
        <p:grpSpPr>
          <a:xfrm>
            <a:off x="7374471" y="4720861"/>
            <a:ext cx="861321" cy="369332"/>
            <a:chOff x="7793907" y="4732646"/>
            <a:chExt cx="861321" cy="369332"/>
          </a:xfrm>
        </p:grpSpPr>
        <p:sp>
          <p:nvSpPr>
            <p:cNvPr id="130" name="矩形: 圆角 129">
              <a:extLst>
                <a:ext uri="{FF2B5EF4-FFF2-40B4-BE49-F238E27FC236}">
                  <a16:creationId xmlns:a16="http://schemas.microsoft.com/office/drawing/2014/main" id="{31651482-E7AF-A569-1CB0-3515CD2C6A9E}"/>
                </a:ext>
              </a:extLst>
            </p:cNvPr>
            <p:cNvSpPr/>
            <p:nvPr/>
          </p:nvSpPr>
          <p:spPr>
            <a:xfrm>
              <a:off x="7793907" y="4732646"/>
              <a:ext cx="861321" cy="369332"/>
            </a:xfrm>
            <a:prstGeom prst="roundRect">
              <a:avLst>
                <a:gd name="adj" fmla="val 8414"/>
              </a:avLst>
            </a:prstGeom>
            <a:gradFill>
              <a:gsLst>
                <a:gs pos="0">
                  <a:schemeClr val="accent2"/>
                </a:gs>
                <a:gs pos="100000">
                  <a:schemeClr val="accent3"/>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35"/>
            <p:cNvSpPr txBox="1"/>
            <p:nvPr/>
          </p:nvSpPr>
          <p:spPr>
            <a:xfrm>
              <a:off x="7983315" y="4809590"/>
              <a:ext cx="482504" cy="215444"/>
            </a:xfrm>
            <a:prstGeom prst="rect">
              <a:avLst/>
            </a:prstGeom>
            <a:noFill/>
          </p:spPr>
          <p:txBody>
            <a:bodyPr wrap="none" lIns="0" tIns="0" rIns="0" bIns="0" rtlCol="0">
              <a:spAutoFit/>
            </a:bodyPr>
            <a:lstStyle/>
            <a:p>
              <a:r>
                <a:rPr lang="zh-CN" altLang="en-US" sz="1400" dirty="0">
                  <a:solidFill>
                    <a:schemeClr val="tx1">
                      <a:lumMod val="85000"/>
                      <a:lumOff val="15000"/>
                    </a:schemeClr>
                  </a:solidFill>
                </a:rPr>
                <a:t>人群</a:t>
              </a:r>
              <a:r>
                <a:rPr lang="en-US" altLang="zh-CN" sz="1400" dirty="0">
                  <a:solidFill>
                    <a:schemeClr val="tx1">
                      <a:lumMod val="85000"/>
                      <a:lumOff val="15000"/>
                    </a:schemeClr>
                  </a:solidFill>
                </a:rPr>
                <a:t>A</a:t>
              </a:r>
              <a:endParaRPr lang="zh-CN" altLang="en-US" sz="1400" dirty="0">
                <a:solidFill>
                  <a:schemeClr val="tx1">
                    <a:lumMod val="85000"/>
                    <a:lumOff val="15000"/>
                  </a:schemeClr>
                </a:solidFill>
              </a:endParaRPr>
            </a:p>
          </p:txBody>
        </p:sp>
      </p:grpSp>
      <p:sp>
        <p:nvSpPr>
          <p:cNvPr id="41" name="TextBox 40"/>
          <p:cNvSpPr txBox="1"/>
          <p:nvPr/>
        </p:nvSpPr>
        <p:spPr>
          <a:xfrm>
            <a:off x="8384109" y="5299879"/>
            <a:ext cx="718145" cy="215444"/>
          </a:xfrm>
          <a:prstGeom prst="rect">
            <a:avLst/>
          </a:prstGeom>
          <a:noFill/>
        </p:spPr>
        <p:txBody>
          <a:bodyPr wrap="none" lIns="0" tIns="0" rIns="0" bIns="0" rtlCol="0">
            <a:spAutoFit/>
          </a:bodyPr>
          <a:lstStyle/>
          <a:p>
            <a:r>
              <a:rPr lang="zh-CN" altLang="en-US" sz="1400" dirty="0">
                <a:solidFill>
                  <a:schemeClr val="bg1"/>
                </a:solidFill>
              </a:rPr>
              <a:t>品类偏好</a:t>
            </a:r>
          </a:p>
        </p:txBody>
      </p:sp>
      <p:grpSp>
        <p:nvGrpSpPr>
          <p:cNvPr id="132" name="组合 131">
            <a:extLst>
              <a:ext uri="{FF2B5EF4-FFF2-40B4-BE49-F238E27FC236}">
                <a16:creationId xmlns:a16="http://schemas.microsoft.com/office/drawing/2014/main" id="{7D89D9AF-BD20-5E65-2F81-BA02A26114E4}"/>
              </a:ext>
            </a:extLst>
          </p:cNvPr>
          <p:cNvGrpSpPr/>
          <p:nvPr/>
        </p:nvGrpSpPr>
        <p:grpSpPr>
          <a:xfrm>
            <a:off x="8312521" y="4720861"/>
            <a:ext cx="861321" cy="369332"/>
            <a:chOff x="7793907" y="4732646"/>
            <a:chExt cx="861321" cy="369332"/>
          </a:xfrm>
        </p:grpSpPr>
        <p:sp>
          <p:nvSpPr>
            <p:cNvPr id="133" name="矩形: 圆角 132">
              <a:extLst>
                <a:ext uri="{FF2B5EF4-FFF2-40B4-BE49-F238E27FC236}">
                  <a16:creationId xmlns:a16="http://schemas.microsoft.com/office/drawing/2014/main" id="{6D88B8B6-FD4E-7C8F-4999-8B67420045B5}"/>
                </a:ext>
              </a:extLst>
            </p:cNvPr>
            <p:cNvSpPr/>
            <p:nvPr/>
          </p:nvSpPr>
          <p:spPr>
            <a:xfrm>
              <a:off x="7793907" y="4732646"/>
              <a:ext cx="861321" cy="369332"/>
            </a:xfrm>
            <a:prstGeom prst="roundRect">
              <a:avLst>
                <a:gd name="adj" fmla="val 8414"/>
              </a:avLst>
            </a:prstGeom>
            <a:gradFill>
              <a:gsLst>
                <a:gs pos="0">
                  <a:schemeClr val="accent2"/>
                </a:gs>
                <a:gs pos="100000">
                  <a:schemeClr val="accent3"/>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TextBox 35">
              <a:extLst>
                <a:ext uri="{FF2B5EF4-FFF2-40B4-BE49-F238E27FC236}">
                  <a16:creationId xmlns:a16="http://schemas.microsoft.com/office/drawing/2014/main" id="{2B8B058D-091C-B410-DA98-C17B2FB7C8D0}"/>
                </a:ext>
              </a:extLst>
            </p:cNvPr>
            <p:cNvSpPr txBox="1"/>
            <p:nvPr/>
          </p:nvSpPr>
          <p:spPr>
            <a:xfrm>
              <a:off x="7983315" y="4809590"/>
              <a:ext cx="474489" cy="215444"/>
            </a:xfrm>
            <a:prstGeom prst="rect">
              <a:avLst/>
            </a:prstGeom>
            <a:noFill/>
          </p:spPr>
          <p:txBody>
            <a:bodyPr wrap="none" lIns="0" tIns="0" rIns="0" bIns="0" rtlCol="0">
              <a:spAutoFit/>
            </a:bodyPr>
            <a:lstStyle/>
            <a:p>
              <a:r>
                <a:rPr lang="zh-CN" altLang="en-US" sz="1400" dirty="0">
                  <a:solidFill>
                    <a:schemeClr val="tx1">
                      <a:lumMod val="85000"/>
                      <a:lumOff val="15000"/>
                    </a:schemeClr>
                  </a:solidFill>
                </a:rPr>
                <a:t>人群</a:t>
              </a:r>
              <a:r>
                <a:rPr lang="en-US" altLang="zh-CN" sz="1400" dirty="0">
                  <a:solidFill>
                    <a:schemeClr val="tx1">
                      <a:lumMod val="85000"/>
                      <a:lumOff val="15000"/>
                    </a:schemeClr>
                  </a:solidFill>
                </a:rPr>
                <a:t>B</a:t>
              </a:r>
              <a:endParaRPr lang="zh-CN" altLang="en-US" sz="1400" dirty="0">
                <a:solidFill>
                  <a:schemeClr val="tx1">
                    <a:lumMod val="85000"/>
                    <a:lumOff val="15000"/>
                  </a:schemeClr>
                </a:solidFill>
              </a:endParaRPr>
            </a:p>
          </p:txBody>
        </p:sp>
      </p:grpSp>
      <p:sp>
        <p:nvSpPr>
          <p:cNvPr id="42" name="TextBox 41"/>
          <p:cNvSpPr txBox="1"/>
          <p:nvPr/>
        </p:nvSpPr>
        <p:spPr>
          <a:xfrm>
            <a:off x="9322159" y="5299879"/>
            <a:ext cx="718145" cy="215444"/>
          </a:xfrm>
          <a:prstGeom prst="rect">
            <a:avLst/>
          </a:prstGeom>
          <a:noFill/>
        </p:spPr>
        <p:txBody>
          <a:bodyPr wrap="none" lIns="0" tIns="0" rIns="0" bIns="0" rtlCol="0">
            <a:spAutoFit/>
          </a:bodyPr>
          <a:lstStyle/>
          <a:p>
            <a:r>
              <a:rPr lang="zh-CN" altLang="en-US" sz="1400" dirty="0">
                <a:solidFill>
                  <a:schemeClr val="bg1"/>
                </a:solidFill>
              </a:rPr>
              <a:t>搜索偏好</a:t>
            </a:r>
          </a:p>
        </p:txBody>
      </p:sp>
      <p:grpSp>
        <p:nvGrpSpPr>
          <p:cNvPr id="135" name="组合 134">
            <a:extLst>
              <a:ext uri="{FF2B5EF4-FFF2-40B4-BE49-F238E27FC236}">
                <a16:creationId xmlns:a16="http://schemas.microsoft.com/office/drawing/2014/main" id="{2CC9F807-6F33-5453-91A0-ADBC0FF96B6D}"/>
              </a:ext>
            </a:extLst>
          </p:cNvPr>
          <p:cNvGrpSpPr/>
          <p:nvPr/>
        </p:nvGrpSpPr>
        <p:grpSpPr>
          <a:xfrm>
            <a:off x="9250571" y="4720861"/>
            <a:ext cx="861321" cy="369332"/>
            <a:chOff x="7793907" y="4732646"/>
            <a:chExt cx="861321" cy="369332"/>
          </a:xfrm>
        </p:grpSpPr>
        <p:sp>
          <p:nvSpPr>
            <p:cNvPr id="136" name="矩形: 圆角 135">
              <a:extLst>
                <a:ext uri="{FF2B5EF4-FFF2-40B4-BE49-F238E27FC236}">
                  <a16:creationId xmlns:a16="http://schemas.microsoft.com/office/drawing/2014/main" id="{5624DB99-EC1F-FA9E-4ABD-0313A193A36E}"/>
                </a:ext>
              </a:extLst>
            </p:cNvPr>
            <p:cNvSpPr/>
            <p:nvPr/>
          </p:nvSpPr>
          <p:spPr>
            <a:xfrm>
              <a:off x="7793907" y="4732646"/>
              <a:ext cx="861321" cy="369332"/>
            </a:xfrm>
            <a:prstGeom prst="roundRect">
              <a:avLst>
                <a:gd name="adj" fmla="val 8414"/>
              </a:avLst>
            </a:prstGeom>
            <a:gradFill>
              <a:gsLst>
                <a:gs pos="0">
                  <a:schemeClr val="accent2"/>
                </a:gs>
                <a:gs pos="100000">
                  <a:schemeClr val="accent3"/>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TextBox 35">
              <a:extLst>
                <a:ext uri="{FF2B5EF4-FFF2-40B4-BE49-F238E27FC236}">
                  <a16:creationId xmlns:a16="http://schemas.microsoft.com/office/drawing/2014/main" id="{1DA35FDF-AF5B-948B-5815-6A55ED9D7BDC}"/>
                </a:ext>
              </a:extLst>
            </p:cNvPr>
            <p:cNvSpPr txBox="1"/>
            <p:nvPr/>
          </p:nvSpPr>
          <p:spPr>
            <a:xfrm>
              <a:off x="7983315" y="4809590"/>
              <a:ext cx="479298" cy="215444"/>
            </a:xfrm>
            <a:prstGeom prst="rect">
              <a:avLst/>
            </a:prstGeom>
            <a:noFill/>
          </p:spPr>
          <p:txBody>
            <a:bodyPr wrap="none" lIns="0" tIns="0" rIns="0" bIns="0" rtlCol="0">
              <a:spAutoFit/>
            </a:bodyPr>
            <a:lstStyle/>
            <a:p>
              <a:r>
                <a:rPr lang="zh-CN" altLang="en-US" sz="1400" dirty="0">
                  <a:solidFill>
                    <a:schemeClr val="tx1">
                      <a:lumMod val="85000"/>
                      <a:lumOff val="15000"/>
                    </a:schemeClr>
                  </a:solidFill>
                </a:rPr>
                <a:t>人群</a:t>
              </a:r>
              <a:r>
                <a:rPr lang="en-US" altLang="zh-CN" sz="1400" dirty="0">
                  <a:solidFill>
                    <a:schemeClr val="tx1">
                      <a:lumMod val="85000"/>
                      <a:lumOff val="15000"/>
                    </a:schemeClr>
                  </a:solidFill>
                </a:rPr>
                <a:t>C</a:t>
              </a:r>
              <a:endParaRPr lang="zh-CN" altLang="en-US" sz="1400" dirty="0">
                <a:solidFill>
                  <a:schemeClr val="tx1">
                    <a:lumMod val="85000"/>
                    <a:lumOff val="15000"/>
                  </a:schemeClr>
                </a:solidFill>
              </a:endParaRPr>
            </a:p>
          </p:txBody>
        </p:sp>
      </p:grpSp>
      <p:sp>
        <p:nvSpPr>
          <p:cNvPr id="43" name="TextBox 42"/>
          <p:cNvSpPr txBox="1"/>
          <p:nvPr/>
        </p:nvSpPr>
        <p:spPr>
          <a:xfrm>
            <a:off x="10188620" y="5299879"/>
            <a:ext cx="1077218" cy="215444"/>
          </a:xfrm>
          <a:prstGeom prst="rect">
            <a:avLst/>
          </a:prstGeom>
          <a:noFill/>
        </p:spPr>
        <p:txBody>
          <a:bodyPr wrap="none" lIns="0" tIns="0" rIns="0" bIns="0" rtlCol="0">
            <a:spAutoFit/>
          </a:bodyPr>
          <a:lstStyle/>
          <a:p>
            <a:r>
              <a:rPr lang="zh-CN" altLang="en-US" sz="1400" dirty="0">
                <a:solidFill>
                  <a:schemeClr val="bg1"/>
                </a:solidFill>
              </a:rPr>
              <a:t>域内触点偏好</a:t>
            </a:r>
          </a:p>
        </p:txBody>
      </p:sp>
      <p:grpSp>
        <p:nvGrpSpPr>
          <p:cNvPr id="138" name="组合 137">
            <a:extLst>
              <a:ext uri="{FF2B5EF4-FFF2-40B4-BE49-F238E27FC236}">
                <a16:creationId xmlns:a16="http://schemas.microsoft.com/office/drawing/2014/main" id="{B525524F-E956-B2AD-99E8-DB2C9B351E79}"/>
              </a:ext>
            </a:extLst>
          </p:cNvPr>
          <p:cNvGrpSpPr/>
          <p:nvPr/>
        </p:nvGrpSpPr>
        <p:grpSpPr>
          <a:xfrm>
            <a:off x="10188620" y="4720861"/>
            <a:ext cx="861321" cy="369332"/>
            <a:chOff x="7685958" y="4732646"/>
            <a:chExt cx="861321" cy="369332"/>
          </a:xfrm>
        </p:grpSpPr>
        <p:sp>
          <p:nvSpPr>
            <p:cNvPr id="139" name="矩形: 圆角 138">
              <a:extLst>
                <a:ext uri="{FF2B5EF4-FFF2-40B4-BE49-F238E27FC236}">
                  <a16:creationId xmlns:a16="http://schemas.microsoft.com/office/drawing/2014/main" id="{96F443C7-5913-0124-514E-ABBC107C5C19}"/>
                </a:ext>
              </a:extLst>
            </p:cNvPr>
            <p:cNvSpPr/>
            <p:nvPr/>
          </p:nvSpPr>
          <p:spPr>
            <a:xfrm>
              <a:off x="7685958" y="4732646"/>
              <a:ext cx="861321" cy="369332"/>
            </a:xfrm>
            <a:prstGeom prst="roundRect">
              <a:avLst>
                <a:gd name="adj" fmla="val 8414"/>
              </a:avLst>
            </a:prstGeom>
            <a:gradFill>
              <a:gsLst>
                <a:gs pos="0">
                  <a:schemeClr val="accent2"/>
                </a:gs>
                <a:gs pos="100000">
                  <a:schemeClr val="accent3"/>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TextBox 35">
              <a:extLst>
                <a:ext uri="{FF2B5EF4-FFF2-40B4-BE49-F238E27FC236}">
                  <a16:creationId xmlns:a16="http://schemas.microsoft.com/office/drawing/2014/main" id="{0F26C55D-58F5-255C-0CDD-C2ED138C6288}"/>
                </a:ext>
              </a:extLst>
            </p:cNvPr>
            <p:cNvSpPr txBox="1"/>
            <p:nvPr/>
          </p:nvSpPr>
          <p:spPr>
            <a:xfrm>
              <a:off x="7872160" y="4809590"/>
              <a:ext cx="488916" cy="215444"/>
            </a:xfrm>
            <a:prstGeom prst="rect">
              <a:avLst/>
            </a:prstGeom>
            <a:noFill/>
          </p:spPr>
          <p:txBody>
            <a:bodyPr wrap="none" lIns="0" tIns="0" rIns="0" bIns="0" rtlCol="0">
              <a:spAutoFit/>
            </a:bodyPr>
            <a:lstStyle/>
            <a:p>
              <a:r>
                <a:rPr lang="zh-CN" altLang="en-US" sz="1400" dirty="0">
                  <a:solidFill>
                    <a:schemeClr val="tx1">
                      <a:lumMod val="85000"/>
                      <a:lumOff val="15000"/>
                    </a:schemeClr>
                  </a:solidFill>
                </a:rPr>
                <a:t>人群</a:t>
              </a:r>
              <a:r>
                <a:rPr lang="en-US" altLang="zh-CN" sz="1400" dirty="0">
                  <a:solidFill>
                    <a:schemeClr val="tx1">
                      <a:lumMod val="85000"/>
                      <a:lumOff val="15000"/>
                    </a:schemeClr>
                  </a:solidFill>
                </a:rPr>
                <a:t>D</a:t>
              </a:r>
              <a:endParaRPr lang="zh-CN" altLang="en-US" sz="1400" dirty="0">
                <a:solidFill>
                  <a:schemeClr val="tx1">
                    <a:lumMod val="85000"/>
                    <a:lumOff val="15000"/>
                  </a:schemeClr>
                </a:solidFill>
              </a:endParaRPr>
            </a:p>
          </p:txBody>
        </p:sp>
      </p:grpSp>
      <p:grpSp>
        <p:nvGrpSpPr>
          <p:cNvPr id="104" name="组合 103">
            <a:extLst>
              <a:ext uri="{FF2B5EF4-FFF2-40B4-BE49-F238E27FC236}">
                <a16:creationId xmlns:a16="http://schemas.microsoft.com/office/drawing/2014/main" id="{6CB74483-8CBD-451B-6608-4024F4C96124}"/>
              </a:ext>
            </a:extLst>
          </p:cNvPr>
          <p:cNvGrpSpPr/>
          <p:nvPr/>
        </p:nvGrpSpPr>
        <p:grpSpPr>
          <a:xfrm>
            <a:off x="719138" y="558703"/>
            <a:ext cx="54000" cy="324000"/>
            <a:chOff x="719138" y="558703"/>
            <a:chExt cx="54000" cy="324000"/>
          </a:xfrm>
        </p:grpSpPr>
        <p:sp>
          <p:nvSpPr>
            <p:cNvPr id="105" name="矩形 104">
              <a:extLst>
                <a:ext uri="{FF2B5EF4-FFF2-40B4-BE49-F238E27FC236}">
                  <a16:creationId xmlns:a16="http://schemas.microsoft.com/office/drawing/2014/main" id="{4CE9DB20-E692-BDB7-4E8B-F8F0D6747AD6}"/>
                </a:ext>
              </a:extLst>
            </p:cNvPr>
            <p:cNvSpPr/>
            <p:nvPr/>
          </p:nvSpPr>
          <p:spPr>
            <a:xfrm>
              <a:off x="719138" y="558703"/>
              <a:ext cx="54000" cy="324000"/>
            </a:xfrm>
            <a:prstGeom prst="rect">
              <a:avLst/>
            </a:prstGeom>
            <a:gradFill>
              <a:gsLst>
                <a:gs pos="0">
                  <a:schemeClr val="accent2"/>
                </a:gs>
                <a:gs pos="100000">
                  <a:schemeClr val="accent3"/>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6" name="矩形 105">
              <a:extLst>
                <a:ext uri="{FF2B5EF4-FFF2-40B4-BE49-F238E27FC236}">
                  <a16:creationId xmlns:a16="http://schemas.microsoft.com/office/drawing/2014/main" id="{AF2645C2-4080-39E2-39D1-0D76A2FFFD22}"/>
                </a:ext>
              </a:extLst>
            </p:cNvPr>
            <p:cNvSpPr/>
            <p:nvPr/>
          </p:nvSpPr>
          <p:spPr>
            <a:xfrm>
              <a:off x="719138" y="720703"/>
              <a:ext cx="28800" cy="16200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0F148BC5-1B22-B04A-BAB6-8EA876BB5DA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794383" y="0"/>
            <a:ext cx="4394442" cy="6858000"/>
          </a:xfrm>
          <a:prstGeom prst="rect">
            <a:avLst/>
          </a:prstGeom>
        </p:spPr>
      </p:pic>
      <p:sp>
        <p:nvSpPr>
          <p:cNvPr id="29" name="矩形 28">
            <a:extLst>
              <a:ext uri="{FF2B5EF4-FFF2-40B4-BE49-F238E27FC236}">
                <a16:creationId xmlns:a16="http://schemas.microsoft.com/office/drawing/2014/main" id="{2F3B6F8D-16D2-3657-7C71-37BC7BD8162F}"/>
              </a:ext>
            </a:extLst>
          </p:cNvPr>
          <p:cNvSpPr/>
          <p:nvPr/>
        </p:nvSpPr>
        <p:spPr>
          <a:xfrm>
            <a:off x="0" y="0"/>
            <a:ext cx="12188825" cy="6858000"/>
          </a:xfrm>
          <a:prstGeom prst="rect">
            <a:avLst/>
          </a:prstGeom>
          <a:gradFill>
            <a:gsLst>
              <a:gs pos="70000">
                <a:schemeClr val="accent5"/>
              </a:gs>
              <a:gs pos="88000">
                <a:schemeClr val="accent5">
                  <a:alpha val="0"/>
                </a:schemeClr>
              </a:gs>
            </a:gsLst>
            <a:lin ang="0" scaled="0"/>
          </a:gra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719138" y="1568305"/>
            <a:ext cx="2221762" cy="246221"/>
          </a:xfrm>
          <a:prstGeom prst="rect">
            <a:avLst/>
          </a:prstGeom>
          <a:noFill/>
        </p:spPr>
        <p:txBody>
          <a:bodyPr wrap="none" lIns="0" tIns="0" rIns="0" bIns="0" rtlCol="0">
            <a:spAutoFit/>
          </a:bodyPr>
          <a:lstStyle/>
          <a:p>
            <a:r>
              <a:rPr lang="zh-CN" altLang="en-US" sz="1600" dirty="0">
                <a:gradFill>
                  <a:gsLst>
                    <a:gs pos="0">
                      <a:schemeClr val="accent2"/>
                    </a:gs>
                    <a:gs pos="100000">
                      <a:schemeClr val="accent3"/>
                    </a:gs>
                  </a:gsLst>
                  <a:lin ang="2400000" scaled="0"/>
                </a:gradFill>
                <a:latin typeface="+mj-ea"/>
                <a:ea typeface="+mj-ea"/>
              </a:rPr>
              <a:t>生意与人群目标拆解示例</a:t>
            </a:r>
          </a:p>
        </p:txBody>
      </p:sp>
      <p:sp>
        <p:nvSpPr>
          <p:cNvPr id="5" name="TextBox 4"/>
          <p:cNvSpPr txBox="1"/>
          <p:nvPr/>
        </p:nvSpPr>
        <p:spPr>
          <a:xfrm>
            <a:off x="719138" y="1996933"/>
            <a:ext cx="1045158" cy="215444"/>
          </a:xfrm>
          <a:prstGeom prst="rect">
            <a:avLst/>
          </a:prstGeom>
          <a:noFill/>
        </p:spPr>
        <p:txBody>
          <a:bodyPr wrap="none" lIns="0" tIns="0" rIns="0" bIns="0" rtlCol="0">
            <a:spAutoFit/>
          </a:bodyPr>
          <a:lstStyle/>
          <a:p>
            <a:r>
              <a:rPr lang="en-US" altLang="zh-CN" sz="1400" dirty="0">
                <a:solidFill>
                  <a:schemeClr val="bg1"/>
                </a:solidFill>
                <a:latin typeface="+mj-ea"/>
                <a:ea typeface="+mj-ea"/>
              </a:rPr>
              <a:t>GMV</a:t>
            </a:r>
            <a:r>
              <a:rPr lang="zh-CN" altLang="en-US" sz="1400" dirty="0">
                <a:solidFill>
                  <a:schemeClr val="bg1"/>
                </a:solidFill>
                <a:latin typeface="+mj-ea"/>
                <a:ea typeface="+mj-ea"/>
              </a:rPr>
              <a:t>目标</a:t>
            </a:r>
            <a:r>
              <a:rPr lang="en-US" altLang="zh-CN" sz="1400" dirty="0">
                <a:solidFill>
                  <a:schemeClr val="bg1"/>
                </a:solidFill>
                <a:latin typeface="+mj-ea"/>
                <a:ea typeface="+mj-ea"/>
              </a:rPr>
              <a:t>1</a:t>
            </a:r>
            <a:r>
              <a:rPr lang="zh-CN" altLang="en-US" sz="1400" dirty="0">
                <a:solidFill>
                  <a:schemeClr val="bg1"/>
                </a:solidFill>
                <a:latin typeface="+mj-ea"/>
                <a:ea typeface="+mj-ea"/>
              </a:rPr>
              <a:t>亿</a:t>
            </a:r>
          </a:p>
        </p:txBody>
      </p:sp>
      <p:sp>
        <p:nvSpPr>
          <p:cNvPr id="6" name="TextBox 5"/>
          <p:cNvSpPr txBox="1"/>
          <p:nvPr/>
        </p:nvSpPr>
        <p:spPr>
          <a:xfrm>
            <a:off x="719138" y="2313642"/>
            <a:ext cx="1707199" cy="215444"/>
          </a:xfrm>
          <a:prstGeom prst="rect">
            <a:avLst/>
          </a:prstGeom>
          <a:noFill/>
        </p:spPr>
        <p:txBody>
          <a:bodyPr wrap="none" lIns="0" tIns="0" rIns="0" bIns="0" rtlCol="0">
            <a:spAutoFit/>
          </a:bodyPr>
          <a:lstStyle/>
          <a:p>
            <a:r>
              <a:rPr lang="zh-CN" altLang="en-US" sz="1400" dirty="0">
                <a:solidFill>
                  <a:schemeClr val="bg1"/>
                </a:solidFill>
              </a:rPr>
              <a:t>消费者资产目标</a:t>
            </a:r>
            <a:r>
              <a:rPr lang="en-US" altLang="zh-CN" sz="1400" dirty="0">
                <a:solidFill>
                  <a:schemeClr val="bg1"/>
                </a:solidFill>
              </a:rPr>
              <a:t>1</a:t>
            </a:r>
            <a:r>
              <a:rPr lang="zh-CN" altLang="en-US" sz="1400" dirty="0">
                <a:solidFill>
                  <a:schemeClr val="bg1"/>
                </a:solidFill>
              </a:rPr>
              <a:t>千万</a:t>
            </a:r>
          </a:p>
        </p:txBody>
      </p:sp>
      <p:sp>
        <p:nvSpPr>
          <p:cNvPr id="8" name="TextBox 7"/>
          <p:cNvSpPr txBox="1"/>
          <p:nvPr/>
        </p:nvSpPr>
        <p:spPr>
          <a:xfrm>
            <a:off x="4118922" y="2813716"/>
            <a:ext cx="1046761" cy="215444"/>
          </a:xfrm>
          <a:prstGeom prst="rect">
            <a:avLst/>
          </a:prstGeom>
          <a:noFill/>
        </p:spPr>
        <p:txBody>
          <a:bodyPr wrap="square" lIns="0" tIns="0" rIns="0" bIns="0" rtlCol="0">
            <a:spAutoFit/>
          </a:bodyPr>
          <a:lstStyle/>
          <a:p>
            <a:r>
              <a:rPr lang="zh-CN" altLang="en-US" sz="1400" dirty="0">
                <a:solidFill>
                  <a:schemeClr val="bg1"/>
                </a:solidFill>
              </a:rPr>
              <a:t>客单价￥</a:t>
            </a:r>
            <a:r>
              <a:rPr lang="en-US" altLang="zh-CN" sz="1400" dirty="0">
                <a:solidFill>
                  <a:schemeClr val="bg1"/>
                </a:solidFill>
              </a:rPr>
              <a:t>200</a:t>
            </a:r>
            <a:endParaRPr lang="zh-CN" altLang="en-US" sz="1400" dirty="0">
              <a:solidFill>
                <a:schemeClr val="bg1"/>
              </a:solidFill>
            </a:endParaRPr>
          </a:p>
        </p:txBody>
      </p:sp>
      <p:sp>
        <p:nvSpPr>
          <p:cNvPr id="10" name="TextBox 9"/>
          <p:cNvSpPr txBox="1"/>
          <p:nvPr/>
        </p:nvSpPr>
        <p:spPr>
          <a:xfrm>
            <a:off x="2920553" y="2787883"/>
            <a:ext cx="796693" cy="215444"/>
          </a:xfrm>
          <a:prstGeom prst="rect">
            <a:avLst/>
          </a:prstGeom>
          <a:noFill/>
        </p:spPr>
        <p:txBody>
          <a:bodyPr wrap="square" lIns="0" tIns="0" rIns="0" bIns="0" rtlCol="0">
            <a:spAutoFit/>
          </a:bodyPr>
          <a:lstStyle/>
          <a:p>
            <a:r>
              <a:rPr lang="zh-CN" altLang="en-US" sz="1400" dirty="0">
                <a:solidFill>
                  <a:schemeClr val="bg1"/>
                </a:solidFill>
              </a:rPr>
              <a:t>转化率</a:t>
            </a:r>
            <a:r>
              <a:rPr lang="en-US" altLang="zh-CN" sz="1400" dirty="0">
                <a:solidFill>
                  <a:schemeClr val="bg1"/>
                </a:solidFill>
              </a:rPr>
              <a:t>5%</a:t>
            </a:r>
            <a:endParaRPr lang="zh-CN" altLang="en-US" sz="1400" dirty="0">
              <a:solidFill>
                <a:schemeClr val="bg1"/>
              </a:solidFill>
            </a:endParaRPr>
          </a:p>
        </p:txBody>
      </p:sp>
      <p:graphicFrame>
        <p:nvGraphicFramePr>
          <p:cNvPr id="11" name="表格 10"/>
          <p:cNvGraphicFramePr>
            <a:graphicFrameLocks noGrp="1"/>
          </p:cNvGraphicFramePr>
          <p:nvPr>
            <p:extLst>
              <p:ext uri="{D42A27DB-BD31-4B8C-83A1-F6EECF244321}">
                <p14:modId xmlns:p14="http://schemas.microsoft.com/office/powerpoint/2010/main" val="1913708027"/>
              </p:ext>
            </p:extLst>
          </p:nvPr>
        </p:nvGraphicFramePr>
        <p:xfrm>
          <a:off x="758214" y="2748940"/>
          <a:ext cx="5336195" cy="2552268"/>
        </p:xfrm>
        <a:graphic>
          <a:graphicData uri="http://schemas.openxmlformats.org/drawingml/2006/table">
            <a:tbl>
              <a:tblPr firstRow="1" bandRow="1">
                <a:tableStyleId>{5C22544A-7EE6-4342-B048-85BDC9FD1C3A}</a:tableStyleId>
              </a:tblPr>
              <a:tblGrid>
                <a:gridCol w="1067239">
                  <a:extLst>
                    <a:ext uri="{9D8B030D-6E8A-4147-A177-3AD203B41FA5}">
                      <a16:colId xmlns:a16="http://schemas.microsoft.com/office/drawing/2014/main" val="20000"/>
                    </a:ext>
                  </a:extLst>
                </a:gridCol>
                <a:gridCol w="1067239">
                  <a:extLst>
                    <a:ext uri="{9D8B030D-6E8A-4147-A177-3AD203B41FA5}">
                      <a16:colId xmlns:a16="http://schemas.microsoft.com/office/drawing/2014/main" val="20001"/>
                    </a:ext>
                  </a:extLst>
                </a:gridCol>
                <a:gridCol w="1067239">
                  <a:extLst>
                    <a:ext uri="{9D8B030D-6E8A-4147-A177-3AD203B41FA5}">
                      <a16:colId xmlns:a16="http://schemas.microsoft.com/office/drawing/2014/main" val="20002"/>
                    </a:ext>
                  </a:extLst>
                </a:gridCol>
                <a:gridCol w="1067239">
                  <a:extLst>
                    <a:ext uri="{9D8B030D-6E8A-4147-A177-3AD203B41FA5}">
                      <a16:colId xmlns:a16="http://schemas.microsoft.com/office/drawing/2014/main" val="20003"/>
                    </a:ext>
                  </a:extLst>
                </a:gridCol>
                <a:gridCol w="1067239">
                  <a:extLst>
                    <a:ext uri="{9D8B030D-6E8A-4147-A177-3AD203B41FA5}">
                      <a16:colId xmlns:a16="http://schemas.microsoft.com/office/drawing/2014/main" val="20004"/>
                    </a:ext>
                  </a:extLst>
                </a:gridCol>
              </a:tblGrid>
              <a:tr h="390000">
                <a:tc>
                  <a:txBody>
                    <a:bodyPr/>
                    <a:lstStyle/>
                    <a:p>
                      <a:pPr algn="l"/>
                      <a:endParaRPr lang="zh-CN" altLang="en-US" sz="1100" b="0" dirty="0">
                        <a:solidFill>
                          <a:schemeClr val="tx1">
                            <a:lumMod val="85000"/>
                            <a:lumOff val="15000"/>
                          </a:schemeClr>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20000"/>
                        </a:lnSpc>
                        <a:spcBef>
                          <a:spcPts val="0"/>
                        </a:spcBef>
                        <a:spcAft>
                          <a:spcPts val="0"/>
                        </a:spcAft>
                        <a:buClrTx/>
                        <a:buSzTx/>
                        <a:buFontTx/>
                        <a:buNone/>
                        <a:tabLst/>
                        <a:defRPr/>
                      </a:pPr>
                      <a:endParaRPr lang="zh-CN" altLang="en-US" sz="1100" b="0" dirty="0">
                        <a:solidFill>
                          <a:schemeClr val="tx1">
                            <a:lumMod val="85000"/>
                            <a:lumOff val="15000"/>
                          </a:schemeClr>
                        </a:solidFill>
                        <a:latin typeface="+mn-ea"/>
                        <a:ea typeface="+mn-ea"/>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20000"/>
                        </a:lnSpc>
                      </a:pPr>
                      <a:endParaRPr lang="zh-CN" altLang="en-US" sz="1100" b="0" dirty="0">
                        <a:solidFill>
                          <a:schemeClr val="tx1">
                            <a:lumMod val="85000"/>
                            <a:lumOff val="15000"/>
                          </a:schemeClr>
                        </a:solidFill>
                        <a:latin typeface="+mn-ea"/>
                        <a:ea typeface="+mn-ea"/>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20000"/>
                        </a:lnSpc>
                      </a:pPr>
                      <a:endParaRPr lang="zh-CN" altLang="en-US" sz="1100" b="0" dirty="0">
                        <a:solidFill>
                          <a:schemeClr val="tx1">
                            <a:lumMod val="85000"/>
                            <a:lumOff val="15000"/>
                          </a:schemeClr>
                        </a:solidFill>
                        <a:latin typeface="+mn-ea"/>
                        <a:ea typeface="+mn-ea"/>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20000"/>
                        </a:lnSpc>
                      </a:pPr>
                      <a:endParaRPr lang="zh-CN" altLang="en-US" sz="1100" b="0" dirty="0">
                        <a:solidFill>
                          <a:schemeClr val="tx1">
                            <a:lumMod val="85000"/>
                            <a:lumOff val="15000"/>
                          </a:schemeClr>
                        </a:solidFill>
                        <a:latin typeface="+mn-ea"/>
                        <a:ea typeface="+mn-ea"/>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360378">
                <a:tc>
                  <a:txBody>
                    <a:bodyPr/>
                    <a:lstStyle/>
                    <a:p>
                      <a:r>
                        <a:rPr lang="zh-CN" altLang="en-US" sz="1200" dirty="0">
                          <a:solidFill>
                            <a:schemeClr val="bg1"/>
                          </a:solidFill>
                        </a:rPr>
                        <a:t>电竞人群</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FCE7C8">
                          <a:alpha val="10196"/>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200" dirty="0">
                          <a:solidFill>
                            <a:schemeClr val="bg1"/>
                          </a:solidFill>
                        </a:rPr>
                        <a:t>0.3</a:t>
                      </a:r>
                      <a:r>
                        <a:rPr lang="zh-CN" altLang="en-US" sz="1200" dirty="0">
                          <a:solidFill>
                            <a:schemeClr val="bg1"/>
                          </a:solidFill>
                        </a:rPr>
                        <a:t>千万</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FCE7C8">
                          <a:alpha val="10196"/>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200" dirty="0">
                          <a:solidFill>
                            <a:schemeClr val="bg1"/>
                          </a:solidFill>
                        </a:rPr>
                        <a:t>75</a:t>
                      </a:r>
                      <a:r>
                        <a:rPr lang="zh-CN" altLang="en-US" sz="1200" dirty="0">
                          <a:solidFill>
                            <a:schemeClr val="bg1"/>
                          </a:solidFill>
                        </a:rPr>
                        <a:t>万</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FCE7C8">
                          <a:alpha val="10196"/>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200" dirty="0">
                          <a:solidFill>
                            <a:schemeClr val="bg1"/>
                          </a:solidFill>
                        </a:rPr>
                        <a:t>25%</a:t>
                      </a:r>
                      <a:endParaRPr lang="zh-CN" altLang="en-US" sz="1200" dirty="0">
                        <a:solidFill>
                          <a:schemeClr val="bg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FCE7C8">
                          <a:alpha val="10196"/>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200" dirty="0">
                          <a:solidFill>
                            <a:schemeClr val="bg1"/>
                          </a:solidFill>
                        </a:rPr>
                        <a:t>5%</a:t>
                      </a:r>
                      <a:endParaRPr lang="zh-CN" altLang="en-US" sz="1200" dirty="0">
                        <a:solidFill>
                          <a:schemeClr val="bg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FCE7C8">
                          <a:alpha val="10196"/>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360378">
                <a:tc>
                  <a:txBody>
                    <a:bodyPr/>
                    <a:lstStyle/>
                    <a:p>
                      <a:r>
                        <a:rPr lang="zh-CN" altLang="en-US" sz="1200" dirty="0">
                          <a:solidFill>
                            <a:schemeClr val="bg1"/>
                          </a:solidFill>
                        </a:rPr>
                        <a:t>性能精英</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CE7C8">
                          <a:alpha val="10196"/>
                        </a:srgbClr>
                      </a:solidFill>
                      <a:prstDash val="solid"/>
                      <a:round/>
                      <a:headEnd type="none" w="med" len="med"/>
                      <a:tailEnd type="none" w="med" len="med"/>
                    </a:lnT>
                    <a:lnB w="12700" cap="flat" cmpd="sng" algn="ctr">
                      <a:solidFill>
                        <a:srgbClr val="FCE7C8">
                          <a:alpha val="10196"/>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200" dirty="0">
                          <a:solidFill>
                            <a:schemeClr val="bg1"/>
                          </a:solidFill>
                        </a:rPr>
                        <a:t>1.0</a:t>
                      </a:r>
                      <a:r>
                        <a:rPr lang="zh-CN" altLang="en-US" sz="1200" dirty="0">
                          <a:solidFill>
                            <a:schemeClr val="bg1"/>
                          </a:solidFill>
                        </a:rPr>
                        <a:t>千万</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CE7C8">
                          <a:alpha val="10196"/>
                        </a:srgbClr>
                      </a:solidFill>
                      <a:prstDash val="solid"/>
                      <a:round/>
                      <a:headEnd type="none" w="med" len="med"/>
                      <a:tailEnd type="none" w="med" len="med"/>
                    </a:lnT>
                    <a:lnB w="12700" cap="flat" cmpd="sng" algn="ctr">
                      <a:solidFill>
                        <a:srgbClr val="FCE7C8">
                          <a:alpha val="10196"/>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200" dirty="0">
                          <a:solidFill>
                            <a:schemeClr val="bg1"/>
                          </a:solidFill>
                        </a:rPr>
                        <a:t>250</a:t>
                      </a:r>
                      <a:r>
                        <a:rPr lang="zh-CN" altLang="en-US" sz="1200" dirty="0">
                          <a:solidFill>
                            <a:schemeClr val="bg1"/>
                          </a:solidFill>
                        </a:rPr>
                        <a:t>万</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CE7C8">
                          <a:alpha val="10196"/>
                        </a:srgbClr>
                      </a:solidFill>
                      <a:prstDash val="solid"/>
                      <a:round/>
                      <a:headEnd type="none" w="med" len="med"/>
                      <a:tailEnd type="none" w="med" len="med"/>
                    </a:lnT>
                    <a:lnB w="12700" cap="flat" cmpd="sng" algn="ctr">
                      <a:solidFill>
                        <a:srgbClr val="FCE7C8">
                          <a:alpha val="10196"/>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200" dirty="0">
                          <a:solidFill>
                            <a:schemeClr val="bg1"/>
                          </a:solidFill>
                        </a:rPr>
                        <a:t>25%</a:t>
                      </a:r>
                      <a:endParaRPr lang="zh-CN" altLang="en-US" sz="1200" dirty="0">
                        <a:solidFill>
                          <a:schemeClr val="bg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CE7C8">
                          <a:alpha val="10196"/>
                        </a:srgbClr>
                      </a:solidFill>
                      <a:prstDash val="solid"/>
                      <a:round/>
                      <a:headEnd type="none" w="med" len="med"/>
                      <a:tailEnd type="none" w="med" len="med"/>
                    </a:lnT>
                    <a:lnB w="12700" cap="flat" cmpd="sng" algn="ctr">
                      <a:solidFill>
                        <a:srgbClr val="FCE7C8">
                          <a:alpha val="10196"/>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200" dirty="0">
                          <a:solidFill>
                            <a:schemeClr val="bg1"/>
                          </a:solidFill>
                        </a:rPr>
                        <a:t>5%</a:t>
                      </a:r>
                      <a:endParaRPr lang="zh-CN" altLang="en-US" sz="1200" dirty="0">
                        <a:solidFill>
                          <a:schemeClr val="bg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CE7C8">
                          <a:alpha val="10196"/>
                        </a:srgbClr>
                      </a:solidFill>
                      <a:prstDash val="solid"/>
                      <a:round/>
                      <a:headEnd type="none" w="med" len="med"/>
                      <a:tailEnd type="none" w="med" len="med"/>
                    </a:lnT>
                    <a:lnB w="12700" cap="flat" cmpd="sng" algn="ctr">
                      <a:solidFill>
                        <a:srgbClr val="FCE7C8">
                          <a:alpha val="10196"/>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360378">
                <a:tc>
                  <a:txBody>
                    <a:bodyPr/>
                    <a:lstStyle/>
                    <a:p>
                      <a:r>
                        <a:rPr lang="zh-CN" altLang="en-US" sz="1200" dirty="0">
                          <a:solidFill>
                            <a:schemeClr val="bg1"/>
                          </a:solidFill>
                        </a:rPr>
                        <a:t>游戏男孩</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CE7C8">
                          <a:alpha val="10196"/>
                        </a:srgbClr>
                      </a:solidFill>
                      <a:prstDash val="solid"/>
                      <a:round/>
                      <a:headEnd type="none" w="med" len="med"/>
                      <a:tailEnd type="none" w="med" len="med"/>
                    </a:lnT>
                    <a:lnB w="12700" cap="flat" cmpd="sng" algn="ctr">
                      <a:solidFill>
                        <a:srgbClr val="FCE7C8">
                          <a:alpha val="10196"/>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200" dirty="0">
                          <a:solidFill>
                            <a:schemeClr val="bg1"/>
                          </a:solidFill>
                        </a:rPr>
                        <a:t>1.4</a:t>
                      </a:r>
                      <a:r>
                        <a:rPr lang="zh-CN" altLang="en-US" sz="1200" dirty="0">
                          <a:solidFill>
                            <a:schemeClr val="bg1"/>
                          </a:solidFill>
                        </a:rPr>
                        <a:t>千万</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CE7C8">
                          <a:alpha val="10196"/>
                        </a:srgbClr>
                      </a:solidFill>
                      <a:prstDash val="solid"/>
                      <a:round/>
                      <a:headEnd type="none" w="med" len="med"/>
                      <a:tailEnd type="none" w="med" len="med"/>
                    </a:lnT>
                    <a:lnB w="12700" cap="flat" cmpd="sng" algn="ctr">
                      <a:solidFill>
                        <a:srgbClr val="FCE7C8">
                          <a:alpha val="10196"/>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200" dirty="0">
                          <a:solidFill>
                            <a:schemeClr val="bg1"/>
                          </a:solidFill>
                        </a:rPr>
                        <a:t>280</a:t>
                      </a:r>
                      <a:r>
                        <a:rPr lang="zh-CN" altLang="en-US" sz="1200" dirty="0">
                          <a:solidFill>
                            <a:schemeClr val="bg1"/>
                          </a:solidFill>
                        </a:rPr>
                        <a:t>万</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CE7C8">
                          <a:alpha val="10196"/>
                        </a:srgbClr>
                      </a:solidFill>
                      <a:prstDash val="solid"/>
                      <a:round/>
                      <a:headEnd type="none" w="med" len="med"/>
                      <a:tailEnd type="none" w="med" len="med"/>
                    </a:lnT>
                    <a:lnB w="12700" cap="flat" cmpd="sng" algn="ctr">
                      <a:solidFill>
                        <a:srgbClr val="FCE7C8">
                          <a:alpha val="10196"/>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200" dirty="0">
                          <a:solidFill>
                            <a:schemeClr val="bg1"/>
                          </a:solidFill>
                        </a:rPr>
                        <a:t>20%</a:t>
                      </a:r>
                      <a:endParaRPr lang="zh-CN" altLang="en-US" sz="1200" dirty="0">
                        <a:solidFill>
                          <a:schemeClr val="bg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CE7C8">
                          <a:alpha val="10196"/>
                        </a:srgbClr>
                      </a:solidFill>
                      <a:prstDash val="solid"/>
                      <a:round/>
                      <a:headEnd type="none" w="med" len="med"/>
                      <a:tailEnd type="none" w="med" len="med"/>
                    </a:lnT>
                    <a:lnB w="12700" cap="flat" cmpd="sng" algn="ctr">
                      <a:solidFill>
                        <a:srgbClr val="FCE7C8">
                          <a:alpha val="10196"/>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200" dirty="0">
                          <a:solidFill>
                            <a:schemeClr val="bg1"/>
                          </a:solidFill>
                        </a:rPr>
                        <a:t>5%</a:t>
                      </a:r>
                      <a:endParaRPr lang="zh-CN" altLang="en-US" sz="1200" dirty="0">
                        <a:solidFill>
                          <a:schemeClr val="bg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CE7C8">
                          <a:alpha val="10196"/>
                        </a:srgbClr>
                      </a:solidFill>
                      <a:prstDash val="solid"/>
                      <a:round/>
                      <a:headEnd type="none" w="med" len="med"/>
                      <a:tailEnd type="none" w="med" len="med"/>
                    </a:lnT>
                    <a:lnB w="12700" cap="flat" cmpd="sng" algn="ctr">
                      <a:solidFill>
                        <a:srgbClr val="FCE7C8">
                          <a:alpha val="10196"/>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360378">
                <a:tc>
                  <a:txBody>
                    <a:bodyPr/>
                    <a:lstStyle/>
                    <a:p>
                      <a:r>
                        <a:rPr lang="zh-CN" altLang="en-US" sz="1200" dirty="0">
                          <a:solidFill>
                            <a:schemeClr val="bg1"/>
                          </a:solidFill>
                        </a:rPr>
                        <a:t>游戏体验派</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CE7C8">
                          <a:alpha val="10196"/>
                        </a:srgbClr>
                      </a:solidFill>
                      <a:prstDash val="solid"/>
                      <a:round/>
                      <a:headEnd type="none" w="med" len="med"/>
                      <a:tailEnd type="none" w="med" len="med"/>
                    </a:lnT>
                    <a:lnB w="12700" cap="flat" cmpd="sng" algn="ctr">
                      <a:solidFill>
                        <a:srgbClr val="FCE7C8">
                          <a:alpha val="10196"/>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200" dirty="0">
                          <a:solidFill>
                            <a:schemeClr val="bg1"/>
                          </a:solidFill>
                        </a:rPr>
                        <a:t>0.4</a:t>
                      </a:r>
                      <a:r>
                        <a:rPr lang="zh-CN" altLang="en-US" sz="1200" dirty="0">
                          <a:solidFill>
                            <a:schemeClr val="bg1"/>
                          </a:solidFill>
                        </a:rPr>
                        <a:t>千万</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CE7C8">
                          <a:alpha val="10196"/>
                        </a:srgbClr>
                      </a:solidFill>
                      <a:prstDash val="solid"/>
                      <a:round/>
                      <a:headEnd type="none" w="med" len="med"/>
                      <a:tailEnd type="none" w="med" len="med"/>
                    </a:lnT>
                    <a:lnB w="12700" cap="flat" cmpd="sng" algn="ctr">
                      <a:solidFill>
                        <a:srgbClr val="FCE7C8">
                          <a:alpha val="10196"/>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200" dirty="0">
                          <a:solidFill>
                            <a:schemeClr val="bg1"/>
                          </a:solidFill>
                        </a:rPr>
                        <a:t>80</a:t>
                      </a:r>
                      <a:r>
                        <a:rPr lang="zh-CN" altLang="en-US" sz="1200" dirty="0">
                          <a:solidFill>
                            <a:schemeClr val="bg1"/>
                          </a:solidFill>
                        </a:rPr>
                        <a:t>万</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CE7C8">
                          <a:alpha val="10196"/>
                        </a:srgbClr>
                      </a:solidFill>
                      <a:prstDash val="solid"/>
                      <a:round/>
                      <a:headEnd type="none" w="med" len="med"/>
                      <a:tailEnd type="none" w="med" len="med"/>
                    </a:lnT>
                    <a:lnB w="12700" cap="flat" cmpd="sng" algn="ctr">
                      <a:solidFill>
                        <a:srgbClr val="FCE7C8">
                          <a:alpha val="10196"/>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200" dirty="0">
                          <a:solidFill>
                            <a:schemeClr val="bg1"/>
                          </a:solidFill>
                        </a:rPr>
                        <a:t>20%</a:t>
                      </a:r>
                      <a:endParaRPr lang="zh-CN" altLang="en-US" sz="1200" dirty="0">
                        <a:solidFill>
                          <a:schemeClr val="bg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CE7C8">
                          <a:alpha val="10196"/>
                        </a:srgbClr>
                      </a:solidFill>
                      <a:prstDash val="solid"/>
                      <a:round/>
                      <a:headEnd type="none" w="med" len="med"/>
                      <a:tailEnd type="none" w="med" len="med"/>
                    </a:lnT>
                    <a:lnB w="12700" cap="flat" cmpd="sng" algn="ctr">
                      <a:solidFill>
                        <a:srgbClr val="FCE7C8">
                          <a:alpha val="10196"/>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200" dirty="0">
                          <a:solidFill>
                            <a:schemeClr val="bg1"/>
                          </a:solidFill>
                        </a:rPr>
                        <a:t>5%</a:t>
                      </a:r>
                      <a:endParaRPr lang="zh-CN" altLang="en-US" sz="1200" dirty="0">
                        <a:solidFill>
                          <a:schemeClr val="bg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CE7C8">
                          <a:alpha val="10196"/>
                        </a:srgbClr>
                      </a:solidFill>
                      <a:prstDash val="solid"/>
                      <a:round/>
                      <a:headEnd type="none" w="med" len="med"/>
                      <a:tailEnd type="none" w="med" len="med"/>
                    </a:lnT>
                    <a:lnB w="12700" cap="flat" cmpd="sng" algn="ctr">
                      <a:solidFill>
                        <a:srgbClr val="FCE7C8">
                          <a:alpha val="10196"/>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360378">
                <a:tc>
                  <a:txBody>
                    <a:bodyPr/>
                    <a:lstStyle/>
                    <a:p>
                      <a:r>
                        <a:rPr lang="zh-CN" altLang="en-US" sz="1200" dirty="0">
                          <a:solidFill>
                            <a:schemeClr val="bg1"/>
                          </a:solidFill>
                        </a:rPr>
                        <a:t>顾家消遣型</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CE7C8">
                          <a:alpha val="10196"/>
                        </a:srgbClr>
                      </a:solidFill>
                      <a:prstDash val="solid"/>
                      <a:round/>
                      <a:headEnd type="none" w="med" len="med"/>
                      <a:tailEnd type="none" w="med" len="med"/>
                    </a:lnT>
                    <a:lnB w="12700" cap="flat" cmpd="sng" algn="ctr">
                      <a:solidFill>
                        <a:srgbClr val="FCE7C8">
                          <a:alpha val="10196"/>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200" dirty="0">
                          <a:solidFill>
                            <a:schemeClr val="bg1"/>
                          </a:solidFill>
                        </a:rPr>
                        <a:t>0.8</a:t>
                      </a:r>
                      <a:r>
                        <a:rPr lang="zh-CN" altLang="en-US" sz="1200" dirty="0">
                          <a:solidFill>
                            <a:schemeClr val="bg1"/>
                          </a:solidFill>
                        </a:rPr>
                        <a:t>千万</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CE7C8">
                          <a:alpha val="10196"/>
                        </a:srgbClr>
                      </a:solidFill>
                      <a:prstDash val="solid"/>
                      <a:round/>
                      <a:headEnd type="none" w="med" len="med"/>
                      <a:tailEnd type="none" w="med" len="med"/>
                    </a:lnT>
                    <a:lnB w="12700" cap="flat" cmpd="sng" algn="ctr">
                      <a:solidFill>
                        <a:srgbClr val="FCE7C8">
                          <a:alpha val="10196"/>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200" dirty="0">
                          <a:solidFill>
                            <a:schemeClr val="bg1"/>
                          </a:solidFill>
                        </a:rPr>
                        <a:t>120</a:t>
                      </a:r>
                      <a:r>
                        <a:rPr lang="zh-CN" altLang="en-US" sz="1200" dirty="0">
                          <a:solidFill>
                            <a:schemeClr val="bg1"/>
                          </a:solidFill>
                        </a:rPr>
                        <a:t>万</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CE7C8">
                          <a:alpha val="10196"/>
                        </a:srgbClr>
                      </a:solidFill>
                      <a:prstDash val="solid"/>
                      <a:round/>
                      <a:headEnd type="none" w="med" len="med"/>
                      <a:tailEnd type="none" w="med" len="med"/>
                    </a:lnT>
                    <a:lnB w="12700" cap="flat" cmpd="sng" algn="ctr">
                      <a:solidFill>
                        <a:srgbClr val="FCE7C8">
                          <a:alpha val="10196"/>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200" dirty="0">
                          <a:solidFill>
                            <a:schemeClr val="bg1"/>
                          </a:solidFill>
                        </a:rPr>
                        <a:t>15%</a:t>
                      </a:r>
                      <a:endParaRPr lang="zh-CN" altLang="en-US" sz="1200" dirty="0">
                        <a:solidFill>
                          <a:schemeClr val="bg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CE7C8">
                          <a:alpha val="10196"/>
                        </a:srgbClr>
                      </a:solidFill>
                      <a:prstDash val="solid"/>
                      <a:round/>
                      <a:headEnd type="none" w="med" len="med"/>
                      <a:tailEnd type="none" w="med" len="med"/>
                    </a:lnT>
                    <a:lnB w="12700" cap="flat" cmpd="sng" algn="ctr">
                      <a:solidFill>
                        <a:srgbClr val="FCE7C8">
                          <a:alpha val="10196"/>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200" dirty="0">
                          <a:solidFill>
                            <a:schemeClr val="bg1"/>
                          </a:solidFill>
                        </a:rPr>
                        <a:t>5%</a:t>
                      </a:r>
                      <a:endParaRPr lang="zh-CN" altLang="en-US" sz="1200" dirty="0">
                        <a:solidFill>
                          <a:schemeClr val="bg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CE7C8">
                          <a:alpha val="10196"/>
                        </a:srgbClr>
                      </a:solidFill>
                      <a:prstDash val="solid"/>
                      <a:round/>
                      <a:headEnd type="none" w="med" len="med"/>
                      <a:tailEnd type="none" w="med" len="med"/>
                    </a:lnT>
                    <a:lnB w="12700" cap="flat" cmpd="sng" algn="ctr">
                      <a:solidFill>
                        <a:srgbClr val="FCE7C8">
                          <a:alpha val="10196"/>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360378">
                <a:tc>
                  <a:txBody>
                    <a:bodyPr/>
                    <a:lstStyle/>
                    <a:p>
                      <a:r>
                        <a:rPr lang="zh-CN" altLang="en-US" sz="1200" dirty="0">
                          <a:solidFill>
                            <a:schemeClr val="bg1"/>
                          </a:solidFill>
                        </a:rPr>
                        <a:t>高端品牌控</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CE7C8">
                          <a:alpha val="10196"/>
                        </a:srgbClr>
                      </a:solidFill>
                      <a:prstDash val="solid"/>
                      <a:round/>
                      <a:headEnd type="none" w="med" len="med"/>
                      <a:tailEnd type="none" w="med" len="med"/>
                    </a:lnT>
                    <a:lnB w="12700" cap="flat" cmpd="sng" algn="ctr">
                      <a:solidFill>
                        <a:srgbClr val="FCE7C8">
                          <a:alpha val="10196"/>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200" dirty="0">
                          <a:solidFill>
                            <a:schemeClr val="bg1"/>
                          </a:solidFill>
                        </a:rPr>
                        <a:t>0.8</a:t>
                      </a:r>
                      <a:r>
                        <a:rPr lang="zh-CN" altLang="en-US" sz="1200" dirty="0">
                          <a:solidFill>
                            <a:schemeClr val="bg1"/>
                          </a:solidFill>
                        </a:rPr>
                        <a:t>千万</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CE7C8">
                          <a:alpha val="10196"/>
                        </a:srgbClr>
                      </a:solidFill>
                      <a:prstDash val="solid"/>
                      <a:round/>
                      <a:headEnd type="none" w="med" len="med"/>
                      <a:tailEnd type="none" w="med" len="med"/>
                    </a:lnT>
                    <a:lnB w="12700" cap="flat" cmpd="sng" algn="ctr">
                      <a:solidFill>
                        <a:srgbClr val="FCE7C8">
                          <a:alpha val="10196"/>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200" dirty="0">
                          <a:solidFill>
                            <a:schemeClr val="bg1"/>
                          </a:solidFill>
                        </a:rPr>
                        <a:t>195</a:t>
                      </a:r>
                      <a:r>
                        <a:rPr lang="zh-CN" altLang="en-US" sz="1200" dirty="0">
                          <a:solidFill>
                            <a:schemeClr val="bg1"/>
                          </a:solidFill>
                        </a:rPr>
                        <a:t>万</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CE7C8">
                          <a:alpha val="10196"/>
                        </a:srgbClr>
                      </a:solidFill>
                      <a:prstDash val="solid"/>
                      <a:round/>
                      <a:headEnd type="none" w="med" len="med"/>
                      <a:tailEnd type="none" w="med" len="med"/>
                    </a:lnT>
                    <a:lnB w="12700" cap="flat" cmpd="sng" algn="ctr">
                      <a:solidFill>
                        <a:srgbClr val="FCE7C8">
                          <a:alpha val="10196"/>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200" dirty="0">
                          <a:solidFill>
                            <a:schemeClr val="bg1"/>
                          </a:solidFill>
                        </a:rPr>
                        <a:t>25%</a:t>
                      </a:r>
                      <a:endParaRPr lang="zh-CN" altLang="en-US" sz="1200" dirty="0">
                        <a:solidFill>
                          <a:schemeClr val="bg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CE7C8">
                          <a:alpha val="10196"/>
                        </a:srgbClr>
                      </a:solidFill>
                      <a:prstDash val="solid"/>
                      <a:round/>
                      <a:headEnd type="none" w="med" len="med"/>
                      <a:tailEnd type="none" w="med" len="med"/>
                    </a:lnT>
                    <a:lnB w="12700" cap="flat" cmpd="sng" algn="ctr">
                      <a:solidFill>
                        <a:srgbClr val="FCE7C8">
                          <a:alpha val="10196"/>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200" dirty="0">
                          <a:solidFill>
                            <a:schemeClr val="bg1"/>
                          </a:solidFill>
                        </a:rPr>
                        <a:t>5%</a:t>
                      </a:r>
                      <a:endParaRPr lang="zh-CN" altLang="en-US" sz="1200" dirty="0">
                        <a:solidFill>
                          <a:schemeClr val="bg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CE7C8">
                          <a:alpha val="10196"/>
                        </a:srgbClr>
                      </a:solidFill>
                      <a:prstDash val="solid"/>
                      <a:round/>
                      <a:headEnd type="none" w="med" len="med"/>
                      <a:tailEnd type="none" w="med" len="med"/>
                    </a:lnT>
                    <a:lnB w="12700" cap="flat" cmpd="sng" algn="ctr">
                      <a:solidFill>
                        <a:srgbClr val="FCE7C8">
                          <a:alpha val="10196"/>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bl>
          </a:graphicData>
        </a:graphic>
      </p:graphicFrame>
      <p:sp>
        <p:nvSpPr>
          <p:cNvPr id="12" name="TextBox 11"/>
          <p:cNvSpPr txBox="1"/>
          <p:nvPr/>
        </p:nvSpPr>
        <p:spPr>
          <a:xfrm>
            <a:off x="6920943" y="1599082"/>
            <a:ext cx="718145" cy="215444"/>
          </a:xfrm>
          <a:prstGeom prst="rect">
            <a:avLst/>
          </a:prstGeom>
          <a:noFill/>
        </p:spPr>
        <p:txBody>
          <a:bodyPr wrap="none" lIns="0" tIns="0" rIns="0" bIns="0" rtlCol="0">
            <a:spAutoFit/>
          </a:bodyPr>
          <a:lstStyle>
            <a:defPPr>
              <a:defRPr lang="zh-CN"/>
            </a:defPPr>
            <a:lvl1pPr>
              <a:defRPr sz="1600">
                <a:gradFill>
                  <a:gsLst>
                    <a:gs pos="0">
                      <a:schemeClr val="accent2"/>
                    </a:gs>
                    <a:gs pos="100000">
                      <a:schemeClr val="accent3"/>
                    </a:gs>
                  </a:gsLst>
                  <a:lin ang="2400000" scaled="0"/>
                </a:gradFill>
                <a:latin typeface="+mj-ea"/>
                <a:ea typeface="+mj-ea"/>
              </a:defRPr>
            </a:lvl1pPr>
          </a:lstStyle>
          <a:p>
            <a:r>
              <a:rPr lang="zh-CN" altLang="en-US" dirty="0"/>
              <a:t>组织定位</a:t>
            </a:r>
          </a:p>
        </p:txBody>
      </p:sp>
      <p:sp>
        <p:nvSpPr>
          <p:cNvPr id="28" name="TextBox 3">
            <a:extLst>
              <a:ext uri="{FF2B5EF4-FFF2-40B4-BE49-F238E27FC236}">
                <a16:creationId xmlns:a16="http://schemas.microsoft.com/office/drawing/2014/main" id="{46286329-1C85-2223-4EF6-2FE7F73D6002}"/>
              </a:ext>
            </a:extLst>
          </p:cNvPr>
          <p:cNvSpPr txBox="1"/>
          <p:nvPr/>
        </p:nvSpPr>
        <p:spPr>
          <a:xfrm>
            <a:off x="808525" y="459976"/>
            <a:ext cx="4584588" cy="488916"/>
          </a:xfrm>
          <a:prstGeom prst="rect">
            <a:avLst/>
          </a:prstGeom>
          <a:noFill/>
        </p:spPr>
        <p:txBody>
          <a:bodyPr wrap="none" lIns="0" tIns="0" rIns="0" bIns="0" rtlCol="0">
            <a:spAutoFit/>
          </a:bodyPr>
          <a:lstStyle>
            <a:defPPr>
              <a:defRPr lang="zh-CN"/>
            </a:defPPr>
            <a:lvl1pPr>
              <a:lnSpc>
                <a:spcPct val="120000"/>
              </a:lnSpc>
              <a:defRPr sz="2800">
                <a:solidFill>
                  <a:schemeClr val="bg1"/>
                </a:solidFill>
                <a:latin typeface="+mj-ea"/>
                <a:ea typeface="+mj-ea"/>
              </a:defRPr>
            </a:lvl1pPr>
          </a:lstStyle>
          <a:p>
            <a:r>
              <a:rPr lang="zh-CN" altLang="en-US" sz="2800" dirty="0"/>
              <a:t>定制品牌跨部门全域人群占率</a:t>
            </a:r>
            <a:endParaRPr lang="zh-CN" altLang="en-US" dirty="0"/>
          </a:p>
        </p:txBody>
      </p:sp>
      <p:grpSp>
        <p:nvGrpSpPr>
          <p:cNvPr id="25" name="组合 24">
            <a:extLst>
              <a:ext uri="{FF2B5EF4-FFF2-40B4-BE49-F238E27FC236}">
                <a16:creationId xmlns:a16="http://schemas.microsoft.com/office/drawing/2014/main" id="{95BC90DE-38CA-5AB5-2F2C-24C277B85FF5}"/>
              </a:ext>
            </a:extLst>
          </p:cNvPr>
          <p:cNvGrpSpPr/>
          <p:nvPr/>
        </p:nvGrpSpPr>
        <p:grpSpPr>
          <a:xfrm>
            <a:off x="9666244" y="548680"/>
            <a:ext cx="1828768" cy="369332"/>
            <a:chOff x="8758708" y="1278009"/>
            <a:chExt cx="1828768" cy="369332"/>
          </a:xfrm>
        </p:grpSpPr>
        <p:sp>
          <p:nvSpPr>
            <p:cNvPr id="26" name="TextBox 3">
              <a:extLst>
                <a:ext uri="{FF2B5EF4-FFF2-40B4-BE49-F238E27FC236}">
                  <a16:creationId xmlns:a16="http://schemas.microsoft.com/office/drawing/2014/main" id="{98918190-71D1-1AD0-06D5-5BC5333566B7}"/>
                </a:ext>
              </a:extLst>
            </p:cNvPr>
            <p:cNvSpPr txBox="1"/>
            <p:nvPr/>
          </p:nvSpPr>
          <p:spPr>
            <a:xfrm>
              <a:off x="8838599" y="1278009"/>
              <a:ext cx="1748877" cy="369332"/>
            </a:xfrm>
            <a:prstGeom prst="rect">
              <a:avLst/>
            </a:prstGeom>
            <a:noFill/>
          </p:spPr>
          <p:txBody>
            <a:bodyPr wrap="none" lIns="0" tIns="0" rIns="0" bIns="0" rtlCol="0">
              <a:spAutoFit/>
            </a:bodyPr>
            <a:lstStyle/>
            <a:p>
              <a:r>
                <a:rPr lang="en-US" altLang="zh-CN" dirty="0">
                  <a:gradFill>
                    <a:gsLst>
                      <a:gs pos="0">
                        <a:schemeClr val="accent2"/>
                      </a:gs>
                      <a:gs pos="100000">
                        <a:schemeClr val="accent3"/>
                      </a:gs>
                    </a:gsLst>
                    <a:lin ang="0" scaled="0"/>
                  </a:gradFill>
                  <a:latin typeface="+mj-lt"/>
                  <a:ea typeface="思源宋体 CN Heavy" panose="02020900000000000000" pitchFamily="18" charset="-122"/>
                  <a:cs typeface="阿里巴巴普惠体 Heavy" panose="00020600040101010101" pitchFamily="18" charset="-122"/>
                </a:rPr>
                <a:t>Guidebook</a:t>
              </a:r>
              <a:endParaRPr lang="zh-CN" altLang="en-US" dirty="0">
                <a:gradFill>
                  <a:gsLst>
                    <a:gs pos="0">
                      <a:schemeClr val="accent2"/>
                    </a:gs>
                    <a:gs pos="100000">
                      <a:schemeClr val="accent3"/>
                    </a:gs>
                  </a:gsLst>
                  <a:lin ang="0" scaled="0"/>
                </a:gradFill>
                <a:latin typeface="+mj-lt"/>
                <a:ea typeface="思源宋体 CN Heavy" panose="02020900000000000000" pitchFamily="18" charset="-122"/>
                <a:cs typeface="阿里巴巴普惠体 Heavy" panose="00020600040101010101" pitchFamily="18" charset="-122"/>
              </a:endParaRPr>
            </a:p>
          </p:txBody>
        </p:sp>
        <p:sp>
          <p:nvSpPr>
            <p:cNvPr id="27" name="L 形 26">
              <a:extLst>
                <a:ext uri="{FF2B5EF4-FFF2-40B4-BE49-F238E27FC236}">
                  <a16:creationId xmlns:a16="http://schemas.microsoft.com/office/drawing/2014/main" id="{1F093F71-CA7C-DF24-8513-B91BBE35DCC3}"/>
                </a:ext>
              </a:extLst>
            </p:cNvPr>
            <p:cNvSpPr/>
            <p:nvPr/>
          </p:nvSpPr>
          <p:spPr>
            <a:xfrm flipV="1">
              <a:off x="8758708" y="1278009"/>
              <a:ext cx="136134" cy="136134"/>
            </a:xfrm>
            <a:prstGeom prst="corner">
              <a:avLst>
                <a:gd name="adj1" fmla="val 22792"/>
                <a:gd name="adj2" fmla="val 19282"/>
              </a:avLst>
            </a:prstGeom>
            <a:noFill/>
            <a:ln w="12700">
              <a:gradFill>
                <a:gsLst>
                  <a:gs pos="0">
                    <a:schemeClr val="accent2"/>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TextBox 2">
            <a:extLst>
              <a:ext uri="{FF2B5EF4-FFF2-40B4-BE49-F238E27FC236}">
                <a16:creationId xmlns:a16="http://schemas.microsoft.com/office/drawing/2014/main" id="{5005BF28-2DAD-E21C-9DFC-87296C449F63}"/>
              </a:ext>
            </a:extLst>
          </p:cNvPr>
          <p:cNvSpPr txBox="1"/>
          <p:nvPr/>
        </p:nvSpPr>
        <p:spPr>
          <a:xfrm>
            <a:off x="719618" y="1107854"/>
            <a:ext cx="9089027" cy="246221"/>
          </a:xfrm>
          <a:prstGeom prst="rect">
            <a:avLst/>
          </a:prstGeom>
          <a:noFill/>
        </p:spPr>
        <p:txBody>
          <a:bodyPr wrap="none" lIns="0" tIns="0" rIns="0" bIns="0" rtlCol="0">
            <a:spAutoFit/>
          </a:bodyPr>
          <a:lstStyle/>
          <a:p>
            <a:r>
              <a:rPr lang="zh-CN" altLang="en-US" sz="1600" dirty="0">
                <a:solidFill>
                  <a:schemeClr val="bg1"/>
                </a:solidFill>
              </a:rPr>
              <a:t>企业高管确定人群即战略目标，基于生意拆解人群目标，定制策略人群方向与渗透目标，制定运营方案</a:t>
            </a:r>
          </a:p>
        </p:txBody>
      </p:sp>
      <p:sp>
        <p:nvSpPr>
          <p:cNvPr id="31" name="矩形 30">
            <a:extLst>
              <a:ext uri="{FF2B5EF4-FFF2-40B4-BE49-F238E27FC236}">
                <a16:creationId xmlns:a16="http://schemas.microsoft.com/office/drawing/2014/main" id="{7AE65657-7BA3-E18B-30CA-8E8BC03FF6C9}"/>
              </a:ext>
            </a:extLst>
          </p:cNvPr>
          <p:cNvSpPr/>
          <p:nvPr/>
        </p:nvSpPr>
        <p:spPr>
          <a:xfrm>
            <a:off x="756920" y="2646902"/>
            <a:ext cx="5349471" cy="490808"/>
          </a:xfrm>
          <a:prstGeom prst="rect">
            <a:avLst/>
          </a:prstGeom>
          <a:gradFill>
            <a:gsLst>
              <a:gs pos="0">
                <a:schemeClr val="accent2"/>
              </a:gs>
              <a:gs pos="100000">
                <a:schemeClr val="accent3"/>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a:extLst>
              <a:ext uri="{FF2B5EF4-FFF2-40B4-BE49-F238E27FC236}">
                <a16:creationId xmlns:a16="http://schemas.microsoft.com/office/drawing/2014/main" id="{FA550BAE-FDF1-FB07-3E0E-C2346A59533C}"/>
              </a:ext>
            </a:extLst>
          </p:cNvPr>
          <p:cNvSpPr txBox="1"/>
          <p:nvPr/>
        </p:nvSpPr>
        <p:spPr>
          <a:xfrm>
            <a:off x="872040" y="2699879"/>
            <a:ext cx="557845" cy="193002"/>
          </a:xfrm>
          <a:prstGeom prst="rect">
            <a:avLst/>
          </a:prstGeom>
          <a:noFill/>
        </p:spPr>
        <p:txBody>
          <a:bodyPr wrap="square" lIns="0" tIns="0" rIns="0" bIns="0" rtlCol="0">
            <a:spAutoFit/>
          </a:bodyPr>
          <a:lstStyle/>
          <a:p>
            <a:pPr>
              <a:lnSpc>
                <a:spcPct val="120000"/>
              </a:lnSpc>
            </a:pPr>
            <a:r>
              <a:rPr lang="zh-CN" altLang="en-US" sz="1100" dirty="0">
                <a:solidFill>
                  <a:schemeClr val="tx1">
                    <a:lumMod val="85000"/>
                    <a:lumOff val="15000"/>
                  </a:schemeClr>
                </a:solidFill>
              </a:rPr>
              <a:t>指数人群</a:t>
            </a:r>
          </a:p>
        </p:txBody>
      </p:sp>
      <p:sp>
        <p:nvSpPr>
          <p:cNvPr id="33" name="文本框 32">
            <a:extLst>
              <a:ext uri="{FF2B5EF4-FFF2-40B4-BE49-F238E27FC236}">
                <a16:creationId xmlns:a16="http://schemas.microsoft.com/office/drawing/2014/main" id="{7BADF242-AB2E-1B5F-3F7B-2ECA2D294147}"/>
              </a:ext>
            </a:extLst>
          </p:cNvPr>
          <p:cNvSpPr txBox="1"/>
          <p:nvPr/>
        </p:nvSpPr>
        <p:spPr>
          <a:xfrm>
            <a:off x="1945034" y="2694720"/>
            <a:ext cx="836768" cy="395173"/>
          </a:xfrm>
          <a:prstGeom prst="rect">
            <a:avLst/>
          </a:prstGeom>
          <a:noFill/>
        </p:spPr>
        <p:txBody>
          <a:bodyPr wrap="square" lIns="0" tIns="0" rIns="0" bIns="0" rtlCol="0">
            <a:spAutoFit/>
          </a:bodyPr>
          <a:lstStyle/>
          <a:p>
            <a:pPr marL="0" marR="0" indent="0" algn="ctr" defTabSz="914400" rtl="0" eaLnBrk="1" fontAlgn="auto" latinLnBrk="0" hangingPunct="1">
              <a:lnSpc>
                <a:spcPct val="120000"/>
              </a:lnSpc>
              <a:spcBef>
                <a:spcPts val="0"/>
              </a:spcBef>
              <a:spcAft>
                <a:spcPts val="0"/>
              </a:spcAft>
              <a:buClrTx/>
              <a:buSzTx/>
              <a:buFontTx/>
              <a:buNone/>
              <a:tabLst/>
              <a:defRPr/>
            </a:pPr>
            <a:r>
              <a:rPr lang="zh-CN" altLang="en-US" sz="1100" b="0" dirty="0">
                <a:solidFill>
                  <a:schemeClr val="tx1">
                    <a:lumMod val="85000"/>
                    <a:lumOff val="15000"/>
                  </a:schemeClr>
                </a:solidFill>
                <a:latin typeface="+mn-ea"/>
                <a:ea typeface="+mn-ea"/>
              </a:rPr>
              <a:t>策略人群量级</a:t>
            </a:r>
            <a:endParaRPr lang="en-US" altLang="zh-CN" sz="1100" b="0" dirty="0">
              <a:solidFill>
                <a:schemeClr val="tx1">
                  <a:lumMod val="85000"/>
                  <a:lumOff val="15000"/>
                </a:schemeClr>
              </a:solidFill>
              <a:latin typeface="+mn-ea"/>
              <a:ea typeface="+mn-ea"/>
            </a:endParaRPr>
          </a:p>
          <a:p>
            <a:pPr marL="0" marR="0" indent="0" algn="ctr" defTabSz="914400" rtl="0" eaLnBrk="1" fontAlgn="auto" latinLnBrk="0" hangingPunct="1">
              <a:lnSpc>
                <a:spcPct val="120000"/>
              </a:lnSpc>
              <a:spcBef>
                <a:spcPts val="0"/>
              </a:spcBef>
              <a:spcAft>
                <a:spcPts val="0"/>
              </a:spcAft>
              <a:buClrTx/>
              <a:buSzTx/>
              <a:buFontTx/>
              <a:buNone/>
              <a:tabLst/>
              <a:defRPr/>
            </a:pPr>
            <a:r>
              <a:rPr lang="en-US" altLang="zh-CN" sz="1100" b="0" dirty="0">
                <a:solidFill>
                  <a:schemeClr val="tx1">
                    <a:lumMod val="85000"/>
                    <a:lumOff val="15000"/>
                  </a:schemeClr>
                </a:solidFill>
                <a:latin typeface="+mn-ea"/>
                <a:ea typeface="+mn-ea"/>
              </a:rPr>
              <a:t>4.7</a:t>
            </a:r>
            <a:r>
              <a:rPr lang="zh-CN" altLang="en-US" sz="1100" b="0" dirty="0">
                <a:solidFill>
                  <a:schemeClr val="tx1">
                    <a:lumMod val="85000"/>
                    <a:lumOff val="15000"/>
                  </a:schemeClr>
                </a:solidFill>
                <a:latin typeface="+mn-ea"/>
                <a:ea typeface="+mn-ea"/>
              </a:rPr>
              <a:t>千万</a:t>
            </a:r>
          </a:p>
        </p:txBody>
      </p:sp>
      <p:sp>
        <p:nvSpPr>
          <p:cNvPr id="34" name="文本框 33">
            <a:extLst>
              <a:ext uri="{FF2B5EF4-FFF2-40B4-BE49-F238E27FC236}">
                <a16:creationId xmlns:a16="http://schemas.microsoft.com/office/drawing/2014/main" id="{04D8ED1C-82F4-47C7-7131-0474AB1A4C35}"/>
              </a:ext>
            </a:extLst>
          </p:cNvPr>
          <p:cNvSpPr txBox="1"/>
          <p:nvPr/>
        </p:nvSpPr>
        <p:spPr>
          <a:xfrm>
            <a:off x="3007926" y="2694720"/>
            <a:ext cx="836768" cy="395173"/>
          </a:xfrm>
          <a:prstGeom prst="rect">
            <a:avLst/>
          </a:prstGeom>
          <a:noFill/>
        </p:spPr>
        <p:txBody>
          <a:bodyPr wrap="square" lIns="0" tIns="0" rIns="0" bIns="0" rtlCol="0">
            <a:spAutoFit/>
          </a:bodyPr>
          <a:lstStyle/>
          <a:p>
            <a:pPr algn="ctr">
              <a:lnSpc>
                <a:spcPct val="120000"/>
              </a:lnSpc>
            </a:pPr>
            <a:r>
              <a:rPr lang="zh-CN" altLang="en-US" sz="1100" b="0" dirty="0">
                <a:solidFill>
                  <a:schemeClr val="tx1">
                    <a:lumMod val="85000"/>
                    <a:lumOff val="15000"/>
                  </a:schemeClr>
                </a:solidFill>
                <a:latin typeface="+mn-ea"/>
                <a:ea typeface="+mn-ea"/>
              </a:rPr>
              <a:t>消费资产目标</a:t>
            </a:r>
            <a:endParaRPr lang="en-US" altLang="zh-CN" sz="1100" b="0" dirty="0">
              <a:solidFill>
                <a:schemeClr val="tx1">
                  <a:lumMod val="85000"/>
                  <a:lumOff val="15000"/>
                </a:schemeClr>
              </a:solidFill>
              <a:latin typeface="+mn-ea"/>
              <a:ea typeface="+mn-ea"/>
            </a:endParaRPr>
          </a:p>
          <a:p>
            <a:pPr algn="ctr">
              <a:lnSpc>
                <a:spcPct val="120000"/>
              </a:lnSpc>
            </a:pPr>
            <a:r>
              <a:rPr lang="en-US" altLang="zh-CN" sz="1100" b="0" dirty="0">
                <a:solidFill>
                  <a:schemeClr val="tx1">
                    <a:lumMod val="85000"/>
                    <a:lumOff val="15000"/>
                  </a:schemeClr>
                </a:solidFill>
                <a:latin typeface="+mn-ea"/>
                <a:ea typeface="+mn-ea"/>
              </a:rPr>
              <a:t>5</a:t>
            </a:r>
            <a:r>
              <a:rPr lang="zh-CN" altLang="en-US" sz="1100" b="0" dirty="0">
                <a:solidFill>
                  <a:schemeClr val="tx1">
                    <a:lumMod val="85000"/>
                    <a:lumOff val="15000"/>
                  </a:schemeClr>
                </a:solidFill>
                <a:latin typeface="+mn-ea"/>
                <a:ea typeface="+mn-ea"/>
              </a:rPr>
              <a:t>千万</a:t>
            </a:r>
          </a:p>
        </p:txBody>
      </p:sp>
      <p:sp>
        <p:nvSpPr>
          <p:cNvPr id="35" name="文本框 34">
            <a:extLst>
              <a:ext uri="{FF2B5EF4-FFF2-40B4-BE49-F238E27FC236}">
                <a16:creationId xmlns:a16="http://schemas.microsoft.com/office/drawing/2014/main" id="{F7CFC1C8-C613-2CD1-FEF9-CC5BB71EFBCC}"/>
              </a:ext>
            </a:extLst>
          </p:cNvPr>
          <p:cNvSpPr txBox="1"/>
          <p:nvPr/>
        </p:nvSpPr>
        <p:spPr>
          <a:xfrm>
            <a:off x="4144808" y="2694720"/>
            <a:ext cx="697306" cy="395173"/>
          </a:xfrm>
          <a:prstGeom prst="rect">
            <a:avLst/>
          </a:prstGeom>
          <a:noFill/>
        </p:spPr>
        <p:txBody>
          <a:bodyPr wrap="square" lIns="0" tIns="0" rIns="0" bIns="0" rtlCol="0">
            <a:spAutoFit/>
          </a:bodyPr>
          <a:lstStyle/>
          <a:p>
            <a:pPr algn="ctr">
              <a:lnSpc>
                <a:spcPct val="120000"/>
              </a:lnSpc>
            </a:pPr>
            <a:r>
              <a:rPr lang="zh-CN" altLang="en-US" sz="1100" b="0" dirty="0">
                <a:solidFill>
                  <a:schemeClr val="tx1">
                    <a:lumMod val="85000"/>
                    <a:lumOff val="15000"/>
                  </a:schemeClr>
                </a:solidFill>
                <a:latin typeface="+mn-ea"/>
                <a:ea typeface="+mn-ea"/>
              </a:rPr>
              <a:t>渗透率目标</a:t>
            </a:r>
            <a:endParaRPr lang="en-US" altLang="zh-CN" sz="1100" b="0" dirty="0">
              <a:solidFill>
                <a:schemeClr val="tx1">
                  <a:lumMod val="85000"/>
                  <a:lumOff val="15000"/>
                </a:schemeClr>
              </a:solidFill>
              <a:latin typeface="+mn-ea"/>
              <a:ea typeface="+mn-ea"/>
            </a:endParaRPr>
          </a:p>
          <a:p>
            <a:pPr algn="ctr">
              <a:lnSpc>
                <a:spcPct val="120000"/>
              </a:lnSpc>
            </a:pPr>
            <a:r>
              <a:rPr lang="en-US" altLang="zh-CN" sz="1100" b="0" dirty="0">
                <a:solidFill>
                  <a:schemeClr val="tx1">
                    <a:lumMod val="85000"/>
                    <a:lumOff val="15000"/>
                  </a:schemeClr>
                </a:solidFill>
                <a:latin typeface="+mn-ea"/>
                <a:ea typeface="+mn-ea"/>
              </a:rPr>
              <a:t>22%</a:t>
            </a:r>
            <a:endParaRPr lang="zh-CN" altLang="en-US" sz="1100" b="0" dirty="0">
              <a:solidFill>
                <a:schemeClr val="tx1">
                  <a:lumMod val="85000"/>
                  <a:lumOff val="15000"/>
                </a:schemeClr>
              </a:solidFill>
              <a:latin typeface="+mn-ea"/>
              <a:ea typeface="+mn-ea"/>
            </a:endParaRPr>
          </a:p>
        </p:txBody>
      </p:sp>
      <p:sp>
        <p:nvSpPr>
          <p:cNvPr id="36" name="文本框 35">
            <a:extLst>
              <a:ext uri="{FF2B5EF4-FFF2-40B4-BE49-F238E27FC236}">
                <a16:creationId xmlns:a16="http://schemas.microsoft.com/office/drawing/2014/main" id="{BD2AFBDB-F2A2-288C-CDDC-F4BBDD4E5995}"/>
              </a:ext>
            </a:extLst>
          </p:cNvPr>
          <p:cNvSpPr txBox="1"/>
          <p:nvPr/>
        </p:nvSpPr>
        <p:spPr>
          <a:xfrm>
            <a:off x="5212356" y="2694720"/>
            <a:ext cx="697307" cy="395173"/>
          </a:xfrm>
          <a:prstGeom prst="rect">
            <a:avLst/>
          </a:prstGeom>
          <a:noFill/>
        </p:spPr>
        <p:txBody>
          <a:bodyPr wrap="square" lIns="0" tIns="0" rIns="0" bIns="0" rtlCol="0">
            <a:spAutoFit/>
          </a:bodyPr>
          <a:lstStyle/>
          <a:p>
            <a:pPr algn="ctr">
              <a:lnSpc>
                <a:spcPct val="120000"/>
              </a:lnSpc>
            </a:pPr>
            <a:r>
              <a:rPr lang="zh-CN" altLang="en-US" sz="1100" b="0" dirty="0">
                <a:solidFill>
                  <a:schemeClr val="tx1">
                    <a:lumMod val="85000"/>
                    <a:lumOff val="15000"/>
                  </a:schemeClr>
                </a:solidFill>
                <a:latin typeface="+mn-ea"/>
                <a:ea typeface="+mn-ea"/>
              </a:rPr>
              <a:t>转化率目标</a:t>
            </a:r>
            <a:endParaRPr lang="en-US" altLang="zh-CN" sz="1100" b="0" dirty="0">
              <a:solidFill>
                <a:schemeClr val="tx1">
                  <a:lumMod val="85000"/>
                  <a:lumOff val="15000"/>
                </a:schemeClr>
              </a:solidFill>
              <a:latin typeface="+mn-ea"/>
              <a:ea typeface="+mn-ea"/>
            </a:endParaRPr>
          </a:p>
          <a:p>
            <a:pPr algn="ctr">
              <a:lnSpc>
                <a:spcPct val="120000"/>
              </a:lnSpc>
            </a:pPr>
            <a:r>
              <a:rPr lang="en-US" altLang="zh-CN" sz="1100" b="0" dirty="0">
                <a:solidFill>
                  <a:schemeClr val="tx1">
                    <a:lumMod val="85000"/>
                    <a:lumOff val="15000"/>
                  </a:schemeClr>
                </a:solidFill>
                <a:latin typeface="+mn-ea"/>
                <a:ea typeface="+mn-ea"/>
              </a:rPr>
              <a:t>5%</a:t>
            </a:r>
            <a:endParaRPr lang="zh-CN" altLang="en-US" sz="1100" b="0" dirty="0">
              <a:solidFill>
                <a:schemeClr val="tx1">
                  <a:lumMod val="85000"/>
                  <a:lumOff val="15000"/>
                </a:schemeClr>
              </a:solidFill>
              <a:latin typeface="+mn-ea"/>
              <a:ea typeface="+mn-ea"/>
            </a:endParaRPr>
          </a:p>
        </p:txBody>
      </p:sp>
      <p:sp>
        <p:nvSpPr>
          <p:cNvPr id="13" name="TextBox 12"/>
          <p:cNvSpPr txBox="1"/>
          <p:nvPr/>
        </p:nvSpPr>
        <p:spPr>
          <a:xfrm>
            <a:off x="7174532" y="1996933"/>
            <a:ext cx="718145" cy="215444"/>
          </a:xfrm>
          <a:prstGeom prst="rect">
            <a:avLst/>
          </a:prstGeom>
          <a:noFill/>
        </p:spPr>
        <p:txBody>
          <a:bodyPr wrap="none" lIns="0" tIns="0" rIns="0" bIns="0" rtlCol="0">
            <a:spAutoFit/>
          </a:bodyPr>
          <a:lstStyle/>
          <a:p>
            <a:r>
              <a:rPr lang="zh-CN" altLang="en-US" sz="1400" dirty="0">
                <a:solidFill>
                  <a:schemeClr val="bg1"/>
                </a:solidFill>
                <a:latin typeface="+mj-ea"/>
                <a:ea typeface="+mj-ea"/>
              </a:rPr>
              <a:t>企业高管</a:t>
            </a:r>
          </a:p>
        </p:txBody>
      </p:sp>
      <p:sp>
        <p:nvSpPr>
          <p:cNvPr id="14" name="TextBox 13"/>
          <p:cNvSpPr txBox="1"/>
          <p:nvPr/>
        </p:nvSpPr>
        <p:spPr>
          <a:xfrm>
            <a:off x="7174532" y="2305952"/>
            <a:ext cx="3770263" cy="215444"/>
          </a:xfrm>
          <a:prstGeom prst="rect">
            <a:avLst/>
          </a:prstGeom>
          <a:noFill/>
        </p:spPr>
        <p:txBody>
          <a:bodyPr wrap="none" lIns="0" tIns="0" rIns="0" bIns="0" rtlCol="0">
            <a:spAutoFit/>
          </a:bodyPr>
          <a:lstStyle/>
          <a:p>
            <a:r>
              <a:rPr lang="zh-CN" altLang="en-US" sz="1400" dirty="0">
                <a:solidFill>
                  <a:schemeClr val="bg1"/>
                </a:solidFill>
              </a:rPr>
              <a:t>确定人群战略方向，协同跨部门目标及执行落地</a:t>
            </a:r>
          </a:p>
        </p:txBody>
      </p:sp>
      <p:sp>
        <p:nvSpPr>
          <p:cNvPr id="37" name="eye-variant-with-enlarged-pupil_31624">
            <a:extLst>
              <a:ext uri="{FF2B5EF4-FFF2-40B4-BE49-F238E27FC236}">
                <a16:creationId xmlns:a16="http://schemas.microsoft.com/office/drawing/2014/main" id="{9689A3E1-6084-FC46-AAB8-E6FB11C4EBF2}"/>
              </a:ext>
            </a:extLst>
          </p:cNvPr>
          <p:cNvSpPr/>
          <p:nvPr/>
        </p:nvSpPr>
        <p:spPr>
          <a:xfrm>
            <a:off x="6920943" y="2059533"/>
            <a:ext cx="214506" cy="10710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2755" h="300962">
                <a:moveTo>
                  <a:pt x="301519" y="76493"/>
                </a:moveTo>
                <a:cubicBezTo>
                  <a:pt x="342518" y="76493"/>
                  <a:pt x="375754" y="109682"/>
                  <a:pt x="375754" y="150622"/>
                </a:cubicBezTo>
                <a:cubicBezTo>
                  <a:pt x="375754" y="191562"/>
                  <a:pt x="342518" y="224751"/>
                  <a:pt x="301519" y="224751"/>
                </a:cubicBezTo>
                <a:cubicBezTo>
                  <a:pt x="260520" y="224751"/>
                  <a:pt x="227284" y="191562"/>
                  <a:pt x="227284" y="150622"/>
                </a:cubicBezTo>
                <a:cubicBezTo>
                  <a:pt x="227284" y="109682"/>
                  <a:pt x="260520" y="76493"/>
                  <a:pt x="301519" y="76493"/>
                </a:cubicBezTo>
                <a:close/>
                <a:moveTo>
                  <a:pt x="392403" y="42419"/>
                </a:moveTo>
                <a:cubicBezTo>
                  <a:pt x="423327" y="68461"/>
                  <a:pt x="443496" y="106854"/>
                  <a:pt x="443496" y="150347"/>
                </a:cubicBezTo>
                <a:cubicBezTo>
                  <a:pt x="443496" y="194108"/>
                  <a:pt x="423327" y="232501"/>
                  <a:pt x="392403" y="258543"/>
                </a:cubicBezTo>
                <a:cubicBezTo>
                  <a:pt x="478185" y="231158"/>
                  <a:pt x="545411" y="173167"/>
                  <a:pt x="569613" y="150347"/>
                </a:cubicBezTo>
                <a:cubicBezTo>
                  <a:pt x="545411" y="127795"/>
                  <a:pt x="478185" y="69804"/>
                  <a:pt x="392403" y="42419"/>
                </a:cubicBezTo>
                <a:close/>
                <a:moveTo>
                  <a:pt x="210353" y="42419"/>
                </a:moveTo>
                <a:cubicBezTo>
                  <a:pt x="124841" y="69804"/>
                  <a:pt x="57345" y="127795"/>
                  <a:pt x="33412" y="150347"/>
                </a:cubicBezTo>
                <a:cubicBezTo>
                  <a:pt x="57345" y="173167"/>
                  <a:pt x="124572" y="231158"/>
                  <a:pt x="210353" y="258543"/>
                </a:cubicBezTo>
                <a:cubicBezTo>
                  <a:pt x="179429" y="232501"/>
                  <a:pt x="159261" y="194108"/>
                  <a:pt x="159261" y="150347"/>
                </a:cubicBezTo>
                <a:cubicBezTo>
                  <a:pt x="159261" y="106854"/>
                  <a:pt x="179429" y="68461"/>
                  <a:pt x="210353" y="42419"/>
                </a:cubicBezTo>
                <a:close/>
                <a:moveTo>
                  <a:pt x="301513" y="35976"/>
                </a:moveTo>
                <a:cubicBezTo>
                  <a:pt x="238050" y="35976"/>
                  <a:pt x="186689" y="87255"/>
                  <a:pt x="186689" y="150347"/>
                </a:cubicBezTo>
                <a:cubicBezTo>
                  <a:pt x="186689" y="213707"/>
                  <a:pt x="238050" y="264986"/>
                  <a:pt x="301513" y="264986"/>
                </a:cubicBezTo>
                <a:cubicBezTo>
                  <a:pt x="364706" y="264986"/>
                  <a:pt x="416067" y="213707"/>
                  <a:pt x="416067" y="150347"/>
                </a:cubicBezTo>
                <a:cubicBezTo>
                  <a:pt x="416067" y="87255"/>
                  <a:pt x="364706" y="35976"/>
                  <a:pt x="301513" y="35976"/>
                </a:cubicBezTo>
                <a:close/>
                <a:moveTo>
                  <a:pt x="301513" y="0"/>
                </a:moveTo>
                <a:cubicBezTo>
                  <a:pt x="464201" y="0"/>
                  <a:pt x="593546" y="135312"/>
                  <a:pt x="598924" y="141219"/>
                </a:cubicBezTo>
                <a:cubicBezTo>
                  <a:pt x="604033" y="146320"/>
                  <a:pt x="604033" y="154642"/>
                  <a:pt x="598924" y="159743"/>
                </a:cubicBezTo>
                <a:cubicBezTo>
                  <a:pt x="593546" y="165650"/>
                  <a:pt x="464201" y="300962"/>
                  <a:pt x="301513" y="300962"/>
                </a:cubicBezTo>
                <a:cubicBezTo>
                  <a:pt x="138555" y="300962"/>
                  <a:pt x="9210" y="165650"/>
                  <a:pt x="3832" y="159743"/>
                </a:cubicBezTo>
                <a:cubicBezTo>
                  <a:pt x="-1277" y="154642"/>
                  <a:pt x="-1277" y="146320"/>
                  <a:pt x="3832" y="141219"/>
                </a:cubicBezTo>
                <a:cubicBezTo>
                  <a:pt x="9210" y="135312"/>
                  <a:pt x="138555" y="0"/>
                  <a:pt x="301513" y="0"/>
                </a:cubicBezTo>
                <a:close/>
              </a:path>
            </a:pathLst>
          </a:custGeom>
          <a:gradFill>
            <a:gsLst>
              <a:gs pos="0">
                <a:schemeClr val="accent2"/>
              </a:gs>
              <a:gs pos="100000">
                <a:schemeClr val="accent3"/>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Box 14"/>
          <p:cNvSpPr txBox="1"/>
          <p:nvPr/>
        </p:nvSpPr>
        <p:spPr>
          <a:xfrm>
            <a:off x="7174532" y="2722402"/>
            <a:ext cx="897682" cy="215444"/>
          </a:xfrm>
          <a:prstGeom prst="rect">
            <a:avLst/>
          </a:prstGeom>
          <a:noFill/>
        </p:spPr>
        <p:txBody>
          <a:bodyPr wrap="none" lIns="0" tIns="0" rIns="0" bIns="0" rtlCol="0">
            <a:spAutoFit/>
          </a:bodyPr>
          <a:lstStyle/>
          <a:p>
            <a:r>
              <a:rPr lang="zh-CN" altLang="en-US" sz="1400" dirty="0">
                <a:solidFill>
                  <a:schemeClr val="bg1"/>
                </a:solidFill>
                <a:latin typeface="+mj-ea"/>
                <a:ea typeface="+mj-ea"/>
              </a:rPr>
              <a:t>大数据部门</a:t>
            </a:r>
          </a:p>
        </p:txBody>
      </p:sp>
      <p:sp>
        <p:nvSpPr>
          <p:cNvPr id="16" name="TextBox 15"/>
          <p:cNvSpPr txBox="1"/>
          <p:nvPr/>
        </p:nvSpPr>
        <p:spPr>
          <a:xfrm>
            <a:off x="7174532" y="2995966"/>
            <a:ext cx="3832781" cy="504112"/>
          </a:xfrm>
          <a:prstGeom prst="rect">
            <a:avLst/>
          </a:prstGeom>
          <a:noFill/>
        </p:spPr>
        <p:txBody>
          <a:bodyPr wrap="none" lIns="0" tIns="0" rIns="0" bIns="0" rtlCol="0">
            <a:spAutoFit/>
          </a:bodyPr>
          <a:lstStyle/>
          <a:p>
            <a:pPr>
              <a:lnSpc>
                <a:spcPct val="120000"/>
              </a:lnSpc>
            </a:pPr>
            <a:r>
              <a:rPr lang="en-US" altLang="zh-CN" sz="1400" dirty="0">
                <a:solidFill>
                  <a:schemeClr val="bg1"/>
                </a:solidFill>
              </a:rPr>
              <a:t>1.</a:t>
            </a:r>
            <a:r>
              <a:rPr lang="zh-CN" altLang="en-US" sz="1400" dirty="0">
                <a:solidFill>
                  <a:schemeClr val="bg1"/>
                </a:solidFill>
              </a:rPr>
              <a:t>协同服务商将人群进行数字化的定义并形成报告</a:t>
            </a:r>
            <a:endParaRPr lang="en-US" altLang="zh-CN" sz="1400" dirty="0">
              <a:solidFill>
                <a:schemeClr val="bg1"/>
              </a:solidFill>
            </a:endParaRPr>
          </a:p>
          <a:p>
            <a:pPr>
              <a:lnSpc>
                <a:spcPct val="120000"/>
              </a:lnSpc>
            </a:pPr>
            <a:r>
              <a:rPr lang="en-US" altLang="zh-CN" sz="1400" dirty="0">
                <a:solidFill>
                  <a:schemeClr val="bg1"/>
                </a:solidFill>
              </a:rPr>
              <a:t>2.</a:t>
            </a:r>
            <a:r>
              <a:rPr lang="zh-CN" altLang="en-US" sz="1400" dirty="0">
                <a:solidFill>
                  <a:schemeClr val="bg1"/>
                </a:solidFill>
              </a:rPr>
              <a:t>协助形成定期追踪报告</a:t>
            </a:r>
          </a:p>
        </p:txBody>
      </p:sp>
      <p:sp>
        <p:nvSpPr>
          <p:cNvPr id="38" name="eye-variant-with-enlarged-pupil_31624">
            <a:extLst>
              <a:ext uri="{FF2B5EF4-FFF2-40B4-BE49-F238E27FC236}">
                <a16:creationId xmlns:a16="http://schemas.microsoft.com/office/drawing/2014/main" id="{87589DB0-8824-437F-CC33-18FC6667C488}"/>
              </a:ext>
            </a:extLst>
          </p:cNvPr>
          <p:cNvSpPr/>
          <p:nvPr/>
        </p:nvSpPr>
        <p:spPr>
          <a:xfrm>
            <a:off x="6920943" y="2770193"/>
            <a:ext cx="214506" cy="10710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2755" h="300962">
                <a:moveTo>
                  <a:pt x="301519" y="76493"/>
                </a:moveTo>
                <a:cubicBezTo>
                  <a:pt x="342518" y="76493"/>
                  <a:pt x="375754" y="109682"/>
                  <a:pt x="375754" y="150622"/>
                </a:cubicBezTo>
                <a:cubicBezTo>
                  <a:pt x="375754" y="191562"/>
                  <a:pt x="342518" y="224751"/>
                  <a:pt x="301519" y="224751"/>
                </a:cubicBezTo>
                <a:cubicBezTo>
                  <a:pt x="260520" y="224751"/>
                  <a:pt x="227284" y="191562"/>
                  <a:pt x="227284" y="150622"/>
                </a:cubicBezTo>
                <a:cubicBezTo>
                  <a:pt x="227284" y="109682"/>
                  <a:pt x="260520" y="76493"/>
                  <a:pt x="301519" y="76493"/>
                </a:cubicBezTo>
                <a:close/>
                <a:moveTo>
                  <a:pt x="392403" y="42419"/>
                </a:moveTo>
                <a:cubicBezTo>
                  <a:pt x="423327" y="68461"/>
                  <a:pt x="443496" y="106854"/>
                  <a:pt x="443496" y="150347"/>
                </a:cubicBezTo>
                <a:cubicBezTo>
                  <a:pt x="443496" y="194108"/>
                  <a:pt x="423327" y="232501"/>
                  <a:pt x="392403" y="258543"/>
                </a:cubicBezTo>
                <a:cubicBezTo>
                  <a:pt x="478185" y="231158"/>
                  <a:pt x="545411" y="173167"/>
                  <a:pt x="569613" y="150347"/>
                </a:cubicBezTo>
                <a:cubicBezTo>
                  <a:pt x="545411" y="127795"/>
                  <a:pt x="478185" y="69804"/>
                  <a:pt x="392403" y="42419"/>
                </a:cubicBezTo>
                <a:close/>
                <a:moveTo>
                  <a:pt x="210353" y="42419"/>
                </a:moveTo>
                <a:cubicBezTo>
                  <a:pt x="124841" y="69804"/>
                  <a:pt x="57345" y="127795"/>
                  <a:pt x="33412" y="150347"/>
                </a:cubicBezTo>
                <a:cubicBezTo>
                  <a:pt x="57345" y="173167"/>
                  <a:pt x="124572" y="231158"/>
                  <a:pt x="210353" y="258543"/>
                </a:cubicBezTo>
                <a:cubicBezTo>
                  <a:pt x="179429" y="232501"/>
                  <a:pt x="159261" y="194108"/>
                  <a:pt x="159261" y="150347"/>
                </a:cubicBezTo>
                <a:cubicBezTo>
                  <a:pt x="159261" y="106854"/>
                  <a:pt x="179429" y="68461"/>
                  <a:pt x="210353" y="42419"/>
                </a:cubicBezTo>
                <a:close/>
                <a:moveTo>
                  <a:pt x="301513" y="35976"/>
                </a:moveTo>
                <a:cubicBezTo>
                  <a:pt x="238050" y="35976"/>
                  <a:pt x="186689" y="87255"/>
                  <a:pt x="186689" y="150347"/>
                </a:cubicBezTo>
                <a:cubicBezTo>
                  <a:pt x="186689" y="213707"/>
                  <a:pt x="238050" y="264986"/>
                  <a:pt x="301513" y="264986"/>
                </a:cubicBezTo>
                <a:cubicBezTo>
                  <a:pt x="364706" y="264986"/>
                  <a:pt x="416067" y="213707"/>
                  <a:pt x="416067" y="150347"/>
                </a:cubicBezTo>
                <a:cubicBezTo>
                  <a:pt x="416067" y="87255"/>
                  <a:pt x="364706" y="35976"/>
                  <a:pt x="301513" y="35976"/>
                </a:cubicBezTo>
                <a:close/>
                <a:moveTo>
                  <a:pt x="301513" y="0"/>
                </a:moveTo>
                <a:cubicBezTo>
                  <a:pt x="464201" y="0"/>
                  <a:pt x="593546" y="135312"/>
                  <a:pt x="598924" y="141219"/>
                </a:cubicBezTo>
                <a:cubicBezTo>
                  <a:pt x="604033" y="146320"/>
                  <a:pt x="604033" y="154642"/>
                  <a:pt x="598924" y="159743"/>
                </a:cubicBezTo>
                <a:cubicBezTo>
                  <a:pt x="593546" y="165650"/>
                  <a:pt x="464201" y="300962"/>
                  <a:pt x="301513" y="300962"/>
                </a:cubicBezTo>
                <a:cubicBezTo>
                  <a:pt x="138555" y="300962"/>
                  <a:pt x="9210" y="165650"/>
                  <a:pt x="3832" y="159743"/>
                </a:cubicBezTo>
                <a:cubicBezTo>
                  <a:pt x="-1277" y="154642"/>
                  <a:pt x="-1277" y="146320"/>
                  <a:pt x="3832" y="141219"/>
                </a:cubicBezTo>
                <a:cubicBezTo>
                  <a:pt x="9210" y="135312"/>
                  <a:pt x="138555" y="0"/>
                  <a:pt x="301513" y="0"/>
                </a:cubicBezTo>
                <a:close/>
              </a:path>
            </a:pathLst>
          </a:custGeom>
          <a:gradFill>
            <a:gsLst>
              <a:gs pos="0">
                <a:schemeClr val="accent2"/>
              </a:gs>
              <a:gs pos="100000">
                <a:schemeClr val="accent3"/>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p:cNvSpPr txBox="1"/>
          <p:nvPr/>
        </p:nvSpPr>
        <p:spPr>
          <a:xfrm>
            <a:off x="7174532" y="3701084"/>
            <a:ext cx="538609" cy="215444"/>
          </a:xfrm>
          <a:prstGeom prst="rect">
            <a:avLst/>
          </a:prstGeom>
          <a:noFill/>
        </p:spPr>
        <p:txBody>
          <a:bodyPr wrap="none" lIns="0" tIns="0" rIns="0" bIns="0" rtlCol="0">
            <a:spAutoFit/>
          </a:bodyPr>
          <a:lstStyle/>
          <a:p>
            <a:r>
              <a:rPr lang="zh-CN" altLang="en-US" sz="1400" dirty="0">
                <a:solidFill>
                  <a:schemeClr val="bg1"/>
                </a:solidFill>
                <a:latin typeface="+mj-ea"/>
                <a:ea typeface="+mj-ea"/>
              </a:rPr>
              <a:t>市场部</a:t>
            </a:r>
          </a:p>
        </p:txBody>
      </p:sp>
      <p:sp>
        <p:nvSpPr>
          <p:cNvPr id="18" name="TextBox 17"/>
          <p:cNvSpPr txBox="1"/>
          <p:nvPr/>
        </p:nvSpPr>
        <p:spPr>
          <a:xfrm>
            <a:off x="7174532" y="3967280"/>
            <a:ext cx="3103414" cy="504112"/>
          </a:xfrm>
          <a:prstGeom prst="rect">
            <a:avLst/>
          </a:prstGeom>
          <a:noFill/>
        </p:spPr>
        <p:txBody>
          <a:bodyPr wrap="none" lIns="0" tIns="0" rIns="0" bIns="0" rtlCol="0">
            <a:spAutoFit/>
          </a:bodyPr>
          <a:lstStyle/>
          <a:p>
            <a:pPr>
              <a:lnSpc>
                <a:spcPct val="120000"/>
              </a:lnSpc>
            </a:pPr>
            <a:r>
              <a:rPr lang="zh-CN" altLang="en-US" sz="1400" dirty="0">
                <a:solidFill>
                  <a:schemeClr val="bg1"/>
                </a:solidFill>
              </a:rPr>
              <a:t>围绕策略人群进行媒体投放等计划</a:t>
            </a:r>
            <a:endParaRPr lang="en-US" altLang="zh-CN" sz="1400" dirty="0">
              <a:solidFill>
                <a:schemeClr val="bg1"/>
              </a:solidFill>
            </a:endParaRPr>
          </a:p>
          <a:p>
            <a:pPr>
              <a:lnSpc>
                <a:spcPct val="120000"/>
              </a:lnSpc>
            </a:pPr>
            <a:r>
              <a:rPr lang="zh-CN" altLang="en-US" sz="1400" dirty="0">
                <a:solidFill>
                  <a:schemeClr val="accent2">
                    <a:lumMod val="50000"/>
                  </a:schemeClr>
                </a:solidFill>
              </a:rPr>
              <a:t>关注</a:t>
            </a:r>
            <a:r>
              <a:rPr lang="en-US" altLang="zh-CN" sz="1400" dirty="0">
                <a:solidFill>
                  <a:schemeClr val="accent2">
                    <a:lumMod val="50000"/>
                  </a:schemeClr>
                </a:solidFill>
              </a:rPr>
              <a:t>KPI</a:t>
            </a:r>
            <a:r>
              <a:rPr lang="zh-CN" altLang="en-US" sz="1400" dirty="0">
                <a:solidFill>
                  <a:schemeClr val="accent2">
                    <a:lumMod val="50000"/>
                  </a:schemeClr>
                </a:solidFill>
              </a:rPr>
              <a:t>：消费者资产与策略人群渗透率</a:t>
            </a:r>
          </a:p>
        </p:txBody>
      </p:sp>
      <p:sp>
        <p:nvSpPr>
          <p:cNvPr id="39" name="eye-variant-with-enlarged-pupil_31624">
            <a:extLst>
              <a:ext uri="{FF2B5EF4-FFF2-40B4-BE49-F238E27FC236}">
                <a16:creationId xmlns:a16="http://schemas.microsoft.com/office/drawing/2014/main" id="{6EFE563A-1460-CD50-C7A7-3B74038DE054}"/>
              </a:ext>
            </a:extLst>
          </p:cNvPr>
          <p:cNvSpPr/>
          <p:nvPr/>
        </p:nvSpPr>
        <p:spPr>
          <a:xfrm>
            <a:off x="6920943" y="3746061"/>
            <a:ext cx="214506" cy="10710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2755" h="300962">
                <a:moveTo>
                  <a:pt x="301519" y="76493"/>
                </a:moveTo>
                <a:cubicBezTo>
                  <a:pt x="342518" y="76493"/>
                  <a:pt x="375754" y="109682"/>
                  <a:pt x="375754" y="150622"/>
                </a:cubicBezTo>
                <a:cubicBezTo>
                  <a:pt x="375754" y="191562"/>
                  <a:pt x="342518" y="224751"/>
                  <a:pt x="301519" y="224751"/>
                </a:cubicBezTo>
                <a:cubicBezTo>
                  <a:pt x="260520" y="224751"/>
                  <a:pt x="227284" y="191562"/>
                  <a:pt x="227284" y="150622"/>
                </a:cubicBezTo>
                <a:cubicBezTo>
                  <a:pt x="227284" y="109682"/>
                  <a:pt x="260520" y="76493"/>
                  <a:pt x="301519" y="76493"/>
                </a:cubicBezTo>
                <a:close/>
                <a:moveTo>
                  <a:pt x="392403" y="42419"/>
                </a:moveTo>
                <a:cubicBezTo>
                  <a:pt x="423327" y="68461"/>
                  <a:pt x="443496" y="106854"/>
                  <a:pt x="443496" y="150347"/>
                </a:cubicBezTo>
                <a:cubicBezTo>
                  <a:pt x="443496" y="194108"/>
                  <a:pt x="423327" y="232501"/>
                  <a:pt x="392403" y="258543"/>
                </a:cubicBezTo>
                <a:cubicBezTo>
                  <a:pt x="478185" y="231158"/>
                  <a:pt x="545411" y="173167"/>
                  <a:pt x="569613" y="150347"/>
                </a:cubicBezTo>
                <a:cubicBezTo>
                  <a:pt x="545411" y="127795"/>
                  <a:pt x="478185" y="69804"/>
                  <a:pt x="392403" y="42419"/>
                </a:cubicBezTo>
                <a:close/>
                <a:moveTo>
                  <a:pt x="210353" y="42419"/>
                </a:moveTo>
                <a:cubicBezTo>
                  <a:pt x="124841" y="69804"/>
                  <a:pt x="57345" y="127795"/>
                  <a:pt x="33412" y="150347"/>
                </a:cubicBezTo>
                <a:cubicBezTo>
                  <a:pt x="57345" y="173167"/>
                  <a:pt x="124572" y="231158"/>
                  <a:pt x="210353" y="258543"/>
                </a:cubicBezTo>
                <a:cubicBezTo>
                  <a:pt x="179429" y="232501"/>
                  <a:pt x="159261" y="194108"/>
                  <a:pt x="159261" y="150347"/>
                </a:cubicBezTo>
                <a:cubicBezTo>
                  <a:pt x="159261" y="106854"/>
                  <a:pt x="179429" y="68461"/>
                  <a:pt x="210353" y="42419"/>
                </a:cubicBezTo>
                <a:close/>
                <a:moveTo>
                  <a:pt x="301513" y="35976"/>
                </a:moveTo>
                <a:cubicBezTo>
                  <a:pt x="238050" y="35976"/>
                  <a:pt x="186689" y="87255"/>
                  <a:pt x="186689" y="150347"/>
                </a:cubicBezTo>
                <a:cubicBezTo>
                  <a:pt x="186689" y="213707"/>
                  <a:pt x="238050" y="264986"/>
                  <a:pt x="301513" y="264986"/>
                </a:cubicBezTo>
                <a:cubicBezTo>
                  <a:pt x="364706" y="264986"/>
                  <a:pt x="416067" y="213707"/>
                  <a:pt x="416067" y="150347"/>
                </a:cubicBezTo>
                <a:cubicBezTo>
                  <a:pt x="416067" y="87255"/>
                  <a:pt x="364706" y="35976"/>
                  <a:pt x="301513" y="35976"/>
                </a:cubicBezTo>
                <a:close/>
                <a:moveTo>
                  <a:pt x="301513" y="0"/>
                </a:moveTo>
                <a:cubicBezTo>
                  <a:pt x="464201" y="0"/>
                  <a:pt x="593546" y="135312"/>
                  <a:pt x="598924" y="141219"/>
                </a:cubicBezTo>
                <a:cubicBezTo>
                  <a:pt x="604033" y="146320"/>
                  <a:pt x="604033" y="154642"/>
                  <a:pt x="598924" y="159743"/>
                </a:cubicBezTo>
                <a:cubicBezTo>
                  <a:pt x="593546" y="165650"/>
                  <a:pt x="464201" y="300962"/>
                  <a:pt x="301513" y="300962"/>
                </a:cubicBezTo>
                <a:cubicBezTo>
                  <a:pt x="138555" y="300962"/>
                  <a:pt x="9210" y="165650"/>
                  <a:pt x="3832" y="159743"/>
                </a:cubicBezTo>
                <a:cubicBezTo>
                  <a:pt x="-1277" y="154642"/>
                  <a:pt x="-1277" y="146320"/>
                  <a:pt x="3832" y="141219"/>
                </a:cubicBezTo>
                <a:cubicBezTo>
                  <a:pt x="9210" y="135312"/>
                  <a:pt x="138555" y="0"/>
                  <a:pt x="301513" y="0"/>
                </a:cubicBezTo>
                <a:close/>
              </a:path>
            </a:pathLst>
          </a:custGeom>
          <a:gradFill>
            <a:gsLst>
              <a:gs pos="0">
                <a:schemeClr val="accent2"/>
              </a:gs>
              <a:gs pos="100000">
                <a:schemeClr val="accent3"/>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TextBox 18"/>
          <p:cNvSpPr txBox="1"/>
          <p:nvPr/>
        </p:nvSpPr>
        <p:spPr>
          <a:xfrm>
            <a:off x="7174532" y="4672398"/>
            <a:ext cx="538609" cy="215444"/>
          </a:xfrm>
          <a:prstGeom prst="rect">
            <a:avLst/>
          </a:prstGeom>
          <a:noFill/>
        </p:spPr>
        <p:txBody>
          <a:bodyPr wrap="none" lIns="0" tIns="0" rIns="0" bIns="0" rtlCol="0">
            <a:spAutoFit/>
          </a:bodyPr>
          <a:lstStyle/>
          <a:p>
            <a:r>
              <a:rPr lang="zh-CN" altLang="en-US" sz="1400" dirty="0">
                <a:solidFill>
                  <a:schemeClr val="bg1"/>
                </a:solidFill>
                <a:latin typeface="+mj-ea"/>
                <a:ea typeface="+mj-ea"/>
              </a:rPr>
              <a:t>电商部</a:t>
            </a:r>
          </a:p>
        </p:txBody>
      </p:sp>
      <p:sp>
        <p:nvSpPr>
          <p:cNvPr id="20" name="TextBox 19"/>
          <p:cNvSpPr txBox="1"/>
          <p:nvPr/>
        </p:nvSpPr>
        <p:spPr>
          <a:xfrm>
            <a:off x="7174532" y="4958479"/>
            <a:ext cx="2333972" cy="430887"/>
          </a:xfrm>
          <a:prstGeom prst="rect">
            <a:avLst/>
          </a:prstGeom>
          <a:noFill/>
        </p:spPr>
        <p:txBody>
          <a:bodyPr wrap="none" lIns="0" tIns="0" rIns="0" bIns="0" rtlCol="0">
            <a:spAutoFit/>
          </a:bodyPr>
          <a:lstStyle/>
          <a:p>
            <a:r>
              <a:rPr lang="zh-CN" altLang="en-US" sz="1400" dirty="0">
                <a:solidFill>
                  <a:schemeClr val="bg1"/>
                </a:solidFill>
              </a:rPr>
              <a:t>围绕策略人群人货场匹配策略</a:t>
            </a:r>
            <a:endParaRPr lang="en-US" altLang="zh-CN" sz="1400" dirty="0">
              <a:solidFill>
                <a:schemeClr val="bg1"/>
              </a:solidFill>
            </a:endParaRPr>
          </a:p>
          <a:p>
            <a:r>
              <a:rPr lang="zh-CN" altLang="en-US" sz="1400" dirty="0">
                <a:solidFill>
                  <a:schemeClr val="accent2">
                    <a:lumMod val="50000"/>
                  </a:schemeClr>
                </a:solidFill>
              </a:rPr>
              <a:t>关注</a:t>
            </a:r>
            <a:r>
              <a:rPr lang="en-US" altLang="zh-CN" sz="1400" dirty="0">
                <a:solidFill>
                  <a:schemeClr val="accent2">
                    <a:lumMod val="50000"/>
                  </a:schemeClr>
                </a:solidFill>
              </a:rPr>
              <a:t>KPI</a:t>
            </a:r>
            <a:r>
              <a:rPr lang="zh-CN" altLang="en-US" sz="1400" dirty="0">
                <a:solidFill>
                  <a:schemeClr val="accent2">
                    <a:lumMod val="50000"/>
                  </a:schemeClr>
                </a:solidFill>
              </a:rPr>
              <a:t>：后链路表现转化率</a:t>
            </a:r>
          </a:p>
        </p:txBody>
      </p:sp>
      <p:sp>
        <p:nvSpPr>
          <p:cNvPr id="40" name="eye-variant-with-enlarged-pupil_31624">
            <a:extLst>
              <a:ext uri="{FF2B5EF4-FFF2-40B4-BE49-F238E27FC236}">
                <a16:creationId xmlns:a16="http://schemas.microsoft.com/office/drawing/2014/main" id="{2A4A050D-1950-7A5E-D7BD-2FB813E20141}"/>
              </a:ext>
            </a:extLst>
          </p:cNvPr>
          <p:cNvSpPr/>
          <p:nvPr/>
        </p:nvSpPr>
        <p:spPr>
          <a:xfrm>
            <a:off x="6920943" y="4715639"/>
            <a:ext cx="214506" cy="10710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2755" h="300962">
                <a:moveTo>
                  <a:pt x="301519" y="76493"/>
                </a:moveTo>
                <a:cubicBezTo>
                  <a:pt x="342518" y="76493"/>
                  <a:pt x="375754" y="109682"/>
                  <a:pt x="375754" y="150622"/>
                </a:cubicBezTo>
                <a:cubicBezTo>
                  <a:pt x="375754" y="191562"/>
                  <a:pt x="342518" y="224751"/>
                  <a:pt x="301519" y="224751"/>
                </a:cubicBezTo>
                <a:cubicBezTo>
                  <a:pt x="260520" y="224751"/>
                  <a:pt x="227284" y="191562"/>
                  <a:pt x="227284" y="150622"/>
                </a:cubicBezTo>
                <a:cubicBezTo>
                  <a:pt x="227284" y="109682"/>
                  <a:pt x="260520" y="76493"/>
                  <a:pt x="301519" y="76493"/>
                </a:cubicBezTo>
                <a:close/>
                <a:moveTo>
                  <a:pt x="392403" y="42419"/>
                </a:moveTo>
                <a:cubicBezTo>
                  <a:pt x="423327" y="68461"/>
                  <a:pt x="443496" y="106854"/>
                  <a:pt x="443496" y="150347"/>
                </a:cubicBezTo>
                <a:cubicBezTo>
                  <a:pt x="443496" y="194108"/>
                  <a:pt x="423327" y="232501"/>
                  <a:pt x="392403" y="258543"/>
                </a:cubicBezTo>
                <a:cubicBezTo>
                  <a:pt x="478185" y="231158"/>
                  <a:pt x="545411" y="173167"/>
                  <a:pt x="569613" y="150347"/>
                </a:cubicBezTo>
                <a:cubicBezTo>
                  <a:pt x="545411" y="127795"/>
                  <a:pt x="478185" y="69804"/>
                  <a:pt x="392403" y="42419"/>
                </a:cubicBezTo>
                <a:close/>
                <a:moveTo>
                  <a:pt x="210353" y="42419"/>
                </a:moveTo>
                <a:cubicBezTo>
                  <a:pt x="124841" y="69804"/>
                  <a:pt x="57345" y="127795"/>
                  <a:pt x="33412" y="150347"/>
                </a:cubicBezTo>
                <a:cubicBezTo>
                  <a:pt x="57345" y="173167"/>
                  <a:pt x="124572" y="231158"/>
                  <a:pt x="210353" y="258543"/>
                </a:cubicBezTo>
                <a:cubicBezTo>
                  <a:pt x="179429" y="232501"/>
                  <a:pt x="159261" y="194108"/>
                  <a:pt x="159261" y="150347"/>
                </a:cubicBezTo>
                <a:cubicBezTo>
                  <a:pt x="159261" y="106854"/>
                  <a:pt x="179429" y="68461"/>
                  <a:pt x="210353" y="42419"/>
                </a:cubicBezTo>
                <a:close/>
                <a:moveTo>
                  <a:pt x="301513" y="35976"/>
                </a:moveTo>
                <a:cubicBezTo>
                  <a:pt x="238050" y="35976"/>
                  <a:pt x="186689" y="87255"/>
                  <a:pt x="186689" y="150347"/>
                </a:cubicBezTo>
                <a:cubicBezTo>
                  <a:pt x="186689" y="213707"/>
                  <a:pt x="238050" y="264986"/>
                  <a:pt x="301513" y="264986"/>
                </a:cubicBezTo>
                <a:cubicBezTo>
                  <a:pt x="364706" y="264986"/>
                  <a:pt x="416067" y="213707"/>
                  <a:pt x="416067" y="150347"/>
                </a:cubicBezTo>
                <a:cubicBezTo>
                  <a:pt x="416067" y="87255"/>
                  <a:pt x="364706" y="35976"/>
                  <a:pt x="301513" y="35976"/>
                </a:cubicBezTo>
                <a:close/>
                <a:moveTo>
                  <a:pt x="301513" y="0"/>
                </a:moveTo>
                <a:cubicBezTo>
                  <a:pt x="464201" y="0"/>
                  <a:pt x="593546" y="135312"/>
                  <a:pt x="598924" y="141219"/>
                </a:cubicBezTo>
                <a:cubicBezTo>
                  <a:pt x="604033" y="146320"/>
                  <a:pt x="604033" y="154642"/>
                  <a:pt x="598924" y="159743"/>
                </a:cubicBezTo>
                <a:cubicBezTo>
                  <a:pt x="593546" y="165650"/>
                  <a:pt x="464201" y="300962"/>
                  <a:pt x="301513" y="300962"/>
                </a:cubicBezTo>
                <a:cubicBezTo>
                  <a:pt x="138555" y="300962"/>
                  <a:pt x="9210" y="165650"/>
                  <a:pt x="3832" y="159743"/>
                </a:cubicBezTo>
                <a:cubicBezTo>
                  <a:pt x="-1277" y="154642"/>
                  <a:pt x="-1277" y="146320"/>
                  <a:pt x="3832" y="141219"/>
                </a:cubicBezTo>
                <a:cubicBezTo>
                  <a:pt x="9210" y="135312"/>
                  <a:pt x="138555" y="0"/>
                  <a:pt x="301513" y="0"/>
                </a:cubicBezTo>
                <a:close/>
              </a:path>
            </a:pathLst>
          </a:custGeom>
          <a:gradFill>
            <a:gsLst>
              <a:gs pos="0">
                <a:schemeClr val="accent2"/>
              </a:gs>
              <a:gs pos="100000">
                <a:schemeClr val="accent3"/>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p:cNvSpPr txBox="1"/>
          <p:nvPr/>
        </p:nvSpPr>
        <p:spPr>
          <a:xfrm>
            <a:off x="7174532" y="5590370"/>
            <a:ext cx="538609" cy="215444"/>
          </a:xfrm>
          <a:prstGeom prst="rect">
            <a:avLst/>
          </a:prstGeom>
          <a:noFill/>
        </p:spPr>
        <p:txBody>
          <a:bodyPr wrap="none" lIns="0" tIns="0" rIns="0" bIns="0" rtlCol="0">
            <a:spAutoFit/>
          </a:bodyPr>
          <a:lstStyle/>
          <a:p>
            <a:r>
              <a:rPr lang="zh-CN" altLang="en-US" sz="1400" dirty="0">
                <a:solidFill>
                  <a:schemeClr val="bg1"/>
                </a:solidFill>
                <a:latin typeface="+mj-ea"/>
                <a:ea typeface="+mj-ea"/>
              </a:rPr>
              <a:t>产品</a:t>
            </a:r>
            <a:r>
              <a:rPr lang="zh-CN" altLang="en-US" sz="1400" dirty="0">
                <a:solidFill>
                  <a:schemeClr val="bg1"/>
                </a:solidFill>
              </a:rPr>
              <a:t>部</a:t>
            </a:r>
          </a:p>
        </p:txBody>
      </p:sp>
      <p:sp>
        <p:nvSpPr>
          <p:cNvPr id="22" name="TextBox 21"/>
          <p:cNvSpPr txBox="1"/>
          <p:nvPr/>
        </p:nvSpPr>
        <p:spPr>
          <a:xfrm>
            <a:off x="7174532" y="5879426"/>
            <a:ext cx="2761975" cy="430887"/>
          </a:xfrm>
          <a:prstGeom prst="rect">
            <a:avLst/>
          </a:prstGeom>
          <a:noFill/>
        </p:spPr>
        <p:txBody>
          <a:bodyPr wrap="none" lIns="0" tIns="0" rIns="0" bIns="0" rtlCol="0">
            <a:spAutoFit/>
          </a:bodyPr>
          <a:lstStyle/>
          <a:p>
            <a:r>
              <a:rPr lang="zh-CN" altLang="en-US" sz="1400" dirty="0">
                <a:solidFill>
                  <a:schemeClr val="bg1"/>
                </a:solidFill>
              </a:rPr>
              <a:t>围绕策略人群设计新品</a:t>
            </a:r>
            <a:endParaRPr lang="en-US" altLang="zh-CN" sz="1400" dirty="0">
              <a:solidFill>
                <a:schemeClr val="bg1"/>
              </a:solidFill>
            </a:endParaRPr>
          </a:p>
          <a:p>
            <a:r>
              <a:rPr lang="zh-CN" altLang="en-US" sz="1400" dirty="0">
                <a:solidFill>
                  <a:schemeClr val="accent2">
                    <a:lumMod val="50000"/>
                  </a:schemeClr>
                </a:solidFill>
              </a:rPr>
              <a:t>关注产品的策略人群渗透率</a:t>
            </a:r>
            <a:r>
              <a:rPr lang="en-US" altLang="zh-CN" sz="1400" dirty="0">
                <a:solidFill>
                  <a:schemeClr val="accent2">
                    <a:lumMod val="50000"/>
                  </a:schemeClr>
                </a:solidFill>
              </a:rPr>
              <a:t>/</a:t>
            </a:r>
            <a:r>
              <a:rPr lang="zh-CN" altLang="en-US" sz="1400" dirty="0">
                <a:solidFill>
                  <a:schemeClr val="accent2">
                    <a:lumMod val="50000"/>
                  </a:schemeClr>
                </a:solidFill>
              </a:rPr>
              <a:t>转化率</a:t>
            </a:r>
          </a:p>
        </p:txBody>
      </p:sp>
      <p:sp>
        <p:nvSpPr>
          <p:cNvPr id="41" name="eye-variant-with-enlarged-pupil_31624">
            <a:extLst>
              <a:ext uri="{FF2B5EF4-FFF2-40B4-BE49-F238E27FC236}">
                <a16:creationId xmlns:a16="http://schemas.microsoft.com/office/drawing/2014/main" id="{F62F600A-EEA4-C20D-8E12-71C0DB643272}"/>
              </a:ext>
            </a:extLst>
          </p:cNvPr>
          <p:cNvSpPr/>
          <p:nvPr/>
        </p:nvSpPr>
        <p:spPr>
          <a:xfrm>
            <a:off x="6920943" y="5629632"/>
            <a:ext cx="214506" cy="10710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2755" h="300962">
                <a:moveTo>
                  <a:pt x="301519" y="76493"/>
                </a:moveTo>
                <a:cubicBezTo>
                  <a:pt x="342518" y="76493"/>
                  <a:pt x="375754" y="109682"/>
                  <a:pt x="375754" y="150622"/>
                </a:cubicBezTo>
                <a:cubicBezTo>
                  <a:pt x="375754" y="191562"/>
                  <a:pt x="342518" y="224751"/>
                  <a:pt x="301519" y="224751"/>
                </a:cubicBezTo>
                <a:cubicBezTo>
                  <a:pt x="260520" y="224751"/>
                  <a:pt x="227284" y="191562"/>
                  <a:pt x="227284" y="150622"/>
                </a:cubicBezTo>
                <a:cubicBezTo>
                  <a:pt x="227284" y="109682"/>
                  <a:pt x="260520" y="76493"/>
                  <a:pt x="301519" y="76493"/>
                </a:cubicBezTo>
                <a:close/>
                <a:moveTo>
                  <a:pt x="392403" y="42419"/>
                </a:moveTo>
                <a:cubicBezTo>
                  <a:pt x="423327" y="68461"/>
                  <a:pt x="443496" y="106854"/>
                  <a:pt x="443496" y="150347"/>
                </a:cubicBezTo>
                <a:cubicBezTo>
                  <a:pt x="443496" y="194108"/>
                  <a:pt x="423327" y="232501"/>
                  <a:pt x="392403" y="258543"/>
                </a:cubicBezTo>
                <a:cubicBezTo>
                  <a:pt x="478185" y="231158"/>
                  <a:pt x="545411" y="173167"/>
                  <a:pt x="569613" y="150347"/>
                </a:cubicBezTo>
                <a:cubicBezTo>
                  <a:pt x="545411" y="127795"/>
                  <a:pt x="478185" y="69804"/>
                  <a:pt x="392403" y="42419"/>
                </a:cubicBezTo>
                <a:close/>
                <a:moveTo>
                  <a:pt x="210353" y="42419"/>
                </a:moveTo>
                <a:cubicBezTo>
                  <a:pt x="124841" y="69804"/>
                  <a:pt x="57345" y="127795"/>
                  <a:pt x="33412" y="150347"/>
                </a:cubicBezTo>
                <a:cubicBezTo>
                  <a:pt x="57345" y="173167"/>
                  <a:pt x="124572" y="231158"/>
                  <a:pt x="210353" y="258543"/>
                </a:cubicBezTo>
                <a:cubicBezTo>
                  <a:pt x="179429" y="232501"/>
                  <a:pt x="159261" y="194108"/>
                  <a:pt x="159261" y="150347"/>
                </a:cubicBezTo>
                <a:cubicBezTo>
                  <a:pt x="159261" y="106854"/>
                  <a:pt x="179429" y="68461"/>
                  <a:pt x="210353" y="42419"/>
                </a:cubicBezTo>
                <a:close/>
                <a:moveTo>
                  <a:pt x="301513" y="35976"/>
                </a:moveTo>
                <a:cubicBezTo>
                  <a:pt x="238050" y="35976"/>
                  <a:pt x="186689" y="87255"/>
                  <a:pt x="186689" y="150347"/>
                </a:cubicBezTo>
                <a:cubicBezTo>
                  <a:pt x="186689" y="213707"/>
                  <a:pt x="238050" y="264986"/>
                  <a:pt x="301513" y="264986"/>
                </a:cubicBezTo>
                <a:cubicBezTo>
                  <a:pt x="364706" y="264986"/>
                  <a:pt x="416067" y="213707"/>
                  <a:pt x="416067" y="150347"/>
                </a:cubicBezTo>
                <a:cubicBezTo>
                  <a:pt x="416067" y="87255"/>
                  <a:pt x="364706" y="35976"/>
                  <a:pt x="301513" y="35976"/>
                </a:cubicBezTo>
                <a:close/>
                <a:moveTo>
                  <a:pt x="301513" y="0"/>
                </a:moveTo>
                <a:cubicBezTo>
                  <a:pt x="464201" y="0"/>
                  <a:pt x="593546" y="135312"/>
                  <a:pt x="598924" y="141219"/>
                </a:cubicBezTo>
                <a:cubicBezTo>
                  <a:pt x="604033" y="146320"/>
                  <a:pt x="604033" y="154642"/>
                  <a:pt x="598924" y="159743"/>
                </a:cubicBezTo>
                <a:cubicBezTo>
                  <a:pt x="593546" y="165650"/>
                  <a:pt x="464201" y="300962"/>
                  <a:pt x="301513" y="300962"/>
                </a:cubicBezTo>
                <a:cubicBezTo>
                  <a:pt x="138555" y="300962"/>
                  <a:pt x="9210" y="165650"/>
                  <a:pt x="3832" y="159743"/>
                </a:cubicBezTo>
                <a:cubicBezTo>
                  <a:pt x="-1277" y="154642"/>
                  <a:pt x="-1277" y="146320"/>
                  <a:pt x="3832" y="141219"/>
                </a:cubicBezTo>
                <a:cubicBezTo>
                  <a:pt x="9210" y="135312"/>
                  <a:pt x="138555" y="0"/>
                  <a:pt x="301513" y="0"/>
                </a:cubicBezTo>
                <a:close/>
              </a:path>
            </a:pathLst>
          </a:custGeom>
          <a:gradFill>
            <a:gsLst>
              <a:gs pos="0">
                <a:schemeClr val="accent2"/>
              </a:gs>
              <a:gs pos="100000">
                <a:schemeClr val="accent3"/>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文本框 49">
            <a:extLst>
              <a:ext uri="{FF2B5EF4-FFF2-40B4-BE49-F238E27FC236}">
                <a16:creationId xmlns:a16="http://schemas.microsoft.com/office/drawing/2014/main" id="{D54B419E-0A52-A9DB-DEEA-6B70B9A54083}"/>
              </a:ext>
            </a:extLst>
          </p:cNvPr>
          <p:cNvSpPr txBox="1"/>
          <p:nvPr/>
        </p:nvSpPr>
        <p:spPr>
          <a:xfrm>
            <a:off x="2329517" y="2351185"/>
            <a:ext cx="2231380" cy="169277"/>
          </a:xfrm>
          <a:prstGeom prst="rect">
            <a:avLst/>
          </a:prstGeom>
          <a:noFill/>
        </p:spPr>
        <p:txBody>
          <a:bodyPr wrap="none" lIns="0" tIns="0" rIns="0" bIns="0" rtlCol="0">
            <a:spAutoFit/>
          </a:bodyPr>
          <a:lstStyle/>
          <a:p>
            <a:r>
              <a:rPr lang="zh-CN" altLang="en-US" sz="1100" dirty="0">
                <a:solidFill>
                  <a:schemeClr val="accent2">
                    <a:lumMod val="50000"/>
                  </a:schemeClr>
                </a:solidFill>
              </a:rPr>
              <a:t>（注：以下数字均为模拟，非真实）</a:t>
            </a:r>
          </a:p>
        </p:txBody>
      </p:sp>
      <p:sp>
        <p:nvSpPr>
          <p:cNvPr id="53" name="文本框 52">
            <a:extLst>
              <a:ext uri="{FF2B5EF4-FFF2-40B4-BE49-F238E27FC236}">
                <a16:creationId xmlns:a16="http://schemas.microsoft.com/office/drawing/2014/main" id="{69779C0F-984F-E86A-EDFF-CDB109DE8404}"/>
              </a:ext>
            </a:extLst>
          </p:cNvPr>
          <p:cNvSpPr txBox="1"/>
          <p:nvPr/>
        </p:nvSpPr>
        <p:spPr>
          <a:xfrm>
            <a:off x="724535" y="5517135"/>
            <a:ext cx="1413849" cy="246221"/>
          </a:xfrm>
          <a:prstGeom prst="rect">
            <a:avLst/>
          </a:prstGeom>
          <a:noFill/>
        </p:spPr>
        <p:txBody>
          <a:bodyPr wrap="none" lIns="0" tIns="0" rIns="0" bIns="0" rtlCol="0">
            <a:spAutoFit/>
          </a:bodyPr>
          <a:lstStyle>
            <a:defPPr>
              <a:defRPr lang="zh-CN"/>
            </a:defPPr>
            <a:lvl1pPr>
              <a:defRPr sz="1600">
                <a:gradFill>
                  <a:gsLst>
                    <a:gs pos="0">
                      <a:schemeClr val="accent2"/>
                    </a:gs>
                    <a:gs pos="100000">
                      <a:schemeClr val="accent3"/>
                    </a:gs>
                  </a:gsLst>
                  <a:lin ang="2400000" scaled="0"/>
                </a:gradFill>
                <a:latin typeface="+mj-ea"/>
                <a:ea typeface="+mj-ea"/>
              </a:defRPr>
            </a:lvl1pPr>
          </a:lstStyle>
          <a:p>
            <a:r>
              <a:rPr lang="zh-CN" altLang="en-US" dirty="0"/>
              <a:t>策略人群仪表盘</a:t>
            </a:r>
          </a:p>
        </p:txBody>
      </p:sp>
      <p:sp>
        <p:nvSpPr>
          <p:cNvPr id="57" name="矩形 56">
            <a:extLst>
              <a:ext uri="{FF2B5EF4-FFF2-40B4-BE49-F238E27FC236}">
                <a16:creationId xmlns:a16="http://schemas.microsoft.com/office/drawing/2014/main" id="{AFF9EC75-41CC-9B61-D31E-2B394FAB9E12}"/>
              </a:ext>
            </a:extLst>
          </p:cNvPr>
          <p:cNvSpPr/>
          <p:nvPr/>
        </p:nvSpPr>
        <p:spPr>
          <a:xfrm>
            <a:off x="718476" y="5925706"/>
            <a:ext cx="1305044" cy="338326"/>
          </a:xfrm>
          <a:prstGeom prst="rect">
            <a:avLst/>
          </a:prstGeom>
          <a:gradFill>
            <a:gsLst>
              <a:gs pos="0">
                <a:schemeClr val="accent4"/>
              </a:gs>
              <a:gs pos="100000">
                <a:schemeClr val="accent3"/>
              </a:gs>
            </a:gsLst>
            <a:lin ang="4200000" scaled="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a:extLst>
              <a:ext uri="{FF2B5EF4-FFF2-40B4-BE49-F238E27FC236}">
                <a16:creationId xmlns:a16="http://schemas.microsoft.com/office/drawing/2014/main" id="{D0160B4F-6393-C2A2-928E-AD8ABF7FA935}"/>
              </a:ext>
            </a:extLst>
          </p:cNvPr>
          <p:cNvSpPr/>
          <p:nvPr/>
        </p:nvSpPr>
        <p:spPr>
          <a:xfrm>
            <a:off x="2082447" y="5925706"/>
            <a:ext cx="1305044" cy="338326"/>
          </a:xfrm>
          <a:prstGeom prst="rect">
            <a:avLst/>
          </a:prstGeom>
          <a:gradFill>
            <a:gsLst>
              <a:gs pos="0">
                <a:schemeClr val="accent2"/>
              </a:gs>
              <a:gs pos="100000">
                <a:schemeClr val="accent2">
                  <a:lumMod val="90000"/>
                </a:schemeClr>
              </a:gs>
            </a:gsLst>
            <a:lin ang="42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a:extLst>
              <a:ext uri="{FF2B5EF4-FFF2-40B4-BE49-F238E27FC236}">
                <a16:creationId xmlns:a16="http://schemas.microsoft.com/office/drawing/2014/main" id="{41193D26-6788-6C61-C698-83ED51575581}"/>
              </a:ext>
            </a:extLst>
          </p:cNvPr>
          <p:cNvSpPr/>
          <p:nvPr/>
        </p:nvSpPr>
        <p:spPr>
          <a:xfrm>
            <a:off x="3446418" y="5925706"/>
            <a:ext cx="1305044" cy="338326"/>
          </a:xfrm>
          <a:prstGeom prst="rect">
            <a:avLst/>
          </a:prstGeom>
          <a:gradFill>
            <a:gsLst>
              <a:gs pos="0">
                <a:schemeClr val="accent2"/>
              </a:gs>
              <a:gs pos="100000">
                <a:schemeClr val="accent2">
                  <a:lumMod val="90000"/>
                </a:schemeClr>
              </a:gs>
            </a:gsLst>
            <a:lin ang="42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a:extLst>
              <a:ext uri="{FF2B5EF4-FFF2-40B4-BE49-F238E27FC236}">
                <a16:creationId xmlns:a16="http://schemas.microsoft.com/office/drawing/2014/main" id="{B2A0E08D-083E-27EC-70A8-9F0BA8D354C5}"/>
              </a:ext>
            </a:extLst>
          </p:cNvPr>
          <p:cNvSpPr/>
          <p:nvPr/>
        </p:nvSpPr>
        <p:spPr>
          <a:xfrm>
            <a:off x="4810389" y="5925706"/>
            <a:ext cx="1305044" cy="338326"/>
          </a:xfrm>
          <a:prstGeom prst="rect">
            <a:avLst/>
          </a:prstGeom>
          <a:gradFill>
            <a:gsLst>
              <a:gs pos="0">
                <a:schemeClr val="accent2"/>
              </a:gs>
              <a:gs pos="100000">
                <a:schemeClr val="accent2">
                  <a:lumMod val="90000"/>
                </a:schemeClr>
              </a:gs>
            </a:gsLst>
            <a:lin ang="42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文本框 60">
            <a:extLst>
              <a:ext uri="{FF2B5EF4-FFF2-40B4-BE49-F238E27FC236}">
                <a16:creationId xmlns:a16="http://schemas.microsoft.com/office/drawing/2014/main" id="{AB103092-BBEA-CBE1-4D46-EC8D63365CF7}"/>
              </a:ext>
            </a:extLst>
          </p:cNvPr>
          <p:cNvSpPr txBox="1"/>
          <p:nvPr/>
        </p:nvSpPr>
        <p:spPr>
          <a:xfrm>
            <a:off x="918951" y="6002536"/>
            <a:ext cx="904094" cy="184666"/>
          </a:xfrm>
          <a:prstGeom prst="rect">
            <a:avLst/>
          </a:prstGeom>
          <a:noFill/>
        </p:spPr>
        <p:txBody>
          <a:bodyPr wrap="none" lIns="0" tIns="0" rIns="0" bIns="0" rtlCol="0">
            <a:spAutoFit/>
          </a:bodyPr>
          <a:lstStyle>
            <a:defPPr>
              <a:defRPr lang="zh-CN"/>
            </a:defPPr>
            <a:lvl1pPr>
              <a:defRPr sz="1600">
                <a:gradFill>
                  <a:gsLst>
                    <a:gs pos="0">
                      <a:schemeClr val="accent2"/>
                    </a:gs>
                    <a:gs pos="100000">
                      <a:schemeClr val="accent3"/>
                    </a:gs>
                  </a:gsLst>
                  <a:lin ang="2400000" scaled="0"/>
                </a:gradFill>
                <a:latin typeface="+mj-ea"/>
                <a:ea typeface="+mj-ea"/>
              </a:defRPr>
            </a:lvl1pPr>
          </a:lstStyle>
          <a:p>
            <a:r>
              <a:rPr lang="zh-CN" altLang="en-US" sz="1200" dirty="0">
                <a:solidFill>
                  <a:schemeClr val="tx1">
                    <a:lumMod val="85000"/>
                    <a:lumOff val="15000"/>
                  </a:schemeClr>
                </a:solidFill>
              </a:rPr>
              <a:t>全面性能精英</a:t>
            </a:r>
          </a:p>
        </p:txBody>
      </p:sp>
      <p:sp>
        <p:nvSpPr>
          <p:cNvPr id="62" name="文本框 61">
            <a:extLst>
              <a:ext uri="{FF2B5EF4-FFF2-40B4-BE49-F238E27FC236}">
                <a16:creationId xmlns:a16="http://schemas.microsoft.com/office/drawing/2014/main" id="{D00CB78A-6D2A-562C-ACF9-882ABFF673E5}"/>
              </a:ext>
            </a:extLst>
          </p:cNvPr>
          <p:cNvSpPr txBox="1"/>
          <p:nvPr/>
        </p:nvSpPr>
        <p:spPr>
          <a:xfrm>
            <a:off x="2282922" y="6002536"/>
            <a:ext cx="904094" cy="184666"/>
          </a:xfrm>
          <a:prstGeom prst="rect">
            <a:avLst/>
          </a:prstGeom>
          <a:noFill/>
        </p:spPr>
        <p:txBody>
          <a:bodyPr wrap="none" lIns="0" tIns="0" rIns="0" bIns="0" rtlCol="0">
            <a:spAutoFit/>
          </a:bodyPr>
          <a:lstStyle>
            <a:defPPr>
              <a:defRPr lang="zh-CN"/>
            </a:defPPr>
            <a:lvl1pPr>
              <a:defRPr sz="1600">
                <a:gradFill>
                  <a:gsLst>
                    <a:gs pos="0">
                      <a:schemeClr val="accent2"/>
                    </a:gs>
                    <a:gs pos="100000">
                      <a:schemeClr val="accent3"/>
                    </a:gs>
                  </a:gsLst>
                  <a:lin ang="2400000" scaled="0"/>
                </a:gradFill>
                <a:latin typeface="+mj-ea"/>
                <a:ea typeface="+mj-ea"/>
              </a:defRPr>
            </a:lvl1pPr>
          </a:lstStyle>
          <a:p>
            <a:r>
              <a:rPr lang="zh-CN" altLang="en-US" sz="1200" dirty="0">
                <a:solidFill>
                  <a:schemeClr val="tx1">
                    <a:lumMod val="85000"/>
                    <a:lumOff val="15000"/>
                  </a:schemeClr>
                </a:solidFill>
              </a:rPr>
              <a:t>极致电竞人群</a:t>
            </a:r>
          </a:p>
        </p:txBody>
      </p:sp>
      <p:sp>
        <p:nvSpPr>
          <p:cNvPr id="63" name="文本框 62">
            <a:extLst>
              <a:ext uri="{FF2B5EF4-FFF2-40B4-BE49-F238E27FC236}">
                <a16:creationId xmlns:a16="http://schemas.microsoft.com/office/drawing/2014/main" id="{E7E0F1CD-5B3A-DEB7-121F-73F92A5D2654}"/>
              </a:ext>
            </a:extLst>
          </p:cNvPr>
          <p:cNvSpPr txBox="1"/>
          <p:nvPr/>
        </p:nvSpPr>
        <p:spPr>
          <a:xfrm>
            <a:off x="3646893" y="6002536"/>
            <a:ext cx="904094" cy="184666"/>
          </a:xfrm>
          <a:prstGeom prst="rect">
            <a:avLst/>
          </a:prstGeom>
          <a:noFill/>
        </p:spPr>
        <p:txBody>
          <a:bodyPr wrap="none" lIns="0" tIns="0" rIns="0" bIns="0" rtlCol="0">
            <a:spAutoFit/>
          </a:bodyPr>
          <a:lstStyle>
            <a:defPPr>
              <a:defRPr lang="zh-CN"/>
            </a:defPPr>
            <a:lvl1pPr>
              <a:defRPr sz="1600">
                <a:gradFill>
                  <a:gsLst>
                    <a:gs pos="0">
                      <a:schemeClr val="accent2"/>
                    </a:gs>
                    <a:gs pos="100000">
                      <a:schemeClr val="accent3"/>
                    </a:gs>
                  </a:gsLst>
                  <a:lin ang="2400000" scaled="0"/>
                </a:gradFill>
                <a:latin typeface="+mj-ea"/>
                <a:ea typeface="+mj-ea"/>
              </a:defRPr>
            </a:lvl1pPr>
          </a:lstStyle>
          <a:p>
            <a:r>
              <a:rPr lang="zh-CN" altLang="en-US" sz="1200" dirty="0">
                <a:solidFill>
                  <a:schemeClr val="tx1">
                    <a:lumMod val="85000"/>
                    <a:lumOff val="15000"/>
                  </a:schemeClr>
                </a:solidFill>
              </a:rPr>
              <a:t>重度游戏男孩</a:t>
            </a:r>
          </a:p>
        </p:txBody>
      </p:sp>
      <p:sp>
        <p:nvSpPr>
          <p:cNvPr id="64" name="文本框 63">
            <a:extLst>
              <a:ext uri="{FF2B5EF4-FFF2-40B4-BE49-F238E27FC236}">
                <a16:creationId xmlns:a16="http://schemas.microsoft.com/office/drawing/2014/main" id="{9A0BC9CB-4B59-F1A9-3A48-30730D31D1E3}"/>
              </a:ext>
            </a:extLst>
          </p:cNvPr>
          <p:cNvSpPr txBox="1"/>
          <p:nvPr/>
        </p:nvSpPr>
        <p:spPr>
          <a:xfrm>
            <a:off x="5388371" y="6002536"/>
            <a:ext cx="149080" cy="184666"/>
          </a:xfrm>
          <a:prstGeom prst="rect">
            <a:avLst/>
          </a:prstGeom>
          <a:noFill/>
        </p:spPr>
        <p:txBody>
          <a:bodyPr wrap="none" lIns="0" tIns="0" rIns="0" bIns="0" rtlCol="0">
            <a:spAutoFit/>
          </a:bodyPr>
          <a:lstStyle>
            <a:defPPr>
              <a:defRPr lang="zh-CN"/>
            </a:defPPr>
            <a:lvl1pPr>
              <a:defRPr sz="1600">
                <a:gradFill>
                  <a:gsLst>
                    <a:gs pos="0">
                      <a:schemeClr val="accent2"/>
                    </a:gs>
                    <a:gs pos="100000">
                      <a:schemeClr val="accent3"/>
                    </a:gs>
                  </a:gsLst>
                  <a:lin ang="2400000" scaled="0"/>
                </a:gradFill>
                <a:latin typeface="+mj-ea"/>
                <a:ea typeface="+mj-ea"/>
              </a:defRPr>
            </a:lvl1pPr>
          </a:lstStyle>
          <a:p>
            <a:r>
              <a:rPr lang="en-US" altLang="zh-CN" sz="1200" dirty="0">
                <a:solidFill>
                  <a:schemeClr val="tx1">
                    <a:lumMod val="85000"/>
                    <a:lumOff val="15000"/>
                  </a:schemeClr>
                </a:solidFill>
              </a:rPr>
              <a:t>…</a:t>
            </a:r>
            <a:endParaRPr lang="zh-CN" altLang="en-US" sz="1200" dirty="0">
              <a:solidFill>
                <a:schemeClr val="tx1">
                  <a:lumMod val="85000"/>
                  <a:lumOff val="15000"/>
                </a:schemeClr>
              </a:solidFill>
            </a:endParaRPr>
          </a:p>
        </p:txBody>
      </p:sp>
      <p:sp>
        <p:nvSpPr>
          <p:cNvPr id="67" name="矩形 66">
            <a:extLst>
              <a:ext uri="{FF2B5EF4-FFF2-40B4-BE49-F238E27FC236}">
                <a16:creationId xmlns:a16="http://schemas.microsoft.com/office/drawing/2014/main" id="{64F4ACD1-88D0-10B1-F9E7-061C5569630C}"/>
              </a:ext>
            </a:extLst>
          </p:cNvPr>
          <p:cNvSpPr/>
          <p:nvPr/>
        </p:nvSpPr>
        <p:spPr>
          <a:xfrm>
            <a:off x="719138" y="558703"/>
            <a:ext cx="54000" cy="324000"/>
          </a:xfrm>
          <a:prstGeom prst="rect">
            <a:avLst/>
          </a:prstGeom>
          <a:gradFill>
            <a:gsLst>
              <a:gs pos="0">
                <a:schemeClr val="accent2"/>
              </a:gs>
              <a:gs pos="100000">
                <a:schemeClr val="accent3"/>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8" name="矩形 67">
            <a:extLst>
              <a:ext uri="{FF2B5EF4-FFF2-40B4-BE49-F238E27FC236}">
                <a16:creationId xmlns:a16="http://schemas.microsoft.com/office/drawing/2014/main" id="{7D04C485-C8B2-5D54-DC7F-C4A3A32B9250}"/>
              </a:ext>
            </a:extLst>
          </p:cNvPr>
          <p:cNvSpPr/>
          <p:nvPr/>
        </p:nvSpPr>
        <p:spPr>
          <a:xfrm>
            <a:off x="719138" y="720703"/>
            <a:ext cx="28800" cy="16200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ICON" val="#85194;"/>
</p:tagLst>
</file>

<file path=ppt/theme/theme1.xml><?xml version="1.0" encoding="utf-8"?>
<a:theme xmlns:a="http://schemas.openxmlformats.org/drawingml/2006/main" name="六白（P界达人）">
  <a:themeElements>
    <a:clrScheme name="自定义 2">
      <a:dk1>
        <a:sysClr val="windowText" lastClr="000000"/>
      </a:dk1>
      <a:lt1>
        <a:sysClr val="window" lastClr="FFFFFF"/>
      </a:lt1>
      <a:dk2>
        <a:srgbClr val="4472C4"/>
      </a:dk2>
      <a:lt2>
        <a:srgbClr val="E7E6E6"/>
      </a:lt2>
      <a:accent1>
        <a:srgbClr val="1E2020"/>
      </a:accent1>
      <a:accent2>
        <a:srgbClr val="FAE3CA"/>
      </a:accent2>
      <a:accent3>
        <a:srgbClr val="E0AC7D"/>
      </a:accent3>
      <a:accent4>
        <a:srgbClr val="E3BB7E"/>
      </a:accent4>
      <a:accent5>
        <a:srgbClr val="0B1013"/>
      </a:accent5>
      <a:accent6>
        <a:srgbClr val="70AD47"/>
      </a:accent6>
      <a:hlink>
        <a:srgbClr val="0563C1"/>
      </a:hlink>
      <a:folHlink>
        <a:srgbClr val="954F72"/>
      </a:folHlink>
    </a:clrScheme>
    <a:fontScheme name="自定义 1">
      <a:majorFont>
        <a:latin typeface="OPPOSans B"/>
        <a:ea typeface="阿里巴巴普惠体 Medium"/>
        <a:cs typeface=""/>
      </a:majorFont>
      <a:minorFont>
        <a:latin typeface="OPPOSans M"/>
        <a:ea typeface="阿里巴巴普惠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dirty="0" smtClean="0"/>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7460</TotalTime>
  <Words>2185</Words>
  <Application>Microsoft Office PowerPoint</Application>
  <PresentationFormat>自定义</PresentationFormat>
  <Paragraphs>501</Paragraphs>
  <Slides>20</Slides>
  <Notes>2</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20</vt:i4>
      </vt:variant>
    </vt:vector>
  </HeadingPairs>
  <TitlesOfParts>
    <vt:vector size="38" baseType="lpstr">
      <vt:lpstr>OPPOSans B</vt:lpstr>
      <vt:lpstr>OPPOSans H</vt:lpstr>
      <vt:lpstr>OPPOSans M</vt:lpstr>
      <vt:lpstr>OPPOSans R</vt:lpstr>
      <vt:lpstr>阿里巴巴普惠体</vt:lpstr>
      <vt:lpstr>阿里巴巴普惠体 2.0 55 Regular</vt:lpstr>
      <vt:lpstr>阿里巴巴普惠体 B</vt:lpstr>
      <vt:lpstr>阿里巴巴普惠体 Medium</vt:lpstr>
      <vt:lpstr>汉仪雅酷黑 45W</vt:lpstr>
      <vt:lpstr>思源黑体 CN Bold</vt:lpstr>
      <vt:lpstr>思源宋体 CN Heavy</vt:lpstr>
      <vt:lpstr>Arial</vt:lpstr>
      <vt:lpstr>Bahnschrift SemiBold</vt:lpstr>
      <vt:lpstr>Bahnschrift SemiLight</vt:lpstr>
      <vt:lpstr>Calibri</vt:lpstr>
      <vt:lpstr>Segoe UI Light</vt:lpstr>
      <vt:lpstr>Wingdings</vt:lpstr>
      <vt:lpstr>六白（P界达人）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china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品牌全域人群价值经营指南ppt模板</dc:title>
  <dc:creator>六白</dc:creator>
  <cp:keywords>P界达人</cp:keywords>
  <dc:description>www.51pptmoban.com</dc:description>
  <cp:lastModifiedBy>Win user</cp:lastModifiedBy>
  <cp:revision>54</cp:revision>
  <dcterms:created xsi:type="dcterms:W3CDTF">2022-05-24T06:32:33Z</dcterms:created>
  <dcterms:modified xsi:type="dcterms:W3CDTF">2022-11-03T12:51:13Z</dcterms:modified>
</cp:coreProperties>
</file>