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p:sldMasterIdLst>
    <p:sldMasterId id="2147483672" r:id="rId1"/>
    <p:sldMasterId id="2147484174" r:id="rId2"/>
  </p:sldMasterIdLst>
  <p:notesMasterIdLst>
    <p:notesMasterId r:id="rId18"/>
  </p:notesMasterIdLst>
  <p:handoutMasterIdLst>
    <p:handoutMasterId r:id="rId19"/>
  </p:handoutMasterIdLst>
  <p:sldIdLst>
    <p:sldId id="426" r:id="rId3"/>
    <p:sldId id="381" r:id="rId4"/>
    <p:sldId id="260" r:id="rId5"/>
    <p:sldId id="410" r:id="rId6"/>
    <p:sldId id="409" r:id="rId7"/>
    <p:sldId id="424" r:id="rId8"/>
    <p:sldId id="408" r:id="rId9"/>
    <p:sldId id="412" r:id="rId10"/>
    <p:sldId id="362" r:id="rId11"/>
    <p:sldId id="419" r:id="rId12"/>
    <p:sldId id="414" r:id="rId13"/>
    <p:sldId id="415" r:id="rId14"/>
    <p:sldId id="402" r:id="rId15"/>
    <p:sldId id="1126" r:id="rId16"/>
    <p:sldId id="1127" r:id="rId17"/>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5pPr>
    <a:lvl6pPr marL="22860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6pPr>
    <a:lvl7pPr marL="27432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7pPr>
    <a:lvl8pPr marL="32004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8pPr>
    <a:lvl9pPr marL="36576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9pPr>
  </p:defaultTextStyle>
  <p:extLst>
    <p:ext uri="{EFAFB233-063F-42B5-8137-9DF3F51BA10A}">
      <p15:sldGuideLst xmlns:p15="http://schemas.microsoft.com/office/powerpoint/2012/main">
        <p15:guide id="1" orient="horz" pos="1253" userDrawn="1">
          <p15:clr>
            <a:srgbClr val="A4A3A4"/>
          </p15:clr>
        </p15:guide>
        <p15:guide id="2" pos="2842">
          <p15:clr>
            <a:srgbClr val="A4A3A4"/>
          </p15:clr>
        </p15:guide>
        <p15:guide id="3" pos="1459">
          <p15:clr>
            <a:srgbClr val="A4A3A4"/>
          </p15:clr>
        </p15:guide>
        <p15:guide id="4" orient="horz" pos="3203" userDrawn="1">
          <p15:clr>
            <a:srgbClr val="A4A3A4"/>
          </p15:clr>
        </p15:guide>
        <p15:guide id="5" orient="horz" pos="3838" userDrawn="1">
          <p15:clr>
            <a:srgbClr val="A4A3A4"/>
          </p15:clr>
        </p15:guide>
        <p15:guide id="6" pos="3840">
          <p15:clr>
            <a:srgbClr val="A4A3A4"/>
          </p15:clr>
        </p15:guide>
        <p15:guide id="7" pos="542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o chang" initials="zc" lastIdx="1" clrIdx="0">
    <p:extLst>
      <p:ext uri="{19B8F6BF-5375-455C-9EA6-DF929625EA0E}">
        <p15:presenceInfo xmlns:p15="http://schemas.microsoft.com/office/powerpoint/2012/main" userId="zhao cha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3DD"/>
    <a:srgbClr val="C05466"/>
    <a:srgbClr val="42CFD5"/>
    <a:srgbClr val="BFE5F2"/>
    <a:srgbClr val="ED7D31"/>
    <a:srgbClr val="DF6613"/>
    <a:srgbClr val="0A0A0A"/>
    <a:srgbClr val="EFB1AF"/>
    <a:srgbClr val="C00000"/>
    <a:srgbClr val="FBE5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889" autoAdjust="0"/>
    <p:restoredTop sz="94537" autoAdjust="0"/>
  </p:normalViewPr>
  <p:slideViewPr>
    <p:cSldViewPr snapToGrid="0" snapToObjects="1">
      <p:cViewPr>
        <p:scale>
          <a:sx n="75" d="100"/>
          <a:sy n="75" d="100"/>
        </p:scale>
        <p:origin x="960" y="516"/>
      </p:cViewPr>
      <p:guideLst>
        <p:guide orient="horz" pos="1253"/>
        <p:guide pos="2842"/>
        <p:guide pos="1459"/>
        <p:guide orient="horz" pos="3203"/>
        <p:guide orient="horz" pos="3838"/>
        <p:guide pos="3840"/>
        <p:guide pos="5428"/>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104" d="100"/>
          <a:sy n="104" d="100"/>
        </p:scale>
        <p:origin x="2322" y="12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DEDEF6DC-09BC-40C7-9BC1-DF4BDC57D8B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0" hangingPunct="0">
              <a:buFontTx/>
              <a:buNone/>
              <a:defRPr sz="1200"/>
            </a:lvl1pPr>
          </a:lstStyle>
          <a:p>
            <a:pPr>
              <a:defRPr/>
            </a:pP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3" name="日期占位符 2">
            <a:extLst>
              <a:ext uri="{FF2B5EF4-FFF2-40B4-BE49-F238E27FC236}">
                <a16:creationId xmlns:a16="http://schemas.microsoft.com/office/drawing/2014/main" id="{C9891D9F-0AAA-4CDA-AC23-786E1F3407F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0" hangingPunct="0">
              <a:buFontTx/>
              <a:buNone/>
              <a:defRPr sz="1200"/>
            </a:lvl1pPr>
          </a:lstStyle>
          <a:p>
            <a:pPr>
              <a:defRPr/>
            </a:pPr>
            <a:fld id="{3947778D-EF5D-43BC-90CF-CAA0D2F70A52}" type="datetimeFigureOut">
              <a:rPr lang="zh-CN" altLang="en-US">
                <a:latin typeface="阿里巴巴普惠体 2.0 45 Light" panose="00020600040101010101" pitchFamily="18" charset="-122"/>
                <a:ea typeface="阿里巴巴普惠体 2.0 45 Light" panose="00020600040101010101" pitchFamily="18" charset="-122"/>
              </a:rPr>
              <a:pPr>
                <a:defRPr/>
              </a:pPr>
              <a:t>2022/11/3</a:t>
            </a:fld>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4" name="页脚占位符 3">
            <a:extLst>
              <a:ext uri="{FF2B5EF4-FFF2-40B4-BE49-F238E27FC236}">
                <a16:creationId xmlns:a16="http://schemas.microsoft.com/office/drawing/2014/main" id="{9F3DB73B-3129-444B-A28E-99AEBB8AAB6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0" hangingPunct="0">
              <a:buFontTx/>
              <a:buNone/>
              <a:defRPr sz="1200"/>
            </a:lvl1pPr>
          </a:lstStyle>
          <a:p>
            <a:pPr>
              <a:defRPr/>
            </a:pPr>
            <a:endParaRPr lang="zh-CN" altLang="en-US" dirty="0">
              <a:latin typeface="阿里巴巴普惠体 2.0 45 Light" panose="00020600040101010101" pitchFamily="18" charset="-122"/>
              <a:ea typeface="阿里巴巴普惠体 2.0 45 Light" panose="00020600040101010101" pitchFamily="18" charset="-122"/>
            </a:endParaRPr>
          </a:p>
        </p:txBody>
      </p:sp>
      <p:sp>
        <p:nvSpPr>
          <p:cNvPr id="5" name="灯片编号占位符 4">
            <a:extLst>
              <a:ext uri="{FF2B5EF4-FFF2-40B4-BE49-F238E27FC236}">
                <a16:creationId xmlns:a16="http://schemas.microsoft.com/office/drawing/2014/main" id="{CE022020-4673-4AD4-BD9B-2871D35ACE30}"/>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smtClean="0"/>
            </a:lvl1pPr>
          </a:lstStyle>
          <a:p>
            <a:pPr>
              <a:defRPr/>
            </a:pPr>
            <a:fld id="{470042FF-F93C-4B04-A694-E32F5A37B5C5}" type="slidenum">
              <a:rPr lang="zh-CN" altLang="en-US">
                <a:latin typeface="阿里巴巴普惠体 2.0 45 Light" panose="00020600040101010101" pitchFamily="18" charset="-122"/>
                <a:ea typeface="阿里巴巴普惠体 2.0 45 Light" panose="00020600040101010101" pitchFamily="18" charset="-122"/>
              </a:rPr>
              <a:pPr>
                <a:defRPr/>
              </a:pPr>
              <a:t>‹#›</a:t>
            </a:fld>
            <a:endParaRPr lang="zh-CN" altLang="en-US" dirty="0">
              <a:latin typeface="阿里巴巴普惠体 2.0 45 Light" panose="00020600040101010101" pitchFamily="18" charset="-122"/>
              <a:ea typeface="阿里巴巴普惠体 2.0 45 Light" panose="00020600040101010101" pitchFamily="18"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40ECD6D6-1E97-4B1C-BA15-49DB8136E2D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buFontTx/>
              <a:buNone/>
              <a:defRPr sz="1200">
                <a:latin typeface="阿里巴巴普惠体 2.0 45 Light" panose="00020600040101010101" pitchFamily="18" charset="-122"/>
                <a:ea typeface="阿里巴巴普惠体 2.0 45 Light" panose="00020600040101010101" pitchFamily="18" charset="-122"/>
              </a:defRPr>
            </a:lvl1pPr>
          </a:lstStyle>
          <a:p>
            <a:pPr>
              <a:defRPr/>
            </a:pPr>
            <a:endParaRPr lang="zh-CN" altLang="en-US" dirty="0"/>
          </a:p>
        </p:txBody>
      </p:sp>
      <p:sp>
        <p:nvSpPr>
          <p:cNvPr id="3" name="日期占位符 2">
            <a:extLst>
              <a:ext uri="{FF2B5EF4-FFF2-40B4-BE49-F238E27FC236}">
                <a16:creationId xmlns:a16="http://schemas.microsoft.com/office/drawing/2014/main" id="{78171179-A7D9-434C-8B51-5282C8822C67}"/>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buFontTx/>
              <a:buNone/>
              <a:defRPr sz="1200">
                <a:latin typeface="阿里巴巴普惠体 2.0 45 Light" panose="00020600040101010101" pitchFamily="18" charset="-122"/>
                <a:ea typeface="阿里巴巴普惠体 2.0 45 Light" panose="00020600040101010101" pitchFamily="18" charset="-122"/>
              </a:defRPr>
            </a:lvl1pPr>
          </a:lstStyle>
          <a:p>
            <a:pPr>
              <a:defRPr/>
            </a:pPr>
            <a:fld id="{1EE84893-29C9-4962-A0C0-452442AD8B76}" type="datetimeFigureOut">
              <a:rPr lang="zh-CN" altLang="en-US" smtClean="0"/>
              <a:pPr>
                <a:defRPr/>
              </a:pPr>
              <a:t>2022/11/3</a:t>
            </a:fld>
            <a:endParaRPr lang="zh-CN" altLang="en-US" dirty="0"/>
          </a:p>
        </p:txBody>
      </p:sp>
      <p:sp>
        <p:nvSpPr>
          <p:cNvPr id="4" name="幻灯片图像占位符 3">
            <a:extLst>
              <a:ext uri="{FF2B5EF4-FFF2-40B4-BE49-F238E27FC236}">
                <a16:creationId xmlns:a16="http://schemas.microsoft.com/office/drawing/2014/main" id="{E220D0B8-6BB3-47A2-996E-175E6B9083D5}"/>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dirty="0"/>
          </a:p>
        </p:txBody>
      </p:sp>
      <p:sp>
        <p:nvSpPr>
          <p:cNvPr id="5" name="备注占位符 4">
            <a:extLst>
              <a:ext uri="{FF2B5EF4-FFF2-40B4-BE49-F238E27FC236}">
                <a16:creationId xmlns:a16="http://schemas.microsoft.com/office/drawing/2014/main" id="{84D2E46F-C56D-41C5-AABB-F26CC18A0D62}"/>
              </a:ext>
            </a:extLst>
          </p:cNvPr>
          <p:cNvSpPr>
            <a:spLocks noGrp="1"/>
          </p:cNvSpPr>
          <p:nvPr>
            <p:ph type="body" sz="quarter" idx="3"/>
          </p:nvPr>
        </p:nvSpPr>
        <p:spPr>
          <a:xfrm>
            <a:off x="685800" y="4400550"/>
            <a:ext cx="5486400" cy="3600450"/>
          </a:xfrm>
          <a:prstGeom prst="rect">
            <a:avLst/>
          </a:prstGeom>
        </p:spPr>
        <p:txBody>
          <a:bodyPr vert="horz" wrap="square" lIns="91440" tIns="45720" rIns="91440" bIns="45720" numCol="1" anchor="t" anchorCtr="0" compatLnSpc="1"/>
          <a:lstStyle/>
          <a:p>
            <a:pPr lvl="0"/>
            <a:r>
              <a:rPr lang="zh-CN" altLang="en-US" noProof="0" dirty="0"/>
              <a:t>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p>
        </p:txBody>
      </p:sp>
      <p:sp>
        <p:nvSpPr>
          <p:cNvPr id="6" name="页脚占位符 5">
            <a:extLst>
              <a:ext uri="{FF2B5EF4-FFF2-40B4-BE49-F238E27FC236}">
                <a16:creationId xmlns:a16="http://schemas.microsoft.com/office/drawing/2014/main" id="{96D9E2C7-EE4C-4951-AE0D-4A43275D48E4}"/>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buFontTx/>
              <a:buNone/>
              <a:defRPr sz="1200">
                <a:latin typeface="阿里巴巴普惠体 2.0 45 Light" panose="00020600040101010101" pitchFamily="18" charset="-122"/>
                <a:ea typeface="阿里巴巴普惠体 2.0 45 Light" panose="00020600040101010101" pitchFamily="18" charset="-122"/>
              </a:defRPr>
            </a:lvl1pPr>
          </a:lstStyle>
          <a:p>
            <a:pPr>
              <a:defRPr/>
            </a:pPr>
            <a:endParaRPr lang="zh-CN" altLang="en-US" dirty="0"/>
          </a:p>
        </p:txBody>
      </p:sp>
      <p:sp>
        <p:nvSpPr>
          <p:cNvPr id="7" name="灯片编号占位符 6">
            <a:extLst>
              <a:ext uri="{FF2B5EF4-FFF2-40B4-BE49-F238E27FC236}">
                <a16:creationId xmlns:a16="http://schemas.microsoft.com/office/drawing/2014/main" id="{26B94003-64BC-4143-85F4-427317E71BC6}"/>
              </a:ext>
            </a:extLst>
          </p:cNvPr>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atin typeface="阿里巴巴普惠体 2.0 45 Light" panose="00020600040101010101" pitchFamily="18" charset="-122"/>
                <a:ea typeface="阿里巴巴普惠体 2.0 45 Light" panose="00020600040101010101" pitchFamily="18" charset="-122"/>
              </a:defRPr>
            </a:lvl1pPr>
          </a:lstStyle>
          <a:p>
            <a:pPr>
              <a:defRPr/>
            </a:pPr>
            <a:fld id="{D4436382-D5C0-4019-B924-78FC0E14F7A2}" type="slidenum">
              <a:rPr lang="zh-CN" altLang="en-US" smtClean="0"/>
              <a:pPr>
                <a:defRPr/>
              </a:pPr>
              <a:t>‹#›</a:t>
            </a:fld>
            <a:endParaRPr lang="zh-CN" altLang="en-US" dirty="0"/>
          </a:p>
        </p:txBody>
      </p:sp>
    </p:spTree>
    <p:extLst>
      <p:ext uri="{BB962C8B-B14F-4D97-AF65-F5344CB8AC3E}">
        <p14:creationId xmlns:p14="http://schemas.microsoft.com/office/powerpoint/2010/main" val="339911540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阿里巴巴普惠体 2.0 45 Light" panose="00020600040101010101" pitchFamily="18" charset="-122"/>
        <a:ea typeface="阿里巴巴普惠体 2.0 45 Light" panose="00020600040101010101" pitchFamily="18" charset="-122"/>
        <a:cs typeface="+mn-cs"/>
      </a:defRPr>
    </a:lvl1pPr>
    <a:lvl2pPr marL="457200" algn="l" rtl="0" eaLnBrk="0" fontAlgn="base" hangingPunct="0">
      <a:spcBef>
        <a:spcPct val="30000"/>
      </a:spcBef>
      <a:spcAft>
        <a:spcPct val="0"/>
      </a:spcAft>
      <a:defRPr sz="1200" kern="1200">
        <a:solidFill>
          <a:schemeClr val="tx1"/>
        </a:solidFill>
        <a:latin typeface="阿里巴巴普惠体 2.0 45 Light" panose="00020600040101010101" pitchFamily="18" charset="-122"/>
        <a:ea typeface="阿里巴巴普惠体 2.0 45 Light" panose="00020600040101010101" pitchFamily="18" charset="-122"/>
        <a:cs typeface="+mn-cs"/>
      </a:defRPr>
    </a:lvl2pPr>
    <a:lvl3pPr marL="914400" algn="l" rtl="0" eaLnBrk="0" fontAlgn="base" hangingPunct="0">
      <a:spcBef>
        <a:spcPct val="30000"/>
      </a:spcBef>
      <a:spcAft>
        <a:spcPct val="0"/>
      </a:spcAft>
      <a:defRPr sz="1200" kern="1200">
        <a:solidFill>
          <a:schemeClr val="tx1"/>
        </a:solidFill>
        <a:latin typeface="阿里巴巴普惠体 2.0 45 Light" panose="00020600040101010101" pitchFamily="18" charset="-122"/>
        <a:ea typeface="阿里巴巴普惠体 2.0 45 Light" panose="00020600040101010101" pitchFamily="18" charset="-122"/>
        <a:cs typeface="+mn-cs"/>
      </a:defRPr>
    </a:lvl3pPr>
    <a:lvl4pPr marL="1371600" algn="l" rtl="0" eaLnBrk="0" fontAlgn="base" hangingPunct="0">
      <a:spcBef>
        <a:spcPct val="30000"/>
      </a:spcBef>
      <a:spcAft>
        <a:spcPct val="0"/>
      </a:spcAft>
      <a:defRPr sz="1200" kern="1200">
        <a:solidFill>
          <a:schemeClr val="tx1"/>
        </a:solidFill>
        <a:latin typeface="阿里巴巴普惠体 2.0 45 Light" panose="00020600040101010101" pitchFamily="18" charset="-122"/>
        <a:ea typeface="阿里巴巴普惠体 2.0 45 Light" panose="00020600040101010101" pitchFamily="18" charset="-122"/>
        <a:cs typeface="+mn-cs"/>
      </a:defRPr>
    </a:lvl4pPr>
    <a:lvl5pPr marL="1828800" algn="l" rtl="0" eaLnBrk="0" fontAlgn="base" hangingPunct="0">
      <a:spcBef>
        <a:spcPct val="30000"/>
      </a:spcBef>
      <a:spcAft>
        <a:spcPct val="0"/>
      </a:spcAft>
      <a:defRPr sz="1200" kern="1200">
        <a:solidFill>
          <a:schemeClr val="tx1"/>
        </a:solidFill>
        <a:latin typeface="阿里巴巴普惠体 2.0 45 Light" panose="00020600040101010101" pitchFamily="18" charset="-122"/>
        <a:ea typeface="阿里巴巴普惠体 2.0 45 Light"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a:extLst>
              <a:ext uri="{FF2B5EF4-FFF2-40B4-BE49-F238E27FC236}">
                <a16:creationId xmlns:a16="http://schemas.microsoft.com/office/drawing/2014/main" id="{38B2C759-C3B3-4723-8E47-835219DDF6D4}"/>
              </a:ext>
            </a:extLst>
          </p:cNvPr>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备注占位符 2">
            <a:extLst>
              <a:ext uri="{FF2B5EF4-FFF2-40B4-BE49-F238E27FC236}">
                <a16:creationId xmlns:a16="http://schemas.microsoft.com/office/drawing/2014/main" id="{0E80293F-B9E0-4FE7-B8A6-208B14872C0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p>
            <a:endParaRPr lang="zh-CN" altLang="en-US"/>
          </a:p>
        </p:txBody>
      </p:sp>
      <p:sp>
        <p:nvSpPr>
          <p:cNvPr id="13316" name="灯片编号占位符 3">
            <a:extLst>
              <a:ext uri="{FF2B5EF4-FFF2-40B4-BE49-F238E27FC236}">
                <a16:creationId xmlns:a16="http://schemas.microsoft.com/office/drawing/2014/main" id="{085DF20B-3B12-4693-B327-04BCBE10FDB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fld id="{A09E275F-CC4A-4F69-A385-0A6D4CDE3F79}" type="slidenum">
              <a:rPr lang="zh-CN" altLang="en-US">
                <a:latin typeface="阿里巴巴普惠体 2.0 45 Light" panose="00020600040101010101" pitchFamily="18" charset="-122"/>
                <a:ea typeface="阿里巴巴普惠体 2.0 45 Light" panose="00020600040101010101" pitchFamily="18" charset="-122"/>
              </a:rPr>
              <a:pPr/>
              <a:t>1</a:t>
            </a:fld>
            <a:endParaRPr lang="zh-CN" altLang="en-US" dirty="0">
              <a:latin typeface="阿里巴巴普惠体 2.0 45 Light" panose="00020600040101010101" pitchFamily="18" charset="-122"/>
              <a:ea typeface="阿里巴巴普惠体 2.0 45 Light" panose="00020600040101010101" pitchFamily="18" charset="-122"/>
            </a:endParaRPr>
          </a:p>
        </p:txBody>
      </p:sp>
    </p:spTree>
    <p:extLst>
      <p:ext uri="{BB962C8B-B14F-4D97-AF65-F5344CB8AC3E}">
        <p14:creationId xmlns:p14="http://schemas.microsoft.com/office/powerpoint/2010/main" val="25764096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a:defRPr/>
            </a:pPr>
            <a:fld id="{D4436382-D5C0-4019-B924-78FC0E14F7A2}" type="slidenum">
              <a:rPr lang="zh-CN" altLang="en-US" smtClean="0"/>
              <a:pPr>
                <a:defRPr/>
              </a:pPr>
              <a:t>10</a:t>
            </a:fld>
            <a:endParaRPr lang="zh-CN" altLang="en-US"/>
          </a:p>
        </p:txBody>
      </p:sp>
    </p:spTree>
    <p:extLst>
      <p:ext uri="{BB962C8B-B14F-4D97-AF65-F5344CB8AC3E}">
        <p14:creationId xmlns:p14="http://schemas.microsoft.com/office/powerpoint/2010/main" val="35664190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a:defRPr/>
            </a:pPr>
            <a:fld id="{D4436382-D5C0-4019-B924-78FC0E14F7A2}" type="slidenum">
              <a:rPr lang="zh-CN" altLang="en-US" smtClean="0"/>
              <a:pPr>
                <a:defRPr/>
              </a:pPr>
              <a:t>11</a:t>
            </a:fld>
            <a:endParaRPr lang="zh-CN" altLang="en-US"/>
          </a:p>
        </p:txBody>
      </p:sp>
    </p:spTree>
    <p:extLst>
      <p:ext uri="{BB962C8B-B14F-4D97-AF65-F5344CB8AC3E}">
        <p14:creationId xmlns:p14="http://schemas.microsoft.com/office/powerpoint/2010/main" val="36201357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D4436382-D5C0-4019-B924-78FC0E14F7A2}" type="slidenum">
              <a:rPr lang="zh-CN" altLang="en-US" smtClean="0"/>
              <a:pPr>
                <a:defRPr/>
              </a:pPr>
              <a:t>12</a:t>
            </a:fld>
            <a:endParaRPr lang="zh-CN" altLang="en-US"/>
          </a:p>
        </p:txBody>
      </p:sp>
    </p:spTree>
    <p:extLst>
      <p:ext uri="{BB962C8B-B14F-4D97-AF65-F5344CB8AC3E}">
        <p14:creationId xmlns:p14="http://schemas.microsoft.com/office/powerpoint/2010/main" val="6149492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a:extLst>
              <a:ext uri="{FF2B5EF4-FFF2-40B4-BE49-F238E27FC236}">
                <a16:creationId xmlns:a16="http://schemas.microsoft.com/office/drawing/2014/main" id="{F12D2507-68CA-4D54-86E8-250D3615EF5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a:extLst>
              <a:ext uri="{FF2B5EF4-FFF2-40B4-BE49-F238E27FC236}">
                <a16:creationId xmlns:a16="http://schemas.microsoft.com/office/drawing/2014/main" id="{772C3023-D57C-4BC7-8E8E-AA0E16F93BE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p>
            <a:endParaRPr lang="zh-CN" altLang="en-US"/>
          </a:p>
        </p:txBody>
      </p:sp>
      <p:sp>
        <p:nvSpPr>
          <p:cNvPr id="15364" name="灯片编号占位符 3">
            <a:extLst>
              <a:ext uri="{FF2B5EF4-FFF2-40B4-BE49-F238E27FC236}">
                <a16:creationId xmlns:a16="http://schemas.microsoft.com/office/drawing/2014/main" id="{6EF75D21-8BCA-42DD-934A-C8E2038572F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fld id="{7739EB43-6E4A-4576-AC90-BC378C4F1085}" type="slidenum">
              <a:rPr lang="zh-CN" altLang="en-US">
                <a:latin typeface="阿里巴巴普惠体 2.0 45 Light" panose="00020600040101010101" pitchFamily="18" charset="-122"/>
                <a:ea typeface="阿里巴巴普惠体 2.0 45 Light" panose="00020600040101010101" pitchFamily="18" charset="-122"/>
              </a:rPr>
              <a:pPr/>
              <a:t>2</a:t>
            </a:fld>
            <a:endParaRPr lang="zh-CN" altLang="en-US" dirty="0">
              <a:latin typeface="阿里巴巴普惠体 2.0 45 Light" panose="00020600040101010101" pitchFamily="18" charset="-122"/>
              <a:ea typeface="阿里巴巴普惠体 2.0 45 Light" panose="00020600040101010101" pitchFamily="18" charset="-122"/>
            </a:endParaRPr>
          </a:p>
        </p:txBody>
      </p:sp>
    </p:spTree>
    <p:extLst>
      <p:ext uri="{BB962C8B-B14F-4D97-AF65-F5344CB8AC3E}">
        <p14:creationId xmlns:p14="http://schemas.microsoft.com/office/powerpoint/2010/main" val="20662850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D4436382-D5C0-4019-B924-78FC0E14F7A2}" type="slidenum">
              <a:rPr lang="zh-CN" altLang="en-US" smtClean="0"/>
              <a:pPr>
                <a:defRPr/>
              </a:pPr>
              <a:t>3</a:t>
            </a:fld>
            <a:endParaRPr lang="zh-CN" altLang="en-US"/>
          </a:p>
        </p:txBody>
      </p:sp>
    </p:spTree>
    <p:extLst>
      <p:ext uri="{BB962C8B-B14F-4D97-AF65-F5344CB8AC3E}">
        <p14:creationId xmlns:p14="http://schemas.microsoft.com/office/powerpoint/2010/main" val="39947478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D4436382-D5C0-4019-B924-78FC0E14F7A2}" type="slidenum">
              <a:rPr lang="zh-CN" altLang="en-US" smtClean="0"/>
              <a:pPr>
                <a:defRPr/>
              </a:pPr>
              <a:t>4</a:t>
            </a:fld>
            <a:endParaRPr lang="zh-CN" altLang="en-US"/>
          </a:p>
        </p:txBody>
      </p:sp>
    </p:spTree>
    <p:extLst>
      <p:ext uri="{BB962C8B-B14F-4D97-AF65-F5344CB8AC3E}">
        <p14:creationId xmlns:p14="http://schemas.microsoft.com/office/powerpoint/2010/main" val="4198690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D4436382-D5C0-4019-B924-78FC0E14F7A2}" type="slidenum">
              <a:rPr lang="zh-CN" altLang="en-US" smtClean="0"/>
              <a:pPr>
                <a:defRPr/>
              </a:pPr>
              <a:t>5</a:t>
            </a:fld>
            <a:endParaRPr lang="zh-CN" altLang="en-US"/>
          </a:p>
        </p:txBody>
      </p:sp>
    </p:spTree>
    <p:extLst>
      <p:ext uri="{BB962C8B-B14F-4D97-AF65-F5344CB8AC3E}">
        <p14:creationId xmlns:p14="http://schemas.microsoft.com/office/powerpoint/2010/main" val="42384830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D4436382-D5C0-4019-B924-78FC0E14F7A2}" type="slidenum">
              <a:rPr lang="zh-CN" altLang="en-US" smtClean="0"/>
              <a:t>6</a:t>
            </a:fld>
            <a:endParaRPr lang="zh-CN" altLang="en-US"/>
          </a:p>
        </p:txBody>
      </p:sp>
    </p:spTree>
    <p:extLst>
      <p:ext uri="{BB962C8B-B14F-4D97-AF65-F5344CB8AC3E}">
        <p14:creationId xmlns:p14="http://schemas.microsoft.com/office/powerpoint/2010/main" val="15358821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a:defRPr/>
            </a:pPr>
            <a:fld id="{D4436382-D5C0-4019-B924-78FC0E14F7A2}" type="slidenum">
              <a:rPr lang="zh-CN" altLang="en-US" smtClean="0"/>
              <a:pPr>
                <a:defRPr/>
              </a:pPr>
              <a:t>7</a:t>
            </a:fld>
            <a:endParaRPr lang="zh-CN" altLang="en-US"/>
          </a:p>
        </p:txBody>
      </p:sp>
    </p:spTree>
    <p:extLst>
      <p:ext uri="{BB962C8B-B14F-4D97-AF65-F5344CB8AC3E}">
        <p14:creationId xmlns:p14="http://schemas.microsoft.com/office/powerpoint/2010/main" val="13029658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a:defRPr/>
            </a:pPr>
            <a:fld id="{D4436382-D5C0-4019-B924-78FC0E14F7A2}" type="slidenum">
              <a:rPr lang="zh-CN" altLang="en-US" smtClean="0"/>
              <a:pPr>
                <a:defRPr/>
              </a:pPr>
              <a:t>8</a:t>
            </a:fld>
            <a:endParaRPr lang="zh-CN" altLang="en-US"/>
          </a:p>
        </p:txBody>
      </p:sp>
    </p:spTree>
    <p:extLst>
      <p:ext uri="{BB962C8B-B14F-4D97-AF65-F5344CB8AC3E}">
        <p14:creationId xmlns:p14="http://schemas.microsoft.com/office/powerpoint/2010/main" val="34877199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a:defRPr/>
            </a:pPr>
            <a:fld id="{D4436382-D5C0-4019-B924-78FC0E14F7A2}" type="slidenum">
              <a:rPr lang="zh-CN" altLang="en-US" smtClean="0"/>
              <a:pPr>
                <a:defRPr/>
              </a:pPr>
              <a:t>9</a:t>
            </a:fld>
            <a:endParaRPr lang="zh-CN" altLang="en-US"/>
          </a:p>
        </p:txBody>
      </p:sp>
    </p:spTree>
    <p:extLst>
      <p:ext uri="{BB962C8B-B14F-4D97-AF65-F5344CB8AC3E}">
        <p14:creationId xmlns:p14="http://schemas.microsoft.com/office/powerpoint/2010/main" val="18323472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png"/><Relationship Id="rId5" Type="http://schemas.microsoft.com/office/2007/relationships/hdphoto" Target="../media/hdphoto2.wdp"/><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p:txBody>
      </p:sp>
      <p:sp>
        <p:nvSpPr>
          <p:cNvPr id="4" name="日期占位符 3">
            <a:extLst>
              <a:ext uri="{FF2B5EF4-FFF2-40B4-BE49-F238E27FC236}">
                <a16:creationId xmlns:a16="http://schemas.microsoft.com/office/drawing/2014/main" id="{3D190ED9-388B-457E-8534-C14EE872CC2B}"/>
              </a:ext>
            </a:extLst>
          </p:cNvPr>
          <p:cNvSpPr>
            <a:spLocks noGrp="1"/>
          </p:cNvSpPr>
          <p:nvPr>
            <p:ph type="dt" sz="half" idx="10"/>
          </p:nvPr>
        </p:nvSpPr>
        <p:spPr/>
        <p:txBody>
          <a:bodyPr/>
          <a:lstStyle>
            <a:lvl1pPr>
              <a:defRPr/>
            </a:lvl1pPr>
          </a:lstStyle>
          <a:p>
            <a:pPr>
              <a:defRPr/>
            </a:pPr>
            <a:fld id="{B7A45379-84A7-41C9-B6BD-258A0AEB0179}" type="datetime1">
              <a:rPr lang="zh-CN" altLang="en-US"/>
              <a:pPr>
                <a:defRPr/>
              </a:pPr>
              <a:t>2022/11/3</a:t>
            </a:fld>
            <a:endParaRPr lang="zh-CN" altLang="en-US"/>
          </a:p>
        </p:txBody>
      </p:sp>
      <p:sp>
        <p:nvSpPr>
          <p:cNvPr id="5" name="页脚占位符 4">
            <a:extLst>
              <a:ext uri="{FF2B5EF4-FFF2-40B4-BE49-F238E27FC236}">
                <a16:creationId xmlns:a16="http://schemas.microsoft.com/office/drawing/2014/main" id="{CC82C834-9B6B-4E23-AE3B-7D01DB1049EB}"/>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20CC4140-CF92-44BA-B632-A06D43D4E43F}"/>
              </a:ext>
            </a:extLst>
          </p:cNvPr>
          <p:cNvSpPr>
            <a:spLocks noGrp="1"/>
          </p:cNvSpPr>
          <p:nvPr>
            <p:ph type="sldNum" sz="quarter" idx="12"/>
          </p:nvPr>
        </p:nvSpPr>
        <p:spPr/>
        <p:txBody>
          <a:bodyPr/>
          <a:lstStyle>
            <a:lvl1pPr>
              <a:defRPr/>
            </a:lvl1pPr>
          </a:lstStyle>
          <a:p>
            <a:pPr>
              <a:defRPr/>
            </a:pPr>
            <a:fld id="{BE140EA7-59F5-46E7-A50A-A6DC594AD2C1}" type="slidenum">
              <a:rPr lang="zh-CN" altLang="en-US"/>
              <a:pPr>
                <a:defRPr/>
              </a:pPr>
              <a:t>‹#›</a:t>
            </a:fld>
            <a:endParaRPr lang="zh-CN" altLang="en-US"/>
          </a:p>
        </p:txBody>
      </p:sp>
    </p:spTree>
    <p:extLst>
      <p:ext uri="{BB962C8B-B14F-4D97-AF65-F5344CB8AC3E}">
        <p14:creationId xmlns:p14="http://schemas.microsoft.com/office/powerpoint/2010/main" val="15208712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内容页">
    <p:spTree>
      <p:nvGrpSpPr>
        <p:cNvPr id="1" name=""/>
        <p:cNvGrpSpPr/>
        <p:nvPr/>
      </p:nvGrpSpPr>
      <p:grpSpPr>
        <a:xfrm>
          <a:off x="0" y="0"/>
          <a:ext cx="0" cy="0"/>
          <a:chOff x="0" y="0"/>
          <a:chExt cx="0" cy="0"/>
        </a:xfrm>
      </p:grpSpPr>
      <p:pic>
        <p:nvPicPr>
          <p:cNvPr id="4" name="图片 6">
            <a:extLst>
              <a:ext uri="{FF2B5EF4-FFF2-40B4-BE49-F238E27FC236}">
                <a16:creationId xmlns:a16="http://schemas.microsoft.com/office/drawing/2014/main" id="{9F4286DD-9322-4D4B-B338-03FA981A8F73}"/>
              </a:ext>
            </a:extLst>
          </p:cNvPr>
          <p:cNvPicPr>
            <a:picLocks noChangeAspect="1" noChangeArrowheads="1"/>
          </p:cNvPicPr>
          <p:nvPr userDrawn="1"/>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p:blipFill>
        <p:spPr bwMode="auto">
          <a:xfrm>
            <a:off x="0" y="0"/>
            <a:ext cx="1219199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a:extLst>
              <a:ext uri="{FF2B5EF4-FFF2-40B4-BE49-F238E27FC236}">
                <a16:creationId xmlns:a16="http://schemas.microsoft.com/office/drawing/2014/main" id="{E18AA29D-D230-4157-ABB0-6DB380B2E54A}"/>
              </a:ext>
            </a:extLst>
          </p:cNvPr>
          <p:cNvSpPr/>
          <p:nvPr userDrawn="1"/>
        </p:nvSpPr>
        <p:spPr>
          <a:xfrm>
            <a:off x="-25401" y="0"/>
            <a:ext cx="12217400" cy="6858000"/>
          </a:xfrm>
          <a:prstGeom prst="rect">
            <a:avLst/>
          </a:prstGeom>
          <a:solidFill>
            <a:schemeClr val="bg1">
              <a:alpha val="9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latin typeface="阿里巴巴普惠体 2.0 45 Light" panose="00020600040101010101" pitchFamily="18" charset="-122"/>
            </a:endParaRPr>
          </a:p>
        </p:txBody>
      </p:sp>
      <p:grpSp>
        <p:nvGrpSpPr>
          <p:cNvPr id="6" name="组合 8">
            <a:extLst>
              <a:ext uri="{FF2B5EF4-FFF2-40B4-BE49-F238E27FC236}">
                <a16:creationId xmlns:a16="http://schemas.microsoft.com/office/drawing/2014/main" id="{D5C316AC-4EEC-4D63-8FEE-C34FC563C5D6}"/>
              </a:ext>
            </a:extLst>
          </p:cNvPr>
          <p:cNvGrpSpPr>
            <a:grpSpLocks/>
          </p:cNvGrpSpPr>
          <p:nvPr userDrawn="1"/>
        </p:nvGrpSpPr>
        <p:grpSpPr bwMode="auto">
          <a:xfrm>
            <a:off x="-25400" y="0"/>
            <a:ext cx="12217400" cy="731838"/>
            <a:chOff x="-24834" y="-85"/>
            <a:chExt cx="12216834" cy="731648"/>
          </a:xfrm>
        </p:grpSpPr>
        <p:sp>
          <p:nvSpPr>
            <p:cNvPr id="7" name="矩形 6">
              <a:extLst>
                <a:ext uri="{FF2B5EF4-FFF2-40B4-BE49-F238E27FC236}">
                  <a16:creationId xmlns:a16="http://schemas.microsoft.com/office/drawing/2014/main" id="{578927D8-1B77-47BA-8055-A746E67658C9}"/>
                </a:ext>
              </a:extLst>
            </p:cNvPr>
            <p:cNvSpPr/>
            <p:nvPr userDrawn="1"/>
          </p:nvSpPr>
          <p:spPr>
            <a:xfrm>
              <a:off x="-24834" y="-85"/>
              <a:ext cx="12216834" cy="731648"/>
            </a:xfrm>
            <a:prstGeom prst="rect">
              <a:avLst/>
            </a:prstGeom>
            <a:solidFill>
              <a:srgbClr val="0093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latin typeface="阿里巴巴普惠体 2.0 45 Light" panose="00020600040101010101" pitchFamily="18" charset="-122"/>
              </a:endParaRPr>
            </a:p>
          </p:txBody>
        </p:sp>
        <p:pic>
          <p:nvPicPr>
            <p:cNvPr id="10" name="图片 12" descr="图片包含 烟, 未来, 蒸汽, 火车&#10;&#10;描述已自动生成">
              <a:extLst>
                <a:ext uri="{FF2B5EF4-FFF2-40B4-BE49-F238E27FC236}">
                  <a16:creationId xmlns:a16="http://schemas.microsoft.com/office/drawing/2014/main" id="{C2787B39-9DDA-4655-A493-4CAEC8C364AC}"/>
                </a:ext>
              </a:extLst>
            </p:cNvPr>
            <p:cNvPicPr>
              <a:picLocks noChangeAspect="1" noChangeArrowheads="1"/>
            </p:cNvPicPr>
            <p:nvPr userDrawn="1"/>
          </p:nvPicPr>
          <p:blipFill>
            <a:blip r:embed="rId4">
              <a:extLst>
                <a:ext uri="{28A0092B-C50C-407E-A947-70E740481C1C}">
                  <a14:useLocalDpi xmlns:a14="http://schemas.microsoft.com/office/drawing/2010/main"/>
                </a:ext>
              </a:extLst>
            </a:blip>
            <a:srcRect/>
            <a:stretch>
              <a:fillRect/>
            </a:stretch>
          </p:blipFill>
          <p:spPr bwMode="auto">
            <a:xfrm rot="21114433">
              <a:off x="6639638" y="63863"/>
              <a:ext cx="1787114" cy="626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3" descr="蒸汽火车烟&#10;&#10;低可信度描述已自动生成">
              <a:extLst>
                <a:ext uri="{FF2B5EF4-FFF2-40B4-BE49-F238E27FC236}">
                  <a16:creationId xmlns:a16="http://schemas.microsoft.com/office/drawing/2014/main" id="{70DDD38F-CE0C-4079-9F09-DABE076813F7}"/>
                </a:ext>
              </a:extLst>
            </p:cNvPr>
            <p:cNvPicPr>
              <a:picLocks noChangeAspect="1" noChangeArrowheads="1"/>
            </p:cNvPicPr>
            <p:nvPr userDrawn="1"/>
          </p:nvPicPr>
          <p:blipFill>
            <a:blip r:embed="rId5">
              <a:extLst>
                <a:ext uri="{28A0092B-C50C-407E-A947-70E740481C1C}">
                  <a14:useLocalDpi xmlns:a14="http://schemas.microsoft.com/office/drawing/2010/main"/>
                </a:ext>
              </a:extLst>
            </a:blip>
            <a:srcRect/>
            <a:stretch>
              <a:fillRect/>
            </a:stretch>
          </p:blipFill>
          <p:spPr bwMode="auto">
            <a:xfrm flipH="1">
              <a:off x="9694846" y="103351"/>
              <a:ext cx="849454" cy="40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内容占位符 2"/>
          <p:cNvSpPr>
            <a:spLocks noGrp="1"/>
          </p:cNvSpPr>
          <p:nvPr>
            <p:ph idx="1"/>
          </p:nvPr>
        </p:nvSpPr>
        <p:spPr>
          <a:xfrm>
            <a:off x="359229" y="1027339"/>
            <a:ext cx="10515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2" name="标题 1"/>
          <p:cNvSpPr>
            <a:spLocks noGrp="1"/>
          </p:cNvSpPr>
          <p:nvPr>
            <p:ph type="title"/>
          </p:nvPr>
        </p:nvSpPr>
        <p:spPr>
          <a:xfrm>
            <a:off x="595085" y="107270"/>
            <a:ext cx="10165444" cy="534761"/>
          </a:xfrm>
          <a:noFill/>
          <a:ln>
            <a:noFill/>
          </a:ln>
        </p:spPr>
        <p:txBody>
          <a:bodyPr anchor="t"/>
          <a:lstStyle>
            <a:lvl1pPr>
              <a:defRPr lang="zh-CN" altLang="en-US" sz="3200" b="1" spc="600" dirty="0">
                <a:solidFill>
                  <a:schemeClr val="bg1"/>
                </a:solidFill>
                <a:latin typeface="+mj-ea"/>
                <a:ea typeface="+mj-ea"/>
              </a:defRPr>
            </a:lvl1pPr>
          </a:lstStyle>
          <a:p>
            <a:pPr lvl="0"/>
            <a:r>
              <a:rPr lang="zh-CN" altLang="en-US" dirty="0"/>
              <a:t>单击此处编辑母版标题样式</a:t>
            </a:r>
          </a:p>
        </p:txBody>
      </p:sp>
      <p:sp>
        <p:nvSpPr>
          <p:cNvPr id="18" name="日期占位符 3">
            <a:extLst>
              <a:ext uri="{FF2B5EF4-FFF2-40B4-BE49-F238E27FC236}">
                <a16:creationId xmlns:a16="http://schemas.microsoft.com/office/drawing/2014/main" id="{A5E96B31-2C2F-47BC-AC04-8D08295D93D5}"/>
              </a:ext>
            </a:extLst>
          </p:cNvPr>
          <p:cNvSpPr>
            <a:spLocks noGrp="1"/>
          </p:cNvSpPr>
          <p:nvPr>
            <p:ph type="dt" sz="half" idx="10"/>
          </p:nvPr>
        </p:nvSpPr>
        <p:spPr/>
        <p:txBody>
          <a:bodyPr/>
          <a:lstStyle>
            <a:lvl1pPr>
              <a:defRPr smtClean="0"/>
            </a:lvl1pPr>
          </a:lstStyle>
          <a:p>
            <a:pPr>
              <a:defRPr/>
            </a:pPr>
            <a:fld id="{61F6667C-0DE5-4C23-8D89-105A84F62ABB}" type="datetimeFigureOut">
              <a:rPr lang="zh-CN" altLang="en-US"/>
              <a:pPr>
                <a:defRPr/>
              </a:pPr>
              <a:t>2022/11/3</a:t>
            </a:fld>
            <a:endParaRPr lang="zh-CN" altLang="en-US"/>
          </a:p>
        </p:txBody>
      </p:sp>
      <p:sp>
        <p:nvSpPr>
          <p:cNvPr id="19" name="页脚占位符 4">
            <a:extLst>
              <a:ext uri="{FF2B5EF4-FFF2-40B4-BE49-F238E27FC236}">
                <a16:creationId xmlns:a16="http://schemas.microsoft.com/office/drawing/2014/main" id="{0CCF12CA-E061-4753-82C0-289E4B6DA139}"/>
              </a:ext>
            </a:extLst>
          </p:cNvPr>
          <p:cNvSpPr>
            <a:spLocks noGrp="1"/>
          </p:cNvSpPr>
          <p:nvPr>
            <p:ph type="ftr" sz="quarter" idx="11"/>
          </p:nvPr>
        </p:nvSpPr>
        <p:spPr/>
        <p:txBody>
          <a:bodyPr/>
          <a:lstStyle>
            <a:lvl1pPr>
              <a:defRPr/>
            </a:lvl1pPr>
          </a:lstStyle>
          <a:p>
            <a:pPr>
              <a:defRPr/>
            </a:pPr>
            <a:endParaRPr lang="zh-CN" altLang="en-US"/>
          </a:p>
        </p:txBody>
      </p:sp>
      <p:sp>
        <p:nvSpPr>
          <p:cNvPr id="20" name="灯片编号占位符 5">
            <a:extLst>
              <a:ext uri="{FF2B5EF4-FFF2-40B4-BE49-F238E27FC236}">
                <a16:creationId xmlns:a16="http://schemas.microsoft.com/office/drawing/2014/main" id="{78191B8F-28BC-4727-99E0-97C3A338E893}"/>
              </a:ext>
            </a:extLst>
          </p:cNvPr>
          <p:cNvSpPr>
            <a:spLocks noGrp="1"/>
          </p:cNvSpPr>
          <p:nvPr>
            <p:ph type="sldNum" sz="quarter" idx="12"/>
          </p:nvPr>
        </p:nvSpPr>
        <p:spPr/>
        <p:txBody>
          <a:bodyPr/>
          <a:lstStyle>
            <a:lvl1pPr>
              <a:defRPr/>
            </a:lvl1pPr>
          </a:lstStyle>
          <a:p>
            <a:pPr>
              <a:defRPr/>
            </a:pPr>
            <a:fld id="{52E16CE3-9F25-4A3B-B522-5F644035878A}" type="slidenum">
              <a:rPr lang="zh-CN" altLang="en-US"/>
              <a:pPr>
                <a:defRPr/>
              </a:pPr>
              <a:t>‹#›</a:t>
            </a:fld>
            <a:endParaRPr lang="zh-CN" altLang="en-US"/>
          </a:p>
        </p:txBody>
      </p:sp>
      <p:pic>
        <p:nvPicPr>
          <p:cNvPr id="14" name="图片 13">
            <a:extLst>
              <a:ext uri="{FF2B5EF4-FFF2-40B4-BE49-F238E27FC236}">
                <a16:creationId xmlns:a16="http://schemas.microsoft.com/office/drawing/2014/main" id="{9D3569EF-6235-43C7-B5F7-C699A8CEB2E4}"/>
              </a:ext>
            </a:extLst>
          </p:cNvPr>
          <p:cNvPicPr>
            <a:picLocks noChangeAspect="1"/>
          </p:cNvPicPr>
          <p:nvPr userDrawn="1"/>
        </p:nvPicPr>
        <p:blipFill>
          <a:blip r:embed="rId6"/>
          <a:stretch>
            <a:fillRect/>
          </a:stretch>
        </p:blipFill>
        <p:spPr>
          <a:xfrm>
            <a:off x="-205643" y="171941"/>
            <a:ext cx="1091279" cy="390178"/>
          </a:xfrm>
          <a:prstGeom prst="rect">
            <a:avLst/>
          </a:prstGeom>
        </p:spPr>
      </p:pic>
      <p:sp>
        <p:nvSpPr>
          <p:cNvPr id="8" name="文本框 7">
            <a:extLst>
              <a:ext uri="{FF2B5EF4-FFF2-40B4-BE49-F238E27FC236}">
                <a16:creationId xmlns:a16="http://schemas.microsoft.com/office/drawing/2014/main" id="{8DCD880A-92AE-C9F1-778C-28D2550EE9E9}"/>
              </a:ext>
            </a:extLst>
          </p:cNvPr>
          <p:cNvSpPr txBox="1"/>
          <p:nvPr userDrawn="1"/>
        </p:nvSpPr>
        <p:spPr>
          <a:xfrm>
            <a:off x="9450841" y="6472410"/>
            <a:ext cx="2619375" cy="307777"/>
          </a:xfrm>
          <a:prstGeom prst="rect">
            <a:avLst/>
          </a:prstGeom>
          <a:noFill/>
        </p:spPr>
        <p:txBody>
          <a:bodyPr wrap="square" rtlCol="0">
            <a:spAutoFit/>
          </a:bodyPr>
          <a:lstStyle/>
          <a:p>
            <a:r>
              <a:rPr lang="zh-CN" altLang="en-US" sz="1400" dirty="0">
                <a:solidFill>
                  <a:srgbClr val="0093DD"/>
                </a:solidFill>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严谨      精确      高效      创新</a:t>
            </a:r>
          </a:p>
        </p:txBody>
      </p:sp>
    </p:spTree>
    <p:extLst>
      <p:ext uri="{BB962C8B-B14F-4D97-AF65-F5344CB8AC3E}">
        <p14:creationId xmlns:p14="http://schemas.microsoft.com/office/powerpoint/2010/main" val="3092825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5EC226B-0B25-4176-A467-F2BADBDE0EB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6172" cy="6864415"/>
          </a:xfrm>
          <a:custGeom>
            <a:avLst/>
            <a:gdLst>
              <a:gd name="connsiteX0" fmla="*/ 878416 w 12196172"/>
              <a:gd name="connsiteY0" fmla="*/ 867022 h 6857995"/>
              <a:gd name="connsiteX1" fmla="*/ 769529 w 12196172"/>
              <a:gd name="connsiteY1" fmla="*/ 975909 h 6857995"/>
              <a:gd name="connsiteX2" fmla="*/ 769529 w 12196172"/>
              <a:gd name="connsiteY2" fmla="*/ 5678478 h 6857995"/>
              <a:gd name="connsiteX3" fmla="*/ 878416 w 12196172"/>
              <a:gd name="connsiteY3" fmla="*/ 5787365 h 6857995"/>
              <a:gd name="connsiteX4" fmla="*/ 11317756 w 12196172"/>
              <a:gd name="connsiteY4" fmla="*/ 5787365 h 6857995"/>
              <a:gd name="connsiteX5" fmla="*/ 11426643 w 12196172"/>
              <a:gd name="connsiteY5" fmla="*/ 5678478 h 6857995"/>
              <a:gd name="connsiteX6" fmla="*/ 11426643 w 12196172"/>
              <a:gd name="connsiteY6" fmla="*/ 975909 h 6857995"/>
              <a:gd name="connsiteX7" fmla="*/ 11317756 w 12196172"/>
              <a:gd name="connsiteY7" fmla="*/ 867022 h 6857995"/>
              <a:gd name="connsiteX8" fmla="*/ 0 w 12196172"/>
              <a:gd name="connsiteY8" fmla="*/ 0 h 6857995"/>
              <a:gd name="connsiteX9" fmla="*/ 12196172 w 12196172"/>
              <a:gd name="connsiteY9" fmla="*/ 0 h 6857995"/>
              <a:gd name="connsiteX10" fmla="*/ 12196172 w 12196172"/>
              <a:gd name="connsiteY10" fmla="*/ 6857995 h 6857995"/>
              <a:gd name="connsiteX11" fmla="*/ 0 w 12196172"/>
              <a:gd name="connsiteY11" fmla="*/ 6857995 h 6857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6172" h="6857995">
                <a:moveTo>
                  <a:pt x="878416" y="867022"/>
                </a:moveTo>
                <a:cubicBezTo>
                  <a:pt x="818279" y="867022"/>
                  <a:pt x="769529" y="915772"/>
                  <a:pt x="769529" y="975909"/>
                </a:cubicBezTo>
                <a:lnTo>
                  <a:pt x="769529" y="5678478"/>
                </a:lnTo>
                <a:cubicBezTo>
                  <a:pt x="769529" y="5738615"/>
                  <a:pt x="818279" y="5787365"/>
                  <a:pt x="878416" y="5787365"/>
                </a:cubicBezTo>
                <a:lnTo>
                  <a:pt x="11317756" y="5787365"/>
                </a:lnTo>
                <a:cubicBezTo>
                  <a:pt x="11377893" y="5787365"/>
                  <a:pt x="11426643" y="5738615"/>
                  <a:pt x="11426643" y="5678478"/>
                </a:cubicBezTo>
                <a:lnTo>
                  <a:pt x="11426643" y="975909"/>
                </a:lnTo>
                <a:cubicBezTo>
                  <a:pt x="11426643" y="915772"/>
                  <a:pt x="11377893" y="867022"/>
                  <a:pt x="11317756" y="867022"/>
                </a:cubicBezTo>
                <a:close/>
                <a:moveTo>
                  <a:pt x="0" y="0"/>
                </a:moveTo>
                <a:lnTo>
                  <a:pt x="12196172" y="0"/>
                </a:lnTo>
                <a:lnTo>
                  <a:pt x="12196172" y="6857995"/>
                </a:lnTo>
                <a:lnTo>
                  <a:pt x="0" y="6857995"/>
                </a:lnTo>
                <a:close/>
              </a:path>
            </a:pathLst>
          </a:custGeom>
        </p:spPr>
      </p:pic>
      <p:sp>
        <p:nvSpPr>
          <p:cNvPr id="7" name="日期占位符 2">
            <a:extLst>
              <a:ext uri="{FF2B5EF4-FFF2-40B4-BE49-F238E27FC236}">
                <a16:creationId xmlns:a16="http://schemas.microsoft.com/office/drawing/2014/main" id="{26F76E99-0EB3-4EF5-B414-46695B3D611D}"/>
              </a:ext>
            </a:extLst>
          </p:cNvPr>
          <p:cNvSpPr>
            <a:spLocks noGrp="1"/>
          </p:cNvSpPr>
          <p:nvPr>
            <p:ph type="dt" sz="half" idx="10"/>
          </p:nvPr>
        </p:nvSpPr>
        <p:spPr/>
        <p:txBody>
          <a:bodyPr/>
          <a:lstStyle>
            <a:lvl1pPr>
              <a:defRPr smtClean="0"/>
            </a:lvl1pPr>
          </a:lstStyle>
          <a:p>
            <a:pPr>
              <a:defRPr/>
            </a:pPr>
            <a:fld id="{61F6667C-0DE5-4C23-8D89-105A84F62ABB}" type="datetimeFigureOut">
              <a:rPr lang="zh-CN" altLang="en-US"/>
              <a:pPr>
                <a:defRPr/>
              </a:pPr>
              <a:t>2022/11/3</a:t>
            </a:fld>
            <a:endParaRPr lang="zh-CN" altLang="en-US"/>
          </a:p>
        </p:txBody>
      </p:sp>
      <p:sp>
        <p:nvSpPr>
          <p:cNvPr id="8" name="页脚占位符 3">
            <a:extLst>
              <a:ext uri="{FF2B5EF4-FFF2-40B4-BE49-F238E27FC236}">
                <a16:creationId xmlns:a16="http://schemas.microsoft.com/office/drawing/2014/main" id="{61D6D909-DF33-41D4-9FDC-CA9109F254EF}"/>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4">
            <a:extLst>
              <a:ext uri="{FF2B5EF4-FFF2-40B4-BE49-F238E27FC236}">
                <a16:creationId xmlns:a16="http://schemas.microsoft.com/office/drawing/2014/main" id="{A25FFF11-63CA-4DBE-AE36-EA51E2957EA8}"/>
              </a:ext>
            </a:extLst>
          </p:cNvPr>
          <p:cNvSpPr>
            <a:spLocks noGrp="1"/>
          </p:cNvSpPr>
          <p:nvPr>
            <p:ph type="sldNum" sz="quarter" idx="12"/>
          </p:nvPr>
        </p:nvSpPr>
        <p:spPr/>
        <p:txBody>
          <a:bodyPr/>
          <a:lstStyle>
            <a:lvl1pPr>
              <a:defRPr/>
            </a:lvl1pPr>
          </a:lstStyle>
          <a:p>
            <a:pPr>
              <a:defRPr/>
            </a:pPr>
            <a:fld id="{0A52BA1B-3BE1-4501-8E20-9A99BBD32D7C}" type="slidenum">
              <a:rPr lang="zh-CN" altLang="en-US"/>
              <a:pPr>
                <a:defRPr/>
              </a:pPr>
              <a:t>‹#›</a:t>
            </a:fld>
            <a:endParaRPr lang="zh-CN" altLang="en-US"/>
          </a:p>
        </p:txBody>
      </p:sp>
      <p:grpSp>
        <p:nvGrpSpPr>
          <p:cNvPr id="12" name="组合 11">
            <a:extLst>
              <a:ext uri="{FF2B5EF4-FFF2-40B4-BE49-F238E27FC236}">
                <a16:creationId xmlns:a16="http://schemas.microsoft.com/office/drawing/2014/main" id="{B2257BE7-A4A8-E2E1-EC65-7091D75E7E17}"/>
              </a:ext>
            </a:extLst>
          </p:cNvPr>
          <p:cNvGrpSpPr/>
          <p:nvPr userDrawn="1"/>
        </p:nvGrpSpPr>
        <p:grpSpPr>
          <a:xfrm>
            <a:off x="524625" y="39290"/>
            <a:ext cx="795073" cy="801333"/>
            <a:chOff x="4648200" y="-19050"/>
            <a:chExt cx="2419350" cy="2438400"/>
          </a:xfrm>
          <a:effectLst>
            <a:outerShdw blurRad="88900" sx="102000" sy="102000" algn="ctr" rotWithShape="0">
              <a:srgbClr val="42CFD5">
                <a:alpha val="50000"/>
              </a:srgbClr>
            </a:outerShdw>
          </a:effectLst>
        </p:grpSpPr>
        <p:sp>
          <p:nvSpPr>
            <p:cNvPr id="13" name="椭圆 12">
              <a:extLst>
                <a:ext uri="{FF2B5EF4-FFF2-40B4-BE49-F238E27FC236}">
                  <a16:creationId xmlns:a16="http://schemas.microsoft.com/office/drawing/2014/main" id="{CF6FB3FE-4AD1-8789-209A-E05FAE373414}"/>
                </a:ext>
              </a:extLst>
            </p:cNvPr>
            <p:cNvSpPr/>
            <p:nvPr/>
          </p:nvSpPr>
          <p:spPr>
            <a:xfrm>
              <a:off x="5291138" y="590549"/>
              <a:ext cx="1609725" cy="16097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ndParaRPr>
            </a:p>
          </p:txBody>
        </p:sp>
        <p:pic>
          <p:nvPicPr>
            <p:cNvPr id="14" name="图片 13" descr="图标&#10;&#10;描述已自动生成">
              <a:extLst>
                <a:ext uri="{FF2B5EF4-FFF2-40B4-BE49-F238E27FC236}">
                  <a16:creationId xmlns:a16="http://schemas.microsoft.com/office/drawing/2014/main" id="{F097C4AE-8B66-4E25-BCE9-598F679E0B68}"/>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ackgroundRemoval t="10000" b="90000" l="9966" r="90034">
                          <a14:foregroundMark x1="64605" y1="64091" x2="64605" y2="64091"/>
                        </a14:backgroundRemoval>
                      </a14:imgEffect>
                    </a14:imgLayer>
                  </a14:imgProps>
                </a:ext>
                <a:ext uri="{28A0092B-C50C-407E-A947-70E740481C1C}">
                  <a14:useLocalDpi xmlns:a14="http://schemas.microsoft.com/office/drawing/2010/main"/>
                </a:ext>
              </a:extLst>
            </a:blip>
            <a:srcRect/>
            <a:stretch/>
          </p:blipFill>
          <p:spPr>
            <a:xfrm>
              <a:off x="4648200" y="-19050"/>
              <a:ext cx="2419350" cy="2438400"/>
            </a:xfrm>
            <a:prstGeom prst="rect">
              <a:avLst/>
            </a:prstGeom>
          </p:spPr>
        </p:pic>
      </p:grpSp>
    </p:spTree>
    <p:extLst>
      <p:ext uri="{BB962C8B-B14F-4D97-AF65-F5344CB8AC3E}">
        <p14:creationId xmlns:p14="http://schemas.microsoft.com/office/powerpoint/2010/main" val="179330480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46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度页">
    <p:spTree>
      <p:nvGrpSpPr>
        <p:cNvPr id="1" name=""/>
        <p:cNvGrpSpPr/>
        <p:nvPr/>
      </p:nvGrpSpPr>
      <p:grpSpPr>
        <a:xfrm>
          <a:off x="0" y="0"/>
          <a:ext cx="0" cy="0"/>
          <a:chOff x="0" y="0"/>
          <a:chExt cx="0" cy="0"/>
        </a:xfrm>
      </p:grpSpPr>
      <p:pic>
        <p:nvPicPr>
          <p:cNvPr id="3" name="图片 6">
            <a:extLst>
              <a:ext uri="{FF2B5EF4-FFF2-40B4-BE49-F238E27FC236}">
                <a16:creationId xmlns:a16="http://schemas.microsoft.com/office/drawing/2014/main" id="{5528B6E9-1393-4475-8CD1-3DA9514B2EFA}"/>
              </a:ext>
            </a:extLst>
          </p:cNvPr>
          <p:cNvPicPr>
            <a:picLocks noChangeAspect="1" noChangeArrowheads="1"/>
          </p:cNvPicPr>
          <p:nvPr userDrawn="1"/>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a16="http://schemas.microsoft.com/office/drawing/2014/main" id="{E34CCF02-9280-473F-8307-210D65AEA194}"/>
              </a:ext>
            </a:extLst>
          </p:cNvPr>
          <p:cNvSpPr/>
          <p:nvPr userDrawn="1"/>
        </p:nvSpPr>
        <p:spPr>
          <a:xfrm>
            <a:off x="-13825" y="-11575"/>
            <a:ext cx="12217400" cy="6858000"/>
          </a:xfrm>
          <a:prstGeom prst="rect">
            <a:avLst/>
          </a:prstGeom>
          <a:solidFill>
            <a:schemeClr val="bg1">
              <a:alpha val="9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latin typeface="阿里巴巴普惠体 2.0 45 Light" panose="00020600040101010101" pitchFamily="18" charset="-122"/>
            </a:endParaRPr>
          </a:p>
        </p:txBody>
      </p:sp>
      <p:sp>
        <p:nvSpPr>
          <p:cNvPr id="6" name="矩形 5">
            <a:extLst>
              <a:ext uri="{FF2B5EF4-FFF2-40B4-BE49-F238E27FC236}">
                <a16:creationId xmlns:a16="http://schemas.microsoft.com/office/drawing/2014/main" id="{550ECECE-80BA-4B8D-849A-89A63DB1855E}"/>
              </a:ext>
            </a:extLst>
          </p:cNvPr>
          <p:cNvSpPr/>
          <p:nvPr userDrawn="1"/>
        </p:nvSpPr>
        <p:spPr bwMode="auto">
          <a:xfrm>
            <a:off x="-25400" y="5530851"/>
            <a:ext cx="12217400" cy="1325563"/>
          </a:xfrm>
          <a:prstGeom prst="rect">
            <a:avLst/>
          </a:prstGeom>
          <a:solidFill>
            <a:srgbClr val="0093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latin typeface="阿里巴巴普惠体 2.0 45 Light" panose="00020600040101010101" pitchFamily="18" charset="-122"/>
            </a:endParaRPr>
          </a:p>
        </p:txBody>
      </p:sp>
      <p:sp>
        <p:nvSpPr>
          <p:cNvPr id="10" name="日期占位符 2">
            <a:extLst>
              <a:ext uri="{FF2B5EF4-FFF2-40B4-BE49-F238E27FC236}">
                <a16:creationId xmlns:a16="http://schemas.microsoft.com/office/drawing/2014/main" id="{D154C347-7E17-4497-94BE-3C0B547D02F5}"/>
              </a:ext>
            </a:extLst>
          </p:cNvPr>
          <p:cNvSpPr>
            <a:spLocks noGrp="1"/>
          </p:cNvSpPr>
          <p:nvPr>
            <p:ph type="dt" sz="half" idx="10"/>
          </p:nvPr>
        </p:nvSpPr>
        <p:spPr>
          <a:xfrm>
            <a:off x="838200" y="6369050"/>
            <a:ext cx="2743200" cy="365125"/>
          </a:xfrm>
        </p:spPr>
        <p:txBody>
          <a:bodyPr/>
          <a:lstStyle>
            <a:lvl1pPr>
              <a:defRPr smtClean="0"/>
            </a:lvl1pPr>
          </a:lstStyle>
          <a:p>
            <a:pPr>
              <a:defRPr/>
            </a:pPr>
            <a:fld id="{61F6667C-0DE5-4C23-8D89-105A84F62ABB}" type="datetimeFigureOut">
              <a:rPr lang="zh-CN" altLang="en-US"/>
              <a:pPr>
                <a:defRPr/>
              </a:pPr>
              <a:t>2022/11/3</a:t>
            </a:fld>
            <a:endParaRPr lang="zh-CN" altLang="en-US"/>
          </a:p>
        </p:txBody>
      </p:sp>
      <p:sp>
        <p:nvSpPr>
          <p:cNvPr id="11" name="页脚占位符 3">
            <a:extLst>
              <a:ext uri="{FF2B5EF4-FFF2-40B4-BE49-F238E27FC236}">
                <a16:creationId xmlns:a16="http://schemas.microsoft.com/office/drawing/2014/main" id="{8BA5ADDB-90CC-4A47-A798-67042E1982E7}"/>
              </a:ext>
            </a:extLst>
          </p:cNvPr>
          <p:cNvSpPr>
            <a:spLocks noGrp="1"/>
          </p:cNvSpPr>
          <p:nvPr>
            <p:ph type="ftr" sz="quarter" idx="11"/>
          </p:nvPr>
        </p:nvSpPr>
        <p:spPr>
          <a:xfrm>
            <a:off x="4038600" y="6369050"/>
            <a:ext cx="4114800" cy="365125"/>
          </a:xfrm>
        </p:spPr>
        <p:txBody>
          <a:bodyPr/>
          <a:lstStyle>
            <a:lvl1pPr>
              <a:defRPr dirty="0"/>
            </a:lvl1pPr>
          </a:lstStyle>
          <a:p>
            <a:pPr>
              <a:defRPr/>
            </a:pPr>
            <a:endParaRPr lang="zh-CN" altLang="en-US"/>
          </a:p>
        </p:txBody>
      </p:sp>
      <p:sp>
        <p:nvSpPr>
          <p:cNvPr id="12" name="灯片编号占位符 4">
            <a:extLst>
              <a:ext uri="{FF2B5EF4-FFF2-40B4-BE49-F238E27FC236}">
                <a16:creationId xmlns:a16="http://schemas.microsoft.com/office/drawing/2014/main" id="{C74B46A4-E3D0-48D1-A86C-C3A9B7E6FF03}"/>
              </a:ext>
            </a:extLst>
          </p:cNvPr>
          <p:cNvSpPr>
            <a:spLocks noGrp="1"/>
          </p:cNvSpPr>
          <p:nvPr>
            <p:ph type="sldNum" sz="quarter" idx="12"/>
          </p:nvPr>
        </p:nvSpPr>
        <p:spPr>
          <a:xfrm>
            <a:off x="8610600" y="6369050"/>
            <a:ext cx="2743200" cy="365125"/>
          </a:xfrm>
        </p:spPr>
        <p:txBody>
          <a:bodyPr/>
          <a:lstStyle>
            <a:lvl1pPr>
              <a:defRPr/>
            </a:lvl1pPr>
          </a:lstStyle>
          <a:p>
            <a:pPr>
              <a:defRPr/>
            </a:pPr>
            <a:fld id="{FE8CCF0D-C4E4-4584-8C32-B09B82C5D623}" type="slidenum">
              <a:rPr lang="zh-CN" altLang="en-US"/>
              <a:pPr>
                <a:defRPr/>
              </a:pPr>
              <a:t>‹#›</a:t>
            </a:fld>
            <a:endParaRPr lang="zh-CN" altLang="en-US"/>
          </a:p>
        </p:txBody>
      </p:sp>
      <p:grpSp>
        <p:nvGrpSpPr>
          <p:cNvPr id="17" name="组合 16">
            <a:extLst>
              <a:ext uri="{FF2B5EF4-FFF2-40B4-BE49-F238E27FC236}">
                <a16:creationId xmlns:a16="http://schemas.microsoft.com/office/drawing/2014/main" id="{A65452E6-4F9D-C980-FA3F-8AC34607E4F0}"/>
              </a:ext>
            </a:extLst>
          </p:cNvPr>
          <p:cNvGrpSpPr/>
          <p:nvPr userDrawn="1"/>
        </p:nvGrpSpPr>
        <p:grpSpPr>
          <a:xfrm>
            <a:off x="524625" y="39290"/>
            <a:ext cx="795073" cy="801333"/>
            <a:chOff x="4648200" y="-19050"/>
            <a:chExt cx="2419350" cy="2438400"/>
          </a:xfrm>
          <a:effectLst>
            <a:outerShdw blurRad="88900" sx="102000" sy="102000" algn="ctr" rotWithShape="0">
              <a:srgbClr val="42CFD5">
                <a:alpha val="20000"/>
              </a:srgbClr>
            </a:outerShdw>
          </a:effectLst>
        </p:grpSpPr>
        <p:sp>
          <p:nvSpPr>
            <p:cNvPr id="18" name="椭圆 17">
              <a:extLst>
                <a:ext uri="{FF2B5EF4-FFF2-40B4-BE49-F238E27FC236}">
                  <a16:creationId xmlns:a16="http://schemas.microsoft.com/office/drawing/2014/main" id="{8C2921EE-2F50-DA0B-6CA0-7B7A298E9FCE}"/>
                </a:ext>
              </a:extLst>
            </p:cNvPr>
            <p:cNvSpPr/>
            <p:nvPr/>
          </p:nvSpPr>
          <p:spPr>
            <a:xfrm>
              <a:off x="5291138" y="590549"/>
              <a:ext cx="1609725" cy="16097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ndParaRPr>
            </a:p>
          </p:txBody>
        </p:sp>
        <p:pic>
          <p:nvPicPr>
            <p:cNvPr id="19" name="图片 18" descr="图标&#10;&#10;描述已自动生成">
              <a:extLst>
                <a:ext uri="{FF2B5EF4-FFF2-40B4-BE49-F238E27FC236}">
                  <a16:creationId xmlns:a16="http://schemas.microsoft.com/office/drawing/2014/main" id="{23FA019E-3DFD-EE31-8653-7F342A46E89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ackgroundRemoval t="10000" b="90000" l="9966" r="90034">
                          <a14:foregroundMark x1="64605" y1="64091" x2="64605" y2="64091"/>
                        </a14:backgroundRemoval>
                      </a14:imgEffect>
                    </a14:imgLayer>
                  </a14:imgProps>
                </a:ext>
                <a:ext uri="{28A0092B-C50C-407E-A947-70E740481C1C}">
                  <a14:useLocalDpi xmlns:a14="http://schemas.microsoft.com/office/drawing/2010/main"/>
                </a:ext>
              </a:extLst>
            </a:blip>
            <a:srcRect/>
            <a:stretch/>
          </p:blipFill>
          <p:spPr>
            <a:xfrm>
              <a:off x="4648200" y="-19050"/>
              <a:ext cx="2419350" cy="2438400"/>
            </a:xfrm>
            <a:prstGeom prst="rect">
              <a:avLst/>
            </a:prstGeom>
          </p:spPr>
        </p:pic>
      </p:grpSp>
      <p:pic>
        <p:nvPicPr>
          <p:cNvPr id="13" name="图片 12">
            <a:extLst>
              <a:ext uri="{FF2B5EF4-FFF2-40B4-BE49-F238E27FC236}">
                <a16:creationId xmlns:a16="http://schemas.microsoft.com/office/drawing/2014/main" id="{8DE8313A-560F-2D09-991C-E40E23331D7E}"/>
              </a:ext>
            </a:extLst>
          </p:cNvPr>
          <p:cNvPicPr>
            <a:picLocks noChangeAspect="1"/>
          </p:cNvPicPr>
          <p:nvPr userDrawn="1"/>
        </p:nvPicPr>
        <p:blipFill>
          <a:blip r:embed="rId6" cstate="screen">
            <a:extLst>
              <a:ext uri="{BEBA8EAE-BF5A-486C-A8C5-ECC9F3942E4B}">
                <a14:imgProps xmlns:a14="http://schemas.microsoft.com/office/drawing/2010/main">
                  <a14:imgLayer r:embed="rId7">
                    <a14:imgEffect>
                      <a14:backgroundRemoval t="10000" b="90000" l="10000" r="90000">
                        <a14:foregroundMark x1="11299" y1="73913" x2="15443" y2="71304"/>
                        <a14:foregroundMark x1="77778" y1="73623" x2="81921" y2="73623"/>
                      </a14:backgroundRemoval>
                    </a14:imgEffect>
                  </a14:imgLayer>
                </a14:imgProps>
              </a:ext>
              <a:ext uri="{28A0092B-C50C-407E-A947-70E740481C1C}">
                <a14:useLocalDpi xmlns:a14="http://schemas.microsoft.com/office/drawing/2010/main"/>
              </a:ext>
            </a:extLst>
          </a:blip>
          <a:stretch>
            <a:fillRect/>
          </a:stretch>
        </p:blipFill>
        <p:spPr>
          <a:xfrm>
            <a:off x="9796946" y="5351566"/>
            <a:ext cx="2709379" cy="1760331"/>
          </a:xfrm>
          <a:prstGeom prst="rect">
            <a:avLst/>
          </a:prstGeom>
        </p:spPr>
      </p:pic>
    </p:spTree>
    <p:extLst>
      <p:ext uri="{BB962C8B-B14F-4D97-AF65-F5344CB8AC3E}">
        <p14:creationId xmlns:p14="http://schemas.microsoft.com/office/powerpoint/2010/main" val="31460970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www.51pptmoban.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477495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阿里巴巴普惠体 2.0 45 Light" panose="00020600040101010101" pitchFamily="18" charset="-122"/>
              <a:ea typeface="阿里巴巴普惠体 2.0 45 Light" panose="00020600040101010101" pitchFamily="18"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阿里巴巴普惠体 2.0 105 Heavy" panose="00020600040101010101" pitchFamily="18" charset="-122"/>
                <a:ea typeface="阿里巴巴普惠体 2.0 105 Heavy" panose="00020600040101010101" pitchFamily="18" charset="-122"/>
                <a:cs typeface="阿里巴巴普惠体 2.0 45 Light" panose="00020600040101010101" pitchFamily="18" charset="-122"/>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阿里巴巴普惠体 2.0 45 Light" panose="00020600040101010101" pitchFamily="18" charset="-122"/>
                <a:ea typeface="阿里巴巴普惠体 2.0 45 Light" panose="00020600040101010101" pitchFamily="18"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阿里巴巴普惠体 2.0 45 Light" panose="00020600040101010101" pitchFamily="18" charset="-122"/>
              <a:ea typeface="阿里巴巴普惠体 2.0 45 Light" panose="00020600040101010101" pitchFamily="18"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阿里巴巴普惠体 2.0 45 Light" panose="00020600040101010101" pitchFamily="18" charset="-122"/>
              <a:ea typeface="阿里巴巴普惠体 2.0 45 Light" panose="00020600040101010101" pitchFamily="18"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阿里巴巴普惠体 2.0 45 Light" panose="00020600040101010101" pitchFamily="18" charset="-122"/>
              <a:ea typeface="阿里巴巴普惠体 2.0 45 Light" panose="00020600040101010101" pitchFamily="18" charset="-122"/>
            </a:endParaRPr>
          </a:p>
        </p:txBody>
      </p:sp>
    </p:spTree>
    <p:extLst>
      <p:ext uri="{BB962C8B-B14F-4D97-AF65-F5344CB8AC3E}">
        <p14:creationId xmlns:p14="http://schemas.microsoft.com/office/powerpoint/2010/main" val="76545885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id="{1DEFC1CC-5C83-43B0-88DA-EC115EDE4EA2}"/>
              </a:ext>
            </a:extLst>
          </p:cNvPr>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1B508559-DE81-4CC1-97B3-AC78B4E3F865}"/>
              </a:ext>
            </a:extLst>
          </p:cNvPr>
          <p:cNvSpPr>
            <a:spLocks noGrp="1" noChangeArrowheads="1"/>
          </p:cNvSpPr>
          <p:nvPr>
            <p:ph type="body" idx="4294967295"/>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a:extLst>
              <a:ext uri="{FF2B5EF4-FFF2-40B4-BE49-F238E27FC236}">
                <a16:creationId xmlns:a16="http://schemas.microsoft.com/office/drawing/2014/main" id="{8EFA9AD1-A295-4763-9645-0F4CDB83AB0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buFontTx/>
              <a:buNone/>
              <a:defRPr sz="1200">
                <a:solidFill>
                  <a:schemeClr val="tx1">
                    <a:tint val="75000"/>
                  </a:schemeClr>
                </a:solidFill>
                <a:latin typeface="阿里巴巴普惠体 2.0 45 Light" panose="00020600040101010101" pitchFamily="18" charset="-122"/>
                <a:ea typeface="+mn-ea"/>
              </a:defRPr>
            </a:lvl1pPr>
          </a:lstStyle>
          <a:p>
            <a:pPr>
              <a:defRPr/>
            </a:pPr>
            <a:fld id="{F1C01D3E-B5B9-4E2D-8E06-51DFEA80E3AB}" type="datetime1">
              <a:rPr lang="zh-CN" altLang="en-US" smtClean="0"/>
              <a:pPr>
                <a:defRPr/>
              </a:pPr>
              <a:t>2022/11/3</a:t>
            </a:fld>
            <a:endParaRPr lang="zh-CN" altLang="en-US" dirty="0"/>
          </a:p>
        </p:txBody>
      </p:sp>
      <p:sp>
        <p:nvSpPr>
          <p:cNvPr id="5" name="页脚占位符 4">
            <a:extLst>
              <a:ext uri="{FF2B5EF4-FFF2-40B4-BE49-F238E27FC236}">
                <a16:creationId xmlns:a16="http://schemas.microsoft.com/office/drawing/2014/main" id="{775A5578-9435-4B21-8375-6D78C9757C5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buFontTx/>
              <a:buNone/>
              <a:defRPr sz="1200">
                <a:solidFill>
                  <a:schemeClr val="tx1">
                    <a:tint val="75000"/>
                  </a:schemeClr>
                </a:solidFill>
                <a:latin typeface="阿里巴巴普惠体 2.0 45 Light" panose="00020600040101010101" pitchFamily="18" charset="-122"/>
                <a:ea typeface="+mn-ea"/>
              </a:defRPr>
            </a:lvl1pPr>
          </a:lstStyle>
          <a:p>
            <a:pPr>
              <a:defRPr/>
            </a:pPr>
            <a:endParaRPr lang="zh-CN" altLang="en-US" dirty="0"/>
          </a:p>
        </p:txBody>
      </p:sp>
      <p:sp>
        <p:nvSpPr>
          <p:cNvPr id="6" name="灯片编号占位符 5">
            <a:extLst>
              <a:ext uri="{FF2B5EF4-FFF2-40B4-BE49-F238E27FC236}">
                <a16:creationId xmlns:a16="http://schemas.microsoft.com/office/drawing/2014/main" id="{983A3BDE-80DA-4810-9718-8B05C0139A20}"/>
              </a:ext>
            </a:extLst>
          </p:cNvPr>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latin typeface="阿里巴巴普惠体 2.0 45 Light" panose="00020600040101010101" pitchFamily="18" charset="-122"/>
                <a:ea typeface="阿里巴巴普惠体 2.0 45 Light" panose="00020600040101010101" pitchFamily="18" charset="-122"/>
              </a:defRPr>
            </a:lvl1pPr>
          </a:lstStyle>
          <a:p>
            <a:pPr>
              <a:defRPr/>
            </a:pPr>
            <a:fld id="{04591D32-FAED-4126-84E6-F940D64672A2}" type="slidenum">
              <a:rPr lang="zh-CN" altLang="en-US" smtClean="0"/>
              <a:pPr>
                <a:defRPr/>
              </a:pPr>
              <a:t>‹#›</a:t>
            </a:fld>
            <a:endParaRPr lang="zh-CN" altLang="en-US" dirty="0"/>
          </a:p>
        </p:txBody>
      </p:sp>
    </p:spTree>
  </p:cSld>
  <p:clrMap bg1="lt1" tx1="dk1" bg2="lt2" tx2="dk2" accent1="accent1" accent2="accent2" accent3="accent3" accent4="accent4" accent5="accent5" accent6="accent6" hlink="hlink" folHlink="folHlink"/>
  <p:sldLayoutIdLst>
    <p:sldLayoutId id="2147484159" r:id="rId1"/>
    <p:sldLayoutId id="2147484171" r:id="rId2"/>
    <p:sldLayoutId id="2147484172" r:id="rId3"/>
    <p:sldLayoutId id="2147484173" r:id="rId4"/>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itchFamily="2" charset="-122"/>
          <a:ea typeface="等线 Light" pitchFamily="2" charset="-122"/>
        </a:defRPr>
      </a:lvl2pPr>
      <a:lvl3pPr algn="l" rtl="0" eaLnBrk="0" fontAlgn="base" hangingPunct="0">
        <a:lnSpc>
          <a:spcPct val="90000"/>
        </a:lnSpc>
        <a:spcBef>
          <a:spcPct val="0"/>
        </a:spcBef>
        <a:spcAft>
          <a:spcPct val="0"/>
        </a:spcAft>
        <a:defRPr sz="4400">
          <a:solidFill>
            <a:schemeClr val="tx1"/>
          </a:solidFill>
          <a:latin typeface="等线 Light" pitchFamily="2" charset="-122"/>
          <a:ea typeface="等线 Light" pitchFamily="2" charset="-122"/>
        </a:defRPr>
      </a:lvl3pPr>
      <a:lvl4pPr algn="l" rtl="0" eaLnBrk="0" fontAlgn="base" hangingPunct="0">
        <a:lnSpc>
          <a:spcPct val="90000"/>
        </a:lnSpc>
        <a:spcBef>
          <a:spcPct val="0"/>
        </a:spcBef>
        <a:spcAft>
          <a:spcPct val="0"/>
        </a:spcAft>
        <a:defRPr sz="4400">
          <a:solidFill>
            <a:schemeClr val="tx1"/>
          </a:solidFill>
          <a:latin typeface="等线 Light" pitchFamily="2" charset="-122"/>
          <a:ea typeface="等线 Light" pitchFamily="2" charset="-122"/>
        </a:defRPr>
      </a:lvl4pPr>
      <a:lvl5pPr algn="l" rtl="0" eaLnBrk="0" fontAlgn="base" hangingPunct="0">
        <a:lnSpc>
          <a:spcPct val="90000"/>
        </a:lnSpc>
        <a:spcBef>
          <a:spcPct val="0"/>
        </a:spcBef>
        <a:spcAft>
          <a:spcPct val="0"/>
        </a:spcAft>
        <a:defRPr sz="4400">
          <a:solidFill>
            <a:schemeClr val="tx1"/>
          </a:solidFill>
          <a:latin typeface="等线 Light" pitchFamily="2" charset="-122"/>
          <a:ea typeface="等线 Light" pitchFamily="2" charset="-122"/>
        </a:defRPr>
      </a:lvl5pPr>
      <a:lvl6pPr marL="457200" algn="l" rtl="0" fontAlgn="base">
        <a:lnSpc>
          <a:spcPct val="90000"/>
        </a:lnSpc>
        <a:spcBef>
          <a:spcPct val="0"/>
        </a:spcBef>
        <a:spcAft>
          <a:spcPct val="0"/>
        </a:spcAft>
        <a:defRPr sz="4400">
          <a:solidFill>
            <a:schemeClr val="tx1"/>
          </a:solidFill>
          <a:latin typeface="等线 Light" pitchFamily="2" charset="-122"/>
          <a:ea typeface="等线 Light" pitchFamily="2" charset="-122"/>
        </a:defRPr>
      </a:lvl6pPr>
      <a:lvl7pPr marL="914400" algn="l" rtl="0" fontAlgn="base">
        <a:lnSpc>
          <a:spcPct val="90000"/>
        </a:lnSpc>
        <a:spcBef>
          <a:spcPct val="0"/>
        </a:spcBef>
        <a:spcAft>
          <a:spcPct val="0"/>
        </a:spcAft>
        <a:defRPr sz="4400">
          <a:solidFill>
            <a:schemeClr val="tx1"/>
          </a:solidFill>
          <a:latin typeface="等线 Light" pitchFamily="2" charset="-122"/>
          <a:ea typeface="等线 Light" pitchFamily="2" charset="-122"/>
        </a:defRPr>
      </a:lvl7pPr>
      <a:lvl8pPr marL="1371600" algn="l" rtl="0" fontAlgn="base">
        <a:lnSpc>
          <a:spcPct val="90000"/>
        </a:lnSpc>
        <a:spcBef>
          <a:spcPct val="0"/>
        </a:spcBef>
        <a:spcAft>
          <a:spcPct val="0"/>
        </a:spcAft>
        <a:defRPr sz="4400">
          <a:solidFill>
            <a:schemeClr val="tx1"/>
          </a:solidFill>
          <a:latin typeface="等线 Light" pitchFamily="2" charset="-122"/>
          <a:ea typeface="等线 Light" pitchFamily="2" charset="-122"/>
        </a:defRPr>
      </a:lvl8pPr>
      <a:lvl9pPr marL="1828800" algn="l" rtl="0" fontAlgn="base">
        <a:lnSpc>
          <a:spcPct val="90000"/>
        </a:lnSpc>
        <a:spcBef>
          <a:spcPct val="0"/>
        </a:spcBef>
        <a:spcAft>
          <a:spcPct val="0"/>
        </a:spcAft>
        <a:defRPr sz="4400">
          <a:solidFill>
            <a:schemeClr val="tx1"/>
          </a:solidFill>
          <a:latin typeface="等线 Light" pitchFamily="2" charset="-122"/>
          <a:ea typeface="等线 Light"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阿里巴巴普惠体 2.0 45 Light" panose="00020600040101010101" pitchFamily="18" charset="-122"/>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阿里巴巴普惠体 2.0 45 Light" panose="00020600040101010101" pitchFamily="18" charset="-122"/>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阿里巴巴普惠体 2.0 45 Light" panose="00020600040101010101" pitchFamily="18" charset="-122"/>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阿里巴巴普惠体 2.0 45 Light" panose="00020600040101010101" pitchFamily="18" charset="-122"/>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阿里巴巴普惠体 2.0 45 Light" panose="00020600040101010101" pitchFamily="18" charset="-122"/>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阿里巴巴普惠体 2.0 45 Light" panose="00020600040101010101" pitchFamily="18" charset="-122"/>
                <a:ea typeface="阿里巴巴普惠体 2.0 45 Light" panose="00020600040101010101" pitchFamily="18" charset="-122"/>
              </a:defRPr>
            </a:lvl1pPr>
          </a:lstStyle>
          <a:p>
            <a:fld id="{0F26809C-3E80-4225-A4C1-1DE2DC9F1A72}" type="datetimeFigureOut">
              <a:rPr lang="zh-CN" altLang="en-US" smtClean="0"/>
              <a:pPr/>
              <a:t>2022/11/3</a:t>
            </a:fld>
            <a:endParaRPr lang="zh-CN" altLang="en-US" dirty="0"/>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阿里巴巴普惠体 2.0 45 Light" panose="00020600040101010101" pitchFamily="18" charset="-122"/>
                <a:ea typeface="阿里巴巴普惠体 2.0 45 Light" panose="00020600040101010101" pitchFamily="18" charset="-122"/>
              </a:defRPr>
            </a:lvl1pPr>
          </a:lstStyle>
          <a:p>
            <a:endParaRPr lang="zh-CN" altLang="en-US" dirty="0"/>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阿里巴巴普惠体 2.0 45 Light" panose="00020600040101010101" pitchFamily="18" charset="-122"/>
                <a:ea typeface="阿里巴巴普惠体 2.0 45 Light" panose="00020600040101010101" pitchFamily="18" charset="-122"/>
              </a:defRPr>
            </a:lvl1pPr>
          </a:lstStyle>
          <a:p>
            <a:fld id="{CC668298-5B77-4A81-B9FA-BED496B2309C}" type="slidenum">
              <a:rPr lang="zh-CN" altLang="en-US" smtClean="0"/>
              <a:pPr/>
              <a:t>‹#›</a:t>
            </a:fld>
            <a:endParaRPr lang="zh-CN" altLang="en-US" dirty="0"/>
          </a:p>
        </p:txBody>
      </p:sp>
    </p:spTree>
    <p:extLst>
      <p:ext uri="{BB962C8B-B14F-4D97-AF65-F5344CB8AC3E}">
        <p14:creationId xmlns:p14="http://schemas.microsoft.com/office/powerpoint/2010/main" val="840509333"/>
      </p:ext>
    </p:extLst>
  </p:cSld>
  <p:clrMap bg1="lt1" tx1="dk1" bg2="lt2" tx2="dk2" accent1="accent1" accent2="accent2" accent3="accent3" accent4="accent4" accent5="accent5" accent6="accent6" hlink="hlink" folHlink="folHlink"/>
  <p:sldLayoutIdLst>
    <p:sldLayoutId id="2147484175" r:id="rId1"/>
    <p:sldLayoutId id="2147484176" r:id="rId2"/>
  </p:sldLayoutIdLst>
  <p:txStyles>
    <p:titleStyle>
      <a:lvl1pPr algn="l" defTabSz="914400" rtl="0" eaLnBrk="1" latinLnBrk="0" hangingPunct="1">
        <a:lnSpc>
          <a:spcPct val="90000"/>
        </a:lnSpc>
        <a:spcBef>
          <a:spcPct val="0"/>
        </a:spcBef>
        <a:buNone/>
        <a:defRPr sz="4400" kern="1200">
          <a:solidFill>
            <a:schemeClr val="tx1"/>
          </a:solidFill>
          <a:latin typeface="阿里巴巴普惠体 2.0 45 Light" panose="00020600040101010101" pitchFamily="18"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5" Type="http://schemas.microsoft.com/office/2007/relationships/hdphoto" Target="../media/hdphoto4.wdp"/><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9.png"/><Relationship Id="rId4" Type="http://schemas.microsoft.com/office/2007/relationships/hdphoto" Target="../media/hdphoto7.wdp"/></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www.51pptmoban.com/" TargetMode="Externa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microsoft.com/office/2007/relationships/hdphoto" Target="../media/hdphoto6.wdp"/><Relationship Id="rId5" Type="http://schemas.openxmlformats.org/officeDocument/2006/relationships/image" Target="../media/image15.png"/><Relationship Id="rId4" Type="http://schemas.microsoft.com/office/2007/relationships/hdphoto" Target="../media/hdphoto5.wdp"/></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17.jpe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FD820016-BE36-A6F4-AF70-D2A2C19BBA2C}"/>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4686300" y="0"/>
            <a:ext cx="7505700" cy="6858000"/>
          </a:xfrm>
          <a:custGeom>
            <a:avLst/>
            <a:gdLst>
              <a:gd name="connsiteX0" fmla="*/ 0 w 7505700"/>
              <a:gd name="connsiteY0" fmla="*/ 0 h 6858000"/>
              <a:gd name="connsiteX1" fmla="*/ 7505700 w 7505700"/>
              <a:gd name="connsiteY1" fmla="*/ 0 h 6858000"/>
              <a:gd name="connsiteX2" fmla="*/ 7505700 w 7505700"/>
              <a:gd name="connsiteY2" fmla="*/ 6858000 h 6858000"/>
              <a:gd name="connsiteX3" fmla="*/ 0 w 75057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505700" h="6858000">
                <a:moveTo>
                  <a:pt x="0" y="0"/>
                </a:moveTo>
                <a:lnTo>
                  <a:pt x="7505700" y="0"/>
                </a:lnTo>
                <a:lnTo>
                  <a:pt x="7505700" y="6858000"/>
                </a:lnTo>
                <a:lnTo>
                  <a:pt x="0" y="6858000"/>
                </a:lnTo>
                <a:close/>
              </a:path>
            </a:pathLst>
          </a:custGeom>
        </p:spPr>
      </p:pic>
      <p:pic>
        <p:nvPicPr>
          <p:cNvPr id="23" name="图片 22">
            <a:extLst>
              <a:ext uri="{FF2B5EF4-FFF2-40B4-BE49-F238E27FC236}">
                <a16:creationId xmlns:a16="http://schemas.microsoft.com/office/drawing/2014/main" id="{5B9E025D-E6FA-3663-BE49-91E2CF0B0299}"/>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flipH="1">
            <a:off x="0" y="0"/>
            <a:ext cx="7562851" cy="6858000"/>
          </a:xfrm>
          <a:custGeom>
            <a:avLst/>
            <a:gdLst>
              <a:gd name="connsiteX0" fmla="*/ 7562851 w 7562851"/>
              <a:gd name="connsiteY0" fmla="*/ 0 h 6858000"/>
              <a:gd name="connsiteX1" fmla="*/ 0 w 7562851"/>
              <a:gd name="connsiteY1" fmla="*/ 0 h 6858000"/>
              <a:gd name="connsiteX2" fmla="*/ 0 w 7562851"/>
              <a:gd name="connsiteY2" fmla="*/ 6858000 h 6858000"/>
              <a:gd name="connsiteX3" fmla="*/ 7562851 w 756285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562851" h="6858000">
                <a:moveTo>
                  <a:pt x="7562851" y="0"/>
                </a:moveTo>
                <a:lnTo>
                  <a:pt x="0" y="0"/>
                </a:lnTo>
                <a:lnTo>
                  <a:pt x="0" y="6858000"/>
                </a:lnTo>
                <a:lnTo>
                  <a:pt x="7562851" y="6858000"/>
                </a:lnTo>
                <a:close/>
              </a:path>
            </a:pathLst>
          </a:custGeom>
        </p:spPr>
      </p:pic>
      <p:sp>
        <p:nvSpPr>
          <p:cNvPr id="8" name="矩形 7">
            <a:extLst>
              <a:ext uri="{FF2B5EF4-FFF2-40B4-BE49-F238E27FC236}">
                <a16:creationId xmlns:a16="http://schemas.microsoft.com/office/drawing/2014/main" id="{0F301DBA-1D83-AF6A-B4F0-27B7E7F13D74}"/>
              </a:ext>
            </a:extLst>
          </p:cNvPr>
          <p:cNvSpPr/>
          <p:nvPr/>
        </p:nvSpPr>
        <p:spPr>
          <a:xfrm>
            <a:off x="0" y="0"/>
            <a:ext cx="12192000" cy="6858000"/>
          </a:xfrm>
          <a:prstGeom prst="rect">
            <a:avLst/>
          </a:prstGeom>
          <a:gradFill flip="none" rotWithShape="1">
            <a:gsLst>
              <a:gs pos="0">
                <a:srgbClr val="0093DD">
                  <a:alpha val="45000"/>
                </a:srgbClr>
              </a:gs>
              <a:gs pos="49000">
                <a:srgbClr val="0093DD"/>
              </a:gs>
              <a:gs pos="100000">
                <a:srgbClr val="0093DD">
                  <a:alpha val="43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grpSp>
        <p:nvGrpSpPr>
          <p:cNvPr id="16" name="组合 15">
            <a:extLst>
              <a:ext uri="{FF2B5EF4-FFF2-40B4-BE49-F238E27FC236}">
                <a16:creationId xmlns:a16="http://schemas.microsoft.com/office/drawing/2014/main" id="{43E408F3-4128-103B-0D85-938B1737D20D}"/>
              </a:ext>
            </a:extLst>
          </p:cNvPr>
          <p:cNvGrpSpPr/>
          <p:nvPr/>
        </p:nvGrpSpPr>
        <p:grpSpPr>
          <a:xfrm>
            <a:off x="4648200" y="-19050"/>
            <a:ext cx="2419350" cy="2438400"/>
            <a:chOff x="4648200" y="-19050"/>
            <a:chExt cx="2419350" cy="2438400"/>
          </a:xfrm>
          <a:effectLst>
            <a:outerShdw blurRad="88900" sx="102000" sy="102000" algn="ctr" rotWithShape="0">
              <a:srgbClr val="42CFD5">
                <a:alpha val="50000"/>
              </a:srgbClr>
            </a:outerShdw>
          </a:effectLst>
        </p:grpSpPr>
        <p:sp>
          <p:nvSpPr>
            <p:cNvPr id="15" name="椭圆 14">
              <a:extLst>
                <a:ext uri="{FF2B5EF4-FFF2-40B4-BE49-F238E27FC236}">
                  <a16:creationId xmlns:a16="http://schemas.microsoft.com/office/drawing/2014/main" id="{898D678D-3947-39BD-E618-C88A39FF3477}"/>
                </a:ext>
              </a:extLst>
            </p:cNvPr>
            <p:cNvSpPr/>
            <p:nvPr/>
          </p:nvSpPr>
          <p:spPr>
            <a:xfrm>
              <a:off x="5291138" y="590549"/>
              <a:ext cx="1609725" cy="16097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pic>
          <p:nvPicPr>
            <p:cNvPr id="14" name="图片 13" descr="图标&#10;&#10;描述已自动生成">
              <a:extLst>
                <a:ext uri="{FF2B5EF4-FFF2-40B4-BE49-F238E27FC236}">
                  <a16:creationId xmlns:a16="http://schemas.microsoft.com/office/drawing/2014/main" id="{9A38C4E0-4A80-6D6B-FDF9-C5AAF3A2374E}"/>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ackgroundRemoval t="10000" b="90000" l="9966" r="90034">
                          <a14:foregroundMark x1="64605" y1="64091" x2="64605" y2="64091"/>
                        </a14:backgroundRemoval>
                      </a14:imgEffect>
                    </a14:imgLayer>
                  </a14:imgProps>
                </a:ext>
                <a:ext uri="{28A0092B-C50C-407E-A947-70E740481C1C}">
                  <a14:useLocalDpi xmlns:a14="http://schemas.microsoft.com/office/drawing/2010/main"/>
                </a:ext>
              </a:extLst>
            </a:blip>
            <a:srcRect/>
            <a:stretch/>
          </p:blipFill>
          <p:spPr>
            <a:xfrm>
              <a:off x="4648200" y="-19050"/>
              <a:ext cx="2419350" cy="2438400"/>
            </a:xfrm>
            <a:prstGeom prst="rect">
              <a:avLst/>
            </a:prstGeom>
          </p:spPr>
        </p:pic>
      </p:grpSp>
      <p:sp>
        <p:nvSpPr>
          <p:cNvPr id="17" name="文本框 16">
            <a:extLst>
              <a:ext uri="{FF2B5EF4-FFF2-40B4-BE49-F238E27FC236}">
                <a16:creationId xmlns:a16="http://schemas.microsoft.com/office/drawing/2014/main" id="{3C52B271-7C15-777D-70DB-A43EE1DDD6CE}"/>
              </a:ext>
            </a:extLst>
          </p:cNvPr>
          <p:cNvSpPr txBox="1"/>
          <p:nvPr/>
        </p:nvSpPr>
        <p:spPr>
          <a:xfrm>
            <a:off x="3082925" y="5443538"/>
            <a:ext cx="5949950" cy="430212"/>
          </a:xfrm>
          <a:prstGeom prst="rect">
            <a:avLst/>
          </a:prstGeom>
          <a:noFill/>
          <a:ln>
            <a:noFill/>
          </a:ln>
        </p:spPr>
        <p:txBody>
          <a:bodyPr anchor="ctr">
            <a:normAutofit/>
          </a:bodyPr>
          <a:lstStyle>
            <a:lvl1pPr algn="ctr">
              <a:lnSpc>
                <a:spcPct val="90000"/>
              </a:lnSpc>
              <a:defRPr sz="48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j-cs"/>
              </a:defRPr>
            </a:lvl1pPr>
            <a:lvl2pPr>
              <a:lnSpc>
                <a:spcPct val="90000"/>
              </a:lnSpc>
              <a:defRPr sz="4400">
                <a:latin typeface="等线 Light" pitchFamily="2" charset="-122"/>
                <a:ea typeface="等线 Light" pitchFamily="2" charset="-122"/>
              </a:defRPr>
            </a:lvl2pPr>
            <a:lvl3pPr>
              <a:lnSpc>
                <a:spcPct val="90000"/>
              </a:lnSpc>
              <a:defRPr sz="4400">
                <a:latin typeface="等线 Light" pitchFamily="2" charset="-122"/>
                <a:ea typeface="等线 Light" pitchFamily="2" charset="-122"/>
              </a:defRPr>
            </a:lvl3pPr>
            <a:lvl4pPr>
              <a:lnSpc>
                <a:spcPct val="90000"/>
              </a:lnSpc>
              <a:defRPr sz="4400">
                <a:latin typeface="等线 Light" pitchFamily="2" charset="-122"/>
                <a:ea typeface="等线 Light" pitchFamily="2" charset="-122"/>
              </a:defRPr>
            </a:lvl4pPr>
            <a:lvl5pPr>
              <a:lnSpc>
                <a:spcPct val="90000"/>
              </a:lnSpc>
              <a:defRPr sz="4400">
                <a:latin typeface="等线 Light" pitchFamily="2" charset="-122"/>
                <a:ea typeface="等线 Light" pitchFamily="2" charset="-122"/>
              </a:defRPr>
            </a:lvl5pPr>
            <a:lvl6pPr marL="457200" fontAlgn="base">
              <a:lnSpc>
                <a:spcPct val="90000"/>
              </a:lnSpc>
              <a:spcBef>
                <a:spcPct val="0"/>
              </a:spcBef>
              <a:spcAft>
                <a:spcPct val="0"/>
              </a:spcAft>
              <a:defRPr sz="4400">
                <a:latin typeface="等线 Light" pitchFamily="2" charset="-122"/>
                <a:ea typeface="等线 Light" pitchFamily="2" charset="-122"/>
              </a:defRPr>
            </a:lvl6pPr>
            <a:lvl7pPr marL="914400" fontAlgn="base">
              <a:lnSpc>
                <a:spcPct val="90000"/>
              </a:lnSpc>
              <a:spcBef>
                <a:spcPct val="0"/>
              </a:spcBef>
              <a:spcAft>
                <a:spcPct val="0"/>
              </a:spcAft>
              <a:defRPr sz="4400">
                <a:latin typeface="等线 Light" pitchFamily="2" charset="-122"/>
                <a:ea typeface="等线 Light" pitchFamily="2" charset="-122"/>
              </a:defRPr>
            </a:lvl7pPr>
            <a:lvl8pPr marL="1371600" fontAlgn="base">
              <a:lnSpc>
                <a:spcPct val="90000"/>
              </a:lnSpc>
              <a:spcBef>
                <a:spcPct val="0"/>
              </a:spcBef>
              <a:spcAft>
                <a:spcPct val="0"/>
              </a:spcAft>
              <a:defRPr sz="4400">
                <a:latin typeface="等线 Light" pitchFamily="2" charset="-122"/>
                <a:ea typeface="等线 Light" pitchFamily="2" charset="-122"/>
              </a:defRPr>
            </a:lvl8pPr>
            <a:lvl9pPr marL="1828800" fontAlgn="base">
              <a:lnSpc>
                <a:spcPct val="90000"/>
              </a:lnSpc>
              <a:spcBef>
                <a:spcPct val="0"/>
              </a:spcBef>
              <a:spcAft>
                <a:spcPct val="0"/>
              </a:spcAft>
              <a:defRPr sz="4400">
                <a:latin typeface="等线 Light" pitchFamily="2" charset="-122"/>
                <a:ea typeface="等线 Light" pitchFamily="2" charset="-122"/>
              </a:defRPr>
            </a:lvl9pPr>
          </a:lstStyle>
          <a:p>
            <a:pPr>
              <a:defRPr/>
            </a:pPr>
            <a:r>
              <a:rPr lang="en-US" altLang="zh-CN" sz="2000" noProof="1">
                <a:solidFill>
                  <a:schemeClr val="bg1"/>
                </a:solidFill>
                <a:latin typeface="+mn-ea"/>
                <a:ea typeface="+mn-ea"/>
                <a:sym typeface="+mn-ea"/>
              </a:rPr>
              <a:t>XXXX</a:t>
            </a:r>
            <a:r>
              <a:rPr lang="zh-CN" altLang="en-US" sz="2000" noProof="1">
                <a:solidFill>
                  <a:schemeClr val="bg1"/>
                </a:solidFill>
                <a:latin typeface="+mn-ea"/>
                <a:ea typeface="+mn-ea"/>
                <a:sym typeface="+mn-ea"/>
              </a:rPr>
              <a:t>年</a:t>
            </a:r>
            <a:r>
              <a:rPr lang="en-US" altLang="zh-CN" sz="2000" noProof="1">
                <a:solidFill>
                  <a:schemeClr val="bg1"/>
                </a:solidFill>
                <a:latin typeface="+mn-ea"/>
                <a:ea typeface="+mn-ea"/>
                <a:sym typeface="+mn-ea"/>
              </a:rPr>
              <a:t>XX</a:t>
            </a:r>
            <a:r>
              <a:rPr lang="zh-CN" altLang="en-US" sz="2000" noProof="1">
                <a:solidFill>
                  <a:schemeClr val="bg1"/>
                </a:solidFill>
                <a:latin typeface="+mn-ea"/>
                <a:ea typeface="+mn-ea"/>
                <a:sym typeface="+mn-ea"/>
              </a:rPr>
              <a:t>月</a:t>
            </a:r>
            <a:r>
              <a:rPr lang="en-US" altLang="zh-CN" sz="2000" noProof="1">
                <a:solidFill>
                  <a:schemeClr val="bg1"/>
                </a:solidFill>
                <a:latin typeface="+mn-ea"/>
                <a:ea typeface="+mn-ea"/>
                <a:sym typeface="+mn-ea"/>
              </a:rPr>
              <a:t>XX</a:t>
            </a:r>
            <a:r>
              <a:rPr lang="zh-CN" altLang="en-US" sz="2000" noProof="1">
                <a:solidFill>
                  <a:schemeClr val="bg1"/>
                </a:solidFill>
                <a:latin typeface="+mn-ea"/>
                <a:ea typeface="+mn-ea"/>
                <a:sym typeface="+mn-ea"/>
              </a:rPr>
              <a:t>日</a:t>
            </a:r>
            <a:endParaRPr lang="en-US" altLang="zh-CN" sz="2000" noProof="1">
              <a:solidFill>
                <a:schemeClr val="bg1"/>
              </a:solidFill>
              <a:latin typeface="+mn-ea"/>
              <a:ea typeface="+mn-ea"/>
              <a:sym typeface="+mn-ea"/>
            </a:endParaRPr>
          </a:p>
        </p:txBody>
      </p:sp>
      <p:sp>
        <p:nvSpPr>
          <p:cNvPr id="18" name="标题 3">
            <a:extLst>
              <a:ext uri="{FF2B5EF4-FFF2-40B4-BE49-F238E27FC236}">
                <a16:creationId xmlns:a16="http://schemas.microsoft.com/office/drawing/2014/main" id="{1F9BF79F-BF7A-F0A7-388B-381590FD31DF}"/>
              </a:ext>
            </a:extLst>
          </p:cNvPr>
          <p:cNvSpPr txBox="1">
            <a:spLocks/>
          </p:cNvSpPr>
          <p:nvPr/>
        </p:nvSpPr>
        <p:spPr bwMode="auto">
          <a:xfrm>
            <a:off x="706461" y="2717847"/>
            <a:ext cx="11052128" cy="1422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itchFamily="2" charset="-122"/>
                <a:ea typeface="等线 Light" pitchFamily="2" charset="-122"/>
              </a:defRPr>
            </a:lvl2pPr>
            <a:lvl3pPr algn="l" rtl="0" eaLnBrk="0" fontAlgn="base" hangingPunct="0">
              <a:lnSpc>
                <a:spcPct val="90000"/>
              </a:lnSpc>
              <a:spcBef>
                <a:spcPct val="0"/>
              </a:spcBef>
              <a:spcAft>
                <a:spcPct val="0"/>
              </a:spcAft>
              <a:defRPr sz="4400">
                <a:solidFill>
                  <a:schemeClr val="tx1"/>
                </a:solidFill>
                <a:latin typeface="等线 Light" pitchFamily="2" charset="-122"/>
                <a:ea typeface="等线 Light" pitchFamily="2" charset="-122"/>
              </a:defRPr>
            </a:lvl3pPr>
            <a:lvl4pPr algn="l" rtl="0" eaLnBrk="0" fontAlgn="base" hangingPunct="0">
              <a:lnSpc>
                <a:spcPct val="90000"/>
              </a:lnSpc>
              <a:spcBef>
                <a:spcPct val="0"/>
              </a:spcBef>
              <a:spcAft>
                <a:spcPct val="0"/>
              </a:spcAft>
              <a:defRPr sz="4400">
                <a:solidFill>
                  <a:schemeClr val="tx1"/>
                </a:solidFill>
                <a:latin typeface="等线 Light" pitchFamily="2" charset="-122"/>
                <a:ea typeface="等线 Light" pitchFamily="2" charset="-122"/>
              </a:defRPr>
            </a:lvl4pPr>
            <a:lvl5pPr algn="l" rtl="0" eaLnBrk="0" fontAlgn="base" hangingPunct="0">
              <a:lnSpc>
                <a:spcPct val="90000"/>
              </a:lnSpc>
              <a:spcBef>
                <a:spcPct val="0"/>
              </a:spcBef>
              <a:spcAft>
                <a:spcPct val="0"/>
              </a:spcAft>
              <a:defRPr sz="4400">
                <a:solidFill>
                  <a:schemeClr val="tx1"/>
                </a:solidFill>
                <a:latin typeface="等线 Light" pitchFamily="2" charset="-122"/>
                <a:ea typeface="等线 Light" pitchFamily="2" charset="-122"/>
              </a:defRPr>
            </a:lvl5pPr>
            <a:lvl6pPr marL="457200" algn="l" rtl="0" fontAlgn="base">
              <a:lnSpc>
                <a:spcPct val="90000"/>
              </a:lnSpc>
              <a:spcBef>
                <a:spcPct val="0"/>
              </a:spcBef>
              <a:spcAft>
                <a:spcPct val="0"/>
              </a:spcAft>
              <a:defRPr sz="4400">
                <a:solidFill>
                  <a:schemeClr val="tx1"/>
                </a:solidFill>
                <a:latin typeface="等线 Light" pitchFamily="2" charset="-122"/>
                <a:ea typeface="等线 Light" pitchFamily="2" charset="-122"/>
              </a:defRPr>
            </a:lvl6pPr>
            <a:lvl7pPr marL="914400" algn="l" rtl="0" fontAlgn="base">
              <a:lnSpc>
                <a:spcPct val="90000"/>
              </a:lnSpc>
              <a:spcBef>
                <a:spcPct val="0"/>
              </a:spcBef>
              <a:spcAft>
                <a:spcPct val="0"/>
              </a:spcAft>
              <a:defRPr sz="4400">
                <a:solidFill>
                  <a:schemeClr val="tx1"/>
                </a:solidFill>
                <a:latin typeface="等线 Light" pitchFamily="2" charset="-122"/>
                <a:ea typeface="等线 Light" pitchFamily="2" charset="-122"/>
              </a:defRPr>
            </a:lvl7pPr>
            <a:lvl8pPr marL="1371600" algn="l" rtl="0" fontAlgn="base">
              <a:lnSpc>
                <a:spcPct val="90000"/>
              </a:lnSpc>
              <a:spcBef>
                <a:spcPct val="0"/>
              </a:spcBef>
              <a:spcAft>
                <a:spcPct val="0"/>
              </a:spcAft>
              <a:defRPr sz="4400">
                <a:solidFill>
                  <a:schemeClr val="tx1"/>
                </a:solidFill>
                <a:latin typeface="等线 Light" pitchFamily="2" charset="-122"/>
                <a:ea typeface="等线 Light" pitchFamily="2" charset="-122"/>
              </a:defRPr>
            </a:lvl8pPr>
            <a:lvl9pPr marL="1828800" algn="l" rtl="0" fontAlgn="base">
              <a:lnSpc>
                <a:spcPct val="90000"/>
              </a:lnSpc>
              <a:spcBef>
                <a:spcPct val="0"/>
              </a:spcBef>
              <a:spcAft>
                <a:spcPct val="0"/>
              </a:spcAft>
              <a:defRPr sz="4400">
                <a:solidFill>
                  <a:schemeClr val="tx1"/>
                </a:solidFill>
                <a:latin typeface="等线 Light" pitchFamily="2" charset="-122"/>
                <a:ea typeface="等线 Light" pitchFamily="2" charset="-122"/>
              </a:defRPr>
            </a:lvl9pPr>
          </a:lstStyle>
          <a:p>
            <a:pPr algn="ctr">
              <a:defRPr/>
            </a:pPr>
            <a:r>
              <a:rPr lang="zh-CN" altLang="en-US" sz="5400" b="1" dirty="0">
                <a:solidFill>
                  <a:schemeClr val="bg1"/>
                </a:solidFill>
                <a:latin typeface="+mj-ea"/>
                <a:cs typeface="+mn-cs"/>
              </a:rPr>
              <a:t>非小细胞肺癌的胸膜侵犯</a:t>
            </a:r>
          </a:p>
        </p:txBody>
      </p:sp>
      <p:grpSp>
        <p:nvGrpSpPr>
          <p:cNvPr id="19" name="组合 6">
            <a:extLst>
              <a:ext uri="{FF2B5EF4-FFF2-40B4-BE49-F238E27FC236}">
                <a16:creationId xmlns:a16="http://schemas.microsoft.com/office/drawing/2014/main" id="{85B64D37-DB35-A7EC-EB8E-DB0EB292EBAD}"/>
              </a:ext>
            </a:extLst>
          </p:cNvPr>
          <p:cNvGrpSpPr>
            <a:grpSpLocks/>
          </p:cNvGrpSpPr>
          <p:nvPr/>
        </p:nvGrpSpPr>
        <p:grpSpPr bwMode="auto">
          <a:xfrm>
            <a:off x="5269631" y="4829516"/>
            <a:ext cx="1652739" cy="418334"/>
            <a:chOff x="4581729" y="4439983"/>
            <a:chExt cx="1157592" cy="292319"/>
          </a:xfrm>
        </p:grpSpPr>
        <p:sp>
          <p:nvSpPr>
            <p:cNvPr id="20" name="矩形: 圆角 19">
              <a:extLst>
                <a:ext uri="{FF2B5EF4-FFF2-40B4-BE49-F238E27FC236}">
                  <a16:creationId xmlns:a16="http://schemas.microsoft.com/office/drawing/2014/main" id="{CBFF4065-8520-EB86-C32A-A3544D0ED081}"/>
                </a:ext>
              </a:extLst>
            </p:cNvPr>
            <p:cNvSpPr/>
            <p:nvPr/>
          </p:nvSpPr>
          <p:spPr>
            <a:xfrm>
              <a:off x="4718103" y="4439983"/>
              <a:ext cx="807143" cy="2784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b="1" spc="600" dirty="0">
                <a:solidFill>
                  <a:srgbClr val="2094CE"/>
                </a:solidFill>
                <a:latin typeface="+mn-ea"/>
              </a:endParaRPr>
            </a:p>
          </p:txBody>
        </p:sp>
        <p:sp>
          <p:nvSpPr>
            <p:cNvPr id="21" name="文本框 20">
              <a:extLst>
                <a:ext uri="{FF2B5EF4-FFF2-40B4-BE49-F238E27FC236}">
                  <a16:creationId xmlns:a16="http://schemas.microsoft.com/office/drawing/2014/main" id="{34A9ED37-4D5C-45A4-DEA2-40FD14AD1026}"/>
                </a:ext>
              </a:extLst>
            </p:cNvPr>
            <p:cNvSpPr txBox="1"/>
            <p:nvPr/>
          </p:nvSpPr>
          <p:spPr>
            <a:xfrm>
              <a:off x="4581729" y="4452718"/>
              <a:ext cx="1157592" cy="279584"/>
            </a:xfrm>
            <a:prstGeom prst="rect">
              <a:avLst/>
            </a:prstGeom>
            <a:noFill/>
          </p:spPr>
          <p:txBody>
            <a:bodyPr anchor="ctr">
              <a:spAutoFit/>
            </a:bodyPr>
            <a:lstStyle/>
            <a:p>
              <a:pPr algn="ctr">
                <a:defRPr/>
              </a:pPr>
              <a:r>
                <a:rPr lang="zh-CN" altLang="en-US" sz="2000" b="1" spc="600" dirty="0">
                  <a:solidFill>
                    <a:srgbClr val="2094CE"/>
                  </a:solidFill>
                  <a:latin typeface="+mn-ea"/>
                  <a:ea typeface="+mn-ea"/>
                </a:rPr>
                <a:t>落枫</a:t>
              </a:r>
            </a:p>
          </p:txBody>
        </p:sp>
      </p:grpSp>
    </p:spTree>
    <p:extLst>
      <p:ext uri="{BB962C8B-B14F-4D97-AF65-F5344CB8AC3E}">
        <p14:creationId xmlns:p14="http://schemas.microsoft.com/office/powerpoint/2010/main" val="16706270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FFB21942-F849-4AE6-BC82-9193732E0E9C}"/>
              </a:ext>
            </a:extLst>
          </p:cNvPr>
          <p:cNvSpPr>
            <a:spLocks noGrp="1"/>
          </p:cNvSpPr>
          <p:nvPr>
            <p:ph type="title"/>
          </p:nvPr>
        </p:nvSpPr>
        <p:spPr>
          <a:xfrm>
            <a:off x="595085" y="126320"/>
            <a:ext cx="10165444" cy="534761"/>
          </a:xfrm>
        </p:spPr>
        <p:txBody>
          <a:bodyPr/>
          <a:lstStyle/>
          <a:p>
            <a:r>
              <a:rPr lang="zh-CN" altLang="en-US" dirty="0"/>
              <a:t>标题标题</a:t>
            </a:r>
          </a:p>
        </p:txBody>
      </p:sp>
      <p:sp>
        <p:nvSpPr>
          <p:cNvPr id="7" name="文本框 6">
            <a:extLst>
              <a:ext uri="{FF2B5EF4-FFF2-40B4-BE49-F238E27FC236}">
                <a16:creationId xmlns:a16="http://schemas.microsoft.com/office/drawing/2014/main" id="{7B977412-5E24-4A4B-B6EF-152AFBEAB94A}"/>
              </a:ext>
            </a:extLst>
          </p:cNvPr>
          <p:cNvSpPr txBox="1"/>
          <p:nvPr/>
        </p:nvSpPr>
        <p:spPr>
          <a:xfrm>
            <a:off x="372422" y="1209559"/>
            <a:ext cx="11511809" cy="1032399"/>
          </a:xfrm>
          <a:prstGeom prst="rect">
            <a:avLst/>
          </a:prstGeom>
          <a:noFill/>
        </p:spPr>
        <p:txBody>
          <a:bodyPr wrap="square">
            <a:spAutoFit/>
          </a:bodyPr>
          <a:lstStyle/>
          <a:p>
            <a:pPr algn="just">
              <a:lnSpc>
                <a:spcPct val="130000"/>
              </a:lnSpc>
            </a:pPr>
            <a:r>
              <a:rPr lang="en-US" altLang="zh-CN" sz="1600" b="1" dirty="0">
                <a:latin typeface="+mj-ea"/>
                <a:ea typeface="+mj-ea"/>
              </a:rPr>
              <a:t>Travis W D , Brambilla E , Rami-Porta R , et al. </a:t>
            </a:r>
            <a:r>
              <a:rPr lang="en-US" altLang="zh-CN" sz="1600" b="1" dirty="0">
                <a:solidFill>
                  <a:srgbClr val="C05466"/>
                </a:solidFill>
                <a:latin typeface="+mj-ea"/>
                <a:ea typeface="+mj-ea"/>
              </a:rPr>
              <a:t>Visceral pleural invasion: pathologic criteria and use of elastic stains: proposal for the 7th edition of the TNM classification for lung cancer</a:t>
            </a:r>
            <a:r>
              <a:rPr lang="en-US" altLang="zh-CN" sz="1600" b="1" dirty="0">
                <a:latin typeface="+mj-ea"/>
                <a:ea typeface="+mj-ea"/>
              </a:rPr>
              <a:t>.[J]. Journal of Thoracic Oncology, 2008, 3(12):1384-1390.</a:t>
            </a:r>
            <a:endParaRPr lang="zh-CN" altLang="en-US" sz="1600" b="1" dirty="0">
              <a:latin typeface="+mj-ea"/>
              <a:ea typeface="+mj-ea"/>
            </a:endParaRPr>
          </a:p>
        </p:txBody>
      </p:sp>
      <p:sp>
        <p:nvSpPr>
          <p:cNvPr id="8" name="文本框 7">
            <a:extLst>
              <a:ext uri="{FF2B5EF4-FFF2-40B4-BE49-F238E27FC236}">
                <a16:creationId xmlns:a16="http://schemas.microsoft.com/office/drawing/2014/main" id="{2D0074DC-EBD7-4722-9002-AC72D5B0490E}"/>
              </a:ext>
            </a:extLst>
          </p:cNvPr>
          <p:cNvSpPr txBox="1"/>
          <p:nvPr/>
        </p:nvSpPr>
        <p:spPr>
          <a:xfrm>
            <a:off x="396171" y="3203474"/>
            <a:ext cx="6976755" cy="2105576"/>
          </a:xfrm>
          <a:prstGeom prst="rect">
            <a:avLst/>
          </a:prstGeom>
          <a:noFill/>
        </p:spPr>
        <p:txBody>
          <a:bodyPr wrap="square" anchor="ctr">
            <a:spAutoFit/>
          </a:bodyPr>
          <a:lstStyle/>
          <a:p>
            <a:pPr algn="just">
              <a:lnSpc>
                <a:spcPct val="130000"/>
              </a:lnSpc>
            </a:pPr>
            <a:r>
              <a:rPr lang="en-US" altLang="zh-CN" sz="1600" b="1" dirty="0">
                <a:latin typeface="+mj-ea"/>
                <a:ea typeface="+mj-ea"/>
              </a:rPr>
              <a:t>1988</a:t>
            </a:r>
            <a:r>
              <a:rPr lang="zh-CN" altLang="en-US" sz="1600" b="1" dirty="0">
                <a:latin typeface="+mj-ea"/>
                <a:ea typeface="+mj-ea"/>
              </a:rPr>
              <a:t>年</a:t>
            </a:r>
            <a:r>
              <a:rPr lang="en-US" altLang="zh-CN" sz="1600" b="1" dirty="0" err="1">
                <a:solidFill>
                  <a:srgbClr val="C05466"/>
                </a:solidFill>
                <a:latin typeface="+mj-ea"/>
                <a:ea typeface="+mj-ea"/>
              </a:rPr>
              <a:t>Hammar</a:t>
            </a:r>
            <a:r>
              <a:rPr lang="zh-CN" altLang="en-US" sz="1600" b="1" dirty="0">
                <a:latin typeface="+mj-ea"/>
                <a:ea typeface="+mj-ea"/>
              </a:rPr>
              <a:t>提出的胸膜浸润分类</a:t>
            </a:r>
            <a:endParaRPr lang="en-US" altLang="zh-CN" sz="1600" b="1" dirty="0">
              <a:latin typeface="+mj-ea"/>
              <a:ea typeface="+mj-ea"/>
            </a:endParaRPr>
          </a:p>
          <a:p>
            <a:pPr algn="just">
              <a:lnSpc>
                <a:spcPct val="130000"/>
              </a:lnSpc>
            </a:pPr>
            <a:endParaRPr lang="en-US" altLang="zh-CN" sz="1600" b="1" dirty="0">
              <a:latin typeface="+mj-ea"/>
              <a:ea typeface="+mj-ea"/>
            </a:endParaRPr>
          </a:p>
          <a:p>
            <a:pPr algn="just">
              <a:lnSpc>
                <a:spcPct val="130000"/>
              </a:lnSpc>
            </a:pPr>
            <a:r>
              <a:rPr lang="en-US" altLang="zh-CN" sz="1400" b="1" dirty="0">
                <a:latin typeface="+mj-ea"/>
                <a:ea typeface="+mj-ea"/>
              </a:rPr>
              <a:t>P0</a:t>
            </a:r>
            <a:r>
              <a:rPr lang="zh-CN" altLang="en-US" sz="1400" b="1" dirty="0">
                <a:latin typeface="+mj-ea"/>
                <a:ea typeface="+mj-ea"/>
              </a:rPr>
              <a:t>：</a:t>
            </a:r>
            <a:r>
              <a:rPr lang="en-US" altLang="zh-CN" sz="1400" b="1" dirty="0">
                <a:latin typeface="+mj-ea"/>
                <a:ea typeface="+mj-ea"/>
              </a:rPr>
              <a:t>lack of pleural invasion beyond the elastic layer. </a:t>
            </a:r>
          </a:p>
          <a:p>
            <a:pPr algn="just">
              <a:lnSpc>
                <a:spcPct val="130000"/>
              </a:lnSpc>
            </a:pPr>
            <a:r>
              <a:rPr lang="en-US" altLang="zh-CN" sz="1400" b="1" dirty="0">
                <a:latin typeface="+mj-ea"/>
                <a:ea typeface="+mj-ea"/>
              </a:rPr>
              <a:t>P1</a:t>
            </a:r>
            <a:r>
              <a:rPr lang="zh-CN" altLang="en-US" sz="1400" b="1" dirty="0">
                <a:latin typeface="+mj-ea"/>
                <a:ea typeface="+mj-ea"/>
              </a:rPr>
              <a:t>：</a:t>
            </a:r>
            <a:r>
              <a:rPr lang="en-US" altLang="zh-CN" sz="1400" b="1" dirty="0">
                <a:latin typeface="+mj-ea"/>
                <a:ea typeface="+mj-ea"/>
              </a:rPr>
              <a:t>invasion beyond the elastic layer.</a:t>
            </a:r>
          </a:p>
          <a:p>
            <a:pPr algn="just">
              <a:lnSpc>
                <a:spcPct val="130000"/>
              </a:lnSpc>
            </a:pPr>
            <a:r>
              <a:rPr lang="en-US" altLang="zh-CN" sz="1400" b="1" dirty="0">
                <a:latin typeface="+mj-ea"/>
                <a:ea typeface="+mj-ea"/>
              </a:rPr>
              <a:t>P2</a:t>
            </a:r>
            <a:r>
              <a:rPr lang="zh-CN" altLang="en-US" sz="1400" b="1" dirty="0">
                <a:latin typeface="+mj-ea"/>
                <a:ea typeface="+mj-ea"/>
              </a:rPr>
              <a:t>：</a:t>
            </a:r>
            <a:r>
              <a:rPr lang="en-US" altLang="zh-CN" sz="1400" b="1" dirty="0">
                <a:latin typeface="+mj-ea"/>
                <a:ea typeface="+mj-ea"/>
              </a:rPr>
              <a:t>invasion to the surface of the visceral pleura. </a:t>
            </a:r>
          </a:p>
          <a:p>
            <a:pPr algn="just">
              <a:lnSpc>
                <a:spcPct val="130000"/>
              </a:lnSpc>
            </a:pPr>
            <a:r>
              <a:rPr lang="en-US" altLang="zh-CN" sz="1400" b="1" dirty="0">
                <a:latin typeface="+mj-ea"/>
                <a:ea typeface="+mj-ea"/>
              </a:rPr>
              <a:t>P3</a:t>
            </a:r>
            <a:r>
              <a:rPr lang="zh-CN" altLang="en-US" sz="1400" b="1" dirty="0">
                <a:latin typeface="+mj-ea"/>
                <a:ea typeface="+mj-ea"/>
              </a:rPr>
              <a:t>：</a:t>
            </a:r>
            <a:r>
              <a:rPr lang="en-US" altLang="zh-CN" sz="1400" b="1" dirty="0">
                <a:latin typeface="+mj-ea"/>
                <a:ea typeface="+mj-ea"/>
              </a:rPr>
              <a:t>invasion of the parietal pleura and/or chest wall.</a:t>
            </a:r>
          </a:p>
          <a:p>
            <a:pPr algn="just">
              <a:lnSpc>
                <a:spcPct val="130000"/>
              </a:lnSpc>
            </a:pPr>
            <a:r>
              <a:rPr lang="en-US" altLang="zh-CN" sz="1400" b="1" dirty="0">
                <a:latin typeface="+mj-ea"/>
                <a:ea typeface="+mj-ea"/>
              </a:rPr>
              <a:t>Px</a:t>
            </a:r>
            <a:r>
              <a:rPr lang="zh-CN" altLang="en-US" sz="1400" b="1" dirty="0">
                <a:latin typeface="+mj-ea"/>
                <a:ea typeface="+mj-ea"/>
              </a:rPr>
              <a:t>：</a:t>
            </a:r>
            <a:r>
              <a:rPr lang="en-US" altLang="zh-CN" sz="1400" b="1" dirty="0">
                <a:latin typeface="+mj-ea"/>
                <a:ea typeface="+mj-ea"/>
              </a:rPr>
              <a:t>situated within the lung parenchyma with no relationship to the pleura. </a:t>
            </a:r>
            <a:endParaRPr lang="zh-CN" altLang="en-US" sz="1400" b="1" dirty="0">
              <a:latin typeface="+mj-ea"/>
              <a:ea typeface="+mj-ea"/>
            </a:endParaRPr>
          </a:p>
        </p:txBody>
      </p:sp>
      <p:cxnSp>
        <p:nvCxnSpPr>
          <p:cNvPr id="4" name="直接连接符 3">
            <a:extLst>
              <a:ext uri="{FF2B5EF4-FFF2-40B4-BE49-F238E27FC236}">
                <a16:creationId xmlns:a16="http://schemas.microsoft.com/office/drawing/2014/main" id="{EA07C4AA-1F71-4EE0-9DEB-D0FF3CA89050}"/>
              </a:ext>
            </a:extLst>
          </p:cNvPr>
          <p:cNvCxnSpPr/>
          <p:nvPr/>
        </p:nvCxnSpPr>
        <p:spPr>
          <a:xfrm>
            <a:off x="498764" y="2333463"/>
            <a:ext cx="11259127" cy="0"/>
          </a:xfrm>
          <a:prstGeom prst="line">
            <a:avLst/>
          </a:prstGeom>
          <a:ln w="28575">
            <a:prstDash val="dashDot"/>
          </a:ln>
        </p:spPr>
        <p:style>
          <a:lnRef idx="1">
            <a:schemeClr val="accent5"/>
          </a:lnRef>
          <a:fillRef idx="0">
            <a:schemeClr val="accent5"/>
          </a:fillRef>
          <a:effectRef idx="0">
            <a:schemeClr val="accent5"/>
          </a:effectRef>
          <a:fontRef idx="minor">
            <a:schemeClr val="tx1"/>
          </a:fontRef>
        </p:style>
      </p:cxnSp>
      <p:sp>
        <p:nvSpPr>
          <p:cNvPr id="9" name="文本框 8">
            <a:extLst>
              <a:ext uri="{FF2B5EF4-FFF2-40B4-BE49-F238E27FC236}">
                <a16:creationId xmlns:a16="http://schemas.microsoft.com/office/drawing/2014/main" id="{5E864733-B1AE-42E5-8ECC-CAB572809FCA}"/>
              </a:ext>
            </a:extLst>
          </p:cNvPr>
          <p:cNvSpPr txBox="1"/>
          <p:nvPr/>
        </p:nvSpPr>
        <p:spPr>
          <a:xfrm>
            <a:off x="7325591" y="3203474"/>
            <a:ext cx="6109854" cy="1189428"/>
          </a:xfrm>
          <a:prstGeom prst="rect">
            <a:avLst/>
          </a:prstGeom>
          <a:noFill/>
        </p:spPr>
        <p:txBody>
          <a:bodyPr wrap="square" anchor="ctr">
            <a:spAutoFit/>
          </a:bodyPr>
          <a:lstStyle/>
          <a:p>
            <a:pPr>
              <a:lnSpc>
                <a:spcPct val="130000"/>
              </a:lnSpc>
            </a:pPr>
            <a:r>
              <a:rPr lang="zh-CN" altLang="en-US" sz="1400" b="1" dirty="0">
                <a:latin typeface="+mj-ea"/>
                <a:ea typeface="+mj-ea"/>
              </a:rPr>
              <a:t>本文完善</a:t>
            </a:r>
            <a:endParaRPr lang="en-US" altLang="zh-CN" sz="1400" b="1" dirty="0">
              <a:latin typeface="+mj-ea"/>
              <a:ea typeface="+mj-ea"/>
            </a:endParaRPr>
          </a:p>
          <a:p>
            <a:pPr>
              <a:lnSpc>
                <a:spcPct val="130000"/>
              </a:lnSpc>
            </a:pPr>
            <a:endParaRPr lang="en-US" altLang="zh-CN" sz="1400" b="1" dirty="0">
              <a:latin typeface="+mj-ea"/>
              <a:ea typeface="+mj-ea"/>
            </a:endParaRPr>
          </a:p>
          <a:p>
            <a:pPr>
              <a:lnSpc>
                <a:spcPct val="130000"/>
              </a:lnSpc>
            </a:pPr>
            <a:r>
              <a:rPr lang="en-US" altLang="zh-CN" sz="1400" b="1" dirty="0">
                <a:latin typeface="+mj-ea"/>
                <a:ea typeface="+mj-ea"/>
              </a:rPr>
              <a:t>1.</a:t>
            </a:r>
            <a:r>
              <a:rPr lang="zh-CN" altLang="en-US" sz="1400" b="1" dirty="0">
                <a:latin typeface="+mj-ea"/>
                <a:ea typeface="+mj-ea"/>
              </a:rPr>
              <a:t> “</a:t>
            </a:r>
            <a:r>
              <a:rPr lang="en-US" altLang="zh-CN" sz="1400" b="1" dirty="0">
                <a:latin typeface="+mj-ea"/>
                <a:ea typeface="+mj-ea"/>
              </a:rPr>
              <a:t>P</a:t>
            </a:r>
            <a:r>
              <a:rPr lang="zh-CN" altLang="en-US" sz="1400" b="1" dirty="0">
                <a:latin typeface="+mj-ea"/>
                <a:ea typeface="+mj-ea"/>
              </a:rPr>
              <a:t>”改为“</a:t>
            </a:r>
            <a:r>
              <a:rPr lang="en-US" altLang="zh-CN" sz="1400" b="1" dirty="0">
                <a:latin typeface="+mj-ea"/>
                <a:ea typeface="+mj-ea"/>
              </a:rPr>
              <a:t>PL</a:t>
            </a:r>
            <a:r>
              <a:rPr lang="zh-CN" altLang="en-US" sz="1400" b="1" dirty="0">
                <a:latin typeface="+mj-ea"/>
                <a:ea typeface="+mj-ea"/>
              </a:rPr>
              <a:t>”</a:t>
            </a:r>
            <a:endParaRPr lang="en-US" altLang="zh-CN" sz="1400" b="1" dirty="0">
              <a:latin typeface="+mj-ea"/>
              <a:ea typeface="+mj-ea"/>
            </a:endParaRPr>
          </a:p>
          <a:p>
            <a:pPr>
              <a:lnSpc>
                <a:spcPct val="130000"/>
              </a:lnSpc>
            </a:pPr>
            <a:r>
              <a:rPr lang="en-US" altLang="zh-CN" sz="1400" b="1" dirty="0">
                <a:latin typeface="+mj-ea"/>
                <a:ea typeface="+mj-ea"/>
              </a:rPr>
              <a:t>2.</a:t>
            </a:r>
            <a:r>
              <a:rPr lang="zh-CN" altLang="en-US" sz="1400" b="1" dirty="0">
                <a:latin typeface="+mj-ea"/>
                <a:ea typeface="+mj-ea"/>
              </a:rPr>
              <a:t> “</a:t>
            </a:r>
            <a:r>
              <a:rPr lang="en-US" altLang="zh-CN" sz="1400" b="1" dirty="0">
                <a:latin typeface="+mj-ea"/>
                <a:ea typeface="+mj-ea"/>
              </a:rPr>
              <a:t>Px</a:t>
            </a:r>
            <a:r>
              <a:rPr lang="zh-CN" altLang="en-US" sz="1400" b="1" dirty="0">
                <a:latin typeface="+mj-ea"/>
                <a:ea typeface="+mj-ea"/>
              </a:rPr>
              <a:t>”停用，如果保留则为“</a:t>
            </a:r>
            <a:r>
              <a:rPr lang="en-US" altLang="zh-CN" sz="1400" b="1" dirty="0" err="1">
                <a:latin typeface="+mj-ea"/>
                <a:ea typeface="+mj-ea"/>
              </a:rPr>
              <a:t>PLx</a:t>
            </a:r>
            <a:r>
              <a:rPr lang="zh-CN" altLang="en-US" sz="1400" b="1" dirty="0">
                <a:latin typeface="+mj-ea"/>
                <a:ea typeface="+mj-ea"/>
              </a:rPr>
              <a:t>”，代表</a:t>
            </a:r>
            <a:r>
              <a:rPr lang="en-US" altLang="zh-CN" sz="1400" b="1" dirty="0">
                <a:latin typeface="+mj-ea"/>
                <a:ea typeface="+mj-ea"/>
              </a:rPr>
              <a:t>VPI</a:t>
            </a:r>
            <a:r>
              <a:rPr lang="zh-CN" altLang="en-US" sz="1400" b="1" dirty="0">
                <a:latin typeface="+mj-ea"/>
                <a:ea typeface="+mj-ea"/>
              </a:rPr>
              <a:t>未知。</a:t>
            </a:r>
            <a:endParaRPr lang="zh-CN" altLang="en-US" sz="1400" dirty="0">
              <a:latin typeface="+mj-ea"/>
              <a:ea typeface="+mj-ea"/>
            </a:endParaRPr>
          </a:p>
        </p:txBody>
      </p:sp>
    </p:spTree>
    <p:extLst>
      <p:ext uri="{BB962C8B-B14F-4D97-AF65-F5344CB8AC3E}">
        <p14:creationId xmlns:p14="http://schemas.microsoft.com/office/powerpoint/2010/main" val="32255054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D3B3C9C9-3BF3-44E7-9733-C27696D44A98}"/>
              </a:ext>
            </a:extLst>
          </p:cNvPr>
          <p:cNvSpPr>
            <a:spLocks noGrp="1"/>
          </p:cNvSpPr>
          <p:nvPr>
            <p:ph type="title"/>
          </p:nvPr>
        </p:nvSpPr>
        <p:spPr>
          <a:xfrm>
            <a:off x="595085" y="126320"/>
            <a:ext cx="10165444" cy="534761"/>
          </a:xfrm>
        </p:spPr>
        <p:txBody>
          <a:bodyPr/>
          <a:lstStyle/>
          <a:p>
            <a:r>
              <a:rPr lang="zh-CN" altLang="en-US" dirty="0"/>
              <a:t>标题标题</a:t>
            </a:r>
          </a:p>
        </p:txBody>
      </p:sp>
      <p:sp>
        <p:nvSpPr>
          <p:cNvPr id="10" name="文本框 9">
            <a:extLst>
              <a:ext uri="{FF2B5EF4-FFF2-40B4-BE49-F238E27FC236}">
                <a16:creationId xmlns:a16="http://schemas.microsoft.com/office/drawing/2014/main" id="{C05393C9-B50B-4139-B4D6-4F4B90E0BDAC}"/>
              </a:ext>
            </a:extLst>
          </p:cNvPr>
          <p:cNvSpPr txBox="1"/>
          <p:nvPr/>
        </p:nvSpPr>
        <p:spPr>
          <a:xfrm>
            <a:off x="1966569" y="1358828"/>
            <a:ext cx="2592125" cy="523220"/>
          </a:xfrm>
          <a:prstGeom prst="rect">
            <a:avLst/>
          </a:prstGeom>
          <a:noFill/>
        </p:spPr>
        <p:txBody>
          <a:bodyPr wrap="square" rtlCol="0">
            <a:spAutoFit/>
          </a:bodyPr>
          <a:lstStyle/>
          <a:p>
            <a:pPr algn="ctr"/>
            <a:r>
              <a:rPr lang="zh-CN" altLang="en-US" sz="2800" b="1" spc="600" dirty="0">
                <a:solidFill>
                  <a:srgbClr val="C05466"/>
                </a:solidFill>
                <a:latin typeface="+mj-ea"/>
                <a:ea typeface="+mj-ea"/>
              </a:rPr>
              <a:t>动脉</a:t>
            </a:r>
          </a:p>
        </p:txBody>
      </p:sp>
      <p:sp>
        <p:nvSpPr>
          <p:cNvPr id="13" name="矩形: 圆角 12">
            <a:extLst>
              <a:ext uri="{FF2B5EF4-FFF2-40B4-BE49-F238E27FC236}">
                <a16:creationId xmlns:a16="http://schemas.microsoft.com/office/drawing/2014/main" id="{3CEAA90B-4ECA-4A5F-A0FC-5CF65D111DEE}"/>
              </a:ext>
            </a:extLst>
          </p:cNvPr>
          <p:cNvSpPr/>
          <p:nvPr/>
        </p:nvSpPr>
        <p:spPr>
          <a:xfrm>
            <a:off x="817882" y="1952977"/>
            <a:ext cx="4889498" cy="170815"/>
          </a:xfrm>
          <a:prstGeom prst="roundRect">
            <a:avLst>
              <a:gd name="adj" fmla="val 50000"/>
            </a:avLst>
          </a:prstGeom>
          <a:solidFill>
            <a:schemeClr val="bg1">
              <a:lumMod val="95000"/>
            </a:schemeClr>
          </a:solidFill>
          <a:ln w="104775">
            <a:gradFill flip="none" rotWithShape="1">
              <a:gsLst>
                <a:gs pos="0">
                  <a:schemeClr val="accent1">
                    <a:lumMod val="83000"/>
                    <a:lumOff val="17000"/>
                  </a:schemeClr>
                </a:gs>
                <a:gs pos="100000">
                  <a:schemeClr val="accent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mj-ea"/>
              <a:ea typeface="+mj-ea"/>
            </a:endParaRPr>
          </a:p>
        </p:txBody>
      </p:sp>
      <p:sp>
        <p:nvSpPr>
          <p:cNvPr id="14" name="矩形: 圆顶角 13">
            <a:extLst>
              <a:ext uri="{FF2B5EF4-FFF2-40B4-BE49-F238E27FC236}">
                <a16:creationId xmlns:a16="http://schemas.microsoft.com/office/drawing/2014/main" id="{8E671B55-A6C9-4174-BE76-070B0DD44835}"/>
              </a:ext>
            </a:extLst>
          </p:cNvPr>
          <p:cNvSpPr/>
          <p:nvPr/>
        </p:nvSpPr>
        <p:spPr>
          <a:xfrm>
            <a:off x="875765" y="2019612"/>
            <a:ext cx="4773733" cy="4015429"/>
          </a:xfrm>
          <a:prstGeom prst="round2SameRect">
            <a:avLst>
              <a:gd name="adj1" fmla="val 0"/>
              <a:gd name="adj2" fmla="val 4319"/>
            </a:avLst>
          </a:prstGeom>
          <a:solidFill>
            <a:schemeClr val="bg1"/>
          </a:solidFill>
          <a:ln>
            <a:noFill/>
          </a:ln>
          <a:effectLst>
            <a:outerShdw blurRad="571500" dist="241300" dir="5400000" sx="99000" sy="99000" algn="t" rotWithShape="0">
              <a:schemeClr val="tx1">
                <a:lumMod val="75000"/>
                <a:lumOff val="25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3" name="文本框 32">
            <a:extLst>
              <a:ext uri="{FF2B5EF4-FFF2-40B4-BE49-F238E27FC236}">
                <a16:creationId xmlns:a16="http://schemas.microsoft.com/office/drawing/2014/main" id="{00DE645E-E05A-434A-84C5-4144B3923758}"/>
              </a:ext>
            </a:extLst>
          </p:cNvPr>
          <p:cNvSpPr txBox="1"/>
          <p:nvPr/>
        </p:nvSpPr>
        <p:spPr>
          <a:xfrm>
            <a:off x="1282755" y="4367639"/>
            <a:ext cx="4055131" cy="1104533"/>
          </a:xfrm>
          <a:prstGeom prst="rect">
            <a:avLst/>
          </a:prstGeom>
          <a:noFill/>
        </p:spPr>
        <p:txBody>
          <a:bodyPr wrap="square" rtlCol="0">
            <a:spAutoFit/>
          </a:bodyPr>
          <a:lstStyle>
            <a:defPPr>
              <a:defRPr lang="zh-CN"/>
            </a:defPPr>
            <a:lvl1pPr marL="285750" indent="-285750">
              <a:lnSpc>
                <a:spcPct val="120000"/>
              </a:lnSpc>
              <a:buFont typeface="Arial" panose="020B0604020202020204" pitchFamily="34" charset="0"/>
              <a:buChar char="•"/>
              <a:defRPr sz="1400">
                <a:solidFill>
                  <a:schemeClr val="tx1">
                    <a:lumMod val="75000"/>
                    <a:lumOff val="25000"/>
                  </a:schemeClr>
                </a:solidFill>
              </a:defRPr>
            </a:lvl1pPr>
          </a:lstStyle>
          <a:p>
            <a:r>
              <a:rPr lang="zh-CN" altLang="en-US" b="1" dirty="0">
                <a:latin typeface="+mj-ea"/>
                <a:ea typeface="+mj-ea"/>
              </a:rPr>
              <a:t>小动脉：与中动脉类似，各层变薄。</a:t>
            </a:r>
            <a:endParaRPr lang="en-US" altLang="zh-CN" b="1" dirty="0">
              <a:latin typeface="+mj-ea"/>
              <a:ea typeface="+mj-ea"/>
            </a:endParaRPr>
          </a:p>
          <a:p>
            <a:endParaRPr lang="en-US" altLang="zh-CN" b="1" dirty="0">
              <a:latin typeface="+mj-ea"/>
              <a:ea typeface="+mj-ea"/>
            </a:endParaRPr>
          </a:p>
          <a:p>
            <a:endParaRPr lang="en-US" altLang="zh-CN" b="1" dirty="0">
              <a:latin typeface="+mj-ea"/>
              <a:ea typeface="+mj-ea"/>
            </a:endParaRPr>
          </a:p>
          <a:p>
            <a:r>
              <a:rPr lang="zh-CN" altLang="en-US" b="1" dirty="0">
                <a:latin typeface="+mj-ea"/>
                <a:ea typeface="+mj-ea"/>
              </a:rPr>
              <a:t>微动脉：无内外弹性膜，中膜</a:t>
            </a:r>
            <a:r>
              <a:rPr lang="en-US" altLang="zh-CN" b="1" dirty="0">
                <a:latin typeface="+mj-ea"/>
                <a:ea typeface="+mj-ea"/>
              </a:rPr>
              <a:t>1-2</a:t>
            </a:r>
            <a:r>
              <a:rPr lang="zh-CN" altLang="en-US" b="1" dirty="0">
                <a:latin typeface="+mj-ea"/>
                <a:ea typeface="+mj-ea"/>
              </a:rPr>
              <a:t>层平滑肌。</a:t>
            </a:r>
            <a:endParaRPr lang="en-US" altLang="zh-CN" b="1" dirty="0">
              <a:latin typeface="+mj-ea"/>
              <a:ea typeface="+mj-ea"/>
            </a:endParaRPr>
          </a:p>
        </p:txBody>
      </p:sp>
      <p:pic>
        <p:nvPicPr>
          <p:cNvPr id="4" name="图片 3" descr="图片包含 桌子, 食物, 杯子, 咖啡&#10;&#10;描述已自动生成">
            <a:extLst>
              <a:ext uri="{FF2B5EF4-FFF2-40B4-BE49-F238E27FC236}">
                <a16:creationId xmlns:a16="http://schemas.microsoft.com/office/drawing/2014/main" id="{7D3F782A-E5D9-0A66-097F-4EEC6A7C1150}"/>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ackgroundRemoval t="10000" b="90720" l="9994" r="93691">
                        <a14:foregroundMark x1="91380" y1="63840" x2="91380" y2="63840"/>
                        <a14:foregroundMark x1="90131" y1="62240" x2="86696" y2="61920"/>
                        <a14:foregroundMark x1="93754" y1="63840" x2="93754" y2="63840"/>
                        <a14:foregroundMark x1="93754" y1="63840" x2="93754" y2="63840"/>
                        <a14:foregroundMark x1="49344" y1="90800" x2="49344" y2="90800"/>
                      </a14:backgroundRemoval>
                    </a14:imgEffect>
                  </a14:imgLayer>
                </a14:imgProps>
              </a:ext>
              <a:ext uri="{28A0092B-C50C-407E-A947-70E740481C1C}">
                <a14:useLocalDpi xmlns:a14="http://schemas.microsoft.com/office/drawing/2010/main"/>
              </a:ext>
            </a:extLst>
          </a:blip>
          <a:srcRect/>
          <a:stretch/>
        </p:blipFill>
        <p:spPr>
          <a:xfrm flipH="1">
            <a:off x="4051246" y="2572636"/>
            <a:ext cx="3387259" cy="2645561"/>
          </a:xfrm>
          <a:prstGeom prst="rect">
            <a:avLst/>
          </a:prstGeom>
        </p:spPr>
      </p:pic>
      <p:sp>
        <p:nvSpPr>
          <p:cNvPr id="9" name="矩形: 圆角 8">
            <a:extLst>
              <a:ext uri="{FF2B5EF4-FFF2-40B4-BE49-F238E27FC236}">
                <a16:creationId xmlns:a16="http://schemas.microsoft.com/office/drawing/2014/main" id="{A9CD6ABD-ACE0-454A-9CF9-8272F0FFB22B}"/>
              </a:ext>
            </a:extLst>
          </p:cNvPr>
          <p:cNvSpPr/>
          <p:nvPr/>
        </p:nvSpPr>
        <p:spPr>
          <a:xfrm>
            <a:off x="6427263" y="1952977"/>
            <a:ext cx="4889498" cy="170815"/>
          </a:xfrm>
          <a:prstGeom prst="roundRect">
            <a:avLst>
              <a:gd name="adj" fmla="val 50000"/>
            </a:avLst>
          </a:prstGeom>
          <a:solidFill>
            <a:schemeClr val="bg1">
              <a:lumMod val="95000"/>
            </a:schemeClr>
          </a:solidFill>
          <a:ln w="104775">
            <a:gradFill flip="none" rotWithShape="1">
              <a:gsLst>
                <a:gs pos="0">
                  <a:srgbClr val="E6D4AC">
                    <a:lumMod val="94000"/>
                  </a:srgbClr>
                </a:gs>
                <a:gs pos="100000">
                  <a:srgbClr val="A88332">
                    <a:lumMod val="88000"/>
                    <a:lumOff val="12000"/>
                  </a:srgbClr>
                </a:gs>
              </a:gsLst>
              <a:lin ang="4800000" scaled="0"/>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mj-ea"/>
              <a:ea typeface="+mj-ea"/>
            </a:endParaRPr>
          </a:p>
        </p:txBody>
      </p:sp>
      <p:sp>
        <p:nvSpPr>
          <p:cNvPr id="15" name="矩形: 圆顶角 14">
            <a:extLst>
              <a:ext uri="{FF2B5EF4-FFF2-40B4-BE49-F238E27FC236}">
                <a16:creationId xmlns:a16="http://schemas.microsoft.com/office/drawing/2014/main" id="{1F62D2BD-C509-49A4-828C-BAE90981C2E2}"/>
              </a:ext>
            </a:extLst>
          </p:cNvPr>
          <p:cNvSpPr/>
          <p:nvPr/>
        </p:nvSpPr>
        <p:spPr>
          <a:xfrm>
            <a:off x="6485146" y="2019613"/>
            <a:ext cx="4773733" cy="4015428"/>
          </a:xfrm>
          <a:prstGeom prst="round2SameRect">
            <a:avLst>
              <a:gd name="adj1" fmla="val 0"/>
              <a:gd name="adj2" fmla="val 4319"/>
            </a:avLst>
          </a:prstGeom>
          <a:solidFill>
            <a:schemeClr val="bg1"/>
          </a:solidFill>
          <a:ln>
            <a:noFill/>
          </a:ln>
          <a:effectLst>
            <a:outerShdw blurRad="571500" dist="241300" dir="5400000" sx="99000" sy="99000" algn="t" rotWithShape="0">
              <a:schemeClr val="tx1">
                <a:lumMod val="75000"/>
                <a:lumOff val="25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sp>
        <p:nvSpPr>
          <p:cNvPr id="16" name="文本框 15">
            <a:extLst>
              <a:ext uri="{FF2B5EF4-FFF2-40B4-BE49-F238E27FC236}">
                <a16:creationId xmlns:a16="http://schemas.microsoft.com/office/drawing/2014/main" id="{C245CB28-17DC-43D2-8E0F-A59F1B64F0ED}"/>
              </a:ext>
            </a:extLst>
          </p:cNvPr>
          <p:cNvSpPr txBox="1"/>
          <p:nvPr/>
        </p:nvSpPr>
        <p:spPr>
          <a:xfrm>
            <a:off x="1282756" y="2338822"/>
            <a:ext cx="3959750" cy="597087"/>
          </a:xfrm>
          <a:prstGeom prst="rect">
            <a:avLst/>
          </a:prstGeom>
          <a:noFill/>
        </p:spPr>
        <p:txBody>
          <a:bodyPr wrap="square" rtlCol="0">
            <a:spAutoFit/>
          </a:bodyPr>
          <a:lstStyle>
            <a:defPPr>
              <a:defRPr lang="zh-CN"/>
            </a:defPPr>
            <a:lvl1pPr marL="285750" indent="-285750">
              <a:lnSpc>
                <a:spcPct val="120000"/>
              </a:lnSpc>
              <a:buFont typeface="Arial" panose="020B0604020202020204" pitchFamily="34" charset="0"/>
              <a:buChar char="•"/>
              <a:defRPr sz="1400">
                <a:solidFill>
                  <a:schemeClr val="tx1">
                    <a:lumMod val="75000"/>
                    <a:lumOff val="25000"/>
                  </a:schemeClr>
                </a:solidFill>
              </a:defRPr>
            </a:lvl1pPr>
          </a:lstStyle>
          <a:p>
            <a:r>
              <a:rPr lang="zh-CN" altLang="en-US" b="1" dirty="0">
                <a:latin typeface="+mj-ea"/>
                <a:ea typeface="+mj-ea"/>
              </a:rPr>
              <a:t>大动脉：主动脉、颈总动脉、髂总动脉等，管壁中含（中膜）大量</a:t>
            </a:r>
            <a:r>
              <a:rPr lang="zh-CN" altLang="en-US" b="1" dirty="0">
                <a:solidFill>
                  <a:srgbClr val="C05466"/>
                </a:solidFill>
                <a:latin typeface="+mj-ea"/>
                <a:ea typeface="+mj-ea"/>
              </a:rPr>
              <a:t>弹力纤维</a:t>
            </a:r>
            <a:r>
              <a:rPr lang="zh-CN" altLang="en-US" b="1" dirty="0">
                <a:latin typeface="+mj-ea"/>
                <a:ea typeface="+mj-ea"/>
              </a:rPr>
              <a:t>。</a:t>
            </a:r>
            <a:endParaRPr lang="en-US" altLang="zh-CN" b="1" dirty="0">
              <a:latin typeface="+mj-ea"/>
              <a:ea typeface="+mj-ea"/>
            </a:endParaRPr>
          </a:p>
        </p:txBody>
      </p:sp>
      <p:cxnSp>
        <p:nvCxnSpPr>
          <p:cNvPr id="25" name="直接连接符 24">
            <a:extLst>
              <a:ext uri="{FF2B5EF4-FFF2-40B4-BE49-F238E27FC236}">
                <a16:creationId xmlns:a16="http://schemas.microsoft.com/office/drawing/2014/main" id="{CD00A88C-2D73-40A5-9CCD-3DD4C686D35F}"/>
              </a:ext>
            </a:extLst>
          </p:cNvPr>
          <p:cNvCxnSpPr>
            <a:cxnSpLocks/>
          </p:cNvCxnSpPr>
          <p:nvPr/>
        </p:nvCxnSpPr>
        <p:spPr>
          <a:xfrm>
            <a:off x="1187376" y="3029816"/>
            <a:ext cx="4150511" cy="0"/>
          </a:xfrm>
          <a:prstGeom prst="line">
            <a:avLst/>
          </a:prstGeom>
          <a:ln w="9525">
            <a:solidFill>
              <a:schemeClr val="accent1">
                <a:lumMod val="75000"/>
                <a:alpha val="31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78DAF1ED-423C-4BE3-85CD-384D41D81436}"/>
              </a:ext>
            </a:extLst>
          </p:cNvPr>
          <p:cNvCxnSpPr>
            <a:cxnSpLocks/>
          </p:cNvCxnSpPr>
          <p:nvPr/>
        </p:nvCxnSpPr>
        <p:spPr>
          <a:xfrm>
            <a:off x="1187376" y="4040020"/>
            <a:ext cx="4150511" cy="0"/>
          </a:xfrm>
          <a:prstGeom prst="line">
            <a:avLst/>
          </a:prstGeom>
          <a:ln w="9525">
            <a:solidFill>
              <a:schemeClr val="accent1">
                <a:lumMod val="75000"/>
                <a:alpha val="31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1" name="文本框 30">
            <a:extLst>
              <a:ext uri="{FF2B5EF4-FFF2-40B4-BE49-F238E27FC236}">
                <a16:creationId xmlns:a16="http://schemas.microsoft.com/office/drawing/2014/main" id="{24AE26B2-F7B2-4822-A404-43EFA24FB11A}"/>
              </a:ext>
            </a:extLst>
          </p:cNvPr>
          <p:cNvSpPr txBox="1"/>
          <p:nvPr/>
        </p:nvSpPr>
        <p:spPr>
          <a:xfrm>
            <a:off x="7575950" y="1358828"/>
            <a:ext cx="2592125" cy="523220"/>
          </a:xfrm>
          <a:prstGeom prst="rect">
            <a:avLst/>
          </a:prstGeom>
          <a:noFill/>
        </p:spPr>
        <p:txBody>
          <a:bodyPr wrap="square" rtlCol="0">
            <a:spAutoFit/>
          </a:bodyPr>
          <a:lstStyle/>
          <a:p>
            <a:pPr algn="ctr"/>
            <a:r>
              <a:rPr lang="zh-CN" altLang="en-US" sz="2800" b="1" spc="600" dirty="0">
                <a:solidFill>
                  <a:srgbClr val="0093DD"/>
                </a:solidFill>
                <a:latin typeface="+mj-ea"/>
                <a:ea typeface="+mj-ea"/>
              </a:rPr>
              <a:t>静脉</a:t>
            </a:r>
          </a:p>
        </p:txBody>
      </p:sp>
      <p:sp>
        <p:nvSpPr>
          <p:cNvPr id="32" name="文本框 31">
            <a:extLst>
              <a:ext uri="{FF2B5EF4-FFF2-40B4-BE49-F238E27FC236}">
                <a16:creationId xmlns:a16="http://schemas.microsoft.com/office/drawing/2014/main" id="{EFC5113C-44B8-4690-899F-7045C55D0B5A}"/>
              </a:ext>
            </a:extLst>
          </p:cNvPr>
          <p:cNvSpPr txBox="1"/>
          <p:nvPr/>
        </p:nvSpPr>
        <p:spPr>
          <a:xfrm>
            <a:off x="1282756" y="3298330"/>
            <a:ext cx="3959750" cy="597087"/>
          </a:xfrm>
          <a:prstGeom prst="rect">
            <a:avLst/>
          </a:prstGeom>
          <a:noFill/>
        </p:spPr>
        <p:txBody>
          <a:bodyPr wrap="square" rtlCol="0">
            <a:spAutoFit/>
          </a:bodyPr>
          <a:lstStyle>
            <a:defPPr>
              <a:defRPr lang="zh-CN"/>
            </a:defPPr>
            <a:lvl1pPr marL="285750" indent="-285750">
              <a:lnSpc>
                <a:spcPct val="120000"/>
              </a:lnSpc>
              <a:buFont typeface="Arial" panose="020B0604020202020204" pitchFamily="34" charset="0"/>
              <a:buChar char="•"/>
              <a:defRPr sz="1400">
                <a:solidFill>
                  <a:schemeClr val="tx1">
                    <a:lumMod val="75000"/>
                    <a:lumOff val="25000"/>
                  </a:schemeClr>
                </a:solidFill>
              </a:defRPr>
            </a:lvl1pPr>
          </a:lstStyle>
          <a:p>
            <a:r>
              <a:rPr lang="zh-CN" altLang="en-US" b="1" dirty="0">
                <a:latin typeface="+mj-ea"/>
                <a:ea typeface="+mj-ea"/>
              </a:rPr>
              <a:t>中动脉：凡解剖学中有名称的多为中动脉，管壁中含（中膜）少量</a:t>
            </a:r>
            <a:r>
              <a:rPr lang="zh-CN" altLang="en-US" b="1" dirty="0">
                <a:solidFill>
                  <a:srgbClr val="C05466"/>
                </a:solidFill>
                <a:latin typeface="+mj-ea"/>
                <a:ea typeface="+mj-ea"/>
              </a:rPr>
              <a:t>弹力纤维</a:t>
            </a:r>
            <a:r>
              <a:rPr lang="zh-CN" altLang="en-US" b="1" dirty="0">
                <a:latin typeface="+mj-ea"/>
                <a:ea typeface="+mj-ea"/>
              </a:rPr>
              <a:t>。</a:t>
            </a:r>
            <a:endParaRPr lang="en-US" altLang="zh-CN" b="1" dirty="0">
              <a:latin typeface="+mj-ea"/>
              <a:ea typeface="+mj-ea"/>
            </a:endParaRPr>
          </a:p>
        </p:txBody>
      </p:sp>
      <p:cxnSp>
        <p:nvCxnSpPr>
          <p:cNvPr id="34" name="直接连接符 33">
            <a:extLst>
              <a:ext uri="{FF2B5EF4-FFF2-40B4-BE49-F238E27FC236}">
                <a16:creationId xmlns:a16="http://schemas.microsoft.com/office/drawing/2014/main" id="{74E337ED-7CA5-49F0-AD52-8026D14FEF16}"/>
              </a:ext>
            </a:extLst>
          </p:cNvPr>
          <p:cNvCxnSpPr>
            <a:cxnSpLocks/>
          </p:cNvCxnSpPr>
          <p:nvPr/>
        </p:nvCxnSpPr>
        <p:spPr>
          <a:xfrm>
            <a:off x="1187376" y="4823900"/>
            <a:ext cx="4150511" cy="0"/>
          </a:xfrm>
          <a:prstGeom prst="line">
            <a:avLst/>
          </a:prstGeom>
          <a:ln w="9525">
            <a:solidFill>
              <a:schemeClr val="accent1">
                <a:lumMod val="75000"/>
                <a:alpha val="31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a16="http://schemas.microsoft.com/office/drawing/2014/main" id="{CB754CB3-0DD3-4C9E-82F3-CC291E6E66D3}"/>
              </a:ext>
            </a:extLst>
          </p:cNvPr>
          <p:cNvSpPr txBox="1"/>
          <p:nvPr/>
        </p:nvSpPr>
        <p:spPr>
          <a:xfrm>
            <a:off x="6854114" y="2338822"/>
            <a:ext cx="3959750" cy="597087"/>
          </a:xfrm>
          <a:prstGeom prst="rect">
            <a:avLst/>
          </a:prstGeom>
          <a:noFill/>
        </p:spPr>
        <p:txBody>
          <a:bodyPr wrap="square" rtlCol="0">
            <a:spAutoFit/>
          </a:bodyPr>
          <a:lstStyle>
            <a:defPPr>
              <a:defRPr lang="zh-CN"/>
            </a:defPPr>
            <a:lvl1pPr marL="285750" indent="-285750">
              <a:lnSpc>
                <a:spcPct val="120000"/>
              </a:lnSpc>
              <a:buFont typeface="Arial" panose="020B0604020202020204" pitchFamily="34" charset="0"/>
              <a:buChar char="•"/>
              <a:defRPr sz="1400">
                <a:solidFill>
                  <a:schemeClr val="tx1">
                    <a:lumMod val="75000"/>
                    <a:lumOff val="25000"/>
                  </a:schemeClr>
                </a:solidFill>
              </a:defRPr>
            </a:lvl1pPr>
          </a:lstStyle>
          <a:p>
            <a:r>
              <a:rPr lang="zh-CN" altLang="en-US" b="1" dirty="0">
                <a:latin typeface="+mj-ea"/>
                <a:ea typeface="+mj-ea"/>
              </a:rPr>
              <a:t>大静脉：颈外静脉、髂外静脉、门静脉等，中膜不发达，为几层平滑肌纤维。</a:t>
            </a:r>
            <a:endParaRPr lang="en-US" altLang="zh-CN" b="1" dirty="0">
              <a:latin typeface="+mj-ea"/>
              <a:ea typeface="+mj-ea"/>
            </a:endParaRPr>
          </a:p>
        </p:txBody>
      </p:sp>
      <p:cxnSp>
        <p:nvCxnSpPr>
          <p:cNvPr id="36" name="直接连接符 35">
            <a:extLst>
              <a:ext uri="{FF2B5EF4-FFF2-40B4-BE49-F238E27FC236}">
                <a16:creationId xmlns:a16="http://schemas.microsoft.com/office/drawing/2014/main" id="{2C273C3C-0A38-4FAD-8861-9697B6EE0589}"/>
              </a:ext>
            </a:extLst>
          </p:cNvPr>
          <p:cNvCxnSpPr>
            <a:cxnSpLocks/>
          </p:cNvCxnSpPr>
          <p:nvPr/>
        </p:nvCxnSpPr>
        <p:spPr>
          <a:xfrm>
            <a:off x="6758734" y="3029816"/>
            <a:ext cx="4150511" cy="0"/>
          </a:xfrm>
          <a:prstGeom prst="line">
            <a:avLst/>
          </a:prstGeom>
          <a:ln w="9525">
            <a:solidFill>
              <a:schemeClr val="accent1">
                <a:lumMod val="75000"/>
                <a:alpha val="31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13030A02-8705-4981-95B0-3F253F91A1B2}"/>
              </a:ext>
            </a:extLst>
          </p:cNvPr>
          <p:cNvCxnSpPr>
            <a:cxnSpLocks/>
          </p:cNvCxnSpPr>
          <p:nvPr/>
        </p:nvCxnSpPr>
        <p:spPr>
          <a:xfrm>
            <a:off x="6758734" y="4040020"/>
            <a:ext cx="4150511" cy="0"/>
          </a:xfrm>
          <a:prstGeom prst="line">
            <a:avLst/>
          </a:prstGeom>
          <a:ln w="9525">
            <a:solidFill>
              <a:schemeClr val="accent1">
                <a:lumMod val="75000"/>
                <a:alpha val="31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8" name="文本框 37">
            <a:extLst>
              <a:ext uri="{FF2B5EF4-FFF2-40B4-BE49-F238E27FC236}">
                <a16:creationId xmlns:a16="http://schemas.microsoft.com/office/drawing/2014/main" id="{CE3A4E32-A30B-4E0C-B4F4-A8515A906C3A}"/>
              </a:ext>
            </a:extLst>
          </p:cNvPr>
          <p:cNvSpPr txBox="1"/>
          <p:nvPr/>
        </p:nvSpPr>
        <p:spPr>
          <a:xfrm>
            <a:off x="6854114" y="3298330"/>
            <a:ext cx="3959750" cy="597087"/>
          </a:xfrm>
          <a:prstGeom prst="rect">
            <a:avLst/>
          </a:prstGeom>
          <a:noFill/>
        </p:spPr>
        <p:txBody>
          <a:bodyPr wrap="square" rtlCol="0">
            <a:spAutoFit/>
          </a:bodyPr>
          <a:lstStyle>
            <a:defPPr>
              <a:defRPr lang="zh-CN"/>
            </a:defPPr>
            <a:lvl1pPr marL="285750" indent="-285750">
              <a:lnSpc>
                <a:spcPct val="120000"/>
              </a:lnSpc>
              <a:buFont typeface="Arial" panose="020B0604020202020204" pitchFamily="34" charset="0"/>
              <a:buChar char="•"/>
              <a:defRPr sz="1400">
                <a:solidFill>
                  <a:schemeClr val="tx1">
                    <a:lumMod val="75000"/>
                    <a:lumOff val="25000"/>
                  </a:schemeClr>
                </a:solidFill>
              </a:defRPr>
            </a:lvl1pPr>
          </a:lstStyle>
          <a:p>
            <a:r>
              <a:rPr lang="zh-CN" altLang="en-US" b="1" dirty="0">
                <a:latin typeface="+mj-ea"/>
                <a:ea typeface="+mj-ea"/>
              </a:rPr>
              <a:t>中静脉：凡解剖学中有名称的多为中静脉，中膜平滑肌纤维分布稀疏。</a:t>
            </a:r>
            <a:endParaRPr lang="en-US" altLang="zh-CN" b="1" dirty="0">
              <a:latin typeface="+mj-ea"/>
              <a:ea typeface="+mj-ea"/>
            </a:endParaRPr>
          </a:p>
        </p:txBody>
      </p:sp>
      <p:sp>
        <p:nvSpPr>
          <p:cNvPr id="39" name="文本框 38">
            <a:extLst>
              <a:ext uri="{FF2B5EF4-FFF2-40B4-BE49-F238E27FC236}">
                <a16:creationId xmlns:a16="http://schemas.microsoft.com/office/drawing/2014/main" id="{C9E36529-C95C-4526-AD6D-D115F5AC5434}"/>
              </a:ext>
            </a:extLst>
          </p:cNvPr>
          <p:cNvSpPr txBox="1"/>
          <p:nvPr/>
        </p:nvSpPr>
        <p:spPr>
          <a:xfrm>
            <a:off x="6854113" y="4367639"/>
            <a:ext cx="4055131" cy="1104533"/>
          </a:xfrm>
          <a:prstGeom prst="rect">
            <a:avLst/>
          </a:prstGeom>
          <a:noFill/>
        </p:spPr>
        <p:txBody>
          <a:bodyPr wrap="square" rtlCol="0">
            <a:spAutoFit/>
          </a:bodyPr>
          <a:lstStyle>
            <a:defPPr>
              <a:defRPr lang="zh-CN"/>
            </a:defPPr>
            <a:lvl1pPr marL="285750" indent="-285750">
              <a:lnSpc>
                <a:spcPct val="120000"/>
              </a:lnSpc>
              <a:buFont typeface="Arial" panose="020B0604020202020204" pitchFamily="34" charset="0"/>
              <a:buChar char="•"/>
              <a:defRPr sz="1400">
                <a:solidFill>
                  <a:schemeClr val="tx1">
                    <a:lumMod val="75000"/>
                    <a:lumOff val="25000"/>
                  </a:schemeClr>
                </a:solidFill>
              </a:defRPr>
            </a:lvl1pPr>
          </a:lstStyle>
          <a:p>
            <a:r>
              <a:rPr lang="zh-CN" altLang="en-US" b="1" dirty="0">
                <a:latin typeface="+mj-ea"/>
                <a:ea typeface="+mj-ea"/>
              </a:rPr>
              <a:t>小静脉：外膜逐渐变厚。</a:t>
            </a:r>
            <a:endParaRPr lang="en-US" altLang="zh-CN" b="1" dirty="0">
              <a:latin typeface="+mj-ea"/>
              <a:ea typeface="+mj-ea"/>
            </a:endParaRPr>
          </a:p>
          <a:p>
            <a:endParaRPr lang="en-US" altLang="zh-CN" b="1" dirty="0">
              <a:latin typeface="+mj-ea"/>
              <a:ea typeface="+mj-ea"/>
            </a:endParaRPr>
          </a:p>
          <a:p>
            <a:endParaRPr lang="en-US" altLang="zh-CN" b="1" dirty="0">
              <a:latin typeface="+mj-ea"/>
              <a:ea typeface="+mj-ea"/>
            </a:endParaRPr>
          </a:p>
          <a:p>
            <a:r>
              <a:rPr lang="zh-CN" altLang="en-US" b="1" dirty="0">
                <a:latin typeface="+mj-ea"/>
                <a:ea typeface="+mj-ea"/>
              </a:rPr>
              <a:t>微静脉：中膜可有散在平滑肌纤维。</a:t>
            </a:r>
            <a:endParaRPr lang="en-US" altLang="zh-CN" b="1" dirty="0">
              <a:latin typeface="+mj-ea"/>
              <a:ea typeface="+mj-ea"/>
            </a:endParaRPr>
          </a:p>
        </p:txBody>
      </p:sp>
      <p:cxnSp>
        <p:nvCxnSpPr>
          <p:cNvPr id="40" name="直接连接符 39">
            <a:extLst>
              <a:ext uri="{FF2B5EF4-FFF2-40B4-BE49-F238E27FC236}">
                <a16:creationId xmlns:a16="http://schemas.microsoft.com/office/drawing/2014/main" id="{40E31E77-0C26-4B7E-BBE8-33B97C9A8B55}"/>
              </a:ext>
            </a:extLst>
          </p:cNvPr>
          <p:cNvCxnSpPr>
            <a:cxnSpLocks/>
          </p:cNvCxnSpPr>
          <p:nvPr/>
        </p:nvCxnSpPr>
        <p:spPr>
          <a:xfrm>
            <a:off x="6758734" y="4823900"/>
            <a:ext cx="4150511" cy="0"/>
          </a:xfrm>
          <a:prstGeom prst="line">
            <a:avLst/>
          </a:prstGeom>
          <a:ln w="9525">
            <a:solidFill>
              <a:schemeClr val="accent1">
                <a:lumMod val="75000"/>
                <a:alpha val="31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41" name="图片 40">
            <a:extLst>
              <a:ext uri="{FF2B5EF4-FFF2-40B4-BE49-F238E27FC236}">
                <a16:creationId xmlns:a16="http://schemas.microsoft.com/office/drawing/2014/main" id="{FF332DB0-91E4-4534-A947-A62E7FEC6CA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409225" y="5093325"/>
            <a:ext cx="585730" cy="757693"/>
          </a:xfrm>
          <a:prstGeom prst="rect">
            <a:avLst/>
          </a:prstGeom>
        </p:spPr>
      </p:pic>
    </p:spTree>
    <p:extLst>
      <p:ext uri="{BB962C8B-B14F-4D97-AF65-F5344CB8AC3E}">
        <p14:creationId xmlns:p14="http://schemas.microsoft.com/office/powerpoint/2010/main" val="1142874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D3B3C9C9-3BF3-44E7-9733-C27696D44A98}"/>
              </a:ext>
            </a:extLst>
          </p:cNvPr>
          <p:cNvSpPr>
            <a:spLocks noGrp="1"/>
          </p:cNvSpPr>
          <p:nvPr>
            <p:ph type="title"/>
          </p:nvPr>
        </p:nvSpPr>
        <p:spPr>
          <a:xfrm>
            <a:off x="595085" y="126320"/>
            <a:ext cx="10165444" cy="534761"/>
          </a:xfrm>
        </p:spPr>
        <p:txBody>
          <a:bodyPr/>
          <a:lstStyle/>
          <a:p>
            <a:r>
              <a:rPr lang="zh-CN" altLang="en-US" dirty="0"/>
              <a:t>标题标题</a:t>
            </a:r>
          </a:p>
        </p:txBody>
      </p:sp>
      <p:grpSp>
        <p:nvGrpSpPr>
          <p:cNvPr id="10" name="组合 9">
            <a:extLst>
              <a:ext uri="{FF2B5EF4-FFF2-40B4-BE49-F238E27FC236}">
                <a16:creationId xmlns:a16="http://schemas.microsoft.com/office/drawing/2014/main" id="{9C1BA164-49E0-4DD8-A73E-A49E28D34632}"/>
              </a:ext>
            </a:extLst>
          </p:cNvPr>
          <p:cNvGrpSpPr/>
          <p:nvPr/>
        </p:nvGrpSpPr>
        <p:grpSpPr>
          <a:xfrm>
            <a:off x="7971833" y="1549818"/>
            <a:ext cx="3447344" cy="4236857"/>
            <a:chOff x="11136161" y="3892927"/>
            <a:chExt cx="3447344" cy="4236857"/>
          </a:xfrm>
        </p:grpSpPr>
        <p:sp>
          <p:nvSpPr>
            <p:cNvPr id="13" name="圆角矩形 31">
              <a:extLst>
                <a:ext uri="{FF2B5EF4-FFF2-40B4-BE49-F238E27FC236}">
                  <a16:creationId xmlns:a16="http://schemas.microsoft.com/office/drawing/2014/main" id="{EF6654EC-0767-48AF-BD20-56102E4FEDEA}"/>
                </a:ext>
              </a:extLst>
            </p:cNvPr>
            <p:cNvSpPr/>
            <p:nvPr/>
          </p:nvSpPr>
          <p:spPr>
            <a:xfrm>
              <a:off x="11136161" y="3892927"/>
              <a:ext cx="3447344" cy="4236857"/>
            </a:xfrm>
            <a:prstGeom prst="roundRect">
              <a:avLst>
                <a:gd name="adj" fmla="val 2835"/>
              </a:avLst>
            </a:prstGeom>
            <a:solidFill>
              <a:schemeClr val="bg1"/>
            </a:solidFill>
            <a:ln>
              <a:noFill/>
            </a:ln>
            <a:effectLst>
              <a:outerShdw blurRad="254000" algn="ctr"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15" name="矩形 14">
              <a:extLst>
                <a:ext uri="{FF2B5EF4-FFF2-40B4-BE49-F238E27FC236}">
                  <a16:creationId xmlns:a16="http://schemas.microsoft.com/office/drawing/2014/main" id="{BF6E836B-6405-42B6-81AB-129F2CC2441B}"/>
                </a:ext>
              </a:extLst>
            </p:cNvPr>
            <p:cNvSpPr/>
            <p:nvPr/>
          </p:nvSpPr>
          <p:spPr>
            <a:xfrm>
              <a:off x="11412776" y="6476527"/>
              <a:ext cx="2923772" cy="774956"/>
            </a:xfrm>
            <a:prstGeom prst="rect">
              <a:avLst/>
            </a:prstGeom>
          </p:spPr>
          <p:txBody>
            <a:bodyPr wrap="square" lIns="0" tIns="0" rIns="0" bIns="0">
              <a:spAutoFit/>
            </a:bodyPr>
            <a:lstStyle/>
            <a:p>
              <a:pPr algn="ctr">
                <a:lnSpc>
                  <a:spcPct val="130000"/>
                </a:lnSpc>
              </a:pPr>
              <a:r>
                <a:rPr lang="zh-CN" altLang="en-US" sz="2000" b="1" dirty="0">
                  <a:latin typeface="+mj-ea"/>
                  <a:ea typeface="+mj-ea"/>
                </a:rPr>
                <a:t>弹力纤维辅助判断肿瘤对血管的侵犯</a:t>
              </a:r>
            </a:p>
          </p:txBody>
        </p:sp>
      </p:grpSp>
      <p:pic>
        <p:nvPicPr>
          <p:cNvPr id="16" name="图片 15">
            <a:extLst>
              <a:ext uri="{FF2B5EF4-FFF2-40B4-BE49-F238E27FC236}">
                <a16:creationId xmlns:a16="http://schemas.microsoft.com/office/drawing/2014/main" id="{19CE73E2-639A-4006-9A78-75B9EEACCF8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957319" y="1549818"/>
            <a:ext cx="3461858" cy="1837712"/>
          </a:xfrm>
          <a:prstGeom prst="roundRect">
            <a:avLst>
              <a:gd name="adj" fmla="val 2526"/>
            </a:avLst>
          </a:prstGeom>
          <a:solidFill>
            <a:srgbClr val="FFFFFF">
              <a:shade val="85000"/>
            </a:srgbClr>
          </a:solidFill>
          <a:ln>
            <a:noFill/>
          </a:ln>
          <a:effectLst/>
        </p:spPr>
      </p:pic>
      <p:grpSp>
        <p:nvGrpSpPr>
          <p:cNvPr id="19" name="组合 18">
            <a:extLst>
              <a:ext uri="{FF2B5EF4-FFF2-40B4-BE49-F238E27FC236}">
                <a16:creationId xmlns:a16="http://schemas.microsoft.com/office/drawing/2014/main" id="{F4C7CDF4-3DD3-47A4-AE0D-D5D55BD85FE9}"/>
              </a:ext>
            </a:extLst>
          </p:cNvPr>
          <p:cNvGrpSpPr/>
          <p:nvPr/>
        </p:nvGrpSpPr>
        <p:grpSpPr>
          <a:xfrm>
            <a:off x="743718" y="1549818"/>
            <a:ext cx="3447344" cy="4236857"/>
            <a:chOff x="11136161" y="3892927"/>
            <a:chExt cx="3447344" cy="4236857"/>
          </a:xfrm>
        </p:grpSpPr>
        <p:sp>
          <p:nvSpPr>
            <p:cNvPr id="20" name="圆角矩形 31">
              <a:extLst>
                <a:ext uri="{FF2B5EF4-FFF2-40B4-BE49-F238E27FC236}">
                  <a16:creationId xmlns:a16="http://schemas.microsoft.com/office/drawing/2014/main" id="{319708B5-0261-4374-97EE-45577026A1A5}"/>
                </a:ext>
              </a:extLst>
            </p:cNvPr>
            <p:cNvSpPr/>
            <p:nvPr/>
          </p:nvSpPr>
          <p:spPr>
            <a:xfrm>
              <a:off x="11136161" y="3892927"/>
              <a:ext cx="3447344" cy="4236857"/>
            </a:xfrm>
            <a:prstGeom prst="roundRect">
              <a:avLst>
                <a:gd name="adj" fmla="val 2835"/>
              </a:avLst>
            </a:prstGeom>
            <a:solidFill>
              <a:schemeClr val="bg1"/>
            </a:solidFill>
            <a:ln>
              <a:noFill/>
            </a:ln>
            <a:effectLst>
              <a:outerShdw blurRad="254000" algn="ctr"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22" name="矩形 21">
              <a:extLst>
                <a:ext uri="{FF2B5EF4-FFF2-40B4-BE49-F238E27FC236}">
                  <a16:creationId xmlns:a16="http://schemas.microsoft.com/office/drawing/2014/main" id="{A0120AF8-1397-42D9-A172-6FEBCD960136}"/>
                </a:ext>
              </a:extLst>
            </p:cNvPr>
            <p:cNvSpPr/>
            <p:nvPr/>
          </p:nvSpPr>
          <p:spPr>
            <a:xfrm>
              <a:off x="11416397" y="6440314"/>
              <a:ext cx="2923772" cy="774956"/>
            </a:xfrm>
            <a:prstGeom prst="rect">
              <a:avLst/>
            </a:prstGeom>
          </p:spPr>
          <p:txBody>
            <a:bodyPr wrap="square" lIns="0" tIns="0" rIns="0" bIns="0">
              <a:spAutoFit/>
            </a:bodyPr>
            <a:lstStyle/>
            <a:p>
              <a:pPr algn="ctr">
                <a:lnSpc>
                  <a:spcPct val="130000"/>
                </a:lnSpc>
              </a:pPr>
              <a:r>
                <a:rPr lang="zh-CN" altLang="en-US" sz="2000" b="1" dirty="0">
                  <a:latin typeface="+mj-ea"/>
                  <a:ea typeface="+mj-ea"/>
                </a:rPr>
                <a:t>动脉粥样硬化的动脉管壁中弹力纤维明显减少</a:t>
              </a:r>
            </a:p>
          </p:txBody>
        </p:sp>
      </p:grpSp>
      <p:pic>
        <p:nvPicPr>
          <p:cNvPr id="23" name="图片 22">
            <a:extLst>
              <a:ext uri="{FF2B5EF4-FFF2-40B4-BE49-F238E27FC236}">
                <a16:creationId xmlns:a16="http://schemas.microsoft.com/office/drawing/2014/main" id="{DF32096F-3CAE-41D1-AEE3-E8807772F6F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29204" y="1549818"/>
            <a:ext cx="3461858" cy="1837712"/>
          </a:xfrm>
          <a:prstGeom prst="roundRect">
            <a:avLst>
              <a:gd name="adj" fmla="val 2526"/>
            </a:avLst>
          </a:prstGeom>
          <a:solidFill>
            <a:srgbClr val="FFFFFF">
              <a:shade val="85000"/>
            </a:srgbClr>
          </a:solidFill>
          <a:ln>
            <a:noFill/>
          </a:ln>
          <a:effectLst/>
        </p:spPr>
      </p:pic>
      <p:grpSp>
        <p:nvGrpSpPr>
          <p:cNvPr id="24" name="组合 23">
            <a:extLst>
              <a:ext uri="{FF2B5EF4-FFF2-40B4-BE49-F238E27FC236}">
                <a16:creationId xmlns:a16="http://schemas.microsoft.com/office/drawing/2014/main" id="{5424D6A9-DEA5-4B9B-9735-5499EBED69D3}"/>
              </a:ext>
            </a:extLst>
          </p:cNvPr>
          <p:cNvGrpSpPr/>
          <p:nvPr/>
        </p:nvGrpSpPr>
        <p:grpSpPr>
          <a:xfrm>
            <a:off x="4317985" y="1549818"/>
            <a:ext cx="3447344" cy="4236857"/>
            <a:chOff x="11136161" y="3892927"/>
            <a:chExt cx="3447344" cy="4236857"/>
          </a:xfrm>
        </p:grpSpPr>
        <p:sp>
          <p:nvSpPr>
            <p:cNvPr id="25" name="圆角矩形 31">
              <a:extLst>
                <a:ext uri="{FF2B5EF4-FFF2-40B4-BE49-F238E27FC236}">
                  <a16:creationId xmlns:a16="http://schemas.microsoft.com/office/drawing/2014/main" id="{69EFA158-E7A1-47FE-BD8C-3A952D5F994C}"/>
                </a:ext>
              </a:extLst>
            </p:cNvPr>
            <p:cNvSpPr/>
            <p:nvPr/>
          </p:nvSpPr>
          <p:spPr>
            <a:xfrm>
              <a:off x="11136161" y="3892927"/>
              <a:ext cx="3447344" cy="4236857"/>
            </a:xfrm>
            <a:prstGeom prst="roundRect">
              <a:avLst>
                <a:gd name="adj" fmla="val 2835"/>
              </a:avLst>
            </a:prstGeom>
            <a:solidFill>
              <a:schemeClr val="bg1"/>
            </a:solidFill>
            <a:ln>
              <a:noFill/>
            </a:ln>
            <a:effectLst>
              <a:outerShdw blurRad="254000" algn="ctr"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27" name="矩形 26">
              <a:extLst>
                <a:ext uri="{FF2B5EF4-FFF2-40B4-BE49-F238E27FC236}">
                  <a16:creationId xmlns:a16="http://schemas.microsoft.com/office/drawing/2014/main" id="{3A2CBF7A-51EF-4BE2-9AFB-6379F9FC10A0}"/>
                </a:ext>
              </a:extLst>
            </p:cNvPr>
            <p:cNvSpPr/>
            <p:nvPr/>
          </p:nvSpPr>
          <p:spPr>
            <a:xfrm>
              <a:off x="11452290" y="6461982"/>
              <a:ext cx="2923772" cy="774956"/>
            </a:xfrm>
            <a:prstGeom prst="rect">
              <a:avLst/>
            </a:prstGeom>
          </p:spPr>
          <p:txBody>
            <a:bodyPr wrap="square" lIns="0" tIns="0" rIns="0" bIns="0">
              <a:spAutoFit/>
            </a:bodyPr>
            <a:lstStyle/>
            <a:p>
              <a:pPr algn="ctr">
                <a:lnSpc>
                  <a:spcPct val="130000"/>
                </a:lnSpc>
              </a:pPr>
              <a:r>
                <a:rPr lang="zh-CN" altLang="en-US" sz="2000" b="1" dirty="0">
                  <a:latin typeface="+mj-ea"/>
                  <a:ea typeface="+mj-ea"/>
                </a:rPr>
                <a:t>主动脉夹层的动脉管壁中弹力纤维明显减少、紊乱</a:t>
              </a:r>
            </a:p>
          </p:txBody>
        </p:sp>
      </p:grpSp>
      <p:pic>
        <p:nvPicPr>
          <p:cNvPr id="28" name="图片 27">
            <a:extLst>
              <a:ext uri="{FF2B5EF4-FFF2-40B4-BE49-F238E27FC236}">
                <a16:creationId xmlns:a16="http://schemas.microsoft.com/office/drawing/2014/main" id="{74DCA2DC-296D-4AEC-856D-26F3430286FA}"/>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4303471" y="1549818"/>
            <a:ext cx="3461858" cy="1837712"/>
          </a:xfrm>
          <a:prstGeom prst="roundRect">
            <a:avLst>
              <a:gd name="adj" fmla="val 2526"/>
            </a:avLst>
          </a:prstGeom>
          <a:solidFill>
            <a:srgbClr val="FFFFFF">
              <a:shade val="85000"/>
            </a:srgbClr>
          </a:solidFill>
          <a:ln>
            <a:noFill/>
          </a:ln>
          <a:effectLst/>
        </p:spPr>
      </p:pic>
    </p:spTree>
    <p:extLst>
      <p:ext uri="{BB962C8B-B14F-4D97-AF65-F5344CB8AC3E}">
        <p14:creationId xmlns:p14="http://schemas.microsoft.com/office/powerpoint/2010/main" val="11155828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F8AE88B8-95A1-41A2-A6D8-863E52FF3D29}"/>
              </a:ext>
            </a:extLst>
          </p:cNvPr>
          <p:cNvSpPr/>
          <p:nvPr/>
        </p:nvSpPr>
        <p:spPr>
          <a:xfrm>
            <a:off x="0" y="0"/>
            <a:ext cx="12192000" cy="6858000"/>
          </a:xfrm>
          <a:prstGeom prst="rect">
            <a:avLst/>
          </a:prstGeom>
          <a:gradFill flip="none" rotWithShape="1">
            <a:gsLst>
              <a:gs pos="0">
                <a:srgbClr val="49BDFB">
                  <a:alpha val="88000"/>
                </a:srgbClr>
              </a:gs>
              <a:gs pos="100000">
                <a:srgbClr val="882AD5">
                  <a:alpha val="91000"/>
                </a:srgbClr>
              </a:gs>
            </a:gsLst>
            <a:lin ang="27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grpSp>
        <p:nvGrpSpPr>
          <p:cNvPr id="9" name="组合 8">
            <a:extLst>
              <a:ext uri="{FF2B5EF4-FFF2-40B4-BE49-F238E27FC236}">
                <a16:creationId xmlns:a16="http://schemas.microsoft.com/office/drawing/2014/main" id="{A45EFAA5-1CB9-4656-99DB-B25598C4D3FE}"/>
              </a:ext>
            </a:extLst>
          </p:cNvPr>
          <p:cNvGrpSpPr/>
          <p:nvPr/>
        </p:nvGrpSpPr>
        <p:grpSpPr>
          <a:xfrm>
            <a:off x="2941983" y="1556951"/>
            <a:ext cx="1901866" cy="3742187"/>
            <a:chOff x="4982440" y="1443935"/>
            <a:chExt cx="1731175" cy="3528933"/>
          </a:xfrm>
        </p:grpSpPr>
        <p:grpSp>
          <p:nvGrpSpPr>
            <p:cNvPr id="3" name="组合 2">
              <a:extLst>
                <a:ext uri="{FF2B5EF4-FFF2-40B4-BE49-F238E27FC236}">
                  <a16:creationId xmlns:a16="http://schemas.microsoft.com/office/drawing/2014/main" id="{8B778FE9-BABB-4493-9799-2C01D1DB564B}"/>
                </a:ext>
              </a:extLst>
            </p:cNvPr>
            <p:cNvGrpSpPr/>
            <p:nvPr/>
          </p:nvGrpSpPr>
          <p:grpSpPr>
            <a:xfrm>
              <a:off x="4982440" y="1443935"/>
              <a:ext cx="1731175" cy="3528933"/>
              <a:chOff x="4982440" y="1443935"/>
              <a:chExt cx="1731175" cy="3528933"/>
            </a:xfrm>
          </p:grpSpPr>
          <p:pic>
            <p:nvPicPr>
              <p:cNvPr id="7" name="图片 6" descr="电子设备的屏幕&#10;&#10;描述已自动生成">
                <a:extLst>
                  <a:ext uri="{FF2B5EF4-FFF2-40B4-BE49-F238E27FC236}">
                    <a16:creationId xmlns:a16="http://schemas.microsoft.com/office/drawing/2014/main" id="{A49645BD-B80A-4D6B-8CB6-690EEACDEF6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4083561" y="2342814"/>
                <a:ext cx="3528933" cy="1731175"/>
              </a:xfrm>
              <a:prstGeom prst="rect">
                <a:avLst/>
              </a:prstGeom>
            </p:spPr>
          </p:pic>
          <p:sp>
            <p:nvSpPr>
              <p:cNvPr id="2" name="矩形: 圆角 1">
                <a:extLst>
                  <a:ext uri="{FF2B5EF4-FFF2-40B4-BE49-F238E27FC236}">
                    <a16:creationId xmlns:a16="http://schemas.microsoft.com/office/drawing/2014/main" id="{ED0F35CB-19A2-40B0-9D64-9E2C82870F1A}"/>
                  </a:ext>
                </a:extLst>
              </p:cNvPr>
              <p:cNvSpPr/>
              <p:nvPr/>
            </p:nvSpPr>
            <p:spPr>
              <a:xfrm>
                <a:off x="5047584" y="1568684"/>
                <a:ext cx="1587996" cy="3284304"/>
              </a:xfrm>
              <a:prstGeom prst="roundRect">
                <a:avLst>
                  <a:gd name="adj" fmla="val 7399"/>
                </a:avLst>
              </a:prstGeom>
              <a:gradFill flip="none" rotWithShape="1">
                <a:gsLst>
                  <a:gs pos="0">
                    <a:srgbClr val="5BBEF7"/>
                  </a:gs>
                  <a:gs pos="100000">
                    <a:srgbClr val="8742CD"/>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grpSp>
        <p:pic>
          <p:nvPicPr>
            <p:cNvPr id="4" name="图片 3">
              <a:extLst>
                <a:ext uri="{FF2B5EF4-FFF2-40B4-BE49-F238E27FC236}">
                  <a16:creationId xmlns:a16="http://schemas.microsoft.com/office/drawing/2014/main" id="{B7AC8F47-56D7-40C0-8674-599EFF299E9D}"/>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5179007" y="2456289"/>
              <a:ext cx="1338039" cy="1387475"/>
            </a:xfrm>
            <a:prstGeom prst="rect">
              <a:avLst/>
            </a:prstGeom>
            <a:effectLst>
              <a:outerShdw blurRad="101600" dist="76200" dir="5400000" sx="99000" sy="99000" algn="t" rotWithShape="0">
                <a:prstClr val="black">
                  <a:alpha val="25000"/>
                </a:prstClr>
              </a:outerShdw>
            </a:effectLst>
          </p:spPr>
        </p:pic>
      </p:grpSp>
      <p:sp>
        <p:nvSpPr>
          <p:cNvPr id="6" name="文本框 8">
            <a:extLst>
              <a:ext uri="{FF2B5EF4-FFF2-40B4-BE49-F238E27FC236}">
                <a16:creationId xmlns:a16="http://schemas.microsoft.com/office/drawing/2014/main" id="{6FC7C969-D600-4362-AD53-6C9D567FF1C9}"/>
              </a:ext>
            </a:extLst>
          </p:cNvPr>
          <p:cNvSpPr txBox="1">
            <a:spLocks noChangeArrowheads="1"/>
          </p:cNvSpPr>
          <p:nvPr/>
        </p:nvSpPr>
        <p:spPr bwMode="auto">
          <a:xfrm>
            <a:off x="6414846" y="2549260"/>
            <a:ext cx="4035466"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gn="ctr" fontAlgn="t">
              <a:lnSpc>
                <a:spcPct val="150000"/>
              </a:lnSpc>
            </a:pPr>
            <a:r>
              <a:rPr lang="zh-CN" altLang="en-US" sz="2400" b="1" dirty="0">
                <a:solidFill>
                  <a:schemeClr val="bg1"/>
                </a:solidFill>
                <a:latin typeface="+mj-ea"/>
                <a:ea typeface="+mj-ea"/>
              </a:rPr>
              <a:t>扫码关注我院微信公众号</a:t>
            </a:r>
          </a:p>
          <a:p>
            <a:pPr algn="ctr" fontAlgn="t">
              <a:lnSpc>
                <a:spcPct val="150000"/>
              </a:lnSpc>
            </a:pPr>
            <a:r>
              <a:rPr lang="en-US" altLang="zh-CN" sz="2400" b="1" dirty="0">
                <a:solidFill>
                  <a:schemeClr val="bg1"/>
                </a:solidFill>
                <a:latin typeface="+mj-ea"/>
                <a:ea typeface="+mj-ea"/>
              </a:rPr>
              <a:t>“</a:t>
            </a:r>
            <a:r>
              <a:rPr lang="zh-CN" altLang="en-US" sz="2400" b="1" dirty="0">
                <a:solidFill>
                  <a:schemeClr val="bg1"/>
                </a:solidFill>
                <a:latin typeface="+mj-ea"/>
                <a:ea typeface="+mj-ea"/>
              </a:rPr>
              <a:t>内江市</a:t>
            </a:r>
            <a:r>
              <a:rPr lang="en-US" altLang="zh-CN" sz="2400" b="1" dirty="0">
                <a:solidFill>
                  <a:schemeClr val="bg1"/>
                </a:solidFill>
                <a:latin typeface="+mj-ea"/>
                <a:ea typeface="+mj-ea"/>
              </a:rPr>
              <a:t>XX</a:t>
            </a:r>
            <a:r>
              <a:rPr lang="zh-CN" altLang="en-US" sz="2400" b="1" dirty="0">
                <a:solidFill>
                  <a:schemeClr val="bg1"/>
                </a:solidFill>
                <a:latin typeface="+mj-ea"/>
                <a:ea typeface="+mj-ea"/>
              </a:rPr>
              <a:t>人民医院</a:t>
            </a:r>
            <a:r>
              <a:rPr lang="en-US" altLang="zh-CN" sz="2400" b="1" dirty="0">
                <a:solidFill>
                  <a:schemeClr val="bg1"/>
                </a:solidFill>
                <a:latin typeface="+mj-ea"/>
                <a:ea typeface="+mj-ea"/>
              </a:rPr>
              <a:t>”</a:t>
            </a:r>
            <a:endParaRPr lang="zh-CN" altLang="en-US" sz="2400" b="1" dirty="0">
              <a:solidFill>
                <a:schemeClr val="bg1"/>
              </a:solidFill>
              <a:latin typeface="+mj-ea"/>
              <a:ea typeface="+mj-ea"/>
            </a:endParaRPr>
          </a:p>
          <a:p>
            <a:pPr algn="ctr" fontAlgn="t">
              <a:lnSpc>
                <a:spcPct val="150000"/>
              </a:lnSpc>
            </a:pPr>
            <a:r>
              <a:rPr lang="zh-CN" altLang="en-US" sz="2400" b="1" dirty="0">
                <a:solidFill>
                  <a:schemeClr val="bg1"/>
                </a:solidFill>
                <a:latin typeface="+mj-ea"/>
                <a:ea typeface="+mj-ea"/>
              </a:rPr>
              <a:t>获取更多医疗资讯</a:t>
            </a:r>
          </a:p>
        </p:txBody>
      </p:sp>
    </p:spTree>
    <p:extLst>
      <p:ext uri="{BB962C8B-B14F-4D97-AF65-F5344CB8AC3E}">
        <p14:creationId xmlns:p14="http://schemas.microsoft.com/office/powerpoint/2010/main" val="22073869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FFFF"/>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阿里巴巴普惠体 2.0 105 Heavy" panose="00020600040101010101" pitchFamily="18" charset="-122"/>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endParaRPr kumimoji="0" lang="zh-CN" altLang="en-US" sz="1400" b="0" i="0" u="none" strike="noStrike" kern="1200" cap="none" spc="300" normalizeH="0" baseline="0" noProof="0" dirty="0">
                <a:ln>
                  <a:noFill/>
                </a:ln>
                <a:solidFill>
                  <a:srgbClr val="ECBD81"/>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gradFill>
                <a:gsLst>
                  <a:gs pos="100000">
                    <a:srgbClr val="EFB282"/>
                  </a:gs>
                  <a:gs pos="0">
                    <a:srgbClr val="FFFED8"/>
                  </a:gs>
                  <a:gs pos="49000">
                    <a:srgbClr val="FDD093"/>
                  </a:gs>
                </a:gsLst>
                <a:lin ang="5400000" scaled="1"/>
              </a:gra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阿里巴巴普惠体 2.0 105 Heavy"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gradFill>
                  <a:gsLst>
                    <a:gs pos="0">
                      <a:prstClr val="white"/>
                    </a:gs>
                    <a:gs pos="100000">
                      <a:srgbClr val="00FFFF"/>
                    </a:gs>
                  </a:gsLst>
                  <a:lin ang="2700000" scaled="1"/>
                </a:gra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阿里巴巴普惠体 2.0 105 Heavy" panose="00020600040101010101" pitchFamily="18" charset="-122"/>
              </a:rPr>
              <a:t>__</a:t>
            </a: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阿里巴巴普惠体 2.0 105 Heavy" panose="00020600040101010101" pitchFamily="18" charset="-122"/>
              </a:rPr>
              <a:t>落枫</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a:ln>
                  <a:noFill/>
                </a:ln>
                <a:solidFill>
                  <a:srgbClr val="FFFED8">
                    <a:alpha val="22000"/>
                  </a:srgbClr>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rPr>
              <a:t>WEI CHONG</a:t>
            </a:r>
            <a:endParaRPr kumimoji="0" lang="zh-CN" altLang="en-US" sz="1100" b="0" i="0" u="none" strike="noStrike" kern="1200" cap="none" spc="600" normalizeH="0" baseline="0" noProof="0" dirty="0">
              <a:ln>
                <a:noFill/>
              </a:ln>
              <a:solidFill>
                <a:srgbClr val="FFFED8">
                  <a:alpha val="22000"/>
                </a:srgbClr>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rPr>
              <a:t>我有两个爱好，一个是救死扶伤，一个是幻灯片制作。</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阿里巴巴普惠体 2.0 105 Heavy" panose="00020600040101010101" pitchFamily="18" charset="-122"/>
              </a:rPr>
              <a:t>微信：</a:t>
            </a:r>
            <a:r>
              <a:rPr kumimoji="0" lang="en-US" altLang="zh-CN" sz="1400" b="0" i="0" u="none" strike="noStrike" kern="1200" cap="none" spc="100" normalizeH="0" baseline="0" noProof="0" dirty="0">
                <a:ln>
                  <a:noFill/>
                </a:ln>
                <a:solidFill>
                  <a:srgbClr val="00FFFF"/>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阿里巴巴普惠体 2.0 105 Heavy" panose="00020600040101010101" pitchFamily="18" charset="-122"/>
              </a:rPr>
              <a:t>491840034</a:t>
            </a:r>
            <a:endParaRPr kumimoji="0" lang="zh-CN" altLang="en-US" sz="1400" b="0" i="0" u="none" strike="noStrike" kern="1200" cap="none" spc="100" normalizeH="0" baseline="0" noProof="0" dirty="0">
              <a:ln>
                <a:noFill/>
              </a:ln>
              <a:solidFill>
                <a:srgbClr val="00FFFF"/>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阿里巴巴普惠体 2.0 105 Heavy" panose="00020600040101010101" pitchFamily="18" charset="-122"/>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Tree>
    <p:extLst>
      <p:ext uri="{BB962C8B-B14F-4D97-AF65-F5344CB8AC3E}">
        <p14:creationId xmlns:p14="http://schemas.microsoft.com/office/powerpoint/2010/main" val="40759322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644C3384-6D3F-1E46-3A6F-A20FB3C6175B}"/>
              </a:ext>
            </a:extLst>
          </p:cNvPr>
          <p:cNvSpPr/>
          <p:nvPr/>
        </p:nvSpPr>
        <p:spPr>
          <a:xfrm>
            <a:off x="695325" y="5110052"/>
            <a:ext cx="3831498" cy="933332"/>
          </a:xfrm>
          <a:prstGeom prst="rect">
            <a:avLst/>
          </a:prstGeom>
        </p:spPr>
        <p:txBody>
          <a:bodyPr wrap="none">
            <a:spAutoFit/>
          </a:bodyPr>
          <a:lstStyle/>
          <a:p>
            <a:r>
              <a:rPr lang="zh-CN" altLang="en-US" sz="1400" b="1"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落枫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39CF8E3C-0254-96C7-FC3D-8399B3430F0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18242483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6" name="标题 3">
            <a:extLst>
              <a:ext uri="{FF2B5EF4-FFF2-40B4-BE49-F238E27FC236}">
                <a16:creationId xmlns:a16="http://schemas.microsoft.com/office/drawing/2014/main" id="{FE5C8E11-7817-429D-86F1-4037FF968E7C}"/>
              </a:ext>
            </a:extLst>
          </p:cNvPr>
          <p:cNvSpPr txBox="1">
            <a:spLocks/>
          </p:cNvSpPr>
          <p:nvPr/>
        </p:nvSpPr>
        <p:spPr bwMode="auto">
          <a:xfrm>
            <a:off x="1700213" y="3219450"/>
            <a:ext cx="21621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9pPr>
          </a:lstStyle>
          <a:p>
            <a:pPr algn="ctr">
              <a:spcBef>
                <a:spcPct val="0"/>
              </a:spcBef>
              <a:buFontTx/>
              <a:buNone/>
            </a:pPr>
            <a:r>
              <a:rPr lang="en-US" altLang="zh-CN" sz="3200" b="1" dirty="0">
                <a:solidFill>
                  <a:srgbClr val="C05466"/>
                </a:solidFill>
                <a:latin typeface="+mj-ea"/>
                <a:ea typeface="+mj-ea"/>
              </a:rPr>
              <a:t>01</a:t>
            </a:r>
            <a:br>
              <a:rPr lang="en-US" altLang="zh-CN" sz="2400" b="1" dirty="0">
                <a:latin typeface="+mj-ea"/>
                <a:ea typeface="+mj-ea"/>
              </a:rPr>
            </a:br>
            <a:r>
              <a:rPr lang="zh-CN" altLang="en-US" sz="2400" b="1" dirty="0">
                <a:latin typeface="+mj-ea"/>
                <a:ea typeface="+mj-ea"/>
              </a:rPr>
              <a:t>必要性与价值</a:t>
            </a:r>
          </a:p>
        </p:txBody>
      </p:sp>
      <p:cxnSp>
        <p:nvCxnSpPr>
          <p:cNvPr id="28" name="直接连接符 27">
            <a:extLst>
              <a:ext uri="{FF2B5EF4-FFF2-40B4-BE49-F238E27FC236}">
                <a16:creationId xmlns:a16="http://schemas.microsoft.com/office/drawing/2014/main" id="{283A6579-D849-43FB-97EC-F2EE0FEE77D9}"/>
              </a:ext>
            </a:extLst>
          </p:cNvPr>
          <p:cNvCxnSpPr/>
          <p:nvPr/>
        </p:nvCxnSpPr>
        <p:spPr>
          <a:xfrm>
            <a:off x="4462463" y="3197225"/>
            <a:ext cx="0" cy="701675"/>
          </a:xfrm>
          <a:prstGeom prst="line">
            <a:avLst/>
          </a:prstGeom>
          <a:ln w="9525">
            <a:solidFill>
              <a:srgbClr val="0093DD"/>
            </a:solidFill>
          </a:ln>
        </p:spPr>
        <p:style>
          <a:lnRef idx="1">
            <a:schemeClr val="accent1"/>
          </a:lnRef>
          <a:fillRef idx="0">
            <a:schemeClr val="accent1"/>
          </a:fillRef>
          <a:effectRef idx="0">
            <a:schemeClr val="accent1"/>
          </a:effectRef>
          <a:fontRef idx="minor">
            <a:schemeClr val="tx1"/>
          </a:fontRef>
        </p:style>
      </p:cxnSp>
      <p:sp>
        <p:nvSpPr>
          <p:cNvPr id="12298" name="标题 3">
            <a:extLst>
              <a:ext uri="{FF2B5EF4-FFF2-40B4-BE49-F238E27FC236}">
                <a16:creationId xmlns:a16="http://schemas.microsoft.com/office/drawing/2014/main" id="{443E0622-73E1-4044-8402-25ACA7E2FBDA}"/>
              </a:ext>
            </a:extLst>
          </p:cNvPr>
          <p:cNvSpPr txBox="1">
            <a:spLocks/>
          </p:cNvSpPr>
          <p:nvPr/>
        </p:nvSpPr>
        <p:spPr bwMode="auto">
          <a:xfrm>
            <a:off x="5102656" y="3219450"/>
            <a:ext cx="21621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9pPr>
          </a:lstStyle>
          <a:p>
            <a:pPr algn="ctr">
              <a:spcBef>
                <a:spcPct val="0"/>
              </a:spcBef>
              <a:buFontTx/>
              <a:buNone/>
            </a:pPr>
            <a:r>
              <a:rPr lang="en-US" altLang="zh-CN" sz="3200" b="1" dirty="0">
                <a:solidFill>
                  <a:srgbClr val="C05466"/>
                </a:solidFill>
                <a:latin typeface="+mj-ea"/>
                <a:ea typeface="+mj-ea"/>
              </a:rPr>
              <a:t>02</a:t>
            </a:r>
            <a:br>
              <a:rPr lang="en-US" altLang="zh-CN" sz="2400" b="1" dirty="0">
                <a:latin typeface="+mj-ea"/>
                <a:ea typeface="+mj-ea"/>
              </a:rPr>
            </a:br>
            <a:r>
              <a:rPr lang="zh-CN" altLang="en-US" sz="2400" b="1" dirty="0">
                <a:latin typeface="+mj-ea"/>
                <a:ea typeface="+mj-ea"/>
              </a:rPr>
              <a:t>胸膜侵犯</a:t>
            </a:r>
          </a:p>
        </p:txBody>
      </p:sp>
      <p:cxnSp>
        <p:nvCxnSpPr>
          <p:cNvPr id="35" name="直接连接符 34">
            <a:extLst>
              <a:ext uri="{FF2B5EF4-FFF2-40B4-BE49-F238E27FC236}">
                <a16:creationId xmlns:a16="http://schemas.microsoft.com/office/drawing/2014/main" id="{3CE2D755-5279-486B-9B33-5D5846E867F4}"/>
              </a:ext>
            </a:extLst>
          </p:cNvPr>
          <p:cNvCxnSpPr/>
          <p:nvPr/>
        </p:nvCxnSpPr>
        <p:spPr>
          <a:xfrm>
            <a:off x="7842250" y="3208338"/>
            <a:ext cx="0" cy="701675"/>
          </a:xfrm>
          <a:prstGeom prst="line">
            <a:avLst/>
          </a:prstGeom>
          <a:ln w="9525">
            <a:solidFill>
              <a:srgbClr val="0093DD"/>
            </a:solidFill>
          </a:ln>
        </p:spPr>
        <p:style>
          <a:lnRef idx="1">
            <a:schemeClr val="accent1"/>
          </a:lnRef>
          <a:fillRef idx="0">
            <a:schemeClr val="accent1"/>
          </a:fillRef>
          <a:effectRef idx="0">
            <a:schemeClr val="accent1"/>
          </a:effectRef>
          <a:fontRef idx="minor">
            <a:schemeClr val="tx1"/>
          </a:fontRef>
        </p:style>
      </p:cxnSp>
      <p:sp>
        <p:nvSpPr>
          <p:cNvPr id="12300" name="标题 3">
            <a:extLst>
              <a:ext uri="{FF2B5EF4-FFF2-40B4-BE49-F238E27FC236}">
                <a16:creationId xmlns:a16="http://schemas.microsoft.com/office/drawing/2014/main" id="{BC169316-ECE3-4A9E-ACBB-BEC8BF3C166A}"/>
              </a:ext>
            </a:extLst>
          </p:cNvPr>
          <p:cNvSpPr txBox="1">
            <a:spLocks/>
          </p:cNvSpPr>
          <p:nvPr/>
        </p:nvSpPr>
        <p:spPr bwMode="auto">
          <a:xfrm>
            <a:off x="8280400" y="3219450"/>
            <a:ext cx="21621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9pPr>
          </a:lstStyle>
          <a:p>
            <a:pPr algn="ctr">
              <a:spcBef>
                <a:spcPct val="0"/>
              </a:spcBef>
              <a:buFontTx/>
              <a:buNone/>
            </a:pPr>
            <a:r>
              <a:rPr lang="en-US" altLang="zh-CN" sz="3200" b="1" dirty="0">
                <a:solidFill>
                  <a:srgbClr val="C05466"/>
                </a:solidFill>
                <a:latin typeface="+mj-ea"/>
                <a:ea typeface="+mj-ea"/>
              </a:rPr>
              <a:t>03</a:t>
            </a:r>
            <a:br>
              <a:rPr lang="en-US" altLang="zh-CN" sz="2400" b="1" dirty="0">
                <a:latin typeface="+mj-ea"/>
                <a:ea typeface="+mj-ea"/>
              </a:rPr>
            </a:br>
            <a:r>
              <a:rPr lang="zh-CN" altLang="en-US" sz="2400" b="1" dirty="0">
                <a:latin typeface="+mj-ea"/>
                <a:ea typeface="+mj-ea"/>
              </a:rPr>
              <a:t>胸膜解剖</a:t>
            </a:r>
          </a:p>
        </p:txBody>
      </p:sp>
      <p:sp>
        <p:nvSpPr>
          <p:cNvPr id="12301" name="标题 3">
            <a:extLst>
              <a:ext uri="{FF2B5EF4-FFF2-40B4-BE49-F238E27FC236}">
                <a16:creationId xmlns:a16="http://schemas.microsoft.com/office/drawing/2014/main" id="{1AB32CEC-2062-4968-A441-8051BD346D61}"/>
              </a:ext>
            </a:extLst>
          </p:cNvPr>
          <p:cNvSpPr txBox="1">
            <a:spLocks/>
          </p:cNvSpPr>
          <p:nvPr/>
        </p:nvSpPr>
        <p:spPr bwMode="auto">
          <a:xfrm>
            <a:off x="1509721" y="4530725"/>
            <a:ext cx="26003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9pPr>
          </a:lstStyle>
          <a:p>
            <a:pPr algn="ctr">
              <a:spcBef>
                <a:spcPct val="0"/>
              </a:spcBef>
              <a:buFontTx/>
              <a:buNone/>
            </a:pPr>
            <a:r>
              <a:rPr lang="en-US" altLang="zh-CN" sz="3200" b="1" dirty="0">
                <a:solidFill>
                  <a:srgbClr val="C05466"/>
                </a:solidFill>
                <a:latin typeface="+mj-ea"/>
                <a:ea typeface="+mj-ea"/>
              </a:rPr>
              <a:t>04</a:t>
            </a:r>
            <a:br>
              <a:rPr lang="en-US" altLang="zh-CN" sz="2400" b="1" dirty="0">
                <a:latin typeface="+mj-ea"/>
                <a:ea typeface="+mj-ea"/>
              </a:rPr>
            </a:br>
            <a:r>
              <a:rPr lang="zh-CN" altLang="en-US" sz="2400" b="1" dirty="0">
                <a:latin typeface="+mj-ea"/>
                <a:ea typeface="+mj-ea"/>
              </a:rPr>
              <a:t>弹力纤维染色</a:t>
            </a:r>
          </a:p>
        </p:txBody>
      </p:sp>
      <p:cxnSp>
        <p:nvCxnSpPr>
          <p:cNvPr id="45" name="直接连接符 44">
            <a:extLst>
              <a:ext uri="{FF2B5EF4-FFF2-40B4-BE49-F238E27FC236}">
                <a16:creationId xmlns:a16="http://schemas.microsoft.com/office/drawing/2014/main" id="{F8520D5E-E244-421B-A2D6-7A39FF57CD06}"/>
              </a:ext>
            </a:extLst>
          </p:cNvPr>
          <p:cNvCxnSpPr/>
          <p:nvPr/>
        </p:nvCxnSpPr>
        <p:spPr>
          <a:xfrm>
            <a:off x="4491046" y="4533214"/>
            <a:ext cx="0" cy="701675"/>
          </a:xfrm>
          <a:prstGeom prst="line">
            <a:avLst/>
          </a:prstGeom>
          <a:ln w="9525">
            <a:solidFill>
              <a:srgbClr val="0093DD"/>
            </a:solidFill>
          </a:ln>
        </p:spPr>
        <p:style>
          <a:lnRef idx="1">
            <a:schemeClr val="accent1"/>
          </a:lnRef>
          <a:fillRef idx="0">
            <a:schemeClr val="accent1"/>
          </a:fillRef>
          <a:effectRef idx="0">
            <a:schemeClr val="accent1"/>
          </a:effectRef>
          <a:fontRef idx="minor">
            <a:schemeClr val="tx1"/>
          </a:fontRef>
        </p:style>
      </p:cxnSp>
      <p:sp>
        <p:nvSpPr>
          <p:cNvPr id="12303" name="标题 3">
            <a:extLst>
              <a:ext uri="{FF2B5EF4-FFF2-40B4-BE49-F238E27FC236}">
                <a16:creationId xmlns:a16="http://schemas.microsoft.com/office/drawing/2014/main" id="{50040B67-E865-4E0F-AAAB-CA1EABE9000C}"/>
              </a:ext>
            </a:extLst>
          </p:cNvPr>
          <p:cNvSpPr txBox="1">
            <a:spLocks/>
          </p:cNvSpPr>
          <p:nvPr/>
        </p:nvSpPr>
        <p:spPr bwMode="auto">
          <a:xfrm>
            <a:off x="5102656" y="4530725"/>
            <a:ext cx="21621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9pPr>
          </a:lstStyle>
          <a:p>
            <a:pPr algn="ctr">
              <a:spcBef>
                <a:spcPct val="0"/>
              </a:spcBef>
              <a:buFontTx/>
              <a:buNone/>
            </a:pPr>
            <a:r>
              <a:rPr lang="en-US" altLang="zh-CN" sz="3200" b="1" dirty="0">
                <a:solidFill>
                  <a:srgbClr val="C05466"/>
                </a:solidFill>
                <a:latin typeface="+mj-ea"/>
                <a:ea typeface="+mj-ea"/>
              </a:rPr>
              <a:t>05</a:t>
            </a:r>
            <a:br>
              <a:rPr lang="en-US" altLang="zh-CN" sz="2400" b="1" dirty="0">
                <a:latin typeface="+mj-ea"/>
                <a:ea typeface="+mj-ea"/>
              </a:rPr>
            </a:br>
            <a:r>
              <a:rPr lang="zh-CN" altLang="en-US" sz="2400" b="1" dirty="0">
                <a:latin typeface="+mj-ea"/>
                <a:ea typeface="+mj-ea"/>
              </a:rPr>
              <a:t>结果判读</a:t>
            </a:r>
          </a:p>
        </p:txBody>
      </p:sp>
      <p:sp>
        <p:nvSpPr>
          <p:cNvPr id="41" name="TextBox 22">
            <a:extLst>
              <a:ext uri="{FF2B5EF4-FFF2-40B4-BE49-F238E27FC236}">
                <a16:creationId xmlns:a16="http://schemas.microsoft.com/office/drawing/2014/main" id="{08B0469E-4012-4A3A-8482-742167148265}"/>
              </a:ext>
            </a:extLst>
          </p:cNvPr>
          <p:cNvSpPr txBox="1"/>
          <p:nvPr/>
        </p:nvSpPr>
        <p:spPr bwMode="auto">
          <a:xfrm>
            <a:off x="4911725" y="1763713"/>
            <a:ext cx="2368550" cy="577850"/>
          </a:xfrm>
          <a:prstGeom prst="rect">
            <a:avLst/>
          </a:prstGeom>
          <a:noFill/>
        </p:spPr>
        <p:txBody>
          <a:bodyPr>
            <a:normAutofit fontScale="85000" lnSpcReduction="20000"/>
          </a:bodyPr>
          <a:lstStyle/>
          <a:p>
            <a:pPr algn="ctr">
              <a:defRPr/>
            </a:pPr>
            <a:r>
              <a:rPr lang="zh-CN" altLang="en-US" sz="4400" b="1" spc="600" dirty="0">
                <a:solidFill>
                  <a:srgbClr val="2094CE"/>
                </a:solidFill>
                <a:latin typeface="+mj-ea"/>
                <a:ea typeface="+mj-ea"/>
                <a:cs typeface="+mn-ea"/>
                <a:sym typeface="+mn-lt"/>
              </a:rPr>
              <a:t>目 录</a:t>
            </a:r>
          </a:p>
        </p:txBody>
      </p:sp>
      <p:sp>
        <p:nvSpPr>
          <p:cNvPr id="50" name="任意多边形: 形状 49">
            <a:extLst>
              <a:ext uri="{FF2B5EF4-FFF2-40B4-BE49-F238E27FC236}">
                <a16:creationId xmlns:a16="http://schemas.microsoft.com/office/drawing/2014/main" id="{558D91F9-DB2E-4842-A4EE-8DB43503AF90}"/>
              </a:ext>
            </a:extLst>
          </p:cNvPr>
          <p:cNvSpPr/>
          <p:nvPr/>
        </p:nvSpPr>
        <p:spPr>
          <a:xfrm>
            <a:off x="4856274" y="2241551"/>
            <a:ext cx="2479452" cy="315912"/>
          </a:xfrm>
          <a:custGeom>
            <a:avLst/>
            <a:gdLst>
              <a:gd name="connsiteX0" fmla="*/ 1200436 w 2479452"/>
              <a:gd name="connsiteY0" fmla="*/ 160 h 348119"/>
              <a:gd name="connsiteX1" fmla="*/ 1203198 w 2479452"/>
              <a:gd name="connsiteY1" fmla="*/ 2697 h 348119"/>
              <a:gd name="connsiteX2" fmla="*/ 1305592 w 2479452"/>
              <a:gd name="connsiteY2" fmla="*/ 319439 h 348119"/>
              <a:gd name="connsiteX3" fmla="*/ 1348835 w 2479452"/>
              <a:gd name="connsiteY3" fmla="*/ 197173 h 348119"/>
              <a:gd name="connsiteX4" fmla="*/ 1352836 w 2479452"/>
              <a:gd name="connsiteY4" fmla="*/ 194551 h 348119"/>
              <a:gd name="connsiteX5" fmla="*/ 1384554 w 2479452"/>
              <a:gd name="connsiteY5" fmla="*/ 194551 h 348119"/>
              <a:gd name="connsiteX6" fmla="*/ 1405223 w 2479452"/>
              <a:gd name="connsiteY6" fmla="*/ 158869 h 348119"/>
              <a:gd name="connsiteX7" fmla="*/ 1410652 w 2479452"/>
              <a:gd name="connsiteY7" fmla="*/ 157347 h 348119"/>
              <a:gd name="connsiteX8" fmla="*/ 1412462 w 2479452"/>
              <a:gd name="connsiteY8" fmla="*/ 159038 h 348119"/>
              <a:gd name="connsiteX9" fmla="*/ 1440751 w 2479452"/>
              <a:gd name="connsiteY9" fmla="*/ 215098 h 348119"/>
              <a:gd name="connsiteX10" fmla="*/ 1452467 w 2479452"/>
              <a:gd name="connsiteY10" fmla="*/ 196496 h 348119"/>
              <a:gd name="connsiteX11" fmla="*/ 1455896 w 2479452"/>
              <a:gd name="connsiteY11" fmla="*/ 194720 h 348119"/>
              <a:gd name="connsiteX12" fmla="*/ 1525048 w 2479452"/>
              <a:gd name="connsiteY12" fmla="*/ 194805 h 348119"/>
              <a:gd name="connsiteX13" fmla="*/ 1528667 w 2479452"/>
              <a:gd name="connsiteY13" fmla="*/ 197173 h 348119"/>
              <a:gd name="connsiteX14" fmla="*/ 1575054 w 2479452"/>
              <a:gd name="connsiteY14" fmla="*/ 334066 h 348119"/>
              <a:gd name="connsiteX15" fmla="*/ 1645825 w 2479452"/>
              <a:gd name="connsiteY15" fmla="*/ 102556 h 348119"/>
              <a:gd name="connsiteX16" fmla="*/ 1649063 w 2479452"/>
              <a:gd name="connsiteY16" fmla="*/ 100949 h 348119"/>
              <a:gd name="connsiteX17" fmla="*/ 1650778 w 2479452"/>
              <a:gd name="connsiteY17" fmla="*/ 102387 h 348119"/>
              <a:gd name="connsiteX18" fmla="*/ 1690783 w 2479452"/>
              <a:gd name="connsiteY18" fmla="*/ 196242 h 348119"/>
              <a:gd name="connsiteX19" fmla="*/ 1720786 w 2479452"/>
              <a:gd name="connsiteY19" fmla="*/ 196327 h 348119"/>
              <a:gd name="connsiteX20" fmla="*/ 1722691 w 2479452"/>
              <a:gd name="connsiteY20" fmla="*/ 197511 h 348119"/>
              <a:gd name="connsiteX21" fmla="*/ 1744313 w 2479452"/>
              <a:gd name="connsiteY21" fmla="*/ 249935 h 348119"/>
              <a:gd name="connsiteX22" fmla="*/ 1780603 w 2479452"/>
              <a:gd name="connsiteY22" fmla="*/ 149906 h 348119"/>
              <a:gd name="connsiteX23" fmla="*/ 1782032 w 2479452"/>
              <a:gd name="connsiteY23" fmla="*/ 149230 h 348119"/>
              <a:gd name="connsiteX24" fmla="*/ 1782699 w 2479452"/>
              <a:gd name="connsiteY24" fmla="*/ 149822 h 348119"/>
              <a:gd name="connsiteX25" fmla="*/ 1803749 w 2479452"/>
              <a:gd name="connsiteY25" fmla="*/ 197342 h 348119"/>
              <a:gd name="connsiteX26" fmla="*/ 1820564 w 2479452"/>
              <a:gd name="connsiteY26" fmla="*/ 197427 h 348119"/>
              <a:gd name="connsiteX27" fmla="*/ 2479452 w 2479452"/>
              <a:gd name="connsiteY27" fmla="*/ 197427 h 348119"/>
              <a:gd name="connsiteX28" fmla="*/ 2479452 w 2479452"/>
              <a:gd name="connsiteY28" fmla="*/ 198695 h 348119"/>
              <a:gd name="connsiteX29" fmla="*/ 1817572 w 2479452"/>
              <a:gd name="connsiteY29" fmla="*/ 198695 h 348119"/>
              <a:gd name="connsiteX30" fmla="*/ 1803273 w 2479452"/>
              <a:gd name="connsiteY30" fmla="*/ 198779 h 348119"/>
              <a:gd name="connsiteX31" fmla="*/ 1802511 w 2479452"/>
              <a:gd name="connsiteY31" fmla="*/ 198356 h 348119"/>
              <a:gd name="connsiteX32" fmla="*/ 1781937 w 2479452"/>
              <a:gd name="connsiteY32" fmla="*/ 153120 h 348119"/>
              <a:gd name="connsiteX33" fmla="*/ 1746123 w 2479452"/>
              <a:gd name="connsiteY33" fmla="*/ 255092 h 348119"/>
              <a:gd name="connsiteX34" fmla="*/ 1743932 w 2479452"/>
              <a:gd name="connsiteY34" fmla="*/ 256107 h 348119"/>
              <a:gd name="connsiteX35" fmla="*/ 1742789 w 2479452"/>
              <a:gd name="connsiteY35" fmla="*/ 255177 h 348119"/>
              <a:gd name="connsiteX36" fmla="*/ 1719358 w 2479452"/>
              <a:gd name="connsiteY36" fmla="*/ 199963 h 348119"/>
              <a:gd name="connsiteX37" fmla="*/ 1689259 w 2479452"/>
              <a:gd name="connsiteY37" fmla="*/ 200047 h 348119"/>
              <a:gd name="connsiteX38" fmla="*/ 1687163 w 2479452"/>
              <a:gd name="connsiteY38" fmla="*/ 198779 h 348119"/>
              <a:gd name="connsiteX39" fmla="*/ 1648777 w 2479452"/>
              <a:gd name="connsiteY39" fmla="*/ 110589 h 348119"/>
              <a:gd name="connsiteX40" fmla="*/ 1578483 w 2479452"/>
              <a:gd name="connsiteY40" fmla="*/ 345820 h 348119"/>
              <a:gd name="connsiteX41" fmla="*/ 1574292 w 2479452"/>
              <a:gd name="connsiteY41" fmla="*/ 348018 h 348119"/>
              <a:gd name="connsiteX42" fmla="*/ 1571911 w 2479452"/>
              <a:gd name="connsiteY42" fmla="*/ 345989 h 348119"/>
              <a:gd name="connsiteX43" fmla="*/ 1522190 w 2479452"/>
              <a:gd name="connsiteY43" fmla="*/ 201485 h 348119"/>
              <a:gd name="connsiteX44" fmla="*/ 1458182 w 2479452"/>
              <a:gd name="connsiteY44" fmla="*/ 201569 h 348119"/>
              <a:gd name="connsiteX45" fmla="*/ 1443799 w 2479452"/>
              <a:gd name="connsiteY45" fmla="*/ 224568 h 348119"/>
              <a:gd name="connsiteX46" fmla="*/ 1438465 w 2479452"/>
              <a:gd name="connsiteY46" fmla="*/ 225921 h 348119"/>
              <a:gd name="connsiteX47" fmla="*/ 1436751 w 2479452"/>
              <a:gd name="connsiteY47" fmla="*/ 224315 h 348119"/>
              <a:gd name="connsiteX48" fmla="*/ 1408557 w 2479452"/>
              <a:gd name="connsiteY48" fmla="*/ 168762 h 348119"/>
              <a:gd name="connsiteX49" fmla="*/ 1390650 w 2479452"/>
              <a:gd name="connsiteY49" fmla="*/ 199794 h 348119"/>
              <a:gd name="connsiteX50" fmla="*/ 1387030 w 2479452"/>
              <a:gd name="connsiteY50" fmla="*/ 201823 h 348119"/>
              <a:gd name="connsiteX51" fmla="*/ 1355884 w 2479452"/>
              <a:gd name="connsiteY51" fmla="*/ 201823 h 348119"/>
              <a:gd name="connsiteX52" fmla="*/ 1309497 w 2479452"/>
              <a:gd name="connsiteY52" fmla="*/ 333475 h 348119"/>
              <a:gd name="connsiteX53" fmla="*/ 1304163 w 2479452"/>
              <a:gd name="connsiteY53" fmla="*/ 335927 h 348119"/>
              <a:gd name="connsiteX54" fmla="*/ 1301401 w 2479452"/>
              <a:gd name="connsiteY54" fmla="*/ 333390 h 348119"/>
              <a:gd name="connsiteX55" fmla="*/ 1199102 w 2479452"/>
              <a:gd name="connsiteY55" fmla="*/ 16648 h 348119"/>
              <a:gd name="connsiteX56" fmla="*/ 1134427 w 2479452"/>
              <a:gd name="connsiteY56" fmla="*/ 199117 h 348119"/>
              <a:gd name="connsiteX57" fmla="*/ 1130617 w 2479452"/>
              <a:gd name="connsiteY57" fmla="*/ 201569 h 348119"/>
              <a:gd name="connsiteX58" fmla="*/ 985075 w 2479452"/>
              <a:gd name="connsiteY58" fmla="*/ 201400 h 348119"/>
              <a:gd name="connsiteX59" fmla="*/ 965835 w 2479452"/>
              <a:gd name="connsiteY59" fmla="*/ 241902 h 348119"/>
              <a:gd name="connsiteX60" fmla="*/ 961072 w 2479452"/>
              <a:gd name="connsiteY60" fmla="*/ 243593 h 348119"/>
              <a:gd name="connsiteX61" fmla="*/ 959072 w 2479452"/>
              <a:gd name="connsiteY61" fmla="*/ 241733 h 348119"/>
              <a:gd name="connsiteX62" fmla="*/ 942784 w 2479452"/>
              <a:gd name="connsiteY62" fmla="*/ 201231 h 348119"/>
              <a:gd name="connsiteX63" fmla="*/ 925163 w 2479452"/>
              <a:gd name="connsiteY63" fmla="*/ 201231 h 348119"/>
              <a:gd name="connsiteX64" fmla="*/ 922020 w 2479452"/>
              <a:gd name="connsiteY64" fmla="*/ 199371 h 348119"/>
              <a:gd name="connsiteX65" fmla="*/ 902303 w 2479452"/>
              <a:gd name="connsiteY65" fmla="*/ 157939 h 348119"/>
              <a:gd name="connsiteX66" fmla="*/ 836009 w 2479452"/>
              <a:gd name="connsiteY66" fmla="*/ 298976 h 348119"/>
              <a:gd name="connsiteX67" fmla="*/ 832294 w 2479452"/>
              <a:gd name="connsiteY67" fmla="*/ 300329 h 348119"/>
              <a:gd name="connsiteX68" fmla="*/ 830675 w 2479452"/>
              <a:gd name="connsiteY68" fmla="*/ 298807 h 348119"/>
              <a:gd name="connsiteX69" fmla="*/ 747141 w 2479452"/>
              <a:gd name="connsiteY69" fmla="*/ 84884 h 348119"/>
              <a:gd name="connsiteX70" fmla="*/ 696754 w 2479452"/>
              <a:gd name="connsiteY70" fmla="*/ 198525 h 348119"/>
              <a:gd name="connsiteX71" fmla="*/ 695706 w 2479452"/>
              <a:gd name="connsiteY71" fmla="*/ 199117 h 348119"/>
              <a:gd name="connsiteX72" fmla="*/ 614126 w 2479452"/>
              <a:gd name="connsiteY72" fmla="*/ 198695 h 348119"/>
              <a:gd name="connsiteX73" fmla="*/ 0 w 2479452"/>
              <a:gd name="connsiteY73" fmla="*/ 198695 h 348119"/>
              <a:gd name="connsiteX74" fmla="*/ 0 w 2479452"/>
              <a:gd name="connsiteY74" fmla="*/ 197427 h 348119"/>
              <a:gd name="connsiteX75" fmla="*/ 629792 w 2479452"/>
              <a:gd name="connsiteY75" fmla="*/ 197427 h 348119"/>
              <a:gd name="connsiteX76" fmla="*/ 694944 w 2479452"/>
              <a:gd name="connsiteY76" fmla="*/ 197088 h 348119"/>
              <a:gd name="connsiteX77" fmla="*/ 745521 w 2479452"/>
              <a:gd name="connsiteY77" fmla="*/ 79557 h 348119"/>
              <a:gd name="connsiteX78" fmla="*/ 747903 w 2479452"/>
              <a:gd name="connsiteY78" fmla="*/ 78627 h 348119"/>
              <a:gd name="connsiteX79" fmla="*/ 748950 w 2479452"/>
              <a:gd name="connsiteY79" fmla="*/ 79557 h 348119"/>
              <a:gd name="connsiteX80" fmla="*/ 833533 w 2479452"/>
              <a:gd name="connsiteY80" fmla="*/ 290859 h 348119"/>
              <a:gd name="connsiteX81" fmla="*/ 899160 w 2479452"/>
              <a:gd name="connsiteY81" fmla="*/ 149145 h 348119"/>
              <a:gd name="connsiteX82" fmla="*/ 903541 w 2479452"/>
              <a:gd name="connsiteY82" fmla="*/ 147539 h 348119"/>
              <a:gd name="connsiteX83" fmla="*/ 905351 w 2479452"/>
              <a:gd name="connsiteY83" fmla="*/ 149061 h 348119"/>
              <a:gd name="connsiteX84" fmla="*/ 927544 w 2479452"/>
              <a:gd name="connsiteY84" fmla="*/ 194974 h 348119"/>
              <a:gd name="connsiteX85" fmla="*/ 945356 w 2479452"/>
              <a:gd name="connsiteY85" fmla="*/ 194974 h 348119"/>
              <a:gd name="connsiteX86" fmla="*/ 948690 w 2479452"/>
              <a:gd name="connsiteY86" fmla="*/ 197003 h 348119"/>
              <a:gd name="connsiteX87" fmla="*/ 962787 w 2479452"/>
              <a:gd name="connsiteY87" fmla="*/ 231671 h 348119"/>
              <a:gd name="connsiteX88" fmla="*/ 979170 w 2479452"/>
              <a:gd name="connsiteY88" fmla="*/ 196750 h 348119"/>
              <a:gd name="connsiteX89" fmla="*/ 982599 w 2479452"/>
              <a:gd name="connsiteY89" fmla="*/ 194720 h 348119"/>
              <a:gd name="connsiteX90" fmla="*/ 1127665 w 2479452"/>
              <a:gd name="connsiteY90" fmla="*/ 194551 h 348119"/>
              <a:gd name="connsiteX91" fmla="*/ 1195197 w 2479452"/>
              <a:gd name="connsiteY91" fmla="*/ 2612 h 348119"/>
              <a:gd name="connsiteX92" fmla="*/ 1200436 w 2479452"/>
              <a:gd name="connsiteY92" fmla="*/ 160 h 34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479452" h="348119">
                <a:moveTo>
                  <a:pt x="1200436" y="160"/>
                </a:moveTo>
                <a:cubicBezTo>
                  <a:pt x="1201769" y="583"/>
                  <a:pt x="1202817" y="1513"/>
                  <a:pt x="1203198" y="2697"/>
                </a:cubicBezTo>
                <a:lnTo>
                  <a:pt x="1305592" y="319439"/>
                </a:lnTo>
                <a:lnTo>
                  <a:pt x="1348835" y="197173"/>
                </a:lnTo>
                <a:cubicBezTo>
                  <a:pt x="1349407" y="195566"/>
                  <a:pt x="1351121" y="194551"/>
                  <a:pt x="1352836" y="194551"/>
                </a:cubicBezTo>
                <a:lnTo>
                  <a:pt x="1384554" y="194551"/>
                </a:lnTo>
                <a:lnTo>
                  <a:pt x="1405223" y="158869"/>
                </a:lnTo>
                <a:cubicBezTo>
                  <a:pt x="1406176" y="157094"/>
                  <a:pt x="1408652" y="156417"/>
                  <a:pt x="1410652" y="157347"/>
                </a:cubicBezTo>
                <a:cubicBezTo>
                  <a:pt x="1411510" y="157686"/>
                  <a:pt x="1412081" y="158277"/>
                  <a:pt x="1412462" y="159038"/>
                </a:cubicBezTo>
                <a:lnTo>
                  <a:pt x="1440751" y="215098"/>
                </a:lnTo>
                <a:lnTo>
                  <a:pt x="1452467" y="196496"/>
                </a:lnTo>
                <a:cubicBezTo>
                  <a:pt x="1453229" y="195397"/>
                  <a:pt x="1454563" y="194720"/>
                  <a:pt x="1455896" y="194720"/>
                </a:cubicBezTo>
                <a:lnTo>
                  <a:pt x="1525048" y="194805"/>
                </a:lnTo>
                <a:cubicBezTo>
                  <a:pt x="1526762" y="194805"/>
                  <a:pt x="1528191" y="195820"/>
                  <a:pt x="1528667" y="197173"/>
                </a:cubicBezTo>
                <a:lnTo>
                  <a:pt x="1575054" y="334066"/>
                </a:lnTo>
                <a:lnTo>
                  <a:pt x="1645825" y="102556"/>
                </a:lnTo>
                <a:cubicBezTo>
                  <a:pt x="1646206" y="101372"/>
                  <a:pt x="1647634" y="100611"/>
                  <a:pt x="1649063" y="100949"/>
                </a:cubicBezTo>
                <a:cubicBezTo>
                  <a:pt x="1649825" y="101203"/>
                  <a:pt x="1650492" y="101710"/>
                  <a:pt x="1650778" y="102387"/>
                </a:cubicBezTo>
                <a:lnTo>
                  <a:pt x="1690783" y="196242"/>
                </a:lnTo>
                <a:lnTo>
                  <a:pt x="1720786" y="196327"/>
                </a:lnTo>
                <a:cubicBezTo>
                  <a:pt x="1721644" y="196327"/>
                  <a:pt x="1722406" y="196834"/>
                  <a:pt x="1722691" y="197511"/>
                </a:cubicBezTo>
                <a:lnTo>
                  <a:pt x="1744313" y="249935"/>
                </a:lnTo>
                <a:lnTo>
                  <a:pt x="1780603" y="149906"/>
                </a:lnTo>
                <a:cubicBezTo>
                  <a:pt x="1780794" y="149315"/>
                  <a:pt x="1781461" y="149061"/>
                  <a:pt x="1782032" y="149230"/>
                </a:cubicBezTo>
                <a:cubicBezTo>
                  <a:pt x="1782318" y="149315"/>
                  <a:pt x="1782604" y="149568"/>
                  <a:pt x="1782699" y="149822"/>
                </a:cubicBezTo>
                <a:lnTo>
                  <a:pt x="1803749" y="197342"/>
                </a:lnTo>
                <a:lnTo>
                  <a:pt x="1820564" y="197427"/>
                </a:lnTo>
                <a:lnTo>
                  <a:pt x="2479452" y="197427"/>
                </a:lnTo>
                <a:lnTo>
                  <a:pt x="2479452" y="198695"/>
                </a:lnTo>
                <a:lnTo>
                  <a:pt x="1817572" y="198695"/>
                </a:lnTo>
                <a:lnTo>
                  <a:pt x="1803273" y="198779"/>
                </a:lnTo>
                <a:cubicBezTo>
                  <a:pt x="1802892" y="198779"/>
                  <a:pt x="1802606" y="198610"/>
                  <a:pt x="1802511" y="198356"/>
                </a:cubicBezTo>
                <a:lnTo>
                  <a:pt x="1781937" y="153120"/>
                </a:lnTo>
                <a:lnTo>
                  <a:pt x="1746123" y="255092"/>
                </a:lnTo>
                <a:cubicBezTo>
                  <a:pt x="1745837" y="255938"/>
                  <a:pt x="1744885" y="256361"/>
                  <a:pt x="1743932" y="256107"/>
                </a:cubicBezTo>
                <a:cubicBezTo>
                  <a:pt x="1743361" y="255938"/>
                  <a:pt x="1742980" y="255600"/>
                  <a:pt x="1742789" y="255177"/>
                </a:cubicBezTo>
                <a:lnTo>
                  <a:pt x="1719358" y="199963"/>
                </a:lnTo>
                <a:lnTo>
                  <a:pt x="1689259" y="200047"/>
                </a:lnTo>
                <a:cubicBezTo>
                  <a:pt x="1688306" y="200047"/>
                  <a:pt x="1687449" y="199540"/>
                  <a:pt x="1687163" y="198779"/>
                </a:cubicBezTo>
                <a:lnTo>
                  <a:pt x="1648777" y="110589"/>
                </a:lnTo>
                <a:lnTo>
                  <a:pt x="1578483" y="345820"/>
                </a:lnTo>
                <a:cubicBezTo>
                  <a:pt x="1578007" y="347511"/>
                  <a:pt x="1576102" y="348441"/>
                  <a:pt x="1574292" y="348018"/>
                </a:cubicBezTo>
                <a:cubicBezTo>
                  <a:pt x="1573149" y="347764"/>
                  <a:pt x="1572292" y="346919"/>
                  <a:pt x="1571911" y="345989"/>
                </a:cubicBezTo>
                <a:lnTo>
                  <a:pt x="1522190" y="201485"/>
                </a:lnTo>
                <a:lnTo>
                  <a:pt x="1458182" y="201569"/>
                </a:lnTo>
                <a:lnTo>
                  <a:pt x="1443799" y="224568"/>
                </a:lnTo>
                <a:cubicBezTo>
                  <a:pt x="1442752" y="226259"/>
                  <a:pt x="1440370" y="226851"/>
                  <a:pt x="1438465" y="225921"/>
                </a:cubicBezTo>
                <a:cubicBezTo>
                  <a:pt x="1437703" y="225583"/>
                  <a:pt x="1437132" y="224991"/>
                  <a:pt x="1436751" y="224315"/>
                </a:cubicBezTo>
                <a:lnTo>
                  <a:pt x="1408557" y="168762"/>
                </a:lnTo>
                <a:lnTo>
                  <a:pt x="1390650" y="199794"/>
                </a:lnTo>
                <a:cubicBezTo>
                  <a:pt x="1389983" y="201062"/>
                  <a:pt x="1388554" y="201823"/>
                  <a:pt x="1387030" y="201823"/>
                </a:cubicBezTo>
                <a:lnTo>
                  <a:pt x="1355884" y="201823"/>
                </a:lnTo>
                <a:lnTo>
                  <a:pt x="1309497" y="333475"/>
                </a:lnTo>
                <a:cubicBezTo>
                  <a:pt x="1308735" y="335419"/>
                  <a:pt x="1306353" y="336519"/>
                  <a:pt x="1304163" y="335927"/>
                </a:cubicBezTo>
                <a:cubicBezTo>
                  <a:pt x="1302829" y="335588"/>
                  <a:pt x="1301782" y="334574"/>
                  <a:pt x="1301401" y="333390"/>
                </a:cubicBezTo>
                <a:lnTo>
                  <a:pt x="1199102" y="16648"/>
                </a:lnTo>
                <a:lnTo>
                  <a:pt x="1134427" y="199117"/>
                </a:lnTo>
                <a:cubicBezTo>
                  <a:pt x="1133856" y="200639"/>
                  <a:pt x="1132332" y="201569"/>
                  <a:pt x="1130617" y="201569"/>
                </a:cubicBezTo>
                <a:lnTo>
                  <a:pt x="985075" y="201400"/>
                </a:lnTo>
                <a:lnTo>
                  <a:pt x="965835" y="241902"/>
                </a:lnTo>
                <a:cubicBezTo>
                  <a:pt x="965073" y="243508"/>
                  <a:pt x="962882" y="244269"/>
                  <a:pt x="961072" y="243593"/>
                </a:cubicBezTo>
                <a:cubicBezTo>
                  <a:pt x="960120" y="243255"/>
                  <a:pt x="959453" y="242578"/>
                  <a:pt x="959072" y="241733"/>
                </a:cubicBezTo>
                <a:lnTo>
                  <a:pt x="942784" y="201231"/>
                </a:lnTo>
                <a:lnTo>
                  <a:pt x="925163" y="201231"/>
                </a:lnTo>
                <a:cubicBezTo>
                  <a:pt x="923734" y="201231"/>
                  <a:pt x="922591" y="200470"/>
                  <a:pt x="922020" y="199371"/>
                </a:cubicBezTo>
                <a:lnTo>
                  <a:pt x="902303" y="157939"/>
                </a:lnTo>
                <a:lnTo>
                  <a:pt x="836009" y="298976"/>
                </a:lnTo>
                <a:cubicBezTo>
                  <a:pt x="835438" y="300245"/>
                  <a:pt x="833723" y="300837"/>
                  <a:pt x="832294" y="300329"/>
                </a:cubicBezTo>
                <a:cubicBezTo>
                  <a:pt x="831532" y="299991"/>
                  <a:pt x="830961" y="299484"/>
                  <a:pt x="830675" y="298807"/>
                </a:cubicBezTo>
                <a:lnTo>
                  <a:pt x="747141" y="84884"/>
                </a:lnTo>
                <a:lnTo>
                  <a:pt x="696754" y="198525"/>
                </a:lnTo>
                <a:cubicBezTo>
                  <a:pt x="696563" y="198864"/>
                  <a:pt x="696182" y="199117"/>
                  <a:pt x="695706" y="199117"/>
                </a:cubicBezTo>
                <a:lnTo>
                  <a:pt x="614126" y="198695"/>
                </a:lnTo>
                <a:lnTo>
                  <a:pt x="0" y="198695"/>
                </a:lnTo>
                <a:lnTo>
                  <a:pt x="0" y="197427"/>
                </a:lnTo>
                <a:lnTo>
                  <a:pt x="629792" y="197427"/>
                </a:lnTo>
                <a:lnTo>
                  <a:pt x="694944" y="197088"/>
                </a:lnTo>
                <a:lnTo>
                  <a:pt x="745521" y="79557"/>
                </a:lnTo>
                <a:cubicBezTo>
                  <a:pt x="745902" y="78711"/>
                  <a:pt x="746950" y="78289"/>
                  <a:pt x="747903" y="78627"/>
                </a:cubicBezTo>
                <a:cubicBezTo>
                  <a:pt x="748379" y="78796"/>
                  <a:pt x="748760" y="79134"/>
                  <a:pt x="748950" y="79557"/>
                </a:cubicBezTo>
                <a:lnTo>
                  <a:pt x="833533" y="290859"/>
                </a:lnTo>
                <a:lnTo>
                  <a:pt x="899160" y="149145"/>
                </a:lnTo>
                <a:cubicBezTo>
                  <a:pt x="899922" y="147624"/>
                  <a:pt x="901827" y="146947"/>
                  <a:pt x="903541" y="147539"/>
                </a:cubicBezTo>
                <a:cubicBezTo>
                  <a:pt x="904398" y="147793"/>
                  <a:pt x="905065" y="148385"/>
                  <a:pt x="905351" y="149061"/>
                </a:cubicBezTo>
                <a:lnTo>
                  <a:pt x="927544" y="194974"/>
                </a:lnTo>
                <a:lnTo>
                  <a:pt x="945356" y="194974"/>
                </a:lnTo>
                <a:cubicBezTo>
                  <a:pt x="946880" y="194974"/>
                  <a:pt x="948214" y="195820"/>
                  <a:pt x="948690" y="197003"/>
                </a:cubicBezTo>
                <a:lnTo>
                  <a:pt x="962787" y="231671"/>
                </a:lnTo>
                <a:lnTo>
                  <a:pt x="979170" y="196750"/>
                </a:lnTo>
                <a:cubicBezTo>
                  <a:pt x="979741" y="195481"/>
                  <a:pt x="981170" y="194720"/>
                  <a:pt x="982599" y="194720"/>
                </a:cubicBezTo>
                <a:lnTo>
                  <a:pt x="1127665" y="194551"/>
                </a:lnTo>
                <a:lnTo>
                  <a:pt x="1195197" y="2612"/>
                </a:lnTo>
                <a:cubicBezTo>
                  <a:pt x="1195864" y="668"/>
                  <a:pt x="1198245" y="-432"/>
                  <a:pt x="1200436" y="160"/>
                </a:cubicBezTo>
                <a:close/>
              </a:path>
            </a:pathLst>
          </a:custGeom>
          <a:noFill/>
          <a:ln w="9525" cap="flat">
            <a:gradFill>
              <a:gsLst>
                <a:gs pos="0">
                  <a:schemeClr val="accent1">
                    <a:alpha val="0"/>
                  </a:schemeClr>
                </a:gs>
                <a:gs pos="67000">
                  <a:srgbClr val="2094CE"/>
                </a:gs>
                <a:gs pos="31500">
                  <a:srgbClr val="2094CE"/>
                </a:gs>
                <a:gs pos="100000">
                  <a:schemeClr val="accent1">
                    <a:alpha val="0"/>
                  </a:schemeClr>
                </a:gs>
              </a:gsLst>
              <a:lin ang="0" scaled="0"/>
            </a:gradFill>
            <a:prstDash val="solid"/>
            <a:miter/>
          </a:ln>
        </p:spPr>
        <p:txBody>
          <a:bodyPr anchor="ctr"/>
          <a:lstStyle/>
          <a:p>
            <a:pPr>
              <a:defRPr/>
            </a:pPr>
            <a:endParaRPr lang="zh-CN" altLang="en-US" dirty="0">
              <a:latin typeface="+mj-ea"/>
              <a:ea typeface="+mj-ea"/>
            </a:endParaRPr>
          </a:p>
        </p:txBody>
      </p:sp>
      <p:cxnSp>
        <p:nvCxnSpPr>
          <p:cNvPr id="12" name="直接连接符 11">
            <a:extLst>
              <a:ext uri="{FF2B5EF4-FFF2-40B4-BE49-F238E27FC236}">
                <a16:creationId xmlns:a16="http://schemas.microsoft.com/office/drawing/2014/main" id="{F2668BA6-E104-4457-8119-95550A20B86F}"/>
              </a:ext>
            </a:extLst>
          </p:cNvPr>
          <p:cNvCxnSpPr/>
          <p:nvPr/>
        </p:nvCxnSpPr>
        <p:spPr>
          <a:xfrm>
            <a:off x="7842250" y="4545571"/>
            <a:ext cx="0" cy="701675"/>
          </a:xfrm>
          <a:prstGeom prst="line">
            <a:avLst/>
          </a:prstGeom>
          <a:ln w="9525">
            <a:solidFill>
              <a:srgbClr val="0093DD"/>
            </a:solidFill>
          </a:ln>
        </p:spPr>
        <p:style>
          <a:lnRef idx="1">
            <a:schemeClr val="accent1"/>
          </a:lnRef>
          <a:fillRef idx="0">
            <a:schemeClr val="accent1"/>
          </a:fillRef>
          <a:effectRef idx="0">
            <a:schemeClr val="accent1"/>
          </a:effectRef>
          <a:fontRef idx="minor">
            <a:schemeClr val="tx1"/>
          </a:fontRef>
        </p:style>
      </p:cxnSp>
      <p:sp>
        <p:nvSpPr>
          <p:cNvPr id="13" name="标题 3">
            <a:extLst>
              <a:ext uri="{FF2B5EF4-FFF2-40B4-BE49-F238E27FC236}">
                <a16:creationId xmlns:a16="http://schemas.microsoft.com/office/drawing/2014/main" id="{2369C51B-7033-4E6C-BD77-E42734D98B6C}"/>
              </a:ext>
            </a:extLst>
          </p:cNvPr>
          <p:cNvSpPr txBox="1">
            <a:spLocks/>
          </p:cNvSpPr>
          <p:nvPr/>
        </p:nvSpPr>
        <p:spPr bwMode="auto">
          <a:xfrm>
            <a:off x="8280400" y="4537247"/>
            <a:ext cx="21621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9pPr>
          </a:lstStyle>
          <a:p>
            <a:pPr algn="ctr">
              <a:spcBef>
                <a:spcPct val="0"/>
              </a:spcBef>
              <a:buFontTx/>
              <a:buNone/>
            </a:pPr>
            <a:r>
              <a:rPr lang="en-US" altLang="zh-CN" sz="3200" b="1" dirty="0">
                <a:solidFill>
                  <a:srgbClr val="C05466"/>
                </a:solidFill>
                <a:latin typeface="+mj-ea"/>
                <a:ea typeface="+mj-ea"/>
              </a:rPr>
              <a:t>06</a:t>
            </a:r>
            <a:br>
              <a:rPr lang="en-US" altLang="zh-CN" sz="2400" b="1" dirty="0">
                <a:latin typeface="+mj-ea"/>
                <a:ea typeface="+mj-ea"/>
              </a:rPr>
            </a:br>
            <a:r>
              <a:rPr lang="zh-CN" altLang="en-US" sz="2400" b="1" dirty="0">
                <a:latin typeface="+mj-ea"/>
                <a:ea typeface="+mj-ea"/>
              </a:rPr>
              <a:t>弹力纤维应用</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DBE6A4C4-DDB2-4BF9-AD4F-C9CEF9B25625}"/>
              </a:ext>
            </a:extLst>
          </p:cNvPr>
          <p:cNvSpPr/>
          <p:nvPr/>
        </p:nvSpPr>
        <p:spPr>
          <a:xfrm>
            <a:off x="5118718" y="2832100"/>
            <a:ext cx="3108543" cy="584775"/>
          </a:xfrm>
          <a:prstGeom prst="rect">
            <a:avLst/>
          </a:prstGeom>
        </p:spPr>
        <p:txBody>
          <a:bodyPr wrap="none">
            <a:spAutoFit/>
          </a:bodyPr>
          <a:lstStyle/>
          <a:p>
            <a:pPr>
              <a:defRPr/>
            </a:pPr>
            <a:r>
              <a:rPr lang="zh-CN" altLang="en-US" sz="3200" b="1" spc="600" dirty="0">
                <a:effectLst>
                  <a:outerShdw blurRad="38100" dist="38100" dir="2700000" algn="tl">
                    <a:srgbClr val="000000">
                      <a:alpha val="43137"/>
                    </a:srgbClr>
                  </a:outerShdw>
                </a:effectLst>
                <a:latin typeface="+mj-ea"/>
                <a:ea typeface="+mj-ea"/>
              </a:rPr>
              <a:t>必要性与价值</a:t>
            </a:r>
          </a:p>
        </p:txBody>
      </p:sp>
      <p:sp>
        <p:nvSpPr>
          <p:cNvPr id="3" name="文本框 2">
            <a:extLst>
              <a:ext uri="{FF2B5EF4-FFF2-40B4-BE49-F238E27FC236}">
                <a16:creationId xmlns:a16="http://schemas.microsoft.com/office/drawing/2014/main" id="{6C91C940-970B-4504-A5E1-A89E9875A712}"/>
              </a:ext>
            </a:extLst>
          </p:cNvPr>
          <p:cNvSpPr txBox="1"/>
          <p:nvPr/>
        </p:nvSpPr>
        <p:spPr>
          <a:xfrm>
            <a:off x="5243446" y="3363047"/>
            <a:ext cx="2859087" cy="261938"/>
          </a:xfrm>
          <a:prstGeom prst="rect">
            <a:avLst/>
          </a:prstGeom>
          <a:noFill/>
        </p:spPr>
        <p:txBody>
          <a:bodyPr>
            <a:spAutoFit/>
          </a:bodyPr>
          <a:lstStyle/>
          <a:p>
            <a:pPr algn="ctr">
              <a:defRPr/>
            </a:pPr>
            <a:r>
              <a:rPr lang="en-US" altLang="zh-CN" sz="1100" cap="all" dirty="0">
                <a:latin typeface="+mn-ea"/>
                <a:ea typeface="+mn-ea"/>
                <a:cs typeface="阿里巴巴普惠体 2.0 45 Light" panose="00020600040101010101" pitchFamily="18" charset="-122"/>
              </a:rPr>
              <a:t>Its necessity and value</a:t>
            </a:r>
          </a:p>
        </p:txBody>
      </p:sp>
      <p:sp>
        <p:nvSpPr>
          <p:cNvPr id="2" name="文本框 1">
            <a:extLst>
              <a:ext uri="{FF2B5EF4-FFF2-40B4-BE49-F238E27FC236}">
                <a16:creationId xmlns:a16="http://schemas.microsoft.com/office/drawing/2014/main" id="{0AAC8FDD-F06D-469A-3B06-0DFFE087349D}"/>
              </a:ext>
            </a:extLst>
          </p:cNvPr>
          <p:cNvSpPr txBox="1"/>
          <p:nvPr/>
        </p:nvSpPr>
        <p:spPr>
          <a:xfrm>
            <a:off x="3602256" y="1200229"/>
            <a:ext cx="1641190" cy="3154710"/>
          </a:xfrm>
          <a:prstGeom prst="rect">
            <a:avLst/>
          </a:prstGeom>
          <a:noFill/>
        </p:spPr>
        <p:txBody>
          <a:bodyPr wrap="square" rtlCol="0">
            <a:spAutoFit/>
          </a:bodyPr>
          <a:lstStyle/>
          <a:p>
            <a:r>
              <a:rPr lang="en-US" altLang="zh-CN" sz="19900" dirty="0">
                <a:solidFill>
                  <a:srgbClr val="C05466"/>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阿里巴巴普惠体 2.0 105 Heavy" panose="00020600040101010101" pitchFamily="18" charset="-122"/>
              </a:rPr>
              <a:t>1</a:t>
            </a:r>
            <a:endParaRPr lang="zh-CN" altLang="en-US" sz="19900" dirty="0">
              <a:solidFill>
                <a:srgbClr val="C05466"/>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sym typeface="阿里巴巴普惠体 2.0 105 Heavy" panose="00020600040101010101" pitchFamily="18"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D3B3C9C9-3BF3-44E7-9733-C27696D44A98}"/>
              </a:ext>
            </a:extLst>
          </p:cNvPr>
          <p:cNvSpPr>
            <a:spLocks noGrp="1"/>
          </p:cNvSpPr>
          <p:nvPr>
            <p:ph type="title"/>
          </p:nvPr>
        </p:nvSpPr>
        <p:spPr>
          <a:xfrm>
            <a:off x="595085" y="123145"/>
            <a:ext cx="10165444" cy="534761"/>
          </a:xfrm>
        </p:spPr>
        <p:txBody>
          <a:bodyPr/>
          <a:lstStyle/>
          <a:p>
            <a:r>
              <a:rPr lang="zh-CN" altLang="en-US" dirty="0"/>
              <a:t>标题标题</a:t>
            </a:r>
          </a:p>
        </p:txBody>
      </p:sp>
      <p:pic>
        <p:nvPicPr>
          <p:cNvPr id="4" name="图片 3">
            <a:extLst>
              <a:ext uri="{FF2B5EF4-FFF2-40B4-BE49-F238E27FC236}">
                <a16:creationId xmlns:a16="http://schemas.microsoft.com/office/drawing/2014/main" id="{A0EF39BC-B0AB-4482-9EA4-52CAA3FB39B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978972" y="734963"/>
            <a:ext cx="9213028" cy="6118450"/>
          </a:xfrm>
          <a:prstGeom prst="rect">
            <a:avLst/>
          </a:prstGeom>
        </p:spPr>
      </p:pic>
      <p:sp>
        <p:nvSpPr>
          <p:cNvPr id="17" name="任意多边形: 形状 16">
            <a:extLst>
              <a:ext uri="{FF2B5EF4-FFF2-40B4-BE49-F238E27FC236}">
                <a16:creationId xmlns:a16="http://schemas.microsoft.com/office/drawing/2014/main" id="{F01C0327-1C40-476D-898B-EC72D88F6A8B}"/>
              </a:ext>
            </a:extLst>
          </p:cNvPr>
          <p:cNvSpPr/>
          <p:nvPr/>
        </p:nvSpPr>
        <p:spPr>
          <a:xfrm>
            <a:off x="-25400" y="730376"/>
            <a:ext cx="11051540" cy="6127624"/>
          </a:xfrm>
          <a:custGeom>
            <a:avLst/>
            <a:gdLst>
              <a:gd name="connsiteX0" fmla="*/ 0 w 11051540"/>
              <a:gd name="connsiteY0" fmla="*/ 0 h 6127624"/>
              <a:gd name="connsiteX1" fmla="*/ 11051540 w 11051540"/>
              <a:gd name="connsiteY1" fmla="*/ 0 h 6127624"/>
              <a:gd name="connsiteX2" fmla="*/ 11051540 w 11051540"/>
              <a:gd name="connsiteY2" fmla="*/ 6127624 h 6127624"/>
              <a:gd name="connsiteX3" fmla="*/ 3007386 w 11051540"/>
              <a:gd name="connsiteY3" fmla="*/ 6127624 h 6127624"/>
              <a:gd name="connsiteX4" fmla="*/ 3007386 w 11051540"/>
              <a:gd name="connsiteY4" fmla="*/ 5647564 h 6127624"/>
              <a:gd name="connsiteX5" fmla="*/ 0 w 11051540"/>
              <a:gd name="connsiteY5" fmla="*/ 5647564 h 6127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1540" h="6127624">
                <a:moveTo>
                  <a:pt x="0" y="0"/>
                </a:moveTo>
                <a:lnTo>
                  <a:pt x="11051540" y="0"/>
                </a:lnTo>
                <a:lnTo>
                  <a:pt x="11051540" y="6127624"/>
                </a:lnTo>
                <a:lnTo>
                  <a:pt x="3007386" y="6127624"/>
                </a:lnTo>
                <a:lnTo>
                  <a:pt x="3007386" y="5647564"/>
                </a:lnTo>
                <a:lnTo>
                  <a:pt x="0" y="5647564"/>
                </a:lnTo>
                <a:close/>
              </a:path>
            </a:pathLst>
          </a:custGeom>
          <a:gradFill flip="none" rotWithShape="1">
            <a:gsLst>
              <a:gs pos="72000">
                <a:srgbClr val="F9F9F9"/>
              </a:gs>
              <a:gs pos="100000">
                <a:schemeClr val="bg1">
                  <a:alpha val="300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sp>
        <p:nvSpPr>
          <p:cNvPr id="11" name="文本框 10">
            <a:extLst>
              <a:ext uri="{FF2B5EF4-FFF2-40B4-BE49-F238E27FC236}">
                <a16:creationId xmlns:a16="http://schemas.microsoft.com/office/drawing/2014/main" id="{2DCFBEB7-0B2F-4EDE-85E8-92C957162F6D}"/>
              </a:ext>
            </a:extLst>
          </p:cNvPr>
          <p:cNvSpPr txBox="1"/>
          <p:nvPr/>
        </p:nvSpPr>
        <p:spPr>
          <a:xfrm>
            <a:off x="560726" y="1620438"/>
            <a:ext cx="6109334" cy="369332"/>
          </a:xfrm>
          <a:prstGeom prst="rect">
            <a:avLst/>
          </a:prstGeom>
          <a:noFill/>
        </p:spPr>
        <p:txBody>
          <a:bodyPr wrap="square">
            <a:spAutoFit/>
          </a:bodyPr>
          <a:lstStyle/>
          <a:p>
            <a:pPr algn="l"/>
            <a:r>
              <a:rPr lang="zh-CN" altLang="en-US" sz="1800" b="1" i="0" u="none" strike="noStrike" baseline="0" dirty="0">
                <a:latin typeface="+mj-ea"/>
                <a:ea typeface="+mj-ea"/>
              </a:rPr>
              <a:t>即使在多变量分析中，</a:t>
            </a:r>
            <a:r>
              <a:rPr lang="en-US" altLang="zh-CN" sz="1800" b="1" i="0" u="none" strike="noStrike" baseline="0" dirty="0">
                <a:latin typeface="+mj-ea"/>
                <a:ea typeface="+mj-ea"/>
              </a:rPr>
              <a:t>VPI</a:t>
            </a:r>
            <a:r>
              <a:rPr lang="zh-CN" altLang="en-US" sz="1800" b="1" i="0" u="none" strike="noStrike" baseline="0" dirty="0">
                <a:latin typeface="+mj-ea"/>
                <a:ea typeface="+mj-ea"/>
              </a:rPr>
              <a:t>也与较差的生存率相关。</a:t>
            </a:r>
            <a:endParaRPr lang="zh-CN" altLang="en-US" b="1" dirty="0">
              <a:latin typeface="+mj-ea"/>
              <a:ea typeface="+mj-ea"/>
            </a:endParaRPr>
          </a:p>
        </p:txBody>
      </p:sp>
      <p:sp>
        <p:nvSpPr>
          <p:cNvPr id="12" name="文本框 11">
            <a:extLst>
              <a:ext uri="{FF2B5EF4-FFF2-40B4-BE49-F238E27FC236}">
                <a16:creationId xmlns:a16="http://schemas.microsoft.com/office/drawing/2014/main" id="{48F40939-5B2D-4316-9DF4-0FFFEF305101}"/>
              </a:ext>
            </a:extLst>
          </p:cNvPr>
          <p:cNvSpPr txBox="1"/>
          <p:nvPr/>
        </p:nvSpPr>
        <p:spPr>
          <a:xfrm>
            <a:off x="560726" y="2083000"/>
            <a:ext cx="8491765" cy="369332"/>
          </a:xfrm>
          <a:prstGeom prst="rect">
            <a:avLst/>
          </a:prstGeom>
          <a:noFill/>
        </p:spPr>
        <p:txBody>
          <a:bodyPr wrap="square">
            <a:spAutoFit/>
          </a:bodyPr>
          <a:lstStyle/>
          <a:p>
            <a:pPr algn="l"/>
            <a:r>
              <a:rPr lang="en-US" altLang="zh-CN" sz="1800" b="1" i="0" u="none" strike="noStrike" baseline="0" dirty="0">
                <a:latin typeface="+mj-ea"/>
                <a:ea typeface="+mj-ea"/>
              </a:rPr>
              <a:t>VPI</a:t>
            </a:r>
            <a:r>
              <a:rPr lang="zh-CN" altLang="en-US" sz="1800" b="1" i="0" u="none" strike="noStrike" baseline="0" dirty="0">
                <a:latin typeface="+mj-ea"/>
                <a:ea typeface="+mj-ea"/>
              </a:rPr>
              <a:t>是</a:t>
            </a:r>
            <a:r>
              <a:rPr lang="en-US" altLang="zh-CN" sz="1800" b="1" i="0" u="none" strike="noStrike" baseline="0" dirty="0">
                <a:latin typeface="+mj-ea"/>
                <a:ea typeface="+mj-ea"/>
              </a:rPr>
              <a:t>T2 NSCLC</a:t>
            </a:r>
            <a:r>
              <a:rPr lang="zh-CN" altLang="en-US" sz="1800" b="1" i="0" u="none" strike="noStrike" baseline="0" dirty="0">
                <a:latin typeface="+mj-ea"/>
                <a:ea typeface="+mj-ea"/>
              </a:rPr>
              <a:t>的不良预后因素。</a:t>
            </a:r>
            <a:endParaRPr lang="zh-CN" altLang="en-US" b="1" dirty="0">
              <a:latin typeface="+mj-ea"/>
              <a:ea typeface="+mj-ea"/>
            </a:endParaRPr>
          </a:p>
        </p:txBody>
      </p:sp>
      <p:sp>
        <p:nvSpPr>
          <p:cNvPr id="14" name="文本框 13">
            <a:extLst>
              <a:ext uri="{FF2B5EF4-FFF2-40B4-BE49-F238E27FC236}">
                <a16:creationId xmlns:a16="http://schemas.microsoft.com/office/drawing/2014/main" id="{2DC3462F-1A51-470C-9CCC-E977B21A963F}"/>
              </a:ext>
            </a:extLst>
          </p:cNvPr>
          <p:cNvSpPr txBox="1"/>
          <p:nvPr/>
        </p:nvSpPr>
        <p:spPr>
          <a:xfrm>
            <a:off x="560726" y="3568504"/>
            <a:ext cx="4387947" cy="2516073"/>
          </a:xfrm>
          <a:prstGeom prst="rect">
            <a:avLst/>
          </a:prstGeom>
          <a:noFill/>
        </p:spPr>
        <p:txBody>
          <a:bodyPr wrap="square">
            <a:spAutoFit/>
          </a:bodyPr>
          <a:lstStyle/>
          <a:p>
            <a:pPr algn="just"/>
            <a:r>
              <a:rPr lang="en-US" altLang="zh-CN" sz="1050" b="0" i="0" u="none" strike="noStrike" baseline="0" dirty="0">
                <a:latin typeface="+mn-ea"/>
                <a:ea typeface="+mn-ea"/>
              </a:rPr>
              <a:t>Kang JH, Kim KD, Chung KY. Prognostic value of visceral pleura invasion in non-small cell lung cancer. </a:t>
            </a:r>
            <a:r>
              <a:rPr lang="en-US" altLang="zh-CN" sz="1050" b="0" i="1" u="none" strike="noStrike" baseline="0" dirty="0">
                <a:latin typeface="+mn-ea"/>
                <a:ea typeface="+mn-ea"/>
              </a:rPr>
              <a:t>Eur J </a:t>
            </a:r>
            <a:r>
              <a:rPr lang="en-US" altLang="zh-CN" sz="1050" b="0" i="1" u="none" strike="noStrike" baseline="0" dirty="0" err="1">
                <a:latin typeface="+mn-ea"/>
                <a:ea typeface="+mn-ea"/>
              </a:rPr>
              <a:t>Cardiothorac</a:t>
            </a:r>
            <a:r>
              <a:rPr lang="en-US" altLang="zh-CN" sz="1050" b="0" i="1" u="none" strike="noStrike" baseline="0" dirty="0">
                <a:latin typeface="+mn-ea"/>
                <a:ea typeface="+mn-ea"/>
              </a:rPr>
              <a:t> Surg </a:t>
            </a:r>
            <a:r>
              <a:rPr lang="en-US" altLang="zh-CN" sz="1050" b="0" i="0" u="none" strike="noStrike" baseline="0" dirty="0">
                <a:latin typeface="+mn-ea"/>
                <a:ea typeface="+mn-ea"/>
              </a:rPr>
              <a:t>2003;</a:t>
            </a:r>
          </a:p>
          <a:p>
            <a:pPr algn="just"/>
            <a:r>
              <a:rPr lang="en-US" altLang="zh-CN" sz="1050" b="0" i="0" u="none" strike="noStrike" baseline="0" dirty="0">
                <a:latin typeface="+mn-ea"/>
                <a:ea typeface="+mn-ea"/>
              </a:rPr>
              <a:t>23:865– 869.</a:t>
            </a:r>
          </a:p>
          <a:p>
            <a:pPr algn="just"/>
            <a:endParaRPr lang="en-US" altLang="zh-CN" sz="1050" dirty="0">
              <a:latin typeface="+mn-ea"/>
              <a:ea typeface="+mn-ea"/>
            </a:endParaRPr>
          </a:p>
          <a:p>
            <a:pPr algn="just"/>
            <a:r>
              <a:rPr lang="en-US" altLang="zh-CN" sz="1050" b="0" i="0" u="none" strike="noStrike" baseline="0" dirty="0" err="1">
                <a:latin typeface="+mn-ea"/>
                <a:ea typeface="+mn-ea"/>
              </a:rPr>
              <a:t>Manac’h</a:t>
            </a:r>
            <a:r>
              <a:rPr lang="en-US" altLang="zh-CN" sz="1050" b="0" i="0" u="none" strike="noStrike" baseline="0" dirty="0">
                <a:latin typeface="+mn-ea"/>
                <a:ea typeface="+mn-ea"/>
              </a:rPr>
              <a:t> D, </a:t>
            </a:r>
            <a:r>
              <a:rPr lang="en-US" altLang="zh-CN" sz="1050" b="0" i="0" u="none" strike="noStrike" baseline="0" dirty="0" err="1">
                <a:latin typeface="+mn-ea"/>
                <a:ea typeface="+mn-ea"/>
              </a:rPr>
              <a:t>Riquet</a:t>
            </a:r>
            <a:r>
              <a:rPr lang="en-US" altLang="zh-CN" sz="1050" b="0" i="0" u="none" strike="noStrike" baseline="0" dirty="0">
                <a:latin typeface="+mn-ea"/>
                <a:ea typeface="+mn-ea"/>
              </a:rPr>
              <a:t> M, </a:t>
            </a:r>
            <a:r>
              <a:rPr lang="en-US" altLang="zh-CN" sz="1050" b="0" i="0" u="none" strike="noStrike" baseline="0" dirty="0" err="1">
                <a:latin typeface="+mn-ea"/>
                <a:ea typeface="+mn-ea"/>
              </a:rPr>
              <a:t>Medioni</a:t>
            </a:r>
            <a:r>
              <a:rPr lang="en-US" altLang="zh-CN" sz="1050" b="0" i="0" u="none" strike="noStrike" baseline="0" dirty="0">
                <a:latin typeface="+mn-ea"/>
                <a:ea typeface="+mn-ea"/>
              </a:rPr>
              <a:t> J, et al. Visceral pleura invasion by</a:t>
            </a:r>
          </a:p>
          <a:p>
            <a:pPr algn="just"/>
            <a:r>
              <a:rPr lang="en-US" altLang="zh-CN" sz="1050" b="0" i="0" u="none" strike="noStrike" baseline="0" dirty="0">
                <a:latin typeface="+mn-ea"/>
                <a:ea typeface="+mn-ea"/>
              </a:rPr>
              <a:t>non-small cell lung cancer: an underrated bad prognostic factor. </a:t>
            </a:r>
            <a:r>
              <a:rPr lang="en-US" altLang="zh-CN" sz="1050" b="0" i="1" u="none" strike="noStrike" baseline="0" dirty="0">
                <a:latin typeface="+mn-ea"/>
                <a:ea typeface="+mn-ea"/>
              </a:rPr>
              <a:t>Ann </a:t>
            </a:r>
            <a:r>
              <a:rPr lang="en-US" altLang="zh-CN" sz="1050" b="0" i="1" u="none" strike="noStrike" baseline="0" dirty="0" err="1">
                <a:latin typeface="+mn-ea"/>
                <a:ea typeface="+mn-ea"/>
              </a:rPr>
              <a:t>Thorac</a:t>
            </a:r>
            <a:r>
              <a:rPr lang="en-US" altLang="zh-CN" sz="1050" b="0" i="1" u="none" strike="noStrike" baseline="0" dirty="0">
                <a:latin typeface="+mn-ea"/>
                <a:ea typeface="+mn-ea"/>
              </a:rPr>
              <a:t> Surg </a:t>
            </a:r>
            <a:r>
              <a:rPr lang="en-US" altLang="zh-CN" sz="1050" b="0" i="0" u="none" strike="noStrike" baseline="0" dirty="0">
                <a:latin typeface="+mn-ea"/>
                <a:ea typeface="+mn-ea"/>
              </a:rPr>
              <a:t>2001;71:1088 –1093. </a:t>
            </a:r>
          </a:p>
          <a:p>
            <a:pPr algn="just"/>
            <a:endParaRPr lang="en-US" altLang="zh-CN" sz="1050" b="0" i="0" u="none" strike="noStrike" baseline="0" dirty="0">
              <a:latin typeface="+mn-ea"/>
              <a:ea typeface="+mn-ea"/>
            </a:endParaRPr>
          </a:p>
          <a:p>
            <a:pPr algn="just"/>
            <a:r>
              <a:rPr lang="en-US" altLang="zh-CN" sz="1050" b="0" i="0" u="none" strike="noStrike" baseline="0" dirty="0">
                <a:latin typeface="+mn-ea"/>
                <a:ea typeface="+mn-ea"/>
              </a:rPr>
              <a:t>Osaki T, Nagashima A, Yoshimatsu T, Yamada S, </a:t>
            </a:r>
            <a:r>
              <a:rPr lang="en-US" altLang="zh-CN" sz="1050" b="0" i="0" u="none" strike="noStrike" baseline="0" dirty="0" err="1">
                <a:latin typeface="+mn-ea"/>
                <a:ea typeface="+mn-ea"/>
              </a:rPr>
              <a:t>Yasumoto</a:t>
            </a:r>
            <a:r>
              <a:rPr lang="en-US" altLang="zh-CN" sz="1050" b="0" i="0" u="none" strike="noStrike" baseline="0" dirty="0">
                <a:latin typeface="+mn-ea"/>
                <a:ea typeface="+mn-ea"/>
              </a:rPr>
              <a:t> K. Visceral pleural involvement in non-small cell lung cancer: prognostic significance. </a:t>
            </a:r>
            <a:r>
              <a:rPr lang="en-US" altLang="zh-CN" sz="1050" b="0" i="1" u="none" strike="noStrike" baseline="0" dirty="0">
                <a:latin typeface="+mn-ea"/>
                <a:ea typeface="+mn-ea"/>
              </a:rPr>
              <a:t>Ann </a:t>
            </a:r>
            <a:r>
              <a:rPr lang="en-US" altLang="zh-CN" sz="1050" b="0" i="1" u="none" strike="noStrike" baseline="0" dirty="0" err="1">
                <a:latin typeface="+mn-ea"/>
                <a:ea typeface="+mn-ea"/>
              </a:rPr>
              <a:t>Thorac</a:t>
            </a:r>
            <a:r>
              <a:rPr lang="en-US" altLang="zh-CN" sz="1050" b="0" i="1" u="none" strike="noStrike" baseline="0" dirty="0">
                <a:latin typeface="+mn-ea"/>
                <a:ea typeface="+mn-ea"/>
              </a:rPr>
              <a:t> Surg </a:t>
            </a:r>
            <a:r>
              <a:rPr lang="en-US" altLang="zh-CN" sz="1050" b="0" i="0" u="none" strike="noStrike" baseline="0" dirty="0">
                <a:latin typeface="+mn-ea"/>
                <a:ea typeface="+mn-ea"/>
              </a:rPr>
              <a:t>2004;77:1769 –1773.</a:t>
            </a:r>
          </a:p>
          <a:p>
            <a:pPr algn="just"/>
            <a:endParaRPr lang="en-US" altLang="zh-CN" sz="1050" b="0" i="0" u="none" strike="noStrike" baseline="0" dirty="0">
              <a:latin typeface="+mn-ea"/>
              <a:ea typeface="+mn-ea"/>
            </a:endParaRPr>
          </a:p>
          <a:p>
            <a:pPr algn="just"/>
            <a:r>
              <a:rPr lang="en-US" altLang="zh-CN" sz="1050" b="0" i="0" u="none" strike="noStrike" baseline="0" dirty="0">
                <a:latin typeface="+mn-ea"/>
                <a:ea typeface="+mn-ea"/>
              </a:rPr>
              <a:t>Shimizu K, Yoshida J, Nagai K, et al. Visceral pleural invasion is an</a:t>
            </a:r>
          </a:p>
          <a:p>
            <a:pPr algn="just"/>
            <a:r>
              <a:rPr lang="en-US" altLang="zh-CN" sz="1050" b="0" i="0" u="none" strike="noStrike" baseline="0" dirty="0">
                <a:latin typeface="+mn-ea"/>
                <a:ea typeface="+mn-ea"/>
              </a:rPr>
              <a:t>invasive and aggressive indicator of non-small cell lung cancer. </a:t>
            </a:r>
            <a:r>
              <a:rPr lang="en-US" altLang="zh-CN" sz="1050" b="0" i="1" u="none" strike="noStrike" baseline="0" dirty="0">
                <a:latin typeface="+mn-ea"/>
                <a:ea typeface="+mn-ea"/>
              </a:rPr>
              <a:t>J </a:t>
            </a:r>
            <a:r>
              <a:rPr lang="en-US" altLang="zh-CN" sz="1050" b="0" i="1" u="none" strike="noStrike" baseline="0" dirty="0" err="1">
                <a:latin typeface="+mn-ea"/>
                <a:ea typeface="+mn-ea"/>
              </a:rPr>
              <a:t>Thorac</a:t>
            </a:r>
            <a:r>
              <a:rPr lang="en-US" altLang="zh-CN" sz="1050" i="1" dirty="0">
                <a:latin typeface="+mn-ea"/>
                <a:ea typeface="+mn-ea"/>
              </a:rPr>
              <a:t> </a:t>
            </a:r>
            <a:r>
              <a:rPr lang="en-US" altLang="zh-CN" sz="1050" b="0" i="1" u="none" strike="noStrike" baseline="0" dirty="0">
                <a:latin typeface="+mn-ea"/>
                <a:ea typeface="+mn-ea"/>
              </a:rPr>
              <a:t>Cardiovasc Surg </a:t>
            </a:r>
            <a:r>
              <a:rPr lang="en-US" altLang="zh-CN" sz="1050" b="0" i="0" u="none" strike="noStrike" baseline="0" dirty="0">
                <a:latin typeface="+mn-ea"/>
                <a:ea typeface="+mn-ea"/>
              </a:rPr>
              <a:t>2005;130:160 –165.</a:t>
            </a:r>
          </a:p>
        </p:txBody>
      </p:sp>
      <p:sp>
        <p:nvSpPr>
          <p:cNvPr id="15" name="文本框 14">
            <a:extLst>
              <a:ext uri="{FF2B5EF4-FFF2-40B4-BE49-F238E27FC236}">
                <a16:creationId xmlns:a16="http://schemas.microsoft.com/office/drawing/2014/main" id="{A262EB13-154A-4E83-B486-39083DF77C40}"/>
              </a:ext>
            </a:extLst>
          </p:cNvPr>
          <p:cNvSpPr txBox="1"/>
          <p:nvPr/>
        </p:nvSpPr>
        <p:spPr>
          <a:xfrm>
            <a:off x="4948673" y="3568504"/>
            <a:ext cx="4387947" cy="2354491"/>
          </a:xfrm>
          <a:prstGeom prst="rect">
            <a:avLst/>
          </a:prstGeom>
          <a:noFill/>
        </p:spPr>
        <p:txBody>
          <a:bodyPr wrap="square">
            <a:spAutoFit/>
          </a:bodyPr>
          <a:lstStyle/>
          <a:p>
            <a:pPr algn="just"/>
            <a:r>
              <a:rPr lang="en-US" altLang="zh-CN" sz="1050" b="0" i="0" u="none" strike="noStrike" baseline="0" dirty="0">
                <a:latin typeface="+mn-ea"/>
                <a:ea typeface="+mn-ea"/>
              </a:rPr>
              <a:t>Ichinose Y, Hara N, </a:t>
            </a:r>
            <a:r>
              <a:rPr lang="en-US" altLang="zh-CN" sz="1050" b="0" i="0" u="none" strike="noStrike" baseline="0" dirty="0" err="1">
                <a:latin typeface="+mn-ea"/>
                <a:ea typeface="+mn-ea"/>
              </a:rPr>
              <a:t>Ohta</a:t>
            </a:r>
            <a:r>
              <a:rPr lang="en-US" altLang="zh-CN" sz="1050" b="0" i="0" u="none" strike="noStrike" baseline="0" dirty="0">
                <a:latin typeface="+mn-ea"/>
                <a:ea typeface="+mn-ea"/>
              </a:rPr>
              <a:t> M, et al. Is T factor of the TNM staging system a predominant prognostic factor in pathologic stage I non-small-cell lung cancer? A multivariate prognostic factor analysis of 151 patients. J </a:t>
            </a:r>
            <a:r>
              <a:rPr lang="en-US" altLang="zh-CN" sz="1050" b="0" i="0" u="none" strike="noStrike" baseline="0" dirty="0" err="1">
                <a:latin typeface="+mn-ea"/>
                <a:ea typeface="+mn-ea"/>
              </a:rPr>
              <a:t>Thorac</a:t>
            </a:r>
            <a:r>
              <a:rPr lang="en-US" altLang="zh-CN" sz="1050" dirty="0">
                <a:latin typeface="+mn-ea"/>
                <a:ea typeface="+mn-ea"/>
              </a:rPr>
              <a:t> </a:t>
            </a:r>
            <a:r>
              <a:rPr lang="en-US" altLang="zh-CN" sz="1050" b="0" i="0" u="none" strike="noStrike" baseline="0" dirty="0">
                <a:latin typeface="+mn-ea"/>
                <a:ea typeface="+mn-ea"/>
              </a:rPr>
              <a:t>Cardiovasc Surg 1993;106:90 –94.</a:t>
            </a:r>
          </a:p>
          <a:p>
            <a:pPr algn="just"/>
            <a:endParaRPr lang="en-US" altLang="zh-CN" sz="1050" b="0" i="0" u="none" strike="noStrike" baseline="0" dirty="0">
              <a:latin typeface="+mn-ea"/>
              <a:ea typeface="+mn-ea"/>
            </a:endParaRPr>
          </a:p>
          <a:p>
            <a:pPr algn="just"/>
            <a:r>
              <a:rPr lang="en-US" altLang="zh-CN" sz="1050" b="0" i="0" u="none" strike="noStrike" baseline="0" dirty="0">
                <a:latin typeface="+mn-ea"/>
                <a:ea typeface="+mn-ea"/>
              </a:rPr>
              <a:t>Padilla J, Calvo V, </a:t>
            </a:r>
            <a:r>
              <a:rPr lang="en-US" altLang="zh-CN" sz="1050" b="0" i="0" u="none" strike="noStrike" baseline="0" dirty="0" err="1">
                <a:latin typeface="+mn-ea"/>
                <a:ea typeface="+mn-ea"/>
              </a:rPr>
              <a:t>Penalver</a:t>
            </a:r>
            <a:r>
              <a:rPr lang="en-US" altLang="zh-CN" sz="1050" b="0" i="0" u="none" strike="noStrike" baseline="0" dirty="0">
                <a:latin typeface="+mn-ea"/>
                <a:ea typeface="+mn-ea"/>
              </a:rPr>
              <a:t> JC, Sales G, </a:t>
            </a:r>
            <a:r>
              <a:rPr lang="en-US" altLang="zh-CN" sz="1050" b="0" i="0" u="none" strike="noStrike" baseline="0" dirty="0" err="1">
                <a:latin typeface="+mn-ea"/>
                <a:ea typeface="+mn-ea"/>
              </a:rPr>
              <a:t>Morcillo</a:t>
            </a:r>
            <a:r>
              <a:rPr lang="en-US" altLang="zh-CN" sz="1050" b="0" i="0" u="none" strike="noStrike" baseline="0" dirty="0">
                <a:latin typeface="+mn-ea"/>
                <a:ea typeface="+mn-ea"/>
              </a:rPr>
              <a:t> A. Surgical results</a:t>
            </a:r>
          </a:p>
          <a:p>
            <a:pPr algn="just"/>
            <a:r>
              <a:rPr lang="en-US" altLang="zh-CN" sz="1050" b="0" i="0" u="none" strike="noStrike" baseline="0" dirty="0">
                <a:latin typeface="+mn-ea"/>
                <a:ea typeface="+mn-ea"/>
              </a:rPr>
              <a:t>and prognostic factors in early non-small cell lung cancer. Ann </a:t>
            </a:r>
            <a:r>
              <a:rPr lang="en-US" altLang="zh-CN" sz="1050" b="0" i="0" u="none" strike="noStrike" baseline="0" dirty="0" err="1">
                <a:latin typeface="+mn-ea"/>
                <a:ea typeface="+mn-ea"/>
              </a:rPr>
              <a:t>Thorac</a:t>
            </a:r>
            <a:r>
              <a:rPr lang="en-US" altLang="zh-CN" sz="1050" dirty="0">
                <a:latin typeface="+mn-ea"/>
                <a:ea typeface="+mn-ea"/>
              </a:rPr>
              <a:t> </a:t>
            </a:r>
            <a:r>
              <a:rPr lang="en-US" altLang="zh-CN" sz="1050" b="0" i="0" u="none" strike="noStrike" baseline="0" dirty="0">
                <a:latin typeface="+mn-ea"/>
                <a:ea typeface="+mn-ea"/>
              </a:rPr>
              <a:t>Surg 1997;63:324 –326</a:t>
            </a:r>
          </a:p>
          <a:p>
            <a:pPr algn="just"/>
            <a:endParaRPr lang="en-US" altLang="zh-CN" sz="1050" b="0" i="0" u="none" strike="noStrike" baseline="0" dirty="0">
              <a:latin typeface="+mn-ea"/>
              <a:ea typeface="+mn-ea"/>
            </a:endParaRPr>
          </a:p>
          <a:p>
            <a:pPr algn="just"/>
            <a:r>
              <a:rPr lang="en-US" altLang="zh-CN" sz="1050" b="0" i="0" u="none" strike="noStrike" baseline="0" dirty="0">
                <a:latin typeface="+mn-ea"/>
                <a:ea typeface="+mn-ea"/>
              </a:rPr>
              <a:t>Martini N, Bains MS, Burt ME, et al. Incidence of local recurrence and</a:t>
            </a:r>
          </a:p>
          <a:p>
            <a:pPr algn="just"/>
            <a:r>
              <a:rPr lang="en-US" altLang="zh-CN" sz="1050" b="0" i="0" u="none" strike="noStrike" baseline="0" dirty="0">
                <a:latin typeface="+mn-ea"/>
                <a:ea typeface="+mn-ea"/>
              </a:rPr>
              <a:t>second primary tumors in resected stage I lung cancer. J </a:t>
            </a:r>
            <a:r>
              <a:rPr lang="en-US" altLang="zh-CN" sz="1050" b="0" i="0" u="none" strike="noStrike" baseline="0" dirty="0" err="1">
                <a:latin typeface="+mn-ea"/>
                <a:ea typeface="+mn-ea"/>
              </a:rPr>
              <a:t>Thorac</a:t>
            </a:r>
            <a:r>
              <a:rPr lang="en-US" altLang="zh-CN" sz="1050" b="0" i="0" u="none" strike="noStrike" baseline="0" dirty="0">
                <a:latin typeface="+mn-ea"/>
                <a:ea typeface="+mn-ea"/>
              </a:rPr>
              <a:t> Surg 1997;63:324 –326.</a:t>
            </a:r>
          </a:p>
          <a:p>
            <a:pPr algn="just"/>
            <a:endParaRPr lang="en-US" altLang="zh-CN" sz="1050" dirty="0">
              <a:latin typeface="+mn-ea"/>
              <a:ea typeface="+mn-ea"/>
            </a:endParaRPr>
          </a:p>
          <a:p>
            <a:pPr algn="just"/>
            <a:r>
              <a:rPr lang="en-US" altLang="zh-CN" sz="1050" b="0" i="0" u="none" strike="noStrike" baseline="0" dirty="0">
                <a:latin typeface="+mn-ea"/>
                <a:ea typeface="+mn-ea"/>
              </a:rPr>
              <a:t>……</a:t>
            </a:r>
          </a:p>
        </p:txBody>
      </p:sp>
      <p:sp>
        <p:nvSpPr>
          <p:cNvPr id="18" name="文本框 17">
            <a:extLst>
              <a:ext uri="{FF2B5EF4-FFF2-40B4-BE49-F238E27FC236}">
                <a16:creationId xmlns:a16="http://schemas.microsoft.com/office/drawing/2014/main" id="{7045F0F4-457B-4229-9D1B-1C36512FFA3D}"/>
              </a:ext>
            </a:extLst>
          </p:cNvPr>
          <p:cNvSpPr txBox="1"/>
          <p:nvPr/>
        </p:nvSpPr>
        <p:spPr>
          <a:xfrm>
            <a:off x="573426" y="2886230"/>
            <a:ext cx="8491765" cy="369332"/>
          </a:xfrm>
          <a:prstGeom prst="rect">
            <a:avLst/>
          </a:prstGeom>
          <a:noFill/>
        </p:spPr>
        <p:txBody>
          <a:bodyPr wrap="square">
            <a:spAutoFit/>
          </a:bodyPr>
          <a:lstStyle/>
          <a:p>
            <a:pPr algn="l"/>
            <a:r>
              <a:rPr lang="en-US" altLang="zh-CN" b="1" dirty="0">
                <a:latin typeface="+mj-ea"/>
                <a:ea typeface="+mj-ea"/>
              </a:rPr>
              <a:t>……</a:t>
            </a:r>
            <a:endParaRPr lang="zh-CN" altLang="en-US" b="1" dirty="0">
              <a:latin typeface="+mj-ea"/>
              <a:ea typeface="+mj-ea"/>
            </a:endParaRPr>
          </a:p>
        </p:txBody>
      </p:sp>
      <p:sp>
        <p:nvSpPr>
          <p:cNvPr id="16" name="文本框 15">
            <a:extLst>
              <a:ext uri="{FF2B5EF4-FFF2-40B4-BE49-F238E27FC236}">
                <a16:creationId xmlns:a16="http://schemas.microsoft.com/office/drawing/2014/main" id="{C786E850-0BF5-4561-8E7A-3656B2F60515}"/>
              </a:ext>
            </a:extLst>
          </p:cNvPr>
          <p:cNvSpPr txBox="1"/>
          <p:nvPr/>
        </p:nvSpPr>
        <p:spPr>
          <a:xfrm>
            <a:off x="560726" y="1187170"/>
            <a:ext cx="8491765" cy="369332"/>
          </a:xfrm>
          <a:prstGeom prst="rect">
            <a:avLst/>
          </a:prstGeom>
          <a:noFill/>
        </p:spPr>
        <p:txBody>
          <a:bodyPr wrap="square">
            <a:spAutoFit/>
          </a:bodyPr>
          <a:lstStyle/>
          <a:p>
            <a:r>
              <a:rPr lang="en-US" altLang="zh-CN" sz="1800" b="1" i="0" u="none" strike="noStrike" baseline="0" dirty="0">
                <a:latin typeface="+mj-ea"/>
                <a:ea typeface="+mj-ea"/>
              </a:rPr>
              <a:t>VPI</a:t>
            </a:r>
            <a:r>
              <a:rPr lang="zh-CN" altLang="en-US" b="1" dirty="0">
                <a:latin typeface="+mj-ea"/>
                <a:ea typeface="+mj-ea"/>
              </a:rPr>
              <a:t>指肿瘤侵犯</a:t>
            </a:r>
            <a:r>
              <a:rPr lang="zh-CN" altLang="en-US" b="1" dirty="0">
                <a:solidFill>
                  <a:srgbClr val="C05466"/>
                </a:solidFill>
                <a:latin typeface="+mj-ea"/>
                <a:ea typeface="+mj-ea"/>
              </a:rPr>
              <a:t>超出弹力纤维层，</a:t>
            </a:r>
            <a:r>
              <a:rPr lang="zh-CN" altLang="en-US" b="1" dirty="0">
                <a:latin typeface="+mj-ea"/>
                <a:ea typeface="+mj-ea"/>
              </a:rPr>
              <a:t>所有组织学类型的</a:t>
            </a:r>
            <a:r>
              <a:rPr lang="en-US" altLang="zh-CN" b="1" dirty="0">
                <a:latin typeface="+mj-ea"/>
                <a:ea typeface="+mj-ea"/>
              </a:rPr>
              <a:t>NSCLC </a:t>
            </a:r>
            <a:r>
              <a:rPr lang="zh-CN" altLang="en-US" b="1" dirty="0">
                <a:latin typeface="+mj-ea"/>
                <a:ea typeface="+mj-ea"/>
              </a:rPr>
              <a:t>均发生。</a:t>
            </a:r>
          </a:p>
        </p:txBody>
      </p:sp>
      <p:sp>
        <p:nvSpPr>
          <p:cNvPr id="20" name="文本框 19">
            <a:extLst>
              <a:ext uri="{FF2B5EF4-FFF2-40B4-BE49-F238E27FC236}">
                <a16:creationId xmlns:a16="http://schemas.microsoft.com/office/drawing/2014/main" id="{BA8AD7B8-2184-4F0E-9B32-3FB4C41838DA}"/>
              </a:ext>
            </a:extLst>
          </p:cNvPr>
          <p:cNvSpPr txBox="1"/>
          <p:nvPr/>
        </p:nvSpPr>
        <p:spPr>
          <a:xfrm>
            <a:off x="560727" y="2513408"/>
            <a:ext cx="5890874" cy="369332"/>
          </a:xfrm>
          <a:prstGeom prst="rect">
            <a:avLst/>
          </a:prstGeom>
          <a:noFill/>
        </p:spPr>
        <p:txBody>
          <a:bodyPr wrap="square">
            <a:spAutoFit/>
          </a:bodyPr>
          <a:lstStyle>
            <a:defPPr>
              <a:defRPr lang="zh-CN"/>
            </a:defPPr>
            <a:lvl1pPr>
              <a:defRPr sz="1800" b="1" i="0" u="none" strike="noStrike" baseline="0">
                <a:latin typeface="微软雅黑" panose="020B0503020204020204" pitchFamily="34" charset="-122"/>
                <a:ea typeface="微软雅黑" panose="020B0503020204020204" pitchFamily="34" charset="-122"/>
              </a:defRPr>
            </a:lvl1pPr>
          </a:lstStyle>
          <a:p>
            <a:r>
              <a:rPr lang="zh-CN" altLang="en-US" dirty="0">
                <a:latin typeface="+mj-ea"/>
                <a:ea typeface="+mj-ea"/>
              </a:rPr>
              <a:t>发现</a:t>
            </a:r>
            <a:r>
              <a:rPr lang="en-US" altLang="zh-CN" dirty="0">
                <a:latin typeface="+mj-ea"/>
                <a:ea typeface="+mj-ea"/>
              </a:rPr>
              <a:t>VPI</a:t>
            </a:r>
            <a:r>
              <a:rPr lang="zh-CN" altLang="en-US" dirty="0">
                <a:latin typeface="+mj-ea"/>
                <a:ea typeface="+mj-ea"/>
              </a:rPr>
              <a:t> </a:t>
            </a:r>
            <a:r>
              <a:rPr lang="en-US" altLang="zh-CN" dirty="0">
                <a:latin typeface="+mj-ea"/>
                <a:ea typeface="+mj-ea"/>
              </a:rPr>
              <a:t>1</a:t>
            </a:r>
            <a:r>
              <a:rPr lang="zh-CN" altLang="en-US" dirty="0">
                <a:latin typeface="+mj-ea"/>
                <a:ea typeface="+mj-ea"/>
              </a:rPr>
              <a:t>、</a:t>
            </a:r>
            <a:r>
              <a:rPr lang="en-US" altLang="zh-CN" dirty="0">
                <a:latin typeface="+mj-ea"/>
                <a:ea typeface="+mj-ea"/>
              </a:rPr>
              <a:t>3 </a:t>
            </a:r>
            <a:r>
              <a:rPr lang="zh-CN" altLang="en-US" dirty="0">
                <a:latin typeface="+mj-ea"/>
                <a:ea typeface="+mj-ea"/>
              </a:rPr>
              <a:t>和</a:t>
            </a:r>
            <a:r>
              <a:rPr lang="en-US" altLang="zh-CN" dirty="0">
                <a:latin typeface="+mj-ea"/>
                <a:ea typeface="+mj-ea"/>
              </a:rPr>
              <a:t>5 </a:t>
            </a:r>
            <a:r>
              <a:rPr lang="zh-CN" altLang="en-US" dirty="0">
                <a:latin typeface="+mj-ea"/>
                <a:ea typeface="+mj-ea"/>
              </a:rPr>
              <a:t>年的患者</a:t>
            </a:r>
            <a:r>
              <a:rPr lang="en-US" altLang="zh-CN" dirty="0">
                <a:latin typeface="+mj-ea"/>
                <a:ea typeface="+mj-ea"/>
              </a:rPr>
              <a:t>OS</a:t>
            </a:r>
            <a:r>
              <a:rPr lang="zh-CN" altLang="en-US" dirty="0">
                <a:latin typeface="+mj-ea"/>
                <a:ea typeface="+mj-ea"/>
              </a:rPr>
              <a:t>均低于无</a:t>
            </a:r>
            <a:r>
              <a:rPr lang="en-US" altLang="zh-CN" dirty="0">
                <a:latin typeface="+mj-ea"/>
                <a:ea typeface="+mj-ea"/>
              </a:rPr>
              <a:t>VPI </a:t>
            </a:r>
            <a:r>
              <a:rPr lang="zh-CN" altLang="en-US" dirty="0">
                <a:latin typeface="+mj-ea"/>
                <a:ea typeface="+mj-ea"/>
              </a:rPr>
              <a:t>组。</a:t>
            </a:r>
          </a:p>
        </p:txBody>
      </p:sp>
    </p:spTree>
    <p:extLst>
      <p:ext uri="{BB962C8B-B14F-4D97-AF65-F5344CB8AC3E}">
        <p14:creationId xmlns:p14="http://schemas.microsoft.com/office/powerpoint/2010/main" val="27957886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D3B3C9C9-3BF3-44E7-9733-C27696D44A98}"/>
              </a:ext>
            </a:extLst>
          </p:cNvPr>
          <p:cNvSpPr>
            <a:spLocks noGrp="1"/>
          </p:cNvSpPr>
          <p:nvPr>
            <p:ph type="title"/>
          </p:nvPr>
        </p:nvSpPr>
        <p:spPr>
          <a:xfrm>
            <a:off x="595085" y="126320"/>
            <a:ext cx="10165444" cy="534761"/>
          </a:xfrm>
        </p:spPr>
        <p:txBody>
          <a:bodyPr/>
          <a:lstStyle/>
          <a:p>
            <a:r>
              <a:rPr lang="zh-CN" altLang="en-US" dirty="0">
                <a:latin typeface="+mj-ea"/>
                <a:ea typeface="+mj-ea"/>
              </a:rPr>
              <a:t>标题标题</a:t>
            </a:r>
          </a:p>
        </p:txBody>
      </p:sp>
      <p:graphicFrame>
        <p:nvGraphicFramePr>
          <p:cNvPr id="6" name="表格 6">
            <a:extLst>
              <a:ext uri="{FF2B5EF4-FFF2-40B4-BE49-F238E27FC236}">
                <a16:creationId xmlns:a16="http://schemas.microsoft.com/office/drawing/2014/main" id="{CCF53C93-AB8A-42F0-B5C3-A2FE9AC699F6}"/>
              </a:ext>
            </a:extLst>
          </p:cNvPr>
          <p:cNvGraphicFramePr>
            <a:graphicFrameLocks noGrp="1"/>
          </p:cNvGraphicFramePr>
          <p:nvPr>
            <p:extLst>
              <p:ext uri="{D42A27DB-BD31-4B8C-83A1-F6EECF244321}">
                <p14:modId xmlns:p14="http://schemas.microsoft.com/office/powerpoint/2010/main" val="3217909316"/>
              </p:ext>
            </p:extLst>
          </p:nvPr>
        </p:nvGraphicFramePr>
        <p:xfrm>
          <a:off x="938407" y="1246043"/>
          <a:ext cx="10400352" cy="4765424"/>
        </p:xfrm>
        <a:graphic>
          <a:graphicData uri="http://schemas.openxmlformats.org/drawingml/2006/table">
            <a:tbl>
              <a:tblPr firstRow="1" bandRow="1">
                <a:effectLst>
                  <a:outerShdw blurRad="558800" dist="38100" dir="5400000" algn="t" rotWithShape="0">
                    <a:prstClr val="black">
                      <a:alpha val="18000"/>
                    </a:prstClr>
                  </a:outerShdw>
                </a:effectLst>
                <a:tableStyleId>{5C22544A-7EE6-4342-B048-85BDC9FD1C3A}</a:tableStyleId>
              </a:tblPr>
              <a:tblGrid>
                <a:gridCol w="571026">
                  <a:extLst>
                    <a:ext uri="{9D8B030D-6E8A-4147-A177-3AD203B41FA5}">
                      <a16:colId xmlns:a16="http://schemas.microsoft.com/office/drawing/2014/main" val="416906374"/>
                    </a:ext>
                  </a:extLst>
                </a:gridCol>
                <a:gridCol w="9829326">
                  <a:extLst>
                    <a:ext uri="{9D8B030D-6E8A-4147-A177-3AD203B41FA5}">
                      <a16:colId xmlns:a16="http://schemas.microsoft.com/office/drawing/2014/main" val="4015432938"/>
                    </a:ext>
                  </a:extLst>
                </a:gridCol>
              </a:tblGrid>
              <a:tr h="668699">
                <a:tc gridSpan="2">
                  <a:txBody>
                    <a:bodyPr/>
                    <a:lstStyle/>
                    <a:p>
                      <a:pPr algn="ctr">
                        <a:lnSpc>
                          <a:spcPct val="130000"/>
                        </a:lnSpc>
                      </a:pPr>
                      <a:r>
                        <a:rPr lang="zh-CN" altLang="en-US" sz="2000" dirty="0">
                          <a:solidFill>
                            <a:schemeClr val="tx1"/>
                          </a:solidFill>
                          <a:latin typeface="+mj-ea"/>
                          <a:ea typeface="+mj-ea"/>
                        </a:rPr>
                        <a:t>第八版</a:t>
                      </a:r>
                      <a:r>
                        <a:rPr lang="en-US" altLang="zh-CN" sz="2000" dirty="0">
                          <a:solidFill>
                            <a:schemeClr val="tx1"/>
                          </a:solidFill>
                          <a:latin typeface="+mj-ea"/>
                          <a:ea typeface="+mj-ea"/>
                        </a:rPr>
                        <a:t>AJCC </a:t>
                      </a:r>
                      <a:r>
                        <a:rPr lang="zh-CN" altLang="en-US" sz="2000" dirty="0">
                          <a:solidFill>
                            <a:schemeClr val="tx1"/>
                          </a:solidFill>
                          <a:latin typeface="+mj-ea"/>
                          <a:ea typeface="+mj-ea"/>
                        </a:rPr>
                        <a:t>癌症分期</a:t>
                      </a:r>
                      <a:r>
                        <a:rPr lang="zh-CN" altLang="en-US" sz="1600" dirty="0">
                          <a:solidFill>
                            <a:schemeClr val="tx1"/>
                          </a:solidFill>
                          <a:latin typeface="+mj-ea"/>
                          <a:ea typeface="+mj-ea"/>
                        </a:rPr>
                        <a:t>（</a:t>
                      </a:r>
                      <a:r>
                        <a:rPr lang="en-US" altLang="zh-CN" sz="1600" dirty="0">
                          <a:solidFill>
                            <a:schemeClr val="tx1"/>
                          </a:solidFill>
                          <a:latin typeface="+mj-ea"/>
                          <a:ea typeface="+mj-ea"/>
                        </a:rPr>
                        <a:t>TNM</a:t>
                      </a:r>
                      <a:r>
                        <a:rPr lang="zh-CN" altLang="en-US" sz="1600" dirty="0">
                          <a:solidFill>
                            <a:schemeClr val="tx1"/>
                          </a:solidFill>
                          <a:latin typeface="+mj-ea"/>
                          <a:ea typeface="+mj-ea"/>
                        </a:rPr>
                        <a:t>分期是评估肺癌预后重要的依据）</a:t>
                      </a:r>
                      <a:endParaRPr lang="zh-CN" altLang="en-US" sz="1800" b="1" dirty="0">
                        <a:solidFill>
                          <a:schemeClr val="tx1"/>
                        </a:solidFill>
                        <a:latin typeface="+mj-ea"/>
                        <a:ea typeface="+mj-ea"/>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EE8DE"/>
                    </a:solidFill>
                  </a:tcPr>
                </a:tc>
                <a:tc hMerge="1">
                  <a:txBody>
                    <a:bodyPr/>
                    <a:lstStyle/>
                    <a:p>
                      <a:pPr algn="ctr"/>
                      <a:r>
                        <a:rPr lang="zh-CN" altLang="en-US" sz="1800" b="1" dirty="0">
                          <a:solidFill>
                            <a:schemeClr val="bg1"/>
                          </a:solidFill>
                          <a:latin typeface="微软雅黑" panose="020B0503020204020204" pitchFamily="34" charset="-122"/>
                          <a:ea typeface="微软雅黑" panose="020B0503020204020204" pitchFamily="34" charset="-122"/>
                        </a:rPr>
                        <a:t>指标</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C05466"/>
                    </a:solidFill>
                  </a:tcPr>
                </a:tc>
                <a:extLst>
                  <a:ext uri="{0D108BD9-81ED-4DB2-BD59-A6C34878D82A}">
                    <a16:rowId xmlns:a16="http://schemas.microsoft.com/office/drawing/2014/main" val="2831036154"/>
                  </a:ext>
                </a:extLst>
              </a:tr>
              <a:tr h="1057058">
                <a:tc>
                  <a:txBody>
                    <a:bodyPr/>
                    <a:lstStyle/>
                    <a:p>
                      <a:pPr algn="ctr">
                        <a:lnSpc>
                          <a:spcPct val="130000"/>
                        </a:lnSpc>
                      </a:pPr>
                      <a:r>
                        <a:rPr lang="en-US" altLang="zh-CN" sz="1400" b="1" dirty="0">
                          <a:latin typeface="+mj-ea"/>
                          <a:ea typeface="+mj-ea"/>
                        </a:rPr>
                        <a:t>T1</a:t>
                      </a:r>
                      <a:endParaRPr lang="zh-CN" altLang="en-US" sz="1400" b="1" dirty="0">
                        <a:latin typeface="+mj-ea"/>
                        <a:ea typeface="+mj-ea"/>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5F1EB"/>
                    </a:solidFill>
                  </a:tcPr>
                </a:tc>
                <a:tc>
                  <a:txBody>
                    <a:bodyPr/>
                    <a:lstStyle/>
                    <a:p>
                      <a:pPr algn="just">
                        <a:lnSpc>
                          <a:spcPct val="130000"/>
                        </a:lnSpc>
                      </a:pPr>
                      <a:r>
                        <a:rPr lang="zh-CN" altLang="en-US" sz="1600" b="1" dirty="0">
                          <a:latin typeface="+mj-ea"/>
                          <a:ea typeface="+mj-ea"/>
                        </a:rPr>
                        <a:t>原发肿瘤最大径≤</a:t>
                      </a:r>
                      <a:r>
                        <a:rPr lang="en-US" altLang="zh-CN" sz="1600" b="1" dirty="0">
                          <a:latin typeface="+mj-ea"/>
                          <a:ea typeface="+mj-ea"/>
                        </a:rPr>
                        <a:t>3cm</a:t>
                      </a:r>
                      <a:r>
                        <a:rPr lang="zh-CN" altLang="en-US" sz="1600" b="1" dirty="0">
                          <a:latin typeface="+mj-ea"/>
                          <a:ea typeface="+mj-ea"/>
                        </a:rPr>
                        <a:t>，局限于肺和脏层胸膜内，未累及主支气管；或局限于管壁的肿瘤，不论大小</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5F1EB"/>
                    </a:solidFill>
                  </a:tcPr>
                </a:tc>
                <a:extLst>
                  <a:ext uri="{0D108BD9-81ED-4DB2-BD59-A6C34878D82A}">
                    <a16:rowId xmlns:a16="http://schemas.microsoft.com/office/drawing/2014/main" val="2971943888"/>
                  </a:ext>
                </a:extLst>
              </a:tr>
              <a:tr h="1702269">
                <a:tc>
                  <a:txBody>
                    <a:bodyPr/>
                    <a:lstStyle/>
                    <a:p>
                      <a:pPr algn="ctr">
                        <a:lnSpc>
                          <a:spcPct val="130000"/>
                        </a:lnSpc>
                      </a:pPr>
                      <a:r>
                        <a:rPr lang="en-US" altLang="zh-CN" sz="1400" b="1" dirty="0">
                          <a:latin typeface="+mj-ea"/>
                          <a:ea typeface="+mj-ea"/>
                        </a:rPr>
                        <a:t>T2</a:t>
                      </a:r>
                      <a:endParaRPr lang="zh-CN" altLang="en-US" sz="1400" b="1" dirty="0">
                        <a:latin typeface="+mj-ea"/>
                        <a:ea typeface="+mj-ea"/>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5F1EB"/>
                    </a:solidFill>
                  </a:tcPr>
                </a:tc>
                <a:tc>
                  <a:txBody>
                    <a:bodyPr/>
                    <a:lstStyle/>
                    <a:p>
                      <a:pPr algn="just">
                        <a:lnSpc>
                          <a:spcPct val="130000"/>
                        </a:lnSpc>
                      </a:pPr>
                      <a:r>
                        <a:rPr lang="en-US" altLang="zh-CN" sz="1400" b="1" dirty="0">
                          <a:latin typeface="+mj-ea"/>
                          <a:ea typeface="+mj-ea"/>
                        </a:rPr>
                        <a:t>Tu</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5F1EB"/>
                    </a:solidFill>
                  </a:tcPr>
                </a:tc>
                <a:extLst>
                  <a:ext uri="{0D108BD9-81ED-4DB2-BD59-A6C34878D82A}">
                    <a16:rowId xmlns:a16="http://schemas.microsoft.com/office/drawing/2014/main" val="3289654077"/>
                  </a:ext>
                </a:extLst>
              </a:tr>
              <a:tr h="1337398">
                <a:tc>
                  <a:txBody>
                    <a:bodyPr/>
                    <a:lstStyle/>
                    <a:p>
                      <a:pPr algn="ctr">
                        <a:lnSpc>
                          <a:spcPct val="130000"/>
                        </a:lnSpc>
                      </a:pPr>
                      <a:r>
                        <a:rPr lang="en-US" altLang="zh-CN" sz="1400" b="1" dirty="0">
                          <a:latin typeface="+mj-ea"/>
                          <a:ea typeface="+mj-ea"/>
                        </a:rPr>
                        <a:t>T3</a:t>
                      </a:r>
                      <a:endParaRPr lang="zh-CN" altLang="en-US" sz="1400" b="1" dirty="0">
                        <a:latin typeface="+mj-ea"/>
                        <a:ea typeface="+mj-ea"/>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FE9DF"/>
                    </a:solidFill>
                  </a:tcPr>
                </a:tc>
                <a:tc>
                  <a:txBody>
                    <a:bodyPr/>
                    <a:lstStyle/>
                    <a:p>
                      <a:pPr algn="just">
                        <a:lnSpc>
                          <a:spcPct val="130000"/>
                        </a:lnSpc>
                      </a:pPr>
                      <a:r>
                        <a:rPr lang="zh-CN" altLang="en-US" sz="1600" b="1" dirty="0">
                          <a:latin typeface="+mj-ea"/>
                          <a:ea typeface="+mj-ea"/>
                        </a:rPr>
                        <a:t>原发肿瘤最大径</a:t>
                      </a:r>
                      <a:r>
                        <a:rPr lang="en-US" altLang="zh-CN" sz="1600" b="1" dirty="0">
                          <a:latin typeface="+mj-ea"/>
                          <a:ea typeface="+mj-ea"/>
                        </a:rPr>
                        <a:t>&gt;5cm</a:t>
                      </a:r>
                      <a:r>
                        <a:rPr lang="zh-CN" altLang="en-US" sz="1600" b="1" dirty="0">
                          <a:latin typeface="+mj-ea"/>
                          <a:ea typeface="+mj-ea"/>
                        </a:rPr>
                        <a:t>，≤</a:t>
                      </a:r>
                      <a:r>
                        <a:rPr lang="en-US" altLang="zh-CN" sz="1600" b="1" dirty="0">
                          <a:latin typeface="+mj-ea"/>
                          <a:ea typeface="+mj-ea"/>
                        </a:rPr>
                        <a:t>7cm</a:t>
                      </a:r>
                      <a:r>
                        <a:rPr lang="zh-CN" altLang="en-US" sz="1600" b="1" dirty="0">
                          <a:latin typeface="+mj-ea"/>
                          <a:ea typeface="+mj-ea"/>
                        </a:rPr>
                        <a:t>，或具有以下任一种情况：累及胸壁（包括壁层胸膜和肺上沟）、膈神经</a:t>
                      </a:r>
                      <a:endParaRPr lang="en-US" altLang="zh-CN" sz="1600" b="1" dirty="0">
                        <a:latin typeface="+mj-ea"/>
                        <a:ea typeface="+mj-ea"/>
                      </a:endParaRPr>
                    </a:p>
                    <a:p>
                      <a:pPr algn="just">
                        <a:lnSpc>
                          <a:spcPct val="130000"/>
                        </a:lnSpc>
                      </a:pPr>
                      <a:r>
                        <a:rPr lang="zh-CN" altLang="en-US" sz="1600" b="1" dirty="0">
                          <a:latin typeface="+mj-ea"/>
                          <a:ea typeface="+mj-ea"/>
                        </a:rPr>
                        <a:t>、心包壁：原发肿瘤同一肺叶出现卫星结节</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FE9DF"/>
                    </a:solidFill>
                  </a:tcPr>
                </a:tc>
                <a:extLst>
                  <a:ext uri="{0D108BD9-81ED-4DB2-BD59-A6C34878D82A}">
                    <a16:rowId xmlns:a16="http://schemas.microsoft.com/office/drawing/2014/main" val="3778611863"/>
                  </a:ext>
                </a:extLst>
              </a:tr>
            </a:tbl>
          </a:graphicData>
        </a:graphic>
      </p:graphicFrame>
      <p:graphicFrame>
        <p:nvGraphicFramePr>
          <p:cNvPr id="4" name="表格 3">
            <a:extLst>
              <a:ext uri="{FF2B5EF4-FFF2-40B4-BE49-F238E27FC236}">
                <a16:creationId xmlns:a16="http://schemas.microsoft.com/office/drawing/2014/main" id="{5F37CCC4-48AB-440D-A031-B0924E219378}"/>
              </a:ext>
            </a:extLst>
          </p:cNvPr>
          <p:cNvGraphicFramePr/>
          <p:nvPr>
            <p:extLst>
              <p:ext uri="{D42A27DB-BD31-4B8C-83A1-F6EECF244321}">
                <p14:modId xmlns:p14="http://schemas.microsoft.com/office/powerpoint/2010/main" val="3970314873"/>
              </p:ext>
            </p:extLst>
          </p:nvPr>
        </p:nvGraphicFramePr>
        <p:xfrm>
          <a:off x="560548" y="3062606"/>
          <a:ext cx="11156070" cy="1643687"/>
        </p:xfrm>
        <a:graphic>
          <a:graphicData uri="http://schemas.openxmlformats.org/drawingml/2006/table">
            <a:tbl>
              <a:tblPr firstRow="1" bandRow="1">
                <a:effectLst>
                  <a:outerShdw blurRad="342900" algn="ctr" rotWithShape="0">
                    <a:prstClr val="black">
                      <a:alpha val="14000"/>
                    </a:prstClr>
                  </a:outerShdw>
                </a:effectLst>
              </a:tblPr>
              <a:tblGrid>
                <a:gridCol w="899952">
                  <a:extLst>
                    <a:ext uri="{9D8B030D-6E8A-4147-A177-3AD203B41FA5}">
                      <a16:colId xmlns:a16="http://schemas.microsoft.com/office/drawing/2014/main" val="1558588704"/>
                    </a:ext>
                  </a:extLst>
                </a:gridCol>
                <a:gridCol w="10256118">
                  <a:extLst>
                    <a:ext uri="{9D8B030D-6E8A-4147-A177-3AD203B41FA5}">
                      <a16:colId xmlns:a16="http://schemas.microsoft.com/office/drawing/2014/main" val="4038569167"/>
                    </a:ext>
                  </a:extLst>
                </a:gridCol>
              </a:tblGrid>
              <a:tr h="1643687">
                <a:tc>
                  <a:txBody>
                    <a:bodyPr/>
                    <a:lstStyle/>
                    <a:p>
                      <a:pPr algn="ctr">
                        <a:lnSpc>
                          <a:spcPct val="130000"/>
                        </a:lnSpc>
                      </a:pPr>
                      <a:r>
                        <a:rPr lang="en-US" altLang="zh-CN" sz="1800" b="1" dirty="0">
                          <a:solidFill>
                            <a:schemeClr val="bg1"/>
                          </a:solidFill>
                          <a:latin typeface="+mj-ea"/>
                          <a:ea typeface="+mj-ea"/>
                        </a:rPr>
                        <a:t>T2</a:t>
                      </a:r>
                      <a:endParaRPr lang="zh-CN" altLang="en-US" sz="1800" b="1" dirty="0">
                        <a:solidFill>
                          <a:schemeClr val="bg1"/>
                        </a:solidFill>
                        <a:latin typeface="+mj-ea"/>
                        <a:ea typeface="+mj-ea"/>
                      </a:endParaRPr>
                    </a:p>
                  </a:txBody>
                  <a:tcPr anchor="ctr">
                    <a:lnL>
                      <a:noFill/>
                    </a:lnL>
                    <a:lnR>
                      <a:noFill/>
                    </a:lnR>
                    <a:lnT>
                      <a:noFill/>
                    </a:lnT>
                    <a:lnB>
                      <a:noFill/>
                    </a:lnB>
                    <a:solidFill>
                      <a:srgbClr val="C05466"/>
                    </a:solidFill>
                  </a:tcPr>
                </a:tc>
                <a:tc>
                  <a:txBody>
                    <a:bodyPr/>
                    <a:lstStyle/>
                    <a:p>
                      <a:pPr algn="just">
                        <a:lnSpc>
                          <a:spcPct val="130000"/>
                        </a:lnSpc>
                      </a:pPr>
                      <a:r>
                        <a:rPr lang="zh-CN" altLang="en-US" sz="1800" b="1" dirty="0">
                          <a:solidFill>
                            <a:schemeClr val="bg1"/>
                          </a:solidFill>
                          <a:latin typeface="+mj-ea"/>
                          <a:ea typeface="+mj-ea"/>
                        </a:rPr>
                        <a:t>原发肿瘤最大径</a:t>
                      </a:r>
                      <a:r>
                        <a:rPr lang="en-US" altLang="zh-CN" sz="1800" b="1" dirty="0">
                          <a:solidFill>
                            <a:schemeClr val="bg1"/>
                          </a:solidFill>
                          <a:latin typeface="+mj-ea"/>
                          <a:ea typeface="+mj-ea"/>
                        </a:rPr>
                        <a:t>&gt;3cm</a:t>
                      </a:r>
                      <a:r>
                        <a:rPr lang="zh-CN" altLang="en-US" sz="1800" b="1" dirty="0">
                          <a:solidFill>
                            <a:schemeClr val="bg1"/>
                          </a:solidFill>
                          <a:latin typeface="+mj-ea"/>
                          <a:ea typeface="+mj-ea"/>
                        </a:rPr>
                        <a:t>，≤</a:t>
                      </a:r>
                      <a:r>
                        <a:rPr lang="en-US" altLang="zh-CN" sz="1800" b="1" dirty="0">
                          <a:solidFill>
                            <a:schemeClr val="bg1"/>
                          </a:solidFill>
                          <a:latin typeface="+mj-ea"/>
                          <a:ea typeface="+mj-ea"/>
                        </a:rPr>
                        <a:t>5cm</a:t>
                      </a:r>
                      <a:r>
                        <a:rPr lang="zh-CN" altLang="en-US" sz="1800" b="1" dirty="0">
                          <a:solidFill>
                            <a:schemeClr val="bg1"/>
                          </a:solidFill>
                          <a:latin typeface="+mj-ea"/>
                          <a:ea typeface="+mj-ea"/>
                        </a:rPr>
                        <a:t>；或具有以下任一种情况：</a:t>
                      </a:r>
                      <a:endParaRPr lang="en-US" altLang="zh-CN" sz="1800" b="1" dirty="0">
                        <a:solidFill>
                          <a:schemeClr val="bg1"/>
                        </a:solidFill>
                        <a:latin typeface="+mj-ea"/>
                        <a:ea typeface="+mj-ea"/>
                      </a:endParaRPr>
                    </a:p>
                    <a:p>
                      <a:pPr algn="just">
                        <a:lnSpc>
                          <a:spcPct val="130000"/>
                        </a:lnSpc>
                      </a:pPr>
                      <a:r>
                        <a:rPr lang="en-US" altLang="zh-CN" sz="1800" b="1" dirty="0">
                          <a:solidFill>
                            <a:schemeClr val="bg1"/>
                          </a:solidFill>
                          <a:latin typeface="+mj-ea"/>
                          <a:ea typeface="+mj-ea"/>
                        </a:rPr>
                        <a:t>1. </a:t>
                      </a:r>
                      <a:r>
                        <a:rPr lang="zh-CN" altLang="en-US" sz="1800" b="1" dirty="0">
                          <a:solidFill>
                            <a:schemeClr val="bg1"/>
                          </a:solidFill>
                          <a:latin typeface="+mj-ea"/>
                          <a:ea typeface="+mj-ea"/>
                        </a:rPr>
                        <a:t>累及主支气管但未及隆突</a:t>
                      </a:r>
                      <a:endParaRPr lang="en-US" altLang="zh-CN" sz="1800" b="1" dirty="0">
                        <a:solidFill>
                          <a:schemeClr val="bg1"/>
                        </a:solidFill>
                        <a:latin typeface="+mj-ea"/>
                        <a:ea typeface="+mj-ea"/>
                      </a:endParaRPr>
                    </a:p>
                    <a:p>
                      <a:pPr algn="just">
                        <a:lnSpc>
                          <a:spcPct val="130000"/>
                        </a:lnSpc>
                      </a:pPr>
                      <a:r>
                        <a:rPr lang="en-US" altLang="zh-CN" sz="1800" b="1" dirty="0">
                          <a:solidFill>
                            <a:srgbClr val="0A0A0A"/>
                          </a:solidFill>
                          <a:latin typeface="+mj-ea"/>
                          <a:ea typeface="+mj-ea"/>
                        </a:rPr>
                        <a:t>2. </a:t>
                      </a:r>
                      <a:r>
                        <a:rPr lang="zh-CN" altLang="en-US" sz="1800" b="1" dirty="0">
                          <a:solidFill>
                            <a:srgbClr val="0A0A0A"/>
                          </a:solidFill>
                          <a:latin typeface="+mj-ea"/>
                          <a:ea typeface="+mj-ea"/>
                        </a:rPr>
                        <a:t>侵犯脏层胸膜</a:t>
                      </a:r>
                      <a:r>
                        <a:rPr lang="en-US" altLang="zh-CN" sz="1800" b="1" dirty="0">
                          <a:solidFill>
                            <a:srgbClr val="0A0A0A"/>
                          </a:solidFill>
                          <a:latin typeface="+mj-ea"/>
                          <a:ea typeface="+mj-ea"/>
                        </a:rPr>
                        <a:t>(PLI or PL2)</a:t>
                      </a:r>
                    </a:p>
                    <a:p>
                      <a:pPr algn="just">
                        <a:lnSpc>
                          <a:spcPct val="130000"/>
                        </a:lnSpc>
                      </a:pPr>
                      <a:r>
                        <a:rPr lang="en-US" altLang="zh-CN" sz="1800" b="1" dirty="0">
                          <a:solidFill>
                            <a:schemeClr val="bg1"/>
                          </a:solidFill>
                          <a:latin typeface="+mj-ea"/>
                          <a:ea typeface="+mj-ea"/>
                        </a:rPr>
                        <a:t>3. </a:t>
                      </a:r>
                      <a:r>
                        <a:rPr lang="zh-CN" altLang="en-US" sz="1800" b="1" dirty="0">
                          <a:solidFill>
                            <a:schemeClr val="bg1"/>
                          </a:solidFill>
                          <a:latin typeface="+mj-ea"/>
                          <a:ea typeface="+mj-ea"/>
                        </a:rPr>
                        <a:t>伴有部分或全肺的阻塞性肺炎或肺不张</a:t>
                      </a:r>
                      <a:endParaRPr lang="en-US" altLang="zh-CN" sz="1800" b="1" dirty="0">
                        <a:solidFill>
                          <a:schemeClr val="bg1"/>
                        </a:solidFill>
                        <a:latin typeface="+mj-ea"/>
                        <a:ea typeface="+mj-ea"/>
                      </a:endParaRPr>
                    </a:p>
                  </a:txBody>
                  <a:tcPr anchor="ctr">
                    <a:lnL>
                      <a:noFill/>
                    </a:lnL>
                    <a:lnR>
                      <a:noFill/>
                    </a:lnR>
                    <a:lnT>
                      <a:noFill/>
                    </a:lnT>
                    <a:lnB>
                      <a:noFill/>
                    </a:lnB>
                    <a:solidFill>
                      <a:srgbClr val="C05466"/>
                    </a:solidFill>
                  </a:tcPr>
                </a:tc>
                <a:extLst>
                  <a:ext uri="{0D108BD9-81ED-4DB2-BD59-A6C34878D82A}">
                    <a16:rowId xmlns:a16="http://schemas.microsoft.com/office/drawing/2014/main" val="2149125748"/>
                  </a:ext>
                </a:extLst>
              </a:tr>
            </a:tbl>
          </a:graphicData>
        </a:graphic>
      </p:graphicFrame>
      <p:sp>
        <p:nvSpPr>
          <p:cNvPr id="5" name="直角三角形 4">
            <a:extLst>
              <a:ext uri="{FF2B5EF4-FFF2-40B4-BE49-F238E27FC236}">
                <a16:creationId xmlns:a16="http://schemas.microsoft.com/office/drawing/2014/main" id="{C6CD2241-E353-451F-B945-36F2D176564B}"/>
              </a:ext>
            </a:extLst>
          </p:cNvPr>
          <p:cNvSpPr/>
          <p:nvPr/>
        </p:nvSpPr>
        <p:spPr>
          <a:xfrm flipH="1" flipV="1">
            <a:off x="558041" y="4705862"/>
            <a:ext cx="377859" cy="252132"/>
          </a:xfrm>
          <a:prstGeom prst="rtTriangle">
            <a:avLst/>
          </a:prstGeom>
          <a:solidFill>
            <a:srgbClr val="C054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j-ea"/>
              <a:ea typeface="+mj-ea"/>
              <a:cs typeface="+mn-cs"/>
            </a:endParaRPr>
          </a:p>
        </p:txBody>
      </p:sp>
      <p:sp>
        <p:nvSpPr>
          <p:cNvPr id="7" name="直角三角形 6">
            <a:extLst>
              <a:ext uri="{FF2B5EF4-FFF2-40B4-BE49-F238E27FC236}">
                <a16:creationId xmlns:a16="http://schemas.microsoft.com/office/drawing/2014/main" id="{FF59D9E0-6729-4492-AC03-73C03A1BB2C1}"/>
              </a:ext>
            </a:extLst>
          </p:cNvPr>
          <p:cNvSpPr/>
          <p:nvPr/>
        </p:nvSpPr>
        <p:spPr>
          <a:xfrm flipV="1">
            <a:off x="11338758" y="4706293"/>
            <a:ext cx="377859" cy="252131"/>
          </a:xfrm>
          <a:prstGeom prst="rtTriangle">
            <a:avLst/>
          </a:prstGeom>
          <a:solidFill>
            <a:srgbClr val="C054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j-ea"/>
              <a:ea typeface="+mj-ea"/>
              <a:cs typeface="+mn-cs"/>
            </a:endParaRPr>
          </a:p>
        </p:txBody>
      </p:sp>
    </p:spTree>
    <p:extLst>
      <p:ext uri="{BB962C8B-B14F-4D97-AF65-F5344CB8AC3E}">
        <p14:creationId xmlns:p14="http://schemas.microsoft.com/office/powerpoint/2010/main" val="12523581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D3B3C9C9-3BF3-44E7-9733-C27696D44A98}"/>
              </a:ext>
            </a:extLst>
          </p:cNvPr>
          <p:cNvSpPr>
            <a:spLocks noGrp="1"/>
          </p:cNvSpPr>
          <p:nvPr>
            <p:ph type="title"/>
          </p:nvPr>
        </p:nvSpPr>
        <p:spPr>
          <a:xfrm>
            <a:off x="595085" y="126320"/>
            <a:ext cx="10165444" cy="534761"/>
          </a:xfrm>
        </p:spPr>
        <p:txBody>
          <a:bodyPr/>
          <a:lstStyle/>
          <a:p>
            <a:r>
              <a:rPr lang="zh-CN" altLang="en-US" dirty="0"/>
              <a:t>标题标题</a:t>
            </a:r>
          </a:p>
        </p:txBody>
      </p:sp>
      <p:sp>
        <p:nvSpPr>
          <p:cNvPr id="9" name="文本框 8">
            <a:extLst>
              <a:ext uri="{FF2B5EF4-FFF2-40B4-BE49-F238E27FC236}">
                <a16:creationId xmlns:a16="http://schemas.microsoft.com/office/drawing/2014/main" id="{81E5362D-C59D-4358-B3A8-17F5E84B7795}"/>
              </a:ext>
            </a:extLst>
          </p:cNvPr>
          <p:cNvSpPr txBox="1"/>
          <p:nvPr/>
        </p:nvSpPr>
        <p:spPr>
          <a:xfrm>
            <a:off x="1778663" y="4610995"/>
            <a:ext cx="889687" cy="369332"/>
          </a:xfrm>
          <a:prstGeom prst="rect">
            <a:avLst/>
          </a:prstGeom>
          <a:noFill/>
        </p:spPr>
        <p:txBody>
          <a:bodyPr wrap="square" rtlCol="0">
            <a:spAutoFit/>
          </a:bodyPr>
          <a:lstStyle/>
          <a:p>
            <a:pPr algn="ctr"/>
            <a:r>
              <a:rPr lang="en-US" altLang="zh-CN" dirty="0">
                <a:latin typeface="+mn-ea"/>
                <a:ea typeface="+mn-ea"/>
                <a:cs typeface="Times New Roman" panose="02020603050405020304" pitchFamily="18" charset="0"/>
              </a:rPr>
              <a:t>2CM</a:t>
            </a:r>
          </a:p>
        </p:txBody>
      </p:sp>
      <p:sp>
        <p:nvSpPr>
          <p:cNvPr id="20" name="矩形: 圆角 19">
            <a:extLst>
              <a:ext uri="{FF2B5EF4-FFF2-40B4-BE49-F238E27FC236}">
                <a16:creationId xmlns:a16="http://schemas.microsoft.com/office/drawing/2014/main" id="{033D78CA-E841-435C-A6AB-6901818AABBA}"/>
              </a:ext>
            </a:extLst>
          </p:cNvPr>
          <p:cNvSpPr/>
          <p:nvPr/>
        </p:nvSpPr>
        <p:spPr>
          <a:xfrm>
            <a:off x="5877924" y="1639829"/>
            <a:ext cx="4889498" cy="170815"/>
          </a:xfrm>
          <a:prstGeom prst="roundRect">
            <a:avLst>
              <a:gd name="adj" fmla="val 50000"/>
            </a:avLst>
          </a:prstGeom>
          <a:solidFill>
            <a:schemeClr val="bg1">
              <a:lumMod val="95000"/>
            </a:schemeClr>
          </a:solidFill>
          <a:ln w="104775">
            <a:gradFill flip="none" rotWithShape="1">
              <a:gsLst>
                <a:gs pos="0">
                  <a:srgbClr val="E6D4AC">
                    <a:lumMod val="94000"/>
                  </a:srgbClr>
                </a:gs>
                <a:gs pos="100000">
                  <a:srgbClr val="A88332">
                    <a:lumMod val="88000"/>
                    <a:lumOff val="12000"/>
                  </a:srgbClr>
                </a:gs>
              </a:gsLst>
              <a:lin ang="4800000" scaled="0"/>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mn-ea"/>
            </a:endParaRPr>
          </a:p>
        </p:txBody>
      </p:sp>
      <p:sp>
        <p:nvSpPr>
          <p:cNvPr id="21" name="矩形: 圆顶角 20">
            <a:extLst>
              <a:ext uri="{FF2B5EF4-FFF2-40B4-BE49-F238E27FC236}">
                <a16:creationId xmlns:a16="http://schemas.microsoft.com/office/drawing/2014/main" id="{9D0E1F31-4010-4970-B8A8-4330F0E71AFE}"/>
              </a:ext>
            </a:extLst>
          </p:cNvPr>
          <p:cNvSpPr/>
          <p:nvPr/>
        </p:nvSpPr>
        <p:spPr>
          <a:xfrm>
            <a:off x="5938250" y="1701107"/>
            <a:ext cx="4773733" cy="4015429"/>
          </a:xfrm>
          <a:prstGeom prst="round2SameRect">
            <a:avLst>
              <a:gd name="adj1" fmla="val 0"/>
              <a:gd name="adj2" fmla="val 4319"/>
            </a:avLst>
          </a:prstGeom>
          <a:solidFill>
            <a:schemeClr val="bg1"/>
          </a:solidFill>
          <a:ln>
            <a:noFill/>
          </a:ln>
          <a:effectLst>
            <a:outerShdw blurRad="571500" dist="241300" dir="5400000" sx="99000" sy="99000" algn="t" rotWithShape="0">
              <a:schemeClr val="tx1">
                <a:lumMod val="75000"/>
                <a:lumOff val="25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22" name="文本框 21">
            <a:extLst>
              <a:ext uri="{FF2B5EF4-FFF2-40B4-BE49-F238E27FC236}">
                <a16:creationId xmlns:a16="http://schemas.microsoft.com/office/drawing/2014/main" id="{30E6AEF1-6874-421A-8252-E55F588245A0}"/>
              </a:ext>
            </a:extLst>
          </p:cNvPr>
          <p:cNvSpPr txBox="1"/>
          <p:nvPr/>
        </p:nvSpPr>
        <p:spPr>
          <a:xfrm>
            <a:off x="6036432" y="1923547"/>
            <a:ext cx="4603869" cy="408894"/>
          </a:xfrm>
          <a:prstGeom prst="rect">
            <a:avLst/>
          </a:prstGeom>
          <a:noFill/>
        </p:spPr>
        <p:txBody>
          <a:bodyPr wrap="square" rtlCol="0">
            <a:spAutoFit/>
          </a:bodyPr>
          <a:lstStyle>
            <a:defPPr>
              <a:defRPr lang="zh-CN"/>
            </a:defPPr>
            <a:lvl1pPr marL="285750" indent="-285750">
              <a:lnSpc>
                <a:spcPct val="120000"/>
              </a:lnSpc>
              <a:buFont typeface="Arial" panose="020B0604020202020204" pitchFamily="34" charset="0"/>
              <a:buChar char="•"/>
              <a:defRPr sz="1400">
                <a:solidFill>
                  <a:schemeClr val="tx1">
                    <a:lumMod val="75000"/>
                    <a:lumOff val="25000"/>
                  </a:schemeClr>
                </a:solidFill>
              </a:defRPr>
            </a:lvl1pPr>
          </a:lstStyle>
          <a:p>
            <a:pPr marL="0" indent="0" algn="ctr">
              <a:buNone/>
            </a:pPr>
            <a:r>
              <a:rPr lang="en-US" altLang="zh-CN" sz="1800" b="1" dirty="0">
                <a:latin typeface="+mj-ea"/>
                <a:ea typeface="+mj-ea"/>
              </a:rPr>
              <a:t>2021</a:t>
            </a:r>
            <a:r>
              <a:rPr lang="zh-CN" altLang="en-US" sz="1800" b="1" dirty="0">
                <a:latin typeface="+mj-ea"/>
                <a:ea typeface="+mj-ea"/>
              </a:rPr>
              <a:t>年</a:t>
            </a:r>
            <a:r>
              <a:rPr lang="en-US" altLang="zh-CN" sz="1800" b="1" dirty="0">
                <a:latin typeface="+mj-ea"/>
                <a:ea typeface="+mj-ea"/>
              </a:rPr>
              <a:t>CSCO</a:t>
            </a:r>
            <a:r>
              <a:rPr lang="zh-CN" altLang="en-US" sz="1800" b="1" dirty="0">
                <a:latin typeface="+mj-ea"/>
                <a:ea typeface="+mj-ea"/>
              </a:rPr>
              <a:t>非小细胞肺癌诊疗指南</a:t>
            </a:r>
            <a:endParaRPr lang="en-US" altLang="zh-CN" sz="1800" b="1" dirty="0">
              <a:latin typeface="+mj-ea"/>
              <a:ea typeface="+mj-ea"/>
            </a:endParaRPr>
          </a:p>
        </p:txBody>
      </p:sp>
      <p:sp>
        <p:nvSpPr>
          <p:cNvPr id="23" name="文本框 22">
            <a:extLst>
              <a:ext uri="{FF2B5EF4-FFF2-40B4-BE49-F238E27FC236}">
                <a16:creationId xmlns:a16="http://schemas.microsoft.com/office/drawing/2014/main" id="{8D1E3CA0-C485-45F6-8935-41E525B7F4E3}"/>
              </a:ext>
            </a:extLst>
          </p:cNvPr>
          <p:cNvSpPr txBox="1"/>
          <p:nvPr/>
        </p:nvSpPr>
        <p:spPr>
          <a:xfrm>
            <a:off x="6312985" y="4104266"/>
            <a:ext cx="3959750" cy="852093"/>
          </a:xfrm>
          <a:prstGeom prst="rect">
            <a:avLst/>
          </a:prstGeom>
          <a:noFill/>
        </p:spPr>
        <p:txBody>
          <a:bodyPr wrap="square" rtlCol="0">
            <a:spAutoFit/>
          </a:bodyPr>
          <a:lstStyle>
            <a:defPPr>
              <a:defRPr lang="zh-CN"/>
            </a:defPPr>
            <a:lvl1pPr marL="285750" indent="-285750">
              <a:lnSpc>
                <a:spcPct val="120000"/>
              </a:lnSpc>
              <a:buFont typeface="Arial" panose="020B0604020202020204" pitchFamily="34" charset="0"/>
              <a:buChar char="•"/>
              <a:defRPr sz="1400">
                <a:solidFill>
                  <a:schemeClr val="accent1">
                    <a:lumMod val="75000"/>
                  </a:schemeClr>
                </a:solidFill>
              </a:defRPr>
            </a:lvl1pPr>
          </a:lstStyle>
          <a:p>
            <a:pPr marL="0" indent="0" algn="ctr">
              <a:buNone/>
            </a:pPr>
            <a:r>
              <a:rPr lang="en-US" altLang="zh-CN" sz="2400" dirty="0" err="1">
                <a:solidFill>
                  <a:schemeClr val="tx1">
                    <a:lumMod val="75000"/>
                    <a:lumOff val="25000"/>
                  </a:schemeClr>
                </a:solidFill>
                <a:latin typeface="+mn-ea"/>
                <a:ea typeface="+mn-ea"/>
                <a:cs typeface="Times New Roman" panose="02020603050405020304" pitchFamily="18" charset="0"/>
              </a:rPr>
              <a:t>Ⅰ</a:t>
            </a:r>
            <a:r>
              <a:rPr lang="en-US" altLang="zh-CN" sz="1600" dirty="0" err="1">
                <a:solidFill>
                  <a:schemeClr val="tx1">
                    <a:lumMod val="75000"/>
                    <a:lumOff val="25000"/>
                  </a:schemeClr>
                </a:solidFill>
                <a:latin typeface="+mn-ea"/>
                <a:ea typeface="+mn-ea"/>
                <a:cs typeface="Times New Roman" panose="02020603050405020304" pitchFamily="18" charset="0"/>
              </a:rPr>
              <a:t>A</a:t>
            </a:r>
            <a:r>
              <a:rPr lang="zh-CN" altLang="en-US" sz="1800" dirty="0">
                <a:solidFill>
                  <a:schemeClr val="tx1">
                    <a:lumMod val="75000"/>
                    <a:lumOff val="25000"/>
                  </a:schemeClr>
                </a:solidFill>
                <a:latin typeface="+mn-ea"/>
                <a:ea typeface="+mn-ea"/>
                <a:cs typeface="Times New Roman" panose="02020603050405020304" pitchFamily="18" charset="0"/>
              </a:rPr>
              <a:t>期不建议辅助化疗，</a:t>
            </a:r>
            <a:r>
              <a:rPr lang="en-US" altLang="zh-CN" sz="2400" dirty="0" err="1">
                <a:solidFill>
                  <a:schemeClr val="tx1">
                    <a:lumMod val="75000"/>
                    <a:lumOff val="25000"/>
                  </a:schemeClr>
                </a:solidFill>
                <a:latin typeface="+mn-ea"/>
                <a:ea typeface="+mn-ea"/>
                <a:cs typeface="Times New Roman" panose="02020603050405020304" pitchFamily="18" charset="0"/>
              </a:rPr>
              <a:t>Ⅰ</a:t>
            </a:r>
            <a:r>
              <a:rPr lang="en-US" altLang="zh-CN" sz="1600" dirty="0" err="1">
                <a:solidFill>
                  <a:schemeClr val="tx1">
                    <a:lumMod val="75000"/>
                    <a:lumOff val="25000"/>
                  </a:schemeClr>
                </a:solidFill>
                <a:latin typeface="+mn-ea"/>
                <a:ea typeface="+mn-ea"/>
                <a:cs typeface="Times New Roman" panose="02020603050405020304" pitchFamily="18" charset="0"/>
              </a:rPr>
              <a:t>B</a:t>
            </a:r>
            <a:r>
              <a:rPr lang="zh-CN" altLang="en-US" sz="1800" dirty="0">
                <a:solidFill>
                  <a:schemeClr val="tx1">
                    <a:lumMod val="75000"/>
                    <a:lumOff val="25000"/>
                  </a:schemeClr>
                </a:solidFill>
                <a:latin typeface="+mn-ea"/>
                <a:ea typeface="+mn-ea"/>
                <a:cs typeface="Times New Roman" panose="02020603050405020304" pitchFamily="18" charset="0"/>
              </a:rPr>
              <a:t>期一般不推荐术后辅助化疗</a:t>
            </a:r>
          </a:p>
        </p:txBody>
      </p:sp>
      <p:cxnSp>
        <p:nvCxnSpPr>
          <p:cNvPr id="24" name="直接连接符 23">
            <a:extLst>
              <a:ext uri="{FF2B5EF4-FFF2-40B4-BE49-F238E27FC236}">
                <a16:creationId xmlns:a16="http://schemas.microsoft.com/office/drawing/2014/main" id="{DE236E95-F2E5-4D46-951E-77A881BFDCEE}"/>
              </a:ext>
            </a:extLst>
          </p:cNvPr>
          <p:cNvCxnSpPr>
            <a:cxnSpLocks/>
          </p:cNvCxnSpPr>
          <p:nvPr/>
        </p:nvCxnSpPr>
        <p:spPr>
          <a:xfrm>
            <a:off x="6263110" y="2537663"/>
            <a:ext cx="4150511" cy="0"/>
          </a:xfrm>
          <a:prstGeom prst="line">
            <a:avLst/>
          </a:prstGeom>
          <a:ln w="9525">
            <a:solidFill>
              <a:schemeClr val="accent1">
                <a:lumMod val="75000"/>
                <a:alpha val="31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2573944A-0633-4AAF-8BC1-E5D6AFA0EB66}"/>
              </a:ext>
            </a:extLst>
          </p:cNvPr>
          <p:cNvCxnSpPr>
            <a:cxnSpLocks/>
          </p:cNvCxnSpPr>
          <p:nvPr/>
        </p:nvCxnSpPr>
        <p:spPr>
          <a:xfrm>
            <a:off x="6240334" y="5255879"/>
            <a:ext cx="4150511" cy="0"/>
          </a:xfrm>
          <a:prstGeom prst="line">
            <a:avLst/>
          </a:prstGeom>
          <a:ln w="9525">
            <a:solidFill>
              <a:schemeClr val="accent1">
                <a:lumMod val="75000"/>
                <a:alpha val="31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8" name="组合 17">
            <a:extLst>
              <a:ext uri="{FF2B5EF4-FFF2-40B4-BE49-F238E27FC236}">
                <a16:creationId xmlns:a16="http://schemas.microsoft.com/office/drawing/2014/main" id="{7DE58530-EB8E-4593-8884-7C0D01B01E3B}"/>
              </a:ext>
            </a:extLst>
          </p:cNvPr>
          <p:cNvGrpSpPr/>
          <p:nvPr/>
        </p:nvGrpSpPr>
        <p:grpSpPr>
          <a:xfrm>
            <a:off x="5977674" y="2985967"/>
            <a:ext cx="4603869" cy="738664"/>
            <a:chOff x="4464199" y="3198168"/>
            <a:chExt cx="5702711" cy="738664"/>
          </a:xfrm>
        </p:grpSpPr>
        <p:sp>
          <p:nvSpPr>
            <p:cNvPr id="11" name="文本框 10">
              <a:extLst>
                <a:ext uri="{FF2B5EF4-FFF2-40B4-BE49-F238E27FC236}">
                  <a16:creationId xmlns:a16="http://schemas.microsoft.com/office/drawing/2014/main" id="{3189B55F-2131-45C7-AACA-A1ED5CB32222}"/>
                </a:ext>
              </a:extLst>
            </p:cNvPr>
            <p:cNvSpPr txBox="1"/>
            <p:nvPr/>
          </p:nvSpPr>
          <p:spPr>
            <a:xfrm>
              <a:off x="4464199" y="3198168"/>
              <a:ext cx="1899532" cy="738664"/>
            </a:xfrm>
            <a:prstGeom prst="rect">
              <a:avLst/>
            </a:prstGeom>
            <a:noFill/>
          </p:spPr>
          <p:txBody>
            <a:bodyPr wrap="square" rtlCol="0">
              <a:spAutoFit/>
            </a:bodyPr>
            <a:lstStyle/>
            <a:p>
              <a:pPr algn="ctr"/>
              <a:r>
                <a:rPr lang="en-US" altLang="zh-CN" sz="2400" dirty="0">
                  <a:latin typeface="+mn-ea"/>
                  <a:ea typeface="+mn-ea"/>
                  <a:cs typeface="Times New Roman" panose="02020603050405020304" pitchFamily="18" charset="0"/>
                </a:rPr>
                <a:t>Ⅰ</a:t>
              </a:r>
              <a:r>
                <a:rPr lang="en-US" altLang="zh-CN" dirty="0">
                  <a:latin typeface="+mn-ea"/>
                  <a:ea typeface="+mn-ea"/>
                  <a:cs typeface="Times New Roman" panose="02020603050405020304" pitchFamily="18" charset="0"/>
                </a:rPr>
                <a:t>A2 (T1bN0M0)</a:t>
              </a:r>
            </a:p>
          </p:txBody>
        </p:sp>
        <p:sp>
          <p:nvSpPr>
            <p:cNvPr id="12" name="文本框 11">
              <a:extLst>
                <a:ext uri="{FF2B5EF4-FFF2-40B4-BE49-F238E27FC236}">
                  <a16:creationId xmlns:a16="http://schemas.microsoft.com/office/drawing/2014/main" id="{28D71A41-D508-4DD3-BA2B-B0E553D13360}"/>
                </a:ext>
              </a:extLst>
            </p:cNvPr>
            <p:cNvSpPr txBox="1"/>
            <p:nvPr/>
          </p:nvSpPr>
          <p:spPr>
            <a:xfrm>
              <a:off x="8405972" y="3198168"/>
              <a:ext cx="1760938" cy="738664"/>
            </a:xfrm>
            <a:prstGeom prst="rect">
              <a:avLst/>
            </a:prstGeom>
            <a:noFill/>
          </p:spPr>
          <p:txBody>
            <a:bodyPr wrap="square" rtlCol="0">
              <a:spAutoFit/>
            </a:bodyPr>
            <a:lstStyle/>
            <a:p>
              <a:pPr algn="ctr"/>
              <a:r>
                <a:rPr lang="en-US" altLang="zh-CN" sz="2400" dirty="0" err="1">
                  <a:latin typeface="+mn-ea"/>
                  <a:ea typeface="+mn-ea"/>
                  <a:cs typeface="Times New Roman" panose="02020603050405020304" pitchFamily="18" charset="0"/>
                </a:rPr>
                <a:t>Ⅰ</a:t>
              </a:r>
              <a:r>
                <a:rPr lang="en-US" altLang="zh-CN" dirty="0" err="1">
                  <a:latin typeface="+mn-ea"/>
                  <a:ea typeface="+mn-ea"/>
                  <a:cs typeface="Times New Roman" panose="02020603050405020304" pitchFamily="18" charset="0"/>
                </a:rPr>
                <a:t>B</a:t>
              </a:r>
              <a:r>
                <a:rPr lang="en-US" altLang="zh-CN" dirty="0">
                  <a:latin typeface="+mn-ea"/>
                  <a:ea typeface="+mn-ea"/>
                  <a:cs typeface="Times New Roman" panose="02020603050405020304" pitchFamily="18" charset="0"/>
                </a:rPr>
                <a:t> (T2aN0M0)</a:t>
              </a:r>
            </a:p>
          </p:txBody>
        </p:sp>
        <p:cxnSp>
          <p:nvCxnSpPr>
            <p:cNvPr id="13" name="直接箭头连接符 12">
              <a:extLst>
                <a:ext uri="{FF2B5EF4-FFF2-40B4-BE49-F238E27FC236}">
                  <a16:creationId xmlns:a16="http://schemas.microsoft.com/office/drawing/2014/main" id="{3128A230-502A-47DD-B7C0-7AD2C8AAB5BF}"/>
                </a:ext>
              </a:extLst>
            </p:cNvPr>
            <p:cNvCxnSpPr>
              <a:cxnSpLocks/>
            </p:cNvCxnSpPr>
            <p:nvPr/>
          </p:nvCxnSpPr>
          <p:spPr>
            <a:xfrm>
              <a:off x="6363731" y="3578626"/>
              <a:ext cx="2042241" cy="0"/>
            </a:xfrm>
            <a:prstGeom prst="straightConnector1">
              <a:avLst/>
            </a:prstGeom>
            <a:ln w="19050">
              <a:solidFill>
                <a:srgbClr val="C00000"/>
              </a:solidFill>
              <a:tailEnd type="triangle"/>
            </a:ln>
            <a:effectLst>
              <a:outerShdw blurRad="63500" sx="102000" sy="102000" algn="ctr" rotWithShape="0">
                <a:srgbClr val="EFB1AF">
                  <a:alpha val="40000"/>
                </a:srgbClr>
              </a:outerShdw>
            </a:effectLst>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7114EB58-E673-4A60-85F3-4B06751918F0}"/>
                </a:ext>
              </a:extLst>
            </p:cNvPr>
            <p:cNvSpPr txBox="1"/>
            <p:nvPr/>
          </p:nvSpPr>
          <p:spPr>
            <a:xfrm>
              <a:off x="6737276" y="3215918"/>
              <a:ext cx="1291218" cy="338554"/>
            </a:xfrm>
            <a:prstGeom prst="rect">
              <a:avLst/>
            </a:prstGeom>
            <a:noFill/>
          </p:spPr>
          <p:txBody>
            <a:bodyPr wrap="square" rtlCol="0">
              <a:spAutoFit/>
            </a:bodyPr>
            <a:lstStyle/>
            <a:p>
              <a:pPr algn="ctr"/>
              <a:r>
                <a:rPr lang="zh-CN" altLang="en-US" sz="1600" dirty="0">
                  <a:latin typeface="+mn-ea"/>
                  <a:ea typeface="+mn-ea"/>
                  <a:cs typeface="Times New Roman" panose="02020603050405020304" pitchFamily="18" charset="0"/>
                </a:rPr>
                <a:t>胸膜侵犯</a:t>
              </a:r>
              <a:endParaRPr lang="en-US" altLang="zh-CN" sz="1600" dirty="0">
                <a:latin typeface="+mn-ea"/>
                <a:ea typeface="+mn-ea"/>
                <a:cs typeface="Times New Roman" panose="02020603050405020304" pitchFamily="18" charset="0"/>
              </a:endParaRPr>
            </a:p>
          </p:txBody>
        </p:sp>
      </p:grpSp>
      <p:pic>
        <p:nvPicPr>
          <p:cNvPr id="4" name="图片 3">
            <a:extLst>
              <a:ext uri="{FF2B5EF4-FFF2-40B4-BE49-F238E27FC236}">
                <a16:creationId xmlns:a16="http://schemas.microsoft.com/office/drawing/2014/main" id="{E2FFFAB6-E7E0-703E-4F0C-EA41B771371C}"/>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ackgroundRemoval t="0" b="92265" l="0" r="96034">
                        <a14:foregroundMark x1="84703" y1="42818" x2="76771" y2="72376"/>
                        <a14:foregroundMark x1="76771" y1="72376" x2="65439" y2="85359"/>
                        <a14:foregroundMark x1="96601" y1="43923" x2="92635" y2="65470"/>
                        <a14:foregroundMark x1="92635" y1="65470" x2="83853" y2="77348"/>
                        <a14:foregroundMark x1="83853" y1="77348" x2="79320" y2="80939"/>
                        <a14:foregroundMark x1="59207" y1="92265" x2="59207" y2="92265"/>
                        <a14:foregroundMark x1="38527" y1="91436" x2="38527" y2="91436"/>
                        <a14:foregroundMark x1="37677" y1="90884" x2="37677" y2="90884"/>
                        <a14:foregroundMark x1="74221" y1="11878" x2="74221" y2="11878"/>
                        <a14:foregroundMark x1="73371" y1="9669" x2="73371" y2="9669"/>
                        <a14:foregroundMark x1="11898" y1="24586" x2="13314" y2="44751"/>
                        <a14:foregroundMark x1="7649" y1="37293" x2="7649" y2="37293"/>
                        <a14:foregroundMark x1="8499" y1="43923" x2="8499" y2="43923"/>
                        <a14:foregroundMark x1="8782" y1="47238" x2="8782" y2="47238"/>
                        <a14:foregroundMark x1="8782" y1="50000" x2="8782" y2="50000"/>
                        <a14:foregroundMark x1="8215" y1="49448" x2="8215" y2="49448"/>
                        <a14:foregroundMark x1="8215" y1="51105" x2="8215" y2="51105"/>
                        <a14:foregroundMark x1="8215" y1="54144" x2="8215" y2="54144"/>
                        <a14:foregroundMark x1="82720" y1="79558" x2="82720" y2="79558"/>
                        <a14:foregroundMark x1="83853" y1="82320" x2="83853" y2="82320"/>
                        <a14:foregroundMark x1="73938" y1="88398" x2="73938" y2="88398"/>
                        <a14:foregroundMark x1="69405" y1="88950" x2="69405" y2="88950"/>
                        <a14:foregroundMark x1="63739" y1="91160" x2="63739" y2="91160"/>
                        <a14:foregroundMark x1="85269" y1="78177" x2="85269" y2="78177"/>
                        <a14:foregroundMark x1="86402" y1="76796" x2="86402" y2="76796"/>
                        <a14:foregroundMark x1="96317" y1="47514" x2="96317" y2="47514"/>
                        <a14:foregroundMark x1="94334" y1="40055" x2="94334" y2="40055"/>
                        <a14:foregroundMark x1="9348" y1="37293" x2="9348" y2="37293"/>
                        <a14:backgroundMark x1="0" y1="6630" x2="0" y2="6630"/>
                      </a14:backgroundRemoval>
                    </a14:imgEffect>
                  </a14:imgLayer>
                </a14:imgProps>
              </a:ext>
              <a:ext uri="{28A0092B-C50C-407E-A947-70E740481C1C}">
                <a14:useLocalDpi xmlns:a14="http://schemas.microsoft.com/office/drawing/2010/main"/>
              </a:ext>
            </a:extLst>
          </a:blip>
          <a:srcRect/>
          <a:stretch/>
        </p:blipFill>
        <p:spPr>
          <a:xfrm>
            <a:off x="1351023" y="2210535"/>
            <a:ext cx="1744966" cy="1789305"/>
          </a:xfrm>
          <a:prstGeom prst="rect">
            <a:avLst/>
          </a:prstGeom>
        </p:spPr>
      </p:pic>
      <p:pic>
        <p:nvPicPr>
          <p:cNvPr id="5" name="图片 4">
            <a:extLst>
              <a:ext uri="{FF2B5EF4-FFF2-40B4-BE49-F238E27FC236}">
                <a16:creationId xmlns:a16="http://schemas.microsoft.com/office/drawing/2014/main" id="{C883CFCA-0525-FB98-D2B6-BFAF323F8689}"/>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backgroundRemoval t="0" b="100000" l="0" r="100000">
                        <a14:foregroundMark x1="26667" y1="55932" x2="26667" y2="55932"/>
                      </a14:backgroundRemoval>
                    </a14:imgEffect>
                  </a14:imgLayer>
                </a14:imgProps>
              </a:ext>
              <a:ext uri="{28A0092B-C50C-407E-A947-70E740481C1C}">
                <a14:useLocalDpi xmlns:a14="http://schemas.microsoft.com/office/drawing/2010/main"/>
              </a:ext>
            </a:extLst>
          </a:blip>
          <a:srcRect/>
          <a:stretch/>
        </p:blipFill>
        <p:spPr>
          <a:xfrm>
            <a:off x="1512692" y="4024843"/>
            <a:ext cx="1421627" cy="561149"/>
          </a:xfrm>
          <a:prstGeom prst="rect">
            <a:avLst/>
          </a:prstGeom>
        </p:spPr>
      </p:pic>
    </p:spTree>
    <p:extLst>
      <p:ext uri="{BB962C8B-B14F-4D97-AF65-F5344CB8AC3E}">
        <p14:creationId xmlns:p14="http://schemas.microsoft.com/office/powerpoint/2010/main" val="16012120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595085" y="126320"/>
            <a:ext cx="10165444" cy="534761"/>
          </a:xfrm>
        </p:spPr>
        <p:txBody>
          <a:bodyPr/>
          <a:lstStyle/>
          <a:p>
            <a:r>
              <a:rPr lang="zh-CN" altLang="en-US" dirty="0"/>
              <a:t>标题标题</a:t>
            </a:r>
          </a:p>
        </p:txBody>
      </p:sp>
      <p:sp>
        <p:nvSpPr>
          <p:cNvPr id="19" name="矩形: 圆角 18">
            <a:extLst>
              <a:ext uri="{FF2B5EF4-FFF2-40B4-BE49-F238E27FC236}">
                <a16:creationId xmlns:a16="http://schemas.microsoft.com/office/drawing/2014/main" id="{71B163DE-C97D-4B4E-9862-06576CBE90EF}"/>
              </a:ext>
            </a:extLst>
          </p:cNvPr>
          <p:cNvSpPr/>
          <p:nvPr/>
        </p:nvSpPr>
        <p:spPr>
          <a:xfrm>
            <a:off x="496888" y="1322388"/>
            <a:ext cx="11220450" cy="4672012"/>
          </a:xfrm>
          <a:prstGeom prst="roundRect">
            <a:avLst>
              <a:gd name="adj" fmla="val 1829"/>
            </a:avLst>
          </a:prstGeom>
          <a:solidFill>
            <a:schemeClr val="bg1"/>
          </a:solidFill>
          <a:ln>
            <a:noFill/>
          </a:ln>
          <a:effectLst>
            <a:outerShdw blurRad="2794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prstClr val="white"/>
              </a:solidFill>
              <a:latin typeface="+mj-ea"/>
              <a:ea typeface="+mj-ea"/>
            </a:endParaRPr>
          </a:p>
        </p:txBody>
      </p:sp>
      <p:grpSp>
        <p:nvGrpSpPr>
          <p:cNvPr id="47" name="组合 46">
            <a:extLst>
              <a:ext uri="{FF2B5EF4-FFF2-40B4-BE49-F238E27FC236}">
                <a16:creationId xmlns:a16="http://schemas.microsoft.com/office/drawing/2014/main" id="{7BC2949E-D82B-4A1D-A2B1-29CDBB104B91}"/>
              </a:ext>
            </a:extLst>
          </p:cNvPr>
          <p:cNvGrpSpPr/>
          <p:nvPr/>
        </p:nvGrpSpPr>
        <p:grpSpPr>
          <a:xfrm>
            <a:off x="496888" y="1322388"/>
            <a:ext cx="11220450" cy="4672012"/>
            <a:chOff x="3047397" y="-216035"/>
            <a:chExt cx="9144604" cy="7201275"/>
          </a:xfrm>
        </p:grpSpPr>
        <p:sp>
          <p:nvSpPr>
            <p:cNvPr id="48" name="矩形 47">
              <a:extLst>
                <a:ext uri="{FF2B5EF4-FFF2-40B4-BE49-F238E27FC236}">
                  <a16:creationId xmlns:a16="http://schemas.microsoft.com/office/drawing/2014/main" id="{8402552C-FC93-481F-AEB7-364B862AD417}"/>
                </a:ext>
              </a:extLst>
            </p:cNvPr>
            <p:cNvSpPr/>
            <p:nvPr/>
          </p:nvSpPr>
          <p:spPr>
            <a:xfrm>
              <a:off x="3047397" y="0"/>
              <a:ext cx="304981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9" name="矩形 48">
              <a:extLst>
                <a:ext uri="{FF2B5EF4-FFF2-40B4-BE49-F238E27FC236}">
                  <a16:creationId xmlns:a16="http://schemas.microsoft.com/office/drawing/2014/main" id="{1810DF77-8CDA-44A2-9571-9221C55E43A7}"/>
                </a:ext>
              </a:extLst>
            </p:cNvPr>
            <p:cNvSpPr/>
            <p:nvPr/>
          </p:nvSpPr>
          <p:spPr>
            <a:xfrm>
              <a:off x="6094793" y="-216035"/>
              <a:ext cx="3049812" cy="7201275"/>
            </a:xfrm>
            <a:prstGeom prst="rect">
              <a:avLst/>
            </a:prstGeom>
            <a:solidFill>
              <a:srgbClr val="F2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0" name="矩形 49">
              <a:extLst>
                <a:ext uri="{FF2B5EF4-FFF2-40B4-BE49-F238E27FC236}">
                  <a16:creationId xmlns:a16="http://schemas.microsoft.com/office/drawing/2014/main" id="{BD53AF65-5E77-49F6-8041-39C851BE53D2}"/>
                </a:ext>
              </a:extLst>
            </p:cNvPr>
            <p:cNvSpPr/>
            <p:nvPr/>
          </p:nvSpPr>
          <p:spPr>
            <a:xfrm>
              <a:off x="9142189" y="0"/>
              <a:ext cx="304981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20" name="矩形 19">
            <a:extLst>
              <a:ext uri="{FF2B5EF4-FFF2-40B4-BE49-F238E27FC236}">
                <a16:creationId xmlns:a16="http://schemas.microsoft.com/office/drawing/2014/main" id="{66DFEDDC-246B-44BC-A802-BF3C2ABBE7C5}"/>
              </a:ext>
            </a:extLst>
          </p:cNvPr>
          <p:cNvSpPr/>
          <p:nvPr/>
        </p:nvSpPr>
        <p:spPr>
          <a:xfrm>
            <a:off x="5508625" y="5911850"/>
            <a:ext cx="1196975" cy="82550"/>
          </a:xfrm>
          <a:prstGeom prst="rect">
            <a:avLst/>
          </a:prstGeom>
          <a:solidFill>
            <a:srgbClr val="2094C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prstClr val="white"/>
              </a:solidFill>
              <a:latin typeface="+mn-ea"/>
            </a:endParaRPr>
          </a:p>
        </p:txBody>
      </p:sp>
      <p:sp>
        <p:nvSpPr>
          <p:cNvPr id="27" name="文本框 72">
            <a:extLst>
              <a:ext uri="{FF2B5EF4-FFF2-40B4-BE49-F238E27FC236}">
                <a16:creationId xmlns:a16="http://schemas.microsoft.com/office/drawing/2014/main" id="{CAA4B82F-3C5C-4C9D-B3FC-47C49CE2F2C5}"/>
              </a:ext>
            </a:extLst>
          </p:cNvPr>
          <p:cNvSpPr txBox="1">
            <a:spLocks noChangeArrowheads="1"/>
          </p:cNvSpPr>
          <p:nvPr/>
        </p:nvSpPr>
        <p:spPr bwMode="auto">
          <a:xfrm>
            <a:off x="1045026" y="1824866"/>
            <a:ext cx="24093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eaLnBrk="1" hangingPunct="1"/>
            <a:r>
              <a:rPr lang="zh-CN" altLang="en-US" sz="2400" b="1" dirty="0">
                <a:latin typeface="+mj-ea"/>
                <a:ea typeface="+mj-ea"/>
              </a:rPr>
              <a:t>组织前处理</a:t>
            </a:r>
            <a:endParaRPr lang="en-US" altLang="zh-CN" sz="2400" b="1" dirty="0">
              <a:latin typeface="+mj-ea"/>
              <a:ea typeface="+mj-ea"/>
            </a:endParaRPr>
          </a:p>
        </p:txBody>
      </p:sp>
      <p:sp>
        <p:nvSpPr>
          <p:cNvPr id="28" name="文本框 73">
            <a:extLst>
              <a:ext uri="{FF2B5EF4-FFF2-40B4-BE49-F238E27FC236}">
                <a16:creationId xmlns:a16="http://schemas.microsoft.com/office/drawing/2014/main" id="{98782ABC-E117-4CC7-8D23-5F81C0A27251}"/>
              </a:ext>
            </a:extLst>
          </p:cNvPr>
          <p:cNvSpPr txBox="1">
            <a:spLocks noChangeArrowheads="1"/>
          </p:cNvSpPr>
          <p:nvPr/>
        </p:nvSpPr>
        <p:spPr bwMode="auto">
          <a:xfrm>
            <a:off x="4948918" y="1824866"/>
            <a:ext cx="22941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eaLnBrk="1" hangingPunct="1"/>
            <a:r>
              <a:rPr lang="zh-CN" altLang="en-US" sz="2400" b="1" dirty="0">
                <a:latin typeface="+mj-ea"/>
                <a:ea typeface="+mj-ea"/>
              </a:rPr>
              <a:t>免疫组化染色</a:t>
            </a:r>
            <a:endParaRPr lang="en-US" altLang="zh-CN" sz="2400" b="1" dirty="0">
              <a:latin typeface="+mj-ea"/>
              <a:ea typeface="+mj-ea"/>
            </a:endParaRPr>
          </a:p>
        </p:txBody>
      </p:sp>
      <p:sp>
        <p:nvSpPr>
          <p:cNvPr id="29" name="文本框 74">
            <a:extLst>
              <a:ext uri="{FF2B5EF4-FFF2-40B4-BE49-F238E27FC236}">
                <a16:creationId xmlns:a16="http://schemas.microsoft.com/office/drawing/2014/main" id="{5BB4EE19-9D97-4504-9216-5B6696286EA6}"/>
              </a:ext>
            </a:extLst>
          </p:cNvPr>
          <p:cNvSpPr txBox="1">
            <a:spLocks noChangeArrowheads="1"/>
          </p:cNvSpPr>
          <p:nvPr/>
        </p:nvSpPr>
        <p:spPr bwMode="auto">
          <a:xfrm>
            <a:off x="8954408" y="1824866"/>
            <a:ext cx="22941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eaLnBrk="1" hangingPunct="1"/>
            <a:r>
              <a:rPr lang="zh-CN" altLang="en-US" sz="2400" b="1" dirty="0">
                <a:latin typeface="+mj-ea"/>
                <a:ea typeface="+mj-ea"/>
              </a:rPr>
              <a:t>弹力纤维染色</a:t>
            </a:r>
            <a:endParaRPr lang="en-US" altLang="zh-CN" sz="2400" b="1" dirty="0">
              <a:latin typeface="+mj-ea"/>
              <a:ea typeface="+mj-ea"/>
            </a:endParaRPr>
          </a:p>
        </p:txBody>
      </p:sp>
      <p:sp>
        <p:nvSpPr>
          <p:cNvPr id="51" name="矩形: 圆角 50">
            <a:extLst>
              <a:ext uri="{FF2B5EF4-FFF2-40B4-BE49-F238E27FC236}">
                <a16:creationId xmlns:a16="http://schemas.microsoft.com/office/drawing/2014/main" id="{4F9845A4-9957-4D34-9389-3E7715EC1BE5}"/>
              </a:ext>
            </a:extLst>
          </p:cNvPr>
          <p:cNvSpPr/>
          <p:nvPr/>
        </p:nvSpPr>
        <p:spPr>
          <a:xfrm>
            <a:off x="1468008" y="2709323"/>
            <a:ext cx="1514202" cy="452933"/>
          </a:xfrm>
          <a:prstGeom prst="roundRect">
            <a:avLst>
              <a:gd name="adj" fmla="val 50000"/>
            </a:avLst>
          </a:prstGeom>
          <a:gradFill>
            <a:gsLst>
              <a:gs pos="0">
                <a:schemeClr val="accent1">
                  <a:lumMod val="11000"/>
                  <a:lumOff val="89000"/>
                </a:schemeClr>
              </a:gs>
              <a:gs pos="100000">
                <a:srgbClr val="0093DD">
                  <a:alpha val="93000"/>
                  <a:lumMod val="73000"/>
                  <a:lumOff val="27000"/>
                </a:srgbClr>
              </a:gs>
            </a:gsLst>
            <a:lin ang="2700000" scaled="1"/>
          </a:gradFill>
          <a:ln w="6350">
            <a:noFill/>
          </a:ln>
          <a:effectLst>
            <a:outerShdw blurRad="165100" sx="101000" sy="101000" algn="ctr" rotWithShape="0">
              <a:schemeClr val="tx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accent1">
                    <a:lumMod val="75000"/>
                  </a:schemeClr>
                </a:solidFill>
                <a:latin typeface="+mn-ea"/>
              </a:rPr>
              <a:t>取材</a:t>
            </a:r>
          </a:p>
        </p:txBody>
      </p:sp>
      <p:sp>
        <p:nvSpPr>
          <p:cNvPr id="52" name="矩形: 圆角 51">
            <a:extLst>
              <a:ext uri="{FF2B5EF4-FFF2-40B4-BE49-F238E27FC236}">
                <a16:creationId xmlns:a16="http://schemas.microsoft.com/office/drawing/2014/main" id="{59FA58CF-E8F0-45FB-879C-9C6A194CAA0F}"/>
              </a:ext>
            </a:extLst>
          </p:cNvPr>
          <p:cNvSpPr/>
          <p:nvPr/>
        </p:nvSpPr>
        <p:spPr>
          <a:xfrm>
            <a:off x="1468008" y="3719597"/>
            <a:ext cx="1514202" cy="452933"/>
          </a:xfrm>
          <a:prstGeom prst="roundRect">
            <a:avLst>
              <a:gd name="adj" fmla="val 50000"/>
            </a:avLst>
          </a:prstGeom>
          <a:gradFill>
            <a:gsLst>
              <a:gs pos="0">
                <a:schemeClr val="accent1">
                  <a:lumMod val="11000"/>
                  <a:lumOff val="89000"/>
                </a:schemeClr>
              </a:gs>
              <a:gs pos="100000">
                <a:srgbClr val="0093DD">
                  <a:alpha val="93000"/>
                  <a:lumMod val="73000"/>
                  <a:lumOff val="27000"/>
                </a:srgbClr>
              </a:gs>
            </a:gsLst>
            <a:lin ang="2700000" scaled="1"/>
          </a:gradFill>
          <a:ln w="6350">
            <a:noFill/>
          </a:ln>
          <a:effectLst>
            <a:outerShdw blurRad="165100" sx="101000" sy="101000" algn="ctr" rotWithShape="0">
              <a:schemeClr val="tx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accent1">
                    <a:lumMod val="75000"/>
                  </a:schemeClr>
                </a:solidFill>
                <a:latin typeface="+mn-ea"/>
              </a:rPr>
              <a:t>脱水</a:t>
            </a:r>
          </a:p>
        </p:txBody>
      </p:sp>
      <p:sp>
        <p:nvSpPr>
          <p:cNvPr id="53" name="矩形: 圆角 52">
            <a:extLst>
              <a:ext uri="{FF2B5EF4-FFF2-40B4-BE49-F238E27FC236}">
                <a16:creationId xmlns:a16="http://schemas.microsoft.com/office/drawing/2014/main" id="{52E6E774-7B1B-4660-B380-671B6BD472F1}"/>
              </a:ext>
            </a:extLst>
          </p:cNvPr>
          <p:cNvSpPr/>
          <p:nvPr/>
        </p:nvSpPr>
        <p:spPr>
          <a:xfrm>
            <a:off x="1468008" y="4729871"/>
            <a:ext cx="1514202" cy="452933"/>
          </a:xfrm>
          <a:prstGeom prst="roundRect">
            <a:avLst>
              <a:gd name="adj" fmla="val 50000"/>
            </a:avLst>
          </a:prstGeom>
          <a:gradFill>
            <a:gsLst>
              <a:gs pos="0">
                <a:schemeClr val="accent1">
                  <a:lumMod val="11000"/>
                  <a:lumOff val="89000"/>
                </a:schemeClr>
              </a:gs>
              <a:gs pos="100000">
                <a:srgbClr val="0093DD">
                  <a:alpha val="93000"/>
                  <a:lumMod val="73000"/>
                  <a:lumOff val="27000"/>
                </a:srgbClr>
              </a:gs>
            </a:gsLst>
            <a:lin ang="2700000" scaled="1"/>
          </a:gradFill>
          <a:ln w="6350">
            <a:noFill/>
          </a:ln>
          <a:effectLst>
            <a:outerShdw blurRad="165100" sx="101000" sy="101000" algn="ctr" rotWithShape="0">
              <a:schemeClr val="tx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accent1">
                    <a:lumMod val="75000"/>
                  </a:schemeClr>
                </a:solidFill>
                <a:latin typeface="+mn-ea"/>
              </a:rPr>
              <a:t>切片</a:t>
            </a:r>
          </a:p>
        </p:txBody>
      </p:sp>
      <p:sp>
        <p:nvSpPr>
          <p:cNvPr id="54" name="矩形: 圆角 53">
            <a:extLst>
              <a:ext uri="{FF2B5EF4-FFF2-40B4-BE49-F238E27FC236}">
                <a16:creationId xmlns:a16="http://schemas.microsoft.com/office/drawing/2014/main" id="{C8420F9A-BF31-4185-9D95-81C5D13D4FE2}"/>
              </a:ext>
            </a:extLst>
          </p:cNvPr>
          <p:cNvSpPr/>
          <p:nvPr/>
        </p:nvSpPr>
        <p:spPr>
          <a:xfrm>
            <a:off x="5253427" y="4729871"/>
            <a:ext cx="1641935" cy="452933"/>
          </a:xfrm>
          <a:prstGeom prst="roundRect">
            <a:avLst>
              <a:gd name="adj" fmla="val 50000"/>
            </a:avLst>
          </a:prstGeom>
          <a:gradFill>
            <a:gsLst>
              <a:gs pos="0">
                <a:schemeClr val="accent1">
                  <a:lumMod val="11000"/>
                  <a:lumOff val="89000"/>
                </a:schemeClr>
              </a:gs>
              <a:gs pos="100000">
                <a:srgbClr val="0093DD">
                  <a:alpha val="93000"/>
                  <a:lumMod val="73000"/>
                  <a:lumOff val="27000"/>
                </a:srgbClr>
              </a:gs>
            </a:gsLst>
            <a:lin ang="2700000" scaled="1"/>
          </a:gradFill>
          <a:ln w="6350">
            <a:noFill/>
          </a:ln>
          <a:effectLst>
            <a:outerShdw blurRad="165100" sx="101000" sy="101000" algn="ctr" rotWithShape="0">
              <a:schemeClr val="tx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accent1">
                    <a:lumMod val="75000"/>
                  </a:schemeClr>
                </a:solidFill>
                <a:latin typeface="+mn-ea"/>
              </a:rPr>
              <a:t>脱蜡、脱苯</a:t>
            </a:r>
          </a:p>
        </p:txBody>
      </p:sp>
      <p:sp>
        <p:nvSpPr>
          <p:cNvPr id="55" name="矩形: 圆角 54">
            <a:extLst>
              <a:ext uri="{FF2B5EF4-FFF2-40B4-BE49-F238E27FC236}">
                <a16:creationId xmlns:a16="http://schemas.microsoft.com/office/drawing/2014/main" id="{D7D57857-2AA0-4525-B72E-095740EC5DE8}"/>
              </a:ext>
            </a:extLst>
          </p:cNvPr>
          <p:cNvSpPr/>
          <p:nvPr/>
        </p:nvSpPr>
        <p:spPr>
          <a:xfrm>
            <a:off x="5220827" y="4056355"/>
            <a:ext cx="1641935" cy="452933"/>
          </a:xfrm>
          <a:prstGeom prst="roundRect">
            <a:avLst>
              <a:gd name="adj" fmla="val 50000"/>
            </a:avLst>
          </a:prstGeom>
          <a:gradFill>
            <a:gsLst>
              <a:gs pos="0">
                <a:schemeClr val="accent1">
                  <a:lumMod val="11000"/>
                  <a:lumOff val="89000"/>
                </a:schemeClr>
              </a:gs>
              <a:gs pos="100000">
                <a:srgbClr val="0093DD">
                  <a:alpha val="93000"/>
                  <a:lumMod val="73000"/>
                  <a:lumOff val="27000"/>
                </a:srgbClr>
              </a:gs>
            </a:gsLst>
            <a:lin ang="2700000" scaled="1"/>
          </a:gradFill>
          <a:ln w="6350">
            <a:noFill/>
          </a:ln>
          <a:effectLst>
            <a:outerShdw blurRad="165100" sx="101000" sy="101000" algn="ctr" rotWithShape="0">
              <a:schemeClr val="tx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accent1">
                    <a:lumMod val="75000"/>
                  </a:schemeClr>
                </a:solidFill>
                <a:latin typeface="+mn-ea"/>
              </a:rPr>
              <a:t>抗原修复</a:t>
            </a:r>
          </a:p>
        </p:txBody>
      </p:sp>
      <p:sp>
        <p:nvSpPr>
          <p:cNvPr id="56" name="矩形: 圆角 55">
            <a:extLst>
              <a:ext uri="{FF2B5EF4-FFF2-40B4-BE49-F238E27FC236}">
                <a16:creationId xmlns:a16="http://schemas.microsoft.com/office/drawing/2014/main" id="{D1AC569C-81F9-48EB-940B-22A02B3EB1CB}"/>
              </a:ext>
            </a:extLst>
          </p:cNvPr>
          <p:cNvSpPr/>
          <p:nvPr/>
        </p:nvSpPr>
        <p:spPr>
          <a:xfrm>
            <a:off x="5253429" y="3382839"/>
            <a:ext cx="1641935" cy="452933"/>
          </a:xfrm>
          <a:prstGeom prst="roundRect">
            <a:avLst>
              <a:gd name="adj" fmla="val 50000"/>
            </a:avLst>
          </a:prstGeom>
          <a:gradFill>
            <a:gsLst>
              <a:gs pos="0">
                <a:schemeClr val="accent1">
                  <a:lumMod val="11000"/>
                  <a:lumOff val="89000"/>
                </a:schemeClr>
              </a:gs>
              <a:gs pos="100000">
                <a:srgbClr val="0093DD">
                  <a:alpha val="93000"/>
                  <a:lumMod val="73000"/>
                  <a:lumOff val="27000"/>
                </a:srgbClr>
              </a:gs>
            </a:gsLst>
            <a:lin ang="2700000" scaled="1"/>
          </a:gradFill>
          <a:ln w="6350">
            <a:noFill/>
          </a:ln>
          <a:effectLst>
            <a:outerShdw blurRad="165100" sx="101000" sy="101000" algn="ctr" rotWithShape="0">
              <a:schemeClr val="tx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accent1">
                    <a:lumMod val="75000"/>
                  </a:schemeClr>
                </a:solidFill>
                <a:latin typeface="+mn-ea"/>
              </a:rPr>
              <a:t>一抗、二抗</a:t>
            </a:r>
          </a:p>
        </p:txBody>
      </p:sp>
      <p:sp>
        <p:nvSpPr>
          <p:cNvPr id="62" name="矩形: 圆角 61">
            <a:extLst>
              <a:ext uri="{FF2B5EF4-FFF2-40B4-BE49-F238E27FC236}">
                <a16:creationId xmlns:a16="http://schemas.microsoft.com/office/drawing/2014/main" id="{C4092DE0-DA91-4EDB-8DE8-602C818FCB41}"/>
              </a:ext>
            </a:extLst>
          </p:cNvPr>
          <p:cNvSpPr/>
          <p:nvPr/>
        </p:nvSpPr>
        <p:spPr>
          <a:xfrm>
            <a:off x="5265644" y="2709323"/>
            <a:ext cx="1641935" cy="452933"/>
          </a:xfrm>
          <a:prstGeom prst="roundRect">
            <a:avLst>
              <a:gd name="adj" fmla="val 50000"/>
            </a:avLst>
          </a:prstGeom>
          <a:gradFill>
            <a:gsLst>
              <a:gs pos="0">
                <a:schemeClr val="accent1">
                  <a:lumMod val="11000"/>
                  <a:lumOff val="89000"/>
                </a:schemeClr>
              </a:gs>
              <a:gs pos="100000">
                <a:srgbClr val="0093DD">
                  <a:alpha val="93000"/>
                  <a:lumMod val="73000"/>
                  <a:lumOff val="27000"/>
                </a:srgbClr>
              </a:gs>
            </a:gsLst>
            <a:lin ang="2700000" scaled="1"/>
          </a:gradFill>
          <a:ln w="6350">
            <a:noFill/>
          </a:ln>
          <a:effectLst>
            <a:outerShdw blurRad="165100" sx="101000" sy="101000" algn="ctr" rotWithShape="0">
              <a:schemeClr val="tx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accent1">
                    <a:lumMod val="75000"/>
                  </a:schemeClr>
                </a:solidFill>
                <a:latin typeface="+mn-ea"/>
              </a:rPr>
              <a:t>DAB </a:t>
            </a:r>
            <a:r>
              <a:rPr lang="zh-CN" altLang="en-US" sz="2000" dirty="0">
                <a:solidFill>
                  <a:schemeClr val="accent1">
                    <a:lumMod val="75000"/>
                  </a:schemeClr>
                </a:solidFill>
                <a:latin typeface="+mn-ea"/>
              </a:rPr>
              <a:t>显色</a:t>
            </a:r>
          </a:p>
        </p:txBody>
      </p:sp>
      <p:sp>
        <p:nvSpPr>
          <p:cNvPr id="72" name="矩形: 圆角 71">
            <a:extLst>
              <a:ext uri="{FF2B5EF4-FFF2-40B4-BE49-F238E27FC236}">
                <a16:creationId xmlns:a16="http://schemas.microsoft.com/office/drawing/2014/main" id="{8F2B1E0B-A91F-45B5-86FF-85EEDB7B85AB}"/>
              </a:ext>
            </a:extLst>
          </p:cNvPr>
          <p:cNvSpPr/>
          <p:nvPr/>
        </p:nvSpPr>
        <p:spPr>
          <a:xfrm>
            <a:off x="9247787" y="4729871"/>
            <a:ext cx="1641935" cy="452933"/>
          </a:xfrm>
          <a:prstGeom prst="roundRect">
            <a:avLst>
              <a:gd name="adj" fmla="val 50000"/>
            </a:avLst>
          </a:prstGeom>
          <a:gradFill>
            <a:gsLst>
              <a:gs pos="0">
                <a:schemeClr val="accent1">
                  <a:lumMod val="11000"/>
                  <a:lumOff val="89000"/>
                </a:schemeClr>
              </a:gs>
              <a:gs pos="100000">
                <a:srgbClr val="0093DD">
                  <a:alpha val="93000"/>
                  <a:lumMod val="73000"/>
                  <a:lumOff val="27000"/>
                </a:srgbClr>
              </a:gs>
            </a:gsLst>
            <a:lin ang="2700000" scaled="1"/>
          </a:gradFill>
          <a:ln w="6350">
            <a:noFill/>
          </a:ln>
          <a:effectLst>
            <a:outerShdw blurRad="165100" sx="101000" sy="101000" algn="ctr" rotWithShape="0">
              <a:schemeClr val="tx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accent1">
                    <a:lumMod val="75000"/>
                  </a:schemeClr>
                </a:solidFill>
                <a:latin typeface="+mn-ea"/>
              </a:rPr>
              <a:t>橙黄</a:t>
            </a:r>
            <a:r>
              <a:rPr lang="en-US" altLang="zh-CN" sz="2000" dirty="0">
                <a:solidFill>
                  <a:schemeClr val="accent1">
                    <a:lumMod val="75000"/>
                  </a:schemeClr>
                </a:solidFill>
                <a:latin typeface="+mn-ea"/>
              </a:rPr>
              <a:t>G</a:t>
            </a:r>
            <a:endParaRPr lang="zh-CN" altLang="en-US" sz="2000" dirty="0">
              <a:solidFill>
                <a:schemeClr val="accent1">
                  <a:lumMod val="75000"/>
                </a:schemeClr>
              </a:solidFill>
              <a:latin typeface="+mn-ea"/>
            </a:endParaRPr>
          </a:p>
        </p:txBody>
      </p:sp>
      <p:sp>
        <p:nvSpPr>
          <p:cNvPr id="73" name="矩形: 圆角 72">
            <a:extLst>
              <a:ext uri="{FF2B5EF4-FFF2-40B4-BE49-F238E27FC236}">
                <a16:creationId xmlns:a16="http://schemas.microsoft.com/office/drawing/2014/main" id="{DA9AF1B1-D3C1-4CA4-9A6E-8C16B74C50A5}"/>
              </a:ext>
            </a:extLst>
          </p:cNvPr>
          <p:cNvSpPr/>
          <p:nvPr/>
        </p:nvSpPr>
        <p:spPr>
          <a:xfrm>
            <a:off x="9258503" y="4056355"/>
            <a:ext cx="1641935" cy="452933"/>
          </a:xfrm>
          <a:prstGeom prst="roundRect">
            <a:avLst>
              <a:gd name="adj" fmla="val 50000"/>
            </a:avLst>
          </a:prstGeom>
          <a:gradFill>
            <a:gsLst>
              <a:gs pos="0">
                <a:schemeClr val="accent1">
                  <a:lumMod val="11000"/>
                  <a:lumOff val="89000"/>
                </a:schemeClr>
              </a:gs>
              <a:gs pos="100000">
                <a:srgbClr val="0093DD">
                  <a:alpha val="93000"/>
                  <a:lumMod val="73000"/>
                  <a:lumOff val="27000"/>
                </a:srgbClr>
              </a:gs>
            </a:gsLst>
            <a:lin ang="2700000" scaled="1"/>
          </a:gradFill>
          <a:ln w="6350">
            <a:noFill/>
          </a:ln>
          <a:effectLst>
            <a:outerShdw blurRad="165100" sx="101000" sy="101000" algn="ctr" rotWithShape="0">
              <a:schemeClr val="tx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accent1">
                    <a:lumMod val="75000"/>
                  </a:schemeClr>
                </a:solidFill>
                <a:latin typeface="+mn-ea"/>
              </a:rPr>
              <a:t>醛品红</a:t>
            </a:r>
          </a:p>
        </p:txBody>
      </p:sp>
      <p:sp>
        <p:nvSpPr>
          <p:cNvPr id="76" name="矩形: 圆角 75">
            <a:extLst>
              <a:ext uri="{FF2B5EF4-FFF2-40B4-BE49-F238E27FC236}">
                <a16:creationId xmlns:a16="http://schemas.microsoft.com/office/drawing/2014/main" id="{CDACA70C-A922-4555-8CE3-A51CF4EB469A}"/>
              </a:ext>
            </a:extLst>
          </p:cNvPr>
          <p:cNvSpPr/>
          <p:nvPr/>
        </p:nvSpPr>
        <p:spPr>
          <a:xfrm>
            <a:off x="9291105" y="3382839"/>
            <a:ext cx="1641935" cy="452933"/>
          </a:xfrm>
          <a:prstGeom prst="roundRect">
            <a:avLst>
              <a:gd name="adj" fmla="val 50000"/>
            </a:avLst>
          </a:prstGeom>
          <a:gradFill>
            <a:gsLst>
              <a:gs pos="0">
                <a:schemeClr val="accent1">
                  <a:lumMod val="11000"/>
                  <a:lumOff val="89000"/>
                </a:schemeClr>
              </a:gs>
              <a:gs pos="100000">
                <a:srgbClr val="0093DD">
                  <a:alpha val="93000"/>
                  <a:lumMod val="73000"/>
                  <a:lumOff val="27000"/>
                </a:srgbClr>
              </a:gs>
            </a:gsLst>
            <a:lin ang="2700000" scaled="1"/>
          </a:gradFill>
          <a:ln w="6350">
            <a:noFill/>
          </a:ln>
          <a:effectLst>
            <a:outerShdw blurRad="165100" sx="101000" sy="101000" algn="ctr" rotWithShape="0">
              <a:schemeClr val="tx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accent1">
                    <a:lumMod val="75000"/>
                  </a:schemeClr>
                </a:solidFill>
                <a:latin typeface="+mn-ea"/>
              </a:rPr>
              <a:t>硫代硫酸钠</a:t>
            </a:r>
          </a:p>
        </p:txBody>
      </p:sp>
      <p:sp>
        <p:nvSpPr>
          <p:cNvPr id="77" name="矩形: 圆角 76">
            <a:extLst>
              <a:ext uri="{FF2B5EF4-FFF2-40B4-BE49-F238E27FC236}">
                <a16:creationId xmlns:a16="http://schemas.microsoft.com/office/drawing/2014/main" id="{DF8814F8-46AA-446B-9BA4-5F9B56774C01}"/>
              </a:ext>
            </a:extLst>
          </p:cNvPr>
          <p:cNvSpPr/>
          <p:nvPr/>
        </p:nvSpPr>
        <p:spPr>
          <a:xfrm>
            <a:off x="9291104" y="2709323"/>
            <a:ext cx="1641935" cy="452933"/>
          </a:xfrm>
          <a:prstGeom prst="roundRect">
            <a:avLst>
              <a:gd name="adj" fmla="val 50000"/>
            </a:avLst>
          </a:prstGeom>
          <a:gradFill>
            <a:gsLst>
              <a:gs pos="0">
                <a:schemeClr val="accent1">
                  <a:lumMod val="11000"/>
                  <a:lumOff val="89000"/>
                </a:schemeClr>
              </a:gs>
              <a:gs pos="100000">
                <a:srgbClr val="0093DD">
                  <a:alpha val="93000"/>
                  <a:lumMod val="73000"/>
                  <a:lumOff val="27000"/>
                </a:srgbClr>
              </a:gs>
            </a:gsLst>
            <a:lin ang="2700000" scaled="1"/>
          </a:gradFill>
          <a:ln w="6350">
            <a:noFill/>
          </a:ln>
          <a:effectLst>
            <a:outerShdw blurRad="165100" sx="101000" sy="101000" algn="ctr" rotWithShape="0">
              <a:schemeClr val="tx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accent1">
                    <a:lumMod val="75000"/>
                  </a:schemeClr>
                </a:solidFill>
                <a:latin typeface="+mn-ea"/>
              </a:rPr>
              <a:t>鲁格氏碘</a:t>
            </a:r>
          </a:p>
        </p:txBody>
      </p:sp>
      <p:cxnSp>
        <p:nvCxnSpPr>
          <p:cNvPr id="15" name="直接箭头连接符 14">
            <a:extLst>
              <a:ext uri="{FF2B5EF4-FFF2-40B4-BE49-F238E27FC236}">
                <a16:creationId xmlns:a16="http://schemas.microsoft.com/office/drawing/2014/main" id="{7465A13B-FF6B-480B-A138-2426EBA219F3}"/>
              </a:ext>
            </a:extLst>
          </p:cNvPr>
          <p:cNvCxnSpPr>
            <a:cxnSpLocks/>
          </p:cNvCxnSpPr>
          <p:nvPr/>
        </p:nvCxnSpPr>
        <p:spPr>
          <a:xfrm>
            <a:off x="2225109" y="3263938"/>
            <a:ext cx="0" cy="331221"/>
          </a:xfrm>
          <a:prstGeom prst="straightConnector1">
            <a:avLst/>
          </a:prstGeom>
          <a:ln w="28575">
            <a:solidFill>
              <a:srgbClr val="CB7382"/>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79" name="直接箭头连接符 78">
            <a:extLst>
              <a:ext uri="{FF2B5EF4-FFF2-40B4-BE49-F238E27FC236}">
                <a16:creationId xmlns:a16="http://schemas.microsoft.com/office/drawing/2014/main" id="{7B9BEF71-B9C2-45B2-9A77-566EF025C08E}"/>
              </a:ext>
            </a:extLst>
          </p:cNvPr>
          <p:cNvCxnSpPr>
            <a:cxnSpLocks/>
          </p:cNvCxnSpPr>
          <p:nvPr/>
        </p:nvCxnSpPr>
        <p:spPr>
          <a:xfrm>
            <a:off x="2217853" y="4272682"/>
            <a:ext cx="0" cy="331221"/>
          </a:xfrm>
          <a:prstGeom prst="straightConnector1">
            <a:avLst/>
          </a:prstGeom>
          <a:ln w="28575">
            <a:solidFill>
              <a:srgbClr val="CB7382"/>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80" name="直接箭头连接符 79">
            <a:extLst>
              <a:ext uri="{FF2B5EF4-FFF2-40B4-BE49-F238E27FC236}">
                <a16:creationId xmlns:a16="http://schemas.microsoft.com/office/drawing/2014/main" id="{2A5C1B0A-4C05-413A-A45A-EE6BFA5D6333}"/>
              </a:ext>
            </a:extLst>
          </p:cNvPr>
          <p:cNvCxnSpPr>
            <a:cxnSpLocks/>
          </p:cNvCxnSpPr>
          <p:nvPr/>
        </p:nvCxnSpPr>
        <p:spPr>
          <a:xfrm>
            <a:off x="3106057" y="4946743"/>
            <a:ext cx="1998088" cy="0"/>
          </a:xfrm>
          <a:prstGeom prst="straightConnector1">
            <a:avLst/>
          </a:prstGeom>
          <a:ln w="28575">
            <a:solidFill>
              <a:srgbClr val="CB7382"/>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81" name="直接箭头连接符 80">
            <a:extLst>
              <a:ext uri="{FF2B5EF4-FFF2-40B4-BE49-F238E27FC236}">
                <a16:creationId xmlns:a16="http://schemas.microsoft.com/office/drawing/2014/main" id="{B551EE31-AE84-47E1-8E78-113312168295}"/>
              </a:ext>
            </a:extLst>
          </p:cNvPr>
          <p:cNvCxnSpPr>
            <a:cxnSpLocks/>
          </p:cNvCxnSpPr>
          <p:nvPr/>
        </p:nvCxnSpPr>
        <p:spPr>
          <a:xfrm>
            <a:off x="7119257" y="2925903"/>
            <a:ext cx="1998088" cy="0"/>
          </a:xfrm>
          <a:prstGeom prst="straightConnector1">
            <a:avLst/>
          </a:prstGeom>
          <a:ln w="28575">
            <a:solidFill>
              <a:srgbClr val="CB7382"/>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82" name="直接箭头连接符 81">
            <a:extLst>
              <a:ext uri="{FF2B5EF4-FFF2-40B4-BE49-F238E27FC236}">
                <a16:creationId xmlns:a16="http://schemas.microsoft.com/office/drawing/2014/main" id="{A79561DF-C89B-44AD-BC3D-65B93869BC9F}"/>
              </a:ext>
            </a:extLst>
          </p:cNvPr>
          <p:cNvCxnSpPr>
            <a:cxnSpLocks/>
          </p:cNvCxnSpPr>
          <p:nvPr/>
        </p:nvCxnSpPr>
        <p:spPr>
          <a:xfrm flipV="1">
            <a:off x="6041794" y="4510862"/>
            <a:ext cx="0" cy="216000"/>
          </a:xfrm>
          <a:prstGeom prst="straightConnector1">
            <a:avLst/>
          </a:prstGeom>
          <a:ln w="28575">
            <a:solidFill>
              <a:srgbClr val="CB7382"/>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83" name="直接箭头连接符 82">
            <a:extLst>
              <a:ext uri="{FF2B5EF4-FFF2-40B4-BE49-F238E27FC236}">
                <a16:creationId xmlns:a16="http://schemas.microsoft.com/office/drawing/2014/main" id="{8649C7EE-6CFE-4BE5-A141-88CC00A344D8}"/>
              </a:ext>
            </a:extLst>
          </p:cNvPr>
          <p:cNvCxnSpPr>
            <a:cxnSpLocks/>
          </p:cNvCxnSpPr>
          <p:nvPr/>
        </p:nvCxnSpPr>
        <p:spPr>
          <a:xfrm flipV="1">
            <a:off x="6034540" y="3835953"/>
            <a:ext cx="0" cy="216000"/>
          </a:xfrm>
          <a:prstGeom prst="straightConnector1">
            <a:avLst/>
          </a:prstGeom>
          <a:ln w="28575">
            <a:solidFill>
              <a:srgbClr val="CB7382"/>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84" name="直接箭头连接符 83">
            <a:extLst>
              <a:ext uri="{FF2B5EF4-FFF2-40B4-BE49-F238E27FC236}">
                <a16:creationId xmlns:a16="http://schemas.microsoft.com/office/drawing/2014/main" id="{D11F0983-9BF9-41E0-B37B-776BFEE86AB5}"/>
              </a:ext>
            </a:extLst>
          </p:cNvPr>
          <p:cNvCxnSpPr>
            <a:cxnSpLocks/>
          </p:cNvCxnSpPr>
          <p:nvPr/>
        </p:nvCxnSpPr>
        <p:spPr>
          <a:xfrm flipV="1">
            <a:off x="6041800" y="3161044"/>
            <a:ext cx="0" cy="216000"/>
          </a:xfrm>
          <a:prstGeom prst="straightConnector1">
            <a:avLst/>
          </a:prstGeom>
          <a:ln w="28575">
            <a:solidFill>
              <a:srgbClr val="CB7382"/>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85" name="直接箭头连接符 84">
            <a:extLst>
              <a:ext uri="{FF2B5EF4-FFF2-40B4-BE49-F238E27FC236}">
                <a16:creationId xmlns:a16="http://schemas.microsoft.com/office/drawing/2014/main" id="{A59DC379-ADE7-4C85-90C9-DCA13CE23955}"/>
              </a:ext>
            </a:extLst>
          </p:cNvPr>
          <p:cNvCxnSpPr>
            <a:cxnSpLocks/>
          </p:cNvCxnSpPr>
          <p:nvPr/>
        </p:nvCxnSpPr>
        <p:spPr>
          <a:xfrm>
            <a:off x="10113058" y="3168015"/>
            <a:ext cx="0" cy="216000"/>
          </a:xfrm>
          <a:prstGeom prst="straightConnector1">
            <a:avLst/>
          </a:prstGeom>
          <a:ln w="28575">
            <a:solidFill>
              <a:srgbClr val="CB7382"/>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88" name="直接箭头连接符 87">
            <a:extLst>
              <a:ext uri="{FF2B5EF4-FFF2-40B4-BE49-F238E27FC236}">
                <a16:creationId xmlns:a16="http://schemas.microsoft.com/office/drawing/2014/main" id="{4B9E2309-32F8-43FA-B711-F929EC1210A1}"/>
              </a:ext>
            </a:extLst>
          </p:cNvPr>
          <p:cNvCxnSpPr>
            <a:cxnSpLocks/>
          </p:cNvCxnSpPr>
          <p:nvPr/>
        </p:nvCxnSpPr>
        <p:spPr>
          <a:xfrm>
            <a:off x="10105804" y="3813897"/>
            <a:ext cx="0" cy="216000"/>
          </a:xfrm>
          <a:prstGeom prst="straightConnector1">
            <a:avLst/>
          </a:prstGeom>
          <a:ln w="28575">
            <a:solidFill>
              <a:srgbClr val="CB7382"/>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89" name="直接箭头连接符 88">
            <a:extLst>
              <a:ext uri="{FF2B5EF4-FFF2-40B4-BE49-F238E27FC236}">
                <a16:creationId xmlns:a16="http://schemas.microsoft.com/office/drawing/2014/main" id="{8D3F0FB9-2463-4197-B6D7-50DAC4319CE3}"/>
              </a:ext>
            </a:extLst>
          </p:cNvPr>
          <p:cNvCxnSpPr>
            <a:cxnSpLocks/>
          </p:cNvCxnSpPr>
          <p:nvPr/>
        </p:nvCxnSpPr>
        <p:spPr>
          <a:xfrm>
            <a:off x="10098549" y="4503321"/>
            <a:ext cx="0" cy="216000"/>
          </a:xfrm>
          <a:prstGeom prst="straightConnector1">
            <a:avLst/>
          </a:prstGeom>
          <a:ln w="28575">
            <a:solidFill>
              <a:srgbClr val="CB7382"/>
            </a:solidFill>
            <a:prstDash val="sys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848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fade">
                                      <p:cBhvr>
                                        <p:cTn id="11" dur="500"/>
                                        <p:tgtEl>
                                          <p:spTgt spid="5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500"/>
                                        <p:tgtEl>
                                          <p:spTgt spid="5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fade">
                                      <p:cBhvr>
                                        <p:cTn id="23" dur="500"/>
                                        <p:tgtEl>
                                          <p:spTgt spid="7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500"/>
                                        <p:tgtEl>
                                          <p:spTgt spid="53"/>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fade">
                                      <p:cBhvr>
                                        <p:cTn id="31" dur="500"/>
                                        <p:tgtEl>
                                          <p:spTgt spid="8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500"/>
                                        <p:tgtEl>
                                          <p:spTgt spid="28"/>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54"/>
                                        </p:tgtEl>
                                        <p:attrNameLst>
                                          <p:attrName>style.visibility</p:attrName>
                                        </p:attrNameLst>
                                      </p:cBhvr>
                                      <p:to>
                                        <p:strVal val="visible"/>
                                      </p:to>
                                    </p:set>
                                    <p:animEffect transition="in" filter="fade">
                                      <p:cBhvr>
                                        <p:cTn id="38" dur="500"/>
                                        <p:tgtEl>
                                          <p:spTgt spid="54"/>
                                        </p:tgtEl>
                                      </p:cBhvr>
                                    </p:animEffect>
                                  </p:childTnLst>
                                </p:cTn>
                              </p:par>
                            </p:childTnLst>
                          </p:cTn>
                        </p:par>
                        <p:par>
                          <p:cTn id="39" fill="hold">
                            <p:stCondLst>
                              <p:cond delay="4000"/>
                            </p:stCondLst>
                            <p:childTnLst>
                              <p:par>
                                <p:cTn id="40" presetID="10" presetClass="entr" presetSubtype="0" fill="hold" nodeType="afterEffect">
                                  <p:stCondLst>
                                    <p:cond delay="0"/>
                                  </p:stCondLst>
                                  <p:childTnLst>
                                    <p:set>
                                      <p:cBhvr>
                                        <p:cTn id="41" dur="1" fill="hold">
                                          <p:stCondLst>
                                            <p:cond delay="0"/>
                                          </p:stCondLst>
                                        </p:cTn>
                                        <p:tgtEl>
                                          <p:spTgt spid="82"/>
                                        </p:tgtEl>
                                        <p:attrNameLst>
                                          <p:attrName>style.visibility</p:attrName>
                                        </p:attrNameLst>
                                      </p:cBhvr>
                                      <p:to>
                                        <p:strVal val="visible"/>
                                      </p:to>
                                    </p:set>
                                    <p:animEffect transition="in" filter="fade">
                                      <p:cBhvr>
                                        <p:cTn id="42" dur="500"/>
                                        <p:tgtEl>
                                          <p:spTgt spid="82"/>
                                        </p:tgtEl>
                                      </p:cBhvr>
                                    </p:animEffect>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fade">
                                      <p:cBhvr>
                                        <p:cTn id="46" dur="500"/>
                                        <p:tgtEl>
                                          <p:spTgt spid="55"/>
                                        </p:tgtEl>
                                      </p:cBhvr>
                                    </p:animEffect>
                                  </p:childTnLst>
                                </p:cTn>
                              </p:par>
                            </p:childTnLst>
                          </p:cTn>
                        </p:par>
                        <p:par>
                          <p:cTn id="47" fill="hold">
                            <p:stCondLst>
                              <p:cond delay="5000"/>
                            </p:stCondLst>
                            <p:childTnLst>
                              <p:par>
                                <p:cTn id="48" presetID="10" presetClass="entr" presetSubtype="0" fill="hold" nodeType="afterEffect">
                                  <p:stCondLst>
                                    <p:cond delay="0"/>
                                  </p:stCondLst>
                                  <p:childTnLst>
                                    <p:set>
                                      <p:cBhvr>
                                        <p:cTn id="49" dur="1" fill="hold">
                                          <p:stCondLst>
                                            <p:cond delay="0"/>
                                          </p:stCondLst>
                                        </p:cTn>
                                        <p:tgtEl>
                                          <p:spTgt spid="83"/>
                                        </p:tgtEl>
                                        <p:attrNameLst>
                                          <p:attrName>style.visibility</p:attrName>
                                        </p:attrNameLst>
                                      </p:cBhvr>
                                      <p:to>
                                        <p:strVal val="visible"/>
                                      </p:to>
                                    </p:set>
                                    <p:animEffect transition="in" filter="fade">
                                      <p:cBhvr>
                                        <p:cTn id="50" dur="500"/>
                                        <p:tgtEl>
                                          <p:spTgt spid="83"/>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56"/>
                                        </p:tgtEl>
                                        <p:attrNameLst>
                                          <p:attrName>style.visibility</p:attrName>
                                        </p:attrNameLst>
                                      </p:cBhvr>
                                      <p:to>
                                        <p:strVal val="visible"/>
                                      </p:to>
                                    </p:set>
                                    <p:animEffect transition="in" filter="fade">
                                      <p:cBhvr>
                                        <p:cTn id="54" dur="500"/>
                                        <p:tgtEl>
                                          <p:spTgt spid="56"/>
                                        </p:tgtEl>
                                      </p:cBhvr>
                                    </p:animEffect>
                                  </p:childTnLst>
                                </p:cTn>
                              </p:par>
                            </p:childTnLst>
                          </p:cTn>
                        </p:par>
                        <p:par>
                          <p:cTn id="55" fill="hold">
                            <p:stCondLst>
                              <p:cond delay="6000"/>
                            </p:stCondLst>
                            <p:childTnLst>
                              <p:par>
                                <p:cTn id="56" presetID="10" presetClass="entr" presetSubtype="0" fill="hold" nodeType="afterEffect">
                                  <p:stCondLst>
                                    <p:cond delay="0"/>
                                  </p:stCondLst>
                                  <p:childTnLst>
                                    <p:set>
                                      <p:cBhvr>
                                        <p:cTn id="57" dur="1" fill="hold">
                                          <p:stCondLst>
                                            <p:cond delay="0"/>
                                          </p:stCondLst>
                                        </p:cTn>
                                        <p:tgtEl>
                                          <p:spTgt spid="84"/>
                                        </p:tgtEl>
                                        <p:attrNameLst>
                                          <p:attrName>style.visibility</p:attrName>
                                        </p:attrNameLst>
                                      </p:cBhvr>
                                      <p:to>
                                        <p:strVal val="visible"/>
                                      </p:to>
                                    </p:set>
                                    <p:animEffect transition="in" filter="fade">
                                      <p:cBhvr>
                                        <p:cTn id="58" dur="500"/>
                                        <p:tgtEl>
                                          <p:spTgt spid="84"/>
                                        </p:tgtEl>
                                      </p:cBhvr>
                                    </p:animEffect>
                                  </p:childTnLst>
                                </p:cTn>
                              </p:par>
                            </p:childTnLst>
                          </p:cTn>
                        </p:par>
                        <p:par>
                          <p:cTn id="59" fill="hold">
                            <p:stCondLst>
                              <p:cond delay="6500"/>
                            </p:stCondLst>
                            <p:childTnLst>
                              <p:par>
                                <p:cTn id="60" presetID="10" presetClass="entr" presetSubtype="0" fill="hold" grpId="0" nodeType="afterEffect">
                                  <p:stCondLst>
                                    <p:cond delay="0"/>
                                  </p:stCondLst>
                                  <p:childTnLst>
                                    <p:set>
                                      <p:cBhvr>
                                        <p:cTn id="61" dur="1" fill="hold">
                                          <p:stCondLst>
                                            <p:cond delay="0"/>
                                          </p:stCondLst>
                                        </p:cTn>
                                        <p:tgtEl>
                                          <p:spTgt spid="62"/>
                                        </p:tgtEl>
                                        <p:attrNameLst>
                                          <p:attrName>style.visibility</p:attrName>
                                        </p:attrNameLst>
                                      </p:cBhvr>
                                      <p:to>
                                        <p:strVal val="visible"/>
                                      </p:to>
                                    </p:set>
                                    <p:animEffect transition="in" filter="fade">
                                      <p:cBhvr>
                                        <p:cTn id="62" dur="500"/>
                                        <p:tgtEl>
                                          <p:spTgt spid="62"/>
                                        </p:tgtEl>
                                      </p:cBhvr>
                                    </p:animEffect>
                                  </p:childTnLst>
                                </p:cTn>
                              </p:par>
                            </p:childTnLst>
                          </p:cTn>
                        </p:par>
                        <p:par>
                          <p:cTn id="63" fill="hold">
                            <p:stCondLst>
                              <p:cond delay="7000"/>
                            </p:stCondLst>
                            <p:childTnLst>
                              <p:par>
                                <p:cTn id="64" presetID="10" presetClass="entr" presetSubtype="0" fill="hold" nodeType="afterEffect">
                                  <p:stCondLst>
                                    <p:cond delay="0"/>
                                  </p:stCondLst>
                                  <p:childTnLst>
                                    <p:set>
                                      <p:cBhvr>
                                        <p:cTn id="65" dur="1" fill="hold">
                                          <p:stCondLst>
                                            <p:cond delay="0"/>
                                          </p:stCondLst>
                                        </p:cTn>
                                        <p:tgtEl>
                                          <p:spTgt spid="81"/>
                                        </p:tgtEl>
                                        <p:attrNameLst>
                                          <p:attrName>style.visibility</p:attrName>
                                        </p:attrNameLst>
                                      </p:cBhvr>
                                      <p:to>
                                        <p:strVal val="visible"/>
                                      </p:to>
                                    </p:set>
                                    <p:animEffect transition="in" filter="fade">
                                      <p:cBhvr>
                                        <p:cTn id="66" dur="500"/>
                                        <p:tgtEl>
                                          <p:spTgt spid="81"/>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500"/>
                                        <p:tgtEl>
                                          <p:spTgt spid="29"/>
                                        </p:tgtEl>
                                      </p:cBhvr>
                                    </p:animEffect>
                                  </p:childTnLst>
                                </p:cTn>
                              </p:par>
                            </p:childTnLst>
                          </p:cTn>
                        </p:par>
                        <p:par>
                          <p:cTn id="70" fill="hold">
                            <p:stCondLst>
                              <p:cond delay="7500"/>
                            </p:stCondLst>
                            <p:childTnLst>
                              <p:par>
                                <p:cTn id="71" presetID="10" presetClass="entr" presetSubtype="0" fill="hold" grpId="0" nodeType="afterEffect">
                                  <p:stCondLst>
                                    <p:cond delay="0"/>
                                  </p:stCondLst>
                                  <p:childTnLst>
                                    <p:set>
                                      <p:cBhvr>
                                        <p:cTn id="72" dur="1" fill="hold">
                                          <p:stCondLst>
                                            <p:cond delay="0"/>
                                          </p:stCondLst>
                                        </p:cTn>
                                        <p:tgtEl>
                                          <p:spTgt spid="77"/>
                                        </p:tgtEl>
                                        <p:attrNameLst>
                                          <p:attrName>style.visibility</p:attrName>
                                        </p:attrNameLst>
                                      </p:cBhvr>
                                      <p:to>
                                        <p:strVal val="visible"/>
                                      </p:to>
                                    </p:set>
                                    <p:animEffect transition="in" filter="fade">
                                      <p:cBhvr>
                                        <p:cTn id="73" dur="500"/>
                                        <p:tgtEl>
                                          <p:spTgt spid="77"/>
                                        </p:tgtEl>
                                      </p:cBhvr>
                                    </p:animEffect>
                                  </p:childTnLst>
                                </p:cTn>
                              </p:par>
                            </p:childTnLst>
                          </p:cTn>
                        </p:par>
                        <p:par>
                          <p:cTn id="74" fill="hold">
                            <p:stCondLst>
                              <p:cond delay="8000"/>
                            </p:stCondLst>
                            <p:childTnLst>
                              <p:par>
                                <p:cTn id="75" presetID="10" presetClass="entr" presetSubtype="0" fill="hold" nodeType="afterEffect">
                                  <p:stCondLst>
                                    <p:cond delay="0"/>
                                  </p:stCondLst>
                                  <p:childTnLst>
                                    <p:set>
                                      <p:cBhvr>
                                        <p:cTn id="76" dur="1" fill="hold">
                                          <p:stCondLst>
                                            <p:cond delay="0"/>
                                          </p:stCondLst>
                                        </p:cTn>
                                        <p:tgtEl>
                                          <p:spTgt spid="85"/>
                                        </p:tgtEl>
                                        <p:attrNameLst>
                                          <p:attrName>style.visibility</p:attrName>
                                        </p:attrNameLst>
                                      </p:cBhvr>
                                      <p:to>
                                        <p:strVal val="visible"/>
                                      </p:to>
                                    </p:set>
                                    <p:animEffect transition="in" filter="fade">
                                      <p:cBhvr>
                                        <p:cTn id="77" dur="500"/>
                                        <p:tgtEl>
                                          <p:spTgt spid="85"/>
                                        </p:tgtEl>
                                      </p:cBhvr>
                                    </p:animEffect>
                                  </p:childTnLst>
                                </p:cTn>
                              </p:par>
                            </p:childTnLst>
                          </p:cTn>
                        </p:par>
                        <p:par>
                          <p:cTn id="78" fill="hold">
                            <p:stCondLst>
                              <p:cond delay="8500"/>
                            </p:stCondLst>
                            <p:childTnLst>
                              <p:par>
                                <p:cTn id="79" presetID="10" presetClass="entr" presetSubtype="0" fill="hold" grpId="0" nodeType="afterEffect">
                                  <p:stCondLst>
                                    <p:cond delay="0"/>
                                  </p:stCondLst>
                                  <p:childTnLst>
                                    <p:set>
                                      <p:cBhvr>
                                        <p:cTn id="80" dur="1" fill="hold">
                                          <p:stCondLst>
                                            <p:cond delay="0"/>
                                          </p:stCondLst>
                                        </p:cTn>
                                        <p:tgtEl>
                                          <p:spTgt spid="76"/>
                                        </p:tgtEl>
                                        <p:attrNameLst>
                                          <p:attrName>style.visibility</p:attrName>
                                        </p:attrNameLst>
                                      </p:cBhvr>
                                      <p:to>
                                        <p:strVal val="visible"/>
                                      </p:to>
                                    </p:set>
                                    <p:animEffect transition="in" filter="fade">
                                      <p:cBhvr>
                                        <p:cTn id="81" dur="500"/>
                                        <p:tgtEl>
                                          <p:spTgt spid="76"/>
                                        </p:tgtEl>
                                      </p:cBhvr>
                                    </p:animEffect>
                                  </p:childTnLst>
                                </p:cTn>
                              </p:par>
                            </p:childTnLst>
                          </p:cTn>
                        </p:par>
                        <p:par>
                          <p:cTn id="82" fill="hold">
                            <p:stCondLst>
                              <p:cond delay="9000"/>
                            </p:stCondLst>
                            <p:childTnLst>
                              <p:par>
                                <p:cTn id="83" presetID="10" presetClass="entr" presetSubtype="0" fill="hold" nodeType="afterEffect">
                                  <p:stCondLst>
                                    <p:cond delay="0"/>
                                  </p:stCondLst>
                                  <p:childTnLst>
                                    <p:set>
                                      <p:cBhvr>
                                        <p:cTn id="84" dur="1" fill="hold">
                                          <p:stCondLst>
                                            <p:cond delay="0"/>
                                          </p:stCondLst>
                                        </p:cTn>
                                        <p:tgtEl>
                                          <p:spTgt spid="88"/>
                                        </p:tgtEl>
                                        <p:attrNameLst>
                                          <p:attrName>style.visibility</p:attrName>
                                        </p:attrNameLst>
                                      </p:cBhvr>
                                      <p:to>
                                        <p:strVal val="visible"/>
                                      </p:to>
                                    </p:set>
                                    <p:animEffect transition="in" filter="fade">
                                      <p:cBhvr>
                                        <p:cTn id="85" dur="500"/>
                                        <p:tgtEl>
                                          <p:spTgt spid="88"/>
                                        </p:tgtEl>
                                      </p:cBhvr>
                                    </p:animEffect>
                                  </p:childTnLst>
                                </p:cTn>
                              </p:par>
                            </p:childTnLst>
                          </p:cTn>
                        </p:par>
                        <p:par>
                          <p:cTn id="86" fill="hold">
                            <p:stCondLst>
                              <p:cond delay="9500"/>
                            </p:stCondLst>
                            <p:childTnLst>
                              <p:par>
                                <p:cTn id="87" presetID="10" presetClass="entr" presetSubtype="0" fill="hold" grpId="0" nodeType="afterEffect">
                                  <p:stCondLst>
                                    <p:cond delay="0"/>
                                  </p:stCondLst>
                                  <p:childTnLst>
                                    <p:set>
                                      <p:cBhvr>
                                        <p:cTn id="88" dur="1" fill="hold">
                                          <p:stCondLst>
                                            <p:cond delay="0"/>
                                          </p:stCondLst>
                                        </p:cTn>
                                        <p:tgtEl>
                                          <p:spTgt spid="73"/>
                                        </p:tgtEl>
                                        <p:attrNameLst>
                                          <p:attrName>style.visibility</p:attrName>
                                        </p:attrNameLst>
                                      </p:cBhvr>
                                      <p:to>
                                        <p:strVal val="visible"/>
                                      </p:to>
                                    </p:set>
                                    <p:animEffect transition="in" filter="fade">
                                      <p:cBhvr>
                                        <p:cTn id="89" dur="500"/>
                                        <p:tgtEl>
                                          <p:spTgt spid="73"/>
                                        </p:tgtEl>
                                      </p:cBhvr>
                                    </p:animEffect>
                                  </p:childTnLst>
                                </p:cTn>
                              </p:par>
                            </p:childTnLst>
                          </p:cTn>
                        </p:par>
                        <p:par>
                          <p:cTn id="90" fill="hold">
                            <p:stCondLst>
                              <p:cond delay="10000"/>
                            </p:stCondLst>
                            <p:childTnLst>
                              <p:par>
                                <p:cTn id="91" presetID="10" presetClass="entr" presetSubtype="0" fill="hold" nodeType="afterEffect">
                                  <p:stCondLst>
                                    <p:cond delay="0"/>
                                  </p:stCondLst>
                                  <p:childTnLst>
                                    <p:set>
                                      <p:cBhvr>
                                        <p:cTn id="92" dur="1" fill="hold">
                                          <p:stCondLst>
                                            <p:cond delay="0"/>
                                          </p:stCondLst>
                                        </p:cTn>
                                        <p:tgtEl>
                                          <p:spTgt spid="89"/>
                                        </p:tgtEl>
                                        <p:attrNameLst>
                                          <p:attrName>style.visibility</p:attrName>
                                        </p:attrNameLst>
                                      </p:cBhvr>
                                      <p:to>
                                        <p:strVal val="visible"/>
                                      </p:to>
                                    </p:set>
                                    <p:animEffect transition="in" filter="fade">
                                      <p:cBhvr>
                                        <p:cTn id="93" dur="500"/>
                                        <p:tgtEl>
                                          <p:spTgt spid="89"/>
                                        </p:tgtEl>
                                      </p:cBhvr>
                                    </p:animEffect>
                                  </p:childTnLst>
                                </p:cTn>
                              </p:par>
                            </p:childTnLst>
                          </p:cTn>
                        </p:par>
                        <p:par>
                          <p:cTn id="94" fill="hold">
                            <p:stCondLst>
                              <p:cond delay="10500"/>
                            </p:stCondLst>
                            <p:childTnLst>
                              <p:par>
                                <p:cTn id="95" presetID="10" presetClass="entr" presetSubtype="0" fill="hold" grpId="0" nodeType="afterEffect">
                                  <p:stCondLst>
                                    <p:cond delay="0"/>
                                  </p:stCondLst>
                                  <p:childTnLst>
                                    <p:set>
                                      <p:cBhvr>
                                        <p:cTn id="96" dur="1" fill="hold">
                                          <p:stCondLst>
                                            <p:cond delay="0"/>
                                          </p:stCondLst>
                                        </p:cTn>
                                        <p:tgtEl>
                                          <p:spTgt spid="72"/>
                                        </p:tgtEl>
                                        <p:attrNameLst>
                                          <p:attrName>style.visibility</p:attrName>
                                        </p:attrNameLst>
                                      </p:cBhvr>
                                      <p:to>
                                        <p:strVal val="visible"/>
                                      </p:to>
                                    </p:set>
                                    <p:animEffect transition="in" filter="fade">
                                      <p:cBhvr>
                                        <p:cTn id="97"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51" grpId="0" animBg="1"/>
      <p:bldP spid="52" grpId="0" animBg="1"/>
      <p:bldP spid="53" grpId="0" animBg="1"/>
      <p:bldP spid="54" grpId="0" animBg="1"/>
      <p:bldP spid="55" grpId="0" animBg="1"/>
      <p:bldP spid="56" grpId="0" animBg="1"/>
      <p:bldP spid="62" grpId="0" animBg="1"/>
      <p:bldP spid="72" grpId="0" animBg="1"/>
      <p:bldP spid="73" grpId="0" animBg="1"/>
      <p:bldP spid="76" grpId="0" animBg="1"/>
      <p:bldP spid="7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a:extLst>
              <a:ext uri="{FF2B5EF4-FFF2-40B4-BE49-F238E27FC236}">
                <a16:creationId xmlns:a16="http://schemas.microsoft.com/office/drawing/2014/main" id="{BDCB8776-A9F8-B0BA-CFE6-05BFD982ED35}"/>
              </a:ext>
            </a:extLst>
          </p:cNvPr>
          <p:cNvSpPr/>
          <p:nvPr/>
        </p:nvSpPr>
        <p:spPr>
          <a:xfrm rot="19374758">
            <a:off x="7030734" y="4941719"/>
            <a:ext cx="6048753" cy="914400"/>
          </a:xfrm>
          <a:custGeom>
            <a:avLst/>
            <a:gdLst>
              <a:gd name="connsiteX0" fmla="*/ 6048753 w 6048753"/>
              <a:gd name="connsiteY0" fmla="*/ 0 h 914400"/>
              <a:gd name="connsiteX1" fmla="*/ 5357515 w 6048753"/>
              <a:gd name="connsiteY1" fmla="*/ 914400 h 914400"/>
              <a:gd name="connsiteX2" fmla="*/ 1209607 w 6048753"/>
              <a:gd name="connsiteY2" fmla="*/ 914400 h 914400"/>
              <a:gd name="connsiteX3" fmla="*/ 0 w 6048753"/>
              <a:gd name="connsiteY3" fmla="*/ 0 h 914400"/>
            </a:gdLst>
            <a:ahLst/>
            <a:cxnLst>
              <a:cxn ang="0">
                <a:pos x="connsiteX0" y="connsiteY0"/>
              </a:cxn>
              <a:cxn ang="0">
                <a:pos x="connsiteX1" y="connsiteY1"/>
              </a:cxn>
              <a:cxn ang="0">
                <a:pos x="connsiteX2" y="connsiteY2"/>
              </a:cxn>
              <a:cxn ang="0">
                <a:pos x="connsiteX3" y="connsiteY3"/>
              </a:cxn>
            </a:cxnLst>
            <a:rect l="l" t="t" r="r" b="b"/>
            <a:pathLst>
              <a:path w="6048753" h="914400">
                <a:moveTo>
                  <a:pt x="6048753" y="0"/>
                </a:moveTo>
                <a:lnTo>
                  <a:pt x="5357515" y="914400"/>
                </a:lnTo>
                <a:lnTo>
                  <a:pt x="1209607" y="914400"/>
                </a:lnTo>
                <a:lnTo>
                  <a:pt x="0" y="0"/>
                </a:lnTo>
                <a:close/>
              </a:path>
            </a:pathLst>
          </a:custGeom>
          <a:solidFill>
            <a:srgbClr val="0093D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sym typeface="阿里巴巴普惠体 2.0 45 Light" panose="00020600040101010101" pitchFamily="18" charset="-122"/>
            </a:endParaRPr>
          </a:p>
        </p:txBody>
      </p:sp>
      <p:sp>
        <p:nvSpPr>
          <p:cNvPr id="3" name="标题 2">
            <a:extLst>
              <a:ext uri="{FF2B5EF4-FFF2-40B4-BE49-F238E27FC236}">
                <a16:creationId xmlns:a16="http://schemas.microsoft.com/office/drawing/2014/main" id="{D3B3C9C9-3BF3-44E7-9733-C27696D44A98}"/>
              </a:ext>
            </a:extLst>
          </p:cNvPr>
          <p:cNvSpPr>
            <a:spLocks noGrp="1"/>
          </p:cNvSpPr>
          <p:nvPr>
            <p:ph type="title"/>
          </p:nvPr>
        </p:nvSpPr>
        <p:spPr>
          <a:xfrm>
            <a:off x="595085" y="126320"/>
            <a:ext cx="10165444" cy="534761"/>
          </a:xfrm>
        </p:spPr>
        <p:txBody>
          <a:bodyPr/>
          <a:lstStyle/>
          <a:p>
            <a:r>
              <a:rPr lang="zh-CN" altLang="en-US" dirty="0"/>
              <a:t>标题标题</a:t>
            </a:r>
          </a:p>
        </p:txBody>
      </p:sp>
      <p:graphicFrame>
        <p:nvGraphicFramePr>
          <p:cNvPr id="8" name="表格 6">
            <a:extLst>
              <a:ext uri="{FF2B5EF4-FFF2-40B4-BE49-F238E27FC236}">
                <a16:creationId xmlns:a16="http://schemas.microsoft.com/office/drawing/2014/main" id="{8F9CE139-EAF0-4B61-A3F2-E40194A7AFA5}"/>
              </a:ext>
            </a:extLst>
          </p:cNvPr>
          <p:cNvGraphicFramePr>
            <a:graphicFrameLocks noGrp="1"/>
          </p:cNvGraphicFramePr>
          <p:nvPr>
            <p:extLst>
              <p:ext uri="{D42A27DB-BD31-4B8C-83A1-F6EECF244321}">
                <p14:modId xmlns:p14="http://schemas.microsoft.com/office/powerpoint/2010/main" val="3026660946"/>
              </p:ext>
            </p:extLst>
          </p:nvPr>
        </p:nvGraphicFramePr>
        <p:xfrm>
          <a:off x="937260" y="1246043"/>
          <a:ext cx="10358916" cy="4682945"/>
        </p:xfrm>
        <a:graphic>
          <a:graphicData uri="http://schemas.openxmlformats.org/drawingml/2006/table">
            <a:tbl>
              <a:tblPr firstRow="1" bandRow="1">
                <a:effectLst>
                  <a:outerShdw blurRad="558800" dist="38100" dir="5400000" algn="t" rotWithShape="0">
                    <a:prstClr val="black">
                      <a:alpha val="18000"/>
                    </a:prstClr>
                  </a:outerShdw>
                </a:effectLst>
                <a:tableStyleId>{5C22544A-7EE6-4342-B048-85BDC9FD1C3A}</a:tableStyleId>
              </a:tblPr>
              <a:tblGrid>
                <a:gridCol w="1718854">
                  <a:extLst>
                    <a:ext uri="{9D8B030D-6E8A-4147-A177-3AD203B41FA5}">
                      <a16:colId xmlns:a16="http://schemas.microsoft.com/office/drawing/2014/main" val="416906374"/>
                    </a:ext>
                  </a:extLst>
                </a:gridCol>
                <a:gridCol w="4209143">
                  <a:extLst>
                    <a:ext uri="{9D8B030D-6E8A-4147-A177-3AD203B41FA5}">
                      <a16:colId xmlns:a16="http://schemas.microsoft.com/office/drawing/2014/main" val="4015432938"/>
                    </a:ext>
                  </a:extLst>
                </a:gridCol>
                <a:gridCol w="725714">
                  <a:extLst>
                    <a:ext uri="{9D8B030D-6E8A-4147-A177-3AD203B41FA5}">
                      <a16:colId xmlns:a16="http://schemas.microsoft.com/office/drawing/2014/main" val="3097838005"/>
                    </a:ext>
                  </a:extLst>
                </a:gridCol>
                <a:gridCol w="1828800">
                  <a:extLst>
                    <a:ext uri="{9D8B030D-6E8A-4147-A177-3AD203B41FA5}">
                      <a16:colId xmlns:a16="http://schemas.microsoft.com/office/drawing/2014/main" val="113875674"/>
                    </a:ext>
                  </a:extLst>
                </a:gridCol>
                <a:gridCol w="1876405">
                  <a:extLst>
                    <a:ext uri="{9D8B030D-6E8A-4147-A177-3AD203B41FA5}">
                      <a16:colId xmlns:a16="http://schemas.microsoft.com/office/drawing/2014/main" val="227242369"/>
                    </a:ext>
                  </a:extLst>
                </a:gridCol>
              </a:tblGrid>
              <a:tr h="668699">
                <a:tc gridSpan="5">
                  <a:txBody>
                    <a:bodyPr/>
                    <a:lstStyle/>
                    <a:p>
                      <a:pPr algn="ctr">
                        <a:lnSpc>
                          <a:spcPct val="130000"/>
                        </a:lnSpc>
                      </a:pPr>
                      <a:r>
                        <a:rPr lang="zh-CN" altLang="en-US" sz="1800" b="1" dirty="0">
                          <a:solidFill>
                            <a:schemeClr val="bg1"/>
                          </a:solidFill>
                          <a:latin typeface="+mj-ea"/>
                          <a:ea typeface="+mj-ea"/>
                        </a:rPr>
                        <a:t>原理：带负电荷的弹性蛋白与带弱正电荷的染料通过非极性吸附完成染色</a:t>
                      </a:r>
                      <a:endParaRPr lang="en-US" altLang="zh-CN" sz="1600" b="1" dirty="0">
                        <a:solidFill>
                          <a:schemeClr val="bg1"/>
                        </a:solidFill>
                        <a:latin typeface="+mj-ea"/>
                        <a:ea typeface="+mj-ea"/>
                      </a:endParaRPr>
                    </a:p>
                    <a:p>
                      <a:pPr algn="ctr">
                        <a:lnSpc>
                          <a:spcPct val="130000"/>
                        </a:lnSpc>
                      </a:pPr>
                      <a:r>
                        <a:rPr lang="zh-CN" altLang="en-US" sz="1200" b="1" dirty="0">
                          <a:solidFill>
                            <a:schemeClr val="bg1"/>
                          </a:solidFill>
                          <a:latin typeface="+mj-ea"/>
                          <a:ea typeface="+mj-ea"/>
                        </a:rPr>
                        <a:t>（染料不具强电荷，通过氢键与组织成分结合）</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C05466"/>
                    </a:solidFill>
                  </a:tcPr>
                </a:tc>
                <a:tc hMerge="1">
                  <a:txBody>
                    <a:bodyPr/>
                    <a:lstStyle/>
                    <a:p>
                      <a:pPr algn="ctr"/>
                      <a:r>
                        <a:rPr lang="zh-CN" altLang="en-US" sz="1800" b="1" dirty="0">
                          <a:solidFill>
                            <a:schemeClr val="bg1"/>
                          </a:solidFill>
                          <a:latin typeface="微软雅黑" panose="020B0503020204020204" pitchFamily="34" charset="-122"/>
                          <a:ea typeface="微软雅黑" panose="020B0503020204020204" pitchFamily="34" charset="-122"/>
                        </a:rPr>
                        <a:t>指标</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C05466"/>
                    </a:solidFill>
                  </a:tcPr>
                </a:tc>
                <a:tc hMerge="1">
                  <a:txBody>
                    <a:bodyPr/>
                    <a:lstStyle/>
                    <a:p>
                      <a:pPr algn="ctr">
                        <a:lnSpc>
                          <a:spcPct val="130000"/>
                        </a:lnSpc>
                      </a:pPr>
                      <a:endParaRPr lang="zh-CN" altLang="en-US" sz="1800" b="1" dirty="0">
                        <a:solidFill>
                          <a:schemeClr val="bg1"/>
                        </a:solidFill>
                        <a:latin typeface="微软雅黑" panose="020B0503020204020204" pitchFamily="34" charset="-122"/>
                        <a:ea typeface="微软雅黑" panose="020B0503020204020204" pitchFamily="34" charset="-122"/>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C05466"/>
                    </a:solidFill>
                  </a:tcPr>
                </a:tc>
                <a:tc hMerge="1">
                  <a:txBody>
                    <a:bodyPr/>
                    <a:lstStyle/>
                    <a:p>
                      <a:pPr algn="ctr">
                        <a:lnSpc>
                          <a:spcPct val="130000"/>
                        </a:lnSpc>
                      </a:pPr>
                      <a:endParaRPr lang="zh-CN" altLang="en-US" sz="1800" b="1" dirty="0">
                        <a:solidFill>
                          <a:schemeClr val="bg1"/>
                        </a:solidFill>
                        <a:latin typeface="微软雅黑" panose="020B0503020204020204" pitchFamily="34" charset="-122"/>
                        <a:ea typeface="微软雅黑" panose="020B0503020204020204" pitchFamily="34" charset="-122"/>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C05466"/>
                    </a:solidFill>
                  </a:tcPr>
                </a:tc>
                <a:tc hMerge="1">
                  <a:txBody>
                    <a:bodyPr/>
                    <a:lstStyle/>
                    <a:p>
                      <a:pPr algn="ctr">
                        <a:lnSpc>
                          <a:spcPct val="130000"/>
                        </a:lnSpc>
                      </a:pPr>
                      <a:endParaRPr lang="zh-CN" altLang="en-US" sz="1800" b="1" dirty="0">
                        <a:solidFill>
                          <a:schemeClr val="bg1"/>
                        </a:solidFill>
                        <a:latin typeface="微软雅黑" panose="020B0503020204020204" pitchFamily="34" charset="-122"/>
                        <a:ea typeface="微软雅黑" panose="020B0503020204020204" pitchFamily="34" charset="-122"/>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C05466"/>
                    </a:solidFill>
                  </a:tcPr>
                </a:tc>
                <a:extLst>
                  <a:ext uri="{0D108BD9-81ED-4DB2-BD59-A6C34878D82A}">
                    <a16:rowId xmlns:a16="http://schemas.microsoft.com/office/drawing/2014/main" val="2831036154"/>
                  </a:ext>
                </a:extLst>
              </a:tr>
              <a:tr h="1337398">
                <a:tc>
                  <a:txBody>
                    <a:bodyPr/>
                    <a:lstStyle/>
                    <a:p>
                      <a:pPr algn="ctr">
                        <a:lnSpc>
                          <a:spcPct val="130000"/>
                        </a:lnSpc>
                      </a:pPr>
                      <a:r>
                        <a:rPr lang="zh-CN" altLang="en-US" sz="1400" b="1" dirty="0">
                          <a:latin typeface="+mj-ea"/>
                          <a:ea typeface="+mj-ea"/>
                        </a:rPr>
                        <a:t>维多利亚蓝</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5F1EB"/>
                    </a:solidFill>
                  </a:tcPr>
                </a:tc>
                <a:tc>
                  <a:txBody>
                    <a:bodyPr/>
                    <a:lstStyle/>
                    <a:p>
                      <a:pPr algn="ctr">
                        <a:lnSpc>
                          <a:spcPct val="130000"/>
                        </a:lnSpc>
                      </a:pPr>
                      <a:r>
                        <a:rPr lang="zh-CN" altLang="en-US" sz="1400" b="1" dirty="0">
                          <a:latin typeface="+mj-ea"/>
                          <a:ea typeface="+mj-ea"/>
                        </a:rPr>
                        <a:t>维多利亚蓝染液过夜</a:t>
                      </a:r>
                      <a:r>
                        <a:rPr lang="en-US" altLang="zh-CN" sz="1400" b="1" dirty="0">
                          <a:latin typeface="+mj-ea"/>
                          <a:ea typeface="+mj-ea"/>
                        </a:rPr>
                        <a:t>10~24h-95</a:t>
                      </a:r>
                      <a:r>
                        <a:rPr lang="zh-CN" altLang="en-US" sz="1400" b="1" dirty="0">
                          <a:latin typeface="+mj-ea"/>
                          <a:ea typeface="+mj-ea"/>
                        </a:rPr>
                        <a:t>％的乙醇分化</a:t>
                      </a:r>
                      <a:r>
                        <a:rPr lang="en-US" altLang="zh-CN" sz="1400" b="1" dirty="0">
                          <a:latin typeface="+mj-ea"/>
                          <a:ea typeface="+mj-ea"/>
                        </a:rPr>
                        <a:t>-</a:t>
                      </a:r>
                      <a:r>
                        <a:rPr lang="zh-CN" altLang="en-US" sz="1400" b="1" dirty="0">
                          <a:latin typeface="+mj-ea"/>
                          <a:ea typeface="+mj-ea"/>
                        </a:rPr>
                        <a:t>流水冲洗</a:t>
                      </a:r>
                      <a:r>
                        <a:rPr lang="en-US" altLang="zh-CN" sz="1400" b="1" dirty="0">
                          <a:latin typeface="+mj-ea"/>
                          <a:ea typeface="+mj-ea"/>
                        </a:rPr>
                        <a:t>-VG</a:t>
                      </a:r>
                      <a:r>
                        <a:rPr lang="zh-CN" altLang="en-US" sz="1400" b="1" dirty="0">
                          <a:latin typeface="+mj-ea"/>
                          <a:ea typeface="+mj-ea"/>
                        </a:rPr>
                        <a:t>染液复染大约</a:t>
                      </a:r>
                      <a:r>
                        <a:rPr lang="en-US" altLang="zh-CN" sz="1400" b="1" dirty="0">
                          <a:latin typeface="+mj-ea"/>
                          <a:ea typeface="+mj-ea"/>
                        </a:rPr>
                        <a:t>10</a:t>
                      </a:r>
                      <a:r>
                        <a:rPr lang="zh-CN" altLang="en-US" sz="1400" b="1" dirty="0">
                          <a:latin typeface="+mj-ea"/>
                          <a:ea typeface="+mj-ea"/>
                        </a:rPr>
                        <a:t>秒</a:t>
                      </a:r>
                      <a:r>
                        <a:rPr lang="zh-CN" altLang="en-US" sz="1400" b="1" dirty="0">
                          <a:solidFill>
                            <a:srgbClr val="C05466"/>
                          </a:solidFill>
                          <a:latin typeface="+mj-ea"/>
                          <a:ea typeface="+mj-ea"/>
                        </a:rPr>
                        <a:t>（耗时最长）</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5F1EB"/>
                    </a:solidFill>
                  </a:tcPr>
                </a:tc>
                <a:tc>
                  <a:txBody>
                    <a:bodyPr/>
                    <a:lstStyle/>
                    <a:p>
                      <a:pPr algn="ctr">
                        <a:lnSpc>
                          <a:spcPct val="130000"/>
                        </a:lnSpc>
                      </a:pPr>
                      <a:r>
                        <a:rPr lang="zh-CN" altLang="en-US" sz="1400" b="1" dirty="0">
                          <a:gradFill>
                            <a:gsLst>
                              <a:gs pos="38000">
                                <a:srgbClr val="0093DD"/>
                              </a:gs>
                              <a:gs pos="64000">
                                <a:srgbClr val="00B050"/>
                              </a:gs>
                            </a:gsLst>
                            <a:lin ang="0" scaled="1"/>
                          </a:gradFill>
                          <a:effectLst>
                            <a:outerShdw blurRad="38100" dist="38100" dir="2700000" algn="tl">
                              <a:srgbClr val="000000">
                                <a:alpha val="43137"/>
                              </a:srgbClr>
                            </a:outerShdw>
                          </a:effectLst>
                          <a:latin typeface="+mj-ea"/>
                          <a:ea typeface="+mj-ea"/>
                        </a:rPr>
                        <a:t>蓝绿色</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EFB1AF"/>
                    </a:solidFill>
                  </a:tcPr>
                </a:tc>
                <a:tc>
                  <a:txBody>
                    <a:bodyPr/>
                    <a:lstStyle/>
                    <a:p>
                      <a:pPr algn="ctr">
                        <a:lnSpc>
                          <a:spcPct val="130000"/>
                        </a:lnSpc>
                      </a:pPr>
                      <a:r>
                        <a:rPr lang="zh-CN" altLang="en-US" sz="1400" b="1" dirty="0">
                          <a:latin typeface="+mj-ea"/>
                          <a:ea typeface="+mj-ea"/>
                        </a:rPr>
                        <a:t>对比最好</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5F1EB"/>
                    </a:solidFill>
                  </a:tcPr>
                </a:tc>
                <a:tc>
                  <a:txBody>
                    <a:bodyPr/>
                    <a:lstStyle/>
                    <a:p>
                      <a:pPr algn="ctr">
                        <a:lnSpc>
                          <a:spcPct val="130000"/>
                        </a:lnSpc>
                      </a:pPr>
                      <a:r>
                        <a:rPr lang="zh-CN" altLang="en-US" sz="1400" b="1" dirty="0">
                          <a:latin typeface="+mj-ea"/>
                          <a:ea typeface="+mj-ea"/>
                        </a:rPr>
                        <a:t>（</a:t>
                      </a:r>
                      <a:r>
                        <a:rPr lang="en-US" altLang="zh-CN" sz="1400" b="1" dirty="0">
                          <a:latin typeface="+mj-ea"/>
                          <a:ea typeface="+mj-ea"/>
                        </a:rPr>
                        <a:t>2.7±0.5</a:t>
                      </a:r>
                      <a:r>
                        <a:rPr lang="zh-CN" altLang="en-US" sz="1400" b="1" dirty="0">
                          <a:latin typeface="+mj-ea"/>
                          <a:ea typeface="+mj-ea"/>
                        </a:rPr>
                        <a:t>）</a:t>
                      </a:r>
                      <a:r>
                        <a:rPr lang="en-US" altLang="zh-CN" sz="1400" b="1" dirty="0">
                          <a:latin typeface="+mj-ea"/>
                          <a:ea typeface="+mj-ea"/>
                        </a:rPr>
                        <a:t>min/</a:t>
                      </a:r>
                      <a:r>
                        <a:rPr lang="zh-CN" altLang="en-US" sz="1400" b="1" dirty="0">
                          <a:latin typeface="+mj-ea"/>
                          <a:ea typeface="+mj-ea"/>
                        </a:rPr>
                        <a:t>张</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5F1EB"/>
                    </a:solidFill>
                  </a:tcPr>
                </a:tc>
                <a:extLst>
                  <a:ext uri="{0D108BD9-81ED-4DB2-BD59-A6C34878D82A}">
                    <a16:rowId xmlns:a16="http://schemas.microsoft.com/office/drawing/2014/main" val="2971943888"/>
                  </a:ext>
                </a:extLst>
              </a:tr>
              <a:tr h="1337398">
                <a:tc>
                  <a:txBody>
                    <a:bodyPr/>
                    <a:lstStyle/>
                    <a:p>
                      <a:pPr algn="ctr">
                        <a:lnSpc>
                          <a:spcPct val="130000"/>
                        </a:lnSpc>
                      </a:pPr>
                      <a:r>
                        <a:rPr lang="en-US" altLang="zh-CN" sz="1400" b="1" dirty="0">
                          <a:latin typeface="+mj-ea"/>
                          <a:ea typeface="+mj-ea"/>
                        </a:rPr>
                        <a:t>EVG</a:t>
                      </a:r>
                      <a:r>
                        <a:rPr lang="zh-CN" altLang="en-US" sz="1400" b="1" dirty="0">
                          <a:latin typeface="+mj-ea"/>
                          <a:ea typeface="+mj-ea"/>
                        </a:rPr>
                        <a:t>染色</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FE9DF"/>
                    </a:solidFill>
                  </a:tcPr>
                </a:tc>
                <a:tc>
                  <a:txBody>
                    <a:bodyPr/>
                    <a:lstStyle/>
                    <a:p>
                      <a:pPr algn="ctr">
                        <a:lnSpc>
                          <a:spcPct val="130000"/>
                        </a:lnSpc>
                      </a:pPr>
                      <a:r>
                        <a:rPr lang="zh-CN" altLang="en-US" sz="1400" b="1" dirty="0">
                          <a:latin typeface="+mj-ea"/>
                          <a:ea typeface="+mj-ea"/>
                        </a:rPr>
                        <a:t>高锰酸钾溶液氧化</a:t>
                      </a:r>
                      <a:r>
                        <a:rPr lang="en-US" altLang="zh-CN" sz="1400" b="1" dirty="0">
                          <a:latin typeface="+mj-ea"/>
                          <a:ea typeface="+mj-ea"/>
                        </a:rPr>
                        <a:t>5min-</a:t>
                      </a:r>
                      <a:r>
                        <a:rPr lang="zh-CN" altLang="en-US" sz="1400" b="1" dirty="0">
                          <a:latin typeface="+mj-ea"/>
                          <a:ea typeface="+mj-ea"/>
                        </a:rPr>
                        <a:t>水洗</a:t>
                      </a:r>
                      <a:r>
                        <a:rPr lang="en-US" altLang="zh-CN" sz="1400" b="1" dirty="0">
                          <a:latin typeface="+mj-ea"/>
                          <a:ea typeface="+mj-ea"/>
                        </a:rPr>
                        <a:t>-</a:t>
                      </a:r>
                      <a:r>
                        <a:rPr lang="zh-CN" altLang="en-US" sz="1400" b="1" dirty="0">
                          <a:latin typeface="+mj-ea"/>
                          <a:ea typeface="+mj-ea"/>
                        </a:rPr>
                        <a:t>草酸溶液漂白</a:t>
                      </a:r>
                      <a:r>
                        <a:rPr lang="en-US" altLang="zh-CN" sz="1400" b="1" dirty="0">
                          <a:latin typeface="+mj-ea"/>
                          <a:ea typeface="+mj-ea"/>
                        </a:rPr>
                        <a:t>3min-</a:t>
                      </a:r>
                      <a:r>
                        <a:rPr lang="zh-CN" altLang="en-US" sz="1400" b="1" dirty="0">
                          <a:latin typeface="+mj-ea"/>
                          <a:ea typeface="+mj-ea"/>
                        </a:rPr>
                        <a:t>冲洗</a:t>
                      </a:r>
                      <a:r>
                        <a:rPr lang="en-US" altLang="zh-CN" sz="1400" b="1" dirty="0">
                          <a:latin typeface="+mj-ea"/>
                          <a:ea typeface="+mj-ea"/>
                        </a:rPr>
                        <a:t>-</a:t>
                      </a:r>
                      <a:r>
                        <a:rPr lang="zh-CN" altLang="en-US" sz="1400" b="1" dirty="0">
                          <a:latin typeface="+mj-ea"/>
                          <a:ea typeface="+mj-ea"/>
                        </a:rPr>
                        <a:t>浸入</a:t>
                      </a:r>
                      <a:r>
                        <a:rPr lang="en-US" altLang="zh-CN" sz="1400" b="1" dirty="0">
                          <a:latin typeface="+mj-ea"/>
                          <a:ea typeface="+mj-ea"/>
                        </a:rPr>
                        <a:t>Elastin</a:t>
                      </a:r>
                      <a:r>
                        <a:rPr lang="zh-CN" altLang="en-US" sz="1400" b="1" dirty="0">
                          <a:latin typeface="+mj-ea"/>
                          <a:ea typeface="+mj-ea"/>
                        </a:rPr>
                        <a:t>染液</a:t>
                      </a:r>
                      <a:r>
                        <a:rPr lang="en-US" altLang="zh-CN" sz="1400" b="1" dirty="0">
                          <a:latin typeface="+mj-ea"/>
                          <a:ea typeface="+mj-ea"/>
                        </a:rPr>
                        <a:t>8</a:t>
                      </a:r>
                      <a:r>
                        <a:rPr lang="zh-CN" altLang="en-US" sz="1400" b="1" dirty="0">
                          <a:latin typeface="+mj-ea"/>
                          <a:ea typeface="+mj-ea"/>
                        </a:rPr>
                        <a:t>～</a:t>
                      </a:r>
                      <a:r>
                        <a:rPr lang="en-US" altLang="zh-CN" sz="1400" b="1" dirty="0">
                          <a:latin typeface="+mj-ea"/>
                          <a:ea typeface="+mj-ea"/>
                        </a:rPr>
                        <a:t>24h-95%</a:t>
                      </a:r>
                      <a:r>
                        <a:rPr lang="zh-CN" altLang="en-US" sz="1400" b="1" dirty="0">
                          <a:latin typeface="+mj-ea"/>
                          <a:ea typeface="+mj-ea"/>
                        </a:rPr>
                        <a:t>乙醇分化</a:t>
                      </a:r>
                      <a:r>
                        <a:rPr lang="en-US" altLang="zh-CN" sz="1400" b="1" dirty="0">
                          <a:latin typeface="+mj-ea"/>
                          <a:ea typeface="+mj-ea"/>
                        </a:rPr>
                        <a:t>-</a:t>
                      </a:r>
                      <a:r>
                        <a:rPr lang="zh-CN" altLang="en-US" sz="1400" b="1" dirty="0">
                          <a:latin typeface="+mj-ea"/>
                          <a:ea typeface="+mj-ea"/>
                        </a:rPr>
                        <a:t>冲洗</a:t>
                      </a:r>
                      <a:r>
                        <a:rPr lang="en-US" altLang="zh-CN" sz="1400" b="1" dirty="0">
                          <a:latin typeface="+mj-ea"/>
                          <a:ea typeface="+mj-ea"/>
                        </a:rPr>
                        <a:t>-</a:t>
                      </a:r>
                      <a:r>
                        <a:rPr lang="zh-CN" altLang="en-US" sz="1400" b="1" dirty="0">
                          <a:latin typeface="+mj-ea"/>
                          <a:ea typeface="+mj-ea"/>
                        </a:rPr>
                        <a:t>用</a:t>
                      </a:r>
                      <a:r>
                        <a:rPr lang="en-US" altLang="zh-CN" sz="1400" b="1" dirty="0">
                          <a:latin typeface="+mj-ea"/>
                          <a:ea typeface="+mj-ea"/>
                        </a:rPr>
                        <a:t>VG</a:t>
                      </a:r>
                      <a:r>
                        <a:rPr lang="zh-CN" altLang="en-US" sz="1400" b="1" dirty="0">
                          <a:latin typeface="+mj-ea"/>
                          <a:ea typeface="+mj-ea"/>
                        </a:rPr>
                        <a:t>染液复染</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FE9DF"/>
                    </a:solidFill>
                  </a:tcPr>
                </a:tc>
                <a:tc>
                  <a:txBody>
                    <a:bodyPr/>
                    <a:lstStyle/>
                    <a:p>
                      <a:pPr algn="ctr">
                        <a:lnSpc>
                          <a:spcPct val="130000"/>
                        </a:lnSpc>
                      </a:pPr>
                      <a:r>
                        <a:rPr lang="zh-CN" altLang="en-US" sz="1400" b="1" dirty="0">
                          <a:gradFill>
                            <a:gsLst>
                              <a:gs pos="35000">
                                <a:schemeClr val="tx1"/>
                              </a:gs>
                              <a:gs pos="67000">
                                <a:srgbClr val="0093DD"/>
                              </a:gs>
                            </a:gsLst>
                            <a:lin ang="0" scaled="1"/>
                          </a:gradFill>
                          <a:effectLst>
                            <a:outerShdw blurRad="38100" dist="38100" dir="2700000" algn="tl">
                              <a:srgbClr val="000000">
                                <a:alpha val="43137"/>
                              </a:srgbClr>
                            </a:outerShdw>
                          </a:effectLst>
                          <a:latin typeface="+mj-ea"/>
                          <a:ea typeface="+mj-ea"/>
                        </a:rPr>
                        <a:t>黑蓝色</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FB1AF"/>
                    </a:solidFill>
                  </a:tcPr>
                </a:tc>
                <a:tc>
                  <a:txBody>
                    <a:bodyPr/>
                    <a:lstStyle/>
                    <a:p>
                      <a:pPr algn="ctr">
                        <a:lnSpc>
                          <a:spcPct val="130000"/>
                        </a:lnSpc>
                      </a:pPr>
                      <a:r>
                        <a:rPr lang="zh-CN" altLang="en-US" sz="1400" b="1" dirty="0">
                          <a:latin typeface="+mj-ea"/>
                          <a:ea typeface="+mj-ea"/>
                        </a:rPr>
                        <a:t>对比较好</a:t>
                      </a:r>
                      <a:endParaRPr lang="en-US" altLang="zh-CN" sz="1400" b="1" dirty="0">
                        <a:latin typeface="+mj-ea"/>
                        <a:ea typeface="+mj-ea"/>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FE9DF"/>
                    </a:solid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lang="en-US" altLang="zh-CN" sz="1400" b="1" dirty="0">
                        <a:latin typeface="+mj-ea"/>
                        <a:ea typeface="+mj-ea"/>
                      </a:endParaRPr>
                    </a:p>
                    <a:p>
                      <a:pPr marL="0" marR="0" lvl="0" indent="0" algn="ctr" defTabSz="914400" rtl="0" eaLnBrk="1" fontAlgn="auto" latinLnBrk="0" hangingPunct="1">
                        <a:lnSpc>
                          <a:spcPct val="130000"/>
                        </a:lnSpc>
                        <a:spcBef>
                          <a:spcPts val="0"/>
                        </a:spcBef>
                        <a:spcAft>
                          <a:spcPts val="0"/>
                        </a:spcAft>
                        <a:buClrTx/>
                        <a:buSzTx/>
                        <a:buFontTx/>
                        <a:buNone/>
                        <a:tabLst/>
                        <a:defRPr/>
                      </a:pPr>
                      <a:r>
                        <a:rPr lang="en-US" altLang="zh-CN" sz="1400" b="1" dirty="0">
                          <a:latin typeface="+mj-ea"/>
                          <a:ea typeface="+mj-ea"/>
                        </a:rPr>
                        <a: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FE9DF"/>
                    </a:solidFill>
                  </a:tcPr>
                </a:tc>
                <a:extLst>
                  <a:ext uri="{0D108BD9-81ED-4DB2-BD59-A6C34878D82A}">
                    <a16:rowId xmlns:a16="http://schemas.microsoft.com/office/drawing/2014/main" val="3778611863"/>
                  </a:ext>
                </a:extLst>
              </a:tr>
              <a:tr h="1337398">
                <a:tc>
                  <a:txBody>
                    <a:bodyPr/>
                    <a:lstStyle/>
                    <a:p>
                      <a:pPr algn="ctr">
                        <a:lnSpc>
                          <a:spcPct val="130000"/>
                        </a:lnSpc>
                      </a:pPr>
                      <a:r>
                        <a:rPr lang="en-US" altLang="zh-CN" sz="1400" b="1" dirty="0" err="1">
                          <a:latin typeface="+mj-ea"/>
                          <a:ea typeface="+mj-ea"/>
                        </a:rPr>
                        <a:t>Gomori</a:t>
                      </a:r>
                      <a:r>
                        <a:rPr lang="zh-CN" altLang="en-US" sz="1400" b="1" dirty="0">
                          <a:latin typeface="+mj-ea"/>
                          <a:ea typeface="+mj-ea"/>
                        </a:rPr>
                        <a:t>醛品红</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FE9DF"/>
                    </a:solidFill>
                  </a:tcPr>
                </a:tc>
                <a:tc>
                  <a:txBody>
                    <a:bodyPr/>
                    <a:lstStyle/>
                    <a:p>
                      <a:pPr algn="ctr">
                        <a:lnSpc>
                          <a:spcPct val="130000"/>
                        </a:lnSpc>
                      </a:pPr>
                      <a:r>
                        <a:rPr lang="en-US" altLang="zh-CN" sz="1400" b="1" dirty="0" err="1">
                          <a:latin typeface="+mj-ea"/>
                          <a:ea typeface="+mj-ea"/>
                        </a:rPr>
                        <a:t>Gomori</a:t>
                      </a:r>
                      <a:r>
                        <a:rPr lang="zh-CN" altLang="en-US" sz="1400" b="1" dirty="0">
                          <a:latin typeface="+mj-ea"/>
                          <a:ea typeface="+mj-ea"/>
                        </a:rPr>
                        <a:t>醛品红染色液</a:t>
                      </a:r>
                      <a:r>
                        <a:rPr lang="en-US" altLang="zh-CN" sz="1400" b="1" dirty="0">
                          <a:latin typeface="+mj-ea"/>
                          <a:ea typeface="+mj-ea"/>
                        </a:rPr>
                        <a:t>10min-95</a:t>
                      </a:r>
                      <a:r>
                        <a:rPr lang="zh-CN" altLang="en-US" sz="1400" b="1" dirty="0">
                          <a:latin typeface="+mj-ea"/>
                          <a:ea typeface="+mj-ea"/>
                        </a:rPr>
                        <a:t>％的乙醇分化</a:t>
                      </a:r>
                      <a:r>
                        <a:rPr lang="en-US" altLang="zh-CN" sz="1400" b="1" dirty="0">
                          <a:latin typeface="+mj-ea"/>
                          <a:ea typeface="+mj-ea"/>
                        </a:rPr>
                        <a:t>/</a:t>
                      </a:r>
                      <a:r>
                        <a:rPr lang="zh-CN" altLang="en-US" sz="1400" b="1" dirty="0">
                          <a:latin typeface="+mj-ea"/>
                          <a:ea typeface="+mj-ea"/>
                        </a:rPr>
                        <a:t>每次</a:t>
                      </a:r>
                      <a:r>
                        <a:rPr lang="en-US" altLang="zh-CN" sz="1400" b="1" dirty="0">
                          <a:latin typeface="+mj-ea"/>
                          <a:ea typeface="+mj-ea"/>
                        </a:rPr>
                        <a:t>10s</a:t>
                      </a:r>
                      <a:r>
                        <a:rPr lang="zh-CN" altLang="en-US" sz="1400" b="1" dirty="0">
                          <a:latin typeface="+mj-ea"/>
                          <a:ea typeface="+mj-ea"/>
                        </a:rPr>
                        <a:t>，至不再脱色</a:t>
                      </a:r>
                      <a:r>
                        <a:rPr lang="en-US" altLang="zh-CN" sz="1400" b="1" dirty="0">
                          <a:latin typeface="+mj-ea"/>
                          <a:ea typeface="+mj-ea"/>
                        </a:rPr>
                        <a:t>-</a:t>
                      </a:r>
                      <a:r>
                        <a:rPr lang="zh-CN" altLang="en-US" sz="1400" b="1" dirty="0">
                          <a:latin typeface="+mj-ea"/>
                          <a:ea typeface="+mj-ea"/>
                        </a:rPr>
                        <a:t>流水冲洗</a:t>
                      </a:r>
                      <a:r>
                        <a:rPr lang="en-US" altLang="zh-CN" sz="1400" b="1" dirty="0">
                          <a:latin typeface="+mj-ea"/>
                          <a:ea typeface="+mj-ea"/>
                        </a:rPr>
                        <a:t>-</a:t>
                      </a:r>
                      <a:r>
                        <a:rPr lang="zh-CN" altLang="en-US" sz="1400" b="1" dirty="0">
                          <a:latin typeface="+mj-ea"/>
                          <a:ea typeface="+mj-ea"/>
                        </a:rPr>
                        <a:t>用橙黄</a:t>
                      </a:r>
                      <a:r>
                        <a:rPr lang="en-US" altLang="zh-CN" sz="1400" b="1" dirty="0">
                          <a:latin typeface="+mj-ea"/>
                          <a:ea typeface="+mj-ea"/>
                        </a:rPr>
                        <a:t>G</a:t>
                      </a:r>
                      <a:r>
                        <a:rPr lang="zh-CN" altLang="en-US" sz="1400" b="1" dirty="0">
                          <a:latin typeface="+mj-ea"/>
                          <a:ea typeface="+mj-ea"/>
                        </a:rPr>
                        <a:t>复染</a:t>
                      </a:r>
                      <a:r>
                        <a:rPr lang="en-US" altLang="zh-CN" sz="1400" b="1" dirty="0">
                          <a:latin typeface="+mj-ea"/>
                          <a:ea typeface="+mj-ea"/>
                        </a:rPr>
                        <a:t>1s</a:t>
                      </a:r>
                    </a:p>
                    <a:p>
                      <a:pPr algn="ctr">
                        <a:lnSpc>
                          <a:spcPct val="130000"/>
                        </a:lnSpc>
                      </a:pPr>
                      <a:r>
                        <a:rPr lang="zh-CN" altLang="en-US" sz="1400" b="1" dirty="0">
                          <a:solidFill>
                            <a:srgbClr val="C05466"/>
                          </a:solidFill>
                          <a:latin typeface="+mj-ea"/>
                          <a:ea typeface="+mj-ea"/>
                        </a:rPr>
                        <a:t>（耗时最短）</a:t>
                      </a:r>
                      <a:endParaRPr lang="zh-CN" altLang="en-US" sz="1400" b="1" dirty="0">
                        <a:latin typeface="+mj-ea"/>
                        <a:ea typeface="+mj-ea"/>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FE9DF"/>
                    </a:solidFill>
                  </a:tcPr>
                </a:tc>
                <a:tc>
                  <a:txBody>
                    <a:bodyPr/>
                    <a:lstStyle/>
                    <a:p>
                      <a:pPr algn="ctr">
                        <a:lnSpc>
                          <a:spcPct val="130000"/>
                        </a:lnSpc>
                      </a:pPr>
                      <a:r>
                        <a:rPr lang="zh-CN" altLang="en-US" sz="1400" b="1" dirty="0">
                          <a:gradFill>
                            <a:gsLst>
                              <a:gs pos="39000">
                                <a:srgbClr val="7030A0"/>
                              </a:gs>
                              <a:gs pos="78000">
                                <a:srgbClr val="FF0000"/>
                              </a:gs>
                            </a:gsLst>
                            <a:lin ang="0" scaled="1"/>
                          </a:gradFill>
                          <a:effectLst>
                            <a:outerShdw blurRad="38100" dist="38100" dir="2700000" algn="tl">
                              <a:srgbClr val="000000">
                                <a:alpha val="43137"/>
                              </a:srgbClr>
                            </a:outerShdw>
                          </a:effectLst>
                          <a:latin typeface="+mj-ea"/>
                          <a:ea typeface="+mj-ea"/>
                        </a:rPr>
                        <a:t>紫红色</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FB1AF"/>
                    </a:solid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zh-CN" altLang="en-US" sz="1400" b="1" dirty="0">
                          <a:latin typeface="+mj-ea"/>
                          <a:ea typeface="+mj-ea"/>
                        </a:rPr>
                        <a:t>与胶原纤维共染现象</a:t>
                      </a:r>
                      <a:endParaRPr lang="en-US" altLang="zh-CN" sz="1400" b="1" dirty="0">
                        <a:latin typeface="+mj-ea"/>
                        <a:ea typeface="+mj-ea"/>
                      </a:endParaRPr>
                    </a:p>
                    <a:p>
                      <a:pPr marL="0" marR="0" lvl="0" indent="0" algn="ctr" defTabSz="914400" rtl="0" eaLnBrk="1" fontAlgn="auto" latinLnBrk="0" hangingPunct="1">
                        <a:lnSpc>
                          <a:spcPct val="130000"/>
                        </a:lnSpc>
                        <a:spcBef>
                          <a:spcPts val="0"/>
                        </a:spcBef>
                        <a:spcAft>
                          <a:spcPts val="0"/>
                        </a:spcAft>
                        <a:buClrTx/>
                        <a:buSzTx/>
                        <a:buFontTx/>
                        <a:buNone/>
                        <a:tabLst/>
                        <a:defRPr/>
                      </a:pPr>
                      <a:r>
                        <a:rPr lang="zh-CN" altLang="en-US" sz="1400" b="1" dirty="0">
                          <a:latin typeface="+mj-ea"/>
                          <a:ea typeface="+mj-ea"/>
                        </a:rPr>
                        <a:t>易过染</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FE9DF"/>
                    </a:solidFill>
                  </a:tcPr>
                </a:tc>
                <a:tc>
                  <a:txBody>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zh-CN" altLang="en-US" sz="1400" b="1" dirty="0">
                          <a:latin typeface="+mj-ea"/>
                          <a:ea typeface="+mj-ea"/>
                        </a:rPr>
                        <a:t>（</a:t>
                      </a:r>
                      <a:r>
                        <a:rPr lang="en-US" altLang="zh-CN" sz="1400" b="1" dirty="0">
                          <a:latin typeface="+mj-ea"/>
                          <a:ea typeface="+mj-ea"/>
                        </a:rPr>
                        <a:t>4.1±0.6</a:t>
                      </a:r>
                      <a:r>
                        <a:rPr lang="zh-CN" altLang="en-US" sz="1400" b="1" dirty="0">
                          <a:latin typeface="+mj-ea"/>
                          <a:ea typeface="+mj-ea"/>
                        </a:rPr>
                        <a:t>）</a:t>
                      </a:r>
                      <a:r>
                        <a:rPr lang="en-US" altLang="zh-CN" sz="1400" b="1" dirty="0">
                          <a:latin typeface="+mj-ea"/>
                          <a:ea typeface="+mj-ea"/>
                        </a:rPr>
                        <a:t>min/</a:t>
                      </a:r>
                      <a:r>
                        <a:rPr lang="zh-CN" altLang="en-US" sz="1400" b="1" dirty="0">
                          <a:latin typeface="+mj-ea"/>
                          <a:ea typeface="+mj-ea"/>
                        </a:rPr>
                        <a:t>张</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FE9DF"/>
                    </a:solidFill>
                  </a:tcPr>
                </a:tc>
                <a:extLst>
                  <a:ext uri="{0D108BD9-81ED-4DB2-BD59-A6C34878D82A}">
                    <a16:rowId xmlns:a16="http://schemas.microsoft.com/office/drawing/2014/main" val="2060945920"/>
                  </a:ext>
                </a:extLst>
              </a:tr>
            </a:tbl>
          </a:graphicData>
        </a:graphic>
      </p:graphicFrame>
      <p:sp>
        <p:nvSpPr>
          <p:cNvPr id="6" name="文本框 5">
            <a:extLst>
              <a:ext uri="{FF2B5EF4-FFF2-40B4-BE49-F238E27FC236}">
                <a16:creationId xmlns:a16="http://schemas.microsoft.com/office/drawing/2014/main" id="{FCC0B4C7-32D2-41C5-B5D7-52B726F80CB1}"/>
              </a:ext>
            </a:extLst>
          </p:cNvPr>
          <p:cNvSpPr txBox="1"/>
          <p:nvPr/>
        </p:nvSpPr>
        <p:spPr>
          <a:xfrm>
            <a:off x="843915" y="6052666"/>
            <a:ext cx="9170670" cy="253916"/>
          </a:xfrm>
          <a:prstGeom prst="rect">
            <a:avLst/>
          </a:prstGeom>
          <a:noFill/>
        </p:spPr>
        <p:txBody>
          <a:bodyPr wrap="square" anchor="ctr">
            <a:spAutoFit/>
          </a:bodyPr>
          <a:lstStyle/>
          <a:p>
            <a:r>
              <a:rPr lang="zh-CN" altLang="en-US" sz="1050" b="0" i="0" dirty="0">
                <a:solidFill>
                  <a:srgbClr val="333333"/>
                </a:solidFill>
                <a:effectLst/>
                <a:latin typeface="+mn-ea"/>
                <a:ea typeface="+mn-ea"/>
              </a:rPr>
              <a:t>解立武</a:t>
            </a:r>
            <a:r>
              <a:rPr lang="en-US" altLang="zh-CN" sz="1050" b="0" i="0" dirty="0">
                <a:solidFill>
                  <a:srgbClr val="333333"/>
                </a:solidFill>
                <a:effectLst/>
                <a:latin typeface="+mn-ea"/>
                <a:ea typeface="+mn-ea"/>
              </a:rPr>
              <a:t>,</a:t>
            </a:r>
            <a:r>
              <a:rPr lang="zh-CN" altLang="en-US" sz="1050" b="0" i="0" dirty="0">
                <a:solidFill>
                  <a:srgbClr val="333333"/>
                </a:solidFill>
                <a:effectLst/>
                <a:latin typeface="+mn-ea"/>
                <a:ea typeface="+mn-ea"/>
              </a:rPr>
              <a:t>王晶</a:t>
            </a:r>
            <a:r>
              <a:rPr lang="en-US" altLang="zh-CN" sz="1050" b="0" i="0" dirty="0">
                <a:solidFill>
                  <a:srgbClr val="333333"/>
                </a:solidFill>
                <a:effectLst/>
                <a:latin typeface="+mn-ea"/>
                <a:ea typeface="+mn-ea"/>
              </a:rPr>
              <a:t>.</a:t>
            </a:r>
            <a:r>
              <a:rPr lang="zh-CN" altLang="en-US" sz="1050" b="0" i="0" dirty="0">
                <a:solidFill>
                  <a:srgbClr val="333333"/>
                </a:solidFill>
                <a:effectLst/>
                <a:latin typeface="+mn-ea"/>
                <a:ea typeface="+mn-ea"/>
              </a:rPr>
              <a:t>免疫组织化学广谱细胞角蛋白联合三种弹力纤维染色法在肺腺癌胸膜侵犯应用中的比较</a:t>
            </a:r>
            <a:r>
              <a:rPr lang="en-US" altLang="zh-CN" sz="1050" b="0" i="0" dirty="0">
                <a:solidFill>
                  <a:srgbClr val="333333"/>
                </a:solidFill>
                <a:effectLst/>
                <a:latin typeface="+mn-ea"/>
                <a:ea typeface="+mn-ea"/>
              </a:rPr>
              <a:t>[J].</a:t>
            </a:r>
            <a:r>
              <a:rPr lang="zh-CN" altLang="en-US" sz="1050" b="0" i="0" dirty="0">
                <a:solidFill>
                  <a:srgbClr val="333333"/>
                </a:solidFill>
                <a:effectLst/>
                <a:latin typeface="+mn-ea"/>
                <a:ea typeface="+mn-ea"/>
              </a:rPr>
              <a:t>中国药物与临床</a:t>
            </a:r>
            <a:r>
              <a:rPr lang="en-US" altLang="zh-CN" sz="1050" b="0" i="0" dirty="0">
                <a:solidFill>
                  <a:srgbClr val="333333"/>
                </a:solidFill>
                <a:effectLst/>
                <a:latin typeface="+mn-ea"/>
                <a:ea typeface="+mn-ea"/>
              </a:rPr>
              <a:t>,2020,20(23):3908-3910.</a:t>
            </a:r>
            <a:endParaRPr lang="zh-CN" altLang="en-US" sz="1050" dirty="0">
              <a:latin typeface="+mn-ea"/>
              <a:ea typeface="+mn-ea"/>
            </a:endParaRPr>
          </a:p>
        </p:txBody>
      </p:sp>
    </p:spTree>
    <p:extLst>
      <p:ext uri="{BB962C8B-B14F-4D97-AF65-F5344CB8AC3E}">
        <p14:creationId xmlns:p14="http://schemas.microsoft.com/office/powerpoint/2010/main" val="9544215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1">
            <a:extLst>
              <a:ext uri="{FF2B5EF4-FFF2-40B4-BE49-F238E27FC236}">
                <a16:creationId xmlns:a16="http://schemas.microsoft.com/office/drawing/2014/main" id="{1A240CF4-D5CE-4E55-AEF3-9ABF9A059389}"/>
              </a:ext>
            </a:extLst>
          </p:cNvPr>
          <p:cNvSpPr>
            <a:spLocks noGrp="1"/>
          </p:cNvSpPr>
          <p:nvPr>
            <p:ph type="title"/>
          </p:nvPr>
        </p:nvSpPr>
        <p:spPr>
          <a:xfrm>
            <a:off x="595313" y="123825"/>
            <a:ext cx="10164762" cy="534988"/>
          </a:xfrm>
        </p:spPr>
        <p:txBody>
          <a:bodyPr/>
          <a:lstStyle/>
          <a:p>
            <a:pPr>
              <a:defRPr/>
            </a:pPr>
            <a:r>
              <a:rPr lang="zh-CN" altLang="en-US" dirty="0"/>
              <a:t>标题标题</a:t>
            </a:r>
          </a:p>
        </p:txBody>
      </p:sp>
      <p:grpSp>
        <p:nvGrpSpPr>
          <p:cNvPr id="27" name="组合 50">
            <a:extLst>
              <a:ext uri="{FF2B5EF4-FFF2-40B4-BE49-F238E27FC236}">
                <a16:creationId xmlns:a16="http://schemas.microsoft.com/office/drawing/2014/main" id="{B2350605-FC38-4742-89C3-2869D2955D6D}"/>
              </a:ext>
            </a:extLst>
          </p:cNvPr>
          <p:cNvGrpSpPr>
            <a:grpSpLocks/>
          </p:cNvGrpSpPr>
          <p:nvPr/>
        </p:nvGrpSpPr>
        <p:grpSpPr bwMode="auto">
          <a:xfrm>
            <a:off x="6255659" y="1714367"/>
            <a:ext cx="5500687" cy="3466813"/>
            <a:chOff x="2142713" y="1503595"/>
            <a:chExt cx="2203046" cy="1937564"/>
          </a:xfrm>
        </p:grpSpPr>
        <p:sp>
          <p:nvSpPr>
            <p:cNvPr id="28" name="矩形 27">
              <a:extLst>
                <a:ext uri="{FF2B5EF4-FFF2-40B4-BE49-F238E27FC236}">
                  <a16:creationId xmlns:a16="http://schemas.microsoft.com/office/drawing/2014/main" id="{71BB5BED-774A-49BA-AB96-39867412B80B}"/>
                </a:ext>
              </a:extLst>
            </p:cNvPr>
            <p:cNvSpPr/>
            <p:nvPr/>
          </p:nvSpPr>
          <p:spPr>
            <a:xfrm>
              <a:off x="2142713" y="1503595"/>
              <a:ext cx="2203046" cy="1932804"/>
            </a:xfrm>
            <a:prstGeom prst="rect">
              <a:avLst/>
            </a:prstGeom>
            <a:blipFill>
              <a:blip r:embed="rId4" cstate="screen">
                <a:extLst>
                  <a:ext uri="{28A0092B-C50C-407E-A947-70E740481C1C}">
                    <a14:useLocalDpi xmlns:a14="http://schemas.microsoft.com/office/drawing/2010/main"/>
                  </a:ext>
                </a:extLst>
              </a:blip>
              <a:stretch>
                <a:fillRect/>
              </a:stretch>
            </a:blipFill>
            <a:ln w="19050">
              <a:solidFill>
                <a:srgbClr val="2094C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bg1"/>
                  </a:solidFill>
                  <a:latin typeface="+mj-ea"/>
                  <a:ea typeface="+mj-ea"/>
                </a:rPr>
                <a:t>   </a:t>
              </a:r>
              <a:endParaRPr lang="zh-CN" altLang="en-US" sz="1400" dirty="0">
                <a:solidFill>
                  <a:schemeClr val="bg1"/>
                </a:solidFill>
                <a:latin typeface="+mj-ea"/>
                <a:ea typeface="+mj-ea"/>
              </a:endParaRPr>
            </a:p>
          </p:txBody>
        </p:sp>
        <p:sp>
          <p:nvSpPr>
            <p:cNvPr id="29" name="矩形 28">
              <a:extLst>
                <a:ext uri="{FF2B5EF4-FFF2-40B4-BE49-F238E27FC236}">
                  <a16:creationId xmlns:a16="http://schemas.microsoft.com/office/drawing/2014/main" id="{326FF73F-F97D-4710-A44C-1B17EA8C1839}"/>
                </a:ext>
              </a:extLst>
            </p:cNvPr>
            <p:cNvSpPr/>
            <p:nvPr/>
          </p:nvSpPr>
          <p:spPr>
            <a:xfrm>
              <a:off x="2142713" y="3123786"/>
              <a:ext cx="2203046" cy="317373"/>
            </a:xfrm>
            <a:prstGeom prst="rect">
              <a:avLst/>
            </a:prstGeom>
            <a:solidFill>
              <a:srgbClr val="2094C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r>
                <a:rPr lang="en-US" altLang="zh-CN" b="1" dirty="0" err="1">
                  <a:latin typeface="+mj-ea"/>
                  <a:ea typeface="+mj-ea"/>
                </a:rPr>
                <a:t>Gomori</a:t>
              </a:r>
              <a:r>
                <a:rPr lang="zh-CN" altLang="en-US" b="1" dirty="0">
                  <a:latin typeface="+mj-ea"/>
                  <a:ea typeface="+mj-ea"/>
                </a:rPr>
                <a:t>醛品红染色（过染）（肺腺癌）</a:t>
              </a:r>
            </a:p>
          </p:txBody>
        </p:sp>
      </p:grpSp>
      <p:grpSp>
        <p:nvGrpSpPr>
          <p:cNvPr id="30" name="组合 34">
            <a:extLst>
              <a:ext uri="{FF2B5EF4-FFF2-40B4-BE49-F238E27FC236}">
                <a16:creationId xmlns:a16="http://schemas.microsoft.com/office/drawing/2014/main" id="{D18E81FC-5D2F-4182-B7DA-1F9530E6EC71}"/>
              </a:ext>
            </a:extLst>
          </p:cNvPr>
          <p:cNvGrpSpPr>
            <a:grpSpLocks/>
          </p:cNvGrpSpPr>
          <p:nvPr/>
        </p:nvGrpSpPr>
        <p:grpSpPr bwMode="auto">
          <a:xfrm>
            <a:off x="435654" y="1714367"/>
            <a:ext cx="5500687" cy="3458296"/>
            <a:chOff x="2142713" y="1503595"/>
            <a:chExt cx="2203046" cy="1937564"/>
          </a:xfrm>
        </p:grpSpPr>
        <p:sp>
          <p:nvSpPr>
            <p:cNvPr id="31" name="矩形 30">
              <a:extLst>
                <a:ext uri="{FF2B5EF4-FFF2-40B4-BE49-F238E27FC236}">
                  <a16:creationId xmlns:a16="http://schemas.microsoft.com/office/drawing/2014/main" id="{CF44CF60-5967-41EA-BC5E-A5EE37948C02}"/>
                </a:ext>
              </a:extLst>
            </p:cNvPr>
            <p:cNvSpPr/>
            <p:nvPr/>
          </p:nvSpPr>
          <p:spPr>
            <a:xfrm>
              <a:off x="2142713" y="1503595"/>
              <a:ext cx="2203046" cy="1932804"/>
            </a:xfrm>
            <a:prstGeom prst="rect">
              <a:avLst/>
            </a:prstGeom>
            <a:blipFill>
              <a:blip r:embed="rId5" cstate="screen">
                <a:extLst>
                  <a:ext uri="{28A0092B-C50C-407E-A947-70E740481C1C}">
                    <a14:useLocalDpi xmlns:a14="http://schemas.microsoft.com/office/drawing/2010/main"/>
                  </a:ext>
                </a:extLst>
              </a:blip>
              <a:stretch>
                <a:fillRect/>
              </a:stretch>
            </a:blipFill>
            <a:ln w="19050">
              <a:solidFill>
                <a:srgbClr val="2094C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bg1"/>
                  </a:solidFill>
                  <a:latin typeface="+mj-ea"/>
                  <a:ea typeface="+mj-ea"/>
                </a:rPr>
                <a:t>   </a:t>
              </a:r>
              <a:endParaRPr lang="zh-CN" altLang="en-US" sz="1400" dirty="0">
                <a:solidFill>
                  <a:schemeClr val="bg1"/>
                </a:solidFill>
                <a:latin typeface="+mj-ea"/>
                <a:ea typeface="+mj-ea"/>
              </a:endParaRPr>
            </a:p>
          </p:txBody>
        </p:sp>
        <p:sp>
          <p:nvSpPr>
            <p:cNvPr id="32" name="矩形 31">
              <a:extLst>
                <a:ext uri="{FF2B5EF4-FFF2-40B4-BE49-F238E27FC236}">
                  <a16:creationId xmlns:a16="http://schemas.microsoft.com/office/drawing/2014/main" id="{E5236FAB-D576-4707-80B1-0A28C3EF4D4B}"/>
                </a:ext>
              </a:extLst>
            </p:cNvPr>
            <p:cNvSpPr/>
            <p:nvPr/>
          </p:nvSpPr>
          <p:spPr>
            <a:xfrm>
              <a:off x="2142713" y="3123786"/>
              <a:ext cx="2203046" cy="317373"/>
            </a:xfrm>
            <a:prstGeom prst="rect">
              <a:avLst/>
            </a:prstGeom>
            <a:solidFill>
              <a:srgbClr val="2094C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b="1" dirty="0" err="1">
                  <a:solidFill>
                    <a:schemeClr val="bg1"/>
                  </a:solidFill>
                  <a:latin typeface="+mj-ea"/>
                  <a:ea typeface="+mj-ea"/>
                </a:rPr>
                <a:t>Gomori</a:t>
              </a:r>
              <a:r>
                <a:rPr lang="zh-CN" altLang="en-US" b="1" dirty="0">
                  <a:solidFill>
                    <a:schemeClr val="bg1"/>
                  </a:solidFill>
                  <a:latin typeface="+mj-ea"/>
                  <a:ea typeface="+mj-ea"/>
                </a:rPr>
                <a:t>醛品红染色（弹力纤维瘤）</a:t>
              </a:r>
            </a:p>
          </p:txBody>
        </p:sp>
      </p:grpSp>
      <p:sp>
        <p:nvSpPr>
          <p:cNvPr id="2" name="文本框 1">
            <a:extLst>
              <a:ext uri="{FF2B5EF4-FFF2-40B4-BE49-F238E27FC236}">
                <a16:creationId xmlns:a16="http://schemas.microsoft.com/office/drawing/2014/main" id="{3AB1CF5C-51D6-4920-8076-57D22483A264}"/>
              </a:ext>
            </a:extLst>
          </p:cNvPr>
          <p:cNvSpPr txBox="1"/>
          <p:nvPr/>
        </p:nvSpPr>
        <p:spPr>
          <a:xfrm>
            <a:off x="2123850" y="5457373"/>
            <a:ext cx="8263618" cy="369332"/>
          </a:xfrm>
          <a:prstGeom prst="rect">
            <a:avLst/>
          </a:prstGeom>
          <a:noFill/>
        </p:spPr>
        <p:txBody>
          <a:bodyPr wrap="square" rtlCol="0">
            <a:spAutoFit/>
          </a:bodyPr>
          <a:lstStyle/>
          <a:p>
            <a:pPr algn="ctr"/>
            <a:r>
              <a:rPr lang="zh-CN" altLang="en-US" b="1" dirty="0">
                <a:latin typeface="+mj-ea"/>
                <a:ea typeface="+mj-ea"/>
              </a:rPr>
              <a:t>肺：肺泡间隔（毛细血管</a:t>
            </a:r>
            <a:r>
              <a:rPr lang="en-US" altLang="zh-CN" b="1" dirty="0">
                <a:latin typeface="+mj-ea"/>
                <a:ea typeface="+mj-ea"/>
              </a:rPr>
              <a:t>+</a:t>
            </a:r>
            <a:r>
              <a:rPr lang="zh-CN" altLang="en-US" b="1" dirty="0">
                <a:latin typeface="+mj-ea"/>
                <a:ea typeface="+mj-ea"/>
              </a:rPr>
              <a:t>弹力纤维）、厚壁血管、脏层胸膜均存在弹力纤维</a:t>
            </a: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ICON" val="#373732;#373732;#373732;#67328;#39997;"/>
</p:tagLst>
</file>

<file path=ppt/theme/theme1.xml><?xml version="1.0" encoding="utf-8"?>
<a:theme xmlns:a="http://schemas.openxmlformats.org/drawingml/2006/main" name="落枫（P界达人）">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医疗">
      <a:majorFont>
        <a:latin typeface="Arial Black"/>
        <a:ea typeface="阿里巴巴普惠体 2.0 105 Heavy"/>
        <a:cs typeface=""/>
      </a:majorFont>
      <a:minorFont>
        <a:latin typeface="Arial"/>
        <a:ea typeface="阿里巴巴普惠体 2.0 45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4444</TotalTime>
  <Pages>0</Pages>
  <Words>1195</Words>
  <Characters>0</Characters>
  <Application>Microsoft Office PowerPoint</Application>
  <DocSecurity>0</DocSecurity>
  <PresentationFormat>宽屏</PresentationFormat>
  <Lines>0</Lines>
  <Paragraphs>156</Paragraphs>
  <Slides>15</Slides>
  <Notes>12</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15</vt:i4>
      </vt:variant>
    </vt:vector>
  </HeadingPairs>
  <TitlesOfParts>
    <vt:vector size="26" baseType="lpstr">
      <vt:lpstr>阿里巴巴普惠体 2.0 105 Heavy</vt:lpstr>
      <vt:lpstr>阿里巴巴普惠体 2.0 45 Light</vt:lpstr>
      <vt:lpstr>阿里巴巴普惠体 2.0 55 Regular</vt:lpstr>
      <vt:lpstr>等线</vt:lpstr>
      <vt:lpstr>等线 Light</vt:lpstr>
      <vt:lpstr>汉仪雅酷黑 45W</vt:lpstr>
      <vt:lpstr>Arial</vt:lpstr>
      <vt:lpstr>Arial Black</vt:lpstr>
      <vt:lpstr>Bahnschrift SemiLight</vt:lpstr>
      <vt:lpstr>落枫（P界达人）</vt:lpstr>
      <vt:lpstr>Office 主题​​</vt:lpstr>
      <vt:lpstr>PowerPoint 演示文稿</vt:lpstr>
      <vt:lpstr>PowerPoint 演示文稿</vt:lpstr>
      <vt:lpstr>PowerPoint 演示文稿</vt:lpstr>
      <vt:lpstr>标题标题</vt:lpstr>
      <vt:lpstr>标题标题</vt:lpstr>
      <vt:lpstr>标题标题</vt:lpstr>
      <vt:lpstr>标题标题</vt:lpstr>
      <vt:lpstr>标题标题</vt:lpstr>
      <vt:lpstr>标题标题</vt:lpstr>
      <vt:lpstr>标题标题</vt:lpstr>
      <vt:lpstr>标题标题</vt:lpstr>
      <vt:lpstr>标题标题</vt:lpstr>
      <vt:lpstr>PowerPoint 演示文稿</vt:lpstr>
      <vt:lpstr>PowerPoint 演示文稿</vt:lpstr>
      <vt:lpstr>PowerPoint 演示文稿</vt:lpstr>
    </vt:vector>
  </TitlesOfParts>
  <Manager>51PPT模板网</Manager>
  <Company> </Company>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非小细胞肺癌的胸膜侵犯医学课件ppt模板</dc:title>
  <dc:subject/>
  <dc:creator>落枫</dc:creator>
  <cp:keywords>P界达人</cp:keywords>
  <dc:description>www.51pptmoban.com</dc:description>
  <cp:lastModifiedBy>Win user</cp:lastModifiedBy>
  <cp:revision>499</cp:revision>
  <dcterms:created xsi:type="dcterms:W3CDTF">2020-06-14T14:05:11Z</dcterms:created>
  <dcterms:modified xsi:type="dcterms:W3CDTF">2022-11-03T12:46:44Z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2052-10.1.0.5511</vt:lpwstr>
  </property>
</Properties>
</file>