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1018" r:id="rId2"/>
    <p:sldId id="1017" r:id="rId3"/>
    <p:sldId id="1019" r:id="rId4"/>
    <p:sldId id="1020" r:id="rId5"/>
    <p:sldId id="1016" r:id="rId6"/>
    <p:sldId id="1021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" userDrawn="1">
          <p15:clr>
            <a:srgbClr val="A4A3A4"/>
          </p15:clr>
        </p15:guide>
        <p15:guide id="2" pos="5440" userDrawn="1">
          <p15:clr>
            <a:srgbClr val="A4A3A4"/>
          </p15:clr>
        </p15:guide>
        <p15:guide id="4" orient="horz" pos="2074" userDrawn="1">
          <p15:clr>
            <a:srgbClr val="A4A3A4"/>
          </p15:clr>
        </p15:guide>
        <p15:guide id="5" orient="horz" pos="2944" userDrawn="1">
          <p15:clr>
            <a:srgbClr val="A4A3A4"/>
          </p15:clr>
        </p15:guide>
        <p15:guide id="6" orient="horz" pos="28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4D4D"/>
    <a:srgbClr val="B0DA37"/>
    <a:srgbClr val="708E1A"/>
    <a:srgbClr val="1871CA"/>
    <a:srgbClr val="FDFCF7"/>
    <a:srgbClr val="EEDEA9"/>
    <a:srgbClr val="5BA3EB"/>
    <a:srgbClr val="FF6B42"/>
    <a:srgbClr val="06BB9A"/>
    <a:srgbClr val="8E7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7" autoAdjust="0"/>
    <p:restoredTop sz="49635" autoAdjust="0"/>
  </p:normalViewPr>
  <p:slideViewPr>
    <p:cSldViewPr snapToGrid="0" snapToObjects="1">
      <p:cViewPr varScale="1">
        <p:scale>
          <a:sx n="89" d="100"/>
          <a:sy n="89" d="100"/>
        </p:scale>
        <p:origin x="102" y="594"/>
      </p:cViewPr>
      <p:guideLst>
        <p:guide pos="312"/>
        <p:guide pos="5440"/>
        <p:guide orient="horz" pos="2074"/>
        <p:guide orient="horz" pos="2944"/>
        <p:guide orient="horz"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93288695179882"/>
          <c:y val="0.27470236029069234"/>
          <c:w val="0.76017825581757714"/>
          <c:h val="0.660023664281122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871C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1-457F-92C9-EDEBFE88A1C2}"/>
              </c:ext>
            </c:extLst>
          </c:dPt>
          <c:dPt>
            <c:idx val="1"/>
            <c:invertIfNegative val="0"/>
            <c:bubble3D val="0"/>
            <c:spPr>
              <a:solidFill>
                <a:srgbClr val="F84D4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1-457F-92C9-EDEBFE88A1C2}"/>
              </c:ext>
            </c:extLst>
          </c:dPt>
          <c:dPt>
            <c:idx val="2"/>
            <c:invertIfNegative val="0"/>
            <c:bubble3D val="0"/>
            <c:spPr>
              <a:solidFill>
                <a:srgbClr val="FF6B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31-457F-92C9-EDEBFE88A1C2}"/>
              </c:ext>
            </c:extLst>
          </c:dPt>
          <c:dPt>
            <c:idx val="3"/>
            <c:invertIfNegative val="0"/>
            <c:bubble3D val="0"/>
            <c:spPr>
              <a:solidFill>
                <a:srgbClr val="06BB9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31-457F-92C9-EDEBFE88A1C2}"/>
              </c:ext>
            </c:extLst>
          </c:dPt>
          <c:dPt>
            <c:idx val="4"/>
            <c:invertIfNegative val="0"/>
            <c:bubble3D val="0"/>
            <c:spPr>
              <a:solidFill>
                <a:srgbClr val="8E7E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D31-457F-92C9-EDEBFE88A1C2}"/>
              </c:ext>
            </c:extLst>
          </c:dPt>
          <c:dPt>
            <c:idx val="5"/>
            <c:invertIfNegative val="0"/>
            <c:bubble3D val="0"/>
            <c:spPr>
              <a:solidFill>
                <a:srgbClr val="F4B91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D31-457F-92C9-EDEBFE88A1C2}"/>
              </c:ext>
            </c:extLst>
          </c:dPt>
          <c:dPt>
            <c:idx val="6"/>
            <c:invertIfNegative val="0"/>
            <c:bubble3D val="0"/>
            <c:spPr>
              <a:solidFill>
                <a:srgbClr val="5BA3EB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E-4D31-457F-92C9-EDEBFE88A1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Arial Rounded MT Bold" panose="020F070403050403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FBA仓储费</c:v>
                </c:pt>
                <c:pt idx="2">
                  <c:v>广告费</c:v>
                </c:pt>
                <c:pt idx="3">
                  <c:v>平台投放</c:v>
                </c:pt>
                <c:pt idx="4">
                  <c:v>物流费用</c:v>
                </c:pt>
                <c:pt idx="5">
                  <c:v>促销费用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32415.35</c:v>
                </c:pt>
                <c:pt idx="2">
                  <c:v>65412.21</c:v>
                </c:pt>
                <c:pt idx="3">
                  <c:v>124511.22</c:v>
                </c:pt>
                <c:pt idx="4">
                  <c:v>84641.52</c:v>
                </c:pt>
                <c:pt idx="5">
                  <c:v>13514.21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D31-457F-92C9-EDEBFE88A1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4363216"/>
        <c:axId val="1294379440"/>
      </c:barChart>
      <c:valAx>
        <c:axId val="1294379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94363216"/>
        <c:crosses val="autoZero"/>
        <c:crossBetween val="between"/>
      </c:valAx>
      <c:catAx>
        <c:axId val="12943632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Rounded MT Bold" panose="020F0704030504030204" pitchFamily="34" charset="0"/>
              </a:defRPr>
            </a:pPr>
            <a:endParaRPr lang="zh-CN"/>
          </a:p>
        </c:txPr>
        <c:crossAx val="12943794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400">
          <a:solidFill>
            <a:schemeClr val="tx1"/>
          </a:solidFill>
          <a:latin typeface="Abadi Extra Light" panose="020B0204020104020204" pitchFamily="34" charset="0"/>
          <a:ea typeface="+mj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93288695179882"/>
          <c:y val="0.27470236029069234"/>
          <c:w val="0.76017825581757714"/>
          <c:h val="0.660023664281122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871C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1-457F-92C9-EDEBFE88A1C2}"/>
              </c:ext>
            </c:extLst>
          </c:dPt>
          <c:dPt>
            <c:idx val="1"/>
            <c:invertIfNegative val="0"/>
            <c:bubble3D val="0"/>
            <c:spPr>
              <a:solidFill>
                <a:srgbClr val="F84D4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1-457F-92C9-EDEBFE88A1C2}"/>
              </c:ext>
            </c:extLst>
          </c:dPt>
          <c:dPt>
            <c:idx val="2"/>
            <c:invertIfNegative val="0"/>
            <c:bubble3D val="0"/>
            <c:spPr>
              <a:solidFill>
                <a:srgbClr val="FF6B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31-457F-92C9-EDEBFE88A1C2}"/>
              </c:ext>
            </c:extLst>
          </c:dPt>
          <c:dPt>
            <c:idx val="3"/>
            <c:invertIfNegative val="0"/>
            <c:bubble3D val="0"/>
            <c:spPr>
              <a:solidFill>
                <a:srgbClr val="06BB9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31-457F-92C9-EDEBFE88A1C2}"/>
              </c:ext>
            </c:extLst>
          </c:dPt>
          <c:dPt>
            <c:idx val="4"/>
            <c:invertIfNegative val="0"/>
            <c:bubble3D val="0"/>
            <c:spPr>
              <a:solidFill>
                <a:srgbClr val="8E7E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D31-457F-92C9-EDEBFE88A1C2}"/>
              </c:ext>
            </c:extLst>
          </c:dPt>
          <c:dPt>
            <c:idx val="5"/>
            <c:invertIfNegative val="0"/>
            <c:bubble3D val="0"/>
            <c:spPr>
              <a:solidFill>
                <a:srgbClr val="F4B91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D31-457F-92C9-EDEBFE88A1C2}"/>
              </c:ext>
            </c:extLst>
          </c:dPt>
          <c:dPt>
            <c:idx val="6"/>
            <c:invertIfNegative val="0"/>
            <c:bubble3D val="0"/>
            <c:spPr>
              <a:solidFill>
                <a:srgbClr val="5BA3EB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E-4D31-457F-92C9-EDEBFE88A1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Arial Rounded MT Bold" panose="020F070403050403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D31-457F-92C9-EDEBFE88A1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4363216"/>
        <c:axId val="1294379440"/>
      </c:barChart>
      <c:valAx>
        <c:axId val="1294379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94363216"/>
        <c:crosses val="autoZero"/>
        <c:crossBetween val="between"/>
      </c:valAx>
      <c:catAx>
        <c:axId val="12943632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Rounded MT Bold" panose="020F0704030504030204" pitchFamily="34" charset="0"/>
              </a:defRPr>
            </a:pPr>
            <a:endParaRPr lang="zh-CN"/>
          </a:p>
        </c:txPr>
        <c:crossAx val="12943794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400">
          <a:solidFill>
            <a:schemeClr val="tx1"/>
          </a:solidFill>
          <a:latin typeface="Abadi Extra Light" panose="020B0204020104020204" pitchFamily="34" charset="0"/>
          <a:ea typeface="+mj-ea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2022/11/8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644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755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63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14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68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57A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中度可信度描述已自动生成">
            <a:extLst>
              <a:ext uri="{FF2B5EF4-FFF2-40B4-BE49-F238E27FC236}">
                <a16:creationId xmlns:a16="http://schemas.microsoft.com/office/drawing/2014/main" id="{4377B824-1F8E-4D61-94A4-C6E53C51F7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48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250" y="-2000250"/>
            <a:ext cx="5143501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94" r="2094"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680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" userDrawn="1">
          <p15:clr>
            <a:srgbClr val="F26B43"/>
          </p15:clr>
        </p15:guide>
        <p15:guide id="2" pos="5440" userDrawn="1">
          <p15:clr>
            <a:srgbClr val="F26B43"/>
          </p15:clr>
        </p15:guide>
        <p15:guide id="3" orient="horz" pos="480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orient="horz" pos="2944" userDrawn="1">
          <p15:clr>
            <a:srgbClr val="F26B43"/>
          </p15:clr>
        </p15:guide>
        <p15:guide id="6" orient="horz" pos="28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3.wdp"/><Relationship Id="rId18" Type="http://schemas.openxmlformats.org/officeDocument/2006/relationships/image" Target="../media/image11.png"/><Relationship Id="rId3" Type="http://schemas.openxmlformats.org/officeDocument/2006/relationships/tags" Target="../tags/tag3.xml"/><Relationship Id="rId21" Type="http://schemas.openxmlformats.org/officeDocument/2006/relationships/image" Target="../media/image14.png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microsoft.com/office/2007/relationships/hdphoto" Target="../media/hdphoto4.wdp"/><Relationship Id="rId20" Type="http://schemas.openxmlformats.org/officeDocument/2006/relationships/image" Target="../media/image13.png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19" Type="http://schemas.openxmlformats.org/officeDocument/2006/relationships/image" Target="../media/image12.png"/><Relationship Id="rId4" Type="http://schemas.openxmlformats.org/officeDocument/2006/relationships/tags" Target="../tags/tag4.xml"/><Relationship Id="rId9" Type="http://schemas.openxmlformats.org/officeDocument/2006/relationships/image" Target="../media/image5.png"/><Relationship Id="rId14" Type="http://schemas.openxmlformats.org/officeDocument/2006/relationships/image" Target="../media/image8.png"/><Relationship Id="rId2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chart" Target="../charts/char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chart" Target="../charts/chart1.xml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6000">
              <a:srgbClr val="57A8FE">
                <a:lumMod val="86000"/>
              </a:srgbClr>
            </a:gs>
            <a:gs pos="100000">
              <a:srgbClr val="57A8FE">
                <a:lumMod val="87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D0DE7C13-C827-4297-8860-017C5170FD5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rcRect l="6906" t="24935" r="1471" b="23432"/>
          <a:stretch>
            <a:fillRect/>
          </a:stretch>
        </p:blipFill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id="{14203AE0-4BE2-4B2D-91C8-B0A513DDE007}"/>
              </a:ext>
            </a:extLst>
          </p:cNvPr>
          <p:cNvSpPr/>
          <p:nvPr/>
        </p:nvSpPr>
        <p:spPr bwMode="auto">
          <a:xfrm>
            <a:off x="571500" y="4020752"/>
            <a:ext cx="7648575" cy="1147959"/>
          </a:xfrm>
          <a:prstGeom prst="rect">
            <a:avLst/>
          </a:prstGeom>
          <a:solidFill>
            <a:srgbClr val="0156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3EBC6DFC-3BB9-4809-A858-6B49F89EF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03" y="927366"/>
            <a:ext cx="8886594" cy="179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en-US" altLang="zh-CN" sz="23900" b="1" i="1" dirty="0">
                <a:solidFill>
                  <a:srgbClr val="FFFFFF">
                    <a:alpha val="10000"/>
                  </a:srgbClr>
                </a:solidFill>
                <a:latin typeface="Facon" pitchFamily="2" charset="0"/>
              </a:rPr>
              <a:t>2022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FEE7A0-4FF7-4772-B09A-D6C7F7B28A97}"/>
              </a:ext>
            </a:extLst>
          </p:cNvPr>
          <p:cNvGrpSpPr/>
          <p:nvPr/>
        </p:nvGrpSpPr>
        <p:grpSpPr>
          <a:xfrm flipV="1">
            <a:off x="-496097" y="2858003"/>
            <a:ext cx="10112214" cy="3478794"/>
            <a:chOff x="-1" y="2486025"/>
            <a:chExt cx="9163304" cy="333270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FCABB21-D493-48B8-B53A-07BEB6CDD27C}"/>
                </a:ext>
              </a:extLst>
            </p:cNvPr>
            <p:cNvSpPr/>
            <p:nvPr/>
          </p:nvSpPr>
          <p:spPr bwMode="auto">
            <a:xfrm>
              <a:off x="-1" y="2486025"/>
              <a:ext cx="9144000" cy="2305096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90000"/>
                  </a:schemeClr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矩形 4">
              <a:extLst>
                <a:ext uri="{FF2B5EF4-FFF2-40B4-BE49-F238E27FC236}">
                  <a16:creationId xmlns:a16="http://schemas.microsoft.com/office/drawing/2014/main" id="{F3F42B41-A02F-46A5-AEA0-9A637839ACDF}"/>
                </a:ext>
              </a:extLst>
            </p:cNvPr>
            <p:cNvSpPr/>
            <p:nvPr/>
          </p:nvSpPr>
          <p:spPr bwMode="auto">
            <a:xfrm>
              <a:off x="0" y="3409545"/>
              <a:ext cx="9144000" cy="1371317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id="{1DB7AD00-A37F-4FB2-B189-4CB37C52588A}"/>
                </a:ext>
              </a:extLst>
            </p:cNvPr>
            <p:cNvSpPr/>
            <p:nvPr/>
          </p:nvSpPr>
          <p:spPr bwMode="auto">
            <a:xfrm flipV="1">
              <a:off x="19303" y="4622154"/>
              <a:ext cx="9144000" cy="1196579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91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344F0F-B8D6-4991-A5A1-01C9CD965055}"/>
              </a:ext>
            </a:extLst>
          </p:cNvPr>
          <p:cNvGrpSpPr/>
          <p:nvPr/>
        </p:nvGrpSpPr>
        <p:grpSpPr>
          <a:xfrm>
            <a:off x="3347703" y="3229336"/>
            <a:ext cx="2427768" cy="1406760"/>
            <a:chOff x="1885949" y="1654018"/>
            <a:chExt cx="5372100" cy="3019582"/>
          </a:xfrm>
          <a:effectLst>
            <a:outerShdw blurRad="190500" dist="38100" dir="5400000" algn="t" rotWithShape="0">
              <a:schemeClr val="accent1">
                <a:lumMod val="50000"/>
                <a:alpha val="40000"/>
              </a:schemeClr>
            </a:outerShdw>
          </a:effectLst>
        </p:grpSpPr>
        <p:pic>
          <p:nvPicPr>
            <p:cNvPr id="3" name="图片 2" descr="桌子上的电脑和手机&#10;&#10;描述已自动生成">
              <a:extLst>
                <a:ext uri="{FF2B5EF4-FFF2-40B4-BE49-F238E27FC236}">
                  <a16:creationId xmlns:a16="http://schemas.microsoft.com/office/drawing/2014/main" id="{087F3C08-429D-40F5-B636-59A81BAC80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08"/>
            <a:stretch/>
          </p:blipFill>
          <p:spPr>
            <a:xfrm>
              <a:off x="1885949" y="1654018"/>
              <a:ext cx="5372100" cy="3019582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4155A6B-27AC-47F5-A340-9FC738BC1AD1}"/>
                </a:ext>
              </a:extLst>
            </p:cNvPr>
            <p:cNvGrpSpPr/>
            <p:nvPr/>
          </p:nvGrpSpPr>
          <p:grpSpPr>
            <a:xfrm>
              <a:off x="4593431" y="2624858"/>
              <a:ext cx="388144" cy="82964"/>
              <a:chOff x="4310346" y="365706"/>
              <a:chExt cx="1525634" cy="326098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Rectangle 3">
                <a:extLst>
                  <a:ext uri="{FF2B5EF4-FFF2-40B4-BE49-F238E27FC236}">
                    <a16:creationId xmlns:a16="http://schemas.microsoft.com/office/drawing/2014/main" id="{B665FFFA-24CC-4635-A60F-654463D1E40D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813824" y="367618"/>
                <a:ext cx="1022156" cy="188624"/>
              </a:xfrm>
              <a:custGeom>
                <a:avLst/>
                <a:gdLst/>
                <a:ahLst/>
                <a:cxnLst/>
                <a:rect l="l" t="t" r="r" b="b"/>
                <a:pathLst>
                  <a:path w="1022156" h="188624">
                    <a:moveTo>
                      <a:pt x="55807" y="109614"/>
                    </a:moveTo>
                    <a:lnTo>
                      <a:pt x="51606" y="141418"/>
                    </a:lnTo>
                    <a:cubicBezTo>
                      <a:pt x="51206" y="143818"/>
                      <a:pt x="52006" y="145419"/>
                      <a:pt x="54007" y="146219"/>
                    </a:cubicBezTo>
                    <a:lnTo>
                      <a:pt x="66008" y="150419"/>
                    </a:lnTo>
                    <a:lnTo>
                      <a:pt x="79010" y="146219"/>
                    </a:lnTo>
                    <a:cubicBezTo>
                      <a:pt x="81143" y="145419"/>
                      <a:pt x="82344" y="143818"/>
                      <a:pt x="82610" y="141418"/>
                    </a:cubicBezTo>
                    <a:lnTo>
                      <a:pt x="86811" y="109614"/>
                    </a:lnTo>
                    <a:close/>
                    <a:moveTo>
                      <a:pt x="25403" y="87611"/>
                    </a:moveTo>
                    <a:lnTo>
                      <a:pt x="58607" y="87611"/>
                    </a:lnTo>
                    <a:lnTo>
                      <a:pt x="57807" y="93812"/>
                    </a:lnTo>
                    <a:lnTo>
                      <a:pt x="89011" y="93812"/>
                    </a:lnTo>
                    <a:lnTo>
                      <a:pt x="89011" y="93612"/>
                    </a:lnTo>
                    <a:cubicBezTo>
                      <a:pt x="89278" y="91879"/>
                      <a:pt x="90011" y="90445"/>
                      <a:pt x="91211" y="89312"/>
                    </a:cubicBezTo>
                    <a:cubicBezTo>
                      <a:pt x="92412" y="88178"/>
                      <a:pt x="93812" y="87611"/>
                      <a:pt x="95412" y="87611"/>
                    </a:cubicBezTo>
                    <a:lnTo>
                      <a:pt x="128016" y="87611"/>
                    </a:lnTo>
                    <a:lnTo>
                      <a:pt x="127216" y="93812"/>
                    </a:lnTo>
                    <a:lnTo>
                      <a:pt x="134417" y="93812"/>
                    </a:lnTo>
                    <a:lnTo>
                      <a:pt x="133017" y="105014"/>
                    </a:lnTo>
                    <a:cubicBezTo>
                      <a:pt x="132750" y="106347"/>
                      <a:pt x="132150" y="107447"/>
                      <a:pt x="131216" y="108314"/>
                    </a:cubicBezTo>
                    <a:cubicBezTo>
                      <a:pt x="130283" y="109181"/>
                      <a:pt x="129216" y="109614"/>
                      <a:pt x="128016" y="109614"/>
                    </a:cubicBezTo>
                    <a:lnTo>
                      <a:pt x="125016" y="109614"/>
                    </a:lnTo>
                    <a:lnTo>
                      <a:pt x="120415" y="145619"/>
                    </a:lnTo>
                    <a:cubicBezTo>
                      <a:pt x="120015" y="148419"/>
                      <a:pt x="118948" y="150953"/>
                      <a:pt x="117215" y="153220"/>
                    </a:cubicBezTo>
                    <a:cubicBezTo>
                      <a:pt x="115481" y="155353"/>
                      <a:pt x="113347" y="156820"/>
                      <a:pt x="110814" y="157620"/>
                    </a:cubicBezTo>
                    <a:lnTo>
                      <a:pt x="98212" y="161021"/>
                    </a:lnTo>
                    <a:lnTo>
                      <a:pt x="110014" y="165021"/>
                    </a:lnTo>
                    <a:cubicBezTo>
                      <a:pt x="114281" y="166488"/>
                      <a:pt x="117548" y="169122"/>
                      <a:pt x="119815" y="172922"/>
                    </a:cubicBezTo>
                    <a:cubicBezTo>
                      <a:pt x="122082" y="176723"/>
                      <a:pt x="122949" y="180956"/>
                      <a:pt x="122415" y="185624"/>
                    </a:cubicBezTo>
                    <a:lnTo>
                      <a:pt x="122015" y="188224"/>
                    </a:lnTo>
                    <a:lnTo>
                      <a:pt x="63408" y="170822"/>
                    </a:lnTo>
                    <a:lnTo>
                      <a:pt x="0" y="188224"/>
                    </a:lnTo>
                    <a:lnTo>
                      <a:pt x="600" y="183823"/>
                    </a:lnTo>
                    <a:cubicBezTo>
                      <a:pt x="2200" y="174756"/>
                      <a:pt x="7134" y="168755"/>
                      <a:pt x="15402" y="165821"/>
                    </a:cubicBezTo>
                    <a:lnTo>
                      <a:pt x="30804" y="161021"/>
                    </a:lnTo>
                    <a:lnTo>
                      <a:pt x="19402" y="157620"/>
                    </a:lnTo>
                    <a:cubicBezTo>
                      <a:pt x="17002" y="156820"/>
                      <a:pt x="15202" y="155353"/>
                      <a:pt x="14002" y="153220"/>
                    </a:cubicBezTo>
                    <a:cubicBezTo>
                      <a:pt x="12802" y="151219"/>
                      <a:pt x="12402" y="148819"/>
                      <a:pt x="12802" y="146019"/>
                    </a:cubicBezTo>
                    <a:lnTo>
                      <a:pt x="17602" y="109614"/>
                    </a:lnTo>
                    <a:lnTo>
                      <a:pt x="10401" y="109614"/>
                    </a:lnTo>
                    <a:lnTo>
                      <a:pt x="12001" y="98013"/>
                    </a:lnTo>
                    <a:cubicBezTo>
                      <a:pt x="12135" y="96813"/>
                      <a:pt x="12635" y="95812"/>
                      <a:pt x="13502" y="95012"/>
                    </a:cubicBezTo>
                    <a:cubicBezTo>
                      <a:pt x="14368" y="94212"/>
                      <a:pt x="15335" y="93812"/>
                      <a:pt x="16402" y="93812"/>
                    </a:cubicBezTo>
                    <a:lnTo>
                      <a:pt x="19602" y="93812"/>
                    </a:lnTo>
                    <a:lnTo>
                      <a:pt x="19802" y="92812"/>
                    </a:lnTo>
                    <a:cubicBezTo>
                      <a:pt x="19936" y="91345"/>
                      <a:pt x="20536" y="90112"/>
                      <a:pt x="21603" y="89112"/>
                    </a:cubicBezTo>
                    <a:cubicBezTo>
                      <a:pt x="22669" y="88111"/>
                      <a:pt x="23936" y="87611"/>
                      <a:pt x="25403" y="87611"/>
                    </a:cubicBezTo>
                    <a:close/>
                    <a:moveTo>
                      <a:pt x="730777" y="87211"/>
                    </a:moveTo>
                    <a:lnTo>
                      <a:pt x="751780" y="87211"/>
                    </a:lnTo>
                    <a:lnTo>
                      <a:pt x="745179" y="162221"/>
                    </a:lnTo>
                    <a:cubicBezTo>
                      <a:pt x="739578" y="162221"/>
                      <a:pt x="734944" y="160020"/>
                      <a:pt x="731277" y="155620"/>
                    </a:cubicBezTo>
                    <a:cubicBezTo>
                      <a:pt x="727610" y="151219"/>
                      <a:pt x="725976" y="145952"/>
                      <a:pt x="726376" y="139818"/>
                    </a:cubicBezTo>
                    <a:close/>
                    <a:moveTo>
                      <a:pt x="616363" y="87211"/>
                    </a:moveTo>
                    <a:lnTo>
                      <a:pt x="637365" y="87211"/>
                    </a:lnTo>
                    <a:lnTo>
                      <a:pt x="627164" y="145419"/>
                    </a:lnTo>
                    <a:cubicBezTo>
                      <a:pt x="626231" y="150486"/>
                      <a:pt x="624030" y="154553"/>
                      <a:pt x="620563" y="157620"/>
                    </a:cubicBezTo>
                    <a:cubicBezTo>
                      <a:pt x="617096" y="160687"/>
                      <a:pt x="613096" y="162221"/>
                      <a:pt x="608562" y="162221"/>
                    </a:cubicBezTo>
                    <a:lnTo>
                      <a:pt x="603561" y="162221"/>
                    </a:lnTo>
                    <a:close/>
                    <a:moveTo>
                      <a:pt x="836733" y="86211"/>
                    </a:moveTo>
                    <a:lnTo>
                      <a:pt x="863336" y="86211"/>
                    </a:lnTo>
                    <a:lnTo>
                      <a:pt x="859936" y="111214"/>
                    </a:lnTo>
                    <a:lnTo>
                      <a:pt x="872138" y="111214"/>
                    </a:lnTo>
                    <a:lnTo>
                      <a:pt x="870937" y="119415"/>
                    </a:lnTo>
                    <a:cubicBezTo>
                      <a:pt x="870671" y="121682"/>
                      <a:pt x="869737" y="123516"/>
                      <a:pt x="868137" y="124916"/>
                    </a:cubicBezTo>
                    <a:cubicBezTo>
                      <a:pt x="866537" y="126316"/>
                      <a:pt x="864737" y="127016"/>
                      <a:pt x="862736" y="127016"/>
                    </a:cubicBezTo>
                    <a:lnTo>
                      <a:pt x="857936" y="127016"/>
                    </a:lnTo>
                    <a:lnTo>
                      <a:pt x="852535" y="167821"/>
                    </a:lnTo>
                    <a:lnTo>
                      <a:pt x="864737" y="167021"/>
                    </a:lnTo>
                    <a:lnTo>
                      <a:pt x="863536" y="175422"/>
                    </a:lnTo>
                    <a:cubicBezTo>
                      <a:pt x="863270" y="177689"/>
                      <a:pt x="862370" y="179556"/>
                      <a:pt x="860836" y="181023"/>
                    </a:cubicBezTo>
                    <a:cubicBezTo>
                      <a:pt x="859303" y="182490"/>
                      <a:pt x="857469" y="183290"/>
                      <a:pt x="855336" y="183423"/>
                    </a:cubicBezTo>
                    <a:lnTo>
                      <a:pt x="769525" y="188224"/>
                    </a:lnTo>
                    <a:lnTo>
                      <a:pt x="770525" y="179823"/>
                    </a:lnTo>
                    <a:cubicBezTo>
                      <a:pt x="770925" y="177556"/>
                      <a:pt x="771858" y="175689"/>
                      <a:pt x="773325" y="174222"/>
                    </a:cubicBezTo>
                    <a:cubicBezTo>
                      <a:pt x="774792" y="172755"/>
                      <a:pt x="776592" y="171889"/>
                      <a:pt x="778726" y="171622"/>
                    </a:cubicBezTo>
                    <a:lnTo>
                      <a:pt x="778926" y="171622"/>
                    </a:lnTo>
                    <a:lnTo>
                      <a:pt x="787927" y="103613"/>
                    </a:lnTo>
                    <a:cubicBezTo>
                      <a:pt x="788327" y="100946"/>
                      <a:pt x="789494" y="98713"/>
                      <a:pt x="791427" y="96913"/>
                    </a:cubicBezTo>
                    <a:cubicBezTo>
                      <a:pt x="793361" y="95112"/>
                      <a:pt x="795595" y="94212"/>
                      <a:pt x="798128" y="94212"/>
                    </a:cubicBezTo>
                    <a:lnTo>
                      <a:pt x="816131" y="94212"/>
                    </a:lnTo>
                    <a:lnTo>
                      <a:pt x="805929" y="170222"/>
                    </a:lnTo>
                    <a:lnTo>
                      <a:pt x="816531" y="169822"/>
                    </a:lnTo>
                    <a:lnTo>
                      <a:pt x="826332" y="95812"/>
                    </a:lnTo>
                    <a:cubicBezTo>
                      <a:pt x="826732" y="93012"/>
                      <a:pt x="827932" y="90712"/>
                      <a:pt x="829932" y="88912"/>
                    </a:cubicBezTo>
                    <a:cubicBezTo>
                      <a:pt x="831933" y="87111"/>
                      <a:pt x="834199" y="86211"/>
                      <a:pt x="836733" y="86211"/>
                    </a:cubicBezTo>
                    <a:close/>
                    <a:moveTo>
                      <a:pt x="570757" y="78010"/>
                    </a:moveTo>
                    <a:lnTo>
                      <a:pt x="594960" y="78010"/>
                    </a:lnTo>
                    <a:lnTo>
                      <a:pt x="591360" y="106214"/>
                    </a:lnTo>
                    <a:lnTo>
                      <a:pt x="605961" y="106214"/>
                    </a:lnTo>
                    <a:lnTo>
                      <a:pt x="604961" y="114015"/>
                    </a:lnTo>
                    <a:cubicBezTo>
                      <a:pt x="604561" y="116415"/>
                      <a:pt x="603561" y="118382"/>
                      <a:pt x="601961" y="119915"/>
                    </a:cubicBezTo>
                    <a:cubicBezTo>
                      <a:pt x="600361" y="121449"/>
                      <a:pt x="598494" y="122216"/>
                      <a:pt x="596360" y="122216"/>
                    </a:cubicBezTo>
                    <a:lnTo>
                      <a:pt x="589359" y="122216"/>
                    </a:lnTo>
                    <a:lnTo>
                      <a:pt x="583359" y="168221"/>
                    </a:lnTo>
                    <a:lnTo>
                      <a:pt x="597960" y="167421"/>
                    </a:lnTo>
                    <a:lnTo>
                      <a:pt x="596560" y="178023"/>
                    </a:lnTo>
                    <a:cubicBezTo>
                      <a:pt x="596427" y="179623"/>
                      <a:pt x="595827" y="180956"/>
                      <a:pt x="594760" y="182023"/>
                    </a:cubicBezTo>
                    <a:cubicBezTo>
                      <a:pt x="593693" y="183090"/>
                      <a:pt x="592426" y="183690"/>
                      <a:pt x="590959" y="183823"/>
                    </a:cubicBezTo>
                    <a:lnTo>
                      <a:pt x="512350" y="188624"/>
                    </a:lnTo>
                    <a:lnTo>
                      <a:pt x="513750" y="177023"/>
                    </a:lnTo>
                    <a:cubicBezTo>
                      <a:pt x="514017" y="175689"/>
                      <a:pt x="514583" y="174622"/>
                      <a:pt x="515450" y="173822"/>
                    </a:cubicBezTo>
                    <a:cubicBezTo>
                      <a:pt x="516317" y="173022"/>
                      <a:pt x="517350" y="172555"/>
                      <a:pt x="518550" y="172422"/>
                    </a:cubicBezTo>
                    <a:lnTo>
                      <a:pt x="528552" y="94812"/>
                    </a:lnTo>
                    <a:cubicBezTo>
                      <a:pt x="528952" y="92279"/>
                      <a:pt x="529985" y="90212"/>
                      <a:pt x="531652" y="88612"/>
                    </a:cubicBezTo>
                    <a:cubicBezTo>
                      <a:pt x="533319" y="87011"/>
                      <a:pt x="535286" y="86211"/>
                      <a:pt x="537553" y="86211"/>
                    </a:cubicBezTo>
                    <a:lnTo>
                      <a:pt x="553555" y="86211"/>
                    </a:lnTo>
                    <a:lnTo>
                      <a:pt x="542553" y="170822"/>
                    </a:lnTo>
                    <a:lnTo>
                      <a:pt x="551755" y="170222"/>
                    </a:lnTo>
                    <a:lnTo>
                      <a:pt x="562556" y="85811"/>
                    </a:lnTo>
                    <a:cubicBezTo>
                      <a:pt x="562956" y="83544"/>
                      <a:pt x="563923" y="81677"/>
                      <a:pt x="565456" y="80210"/>
                    </a:cubicBezTo>
                    <a:cubicBezTo>
                      <a:pt x="566990" y="78744"/>
                      <a:pt x="568757" y="78010"/>
                      <a:pt x="570757" y="78010"/>
                    </a:cubicBezTo>
                    <a:close/>
                    <a:moveTo>
                      <a:pt x="282378" y="50807"/>
                    </a:moveTo>
                    <a:lnTo>
                      <a:pt x="482203" y="50807"/>
                    </a:lnTo>
                    <a:lnTo>
                      <a:pt x="479603" y="68809"/>
                    </a:lnTo>
                    <a:lnTo>
                      <a:pt x="413595" y="103613"/>
                    </a:lnTo>
                    <a:lnTo>
                      <a:pt x="496605" y="103613"/>
                    </a:lnTo>
                    <a:lnTo>
                      <a:pt x="494605" y="114815"/>
                    </a:lnTo>
                    <a:cubicBezTo>
                      <a:pt x="494071" y="117348"/>
                      <a:pt x="492738" y="119682"/>
                      <a:pt x="490604" y="121816"/>
                    </a:cubicBezTo>
                    <a:cubicBezTo>
                      <a:pt x="488204" y="123816"/>
                      <a:pt x="485470" y="124816"/>
                      <a:pt x="482403" y="124816"/>
                    </a:cubicBezTo>
                    <a:lnTo>
                      <a:pt x="406794" y="124816"/>
                    </a:lnTo>
                    <a:lnTo>
                      <a:pt x="400593" y="169822"/>
                    </a:lnTo>
                    <a:cubicBezTo>
                      <a:pt x="400193" y="172222"/>
                      <a:pt x="399259" y="174622"/>
                      <a:pt x="397793" y="177023"/>
                    </a:cubicBezTo>
                    <a:cubicBezTo>
                      <a:pt x="396326" y="179423"/>
                      <a:pt x="394459" y="181490"/>
                      <a:pt x="392192" y="183223"/>
                    </a:cubicBezTo>
                    <a:cubicBezTo>
                      <a:pt x="387258" y="186824"/>
                      <a:pt x="381857" y="188624"/>
                      <a:pt x="375990" y="188624"/>
                    </a:cubicBezTo>
                    <a:lnTo>
                      <a:pt x="303381" y="188624"/>
                    </a:lnTo>
                    <a:lnTo>
                      <a:pt x="304781" y="184223"/>
                    </a:lnTo>
                    <a:cubicBezTo>
                      <a:pt x="308248" y="175556"/>
                      <a:pt x="314115" y="171222"/>
                      <a:pt x="322383" y="171222"/>
                    </a:cubicBezTo>
                    <a:lnTo>
                      <a:pt x="345586" y="171222"/>
                    </a:lnTo>
                    <a:cubicBezTo>
                      <a:pt x="347720" y="171222"/>
                      <a:pt x="349586" y="170422"/>
                      <a:pt x="351187" y="168822"/>
                    </a:cubicBezTo>
                    <a:cubicBezTo>
                      <a:pt x="352787" y="167621"/>
                      <a:pt x="353654" y="166155"/>
                      <a:pt x="353787" y="164421"/>
                    </a:cubicBezTo>
                    <a:lnTo>
                      <a:pt x="359588" y="124816"/>
                    </a:lnTo>
                    <a:lnTo>
                      <a:pt x="255175" y="124816"/>
                    </a:lnTo>
                    <a:lnTo>
                      <a:pt x="257175" y="111614"/>
                    </a:lnTo>
                    <a:cubicBezTo>
                      <a:pt x="257708" y="109347"/>
                      <a:pt x="259109" y="107414"/>
                      <a:pt x="261375" y="105814"/>
                    </a:cubicBezTo>
                    <a:cubicBezTo>
                      <a:pt x="263509" y="104347"/>
                      <a:pt x="266043" y="103613"/>
                      <a:pt x="268976" y="103613"/>
                    </a:cubicBezTo>
                    <a:lnTo>
                      <a:pt x="362588" y="103613"/>
                    </a:lnTo>
                    <a:lnTo>
                      <a:pt x="363588" y="96012"/>
                    </a:lnTo>
                    <a:lnTo>
                      <a:pt x="413995" y="70209"/>
                    </a:lnTo>
                    <a:lnTo>
                      <a:pt x="303781" y="70209"/>
                    </a:lnTo>
                    <a:cubicBezTo>
                      <a:pt x="298713" y="70209"/>
                      <a:pt x="294713" y="69009"/>
                      <a:pt x="291779" y="66609"/>
                    </a:cubicBezTo>
                    <a:cubicBezTo>
                      <a:pt x="289112" y="64342"/>
                      <a:pt x="286979" y="61208"/>
                      <a:pt x="285378" y="57208"/>
                    </a:cubicBezTo>
                    <a:close/>
                    <a:moveTo>
                      <a:pt x="104213" y="45406"/>
                    </a:moveTo>
                    <a:lnTo>
                      <a:pt x="128216" y="45406"/>
                    </a:lnTo>
                    <a:cubicBezTo>
                      <a:pt x="129549" y="45406"/>
                      <a:pt x="130683" y="45873"/>
                      <a:pt x="131616" y="46806"/>
                    </a:cubicBezTo>
                    <a:cubicBezTo>
                      <a:pt x="132550" y="47740"/>
                      <a:pt x="133083" y="48873"/>
                      <a:pt x="133217" y="50207"/>
                    </a:cubicBezTo>
                    <a:lnTo>
                      <a:pt x="136017" y="81211"/>
                    </a:lnTo>
                    <a:lnTo>
                      <a:pt x="120015" y="81211"/>
                    </a:lnTo>
                    <a:cubicBezTo>
                      <a:pt x="116415" y="81211"/>
                      <a:pt x="113314" y="79977"/>
                      <a:pt x="110714" y="77510"/>
                    </a:cubicBezTo>
                    <a:cubicBezTo>
                      <a:pt x="108113" y="75043"/>
                      <a:pt x="106613" y="71876"/>
                      <a:pt x="106213" y="68009"/>
                    </a:cubicBezTo>
                    <a:close/>
                    <a:moveTo>
                      <a:pt x="31804" y="45406"/>
                    </a:moveTo>
                    <a:lnTo>
                      <a:pt x="55407" y="45406"/>
                    </a:lnTo>
                    <a:lnTo>
                      <a:pt x="48806" y="64408"/>
                    </a:lnTo>
                    <a:cubicBezTo>
                      <a:pt x="43739" y="75610"/>
                      <a:pt x="36138" y="81211"/>
                      <a:pt x="26003" y="81211"/>
                    </a:cubicBezTo>
                    <a:lnTo>
                      <a:pt x="14202" y="81211"/>
                    </a:lnTo>
                    <a:lnTo>
                      <a:pt x="24803" y="50607"/>
                    </a:lnTo>
                    <a:cubicBezTo>
                      <a:pt x="26403" y="47140"/>
                      <a:pt x="28737" y="45406"/>
                      <a:pt x="31804" y="45406"/>
                    </a:cubicBezTo>
                    <a:close/>
                    <a:moveTo>
                      <a:pt x="215827" y="31204"/>
                    </a:moveTo>
                    <a:lnTo>
                      <a:pt x="244431" y="31204"/>
                    </a:lnTo>
                    <a:lnTo>
                      <a:pt x="204826" y="125816"/>
                    </a:lnTo>
                    <a:lnTo>
                      <a:pt x="223028" y="188624"/>
                    </a:lnTo>
                    <a:lnTo>
                      <a:pt x="208826" y="188624"/>
                    </a:lnTo>
                    <a:cubicBezTo>
                      <a:pt x="194424" y="188624"/>
                      <a:pt x="183890" y="180423"/>
                      <a:pt x="177222" y="164021"/>
                    </a:cubicBezTo>
                    <a:lnTo>
                      <a:pt x="177022" y="163421"/>
                    </a:lnTo>
                    <a:cubicBezTo>
                      <a:pt x="167288" y="180223"/>
                      <a:pt x="154153" y="188624"/>
                      <a:pt x="137617" y="188624"/>
                    </a:cubicBezTo>
                    <a:lnTo>
                      <a:pt x="126216" y="188624"/>
                    </a:lnTo>
                    <a:lnTo>
                      <a:pt x="159220" y="121616"/>
                    </a:lnTo>
                    <a:lnTo>
                      <a:pt x="145218" y="52207"/>
                    </a:lnTo>
                    <a:lnTo>
                      <a:pt x="174622" y="52207"/>
                    </a:lnTo>
                    <a:cubicBezTo>
                      <a:pt x="176755" y="52207"/>
                      <a:pt x="178589" y="52874"/>
                      <a:pt x="180122" y="54207"/>
                    </a:cubicBezTo>
                    <a:cubicBezTo>
                      <a:pt x="181656" y="55541"/>
                      <a:pt x="182689" y="57341"/>
                      <a:pt x="183223" y="59608"/>
                    </a:cubicBezTo>
                    <a:lnTo>
                      <a:pt x="187423" y="80611"/>
                    </a:lnTo>
                    <a:lnTo>
                      <a:pt x="206026" y="38005"/>
                    </a:lnTo>
                    <a:cubicBezTo>
                      <a:pt x="208293" y="33471"/>
                      <a:pt x="211560" y="31204"/>
                      <a:pt x="215827" y="31204"/>
                    </a:cubicBezTo>
                    <a:close/>
                    <a:moveTo>
                      <a:pt x="289579" y="8001"/>
                    </a:moveTo>
                    <a:lnTo>
                      <a:pt x="311982" y="8001"/>
                    </a:lnTo>
                    <a:lnTo>
                      <a:pt x="306981" y="43806"/>
                    </a:lnTo>
                    <a:lnTo>
                      <a:pt x="264976" y="43806"/>
                    </a:lnTo>
                    <a:lnTo>
                      <a:pt x="267376" y="27604"/>
                    </a:lnTo>
                    <a:cubicBezTo>
                      <a:pt x="268176" y="22137"/>
                      <a:pt x="270710" y="17536"/>
                      <a:pt x="274977" y="13802"/>
                    </a:cubicBezTo>
                    <a:cubicBezTo>
                      <a:pt x="279244" y="9935"/>
                      <a:pt x="284112" y="8001"/>
                      <a:pt x="289579" y="8001"/>
                    </a:cubicBezTo>
                    <a:close/>
                    <a:moveTo>
                      <a:pt x="759981" y="3601"/>
                    </a:moveTo>
                    <a:lnTo>
                      <a:pt x="764981" y="3601"/>
                    </a:lnTo>
                    <a:lnTo>
                      <a:pt x="752780" y="79010"/>
                    </a:lnTo>
                    <a:lnTo>
                      <a:pt x="731777" y="79010"/>
                    </a:lnTo>
                    <a:lnTo>
                      <a:pt x="741378" y="20403"/>
                    </a:lnTo>
                    <a:cubicBezTo>
                      <a:pt x="742312" y="15469"/>
                      <a:pt x="744512" y="11435"/>
                      <a:pt x="747979" y="8301"/>
                    </a:cubicBezTo>
                    <a:cubicBezTo>
                      <a:pt x="751446" y="5168"/>
                      <a:pt x="755447" y="3601"/>
                      <a:pt x="759981" y="3601"/>
                    </a:cubicBezTo>
                    <a:close/>
                    <a:moveTo>
                      <a:pt x="624764" y="3601"/>
                    </a:moveTo>
                    <a:cubicBezTo>
                      <a:pt x="630231" y="3601"/>
                      <a:pt x="634798" y="5801"/>
                      <a:pt x="638465" y="10202"/>
                    </a:cubicBezTo>
                    <a:cubicBezTo>
                      <a:pt x="642133" y="14602"/>
                      <a:pt x="643766" y="19936"/>
                      <a:pt x="643366" y="26204"/>
                    </a:cubicBezTo>
                    <a:lnTo>
                      <a:pt x="638565" y="79010"/>
                    </a:lnTo>
                    <a:lnTo>
                      <a:pt x="617363" y="79010"/>
                    </a:lnTo>
                    <a:close/>
                    <a:moveTo>
                      <a:pt x="537753" y="1801"/>
                    </a:moveTo>
                    <a:lnTo>
                      <a:pt x="570157" y="1801"/>
                    </a:lnTo>
                    <a:lnTo>
                      <a:pt x="568157" y="16402"/>
                    </a:lnTo>
                    <a:lnTo>
                      <a:pt x="567356" y="24003"/>
                    </a:lnTo>
                    <a:lnTo>
                      <a:pt x="563356" y="53807"/>
                    </a:lnTo>
                    <a:cubicBezTo>
                      <a:pt x="563223" y="54874"/>
                      <a:pt x="563423" y="55741"/>
                      <a:pt x="563956" y="56407"/>
                    </a:cubicBezTo>
                    <a:cubicBezTo>
                      <a:pt x="564490" y="57208"/>
                      <a:pt x="565290" y="57608"/>
                      <a:pt x="566356" y="57608"/>
                    </a:cubicBezTo>
                    <a:lnTo>
                      <a:pt x="573157" y="57608"/>
                    </a:lnTo>
                    <a:cubicBezTo>
                      <a:pt x="573957" y="57608"/>
                      <a:pt x="574757" y="57208"/>
                      <a:pt x="575558" y="56407"/>
                    </a:cubicBezTo>
                    <a:cubicBezTo>
                      <a:pt x="576358" y="55741"/>
                      <a:pt x="576824" y="54874"/>
                      <a:pt x="576958" y="53807"/>
                    </a:cubicBezTo>
                    <a:lnTo>
                      <a:pt x="581758" y="16402"/>
                    </a:lnTo>
                    <a:lnTo>
                      <a:pt x="572157" y="16402"/>
                    </a:lnTo>
                    <a:lnTo>
                      <a:pt x="574157" y="1801"/>
                    </a:lnTo>
                    <a:lnTo>
                      <a:pt x="615763" y="1801"/>
                    </a:lnTo>
                    <a:lnTo>
                      <a:pt x="608762" y="55607"/>
                    </a:lnTo>
                    <a:cubicBezTo>
                      <a:pt x="608228" y="60408"/>
                      <a:pt x="606161" y="64475"/>
                      <a:pt x="602561" y="67809"/>
                    </a:cubicBezTo>
                    <a:cubicBezTo>
                      <a:pt x="599094" y="71143"/>
                      <a:pt x="595160" y="72810"/>
                      <a:pt x="590759" y="72810"/>
                    </a:cubicBezTo>
                    <a:lnTo>
                      <a:pt x="544554" y="72810"/>
                    </a:lnTo>
                    <a:cubicBezTo>
                      <a:pt x="540153" y="72810"/>
                      <a:pt x="536619" y="71143"/>
                      <a:pt x="533952" y="67809"/>
                    </a:cubicBezTo>
                    <a:cubicBezTo>
                      <a:pt x="531285" y="64475"/>
                      <a:pt x="530285" y="60408"/>
                      <a:pt x="530952" y="55607"/>
                    </a:cubicBezTo>
                    <a:close/>
                    <a:moveTo>
                      <a:pt x="797928" y="1601"/>
                    </a:moveTo>
                    <a:lnTo>
                      <a:pt x="833533" y="1601"/>
                    </a:lnTo>
                    <a:lnTo>
                      <a:pt x="831532" y="16002"/>
                    </a:lnTo>
                    <a:lnTo>
                      <a:pt x="831132" y="19403"/>
                    </a:lnTo>
                    <a:lnTo>
                      <a:pt x="825532" y="62008"/>
                    </a:lnTo>
                    <a:cubicBezTo>
                      <a:pt x="825398" y="63075"/>
                      <a:pt x="825598" y="63942"/>
                      <a:pt x="826132" y="64609"/>
                    </a:cubicBezTo>
                    <a:cubicBezTo>
                      <a:pt x="826532" y="65409"/>
                      <a:pt x="827332" y="65809"/>
                      <a:pt x="828532" y="65809"/>
                    </a:cubicBezTo>
                    <a:lnTo>
                      <a:pt x="837333" y="65809"/>
                    </a:lnTo>
                    <a:cubicBezTo>
                      <a:pt x="838267" y="65809"/>
                      <a:pt x="839133" y="65409"/>
                      <a:pt x="839934" y="64609"/>
                    </a:cubicBezTo>
                    <a:cubicBezTo>
                      <a:pt x="840734" y="63942"/>
                      <a:pt x="841200" y="63075"/>
                      <a:pt x="841334" y="62008"/>
                    </a:cubicBezTo>
                    <a:lnTo>
                      <a:pt x="847334" y="16002"/>
                    </a:lnTo>
                    <a:lnTo>
                      <a:pt x="835933" y="16002"/>
                    </a:lnTo>
                    <a:lnTo>
                      <a:pt x="837733" y="1601"/>
                    </a:lnTo>
                    <a:lnTo>
                      <a:pt x="884939" y="1601"/>
                    </a:lnTo>
                    <a:lnTo>
                      <a:pt x="876738" y="63608"/>
                    </a:lnTo>
                    <a:cubicBezTo>
                      <a:pt x="876205" y="68409"/>
                      <a:pt x="874204" y="72476"/>
                      <a:pt x="870737" y="75810"/>
                    </a:cubicBezTo>
                    <a:cubicBezTo>
                      <a:pt x="867404" y="79144"/>
                      <a:pt x="863470" y="80811"/>
                      <a:pt x="858936" y="80811"/>
                    </a:cubicBezTo>
                    <a:lnTo>
                      <a:pt x="803729" y="80811"/>
                    </a:lnTo>
                    <a:cubicBezTo>
                      <a:pt x="799195" y="80811"/>
                      <a:pt x="795595" y="79144"/>
                      <a:pt x="792928" y="75810"/>
                    </a:cubicBezTo>
                    <a:cubicBezTo>
                      <a:pt x="790127" y="72476"/>
                      <a:pt x="789060" y="68409"/>
                      <a:pt x="789727" y="63608"/>
                    </a:cubicBezTo>
                    <a:close/>
                    <a:moveTo>
                      <a:pt x="74009" y="601"/>
                    </a:moveTo>
                    <a:lnTo>
                      <a:pt x="104013" y="601"/>
                    </a:lnTo>
                    <a:lnTo>
                      <a:pt x="100813" y="25404"/>
                    </a:lnTo>
                    <a:lnTo>
                      <a:pt x="106413" y="25404"/>
                    </a:lnTo>
                    <a:lnTo>
                      <a:pt x="109414" y="14202"/>
                    </a:lnTo>
                    <a:cubicBezTo>
                      <a:pt x="112214" y="7001"/>
                      <a:pt x="116748" y="3401"/>
                      <a:pt x="123015" y="3401"/>
                    </a:cubicBezTo>
                    <a:lnTo>
                      <a:pt x="142418" y="3401"/>
                    </a:lnTo>
                    <a:lnTo>
                      <a:pt x="136617" y="25404"/>
                    </a:lnTo>
                    <a:lnTo>
                      <a:pt x="143418" y="25404"/>
                    </a:lnTo>
                    <a:lnTo>
                      <a:pt x="142218" y="34405"/>
                    </a:lnTo>
                    <a:cubicBezTo>
                      <a:pt x="141951" y="36405"/>
                      <a:pt x="141151" y="38005"/>
                      <a:pt x="139817" y="39205"/>
                    </a:cubicBezTo>
                    <a:cubicBezTo>
                      <a:pt x="138484" y="40405"/>
                      <a:pt x="136884" y="41006"/>
                      <a:pt x="135017" y="41006"/>
                    </a:cubicBezTo>
                    <a:lnTo>
                      <a:pt x="98612" y="41006"/>
                    </a:lnTo>
                    <a:lnTo>
                      <a:pt x="94812" y="70409"/>
                    </a:lnTo>
                    <a:cubicBezTo>
                      <a:pt x="94278" y="73610"/>
                      <a:pt x="92912" y="76210"/>
                      <a:pt x="90711" y="78210"/>
                    </a:cubicBezTo>
                    <a:cubicBezTo>
                      <a:pt x="88511" y="80210"/>
                      <a:pt x="85944" y="81211"/>
                      <a:pt x="83010" y="81211"/>
                    </a:cubicBezTo>
                    <a:lnTo>
                      <a:pt x="57007" y="81211"/>
                    </a:lnTo>
                    <a:lnTo>
                      <a:pt x="62208" y="41006"/>
                    </a:lnTo>
                    <a:lnTo>
                      <a:pt x="19602" y="41006"/>
                    </a:lnTo>
                    <a:lnTo>
                      <a:pt x="21003" y="29804"/>
                    </a:lnTo>
                    <a:cubicBezTo>
                      <a:pt x="21136" y="28471"/>
                      <a:pt x="21669" y="27404"/>
                      <a:pt x="22603" y="26604"/>
                    </a:cubicBezTo>
                    <a:cubicBezTo>
                      <a:pt x="23536" y="25804"/>
                      <a:pt x="24603" y="25404"/>
                      <a:pt x="25803" y="25404"/>
                    </a:cubicBezTo>
                    <a:lnTo>
                      <a:pt x="28203" y="25404"/>
                    </a:lnTo>
                    <a:lnTo>
                      <a:pt x="28203" y="3401"/>
                    </a:lnTo>
                    <a:lnTo>
                      <a:pt x="45806" y="3401"/>
                    </a:lnTo>
                    <a:cubicBezTo>
                      <a:pt x="49139" y="3401"/>
                      <a:pt x="51940" y="4601"/>
                      <a:pt x="54207" y="7001"/>
                    </a:cubicBezTo>
                    <a:cubicBezTo>
                      <a:pt x="56474" y="9402"/>
                      <a:pt x="57674" y="12402"/>
                      <a:pt x="57807" y="16002"/>
                    </a:cubicBezTo>
                    <a:lnTo>
                      <a:pt x="57807" y="25404"/>
                    </a:lnTo>
                    <a:lnTo>
                      <a:pt x="64408" y="25404"/>
                    </a:lnTo>
                    <a:lnTo>
                      <a:pt x="66608" y="7401"/>
                    </a:lnTo>
                    <a:cubicBezTo>
                      <a:pt x="67008" y="5534"/>
                      <a:pt x="67875" y="3934"/>
                      <a:pt x="69209" y="2601"/>
                    </a:cubicBezTo>
                    <a:cubicBezTo>
                      <a:pt x="70542" y="1267"/>
                      <a:pt x="72142" y="601"/>
                      <a:pt x="74009" y="601"/>
                    </a:cubicBezTo>
                    <a:close/>
                    <a:moveTo>
                      <a:pt x="1022156" y="0"/>
                    </a:moveTo>
                    <a:lnTo>
                      <a:pt x="1021356" y="6001"/>
                    </a:lnTo>
                    <a:cubicBezTo>
                      <a:pt x="1020823" y="9468"/>
                      <a:pt x="1019389" y="12335"/>
                      <a:pt x="1017056" y="14602"/>
                    </a:cubicBezTo>
                    <a:cubicBezTo>
                      <a:pt x="1014722" y="16869"/>
                      <a:pt x="1011822" y="18069"/>
                      <a:pt x="1008355" y="18203"/>
                    </a:cubicBezTo>
                    <a:lnTo>
                      <a:pt x="975551" y="18803"/>
                    </a:lnTo>
                    <a:lnTo>
                      <a:pt x="961549" y="64008"/>
                    </a:lnTo>
                    <a:lnTo>
                      <a:pt x="1015955" y="64008"/>
                    </a:lnTo>
                    <a:lnTo>
                      <a:pt x="1014555" y="75210"/>
                    </a:lnTo>
                    <a:cubicBezTo>
                      <a:pt x="1014155" y="77877"/>
                      <a:pt x="1013022" y="80044"/>
                      <a:pt x="1011155" y="81711"/>
                    </a:cubicBezTo>
                    <a:cubicBezTo>
                      <a:pt x="1009288" y="83378"/>
                      <a:pt x="1007154" y="84211"/>
                      <a:pt x="1004754" y="84211"/>
                    </a:cubicBezTo>
                    <a:lnTo>
                      <a:pt x="954548" y="84211"/>
                    </a:lnTo>
                    <a:lnTo>
                      <a:pt x="949747" y="96412"/>
                    </a:lnTo>
                    <a:lnTo>
                      <a:pt x="979351" y="96412"/>
                    </a:lnTo>
                    <a:lnTo>
                      <a:pt x="999553" y="188624"/>
                    </a:lnTo>
                    <a:lnTo>
                      <a:pt x="982151" y="188624"/>
                    </a:lnTo>
                    <a:cubicBezTo>
                      <a:pt x="975617" y="188624"/>
                      <a:pt x="969783" y="186524"/>
                      <a:pt x="964649" y="182323"/>
                    </a:cubicBezTo>
                    <a:cubicBezTo>
                      <a:pt x="959515" y="178123"/>
                      <a:pt x="956081" y="172555"/>
                      <a:pt x="954348" y="165621"/>
                    </a:cubicBezTo>
                    <a:lnTo>
                      <a:pt x="942346" y="115215"/>
                    </a:lnTo>
                    <a:lnTo>
                      <a:pt x="916543" y="169822"/>
                    </a:lnTo>
                    <a:cubicBezTo>
                      <a:pt x="909476" y="182357"/>
                      <a:pt x="899808" y="188624"/>
                      <a:pt x="887539" y="188624"/>
                    </a:cubicBezTo>
                    <a:lnTo>
                      <a:pt x="867537" y="188624"/>
                    </a:lnTo>
                    <a:lnTo>
                      <a:pt x="914743" y="84211"/>
                    </a:lnTo>
                    <a:lnTo>
                      <a:pt x="879338" y="84211"/>
                    </a:lnTo>
                    <a:lnTo>
                      <a:pt x="880739" y="74410"/>
                    </a:lnTo>
                    <a:cubicBezTo>
                      <a:pt x="881139" y="71343"/>
                      <a:pt x="882406" y="68842"/>
                      <a:pt x="884539" y="66909"/>
                    </a:cubicBezTo>
                    <a:cubicBezTo>
                      <a:pt x="886673" y="64975"/>
                      <a:pt x="889140" y="64008"/>
                      <a:pt x="891940" y="64008"/>
                    </a:cubicBezTo>
                    <a:lnTo>
                      <a:pt x="921544" y="64008"/>
                    </a:lnTo>
                    <a:lnTo>
                      <a:pt x="935345" y="19803"/>
                    </a:lnTo>
                    <a:lnTo>
                      <a:pt x="890140" y="20803"/>
                    </a:lnTo>
                    <a:lnTo>
                      <a:pt x="891540" y="10602"/>
                    </a:lnTo>
                    <a:cubicBezTo>
                      <a:pt x="891807" y="8335"/>
                      <a:pt x="892707" y="6501"/>
                      <a:pt x="894240" y="5101"/>
                    </a:cubicBezTo>
                    <a:cubicBezTo>
                      <a:pt x="895774" y="3701"/>
                      <a:pt x="897607" y="2934"/>
                      <a:pt x="899741" y="2801"/>
                    </a:cubicBezTo>
                    <a:close/>
                    <a:moveTo>
                      <a:pt x="709374" y="0"/>
                    </a:moveTo>
                    <a:lnTo>
                      <a:pt x="735778" y="0"/>
                    </a:lnTo>
                    <a:lnTo>
                      <a:pt x="714575" y="165221"/>
                    </a:lnTo>
                    <a:cubicBezTo>
                      <a:pt x="714308" y="167221"/>
                      <a:pt x="714642" y="168955"/>
                      <a:pt x="715575" y="170422"/>
                    </a:cubicBezTo>
                    <a:cubicBezTo>
                      <a:pt x="716642" y="171889"/>
                      <a:pt x="717975" y="172622"/>
                      <a:pt x="719576" y="172622"/>
                    </a:cubicBezTo>
                    <a:lnTo>
                      <a:pt x="734377" y="172622"/>
                    </a:lnTo>
                    <a:cubicBezTo>
                      <a:pt x="737444" y="172622"/>
                      <a:pt x="739978" y="173889"/>
                      <a:pt x="741978" y="176423"/>
                    </a:cubicBezTo>
                    <a:cubicBezTo>
                      <a:pt x="743979" y="178956"/>
                      <a:pt x="744845" y="181957"/>
                      <a:pt x="744579" y="185424"/>
                    </a:cubicBezTo>
                    <a:lnTo>
                      <a:pt x="743979" y="188624"/>
                    </a:lnTo>
                    <a:lnTo>
                      <a:pt x="695973" y="188624"/>
                    </a:lnTo>
                    <a:cubicBezTo>
                      <a:pt x="693039" y="188624"/>
                      <a:pt x="690439" y="187957"/>
                      <a:pt x="688172" y="186624"/>
                    </a:cubicBezTo>
                    <a:cubicBezTo>
                      <a:pt x="685905" y="185290"/>
                      <a:pt x="683971" y="183557"/>
                      <a:pt x="682371" y="181423"/>
                    </a:cubicBezTo>
                    <a:cubicBezTo>
                      <a:pt x="680771" y="179156"/>
                      <a:pt x="679637" y="176556"/>
                      <a:pt x="678971" y="173622"/>
                    </a:cubicBezTo>
                    <a:cubicBezTo>
                      <a:pt x="678304" y="170688"/>
                      <a:pt x="678170" y="167488"/>
                      <a:pt x="678570" y="164021"/>
                    </a:cubicBezTo>
                    <a:lnTo>
                      <a:pt x="698373" y="10202"/>
                    </a:lnTo>
                    <a:cubicBezTo>
                      <a:pt x="698773" y="7268"/>
                      <a:pt x="700006" y="4834"/>
                      <a:pt x="702073" y="2901"/>
                    </a:cubicBezTo>
                    <a:cubicBezTo>
                      <a:pt x="704140" y="967"/>
                      <a:pt x="706574" y="0"/>
                      <a:pt x="709374" y="0"/>
                    </a:cubicBezTo>
                    <a:close/>
                    <a:moveTo>
                      <a:pt x="664369" y="0"/>
                    </a:moveTo>
                    <a:lnTo>
                      <a:pt x="690972" y="0"/>
                    </a:lnTo>
                    <a:lnTo>
                      <a:pt x="669769" y="164021"/>
                    </a:lnTo>
                    <a:cubicBezTo>
                      <a:pt x="669236" y="167488"/>
                      <a:pt x="668303" y="170688"/>
                      <a:pt x="666969" y="173622"/>
                    </a:cubicBezTo>
                    <a:cubicBezTo>
                      <a:pt x="665502" y="176556"/>
                      <a:pt x="663702" y="179156"/>
                      <a:pt x="661568" y="181423"/>
                    </a:cubicBezTo>
                    <a:cubicBezTo>
                      <a:pt x="659301" y="183557"/>
                      <a:pt x="656901" y="185290"/>
                      <a:pt x="654367" y="186624"/>
                    </a:cubicBezTo>
                    <a:cubicBezTo>
                      <a:pt x="651700" y="187957"/>
                      <a:pt x="648900" y="188624"/>
                      <a:pt x="645966" y="188624"/>
                    </a:cubicBezTo>
                    <a:lnTo>
                      <a:pt x="599361" y="188624"/>
                    </a:lnTo>
                    <a:lnTo>
                      <a:pt x="599961" y="182823"/>
                    </a:lnTo>
                    <a:cubicBezTo>
                      <a:pt x="600494" y="179890"/>
                      <a:pt x="601761" y="177456"/>
                      <a:pt x="603761" y="175522"/>
                    </a:cubicBezTo>
                    <a:cubicBezTo>
                      <a:pt x="605761" y="173589"/>
                      <a:pt x="608162" y="172622"/>
                      <a:pt x="610962" y="172622"/>
                    </a:cubicBezTo>
                    <a:lnTo>
                      <a:pt x="626364" y="172622"/>
                    </a:lnTo>
                    <a:cubicBezTo>
                      <a:pt x="627964" y="172622"/>
                      <a:pt x="629498" y="171889"/>
                      <a:pt x="630964" y="170422"/>
                    </a:cubicBezTo>
                    <a:cubicBezTo>
                      <a:pt x="632298" y="168955"/>
                      <a:pt x="633098" y="167221"/>
                      <a:pt x="633365" y="165221"/>
                    </a:cubicBezTo>
                    <a:lnTo>
                      <a:pt x="653367" y="10202"/>
                    </a:lnTo>
                    <a:cubicBezTo>
                      <a:pt x="653901" y="7268"/>
                      <a:pt x="655167" y="4834"/>
                      <a:pt x="657168" y="2901"/>
                    </a:cubicBezTo>
                    <a:cubicBezTo>
                      <a:pt x="659168" y="967"/>
                      <a:pt x="661568" y="0"/>
                      <a:pt x="664369" y="0"/>
                    </a:cubicBezTo>
                    <a:close/>
                    <a:moveTo>
                      <a:pt x="371389" y="0"/>
                    </a:moveTo>
                    <a:lnTo>
                      <a:pt x="413394" y="0"/>
                    </a:lnTo>
                    <a:cubicBezTo>
                      <a:pt x="414995" y="0"/>
                      <a:pt x="416328" y="601"/>
                      <a:pt x="417395" y="1801"/>
                    </a:cubicBezTo>
                    <a:cubicBezTo>
                      <a:pt x="418462" y="3001"/>
                      <a:pt x="418862" y="4468"/>
                      <a:pt x="418595" y="6201"/>
                    </a:cubicBezTo>
                    <a:lnTo>
                      <a:pt x="418395" y="8001"/>
                    </a:lnTo>
                    <a:lnTo>
                      <a:pt x="490204" y="8001"/>
                    </a:lnTo>
                    <a:cubicBezTo>
                      <a:pt x="495671" y="8001"/>
                      <a:pt x="500139" y="9935"/>
                      <a:pt x="503606" y="13802"/>
                    </a:cubicBezTo>
                    <a:cubicBezTo>
                      <a:pt x="507073" y="17536"/>
                      <a:pt x="508473" y="22137"/>
                      <a:pt x="507806" y="27604"/>
                    </a:cubicBezTo>
                    <a:lnTo>
                      <a:pt x="505406" y="43806"/>
                    </a:lnTo>
                    <a:lnTo>
                      <a:pt x="462001" y="43806"/>
                    </a:lnTo>
                    <a:lnTo>
                      <a:pt x="463801" y="32204"/>
                    </a:lnTo>
                    <a:cubicBezTo>
                      <a:pt x="463934" y="31538"/>
                      <a:pt x="463934" y="30871"/>
                      <a:pt x="463801" y="30204"/>
                    </a:cubicBezTo>
                    <a:cubicBezTo>
                      <a:pt x="463667" y="29537"/>
                      <a:pt x="463401" y="29004"/>
                      <a:pt x="463001" y="28604"/>
                    </a:cubicBezTo>
                    <a:cubicBezTo>
                      <a:pt x="462601" y="28071"/>
                      <a:pt x="462201" y="27604"/>
                      <a:pt x="461801" y="27204"/>
                    </a:cubicBezTo>
                    <a:cubicBezTo>
                      <a:pt x="461401" y="26937"/>
                      <a:pt x="460867" y="26804"/>
                      <a:pt x="460200" y="26804"/>
                    </a:cubicBezTo>
                    <a:lnTo>
                      <a:pt x="317983" y="26804"/>
                    </a:lnTo>
                    <a:lnTo>
                      <a:pt x="319983" y="8001"/>
                    </a:lnTo>
                    <a:lnTo>
                      <a:pt x="369989" y="8001"/>
                    </a:lnTo>
                    <a:close/>
                    <a:moveTo>
                      <a:pt x="165021" y="0"/>
                    </a:moveTo>
                    <a:lnTo>
                      <a:pt x="197825" y="0"/>
                    </a:lnTo>
                    <a:lnTo>
                      <a:pt x="194824" y="9002"/>
                    </a:lnTo>
                    <a:lnTo>
                      <a:pt x="248431" y="9002"/>
                    </a:lnTo>
                    <a:lnTo>
                      <a:pt x="248031" y="12602"/>
                    </a:lnTo>
                    <a:cubicBezTo>
                      <a:pt x="247498" y="16202"/>
                      <a:pt x="245997" y="19103"/>
                      <a:pt x="243530" y="21303"/>
                    </a:cubicBezTo>
                    <a:cubicBezTo>
                      <a:pt x="241063" y="23503"/>
                      <a:pt x="238230" y="24604"/>
                      <a:pt x="235029" y="24604"/>
                    </a:cubicBezTo>
                    <a:lnTo>
                      <a:pt x="189424" y="24604"/>
                    </a:lnTo>
                    <a:cubicBezTo>
                      <a:pt x="184890" y="35272"/>
                      <a:pt x="177822" y="40606"/>
                      <a:pt x="168221" y="40606"/>
                    </a:cubicBezTo>
                    <a:lnTo>
                      <a:pt x="146218" y="40606"/>
                    </a:lnTo>
                    <a:lnTo>
                      <a:pt x="158020" y="5201"/>
                    </a:lnTo>
                    <a:cubicBezTo>
                      <a:pt x="159487" y="1734"/>
                      <a:pt x="161820" y="0"/>
                      <a:pt x="1650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endParaRPr lang="en-US" altLang="zh-CN" sz="1600" dirty="0">
                  <a:solidFill>
                    <a:srgbClr val="000000"/>
                  </a:solidFill>
                  <a:latin typeface="Abadi" panose="020B0604020104020204" pitchFamily="34" charset="0"/>
                  <a:ea typeface="斗鱼追光体" pitchFamily="2" charset="-122"/>
                </a:endParaRPr>
              </a:p>
            </p:txBody>
          </p:sp>
          <p:sp>
            <p:nvSpPr>
              <p:cNvPr id="9" name="Rectangle 3">
                <a:extLst>
                  <a:ext uri="{FF2B5EF4-FFF2-40B4-BE49-F238E27FC236}">
                    <a16:creationId xmlns:a16="http://schemas.microsoft.com/office/drawing/2014/main" id="{F5FA0FC0-D274-4FF6-A67C-C7C8F24198CD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813824" y="593534"/>
                <a:ext cx="1022156" cy="98270"/>
              </a:xfrm>
              <a:custGeom>
                <a:avLst/>
                <a:gdLst/>
                <a:ahLst/>
                <a:cxnLst/>
                <a:rect l="l" t="t" r="r" b="b"/>
                <a:pathLst>
                  <a:path w="1504341" h="144627">
                    <a:moveTo>
                      <a:pt x="1121055" y="103022"/>
                    </a:moveTo>
                    <a:lnTo>
                      <a:pt x="1183234" y="103022"/>
                    </a:lnTo>
                    <a:lnTo>
                      <a:pt x="1183234" y="108204"/>
                    </a:lnTo>
                    <a:lnTo>
                      <a:pt x="1121055" y="108204"/>
                    </a:lnTo>
                    <a:close/>
                    <a:moveTo>
                      <a:pt x="939394" y="93116"/>
                    </a:moveTo>
                    <a:cubicBezTo>
                      <a:pt x="938073" y="95758"/>
                      <a:pt x="936752" y="98272"/>
                      <a:pt x="935432" y="100660"/>
                    </a:cubicBezTo>
                    <a:cubicBezTo>
                      <a:pt x="934111" y="103048"/>
                      <a:pt x="932841" y="105207"/>
                      <a:pt x="931622" y="107137"/>
                    </a:cubicBezTo>
                    <a:cubicBezTo>
                      <a:pt x="934873" y="108458"/>
                      <a:pt x="938632" y="110083"/>
                      <a:pt x="942899" y="112014"/>
                    </a:cubicBezTo>
                    <a:cubicBezTo>
                      <a:pt x="947166" y="113944"/>
                      <a:pt x="951535" y="115976"/>
                      <a:pt x="956006" y="118110"/>
                    </a:cubicBezTo>
                    <a:cubicBezTo>
                      <a:pt x="960171" y="114655"/>
                      <a:pt x="963549" y="110896"/>
                      <a:pt x="966140" y="106832"/>
                    </a:cubicBezTo>
                    <a:cubicBezTo>
                      <a:pt x="968731" y="102768"/>
                      <a:pt x="971042" y="98196"/>
                      <a:pt x="973074" y="93116"/>
                    </a:cubicBezTo>
                    <a:close/>
                    <a:moveTo>
                      <a:pt x="811530" y="92811"/>
                    </a:moveTo>
                    <a:lnTo>
                      <a:pt x="811530" y="120091"/>
                    </a:lnTo>
                    <a:lnTo>
                      <a:pt x="853288" y="120091"/>
                    </a:lnTo>
                    <a:lnTo>
                      <a:pt x="853288" y="92811"/>
                    </a:lnTo>
                    <a:close/>
                    <a:moveTo>
                      <a:pt x="806654" y="87630"/>
                    </a:moveTo>
                    <a:lnTo>
                      <a:pt x="858165" y="87630"/>
                    </a:lnTo>
                    <a:lnTo>
                      <a:pt x="858165" y="125120"/>
                    </a:lnTo>
                    <a:lnTo>
                      <a:pt x="806654" y="125120"/>
                    </a:lnTo>
                    <a:close/>
                    <a:moveTo>
                      <a:pt x="1399337" y="86715"/>
                    </a:moveTo>
                    <a:lnTo>
                      <a:pt x="1399337" y="133350"/>
                    </a:lnTo>
                    <a:lnTo>
                      <a:pt x="1484072" y="133350"/>
                    </a:lnTo>
                    <a:lnTo>
                      <a:pt x="1484072" y="86715"/>
                    </a:lnTo>
                    <a:close/>
                    <a:moveTo>
                      <a:pt x="515112" y="83820"/>
                    </a:moveTo>
                    <a:lnTo>
                      <a:pt x="515112" y="98450"/>
                    </a:lnTo>
                    <a:lnTo>
                      <a:pt x="576377" y="98450"/>
                    </a:lnTo>
                    <a:lnTo>
                      <a:pt x="576377" y="83820"/>
                    </a:lnTo>
                    <a:close/>
                    <a:moveTo>
                      <a:pt x="1394003" y="81229"/>
                    </a:moveTo>
                    <a:lnTo>
                      <a:pt x="1489558" y="81229"/>
                    </a:lnTo>
                    <a:lnTo>
                      <a:pt x="1489558" y="138836"/>
                    </a:lnTo>
                    <a:lnTo>
                      <a:pt x="1394003" y="138836"/>
                    </a:lnTo>
                    <a:close/>
                    <a:moveTo>
                      <a:pt x="233172" y="77419"/>
                    </a:moveTo>
                    <a:lnTo>
                      <a:pt x="238354" y="77419"/>
                    </a:lnTo>
                    <a:lnTo>
                      <a:pt x="238049" y="90525"/>
                    </a:lnTo>
                    <a:cubicBezTo>
                      <a:pt x="237948" y="94081"/>
                      <a:pt x="237668" y="97383"/>
                      <a:pt x="237211" y="100431"/>
                    </a:cubicBezTo>
                    <a:cubicBezTo>
                      <a:pt x="236754" y="103479"/>
                      <a:pt x="236017" y="106324"/>
                      <a:pt x="235001" y="108966"/>
                    </a:cubicBezTo>
                    <a:cubicBezTo>
                      <a:pt x="238964" y="110795"/>
                      <a:pt x="243409" y="112954"/>
                      <a:pt x="248336" y="115443"/>
                    </a:cubicBezTo>
                    <a:cubicBezTo>
                      <a:pt x="253264" y="117932"/>
                      <a:pt x="258268" y="120548"/>
                      <a:pt x="263348" y="123291"/>
                    </a:cubicBezTo>
                    <a:cubicBezTo>
                      <a:pt x="268428" y="126035"/>
                      <a:pt x="273330" y="128752"/>
                      <a:pt x="278054" y="131445"/>
                    </a:cubicBezTo>
                    <a:cubicBezTo>
                      <a:pt x="282779" y="134137"/>
                      <a:pt x="286817" y="136550"/>
                      <a:pt x="290170" y="138684"/>
                    </a:cubicBezTo>
                    <a:lnTo>
                      <a:pt x="287274" y="143561"/>
                    </a:lnTo>
                    <a:cubicBezTo>
                      <a:pt x="283718" y="141224"/>
                      <a:pt x="279604" y="138684"/>
                      <a:pt x="274930" y="135941"/>
                    </a:cubicBezTo>
                    <a:cubicBezTo>
                      <a:pt x="270256" y="133197"/>
                      <a:pt x="265456" y="130480"/>
                      <a:pt x="260528" y="127787"/>
                    </a:cubicBezTo>
                    <a:cubicBezTo>
                      <a:pt x="255601" y="125095"/>
                      <a:pt x="250724" y="122529"/>
                      <a:pt x="245898" y="120091"/>
                    </a:cubicBezTo>
                    <a:cubicBezTo>
                      <a:pt x="241072" y="117653"/>
                      <a:pt x="236728" y="115519"/>
                      <a:pt x="232868" y="113690"/>
                    </a:cubicBezTo>
                    <a:cubicBezTo>
                      <a:pt x="231039" y="116941"/>
                      <a:pt x="228702" y="119913"/>
                      <a:pt x="225857" y="122606"/>
                    </a:cubicBezTo>
                    <a:cubicBezTo>
                      <a:pt x="223012" y="125298"/>
                      <a:pt x="219507" y="127838"/>
                      <a:pt x="215342" y="130226"/>
                    </a:cubicBezTo>
                    <a:cubicBezTo>
                      <a:pt x="211176" y="132613"/>
                      <a:pt x="206299" y="134925"/>
                      <a:pt x="200711" y="137160"/>
                    </a:cubicBezTo>
                    <a:cubicBezTo>
                      <a:pt x="195123" y="139395"/>
                      <a:pt x="188722" y="141681"/>
                      <a:pt x="181509" y="144018"/>
                    </a:cubicBezTo>
                    <a:lnTo>
                      <a:pt x="178918" y="138531"/>
                    </a:lnTo>
                    <a:cubicBezTo>
                      <a:pt x="189992" y="135382"/>
                      <a:pt x="199009" y="132232"/>
                      <a:pt x="205969" y="129083"/>
                    </a:cubicBezTo>
                    <a:cubicBezTo>
                      <a:pt x="212929" y="125933"/>
                      <a:pt x="218390" y="122504"/>
                      <a:pt x="222352" y="118796"/>
                    </a:cubicBezTo>
                    <a:cubicBezTo>
                      <a:pt x="226314" y="115087"/>
                      <a:pt x="229007" y="110947"/>
                      <a:pt x="230429" y="106375"/>
                    </a:cubicBezTo>
                    <a:cubicBezTo>
                      <a:pt x="231852" y="101803"/>
                      <a:pt x="232664" y="96520"/>
                      <a:pt x="232868" y="90525"/>
                    </a:cubicBezTo>
                    <a:close/>
                    <a:moveTo>
                      <a:pt x="361950" y="76505"/>
                    </a:moveTo>
                    <a:lnTo>
                      <a:pt x="439674" y="76505"/>
                    </a:lnTo>
                    <a:lnTo>
                      <a:pt x="439674" y="81686"/>
                    </a:lnTo>
                    <a:lnTo>
                      <a:pt x="382677" y="81686"/>
                    </a:lnTo>
                    <a:lnTo>
                      <a:pt x="378562" y="100279"/>
                    </a:lnTo>
                    <a:lnTo>
                      <a:pt x="427940" y="100279"/>
                    </a:lnTo>
                    <a:cubicBezTo>
                      <a:pt x="427432" y="105765"/>
                      <a:pt x="426873" y="110718"/>
                      <a:pt x="426263" y="115138"/>
                    </a:cubicBezTo>
                    <a:cubicBezTo>
                      <a:pt x="425654" y="119558"/>
                      <a:pt x="424993" y="123799"/>
                      <a:pt x="424282" y="127863"/>
                    </a:cubicBezTo>
                    <a:cubicBezTo>
                      <a:pt x="423876" y="130302"/>
                      <a:pt x="423241" y="132283"/>
                      <a:pt x="422377" y="133807"/>
                    </a:cubicBezTo>
                    <a:cubicBezTo>
                      <a:pt x="421513" y="135331"/>
                      <a:pt x="420421" y="136499"/>
                      <a:pt x="419101" y="137312"/>
                    </a:cubicBezTo>
                    <a:cubicBezTo>
                      <a:pt x="417780" y="138125"/>
                      <a:pt x="416205" y="138735"/>
                      <a:pt x="414376" y="139141"/>
                    </a:cubicBezTo>
                    <a:cubicBezTo>
                      <a:pt x="412547" y="139547"/>
                      <a:pt x="410464" y="139801"/>
                      <a:pt x="408128" y="139903"/>
                    </a:cubicBezTo>
                    <a:cubicBezTo>
                      <a:pt x="404368" y="140106"/>
                      <a:pt x="400889" y="140233"/>
                      <a:pt x="397688" y="140284"/>
                    </a:cubicBezTo>
                    <a:cubicBezTo>
                      <a:pt x="394488" y="140335"/>
                      <a:pt x="391211" y="140309"/>
                      <a:pt x="387858" y="140208"/>
                    </a:cubicBezTo>
                    <a:lnTo>
                      <a:pt x="387097" y="134112"/>
                    </a:lnTo>
                    <a:cubicBezTo>
                      <a:pt x="390449" y="134315"/>
                      <a:pt x="393548" y="134467"/>
                      <a:pt x="396393" y="134569"/>
                    </a:cubicBezTo>
                    <a:cubicBezTo>
                      <a:pt x="399238" y="134671"/>
                      <a:pt x="402336" y="134671"/>
                      <a:pt x="405689" y="134569"/>
                    </a:cubicBezTo>
                    <a:cubicBezTo>
                      <a:pt x="408229" y="134569"/>
                      <a:pt x="410337" y="134417"/>
                      <a:pt x="412014" y="134112"/>
                    </a:cubicBezTo>
                    <a:cubicBezTo>
                      <a:pt x="413690" y="133807"/>
                      <a:pt x="415036" y="133324"/>
                      <a:pt x="416052" y="132664"/>
                    </a:cubicBezTo>
                    <a:cubicBezTo>
                      <a:pt x="417069" y="132004"/>
                      <a:pt x="417805" y="131140"/>
                      <a:pt x="418262" y="130073"/>
                    </a:cubicBezTo>
                    <a:cubicBezTo>
                      <a:pt x="418719" y="129006"/>
                      <a:pt x="419101" y="127660"/>
                      <a:pt x="419405" y="126035"/>
                    </a:cubicBezTo>
                    <a:cubicBezTo>
                      <a:pt x="420015" y="122682"/>
                      <a:pt x="420523" y="119405"/>
                      <a:pt x="420929" y="116205"/>
                    </a:cubicBezTo>
                    <a:cubicBezTo>
                      <a:pt x="421336" y="113004"/>
                      <a:pt x="421793" y="109423"/>
                      <a:pt x="422301" y="105461"/>
                    </a:cubicBezTo>
                    <a:lnTo>
                      <a:pt x="372314" y="105461"/>
                    </a:lnTo>
                    <a:lnTo>
                      <a:pt x="377343" y="81686"/>
                    </a:lnTo>
                    <a:lnTo>
                      <a:pt x="361950" y="81686"/>
                    </a:lnTo>
                    <a:close/>
                    <a:moveTo>
                      <a:pt x="941680" y="74981"/>
                    </a:moveTo>
                    <a:lnTo>
                      <a:pt x="946557" y="76657"/>
                    </a:lnTo>
                    <a:cubicBezTo>
                      <a:pt x="945236" y="80315"/>
                      <a:pt x="943610" y="84175"/>
                      <a:pt x="941680" y="88239"/>
                    </a:cubicBezTo>
                    <a:lnTo>
                      <a:pt x="978408" y="88239"/>
                    </a:lnTo>
                    <a:lnTo>
                      <a:pt x="978408" y="92964"/>
                    </a:lnTo>
                    <a:cubicBezTo>
                      <a:pt x="976173" y="98552"/>
                      <a:pt x="973735" y="103581"/>
                      <a:pt x="971093" y="108051"/>
                    </a:cubicBezTo>
                    <a:cubicBezTo>
                      <a:pt x="968452" y="112522"/>
                      <a:pt x="964997" y="116687"/>
                      <a:pt x="960730" y="120548"/>
                    </a:cubicBezTo>
                    <a:cubicBezTo>
                      <a:pt x="964286" y="122275"/>
                      <a:pt x="967613" y="123977"/>
                      <a:pt x="970712" y="125654"/>
                    </a:cubicBezTo>
                    <a:cubicBezTo>
                      <a:pt x="973811" y="127330"/>
                      <a:pt x="976529" y="128930"/>
                      <a:pt x="978866" y="130454"/>
                    </a:cubicBezTo>
                    <a:lnTo>
                      <a:pt x="975818" y="135026"/>
                    </a:lnTo>
                    <a:cubicBezTo>
                      <a:pt x="973176" y="133197"/>
                      <a:pt x="970204" y="131343"/>
                      <a:pt x="966902" y="129464"/>
                    </a:cubicBezTo>
                    <a:cubicBezTo>
                      <a:pt x="963600" y="127584"/>
                      <a:pt x="960120" y="125781"/>
                      <a:pt x="956463" y="124053"/>
                    </a:cubicBezTo>
                    <a:cubicBezTo>
                      <a:pt x="951789" y="127609"/>
                      <a:pt x="946125" y="130962"/>
                      <a:pt x="939470" y="134112"/>
                    </a:cubicBezTo>
                    <a:cubicBezTo>
                      <a:pt x="932815" y="137261"/>
                      <a:pt x="924611" y="140462"/>
                      <a:pt x="914858" y="143713"/>
                    </a:cubicBezTo>
                    <a:lnTo>
                      <a:pt x="912572" y="138989"/>
                    </a:lnTo>
                    <a:cubicBezTo>
                      <a:pt x="921512" y="136144"/>
                      <a:pt x="929132" y="133324"/>
                      <a:pt x="935432" y="130530"/>
                    </a:cubicBezTo>
                    <a:cubicBezTo>
                      <a:pt x="941731" y="127736"/>
                      <a:pt x="947116" y="124765"/>
                      <a:pt x="951586" y="121615"/>
                    </a:cubicBezTo>
                    <a:cubicBezTo>
                      <a:pt x="946709" y="119278"/>
                      <a:pt x="941883" y="117043"/>
                      <a:pt x="937108" y="114909"/>
                    </a:cubicBezTo>
                    <a:cubicBezTo>
                      <a:pt x="932333" y="112776"/>
                      <a:pt x="928167" y="110947"/>
                      <a:pt x="924611" y="109423"/>
                    </a:cubicBezTo>
                    <a:cubicBezTo>
                      <a:pt x="926135" y="107086"/>
                      <a:pt x="927659" y="104521"/>
                      <a:pt x="929183" y="101727"/>
                    </a:cubicBezTo>
                    <a:cubicBezTo>
                      <a:pt x="930707" y="98933"/>
                      <a:pt x="932180" y="96063"/>
                      <a:pt x="933603" y="93116"/>
                    </a:cubicBezTo>
                    <a:lnTo>
                      <a:pt x="914248" y="93116"/>
                    </a:lnTo>
                    <a:lnTo>
                      <a:pt x="914248" y="88239"/>
                    </a:lnTo>
                    <a:lnTo>
                      <a:pt x="936041" y="88239"/>
                    </a:lnTo>
                    <a:cubicBezTo>
                      <a:pt x="937159" y="85903"/>
                      <a:pt x="938175" y="83617"/>
                      <a:pt x="939089" y="81381"/>
                    </a:cubicBezTo>
                    <a:cubicBezTo>
                      <a:pt x="940004" y="79146"/>
                      <a:pt x="940867" y="77013"/>
                      <a:pt x="941680" y="74981"/>
                    </a:cubicBezTo>
                    <a:close/>
                    <a:moveTo>
                      <a:pt x="680314" y="66294"/>
                    </a:moveTo>
                    <a:lnTo>
                      <a:pt x="680314" y="97688"/>
                    </a:lnTo>
                    <a:lnTo>
                      <a:pt x="724662" y="97688"/>
                    </a:lnTo>
                    <a:lnTo>
                      <a:pt x="724662" y="66294"/>
                    </a:lnTo>
                    <a:close/>
                    <a:moveTo>
                      <a:pt x="631241" y="66294"/>
                    </a:moveTo>
                    <a:lnTo>
                      <a:pt x="631241" y="97688"/>
                    </a:lnTo>
                    <a:lnTo>
                      <a:pt x="674980" y="97688"/>
                    </a:lnTo>
                    <a:lnTo>
                      <a:pt x="674980" y="66294"/>
                    </a:lnTo>
                    <a:close/>
                    <a:moveTo>
                      <a:pt x="1088289" y="65075"/>
                    </a:moveTo>
                    <a:lnTo>
                      <a:pt x="1088289" y="123291"/>
                    </a:lnTo>
                    <a:lnTo>
                      <a:pt x="1111911" y="123291"/>
                    </a:lnTo>
                    <a:lnTo>
                      <a:pt x="1111911" y="65075"/>
                    </a:lnTo>
                    <a:close/>
                    <a:moveTo>
                      <a:pt x="515112" y="64617"/>
                    </a:moveTo>
                    <a:lnTo>
                      <a:pt x="515112" y="79248"/>
                    </a:lnTo>
                    <a:lnTo>
                      <a:pt x="576377" y="79248"/>
                    </a:lnTo>
                    <a:lnTo>
                      <a:pt x="576377" y="64617"/>
                    </a:lnTo>
                    <a:close/>
                    <a:moveTo>
                      <a:pt x="846887" y="61722"/>
                    </a:moveTo>
                    <a:cubicBezTo>
                      <a:pt x="848919" y="63144"/>
                      <a:pt x="851180" y="64897"/>
                      <a:pt x="853669" y="66980"/>
                    </a:cubicBezTo>
                    <a:cubicBezTo>
                      <a:pt x="856158" y="69062"/>
                      <a:pt x="858978" y="71526"/>
                      <a:pt x="862127" y="74371"/>
                    </a:cubicBezTo>
                    <a:cubicBezTo>
                      <a:pt x="865277" y="77216"/>
                      <a:pt x="868020" y="79807"/>
                      <a:pt x="870357" y="82143"/>
                    </a:cubicBezTo>
                    <a:cubicBezTo>
                      <a:pt x="872694" y="84480"/>
                      <a:pt x="874726" y="86614"/>
                      <a:pt x="876453" y="88544"/>
                    </a:cubicBezTo>
                    <a:lnTo>
                      <a:pt x="873100" y="92659"/>
                    </a:lnTo>
                    <a:cubicBezTo>
                      <a:pt x="871373" y="90729"/>
                      <a:pt x="869341" y="88570"/>
                      <a:pt x="867004" y="86182"/>
                    </a:cubicBezTo>
                    <a:cubicBezTo>
                      <a:pt x="864667" y="83794"/>
                      <a:pt x="861924" y="81127"/>
                      <a:pt x="858774" y="78181"/>
                    </a:cubicBezTo>
                    <a:cubicBezTo>
                      <a:pt x="852577" y="72491"/>
                      <a:pt x="847497" y="68173"/>
                      <a:pt x="843534" y="65227"/>
                    </a:cubicBezTo>
                    <a:close/>
                    <a:moveTo>
                      <a:pt x="818388" y="61569"/>
                    </a:moveTo>
                    <a:lnTo>
                      <a:pt x="821741" y="65075"/>
                    </a:lnTo>
                    <a:cubicBezTo>
                      <a:pt x="820014" y="67107"/>
                      <a:pt x="817957" y="69342"/>
                      <a:pt x="815569" y="71780"/>
                    </a:cubicBezTo>
                    <a:cubicBezTo>
                      <a:pt x="813181" y="74219"/>
                      <a:pt x="810413" y="76911"/>
                      <a:pt x="807263" y="79857"/>
                    </a:cubicBezTo>
                    <a:cubicBezTo>
                      <a:pt x="800964" y="85649"/>
                      <a:pt x="795782" y="89916"/>
                      <a:pt x="791718" y="92659"/>
                    </a:cubicBezTo>
                    <a:lnTo>
                      <a:pt x="788670" y="88392"/>
                    </a:lnTo>
                    <a:cubicBezTo>
                      <a:pt x="790702" y="87071"/>
                      <a:pt x="792963" y="85369"/>
                      <a:pt x="795452" y="83286"/>
                    </a:cubicBezTo>
                    <a:cubicBezTo>
                      <a:pt x="797941" y="81204"/>
                      <a:pt x="800761" y="78740"/>
                      <a:pt x="803910" y="75895"/>
                    </a:cubicBezTo>
                    <a:cubicBezTo>
                      <a:pt x="807060" y="72949"/>
                      <a:pt x="809829" y="70307"/>
                      <a:pt x="812216" y="67970"/>
                    </a:cubicBezTo>
                    <a:cubicBezTo>
                      <a:pt x="814604" y="65633"/>
                      <a:pt x="816661" y="63500"/>
                      <a:pt x="818388" y="61569"/>
                    </a:cubicBezTo>
                    <a:close/>
                    <a:moveTo>
                      <a:pt x="510236" y="59741"/>
                    </a:moveTo>
                    <a:lnTo>
                      <a:pt x="581406" y="59741"/>
                    </a:lnTo>
                    <a:lnTo>
                      <a:pt x="581406" y="103327"/>
                    </a:lnTo>
                    <a:lnTo>
                      <a:pt x="560375" y="103327"/>
                    </a:lnTo>
                    <a:lnTo>
                      <a:pt x="560375" y="125882"/>
                    </a:lnTo>
                    <a:cubicBezTo>
                      <a:pt x="560375" y="127609"/>
                      <a:pt x="560477" y="129032"/>
                      <a:pt x="560680" y="130149"/>
                    </a:cubicBezTo>
                    <a:cubicBezTo>
                      <a:pt x="560883" y="131267"/>
                      <a:pt x="561315" y="132131"/>
                      <a:pt x="561976" y="132740"/>
                    </a:cubicBezTo>
                    <a:cubicBezTo>
                      <a:pt x="562636" y="133350"/>
                      <a:pt x="563525" y="133782"/>
                      <a:pt x="564642" y="134036"/>
                    </a:cubicBezTo>
                    <a:cubicBezTo>
                      <a:pt x="565760" y="134290"/>
                      <a:pt x="567233" y="134467"/>
                      <a:pt x="569062" y="134569"/>
                    </a:cubicBezTo>
                    <a:cubicBezTo>
                      <a:pt x="571297" y="134671"/>
                      <a:pt x="573202" y="134721"/>
                      <a:pt x="574777" y="134721"/>
                    </a:cubicBezTo>
                    <a:cubicBezTo>
                      <a:pt x="576352" y="134721"/>
                      <a:pt x="578206" y="134671"/>
                      <a:pt x="580340" y="134569"/>
                    </a:cubicBezTo>
                    <a:cubicBezTo>
                      <a:pt x="582067" y="134467"/>
                      <a:pt x="583464" y="134315"/>
                      <a:pt x="584531" y="134112"/>
                    </a:cubicBezTo>
                    <a:cubicBezTo>
                      <a:pt x="585597" y="133909"/>
                      <a:pt x="586436" y="133528"/>
                      <a:pt x="587045" y="132969"/>
                    </a:cubicBezTo>
                    <a:cubicBezTo>
                      <a:pt x="587655" y="132410"/>
                      <a:pt x="588087" y="131623"/>
                      <a:pt x="588341" y="130607"/>
                    </a:cubicBezTo>
                    <a:cubicBezTo>
                      <a:pt x="588595" y="129591"/>
                      <a:pt x="588823" y="128321"/>
                      <a:pt x="589026" y="126797"/>
                    </a:cubicBezTo>
                    <a:cubicBezTo>
                      <a:pt x="589331" y="123952"/>
                      <a:pt x="589560" y="121285"/>
                      <a:pt x="589712" y="118796"/>
                    </a:cubicBezTo>
                    <a:cubicBezTo>
                      <a:pt x="589865" y="116306"/>
                      <a:pt x="590042" y="113792"/>
                      <a:pt x="590246" y="111252"/>
                    </a:cubicBezTo>
                    <a:lnTo>
                      <a:pt x="594970" y="112928"/>
                    </a:lnTo>
                    <a:cubicBezTo>
                      <a:pt x="594767" y="115671"/>
                      <a:pt x="594564" y="118237"/>
                      <a:pt x="594360" y="120624"/>
                    </a:cubicBezTo>
                    <a:cubicBezTo>
                      <a:pt x="594157" y="123012"/>
                      <a:pt x="593954" y="125425"/>
                      <a:pt x="593751" y="127863"/>
                    </a:cubicBezTo>
                    <a:cubicBezTo>
                      <a:pt x="593548" y="129591"/>
                      <a:pt x="593268" y="131115"/>
                      <a:pt x="592913" y="132435"/>
                    </a:cubicBezTo>
                    <a:cubicBezTo>
                      <a:pt x="592557" y="133756"/>
                      <a:pt x="591973" y="134874"/>
                      <a:pt x="591160" y="135788"/>
                    </a:cubicBezTo>
                    <a:cubicBezTo>
                      <a:pt x="590347" y="136703"/>
                      <a:pt x="589204" y="137465"/>
                      <a:pt x="587731" y="138074"/>
                    </a:cubicBezTo>
                    <a:cubicBezTo>
                      <a:pt x="586258" y="138684"/>
                      <a:pt x="584353" y="139039"/>
                      <a:pt x="582016" y="139141"/>
                    </a:cubicBezTo>
                    <a:cubicBezTo>
                      <a:pt x="579476" y="139344"/>
                      <a:pt x="577038" y="139446"/>
                      <a:pt x="574701" y="139446"/>
                    </a:cubicBezTo>
                    <a:cubicBezTo>
                      <a:pt x="572364" y="139446"/>
                      <a:pt x="569824" y="139344"/>
                      <a:pt x="567081" y="139141"/>
                    </a:cubicBezTo>
                    <a:cubicBezTo>
                      <a:pt x="562915" y="139039"/>
                      <a:pt x="559943" y="138150"/>
                      <a:pt x="558165" y="136474"/>
                    </a:cubicBezTo>
                    <a:cubicBezTo>
                      <a:pt x="556387" y="134798"/>
                      <a:pt x="555499" y="131572"/>
                      <a:pt x="555499" y="126797"/>
                    </a:cubicBezTo>
                    <a:lnTo>
                      <a:pt x="555499" y="103327"/>
                    </a:lnTo>
                    <a:lnTo>
                      <a:pt x="534162" y="103327"/>
                    </a:lnTo>
                    <a:lnTo>
                      <a:pt x="534162" y="107137"/>
                    </a:lnTo>
                    <a:cubicBezTo>
                      <a:pt x="533654" y="116891"/>
                      <a:pt x="530200" y="124307"/>
                      <a:pt x="523799" y="129387"/>
                    </a:cubicBezTo>
                    <a:cubicBezTo>
                      <a:pt x="520548" y="132029"/>
                      <a:pt x="516459" y="134620"/>
                      <a:pt x="511531" y="137160"/>
                    </a:cubicBezTo>
                    <a:cubicBezTo>
                      <a:pt x="506603" y="139700"/>
                      <a:pt x="500330" y="142138"/>
                      <a:pt x="492710" y="144475"/>
                    </a:cubicBezTo>
                    <a:lnTo>
                      <a:pt x="489966" y="139446"/>
                    </a:lnTo>
                    <a:cubicBezTo>
                      <a:pt x="505308" y="134772"/>
                      <a:pt x="515570" y="129997"/>
                      <a:pt x="520751" y="125120"/>
                    </a:cubicBezTo>
                    <a:cubicBezTo>
                      <a:pt x="525831" y="120040"/>
                      <a:pt x="528524" y="113995"/>
                      <a:pt x="528828" y="106985"/>
                    </a:cubicBezTo>
                    <a:lnTo>
                      <a:pt x="528981" y="103327"/>
                    </a:lnTo>
                    <a:lnTo>
                      <a:pt x="510236" y="103327"/>
                    </a:lnTo>
                    <a:close/>
                    <a:moveTo>
                      <a:pt x="378562" y="52578"/>
                    </a:moveTo>
                    <a:lnTo>
                      <a:pt x="419101" y="52578"/>
                    </a:lnTo>
                    <a:lnTo>
                      <a:pt x="419101" y="57607"/>
                    </a:lnTo>
                    <a:lnTo>
                      <a:pt x="378562" y="57607"/>
                    </a:lnTo>
                    <a:close/>
                    <a:moveTo>
                      <a:pt x="92202" y="50901"/>
                    </a:moveTo>
                    <a:lnTo>
                      <a:pt x="97536" y="50901"/>
                    </a:lnTo>
                    <a:lnTo>
                      <a:pt x="97536" y="121767"/>
                    </a:lnTo>
                    <a:cubicBezTo>
                      <a:pt x="97536" y="124104"/>
                      <a:pt x="97714" y="125984"/>
                      <a:pt x="98070" y="127406"/>
                    </a:cubicBezTo>
                    <a:cubicBezTo>
                      <a:pt x="98425" y="128829"/>
                      <a:pt x="99162" y="129921"/>
                      <a:pt x="100280" y="130683"/>
                    </a:cubicBezTo>
                    <a:cubicBezTo>
                      <a:pt x="101397" y="131445"/>
                      <a:pt x="102972" y="131953"/>
                      <a:pt x="105004" y="132207"/>
                    </a:cubicBezTo>
                    <a:cubicBezTo>
                      <a:pt x="107036" y="132461"/>
                      <a:pt x="109779" y="132588"/>
                      <a:pt x="113234" y="132588"/>
                    </a:cubicBezTo>
                    <a:cubicBezTo>
                      <a:pt x="116993" y="132588"/>
                      <a:pt x="119939" y="132461"/>
                      <a:pt x="122073" y="132207"/>
                    </a:cubicBezTo>
                    <a:cubicBezTo>
                      <a:pt x="124206" y="131953"/>
                      <a:pt x="125832" y="131496"/>
                      <a:pt x="126950" y="130835"/>
                    </a:cubicBezTo>
                    <a:cubicBezTo>
                      <a:pt x="128067" y="130175"/>
                      <a:pt x="128804" y="129235"/>
                      <a:pt x="129159" y="128016"/>
                    </a:cubicBezTo>
                    <a:cubicBezTo>
                      <a:pt x="129515" y="126797"/>
                      <a:pt x="129794" y="125222"/>
                      <a:pt x="129998" y="123291"/>
                    </a:cubicBezTo>
                    <a:cubicBezTo>
                      <a:pt x="130506" y="119431"/>
                      <a:pt x="130861" y="115900"/>
                      <a:pt x="131064" y="112700"/>
                    </a:cubicBezTo>
                    <a:cubicBezTo>
                      <a:pt x="131268" y="109499"/>
                      <a:pt x="131471" y="105969"/>
                      <a:pt x="131674" y="102108"/>
                    </a:cubicBezTo>
                    <a:lnTo>
                      <a:pt x="137313" y="104241"/>
                    </a:lnTo>
                    <a:cubicBezTo>
                      <a:pt x="137110" y="107391"/>
                      <a:pt x="136881" y="110591"/>
                      <a:pt x="136627" y="113843"/>
                    </a:cubicBezTo>
                    <a:cubicBezTo>
                      <a:pt x="136373" y="117094"/>
                      <a:pt x="136094" y="119837"/>
                      <a:pt x="135789" y="122072"/>
                    </a:cubicBezTo>
                    <a:cubicBezTo>
                      <a:pt x="135382" y="125628"/>
                      <a:pt x="134900" y="128448"/>
                      <a:pt x="134341" y="130530"/>
                    </a:cubicBezTo>
                    <a:cubicBezTo>
                      <a:pt x="133782" y="132613"/>
                      <a:pt x="132741" y="134213"/>
                      <a:pt x="131217" y="135331"/>
                    </a:cubicBezTo>
                    <a:cubicBezTo>
                      <a:pt x="129693" y="136449"/>
                      <a:pt x="127559" y="137160"/>
                      <a:pt x="124816" y="137465"/>
                    </a:cubicBezTo>
                    <a:cubicBezTo>
                      <a:pt x="122073" y="137769"/>
                      <a:pt x="118263" y="137922"/>
                      <a:pt x="113386" y="137922"/>
                    </a:cubicBezTo>
                    <a:cubicBezTo>
                      <a:pt x="109119" y="137922"/>
                      <a:pt x="105614" y="137744"/>
                      <a:pt x="102870" y="137388"/>
                    </a:cubicBezTo>
                    <a:cubicBezTo>
                      <a:pt x="100127" y="137033"/>
                      <a:pt x="97968" y="136296"/>
                      <a:pt x="96393" y="135179"/>
                    </a:cubicBezTo>
                    <a:cubicBezTo>
                      <a:pt x="94819" y="134061"/>
                      <a:pt x="93726" y="132385"/>
                      <a:pt x="93117" y="130149"/>
                    </a:cubicBezTo>
                    <a:cubicBezTo>
                      <a:pt x="92507" y="127914"/>
                      <a:pt x="92202" y="124917"/>
                      <a:pt x="92202" y="121158"/>
                    </a:cubicBezTo>
                    <a:close/>
                    <a:moveTo>
                      <a:pt x="1000202" y="36423"/>
                    </a:moveTo>
                    <a:lnTo>
                      <a:pt x="997458" y="42519"/>
                    </a:lnTo>
                    <a:cubicBezTo>
                      <a:pt x="999287" y="64262"/>
                      <a:pt x="1004164" y="82347"/>
                      <a:pt x="1012089" y="96774"/>
                    </a:cubicBezTo>
                    <a:lnTo>
                      <a:pt x="1013918" y="100127"/>
                    </a:lnTo>
                    <a:lnTo>
                      <a:pt x="1016204" y="96317"/>
                    </a:lnTo>
                    <a:cubicBezTo>
                      <a:pt x="1024027" y="81686"/>
                      <a:pt x="1029158" y="61722"/>
                      <a:pt x="1031596" y="36423"/>
                    </a:cubicBezTo>
                    <a:close/>
                    <a:moveTo>
                      <a:pt x="680314" y="31089"/>
                    </a:moveTo>
                    <a:lnTo>
                      <a:pt x="680314" y="61417"/>
                    </a:lnTo>
                    <a:lnTo>
                      <a:pt x="724662" y="61417"/>
                    </a:lnTo>
                    <a:lnTo>
                      <a:pt x="724662" y="31089"/>
                    </a:lnTo>
                    <a:close/>
                    <a:moveTo>
                      <a:pt x="631241" y="31089"/>
                    </a:moveTo>
                    <a:lnTo>
                      <a:pt x="631241" y="61417"/>
                    </a:lnTo>
                    <a:lnTo>
                      <a:pt x="674980" y="61417"/>
                    </a:lnTo>
                    <a:lnTo>
                      <a:pt x="674980" y="31089"/>
                    </a:lnTo>
                    <a:close/>
                    <a:moveTo>
                      <a:pt x="1338530" y="29565"/>
                    </a:moveTo>
                    <a:lnTo>
                      <a:pt x="1343254" y="32461"/>
                    </a:lnTo>
                    <a:cubicBezTo>
                      <a:pt x="1341832" y="35204"/>
                      <a:pt x="1340003" y="38303"/>
                      <a:pt x="1337768" y="41757"/>
                    </a:cubicBezTo>
                    <a:cubicBezTo>
                      <a:pt x="1335532" y="45212"/>
                      <a:pt x="1332942" y="49022"/>
                      <a:pt x="1329995" y="53187"/>
                    </a:cubicBezTo>
                    <a:cubicBezTo>
                      <a:pt x="1324407" y="61214"/>
                      <a:pt x="1319581" y="67411"/>
                      <a:pt x="1315517" y="71780"/>
                    </a:cubicBezTo>
                    <a:lnTo>
                      <a:pt x="1311402" y="68123"/>
                    </a:lnTo>
                    <a:cubicBezTo>
                      <a:pt x="1315467" y="63957"/>
                      <a:pt x="1320242" y="57912"/>
                      <a:pt x="1325728" y="49987"/>
                    </a:cubicBezTo>
                    <a:cubicBezTo>
                      <a:pt x="1328573" y="45821"/>
                      <a:pt x="1331062" y="42037"/>
                      <a:pt x="1333196" y="38633"/>
                    </a:cubicBezTo>
                    <a:cubicBezTo>
                      <a:pt x="1335329" y="35230"/>
                      <a:pt x="1337107" y="32207"/>
                      <a:pt x="1338530" y="29565"/>
                    </a:cubicBezTo>
                    <a:close/>
                    <a:moveTo>
                      <a:pt x="1240232" y="29413"/>
                    </a:moveTo>
                    <a:cubicBezTo>
                      <a:pt x="1242264" y="31648"/>
                      <a:pt x="1244473" y="34315"/>
                      <a:pt x="1246861" y="37414"/>
                    </a:cubicBezTo>
                    <a:cubicBezTo>
                      <a:pt x="1249249" y="40513"/>
                      <a:pt x="1251916" y="44196"/>
                      <a:pt x="1254862" y="48463"/>
                    </a:cubicBezTo>
                    <a:cubicBezTo>
                      <a:pt x="1257808" y="52629"/>
                      <a:pt x="1260374" y="56362"/>
                      <a:pt x="1262558" y="59664"/>
                    </a:cubicBezTo>
                    <a:cubicBezTo>
                      <a:pt x="1264743" y="62966"/>
                      <a:pt x="1266546" y="65938"/>
                      <a:pt x="1267968" y="68580"/>
                    </a:cubicBezTo>
                    <a:lnTo>
                      <a:pt x="1263244" y="71323"/>
                    </a:lnTo>
                    <a:cubicBezTo>
                      <a:pt x="1260602" y="66345"/>
                      <a:pt x="1256386" y="59741"/>
                      <a:pt x="1250595" y="51511"/>
                    </a:cubicBezTo>
                    <a:cubicBezTo>
                      <a:pt x="1244905" y="43281"/>
                      <a:pt x="1240028" y="36982"/>
                      <a:pt x="1235964" y="32613"/>
                    </a:cubicBezTo>
                    <a:close/>
                    <a:moveTo>
                      <a:pt x="860756" y="27127"/>
                    </a:moveTo>
                    <a:lnTo>
                      <a:pt x="865175" y="30023"/>
                    </a:lnTo>
                    <a:cubicBezTo>
                      <a:pt x="863042" y="33477"/>
                      <a:pt x="859943" y="37643"/>
                      <a:pt x="855879" y="42519"/>
                    </a:cubicBezTo>
                    <a:cubicBezTo>
                      <a:pt x="853542" y="45263"/>
                      <a:pt x="851510" y="47599"/>
                      <a:pt x="849783" y="49530"/>
                    </a:cubicBezTo>
                    <a:lnTo>
                      <a:pt x="887578" y="49530"/>
                    </a:lnTo>
                    <a:lnTo>
                      <a:pt x="887578" y="122834"/>
                    </a:lnTo>
                    <a:cubicBezTo>
                      <a:pt x="887578" y="126289"/>
                      <a:pt x="887324" y="129108"/>
                      <a:pt x="886816" y="131292"/>
                    </a:cubicBezTo>
                    <a:cubicBezTo>
                      <a:pt x="886308" y="133477"/>
                      <a:pt x="885444" y="135204"/>
                      <a:pt x="884225" y="136474"/>
                    </a:cubicBezTo>
                    <a:cubicBezTo>
                      <a:pt x="883006" y="137744"/>
                      <a:pt x="881355" y="138658"/>
                      <a:pt x="879272" y="139217"/>
                    </a:cubicBezTo>
                    <a:cubicBezTo>
                      <a:pt x="877190" y="139776"/>
                      <a:pt x="874573" y="140157"/>
                      <a:pt x="871424" y="140360"/>
                    </a:cubicBezTo>
                    <a:cubicBezTo>
                      <a:pt x="868172" y="140563"/>
                      <a:pt x="864845" y="140741"/>
                      <a:pt x="861441" y="140894"/>
                    </a:cubicBezTo>
                    <a:cubicBezTo>
                      <a:pt x="858038" y="141046"/>
                      <a:pt x="855269" y="141071"/>
                      <a:pt x="853136" y="140970"/>
                    </a:cubicBezTo>
                    <a:lnTo>
                      <a:pt x="852069" y="134417"/>
                    </a:lnTo>
                    <a:cubicBezTo>
                      <a:pt x="854609" y="134620"/>
                      <a:pt x="857606" y="134772"/>
                      <a:pt x="861060" y="134874"/>
                    </a:cubicBezTo>
                    <a:cubicBezTo>
                      <a:pt x="864515" y="134975"/>
                      <a:pt x="867563" y="134975"/>
                      <a:pt x="870204" y="134874"/>
                    </a:cubicBezTo>
                    <a:cubicBezTo>
                      <a:pt x="872643" y="134772"/>
                      <a:pt x="874649" y="134594"/>
                      <a:pt x="876224" y="134340"/>
                    </a:cubicBezTo>
                    <a:cubicBezTo>
                      <a:pt x="877799" y="134086"/>
                      <a:pt x="879044" y="133528"/>
                      <a:pt x="879958" y="132664"/>
                    </a:cubicBezTo>
                    <a:cubicBezTo>
                      <a:pt x="880872" y="131800"/>
                      <a:pt x="881507" y="130505"/>
                      <a:pt x="881863" y="128778"/>
                    </a:cubicBezTo>
                    <a:cubicBezTo>
                      <a:pt x="882219" y="127051"/>
                      <a:pt x="882396" y="124714"/>
                      <a:pt x="882396" y="121767"/>
                    </a:cubicBezTo>
                    <a:lnTo>
                      <a:pt x="882396" y="54864"/>
                    </a:lnTo>
                    <a:lnTo>
                      <a:pt x="782422" y="54864"/>
                    </a:lnTo>
                    <a:lnTo>
                      <a:pt x="782422" y="141884"/>
                    </a:lnTo>
                    <a:lnTo>
                      <a:pt x="777240" y="141884"/>
                    </a:lnTo>
                    <a:lnTo>
                      <a:pt x="777240" y="49530"/>
                    </a:lnTo>
                    <a:lnTo>
                      <a:pt x="842620" y="49530"/>
                    </a:lnTo>
                    <a:cubicBezTo>
                      <a:pt x="843839" y="48412"/>
                      <a:pt x="845185" y="47041"/>
                      <a:pt x="846659" y="45415"/>
                    </a:cubicBezTo>
                    <a:cubicBezTo>
                      <a:pt x="848132" y="43789"/>
                      <a:pt x="849732" y="41859"/>
                      <a:pt x="851459" y="39624"/>
                    </a:cubicBezTo>
                    <a:cubicBezTo>
                      <a:pt x="855523" y="34747"/>
                      <a:pt x="858622" y="30581"/>
                      <a:pt x="860756" y="27127"/>
                    </a:cubicBezTo>
                    <a:close/>
                    <a:moveTo>
                      <a:pt x="803606" y="26822"/>
                    </a:moveTo>
                    <a:cubicBezTo>
                      <a:pt x="805739" y="29057"/>
                      <a:pt x="808432" y="32055"/>
                      <a:pt x="811683" y="35814"/>
                    </a:cubicBezTo>
                    <a:cubicBezTo>
                      <a:pt x="814934" y="39573"/>
                      <a:pt x="817423" y="42672"/>
                      <a:pt x="819150" y="45110"/>
                    </a:cubicBezTo>
                    <a:lnTo>
                      <a:pt x="815036" y="48006"/>
                    </a:lnTo>
                    <a:cubicBezTo>
                      <a:pt x="814223" y="46787"/>
                      <a:pt x="813181" y="45390"/>
                      <a:pt x="811911" y="43815"/>
                    </a:cubicBezTo>
                    <a:cubicBezTo>
                      <a:pt x="810641" y="42240"/>
                      <a:pt x="809194" y="40487"/>
                      <a:pt x="807568" y="38557"/>
                    </a:cubicBezTo>
                    <a:cubicBezTo>
                      <a:pt x="805942" y="36627"/>
                      <a:pt x="804469" y="34925"/>
                      <a:pt x="803148" y="33452"/>
                    </a:cubicBezTo>
                    <a:cubicBezTo>
                      <a:pt x="801828" y="31978"/>
                      <a:pt x="800608" y="30734"/>
                      <a:pt x="799491" y="29718"/>
                    </a:cubicBezTo>
                    <a:close/>
                    <a:moveTo>
                      <a:pt x="525628" y="21945"/>
                    </a:moveTo>
                    <a:cubicBezTo>
                      <a:pt x="527254" y="24282"/>
                      <a:pt x="529184" y="27279"/>
                      <a:pt x="531419" y="30937"/>
                    </a:cubicBezTo>
                    <a:cubicBezTo>
                      <a:pt x="532537" y="32664"/>
                      <a:pt x="533654" y="34493"/>
                      <a:pt x="534772" y="36423"/>
                    </a:cubicBezTo>
                    <a:cubicBezTo>
                      <a:pt x="535890" y="38354"/>
                      <a:pt x="536753" y="39929"/>
                      <a:pt x="537363" y="41148"/>
                    </a:cubicBezTo>
                    <a:lnTo>
                      <a:pt x="556413" y="41148"/>
                    </a:lnTo>
                    <a:cubicBezTo>
                      <a:pt x="557124" y="40132"/>
                      <a:pt x="557911" y="38989"/>
                      <a:pt x="558775" y="37719"/>
                    </a:cubicBezTo>
                    <a:cubicBezTo>
                      <a:pt x="559639" y="36449"/>
                      <a:pt x="560629" y="34899"/>
                      <a:pt x="561747" y="33071"/>
                    </a:cubicBezTo>
                    <a:cubicBezTo>
                      <a:pt x="563068" y="31039"/>
                      <a:pt x="564236" y="29057"/>
                      <a:pt x="565252" y="27127"/>
                    </a:cubicBezTo>
                    <a:cubicBezTo>
                      <a:pt x="566268" y="25197"/>
                      <a:pt x="567081" y="23520"/>
                      <a:pt x="567690" y="22098"/>
                    </a:cubicBezTo>
                    <a:lnTo>
                      <a:pt x="572720" y="24231"/>
                    </a:lnTo>
                    <a:cubicBezTo>
                      <a:pt x="572008" y="25654"/>
                      <a:pt x="571170" y="27279"/>
                      <a:pt x="570205" y="29108"/>
                    </a:cubicBezTo>
                    <a:cubicBezTo>
                      <a:pt x="569240" y="30937"/>
                      <a:pt x="568046" y="32969"/>
                      <a:pt x="566624" y="35204"/>
                    </a:cubicBezTo>
                    <a:lnTo>
                      <a:pt x="562814" y="41148"/>
                    </a:lnTo>
                    <a:lnTo>
                      <a:pt x="595884" y="41148"/>
                    </a:lnTo>
                    <a:lnTo>
                      <a:pt x="595884" y="46025"/>
                    </a:lnTo>
                    <a:lnTo>
                      <a:pt x="505054" y="46025"/>
                    </a:lnTo>
                    <a:lnTo>
                      <a:pt x="505054" y="41148"/>
                    </a:lnTo>
                    <a:lnTo>
                      <a:pt x="531876" y="41148"/>
                    </a:lnTo>
                    <a:cubicBezTo>
                      <a:pt x="530759" y="38913"/>
                      <a:pt x="529235" y="36271"/>
                      <a:pt x="527304" y="33223"/>
                    </a:cubicBezTo>
                    <a:cubicBezTo>
                      <a:pt x="524968" y="29261"/>
                      <a:pt x="523037" y="26314"/>
                      <a:pt x="521513" y="24384"/>
                    </a:cubicBezTo>
                    <a:close/>
                    <a:moveTo>
                      <a:pt x="232868" y="21336"/>
                    </a:moveTo>
                    <a:lnTo>
                      <a:pt x="238202" y="21336"/>
                    </a:lnTo>
                    <a:lnTo>
                      <a:pt x="238202" y="39929"/>
                    </a:lnTo>
                    <a:lnTo>
                      <a:pt x="290932" y="39929"/>
                    </a:lnTo>
                    <a:lnTo>
                      <a:pt x="290932" y="45110"/>
                    </a:lnTo>
                    <a:lnTo>
                      <a:pt x="238202" y="45110"/>
                    </a:lnTo>
                    <a:lnTo>
                      <a:pt x="238202" y="65989"/>
                    </a:lnTo>
                    <a:lnTo>
                      <a:pt x="274320" y="65989"/>
                    </a:lnTo>
                    <a:lnTo>
                      <a:pt x="274320" y="113690"/>
                    </a:lnTo>
                    <a:lnTo>
                      <a:pt x="269139" y="113690"/>
                    </a:lnTo>
                    <a:lnTo>
                      <a:pt x="269139" y="71171"/>
                    </a:lnTo>
                    <a:lnTo>
                      <a:pt x="201930" y="71171"/>
                    </a:lnTo>
                    <a:lnTo>
                      <a:pt x="201930" y="113690"/>
                    </a:lnTo>
                    <a:lnTo>
                      <a:pt x="196749" y="113690"/>
                    </a:lnTo>
                    <a:lnTo>
                      <a:pt x="196749" y="65989"/>
                    </a:lnTo>
                    <a:lnTo>
                      <a:pt x="232868" y="65989"/>
                    </a:lnTo>
                    <a:lnTo>
                      <a:pt x="232868" y="45110"/>
                    </a:lnTo>
                    <a:lnTo>
                      <a:pt x="183490" y="45110"/>
                    </a:lnTo>
                    <a:lnTo>
                      <a:pt x="183490" y="39929"/>
                    </a:lnTo>
                    <a:lnTo>
                      <a:pt x="232868" y="39929"/>
                    </a:lnTo>
                    <a:close/>
                    <a:moveTo>
                      <a:pt x="321564" y="17831"/>
                    </a:moveTo>
                    <a:lnTo>
                      <a:pt x="321564" y="48311"/>
                    </a:lnTo>
                    <a:lnTo>
                      <a:pt x="349911" y="48311"/>
                    </a:lnTo>
                    <a:lnTo>
                      <a:pt x="349911" y="17831"/>
                    </a:lnTo>
                    <a:close/>
                    <a:moveTo>
                      <a:pt x="1069696" y="15240"/>
                    </a:moveTo>
                    <a:lnTo>
                      <a:pt x="1125474" y="15240"/>
                    </a:lnTo>
                    <a:lnTo>
                      <a:pt x="1125474" y="20574"/>
                    </a:lnTo>
                    <a:lnTo>
                      <a:pt x="1101243" y="20574"/>
                    </a:lnTo>
                    <a:cubicBezTo>
                      <a:pt x="1099719" y="27381"/>
                      <a:pt x="1097915" y="34061"/>
                      <a:pt x="1095833" y="40614"/>
                    </a:cubicBezTo>
                    <a:cubicBezTo>
                      <a:pt x="1093750" y="47168"/>
                      <a:pt x="1091438" y="53543"/>
                      <a:pt x="1088898" y="59741"/>
                    </a:cubicBezTo>
                    <a:lnTo>
                      <a:pt x="1116788" y="59741"/>
                    </a:lnTo>
                    <a:lnTo>
                      <a:pt x="1116788" y="128625"/>
                    </a:lnTo>
                    <a:lnTo>
                      <a:pt x="1083412" y="128625"/>
                    </a:lnTo>
                    <a:lnTo>
                      <a:pt x="1083412" y="72085"/>
                    </a:lnTo>
                    <a:cubicBezTo>
                      <a:pt x="1081482" y="76149"/>
                      <a:pt x="1079475" y="80061"/>
                      <a:pt x="1077392" y="83820"/>
                    </a:cubicBezTo>
                    <a:cubicBezTo>
                      <a:pt x="1075309" y="87579"/>
                      <a:pt x="1073150" y="91237"/>
                      <a:pt x="1070915" y="94793"/>
                    </a:cubicBezTo>
                    <a:lnTo>
                      <a:pt x="1066648" y="91745"/>
                    </a:lnTo>
                    <a:cubicBezTo>
                      <a:pt x="1073150" y="81381"/>
                      <a:pt x="1078916" y="70053"/>
                      <a:pt x="1083945" y="57759"/>
                    </a:cubicBezTo>
                    <a:cubicBezTo>
                      <a:pt x="1088975" y="45466"/>
                      <a:pt x="1092912" y="33071"/>
                      <a:pt x="1095756" y="20574"/>
                    </a:cubicBezTo>
                    <a:lnTo>
                      <a:pt x="1069696" y="20574"/>
                    </a:lnTo>
                    <a:close/>
                    <a:moveTo>
                      <a:pt x="316840" y="12649"/>
                    </a:moveTo>
                    <a:lnTo>
                      <a:pt x="354788" y="12649"/>
                    </a:lnTo>
                    <a:lnTo>
                      <a:pt x="354788" y="53645"/>
                    </a:lnTo>
                    <a:lnTo>
                      <a:pt x="342291" y="53645"/>
                    </a:lnTo>
                    <a:lnTo>
                      <a:pt x="342291" y="81991"/>
                    </a:lnTo>
                    <a:lnTo>
                      <a:pt x="360122" y="81991"/>
                    </a:lnTo>
                    <a:lnTo>
                      <a:pt x="360122" y="87325"/>
                    </a:lnTo>
                    <a:lnTo>
                      <a:pt x="342291" y="87325"/>
                    </a:lnTo>
                    <a:lnTo>
                      <a:pt x="342291" y="121310"/>
                    </a:lnTo>
                    <a:cubicBezTo>
                      <a:pt x="346152" y="120497"/>
                      <a:pt x="349733" y="119761"/>
                      <a:pt x="353035" y="119100"/>
                    </a:cubicBezTo>
                    <a:cubicBezTo>
                      <a:pt x="356337" y="118440"/>
                      <a:pt x="359309" y="117754"/>
                      <a:pt x="361950" y="117043"/>
                    </a:cubicBezTo>
                    <a:lnTo>
                      <a:pt x="362560" y="122072"/>
                    </a:lnTo>
                    <a:cubicBezTo>
                      <a:pt x="359004" y="122987"/>
                      <a:pt x="354864" y="123926"/>
                      <a:pt x="350139" y="124892"/>
                    </a:cubicBezTo>
                    <a:cubicBezTo>
                      <a:pt x="345415" y="125857"/>
                      <a:pt x="340056" y="126847"/>
                      <a:pt x="334061" y="127863"/>
                    </a:cubicBezTo>
                    <a:cubicBezTo>
                      <a:pt x="328168" y="128981"/>
                      <a:pt x="322911" y="129870"/>
                      <a:pt x="318288" y="130530"/>
                    </a:cubicBezTo>
                    <a:cubicBezTo>
                      <a:pt x="313665" y="131191"/>
                      <a:pt x="309525" y="131724"/>
                      <a:pt x="305867" y="132131"/>
                    </a:cubicBezTo>
                    <a:lnTo>
                      <a:pt x="305258" y="126949"/>
                    </a:lnTo>
                    <a:lnTo>
                      <a:pt x="315011" y="125882"/>
                    </a:lnTo>
                    <a:lnTo>
                      <a:pt x="315011" y="66141"/>
                    </a:lnTo>
                    <a:lnTo>
                      <a:pt x="319888" y="66141"/>
                    </a:lnTo>
                    <a:lnTo>
                      <a:pt x="319888" y="125273"/>
                    </a:lnTo>
                    <a:lnTo>
                      <a:pt x="333604" y="122987"/>
                    </a:lnTo>
                    <a:lnTo>
                      <a:pt x="337414" y="122377"/>
                    </a:lnTo>
                    <a:lnTo>
                      <a:pt x="337414" y="53645"/>
                    </a:lnTo>
                    <a:lnTo>
                      <a:pt x="316840" y="53645"/>
                    </a:lnTo>
                    <a:close/>
                    <a:moveTo>
                      <a:pt x="1130199" y="12039"/>
                    </a:moveTo>
                    <a:lnTo>
                      <a:pt x="1187044" y="12039"/>
                    </a:lnTo>
                    <a:lnTo>
                      <a:pt x="1181253" y="72085"/>
                    </a:lnTo>
                    <a:lnTo>
                      <a:pt x="1198931" y="72085"/>
                    </a:lnTo>
                    <a:cubicBezTo>
                      <a:pt x="1198525" y="85191"/>
                      <a:pt x="1198093" y="96215"/>
                      <a:pt x="1197636" y="105156"/>
                    </a:cubicBezTo>
                    <a:cubicBezTo>
                      <a:pt x="1197179" y="114097"/>
                      <a:pt x="1196645" y="121107"/>
                      <a:pt x="1196036" y="126187"/>
                    </a:cubicBezTo>
                    <a:cubicBezTo>
                      <a:pt x="1195731" y="128524"/>
                      <a:pt x="1195248" y="130505"/>
                      <a:pt x="1194588" y="132131"/>
                    </a:cubicBezTo>
                    <a:cubicBezTo>
                      <a:pt x="1193927" y="133756"/>
                      <a:pt x="1193038" y="135102"/>
                      <a:pt x="1191921" y="136169"/>
                    </a:cubicBezTo>
                    <a:cubicBezTo>
                      <a:pt x="1190803" y="137236"/>
                      <a:pt x="1189355" y="138049"/>
                      <a:pt x="1187577" y="138608"/>
                    </a:cubicBezTo>
                    <a:cubicBezTo>
                      <a:pt x="1185799" y="139166"/>
                      <a:pt x="1183640" y="139497"/>
                      <a:pt x="1181100" y="139598"/>
                    </a:cubicBezTo>
                    <a:cubicBezTo>
                      <a:pt x="1176833" y="139801"/>
                      <a:pt x="1172845" y="139954"/>
                      <a:pt x="1169137" y="140055"/>
                    </a:cubicBezTo>
                    <a:cubicBezTo>
                      <a:pt x="1165429" y="140157"/>
                      <a:pt x="1161441" y="140157"/>
                      <a:pt x="1157174" y="140055"/>
                    </a:cubicBezTo>
                    <a:lnTo>
                      <a:pt x="1156412" y="134417"/>
                    </a:lnTo>
                    <a:cubicBezTo>
                      <a:pt x="1159968" y="134620"/>
                      <a:pt x="1163574" y="134772"/>
                      <a:pt x="1167232" y="134874"/>
                    </a:cubicBezTo>
                    <a:cubicBezTo>
                      <a:pt x="1170890" y="134975"/>
                      <a:pt x="1174496" y="134925"/>
                      <a:pt x="1178052" y="134721"/>
                    </a:cubicBezTo>
                    <a:cubicBezTo>
                      <a:pt x="1180592" y="134620"/>
                      <a:pt x="1182624" y="134417"/>
                      <a:pt x="1184148" y="134112"/>
                    </a:cubicBezTo>
                    <a:cubicBezTo>
                      <a:pt x="1185672" y="133807"/>
                      <a:pt x="1186892" y="133248"/>
                      <a:pt x="1187806" y="132435"/>
                    </a:cubicBezTo>
                    <a:cubicBezTo>
                      <a:pt x="1188720" y="131623"/>
                      <a:pt x="1189381" y="130454"/>
                      <a:pt x="1189787" y="128930"/>
                    </a:cubicBezTo>
                    <a:cubicBezTo>
                      <a:pt x="1190194" y="127406"/>
                      <a:pt x="1190549" y="125425"/>
                      <a:pt x="1190854" y="122987"/>
                    </a:cubicBezTo>
                    <a:cubicBezTo>
                      <a:pt x="1191464" y="118110"/>
                      <a:pt x="1191997" y="111658"/>
                      <a:pt x="1192454" y="103632"/>
                    </a:cubicBezTo>
                    <a:cubicBezTo>
                      <a:pt x="1192911" y="95605"/>
                      <a:pt x="1193242" y="86919"/>
                      <a:pt x="1193445" y="77571"/>
                    </a:cubicBezTo>
                    <a:lnTo>
                      <a:pt x="1133704" y="77571"/>
                    </a:lnTo>
                    <a:lnTo>
                      <a:pt x="1138886" y="25603"/>
                    </a:lnTo>
                    <a:lnTo>
                      <a:pt x="1143915" y="26213"/>
                    </a:lnTo>
                    <a:lnTo>
                      <a:pt x="1139495" y="72085"/>
                    </a:lnTo>
                    <a:lnTo>
                      <a:pt x="1175766" y="72085"/>
                    </a:lnTo>
                    <a:lnTo>
                      <a:pt x="1181100" y="17526"/>
                    </a:lnTo>
                    <a:lnTo>
                      <a:pt x="1130199" y="17526"/>
                    </a:lnTo>
                    <a:close/>
                    <a:moveTo>
                      <a:pt x="1228192" y="11277"/>
                    </a:moveTo>
                    <a:lnTo>
                      <a:pt x="1350722" y="11277"/>
                    </a:lnTo>
                    <a:lnTo>
                      <a:pt x="1350722" y="16611"/>
                    </a:lnTo>
                    <a:lnTo>
                      <a:pt x="1292200" y="16611"/>
                    </a:lnTo>
                    <a:lnTo>
                      <a:pt x="1292200" y="83363"/>
                    </a:lnTo>
                    <a:lnTo>
                      <a:pt x="1357732" y="83363"/>
                    </a:lnTo>
                    <a:lnTo>
                      <a:pt x="1357732" y="88697"/>
                    </a:lnTo>
                    <a:lnTo>
                      <a:pt x="1292200" y="88697"/>
                    </a:lnTo>
                    <a:lnTo>
                      <a:pt x="1292200" y="142951"/>
                    </a:lnTo>
                    <a:lnTo>
                      <a:pt x="1286714" y="142951"/>
                    </a:lnTo>
                    <a:lnTo>
                      <a:pt x="1286714" y="88697"/>
                    </a:lnTo>
                    <a:lnTo>
                      <a:pt x="1221029" y="88697"/>
                    </a:lnTo>
                    <a:lnTo>
                      <a:pt x="1221029" y="83363"/>
                    </a:lnTo>
                    <a:lnTo>
                      <a:pt x="1286714" y="83363"/>
                    </a:lnTo>
                    <a:lnTo>
                      <a:pt x="1286714" y="16611"/>
                    </a:lnTo>
                    <a:lnTo>
                      <a:pt x="1228192" y="16611"/>
                    </a:lnTo>
                    <a:close/>
                    <a:moveTo>
                      <a:pt x="980542" y="8534"/>
                    </a:moveTo>
                    <a:lnTo>
                      <a:pt x="984352" y="11125"/>
                    </a:lnTo>
                    <a:cubicBezTo>
                      <a:pt x="983539" y="12547"/>
                      <a:pt x="982472" y="14198"/>
                      <a:pt x="981152" y="16078"/>
                    </a:cubicBezTo>
                    <a:cubicBezTo>
                      <a:pt x="979831" y="17958"/>
                      <a:pt x="978383" y="19913"/>
                      <a:pt x="976808" y="21945"/>
                    </a:cubicBezTo>
                    <a:cubicBezTo>
                      <a:pt x="975233" y="23977"/>
                      <a:pt x="973608" y="25959"/>
                      <a:pt x="971931" y="27889"/>
                    </a:cubicBezTo>
                    <a:cubicBezTo>
                      <a:pt x="970255" y="29819"/>
                      <a:pt x="968756" y="31445"/>
                      <a:pt x="967436" y="32766"/>
                    </a:cubicBezTo>
                    <a:lnTo>
                      <a:pt x="963930" y="29870"/>
                    </a:lnTo>
                    <a:cubicBezTo>
                      <a:pt x="966978" y="26619"/>
                      <a:pt x="969925" y="23190"/>
                      <a:pt x="972770" y="19583"/>
                    </a:cubicBezTo>
                    <a:cubicBezTo>
                      <a:pt x="975614" y="15976"/>
                      <a:pt x="978205" y="12293"/>
                      <a:pt x="980542" y="8534"/>
                    </a:cubicBezTo>
                    <a:close/>
                    <a:moveTo>
                      <a:pt x="924002" y="8534"/>
                    </a:moveTo>
                    <a:cubicBezTo>
                      <a:pt x="925119" y="9652"/>
                      <a:pt x="926364" y="11074"/>
                      <a:pt x="927735" y="12801"/>
                    </a:cubicBezTo>
                    <a:cubicBezTo>
                      <a:pt x="929107" y="14529"/>
                      <a:pt x="930656" y="16561"/>
                      <a:pt x="932384" y="18897"/>
                    </a:cubicBezTo>
                    <a:cubicBezTo>
                      <a:pt x="935838" y="23469"/>
                      <a:pt x="938429" y="27127"/>
                      <a:pt x="940156" y="29870"/>
                    </a:cubicBezTo>
                    <a:lnTo>
                      <a:pt x="936498" y="32461"/>
                    </a:lnTo>
                    <a:cubicBezTo>
                      <a:pt x="934771" y="29616"/>
                      <a:pt x="932180" y="25959"/>
                      <a:pt x="928726" y="21488"/>
                    </a:cubicBezTo>
                    <a:cubicBezTo>
                      <a:pt x="926999" y="19253"/>
                      <a:pt x="925475" y="17272"/>
                      <a:pt x="924154" y="15545"/>
                    </a:cubicBezTo>
                    <a:cubicBezTo>
                      <a:pt x="922833" y="13817"/>
                      <a:pt x="921614" y="12344"/>
                      <a:pt x="920496" y="11125"/>
                    </a:cubicBezTo>
                    <a:close/>
                    <a:moveTo>
                      <a:pt x="100889" y="7315"/>
                    </a:moveTo>
                    <a:cubicBezTo>
                      <a:pt x="104039" y="9652"/>
                      <a:pt x="108154" y="13157"/>
                      <a:pt x="113234" y="17831"/>
                    </a:cubicBezTo>
                    <a:cubicBezTo>
                      <a:pt x="115774" y="20167"/>
                      <a:pt x="118009" y="22276"/>
                      <a:pt x="119939" y="24155"/>
                    </a:cubicBezTo>
                    <a:cubicBezTo>
                      <a:pt x="121870" y="26035"/>
                      <a:pt x="123546" y="27737"/>
                      <a:pt x="124968" y="29261"/>
                    </a:cubicBezTo>
                    <a:lnTo>
                      <a:pt x="121463" y="33071"/>
                    </a:lnTo>
                    <a:cubicBezTo>
                      <a:pt x="120041" y="31547"/>
                      <a:pt x="118364" y="29845"/>
                      <a:pt x="116434" y="27965"/>
                    </a:cubicBezTo>
                    <a:cubicBezTo>
                      <a:pt x="114504" y="26086"/>
                      <a:pt x="112268" y="23977"/>
                      <a:pt x="109728" y="21641"/>
                    </a:cubicBezTo>
                    <a:cubicBezTo>
                      <a:pt x="107188" y="19304"/>
                      <a:pt x="104928" y="17246"/>
                      <a:pt x="102947" y="15468"/>
                    </a:cubicBezTo>
                    <a:cubicBezTo>
                      <a:pt x="100965" y="13690"/>
                      <a:pt x="99162" y="12192"/>
                      <a:pt x="97536" y="10973"/>
                    </a:cubicBezTo>
                    <a:close/>
                    <a:moveTo>
                      <a:pt x="282550" y="6553"/>
                    </a:moveTo>
                    <a:lnTo>
                      <a:pt x="283464" y="11887"/>
                    </a:lnTo>
                    <a:cubicBezTo>
                      <a:pt x="265176" y="13817"/>
                      <a:pt x="247371" y="15519"/>
                      <a:pt x="230048" y="16992"/>
                    </a:cubicBezTo>
                    <a:cubicBezTo>
                      <a:pt x="212725" y="18466"/>
                      <a:pt x="195072" y="19507"/>
                      <a:pt x="177089" y="20117"/>
                    </a:cubicBezTo>
                    <a:lnTo>
                      <a:pt x="177089" y="57912"/>
                    </a:lnTo>
                    <a:cubicBezTo>
                      <a:pt x="177089" y="80569"/>
                      <a:pt x="175819" y="97180"/>
                      <a:pt x="173279" y="107747"/>
                    </a:cubicBezTo>
                    <a:cubicBezTo>
                      <a:pt x="172060" y="113131"/>
                      <a:pt x="170384" y="118719"/>
                      <a:pt x="168250" y="124511"/>
                    </a:cubicBezTo>
                    <a:cubicBezTo>
                      <a:pt x="166116" y="130302"/>
                      <a:pt x="163068" y="136398"/>
                      <a:pt x="159106" y="142799"/>
                    </a:cubicBezTo>
                    <a:lnTo>
                      <a:pt x="154077" y="140055"/>
                    </a:lnTo>
                    <a:cubicBezTo>
                      <a:pt x="158039" y="133655"/>
                      <a:pt x="161113" y="127609"/>
                      <a:pt x="163297" y="121920"/>
                    </a:cubicBezTo>
                    <a:cubicBezTo>
                      <a:pt x="165481" y="116230"/>
                      <a:pt x="167132" y="110896"/>
                      <a:pt x="168250" y="105918"/>
                    </a:cubicBezTo>
                    <a:cubicBezTo>
                      <a:pt x="170587" y="95656"/>
                      <a:pt x="171755" y="79705"/>
                      <a:pt x="171755" y="58064"/>
                    </a:cubicBezTo>
                    <a:lnTo>
                      <a:pt x="171755" y="14935"/>
                    </a:lnTo>
                    <a:cubicBezTo>
                      <a:pt x="179680" y="14833"/>
                      <a:pt x="188341" y="14503"/>
                      <a:pt x="197739" y="13944"/>
                    </a:cubicBezTo>
                    <a:cubicBezTo>
                      <a:pt x="207137" y="13386"/>
                      <a:pt x="216739" y="12725"/>
                      <a:pt x="226543" y="11963"/>
                    </a:cubicBezTo>
                    <a:cubicBezTo>
                      <a:pt x="236347" y="11201"/>
                      <a:pt x="246050" y="10363"/>
                      <a:pt x="255651" y="9449"/>
                    </a:cubicBezTo>
                    <a:cubicBezTo>
                      <a:pt x="265253" y="8534"/>
                      <a:pt x="274219" y="7569"/>
                      <a:pt x="282550" y="6553"/>
                    </a:cubicBezTo>
                    <a:close/>
                    <a:moveTo>
                      <a:pt x="949910" y="3353"/>
                    </a:moveTo>
                    <a:lnTo>
                      <a:pt x="954786" y="3353"/>
                    </a:lnTo>
                    <a:lnTo>
                      <a:pt x="954786" y="39167"/>
                    </a:lnTo>
                    <a:lnTo>
                      <a:pt x="985419" y="39167"/>
                    </a:lnTo>
                    <a:lnTo>
                      <a:pt x="985419" y="43891"/>
                    </a:lnTo>
                    <a:lnTo>
                      <a:pt x="954786" y="43891"/>
                    </a:lnTo>
                    <a:lnTo>
                      <a:pt x="954786" y="46787"/>
                    </a:lnTo>
                    <a:cubicBezTo>
                      <a:pt x="957936" y="49022"/>
                      <a:pt x="961086" y="51308"/>
                      <a:pt x="964235" y="53645"/>
                    </a:cubicBezTo>
                    <a:cubicBezTo>
                      <a:pt x="967385" y="55981"/>
                      <a:pt x="970306" y="58267"/>
                      <a:pt x="972998" y="60503"/>
                    </a:cubicBezTo>
                    <a:cubicBezTo>
                      <a:pt x="975691" y="62738"/>
                      <a:pt x="978104" y="64821"/>
                      <a:pt x="980237" y="66751"/>
                    </a:cubicBezTo>
                    <a:cubicBezTo>
                      <a:pt x="982371" y="68681"/>
                      <a:pt x="984047" y="70307"/>
                      <a:pt x="985266" y="71628"/>
                    </a:cubicBezTo>
                    <a:lnTo>
                      <a:pt x="982218" y="75438"/>
                    </a:lnTo>
                    <a:cubicBezTo>
                      <a:pt x="980796" y="73914"/>
                      <a:pt x="979018" y="72136"/>
                      <a:pt x="976884" y="70104"/>
                    </a:cubicBezTo>
                    <a:cubicBezTo>
                      <a:pt x="974751" y="68072"/>
                      <a:pt x="972440" y="66014"/>
                      <a:pt x="969950" y="63932"/>
                    </a:cubicBezTo>
                    <a:cubicBezTo>
                      <a:pt x="967461" y="61849"/>
                      <a:pt x="964896" y="59817"/>
                      <a:pt x="962254" y="57836"/>
                    </a:cubicBezTo>
                    <a:cubicBezTo>
                      <a:pt x="959612" y="55854"/>
                      <a:pt x="957123" y="54051"/>
                      <a:pt x="954786" y="52425"/>
                    </a:cubicBezTo>
                    <a:lnTo>
                      <a:pt x="954786" y="74219"/>
                    </a:lnTo>
                    <a:lnTo>
                      <a:pt x="949910" y="74219"/>
                    </a:lnTo>
                    <a:lnTo>
                      <a:pt x="949910" y="43891"/>
                    </a:lnTo>
                    <a:lnTo>
                      <a:pt x="949605" y="43891"/>
                    </a:lnTo>
                    <a:cubicBezTo>
                      <a:pt x="945846" y="51003"/>
                      <a:pt x="940994" y="57353"/>
                      <a:pt x="935051" y="62941"/>
                    </a:cubicBezTo>
                    <a:cubicBezTo>
                      <a:pt x="929107" y="68529"/>
                      <a:pt x="922427" y="73609"/>
                      <a:pt x="915010" y="78181"/>
                    </a:cubicBezTo>
                    <a:lnTo>
                      <a:pt x="911962" y="74219"/>
                    </a:lnTo>
                    <a:cubicBezTo>
                      <a:pt x="918769" y="70358"/>
                      <a:pt x="924916" y="65887"/>
                      <a:pt x="930402" y="60807"/>
                    </a:cubicBezTo>
                    <a:cubicBezTo>
                      <a:pt x="935889" y="55727"/>
                      <a:pt x="940562" y="50089"/>
                      <a:pt x="944423" y="43891"/>
                    </a:cubicBezTo>
                    <a:lnTo>
                      <a:pt x="915162" y="43891"/>
                    </a:lnTo>
                    <a:lnTo>
                      <a:pt x="915162" y="39167"/>
                    </a:lnTo>
                    <a:lnTo>
                      <a:pt x="949910" y="39167"/>
                    </a:lnTo>
                    <a:close/>
                    <a:moveTo>
                      <a:pt x="674980" y="3200"/>
                    </a:moveTo>
                    <a:lnTo>
                      <a:pt x="680314" y="3200"/>
                    </a:lnTo>
                    <a:lnTo>
                      <a:pt x="680314" y="26060"/>
                    </a:lnTo>
                    <a:lnTo>
                      <a:pt x="730149" y="26060"/>
                    </a:lnTo>
                    <a:lnTo>
                      <a:pt x="730149" y="103175"/>
                    </a:lnTo>
                    <a:lnTo>
                      <a:pt x="680314" y="103175"/>
                    </a:lnTo>
                    <a:lnTo>
                      <a:pt x="680314" y="118567"/>
                    </a:lnTo>
                    <a:cubicBezTo>
                      <a:pt x="680314" y="121310"/>
                      <a:pt x="680492" y="123596"/>
                      <a:pt x="680847" y="125425"/>
                    </a:cubicBezTo>
                    <a:cubicBezTo>
                      <a:pt x="681203" y="127254"/>
                      <a:pt x="681889" y="128702"/>
                      <a:pt x="682905" y="129768"/>
                    </a:cubicBezTo>
                    <a:cubicBezTo>
                      <a:pt x="683921" y="130835"/>
                      <a:pt x="685242" y="131597"/>
                      <a:pt x="686867" y="132054"/>
                    </a:cubicBezTo>
                    <a:cubicBezTo>
                      <a:pt x="688493" y="132512"/>
                      <a:pt x="690626" y="132842"/>
                      <a:pt x="693268" y="133045"/>
                    </a:cubicBezTo>
                    <a:cubicBezTo>
                      <a:pt x="695402" y="133248"/>
                      <a:pt x="697764" y="133375"/>
                      <a:pt x="700355" y="133426"/>
                    </a:cubicBezTo>
                    <a:cubicBezTo>
                      <a:pt x="702945" y="133477"/>
                      <a:pt x="705587" y="133502"/>
                      <a:pt x="708279" y="133502"/>
                    </a:cubicBezTo>
                    <a:cubicBezTo>
                      <a:pt x="710972" y="133502"/>
                      <a:pt x="713613" y="133477"/>
                      <a:pt x="716204" y="133426"/>
                    </a:cubicBezTo>
                    <a:cubicBezTo>
                      <a:pt x="718795" y="133375"/>
                      <a:pt x="721157" y="133248"/>
                      <a:pt x="723291" y="133045"/>
                    </a:cubicBezTo>
                    <a:cubicBezTo>
                      <a:pt x="726339" y="132842"/>
                      <a:pt x="728803" y="132512"/>
                      <a:pt x="730682" y="132054"/>
                    </a:cubicBezTo>
                    <a:cubicBezTo>
                      <a:pt x="732562" y="131597"/>
                      <a:pt x="734060" y="130886"/>
                      <a:pt x="735178" y="129921"/>
                    </a:cubicBezTo>
                    <a:cubicBezTo>
                      <a:pt x="736296" y="128956"/>
                      <a:pt x="737134" y="127609"/>
                      <a:pt x="737693" y="125882"/>
                    </a:cubicBezTo>
                    <a:cubicBezTo>
                      <a:pt x="738251" y="124155"/>
                      <a:pt x="738785" y="121869"/>
                      <a:pt x="739293" y="119024"/>
                    </a:cubicBezTo>
                    <a:cubicBezTo>
                      <a:pt x="739801" y="116281"/>
                      <a:pt x="740156" y="113893"/>
                      <a:pt x="740360" y="111861"/>
                    </a:cubicBezTo>
                    <a:cubicBezTo>
                      <a:pt x="740563" y="109829"/>
                      <a:pt x="740766" y="107391"/>
                      <a:pt x="740969" y="104546"/>
                    </a:cubicBezTo>
                    <a:lnTo>
                      <a:pt x="746151" y="105765"/>
                    </a:lnTo>
                    <a:cubicBezTo>
                      <a:pt x="745948" y="108204"/>
                      <a:pt x="745719" y="110718"/>
                      <a:pt x="745465" y="113309"/>
                    </a:cubicBezTo>
                    <a:cubicBezTo>
                      <a:pt x="745211" y="115900"/>
                      <a:pt x="744830" y="118415"/>
                      <a:pt x="744322" y="120853"/>
                    </a:cubicBezTo>
                    <a:cubicBezTo>
                      <a:pt x="743712" y="124206"/>
                      <a:pt x="742976" y="126974"/>
                      <a:pt x="742112" y="129159"/>
                    </a:cubicBezTo>
                    <a:cubicBezTo>
                      <a:pt x="741249" y="131343"/>
                      <a:pt x="740131" y="133096"/>
                      <a:pt x="738759" y="134417"/>
                    </a:cubicBezTo>
                    <a:cubicBezTo>
                      <a:pt x="737388" y="135737"/>
                      <a:pt x="735661" y="136703"/>
                      <a:pt x="733578" y="137312"/>
                    </a:cubicBezTo>
                    <a:cubicBezTo>
                      <a:pt x="731495" y="137922"/>
                      <a:pt x="728930" y="138328"/>
                      <a:pt x="725882" y="138531"/>
                    </a:cubicBezTo>
                    <a:cubicBezTo>
                      <a:pt x="723748" y="138633"/>
                      <a:pt x="721233" y="138735"/>
                      <a:pt x="718338" y="138836"/>
                    </a:cubicBezTo>
                    <a:cubicBezTo>
                      <a:pt x="715442" y="138938"/>
                      <a:pt x="712470" y="138989"/>
                      <a:pt x="709422" y="138989"/>
                    </a:cubicBezTo>
                    <a:cubicBezTo>
                      <a:pt x="706374" y="138989"/>
                      <a:pt x="703403" y="138963"/>
                      <a:pt x="700507" y="138912"/>
                    </a:cubicBezTo>
                    <a:cubicBezTo>
                      <a:pt x="697611" y="138862"/>
                      <a:pt x="695097" y="138735"/>
                      <a:pt x="692963" y="138531"/>
                    </a:cubicBezTo>
                    <a:cubicBezTo>
                      <a:pt x="689509" y="138227"/>
                      <a:pt x="686613" y="137719"/>
                      <a:pt x="684276" y="137007"/>
                    </a:cubicBezTo>
                    <a:cubicBezTo>
                      <a:pt x="681940" y="136296"/>
                      <a:pt x="680085" y="135204"/>
                      <a:pt x="678714" y="133731"/>
                    </a:cubicBezTo>
                    <a:cubicBezTo>
                      <a:pt x="677342" y="132258"/>
                      <a:pt x="676377" y="130353"/>
                      <a:pt x="675818" y="128016"/>
                    </a:cubicBezTo>
                    <a:cubicBezTo>
                      <a:pt x="675259" y="125679"/>
                      <a:pt x="674980" y="122834"/>
                      <a:pt x="674980" y="119481"/>
                    </a:cubicBezTo>
                    <a:lnTo>
                      <a:pt x="674980" y="103175"/>
                    </a:lnTo>
                    <a:lnTo>
                      <a:pt x="625907" y="103175"/>
                    </a:lnTo>
                    <a:lnTo>
                      <a:pt x="625907" y="26060"/>
                    </a:lnTo>
                    <a:lnTo>
                      <a:pt x="674980" y="26060"/>
                    </a:lnTo>
                    <a:close/>
                    <a:moveTo>
                      <a:pt x="1005993" y="2591"/>
                    </a:moveTo>
                    <a:lnTo>
                      <a:pt x="1011174" y="3810"/>
                    </a:lnTo>
                    <a:cubicBezTo>
                      <a:pt x="1010057" y="8280"/>
                      <a:pt x="1008787" y="12751"/>
                      <a:pt x="1007364" y="17221"/>
                    </a:cubicBezTo>
                    <a:cubicBezTo>
                      <a:pt x="1005942" y="21691"/>
                      <a:pt x="1004215" y="26416"/>
                      <a:pt x="1002183" y="31394"/>
                    </a:cubicBezTo>
                    <a:lnTo>
                      <a:pt x="1051865" y="31394"/>
                    </a:lnTo>
                    <a:lnTo>
                      <a:pt x="1051865" y="36423"/>
                    </a:lnTo>
                    <a:lnTo>
                      <a:pt x="1036625" y="36423"/>
                    </a:lnTo>
                    <a:cubicBezTo>
                      <a:pt x="1034187" y="63043"/>
                      <a:pt x="1028904" y="83871"/>
                      <a:pt x="1020776" y="98907"/>
                    </a:cubicBezTo>
                    <a:cubicBezTo>
                      <a:pt x="1020166" y="100025"/>
                      <a:pt x="1019582" y="101066"/>
                      <a:pt x="1019023" y="102032"/>
                    </a:cubicBezTo>
                    <a:cubicBezTo>
                      <a:pt x="1018464" y="102997"/>
                      <a:pt x="1017829" y="104038"/>
                      <a:pt x="1017118" y="105156"/>
                    </a:cubicBezTo>
                    <a:cubicBezTo>
                      <a:pt x="1025144" y="117043"/>
                      <a:pt x="1036473" y="128676"/>
                      <a:pt x="1051103" y="140055"/>
                    </a:cubicBezTo>
                    <a:lnTo>
                      <a:pt x="1047446" y="144627"/>
                    </a:lnTo>
                    <a:cubicBezTo>
                      <a:pt x="1040130" y="138836"/>
                      <a:pt x="1033730" y="133070"/>
                      <a:pt x="1028243" y="127330"/>
                    </a:cubicBezTo>
                    <a:cubicBezTo>
                      <a:pt x="1022757" y="121590"/>
                      <a:pt x="1017982" y="115722"/>
                      <a:pt x="1013918" y="109728"/>
                    </a:cubicBezTo>
                    <a:cubicBezTo>
                      <a:pt x="1009650" y="115519"/>
                      <a:pt x="1004469" y="121234"/>
                      <a:pt x="998373" y="126873"/>
                    </a:cubicBezTo>
                    <a:cubicBezTo>
                      <a:pt x="992277" y="132512"/>
                      <a:pt x="985165" y="138328"/>
                      <a:pt x="977037" y="144323"/>
                    </a:cubicBezTo>
                    <a:lnTo>
                      <a:pt x="973532" y="140208"/>
                    </a:lnTo>
                    <a:cubicBezTo>
                      <a:pt x="981761" y="134417"/>
                      <a:pt x="988975" y="128575"/>
                      <a:pt x="995172" y="122682"/>
                    </a:cubicBezTo>
                    <a:cubicBezTo>
                      <a:pt x="1001370" y="116789"/>
                      <a:pt x="1006602" y="110845"/>
                      <a:pt x="1010870" y="104851"/>
                    </a:cubicBezTo>
                    <a:cubicBezTo>
                      <a:pt x="1010362" y="104038"/>
                      <a:pt x="1009879" y="103225"/>
                      <a:pt x="1009422" y="102413"/>
                    </a:cubicBezTo>
                    <a:cubicBezTo>
                      <a:pt x="1008965" y="101600"/>
                      <a:pt x="1008482" y="100787"/>
                      <a:pt x="1007974" y="99974"/>
                    </a:cubicBezTo>
                    <a:cubicBezTo>
                      <a:pt x="1000456" y="86157"/>
                      <a:pt x="995630" y="69647"/>
                      <a:pt x="993496" y="50444"/>
                    </a:cubicBezTo>
                    <a:cubicBezTo>
                      <a:pt x="992277" y="52781"/>
                      <a:pt x="991032" y="55016"/>
                      <a:pt x="989762" y="57150"/>
                    </a:cubicBezTo>
                    <a:cubicBezTo>
                      <a:pt x="988492" y="59283"/>
                      <a:pt x="987197" y="61366"/>
                      <a:pt x="985876" y="63398"/>
                    </a:cubicBezTo>
                    <a:lnTo>
                      <a:pt x="981609" y="60655"/>
                    </a:lnTo>
                    <a:cubicBezTo>
                      <a:pt x="986790" y="52832"/>
                      <a:pt x="991616" y="43535"/>
                      <a:pt x="996087" y="32766"/>
                    </a:cubicBezTo>
                    <a:cubicBezTo>
                      <a:pt x="1000760" y="21387"/>
                      <a:pt x="1004062" y="11328"/>
                      <a:pt x="1005993" y="2591"/>
                    </a:cubicBezTo>
                    <a:close/>
                    <a:moveTo>
                      <a:pt x="37186" y="2438"/>
                    </a:moveTo>
                    <a:lnTo>
                      <a:pt x="42977" y="3353"/>
                    </a:lnTo>
                    <a:cubicBezTo>
                      <a:pt x="38812" y="15545"/>
                      <a:pt x="34087" y="27432"/>
                      <a:pt x="28804" y="39014"/>
                    </a:cubicBezTo>
                    <a:lnTo>
                      <a:pt x="28804" y="143103"/>
                    </a:lnTo>
                    <a:lnTo>
                      <a:pt x="23622" y="143103"/>
                    </a:lnTo>
                    <a:lnTo>
                      <a:pt x="23622" y="49682"/>
                    </a:lnTo>
                    <a:cubicBezTo>
                      <a:pt x="20371" y="55880"/>
                      <a:pt x="17196" y="61646"/>
                      <a:pt x="14097" y="66980"/>
                    </a:cubicBezTo>
                    <a:cubicBezTo>
                      <a:pt x="10999" y="72314"/>
                      <a:pt x="7925" y="77216"/>
                      <a:pt x="4877" y="81686"/>
                    </a:cubicBezTo>
                    <a:lnTo>
                      <a:pt x="0" y="77724"/>
                    </a:lnTo>
                    <a:cubicBezTo>
                      <a:pt x="6909" y="68580"/>
                      <a:pt x="13767" y="57099"/>
                      <a:pt x="20574" y="43281"/>
                    </a:cubicBezTo>
                    <a:cubicBezTo>
                      <a:pt x="27382" y="29769"/>
                      <a:pt x="32919" y="16154"/>
                      <a:pt x="37186" y="2438"/>
                    </a:cubicBezTo>
                    <a:close/>
                    <a:moveTo>
                      <a:pt x="75438" y="1981"/>
                    </a:moveTo>
                    <a:lnTo>
                      <a:pt x="80620" y="1981"/>
                    </a:lnTo>
                    <a:cubicBezTo>
                      <a:pt x="80620" y="4216"/>
                      <a:pt x="80595" y="6731"/>
                      <a:pt x="80544" y="9525"/>
                    </a:cubicBezTo>
                    <a:cubicBezTo>
                      <a:pt x="80493" y="12319"/>
                      <a:pt x="80442" y="15265"/>
                      <a:pt x="80391" y="18364"/>
                    </a:cubicBezTo>
                    <a:cubicBezTo>
                      <a:pt x="80341" y="21463"/>
                      <a:pt x="80290" y="24612"/>
                      <a:pt x="80239" y="27813"/>
                    </a:cubicBezTo>
                    <a:cubicBezTo>
                      <a:pt x="80188" y="31013"/>
                      <a:pt x="80112" y="34087"/>
                      <a:pt x="80010" y="37033"/>
                    </a:cubicBezTo>
                    <a:cubicBezTo>
                      <a:pt x="80010" y="37541"/>
                      <a:pt x="79985" y="38049"/>
                      <a:pt x="79934" y="38557"/>
                    </a:cubicBezTo>
                    <a:cubicBezTo>
                      <a:pt x="79883" y="39065"/>
                      <a:pt x="79858" y="39573"/>
                      <a:pt x="79858" y="40081"/>
                    </a:cubicBezTo>
                    <a:lnTo>
                      <a:pt x="137313" y="40081"/>
                    </a:lnTo>
                    <a:lnTo>
                      <a:pt x="137313" y="45567"/>
                    </a:lnTo>
                    <a:lnTo>
                      <a:pt x="79706" y="45567"/>
                    </a:lnTo>
                    <a:cubicBezTo>
                      <a:pt x="78690" y="66497"/>
                      <a:pt x="75540" y="83667"/>
                      <a:pt x="70257" y="97079"/>
                    </a:cubicBezTo>
                    <a:cubicBezTo>
                      <a:pt x="64262" y="112014"/>
                      <a:pt x="53493" y="127355"/>
                      <a:pt x="37948" y="143103"/>
                    </a:cubicBezTo>
                    <a:lnTo>
                      <a:pt x="33681" y="139141"/>
                    </a:lnTo>
                    <a:cubicBezTo>
                      <a:pt x="48921" y="124206"/>
                      <a:pt x="59335" y="109474"/>
                      <a:pt x="64923" y="94945"/>
                    </a:cubicBezTo>
                    <a:cubicBezTo>
                      <a:pt x="67361" y="88544"/>
                      <a:pt x="69393" y="81254"/>
                      <a:pt x="71019" y="73076"/>
                    </a:cubicBezTo>
                    <a:cubicBezTo>
                      <a:pt x="72644" y="64897"/>
                      <a:pt x="73711" y="55727"/>
                      <a:pt x="74219" y="45567"/>
                    </a:cubicBezTo>
                    <a:lnTo>
                      <a:pt x="39777" y="45567"/>
                    </a:lnTo>
                    <a:lnTo>
                      <a:pt x="39777" y="40081"/>
                    </a:lnTo>
                    <a:lnTo>
                      <a:pt x="74524" y="40081"/>
                    </a:lnTo>
                    <a:cubicBezTo>
                      <a:pt x="74626" y="39573"/>
                      <a:pt x="74676" y="39040"/>
                      <a:pt x="74676" y="38481"/>
                    </a:cubicBezTo>
                    <a:cubicBezTo>
                      <a:pt x="74676" y="37922"/>
                      <a:pt x="74676" y="37338"/>
                      <a:pt x="74676" y="36728"/>
                    </a:cubicBezTo>
                    <a:cubicBezTo>
                      <a:pt x="74778" y="32664"/>
                      <a:pt x="74880" y="29032"/>
                      <a:pt x="74981" y="25832"/>
                    </a:cubicBezTo>
                    <a:cubicBezTo>
                      <a:pt x="75083" y="22631"/>
                      <a:pt x="75159" y="19685"/>
                      <a:pt x="75210" y="16992"/>
                    </a:cubicBezTo>
                    <a:cubicBezTo>
                      <a:pt x="75261" y="14300"/>
                      <a:pt x="75311" y="11735"/>
                      <a:pt x="75362" y="9296"/>
                    </a:cubicBezTo>
                    <a:cubicBezTo>
                      <a:pt x="75413" y="6858"/>
                      <a:pt x="75438" y="4419"/>
                      <a:pt x="75438" y="1981"/>
                    </a:cubicBezTo>
                    <a:close/>
                    <a:moveTo>
                      <a:pt x="1434389" y="1676"/>
                    </a:moveTo>
                    <a:lnTo>
                      <a:pt x="1438961" y="4572"/>
                    </a:lnTo>
                    <a:cubicBezTo>
                      <a:pt x="1433475" y="12395"/>
                      <a:pt x="1426312" y="21082"/>
                      <a:pt x="1417473" y="30632"/>
                    </a:cubicBezTo>
                    <a:cubicBezTo>
                      <a:pt x="1413104" y="35407"/>
                      <a:pt x="1408888" y="39700"/>
                      <a:pt x="1404824" y="43510"/>
                    </a:cubicBezTo>
                    <a:cubicBezTo>
                      <a:pt x="1400760" y="47320"/>
                      <a:pt x="1396797" y="50698"/>
                      <a:pt x="1392937" y="53645"/>
                    </a:cubicBezTo>
                    <a:cubicBezTo>
                      <a:pt x="1409700" y="53645"/>
                      <a:pt x="1427074" y="53340"/>
                      <a:pt x="1445057" y="52730"/>
                    </a:cubicBezTo>
                    <a:cubicBezTo>
                      <a:pt x="1453185" y="52425"/>
                      <a:pt x="1460704" y="52044"/>
                      <a:pt x="1467612" y="51587"/>
                    </a:cubicBezTo>
                    <a:cubicBezTo>
                      <a:pt x="1474521" y="51130"/>
                      <a:pt x="1480871" y="50647"/>
                      <a:pt x="1486662" y="50139"/>
                    </a:cubicBezTo>
                    <a:lnTo>
                      <a:pt x="1480871" y="43739"/>
                    </a:lnTo>
                    <a:cubicBezTo>
                      <a:pt x="1476604" y="39167"/>
                      <a:pt x="1472718" y="35179"/>
                      <a:pt x="1469213" y="31775"/>
                    </a:cubicBezTo>
                    <a:cubicBezTo>
                      <a:pt x="1465708" y="28372"/>
                      <a:pt x="1462533" y="25501"/>
                      <a:pt x="1459688" y="23165"/>
                    </a:cubicBezTo>
                    <a:lnTo>
                      <a:pt x="1463498" y="19202"/>
                    </a:lnTo>
                    <a:cubicBezTo>
                      <a:pt x="1466343" y="21539"/>
                      <a:pt x="1469517" y="24409"/>
                      <a:pt x="1473023" y="27813"/>
                    </a:cubicBezTo>
                    <a:cubicBezTo>
                      <a:pt x="1476528" y="31216"/>
                      <a:pt x="1480465" y="35204"/>
                      <a:pt x="1484834" y="39776"/>
                    </a:cubicBezTo>
                    <a:cubicBezTo>
                      <a:pt x="1489202" y="44348"/>
                      <a:pt x="1492987" y="48514"/>
                      <a:pt x="1496187" y="52273"/>
                    </a:cubicBezTo>
                    <a:cubicBezTo>
                      <a:pt x="1499388" y="56032"/>
                      <a:pt x="1502106" y="59385"/>
                      <a:pt x="1504341" y="62331"/>
                    </a:cubicBezTo>
                    <a:lnTo>
                      <a:pt x="1500226" y="65989"/>
                    </a:lnTo>
                    <a:cubicBezTo>
                      <a:pt x="1499007" y="64465"/>
                      <a:pt x="1497661" y="62789"/>
                      <a:pt x="1496187" y="60960"/>
                    </a:cubicBezTo>
                    <a:cubicBezTo>
                      <a:pt x="1494714" y="59131"/>
                      <a:pt x="1493114" y="57201"/>
                      <a:pt x="1491387" y="55169"/>
                    </a:cubicBezTo>
                    <a:cubicBezTo>
                      <a:pt x="1484376" y="55677"/>
                      <a:pt x="1476274" y="56185"/>
                      <a:pt x="1467079" y="56693"/>
                    </a:cubicBezTo>
                    <a:cubicBezTo>
                      <a:pt x="1457884" y="57201"/>
                      <a:pt x="1447445" y="57658"/>
                      <a:pt x="1435761" y="58064"/>
                    </a:cubicBezTo>
                    <a:cubicBezTo>
                      <a:pt x="1424077" y="58471"/>
                      <a:pt x="1413663" y="58775"/>
                      <a:pt x="1404519" y="58979"/>
                    </a:cubicBezTo>
                    <a:cubicBezTo>
                      <a:pt x="1395375" y="59182"/>
                      <a:pt x="1387298" y="59233"/>
                      <a:pt x="1380287" y="59131"/>
                    </a:cubicBezTo>
                    <a:lnTo>
                      <a:pt x="1379678" y="53797"/>
                    </a:lnTo>
                    <a:cubicBezTo>
                      <a:pt x="1381710" y="53797"/>
                      <a:pt x="1383208" y="53619"/>
                      <a:pt x="1384173" y="53264"/>
                    </a:cubicBezTo>
                    <a:cubicBezTo>
                      <a:pt x="1385139" y="52908"/>
                      <a:pt x="1386282" y="52171"/>
                      <a:pt x="1387602" y="51054"/>
                    </a:cubicBezTo>
                    <a:cubicBezTo>
                      <a:pt x="1391158" y="48209"/>
                      <a:pt x="1395019" y="44932"/>
                      <a:pt x="1399185" y="41224"/>
                    </a:cubicBezTo>
                    <a:cubicBezTo>
                      <a:pt x="1403350" y="37516"/>
                      <a:pt x="1407821" y="33071"/>
                      <a:pt x="1412596" y="27889"/>
                    </a:cubicBezTo>
                    <a:cubicBezTo>
                      <a:pt x="1417371" y="22707"/>
                      <a:pt x="1421562" y="17958"/>
                      <a:pt x="1425169" y="13640"/>
                    </a:cubicBezTo>
                    <a:cubicBezTo>
                      <a:pt x="1428776" y="9322"/>
                      <a:pt x="1431849" y="5334"/>
                      <a:pt x="1434389" y="1676"/>
                    </a:cubicBezTo>
                    <a:close/>
                    <a:moveTo>
                      <a:pt x="395783" y="1524"/>
                    </a:moveTo>
                    <a:lnTo>
                      <a:pt x="400812" y="2438"/>
                    </a:lnTo>
                    <a:cubicBezTo>
                      <a:pt x="400000" y="5791"/>
                      <a:pt x="399136" y="9017"/>
                      <a:pt x="398222" y="12116"/>
                    </a:cubicBezTo>
                    <a:cubicBezTo>
                      <a:pt x="397307" y="15214"/>
                      <a:pt x="396291" y="18186"/>
                      <a:pt x="395174" y="21031"/>
                    </a:cubicBezTo>
                    <a:lnTo>
                      <a:pt x="441656" y="21031"/>
                    </a:lnTo>
                    <a:lnTo>
                      <a:pt x="441656" y="26213"/>
                    </a:lnTo>
                    <a:lnTo>
                      <a:pt x="411938" y="26213"/>
                    </a:lnTo>
                    <a:cubicBezTo>
                      <a:pt x="415494" y="34544"/>
                      <a:pt x="419964" y="41834"/>
                      <a:pt x="425349" y="48082"/>
                    </a:cubicBezTo>
                    <a:cubicBezTo>
                      <a:pt x="430734" y="54330"/>
                      <a:pt x="437338" y="59588"/>
                      <a:pt x="445161" y="63855"/>
                    </a:cubicBezTo>
                    <a:lnTo>
                      <a:pt x="442570" y="68123"/>
                    </a:lnTo>
                    <a:cubicBezTo>
                      <a:pt x="433934" y="63246"/>
                      <a:pt x="426720" y="57378"/>
                      <a:pt x="420929" y="50520"/>
                    </a:cubicBezTo>
                    <a:cubicBezTo>
                      <a:pt x="415138" y="43662"/>
                      <a:pt x="410414" y="35560"/>
                      <a:pt x="406756" y="26213"/>
                    </a:cubicBezTo>
                    <a:lnTo>
                      <a:pt x="393040" y="26213"/>
                    </a:lnTo>
                    <a:cubicBezTo>
                      <a:pt x="391821" y="28854"/>
                      <a:pt x="390551" y="31369"/>
                      <a:pt x="389230" y="33756"/>
                    </a:cubicBezTo>
                    <a:cubicBezTo>
                      <a:pt x="387909" y="36144"/>
                      <a:pt x="386487" y="38405"/>
                      <a:pt x="384963" y="40538"/>
                    </a:cubicBezTo>
                    <a:cubicBezTo>
                      <a:pt x="381407" y="45720"/>
                      <a:pt x="377292" y="50622"/>
                      <a:pt x="372618" y="55245"/>
                    </a:cubicBezTo>
                    <a:cubicBezTo>
                      <a:pt x="367945" y="59868"/>
                      <a:pt x="362560" y="64313"/>
                      <a:pt x="356464" y="68580"/>
                    </a:cubicBezTo>
                    <a:lnTo>
                      <a:pt x="353264" y="64465"/>
                    </a:lnTo>
                    <a:cubicBezTo>
                      <a:pt x="365049" y="56540"/>
                      <a:pt x="374193" y="47650"/>
                      <a:pt x="380696" y="37795"/>
                    </a:cubicBezTo>
                    <a:cubicBezTo>
                      <a:pt x="381915" y="36068"/>
                      <a:pt x="383058" y="34214"/>
                      <a:pt x="384125" y="32232"/>
                    </a:cubicBezTo>
                    <a:cubicBezTo>
                      <a:pt x="385191" y="30251"/>
                      <a:pt x="386233" y="28245"/>
                      <a:pt x="387249" y="26213"/>
                    </a:cubicBezTo>
                    <a:lnTo>
                      <a:pt x="360274" y="26213"/>
                    </a:lnTo>
                    <a:lnTo>
                      <a:pt x="360274" y="21031"/>
                    </a:lnTo>
                    <a:lnTo>
                      <a:pt x="389687" y="21031"/>
                    </a:lnTo>
                    <a:cubicBezTo>
                      <a:pt x="390906" y="18085"/>
                      <a:pt x="392024" y="14986"/>
                      <a:pt x="393040" y="11735"/>
                    </a:cubicBezTo>
                    <a:cubicBezTo>
                      <a:pt x="394056" y="8483"/>
                      <a:pt x="394971" y="5080"/>
                      <a:pt x="395783" y="1524"/>
                    </a:cubicBezTo>
                    <a:close/>
                    <a:moveTo>
                      <a:pt x="830733" y="1219"/>
                    </a:moveTo>
                    <a:cubicBezTo>
                      <a:pt x="831444" y="2438"/>
                      <a:pt x="832231" y="3886"/>
                      <a:pt x="833095" y="5562"/>
                    </a:cubicBezTo>
                    <a:cubicBezTo>
                      <a:pt x="833959" y="7239"/>
                      <a:pt x="834898" y="9195"/>
                      <a:pt x="835914" y="11430"/>
                    </a:cubicBezTo>
                    <a:cubicBezTo>
                      <a:pt x="836727" y="13157"/>
                      <a:pt x="837464" y="14757"/>
                      <a:pt x="838124" y="16230"/>
                    </a:cubicBezTo>
                    <a:cubicBezTo>
                      <a:pt x="838785" y="17704"/>
                      <a:pt x="839369" y="18999"/>
                      <a:pt x="839877" y="20117"/>
                    </a:cubicBezTo>
                    <a:lnTo>
                      <a:pt x="899922" y="20117"/>
                    </a:lnTo>
                    <a:lnTo>
                      <a:pt x="899922" y="25146"/>
                    </a:lnTo>
                    <a:lnTo>
                      <a:pt x="764896" y="25146"/>
                    </a:lnTo>
                    <a:lnTo>
                      <a:pt x="764896" y="20117"/>
                    </a:lnTo>
                    <a:lnTo>
                      <a:pt x="834086" y="20117"/>
                    </a:lnTo>
                    <a:lnTo>
                      <a:pt x="830580" y="12497"/>
                    </a:lnTo>
                    <a:cubicBezTo>
                      <a:pt x="829564" y="10261"/>
                      <a:pt x="828625" y="8306"/>
                      <a:pt x="827761" y="6629"/>
                    </a:cubicBezTo>
                    <a:cubicBezTo>
                      <a:pt x="826897" y="4953"/>
                      <a:pt x="826110" y="3505"/>
                      <a:pt x="825399" y="2286"/>
                    </a:cubicBezTo>
                    <a:close/>
                    <a:moveTo>
                      <a:pt x="478384" y="1067"/>
                    </a:moveTo>
                    <a:lnTo>
                      <a:pt x="483566" y="1067"/>
                    </a:lnTo>
                    <a:lnTo>
                      <a:pt x="483566" y="41910"/>
                    </a:lnTo>
                    <a:lnTo>
                      <a:pt x="501244" y="41910"/>
                    </a:lnTo>
                    <a:lnTo>
                      <a:pt x="501244" y="47091"/>
                    </a:lnTo>
                    <a:lnTo>
                      <a:pt x="483566" y="47091"/>
                    </a:lnTo>
                    <a:lnTo>
                      <a:pt x="483566" y="105765"/>
                    </a:lnTo>
                    <a:cubicBezTo>
                      <a:pt x="491287" y="102717"/>
                      <a:pt x="497688" y="99974"/>
                      <a:pt x="502768" y="97536"/>
                    </a:cubicBezTo>
                    <a:lnTo>
                      <a:pt x="503835" y="103022"/>
                    </a:lnTo>
                    <a:cubicBezTo>
                      <a:pt x="500990" y="104343"/>
                      <a:pt x="497688" y="105765"/>
                      <a:pt x="493929" y="107289"/>
                    </a:cubicBezTo>
                    <a:cubicBezTo>
                      <a:pt x="490170" y="108813"/>
                      <a:pt x="485902" y="110490"/>
                      <a:pt x="481127" y="112319"/>
                    </a:cubicBezTo>
                    <a:cubicBezTo>
                      <a:pt x="471983" y="115976"/>
                      <a:pt x="464414" y="118567"/>
                      <a:pt x="458420" y="120091"/>
                    </a:cubicBezTo>
                    <a:lnTo>
                      <a:pt x="457201" y="114452"/>
                    </a:lnTo>
                    <a:cubicBezTo>
                      <a:pt x="459842" y="113741"/>
                      <a:pt x="462941" y="112827"/>
                      <a:pt x="466497" y="111709"/>
                    </a:cubicBezTo>
                    <a:cubicBezTo>
                      <a:pt x="470053" y="110591"/>
                      <a:pt x="474015" y="109220"/>
                      <a:pt x="478384" y="107594"/>
                    </a:cubicBezTo>
                    <a:lnTo>
                      <a:pt x="478384" y="47091"/>
                    </a:lnTo>
                    <a:lnTo>
                      <a:pt x="459791" y="47091"/>
                    </a:lnTo>
                    <a:lnTo>
                      <a:pt x="459791" y="41910"/>
                    </a:lnTo>
                    <a:lnTo>
                      <a:pt x="478384" y="41910"/>
                    </a:lnTo>
                    <a:close/>
                    <a:moveTo>
                      <a:pt x="545897" y="0"/>
                    </a:moveTo>
                    <a:cubicBezTo>
                      <a:pt x="546405" y="1117"/>
                      <a:pt x="546939" y="2387"/>
                      <a:pt x="547497" y="3810"/>
                    </a:cubicBezTo>
                    <a:cubicBezTo>
                      <a:pt x="548056" y="5232"/>
                      <a:pt x="548691" y="6858"/>
                      <a:pt x="549402" y="8687"/>
                    </a:cubicBezTo>
                    <a:cubicBezTo>
                      <a:pt x="550012" y="10211"/>
                      <a:pt x="550571" y="11608"/>
                      <a:pt x="551079" y="12878"/>
                    </a:cubicBezTo>
                    <a:cubicBezTo>
                      <a:pt x="551587" y="14148"/>
                      <a:pt x="551993" y="15291"/>
                      <a:pt x="552298" y="16307"/>
                    </a:cubicBezTo>
                    <a:lnTo>
                      <a:pt x="590855" y="16307"/>
                    </a:lnTo>
                    <a:lnTo>
                      <a:pt x="590855" y="20879"/>
                    </a:lnTo>
                    <a:lnTo>
                      <a:pt x="507188" y="20879"/>
                    </a:lnTo>
                    <a:lnTo>
                      <a:pt x="507188" y="16307"/>
                    </a:lnTo>
                    <a:lnTo>
                      <a:pt x="546659" y="16307"/>
                    </a:lnTo>
                    <a:cubicBezTo>
                      <a:pt x="546354" y="15392"/>
                      <a:pt x="545999" y="14402"/>
                      <a:pt x="545592" y="13335"/>
                    </a:cubicBezTo>
                    <a:cubicBezTo>
                      <a:pt x="545186" y="12268"/>
                      <a:pt x="544729" y="11125"/>
                      <a:pt x="544221" y="9906"/>
                    </a:cubicBezTo>
                    <a:cubicBezTo>
                      <a:pt x="542798" y="6045"/>
                      <a:pt x="541579" y="3200"/>
                      <a:pt x="540563" y="137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endParaRPr lang="en-US" altLang="zh-CN" sz="1200" dirty="0">
                  <a:solidFill>
                    <a:schemeClr val="accent1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A89B754-825A-4ED0-B208-EC1BD64C788F}"/>
                  </a:ext>
                </a:extLst>
              </p:cNvPr>
              <p:cNvSpPr/>
              <p:nvPr/>
            </p:nvSpPr>
            <p:spPr>
              <a:xfrm flipH="1">
                <a:off x="4310346" y="365706"/>
                <a:ext cx="419927" cy="321326"/>
              </a:xfrm>
              <a:custGeom>
                <a:avLst/>
                <a:gdLst>
                  <a:gd name="connsiteX0" fmla="*/ 209964 w 419927"/>
                  <a:gd name="connsiteY0" fmla="*/ 97397 h 321326"/>
                  <a:gd name="connsiteX1" fmla="*/ 230594 w 419927"/>
                  <a:gd name="connsiteY1" fmla="*/ 109596 h 321326"/>
                  <a:gd name="connsiteX2" fmla="*/ 229510 w 419927"/>
                  <a:gd name="connsiteY2" fmla="*/ 213607 h 321326"/>
                  <a:gd name="connsiteX3" fmla="*/ 209964 w 419927"/>
                  <a:gd name="connsiteY3" fmla="*/ 224622 h 321326"/>
                  <a:gd name="connsiteX4" fmla="*/ 190417 w 419927"/>
                  <a:gd name="connsiteY4" fmla="*/ 213607 h 321326"/>
                  <a:gd name="connsiteX5" fmla="*/ 189333 w 419927"/>
                  <a:gd name="connsiteY5" fmla="*/ 109596 h 321326"/>
                  <a:gd name="connsiteX6" fmla="*/ 278277 w 419927"/>
                  <a:gd name="connsiteY6" fmla="*/ 0 h 321326"/>
                  <a:gd name="connsiteX7" fmla="*/ 209964 w 419927"/>
                  <a:gd name="connsiteY7" fmla="*/ 40396 h 321326"/>
                  <a:gd name="connsiteX8" fmla="*/ 141650 w 419927"/>
                  <a:gd name="connsiteY8" fmla="*/ 0 h 321326"/>
                  <a:gd name="connsiteX9" fmla="*/ 15898 w 419927"/>
                  <a:gd name="connsiteY9" fmla="*/ 70866 h 321326"/>
                  <a:gd name="connsiteX10" fmla="*/ 47488 w 419927"/>
                  <a:gd name="connsiteY10" fmla="*/ 106067 h 321326"/>
                  <a:gd name="connsiteX11" fmla="*/ 50440 w 419927"/>
                  <a:gd name="connsiteY11" fmla="*/ 107779 h 321326"/>
                  <a:gd name="connsiteX12" fmla="*/ 50441 w 419927"/>
                  <a:gd name="connsiteY12" fmla="*/ 107719 h 321326"/>
                  <a:gd name="connsiteX13" fmla="*/ 141059 w 419927"/>
                  <a:gd name="connsiteY13" fmla="*/ 56652 h 321326"/>
                  <a:gd name="connsiteX14" fmla="*/ 161767 w 419927"/>
                  <a:gd name="connsiteY14" fmla="*/ 68897 h 321326"/>
                  <a:gd name="connsiteX15" fmla="*/ 139976 w 419927"/>
                  <a:gd name="connsiteY15" fmla="*/ 81782 h 321326"/>
                  <a:gd name="connsiteX16" fmla="*/ 141651 w 419927"/>
                  <a:gd name="connsiteY16" fmla="*/ 242445 h 321326"/>
                  <a:gd name="connsiteX17" fmla="*/ 159994 w 419927"/>
                  <a:gd name="connsiteY17" fmla="*/ 252782 h 321326"/>
                  <a:gd name="connsiteX18" fmla="*/ 138892 w 419927"/>
                  <a:gd name="connsiteY18" fmla="*/ 264674 h 321326"/>
                  <a:gd name="connsiteX19" fmla="*/ 49357 w 419927"/>
                  <a:gd name="connsiteY19" fmla="*/ 211730 h 321326"/>
                  <a:gd name="connsiteX20" fmla="*/ 49733 w 419927"/>
                  <a:gd name="connsiteY20" fmla="*/ 175664 h 321326"/>
                  <a:gd name="connsiteX21" fmla="*/ 666 w 419927"/>
                  <a:gd name="connsiteY21" fmla="*/ 175664 h 321326"/>
                  <a:gd name="connsiteX22" fmla="*/ 0 w 419927"/>
                  <a:gd name="connsiteY22" fmla="*/ 239544 h 321326"/>
                  <a:gd name="connsiteX23" fmla="*/ 138301 w 419927"/>
                  <a:gd name="connsiteY23" fmla="*/ 321326 h 321326"/>
                  <a:gd name="connsiteX24" fmla="*/ 209964 w 419927"/>
                  <a:gd name="connsiteY24" fmla="*/ 280942 h 321326"/>
                  <a:gd name="connsiteX25" fmla="*/ 281626 w 419927"/>
                  <a:gd name="connsiteY25" fmla="*/ 321326 h 321326"/>
                  <a:gd name="connsiteX26" fmla="*/ 419927 w 419927"/>
                  <a:gd name="connsiteY26" fmla="*/ 239544 h 321326"/>
                  <a:gd name="connsiteX27" fmla="*/ 419261 w 419927"/>
                  <a:gd name="connsiteY27" fmla="*/ 175664 h 321326"/>
                  <a:gd name="connsiteX28" fmla="*/ 370194 w 419927"/>
                  <a:gd name="connsiteY28" fmla="*/ 175664 h 321326"/>
                  <a:gd name="connsiteX29" fmla="*/ 370570 w 419927"/>
                  <a:gd name="connsiteY29" fmla="*/ 211730 h 321326"/>
                  <a:gd name="connsiteX30" fmla="*/ 281035 w 419927"/>
                  <a:gd name="connsiteY30" fmla="*/ 264674 h 321326"/>
                  <a:gd name="connsiteX31" fmla="*/ 259933 w 419927"/>
                  <a:gd name="connsiteY31" fmla="*/ 252782 h 321326"/>
                  <a:gd name="connsiteX32" fmla="*/ 278276 w 419927"/>
                  <a:gd name="connsiteY32" fmla="*/ 242445 h 321326"/>
                  <a:gd name="connsiteX33" fmla="*/ 279951 w 419927"/>
                  <a:gd name="connsiteY33" fmla="*/ 81782 h 321326"/>
                  <a:gd name="connsiteX34" fmla="*/ 258161 w 419927"/>
                  <a:gd name="connsiteY34" fmla="*/ 68897 h 321326"/>
                  <a:gd name="connsiteX35" fmla="*/ 278868 w 419927"/>
                  <a:gd name="connsiteY35" fmla="*/ 56652 h 321326"/>
                  <a:gd name="connsiteX36" fmla="*/ 369486 w 419927"/>
                  <a:gd name="connsiteY36" fmla="*/ 107719 h 321326"/>
                  <a:gd name="connsiteX37" fmla="*/ 369487 w 419927"/>
                  <a:gd name="connsiteY37" fmla="*/ 107779 h 321326"/>
                  <a:gd name="connsiteX38" fmla="*/ 372439 w 419927"/>
                  <a:gd name="connsiteY38" fmla="*/ 106067 h 321326"/>
                  <a:gd name="connsiteX39" fmla="*/ 404029 w 419927"/>
                  <a:gd name="connsiteY39" fmla="*/ 70866 h 32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27" h="321326">
                    <a:moveTo>
                      <a:pt x="209964" y="97397"/>
                    </a:moveTo>
                    <a:lnTo>
                      <a:pt x="230594" y="109596"/>
                    </a:lnTo>
                    <a:lnTo>
                      <a:pt x="229510" y="213607"/>
                    </a:lnTo>
                    <a:lnTo>
                      <a:pt x="209964" y="224622"/>
                    </a:lnTo>
                    <a:lnTo>
                      <a:pt x="190417" y="213607"/>
                    </a:lnTo>
                    <a:lnTo>
                      <a:pt x="189333" y="109596"/>
                    </a:lnTo>
                    <a:close/>
                    <a:moveTo>
                      <a:pt x="278277" y="0"/>
                    </a:moveTo>
                    <a:lnTo>
                      <a:pt x="209964" y="40396"/>
                    </a:lnTo>
                    <a:lnTo>
                      <a:pt x="141650" y="0"/>
                    </a:lnTo>
                    <a:lnTo>
                      <a:pt x="15898" y="70866"/>
                    </a:lnTo>
                    <a:lnTo>
                      <a:pt x="47488" y="106067"/>
                    </a:lnTo>
                    <a:lnTo>
                      <a:pt x="50440" y="107779"/>
                    </a:lnTo>
                    <a:lnTo>
                      <a:pt x="50441" y="107719"/>
                    </a:lnTo>
                    <a:lnTo>
                      <a:pt x="141059" y="56652"/>
                    </a:lnTo>
                    <a:lnTo>
                      <a:pt x="161767" y="68897"/>
                    </a:lnTo>
                    <a:lnTo>
                      <a:pt x="139976" y="81782"/>
                    </a:lnTo>
                    <a:lnTo>
                      <a:pt x="141651" y="242445"/>
                    </a:lnTo>
                    <a:lnTo>
                      <a:pt x="159994" y="252782"/>
                    </a:lnTo>
                    <a:lnTo>
                      <a:pt x="138892" y="264674"/>
                    </a:lnTo>
                    <a:lnTo>
                      <a:pt x="49357" y="211730"/>
                    </a:lnTo>
                    <a:lnTo>
                      <a:pt x="49733" y="175664"/>
                    </a:lnTo>
                    <a:lnTo>
                      <a:pt x="666" y="175664"/>
                    </a:lnTo>
                    <a:lnTo>
                      <a:pt x="0" y="239544"/>
                    </a:lnTo>
                    <a:lnTo>
                      <a:pt x="138301" y="321326"/>
                    </a:lnTo>
                    <a:lnTo>
                      <a:pt x="209964" y="280942"/>
                    </a:lnTo>
                    <a:lnTo>
                      <a:pt x="281626" y="321326"/>
                    </a:lnTo>
                    <a:lnTo>
                      <a:pt x="419927" y="239544"/>
                    </a:lnTo>
                    <a:lnTo>
                      <a:pt x="419261" y="175664"/>
                    </a:lnTo>
                    <a:lnTo>
                      <a:pt x="370194" y="175664"/>
                    </a:lnTo>
                    <a:lnTo>
                      <a:pt x="370570" y="211730"/>
                    </a:lnTo>
                    <a:lnTo>
                      <a:pt x="281035" y="264674"/>
                    </a:lnTo>
                    <a:lnTo>
                      <a:pt x="259933" y="252782"/>
                    </a:lnTo>
                    <a:lnTo>
                      <a:pt x="278276" y="242445"/>
                    </a:lnTo>
                    <a:lnTo>
                      <a:pt x="279951" y="81782"/>
                    </a:lnTo>
                    <a:lnTo>
                      <a:pt x="258161" y="68897"/>
                    </a:lnTo>
                    <a:lnTo>
                      <a:pt x="278868" y="56652"/>
                    </a:lnTo>
                    <a:lnTo>
                      <a:pt x="369486" y="107719"/>
                    </a:lnTo>
                    <a:lnTo>
                      <a:pt x="369487" y="107779"/>
                    </a:lnTo>
                    <a:lnTo>
                      <a:pt x="372439" y="106067"/>
                    </a:lnTo>
                    <a:lnTo>
                      <a:pt x="404029" y="70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BFFB2DD-567C-41A6-A6FA-6468D5213284}"/>
              </a:ext>
            </a:extLst>
          </p:cNvPr>
          <p:cNvGrpSpPr/>
          <p:nvPr/>
        </p:nvGrpSpPr>
        <p:grpSpPr>
          <a:xfrm>
            <a:off x="3983512" y="488771"/>
            <a:ext cx="1152583" cy="246359"/>
            <a:chOff x="4310346" y="365706"/>
            <a:chExt cx="1525634" cy="326098"/>
          </a:xfrm>
          <a:gradFill>
            <a:gsLst>
              <a:gs pos="100000">
                <a:schemeClr val="tx2"/>
              </a:gs>
              <a:gs pos="0">
                <a:srgbClr val="FFFFFF"/>
              </a:gs>
            </a:gsLst>
            <a:lin ang="5400000" scaled="1"/>
          </a:gradFill>
          <a:effectLst>
            <a:outerShdw blurRad="152400" dist="38100" dir="5400000" algn="t" rotWithShape="0">
              <a:schemeClr val="accent1">
                <a:lumMod val="50000"/>
                <a:alpha val="49000"/>
              </a:schemeClr>
            </a:outerShdw>
          </a:effectLst>
        </p:grpSpPr>
        <p:sp>
          <p:nvSpPr>
            <p:cNvPr id="41" name="Rectangle 3">
              <a:extLst>
                <a:ext uri="{FF2B5EF4-FFF2-40B4-BE49-F238E27FC236}">
                  <a16:creationId xmlns:a16="http://schemas.microsoft.com/office/drawing/2014/main" id="{6E403D85-94AF-4232-A6D4-65BCEA0F4D58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Abadi" panose="020B0604020104020204" pitchFamily="34" charset="0"/>
                <a:ea typeface="斗鱼追光体" pitchFamily="2" charset="-122"/>
              </a:endParaRPr>
            </a:p>
          </p:txBody>
        </p:sp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12086D24-B470-4458-9F07-1DFE3798158D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9F95197-67D3-478C-B44D-037D5096A1B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49F005-0CCC-46C2-86BD-E72F9AA5B25B}"/>
              </a:ext>
            </a:extLst>
          </p:cNvPr>
          <p:cNvGrpSpPr/>
          <p:nvPr/>
        </p:nvGrpSpPr>
        <p:grpSpPr>
          <a:xfrm>
            <a:off x="1275791" y="1018594"/>
            <a:ext cx="6568438" cy="1170352"/>
            <a:chOff x="1275791" y="915486"/>
            <a:chExt cx="6568438" cy="1170352"/>
          </a:xfrm>
        </p:grpSpPr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E678DDE3-419B-40BC-8027-F9A4CEFBBB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5791" y="915486"/>
              <a:ext cx="6568438" cy="893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dist"/>
              <a:r>
                <a:rPr lang="zh-CN" altLang="en-US" sz="8000" dirty="0">
                  <a:gradFill flip="none" rotWithShape="1">
                    <a:gsLst>
                      <a:gs pos="100000">
                        <a:schemeClr val="tx2"/>
                      </a:gs>
                      <a:gs pos="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blurRad="190500" dist="190500" dir="5400000" algn="t" rotWithShape="0">
                      <a:schemeClr val="accent1">
                        <a:lumMod val="50000"/>
                        <a:alpha val="34000"/>
                      </a:schemeClr>
                    </a:outerShdw>
                  </a:effectLst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年终述职报告</a:t>
              </a:r>
              <a:endParaRPr lang="en-US" altLang="zh-CN" sz="8000" dirty="0">
                <a:gradFill flip="none" rotWithShape="1">
                  <a:gsLst>
                    <a:gs pos="100000">
                      <a:schemeClr val="tx2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190500" dist="190500" dir="5400000" algn="t" rotWithShape="0">
                    <a:schemeClr val="accent1">
                      <a:lumMod val="50000"/>
                      <a:alpha val="34000"/>
                    </a:schemeClr>
                  </a:outerShdw>
                </a:effectLst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pic>
          <p:nvPicPr>
            <p:cNvPr id="49" name="图片 48" descr="图标&#10;&#10;描述已自动生成">
              <a:extLst>
                <a:ext uri="{FF2B5EF4-FFF2-40B4-BE49-F238E27FC236}">
                  <a16:creationId xmlns:a16="http://schemas.microsoft.com/office/drawing/2014/main" id="{281D23C9-100A-4896-9E47-51F395E76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3278" y="1287711"/>
              <a:ext cx="798127" cy="798127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C2659DB-DBDF-439B-ACAB-381EAFCD4EBE}"/>
              </a:ext>
            </a:extLst>
          </p:cNvPr>
          <p:cNvGrpSpPr/>
          <p:nvPr/>
        </p:nvGrpSpPr>
        <p:grpSpPr>
          <a:xfrm>
            <a:off x="2393162" y="2069350"/>
            <a:ext cx="5199689" cy="465302"/>
            <a:chOff x="2393162" y="2052215"/>
            <a:chExt cx="5199689" cy="46530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079BE11-9DEB-492A-8197-6C08027E20BF}"/>
                </a:ext>
              </a:extLst>
            </p:cNvPr>
            <p:cNvGrpSpPr/>
            <p:nvPr/>
          </p:nvGrpSpPr>
          <p:grpSpPr>
            <a:xfrm>
              <a:off x="2798377" y="2052215"/>
              <a:ext cx="4794474" cy="465302"/>
              <a:chOff x="2798377" y="2097969"/>
              <a:chExt cx="4794474" cy="465302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029CB3BA-0369-4412-8A01-84B9F7A321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"/>
                        </a14:imgEffect>
                      </a14:imgLayer>
                    </a14:imgProps>
                  </a:ext>
                </a:extLst>
              </a:blip>
              <a:srcRect l="2743" b="1275"/>
              <a:stretch/>
            </p:blipFill>
            <p:spPr>
              <a:xfrm>
                <a:off x="4686869" y="2097969"/>
                <a:ext cx="457006" cy="463901"/>
              </a:xfrm>
              <a:prstGeom prst="rect">
                <a:avLst/>
              </a:prstGeom>
              <a:effectLst>
                <a:outerShdw blurRad="152400" dist="76200" dir="5400000" algn="t" rotWithShape="0">
                  <a:schemeClr val="accent1">
                    <a:lumMod val="50000"/>
                    <a:alpha val="31000"/>
                  </a:schemeClr>
                </a:outerShdw>
              </a:effectLst>
            </p:spPr>
          </p:pic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5235536A-E611-453D-BAA0-A5951959208C}"/>
                  </a:ext>
                </a:extLst>
              </p:cNvPr>
              <p:cNvGrpSpPr/>
              <p:nvPr/>
            </p:nvGrpSpPr>
            <p:grpSpPr>
              <a:xfrm>
                <a:off x="2798377" y="2147650"/>
                <a:ext cx="4794474" cy="415621"/>
                <a:chOff x="2781245" y="2259958"/>
                <a:chExt cx="4794474" cy="415621"/>
              </a:xfrm>
            </p:grpSpPr>
            <p:sp>
              <p:nvSpPr>
                <p:cNvPr id="29" name="Rectangle 4">
                  <a:extLst>
                    <a:ext uri="{FF2B5EF4-FFF2-40B4-BE49-F238E27FC236}">
                      <a16:creationId xmlns:a16="http://schemas.microsoft.com/office/drawing/2014/main" id="{AB8F4DA7-D2A2-4613-BC2D-C7EA2B4FA6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38428" y="2285759"/>
                  <a:ext cx="2537291" cy="3692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53" tIns="34277" rIns="68553" bIns="34277" numCol="1" anchor="ctr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>
                    <a:defRPr sz="1800">
                      <a:gradFill flip="none" rotWithShape="1">
                        <a:gsLst>
                          <a:gs pos="100000">
                            <a:schemeClr val="tx2"/>
                          </a:gs>
                          <a:gs pos="0">
                            <a:srgbClr val="FFFFFF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190500" dist="190500" dir="5400000" algn="t" rotWithShape="0">
                          <a:schemeClr val="accent1">
                            <a:lumMod val="50000"/>
                            <a:alpha val="34000"/>
                          </a:schemeClr>
                        </a:outerShdw>
                      </a:effectLst>
                      <a:latin typeface="+mj-ea"/>
                      <a:ea typeface="+mj-ea"/>
                      <a:cs typeface="+mj-cs"/>
                    </a:defRPr>
                  </a:lvl1pPr>
                  <a:lvl2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2pPr>
                  <a:lvl3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3pPr>
                  <a:lvl4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4pPr>
                  <a:lvl5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9pPr>
                </a:lstStyle>
                <a:p>
                  <a:r>
                    <a:rPr lang="zh-CN" altLang="en-US" sz="1400" dirty="0"/>
                    <a:t>汇报人：阿星</a:t>
                  </a:r>
                </a:p>
              </p:txBody>
            </p:sp>
            <p:sp>
              <p:nvSpPr>
                <p:cNvPr id="30" name="Rectangle 4">
                  <a:extLst>
                    <a:ext uri="{FF2B5EF4-FFF2-40B4-BE49-F238E27FC236}">
                      <a16:creationId xmlns:a16="http://schemas.microsoft.com/office/drawing/2014/main" id="{8CD35D19-A9D8-430A-A02D-A397CB9D3AA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81245" y="2259958"/>
                  <a:ext cx="1736419" cy="4156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53" tIns="34277" rIns="68553" bIns="34277" numCol="1" anchor="ctr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dist">
                    <a:defRPr sz="8000">
                      <a:gradFill flip="none" rotWithShape="1">
                        <a:gsLst>
                          <a:gs pos="100000">
                            <a:schemeClr val="tx2"/>
                          </a:gs>
                          <a:gs pos="0">
                            <a:srgbClr val="FFFFFF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190500" dist="190500" dir="5400000" algn="t" rotWithShape="0">
                          <a:schemeClr val="accent1">
                            <a:lumMod val="50000"/>
                            <a:alpha val="34000"/>
                          </a:schemeClr>
                        </a:outerShdw>
                      </a:effectLst>
                      <a:latin typeface="站酷庆科黄油体" panose="02000803000000020004" pitchFamily="2" charset="-122"/>
                      <a:ea typeface="站酷庆科黄油体" panose="02000803000000020004" pitchFamily="2" charset="-122"/>
                      <a:cs typeface="+mj-cs"/>
                    </a:defRPr>
                  </a:lvl1pPr>
                  <a:lvl2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2pPr>
                  <a:lvl3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3pPr>
                  <a:lvl4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4pPr>
                  <a:lvl5pPr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ea typeface="微软雅黑" pitchFamily="34" charset="-122"/>
                    </a:defRPr>
                  </a:lvl9pPr>
                </a:lstStyle>
                <a:p>
                  <a:pPr algn="l"/>
                  <a:r>
                    <a:rPr lang="zh-CN" altLang="en-US" sz="1400" dirty="0">
                      <a:latin typeface="+mj-ea"/>
                      <a:ea typeface="+mj-ea"/>
                    </a:rPr>
                    <a:t>部门：数码产品部</a:t>
                  </a:r>
                </a:p>
              </p:txBody>
            </p:sp>
          </p:grpSp>
        </p:grpSp>
        <p:pic>
          <p:nvPicPr>
            <p:cNvPr id="59" name="图片 58" descr="图标&#10;&#10;描述已自动生成">
              <a:extLst>
                <a:ext uri="{FF2B5EF4-FFF2-40B4-BE49-F238E27FC236}">
                  <a16:creationId xmlns:a16="http://schemas.microsoft.com/office/drawing/2014/main" id="{D8B911BE-FB41-4B20-9169-948539A9C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162" y="2069568"/>
              <a:ext cx="444304" cy="444304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38F6304-A20F-48FA-A897-04F0D0433EB0}"/>
              </a:ext>
            </a:extLst>
          </p:cNvPr>
          <p:cNvGrpSpPr/>
          <p:nvPr/>
        </p:nvGrpSpPr>
        <p:grpSpPr>
          <a:xfrm rot="20728345">
            <a:off x="533726" y="2960298"/>
            <a:ext cx="2072447" cy="2150051"/>
            <a:chOff x="340292" y="2618200"/>
            <a:chExt cx="2458085" cy="2550131"/>
          </a:xfrm>
        </p:grpSpPr>
        <p:pic>
          <p:nvPicPr>
            <p:cNvPr id="52" name="图片 51" descr="图片包含 桌子, 蛋糕, 小, 玩具&#10;&#10;描述已自动生成">
              <a:extLst>
                <a:ext uri="{FF2B5EF4-FFF2-40B4-BE49-F238E27FC236}">
                  <a16:creationId xmlns:a16="http://schemas.microsoft.com/office/drawing/2014/main" id="{46EE9FAD-EDB2-401A-AEAC-9F596071A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292" y="2710246"/>
              <a:ext cx="2458085" cy="2458085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  <p:pic>
          <p:nvPicPr>
            <p:cNvPr id="56" name="图片 55" descr="图片包含 图标&#10;&#10;描述已自动生成">
              <a:extLst>
                <a:ext uri="{FF2B5EF4-FFF2-40B4-BE49-F238E27FC236}">
                  <a16:creationId xmlns:a16="http://schemas.microsoft.com/office/drawing/2014/main" id="{6C1A842B-397F-4B16-AB6E-8AE591A0B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42574">
              <a:off x="946503" y="2618200"/>
              <a:ext cx="720048" cy="576036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  <p:pic>
          <p:nvPicPr>
            <p:cNvPr id="62" name="图片 61" descr="图片包含 图标&#10;&#10;描述已自动生成">
              <a:extLst>
                <a:ext uri="{FF2B5EF4-FFF2-40B4-BE49-F238E27FC236}">
                  <a16:creationId xmlns:a16="http://schemas.microsoft.com/office/drawing/2014/main" id="{4F3A99EC-6114-46DE-8AE0-4570C2DA9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8335" y="3225076"/>
              <a:ext cx="260287" cy="271770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  <p:pic>
          <p:nvPicPr>
            <p:cNvPr id="64" name="图片 63" descr="图标&#10;&#10;描述已自动生成">
              <a:extLst>
                <a:ext uri="{FF2B5EF4-FFF2-40B4-BE49-F238E27FC236}">
                  <a16:creationId xmlns:a16="http://schemas.microsoft.com/office/drawing/2014/main" id="{C7BBF37F-C9F8-4705-8506-BD6C99406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6444" y="3228601"/>
              <a:ext cx="440216" cy="440216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  <p:pic>
          <p:nvPicPr>
            <p:cNvPr id="72" name="图片 71" descr="图片包含 游戏机, 橙子, 灯光&#10;&#10;描述已自动生成">
              <a:extLst>
                <a:ext uri="{FF2B5EF4-FFF2-40B4-BE49-F238E27FC236}">
                  <a16:creationId xmlns:a16="http://schemas.microsoft.com/office/drawing/2014/main" id="{4F8B3EFA-2BE2-44EC-BC5F-FF98958D9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9106">
              <a:off x="1999378" y="2785942"/>
              <a:ext cx="781972" cy="781972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  <p:pic>
          <p:nvPicPr>
            <p:cNvPr id="74" name="图片 73" descr="图标&#10;&#10;描述已自动生成">
              <a:extLst>
                <a:ext uri="{FF2B5EF4-FFF2-40B4-BE49-F238E27FC236}">
                  <a16:creationId xmlns:a16="http://schemas.microsoft.com/office/drawing/2014/main" id="{B944EB0A-68F8-4724-8DD2-233BB4F31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5261" y="2640573"/>
              <a:ext cx="596063" cy="596062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</p:grpSp>
      <p:pic>
        <p:nvPicPr>
          <p:cNvPr id="78" name="图片 77" descr="图标&#10;&#10;描述已自动生成">
            <a:extLst>
              <a:ext uri="{FF2B5EF4-FFF2-40B4-BE49-F238E27FC236}">
                <a16:creationId xmlns:a16="http://schemas.microsoft.com/office/drawing/2014/main" id="{E770EE83-3E04-4E70-9BC2-63A98A38F67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1678">
            <a:off x="2436808" y="3646962"/>
            <a:ext cx="941651" cy="822549"/>
          </a:xfrm>
          <a:prstGeom prst="rect">
            <a:avLst/>
          </a:prstGeom>
          <a:effectLst>
            <a:outerShdw blurRad="152400" dist="76200" dir="5400000" algn="t" rotWithShape="0">
              <a:schemeClr val="accent1">
                <a:lumMod val="50000"/>
                <a:alpha val="31000"/>
              </a:schemeClr>
            </a:outerShdw>
          </a:effectLst>
        </p:spPr>
      </p:pic>
      <p:pic>
        <p:nvPicPr>
          <p:cNvPr id="84" name="图片 83" descr="穿着西装笔挺的男子卡通人物&#10;&#10;描述已自动生成">
            <a:extLst>
              <a:ext uri="{FF2B5EF4-FFF2-40B4-BE49-F238E27FC236}">
                <a16:creationId xmlns:a16="http://schemas.microsoft.com/office/drawing/2014/main" id="{F1EB8873-91F8-4EE0-8071-08D3EE344A5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3934" flipH="1">
            <a:off x="5734103" y="1885382"/>
            <a:ext cx="3215231" cy="4022346"/>
          </a:xfrm>
          <a:prstGeom prst="rect">
            <a:avLst/>
          </a:prstGeom>
          <a:effectLst>
            <a:outerShdw blurRad="101600" dist="76200" dir="5400000" algn="t" rotWithShape="0">
              <a:schemeClr val="accent2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98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57A8FE"/>
            </a:gs>
            <a:gs pos="0">
              <a:srgbClr val="2990FE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569B29-B8CE-409B-98E7-0A950AA0ED12}"/>
              </a:ext>
            </a:extLst>
          </p:cNvPr>
          <p:cNvGrpSpPr/>
          <p:nvPr/>
        </p:nvGrpSpPr>
        <p:grpSpPr>
          <a:xfrm rot="2378649">
            <a:off x="-1857011" y="2811004"/>
            <a:ext cx="6286356" cy="3399469"/>
            <a:chOff x="-1" y="2486025"/>
            <a:chExt cx="9163304" cy="3332708"/>
          </a:xfrm>
        </p:grpSpPr>
        <p:sp>
          <p:nvSpPr>
            <p:cNvPr id="27" name="矩形 4">
              <a:extLst>
                <a:ext uri="{FF2B5EF4-FFF2-40B4-BE49-F238E27FC236}">
                  <a16:creationId xmlns:a16="http://schemas.microsoft.com/office/drawing/2014/main" id="{553182B4-BAF6-4324-B6E7-6B9D8297E6B6}"/>
                </a:ext>
              </a:extLst>
            </p:cNvPr>
            <p:cNvSpPr/>
            <p:nvPr/>
          </p:nvSpPr>
          <p:spPr bwMode="auto">
            <a:xfrm>
              <a:off x="-1" y="2486025"/>
              <a:ext cx="9144000" cy="2305096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90000"/>
                  </a:schemeClr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矩形 4">
              <a:extLst>
                <a:ext uri="{FF2B5EF4-FFF2-40B4-BE49-F238E27FC236}">
                  <a16:creationId xmlns:a16="http://schemas.microsoft.com/office/drawing/2014/main" id="{83328EA4-EF4A-405B-9BF2-BC212DFACBD4}"/>
                </a:ext>
              </a:extLst>
            </p:cNvPr>
            <p:cNvSpPr/>
            <p:nvPr/>
          </p:nvSpPr>
          <p:spPr bwMode="auto">
            <a:xfrm>
              <a:off x="0" y="3409545"/>
              <a:ext cx="9144000" cy="1371317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" name="矩形 4">
              <a:extLst>
                <a:ext uri="{FF2B5EF4-FFF2-40B4-BE49-F238E27FC236}">
                  <a16:creationId xmlns:a16="http://schemas.microsoft.com/office/drawing/2014/main" id="{32F41627-C2EC-4ABC-8EE4-68AF6F6704C1}"/>
                </a:ext>
              </a:extLst>
            </p:cNvPr>
            <p:cNvSpPr/>
            <p:nvPr/>
          </p:nvSpPr>
          <p:spPr bwMode="auto">
            <a:xfrm flipV="1">
              <a:off x="19303" y="4622154"/>
              <a:ext cx="9144000" cy="1196579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91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B62C65-4F27-40E0-B5EF-3F8B6703A64A}"/>
              </a:ext>
            </a:extLst>
          </p:cNvPr>
          <p:cNvGrpSpPr/>
          <p:nvPr/>
        </p:nvGrpSpPr>
        <p:grpSpPr>
          <a:xfrm>
            <a:off x="7353301" y="487829"/>
            <a:ext cx="1282700" cy="274171"/>
            <a:chOff x="4310346" y="365706"/>
            <a:chExt cx="1525634" cy="326098"/>
          </a:xfrm>
          <a:gradFill>
            <a:gsLst>
              <a:gs pos="100000">
                <a:schemeClr val="tx2"/>
              </a:gs>
              <a:gs pos="0">
                <a:srgbClr val="FFFFFF"/>
              </a:gs>
            </a:gsLst>
            <a:lin ang="5400000" scaled="1"/>
          </a:gradFill>
          <a:effectLst>
            <a:outerShdw blurRad="152400" dist="38100" dir="5400000" algn="t" rotWithShape="0">
              <a:schemeClr val="accent1">
                <a:lumMod val="50000"/>
                <a:alpha val="49000"/>
              </a:schemeClr>
            </a:outerShdw>
          </a:effectLst>
        </p:grpSpPr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C53044C1-D69E-4C13-B791-0A52F5842F88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Abadi" panose="020B0604020104020204" pitchFamily="34" charset="0"/>
                <a:ea typeface="斗鱼追光体" pitchFamily="2" charset="-122"/>
              </a:endParaRP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DDCAFF56-83F8-4378-A41E-FCE25D875D7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F0A1464-0BFE-48B3-AA99-9BE45906E29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B3B7F5-F40B-4419-BE5F-E910F9B5C064}"/>
              </a:ext>
            </a:extLst>
          </p:cNvPr>
          <p:cNvGrpSpPr/>
          <p:nvPr/>
        </p:nvGrpSpPr>
        <p:grpSpPr>
          <a:xfrm>
            <a:off x="22762" y="210248"/>
            <a:ext cx="2425632" cy="627952"/>
            <a:chOff x="273018" y="266818"/>
            <a:chExt cx="2425632" cy="627952"/>
          </a:xfrm>
        </p:grpSpPr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id="{7AE82AE8-A98C-4685-9A90-641D1FCFFBE6}"/>
                </a:ext>
              </a:extLst>
            </p:cNvPr>
            <p:cNvSpPr txBox="1"/>
            <p:nvPr/>
          </p:nvSpPr>
          <p:spPr>
            <a:xfrm>
              <a:off x="879139" y="281255"/>
              <a:ext cx="1819511" cy="613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dist">
                <a:defRPr sz="8000">
                  <a:gradFill flip="none" rotWithShape="1">
                    <a:gsLst>
                      <a:gs pos="100000">
                        <a:schemeClr val="tx2"/>
                      </a:gs>
                      <a:gs pos="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blurRad="190500" dist="190500" dir="5400000" algn="t" rotWithShape="0">
                      <a:schemeClr val="accent1">
                        <a:lumMod val="50000"/>
                        <a:alpha val="34000"/>
                      </a:schemeClr>
                    </a:outerShdw>
                  </a:effectLst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r>
                <a:rPr lang="zh-CN" altLang="en-US" sz="3600" dirty="0"/>
                <a:t>工作回顾</a:t>
              </a:r>
            </a:p>
          </p:txBody>
        </p:sp>
        <p:pic>
          <p:nvPicPr>
            <p:cNvPr id="36" name="图片 35" descr="图片包含 小, 桌子, 塑料, 食物&#10;&#10;描述已自动生成">
              <a:extLst>
                <a:ext uri="{FF2B5EF4-FFF2-40B4-BE49-F238E27FC236}">
                  <a16:creationId xmlns:a16="http://schemas.microsoft.com/office/drawing/2014/main" id="{27EEC54E-8352-4866-BAB3-5A680259D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018" y="266818"/>
              <a:ext cx="613073" cy="613073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B835EBB-3E07-4455-A5A6-13D6297F9EB9}"/>
              </a:ext>
            </a:extLst>
          </p:cNvPr>
          <p:cNvGrpSpPr/>
          <p:nvPr/>
        </p:nvGrpSpPr>
        <p:grpSpPr>
          <a:xfrm>
            <a:off x="2350302" y="1046633"/>
            <a:ext cx="3050100" cy="1604943"/>
            <a:chOff x="2448394" y="1046633"/>
            <a:chExt cx="3050100" cy="160494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1C6FDE2-3BA6-45A9-BEC8-8B37C17353B9}"/>
                </a:ext>
              </a:extLst>
            </p:cNvPr>
            <p:cNvGrpSpPr/>
            <p:nvPr/>
          </p:nvGrpSpPr>
          <p:grpSpPr>
            <a:xfrm>
              <a:off x="2448394" y="1046633"/>
              <a:ext cx="3050100" cy="1604943"/>
              <a:chOff x="2448394" y="1046633"/>
              <a:chExt cx="3050100" cy="1604943"/>
            </a:xfrm>
          </p:grpSpPr>
          <p:pic>
            <p:nvPicPr>
              <p:cNvPr id="44" name="图片 43" descr="图片包含 矩形&#10;&#10;描述已自动生成">
                <a:extLst>
                  <a:ext uri="{FF2B5EF4-FFF2-40B4-BE49-F238E27FC236}">
                    <a16:creationId xmlns:a16="http://schemas.microsoft.com/office/drawing/2014/main" id="{4792086B-76DE-4E3A-A599-57BF445D3C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394" y="1046633"/>
                <a:ext cx="3050100" cy="1604943"/>
              </a:xfrm>
              <a:prstGeom prst="rect">
                <a:avLst/>
              </a:prstGeom>
              <a:effectLst>
                <a:outerShdw blurRad="101600" dist="1397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</p:pic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CB15B5F1-B940-4186-8D3C-C0D23F847F5C}"/>
                  </a:ext>
                </a:extLst>
              </p:cNvPr>
              <p:cNvSpPr txBox="1"/>
              <p:nvPr/>
            </p:nvSpPr>
            <p:spPr>
              <a:xfrm>
                <a:off x="3320725" y="1060298"/>
                <a:ext cx="1305438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提升客户体验感</a:t>
                </a:r>
                <a:endParaRPr lang="en-US" altLang="zh-CN" sz="1100" dirty="0">
                  <a:solidFill>
                    <a:schemeClr val="tx1">
                      <a:lumMod val="5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增强服务品质</a:t>
                </a:r>
                <a:endParaRPr lang="zh-CN" altLang="en-US" sz="11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DF2EC7C-A3C0-4D2C-8B06-E20C4B0315BC}"/>
                </a:ext>
              </a:extLst>
            </p:cNvPr>
            <p:cNvCxnSpPr/>
            <p:nvPr/>
          </p:nvCxnSpPr>
          <p:spPr bwMode="auto">
            <a:xfrm>
              <a:off x="3973444" y="1593850"/>
              <a:ext cx="0" cy="8159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E4C97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7821C83-DB11-4905-B9DF-CF05E9DD2731}"/>
                </a:ext>
              </a:extLst>
            </p:cNvPr>
            <p:cNvSpPr txBox="1"/>
            <p:nvPr/>
          </p:nvSpPr>
          <p:spPr>
            <a:xfrm>
              <a:off x="2624888" y="1873427"/>
              <a:ext cx="1261149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主导部门成立客服轮岗制，做到 </a:t>
              </a:r>
              <a:r>
                <a:rPr lang="en-US" altLang="zh-CN" sz="800" i="1" dirty="0">
                  <a:solidFill>
                    <a:schemeClr val="bg2">
                      <a:lumMod val="5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7X24 </a:t>
              </a:r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即时应答</a:t>
              </a:r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11B1625-3BD0-4AA3-935B-F4A3D5CF55EB}"/>
                </a:ext>
              </a:extLst>
            </p:cNvPr>
            <p:cNvGrpSpPr/>
            <p:nvPr/>
          </p:nvGrpSpPr>
          <p:grpSpPr>
            <a:xfrm>
              <a:off x="2625033" y="1471405"/>
              <a:ext cx="1058761" cy="406041"/>
              <a:chOff x="2625033" y="1471405"/>
              <a:chExt cx="1058761" cy="406041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CD6B606-A047-45A9-BEE2-A9B371E523BE}"/>
                  </a:ext>
                </a:extLst>
              </p:cNvPr>
              <p:cNvSpPr txBox="1"/>
              <p:nvPr/>
            </p:nvSpPr>
            <p:spPr>
              <a:xfrm>
                <a:off x="2898154" y="1560918"/>
                <a:ext cx="78564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优点</a:t>
                </a:r>
                <a:endParaRPr lang="zh-CN" altLang="en-US" sz="1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62" name="图片 61" descr="图片包含 游戏机, 灯光&#10;&#10;描述已自动生成">
                <a:extLst>
                  <a:ext uri="{FF2B5EF4-FFF2-40B4-BE49-F238E27FC236}">
                    <a16:creationId xmlns:a16="http://schemas.microsoft.com/office/drawing/2014/main" id="{10E7C0B4-2F50-4A60-8020-C8DF202162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5033" y="1471405"/>
                <a:ext cx="406041" cy="406041"/>
              </a:xfrm>
              <a:prstGeom prst="rect">
                <a:avLst/>
              </a:prstGeom>
              <a:effectLst>
                <a:outerShdw blurRad="152400" dist="76200" dir="5400000" algn="t" rotWithShape="0">
                  <a:schemeClr val="accent6">
                    <a:lumMod val="50000"/>
                    <a:alpha val="31000"/>
                  </a:schemeClr>
                </a:outerShdw>
              </a:effectLst>
            </p:spPr>
          </p:pic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88A1880-363E-4858-9B0A-ED019B53F983}"/>
                </a:ext>
              </a:extLst>
            </p:cNvPr>
            <p:cNvSpPr txBox="1"/>
            <p:nvPr/>
          </p:nvSpPr>
          <p:spPr>
            <a:xfrm>
              <a:off x="4328432" y="1560918"/>
              <a:ext cx="7856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lang="zh-CN" altLang="en-US" sz="1200" dirty="0">
                <a:solidFill>
                  <a:schemeClr val="accent4"/>
                </a:solidFill>
              </a:endParaRPr>
            </a:p>
          </p:txBody>
        </p:sp>
        <p:pic>
          <p:nvPicPr>
            <p:cNvPr id="68" name="图片 67" descr="图片包含 游戏机, 食物&#10;&#10;描述已自动生成">
              <a:extLst>
                <a:ext uri="{FF2B5EF4-FFF2-40B4-BE49-F238E27FC236}">
                  <a16:creationId xmlns:a16="http://schemas.microsoft.com/office/drawing/2014/main" id="{07B24125-75DF-42CC-B071-C32EB2C5B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104512" y="1575146"/>
              <a:ext cx="273025" cy="273025"/>
            </a:xfrm>
            <a:prstGeom prst="rect">
              <a:avLst/>
            </a:prstGeom>
            <a:effectLst>
              <a:outerShdw blurRad="152400" dist="76200" dir="5400000" algn="t" rotWithShape="0">
                <a:schemeClr val="accent6">
                  <a:lumMod val="50000"/>
                  <a:alpha val="31000"/>
                </a:schemeClr>
              </a:outerShdw>
            </a:effectLst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6D5D58E-0168-4487-9E9C-047144301E4B}"/>
                </a:ext>
              </a:extLst>
            </p:cNvPr>
            <p:cNvSpPr txBox="1"/>
            <p:nvPr/>
          </p:nvSpPr>
          <p:spPr>
            <a:xfrm>
              <a:off x="2629003" y="2157295"/>
              <a:ext cx="1138164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会话应答时间</a:t>
              </a:r>
              <a:endParaRPr lang="en-US" altLang="zh-CN" sz="700" dirty="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238757B-2477-4111-8FAF-A8BC6E7200C8}"/>
                </a:ext>
              </a:extLst>
            </p:cNvPr>
            <p:cNvGrpSpPr/>
            <p:nvPr/>
          </p:nvGrpSpPr>
          <p:grpSpPr>
            <a:xfrm>
              <a:off x="2694998" y="2296033"/>
              <a:ext cx="406310" cy="200055"/>
              <a:chOff x="2694998" y="2296033"/>
              <a:chExt cx="406310" cy="200055"/>
            </a:xfrm>
          </p:grpSpPr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83C683C6-BDA9-4ECC-898C-B556340876F9}"/>
                  </a:ext>
                </a:extLst>
              </p:cNvPr>
              <p:cNvSpPr/>
              <p:nvPr/>
            </p:nvSpPr>
            <p:spPr bwMode="auto">
              <a:xfrm>
                <a:off x="2710036" y="2331074"/>
                <a:ext cx="376235" cy="120904"/>
              </a:xfrm>
              <a:prstGeom prst="roundRect">
                <a:avLst>
                  <a:gd name="adj" fmla="val 50000"/>
                </a:avLst>
              </a:prstGeom>
              <a:solidFill>
                <a:srgbClr val="F8F1D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50800" dir="5400000" algn="t" rotWithShape="0">
                  <a:schemeClr val="accent6">
                    <a:lumMod val="50000"/>
                    <a:alpha val="20000"/>
                  </a:scheme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806703D6-EA91-4C4B-9332-D86DB13454D5}"/>
                  </a:ext>
                </a:extLst>
              </p:cNvPr>
              <p:cNvSpPr txBox="1"/>
              <p:nvPr/>
            </p:nvSpPr>
            <p:spPr>
              <a:xfrm>
                <a:off x="2694998" y="2296033"/>
                <a:ext cx="406310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7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67</a:t>
                </a:r>
                <a:r>
                  <a:rPr lang="zh-CN" altLang="en-US" sz="7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秒</a:t>
                </a:r>
                <a:endParaRPr lang="zh-CN" altLang="en-US" sz="7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76B19C5E-AF1E-4902-86CA-63492D6A04F1}"/>
                </a:ext>
              </a:extLst>
            </p:cNvPr>
            <p:cNvGrpSpPr/>
            <p:nvPr/>
          </p:nvGrpSpPr>
          <p:grpSpPr>
            <a:xfrm>
              <a:off x="3320725" y="2296033"/>
              <a:ext cx="406310" cy="200055"/>
              <a:chOff x="2694998" y="2296033"/>
              <a:chExt cx="406310" cy="20005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2ACE1819-743C-4D75-AE24-37F2F8FB7A34}"/>
                  </a:ext>
                </a:extLst>
              </p:cNvPr>
              <p:cNvSpPr/>
              <p:nvPr/>
            </p:nvSpPr>
            <p:spPr bwMode="auto">
              <a:xfrm>
                <a:off x="2710036" y="2331074"/>
                <a:ext cx="376235" cy="120904"/>
              </a:xfrm>
              <a:prstGeom prst="roundRect">
                <a:avLst>
                  <a:gd name="adj" fmla="val 50000"/>
                </a:avLst>
              </a:prstGeom>
              <a:solidFill>
                <a:srgbClr val="F8F1D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50800" dir="5400000" algn="t" rotWithShape="0">
                  <a:schemeClr val="accent6">
                    <a:lumMod val="50000"/>
                    <a:alpha val="20000"/>
                  </a:scheme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2EA428CF-DED0-4165-A96E-3339E555B35B}"/>
                  </a:ext>
                </a:extLst>
              </p:cNvPr>
              <p:cNvSpPr txBox="1"/>
              <p:nvPr/>
            </p:nvSpPr>
            <p:spPr>
              <a:xfrm>
                <a:off x="2694998" y="2296033"/>
                <a:ext cx="406310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7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42</a:t>
                </a:r>
                <a:r>
                  <a:rPr lang="zh-CN" altLang="en-US" sz="7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秒</a:t>
                </a:r>
                <a:endParaRPr lang="zh-CN" altLang="en-US" sz="7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5849803C-7FB6-4556-AC92-5A5B3CD33BAA}"/>
                </a:ext>
              </a:extLst>
            </p:cNvPr>
            <p:cNvGrpSpPr/>
            <p:nvPr/>
          </p:nvGrpSpPr>
          <p:grpSpPr>
            <a:xfrm>
              <a:off x="3104681" y="2362704"/>
              <a:ext cx="191051" cy="64835"/>
              <a:chOff x="3104681" y="2362704"/>
              <a:chExt cx="191051" cy="64835"/>
            </a:xfrm>
          </p:grpSpPr>
          <p:sp>
            <p:nvSpPr>
              <p:cNvPr id="80" name="箭头: V 形 79">
                <a:extLst>
                  <a:ext uri="{FF2B5EF4-FFF2-40B4-BE49-F238E27FC236}">
                    <a16:creationId xmlns:a16="http://schemas.microsoft.com/office/drawing/2014/main" id="{467DA712-DD11-489A-A0C7-45485AE281CA}"/>
                  </a:ext>
                </a:extLst>
              </p:cNvPr>
              <p:cNvSpPr/>
              <p:nvPr/>
            </p:nvSpPr>
            <p:spPr bwMode="auto">
              <a:xfrm>
                <a:off x="3104681" y="2362704"/>
                <a:ext cx="64835" cy="64835"/>
              </a:xfrm>
              <a:prstGeom prst="chevron">
                <a:avLst/>
              </a:prstGeom>
              <a:solidFill>
                <a:srgbClr val="F8F1D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1" name="箭头: V 形 80">
                <a:extLst>
                  <a:ext uri="{FF2B5EF4-FFF2-40B4-BE49-F238E27FC236}">
                    <a16:creationId xmlns:a16="http://schemas.microsoft.com/office/drawing/2014/main" id="{113F15F2-ACA0-4C61-A330-A58A8CA19C04}"/>
                  </a:ext>
                </a:extLst>
              </p:cNvPr>
              <p:cNvSpPr/>
              <p:nvPr/>
            </p:nvSpPr>
            <p:spPr bwMode="auto">
              <a:xfrm>
                <a:off x="3167789" y="2362704"/>
                <a:ext cx="64835" cy="64835"/>
              </a:xfrm>
              <a:prstGeom prst="chevron">
                <a:avLst/>
              </a:prstGeom>
              <a:solidFill>
                <a:srgbClr val="F8F1D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箭头: V 形 81">
                <a:extLst>
                  <a:ext uri="{FF2B5EF4-FFF2-40B4-BE49-F238E27FC236}">
                    <a16:creationId xmlns:a16="http://schemas.microsoft.com/office/drawing/2014/main" id="{5E379418-599F-4FB9-9E86-38554BA0BD10}"/>
                  </a:ext>
                </a:extLst>
              </p:cNvPr>
              <p:cNvSpPr/>
              <p:nvPr/>
            </p:nvSpPr>
            <p:spPr bwMode="auto">
              <a:xfrm>
                <a:off x="3230897" y="2362704"/>
                <a:ext cx="64835" cy="64835"/>
              </a:xfrm>
              <a:prstGeom prst="chevron">
                <a:avLst/>
              </a:prstGeom>
              <a:solidFill>
                <a:srgbClr val="F8F1D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15760666-C46E-4C37-8052-CA414AB418ED}"/>
                </a:ext>
              </a:extLst>
            </p:cNvPr>
            <p:cNvSpPr txBox="1"/>
            <p:nvPr/>
          </p:nvSpPr>
          <p:spPr>
            <a:xfrm>
              <a:off x="4029042" y="1873427"/>
              <a:ext cx="126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没有和项目组各成员保持良好的沟通。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945293EF-0FC7-49F8-9701-9DFE72720FB6}"/>
              </a:ext>
            </a:extLst>
          </p:cNvPr>
          <p:cNvGrpSpPr/>
          <p:nvPr/>
        </p:nvGrpSpPr>
        <p:grpSpPr>
          <a:xfrm>
            <a:off x="5585900" y="1046633"/>
            <a:ext cx="3050100" cy="1604943"/>
            <a:chOff x="2448394" y="1046633"/>
            <a:chExt cx="3050100" cy="1604943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6F00259E-8984-43F8-A25E-57FFC859636C}"/>
                </a:ext>
              </a:extLst>
            </p:cNvPr>
            <p:cNvGrpSpPr/>
            <p:nvPr/>
          </p:nvGrpSpPr>
          <p:grpSpPr>
            <a:xfrm>
              <a:off x="2448394" y="1046633"/>
              <a:ext cx="3050100" cy="1604943"/>
              <a:chOff x="2448394" y="1046633"/>
              <a:chExt cx="3050100" cy="1604943"/>
            </a:xfrm>
          </p:grpSpPr>
          <p:pic>
            <p:nvPicPr>
              <p:cNvPr id="107" name="图片 106" descr="图片包含 矩形&#10;&#10;描述已自动生成">
                <a:extLst>
                  <a:ext uri="{FF2B5EF4-FFF2-40B4-BE49-F238E27FC236}">
                    <a16:creationId xmlns:a16="http://schemas.microsoft.com/office/drawing/2014/main" id="{DB4282B0-4BDB-4DC1-8F45-07CB9ED492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394" y="1046633"/>
                <a:ext cx="3050100" cy="1604943"/>
              </a:xfrm>
              <a:prstGeom prst="rect">
                <a:avLst/>
              </a:prstGeom>
              <a:effectLst>
                <a:outerShdw blurRad="101600" dist="1397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</p:pic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E035D8BB-942A-4969-A4F5-90EF729D0AC7}"/>
                  </a:ext>
                </a:extLst>
              </p:cNvPr>
              <p:cNvSpPr txBox="1"/>
              <p:nvPr/>
            </p:nvSpPr>
            <p:spPr>
              <a:xfrm>
                <a:off x="3320725" y="1060298"/>
                <a:ext cx="1305438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优化推广渠道</a:t>
                </a:r>
                <a:endParaRPr lang="en-US" altLang="zh-CN" sz="1100" dirty="0">
                  <a:solidFill>
                    <a:schemeClr val="tx1">
                      <a:lumMod val="5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提高付费转化</a:t>
                </a:r>
                <a:endParaRPr lang="zh-CN" altLang="en-US" sz="11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644BCC4D-9930-4866-970D-400BA2D7694D}"/>
                </a:ext>
              </a:extLst>
            </p:cNvPr>
            <p:cNvCxnSpPr/>
            <p:nvPr/>
          </p:nvCxnSpPr>
          <p:spPr bwMode="auto">
            <a:xfrm>
              <a:off x="3973444" y="1593850"/>
              <a:ext cx="0" cy="8159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E4C97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5724319-A0FB-44B3-AB5C-82F3DD27174E}"/>
                </a:ext>
              </a:extLst>
            </p:cNvPr>
            <p:cNvSpPr txBox="1"/>
            <p:nvPr/>
          </p:nvSpPr>
          <p:spPr>
            <a:xfrm>
              <a:off x="2617954" y="1873427"/>
              <a:ext cx="1404152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整体</a:t>
              </a:r>
              <a:r>
                <a:rPr lang="en-US" altLang="zh-CN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PV</a:t>
              </a:r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对比去年同期上涨</a:t>
              </a:r>
              <a:r>
                <a:rPr lang="en-US" altLang="zh-CN" sz="800" i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10%-60%</a:t>
              </a:r>
            </a:p>
            <a:p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用户平均停留时间上升</a:t>
              </a:r>
              <a:r>
                <a:rPr lang="en-US" altLang="zh-CN" sz="800" i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34</a:t>
              </a:r>
              <a:r>
                <a:rPr lang="zh-CN" altLang="en-US" sz="800" i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秒</a:t>
              </a:r>
              <a:endParaRPr lang="en-US" altLang="zh-CN" sz="800" i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付费转化率提升</a:t>
              </a:r>
              <a:r>
                <a:rPr lang="en-US" altLang="zh-CN" sz="800" i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12.8%</a:t>
              </a:r>
              <a:endParaRPr lang="zh-CN" altLang="en-US" sz="800" i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0C5F0F06-9A9D-4842-A4AC-FF9A883053FC}"/>
                </a:ext>
              </a:extLst>
            </p:cNvPr>
            <p:cNvGrpSpPr/>
            <p:nvPr/>
          </p:nvGrpSpPr>
          <p:grpSpPr>
            <a:xfrm>
              <a:off x="2625033" y="1471405"/>
              <a:ext cx="1058761" cy="406041"/>
              <a:chOff x="2625033" y="1471405"/>
              <a:chExt cx="1058761" cy="406041"/>
            </a:xfrm>
          </p:grpSpPr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925C9BF7-644C-4CB2-8295-5F05745BE2A2}"/>
                  </a:ext>
                </a:extLst>
              </p:cNvPr>
              <p:cNvSpPr txBox="1"/>
              <p:nvPr/>
            </p:nvSpPr>
            <p:spPr>
              <a:xfrm>
                <a:off x="2898154" y="1560918"/>
                <a:ext cx="78564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优点</a:t>
                </a:r>
                <a:endParaRPr lang="zh-CN" altLang="en-US" sz="1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106" name="图片 105" descr="图片包含 游戏机, 灯光&#10;&#10;描述已自动生成">
                <a:extLst>
                  <a:ext uri="{FF2B5EF4-FFF2-40B4-BE49-F238E27FC236}">
                    <a16:creationId xmlns:a16="http://schemas.microsoft.com/office/drawing/2014/main" id="{D31CCE35-B8E8-41D3-8496-EF8E09EDB9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5033" y="1471405"/>
                <a:ext cx="406041" cy="406041"/>
              </a:xfrm>
              <a:prstGeom prst="rect">
                <a:avLst/>
              </a:prstGeom>
              <a:effectLst>
                <a:outerShdw blurRad="152400" dist="76200" dir="5400000" algn="t" rotWithShape="0">
                  <a:schemeClr val="accent6">
                    <a:lumMod val="50000"/>
                    <a:alpha val="31000"/>
                  </a:schemeClr>
                </a:outerShdw>
              </a:effectLst>
            </p:spPr>
          </p:pic>
        </p:grp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5A650CB-7CF8-447E-9C8D-E6E40D389CEF}"/>
                </a:ext>
              </a:extLst>
            </p:cNvPr>
            <p:cNvSpPr txBox="1"/>
            <p:nvPr/>
          </p:nvSpPr>
          <p:spPr>
            <a:xfrm>
              <a:off x="4328432" y="1560918"/>
              <a:ext cx="7856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lang="zh-CN" altLang="en-US" sz="1200" dirty="0">
                <a:solidFill>
                  <a:schemeClr val="accent4"/>
                </a:solidFill>
              </a:endParaRPr>
            </a:p>
          </p:txBody>
        </p:sp>
        <p:pic>
          <p:nvPicPr>
            <p:cNvPr id="92" name="图片 91" descr="图片包含 游戏机, 食物&#10;&#10;描述已自动生成">
              <a:extLst>
                <a:ext uri="{FF2B5EF4-FFF2-40B4-BE49-F238E27FC236}">
                  <a16:creationId xmlns:a16="http://schemas.microsoft.com/office/drawing/2014/main" id="{B5EE05D7-E8CC-4DAC-A789-1F1869906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104512" y="1575146"/>
              <a:ext cx="273025" cy="273025"/>
            </a:xfrm>
            <a:prstGeom prst="rect">
              <a:avLst/>
            </a:prstGeom>
            <a:effectLst>
              <a:outerShdw blurRad="152400" dist="76200" dir="5400000" algn="t" rotWithShape="0">
                <a:schemeClr val="accent6">
                  <a:lumMod val="50000"/>
                  <a:alpha val="31000"/>
                </a:schemeClr>
              </a:outerShdw>
            </a:effectLst>
          </p:spPr>
        </p:pic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796D6B9E-5ED5-4552-B391-3F64E8CB9549}"/>
                </a:ext>
              </a:extLst>
            </p:cNvPr>
            <p:cNvSpPr txBox="1"/>
            <p:nvPr/>
          </p:nvSpPr>
          <p:spPr>
            <a:xfrm>
              <a:off x="4029042" y="1873427"/>
              <a:ext cx="126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对于网站的品牌宣传不是很到位，有一定的滞后性。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7C65713-352B-4C7B-8CD4-E227D1C7A34D}"/>
              </a:ext>
            </a:extLst>
          </p:cNvPr>
          <p:cNvGrpSpPr/>
          <p:nvPr/>
        </p:nvGrpSpPr>
        <p:grpSpPr>
          <a:xfrm>
            <a:off x="2350302" y="2787714"/>
            <a:ext cx="3050100" cy="1604943"/>
            <a:chOff x="2448394" y="1046633"/>
            <a:chExt cx="3050100" cy="1604943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7CA89978-40D5-4BE2-8BC7-7910E637D7BB}"/>
                </a:ext>
              </a:extLst>
            </p:cNvPr>
            <p:cNvGrpSpPr/>
            <p:nvPr/>
          </p:nvGrpSpPr>
          <p:grpSpPr>
            <a:xfrm>
              <a:off x="2448394" y="1046633"/>
              <a:ext cx="3050100" cy="1604943"/>
              <a:chOff x="2448394" y="1046633"/>
              <a:chExt cx="3050100" cy="1604943"/>
            </a:xfrm>
          </p:grpSpPr>
          <p:pic>
            <p:nvPicPr>
              <p:cNvPr id="130" name="图片 129" descr="图片包含 矩形&#10;&#10;描述已自动生成">
                <a:extLst>
                  <a:ext uri="{FF2B5EF4-FFF2-40B4-BE49-F238E27FC236}">
                    <a16:creationId xmlns:a16="http://schemas.microsoft.com/office/drawing/2014/main" id="{40E0ADBC-22F7-4266-B752-1C2230A6DB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394" y="1046633"/>
                <a:ext cx="3050100" cy="1604943"/>
              </a:xfrm>
              <a:prstGeom prst="rect">
                <a:avLst/>
              </a:prstGeom>
              <a:effectLst>
                <a:outerShdw blurRad="101600" dist="1397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</p:pic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2D912AD9-B155-4C5C-8CFB-C986A689A42B}"/>
                  </a:ext>
                </a:extLst>
              </p:cNvPr>
              <p:cNvSpPr txBox="1"/>
              <p:nvPr/>
            </p:nvSpPr>
            <p:spPr>
              <a:xfrm>
                <a:off x="3320725" y="1060298"/>
                <a:ext cx="1305438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新站搭建与优化</a:t>
                </a:r>
                <a:endParaRPr lang="en-US" altLang="zh-CN" sz="1100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加强网站维护</a:t>
                </a:r>
                <a:endParaRPr lang="en-US" altLang="zh-CN" sz="1100" dirty="0">
                  <a:solidFill>
                    <a:schemeClr val="tx1">
                      <a:lumMod val="5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5702FE7E-678C-47A5-B535-E7B7B37459BC}"/>
                </a:ext>
              </a:extLst>
            </p:cNvPr>
            <p:cNvCxnSpPr/>
            <p:nvPr/>
          </p:nvCxnSpPr>
          <p:spPr bwMode="auto">
            <a:xfrm>
              <a:off x="3973444" y="1593850"/>
              <a:ext cx="0" cy="8159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E4C97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F4BF5D2F-E690-4F37-BF86-72C27E851BD8}"/>
                </a:ext>
              </a:extLst>
            </p:cNvPr>
            <p:cNvSpPr txBox="1"/>
            <p:nvPr/>
          </p:nvSpPr>
          <p:spPr>
            <a:xfrm>
              <a:off x="2624888" y="1835348"/>
              <a:ext cx="1364022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新站搭建过程中，在进行关键词的选择和网站框架的选择</a:t>
              </a:r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时，网站的排名不断地的波动，所以不断地加强站内优化小细节的维护。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39F61412-68DD-4BA2-B58F-3F25B0022A90}"/>
                </a:ext>
              </a:extLst>
            </p:cNvPr>
            <p:cNvGrpSpPr/>
            <p:nvPr/>
          </p:nvGrpSpPr>
          <p:grpSpPr>
            <a:xfrm>
              <a:off x="2625033" y="1471405"/>
              <a:ext cx="1058761" cy="406041"/>
              <a:chOff x="2625033" y="1471405"/>
              <a:chExt cx="1058761" cy="406041"/>
            </a:xfrm>
          </p:grpSpPr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82494757-1EE3-4B3C-95A2-11DFAC068052}"/>
                  </a:ext>
                </a:extLst>
              </p:cNvPr>
              <p:cNvSpPr txBox="1"/>
              <p:nvPr/>
            </p:nvSpPr>
            <p:spPr>
              <a:xfrm>
                <a:off x="2898154" y="1560918"/>
                <a:ext cx="78564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优点</a:t>
                </a:r>
                <a:endParaRPr lang="zh-CN" altLang="en-US" sz="1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129" name="图片 128" descr="图片包含 游戏机, 灯光&#10;&#10;描述已自动生成">
                <a:extLst>
                  <a:ext uri="{FF2B5EF4-FFF2-40B4-BE49-F238E27FC236}">
                    <a16:creationId xmlns:a16="http://schemas.microsoft.com/office/drawing/2014/main" id="{851DE24D-7861-458F-94A6-411C5F6E2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5033" y="1471405"/>
                <a:ext cx="406041" cy="406041"/>
              </a:xfrm>
              <a:prstGeom prst="rect">
                <a:avLst/>
              </a:prstGeom>
              <a:effectLst>
                <a:outerShdw blurRad="152400" dist="76200" dir="5400000" algn="t" rotWithShape="0">
                  <a:schemeClr val="accent6">
                    <a:lumMod val="50000"/>
                    <a:alpha val="31000"/>
                  </a:schemeClr>
                </a:outerShdw>
              </a:effectLst>
            </p:spPr>
          </p:pic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E1EC18AC-629D-4DB7-8E1D-316DD2EC04BB}"/>
                </a:ext>
              </a:extLst>
            </p:cNvPr>
            <p:cNvSpPr txBox="1"/>
            <p:nvPr/>
          </p:nvSpPr>
          <p:spPr>
            <a:xfrm>
              <a:off x="4328432" y="1560918"/>
              <a:ext cx="7856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lang="zh-CN" altLang="en-US" sz="1200" dirty="0">
                <a:solidFill>
                  <a:schemeClr val="accent4"/>
                </a:solidFill>
              </a:endParaRPr>
            </a:p>
          </p:txBody>
        </p:sp>
        <p:pic>
          <p:nvPicPr>
            <p:cNvPr id="115" name="图片 114" descr="图片包含 游戏机, 食物&#10;&#10;描述已自动生成">
              <a:extLst>
                <a:ext uri="{FF2B5EF4-FFF2-40B4-BE49-F238E27FC236}">
                  <a16:creationId xmlns:a16="http://schemas.microsoft.com/office/drawing/2014/main" id="{93CEA17F-B91D-4833-9FEC-BFA37B4CE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104512" y="1575146"/>
              <a:ext cx="273025" cy="273025"/>
            </a:xfrm>
            <a:prstGeom prst="rect">
              <a:avLst/>
            </a:prstGeom>
            <a:effectLst>
              <a:outerShdw blurRad="152400" dist="76200" dir="5400000" algn="t" rotWithShape="0">
                <a:schemeClr val="accent6">
                  <a:lumMod val="50000"/>
                  <a:alpha val="31000"/>
                </a:schemeClr>
              </a:outerShdw>
            </a:effectLst>
          </p:spPr>
        </p:pic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44A7E55C-56E4-4E8A-92F6-E54FDDA53D3E}"/>
                </a:ext>
              </a:extLst>
            </p:cNvPr>
            <p:cNvSpPr txBox="1"/>
            <p:nvPr/>
          </p:nvSpPr>
          <p:spPr>
            <a:xfrm>
              <a:off x="4029042" y="1835348"/>
              <a:ext cx="126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网站首页经常变动，站内内容质量不高。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9189FFF3-5EF4-4906-8D9B-BD86676C9114}"/>
              </a:ext>
            </a:extLst>
          </p:cNvPr>
          <p:cNvGrpSpPr/>
          <p:nvPr/>
        </p:nvGrpSpPr>
        <p:grpSpPr>
          <a:xfrm>
            <a:off x="5585900" y="2787714"/>
            <a:ext cx="3050100" cy="1604943"/>
            <a:chOff x="2448394" y="1046633"/>
            <a:chExt cx="3050100" cy="1604943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7C5C0F55-212B-4379-9B69-63B673B9AA29}"/>
                </a:ext>
              </a:extLst>
            </p:cNvPr>
            <p:cNvGrpSpPr/>
            <p:nvPr/>
          </p:nvGrpSpPr>
          <p:grpSpPr>
            <a:xfrm>
              <a:off x="2448394" y="1046633"/>
              <a:ext cx="3050100" cy="1604943"/>
              <a:chOff x="2448394" y="1046633"/>
              <a:chExt cx="3050100" cy="1604943"/>
            </a:xfrm>
          </p:grpSpPr>
          <p:pic>
            <p:nvPicPr>
              <p:cNvPr id="153" name="图片 152" descr="图片包含 矩形&#10;&#10;描述已自动生成">
                <a:extLst>
                  <a:ext uri="{FF2B5EF4-FFF2-40B4-BE49-F238E27FC236}">
                    <a16:creationId xmlns:a16="http://schemas.microsoft.com/office/drawing/2014/main" id="{6A8F861F-FBCE-43A6-9D38-673238C527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394" y="1046633"/>
                <a:ext cx="3050100" cy="1604943"/>
              </a:xfrm>
              <a:prstGeom prst="rect">
                <a:avLst/>
              </a:prstGeom>
              <a:effectLst>
                <a:outerShdw blurRad="101600" dist="1397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</p:pic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1C01BE45-B2C3-4347-AA7B-DA0BC43D1A03}"/>
                  </a:ext>
                </a:extLst>
              </p:cNvPr>
              <p:cNvSpPr txBox="1"/>
              <p:nvPr/>
            </p:nvSpPr>
            <p:spPr>
              <a:xfrm>
                <a:off x="3320725" y="1060298"/>
                <a:ext cx="1305438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站外推广求突破</a:t>
                </a:r>
                <a:endParaRPr lang="en-US" altLang="zh-CN" sz="1100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查找新平台</a:t>
                </a:r>
                <a:endParaRPr lang="zh-CN" altLang="en-US" sz="11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BBC42A3A-1F68-459C-A2B9-471EFA71AF08}"/>
                </a:ext>
              </a:extLst>
            </p:cNvPr>
            <p:cNvCxnSpPr/>
            <p:nvPr/>
          </p:nvCxnSpPr>
          <p:spPr bwMode="auto">
            <a:xfrm>
              <a:off x="3973444" y="1593850"/>
              <a:ext cx="0" cy="8159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E4C97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9BE5E26D-2329-48B2-9899-C9C044CB73B1}"/>
                </a:ext>
              </a:extLst>
            </p:cNvPr>
            <p:cNvSpPr txBox="1"/>
            <p:nvPr/>
          </p:nvSpPr>
          <p:spPr>
            <a:xfrm>
              <a:off x="2624888" y="1837917"/>
              <a:ext cx="1348556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站外推广作为网站与外界进行交流的窗口之一，去年下半年，整个外推市场开始紧缩，部门迅速反应，查找新平台，作为宣传的手段。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E9C581BC-1285-4EEE-8ACB-D65D203480B2}"/>
                </a:ext>
              </a:extLst>
            </p:cNvPr>
            <p:cNvGrpSpPr/>
            <p:nvPr/>
          </p:nvGrpSpPr>
          <p:grpSpPr>
            <a:xfrm>
              <a:off x="2625033" y="1471405"/>
              <a:ext cx="1058761" cy="406041"/>
              <a:chOff x="2625033" y="1471405"/>
              <a:chExt cx="1058761" cy="406041"/>
            </a:xfrm>
          </p:grpSpPr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EA8264C1-79E8-40C2-A3A1-25A1CE897BA4}"/>
                  </a:ext>
                </a:extLst>
              </p:cNvPr>
              <p:cNvSpPr txBox="1"/>
              <p:nvPr/>
            </p:nvSpPr>
            <p:spPr>
              <a:xfrm>
                <a:off x="2898154" y="1560918"/>
                <a:ext cx="78564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3">
                        <a:lumMod val="75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优点</a:t>
                </a:r>
                <a:endParaRPr lang="zh-CN" altLang="en-US" sz="1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152" name="图片 151" descr="图片包含 游戏机, 灯光&#10;&#10;描述已自动生成">
                <a:extLst>
                  <a:ext uri="{FF2B5EF4-FFF2-40B4-BE49-F238E27FC236}">
                    <a16:creationId xmlns:a16="http://schemas.microsoft.com/office/drawing/2014/main" id="{760A5EAF-DE67-432D-B8CB-11EAE9EE0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5033" y="1471405"/>
                <a:ext cx="406041" cy="406041"/>
              </a:xfrm>
              <a:prstGeom prst="rect">
                <a:avLst/>
              </a:prstGeom>
              <a:effectLst>
                <a:outerShdw blurRad="152400" dist="76200" dir="5400000" algn="t" rotWithShape="0">
                  <a:schemeClr val="accent6">
                    <a:lumMod val="50000"/>
                    <a:alpha val="31000"/>
                  </a:schemeClr>
                </a:outerShdw>
              </a:effectLst>
            </p:spPr>
          </p:pic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8BD0D099-6C58-495D-9BE7-A939D9E824C3}"/>
                </a:ext>
              </a:extLst>
            </p:cNvPr>
            <p:cNvSpPr txBox="1"/>
            <p:nvPr/>
          </p:nvSpPr>
          <p:spPr>
            <a:xfrm>
              <a:off x="4328432" y="1560918"/>
              <a:ext cx="7856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lang="zh-CN" altLang="en-US" sz="1200" dirty="0">
                <a:solidFill>
                  <a:schemeClr val="accent4"/>
                </a:solidFill>
              </a:endParaRPr>
            </a:p>
          </p:txBody>
        </p:sp>
        <p:pic>
          <p:nvPicPr>
            <p:cNvPr id="138" name="图片 137" descr="图片包含 游戏机, 食物&#10;&#10;描述已自动生成">
              <a:extLst>
                <a:ext uri="{FF2B5EF4-FFF2-40B4-BE49-F238E27FC236}">
                  <a16:creationId xmlns:a16="http://schemas.microsoft.com/office/drawing/2014/main" id="{98B9C490-5C17-4DDE-945D-50B39D984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104512" y="1575146"/>
              <a:ext cx="273025" cy="273025"/>
            </a:xfrm>
            <a:prstGeom prst="rect">
              <a:avLst/>
            </a:prstGeom>
            <a:effectLst>
              <a:outerShdw blurRad="152400" dist="76200" dir="5400000" algn="t" rotWithShape="0">
                <a:schemeClr val="accent6">
                  <a:lumMod val="50000"/>
                  <a:alpha val="31000"/>
                </a:schemeClr>
              </a:outerShdw>
            </a:effectLst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52E9C24A-D0A0-4E42-8F1F-4A5F79B27032}"/>
                </a:ext>
              </a:extLst>
            </p:cNvPr>
            <p:cNvSpPr txBox="1"/>
            <p:nvPr/>
          </p:nvSpPr>
          <p:spPr>
            <a:xfrm>
              <a:off x="4029042" y="1837917"/>
              <a:ext cx="1261149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很多外推的文章没办法得到良好的质量控制，外链转化率不稳定。</a:t>
              </a:r>
              <a:endParaRPr lang="zh-CN" altLang="en-US" sz="70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D5FB3A6-171A-4A24-B210-59229468B1F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11" y="1666874"/>
            <a:ext cx="2502915" cy="3476625"/>
          </a:xfrm>
          <a:prstGeom prst="rect">
            <a:avLst/>
          </a:prstGeom>
          <a:effectLst>
            <a:outerShdw blurRad="152400" dist="76200" dir="5400000" algn="t" rotWithShape="0">
              <a:schemeClr val="accent1">
                <a:lumMod val="50000"/>
                <a:alpha val="3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5799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57A8FE"/>
            </a:gs>
            <a:gs pos="0">
              <a:srgbClr val="2990FE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B3B7F5-F40B-4419-BE5F-E910F9B5C064}"/>
              </a:ext>
            </a:extLst>
          </p:cNvPr>
          <p:cNvGrpSpPr/>
          <p:nvPr/>
        </p:nvGrpSpPr>
        <p:grpSpPr>
          <a:xfrm>
            <a:off x="-57531" y="69057"/>
            <a:ext cx="4194392" cy="895456"/>
            <a:chOff x="192725" y="125627"/>
            <a:chExt cx="4194392" cy="895456"/>
          </a:xfrm>
        </p:grpSpPr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id="{7AE82AE8-A98C-4685-9A90-641D1FCFFBE6}"/>
                </a:ext>
              </a:extLst>
            </p:cNvPr>
            <p:cNvSpPr txBox="1"/>
            <p:nvPr/>
          </p:nvSpPr>
          <p:spPr>
            <a:xfrm>
              <a:off x="879139" y="281255"/>
              <a:ext cx="3507978" cy="613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dist">
                <a:defRPr sz="8000">
                  <a:gradFill flip="none" rotWithShape="1">
                    <a:gsLst>
                      <a:gs pos="100000">
                        <a:schemeClr val="tx2"/>
                      </a:gs>
                      <a:gs pos="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blurRad="190500" dist="190500" dir="5400000" algn="t" rotWithShape="0">
                      <a:schemeClr val="accent1">
                        <a:lumMod val="50000"/>
                        <a:alpha val="34000"/>
                      </a:schemeClr>
                    </a:outerShdw>
                  </a:effectLst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r>
                <a:rPr lang="zh-CN" altLang="en-US" sz="3600" dirty="0"/>
                <a:t>耳机销售业绩展示</a:t>
              </a: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27EEC54E-8352-4866-BAB3-5A680259D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2725" y="125627"/>
              <a:ext cx="895458" cy="895456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9546B7-CC29-42D0-A962-6AF32928C49C}"/>
              </a:ext>
            </a:extLst>
          </p:cNvPr>
          <p:cNvGrpSpPr/>
          <p:nvPr/>
        </p:nvGrpSpPr>
        <p:grpSpPr>
          <a:xfrm>
            <a:off x="5417822" y="1122352"/>
            <a:ext cx="3275636" cy="2994531"/>
            <a:chOff x="4698320" y="1006647"/>
            <a:chExt cx="3864655" cy="3721505"/>
          </a:xfrm>
          <a:scene3d>
            <a:camera prst="perspectiveLeft">
              <a:rot lat="0" lon="2100000" rev="0"/>
            </a:camera>
            <a:lightRig rig="threePt" dir="t"/>
          </a:scene3d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E6D80E9D-5857-453C-A64A-24C1234A18C5}"/>
                </a:ext>
              </a:extLst>
            </p:cNvPr>
            <p:cNvGrpSpPr/>
            <p:nvPr/>
          </p:nvGrpSpPr>
          <p:grpSpPr>
            <a:xfrm>
              <a:off x="4698326" y="1006647"/>
              <a:ext cx="3864649" cy="2055255"/>
              <a:chOff x="546169" y="1006647"/>
              <a:chExt cx="3806756" cy="2219202"/>
            </a:xfrm>
          </p:grpSpPr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319013EF-FFB8-4F42-B4DD-57A37698ABD7}"/>
                  </a:ext>
                </a:extLst>
              </p:cNvPr>
              <p:cNvGrpSpPr/>
              <p:nvPr/>
            </p:nvGrpSpPr>
            <p:grpSpPr>
              <a:xfrm>
                <a:off x="546169" y="1006647"/>
                <a:ext cx="3806756" cy="2219202"/>
                <a:chOff x="546169" y="1006647"/>
                <a:chExt cx="2831784" cy="1650828"/>
              </a:xfrm>
            </p:grpSpPr>
            <p:grpSp>
              <p:nvGrpSpPr>
                <p:cNvPr id="148" name="组合 147">
                  <a:extLst>
                    <a:ext uri="{FF2B5EF4-FFF2-40B4-BE49-F238E27FC236}">
                      <a16:creationId xmlns:a16="http://schemas.microsoft.com/office/drawing/2014/main" id="{79AE2A9F-C767-4D82-8EC0-AEC22BA1527C}"/>
                    </a:ext>
                  </a:extLst>
                </p:cNvPr>
                <p:cNvGrpSpPr/>
                <p:nvPr/>
              </p:nvGrpSpPr>
              <p:grpSpPr>
                <a:xfrm>
                  <a:off x="546169" y="1162050"/>
                  <a:ext cx="2831784" cy="1495425"/>
                  <a:chOff x="546169" y="1162050"/>
                  <a:chExt cx="3590692" cy="1495425"/>
                </a:xfrm>
              </p:grpSpPr>
              <p:sp>
                <p:nvSpPr>
                  <p:cNvPr id="150" name="矩形: 圆角 149">
                    <a:extLst>
                      <a:ext uri="{FF2B5EF4-FFF2-40B4-BE49-F238E27FC236}">
                        <a16:creationId xmlns:a16="http://schemas.microsoft.com/office/drawing/2014/main" id="{DC6325E7-4A03-480A-BF38-B1A5D658AA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169" y="1162050"/>
                    <a:ext cx="3590692" cy="1495425"/>
                  </a:xfrm>
                  <a:prstGeom prst="roundRect">
                    <a:avLst>
                      <a:gd name="adj" fmla="val 6476"/>
                    </a:avLst>
                  </a:prstGeom>
                  <a:gradFill>
                    <a:gsLst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155" name="矩形: 圆角 154">
                    <a:extLst>
                      <a:ext uri="{FF2B5EF4-FFF2-40B4-BE49-F238E27FC236}">
                        <a16:creationId xmlns:a16="http://schemas.microsoft.com/office/drawing/2014/main" id="{F7BAC1B1-3738-4E04-9CC2-46DBCCF3B0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475" y="1247972"/>
                    <a:ext cx="3178080" cy="1323582"/>
                  </a:xfrm>
                  <a:prstGeom prst="roundRect">
                    <a:avLst>
                      <a:gd name="adj" fmla="val 6476"/>
                    </a:avLst>
                  </a:prstGeom>
                  <a:gradFill>
                    <a:gsLst>
                      <a:gs pos="100000">
                        <a:srgbClr val="EEDEA9">
                          <a:lumMod val="52000"/>
                          <a:lumOff val="48000"/>
                        </a:srgbClr>
                      </a:gs>
                      <a:gs pos="0">
                        <a:srgbClr val="E7D082"/>
                      </a:gs>
                    </a:gsLst>
                    <a:lin ang="16200000" scaled="1"/>
                  </a:gra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innerShdw blurRad="76200">
                      <a:schemeClr val="accent2">
                        <a:lumMod val="50000"/>
                        <a:alpha val="44000"/>
                      </a:schemeClr>
                    </a:inn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149" name="矩形: 圆角 148">
                  <a:extLst>
                    <a:ext uri="{FF2B5EF4-FFF2-40B4-BE49-F238E27FC236}">
                      <a16:creationId xmlns:a16="http://schemas.microsoft.com/office/drawing/2014/main" id="{0ADBDD4E-661C-4654-A221-EBA573803DFA}"/>
                    </a:ext>
                  </a:extLst>
                </p:cNvPr>
                <p:cNvSpPr/>
                <p:nvPr/>
              </p:nvSpPr>
              <p:spPr bwMode="auto">
                <a:xfrm>
                  <a:off x="1204822" y="1006647"/>
                  <a:ext cx="1514475" cy="40253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rgbClr val="FDFCF7"/>
                    </a:gs>
                    <a:gs pos="0">
                      <a:srgbClr val="EEDEA9"/>
                    </a:gs>
                  </a:gsLst>
                  <a:lin ang="162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5400000" algn="t" rotWithShape="0">
                    <a:schemeClr val="accent2">
                      <a:lumMod val="50000"/>
                      <a:alpha val="20000"/>
                    </a:scheme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graphicFrame>
            <p:nvGraphicFramePr>
              <p:cNvPr id="146" name="图表 145">
                <a:extLst>
                  <a:ext uri="{FF2B5EF4-FFF2-40B4-BE49-F238E27FC236}">
                    <a16:creationId xmlns:a16="http://schemas.microsoft.com/office/drawing/2014/main" id="{EB9D91AD-377F-4D78-916F-29622A41397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57959742"/>
                  </p:ext>
                </p:extLst>
              </p:nvPr>
            </p:nvGraphicFramePr>
            <p:xfrm>
              <a:off x="764886" y="1074096"/>
              <a:ext cx="3369315" cy="19878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DBEC7ADA-9CA3-4EA4-8358-D9DE2D9F82D3}"/>
                  </a:ext>
                </a:extLst>
              </p:cNvPr>
              <p:cNvSpPr txBox="1"/>
              <p:nvPr/>
            </p:nvSpPr>
            <p:spPr>
              <a:xfrm>
                <a:off x="1572095" y="1091801"/>
                <a:ext cx="1754895" cy="39879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总支出</a:t>
                </a: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F55C4549-E384-4056-832B-68B0EC4A7030}"/>
                </a:ext>
              </a:extLst>
            </p:cNvPr>
            <p:cNvGrpSpPr/>
            <p:nvPr/>
          </p:nvGrpSpPr>
          <p:grpSpPr>
            <a:xfrm>
              <a:off x="4698320" y="3192910"/>
              <a:ext cx="3864649" cy="1535242"/>
              <a:chOff x="546169" y="3138358"/>
              <a:chExt cx="3864649" cy="1535242"/>
            </a:xfrm>
          </p:grpSpPr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C8D6386C-7A1C-49BE-AAE5-B5F992F2C415}"/>
                  </a:ext>
                </a:extLst>
              </p:cNvPr>
              <p:cNvGrpSpPr/>
              <p:nvPr/>
            </p:nvGrpSpPr>
            <p:grpSpPr>
              <a:xfrm>
                <a:off x="546169" y="3138358"/>
                <a:ext cx="3864649" cy="1535242"/>
                <a:chOff x="546169" y="1006647"/>
                <a:chExt cx="3806756" cy="2219202"/>
              </a:xfrm>
            </p:grpSpPr>
            <p:grpSp>
              <p:nvGrpSpPr>
                <p:cNvPr id="171" name="组合 170">
                  <a:extLst>
                    <a:ext uri="{FF2B5EF4-FFF2-40B4-BE49-F238E27FC236}">
                      <a16:creationId xmlns:a16="http://schemas.microsoft.com/office/drawing/2014/main" id="{C036E78D-09EC-494D-949D-A4A68E6C5F17}"/>
                    </a:ext>
                  </a:extLst>
                </p:cNvPr>
                <p:cNvGrpSpPr/>
                <p:nvPr/>
              </p:nvGrpSpPr>
              <p:grpSpPr>
                <a:xfrm>
                  <a:off x="546169" y="1006647"/>
                  <a:ext cx="3806756" cy="2219202"/>
                  <a:chOff x="546169" y="1006647"/>
                  <a:chExt cx="2831784" cy="1650828"/>
                </a:xfrm>
              </p:grpSpPr>
              <p:grpSp>
                <p:nvGrpSpPr>
                  <p:cNvPr id="173" name="组合 172">
                    <a:extLst>
                      <a:ext uri="{FF2B5EF4-FFF2-40B4-BE49-F238E27FC236}">
                        <a16:creationId xmlns:a16="http://schemas.microsoft.com/office/drawing/2014/main" id="{5FAE2DBB-442C-4126-9DBB-9A0338ED25E2}"/>
                      </a:ext>
                    </a:extLst>
                  </p:cNvPr>
                  <p:cNvGrpSpPr/>
                  <p:nvPr/>
                </p:nvGrpSpPr>
                <p:grpSpPr>
                  <a:xfrm>
                    <a:off x="546169" y="1162050"/>
                    <a:ext cx="2831784" cy="1495425"/>
                    <a:chOff x="546169" y="1162050"/>
                    <a:chExt cx="3590692" cy="1495425"/>
                  </a:xfrm>
                </p:grpSpPr>
                <p:sp>
                  <p:nvSpPr>
                    <p:cNvPr id="175" name="矩形: 圆角 174">
                      <a:extLst>
                        <a:ext uri="{FF2B5EF4-FFF2-40B4-BE49-F238E27FC236}">
                          <a16:creationId xmlns:a16="http://schemas.microsoft.com/office/drawing/2014/main" id="{83DF38A8-5D4B-44A7-B402-01B3E6EB925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46169" y="1162050"/>
                      <a:ext cx="3590692" cy="1495425"/>
                    </a:xfrm>
                    <a:prstGeom prst="roundRect">
                      <a:avLst>
                        <a:gd name="adj" fmla="val 6476"/>
                      </a:avLst>
                    </a:prstGeom>
                    <a:gradFill>
                      <a:gsLst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176" name="矩形: 圆角 175">
                      <a:extLst>
                        <a:ext uri="{FF2B5EF4-FFF2-40B4-BE49-F238E27FC236}">
                          <a16:creationId xmlns:a16="http://schemas.microsoft.com/office/drawing/2014/main" id="{28F15BC2-DD0F-4185-B855-6A03BF8D7E0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475" y="1247972"/>
                      <a:ext cx="3178080" cy="1323582"/>
                    </a:xfrm>
                    <a:prstGeom prst="roundRect">
                      <a:avLst>
                        <a:gd name="adj" fmla="val 6476"/>
                      </a:avLst>
                    </a:prstGeom>
                    <a:gradFill>
                      <a:gsLst>
                        <a:gs pos="100000">
                          <a:srgbClr val="EEDEA9">
                            <a:lumMod val="52000"/>
                            <a:lumOff val="48000"/>
                          </a:srgbClr>
                        </a:gs>
                        <a:gs pos="0">
                          <a:srgbClr val="E7D082"/>
                        </a:gs>
                      </a:gsLst>
                      <a:lin ang="16200000" scaled="1"/>
                    </a:gra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innerShdw blurRad="76200">
                        <a:schemeClr val="accent2">
                          <a:lumMod val="50000"/>
                          <a:alpha val="44000"/>
                        </a:schemeClr>
                      </a:innerShdw>
                    </a:effectLst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174" name="矩形: 圆角 173">
                    <a:extLst>
                      <a:ext uri="{FF2B5EF4-FFF2-40B4-BE49-F238E27FC236}">
                        <a16:creationId xmlns:a16="http://schemas.microsoft.com/office/drawing/2014/main" id="{FD2FB869-03F6-4174-BE5A-ABD0F9AE7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04822" y="1006647"/>
                    <a:ext cx="1514475" cy="40253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100000">
                        <a:srgbClr val="FDFCF7"/>
                      </a:gs>
                      <a:gs pos="0">
                        <a:srgbClr val="EEDEA9"/>
                      </a:gs>
                    </a:gsLst>
                    <a:lin ang="16200000" scaled="1"/>
                  </a:gra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blurRad="50800" dist="38100" dir="5400000" algn="t" rotWithShape="0">
                      <a:schemeClr val="accent2">
                        <a:lumMod val="50000"/>
                        <a:alpha val="20000"/>
                      </a:schemeClr>
                    </a:out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172" name="文本框 171">
                  <a:extLst>
                    <a:ext uri="{FF2B5EF4-FFF2-40B4-BE49-F238E27FC236}">
                      <a16:creationId xmlns:a16="http://schemas.microsoft.com/office/drawing/2014/main" id="{B95838B7-DE5E-4436-B7F6-822F37B204C3}"/>
                    </a:ext>
                  </a:extLst>
                </p:cNvPr>
                <p:cNvSpPr txBox="1"/>
                <p:nvPr/>
              </p:nvSpPr>
              <p:spPr>
                <a:xfrm>
                  <a:off x="1572095" y="1024262"/>
                  <a:ext cx="1754895" cy="53387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accent6">
                          <a:lumMod val="50000"/>
                        </a:schemeClr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售后分析</a:t>
                  </a:r>
                </a:p>
              </p:txBody>
            </p:sp>
          </p:grpSp>
          <p:sp>
            <p:nvSpPr>
              <p:cNvPr id="169" name="标题 1">
                <a:extLst>
                  <a:ext uri="{FF2B5EF4-FFF2-40B4-BE49-F238E27FC236}">
                    <a16:creationId xmlns:a16="http://schemas.microsoft.com/office/drawing/2014/main" id="{7B0C975F-89EE-4422-BC9D-50030A770B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7927" y="3708228"/>
                <a:ext cx="1781583" cy="697114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退货量：</a:t>
                </a:r>
                <a:r>
                  <a:rPr lang="en-US" altLang="zh-CN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245</a:t>
                </a:r>
                <a:r>
                  <a:rPr lang="zh-CN" altLang="en-US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单</a:t>
                </a:r>
                <a:endParaRPr lang="en-US" altLang="zh-CN" sz="900" dirty="0">
                  <a:solidFill>
                    <a:schemeClr val="bg2">
                      <a:lumMod val="5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退款金额：</a:t>
                </a:r>
                <a:r>
                  <a:rPr lang="en-US" altLang="zh-CN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 </a:t>
                </a:r>
                <a:r>
                  <a:rPr lang="en-US" altLang="zh-CN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$ -36547.21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FBA</a:t>
                </a:r>
                <a:r>
                  <a:rPr lang="zh-CN" altLang="en-US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订单缺陷率：</a:t>
                </a:r>
                <a:r>
                  <a:rPr lang="en-US" altLang="zh-CN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0.21%</a:t>
                </a:r>
              </a:p>
            </p:txBody>
          </p:sp>
          <p:sp>
            <p:nvSpPr>
              <p:cNvPr id="170" name="标题 1">
                <a:extLst>
                  <a:ext uri="{FF2B5EF4-FFF2-40B4-BE49-F238E27FC236}">
                    <a16:creationId xmlns:a16="http://schemas.microsoft.com/office/drawing/2014/main" id="{E7B1DA5A-AD1D-4D42-A1C1-D2C2567EA8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3681" y="3708228"/>
                <a:ext cx="1352213" cy="489365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迟发率：</a:t>
                </a:r>
                <a:r>
                  <a:rPr lang="en-US" altLang="zh-CN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1.35%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发票缺陷率：</a:t>
                </a:r>
                <a:r>
                  <a:rPr lang="en-US" altLang="zh-CN" sz="900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1.55%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3FA2D6-B0E7-41C2-9E10-9A1D223943B5}"/>
              </a:ext>
            </a:extLst>
          </p:cNvPr>
          <p:cNvGrpSpPr/>
          <p:nvPr/>
        </p:nvGrpSpPr>
        <p:grpSpPr>
          <a:xfrm>
            <a:off x="426498" y="1004079"/>
            <a:ext cx="3864649" cy="3371160"/>
            <a:chOff x="546169" y="1006647"/>
            <a:chExt cx="3864649" cy="3721505"/>
          </a:xfrm>
          <a:scene3d>
            <a:camera prst="perspectiveRight">
              <a:rot lat="0" lon="20099996" rev="0"/>
            </a:camera>
            <a:lightRig rig="threePt" dir="t"/>
          </a:scene3d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E595F81-69A5-40FF-8274-1D40EB29227E}"/>
                </a:ext>
              </a:extLst>
            </p:cNvPr>
            <p:cNvGrpSpPr/>
            <p:nvPr/>
          </p:nvGrpSpPr>
          <p:grpSpPr>
            <a:xfrm>
              <a:off x="546169" y="1006647"/>
              <a:ext cx="3864649" cy="2055255"/>
              <a:chOff x="546169" y="1006647"/>
              <a:chExt cx="3806756" cy="221920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50C59BF1-36AF-4B82-9166-D2CA4950D3DF}"/>
                  </a:ext>
                </a:extLst>
              </p:cNvPr>
              <p:cNvGrpSpPr/>
              <p:nvPr/>
            </p:nvGrpSpPr>
            <p:grpSpPr>
              <a:xfrm>
                <a:off x="546169" y="1006647"/>
                <a:ext cx="3806756" cy="2219202"/>
                <a:chOff x="546169" y="1006647"/>
                <a:chExt cx="2831784" cy="1650828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F712FD63-820B-4FE3-B076-E1305448D263}"/>
                    </a:ext>
                  </a:extLst>
                </p:cNvPr>
                <p:cNvGrpSpPr/>
                <p:nvPr/>
              </p:nvGrpSpPr>
              <p:grpSpPr>
                <a:xfrm>
                  <a:off x="546169" y="1162050"/>
                  <a:ext cx="2831784" cy="1495425"/>
                  <a:chOff x="546169" y="1162050"/>
                  <a:chExt cx="3590692" cy="1495425"/>
                </a:xfrm>
              </p:grpSpPr>
              <p:sp>
                <p:nvSpPr>
                  <p:cNvPr id="7" name="矩形: 圆角 6">
                    <a:extLst>
                      <a:ext uri="{FF2B5EF4-FFF2-40B4-BE49-F238E27FC236}">
                        <a16:creationId xmlns:a16="http://schemas.microsoft.com/office/drawing/2014/main" id="{ECFC4DA5-8AB1-4A69-9614-8D3A74A187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169" y="1162050"/>
                    <a:ext cx="3590692" cy="1495425"/>
                  </a:xfrm>
                  <a:prstGeom prst="roundRect">
                    <a:avLst>
                      <a:gd name="adj" fmla="val 6476"/>
                    </a:avLst>
                  </a:prstGeom>
                  <a:gradFill>
                    <a:gsLst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140" name="矩形: 圆角 139">
                    <a:extLst>
                      <a:ext uri="{FF2B5EF4-FFF2-40B4-BE49-F238E27FC236}">
                        <a16:creationId xmlns:a16="http://schemas.microsoft.com/office/drawing/2014/main" id="{E1954ED1-A74F-4093-A441-63B30F6CBD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475" y="1247972"/>
                    <a:ext cx="3178080" cy="1323582"/>
                  </a:xfrm>
                  <a:prstGeom prst="roundRect">
                    <a:avLst>
                      <a:gd name="adj" fmla="val 6476"/>
                    </a:avLst>
                  </a:prstGeom>
                  <a:gradFill>
                    <a:gsLst>
                      <a:gs pos="100000">
                        <a:srgbClr val="EEDEA9">
                          <a:lumMod val="52000"/>
                          <a:lumOff val="48000"/>
                        </a:srgbClr>
                      </a:gs>
                      <a:gs pos="0">
                        <a:srgbClr val="E7D082"/>
                      </a:gs>
                    </a:gsLst>
                    <a:lin ang="16200000" scaled="1"/>
                  </a:gra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innerShdw blurRad="76200">
                      <a:schemeClr val="accent2">
                        <a:lumMod val="50000"/>
                        <a:alpha val="44000"/>
                      </a:schemeClr>
                    </a:inn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A16EA459-354E-471E-863C-44354B947741}"/>
                    </a:ext>
                  </a:extLst>
                </p:cNvPr>
                <p:cNvSpPr/>
                <p:nvPr/>
              </p:nvSpPr>
              <p:spPr bwMode="auto">
                <a:xfrm>
                  <a:off x="1204822" y="1006647"/>
                  <a:ext cx="1514475" cy="40253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rgbClr val="FDFCF7"/>
                    </a:gs>
                    <a:gs pos="0">
                      <a:srgbClr val="EEDEA9"/>
                    </a:gs>
                  </a:gsLst>
                  <a:lin ang="162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5400000" algn="t" rotWithShape="0">
                    <a:schemeClr val="accent2">
                      <a:lumMod val="50000"/>
                      <a:alpha val="20000"/>
                    </a:scheme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graphicFrame>
            <p:nvGraphicFramePr>
              <p:cNvPr id="142" name="图表 141">
                <a:extLst>
                  <a:ext uri="{FF2B5EF4-FFF2-40B4-BE49-F238E27FC236}">
                    <a16:creationId xmlns:a16="http://schemas.microsoft.com/office/drawing/2014/main" id="{688A9D50-7FCD-4748-961F-AB35303C3A7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05543595"/>
                  </p:ext>
                </p:extLst>
              </p:nvPr>
            </p:nvGraphicFramePr>
            <p:xfrm>
              <a:off x="764886" y="1074096"/>
              <a:ext cx="3369315" cy="19878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BA144AED-01B4-406D-BC68-2971CF6F4E7D}"/>
                  </a:ext>
                </a:extLst>
              </p:cNvPr>
              <p:cNvSpPr txBox="1"/>
              <p:nvPr/>
            </p:nvSpPr>
            <p:spPr>
              <a:xfrm>
                <a:off x="1572095" y="1106531"/>
                <a:ext cx="1754895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总收入</a:t>
                </a:r>
                <a:endParaRPr lang="zh-CN" altLang="en-US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E5E7CC8-1431-42D9-881D-820D878C8BE6}"/>
                </a:ext>
              </a:extLst>
            </p:cNvPr>
            <p:cNvGrpSpPr/>
            <p:nvPr/>
          </p:nvGrpSpPr>
          <p:grpSpPr>
            <a:xfrm>
              <a:off x="546169" y="3192910"/>
              <a:ext cx="3864649" cy="1535242"/>
              <a:chOff x="546169" y="3192910"/>
              <a:chExt cx="3864649" cy="1535242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2F3E659-DD39-418F-94C4-837E9B8E2C25}"/>
                  </a:ext>
                </a:extLst>
              </p:cNvPr>
              <p:cNvGrpSpPr/>
              <p:nvPr/>
            </p:nvGrpSpPr>
            <p:grpSpPr>
              <a:xfrm>
                <a:off x="546169" y="3192910"/>
                <a:ext cx="3864649" cy="1535242"/>
                <a:chOff x="546169" y="3138358"/>
                <a:chExt cx="3864649" cy="1535242"/>
              </a:xfrm>
            </p:grpSpPr>
            <p:grpSp>
              <p:nvGrpSpPr>
                <p:cNvPr id="158" name="组合 157">
                  <a:extLst>
                    <a:ext uri="{FF2B5EF4-FFF2-40B4-BE49-F238E27FC236}">
                      <a16:creationId xmlns:a16="http://schemas.microsoft.com/office/drawing/2014/main" id="{1CD19177-438F-4077-A811-E203E02E57DF}"/>
                    </a:ext>
                  </a:extLst>
                </p:cNvPr>
                <p:cNvGrpSpPr/>
                <p:nvPr/>
              </p:nvGrpSpPr>
              <p:grpSpPr>
                <a:xfrm>
                  <a:off x="546169" y="3138358"/>
                  <a:ext cx="3864649" cy="1535242"/>
                  <a:chOff x="546169" y="1006647"/>
                  <a:chExt cx="3806756" cy="2219202"/>
                </a:xfrm>
              </p:grpSpPr>
              <p:grpSp>
                <p:nvGrpSpPr>
                  <p:cNvPr id="159" name="组合 158">
                    <a:extLst>
                      <a:ext uri="{FF2B5EF4-FFF2-40B4-BE49-F238E27FC236}">
                        <a16:creationId xmlns:a16="http://schemas.microsoft.com/office/drawing/2014/main" id="{6CFAE8F8-1A5E-44BA-B13B-DB01CF29864F}"/>
                      </a:ext>
                    </a:extLst>
                  </p:cNvPr>
                  <p:cNvGrpSpPr/>
                  <p:nvPr/>
                </p:nvGrpSpPr>
                <p:grpSpPr>
                  <a:xfrm>
                    <a:off x="546169" y="1006647"/>
                    <a:ext cx="3806756" cy="2219202"/>
                    <a:chOff x="546169" y="1006647"/>
                    <a:chExt cx="2831784" cy="1650828"/>
                  </a:xfrm>
                </p:grpSpPr>
                <p:grpSp>
                  <p:nvGrpSpPr>
                    <p:cNvPr id="162" name="组合 161">
                      <a:extLst>
                        <a:ext uri="{FF2B5EF4-FFF2-40B4-BE49-F238E27FC236}">
                          <a16:creationId xmlns:a16="http://schemas.microsoft.com/office/drawing/2014/main" id="{4EFBCDEB-84C6-403F-BBB3-C05CB1116B8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6169" y="1162050"/>
                      <a:ext cx="2831784" cy="1495425"/>
                      <a:chOff x="546169" y="1162050"/>
                      <a:chExt cx="3590692" cy="1495425"/>
                    </a:xfrm>
                  </p:grpSpPr>
                  <p:sp>
                    <p:nvSpPr>
                      <p:cNvPr id="164" name="矩形: 圆角 163">
                        <a:extLst>
                          <a:ext uri="{FF2B5EF4-FFF2-40B4-BE49-F238E27FC236}">
                            <a16:creationId xmlns:a16="http://schemas.microsoft.com/office/drawing/2014/main" id="{6C898CA2-3FB7-4E57-9F6B-631A465FC80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546169" y="1162050"/>
                        <a:ext cx="3590692" cy="1495425"/>
                      </a:xfrm>
                      <a:prstGeom prst="roundRect">
                        <a:avLst>
                          <a:gd name="adj" fmla="val 6476"/>
                        </a:avLst>
                      </a:prstGeom>
                      <a:gradFill>
                        <a:gsLst>
                          <a:gs pos="100000">
                            <a:schemeClr val="accent2">
                              <a:lumMod val="20000"/>
                              <a:lumOff val="80000"/>
                            </a:schemeClr>
                          </a:gs>
                          <a:gs pos="0">
                            <a:schemeClr val="accent2">
                              <a:lumMod val="40000"/>
                              <a:lumOff val="60000"/>
                            </a:schemeClr>
                          </a:gs>
                        </a:gsLst>
                        <a:lin ang="16200000" scaled="1"/>
                      </a:gra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</a:pPr>
                        <a:endPara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65" name="矩形: 圆角 164">
                        <a:extLst>
                          <a:ext uri="{FF2B5EF4-FFF2-40B4-BE49-F238E27FC236}">
                            <a16:creationId xmlns:a16="http://schemas.microsoft.com/office/drawing/2014/main" id="{78D5A355-DF8E-4A69-BB70-F3CE97F04893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52475" y="1247972"/>
                        <a:ext cx="3178080" cy="1323582"/>
                      </a:xfrm>
                      <a:prstGeom prst="roundRect">
                        <a:avLst>
                          <a:gd name="adj" fmla="val 6476"/>
                        </a:avLst>
                      </a:prstGeom>
                      <a:gradFill>
                        <a:gsLst>
                          <a:gs pos="100000">
                            <a:srgbClr val="EEDEA9">
                              <a:lumMod val="52000"/>
                              <a:lumOff val="48000"/>
                            </a:srgbClr>
                          </a:gs>
                          <a:gs pos="0">
                            <a:srgbClr val="E7D082"/>
                          </a:gs>
                        </a:gsLst>
                        <a:lin ang="16200000" scaled="1"/>
                      </a:gra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innerShdw blurRad="76200">
                          <a:schemeClr val="accent2">
                            <a:lumMod val="50000"/>
                            <a:alpha val="44000"/>
                          </a:schemeClr>
                        </a:innerShdw>
                      </a:effectLst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</a:pPr>
                        <a:endPara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</p:grpSp>
                <p:sp>
                  <p:nvSpPr>
                    <p:cNvPr id="163" name="矩形: 圆角 162">
                      <a:extLst>
                        <a:ext uri="{FF2B5EF4-FFF2-40B4-BE49-F238E27FC236}">
                          <a16:creationId xmlns:a16="http://schemas.microsoft.com/office/drawing/2014/main" id="{BC4DC7C6-2DEE-4DAD-9A3E-7CCF86AF78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04822" y="1006647"/>
                      <a:ext cx="1514475" cy="402538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100000">
                          <a:srgbClr val="FDFCF7"/>
                        </a:gs>
                        <a:gs pos="0">
                          <a:srgbClr val="EEDEA9"/>
                        </a:gs>
                      </a:gsLst>
                      <a:lin ang="16200000" scaled="1"/>
                    </a:gra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20000"/>
                        </a:schemeClr>
                      </a:outerShdw>
                    </a:effectLst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161" name="文本框 160">
                    <a:extLst>
                      <a:ext uri="{FF2B5EF4-FFF2-40B4-BE49-F238E27FC236}">
                        <a16:creationId xmlns:a16="http://schemas.microsoft.com/office/drawing/2014/main" id="{A56EC547-081A-43BA-8717-3B63C6A49ACA}"/>
                      </a:ext>
                    </a:extLst>
                  </p:cNvPr>
                  <p:cNvSpPr txBox="1"/>
                  <p:nvPr/>
                </p:nvSpPr>
                <p:spPr>
                  <a:xfrm>
                    <a:off x="1572095" y="1024262"/>
                    <a:ext cx="1754895" cy="533872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j-ea"/>
                        <a:ea typeface="+mj-ea"/>
                        <a:cs typeface="+mn-ea"/>
                        <a:sym typeface="+mn-lt"/>
                      </a:rPr>
                      <a:t>收支分析</a:t>
                    </a:r>
                  </a:p>
                </p:txBody>
              </p:sp>
            </p:grpSp>
            <p:sp>
              <p:nvSpPr>
                <p:cNvPr id="156" name="标题 1">
                  <a:extLst>
                    <a:ext uri="{FF2B5EF4-FFF2-40B4-BE49-F238E27FC236}">
                      <a16:creationId xmlns:a16="http://schemas.microsoft.com/office/drawing/2014/main" id="{8D468ECC-A645-46AD-98D1-B25F6E3C021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7927" y="3708228"/>
                  <a:ext cx="1781583" cy="739241"/>
                </a:xfrm>
                <a:prstGeom prst="rect">
                  <a:avLst/>
                </a:prstGeom>
                <a:effectLst/>
              </p:spPr>
              <p:txBody>
                <a:bodyPr wrap="squar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algn="l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tx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总收入：</a:t>
                  </a:r>
                  <a:r>
                    <a:rPr lang="zh-CN" altLang="en-US" sz="900" dirty="0">
                      <a:solidFill>
                        <a:srgbClr val="F84D4D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 </a:t>
                  </a:r>
                  <a:r>
                    <a:rPr lang="en-US" altLang="zh-CN" sz="900" dirty="0">
                      <a:solidFill>
                        <a:srgbClr val="F84D4D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$ 943272.07</a:t>
                  </a:r>
                  <a:r>
                    <a:rPr lang="zh-CN" altLang="en-US" sz="900" dirty="0">
                      <a:solidFill>
                        <a:srgbClr val="F84D4D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     </a:t>
                  </a:r>
                  <a:endParaRPr lang="en-US" altLang="zh-CN" sz="900" dirty="0">
                    <a:solidFill>
                      <a:srgbClr val="F84D4D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tx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总支出： </a:t>
                  </a:r>
                  <a:r>
                    <a:rPr lang="en-US" altLang="zh-CN" sz="900" dirty="0">
                      <a:solidFill>
                        <a:schemeClr val="accent4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$ 322518.72 </a:t>
                  </a:r>
                  <a:r>
                    <a:rPr lang="zh-CN" altLang="en-US" sz="900" dirty="0">
                      <a:solidFill>
                        <a:schemeClr val="accent4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    </a:t>
                  </a:r>
                  <a:endParaRPr lang="en-US" altLang="zh-CN" sz="900" dirty="0">
                    <a:solidFill>
                      <a:schemeClr val="accent4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zh-CN" altLang="en-US" sz="1100" dirty="0">
                      <a:solidFill>
                        <a:schemeClr val="tx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毛利润： </a:t>
                  </a:r>
                  <a:r>
                    <a:rPr lang="en-US" altLang="zh-CN" sz="1100" dirty="0">
                      <a:solidFill>
                        <a:schemeClr val="bg2">
                          <a:lumMod val="50000"/>
                        </a:schemeClr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$ 620753.35</a:t>
                  </a:r>
                </a:p>
              </p:txBody>
            </p:sp>
          </p:grp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3E142A76-70DB-496D-9742-0CF63179A0D3}"/>
                  </a:ext>
                </a:extLst>
              </p:cNvPr>
              <p:cNvSpPr txBox="1"/>
              <p:nvPr/>
            </p:nvSpPr>
            <p:spPr>
              <a:xfrm>
                <a:off x="2233613" y="3761346"/>
                <a:ext cx="1117492" cy="281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94A5A"/>
                    </a:solidFill>
                    <a:effectLst/>
                    <a:uLnTx/>
                    <a:uFillTx/>
                    <a:latin typeface="OPPOSans H"/>
                    <a:ea typeface="OPPOSans H"/>
                    <a:cs typeface="OPPOSans L"/>
                    <a:sym typeface="+mn-lt"/>
                  </a:rPr>
                  <a:t>环比上涨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84D4D"/>
                    </a:solidFill>
                    <a:effectLst/>
                    <a:uLnTx/>
                    <a:uFillTx/>
                    <a:latin typeface="OPPOSans H"/>
                    <a:ea typeface="OPPOSans H"/>
                    <a:cs typeface="OPPOSans L"/>
                    <a:sym typeface="+mn-lt"/>
                  </a:rPr>
                  <a:t>30%</a:t>
                </a: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BFB7957D-08AF-4C54-970F-51D0FE48F98F}"/>
                  </a:ext>
                </a:extLst>
              </p:cNvPr>
              <p:cNvSpPr txBox="1"/>
              <p:nvPr/>
            </p:nvSpPr>
            <p:spPr>
              <a:xfrm>
                <a:off x="2232422" y="3970529"/>
                <a:ext cx="1032272" cy="281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94A5A"/>
                    </a:solidFill>
                    <a:effectLst/>
                    <a:uLnTx/>
                    <a:uFillTx/>
                    <a:latin typeface="OPPOSans H"/>
                    <a:ea typeface="OPPOSans H"/>
                    <a:cs typeface="OPPOSans L"/>
                    <a:sym typeface="+mn-lt"/>
                  </a:rPr>
                  <a:t>环比下降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AAA2"/>
                    </a:solidFill>
                    <a:effectLst/>
                    <a:uLnTx/>
                    <a:uFillTx/>
                    <a:latin typeface="OPPOSans H"/>
                    <a:ea typeface="OPPOSans H"/>
                    <a:cs typeface="OPPOSans L"/>
                    <a:sym typeface="+mn-lt"/>
                  </a:rPr>
                  <a:t>3.5%</a:t>
                </a:r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id="{96492082-970D-422B-95C6-5CC9B5FEF863}"/>
                  </a:ext>
                </a:extLst>
              </p:cNvPr>
              <p:cNvSpPr/>
              <p:nvPr/>
            </p:nvSpPr>
            <p:spPr bwMode="auto">
              <a:xfrm>
                <a:off x="3078633" y="3874843"/>
                <a:ext cx="53034" cy="45719"/>
              </a:xfrm>
              <a:prstGeom prst="triangle">
                <a:avLst/>
              </a:prstGeom>
              <a:solidFill>
                <a:srgbClr val="F84D4D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9" name="等腰三角形 178">
                <a:extLst>
                  <a:ext uri="{FF2B5EF4-FFF2-40B4-BE49-F238E27FC236}">
                    <a16:creationId xmlns:a16="http://schemas.microsoft.com/office/drawing/2014/main" id="{18621B6C-2ABF-4012-ACA8-D1CF39674C87}"/>
                  </a:ext>
                </a:extLst>
              </p:cNvPr>
              <p:cNvSpPr/>
              <p:nvPr/>
            </p:nvSpPr>
            <p:spPr bwMode="auto">
              <a:xfrm flipV="1">
                <a:off x="3078633" y="4081186"/>
                <a:ext cx="53034" cy="45719"/>
              </a:xfrm>
              <a:prstGeom prst="triangle">
                <a:avLst/>
              </a:prstGeom>
              <a:solidFill>
                <a:schemeClr val="accent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pic>
        <p:nvPicPr>
          <p:cNvPr id="30" name="图片 29" descr="穿着西装笔挺的男子卡通人物&#10;&#10;描述已自动生成">
            <a:extLst>
              <a:ext uri="{FF2B5EF4-FFF2-40B4-BE49-F238E27FC236}">
                <a16:creationId xmlns:a16="http://schemas.microsoft.com/office/drawing/2014/main" id="{43E263F7-EA71-4C16-93CC-E412E6EA9F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066">
            <a:off x="-1672604" y="4586187"/>
            <a:ext cx="2177391" cy="2723979"/>
          </a:xfrm>
          <a:prstGeom prst="rect">
            <a:avLst/>
          </a:prstGeom>
        </p:spPr>
      </p:pic>
      <p:pic>
        <p:nvPicPr>
          <p:cNvPr id="45" name="图片 44" descr="穿着西装笔挺的男子卡通人物&#10;&#10;中度可信度描述已自动生成">
            <a:extLst>
              <a:ext uri="{FF2B5EF4-FFF2-40B4-BE49-F238E27FC236}">
                <a16:creationId xmlns:a16="http://schemas.microsoft.com/office/drawing/2014/main" id="{14614E07-796D-4726-BEDB-964EC04592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152" y="1934712"/>
            <a:ext cx="2298264" cy="3242193"/>
          </a:xfrm>
          <a:prstGeom prst="rect">
            <a:avLst/>
          </a:prstGeom>
        </p:spPr>
      </p:pic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8C4E4CE1-9D11-4882-9594-287539ABFCC0}"/>
              </a:ext>
            </a:extLst>
          </p:cNvPr>
          <p:cNvGrpSpPr/>
          <p:nvPr/>
        </p:nvGrpSpPr>
        <p:grpSpPr>
          <a:xfrm>
            <a:off x="-805507" y="4676345"/>
            <a:ext cx="10363581" cy="722267"/>
            <a:chOff x="-1" y="2486025"/>
            <a:chExt cx="9163304" cy="3332708"/>
          </a:xfrm>
        </p:grpSpPr>
        <p:sp>
          <p:nvSpPr>
            <p:cNvPr id="181" name="矩形 4">
              <a:extLst>
                <a:ext uri="{FF2B5EF4-FFF2-40B4-BE49-F238E27FC236}">
                  <a16:creationId xmlns:a16="http://schemas.microsoft.com/office/drawing/2014/main" id="{CD8D030E-7928-447F-BC8F-D4672B26B4AF}"/>
                </a:ext>
              </a:extLst>
            </p:cNvPr>
            <p:cNvSpPr/>
            <p:nvPr/>
          </p:nvSpPr>
          <p:spPr bwMode="auto">
            <a:xfrm>
              <a:off x="-1" y="2486025"/>
              <a:ext cx="9144000" cy="2305096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90000"/>
                  </a:schemeClr>
                </a:gs>
                <a:gs pos="100000">
                  <a:schemeClr val="tx2"/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2" name="矩形 4">
              <a:extLst>
                <a:ext uri="{FF2B5EF4-FFF2-40B4-BE49-F238E27FC236}">
                  <a16:creationId xmlns:a16="http://schemas.microsoft.com/office/drawing/2014/main" id="{22888EE3-E133-4AF1-B6FD-3D3E56515B35}"/>
                </a:ext>
              </a:extLst>
            </p:cNvPr>
            <p:cNvSpPr/>
            <p:nvPr/>
          </p:nvSpPr>
          <p:spPr bwMode="auto">
            <a:xfrm>
              <a:off x="0" y="3409545"/>
              <a:ext cx="9144000" cy="1371317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3" name="矩形 4">
              <a:extLst>
                <a:ext uri="{FF2B5EF4-FFF2-40B4-BE49-F238E27FC236}">
                  <a16:creationId xmlns:a16="http://schemas.microsoft.com/office/drawing/2014/main" id="{2BCD08A6-FC7A-40A1-9657-7EE201DAFB73}"/>
                </a:ext>
              </a:extLst>
            </p:cNvPr>
            <p:cNvSpPr/>
            <p:nvPr/>
          </p:nvSpPr>
          <p:spPr bwMode="auto">
            <a:xfrm flipV="1">
              <a:off x="19303" y="4622154"/>
              <a:ext cx="9144000" cy="1196579"/>
            </a:xfrm>
            <a:custGeom>
              <a:avLst/>
              <a:gdLst>
                <a:gd name="connsiteX0" fmla="*/ 0 w 9144000"/>
                <a:gd name="connsiteY0" fmla="*/ 0 h 974180"/>
                <a:gd name="connsiteX1" fmla="*/ 9144000 w 9144000"/>
                <a:gd name="connsiteY1" fmla="*/ 0 h 974180"/>
                <a:gd name="connsiteX2" fmla="*/ 9144000 w 9144000"/>
                <a:gd name="connsiteY2" fmla="*/ 974180 h 974180"/>
                <a:gd name="connsiteX3" fmla="*/ 0 w 9144000"/>
                <a:gd name="connsiteY3" fmla="*/ 974180 h 974180"/>
                <a:gd name="connsiteX4" fmla="*/ 0 w 9144000"/>
                <a:gd name="connsiteY4" fmla="*/ 0 h 974180"/>
                <a:gd name="connsiteX0" fmla="*/ 0 w 9144000"/>
                <a:gd name="connsiteY0" fmla="*/ 0 h 974180"/>
                <a:gd name="connsiteX1" fmla="*/ 4591051 w 9144000"/>
                <a:gd name="connsiteY1" fmla="*/ 258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  <a:gd name="connsiteX0" fmla="*/ 0 w 9144000"/>
                <a:gd name="connsiteY0" fmla="*/ 0 h 974180"/>
                <a:gd name="connsiteX1" fmla="*/ 4619626 w 9144000"/>
                <a:gd name="connsiteY1" fmla="*/ 821734 h 974180"/>
                <a:gd name="connsiteX2" fmla="*/ 9144000 w 9144000"/>
                <a:gd name="connsiteY2" fmla="*/ 0 h 974180"/>
                <a:gd name="connsiteX3" fmla="*/ 9144000 w 9144000"/>
                <a:gd name="connsiteY3" fmla="*/ 974180 h 974180"/>
                <a:gd name="connsiteX4" fmla="*/ 0 w 9144000"/>
                <a:gd name="connsiteY4" fmla="*/ 974180 h 974180"/>
                <a:gd name="connsiteX5" fmla="*/ 0 w 9144000"/>
                <a:gd name="connsiteY5" fmla="*/ 0 h 9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974180">
                  <a:moveTo>
                    <a:pt x="0" y="0"/>
                  </a:moveTo>
                  <a:lnTo>
                    <a:pt x="4619626" y="821734"/>
                  </a:lnTo>
                  <a:lnTo>
                    <a:pt x="9144000" y="0"/>
                  </a:lnTo>
                  <a:lnTo>
                    <a:pt x="9144000" y="974180"/>
                  </a:lnTo>
                  <a:lnTo>
                    <a:pt x="0" y="97418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91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CDBCC0BC-FB6D-452A-9471-C83AA182ACEE}"/>
              </a:ext>
            </a:extLst>
          </p:cNvPr>
          <p:cNvGrpSpPr/>
          <p:nvPr/>
        </p:nvGrpSpPr>
        <p:grpSpPr>
          <a:xfrm>
            <a:off x="7353301" y="394356"/>
            <a:ext cx="1282700" cy="274171"/>
            <a:chOff x="4310346" y="365706"/>
            <a:chExt cx="1525634" cy="326098"/>
          </a:xfrm>
          <a:gradFill>
            <a:gsLst>
              <a:gs pos="100000">
                <a:schemeClr val="tx2"/>
              </a:gs>
              <a:gs pos="0">
                <a:srgbClr val="FFFFFF"/>
              </a:gs>
            </a:gsLst>
            <a:lin ang="5400000" scaled="1"/>
          </a:gradFill>
          <a:effectLst>
            <a:outerShdw blurRad="152400" dist="38100" dir="5400000" algn="t" rotWithShape="0">
              <a:schemeClr val="accent1">
                <a:lumMod val="50000"/>
                <a:alpha val="49000"/>
              </a:schemeClr>
            </a:outerShdw>
          </a:effectLst>
        </p:grpSpPr>
        <p:sp>
          <p:nvSpPr>
            <p:cNvPr id="185" name="Rectangle 3">
              <a:extLst>
                <a:ext uri="{FF2B5EF4-FFF2-40B4-BE49-F238E27FC236}">
                  <a16:creationId xmlns:a16="http://schemas.microsoft.com/office/drawing/2014/main" id="{7726DDF4-B9D7-444A-A905-D677EF8DB6E6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Abadi" panose="020B0604020104020204" pitchFamily="34" charset="0"/>
                <a:ea typeface="斗鱼追光体" pitchFamily="2" charset="-122"/>
              </a:endParaRPr>
            </a:p>
          </p:txBody>
        </p:sp>
        <p:sp>
          <p:nvSpPr>
            <p:cNvPr id="186" name="Rectangle 3">
              <a:extLst>
                <a:ext uri="{FF2B5EF4-FFF2-40B4-BE49-F238E27FC236}">
                  <a16:creationId xmlns:a16="http://schemas.microsoft.com/office/drawing/2014/main" id="{B807FFE2-0B79-4BED-A392-767A249D62F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5FF03749-D419-40B6-B6D5-15E9D4EE320C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5656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4ED5BA4-2142-4BE3-9249-80842F34D387}"/>
              </a:ext>
            </a:extLst>
          </p:cNvPr>
          <p:cNvGrpSpPr/>
          <p:nvPr/>
        </p:nvGrpSpPr>
        <p:grpSpPr>
          <a:xfrm>
            <a:off x="1460020" y="-5299617"/>
            <a:ext cx="6223960" cy="18023873"/>
            <a:chOff x="697846" y="1457325"/>
            <a:chExt cx="8719215" cy="3140075"/>
          </a:xfrm>
          <a:scene3d>
            <a:camera prst="perspectiveRelaxedModerately">
              <a:rot lat="16790623" lon="0" rev="0"/>
            </a:camera>
            <a:lightRig rig="threePt" dir="t"/>
          </a:scene3d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D010BB3D-92F7-48AA-8530-0A9A00E2940D}"/>
                </a:ext>
              </a:extLst>
            </p:cNvPr>
            <p:cNvSpPr/>
            <p:nvPr/>
          </p:nvSpPr>
          <p:spPr bwMode="auto">
            <a:xfrm>
              <a:off x="697846" y="1457325"/>
              <a:ext cx="2004090" cy="314007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C2103DD-C80C-4A30-B06E-9908F64F40D8}"/>
                </a:ext>
              </a:extLst>
            </p:cNvPr>
            <p:cNvSpPr/>
            <p:nvPr/>
          </p:nvSpPr>
          <p:spPr bwMode="auto">
            <a:xfrm>
              <a:off x="2936221" y="1457325"/>
              <a:ext cx="2004090" cy="314007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DAA62D7-4DB9-4AE4-98ED-2D26B3BB17F4}"/>
                </a:ext>
              </a:extLst>
            </p:cNvPr>
            <p:cNvSpPr/>
            <p:nvPr/>
          </p:nvSpPr>
          <p:spPr bwMode="auto">
            <a:xfrm>
              <a:off x="5174596" y="1457325"/>
              <a:ext cx="2004090" cy="314007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D9B12077-1564-4E3A-966A-0D6208D90DD7}"/>
                </a:ext>
              </a:extLst>
            </p:cNvPr>
            <p:cNvSpPr/>
            <p:nvPr/>
          </p:nvSpPr>
          <p:spPr bwMode="auto">
            <a:xfrm>
              <a:off x="7412971" y="1457325"/>
              <a:ext cx="2004090" cy="314007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B3B7F5-F40B-4419-BE5F-E910F9B5C064}"/>
              </a:ext>
            </a:extLst>
          </p:cNvPr>
          <p:cNvGrpSpPr/>
          <p:nvPr/>
        </p:nvGrpSpPr>
        <p:grpSpPr>
          <a:xfrm>
            <a:off x="82550" y="209137"/>
            <a:ext cx="4324349" cy="629063"/>
            <a:chOff x="332806" y="265707"/>
            <a:chExt cx="4324349" cy="629063"/>
          </a:xfrm>
        </p:grpSpPr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id="{7AE82AE8-A98C-4685-9A90-641D1FCFFBE6}"/>
                </a:ext>
              </a:extLst>
            </p:cNvPr>
            <p:cNvSpPr txBox="1"/>
            <p:nvPr/>
          </p:nvSpPr>
          <p:spPr>
            <a:xfrm>
              <a:off x="879138" y="281255"/>
              <a:ext cx="3778017" cy="613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dist">
                <a:defRPr sz="8000">
                  <a:gradFill flip="none" rotWithShape="1">
                    <a:gsLst>
                      <a:gs pos="100000">
                        <a:schemeClr val="tx2"/>
                      </a:gs>
                      <a:gs pos="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blurRad="190500" dist="190500" dir="5400000" algn="t" rotWithShape="0">
                      <a:schemeClr val="accent1">
                        <a:lumMod val="50000"/>
                        <a:alpha val="34000"/>
                      </a:schemeClr>
                    </a:outerShdw>
                  </a:effectLst>
                  <a:latin typeface="站酷庆科黄油体" panose="02000803000000020004" pitchFamily="2" charset="-122"/>
                  <a:ea typeface="站酷庆科黄油体" panose="02000803000000020004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r>
                <a:rPr lang="zh-CN" altLang="en-US" sz="3600" dirty="0"/>
                <a:t>运营突围的四条路径</a:t>
              </a: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27EEC54E-8352-4866-BAB3-5A680259D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2806" y="265707"/>
              <a:ext cx="615296" cy="615296"/>
            </a:xfrm>
            <a:prstGeom prst="rect">
              <a:avLst/>
            </a:prstGeom>
            <a:effectLst>
              <a:outerShdw blurRad="152400" dist="762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</p:pic>
      </p:grpSp>
      <p:pic>
        <p:nvPicPr>
          <p:cNvPr id="41" name="图片 40" descr="人戴着眼镜&#10;&#10;描述已自动生成">
            <a:extLst>
              <a:ext uri="{FF2B5EF4-FFF2-40B4-BE49-F238E27FC236}">
                <a16:creationId xmlns:a16="http://schemas.microsoft.com/office/drawing/2014/main" id="{15C35F94-F5DA-4250-8F7E-48C19A0C03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16" t="-1777" r="-14716"/>
          <a:stretch/>
        </p:blipFill>
        <p:spPr>
          <a:xfrm>
            <a:off x="583244" y="4438989"/>
            <a:ext cx="498490" cy="704482"/>
          </a:xfrm>
          <a:prstGeom prst="rect">
            <a:avLst/>
          </a:prstGeom>
          <a:effectLst>
            <a:outerShdw blurRad="63500" sx="102000" sy="102000" algn="ctr" rotWithShape="0">
              <a:schemeClr val="accent6">
                <a:lumMod val="50000"/>
                <a:alpha val="20000"/>
              </a:schemeClr>
            </a:outerShdw>
          </a:effectLst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822F0469-5DD8-4B98-9BFC-6C6FAC558336}"/>
              </a:ext>
            </a:extLst>
          </p:cNvPr>
          <p:cNvGrpSpPr/>
          <p:nvPr/>
        </p:nvGrpSpPr>
        <p:grpSpPr>
          <a:xfrm>
            <a:off x="7353301" y="394356"/>
            <a:ext cx="1282700" cy="274171"/>
            <a:chOff x="4310346" y="365706"/>
            <a:chExt cx="1525634" cy="326098"/>
          </a:xfrm>
          <a:gradFill>
            <a:gsLst>
              <a:gs pos="100000">
                <a:schemeClr val="tx2"/>
              </a:gs>
              <a:gs pos="0">
                <a:srgbClr val="FFFFFF"/>
              </a:gs>
            </a:gsLst>
            <a:lin ang="5400000" scaled="1"/>
          </a:gradFill>
          <a:effectLst>
            <a:outerShdw blurRad="152400" dist="38100" dir="5400000" algn="t" rotWithShape="0">
              <a:schemeClr val="accent1">
                <a:lumMod val="50000"/>
                <a:alpha val="49000"/>
              </a:schemeClr>
            </a:outerShdw>
          </a:effectLst>
        </p:grpSpPr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id="{47CD17CB-C6CA-443A-BAE9-D1FBBCD25FA5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Abadi" panose="020B0604020104020204" pitchFamily="34" charset="0"/>
                <a:ea typeface="斗鱼追光体" pitchFamily="2" charset="-122"/>
              </a:endParaRPr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94AAEEC4-3962-46A5-B4A3-E58F75358411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F388F9B-BB4B-4FAE-A3FB-1D36E9486296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4DBB990-FBA7-4325-90C2-189B081C8575}"/>
              </a:ext>
            </a:extLst>
          </p:cNvPr>
          <p:cNvGrpSpPr/>
          <p:nvPr/>
        </p:nvGrpSpPr>
        <p:grpSpPr>
          <a:xfrm>
            <a:off x="2639675" y="965979"/>
            <a:ext cx="3864649" cy="1861772"/>
            <a:chOff x="546169" y="1006647"/>
            <a:chExt cx="3806756" cy="2219202"/>
          </a:xfrm>
          <a:effectLst>
            <a:outerShdw blurRad="50800" dist="38100" dir="5400000" algn="t" rotWithShape="0">
              <a:schemeClr val="accent6">
                <a:lumMod val="50000"/>
                <a:alpha val="20000"/>
              </a:schemeClr>
            </a:outerShdw>
          </a:effectLst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C3F8A5AE-69C9-493D-B8F6-620F3828198E}"/>
                </a:ext>
              </a:extLst>
            </p:cNvPr>
            <p:cNvGrpSpPr/>
            <p:nvPr/>
          </p:nvGrpSpPr>
          <p:grpSpPr>
            <a:xfrm>
              <a:off x="546169" y="1006647"/>
              <a:ext cx="3806756" cy="2219202"/>
              <a:chOff x="546169" y="1006647"/>
              <a:chExt cx="2831784" cy="1650828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1B8E3872-4EB3-4C98-9C8D-A4BA077B1CA4}"/>
                  </a:ext>
                </a:extLst>
              </p:cNvPr>
              <p:cNvGrpSpPr/>
              <p:nvPr/>
            </p:nvGrpSpPr>
            <p:grpSpPr>
              <a:xfrm>
                <a:off x="546169" y="1162050"/>
                <a:ext cx="2831784" cy="1495425"/>
                <a:chOff x="546169" y="1162050"/>
                <a:chExt cx="3590692" cy="1495425"/>
              </a:xfrm>
            </p:grpSpPr>
            <p:sp>
              <p:nvSpPr>
                <p:cNvPr id="88" name="矩形: 圆角 87">
                  <a:extLst>
                    <a:ext uri="{FF2B5EF4-FFF2-40B4-BE49-F238E27FC236}">
                      <a16:creationId xmlns:a16="http://schemas.microsoft.com/office/drawing/2014/main" id="{B250C033-152B-44A3-B6E7-6E028C31A8BF}"/>
                    </a:ext>
                  </a:extLst>
                </p:cNvPr>
                <p:cNvSpPr/>
                <p:nvPr/>
              </p:nvSpPr>
              <p:spPr bwMode="auto">
                <a:xfrm>
                  <a:off x="546169" y="1162050"/>
                  <a:ext cx="3590692" cy="1495425"/>
                </a:xfrm>
                <a:prstGeom prst="roundRect">
                  <a:avLst>
                    <a:gd name="adj" fmla="val 6476"/>
                  </a:avLst>
                </a:prstGeom>
                <a:gradFill>
                  <a:gsLst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89" name="矩形: 圆角 88">
                  <a:extLst>
                    <a:ext uri="{FF2B5EF4-FFF2-40B4-BE49-F238E27FC236}">
                      <a16:creationId xmlns:a16="http://schemas.microsoft.com/office/drawing/2014/main" id="{F969234D-6F7A-4D5E-9471-C6350EEF007C}"/>
                    </a:ext>
                  </a:extLst>
                </p:cNvPr>
                <p:cNvSpPr/>
                <p:nvPr/>
              </p:nvSpPr>
              <p:spPr bwMode="auto">
                <a:xfrm>
                  <a:off x="752475" y="1247972"/>
                  <a:ext cx="3178080" cy="1323582"/>
                </a:xfrm>
                <a:prstGeom prst="roundRect">
                  <a:avLst>
                    <a:gd name="adj" fmla="val 6476"/>
                  </a:avLst>
                </a:prstGeom>
                <a:gradFill>
                  <a:gsLst>
                    <a:gs pos="100000">
                      <a:srgbClr val="EEDEA9">
                        <a:lumMod val="52000"/>
                        <a:lumOff val="48000"/>
                      </a:srgbClr>
                    </a:gs>
                    <a:gs pos="0">
                      <a:srgbClr val="E7D082"/>
                    </a:gs>
                  </a:gsLst>
                  <a:lin ang="162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innerShdw blurRad="76200">
                    <a:schemeClr val="accent2">
                      <a:lumMod val="50000"/>
                      <a:alpha val="44000"/>
                    </a:schemeClr>
                  </a:inn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87" name="矩形: 圆角 86">
                <a:extLst>
                  <a:ext uri="{FF2B5EF4-FFF2-40B4-BE49-F238E27FC236}">
                    <a16:creationId xmlns:a16="http://schemas.microsoft.com/office/drawing/2014/main" id="{78C5C6BB-FC5A-4900-B959-C4B23B8D4D94}"/>
                  </a:ext>
                </a:extLst>
              </p:cNvPr>
              <p:cNvSpPr/>
              <p:nvPr/>
            </p:nvSpPr>
            <p:spPr bwMode="auto">
              <a:xfrm>
                <a:off x="1204822" y="1006647"/>
                <a:ext cx="1514475" cy="40253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FDFCF7"/>
                  </a:gs>
                  <a:gs pos="0">
                    <a:srgbClr val="EEDEA9"/>
                  </a:gs>
                </a:gsLst>
                <a:lin ang="162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2">
                    <a:lumMod val="50000"/>
                    <a:alpha val="20000"/>
                  </a:scheme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B730FFD-E50E-4AEE-A4B9-0AFA3395A1B6}"/>
                </a:ext>
              </a:extLst>
            </p:cNvPr>
            <p:cNvSpPr txBox="1"/>
            <p:nvPr/>
          </p:nvSpPr>
          <p:spPr>
            <a:xfrm>
              <a:off x="1572095" y="1089422"/>
              <a:ext cx="1754895" cy="403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各路径典型特点</a:t>
              </a:r>
              <a:endParaRPr lang="zh-CN" altLang="en-US" sz="1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4" name="图片 103" descr="穿着西装笔挺的男子手插着腰&#10;&#10;描述已自动生成">
            <a:extLst>
              <a:ext uri="{FF2B5EF4-FFF2-40B4-BE49-F238E27FC236}">
                <a16:creationId xmlns:a16="http://schemas.microsoft.com/office/drawing/2014/main" id="{EF78904B-A14A-460C-A81A-D3BBF97F84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1"/>
          <a:stretch>
            <a:fillRect/>
          </a:stretch>
        </p:blipFill>
        <p:spPr>
          <a:xfrm>
            <a:off x="2623877" y="4439448"/>
            <a:ext cx="539439" cy="705033"/>
          </a:xfrm>
          <a:custGeom>
            <a:avLst/>
            <a:gdLst>
              <a:gd name="connsiteX0" fmla="*/ 0 w 1143439"/>
              <a:gd name="connsiteY0" fmla="*/ 0 h 1494446"/>
              <a:gd name="connsiteX1" fmla="*/ 1143439 w 1143439"/>
              <a:gd name="connsiteY1" fmla="*/ 0 h 1494446"/>
              <a:gd name="connsiteX2" fmla="*/ 1143439 w 1143439"/>
              <a:gd name="connsiteY2" fmla="*/ 1494446 h 1494446"/>
              <a:gd name="connsiteX3" fmla="*/ 0 w 1143439"/>
              <a:gd name="connsiteY3" fmla="*/ 1494446 h 149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439" h="1494446">
                <a:moveTo>
                  <a:pt x="0" y="0"/>
                </a:moveTo>
                <a:lnTo>
                  <a:pt x="1143439" y="0"/>
                </a:lnTo>
                <a:lnTo>
                  <a:pt x="1143439" y="1494446"/>
                </a:lnTo>
                <a:lnTo>
                  <a:pt x="0" y="1494446"/>
                </a:lnTo>
                <a:close/>
              </a:path>
            </a:pathLst>
          </a:custGeom>
          <a:effectLst>
            <a:outerShdw blurRad="63500" sx="102000" sy="102000" algn="ctr" rotWithShape="0">
              <a:schemeClr val="accent6">
                <a:lumMod val="50000"/>
                <a:alpha val="20000"/>
              </a:schemeClr>
            </a:outerShdw>
          </a:effectLst>
        </p:spPr>
      </p:pic>
      <p:pic>
        <p:nvPicPr>
          <p:cNvPr id="14" name="图片 13" descr="图片包含 人, 服装, 穿着, 西装&#10;&#10;描述已自动生成">
            <a:extLst>
              <a:ext uri="{FF2B5EF4-FFF2-40B4-BE49-F238E27FC236}">
                <a16:creationId xmlns:a16="http://schemas.microsoft.com/office/drawing/2014/main" id="{12A53F88-8F90-4980-A403-B1CE162737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118" y="4439002"/>
            <a:ext cx="498490" cy="704498"/>
          </a:xfrm>
          <a:prstGeom prst="rect">
            <a:avLst/>
          </a:prstGeom>
          <a:effectLst>
            <a:outerShdw blurRad="63500" sx="102000" sy="102000" algn="ctr" rotWithShape="0">
              <a:schemeClr val="accent6">
                <a:lumMod val="50000"/>
                <a:alpha val="20000"/>
              </a:schemeClr>
            </a:outerShdw>
          </a:effectLst>
        </p:spPr>
      </p:pic>
      <p:pic>
        <p:nvPicPr>
          <p:cNvPr id="16" name="图片 15" descr="图片包含 人, 穿着, 女人, 小&#10;&#10;描述已自动生成">
            <a:extLst>
              <a:ext uri="{FF2B5EF4-FFF2-40B4-BE49-F238E27FC236}">
                <a16:creationId xmlns:a16="http://schemas.microsoft.com/office/drawing/2014/main" id="{D8865244-6756-4BB4-8BC3-66780136B1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108" y="4444206"/>
            <a:ext cx="498490" cy="701319"/>
          </a:xfrm>
          <a:prstGeom prst="rect">
            <a:avLst/>
          </a:prstGeom>
          <a:effectLst>
            <a:outerShdw blurRad="63500" sx="102000" sy="102000" algn="ctr" rotWithShape="0">
              <a:schemeClr val="accent6">
                <a:lumMod val="50000"/>
                <a:alpha val="20000"/>
              </a:schemeClr>
            </a:outerShdw>
          </a:effectLst>
        </p:spPr>
      </p:pic>
      <p:graphicFrame>
        <p:nvGraphicFramePr>
          <p:cNvPr id="102" name="表格 6">
            <a:extLst>
              <a:ext uri="{FF2B5EF4-FFF2-40B4-BE49-F238E27FC236}">
                <a16:creationId xmlns:a16="http://schemas.microsoft.com/office/drawing/2014/main" id="{6D891CA2-0014-47AB-BBC9-4C6FC49076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091594"/>
              </p:ext>
            </p:extLst>
          </p:nvPr>
        </p:nvGraphicFramePr>
        <p:xfrm>
          <a:off x="2954015" y="1505791"/>
          <a:ext cx="3235970" cy="114215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47194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647194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647194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647194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647194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</a:tblGrid>
              <a:tr h="224912">
                <a:tc>
                  <a:txBody>
                    <a:bodyPr/>
                    <a:lstStyle/>
                    <a:p>
                      <a:pPr algn="ctr"/>
                      <a:endParaRPr lang="en-US" sz="500" b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价位区间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设计风格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价值组合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典型品牌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2249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成本路径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成本驱动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altLang="zh-CN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小米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格调路径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设计突围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价值匹配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00" b="0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B&amp;O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rgbClr val="F84D4D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  <a:endParaRPr lang="en-US" sz="700" b="0" dirty="0">
                        <a:solidFill>
                          <a:srgbClr val="F84D4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rgbClr val="F84D4D"/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500" b="0" dirty="0">
                        <a:solidFill>
                          <a:srgbClr val="F84D4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rgbClr val="F84D4D"/>
                          </a:solidFill>
                          <a:latin typeface="+mj-ea"/>
                          <a:ea typeface="+mj-ea"/>
                        </a:rPr>
                        <a:t>设计差异</a:t>
                      </a:r>
                      <a:endParaRPr lang="en-US" sz="500" b="0" dirty="0">
                        <a:solidFill>
                          <a:srgbClr val="F84D4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rgbClr val="F84D4D"/>
                          </a:solidFill>
                          <a:latin typeface="+mj-ea"/>
                          <a:ea typeface="+mj-ea"/>
                        </a:rPr>
                        <a:t>以感性价值为主</a:t>
                      </a:r>
                      <a:endParaRPr lang="en-US" sz="500" b="0" dirty="0">
                        <a:solidFill>
                          <a:srgbClr val="F84D4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00" b="0" kern="1200" dirty="0">
                          <a:solidFill>
                            <a:srgbClr val="F84D4D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Beats</a:t>
                      </a:r>
                      <a:endParaRPr lang="en-US" sz="500" b="0" dirty="0">
                        <a:solidFill>
                          <a:srgbClr val="F84D4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性能路径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价格匹配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00" b="0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BOSE</a:t>
                      </a:r>
                      <a:endParaRPr lang="en-US" sz="5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D55FB9-C63C-4B92-A8A1-45E0D2711014}"/>
              </a:ext>
            </a:extLst>
          </p:cNvPr>
          <p:cNvGrpSpPr/>
          <p:nvPr/>
        </p:nvGrpSpPr>
        <p:grpSpPr>
          <a:xfrm>
            <a:off x="2255416" y="3061643"/>
            <a:ext cx="4696751" cy="230832"/>
            <a:chOff x="2255416" y="3085602"/>
            <a:chExt cx="4696751" cy="230832"/>
          </a:xfrm>
          <a:effectLst>
            <a:reflection blurRad="6350" stA="43000" endPos="19000" dir="5400000" sy="-100000" algn="bl" rotWithShape="0"/>
          </a:effectLst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516096BA-80FC-47CA-94A2-3D2AE6F1DFA7}"/>
                </a:ext>
              </a:extLst>
            </p:cNvPr>
            <p:cNvSpPr/>
            <p:nvPr/>
          </p:nvSpPr>
          <p:spPr bwMode="auto">
            <a:xfrm>
              <a:off x="2261832" y="3094248"/>
              <a:ext cx="851594" cy="200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tx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76200" dist="50800" dir="5400000" algn="t" rotWithShape="0">
                <a:schemeClr val="accent6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A5C6C305-064B-41C6-BB9B-3B67A75030CE}"/>
                </a:ext>
              </a:extLst>
            </p:cNvPr>
            <p:cNvSpPr/>
            <p:nvPr/>
          </p:nvSpPr>
          <p:spPr bwMode="auto">
            <a:xfrm>
              <a:off x="3489441" y="3094248"/>
              <a:ext cx="851594" cy="200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tx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76200" dist="50800" dir="5400000" algn="t" rotWithShape="0">
                <a:schemeClr val="accent6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9337DD97-CBB7-4093-8EE9-7ACF992F94BA}"/>
                </a:ext>
              </a:extLst>
            </p:cNvPr>
            <p:cNvSpPr/>
            <p:nvPr/>
          </p:nvSpPr>
          <p:spPr bwMode="auto">
            <a:xfrm>
              <a:off x="4819981" y="3094248"/>
              <a:ext cx="851594" cy="200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tx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76200" dist="50800" dir="5400000" algn="t" rotWithShape="0">
                <a:schemeClr val="accent6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10E72F45-FD1E-4135-9A77-BB2C9513ACFF}"/>
                </a:ext>
              </a:extLst>
            </p:cNvPr>
            <p:cNvSpPr/>
            <p:nvPr/>
          </p:nvSpPr>
          <p:spPr bwMode="auto">
            <a:xfrm>
              <a:off x="6077727" y="3094248"/>
              <a:ext cx="851594" cy="200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tx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76200" dist="50800" dir="5400000" algn="t" rotWithShape="0">
                <a:schemeClr val="accent6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65242DFC-B648-40DF-A17E-EA6C05E6D0CA}"/>
                </a:ext>
              </a:extLst>
            </p:cNvPr>
            <p:cNvSpPr txBox="1"/>
            <p:nvPr/>
          </p:nvSpPr>
          <p:spPr>
            <a:xfrm>
              <a:off x="2255416" y="3085602"/>
              <a:ext cx="864426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defRPr sz="70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900" dirty="0"/>
                <a:t>成本路径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C4DDE08E-DA80-413A-8E15-274F97D6BE0C}"/>
                </a:ext>
              </a:extLst>
            </p:cNvPr>
            <p:cNvSpPr txBox="1"/>
            <p:nvPr/>
          </p:nvSpPr>
          <p:spPr>
            <a:xfrm>
              <a:off x="3484688" y="3085602"/>
              <a:ext cx="864426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defRPr sz="70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900" dirty="0"/>
                <a:t>格调路径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426BEBFF-F073-4A0F-A743-89D0F4C7E6C9}"/>
                </a:ext>
              </a:extLst>
            </p:cNvPr>
            <p:cNvSpPr txBox="1"/>
            <p:nvPr/>
          </p:nvSpPr>
          <p:spPr>
            <a:xfrm>
              <a:off x="4816655" y="3085602"/>
              <a:ext cx="864426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defRPr sz="70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900" dirty="0">
                  <a:solidFill>
                    <a:srgbClr val="F84D4D"/>
                  </a:solidFill>
                </a:rPr>
                <a:t>潮流路径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6BA5D2C-05D1-4C0B-9932-F748D4E25198}"/>
                </a:ext>
              </a:extLst>
            </p:cNvPr>
            <p:cNvSpPr txBox="1"/>
            <p:nvPr/>
          </p:nvSpPr>
          <p:spPr>
            <a:xfrm>
              <a:off x="6087741" y="3085602"/>
              <a:ext cx="864426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defRPr sz="700">
                  <a:solidFill>
                    <a:schemeClr val="tx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900" dirty="0"/>
                <a:t>性能路径</a:t>
              </a: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6D19F9F8-7BED-45AF-8193-8D3D65762DD1}"/>
              </a:ext>
            </a:extLst>
          </p:cNvPr>
          <p:cNvSpPr txBox="1"/>
          <p:nvPr/>
        </p:nvSpPr>
        <p:spPr>
          <a:xfrm>
            <a:off x="1981913" y="3359926"/>
            <a:ext cx="91891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400" dirty="0"/>
              <a:t>首先保障产品的性价比，在平价的基础上，做好性能和外观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3B678C95-BB9E-448E-9256-E4AEEEC6CA90}"/>
              </a:ext>
            </a:extLst>
          </p:cNvPr>
          <p:cNvSpPr txBox="1"/>
          <p:nvPr/>
        </p:nvSpPr>
        <p:spPr>
          <a:xfrm>
            <a:off x="1614169" y="3630186"/>
            <a:ext cx="961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成本导向是第一要素，苛求性能和设计是不允许的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545CFEC2-6196-4D11-A6F0-A9589D07CC1C}"/>
              </a:ext>
            </a:extLst>
          </p:cNvPr>
          <p:cNvSpPr txBox="1"/>
          <p:nvPr/>
        </p:nvSpPr>
        <p:spPr>
          <a:xfrm>
            <a:off x="1307909" y="3964756"/>
            <a:ext cx="9996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600" dirty="0">
                <a:solidFill>
                  <a:schemeClr val="accent4"/>
                </a:solidFill>
              </a:rPr>
              <a:t>不适合公司平台的定位标准，调性不符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0274DD5E-299D-4036-961F-38F59CDCE6ED}"/>
              </a:ext>
            </a:extLst>
          </p:cNvPr>
          <p:cNvSpPr txBox="1"/>
          <p:nvPr/>
        </p:nvSpPr>
        <p:spPr>
          <a:xfrm>
            <a:off x="3502020" y="3359926"/>
            <a:ext cx="91891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400" dirty="0"/>
              <a:t>首要保障的是产品设计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15B56A3B-13CB-42D0-91F0-63FD9FEAE11D}"/>
              </a:ext>
            </a:extLst>
          </p:cNvPr>
          <p:cNvSpPr txBox="1"/>
          <p:nvPr/>
        </p:nvSpPr>
        <p:spPr>
          <a:xfrm>
            <a:off x="3192286" y="3617930"/>
            <a:ext cx="114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耳机本身是一个具备佩戴装饰属性的产品，外观颜值就是差异价值</a:t>
            </a:r>
          </a:p>
        </p:txBody>
      </p:sp>
      <p:pic>
        <p:nvPicPr>
          <p:cNvPr id="42" name="图片 41" descr="图片包含 游戏机&#10;&#10;描述已自动生成">
            <a:extLst>
              <a:ext uri="{FF2B5EF4-FFF2-40B4-BE49-F238E27FC236}">
                <a16:creationId xmlns:a16="http://schemas.microsoft.com/office/drawing/2014/main" id="{BB5382C2-6FAD-4470-9F2F-5423CE7638D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4951">
            <a:off x="3125164" y="4211378"/>
            <a:ext cx="908786" cy="920978"/>
          </a:xfrm>
          <a:prstGeom prst="rect">
            <a:avLst/>
          </a:prstGeom>
          <a:effectLst>
            <a:outerShdw blurRad="50800" dist="38100" dir="5400000" algn="t" rotWithShape="0">
              <a:schemeClr val="accent6">
                <a:lumMod val="50000"/>
                <a:alpha val="20000"/>
              </a:schemeClr>
            </a:outerShdw>
          </a:effectLst>
        </p:spPr>
      </p:pic>
      <p:pic>
        <p:nvPicPr>
          <p:cNvPr id="47" name="图片 46" descr="蓝色的耳机&#10;&#10;描述已自动生成">
            <a:extLst>
              <a:ext uri="{FF2B5EF4-FFF2-40B4-BE49-F238E27FC236}">
                <a16:creationId xmlns:a16="http://schemas.microsoft.com/office/drawing/2014/main" id="{FD2309C3-6370-438A-8255-5FA36017E87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45"/>
          <a:stretch/>
        </p:blipFill>
        <p:spPr>
          <a:xfrm>
            <a:off x="7683980" y="4249412"/>
            <a:ext cx="779649" cy="709128"/>
          </a:xfrm>
          <a:prstGeom prst="rect">
            <a:avLst/>
          </a:prstGeom>
          <a:effectLst>
            <a:outerShdw blurRad="50800" dist="38100" dir="5400000" algn="t" rotWithShape="0">
              <a:schemeClr val="accent6">
                <a:lumMod val="50000"/>
                <a:alpha val="20000"/>
              </a:schemeClr>
            </a:outerShdw>
          </a:effectLst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DA6F0B9B-1536-437D-A472-3E47825D7B11}"/>
              </a:ext>
            </a:extLst>
          </p:cNvPr>
          <p:cNvSpPr txBox="1"/>
          <p:nvPr/>
        </p:nvSpPr>
        <p:spPr>
          <a:xfrm>
            <a:off x="4783763" y="3359926"/>
            <a:ext cx="91891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400" dirty="0"/>
              <a:t>需要设计和感性价值并重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641DF060-1BFC-4EB7-9514-854F0718B636}"/>
              </a:ext>
            </a:extLst>
          </p:cNvPr>
          <p:cNvSpPr txBox="1"/>
          <p:nvPr/>
        </p:nvSpPr>
        <p:spPr>
          <a:xfrm>
            <a:off x="2975424" y="3968268"/>
            <a:ext cx="13265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600" dirty="0"/>
              <a:t>格调类的产品，设计风范是最高追求，但平台用户大多为</a:t>
            </a:r>
            <a:r>
              <a:rPr lang="zh-CN" altLang="en-US" sz="600" dirty="0">
                <a:solidFill>
                  <a:schemeClr val="accent4"/>
                </a:solidFill>
              </a:rPr>
              <a:t>资深数码</a:t>
            </a:r>
            <a:r>
              <a:rPr lang="zh-CN" altLang="en-US" sz="600" dirty="0"/>
              <a:t>用户，仅靠设计难以触达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D952F972-CF48-4571-8D18-173FA366C163}"/>
              </a:ext>
            </a:extLst>
          </p:cNvPr>
          <p:cNvSpPr txBox="1"/>
          <p:nvPr/>
        </p:nvSpPr>
        <p:spPr>
          <a:xfrm>
            <a:off x="4831155" y="3582919"/>
            <a:ext cx="114874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既要是颜值派，也要是实力派。</a:t>
            </a:r>
            <a:r>
              <a:rPr lang="en-US" altLang="zh-CN" dirty="0"/>
              <a:t>Beats</a:t>
            </a:r>
            <a:r>
              <a:rPr lang="zh-CN" altLang="en-US" dirty="0"/>
              <a:t>虽然早期被诟病音质，但被苹果收购后，整体体验还是过硬的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1E9A062D-EA9D-4D87-9447-2655CE83C3F1}"/>
              </a:ext>
            </a:extLst>
          </p:cNvPr>
          <p:cNvSpPr txBox="1"/>
          <p:nvPr/>
        </p:nvSpPr>
        <p:spPr>
          <a:xfrm>
            <a:off x="4849516" y="3975189"/>
            <a:ext cx="1300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600" dirty="0">
                <a:solidFill>
                  <a:srgbClr val="F84D4D"/>
                </a:solidFill>
              </a:rPr>
              <a:t>与平台用户需求高度重合，适合作为主要突围方向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5BBC0C6-EFBB-4B75-8D3C-6FE8BC592F7E}"/>
              </a:ext>
            </a:extLst>
          </p:cNvPr>
          <p:cNvSpPr txBox="1"/>
          <p:nvPr/>
        </p:nvSpPr>
        <p:spPr>
          <a:xfrm>
            <a:off x="6319752" y="3359926"/>
            <a:ext cx="91891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400" dirty="0"/>
              <a:t>必须以理性价值为突破点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2B6BD07-8C7B-42C3-A380-F2D03FE2A9A4}"/>
              </a:ext>
            </a:extLst>
          </p:cNvPr>
          <p:cNvSpPr txBox="1"/>
          <p:nvPr/>
        </p:nvSpPr>
        <p:spPr>
          <a:xfrm>
            <a:off x="6731189" y="3960731"/>
            <a:ext cx="110490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200"/>
              </a:spcAft>
              <a:defRPr sz="5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600" dirty="0">
                <a:solidFill>
                  <a:schemeClr val="accent4"/>
                </a:solidFill>
              </a:rPr>
              <a:t>没有极致功能、创新体验，这条路走不通。</a:t>
            </a:r>
          </a:p>
        </p:txBody>
      </p:sp>
      <p:pic>
        <p:nvPicPr>
          <p:cNvPr id="49" name="图片 48" descr="图片包含 播放器, 游戏机, 对, 球&#10;&#10;描述已自动生成">
            <a:extLst>
              <a:ext uri="{FF2B5EF4-FFF2-40B4-BE49-F238E27FC236}">
                <a16:creationId xmlns:a16="http://schemas.microsoft.com/office/drawing/2014/main" id="{D087C4B4-F6DE-4B32-BD37-A5804D946AE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873">
            <a:off x="5403498" y="4308318"/>
            <a:ext cx="678413" cy="678413"/>
          </a:xfrm>
          <a:prstGeom prst="rect">
            <a:avLst/>
          </a:prstGeom>
          <a:effectLst>
            <a:outerShdw blurRad="50800" dist="38100" dir="5400000" algn="t" rotWithShape="0">
              <a:schemeClr val="accent6">
                <a:lumMod val="50000"/>
                <a:alpha val="20000"/>
              </a:schemeClr>
            </a:outerShdw>
          </a:effectLst>
        </p:spPr>
      </p:pic>
      <p:pic>
        <p:nvPicPr>
          <p:cNvPr id="51" name="图片 50" descr="耳机放在白色的背景上&#10;&#10;中度可信度描述已自动生成">
            <a:extLst>
              <a:ext uri="{FF2B5EF4-FFF2-40B4-BE49-F238E27FC236}">
                <a16:creationId xmlns:a16="http://schemas.microsoft.com/office/drawing/2014/main" id="{E4CC31A1-4600-480A-B604-A7759D01A7E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5276">
            <a:off x="1012328" y="4278329"/>
            <a:ext cx="738390" cy="738390"/>
          </a:xfrm>
          <a:prstGeom prst="rect">
            <a:avLst/>
          </a:prstGeom>
          <a:effectLst>
            <a:outerShdw blurRad="50800" dist="38100" dir="5400000" algn="t" rotWithShape="0">
              <a:schemeClr val="accent6">
                <a:lumMod val="50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983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60" y="1991656"/>
            <a:ext cx="718004" cy="718004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Abadi" panose="020B0604020104020204" pitchFamily="34" charset="0"/>
                <a:ea typeface="MiSans" panose="00000500000000000000" pitchFamily="2" charset="-122"/>
              </a:rPr>
              <a:t>PPT</a:t>
            </a:r>
            <a:r>
              <a:rPr kumimoji="0" lang="zh-CN" altLang="en-US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Abadi" panose="020B0604020104020204" pitchFamily="34" charset="0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1314370" cy="1692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708E1A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微信：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08E1A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377843109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708E1A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1682261" y="2803002"/>
            <a:ext cx="2234419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700">
                <a:solidFill>
                  <a:schemeClr val="tx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sz="900" dirty="0">
                <a:solidFill>
                  <a:srgbClr val="B0DA37"/>
                </a:solidFill>
              </a:rPr>
              <a:t>PPT</a:t>
            </a:r>
            <a:r>
              <a:rPr lang="zh-CN" altLang="en-US" sz="900" dirty="0">
                <a:solidFill>
                  <a:srgbClr val="B0DA37"/>
                </a:solidFill>
              </a:rPr>
              <a:t>变身大师</a:t>
            </a:r>
            <a:r>
              <a:rPr lang="zh-CN" altLang="en-US" sz="900">
                <a:solidFill>
                  <a:srgbClr val="B0DA37"/>
                </a:solidFill>
              </a:rPr>
              <a:t>特邀设计师</a:t>
            </a:r>
            <a:endParaRPr lang="en-US" altLang="zh-CN" sz="900" dirty="0">
              <a:solidFill>
                <a:srgbClr val="B0DA37"/>
              </a:solidFill>
            </a:endParaRPr>
          </a:p>
          <a:p>
            <a:r>
              <a:rPr lang="en-US" altLang="zh-CN" sz="900" dirty="0">
                <a:solidFill>
                  <a:srgbClr val="B0DA37"/>
                </a:solidFill>
              </a:rPr>
              <a:t>PPT</a:t>
            </a:r>
            <a:r>
              <a:rPr lang="zh-CN" altLang="en-US" sz="900" dirty="0">
                <a:solidFill>
                  <a:srgbClr val="B0DA37"/>
                </a:solidFill>
              </a:rPr>
              <a:t>世界</a:t>
            </a:r>
            <a:r>
              <a:rPr lang="zh-CN" altLang="en-US" sz="900">
                <a:solidFill>
                  <a:srgbClr val="B0DA37"/>
                </a:solidFill>
              </a:rPr>
              <a:t>认证设计师</a:t>
            </a:r>
            <a:endParaRPr lang="en-US" altLang="zh-CN" sz="900" dirty="0">
              <a:solidFill>
                <a:srgbClr val="B0DA37"/>
              </a:solidFill>
            </a:endParaRPr>
          </a:p>
          <a:p>
            <a:r>
              <a:rPr lang="en-US" altLang="zh-CN" sz="900" dirty="0">
                <a:solidFill>
                  <a:srgbClr val="B0DA37"/>
                </a:solidFill>
              </a:rPr>
              <a:t>51PPT  P</a:t>
            </a:r>
            <a:r>
              <a:rPr lang="zh-CN" altLang="en-US" sz="900" dirty="0">
                <a:solidFill>
                  <a:srgbClr val="B0DA37"/>
                </a:solidFill>
              </a:rPr>
              <a:t>届</a:t>
            </a:r>
            <a:r>
              <a:rPr lang="zh-CN" altLang="en-US" sz="900">
                <a:solidFill>
                  <a:srgbClr val="B0DA37"/>
                </a:solidFill>
              </a:rPr>
              <a:t>达人</a:t>
            </a:r>
            <a:endParaRPr lang="en-US" altLang="zh-CN" sz="900" dirty="0">
              <a:solidFill>
                <a:srgbClr val="B0DA37"/>
              </a:solidFill>
            </a:endParaRPr>
          </a:p>
          <a:p>
            <a:r>
              <a:rPr lang="zh-CN" altLang="en-US" sz="900">
                <a:solidFill>
                  <a:srgbClr val="B0DA37"/>
                </a:solidFill>
              </a:rPr>
              <a:t>金山</a:t>
            </a:r>
            <a:r>
              <a:rPr lang="en-US" altLang="zh-CN" sz="900" dirty="0">
                <a:solidFill>
                  <a:srgbClr val="B0DA37"/>
                </a:solidFill>
              </a:rPr>
              <a:t>KOS</a:t>
            </a:r>
            <a:r>
              <a:rPr lang="zh-CN" altLang="en-US" sz="900" dirty="0">
                <a:solidFill>
                  <a:srgbClr val="B0DA37"/>
                </a:solidFill>
              </a:rPr>
              <a:t>大师</a:t>
            </a:r>
            <a:r>
              <a:rPr lang="zh-CN" altLang="en-US" sz="900">
                <a:solidFill>
                  <a:srgbClr val="B0DA37"/>
                </a:solidFill>
              </a:rPr>
              <a:t>级认证</a:t>
            </a:r>
            <a:endParaRPr lang="en-US" altLang="zh-CN" sz="900" dirty="0">
              <a:solidFill>
                <a:srgbClr val="B0DA37"/>
              </a:solidFill>
            </a:endParaRPr>
          </a:p>
          <a:p>
            <a:r>
              <a:rPr lang="zh-CN" altLang="en-US" sz="900" dirty="0">
                <a:solidFill>
                  <a:srgbClr val="B0DA37"/>
                </a:solidFill>
              </a:rPr>
              <a:t>百万粉丝</a:t>
            </a:r>
            <a:r>
              <a:rPr lang="zh-CN" altLang="en-US" sz="900">
                <a:solidFill>
                  <a:srgbClr val="B0DA37"/>
                </a:solidFill>
              </a:rPr>
              <a:t>教育大</a:t>
            </a:r>
            <a:r>
              <a:rPr lang="en-US" altLang="zh-CN" sz="900" dirty="0">
                <a:solidFill>
                  <a:srgbClr val="B0DA37"/>
                </a:solidFill>
              </a:rPr>
              <a:t>V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" r="971"/>
          <a:stretch/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blipFill>
            <a:blip r:embed="rId5"/>
            <a:stretch>
              <a:fillRect/>
            </a:stretch>
          </a:blipFill>
          <a:ln w="38100">
            <a:solidFill>
              <a:sysClr val="window" lastClr="FFFFFF">
                <a:lumMod val="9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FAF58A1-1367-FFB2-EE2D-683B0B6621B1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16359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heme/theme1.xml><?xml version="1.0" encoding="utf-8"?>
<a:theme xmlns:a="http://schemas.openxmlformats.org/drawingml/2006/main" name="PPT竞技场">
  <a:themeElements>
    <a:clrScheme name="自定义 609">
      <a:dk1>
        <a:srgbClr val="294A5A"/>
      </a:dk1>
      <a:lt1>
        <a:srgbClr val="EAF4D7"/>
      </a:lt1>
      <a:dk2>
        <a:srgbClr val="FFF4CA"/>
      </a:dk2>
      <a:lt2>
        <a:srgbClr val="FFDDC8"/>
      </a:lt2>
      <a:accent1>
        <a:srgbClr val="00B0F0"/>
      </a:accent1>
      <a:accent2>
        <a:srgbClr val="FFE062"/>
      </a:accent2>
      <a:accent3>
        <a:srgbClr val="FE995B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自定义 12">
      <a:majorFont>
        <a:latin typeface="等线 Light"/>
        <a:ea typeface="OPPOSans H"/>
        <a:cs typeface=""/>
      </a:majorFont>
      <a:minorFont>
        <a:latin typeface="等线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  <a:txDef>
      <a:spPr>
        <a:noFill/>
      </a:spPr>
      <a:bodyPr wrap="square">
        <a:spAutoFit/>
      </a:bodyPr>
      <a:lstStyle>
        <a:defPPr algn="l">
          <a:defRPr sz="900" dirty="0">
            <a:solidFill>
              <a:schemeClr val="tx1">
                <a:lumMod val="75000"/>
              </a:schemeClr>
            </a:solidFill>
            <a:effectLst/>
            <a:latin typeface="+mj-ea"/>
            <a:ea typeface="+mj-ea"/>
            <a:cs typeface="+mn-ea"/>
            <a:sym typeface="+mn-lt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17223</TotalTime>
  <Pages>0</Pages>
  <Words>563</Words>
  <Characters>0</Characters>
  <Application>Microsoft Office PowerPoint</Application>
  <DocSecurity>0</DocSecurity>
  <PresentationFormat>全屏显示(16:9)</PresentationFormat>
  <Lines>0</Lines>
  <Paragraphs>106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Facon</vt:lpstr>
      <vt:lpstr>OPPOSans H</vt:lpstr>
      <vt:lpstr>等线</vt:lpstr>
      <vt:lpstr>Arial</vt:lpstr>
      <vt:lpstr>Abadi</vt:lpstr>
      <vt:lpstr>站酷庆科黄油体</vt:lpstr>
      <vt:lpstr>Calibri</vt:lpstr>
      <vt:lpstr>OPPOSans L</vt:lpstr>
      <vt:lpstr>PPT竞技场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3D插画风年终述职报告ppt模板</dc:title>
  <dc:creator>PPT竞技场</dc:creator>
  <cp:keywords>51PPT模板网</cp:keywords>
  <dc:description>www.51pptmoban.com</dc:description>
  <cp:lastModifiedBy>Win user</cp:lastModifiedBy>
  <cp:revision>1121</cp:revision>
  <dcterms:created xsi:type="dcterms:W3CDTF">2013-01-25T01:44:32Z</dcterms:created>
  <dcterms:modified xsi:type="dcterms:W3CDTF">2022-11-08T14:02:48Z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