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9" r:id="rId3"/>
    <p:sldId id="258" r:id="rId4"/>
    <p:sldId id="260" r:id="rId5"/>
    <p:sldId id="261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pos="7287" userDrawn="1">
          <p15:clr>
            <a:srgbClr val="A4A3A4"/>
          </p15:clr>
        </p15:guide>
        <p15:guide id="4" pos="393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5CF5"/>
    <a:srgbClr val="8CDEFF"/>
    <a:srgbClr val="3489EE"/>
    <a:srgbClr val="1C7AEC"/>
    <a:srgbClr val="F19B61"/>
    <a:srgbClr val="ED7D31"/>
    <a:srgbClr val="F2B800"/>
    <a:srgbClr val="BF9000"/>
    <a:srgbClr val="45C2ED"/>
    <a:srgbClr val="87D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47" autoAdjust="0"/>
    <p:restoredTop sz="95000" autoAdjust="0"/>
  </p:normalViewPr>
  <p:slideViewPr>
    <p:cSldViewPr showGuides="1">
      <p:cViewPr>
        <p:scale>
          <a:sx n="66" d="100"/>
          <a:sy n="66" d="100"/>
        </p:scale>
        <p:origin x="600" y="510"/>
      </p:cViewPr>
      <p:guideLst>
        <p:guide pos="3840"/>
        <p:guide pos="7287"/>
        <p:guide pos="393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85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B8E-471F-82EA-01701ADD5FC2}"/>
              </c:ext>
            </c:extLst>
          </c:dPt>
          <c:dPt>
            <c:idx val="1"/>
            <c:invertIfNegative val="0"/>
            <c:bubble3D val="0"/>
            <c:spPr>
              <a:solidFill>
                <a:srgbClr val="87DC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B8E-471F-82EA-01701ADD5FC2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B8E-471F-82EA-01701ADD5FC2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B8E-471F-82EA-01701ADD5FC2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B8E-471F-82EA-01701ADD5FC2}"/>
              </c:ext>
            </c:extLst>
          </c:dPt>
          <c:dPt>
            <c:idx val="6"/>
            <c:invertIfNegative val="0"/>
            <c:bubble3D val="0"/>
            <c:spPr>
              <a:solidFill>
                <a:srgbClr val="425DF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2B8E-471F-82EA-01701ADD5FC2}"/>
              </c:ext>
            </c:extLst>
          </c:dPt>
          <c:dLbls>
            <c:dLbl>
              <c:idx val="6"/>
              <c:layout>
                <c:manualLayout>
                  <c:x val="0"/>
                  <c:y val="-5.03778337531486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B8E-471F-82EA-01701ADD5FC2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B&amp;O peoplay HX</c:v>
                </c:pt>
                <c:pt idx="1">
                  <c:v>Beats Fit Pro</c:v>
                </c:pt>
                <c:pt idx="2">
                  <c:v>B&amp;O peoplay Portal</c:v>
                </c:pt>
                <c:pt idx="3">
                  <c:v>Beats Flex</c:v>
                </c:pt>
                <c:pt idx="4">
                  <c:v>B&amp;O peoplay H95</c:v>
                </c:pt>
                <c:pt idx="5">
                  <c:v>其它型号</c:v>
                </c:pt>
                <c:pt idx="6">
                  <c:v>Beats Solo3 Wireless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74511.22</c:v>
                </c:pt>
                <c:pt idx="1">
                  <c:v>75412.210000000006</c:v>
                </c:pt>
                <c:pt idx="2">
                  <c:v>91514.21</c:v>
                </c:pt>
                <c:pt idx="3">
                  <c:v>122415.5</c:v>
                </c:pt>
                <c:pt idx="4">
                  <c:v>134641.51999999999</c:v>
                </c:pt>
                <c:pt idx="5">
                  <c:v>181514.21</c:v>
                </c:pt>
                <c:pt idx="6">
                  <c:v>263263.2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B8E-471F-82EA-01701ADD5F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16007104"/>
        <c:axId val="1216017272"/>
      </c:barChart>
      <c:valAx>
        <c:axId val="12160172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16007104"/>
        <c:crosses val="autoZero"/>
        <c:crossBetween val="between"/>
      </c:valAx>
      <c:catAx>
        <c:axId val="121600710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rgbClr val="405CF5"/>
                </a:solidFill>
              </a:defRPr>
            </a:pPr>
            <a:endParaRPr lang="zh-CN"/>
          </a:p>
        </c:txPr>
        <c:crossAx val="1216017272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9.3728982292368471E-4"/>
          <c:y val="0.69933974186138159"/>
          <c:w val="0.751008010985321"/>
          <c:h val="0.2431297608924355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85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5B5-4E17-A251-BB378884374A}"/>
              </c:ext>
            </c:extLst>
          </c:dPt>
          <c:dPt>
            <c:idx val="1"/>
            <c:invertIfNegative val="0"/>
            <c:bubble3D val="0"/>
            <c:spPr>
              <a:solidFill>
                <a:srgbClr val="87DC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5B5-4E17-A251-BB378884374A}"/>
              </c:ext>
            </c:extLst>
          </c:dPt>
          <c:dPt>
            <c:idx val="2"/>
            <c:invertIfNegative val="0"/>
            <c:bubble3D val="0"/>
            <c:spPr>
              <a:solidFill>
                <a:srgbClr val="BF9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5B5-4E17-A251-BB378884374A}"/>
              </c:ext>
            </c:extLst>
          </c:dPt>
          <c:dPt>
            <c:idx val="3"/>
            <c:invertIfNegative val="0"/>
            <c:bubble3D val="0"/>
            <c:spPr>
              <a:solidFill>
                <a:srgbClr val="ED7D3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5B5-4E17-A251-BB378884374A}"/>
              </c:ext>
            </c:extLst>
          </c:dPt>
          <c:dPt>
            <c:idx val="4"/>
            <c:invertIfNegative val="0"/>
            <c:bubble3D val="0"/>
            <c:spPr>
              <a:solidFill>
                <a:srgbClr val="4472C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5B5-4E17-A251-BB378884374A}"/>
              </c:ext>
            </c:extLst>
          </c:dPt>
          <c:dPt>
            <c:idx val="5"/>
            <c:invertIfNegative val="0"/>
            <c:bubble3D val="0"/>
            <c:spPr>
              <a:solidFill>
                <a:srgbClr val="425DF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A5B5-4E17-A251-BB378884374A}"/>
              </c:ext>
            </c:extLst>
          </c:dPt>
          <c:dLbls>
            <c:dLbl>
              <c:idx val="1"/>
              <c:layout>
                <c:manualLayout>
                  <c:x val="-1.5560137378451789E-2"/>
                  <c:y val="5.02710480326009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5B5-4E17-A251-BB378884374A}"/>
                </c:ext>
              </c:extLst>
            </c:dLbl>
            <c:dLbl>
              <c:idx val="2"/>
              <c:layout>
                <c:manualLayout>
                  <c:x val="-1.037342491896777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5B5-4E17-A251-BB378884374A}"/>
                </c:ext>
              </c:extLst>
            </c:dLbl>
            <c:dLbl>
              <c:idx val="3"/>
              <c:layout>
                <c:manualLayout>
                  <c:x val="-1.296678114870978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5B5-4E17-A251-BB378884374A}"/>
                </c:ext>
              </c:extLst>
            </c:dLbl>
            <c:dLbl>
              <c:idx val="4"/>
              <c:layout>
                <c:manualLayout>
                  <c:x val="-1.037342491896792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5B5-4E17-A251-BB378884374A}"/>
                </c:ext>
              </c:extLst>
            </c:dLbl>
            <c:dLbl>
              <c:idx val="5"/>
              <c:layout>
                <c:manualLayout>
                  <c:x val="-7.780068689225871E-3"/>
                  <c:y val="6.0477654123314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5B5-4E17-A251-BB37888437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平台其他费用</c:v>
                </c:pt>
                <c:pt idx="1">
                  <c:v>促销费用</c:v>
                </c:pt>
                <c:pt idx="2">
                  <c:v>FBA仓储费</c:v>
                </c:pt>
                <c:pt idx="3">
                  <c:v>广告费</c:v>
                </c:pt>
                <c:pt idx="4">
                  <c:v>物流费用</c:v>
                </c:pt>
                <c:pt idx="5">
                  <c:v>平台投放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2024.21</c:v>
                </c:pt>
                <c:pt idx="1">
                  <c:v>13514.21</c:v>
                </c:pt>
                <c:pt idx="2">
                  <c:v>32415.35</c:v>
                </c:pt>
                <c:pt idx="3">
                  <c:v>65412.21</c:v>
                </c:pt>
                <c:pt idx="4">
                  <c:v>84641.52</c:v>
                </c:pt>
                <c:pt idx="5">
                  <c:v>124511.22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5B5-4E17-A251-BB37888437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18485376"/>
        <c:axId val="1218489312"/>
      </c:barChart>
      <c:valAx>
        <c:axId val="12184893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18485376"/>
        <c:crosses val="autoZero"/>
        <c:crossBetween val="between"/>
      </c:valAx>
      <c:catAx>
        <c:axId val="12184853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405CF5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1848931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31B500-7882-414B-97D6-1B8C6EEC4F59}" type="datetimeFigureOut">
              <a:rPr lang="zh-CN" altLang="en-US" smtClean="0"/>
              <a:t>2022/11/8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8FF62-FCAA-4073-A050-FC04E4B019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371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8FF62-FCAA-4073-A050-FC04E4B0190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434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8FF62-FCAA-4073-A050-FC04E4B0190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149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8FF62-FCAA-4073-A050-FC04E4B0190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5086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8FF62-FCAA-4073-A050-FC04E4B0190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6610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8FF62-FCAA-4073-A050-FC04E4B0190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101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DFC370-25F9-4BE6-E14E-C778404683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8FA5B7A-9620-4A6B-A1D6-82255C303E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1B8E78-DF8A-1674-990E-5D9B4C59ED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EF6354-8057-44F6-B136-14BC1E30B5E7}" type="datetimeFigureOut">
              <a:rPr lang="zh-CN" altLang="en-US" smtClean="0"/>
              <a:t>2022/11/8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F6DB764-A31B-ECF7-C9B0-5DBF32443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951697-1681-1189-DCCA-5D3C79C77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C54A1-EBAB-4CEF-9053-2A7017D494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2975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A94AC4-DA19-97E5-F81B-75C338205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C97E68B-96D0-E12F-B9E1-D3BDD8C65F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022EB2-BA41-C9E7-EC9D-1DC2E2F434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EF6354-8057-44F6-B136-14BC1E30B5E7}" type="datetimeFigureOut">
              <a:rPr lang="zh-CN" altLang="en-US" smtClean="0"/>
              <a:t>2022/11/8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4217A4-6A64-3884-239A-77579EBE7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86455BA-AD30-A90B-9392-FB644152D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C54A1-EBAB-4CEF-9053-2A7017D494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426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498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7966CC4-8AC2-E3ED-E533-9120A570234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grayscl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8E26054-2C13-F4F2-E0C2-FBE697DF385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4F9FF"/>
              </a:gs>
              <a:gs pos="100000">
                <a:srgbClr val="F4F9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页面-上">
            <a:extLst>
              <a:ext uri="{FF2B5EF4-FFF2-40B4-BE49-F238E27FC236}">
                <a16:creationId xmlns:a16="http://schemas.microsoft.com/office/drawing/2014/main" id="{1C0BB87A-2AF7-DE04-1655-5F9D61AD1EB9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页面-下">
            <a:extLst>
              <a:ext uri="{FF2B5EF4-FFF2-40B4-BE49-F238E27FC236}">
                <a16:creationId xmlns:a16="http://schemas.microsoft.com/office/drawing/2014/main" id="{32629773-5BC2-1DD8-4D28-594D276F6373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197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2.png"/><Relationship Id="rId18" Type="http://schemas.openxmlformats.org/officeDocument/2006/relationships/image" Target="../media/image7.png"/><Relationship Id="rId3" Type="http://schemas.openxmlformats.org/officeDocument/2006/relationships/tags" Target="../tags/tag3.xml"/><Relationship Id="rId21" Type="http://schemas.openxmlformats.org/officeDocument/2006/relationships/image" Target="../media/image9.png"/><Relationship Id="rId7" Type="http://schemas.openxmlformats.org/officeDocument/2006/relationships/tags" Target="../tags/tag7.xml"/><Relationship Id="rId12" Type="http://schemas.openxmlformats.org/officeDocument/2006/relationships/notesSlide" Target="../notesSlides/notesSlide1.xml"/><Relationship Id="rId17" Type="http://schemas.openxmlformats.org/officeDocument/2006/relationships/image" Target="../media/image6.png"/><Relationship Id="rId2" Type="http://schemas.openxmlformats.org/officeDocument/2006/relationships/tags" Target="../tags/tag2.xml"/><Relationship Id="rId16" Type="http://schemas.openxmlformats.org/officeDocument/2006/relationships/image" Target="../media/image5.png"/><Relationship Id="rId20" Type="http://schemas.microsoft.com/office/2007/relationships/hdphoto" Target="../media/hdphoto1.wdp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tags" Target="../tags/tag10.xml"/><Relationship Id="rId19" Type="http://schemas.openxmlformats.org/officeDocument/2006/relationships/image" Target="../media/image8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3.png"/><Relationship Id="rId22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13" Type="http://schemas.openxmlformats.org/officeDocument/2006/relationships/image" Target="../media/image14.png"/><Relationship Id="rId18" Type="http://schemas.microsoft.com/office/2007/relationships/hdphoto" Target="../media/hdphoto4.wdp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3.xml"/><Relationship Id="rId12" Type="http://schemas.microsoft.com/office/2007/relationships/hdphoto" Target="../media/hdphoto2.wdp"/><Relationship Id="rId17" Type="http://schemas.openxmlformats.org/officeDocument/2006/relationships/image" Target="../media/image17.png"/><Relationship Id="rId2" Type="http://schemas.openxmlformats.org/officeDocument/2006/relationships/tags" Target="../tags/tag12.xml"/><Relationship Id="rId16" Type="http://schemas.microsoft.com/office/2007/relationships/hdphoto" Target="../media/hdphoto3.wdp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image" Target="../media/image13.png"/><Relationship Id="rId5" Type="http://schemas.openxmlformats.org/officeDocument/2006/relationships/tags" Target="../tags/tag15.xml"/><Relationship Id="rId15" Type="http://schemas.openxmlformats.org/officeDocument/2006/relationships/image" Target="../media/image16.png"/><Relationship Id="rId10" Type="http://schemas.openxmlformats.org/officeDocument/2006/relationships/image" Target="../media/image12.png"/><Relationship Id="rId19" Type="http://schemas.openxmlformats.org/officeDocument/2006/relationships/image" Target="../media/image18.png"/><Relationship Id="rId4" Type="http://schemas.openxmlformats.org/officeDocument/2006/relationships/tags" Target="../tags/tag14.xml"/><Relationship Id="rId9" Type="http://schemas.openxmlformats.org/officeDocument/2006/relationships/image" Target="../media/image11.pn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9.png"/><Relationship Id="rId3" Type="http://schemas.openxmlformats.org/officeDocument/2006/relationships/tags" Target="../tags/tag19.xml"/><Relationship Id="rId7" Type="http://schemas.openxmlformats.org/officeDocument/2006/relationships/notesSlide" Target="../notesSlides/notesSlide3.xml"/><Relationship Id="rId12" Type="http://schemas.openxmlformats.org/officeDocument/2006/relationships/chart" Target="../charts/chart2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Layout" Target="../slideLayouts/slideLayout1.xml"/><Relationship Id="rId11" Type="http://schemas.openxmlformats.org/officeDocument/2006/relationships/chart" Target="../charts/chart1.xml"/><Relationship Id="rId5" Type="http://schemas.openxmlformats.org/officeDocument/2006/relationships/tags" Target="../tags/tag21.xml"/><Relationship Id="rId15" Type="http://schemas.openxmlformats.org/officeDocument/2006/relationships/image" Target="../media/image20.png"/><Relationship Id="rId10" Type="http://schemas.microsoft.com/office/2007/relationships/hdphoto" Target="../media/hdphoto1.wdp"/><Relationship Id="rId4" Type="http://schemas.openxmlformats.org/officeDocument/2006/relationships/tags" Target="../tags/tag20.xml"/><Relationship Id="rId9" Type="http://schemas.openxmlformats.org/officeDocument/2006/relationships/image" Target="../media/image8.png"/><Relationship Id="rId1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9.pn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image" Target="../media/image21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image" Target="../media/image12.png"/><Relationship Id="rId5" Type="http://schemas.openxmlformats.org/officeDocument/2006/relationships/tags" Target="../tags/tag26.xml"/><Relationship Id="rId10" Type="http://schemas.openxmlformats.org/officeDocument/2006/relationships/image" Target="../media/image11.png"/><Relationship Id="rId4" Type="http://schemas.openxmlformats.org/officeDocument/2006/relationships/tags" Target="../tags/tag25.xml"/><Relationship Id="rId9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F4243539-9A14-F97B-2B54-E5C44F97961D}"/>
              </a:ext>
            </a:extLst>
          </p:cNvPr>
          <p:cNvSpPr/>
          <p:nvPr/>
        </p:nvSpPr>
        <p:spPr>
          <a:xfrm rot="1885914" flipH="1">
            <a:off x="5955840" y="-767078"/>
            <a:ext cx="7462462" cy="9366491"/>
          </a:xfrm>
          <a:custGeom>
            <a:avLst/>
            <a:gdLst>
              <a:gd name="connsiteX0" fmla="*/ 7318803 w 7336200"/>
              <a:gd name="connsiteY0" fmla="*/ 2286200 h 9269488"/>
              <a:gd name="connsiteX1" fmla="*/ 3578090 w 7336200"/>
              <a:gd name="connsiteY1" fmla="*/ 0 h 9269488"/>
              <a:gd name="connsiteX2" fmla="*/ 0 w 7336200"/>
              <a:gd name="connsiteY2" fmla="*/ 5850593 h 9269488"/>
              <a:gd name="connsiteX3" fmla="*/ 5594044 w 7336200"/>
              <a:gd name="connsiteY3" fmla="*/ 9269488 h 9269488"/>
              <a:gd name="connsiteX4" fmla="*/ 5510773 w 7336200"/>
              <a:gd name="connsiteY4" fmla="*/ 9150809 h 9269488"/>
              <a:gd name="connsiteX5" fmla="*/ 5075961 w 7336200"/>
              <a:gd name="connsiteY5" fmla="*/ 7857125 h 9269488"/>
              <a:gd name="connsiteX6" fmla="*/ 7332382 w 7336200"/>
              <a:gd name="connsiteY6" fmla="*/ 3032930 h 9269488"/>
              <a:gd name="connsiteX7" fmla="*/ 7320999 w 7336200"/>
              <a:gd name="connsiteY7" fmla="*/ 2309387 h 926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36200" h="9269488">
                <a:moveTo>
                  <a:pt x="7318803" y="2286200"/>
                </a:moveTo>
                <a:lnTo>
                  <a:pt x="3578090" y="0"/>
                </a:lnTo>
                <a:lnTo>
                  <a:pt x="0" y="5850593"/>
                </a:lnTo>
                <a:lnTo>
                  <a:pt x="5594044" y="9269488"/>
                </a:lnTo>
                <a:lnTo>
                  <a:pt x="5510773" y="9150809"/>
                </a:lnTo>
                <a:cubicBezTo>
                  <a:pt x="5233430" y="8730437"/>
                  <a:pt x="5026478" y="8290162"/>
                  <a:pt x="5075961" y="7857125"/>
                </a:cubicBezTo>
                <a:cubicBezTo>
                  <a:pt x="5234306" y="6471404"/>
                  <a:pt x="7262004" y="5393370"/>
                  <a:pt x="7332382" y="3032930"/>
                </a:cubicBezTo>
                <a:cubicBezTo>
                  <a:pt x="7340079" y="2774757"/>
                  <a:pt x="7336069" y="2534155"/>
                  <a:pt x="7320999" y="2309387"/>
                </a:cubicBezTo>
                <a:close/>
              </a:path>
            </a:pathLst>
          </a:custGeom>
          <a:gradFill>
            <a:gsLst>
              <a:gs pos="0">
                <a:srgbClr val="3F91F4"/>
              </a:gs>
              <a:gs pos="100000">
                <a:srgbClr val="405CF5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99" name="PA-组合 2">
            <a:extLst>
              <a:ext uri="{FF2B5EF4-FFF2-40B4-BE49-F238E27FC236}">
                <a16:creationId xmlns:a16="http://schemas.microsoft.com/office/drawing/2014/main" id="{84248402-09D5-1E34-94F9-05211B0EBEA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583832" y="980728"/>
            <a:ext cx="6761142" cy="5274231"/>
            <a:chOff x="4226319" y="662952"/>
            <a:chExt cx="7422808" cy="5790384"/>
          </a:xfrm>
        </p:grpSpPr>
        <p:pic>
          <p:nvPicPr>
            <p:cNvPr id="100" name="PA-图片 33">
              <a:extLst>
                <a:ext uri="{FF2B5EF4-FFF2-40B4-BE49-F238E27FC236}">
                  <a16:creationId xmlns:a16="http://schemas.microsoft.com/office/drawing/2014/main" id="{E5805F85-61C4-946B-B28D-4F3A32546C5E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6319" y="4088624"/>
              <a:ext cx="3700305" cy="2364712"/>
            </a:xfrm>
            <a:prstGeom prst="rect">
              <a:avLst/>
            </a:prstGeom>
          </p:spPr>
        </p:pic>
        <p:pic>
          <p:nvPicPr>
            <p:cNvPr id="101" name="PA-图片 29">
              <a:extLst>
                <a:ext uri="{FF2B5EF4-FFF2-40B4-BE49-F238E27FC236}">
                  <a16:creationId xmlns:a16="http://schemas.microsoft.com/office/drawing/2014/main" id="{D4EC9B72-AF31-0C64-9BB8-B4B8B7EF4787}"/>
                </a:ext>
              </a:extLst>
            </p:cNvPr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0588" y="1586949"/>
              <a:ext cx="3813786" cy="4556913"/>
            </a:xfrm>
            <a:prstGeom prst="rect">
              <a:avLst/>
            </a:prstGeom>
          </p:spPr>
        </p:pic>
        <p:pic>
          <p:nvPicPr>
            <p:cNvPr id="102" name="PA-图片 31">
              <a:extLst>
                <a:ext uri="{FF2B5EF4-FFF2-40B4-BE49-F238E27FC236}">
                  <a16:creationId xmlns:a16="http://schemas.microsoft.com/office/drawing/2014/main" id="{9368CD11-3889-9D24-720B-3C534F225746}"/>
                </a:ext>
              </a:extLst>
            </p:cNvPr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13292" y="2823048"/>
              <a:ext cx="3335835" cy="3426212"/>
            </a:xfrm>
            <a:prstGeom prst="rect">
              <a:avLst/>
            </a:prstGeom>
          </p:spPr>
        </p:pic>
        <p:pic>
          <p:nvPicPr>
            <p:cNvPr id="103" name="PA-图片 35">
              <a:extLst>
                <a:ext uri="{FF2B5EF4-FFF2-40B4-BE49-F238E27FC236}">
                  <a16:creationId xmlns:a16="http://schemas.microsoft.com/office/drawing/2014/main" id="{F27E9E74-7CF8-FF2E-A547-7CA501124C50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1991" y="1650903"/>
              <a:ext cx="409774" cy="409773"/>
            </a:xfrm>
            <a:prstGeom prst="rect">
              <a:avLst/>
            </a:prstGeom>
          </p:spPr>
        </p:pic>
        <p:pic>
          <p:nvPicPr>
            <p:cNvPr id="104" name="PA-图片 37">
              <a:extLst>
                <a:ext uri="{FF2B5EF4-FFF2-40B4-BE49-F238E27FC236}">
                  <a16:creationId xmlns:a16="http://schemas.microsoft.com/office/drawing/2014/main" id="{E096399E-BBD8-B8F4-101E-C1B34BB1F9F0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8004" y="728438"/>
              <a:ext cx="432503" cy="406422"/>
            </a:xfrm>
            <a:prstGeom prst="rect">
              <a:avLst/>
            </a:prstGeom>
          </p:spPr>
        </p:pic>
        <p:pic>
          <p:nvPicPr>
            <p:cNvPr id="105" name="PA-图片 39">
              <a:extLst>
                <a:ext uri="{FF2B5EF4-FFF2-40B4-BE49-F238E27FC236}">
                  <a16:creationId xmlns:a16="http://schemas.microsoft.com/office/drawing/2014/main" id="{AD9AF58B-F454-09AE-B906-5090C757AD47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30325" y="662952"/>
              <a:ext cx="330171" cy="342491"/>
            </a:xfrm>
            <a:prstGeom prst="rect">
              <a:avLst/>
            </a:prstGeom>
          </p:spPr>
        </p:pic>
      </p:grpSp>
      <p:sp>
        <p:nvSpPr>
          <p:cNvPr id="98" name="PA-矩形 17">
            <a:extLst>
              <a:ext uri="{FF2B5EF4-FFF2-40B4-BE49-F238E27FC236}">
                <a16:creationId xmlns:a16="http://schemas.microsoft.com/office/drawing/2014/main" id="{65C6F316-E3ED-8799-4470-5B311DA97AC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23888" y="1236767"/>
            <a:ext cx="5232674" cy="21617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>
                <a:solidFill>
                  <a:srgbClr val="405CF5"/>
                </a:solidFill>
                <a:effectLst>
                  <a:outerShdw blurRad="63500" sx="102000" sy="102000" algn="ctr" rotWithShape="0">
                    <a:srgbClr val="3489EE">
                      <a:alpha val="16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阿里巴巴普惠体 B" panose="00020600040101010101" pitchFamily="18" charset="-122"/>
              </a:rPr>
              <a:t>年终述职汇报</a:t>
            </a:r>
            <a:r>
              <a:rPr kumimoji="0" lang="zh-CN" altLang="en-US" sz="5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阿里巴巴普惠体 B" panose="00020600040101010101" pitchFamily="18" charset="-122"/>
              </a:rPr>
              <a:t>产品数码部</a:t>
            </a:r>
            <a:endParaRPr kumimoji="0" lang="en-US" altLang="zh-CN" sz="60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0BA71448-4F48-B07D-B03D-14D46DB0E7BA}"/>
              </a:ext>
            </a:extLst>
          </p:cNvPr>
          <p:cNvSpPr txBox="1"/>
          <p:nvPr/>
        </p:nvSpPr>
        <p:spPr>
          <a:xfrm>
            <a:off x="551384" y="3479182"/>
            <a:ext cx="4617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0" i="0">
                <a:solidFill>
                  <a:schemeClr val="tx1">
                    <a:alpha val="39000"/>
                  </a:schemeClr>
                </a:solidFill>
                <a:effectLst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YEAR-END DEBRIEF ON PRODUCT DIGITAL DEPARTMENT</a:t>
            </a:r>
            <a:endParaRPr lang="zh-CN" altLang="en-US" sz="1600">
              <a:solidFill>
                <a:schemeClr val="tx1">
                  <a:alpha val="39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5" name="图片 114">
            <a:extLst>
              <a:ext uri="{FF2B5EF4-FFF2-40B4-BE49-F238E27FC236}">
                <a16:creationId xmlns:a16="http://schemas.microsoft.com/office/drawing/2014/main" id="{D219D3DC-31DD-0A30-512C-9978C23F5B7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52643" y="338035"/>
            <a:ext cx="1468410" cy="312408"/>
          </a:xfrm>
          <a:prstGeom prst="rect">
            <a:avLst/>
          </a:prstGeom>
        </p:spPr>
      </p:pic>
      <p:pic>
        <p:nvPicPr>
          <p:cNvPr id="116" name="图片 115">
            <a:extLst>
              <a:ext uri="{FF2B5EF4-FFF2-40B4-BE49-F238E27FC236}">
                <a16:creationId xmlns:a16="http://schemas.microsoft.com/office/drawing/2014/main" id="{0780FC1B-C004-99A9-D327-B6C6AD90519A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905" y="1335750"/>
            <a:ext cx="2530356" cy="1569462"/>
          </a:xfrm>
          <a:prstGeom prst="rect">
            <a:avLst/>
          </a:prstGeom>
        </p:spPr>
      </p:pic>
      <p:pic>
        <p:nvPicPr>
          <p:cNvPr id="117" name="图片 116">
            <a:extLst>
              <a:ext uri="{FF2B5EF4-FFF2-40B4-BE49-F238E27FC236}">
                <a16:creationId xmlns:a16="http://schemas.microsoft.com/office/drawing/2014/main" id="{A313BE5B-91E3-6E66-200C-8B808D067107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064" y="2293848"/>
            <a:ext cx="985668" cy="611364"/>
          </a:xfrm>
          <a:prstGeom prst="rect">
            <a:avLst/>
          </a:prstGeom>
        </p:spPr>
      </p:pic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46F430D3-5C6E-022F-95B6-C646473C1174}"/>
              </a:ext>
            </a:extLst>
          </p:cNvPr>
          <p:cNvGrpSpPr/>
          <p:nvPr/>
        </p:nvGrpSpPr>
        <p:grpSpPr>
          <a:xfrm>
            <a:off x="623887" y="5487560"/>
            <a:ext cx="2050899" cy="517652"/>
            <a:chOff x="598205" y="5551423"/>
            <a:chExt cx="1754093" cy="517652"/>
          </a:xfrm>
        </p:grpSpPr>
        <p:sp>
          <p:nvSpPr>
            <p:cNvPr id="114" name="PA-圆角矩形 13">
              <a:extLst>
                <a:ext uri="{FF2B5EF4-FFF2-40B4-BE49-F238E27FC236}">
                  <a16:creationId xmlns:a16="http://schemas.microsoft.com/office/drawing/2014/main" id="{79571B5E-FB05-AB51-3294-8F16334D7894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598205" y="5551423"/>
              <a:ext cx="1754093" cy="517652"/>
            </a:xfrm>
            <a:prstGeom prst="roundRect">
              <a:avLst>
                <a:gd name="adj" fmla="val 50000"/>
              </a:avLst>
            </a:prstGeom>
            <a:solidFill>
              <a:srgbClr val="FD6727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DDDF6124-CA1A-068B-0700-8346F02FF987}"/>
                </a:ext>
              </a:extLst>
            </p:cNvPr>
            <p:cNvSpPr txBox="1"/>
            <p:nvPr/>
          </p:nvSpPr>
          <p:spPr>
            <a:xfrm>
              <a:off x="676345" y="5625583"/>
              <a:ext cx="15978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2700000" scaled="0"/>
                  </a:gra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汇报人：</a:t>
              </a:r>
              <a:r>
                <a:rPr lang="zh-CN" altLang="en-US" sz="1800" b="0">
                  <a:solidFill>
                    <a:srgbClr val="F8F8F8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孙逸洋</a:t>
              </a:r>
              <a:endParaRPr lang="zh-CN" altLang="en-US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0"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258" name="任意多边形: 形状 257">
            <a:extLst>
              <a:ext uri="{FF2B5EF4-FFF2-40B4-BE49-F238E27FC236}">
                <a16:creationId xmlns:a16="http://schemas.microsoft.com/office/drawing/2014/main" id="{25A6F5B2-65CA-EFA5-90AF-CC649D88E872}"/>
              </a:ext>
            </a:extLst>
          </p:cNvPr>
          <p:cNvSpPr/>
          <p:nvPr/>
        </p:nvSpPr>
        <p:spPr>
          <a:xfrm rot="3274324" flipV="1">
            <a:off x="11363" y="-482587"/>
            <a:ext cx="1509558" cy="1727683"/>
          </a:xfrm>
          <a:custGeom>
            <a:avLst/>
            <a:gdLst>
              <a:gd name="connsiteX0" fmla="*/ 562400 w 1509558"/>
              <a:gd name="connsiteY0" fmla="*/ 1251115 h 1727683"/>
              <a:gd name="connsiteX1" fmla="*/ 901429 w 1509558"/>
              <a:gd name="connsiteY1" fmla="*/ 1727683 h 1727683"/>
              <a:gd name="connsiteX2" fmla="*/ 939496 w 1509558"/>
              <a:gd name="connsiteY2" fmla="*/ 1647962 h 1727683"/>
              <a:gd name="connsiteX3" fmla="*/ 953544 w 1509558"/>
              <a:gd name="connsiteY3" fmla="*/ 1554412 h 1727683"/>
              <a:gd name="connsiteX4" fmla="*/ 900177 w 1509558"/>
              <a:gd name="connsiteY4" fmla="*/ 1378521 h 1727683"/>
              <a:gd name="connsiteX5" fmla="*/ 641064 w 1509558"/>
              <a:gd name="connsiteY5" fmla="*/ 1239821 h 1727683"/>
              <a:gd name="connsiteX6" fmla="*/ 578088 w 1509558"/>
              <a:gd name="connsiteY6" fmla="*/ 1246212 h 1727683"/>
              <a:gd name="connsiteX7" fmla="*/ 0 w 1509558"/>
              <a:gd name="connsiteY7" fmla="*/ 460558 h 1727683"/>
              <a:gd name="connsiteX8" fmla="*/ 280108 w 1509558"/>
              <a:gd name="connsiteY8" fmla="*/ 854302 h 1727683"/>
              <a:gd name="connsiteX9" fmla="*/ 303943 w 1509558"/>
              <a:gd name="connsiteY9" fmla="*/ 788530 h 1727683"/>
              <a:gd name="connsiteX10" fmla="*/ 508442 w 1509558"/>
              <a:gd name="connsiteY10" fmla="*/ 635730 h 1727683"/>
              <a:gd name="connsiteX11" fmla="*/ 564521 w 1509558"/>
              <a:gd name="connsiteY11" fmla="*/ 630039 h 1727683"/>
              <a:gd name="connsiteX12" fmla="*/ 563912 w 1509558"/>
              <a:gd name="connsiteY12" fmla="*/ 629183 h 1727683"/>
              <a:gd name="connsiteX13" fmla="*/ 1196839 w 1509558"/>
              <a:gd name="connsiteY13" fmla="*/ 629183 h 1727683"/>
              <a:gd name="connsiteX14" fmla="*/ 1196839 w 1509558"/>
              <a:gd name="connsiteY14" fmla="*/ 629159 h 1727683"/>
              <a:gd name="connsiteX15" fmla="*/ 1197079 w 1509558"/>
              <a:gd name="connsiteY15" fmla="*/ 629183 h 1727683"/>
              <a:gd name="connsiteX16" fmla="*/ 1509558 w 1509558"/>
              <a:gd name="connsiteY16" fmla="*/ 314592 h 1727683"/>
              <a:gd name="connsiteX17" fmla="*/ 1456191 w 1509558"/>
              <a:gd name="connsiteY17" fmla="*/ 138701 h 1727683"/>
              <a:gd name="connsiteX18" fmla="*/ 1197078 w 1509558"/>
              <a:gd name="connsiteY18" fmla="*/ 0 h 1727683"/>
              <a:gd name="connsiteX19" fmla="*/ 1196839 w 1509558"/>
              <a:gd name="connsiteY19" fmla="*/ 25 h 1727683"/>
              <a:gd name="connsiteX20" fmla="*/ 1196839 w 1509558"/>
              <a:gd name="connsiteY20" fmla="*/ 0 h 1727683"/>
              <a:gd name="connsiteX21" fmla="*/ 647399 w 1509558"/>
              <a:gd name="connsiteY21" fmla="*/ 0 h 1727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09558" h="1727683">
                <a:moveTo>
                  <a:pt x="562400" y="1251115"/>
                </a:moveTo>
                <a:lnTo>
                  <a:pt x="901429" y="1727683"/>
                </a:lnTo>
                <a:lnTo>
                  <a:pt x="939496" y="1647962"/>
                </a:lnTo>
                <a:cubicBezTo>
                  <a:pt x="948626" y="1618410"/>
                  <a:pt x="953544" y="1586989"/>
                  <a:pt x="953544" y="1554412"/>
                </a:cubicBezTo>
                <a:cubicBezTo>
                  <a:pt x="953544" y="1489258"/>
                  <a:pt x="933870" y="1428730"/>
                  <a:pt x="900177" y="1378521"/>
                </a:cubicBezTo>
                <a:cubicBezTo>
                  <a:pt x="844022" y="1294839"/>
                  <a:pt x="748925" y="1239821"/>
                  <a:pt x="641064" y="1239821"/>
                </a:cubicBezTo>
                <a:cubicBezTo>
                  <a:pt x="619492" y="1239821"/>
                  <a:pt x="598430" y="1242021"/>
                  <a:pt x="578088" y="1246212"/>
                </a:cubicBezTo>
                <a:close/>
                <a:moveTo>
                  <a:pt x="0" y="460558"/>
                </a:moveTo>
                <a:lnTo>
                  <a:pt x="280108" y="854302"/>
                </a:lnTo>
                <a:lnTo>
                  <a:pt x="303943" y="788530"/>
                </a:lnTo>
                <a:cubicBezTo>
                  <a:pt x="345747" y="711056"/>
                  <a:pt x="420056" y="653939"/>
                  <a:pt x="508442" y="635730"/>
                </a:cubicBezTo>
                <a:lnTo>
                  <a:pt x="564521" y="630039"/>
                </a:lnTo>
                <a:lnTo>
                  <a:pt x="563912" y="629183"/>
                </a:lnTo>
                <a:lnTo>
                  <a:pt x="1196839" y="629183"/>
                </a:lnTo>
                <a:lnTo>
                  <a:pt x="1196839" y="629159"/>
                </a:lnTo>
                <a:lnTo>
                  <a:pt x="1197079" y="629183"/>
                </a:lnTo>
                <a:cubicBezTo>
                  <a:pt x="1369656" y="629183"/>
                  <a:pt x="1509558" y="488336"/>
                  <a:pt x="1509558" y="314592"/>
                </a:cubicBezTo>
                <a:cubicBezTo>
                  <a:pt x="1509558" y="249438"/>
                  <a:pt x="1489885" y="188910"/>
                  <a:pt x="1456191" y="138701"/>
                </a:cubicBezTo>
                <a:cubicBezTo>
                  <a:pt x="1400037" y="55018"/>
                  <a:pt x="1304940" y="0"/>
                  <a:pt x="1197078" y="0"/>
                </a:cubicBezTo>
                <a:lnTo>
                  <a:pt x="1196839" y="25"/>
                </a:lnTo>
                <a:lnTo>
                  <a:pt x="1196839" y="0"/>
                </a:lnTo>
                <a:lnTo>
                  <a:pt x="647399" y="0"/>
                </a:lnTo>
                <a:close/>
              </a:path>
            </a:pathLst>
          </a:custGeom>
          <a:gradFill>
            <a:gsLst>
              <a:gs pos="100000">
                <a:srgbClr val="3489EE"/>
              </a:gs>
              <a:gs pos="0">
                <a:srgbClr val="D3EAFF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67" name="PA-图片 149">
            <a:extLst>
              <a:ext uri="{FF2B5EF4-FFF2-40B4-BE49-F238E27FC236}">
                <a16:creationId xmlns:a16="http://schemas.microsoft.com/office/drawing/2014/main" id="{855928DF-91A7-D779-1D88-84E9E6EB5FC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4916" flipH="1">
            <a:off x="202641" y="4925239"/>
            <a:ext cx="1433494" cy="88913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593539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bg1"/>
            </a:gs>
            <a:gs pos="0">
              <a:srgbClr val="F4F9FF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PA-矩形 7">
            <a:extLst>
              <a:ext uri="{FF2B5EF4-FFF2-40B4-BE49-F238E27FC236}">
                <a16:creationId xmlns:a16="http://schemas.microsoft.com/office/drawing/2014/main" id="{A7264887-E776-0F0D-8E9A-B99A0F4E623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5058000"/>
            <a:ext cx="12192000" cy="1800000"/>
          </a:xfrm>
          <a:prstGeom prst="rect">
            <a:avLst/>
          </a:prstGeom>
          <a:solidFill>
            <a:srgbClr val="405CF5"/>
          </a:solidFill>
          <a:ln w="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0000"/>
                </a:solidFill>
                <a:prstDash val="solid"/>
                <a:miter lim="800000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747B882-AC61-3A63-E591-339CCC38DEF5}"/>
              </a:ext>
            </a:extLst>
          </p:cNvPr>
          <p:cNvGrpSpPr/>
          <p:nvPr/>
        </p:nvGrpSpPr>
        <p:grpSpPr>
          <a:xfrm>
            <a:off x="326515" y="253559"/>
            <a:ext cx="2198294" cy="660159"/>
            <a:chOff x="298522" y="607879"/>
            <a:chExt cx="2198294" cy="660159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77C69218-684D-D5D6-AB19-3BB6854B8FF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522" y="607879"/>
              <a:ext cx="1064338" cy="660159"/>
            </a:xfrm>
            <a:prstGeom prst="rect">
              <a:avLst/>
            </a:prstGeom>
          </p:spPr>
        </p:pic>
        <p:sp>
          <p:nvSpPr>
            <p:cNvPr id="7" name="PA-矩形 1">
              <a:extLst>
                <a:ext uri="{FF2B5EF4-FFF2-40B4-BE49-F238E27FC236}">
                  <a16:creationId xmlns:a16="http://schemas.microsoft.com/office/drawing/2014/main" id="{101089EF-2846-3CBE-65B2-CA224D483997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055440" y="722514"/>
              <a:ext cx="1441376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>
                  <a:solidFill>
                    <a:srgbClr val="405CF5"/>
                  </a:solidFill>
                  <a:effectLst>
                    <a:outerShdw blurRad="63500" sx="102000" sy="102000" algn="ctr" rotWithShape="0">
                      <a:srgbClr val="3489EE">
                        <a:alpha val="16000"/>
                      </a:srgbClr>
                    </a:outerShdw>
                  </a:effectLst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阿里巴巴普惠体 B" panose="00020600040101010101" pitchFamily="18" charset="-122"/>
                </a:rPr>
                <a:t>工作回顾</a:t>
              </a:r>
              <a:endParaRPr lang="en-US" altLang="zh-CN" sz="2800" dirty="0">
                <a:solidFill>
                  <a:srgbClr val="405CF5"/>
                </a:solidFill>
                <a:effectLst>
                  <a:outerShdw blurRad="63500" sx="102000" sy="102000" algn="ctr" rotWithShape="0">
                    <a:srgbClr val="3489EE">
                      <a:alpha val="16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阿里巴巴普惠体 B" panose="00020600040101010101" pitchFamily="18" charset="-122"/>
              </a:endParaRPr>
            </a:p>
          </p:txBody>
        </p:sp>
      </p:grpSp>
      <p:sp>
        <p:nvSpPr>
          <p:cNvPr id="414" name="任意多边形: 形状 413">
            <a:extLst>
              <a:ext uri="{FF2B5EF4-FFF2-40B4-BE49-F238E27FC236}">
                <a16:creationId xmlns:a16="http://schemas.microsoft.com/office/drawing/2014/main" id="{9D4535DD-9B19-4EA1-90BE-83F43691F215}"/>
              </a:ext>
            </a:extLst>
          </p:cNvPr>
          <p:cNvSpPr/>
          <p:nvPr/>
        </p:nvSpPr>
        <p:spPr>
          <a:xfrm>
            <a:off x="0" y="5587097"/>
            <a:ext cx="12192000" cy="1358061"/>
          </a:xfrm>
          <a:custGeom>
            <a:avLst/>
            <a:gdLst>
              <a:gd name="connsiteX0" fmla="*/ 0 w 12192000"/>
              <a:gd name="connsiteY0" fmla="*/ 0 h 1358061"/>
              <a:gd name="connsiteX1" fmla="*/ 498178 w 12192000"/>
              <a:gd name="connsiteY1" fmla="*/ 109261 h 1358061"/>
              <a:gd name="connsiteX2" fmla="*/ 6096001 w 12192000"/>
              <a:gd name="connsiteY2" fmla="*/ 650140 h 1358061"/>
              <a:gd name="connsiteX3" fmla="*/ 11693824 w 12192000"/>
              <a:gd name="connsiteY3" fmla="*/ 109261 h 1358061"/>
              <a:gd name="connsiteX4" fmla="*/ 12192000 w 12192000"/>
              <a:gd name="connsiteY4" fmla="*/ 0 h 1358061"/>
              <a:gd name="connsiteX5" fmla="*/ 12192000 w 12192000"/>
              <a:gd name="connsiteY5" fmla="*/ 709346 h 1358061"/>
              <a:gd name="connsiteX6" fmla="*/ 12096803 w 12192000"/>
              <a:gd name="connsiteY6" fmla="*/ 731720 h 1358061"/>
              <a:gd name="connsiteX7" fmla="*/ 6096001 w 12192000"/>
              <a:gd name="connsiteY7" fmla="*/ 1358061 h 1358061"/>
              <a:gd name="connsiteX8" fmla="*/ 95198 w 12192000"/>
              <a:gd name="connsiteY8" fmla="*/ 731720 h 1358061"/>
              <a:gd name="connsiteX9" fmla="*/ 0 w 12192000"/>
              <a:gd name="connsiteY9" fmla="*/ 709346 h 13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358061">
                <a:moveTo>
                  <a:pt x="0" y="0"/>
                </a:moveTo>
                <a:lnTo>
                  <a:pt x="498178" y="109261"/>
                </a:lnTo>
                <a:cubicBezTo>
                  <a:pt x="2209757" y="456987"/>
                  <a:pt x="4103724" y="650140"/>
                  <a:pt x="6096001" y="650140"/>
                </a:cubicBezTo>
                <a:cubicBezTo>
                  <a:pt x="8088279" y="650140"/>
                  <a:pt x="9982245" y="456987"/>
                  <a:pt x="11693824" y="109261"/>
                </a:cubicBezTo>
                <a:lnTo>
                  <a:pt x="12192000" y="0"/>
                </a:lnTo>
                <a:lnTo>
                  <a:pt x="12192000" y="709346"/>
                </a:lnTo>
                <a:lnTo>
                  <a:pt x="12096803" y="731720"/>
                </a:lnTo>
                <a:cubicBezTo>
                  <a:pt x="10281470" y="1133118"/>
                  <a:pt x="8245981" y="1358061"/>
                  <a:pt x="6096001" y="1358061"/>
                </a:cubicBezTo>
                <a:cubicBezTo>
                  <a:pt x="3946021" y="1358061"/>
                  <a:pt x="1910532" y="1133118"/>
                  <a:pt x="95198" y="731720"/>
                </a:cubicBezTo>
                <a:lnTo>
                  <a:pt x="0" y="709346"/>
                </a:lnTo>
                <a:close/>
              </a:path>
            </a:pathLst>
          </a:custGeom>
          <a:solidFill>
            <a:srgbClr val="2A83E9"/>
          </a:solidFill>
          <a:ln>
            <a:noFill/>
          </a:ln>
          <a:effectLst>
            <a:innerShdw blurRad="673100">
              <a:srgbClr val="92C2F6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5" name="任意多边形: 形状 414">
            <a:extLst>
              <a:ext uri="{FF2B5EF4-FFF2-40B4-BE49-F238E27FC236}">
                <a16:creationId xmlns:a16="http://schemas.microsoft.com/office/drawing/2014/main" id="{3ADCB5B3-F3DD-7463-7A8D-78F23B987082}"/>
              </a:ext>
            </a:extLst>
          </p:cNvPr>
          <p:cNvSpPr/>
          <p:nvPr/>
        </p:nvSpPr>
        <p:spPr>
          <a:xfrm>
            <a:off x="0" y="5456224"/>
            <a:ext cx="12192000" cy="1081936"/>
          </a:xfrm>
          <a:custGeom>
            <a:avLst/>
            <a:gdLst>
              <a:gd name="connsiteX0" fmla="*/ 0 w 12192000"/>
              <a:gd name="connsiteY0" fmla="*/ 0 h 1081936"/>
              <a:gd name="connsiteX1" fmla="*/ 582501 w 12192000"/>
              <a:gd name="connsiteY1" fmla="*/ 125416 h 1081936"/>
              <a:gd name="connsiteX2" fmla="*/ 6096001 w 12192000"/>
              <a:gd name="connsiteY2" fmla="*/ 649319 h 1081936"/>
              <a:gd name="connsiteX3" fmla="*/ 11609501 w 12192000"/>
              <a:gd name="connsiteY3" fmla="*/ 125416 h 1081936"/>
              <a:gd name="connsiteX4" fmla="*/ 12192000 w 12192000"/>
              <a:gd name="connsiteY4" fmla="*/ 0 h 1081936"/>
              <a:gd name="connsiteX5" fmla="*/ 12192000 w 12192000"/>
              <a:gd name="connsiteY5" fmla="*/ 431796 h 1081936"/>
              <a:gd name="connsiteX6" fmla="*/ 11693824 w 12192000"/>
              <a:gd name="connsiteY6" fmla="*/ 541057 h 1081936"/>
              <a:gd name="connsiteX7" fmla="*/ 6096001 w 12192000"/>
              <a:gd name="connsiteY7" fmla="*/ 1081936 h 1081936"/>
              <a:gd name="connsiteX8" fmla="*/ 498178 w 12192000"/>
              <a:gd name="connsiteY8" fmla="*/ 541057 h 1081936"/>
              <a:gd name="connsiteX9" fmla="*/ 0 w 12192000"/>
              <a:gd name="connsiteY9" fmla="*/ 431796 h 1081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081936">
                <a:moveTo>
                  <a:pt x="0" y="0"/>
                </a:moveTo>
                <a:lnTo>
                  <a:pt x="582501" y="125416"/>
                </a:lnTo>
                <a:cubicBezTo>
                  <a:pt x="2271881" y="462446"/>
                  <a:pt x="4136385" y="649319"/>
                  <a:pt x="6096001" y="649319"/>
                </a:cubicBezTo>
                <a:cubicBezTo>
                  <a:pt x="8055619" y="649319"/>
                  <a:pt x="9920122" y="462446"/>
                  <a:pt x="11609501" y="125416"/>
                </a:cubicBezTo>
                <a:lnTo>
                  <a:pt x="12192000" y="0"/>
                </a:lnTo>
                <a:lnTo>
                  <a:pt x="12192000" y="431796"/>
                </a:lnTo>
                <a:lnTo>
                  <a:pt x="11693824" y="541057"/>
                </a:lnTo>
                <a:cubicBezTo>
                  <a:pt x="9982245" y="888783"/>
                  <a:pt x="8088279" y="1081936"/>
                  <a:pt x="6096001" y="1081936"/>
                </a:cubicBezTo>
                <a:cubicBezTo>
                  <a:pt x="4103724" y="1081936"/>
                  <a:pt x="2209757" y="888783"/>
                  <a:pt x="498178" y="541057"/>
                </a:cubicBezTo>
                <a:lnTo>
                  <a:pt x="0" y="431796"/>
                </a:lnTo>
                <a:close/>
              </a:path>
            </a:pathLst>
          </a:custGeom>
          <a:solidFill>
            <a:srgbClr val="75D7FF"/>
          </a:solidFill>
          <a:ln>
            <a:noFill/>
          </a:ln>
          <a:effectLst>
            <a:innerShdw blurRad="368300" dist="50800" dir="5400000">
              <a:schemeClr val="bg1">
                <a:alpha val="6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23" name="图片 422">
            <a:extLst>
              <a:ext uri="{FF2B5EF4-FFF2-40B4-BE49-F238E27FC236}">
                <a16:creationId xmlns:a16="http://schemas.microsoft.com/office/drawing/2014/main" id="{BDCC51A8-0903-AEED-01AD-DEB75B0392DD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052643" y="380288"/>
            <a:ext cx="1468410" cy="312408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5163753B-59E7-EF3C-068C-FBCBD3002FAD}"/>
              </a:ext>
            </a:extLst>
          </p:cNvPr>
          <p:cNvGrpSpPr/>
          <p:nvPr/>
        </p:nvGrpSpPr>
        <p:grpSpPr>
          <a:xfrm>
            <a:off x="595633" y="988306"/>
            <a:ext cx="11044983" cy="4456918"/>
            <a:chOff x="595633" y="889092"/>
            <a:chExt cx="11044983" cy="4456918"/>
          </a:xfrm>
        </p:grpSpPr>
        <p:sp>
          <p:nvSpPr>
            <p:cNvPr id="371" name="PA-圆角矩形 6">
              <a:extLst>
                <a:ext uri="{FF2B5EF4-FFF2-40B4-BE49-F238E27FC236}">
                  <a16:creationId xmlns:a16="http://schemas.microsoft.com/office/drawing/2014/main" id="{680B6DE3-4266-65BF-5541-7FE8AF1477DF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308000" y="1124744"/>
              <a:ext cx="2457992" cy="4221266"/>
            </a:xfrm>
            <a:prstGeom prst="roundRect">
              <a:avLst>
                <a:gd name="adj" fmla="val 4500"/>
              </a:avLst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381000" sx="102000" sy="102000" algn="ctr" rotWithShape="0">
                <a:srgbClr val="87DCF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379" name="文本框 378">
              <a:extLst>
                <a:ext uri="{FF2B5EF4-FFF2-40B4-BE49-F238E27FC236}">
                  <a16:creationId xmlns:a16="http://schemas.microsoft.com/office/drawing/2014/main" id="{A5559E5F-C601-4A81-F629-ECAE369E05D4}"/>
                </a:ext>
              </a:extLst>
            </p:cNvPr>
            <p:cNvSpPr txBox="1"/>
            <p:nvPr/>
          </p:nvSpPr>
          <p:spPr>
            <a:xfrm>
              <a:off x="6460683" y="1268753"/>
              <a:ext cx="20808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225">
                  <a:gradFill>
                    <a:gsLst>
                      <a:gs pos="100000">
                        <a:srgbClr val="0070C0"/>
                      </a:gs>
                      <a:gs pos="0">
                        <a:srgbClr val="405CF5"/>
                      </a:gs>
                    </a:gsLst>
                    <a:lin ang="13500000" scaled="1"/>
                  </a:gradFill>
                  <a:effectLst>
                    <a:outerShdw blurRad="63500" sx="102000" sy="102000" algn="ctr" rotWithShape="0">
                      <a:prstClr val="white">
                        <a:lumMod val="95000"/>
                        <a:alpha val="24000"/>
                      </a:prst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lt"/>
                </a:rPr>
                <a:t>新站搭建与优化，</a:t>
              </a:r>
            </a:p>
            <a:p>
              <a:r>
                <a:rPr lang="zh-CN" altLang="en-US" spc="225">
                  <a:gradFill>
                    <a:gsLst>
                      <a:gs pos="100000">
                        <a:srgbClr val="0070C0"/>
                      </a:gs>
                      <a:gs pos="0">
                        <a:srgbClr val="405CF5"/>
                      </a:gs>
                    </a:gsLst>
                    <a:lin ang="13500000" scaled="1"/>
                  </a:gradFill>
                  <a:effectLst>
                    <a:outerShdw blurRad="63500" sx="102000" sy="102000" algn="ctr" rotWithShape="0">
                      <a:prstClr val="white">
                        <a:lumMod val="95000"/>
                        <a:alpha val="24000"/>
                      </a:prst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lt"/>
                </a:rPr>
                <a:t>加强细节维护</a:t>
              </a:r>
              <a:endParaRPr lang="zh-CN" altLang="en-US" spc="225">
                <a:gradFill>
                  <a:gsLst>
                    <a:gs pos="100000">
                      <a:srgbClr val="0070C0"/>
                    </a:gs>
                    <a:gs pos="0">
                      <a:srgbClr val="405CF5"/>
                    </a:gs>
                  </a:gsLst>
                  <a:lin ang="13500000" scaled="1"/>
                </a:gradFill>
                <a:effectLst>
                  <a:outerShdw blurRad="63500" sx="102000" sy="102000" algn="ctr" rotWithShape="0">
                    <a:prstClr val="white">
                      <a:lumMod val="95000"/>
                      <a:alpha val="24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388" name="文本框 387">
              <a:extLst>
                <a:ext uri="{FF2B5EF4-FFF2-40B4-BE49-F238E27FC236}">
                  <a16:creationId xmlns:a16="http://schemas.microsoft.com/office/drawing/2014/main" id="{C41F6011-EC93-23CD-C269-A7E1303DC14D}"/>
                </a:ext>
              </a:extLst>
            </p:cNvPr>
            <p:cNvSpPr txBox="1"/>
            <p:nvPr/>
          </p:nvSpPr>
          <p:spPr>
            <a:xfrm>
              <a:off x="6456040" y="1916832"/>
              <a:ext cx="2039763" cy="17533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+mn-lt"/>
                </a:rPr>
                <a:t>新站搭建过程中，进行关键词的选择和网站框架的选择时，网站的排名不断地的波动，所以不断地加强站内优化小细节的维护</a:t>
              </a:r>
              <a:endParaRPr lang="zh-CN" altLang="en-US" sz="140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cxnSp>
          <p:nvCxnSpPr>
            <p:cNvPr id="399" name="直接连接符 398">
              <a:extLst>
                <a:ext uri="{FF2B5EF4-FFF2-40B4-BE49-F238E27FC236}">
                  <a16:creationId xmlns:a16="http://schemas.microsoft.com/office/drawing/2014/main" id="{2BC87922-A706-F0A8-0F59-364D546D028F}"/>
                </a:ext>
              </a:extLst>
            </p:cNvPr>
            <p:cNvCxnSpPr/>
            <p:nvPr/>
          </p:nvCxnSpPr>
          <p:spPr>
            <a:xfrm>
              <a:off x="6460683" y="3717032"/>
              <a:ext cx="2007360" cy="0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直接连接符 405">
              <a:extLst>
                <a:ext uri="{FF2B5EF4-FFF2-40B4-BE49-F238E27FC236}">
                  <a16:creationId xmlns:a16="http://schemas.microsoft.com/office/drawing/2014/main" id="{3426CEF7-CC1C-3130-2D76-E1C0CA387C8B}"/>
                </a:ext>
              </a:extLst>
            </p:cNvPr>
            <p:cNvCxnSpPr>
              <a:cxnSpLocks/>
            </p:cNvCxnSpPr>
            <p:nvPr/>
          </p:nvCxnSpPr>
          <p:spPr>
            <a:xfrm>
              <a:off x="6600056" y="1872550"/>
              <a:ext cx="656797" cy="0"/>
            </a:xfrm>
            <a:prstGeom prst="line">
              <a:avLst/>
            </a:prstGeom>
            <a:ln w="28575">
              <a:solidFill>
                <a:srgbClr val="ED4E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0" name="PA-圆角矩形 6">
              <a:extLst>
                <a:ext uri="{FF2B5EF4-FFF2-40B4-BE49-F238E27FC236}">
                  <a16:creationId xmlns:a16="http://schemas.microsoft.com/office/drawing/2014/main" id="{A80B6DBC-0876-928F-EFC4-C895C5FEED62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3465944" y="1124744"/>
              <a:ext cx="2457992" cy="4221266"/>
            </a:xfrm>
            <a:prstGeom prst="roundRect">
              <a:avLst>
                <a:gd name="adj" fmla="val 4500"/>
              </a:avLst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381000" sx="102000" sy="102000" algn="ctr" rotWithShape="0">
                <a:srgbClr val="87DCF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Roboto Regular"/>
                <a:ea typeface="思源黑体 CN Regular"/>
              </a:endParaRPr>
            </a:p>
          </p:txBody>
        </p:sp>
        <p:cxnSp>
          <p:nvCxnSpPr>
            <p:cNvPr id="398" name="直接连接符 397">
              <a:extLst>
                <a:ext uri="{FF2B5EF4-FFF2-40B4-BE49-F238E27FC236}">
                  <a16:creationId xmlns:a16="http://schemas.microsoft.com/office/drawing/2014/main" id="{797B32F4-9D76-C71A-6814-0B9B4CC04976}"/>
                </a:ext>
              </a:extLst>
            </p:cNvPr>
            <p:cNvCxnSpPr/>
            <p:nvPr/>
          </p:nvCxnSpPr>
          <p:spPr>
            <a:xfrm>
              <a:off x="3614140" y="3736425"/>
              <a:ext cx="2007360" cy="0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2" name="文本框 381">
              <a:extLst>
                <a:ext uri="{FF2B5EF4-FFF2-40B4-BE49-F238E27FC236}">
                  <a16:creationId xmlns:a16="http://schemas.microsoft.com/office/drawing/2014/main" id="{ECAB13EF-500E-D8BC-CB1F-613D36BE0077}"/>
                </a:ext>
              </a:extLst>
            </p:cNvPr>
            <p:cNvSpPr txBox="1"/>
            <p:nvPr/>
          </p:nvSpPr>
          <p:spPr>
            <a:xfrm>
              <a:off x="3614140" y="1268753"/>
              <a:ext cx="17219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225">
                  <a:gradFill>
                    <a:gsLst>
                      <a:gs pos="100000">
                        <a:srgbClr val="0070C0"/>
                      </a:gs>
                      <a:gs pos="0">
                        <a:srgbClr val="405CF5"/>
                      </a:gs>
                    </a:gsLst>
                    <a:lin ang="13500000" scaled="1"/>
                  </a:gradFill>
                  <a:effectLst>
                    <a:outerShdw blurRad="63500" sx="102000" sy="102000" algn="ctr" rotWithShape="0">
                      <a:prstClr val="white">
                        <a:lumMod val="95000"/>
                        <a:alpha val="24000"/>
                      </a:prst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lt"/>
                </a:rPr>
                <a:t>优化推广渠道，</a:t>
              </a:r>
            </a:p>
            <a:p>
              <a:r>
                <a:rPr lang="zh-CN" altLang="en-US" spc="225">
                  <a:gradFill>
                    <a:gsLst>
                      <a:gs pos="100000">
                        <a:srgbClr val="0070C0"/>
                      </a:gs>
                      <a:gs pos="0">
                        <a:srgbClr val="405CF5"/>
                      </a:gs>
                    </a:gsLst>
                    <a:lin ang="13500000" scaled="1"/>
                  </a:gradFill>
                  <a:effectLst>
                    <a:outerShdw blurRad="63500" sx="102000" sy="102000" algn="ctr" rotWithShape="0">
                      <a:prstClr val="white">
                        <a:lumMod val="95000"/>
                        <a:alpha val="24000"/>
                      </a:prst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lt"/>
                </a:rPr>
                <a:t>提高转化率</a:t>
              </a:r>
              <a:endParaRPr lang="zh-CN" altLang="en-US" spc="225">
                <a:gradFill>
                  <a:gsLst>
                    <a:gs pos="100000">
                      <a:srgbClr val="0070C0"/>
                    </a:gs>
                    <a:gs pos="0">
                      <a:srgbClr val="405CF5"/>
                    </a:gs>
                  </a:gsLst>
                  <a:lin ang="13500000" scaled="1"/>
                </a:gradFill>
                <a:effectLst>
                  <a:outerShdw blurRad="63500" sx="102000" sy="102000" algn="ctr" rotWithShape="0">
                    <a:prstClr val="white">
                      <a:lumMod val="95000"/>
                      <a:alpha val="24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390" name="文本框 389">
              <a:extLst>
                <a:ext uri="{FF2B5EF4-FFF2-40B4-BE49-F238E27FC236}">
                  <a16:creationId xmlns:a16="http://schemas.microsoft.com/office/drawing/2014/main" id="{98635916-F24D-81FC-75ED-02794D0DACC1}"/>
                </a:ext>
              </a:extLst>
            </p:cNvPr>
            <p:cNvSpPr txBox="1"/>
            <p:nvPr/>
          </p:nvSpPr>
          <p:spPr>
            <a:xfrm>
              <a:off x="3614140" y="1939126"/>
              <a:ext cx="1866657" cy="1473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>
                  <a:sym typeface="+mn-lt"/>
                </a:rPr>
                <a:t>整体</a:t>
              </a:r>
              <a:r>
                <a:rPr lang="en-US" altLang="zh-CN">
                  <a:sym typeface="+mn-lt"/>
                </a:rPr>
                <a:t>PV</a:t>
              </a:r>
              <a:r>
                <a:rPr lang="zh-CN" altLang="en-US">
                  <a:sym typeface="+mn-lt"/>
                </a:rPr>
                <a:t>对比去年同期上涨</a:t>
              </a:r>
              <a:r>
                <a:rPr lang="en-US" altLang="zh-CN">
                  <a:sym typeface="+mn-lt"/>
                </a:rPr>
                <a:t>10%-60%</a:t>
              </a:r>
              <a:r>
                <a:rPr lang="zh-CN" altLang="en-US">
                  <a:sym typeface="+mn-lt"/>
                </a:rPr>
                <a:t>，用户平均停留时间上升</a:t>
              </a:r>
              <a:r>
                <a:rPr lang="en-US" altLang="zh-CN">
                  <a:sym typeface="+mn-lt"/>
                </a:rPr>
                <a:t>34</a:t>
              </a:r>
              <a:r>
                <a:rPr lang="zh-CN" altLang="en-US">
                  <a:sym typeface="+mn-lt"/>
                </a:rPr>
                <a:t>秒，付费转化率提升</a:t>
              </a:r>
              <a:r>
                <a:rPr lang="en-US" altLang="zh-CN">
                  <a:sym typeface="+mn-lt"/>
                </a:rPr>
                <a:t>12.8%</a:t>
              </a:r>
              <a:endParaRPr lang="zh-CN" altLang="en-US"/>
            </a:p>
          </p:txBody>
        </p:sp>
        <p:cxnSp>
          <p:nvCxnSpPr>
            <p:cNvPr id="405" name="直接连接符 404">
              <a:extLst>
                <a:ext uri="{FF2B5EF4-FFF2-40B4-BE49-F238E27FC236}">
                  <a16:creationId xmlns:a16="http://schemas.microsoft.com/office/drawing/2014/main" id="{D13E1794-548F-BE4F-A633-351A9895967D}"/>
                </a:ext>
              </a:extLst>
            </p:cNvPr>
            <p:cNvCxnSpPr>
              <a:cxnSpLocks/>
            </p:cNvCxnSpPr>
            <p:nvPr/>
          </p:nvCxnSpPr>
          <p:spPr>
            <a:xfrm>
              <a:off x="3719736" y="1872550"/>
              <a:ext cx="656797" cy="0"/>
            </a:xfrm>
            <a:prstGeom prst="line">
              <a:avLst/>
            </a:prstGeom>
            <a:ln w="28575">
              <a:solidFill>
                <a:srgbClr val="ED4E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2" name="PA-圆角矩形 6">
              <a:extLst>
                <a:ext uri="{FF2B5EF4-FFF2-40B4-BE49-F238E27FC236}">
                  <a16:creationId xmlns:a16="http://schemas.microsoft.com/office/drawing/2014/main" id="{56C64B75-929E-B5BE-25CF-525E01797D88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9150056" y="1124744"/>
              <a:ext cx="2457992" cy="4221266"/>
            </a:xfrm>
            <a:prstGeom prst="roundRect">
              <a:avLst>
                <a:gd name="adj" fmla="val 4500"/>
              </a:avLst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381000" sx="102000" sy="102000" algn="ctr" rotWithShape="0">
                <a:srgbClr val="87DCFF">
                  <a:alpha val="20000"/>
                </a:srgbClr>
              </a:outerShdw>
            </a:effectLst>
            <a:scene3d>
              <a:camera prst="perspectiveLeft">
                <a:rot lat="0" lon="9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376" name="文本框 375">
              <a:extLst>
                <a:ext uri="{FF2B5EF4-FFF2-40B4-BE49-F238E27FC236}">
                  <a16:creationId xmlns:a16="http://schemas.microsoft.com/office/drawing/2014/main" id="{18D4A649-4312-63C5-29CA-DBCD1A082601}"/>
                </a:ext>
              </a:extLst>
            </p:cNvPr>
            <p:cNvSpPr txBox="1"/>
            <p:nvPr/>
          </p:nvSpPr>
          <p:spPr>
            <a:xfrm>
              <a:off x="9336360" y="1268753"/>
              <a:ext cx="1926712" cy="646331"/>
            </a:xfrm>
            <a:prstGeom prst="rect">
              <a:avLst/>
            </a:prstGeom>
            <a:noFill/>
            <a:scene3d>
              <a:camera prst="perspectiveLeft">
                <a:rot lat="0" lon="900000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pc="225">
                  <a:gradFill>
                    <a:gsLst>
                      <a:gs pos="100000">
                        <a:srgbClr val="0070C0"/>
                      </a:gs>
                      <a:gs pos="0">
                        <a:srgbClr val="405CF5"/>
                      </a:gs>
                    </a:gsLst>
                    <a:lin ang="13500000" scaled="1"/>
                  </a:gradFill>
                  <a:effectLst>
                    <a:outerShdw blurRad="63500" sx="102000" sy="102000" algn="ctr" rotWithShape="0">
                      <a:prstClr val="white">
                        <a:lumMod val="95000"/>
                        <a:alpha val="24000"/>
                      </a:prst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lt"/>
                </a:rPr>
                <a:t>推动站外推广，</a:t>
              </a:r>
            </a:p>
            <a:p>
              <a:r>
                <a:rPr lang="zh-CN" altLang="en-US" spc="225">
                  <a:gradFill>
                    <a:gsLst>
                      <a:gs pos="100000">
                        <a:srgbClr val="0070C0"/>
                      </a:gs>
                      <a:gs pos="0">
                        <a:srgbClr val="405CF5"/>
                      </a:gs>
                    </a:gsLst>
                    <a:lin ang="13500000" scaled="1"/>
                  </a:gradFill>
                  <a:effectLst>
                    <a:outerShdw blurRad="63500" sx="102000" sy="102000" algn="ctr" rotWithShape="0">
                      <a:prstClr val="white">
                        <a:lumMod val="95000"/>
                        <a:alpha val="24000"/>
                      </a:prst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lt"/>
                </a:rPr>
                <a:t>进行外界交流</a:t>
              </a:r>
              <a:endParaRPr lang="zh-CN" altLang="en-US" spc="225">
                <a:gradFill>
                  <a:gsLst>
                    <a:gs pos="100000">
                      <a:srgbClr val="0070C0"/>
                    </a:gs>
                    <a:gs pos="0">
                      <a:srgbClr val="405CF5"/>
                    </a:gs>
                  </a:gsLst>
                  <a:lin ang="13500000" scaled="1"/>
                </a:gradFill>
                <a:effectLst>
                  <a:outerShdw blurRad="63500" sx="102000" sy="102000" algn="ctr" rotWithShape="0">
                    <a:prstClr val="white">
                      <a:lumMod val="95000"/>
                      <a:alpha val="24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392" name="文本框 391">
              <a:extLst>
                <a:ext uri="{FF2B5EF4-FFF2-40B4-BE49-F238E27FC236}">
                  <a16:creationId xmlns:a16="http://schemas.microsoft.com/office/drawing/2014/main" id="{1B2F3155-153D-2A60-234A-375737DA92B9}"/>
                </a:ext>
              </a:extLst>
            </p:cNvPr>
            <p:cNvSpPr txBox="1"/>
            <p:nvPr/>
          </p:nvSpPr>
          <p:spPr>
            <a:xfrm>
              <a:off x="9332831" y="1920364"/>
              <a:ext cx="2039763" cy="1750736"/>
            </a:xfrm>
            <a:prstGeom prst="rect">
              <a:avLst/>
            </a:prstGeom>
            <a:noFill/>
            <a:scene3d>
              <a:camera prst="perspectiveLeft">
                <a:rot lat="0" lon="900000" rev="0"/>
              </a:camera>
              <a:lightRig rig="threePt" dir="t"/>
            </a:scene3d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>
                  <a:sym typeface="+mn-lt"/>
                </a:rPr>
                <a:t>站外推广是作为网站与外界进行交流的窗口之一，去年的下半年，外推市场就开始紧缩，部门迅速反应，查找新平台，作为宣传的手段</a:t>
              </a:r>
              <a:endParaRPr lang="zh-CN" altLang="en-US"/>
            </a:p>
          </p:txBody>
        </p:sp>
        <p:cxnSp>
          <p:nvCxnSpPr>
            <p:cNvPr id="400" name="直接连接符 399">
              <a:extLst>
                <a:ext uri="{FF2B5EF4-FFF2-40B4-BE49-F238E27FC236}">
                  <a16:creationId xmlns:a16="http://schemas.microsoft.com/office/drawing/2014/main" id="{AD50BD79-28AE-32C5-787F-CA8B3FC78506}"/>
                </a:ext>
              </a:extLst>
            </p:cNvPr>
            <p:cNvCxnSpPr/>
            <p:nvPr/>
          </p:nvCxnSpPr>
          <p:spPr>
            <a:xfrm>
              <a:off x="9255712" y="3717032"/>
              <a:ext cx="2007360" cy="0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  <a:scene3d>
              <a:camera prst="perspectiveLeft">
                <a:rot lat="0" lon="900000" rev="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直接连接符 406">
              <a:extLst>
                <a:ext uri="{FF2B5EF4-FFF2-40B4-BE49-F238E27FC236}">
                  <a16:creationId xmlns:a16="http://schemas.microsoft.com/office/drawing/2014/main" id="{9FBE05F0-9310-88DC-F1E5-F614A41896CA}"/>
                </a:ext>
              </a:extLst>
            </p:cNvPr>
            <p:cNvCxnSpPr>
              <a:cxnSpLocks/>
            </p:cNvCxnSpPr>
            <p:nvPr/>
          </p:nvCxnSpPr>
          <p:spPr>
            <a:xfrm>
              <a:off x="9408368" y="1872550"/>
              <a:ext cx="656797" cy="0"/>
            </a:xfrm>
            <a:prstGeom prst="line">
              <a:avLst/>
            </a:prstGeom>
            <a:ln w="28575">
              <a:solidFill>
                <a:srgbClr val="ED4E1B"/>
              </a:solidFill>
            </a:ln>
            <a:scene3d>
              <a:camera prst="perspectiveLeft">
                <a:rot lat="0" lon="900000" rev="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9" name="PA-圆角矩形 6">
              <a:extLst>
                <a:ext uri="{FF2B5EF4-FFF2-40B4-BE49-F238E27FC236}">
                  <a16:creationId xmlns:a16="http://schemas.microsoft.com/office/drawing/2014/main" id="{4239109F-C576-BECB-0741-14927CAA799A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23888" y="1124744"/>
              <a:ext cx="2457992" cy="4221266"/>
            </a:xfrm>
            <a:prstGeom prst="roundRect">
              <a:avLst>
                <a:gd name="adj" fmla="val 4500"/>
              </a:avLst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381000" sx="102000" sy="102000" algn="ctr" rotWithShape="0">
                <a:srgbClr val="87DCFF">
                  <a:alpha val="20000"/>
                </a:srgbClr>
              </a:outerShdw>
            </a:effectLst>
            <a:scene3d>
              <a:camera prst="perspectiveRight">
                <a:rot lat="0" lon="20699996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cxnSp>
          <p:nvCxnSpPr>
            <p:cNvPr id="397" name="直接连接符 396">
              <a:extLst>
                <a:ext uri="{FF2B5EF4-FFF2-40B4-BE49-F238E27FC236}">
                  <a16:creationId xmlns:a16="http://schemas.microsoft.com/office/drawing/2014/main" id="{6DA7D5AB-26C8-F6BA-EE90-F3F7BD078D19}"/>
                </a:ext>
              </a:extLst>
            </p:cNvPr>
            <p:cNvCxnSpPr/>
            <p:nvPr/>
          </p:nvCxnSpPr>
          <p:spPr>
            <a:xfrm>
              <a:off x="767408" y="3747685"/>
              <a:ext cx="2007360" cy="0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  <a:scene3d>
              <a:camera prst="perspectiveRight">
                <a:rot lat="0" lon="20699996" rev="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3" name="文本框 272">
              <a:extLst>
                <a:ext uri="{FF2B5EF4-FFF2-40B4-BE49-F238E27FC236}">
                  <a16:creationId xmlns:a16="http://schemas.microsoft.com/office/drawing/2014/main" id="{36309F17-4ABA-78DA-1DED-ECE394D0306D}"/>
                </a:ext>
              </a:extLst>
            </p:cNvPr>
            <p:cNvSpPr txBox="1"/>
            <p:nvPr/>
          </p:nvSpPr>
          <p:spPr>
            <a:xfrm>
              <a:off x="705480" y="1268753"/>
              <a:ext cx="2141296" cy="646331"/>
            </a:xfrm>
            <a:prstGeom prst="rect">
              <a:avLst/>
            </a:prstGeom>
            <a:noFill/>
            <a:scene3d>
              <a:camera prst="perspectiveRight">
                <a:rot lat="0" lon="20699996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pc="225">
                  <a:gradFill>
                    <a:gsLst>
                      <a:gs pos="100000">
                        <a:srgbClr val="0070C0"/>
                      </a:gs>
                      <a:gs pos="0">
                        <a:srgbClr val="405CF5"/>
                      </a:gs>
                    </a:gsLst>
                    <a:lin ang="13500000" scaled="1"/>
                  </a:gradFill>
                  <a:effectLst>
                    <a:outerShdw blurRad="63500" sx="102000" sy="102000" algn="ctr" rotWithShape="0">
                      <a:prstClr val="white">
                        <a:lumMod val="95000"/>
                        <a:alpha val="24000"/>
                      </a:prst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lt"/>
                </a:rPr>
                <a:t>提升客户体验感，增强服务品质</a:t>
              </a:r>
              <a:endParaRPr lang="zh-CN" altLang="en-US" spc="225">
                <a:gradFill>
                  <a:gsLst>
                    <a:gs pos="100000">
                      <a:srgbClr val="0070C0"/>
                    </a:gs>
                    <a:gs pos="0">
                      <a:srgbClr val="405CF5"/>
                    </a:gs>
                  </a:gsLst>
                  <a:lin ang="13500000" scaled="1"/>
                </a:gradFill>
                <a:effectLst>
                  <a:outerShdw blurRad="63500" sx="102000" sy="102000" algn="ctr" rotWithShape="0">
                    <a:prstClr val="white">
                      <a:lumMod val="95000"/>
                      <a:alpha val="24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394" name="文本框 393">
              <a:extLst>
                <a:ext uri="{FF2B5EF4-FFF2-40B4-BE49-F238E27FC236}">
                  <a16:creationId xmlns:a16="http://schemas.microsoft.com/office/drawing/2014/main" id="{7FE05379-A06B-3F25-256C-AA68E660D3C3}"/>
                </a:ext>
              </a:extLst>
            </p:cNvPr>
            <p:cNvSpPr txBox="1"/>
            <p:nvPr/>
          </p:nvSpPr>
          <p:spPr>
            <a:xfrm>
              <a:off x="705480" y="1939126"/>
              <a:ext cx="1908025" cy="1194301"/>
            </a:xfrm>
            <a:prstGeom prst="rect">
              <a:avLst/>
            </a:prstGeom>
            <a:noFill/>
            <a:scene3d>
              <a:camera prst="perspectiveRight">
                <a:rot lat="0" lon="20699996" rev="0"/>
              </a:camera>
              <a:lightRig rig="threePt" dir="t"/>
            </a:scene3d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algn="just"/>
              <a:r>
                <a:rPr lang="zh-CN" altLang="en-US">
                  <a:sym typeface="+mn-lt"/>
                </a:rPr>
                <a:t>主导部门成立客服轮岗制，做到</a:t>
              </a:r>
              <a:r>
                <a:rPr lang="en-US" altLang="zh-CN">
                  <a:sym typeface="+mn-lt"/>
                </a:rPr>
                <a:t>7X24</a:t>
              </a:r>
              <a:r>
                <a:rPr lang="zh-CN" altLang="en-US">
                  <a:sym typeface="+mn-lt"/>
                </a:rPr>
                <a:t>，会话应答时间由</a:t>
              </a:r>
              <a:r>
                <a:rPr lang="en-US" altLang="zh-CN">
                  <a:sym typeface="+mn-lt"/>
                </a:rPr>
                <a:t>67</a:t>
              </a:r>
              <a:r>
                <a:rPr lang="zh-CN" altLang="en-US">
                  <a:sym typeface="+mn-lt"/>
                </a:rPr>
                <a:t>秒减到至</a:t>
              </a:r>
              <a:r>
                <a:rPr lang="en-US" altLang="zh-CN">
                  <a:sym typeface="+mn-lt"/>
                </a:rPr>
                <a:t>42</a:t>
              </a:r>
              <a:r>
                <a:rPr lang="zh-CN" altLang="en-US">
                  <a:sym typeface="+mn-lt"/>
                </a:rPr>
                <a:t>秒</a:t>
              </a:r>
              <a:endParaRPr lang="zh-CN" altLang="en-US"/>
            </a:p>
          </p:txBody>
        </p:sp>
        <p:cxnSp>
          <p:nvCxnSpPr>
            <p:cNvPr id="403" name="直接连接符 402">
              <a:extLst>
                <a:ext uri="{FF2B5EF4-FFF2-40B4-BE49-F238E27FC236}">
                  <a16:creationId xmlns:a16="http://schemas.microsoft.com/office/drawing/2014/main" id="{8C3B203D-1BC8-C336-54F1-029B72E94A00}"/>
                </a:ext>
              </a:extLst>
            </p:cNvPr>
            <p:cNvCxnSpPr>
              <a:cxnSpLocks/>
            </p:cNvCxnSpPr>
            <p:nvPr/>
          </p:nvCxnSpPr>
          <p:spPr>
            <a:xfrm>
              <a:off x="830691" y="1872550"/>
              <a:ext cx="656797" cy="0"/>
            </a:xfrm>
            <a:prstGeom prst="line">
              <a:avLst/>
            </a:prstGeom>
            <a:ln w="28575">
              <a:solidFill>
                <a:srgbClr val="ED4E1B"/>
              </a:solidFill>
            </a:ln>
            <a:scene3d>
              <a:camera prst="perspectiveRight">
                <a:rot lat="0" lon="20699996" rev="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E03F62D-F196-8935-CFE9-F46A1066F547}"/>
                </a:ext>
              </a:extLst>
            </p:cNvPr>
            <p:cNvGrpSpPr/>
            <p:nvPr/>
          </p:nvGrpSpPr>
          <p:grpSpPr>
            <a:xfrm>
              <a:off x="705480" y="4005064"/>
              <a:ext cx="10667115" cy="910057"/>
              <a:chOff x="705480" y="3887088"/>
              <a:chExt cx="10667115" cy="910057"/>
            </a:xfrm>
          </p:grpSpPr>
          <p:sp>
            <p:nvSpPr>
              <p:cNvPr id="389" name="文本框 388">
                <a:extLst>
                  <a:ext uri="{FF2B5EF4-FFF2-40B4-BE49-F238E27FC236}">
                    <a16:creationId xmlns:a16="http://schemas.microsoft.com/office/drawing/2014/main" id="{72231CEF-6F05-288A-0E32-3DC1C047A687}"/>
                  </a:ext>
                </a:extLst>
              </p:cNvPr>
              <p:cNvSpPr txBox="1"/>
              <p:nvPr/>
            </p:nvSpPr>
            <p:spPr>
              <a:xfrm>
                <a:off x="6546010" y="3887088"/>
                <a:ext cx="1995536" cy="879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>
                    <a:gradFill>
                      <a:gsLst>
                        <a:gs pos="100000">
                          <a:srgbClr val="60B1D4"/>
                        </a:gs>
                        <a:gs pos="1000">
                          <a:srgbClr val="36CBFA"/>
                        </a:gs>
                      </a:gsLst>
                      <a:lin ang="2700000" scaled="1"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+mn-lt"/>
                  </a:rPr>
                  <a:t>不足之处：</a:t>
                </a:r>
                <a:endParaRPr lang="en-US" altLang="zh-CN" sz="1600" b="1">
                  <a:gradFill>
                    <a:gsLst>
                      <a:gs pos="100000">
                        <a:srgbClr val="60B1D4"/>
                      </a:gs>
                      <a:gs pos="1000">
                        <a:srgbClr val="36CBFA"/>
                      </a:gs>
                    </a:gsLst>
                    <a:lin ang="2700000" scaled="1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+mn-lt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40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+mn-lt"/>
                  </a:rPr>
                  <a:t>网站首页经常变动，站内内容质量不高</a:t>
                </a:r>
                <a:endParaRPr lang="zh-CN" altLang="en-US" sz="140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  <p:sp>
            <p:nvSpPr>
              <p:cNvPr id="391" name="文本框 390">
                <a:extLst>
                  <a:ext uri="{FF2B5EF4-FFF2-40B4-BE49-F238E27FC236}">
                    <a16:creationId xmlns:a16="http://schemas.microsoft.com/office/drawing/2014/main" id="{AA4DB6D6-D02E-253E-1FA5-4B440DF4126D}"/>
                  </a:ext>
                </a:extLst>
              </p:cNvPr>
              <p:cNvSpPr txBox="1"/>
              <p:nvPr/>
            </p:nvSpPr>
            <p:spPr>
              <a:xfrm>
                <a:off x="3614140" y="3887088"/>
                <a:ext cx="2186829" cy="879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>
                    <a:gradFill>
                      <a:gsLst>
                        <a:gs pos="100000">
                          <a:srgbClr val="60B1D4"/>
                        </a:gs>
                        <a:gs pos="1000">
                          <a:srgbClr val="36CBFA"/>
                        </a:gs>
                      </a:gsLst>
                      <a:lin ang="2700000" scaled="1"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+mn-lt"/>
                  </a:rPr>
                  <a:t>不足之处：</a:t>
                </a:r>
                <a:endParaRPr lang="en-US" altLang="zh-CN" sz="1600" b="1">
                  <a:gradFill>
                    <a:gsLst>
                      <a:gs pos="100000">
                        <a:srgbClr val="60B1D4"/>
                      </a:gs>
                      <a:gs pos="1000">
                        <a:srgbClr val="36CBFA"/>
                      </a:gs>
                    </a:gsLst>
                    <a:lin ang="2700000" scaled="1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+mn-lt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40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+mn-lt"/>
                  </a:rPr>
                  <a:t>对于网站的品牌宣传不是很到位，有一定的滞后性</a:t>
                </a:r>
                <a:endParaRPr lang="zh-CN" altLang="en-US" sz="140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  <p:sp>
            <p:nvSpPr>
              <p:cNvPr id="393" name="文本框 392">
                <a:extLst>
                  <a:ext uri="{FF2B5EF4-FFF2-40B4-BE49-F238E27FC236}">
                    <a16:creationId xmlns:a16="http://schemas.microsoft.com/office/drawing/2014/main" id="{6D171379-F661-2073-51E1-D71C8A4D4616}"/>
                  </a:ext>
                </a:extLst>
              </p:cNvPr>
              <p:cNvSpPr txBox="1"/>
              <p:nvPr/>
            </p:nvSpPr>
            <p:spPr>
              <a:xfrm>
                <a:off x="9332832" y="3899232"/>
                <a:ext cx="2039763" cy="879280"/>
              </a:xfrm>
              <a:prstGeom prst="rect">
                <a:avLst/>
              </a:prstGeom>
              <a:noFill/>
              <a:scene3d>
                <a:camera prst="perspectiveLeft">
                  <a:rot lat="0" lon="900000" rev="0"/>
                </a:camera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>
                    <a:gradFill>
                      <a:gsLst>
                        <a:gs pos="100000">
                          <a:srgbClr val="60B1D4"/>
                        </a:gs>
                        <a:gs pos="1000">
                          <a:srgbClr val="36CBFA"/>
                        </a:gs>
                      </a:gsLst>
                      <a:lin ang="2700000" scaled="1"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+mn-lt"/>
                  </a:rPr>
                  <a:t>不足之处：</a:t>
                </a:r>
                <a:endParaRPr lang="en-US" altLang="zh-CN" sz="1600" b="1">
                  <a:gradFill>
                    <a:gsLst>
                      <a:gs pos="100000">
                        <a:srgbClr val="60B1D4"/>
                      </a:gs>
                      <a:gs pos="1000">
                        <a:srgbClr val="36CBFA"/>
                      </a:gs>
                    </a:gsLst>
                    <a:lin ang="2700000" scaled="1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+mn-lt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40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+mn-lt"/>
                  </a:rPr>
                  <a:t>得不到良好的质量控制，外链转化率不稳定</a:t>
                </a:r>
                <a:endParaRPr lang="zh-CN" altLang="en-US" sz="140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  <p:sp>
            <p:nvSpPr>
              <p:cNvPr id="395" name="文本框 394">
                <a:extLst>
                  <a:ext uri="{FF2B5EF4-FFF2-40B4-BE49-F238E27FC236}">
                    <a16:creationId xmlns:a16="http://schemas.microsoft.com/office/drawing/2014/main" id="{4B52FC82-0276-B165-53B3-392DD245949E}"/>
                  </a:ext>
                </a:extLst>
              </p:cNvPr>
              <p:cNvSpPr txBox="1"/>
              <p:nvPr/>
            </p:nvSpPr>
            <p:spPr>
              <a:xfrm>
                <a:off x="705480" y="3887088"/>
                <a:ext cx="1908025" cy="910057"/>
              </a:xfrm>
              <a:prstGeom prst="rect">
                <a:avLst/>
              </a:prstGeom>
              <a:noFill/>
              <a:scene3d>
                <a:camera prst="perspectiveRight">
                  <a:rot lat="0" lon="20699996" rev="0"/>
                </a:camera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>
                    <a:gradFill>
                      <a:gsLst>
                        <a:gs pos="100000">
                          <a:srgbClr val="60B1D4"/>
                        </a:gs>
                        <a:gs pos="1000">
                          <a:srgbClr val="36CBFA"/>
                        </a:gs>
                      </a:gsLst>
                      <a:lin ang="2700000" scaled="1"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+mn-lt"/>
                  </a:rPr>
                  <a:t>不足之处：</a:t>
                </a:r>
                <a:endParaRPr lang="en-US" altLang="zh-CN" sz="1600" b="1">
                  <a:gradFill>
                    <a:gsLst>
                      <a:gs pos="100000">
                        <a:srgbClr val="60B1D4"/>
                      </a:gs>
                      <a:gs pos="1000">
                        <a:srgbClr val="36CBFA"/>
                      </a:gs>
                    </a:gsLst>
                    <a:lin ang="2700000" scaled="1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+mn-lt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40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+mn-lt"/>
                  </a:rPr>
                  <a:t>没有和项目组各成员保持良好的沟通</a:t>
                </a:r>
                <a:endParaRPr lang="zh-CN" altLang="en-US" sz="140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763F5C59-C87A-BCF3-63C4-1C98EAD74493}"/>
                </a:ext>
              </a:extLst>
            </p:cNvPr>
            <p:cNvGrpSpPr/>
            <p:nvPr/>
          </p:nvGrpSpPr>
          <p:grpSpPr>
            <a:xfrm>
              <a:off x="2759660" y="2579931"/>
              <a:ext cx="293298" cy="586596"/>
              <a:chOff x="2972754" y="2002227"/>
              <a:chExt cx="293298" cy="586596"/>
            </a:xfrm>
          </p:grpSpPr>
          <p:sp>
            <p:nvSpPr>
              <p:cNvPr id="3" name="任意多边形: 形状 2">
                <a:extLst>
                  <a:ext uri="{FF2B5EF4-FFF2-40B4-BE49-F238E27FC236}">
                    <a16:creationId xmlns:a16="http://schemas.microsoft.com/office/drawing/2014/main" id="{31C671D7-AE2B-24B8-FDA4-5BB11DF4D267}"/>
                  </a:ext>
                </a:extLst>
              </p:cNvPr>
              <p:cNvSpPr/>
              <p:nvPr/>
            </p:nvSpPr>
            <p:spPr>
              <a:xfrm>
                <a:off x="2972754" y="2002227"/>
                <a:ext cx="293298" cy="586596"/>
              </a:xfrm>
              <a:custGeom>
                <a:avLst/>
                <a:gdLst>
                  <a:gd name="connsiteX0" fmla="*/ 293298 w 293298"/>
                  <a:gd name="connsiteY0" fmla="*/ 0 h 586596"/>
                  <a:gd name="connsiteX1" fmla="*/ 293298 w 293298"/>
                  <a:gd name="connsiteY1" fmla="*/ 586596 h 586596"/>
                  <a:gd name="connsiteX2" fmla="*/ 0 w 293298"/>
                  <a:gd name="connsiteY2" fmla="*/ 293298 h 586596"/>
                  <a:gd name="connsiteX3" fmla="*/ 293298 w 293298"/>
                  <a:gd name="connsiteY3" fmla="*/ 0 h 586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3298" h="586596">
                    <a:moveTo>
                      <a:pt x="293298" y="0"/>
                    </a:moveTo>
                    <a:lnTo>
                      <a:pt x="293298" y="586596"/>
                    </a:lnTo>
                    <a:cubicBezTo>
                      <a:pt x="131314" y="586596"/>
                      <a:pt x="0" y="455282"/>
                      <a:pt x="0" y="293298"/>
                    </a:cubicBezTo>
                    <a:cubicBezTo>
                      <a:pt x="0" y="131314"/>
                      <a:pt x="131314" y="0"/>
                      <a:pt x="293298" y="0"/>
                    </a:cubicBezTo>
                    <a:close/>
                  </a:path>
                </a:pathLst>
              </a:custGeom>
              <a:solidFill>
                <a:srgbClr val="297DE5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14300">
                  <a:sysClr val="window" lastClr="FFFFFF"/>
                </a:inn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Demi Cond"/>
                  <a:ea typeface="思源黑体 CN Regular"/>
                  <a:cs typeface="+mn-cs"/>
                </a:endParaRPr>
              </a:p>
            </p:txBody>
          </p:sp>
          <p:sp>
            <p:nvSpPr>
              <p:cNvPr id="4" name="箭头: V 形 13">
                <a:extLst>
                  <a:ext uri="{FF2B5EF4-FFF2-40B4-BE49-F238E27FC236}">
                    <a16:creationId xmlns:a16="http://schemas.microsoft.com/office/drawing/2014/main" id="{970E90B3-27E0-A968-B97D-BE61B39ECB7A}"/>
                  </a:ext>
                </a:extLst>
              </p:cNvPr>
              <p:cNvSpPr/>
              <p:nvPr/>
            </p:nvSpPr>
            <p:spPr>
              <a:xfrm>
                <a:off x="3081303" y="2259985"/>
                <a:ext cx="66866" cy="103956"/>
              </a:xfrm>
              <a:custGeom>
                <a:avLst/>
                <a:gdLst>
                  <a:gd name="connsiteX0" fmla="*/ 108211 w 782477"/>
                  <a:gd name="connsiteY0" fmla="*/ 0 h 1216506"/>
                  <a:gd name="connsiteX1" fmla="*/ 174299 w 782477"/>
                  <a:gd name="connsiteY1" fmla="*/ 0 h 1216506"/>
                  <a:gd name="connsiteX2" fmla="*/ 250671 w 782477"/>
                  <a:gd name="connsiteY2" fmla="*/ 31637 h 1216506"/>
                  <a:gd name="connsiteX3" fmla="*/ 750867 w 782477"/>
                  <a:gd name="connsiteY3" fmla="*/ 531890 h 1216506"/>
                  <a:gd name="connsiteX4" fmla="*/ 750867 w 782477"/>
                  <a:gd name="connsiteY4" fmla="*/ 684616 h 1216506"/>
                  <a:gd name="connsiteX5" fmla="*/ 250671 w 782477"/>
                  <a:gd name="connsiteY5" fmla="*/ 1184869 h 1216506"/>
                  <a:gd name="connsiteX6" fmla="*/ 174299 w 782477"/>
                  <a:gd name="connsiteY6" fmla="*/ 1216506 h 1216506"/>
                  <a:gd name="connsiteX7" fmla="*/ 108211 w 782477"/>
                  <a:gd name="connsiteY7" fmla="*/ 1216506 h 1216506"/>
                  <a:gd name="connsiteX8" fmla="*/ 31839 w 782477"/>
                  <a:gd name="connsiteY8" fmla="*/ 1032143 h 1216506"/>
                  <a:gd name="connsiteX9" fmla="*/ 379326 w 782477"/>
                  <a:gd name="connsiteY9" fmla="*/ 684616 h 1216506"/>
                  <a:gd name="connsiteX10" fmla="*/ 379326 w 782477"/>
                  <a:gd name="connsiteY10" fmla="*/ 531890 h 1216506"/>
                  <a:gd name="connsiteX11" fmla="*/ 31839 w 782477"/>
                  <a:gd name="connsiteY11" fmla="*/ 184363 h 1216506"/>
                  <a:gd name="connsiteX12" fmla="*/ 108211 w 782477"/>
                  <a:gd name="connsiteY12" fmla="*/ 0 h 1216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82477" h="1216506">
                    <a:moveTo>
                      <a:pt x="108211" y="0"/>
                    </a:moveTo>
                    <a:lnTo>
                      <a:pt x="174299" y="0"/>
                    </a:lnTo>
                    <a:cubicBezTo>
                      <a:pt x="202932" y="0"/>
                      <a:pt x="230426" y="11389"/>
                      <a:pt x="250671" y="31637"/>
                    </a:cubicBezTo>
                    <a:lnTo>
                      <a:pt x="750867" y="531890"/>
                    </a:lnTo>
                    <a:cubicBezTo>
                      <a:pt x="793014" y="574042"/>
                      <a:pt x="793014" y="642464"/>
                      <a:pt x="750867" y="684616"/>
                    </a:cubicBezTo>
                    <a:lnTo>
                      <a:pt x="250671" y="1184869"/>
                    </a:lnTo>
                    <a:cubicBezTo>
                      <a:pt x="230426" y="1205117"/>
                      <a:pt x="202932" y="1216506"/>
                      <a:pt x="174299" y="1216506"/>
                    </a:cubicBezTo>
                    <a:lnTo>
                      <a:pt x="108211" y="1216506"/>
                    </a:lnTo>
                    <a:cubicBezTo>
                      <a:pt x="12007" y="1216506"/>
                      <a:pt x="-36183" y="1100173"/>
                      <a:pt x="31839" y="1032143"/>
                    </a:cubicBezTo>
                    <a:lnTo>
                      <a:pt x="379326" y="684616"/>
                    </a:lnTo>
                    <a:cubicBezTo>
                      <a:pt x="421473" y="642464"/>
                      <a:pt x="421473" y="574042"/>
                      <a:pt x="379326" y="531890"/>
                    </a:cubicBezTo>
                    <a:lnTo>
                      <a:pt x="31839" y="184363"/>
                    </a:lnTo>
                    <a:cubicBezTo>
                      <a:pt x="-36183" y="116333"/>
                      <a:pt x="12008" y="0"/>
                      <a:pt x="108211" y="0"/>
                    </a:cubicBezTo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Demi Cond"/>
                  <a:ea typeface="思源黑体 CN Regular"/>
                  <a:cs typeface="+mn-cs"/>
                </a:endParaRPr>
              </a:p>
            </p:txBody>
          </p:sp>
          <p:sp>
            <p:nvSpPr>
              <p:cNvPr id="5" name="箭头: V 形 13">
                <a:extLst>
                  <a:ext uri="{FF2B5EF4-FFF2-40B4-BE49-F238E27FC236}">
                    <a16:creationId xmlns:a16="http://schemas.microsoft.com/office/drawing/2014/main" id="{FDF16EA8-3CD1-4F26-3F7A-E648F0713C02}"/>
                  </a:ext>
                </a:extLst>
              </p:cNvPr>
              <p:cNvSpPr/>
              <p:nvPr/>
            </p:nvSpPr>
            <p:spPr>
              <a:xfrm>
                <a:off x="3146508" y="2259985"/>
                <a:ext cx="66866" cy="103956"/>
              </a:xfrm>
              <a:custGeom>
                <a:avLst/>
                <a:gdLst>
                  <a:gd name="connsiteX0" fmla="*/ 108211 w 782477"/>
                  <a:gd name="connsiteY0" fmla="*/ 0 h 1216506"/>
                  <a:gd name="connsiteX1" fmla="*/ 174299 w 782477"/>
                  <a:gd name="connsiteY1" fmla="*/ 0 h 1216506"/>
                  <a:gd name="connsiteX2" fmla="*/ 250671 w 782477"/>
                  <a:gd name="connsiteY2" fmla="*/ 31637 h 1216506"/>
                  <a:gd name="connsiteX3" fmla="*/ 750867 w 782477"/>
                  <a:gd name="connsiteY3" fmla="*/ 531890 h 1216506"/>
                  <a:gd name="connsiteX4" fmla="*/ 750867 w 782477"/>
                  <a:gd name="connsiteY4" fmla="*/ 684616 h 1216506"/>
                  <a:gd name="connsiteX5" fmla="*/ 250671 w 782477"/>
                  <a:gd name="connsiteY5" fmla="*/ 1184869 h 1216506"/>
                  <a:gd name="connsiteX6" fmla="*/ 174299 w 782477"/>
                  <a:gd name="connsiteY6" fmla="*/ 1216506 h 1216506"/>
                  <a:gd name="connsiteX7" fmla="*/ 108211 w 782477"/>
                  <a:gd name="connsiteY7" fmla="*/ 1216506 h 1216506"/>
                  <a:gd name="connsiteX8" fmla="*/ 31839 w 782477"/>
                  <a:gd name="connsiteY8" fmla="*/ 1032143 h 1216506"/>
                  <a:gd name="connsiteX9" fmla="*/ 379326 w 782477"/>
                  <a:gd name="connsiteY9" fmla="*/ 684616 h 1216506"/>
                  <a:gd name="connsiteX10" fmla="*/ 379326 w 782477"/>
                  <a:gd name="connsiteY10" fmla="*/ 531890 h 1216506"/>
                  <a:gd name="connsiteX11" fmla="*/ 31839 w 782477"/>
                  <a:gd name="connsiteY11" fmla="*/ 184363 h 1216506"/>
                  <a:gd name="connsiteX12" fmla="*/ 108211 w 782477"/>
                  <a:gd name="connsiteY12" fmla="*/ 0 h 1216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82477" h="1216506">
                    <a:moveTo>
                      <a:pt x="108211" y="0"/>
                    </a:moveTo>
                    <a:lnTo>
                      <a:pt x="174299" y="0"/>
                    </a:lnTo>
                    <a:cubicBezTo>
                      <a:pt x="202932" y="0"/>
                      <a:pt x="230426" y="11389"/>
                      <a:pt x="250671" y="31637"/>
                    </a:cubicBezTo>
                    <a:lnTo>
                      <a:pt x="750867" y="531890"/>
                    </a:lnTo>
                    <a:cubicBezTo>
                      <a:pt x="793014" y="574042"/>
                      <a:pt x="793014" y="642464"/>
                      <a:pt x="750867" y="684616"/>
                    </a:cubicBezTo>
                    <a:lnTo>
                      <a:pt x="250671" y="1184869"/>
                    </a:lnTo>
                    <a:cubicBezTo>
                      <a:pt x="230426" y="1205117"/>
                      <a:pt x="202932" y="1216506"/>
                      <a:pt x="174299" y="1216506"/>
                    </a:cubicBezTo>
                    <a:lnTo>
                      <a:pt x="108211" y="1216506"/>
                    </a:lnTo>
                    <a:cubicBezTo>
                      <a:pt x="12007" y="1216506"/>
                      <a:pt x="-36183" y="1100173"/>
                      <a:pt x="31839" y="1032143"/>
                    </a:cubicBezTo>
                    <a:lnTo>
                      <a:pt x="379326" y="684616"/>
                    </a:lnTo>
                    <a:cubicBezTo>
                      <a:pt x="421473" y="642464"/>
                      <a:pt x="421473" y="574042"/>
                      <a:pt x="379326" y="531890"/>
                    </a:cubicBezTo>
                    <a:lnTo>
                      <a:pt x="31839" y="184363"/>
                    </a:lnTo>
                    <a:cubicBezTo>
                      <a:pt x="-36183" y="116333"/>
                      <a:pt x="12008" y="0"/>
                      <a:pt x="108211" y="0"/>
                    </a:cubicBezTo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Demi Cond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DF108AC7-D157-6E92-37B7-43F371FFECB8}"/>
                </a:ext>
              </a:extLst>
            </p:cNvPr>
            <p:cNvGrpSpPr/>
            <p:nvPr/>
          </p:nvGrpSpPr>
          <p:grpSpPr>
            <a:xfrm>
              <a:off x="5674490" y="2579931"/>
              <a:ext cx="293298" cy="586596"/>
              <a:chOff x="2972754" y="2002227"/>
              <a:chExt cx="293298" cy="586596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89D3492-D046-3127-9225-03F3CA1F5FBA}"/>
                  </a:ext>
                </a:extLst>
              </p:cNvPr>
              <p:cNvSpPr/>
              <p:nvPr/>
            </p:nvSpPr>
            <p:spPr>
              <a:xfrm>
                <a:off x="2972754" y="2002227"/>
                <a:ext cx="293298" cy="586596"/>
              </a:xfrm>
              <a:custGeom>
                <a:avLst/>
                <a:gdLst>
                  <a:gd name="connsiteX0" fmla="*/ 293298 w 293298"/>
                  <a:gd name="connsiteY0" fmla="*/ 0 h 586596"/>
                  <a:gd name="connsiteX1" fmla="*/ 293298 w 293298"/>
                  <a:gd name="connsiteY1" fmla="*/ 586596 h 586596"/>
                  <a:gd name="connsiteX2" fmla="*/ 0 w 293298"/>
                  <a:gd name="connsiteY2" fmla="*/ 293298 h 586596"/>
                  <a:gd name="connsiteX3" fmla="*/ 293298 w 293298"/>
                  <a:gd name="connsiteY3" fmla="*/ 0 h 586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3298" h="586596">
                    <a:moveTo>
                      <a:pt x="293298" y="0"/>
                    </a:moveTo>
                    <a:lnTo>
                      <a:pt x="293298" y="586596"/>
                    </a:lnTo>
                    <a:cubicBezTo>
                      <a:pt x="131314" y="586596"/>
                      <a:pt x="0" y="455282"/>
                      <a:pt x="0" y="293298"/>
                    </a:cubicBezTo>
                    <a:cubicBezTo>
                      <a:pt x="0" y="131314"/>
                      <a:pt x="131314" y="0"/>
                      <a:pt x="293298" y="0"/>
                    </a:cubicBezTo>
                    <a:close/>
                  </a:path>
                </a:pathLst>
              </a:custGeom>
              <a:solidFill>
                <a:srgbClr val="297DE5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14300">
                  <a:sysClr val="window" lastClr="FFFFFF"/>
                </a:inn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Demi Cond"/>
                  <a:ea typeface="思源黑体 CN Regular"/>
                  <a:cs typeface="+mn-cs"/>
                </a:endParaRPr>
              </a:p>
            </p:txBody>
          </p:sp>
          <p:sp>
            <p:nvSpPr>
              <p:cNvPr id="11" name="箭头: V 形 13">
                <a:extLst>
                  <a:ext uri="{FF2B5EF4-FFF2-40B4-BE49-F238E27FC236}">
                    <a16:creationId xmlns:a16="http://schemas.microsoft.com/office/drawing/2014/main" id="{2A5BB494-9429-C73D-96EF-AAB2EE5D4417}"/>
                  </a:ext>
                </a:extLst>
              </p:cNvPr>
              <p:cNvSpPr/>
              <p:nvPr/>
            </p:nvSpPr>
            <p:spPr>
              <a:xfrm>
                <a:off x="3081303" y="2259985"/>
                <a:ext cx="66866" cy="103956"/>
              </a:xfrm>
              <a:custGeom>
                <a:avLst/>
                <a:gdLst>
                  <a:gd name="connsiteX0" fmla="*/ 108211 w 782477"/>
                  <a:gd name="connsiteY0" fmla="*/ 0 h 1216506"/>
                  <a:gd name="connsiteX1" fmla="*/ 174299 w 782477"/>
                  <a:gd name="connsiteY1" fmla="*/ 0 h 1216506"/>
                  <a:gd name="connsiteX2" fmla="*/ 250671 w 782477"/>
                  <a:gd name="connsiteY2" fmla="*/ 31637 h 1216506"/>
                  <a:gd name="connsiteX3" fmla="*/ 750867 w 782477"/>
                  <a:gd name="connsiteY3" fmla="*/ 531890 h 1216506"/>
                  <a:gd name="connsiteX4" fmla="*/ 750867 w 782477"/>
                  <a:gd name="connsiteY4" fmla="*/ 684616 h 1216506"/>
                  <a:gd name="connsiteX5" fmla="*/ 250671 w 782477"/>
                  <a:gd name="connsiteY5" fmla="*/ 1184869 h 1216506"/>
                  <a:gd name="connsiteX6" fmla="*/ 174299 w 782477"/>
                  <a:gd name="connsiteY6" fmla="*/ 1216506 h 1216506"/>
                  <a:gd name="connsiteX7" fmla="*/ 108211 w 782477"/>
                  <a:gd name="connsiteY7" fmla="*/ 1216506 h 1216506"/>
                  <a:gd name="connsiteX8" fmla="*/ 31839 w 782477"/>
                  <a:gd name="connsiteY8" fmla="*/ 1032143 h 1216506"/>
                  <a:gd name="connsiteX9" fmla="*/ 379326 w 782477"/>
                  <a:gd name="connsiteY9" fmla="*/ 684616 h 1216506"/>
                  <a:gd name="connsiteX10" fmla="*/ 379326 w 782477"/>
                  <a:gd name="connsiteY10" fmla="*/ 531890 h 1216506"/>
                  <a:gd name="connsiteX11" fmla="*/ 31839 w 782477"/>
                  <a:gd name="connsiteY11" fmla="*/ 184363 h 1216506"/>
                  <a:gd name="connsiteX12" fmla="*/ 108211 w 782477"/>
                  <a:gd name="connsiteY12" fmla="*/ 0 h 1216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82477" h="1216506">
                    <a:moveTo>
                      <a:pt x="108211" y="0"/>
                    </a:moveTo>
                    <a:lnTo>
                      <a:pt x="174299" y="0"/>
                    </a:lnTo>
                    <a:cubicBezTo>
                      <a:pt x="202932" y="0"/>
                      <a:pt x="230426" y="11389"/>
                      <a:pt x="250671" y="31637"/>
                    </a:cubicBezTo>
                    <a:lnTo>
                      <a:pt x="750867" y="531890"/>
                    </a:lnTo>
                    <a:cubicBezTo>
                      <a:pt x="793014" y="574042"/>
                      <a:pt x="793014" y="642464"/>
                      <a:pt x="750867" y="684616"/>
                    </a:cubicBezTo>
                    <a:lnTo>
                      <a:pt x="250671" y="1184869"/>
                    </a:lnTo>
                    <a:cubicBezTo>
                      <a:pt x="230426" y="1205117"/>
                      <a:pt x="202932" y="1216506"/>
                      <a:pt x="174299" y="1216506"/>
                    </a:cubicBezTo>
                    <a:lnTo>
                      <a:pt x="108211" y="1216506"/>
                    </a:lnTo>
                    <a:cubicBezTo>
                      <a:pt x="12007" y="1216506"/>
                      <a:pt x="-36183" y="1100173"/>
                      <a:pt x="31839" y="1032143"/>
                    </a:cubicBezTo>
                    <a:lnTo>
                      <a:pt x="379326" y="684616"/>
                    </a:lnTo>
                    <a:cubicBezTo>
                      <a:pt x="421473" y="642464"/>
                      <a:pt x="421473" y="574042"/>
                      <a:pt x="379326" y="531890"/>
                    </a:cubicBezTo>
                    <a:lnTo>
                      <a:pt x="31839" y="184363"/>
                    </a:lnTo>
                    <a:cubicBezTo>
                      <a:pt x="-36183" y="116333"/>
                      <a:pt x="12008" y="0"/>
                      <a:pt x="108211" y="0"/>
                    </a:cubicBezTo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Demi Cond"/>
                  <a:ea typeface="思源黑体 CN Regular"/>
                  <a:cs typeface="+mn-cs"/>
                </a:endParaRPr>
              </a:p>
            </p:txBody>
          </p:sp>
          <p:sp>
            <p:nvSpPr>
              <p:cNvPr id="12" name="箭头: V 形 13">
                <a:extLst>
                  <a:ext uri="{FF2B5EF4-FFF2-40B4-BE49-F238E27FC236}">
                    <a16:creationId xmlns:a16="http://schemas.microsoft.com/office/drawing/2014/main" id="{2279F46B-7D8C-EAB0-18B8-5B5D8EC0DA7F}"/>
                  </a:ext>
                </a:extLst>
              </p:cNvPr>
              <p:cNvSpPr/>
              <p:nvPr/>
            </p:nvSpPr>
            <p:spPr>
              <a:xfrm>
                <a:off x="3146508" y="2259985"/>
                <a:ext cx="66866" cy="103956"/>
              </a:xfrm>
              <a:custGeom>
                <a:avLst/>
                <a:gdLst>
                  <a:gd name="connsiteX0" fmla="*/ 108211 w 782477"/>
                  <a:gd name="connsiteY0" fmla="*/ 0 h 1216506"/>
                  <a:gd name="connsiteX1" fmla="*/ 174299 w 782477"/>
                  <a:gd name="connsiteY1" fmla="*/ 0 h 1216506"/>
                  <a:gd name="connsiteX2" fmla="*/ 250671 w 782477"/>
                  <a:gd name="connsiteY2" fmla="*/ 31637 h 1216506"/>
                  <a:gd name="connsiteX3" fmla="*/ 750867 w 782477"/>
                  <a:gd name="connsiteY3" fmla="*/ 531890 h 1216506"/>
                  <a:gd name="connsiteX4" fmla="*/ 750867 w 782477"/>
                  <a:gd name="connsiteY4" fmla="*/ 684616 h 1216506"/>
                  <a:gd name="connsiteX5" fmla="*/ 250671 w 782477"/>
                  <a:gd name="connsiteY5" fmla="*/ 1184869 h 1216506"/>
                  <a:gd name="connsiteX6" fmla="*/ 174299 w 782477"/>
                  <a:gd name="connsiteY6" fmla="*/ 1216506 h 1216506"/>
                  <a:gd name="connsiteX7" fmla="*/ 108211 w 782477"/>
                  <a:gd name="connsiteY7" fmla="*/ 1216506 h 1216506"/>
                  <a:gd name="connsiteX8" fmla="*/ 31839 w 782477"/>
                  <a:gd name="connsiteY8" fmla="*/ 1032143 h 1216506"/>
                  <a:gd name="connsiteX9" fmla="*/ 379326 w 782477"/>
                  <a:gd name="connsiteY9" fmla="*/ 684616 h 1216506"/>
                  <a:gd name="connsiteX10" fmla="*/ 379326 w 782477"/>
                  <a:gd name="connsiteY10" fmla="*/ 531890 h 1216506"/>
                  <a:gd name="connsiteX11" fmla="*/ 31839 w 782477"/>
                  <a:gd name="connsiteY11" fmla="*/ 184363 h 1216506"/>
                  <a:gd name="connsiteX12" fmla="*/ 108211 w 782477"/>
                  <a:gd name="connsiteY12" fmla="*/ 0 h 1216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82477" h="1216506">
                    <a:moveTo>
                      <a:pt x="108211" y="0"/>
                    </a:moveTo>
                    <a:lnTo>
                      <a:pt x="174299" y="0"/>
                    </a:lnTo>
                    <a:cubicBezTo>
                      <a:pt x="202932" y="0"/>
                      <a:pt x="230426" y="11389"/>
                      <a:pt x="250671" y="31637"/>
                    </a:cubicBezTo>
                    <a:lnTo>
                      <a:pt x="750867" y="531890"/>
                    </a:lnTo>
                    <a:cubicBezTo>
                      <a:pt x="793014" y="574042"/>
                      <a:pt x="793014" y="642464"/>
                      <a:pt x="750867" y="684616"/>
                    </a:cubicBezTo>
                    <a:lnTo>
                      <a:pt x="250671" y="1184869"/>
                    </a:lnTo>
                    <a:cubicBezTo>
                      <a:pt x="230426" y="1205117"/>
                      <a:pt x="202932" y="1216506"/>
                      <a:pt x="174299" y="1216506"/>
                    </a:cubicBezTo>
                    <a:lnTo>
                      <a:pt x="108211" y="1216506"/>
                    </a:lnTo>
                    <a:cubicBezTo>
                      <a:pt x="12007" y="1216506"/>
                      <a:pt x="-36183" y="1100173"/>
                      <a:pt x="31839" y="1032143"/>
                    </a:cubicBezTo>
                    <a:lnTo>
                      <a:pt x="379326" y="684616"/>
                    </a:lnTo>
                    <a:cubicBezTo>
                      <a:pt x="421473" y="642464"/>
                      <a:pt x="421473" y="574042"/>
                      <a:pt x="379326" y="531890"/>
                    </a:cubicBezTo>
                    <a:lnTo>
                      <a:pt x="31839" y="184363"/>
                    </a:lnTo>
                    <a:cubicBezTo>
                      <a:pt x="-36183" y="116333"/>
                      <a:pt x="12008" y="0"/>
                      <a:pt x="108211" y="0"/>
                    </a:cubicBezTo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Demi Cond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42D48E6-BEF4-4312-6A17-76B3F6CEDF36}"/>
                </a:ext>
              </a:extLst>
            </p:cNvPr>
            <p:cNvGrpSpPr/>
            <p:nvPr/>
          </p:nvGrpSpPr>
          <p:grpSpPr>
            <a:xfrm>
              <a:off x="8514415" y="2579931"/>
              <a:ext cx="293298" cy="586596"/>
              <a:chOff x="2972754" y="2002227"/>
              <a:chExt cx="293298" cy="586596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91BC17A7-A106-D1C9-FB8D-32B011F6D96B}"/>
                  </a:ext>
                </a:extLst>
              </p:cNvPr>
              <p:cNvSpPr/>
              <p:nvPr/>
            </p:nvSpPr>
            <p:spPr>
              <a:xfrm>
                <a:off x="2972754" y="2002227"/>
                <a:ext cx="293298" cy="586596"/>
              </a:xfrm>
              <a:custGeom>
                <a:avLst/>
                <a:gdLst>
                  <a:gd name="connsiteX0" fmla="*/ 293298 w 293298"/>
                  <a:gd name="connsiteY0" fmla="*/ 0 h 586596"/>
                  <a:gd name="connsiteX1" fmla="*/ 293298 w 293298"/>
                  <a:gd name="connsiteY1" fmla="*/ 586596 h 586596"/>
                  <a:gd name="connsiteX2" fmla="*/ 0 w 293298"/>
                  <a:gd name="connsiteY2" fmla="*/ 293298 h 586596"/>
                  <a:gd name="connsiteX3" fmla="*/ 293298 w 293298"/>
                  <a:gd name="connsiteY3" fmla="*/ 0 h 586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3298" h="586596">
                    <a:moveTo>
                      <a:pt x="293298" y="0"/>
                    </a:moveTo>
                    <a:lnTo>
                      <a:pt x="293298" y="586596"/>
                    </a:lnTo>
                    <a:cubicBezTo>
                      <a:pt x="131314" y="586596"/>
                      <a:pt x="0" y="455282"/>
                      <a:pt x="0" y="293298"/>
                    </a:cubicBezTo>
                    <a:cubicBezTo>
                      <a:pt x="0" y="131314"/>
                      <a:pt x="131314" y="0"/>
                      <a:pt x="293298" y="0"/>
                    </a:cubicBezTo>
                    <a:close/>
                  </a:path>
                </a:pathLst>
              </a:custGeom>
              <a:solidFill>
                <a:srgbClr val="297DE5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14300">
                  <a:sysClr val="window" lastClr="FFFFFF"/>
                </a:inn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Demi Cond"/>
                  <a:ea typeface="思源黑体 CN Regular"/>
                  <a:cs typeface="+mn-cs"/>
                </a:endParaRPr>
              </a:p>
            </p:txBody>
          </p:sp>
          <p:sp>
            <p:nvSpPr>
              <p:cNvPr id="17" name="箭头: V 形 13">
                <a:extLst>
                  <a:ext uri="{FF2B5EF4-FFF2-40B4-BE49-F238E27FC236}">
                    <a16:creationId xmlns:a16="http://schemas.microsoft.com/office/drawing/2014/main" id="{627F537A-586F-8E3F-7D20-7362AF00E4D4}"/>
                  </a:ext>
                </a:extLst>
              </p:cNvPr>
              <p:cNvSpPr/>
              <p:nvPr/>
            </p:nvSpPr>
            <p:spPr>
              <a:xfrm>
                <a:off x="3081303" y="2259985"/>
                <a:ext cx="66866" cy="103956"/>
              </a:xfrm>
              <a:custGeom>
                <a:avLst/>
                <a:gdLst>
                  <a:gd name="connsiteX0" fmla="*/ 108211 w 782477"/>
                  <a:gd name="connsiteY0" fmla="*/ 0 h 1216506"/>
                  <a:gd name="connsiteX1" fmla="*/ 174299 w 782477"/>
                  <a:gd name="connsiteY1" fmla="*/ 0 h 1216506"/>
                  <a:gd name="connsiteX2" fmla="*/ 250671 w 782477"/>
                  <a:gd name="connsiteY2" fmla="*/ 31637 h 1216506"/>
                  <a:gd name="connsiteX3" fmla="*/ 750867 w 782477"/>
                  <a:gd name="connsiteY3" fmla="*/ 531890 h 1216506"/>
                  <a:gd name="connsiteX4" fmla="*/ 750867 w 782477"/>
                  <a:gd name="connsiteY4" fmla="*/ 684616 h 1216506"/>
                  <a:gd name="connsiteX5" fmla="*/ 250671 w 782477"/>
                  <a:gd name="connsiteY5" fmla="*/ 1184869 h 1216506"/>
                  <a:gd name="connsiteX6" fmla="*/ 174299 w 782477"/>
                  <a:gd name="connsiteY6" fmla="*/ 1216506 h 1216506"/>
                  <a:gd name="connsiteX7" fmla="*/ 108211 w 782477"/>
                  <a:gd name="connsiteY7" fmla="*/ 1216506 h 1216506"/>
                  <a:gd name="connsiteX8" fmla="*/ 31839 w 782477"/>
                  <a:gd name="connsiteY8" fmla="*/ 1032143 h 1216506"/>
                  <a:gd name="connsiteX9" fmla="*/ 379326 w 782477"/>
                  <a:gd name="connsiteY9" fmla="*/ 684616 h 1216506"/>
                  <a:gd name="connsiteX10" fmla="*/ 379326 w 782477"/>
                  <a:gd name="connsiteY10" fmla="*/ 531890 h 1216506"/>
                  <a:gd name="connsiteX11" fmla="*/ 31839 w 782477"/>
                  <a:gd name="connsiteY11" fmla="*/ 184363 h 1216506"/>
                  <a:gd name="connsiteX12" fmla="*/ 108211 w 782477"/>
                  <a:gd name="connsiteY12" fmla="*/ 0 h 1216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82477" h="1216506">
                    <a:moveTo>
                      <a:pt x="108211" y="0"/>
                    </a:moveTo>
                    <a:lnTo>
                      <a:pt x="174299" y="0"/>
                    </a:lnTo>
                    <a:cubicBezTo>
                      <a:pt x="202932" y="0"/>
                      <a:pt x="230426" y="11389"/>
                      <a:pt x="250671" y="31637"/>
                    </a:cubicBezTo>
                    <a:lnTo>
                      <a:pt x="750867" y="531890"/>
                    </a:lnTo>
                    <a:cubicBezTo>
                      <a:pt x="793014" y="574042"/>
                      <a:pt x="793014" y="642464"/>
                      <a:pt x="750867" y="684616"/>
                    </a:cubicBezTo>
                    <a:lnTo>
                      <a:pt x="250671" y="1184869"/>
                    </a:lnTo>
                    <a:cubicBezTo>
                      <a:pt x="230426" y="1205117"/>
                      <a:pt x="202932" y="1216506"/>
                      <a:pt x="174299" y="1216506"/>
                    </a:cubicBezTo>
                    <a:lnTo>
                      <a:pt x="108211" y="1216506"/>
                    </a:lnTo>
                    <a:cubicBezTo>
                      <a:pt x="12007" y="1216506"/>
                      <a:pt x="-36183" y="1100173"/>
                      <a:pt x="31839" y="1032143"/>
                    </a:cubicBezTo>
                    <a:lnTo>
                      <a:pt x="379326" y="684616"/>
                    </a:lnTo>
                    <a:cubicBezTo>
                      <a:pt x="421473" y="642464"/>
                      <a:pt x="421473" y="574042"/>
                      <a:pt x="379326" y="531890"/>
                    </a:cubicBezTo>
                    <a:lnTo>
                      <a:pt x="31839" y="184363"/>
                    </a:lnTo>
                    <a:cubicBezTo>
                      <a:pt x="-36183" y="116333"/>
                      <a:pt x="12008" y="0"/>
                      <a:pt x="108211" y="0"/>
                    </a:cubicBezTo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Demi Cond"/>
                  <a:ea typeface="思源黑体 CN Regular"/>
                  <a:cs typeface="+mn-cs"/>
                </a:endParaRPr>
              </a:p>
            </p:txBody>
          </p:sp>
          <p:sp>
            <p:nvSpPr>
              <p:cNvPr id="18" name="箭头: V 形 13">
                <a:extLst>
                  <a:ext uri="{FF2B5EF4-FFF2-40B4-BE49-F238E27FC236}">
                    <a16:creationId xmlns:a16="http://schemas.microsoft.com/office/drawing/2014/main" id="{1AE05B2E-6594-06A1-F0E7-B41D74099B4D}"/>
                  </a:ext>
                </a:extLst>
              </p:cNvPr>
              <p:cNvSpPr/>
              <p:nvPr/>
            </p:nvSpPr>
            <p:spPr>
              <a:xfrm>
                <a:off x="3146508" y="2259985"/>
                <a:ext cx="66866" cy="103956"/>
              </a:xfrm>
              <a:custGeom>
                <a:avLst/>
                <a:gdLst>
                  <a:gd name="connsiteX0" fmla="*/ 108211 w 782477"/>
                  <a:gd name="connsiteY0" fmla="*/ 0 h 1216506"/>
                  <a:gd name="connsiteX1" fmla="*/ 174299 w 782477"/>
                  <a:gd name="connsiteY1" fmla="*/ 0 h 1216506"/>
                  <a:gd name="connsiteX2" fmla="*/ 250671 w 782477"/>
                  <a:gd name="connsiteY2" fmla="*/ 31637 h 1216506"/>
                  <a:gd name="connsiteX3" fmla="*/ 750867 w 782477"/>
                  <a:gd name="connsiteY3" fmla="*/ 531890 h 1216506"/>
                  <a:gd name="connsiteX4" fmla="*/ 750867 w 782477"/>
                  <a:gd name="connsiteY4" fmla="*/ 684616 h 1216506"/>
                  <a:gd name="connsiteX5" fmla="*/ 250671 w 782477"/>
                  <a:gd name="connsiteY5" fmla="*/ 1184869 h 1216506"/>
                  <a:gd name="connsiteX6" fmla="*/ 174299 w 782477"/>
                  <a:gd name="connsiteY6" fmla="*/ 1216506 h 1216506"/>
                  <a:gd name="connsiteX7" fmla="*/ 108211 w 782477"/>
                  <a:gd name="connsiteY7" fmla="*/ 1216506 h 1216506"/>
                  <a:gd name="connsiteX8" fmla="*/ 31839 w 782477"/>
                  <a:gd name="connsiteY8" fmla="*/ 1032143 h 1216506"/>
                  <a:gd name="connsiteX9" fmla="*/ 379326 w 782477"/>
                  <a:gd name="connsiteY9" fmla="*/ 684616 h 1216506"/>
                  <a:gd name="connsiteX10" fmla="*/ 379326 w 782477"/>
                  <a:gd name="connsiteY10" fmla="*/ 531890 h 1216506"/>
                  <a:gd name="connsiteX11" fmla="*/ 31839 w 782477"/>
                  <a:gd name="connsiteY11" fmla="*/ 184363 h 1216506"/>
                  <a:gd name="connsiteX12" fmla="*/ 108211 w 782477"/>
                  <a:gd name="connsiteY12" fmla="*/ 0 h 1216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82477" h="1216506">
                    <a:moveTo>
                      <a:pt x="108211" y="0"/>
                    </a:moveTo>
                    <a:lnTo>
                      <a:pt x="174299" y="0"/>
                    </a:lnTo>
                    <a:cubicBezTo>
                      <a:pt x="202932" y="0"/>
                      <a:pt x="230426" y="11389"/>
                      <a:pt x="250671" y="31637"/>
                    </a:cubicBezTo>
                    <a:lnTo>
                      <a:pt x="750867" y="531890"/>
                    </a:lnTo>
                    <a:cubicBezTo>
                      <a:pt x="793014" y="574042"/>
                      <a:pt x="793014" y="642464"/>
                      <a:pt x="750867" y="684616"/>
                    </a:cubicBezTo>
                    <a:lnTo>
                      <a:pt x="250671" y="1184869"/>
                    </a:lnTo>
                    <a:cubicBezTo>
                      <a:pt x="230426" y="1205117"/>
                      <a:pt x="202932" y="1216506"/>
                      <a:pt x="174299" y="1216506"/>
                    </a:cubicBezTo>
                    <a:lnTo>
                      <a:pt x="108211" y="1216506"/>
                    </a:lnTo>
                    <a:cubicBezTo>
                      <a:pt x="12007" y="1216506"/>
                      <a:pt x="-36183" y="1100173"/>
                      <a:pt x="31839" y="1032143"/>
                    </a:cubicBezTo>
                    <a:lnTo>
                      <a:pt x="379326" y="684616"/>
                    </a:lnTo>
                    <a:cubicBezTo>
                      <a:pt x="421473" y="642464"/>
                      <a:pt x="421473" y="574042"/>
                      <a:pt x="379326" y="531890"/>
                    </a:cubicBezTo>
                    <a:lnTo>
                      <a:pt x="31839" y="184363"/>
                    </a:lnTo>
                    <a:cubicBezTo>
                      <a:pt x="-36183" y="116333"/>
                      <a:pt x="12008" y="0"/>
                      <a:pt x="108211" y="0"/>
                    </a:cubicBezTo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Demi Cond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1D9DE2B8-006F-BF1D-364C-7707B68C3E14}"/>
                </a:ext>
              </a:extLst>
            </p:cNvPr>
            <p:cNvGrpSpPr/>
            <p:nvPr/>
          </p:nvGrpSpPr>
          <p:grpSpPr>
            <a:xfrm>
              <a:off x="11347318" y="2579931"/>
              <a:ext cx="293298" cy="586596"/>
              <a:chOff x="2972754" y="2002227"/>
              <a:chExt cx="293298" cy="586596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CC6E0CB1-8959-0312-F993-176CE75B93DE}"/>
                  </a:ext>
                </a:extLst>
              </p:cNvPr>
              <p:cNvSpPr/>
              <p:nvPr/>
            </p:nvSpPr>
            <p:spPr>
              <a:xfrm>
                <a:off x="2972754" y="2002227"/>
                <a:ext cx="293298" cy="586596"/>
              </a:xfrm>
              <a:custGeom>
                <a:avLst/>
                <a:gdLst>
                  <a:gd name="connsiteX0" fmla="*/ 293298 w 293298"/>
                  <a:gd name="connsiteY0" fmla="*/ 0 h 586596"/>
                  <a:gd name="connsiteX1" fmla="*/ 293298 w 293298"/>
                  <a:gd name="connsiteY1" fmla="*/ 586596 h 586596"/>
                  <a:gd name="connsiteX2" fmla="*/ 0 w 293298"/>
                  <a:gd name="connsiteY2" fmla="*/ 293298 h 586596"/>
                  <a:gd name="connsiteX3" fmla="*/ 293298 w 293298"/>
                  <a:gd name="connsiteY3" fmla="*/ 0 h 586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3298" h="586596">
                    <a:moveTo>
                      <a:pt x="293298" y="0"/>
                    </a:moveTo>
                    <a:lnTo>
                      <a:pt x="293298" y="586596"/>
                    </a:lnTo>
                    <a:cubicBezTo>
                      <a:pt x="131314" y="586596"/>
                      <a:pt x="0" y="455282"/>
                      <a:pt x="0" y="293298"/>
                    </a:cubicBezTo>
                    <a:cubicBezTo>
                      <a:pt x="0" y="131314"/>
                      <a:pt x="131314" y="0"/>
                      <a:pt x="293298" y="0"/>
                    </a:cubicBezTo>
                    <a:close/>
                  </a:path>
                </a:pathLst>
              </a:custGeom>
              <a:solidFill>
                <a:srgbClr val="297DE5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14300">
                  <a:sysClr val="window" lastClr="FFFFFF"/>
                </a:inn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Demi Cond"/>
                  <a:ea typeface="思源黑体 CN Regular"/>
                  <a:cs typeface="+mn-cs"/>
                </a:endParaRPr>
              </a:p>
            </p:txBody>
          </p:sp>
          <p:sp>
            <p:nvSpPr>
              <p:cNvPr id="21" name="箭头: V 形 13">
                <a:extLst>
                  <a:ext uri="{FF2B5EF4-FFF2-40B4-BE49-F238E27FC236}">
                    <a16:creationId xmlns:a16="http://schemas.microsoft.com/office/drawing/2014/main" id="{6F6A2A63-62ED-2205-CDC0-1D0B62E4009E}"/>
                  </a:ext>
                </a:extLst>
              </p:cNvPr>
              <p:cNvSpPr/>
              <p:nvPr/>
            </p:nvSpPr>
            <p:spPr>
              <a:xfrm>
                <a:off x="3081303" y="2259985"/>
                <a:ext cx="66866" cy="103956"/>
              </a:xfrm>
              <a:custGeom>
                <a:avLst/>
                <a:gdLst>
                  <a:gd name="connsiteX0" fmla="*/ 108211 w 782477"/>
                  <a:gd name="connsiteY0" fmla="*/ 0 h 1216506"/>
                  <a:gd name="connsiteX1" fmla="*/ 174299 w 782477"/>
                  <a:gd name="connsiteY1" fmla="*/ 0 h 1216506"/>
                  <a:gd name="connsiteX2" fmla="*/ 250671 w 782477"/>
                  <a:gd name="connsiteY2" fmla="*/ 31637 h 1216506"/>
                  <a:gd name="connsiteX3" fmla="*/ 750867 w 782477"/>
                  <a:gd name="connsiteY3" fmla="*/ 531890 h 1216506"/>
                  <a:gd name="connsiteX4" fmla="*/ 750867 w 782477"/>
                  <a:gd name="connsiteY4" fmla="*/ 684616 h 1216506"/>
                  <a:gd name="connsiteX5" fmla="*/ 250671 w 782477"/>
                  <a:gd name="connsiteY5" fmla="*/ 1184869 h 1216506"/>
                  <a:gd name="connsiteX6" fmla="*/ 174299 w 782477"/>
                  <a:gd name="connsiteY6" fmla="*/ 1216506 h 1216506"/>
                  <a:gd name="connsiteX7" fmla="*/ 108211 w 782477"/>
                  <a:gd name="connsiteY7" fmla="*/ 1216506 h 1216506"/>
                  <a:gd name="connsiteX8" fmla="*/ 31839 w 782477"/>
                  <a:gd name="connsiteY8" fmla="*/ 1032143 h 1216506"/>
                  <a:gd name="connsiteX9" fmla="*/ 379326 w 782477"/>
                  <a:gd name="connsiteY9" fmla="*/ 684616 h 1216506"/>
                  <a:gd name="connsiteX10" fmla="*/ 379326 w 782477"/>
                  <a:gd name="connsiteY10" fmla="*/ 531890 h 1216506"/>
                  <a:gd name="connsiteX11" fmla="*/ 31839 w 782477"/>
                  <a:gd name="connsiteY11" fmla="*/ 184363 h 1216506"/>
                  <a:gd name="connsiteX12" fmla="*/ 108211 w 782477"/>
                  <a:gd name="connsiteY12" fmla="*/ 0 h 1216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82477" h="1216506">
                    <a:moveTo>
                      <a:pt x="108211" y="0"/>
                    </a:moveTo>
                    <a:lnTo>
                      <a:pt x="174299" y="0"/>
                    </a:lnTo>
                    <a:cubicBezTo>
                      <a:pt x="202932" y="0"/>
                      <a:pt x="230426" y="11389"/>
                      <a:pt x="250671" y="31637"/>
                    </a:cubicBezTo>
                    <a:lnTo>
                      <a:pt x="750867" y="531890"/>
                    </a:lnTo>
                    <a:cubicBezTo>
                      <a:pt x="793014" y="574042"/>
                      <a:pt x="793014" y="642464"/>
                      <a:pt x="750867" y="684616"/>
                    </a:cubicBezTo>
                    <a:lnTo>
                      <a:pt x="250671" y="1184869"/>
                    </a:lnTo>
                    <a:cubicBezTo>
                      <a:pt x="230426" y="1205117"/>
                      <a:pt x="202932" y="1216506"/>
                      <a:pt x="174299" y="1216506"/>
                    </a:cubicBezTo>
                    <a:lnTo>
                      <a:pt x="108211" y="1216506"/>
                    </a:lnTo>
                    <a:cubicBezTo>
                      <a:pt x="12007" y="1216506"/>
                      <a:pt x="-36183" y="1100173"/>
                      <a:pt x="31839" y="1032143"/>
                    </a:cubicBezTo>
                    <a:lnTo>
                      <a:pt x="379326" y="684616"/>
                    </a:lnTo>
                    <a:cubicBezTo>
                      <a:pt x="421473" y="642464"/>
                      <a:pt x="421473" y="574042"/>
                      <a:pt x="379326" y="531890"/>
                    </a:cubicBezTo>
                    <a:lnTo>
                      <a:pt x="31839" y="184363"/>
                    </a:lnTo>
                    <a:cubicBezTo>
                      <a:pt x="-36183" y="116333"/>
                      <a:pt x="12008" y="0"/>
                      <a:pt x="108211" y="0"/>
                    </a:cubicBezTo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Demi Cond"/>
                  <a:ea typeface="思源黑体 CN Regular"/>
                  <a:cs typeface="+mn-cs"/>
                </a:endParaRPr>
              </a:p>
            </p:txBody>
          </p:sp>
          <p:sp>
            <p:nvSpPr>
              <p:cNvPr id="22" name="箭头: V 形 13">
                <a:extLst>
                  <a:ext uri="{FF2B5EF4-FFF2-40B4-BE49-F238E27FC236}">
                    <a16:creationId xmlns:a16="http://schemas.microsoft.com/office/drawing/2014/main" id="{66B7C2FC-3577-9873-4E0E-E177D98D53FA}"/>
                  </a:ext>
                </a:extLst>
              </p:cNvPr>
              <p:cNvSpPr/>
              <p:nvPr/>
            </p:nvSpPr>
            <p:spPr>
              <a:xfrm>
                <a:off x="3146508" y="2259985"/>
                <a:ext cx="66866" cy="103956"/>
              </a:xfrm>
              <a:custGeom>
                <a:avLst/>
                <a:gdLst>
                  <a:gd name="connsiteX0" fmla="*/ 108211 w 782477"/>
                  <a:gd name="connsiteY0" fmla="*/ 0 h 1216506"/>
                  <a:gd name="connsiteX1" fmla="*/ 174299 w 782477"/>
                  <a:gd name="connsiteY1" fmla="*/ 0 h 1216506"/>
                  <a:gd name="connsiteX2" fmla="*/ 250671 w 782477"/>
                  <a:gd name="connsiteY2" fmla="*/ 31637 h 1216506"/>
                  <a:gd name="connsiteX3" fmla="*/ 750867 w 782477"/>
                  <a:gd name="connsiteY3" fmla="*/ 531890 h 1216506"/>
                  <a:gd name="connsiteX4" fmla="*/ 750867 w 782477"/>
                  <a:gd name="connsiteY4" fmla="*/ 684616 h 1216506"/>
                  <a:gd name="connsiteX5" fmla="*/ 250671 w 782477"/>
                  <a:gd name="connsiteY5" fmla="*/ 1184869 h 1216506"/>
                  <a:gd name="connsiteX6" fmla="*/ 174299 w 782477"/>
                  <a:gd name="connsiteY6" fmla="*/ 1216506 h 1216506"/>
                  <a:gd name="connsiteX7" fmla="*/ 108211 w 782477"/>
                  <a:gd name="connsiteY7" fmla="*/ 1216506 h 1216506"/>
                  <a:gd name="connsiteX8" fmla="*/ 31839 w 782477"/>
                  <a:gd name="connsiteY8" fmla="*/ 1032143 h 1216506"/>
                  <a:gd name="connsiteX9" fmla="*/ 379326 w 782477"/>
                  <a:gd name="connsiteY9" fmla="*/ 684616 h 1216506"/>
                  <a:gd name="connsiteX10" fmla="*/ 379326 w 782477"/>
                  <a:gd name="connsiteY10" fmla="*/ 531890 h 1216506"/>
                  <a:gd name="connsiteX11" fmla="*/ 31839 w 782477"/>
                  <a:gd name="connsiteY11" fmla="*/ 184363 h 1216506"/>
                  <a:gd name="connsiteX12" fmla="*/ 108211 w 782477"/>
                  <a:gd name="connsiteY12" fmla="*/ 0 h 1216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82477" h="1216506">
                    <a:moveTo>
                      <a:pt x="108211" y="0"/>
                    </a:moveTo>
                    <a:lnTo>
                      <a:pt x="174299" y="0"/>
                    </a:lnTo>
                    <a:cubicBezTo>
                      <a:pt x="202932" y="0"/>
                      <a:pt x="230426" y="11389"/>
                      <a:pt x="250671" y="31637"/>
                    </a:cubicBezTo>
                    <a:lnTo>
                      <a:pt x="750867" y="531890"/>
                    </a:lnTo>
                    <a:cubicBezTo>
                      <a:pt x="793014" y="574042"/>
                      <a:pt x="793014" y="642464"/>
                      <a:pt x="750867" y="684616"/>
                    </a:cubicBezTo>
                    <a:lnTo>
                      <a:pt x="250671" y="1184869"/>
                    </a:lnTo>
                    <a:cubicBezTo>
                      <a:pt x="230426" y="1205117"/>
                      <a:pt x="202932" y="1216506"/>
                      <a:pt x="174299" y="1216506"/>
                    </a:cubicBezTo>
                    <a:lnTo>
                      <a:pt x="108211" y="1216506"/>
                    </a:lnTo>
                    <a:cubicBezTo>
                      <a:pt x="12007" y="1216506"/>
                      <a:pt x="-36183" y="1100173"/>
                      <a:pt x="31839" y="1032143"/>
                    </a:cubicBezTo>
                    <a:lnTo>
                      <a:pt x="379326" y="684616"/>
                    </a:lnTo>
                    <a:cubicBezTo>
                      <a:pt x="421473" y="642464"/>
                      <a:pt x="421473" y="574042"/>
                      <a:pt x="379326" y="531890"/>
                    </a:cubicBezTo>
                    <a:lnTo>
                      <a:pt x="31839" y="184363"/>
                    </a:lnTo>
                    <a:cubicBezTo>
                      <a:pt x="-36183" y="116333"/>
                      <a:pt x="12008" y="0"/>
                      <a:pt x="108211" y="0"/>
                    </a:cubicBezTo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Demi Cond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258" name="组合 257">
              <a:extLst>
                <a:ext uri="{FF2B5EF4-FFF2-40B4-BE49-F238E27FC236}">
                  <a16:creationId xmlns:a16="http://schemas.microsoft.com/office/drawing/2014/main" id="{A844BC9C-297F-55AF-A487-D4571194807A}"/>
                </a:ext>
              </a:extLst>
            </p:cNvPr>
            <p:cNvGrpSpPr/>
            <p:nvPr/>
          </p:nvGrpSpPr>
          <p:grpSpPr>
            <a:xfrm>
              <a:off x="595633" y="889092"/>
              <a:ext cx="496008" cy="436723"/>
              <a:chOff x="595633" y="889092"/>
              <a:chExt cx="496008" cy="436723"/>
            </a:xfrm>
            <a:scene3d>
              <a:camera prst="perspectiveRight"/>
              <a:lightRig rig="threePt" dir="t"/>
            </a:scene3d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47313BCF-EA6D-FA2E-76EE-B0F1677089D6}"/>
                  </a:ext>
                </a:extLst>
              </p:cNvPr>
              <p:cNvSpPr/>
              <p:nvPr/>
            </p:nvSpPr>
            <p:spPr>
              <a:xfrm>
                <a:off x="595633" y="1055283"/>
                <a:ext cx="496008" cy="270532"/>
              </a:xfrm>
              <a:custGeom>
                <a:avLst/>
                <a:gdLst>
                  <a:gd name="connsiteX0" fmla="*/ 148871 w 814146"/>
                  <a:gd name="connsiteY0" fmla="*/ 0 h 444050"/>
                  <a:gd name="connsiteX1" fmla="*/ 712586 w 814146"/>
                  <a:gd name="connsiteY1" fmla="*/ 0 h 444050"/>
                  <a:gd name="connsiteX2" fmla="*/ 737819 w 814146"/>
                  <a:gd name="connsiteY2" fmla="*/ 18670 h 444050"/>
                  <a:gd name="connsiteX3" fmla="*/ 814146 w 814146"/>
                  <a:gd name="connsiteY3" fmla="*/ 171215 h 444050"/>
                  <a:gd name="connsiteX4" fmla="*/ 367226 w 814146"/>
                  <a:gd name="connsiteY4" fmla="*/ 444050 h 444050"/>
                  <a:gd name="connsiteX5" fmla="*/ 51206 w 814146"/>
                  <a:gd name="connsiteY5" fmla="*/ 364139 h 444050"/>
                  <a:gd name="connsiteX6" fmla="*/ 0 w 814146"/>
                  <a:gd name="connsiteY6" fmla="*/ 326251 h 444050"/>
                  <a:gd name="connsiteX7" fmla="*/ 0 w 814146"/>
                  <a:gd name="connsiteY7" fmla="*/ 148871 h 444050"/>
                  <a:gd name="connsiteX8" fmla="*/ 148871 w 814146"/>
                  <a:gd name="connsiteY8" fmla="*/ 0 h 444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4146" h="444050">
                    <a:moveTo>
                      <a:pt x="148871" y="0"/>
                    </a:moveTo>
                    <a:lnTo>
                      <a:pt x="712586" y="0"/>
                    </a:lnTo>
                    <a:lnTo>
                      <a:pt x="737819" y="18670"/>
                    </a:lnTo>
                    <a:cubicBezTo>
                      <a:pt x="786008" y="62215"/>
                      <a:pt x="814146" y="114709"/>
                      <a:pt x="814146" y="171215"/>
                    </a:cubicBezTo>
                    <a:cubicBezTo>
                      <a:pt x="814146" y="321898"/>
                      <a:pt x="614053" y="444050"/>
                      <a:pt x="367226" y="444050"/>
                    </a:cubicBezTo>
                    <a:cubicBezTo>
                      <a:pt x="243813" y="444050"/>
                      <a:pt x="132083" y="413512"/>
                      <a:pt x="51206" y="364139"/>
                    </a:cubicBezTo>
                    <a:lnTo>
                      <a:pt x="0" y="326251"/>
                    </a:lnTo>
                    <a:lnTo>
                      <a:pt x="0" y="148871"/>
                    </a:lnTo>
                    <a:cubicBezTo>
                      <a:pt x="0" y="66652"/>
                      <a:pt x="66652" y="0"/>
                      <a:pt x="148871" y="0"/>
                    </a:cubicBezTo>
                    <a:close/>
                  </a:path>
                </a:pathLst>
              </a:custGeom>
              <a:solidFill>
                <a:srgbClr val="BDDFFF">
                  <a:alpha val="2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Demi Cond"/>
                  <a:ea typeface="思源黑体 CN Regular"/>
                  <a:cs typeface="+mn-cs"/>
                </a:endParaRPr>
              </a:p>
            </p:txBody>
          </p:sp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id="{669D49D5-E049-F284-9E65-08A55F8AEE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colorTemperature colorTemp="59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flipH="1">
                <a:off x="669017" y="889092"/>
                <a:ext cx="323348" cy="317450"/>
              </a:xfrm>
              <a:prstGeom prst="rect">
                <a:avLst/>
              </a:prstGeom>
              <a:effectLst>
                <a:outerShdw blurRad="190500" dist="76200" dir="5400000" algn="t" rotWithShape="0">
                  <a:srgbClr val="3085ED">
                    <a:alpha val="40000"/>
                  </a:srgbClr>
                </a:outerShdw>
              </a:effectLst>
            </p:spPr>
          </p:pic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750594E6-F60A-71C7-E98E-A1DD4CCCB345}"/>
                </a:ext>
              </a:extLst>
            </p:cNvPr>
            <p:cNvGrpSpPr/>
            <p:nvPr/>
          </p:nvGrpSpPr>
          <p:grpSpPr>
            <a:xfrm>
              <a:off x="3335380" y="889092"/>
              <a:ext cx="528372" cy="400981"/>
              <a:chOff x="3423926" y="1243302"/>
              <a:chExt cx="814146" cy="589513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45834E75-43E7-A749-DFE9-BCF85A0B482A}"/>
                  </a:ext>
                </a:extLst>
              </p:cNvPr>
              <p:cNvSpPr/>
              <p:nvPr/>
            </p:nvSpPr>
            <p:spPr>
              <a:xfrm>
                <a:off x="3423926" y="1388765"/>
                <a:ext cx="814146" cy="444050"/>
              </a:xfrm>
              <a:custGeom>
                <a:avLst/>
                <a:gdLst>
                  <a:gd name="connsiteX0" fmla="*/ 148871 w 814146"/>
                  <a:gd name="connsiteY0" fmla="*/ 0 h 444050"/>
                  <a:gd name="connsiteX1" fmla="*/ 712586 w 814146"/>
                  <a:gd name="connsiteY1" fmla="*/ 0 h 444050"/>
                  <a:gd name="connsiteX2" fmla="*/ 737819 w 814146"/>
                  <a:gd name="connsiteY2" fmla="*/ 18670 h 444050"/>
                  <a:gd name="connsiteX3" fmla="*/ 814146 w 814146"/>
                  <a:gd name="connsiteY3" fmla="*/ 171215 h 444050"/>
                  <a:gd name="connsiteX4" fmla="*/ 367226 w 814146"/>
                  <a:gd name="connsiteY4" fmla="*/ 444050 h 444050"/>
                  <a:gd name="connsiteX5" fmla="*/ 51206 w 814146"/>
                  <a:gd name="connsiteY5" fmla="*/ 364139 h 444050"/>
                  <a:gd name="connsiteX6" fmla="*/ 0 w 814146"/>
                  <a:gd name="connsiteY6" fmla="*/ 326251 h 444050"/>
                  <a:gd name="connsiteX7" fmla="*/ 0 w 814146"/>
                  <a:gd name="connsiteY7" fmla="*/ 148871 h 444050"/>
                  <a:gd name="connsiteX8" fmla="*/ 148871 w 814146"/>
                  <a:gd name="connsiteY8" fmla="*/ 0 h 444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4146" h="444050">
                    <a:moveTo>
                      <a:pt x="148871" y="0"/>
                    </a:moveTo>
                    <a:lnTo>
                      <a:pt x="712586" y="0"/>
                    </a:lnTo>
                    <a:lnTo>
                      <a:pt x="737819" y="18670"/>
                    </a:lnTo>
                    <a:cubicBezTo>
                      <a:pt x="786008" y="62215"/>
                      <a:pt x="814146" y="114709"/>
                      <a:pt x="814146" y="171215"/>
                    </a:cubicBezTo>
                    <a:cubicBezTo>
                      <a:pt x="814146" y="321898"/>
                      <a:pt x="614053" y="444050"/>
                      <a:pt x="367226" y="444050"/>
                    </a:cubicBezTo>
                    <a:cubicBezTo>
                      <a:pt x="243813" y="444050"/>
                      <a:pt x="132083" y="413512"/>
                      <a:pt x="51206" y="364139"/>
                    </a:cubicBezTo>
                    <a:lnTo>
                      <a:pt x="0" y="326251"/>
                    </a:lnTo>
                    <a:lnTo>
                      <a:pt x="0" y="148871"/>
                    </a:lnTo>
                    <a:cubicBezTo>
                      <a:pt x="0" y="66652"/>
                      <a:pt x="66652" y="0"/>
                      <a:pt x="148871" y="0"/>
                    </a:cubicBezTo>
                    <a:close/>
                  </a:path>
                </a:pathLst>
              </a:custGeom>
              <a:solidFill>
                <a:srgbClr val="BDDFFF">
                  <a:alpha val="2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id="{4000EAB1-38B0-024B-B9AC-4AEA8945BA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563244" y="1243302"/>
                <a:ext cx="570387" cy="570387"/>
              </a:xfrm>
              <a:prstGeom prst="rect">
                <a:avLst/>
              </a:prstGeom>
              <a:effectLst>
                <a:outerShdw blurRad="190500" dist="76200" dir="5400000" algn="t" rotWithShape="0">
                  <a:srgbClr val="3085ED">
                    <a:alpha val="40000"/>
                  </a:srgbClr>
                </a:outerShdw>
              </a:effectLst>
            </p:spPr>
          </p:pic>
        </p:grpSp>
        <p:grpSp>
          <p:nvGrpSpPr>
            <p:cNvPr id="257" name="组合 256">
              <a:extLst>
                <a:ext uri="{FF2B5EF4-FFF2-40B4-BE49-F238E27FC236}">
                  <a16:creationId xmlns:a16="http://schemas.microsoft.com/office/drawing/2014/main" id="{06C1B511-F5DF-0096-5395-92FA8DDFE808}"/>
                </a:ext>
              </a:extLst>
            </p:cNvPr>
            <p:cNvGrpSpPr/>
            <p:nvPr/>
          </p:nvGrpSpPr>
          <p:grpSpPr>
            <a:xfrm>
              <a:off x="6292470" y="889092"/>
              <a:ext cx="493007" cy="396398"/>
              <a:chOff x="676469" y="3268172"/>
              <a:chExt cx="814146" cy="663318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C3F30C62-51C5-87D3-1654-100231637B68}"/>
                  </a:ext>
                </a:extLst>
              </p:cNvPr>
              <p:cNvSpPr/>
              <p:nvPr/>
            </p:nvSpPr>
            <p:spPr>
              <a:xfrm>
                <a:off x="676469" y="3487440"/>
                <a:ext cx="814146" cy="444050"/>
              </a:xfrm>
              <a:custGeom>
                <a:avLst/>
                <a:gdLst>
                  <a:gd name="connsiteX0" fmla="*/ 148871 w 814146"/>
                  <a:gd name="connsiteY0" fmla="*/ 0 h 444050"/>
                  <a:gd name="connsiteX1" fmla="*/ 712586 w 814146"/>
                  <a:gd name="connsiteY1" fmla="*/ 0 h 444050"/>
                  <a:gd name="connsiteX2" fmla="*/ 737819 w 814146"/>
                  <a:gd name="connsiteY2" fmla="*/ 18670 h 444050"/>
                  <a:gd name="connsiteX3" fmla="*/ 814146 w 814146"/>
                  <a:gd name="connsiteY3" fmla="*/ 171215 h 444050"/>
                  <a:gd name="connsiteX4" fmla="*/ 367226 w 814146"/>
                  <a:gd name="connsiteY4" fmla="*/ 444050 h 444050"/>
                  <a:gd name="connsiteX5" fmla="*/ 51206 w 814146"/>
                  <a:gd name="connsiteY5" fmla="*/ 364139 h 444050"/>
                  <a:gd name="connsiteX6" fmla="*/ 0 w 814146"/>
                  <a:gd name="connsiteY6" fmla="*/ 326251 h 444050"/>
                  <a:gd name="connsiteX7" fmla="*/ 0 w 814146"/>
                  <a:gd name="connsiteY7" fmla="*/ 148871 h 444050"/>
                  <a:gd name="connsiteX8" fmla="*/ 148871 w 814146"/>
                  <a:gd name="connsiteY8" fmla="*/ 0 h 444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4146" h="444050">
                    <a:moveTo>
                      <a:pt x="148871" y="0"/>
                    </a:moveTo>
                    <a:lnTo>
                      <a:pt x="712586" y="0"/>
                    </a:lnTo>
                    <a:lnTo>
                      <a:pt x="737819" y="18670"/>
                    </a:lnTo>
                    <a:cubicBezTo>
                      <a:pt x="786008" y="62215"/>
                      <a:pt x="814146" y="114709"/>
                      <a:pt x="814146" y="171215"/>
                    </a:cubicBezTo>
                    <a:cubicBezTo>
                      <a:pt x="814146" y="321898"/>
                      <a:pt x="614053" y="444050"/>
                      <a:pt x="367226" y="444050"/>
                    </a:cubicBezTo>
                    <a:cubicBezTo>
                      <a:pt x="243813" y="444050"/>
                      <a:pt x="132083" y="413512"/>
                      <a:pt x="51206" y="364139"/>
                    </a:cubicBezTo>
                    <a:lnTo>
                      <a:pt x="0" y="326251"/>
                    </a:lnTo>
                    <a:lnTo>
                      <a:pt x="0" y="148871"/>
                    </a:lnTo>
                    <a:cubicBezTo>
                      <a:pt x="0" y="66652"/>
                      <a:pt x="66652" y="0"/>
                      <a:pt x="148871" y="0"/>
                    </a:cubicBezTo>
                    <a:close/>
                  </a:path>
                </a:pathLst>
              </a:custGeom>
              <a:solidFill>
                <a:srgbClr val="BDDFFF">
                  <a:alpha val="2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pic>
            <p:nvPicPr>
              <p:cNvPr id="256" name="图片 255" descr="图片包含 游戏机, 桌子, 食物&#10;&#10;描述已自动生成">
                <a:extLst>
                  <a:ext uri="{FF2B5EF4-FFF2-40B4-BE49-F238E27FC236}">
                    <a16:creationId xmlns:a16="http://schemas.microsoft.com/office/drawing/2014/main" id="{DE0EE357-51E7-6EE2-71FA-A0D5959CF3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9714" y="3268172"/>
                <a:ext cx="637425" cy="637425"/>
              </a:xfrm>
              <a:prstGeom prst="rect">
                <a:avLst/>
              </a:prstGeom>
              <a:effectLst>
                <a:outerShdw blurRad="190500" dist="76200" dir="5400000" algn="t" rotWithShape="0">
                  <a:srgbClr val="3085ED">
                    <a:alpha val="40000"/>
                  </a:srgbClr>
                </a:outerShdw>
              </a:effectLst>
            </p:spPr>
          </p:pic>
        </p:grpSp>
        <p:grpSp>
          <p:nvGrpSpPr>
            <p:cNvPr id="261" name="组合 260">
              <a:extLst>
                <a:ext uri="{FF2B5EF4-FFF2-40B4-BE49-F238E27FC236}">
                  <a16:creationId xmlns:a16="http://schemas.microsoft.com/office/drawing/2014/main" id="{DDDF2A0E-4FD9-2AF5-7DF4-10C99F267B43}"/>
                </a:ext>
              </a:extLst>
            </p:cNvPr>
            <p:cNvGrpSpPr/>
            <p:nvPr/>
          </p:nvGrpSpPr>
          <p:grpSpPr>
            <a:xfrm>
              <a:off x="9115587" y="889092"/>
              <a:ext cx="508804" cy="395139"/>
              <a:chOff x="6171383" y="1200547"/>
              <a:chExt cx="814146" cy="632268"/>
            </a:xfrm>
            <a:scene3d>
              <a:camera prst="perspectiveLeft"/>
              <a:lightRig rig="threePt" dir="t"/>
            </a:scene3d>
          </p:grpSpPr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5E5C3E32-0500-4DEC-6058-E40D17F51E40}"/>
                  </a:ext>
                </a:extLst>
              </p:cNvPr>
              <p:cNvSpPr/>
              <p:nvPr/>
            </p:nvSpPr>
            <p:spPr>
              <a:xfrm>
                <a:off x="6171383" y="1388765"/>
                <a:ext cx="814146" cy="444050"/>
              </a:xfrm>
              <a:custGeom>
                <a:avLst/>
                <a:gdLst>
                  <a:gd name="connsiteX0" fmla="*/ 148871 w 814146"/>
                  <a:gd name="connsiteY0" fmla="*/ 0 h 444050"/>
                  <a:gd name="connsiteX1" fmla="*/ 712586 w 814146"/>
                  <a:gd name="connsiteY1" fmla="*/ 0 h 444050"/>
                  <a:gd name="connsiteX2" fmla="*/ 737819 w 814146"/>
                  <a:gd name="connsiteY2" fmla="*/ 18670 h 444050"/>
                  <a:gd name="connsiteX3" fmla="*/ 814146 w 814146"/>
                  <a:gd name="connsiteY3" fmla="*/ 171215 h 444050"/>
                  <a:gd name="connsiteX4" fmla="*/ 367226 w 814146"/>
                  <a:gd name="connsiteY4" fmla="*/ 444050 h 444050"/>
                  <a:gd name="connsiteX5" fmla="*/ 51206 w 814146"/>
                  <a:gd name="connsiteY5" fmla="*/ 364139 h 444050"/>
                  <a:gd name="connsiteX6" fmla="*/ 0 w 814146"/>
                  <a:gd name="connsiteY6" fmla="*/ 326251 h 444050"/>
                  <a:gd name="connsiteX7" fmla="*/ 0 w 814146"/>
                  <a:gd name="connsiteY7" fmla="*/ 148871 h 444050"/>
                  <a:gd name="connsiteX8" fmla="*/ 148871 w 814146"/>
                  <a:gd name="connsiteY8" fmla="*/ 0 h 444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4146" h="444050">
                    <a:moveTo>
                      <a:pt x="148871" y="0"/>
                    </a:moveTo>
                    <a:lnTo>
                      <a:pt x="712586" y="0"/>
                    </a:lnTo>
                    <a:lnTo>
                      <a:pt x="737819" y="18670"/>
                    </a:lnTo>
                    <a:cubicBezTo>
                      <a:pt x="786008" y="62215"/>
                      <a:pt x="814146" y="114709"/>
                      <a:pt x="814146" y="171215"/>
                    </a:cubicBezTo>
                    <a:cubicBezTo>
                      <a:pt x="814146" y="321898"/>
                      <a:pt x="614053" y="444050"/>
                      <a:pt x="367226" y="444050"/>
                    </a:cubicBezTo>
                    <a:cubicBezTo>
                      <a:pt x="243813" y="444050"/>
                      <a:pt x="132083" y="413512"/>
                      <a:pt x="51206" y="364139"/>
                    </a:cubicBezTo>
                    <a:lnTo>
                      <a:pt x="0" y="326251"/>
                    </a:lnTo>
                    <a:lnTo>
                      <a:pt x="0" y="148871"/>
                    </a:lnTo>
                    <a:cubicBezTo>
                      <a:pt x="0" y="66652"/>
                      <a:pt x="66652" y="0"/>
                      <a:pt x="148871" y="0"/>
                    </a:cubicBezTo>
                    <a:close/>
                  </a:path>
                </a:pathLst>
              </a:custGeom>
              <a:solidFill>
                <a:srgbClr val="BDDFFF">
                  <a:alpha val="2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pic>
            <p:nvPicPr>
              <p:cNvPr id="260" name="图片 259" descr="图标&#10;&#10;描述已自动生成">
                <a:extLst>
                  <a:ext uri="{FF2B5EF4-FFF2-40B4-BE49-F238E27FC236}">
                    <a16:creationId xmlns:a16="http://schemas.microsoft.com/office/drawing/2014/main" id="{006A080A-0C07-7AE0-4579-92F59E95F8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colorTemperature colorTemp="11200"/>
                        </a14:imgEffect>
                        <a14:imgEffect>
                          <a14:brightnessContrast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73312" y="1200547"/>
                <a:ext cx="577070" cy="577070"/>
              </a:xfrm>
              <a:prstGeom prst="rect">
                <a:avLst/>
              </a:prstGeom>
              <a:effectLst>
                <a:outerShdw blurRad="190500" dist="76200" dir="5400000" algn="t" rotWithShape="0">
                  <a:srgbClr val="3085ED">
                    <a:alpha val="40000"/>
                  </a:srgbClr>
                </a:outerShdw>
              </a:effectLst>
            </p:spPr>
          </p:pic>
        </p:grpSp>
      </p:grpSp>
      <p:grpSp>
        <p:nvGrpSpPr>
          <p:cNvPr id="417" name="组合 416">
            <a:extLst>
              <a:ext uri="{FF2B5EF4-FFF2-40B4-BE49-F238E27FC236}">
                <a16:creationId xmlns:a16="http://schemas.microsoft.com/office/drawing/2014/main" id="{61F31DCD-A03B-FD12-B72F-88795CA6D891}"/>
              </a:ext>
            </a:extLst>
          </p:cNvPr>
          <p:cNvGrpSpPr/>
          <p:nvPr/>
        </p:nvGrpSpPr>
        <p:grpSpPr>
          <a:xfrm rot="20813369">
            <a:off x="-700215" y="3495747"/>
            <a:ext cx="5332668" cy="2949810"/>
            <a:chOff x="5085493" y="3112785"/>
            <a:chExt cx="5332668" cy="2949810"/>
          </a:xfrm>
        </p:grpSpPr>
        <p:pic>
          <p:nvPicPr>
            <p:cNvPr id="421" name="图片 420">
              <a:extLst>
                <a:ext uri="{FF2B5EF4-FFF2-40B4-BE49-F238E27FC236}">
                  <a16:creationId xmlns:a16="http://schemas.microsoft.com/office/drawing/2014/main" id="{D3020A81-99BA-4D33-14BD-5F3E937777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 b="4625"/>
            <a:stretch/>
          </p:blipFill>
          <p:spPr>
            <a:xfrm>
              <a:off x="5085493" y="4214818"/>
              <a:ext cx="1937381" cy="1847777"/>
            </a:xfrm>
            <a:prstGeom prst="rect">
              <a:avLst/>
            </a:prstGeom>
            <a:effectLst>
              <a:reflection blurRad="76200" stA="52000" endA="300" endPos="7000" dir="5400000" sy="-100000" algn="bl" rotWithShape="0"/>
            </a:effectLst>
          </p:spPr>
        </p:pic>
        <p:sp>
          <p:nvSpPr>
            <p:cNvPr id="422" name="梯形 421">
              <a:extLst>
                <a:ext uri="{FF2B5EF4-FFF2-40B4-BE49-F238E27FC236}">
                  <a16:creationId xmlns:a16="http://schemas.microsoft.com/office/drawing/2014/main" id="{DCC69091-F90C-5C00-9E30-E8C163E400E7}"/>
                </a:ext>
              </a:extLst>
            </p:cNvPr>
            <p:cNvSpPr/>
            <p:nvPr/>
          </p:nvSpPr>
          <p:spPr>
            <a:xfrm rot="15023019">
              <a:off x="7497817" y="2139109"/>
              <a:ext cx="1946668" cy="3894020"/>
            </a:xfrm>
            <a:prstGeom prst="trapezoid">
              <a:avLst>
                <a:gd name="adj" fmla="val 36604"/>
              </a:avLst>
            </a:prstGeom>
            <a:gradFill>
              <a:gsLst>
                <a:gs pos="0">
                  <a:schemeClr val="bg1">
                    <a:alpha val="1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8" name="组合 417">
            <a:extLst>
              <a:ext uri="{FF2B5EF4-FFF2-40B4-BE49-F238E27FC236}">
                <a16:creationId xmlns:a16="http://schemas.microsoft.com/office/drawing/2014/main" id="{873D65A6-98C5-A130-4AF0-832001D450B5}"/>
              </a:ext>
            </a:extLst>
          </p:cNvPr>
          <p:cNvGrpSpPr/>
          <p:nvPr/>
        </p:nvGrpSpPr>
        <p:grpSpPr>
          <a:xfrm rot="786631" flipH="1">
            <a:off x="7398831" y="3539201"/>
            <a:ext cx="5332668" cy="2949810"/>
            <a:chOff x="5085493" y="3112785"/>
            <a:chExt cx="5332668" cy="2949810"/>
          </a:xfrm>
        </p:grpSpPr>
        <p:pic>
          <p:nvPicPr>
            <p:cNvPr id="419" name="图片 418">
              <a:extLst>
                <a:ext uri="{FF2B5EF4-FFF2-40B4-BE49-F238E27FC236}">
                  <a16:creationId xmlns:a16="http://schemas.microsoft.com/office/drawing/2014/main" id="{6B904C51-9092-1AD4-B956-4493A14C68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 b="4625"/>
            <a:stretch/>
          </p:blipFill>
          <p:spPr>
            <a:xfrm>
              <a:off x="5085493" y="4214818"/>
              <a:ext cx="1937381" cy="1847777"/>
            </a:xfrm>
            <a:prstGeom prst="rect">
              <a:avLst/>
            </a:prstGeom>
            <a:effectLst>
              <a:reflection blurRad="76200" stA="52000" endA="300" endPos="7000" dir="5400000" sy="-100000" algn="bl" rotWithShape="0"/>
            </a:effectLst>
          </p:spPr>
        </p:pic>
        <p:sp>
          <p:nvSpPr>
            <p:cNvPr id="420" name="梯形 419">
              <a:extLst>
                <a:ext uri="{FF2B5EF4-FFF2-40B4-BE49-F238E27FC236}">
                  <a16:creationId xmlns:a16="http://schemas.microsoft.com/office/drawing/2014/main" id="{D0A0808B-129B-F3B2-6A47-641E49C24613}"/>
                </a:ext>
              </a:extLst>
            </p:cNvPr>
            <p:cNvSpPr/>
            <p:nvPr/>
          </p:nvSpPr>
          <p:spPr>
            <a:xfrm rot="15023019">
              <a:off x="7497817" y="2139109"/>
              <a:ext cx="1946668" cy="3894020"/>
            </a:xfrm>
            <a:prstGeom prst="trapezoid">
              <a:avLst>
                <a:gd name="adj" fmla="val 36604"/>
              </a:avLst>
            </a:prstGeom>
            <a:gradFill>
              <a:gsLst>
                <a:gs pos="0">
                  <a:schemeClr val="bg1">
                    <a:alpha val="1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6" name="Picture 2">
            <a:extLst>
              <a:ext uri="{FF2B5EF4-FFF2-40B4-BE49-F238E27FC236}">
                <a16:creationId xmlns:a16="http://schemas.microsoft.com/office/drawing/2014/main" id="{AF7FC388-F4E9-494B-FD30-8B21401E5C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542" y="4723352"/>
            <a:ext cx="1814808" cy="181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5655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bg1"/>
            </a:gs>
            <a:gs pos="0">
              <a:srgbClr val="F4F9FF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747B882-AC61-3A63-E591-339CCC38DEF5}"/>
              </a:ext>
            </a:extLst>
          </p:cNvPr>
          <p:cNvGrpSpPr/>
          <p:nvPr/>
        </p:nvGrpSpPr>
        <p:grpSpPr>
          <a:xfrm>
            <a:off x="326515" y="253559"/>
            <a:ext cx="3753260" cy="660159"/>
            <a:chOff x="298522" y="607879"/>
            <a:chExt cx="3753260" cy="660159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77C69218-684D-D5D6-AB19-3BB6854B8FF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522" y="607879"/>
              <a:ext cx="1064338" cy="660159"/>
            </a:xfrm>
            <a:prstGeom prst="rect">
              <a:avLst/>
            </a:prstGeom>
          </p:spPr>
        </p:pic>
        <p:sp>
          <p:nvSpPr>
            <p:cNvPr id="7" name="PA-矩形 1">
              <a:extLst>
                <a:ext uri="{FF2B5EF4-FFF2-40B4-BE49-F238E27FC236}">
                  <a16:creationId xmlns:a16="http://schemas.microsoft.com/office/drawing/2014/main" id="{101089EF-2846-3CBE-65B2-CA224D483997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055439" y="722514"/>
              <a:ext cx="2996343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>
                  <a:solidFill>
                    <a:srgbClr val="405CF5"/>
                  </a:solidFill>
                  <a:effectLst>
                    <a:outerShdw blurRad="63500" sx="102000" sy="102000" algn="ctr" rotWithShape="0">
                      <a:srgbClr val="3489EE">
                        <a:alpha val="16000"/>
                      </a:srgbClr>
                    </a:outerShdw>
                  </a:effectLst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阿里巴巴普惠体 B" panose="00020600040101010101" pitchFamily="18" charset="-122"/>
                </a:rPr>
                <a:t>耳机销售业绩展示</a:t>
              </a:r>
              <a:endParaRPr lang="en-US" altLang="zh-CN" sz="2800" dirty="0">
                <a:solidFill>
                  <a:srgbClr val="405CF5"/>
                </a:solidFill>
                <a:effectLst>
                  <a:outerShdw blurRad="63500" sx="102000" sy="102000" algn="ctr" rotWithShape="0">
                    <a:srgbClr val="3489EE">
                      <a:alpha val="16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阿里巴巴普惠体 B" panose="00020600040101010101" pitchFamily="18" charset="-122"/>
              </a:endParaRPr>
            </a:p>
          </p:txBody>
        </p:sp>
      </p:grpSp>
      <p:sp>
        <p:nvSpPr>
          <p:cNvPr id="257" name="PA-矩形 9">
            <a:extLst>
              <a:ext uri="{FF2B5EF4-FFF2-40B4-BE49-F238E27FC236}">
                <a16:creationId xmlns:a16="http://schemas.microsoft.com/office/drawing/2014/main" id="{2EE29D72-4E65-430F-B0F4-1A64475EEE3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006856" y="0"/>
            <a:ext cx="6185144" cy="6858000"/>
          </a:xfrm>
          <a:prstGeom prst="rect">
            <a:avLst/>
          </a:prstGeom>
          <a:solidFill>
            <a:srgbClr val="405CF5"/>
          </a:solidFill>
          <a:ln w="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0000"/>
                </a:solidFill>
                <a:prstDash val="solid"/>
                <a:miter lim="800000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C722CC4-F6CC-1972-E125-7C4CEAB1EBE6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52643" y="380288"/>
            <a:ext cx="1468410" cy="312408"/>
          </a:xfrm>
          <a:prstGeom prst="rect">
            <a:avLst/>
          </a:prstGeom>
        </p:spPr>
      </p:pic>
      <p:grpSp>
        <p:nvGrpSpPr>
          <p:cNvPr id="1024" name="组合 1023">
            <a:extLst>
              <a:ext uri="{FF2B5EF4-FFF2-40B4-BE49-F238E27FC236}">
                <a16:creationId xmlns:a16="http://schemas.microsoft.com/office/drawing/2014/main" id="{0DF46786-54EE-E03A-D128-E6DC779C02CB}"/>
              </a:ext>
            </a:extLst>
          </p:cNvPr>
          <p:cNvGrpSpPr/>
          <p:nvPr/>
        </p:nvGrpSpPr>
        <p:grpSpPr>
          <a:xfrm>
            <a:off x="5457446" y="952975"/>
            <a:ext cx="6115225" cy="2796482"/>
            <a:chOff x="5231904" y="1070106"/>
            <a:chExt cx="6115225" cy="2796482"/>
          </a:xfrm>
        </p:grpSpPr>
        <p:sp>
          <p:nvSpPr>
            <p:cNvPr id="259" name="PA-圆角矩形 6">
              <a:extLst>
                <a:ext uri="{FF2B5EF4-FFF2-40B4-BE49-F238E27FC236}">
                  <a16:creationId xmlns:a16="http://schemas.microsoft.com/office/drawing/2014/main" id="{01C3C43C-CA80-78DC-6F2D-5A6E0CE32293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>
            <a:xfrm>
              <a:off x="5288801" y="1077304"/>
              <a:ext cx="6058328" cy="2700863"/>
            </a:xfrm>
            <a:prstGeom prst="roundRect">
              <a:avLst>
                <a:gd name="adj" fmla="val 7322"/>
              </a:avLst>
            </a:prstGeom>
            <a:solidFill>
              <a:sysClr val="window" lastClr="FFFFFF"/>
            </a:solidFill>
            <a:ln w="6350" cap="flat" cmpd="sng" algn="ctr">
              <a:solidFill>
                <a:srgbClr val="85DCFF"/>
              </a:solidFill>
              <a:prstDash val="solid"/>
              <a:miter lim="800000"/>
            </a:ln>
            <a:effectLst>
              <a:outerShdw blurRad="419100" sx="102000" sy="102000" algn="ctr" rotWithShape="0">
                <a:srgbClr val="2F84ED">
                  <a:alpha val="30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Franklin Gothic Demi Cond"/>
                <a:ea typeface="思源黑体 CN Regular"/>
              </a:endParaRPr>
            </a:p>
          </p:txBody>
        </p:sp>
        <p:graphicFrame>
          <p:nvGraphicFramePr>
            <p:cNvPr id="335" name="图表 334">
              <a:extLst>
                <a:ext uri="{FF2B5EF4-FFF2-40B4-BE49-F238E27FC236}">
                  <a16:creationId xmlns:a16="http://schemas.microsoft.com/office/drawing/2014/main" id="{B51D4FF7-159D-BC1C-785C-071CE458B67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612003837"/>
                </p:ext>
              </p:extLst>
            </p:nvPr>
          </p:nvGraphicFramePr>
          <p:xfrm>
            <a:off x="6276902" y="1070106"/>
            <a:ext cx="5065669" cy="279648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338" name="文本框 337">
              <a:extLst>
                <a:ext uri="{FF2B5EF4-FFF2-40B4-BE49-F238E27FC236}">
                  <a16:creationId xmlns:a16="http://schemas.microsoft.com/office/drawing/2014/main" id="{84DB5154-2E2A-CB2D-5E2D-FF7CF61A8C33}"/>
                </a:ext>
              </a:extLst>
            </p:cNvPr>
            <p:cNvSpPr txBox="1"/>
            <p:nvPr/>
          </p:nvSpPr>
          <p:spPr>
            <a:xfrm>
              <a:off x="5231904" y="1153931"/>
              <a:ext cx="1102132" cy="378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 sz="1862" b="0" i="0" u="none" strike="noStrike" kern="1200" spc="0" baseline="0">
                  <a:solidFill>
                    <a:srgbClr val="294A5A">
                      <a:lumMod val="65000"/>
                      <a:lumOff val="35000"/>
                    </a:srgbClr>
                  </a:solidFill>
                  <a:latin typeface="+mn-lt"/>
                  <a:ea typeface="+mn-ea"/>
                  <a:cs typeface="+mn-cs"/>
                </a:defRPr>
              </a:pPr>
              <a:r>
                <a:rPr lang="zh-CN" altLang="en-US" sz="1860" b="1" spc="225">
                  <a:gradFill>
                    <a:gsLst>
                      <a:gs pos="100000">
                        <a:srgbClr val="4472C4"/>
                      </a:gs>
                      <a:gs pos="1000">
                        <a:srgbClr val="405CF5"/>
                      </a:gs>
                    </a:gsLst>
                    <a:lin ang="13500000" scaled="1"/>
                  </a:gradFill>
                  <a:effectLst>
                    <a:outerShdw blurRad="63500" sx="102000" sy="102000" algn="ctr" rotWithShape="0">
                      <a:srgbClr val="8CDEFF">
                        <a:alpha val="39000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总收入</a:t>
              </a:r>
              <a:endParaRPr lang="zh-CN" altLang="en-US" sz="1860" b="1" spc="225" dirty="0">
                <a:gradFill>
                  <a:gsLst>
                    <a:gs pos="100000">
                      <a:srgbClr val="4472C4"/>
                    </a:gs>
                    <a:gs pos="1000">
                      <a:srgbClr val="405CF5"/>
                    </a:gs>
                  </a:gsLst>
                  <a:lin ang="13500000" scaled="1"/>
                </a:gradFill>
                <a:effectLst>
                  <a:outerShdw blurRad="63500" sx="102000" sy="102000" algn="ctr" rotWithShape="0">
                    <a:srgbClr val="8CDEFF">
                      <a:alpha val="39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grpSp>
        <p:nvGrpSpPr>
          <p:cNvPr id="1025" name="组合 1024">
            <a:extLst>
              <a:ext uri="{FF2B5EF4-FFF2-40B4-BE49-F238E27FC236}">
                <a16:creationId xmlns:a16="http://schemas.microsoft.com/office/drawing/2014/main" id="{DC68A6EB-8940-B233-B83B-D2304466500A}"/>
              </a:ext>
            </a:extLst>
          </p:cNvPr>
          <p:cNvGrpSpPr/>
          <p:nvPr/>
        </p:nvGrpSpPr>
        <p:grpSpPr>
          <a:xfrm>
            <a:off x="5555051" y="3837878"/>
            <a:ext cx="6058328" cy="2635314"/>
            <a:chOff x="5288801" y="3850079"/>
            <a:chExt cx="6058328" cy="2635314"/>
          </a:xfrm>
        </p:grpSpPr>
        <p:sp>
          <p:nvSpPr>
            <p:cNvPr id="286" name="PA-圆角矩形 6">
              <a:extLst>
                <a:ext uri="{FF2B5EF4-FFF2-40B4-BE49-F238E27FC236}">
                  <a16:creationId xmlns:a16="http://schemas.microsoft.com/office/drawing/2014/main" id="{6E0AEB39-671E-8D3A-6F1A-BBC008747DF9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>
            <a:xfrm>
              <a:off x="5288801" y="3850079"/>
              <a:ext cx="6058328" cy="2635314"/>
            </a:xfrm>
            <a:prstGeom prst="roundRect">
              <a:avLst>
                <a:gd name="adj" fmla="val 9390"/>
              </a:avLst>
            </a:prstGeom>
            <a:solidFill>
              <a:sysClr val="window" lastClr="FFFFFF"/>
            </a:solidFill>
            <a:ln w="6350" cap="flat" cmpd="sng" algn="ctr">
              <a:solidFill>
                <a:srgbClr val="85DCFF"/>
              </a:solidFill>
              <a:prstDash val="solid"/>
              <a:miter lim="800000"/>
            </a:ln>
            <a:effectLst>
              <a:outerShdw blurRad="419100" sx="102000" sy="102000" algn="ctr" rotWithShape="0">
                <a:srgbClr val="2F84ED">
                  <a:alpha val="30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Franklin Gothic Demi Cond"/>
                <a:ea typeface="思源黑体 CN Regular"/>
              </a:endParaRPr>
            </a:p>
          </p:txBody>
        </p:sp>
        <p:graphicFrame>
          <p:nvGraphicFramePr>
            <p:cNvPr id="336" name="图表 335">
              <a:extLst>
                <a:ext uri="{FF2B5EF4-FFF2-40B4-BE49-F238E27FC236}">
                  <a16:creationId xmlns:a16="http://schemas.microsoft.com/office/drawing/2014/main" id="{B583F579-0CEA-F7F5-D0D1-FC44B0B1A08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838968836"/>
                </p:ext>
              </p:extLst>
            </p:nvPr>
          </p:nvGraphicFramePr>
          <p:xfrm>
            <a:off x="6246995" y="3936774"/>
            <a:ext cx="4897129" cy="252630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2"/>
            </a:graphicData>
          </a:graphic>
        </p:graphicFrame>
        <p:sp>
          <p:nvSpPr>
            <p:cNvPr id="339" name="文本框 338">
              <a:extLst>
                <a:ext uri="{FF2B5EF4-FFF2-40B4-BE49-F238E27FC236}">
                  <a16:creationId xmlns:a16="http://schemas.microsoft.com/office/drawing/2014/main" id="{EFF96ADC-5FA5-D9BA-1EC7-E3A88208D5DF}"/>
                </a:ext>
              </a:extLst>
            </p:cNvPr>
            <p:cNvSpPr txBox="1"/>
            <p:nvPr/>
          </p:nvSpPr>
          <p:spPr>
            <a:xfrm>
              <a:off x="5333429" y="3914918"/>
              <a:ext cx="1111244" cy="378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 sz="1862" b="0" i="0" u="none" strike="noStrike" kern="1200" spc="0" baseline="0">
                  <a:solidFill>
                    <a:srgbClr val="294A5A">
                      <a:lumMod val="65000"/>
                      <a:lumOff val="35000"/>
                    </a:srgbClr>
                  </a:solidFill>
                  <a:latin typeface="+mn-lt"/>
                  <a:ea typeface="+mn-ea"/>
                  <a:cs typeface="+mn-cs"/>
                </a:defRPr>
              </a:pPr>
              <a:r>
                <a:rPr lang="zh-CN" altLang="en-US" sz="1860" b="1" spc="225">
                  <a:solidFill>
                    <a:srgbClr val="ED7D31"/>
                  </a:solidFill>
                  <a:effectLst>
                    <a:outerShdw blurRad="63500" sx="102000" sy="102000" algn="ctr" rotWithShape="0">
                      <a:srgbClr val="F19B61">
                        <a:alpha val="39000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总支出</a:t>
              </a:r>
              <a:endParaRPr lang="zh-CN" altLang="en-US" sz="1860" b="1" spc="225" dirty="0">
                <a:solidFill>
                  <a:srgbClr val="ED7D31"/>
                </a:solidFill>
                <a:effectLst>
                  <a:outerShdw blurRad="63500" sx="102000" sy="102000" algn="ctr" rotWithShape="0">
                    <a:srgbClr val="F19B61">
                      <a:alpha val="39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347" name="矩形: 圆角 346">
            <a:extLst>
              <a:ext uri="{FF2B5EF4-FFF2-40B4-BE49-F238E27FC236}">
                <a16:creationId xmlns:a16="http://schemas.microsoft.com/office/drawing/2014/main" id="{D54C9467-557B-6EEE-67FD-5FA5504CEB51}"/>
              </a:ext>
            </a:extLst>
          </p:cNvPr>
          <p:cNvSpPr/>
          <p:nvPr/>
        </p:nvSpPr>
        <p:spPr>
          <a:xfrm>
            <a:off x="676180" y="952344"/>
            <a:ext cx="4328093" cy="5520848"/>
          </a:xfrm>
          <a:prstGeom prst="roundRect">
            <a:avLst>
              <a:gd name="adj" fmla="val 9326"/>
            </a:avLst>
          </a:prstGeom>
          <a:solidFill>
            <a:sysClr val="window" lastClr="FFFFFF"/>
          </a:solidFill>
          <a:ln w="6350" cap="flat" cmpd="sng" algn="ctr">
            <a:solidFill>
              <a:srgbClr val="85DCFF"/>
            </a:solidFill>
            <a:prstDash val="solid"/>
            <a:miter lim="800000"/>
          </a:ln>
          <a:effectLst>
            <a:outerShdw blurRad="419100" sx="102000" sy="102000" algn="ctr" rotWithShape="0">
              <a:srgbClr val="2F84ED">
                <a:alpha val="3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Demi Cond"/>
              <a:ea typeface="思源黑体 CN Regular"/>
              <a:cs typeface="+mn-cs"/>
            </a:endParaRPr>
          </a:p>
        </p:txBody>
      </p:sp>
      <p:pic>
        <p:nvPicPr>
          <p:cNvPr id="284" name="PA-图片 8" descr="图片包含 图形用户界面&#10;&#10;描述已自动生成">
            <a:extLst>
              <a:ext uri="{FF2B5EF4-FFF2-40B4-BE49-F238E27FC236}">
                <a16:creationId xmlns:a16="http://schemas.microsoft.com/office/drawing/2014/main" id="{E4C63615-FDFB-BF41-B08E-A48D9D71872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9136" y="1741332"/>
            <a:ext cx="2754808" cy="2789242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23A5A75C-C906-96EB-69B9-7273104C1CC1}"/>
              </a:ext>
            </a:extLst>
          </p:cNvPr>
          <p:cNvGrpSpPr/>
          <p:nvPr/>
        </p:nvGrpSpPr>
        <p:grpSpPr>
          <a:xfrm>
            <a:off x="1015025" y="1254595"/>
            <a:ext cx="4053398" cy="3557275"/>
            <a:chOff x="962482" y="1239379"/>
            <a:chExt cx="4053398" cy="3557275"/>
          </a:xfrm>
        </p:grpSpPr>
        <p:sp>
          <p:nvSpPr>
            <p:cNvPr id="352" name="文本框 351">
              <a:extLst>
                <a:ext uri="{FF2B5EF4-FFF2-40B4-BE49-F238E27FC236}">
                  <a16:creationId xmlns:a16="http://schemas.microsoft.com/office/drawing/2014/main" id="{FFFDDD71-F017-F6DD-CE00-D0FFCE4E1AE8}"/>
                </a:ext>
              </a:extLst>
            </p:cNvPr>
            <p:cNvSpPr txBox="1"/>
            <p:nvPr/>
          </p:nvSpPr>
          <p:spPr>
            <a:xfrm>
              <a:off x="979368" y="1239379"/>
              <a:ext cx="1552636" cy="378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60" b="1" spc="225">
                  <a:gradFill>
                    <a:gsLst>
                      <a:gs pos="100000">
                        <a:srgbClr val="4472C4"/>
                      </a:gs>
                      <a:gs pos="1000">
                        <a:srgbClr val="405CF5"/>
                      </a:gs>
                    </a:gsLst>
                    <a:lin ang="13500000" scaled="1"/>
                  </a:gradFill>
                  <a:effectLst>
                    <a:outerShdw blurRad="63500" sx="102000" sy="102000" algn="ctr" rotWithShape="0">
                      <a:srgbClr val="8CDEFF">
                        <a:alpha val="39000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lt"/>
                </a:rPr>
                <a:t>销售分析</a:t>
              </a:r>
              <a:endParaRPr lang="en-US" altLang="zh-CN" sz="1860" b="1" spc="225">
                <a:gradFill>
                  <a:gsLst>
                    <a:gs pos="100000">
                      <a:srgbClr val="4472C4"/>
                    </a:gs>
                    <a:gs pos="1000">
                      <a:srgbClr val="405CF5"/>
                    </a:gs>
                  </a:gsLst>
                  <a:lin ang="13500000" scaled="1"/>
                </a:gradFill>
                <a:effectLst>
                  <a:outerShdw blurRad="63500" sx="102000" sy="102000" algn="ctr" rotWithShape="0">
                    <a:srgbClr val="8CDEFF">
                      <a:alpha val="39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endParaRPr>
            </a:p>
          </p:txBody>
        </p:sp>
        <p:sp>
          <p:nvSpPr>
            <p:cNvPr id="353" name="标题 1">
              <a:extLst>
                <a:ext uri="{FF2B5EF4-FFF2-40B4-BE49-F238E27FC236}">
                  <a16:creationId xmlns:a16="http://schemas.microsoft.com/office/drawing/2014/main" id="{90AF3D3C-9A74-60C9-4D26-7339D4D3ACCD}"/>
                </a:ext>
              </a:extLst>
            </p:cNvPr>
            <p:cNvSpPr txBox="1">
              <a:spLocks/>
            </p:cNvSpPr>
            <p:nvPr/>
          </p:nvSpPr>
          <p:spPr>
            <a:xfrm>
              <a:off x="962482" y="1631031"/>
              <a:ext cx="2281401" cy="373500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marL="285750" indent="-285750" algn="l">
                <a:buFont typeface="Wingdings" panose="05000000000000000000" pitchFamily="2" charset="2"/>
                <a:buChar char="ü"/>
              </a:pPr>
              <a:r>
                <a:rPr lang="zh-CN" altLang="en-US" sz="1600" b="1" kern="1200">
                  <a:gradFill flip="none" rotWithShape="1">
                    <a:gsLst>
                      <a:gs pos="100000">
                        <a:srgbClr val="3489EE"/>
                      </a:gs>
                      <a:gs pos="1000">
                        <a:srgbClr val="1C7AEC"/>
                      </a:gs>
                    </a:gsLst>
                    <a:lin ang="2700000" scaled="1"/>
                    <a:tileRect/>
                  </a:gradFill>
                  <a:effectLst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+mn-lt"/>
                </a:rPr>
                <a:t>总收入： </a:t>
              </a:r>
              <a:r>
                <a:rPr lang="en-US" altLang="zh-CN"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rial" panose="020B0604020202020204" pitchFamily="34" charset="0"/>
                  <a:ea typeface="等线 Light" panose="02010600030101010101" pitchFamily="2" charset="-122"/>
                  <a:cs typeface="Arial" panose="020B0604020202020204" pitchFamily="34" charset="0"/>
                  <a:sym typeface="+mn-lt"/>
                </a:rPr>
                <a:t>$943272.07</a:t>
              </a:r>
              <a:endParaRPr lang="zh-CN" altLang="en-US" sz="1100" spc="225" dirty="0"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">
                      <a:srgbClr val="36CBFA"/>
                    </a:gs>
                  </a:gsLst>
                  <a:lin ang="2700000" scaled="1"/>
                  <a:tileRect/>
                </a:gradFill>
                <a:effectLst/>
                <a:latin typeface="Arial" panose="020B0604020202020204" pitchFamily="34" charset="0"/>
                <a:ea typeface="等线 Light" panose="02010600030101010101" pitchFamily="2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354" name="标题 1">
              <a:extLst>
                <a:ext uri="{FF2B5EF4-FFF2-40B4-BE49-F238E27FC236}">
                  <a16:creationId xmlns:a16="http://schemas.microsoft.com/office/drawing/2014/main" id="{C977C9FB-BA88-CACF-AC3B-9F1E5E5EF092}"/>
                </a:ext>
              </a:extLst>
            </p:cNvPr>
            <p:cNvSpPr txBox="1">
              <a:spLocks/>
            </p:cNvSpPr>
            <p:nvPr/>
          </p:nvSpPr>
          <p:spPr>
            <a:xfrm>
              <a:off x="962482" y="2070208"/>
              <a:ext cx="2369990" cy="373500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marL="285750" indent="-285750" algn="l">
                <a:buFont typeface="Wingdings" panose="05000000000000000000" pitchFamily="2" charset="2"/>
                <a:buChar char="ü"/>
              </a:pPr>
              <a:r>
                <a:rPr lang="zh-CN" altLang="en-US" sz="1600" b="1" kern="1200">
                  <a:gradFill flip="none" rotWithShape="1">
                    <a:gsLst>
                      <a:gs pos="100000">
                        <a:srgbClr val="3489EE"/>
                      </a:gs>
                      <a:gs pos="1000">
                        <a:srgbClr val="1C7AEC"/>
                      </a:gs>
                    </a:gsLst>
                    <a:lin ang="2700000" scaled="1"/>
                    <a:tileRect/>
                  </a:gradFill>
                  <a:effectLst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+mn-lt"/>
                </a:rPr>
                <a:t>总支出： </a:t>
              </a:r>
              <a:r>
                <a:rPr lang="en-US" altLang="zh-CN"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rial" panose="020B0604020202020204" pitchFamily="34" charset="0"/>
                  <a:ea typeface="等线 Light" panose="02010600030101010101" pitchFamily="2" charset="-122"/>
                  <a:cs typeface="Arial" panose="020B0604020202020204" pitchFamily="34" charset="0"/>
                  <a:sym typeface="+mn-lt"/>
                </a:rPr>
                <a:t>$ 322518.72</a:t>
              </a:r>
              <a:endParaRPr lang="zh-CN" altLang="en-US" sz="1100" spc="225" dirty="0"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">
                      <a:srgbClr val="36CBFA"/>
                    </a:gs>
                  </a:gsLst>
                  <a:lin ang="2700000" scaled="1"/>
                  <a:tileRect/>
                </a:gradFill>
                <a:effectLst/>
                <a:latin typeface="Arial" panose="020B0604020202020204" pitchFamily="34" charset="0"/>
                <a:ea typeface="等线 Light" panose="02010600030101010101" pitchFamily="2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355" name="标题 1">
              <a:extLst>
                <a:ext uri="{FF2B5EF4-FFF2-40B4-BE49-F238E27FC236}">
                  <a16:creationId xmlns:a16="http://schemas.microsoft.com/office/drawing/2014/main" id="{B313097D-380B-F5B2-0776-49E3E1A2B382}"/>
                </a:ext>
              </a:extLst>
            </p:cNvPr>
            <p:cNvSpPr txBox="1">
              <a:spLocks/>
            </p:cNvSpPr>
            <p:nvPr/>
          </p:nvSpPr>
          <p:spPr>
            <a:xfrm>
              <a:off x="962482" y="2509385"/>
              <a:ext cx="2369990" cy="373500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marL="285750" indent="-285750" algn="l">
                <a:buFont typeface="Wingdings" panose="05000000000000000000" pitchFamily="2" charset="2"/>
                <a:buChar char="ü"/>
              </a:pPr>
              <a:r>
                <a:rPr lang="zh-CN" altLang="en-US" sz="1600" b="1" kern="1200">
                  <a:gradFill flip="none" rotWithShape="1">
                    <a:gsLst>
                      <a:gs pos="100000">
                        <a:srgbClr val="3489EE"/>
                      </a:gs>
                      <a:gs pos="1000">
                        <a:srgbClr val="1C7AEC"/>
                      </a:gs>
                    </a:gsLst>
                    <a:lin ang="2700000" scaled="1"/>
                    <a:tileRect/>
                  </a:gradFill>
                  <a:effectLst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+mn-lt"/>
                </a:rPr>
                <a:t>毛利润： </a:t>
              </a:r>
              <a:r>
                <a:rPr lang="en-US" altLang="zh-CN"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rial" panose="020B0604020202020204" pitchFamily="34" charset="0"/>
                  <a:ea typeface="等线 Light" panose="02010600030101010101" pitchFamily="2" charset="-122"/>
                  <a:cs typeface="Arial" panose="020B0604020202020204" pitchFamily="34" charset="0"/>
                  <a:sym typeface="+mn-lt"/>
                </a:rPr>
                <a:t>$ 620753.35</a:t>
              </a:r>
              <a:endParaRPr lang="zh-CN" altLang="en-US" sz="14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等线 Light" panose="02010600030101010101" pitchFamily="2" charset="-122"/>
                <a:cs typeface="Arial" panose="020B0604020202020204" pitchFamily="34" charset="0"/>
                <a:sym typeface="+mn-lt"/>
              </a:endParaRPr>
            </a:p>
          </p:txBody>
        </p:sp>
        <p:grpSp>
          <p:nvGrpSpPr>
            <p:cNvPr id="366" name="组合 365">
              <a:extLst>
                <a:ext uri="{FF2B5EF4-FFF2-40B4-BE49-F238E27FC236}">
                  <a16:creationId xmlns:a16="http://schemas.microsoft.com/office/drawing/2014/main" id="{5F8F12D5-1F92-4A09-02DF-0441E1C06E22}"/>
                </a:ext>
              </a:extLst>
            </p:cNvPr>
            <p:cNvGrpSpPr/>
            <p:nvPr/>
          </p:nvGrpSpPr>
          <p:grpSpPr>
            <a:xfrm>
              <a:off x="3322335" y="1661713"/>
              <a:ext cx="812323" cy="335385"/>
              <a:chOff x="3344778" y="1684449"/>
              <a:chExt cx="812323" cy="335385"/>
            </a:xfrm>
          </p:grpSpPr>
          <p:sp>
            <p:nvSpPr>
              <p:cNvPr id="359" name="箭头: 上 358">
                <a:extLst>
                  <a:ext uri="{FF2B5EF4-FFF2-40B4-BE49-F238E27FC236}">
                    <a16:creationId xmlns:a16="http://schemas.microsoft.com/office/drawing/2014/main" id="{626DA86F-D5EF-87FF-1B9F-C2E6A1F0168C}"/>
                  </a:ext>
                </a:extLst>
              </p:cNvPr>
              <p:cNvSpPr/>
              <p:nvPr/>
            </p:nvSpPr>
            <p:spPr>
              <a:xfrm>
                <a:off x="3344778" y="1684449"/>
                <a:ext cx="288032" cy="335385"/>
              </a:xfrm>
              <a:prstGeom prst="upArrow">
                <a:avLst>
                  <a:gd name="adj1" fmla="val 34627"/>
                  <a:gd name="adj2" fmla="val 39751"/>
                </a:avLst>
              </a:prstGeom>
              <a:gradFill>
                <a:gsLst>
                  <a:gs pos="100000">
                    <a:srgbClr val="ED7D31">
                      <a:alpha val="0"/>
                    </a:srgbClr>
                  </a:gs>
                  <a:gs pos="9000">
                    <a:srgbClr val="ED7D3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0" name="文本框 359">
                <a:extLst>
                  <a:ext uri="{FF2B5EF4-FFF2-40B4-BE49-F238E27FC236}">
                    <a16:creationId xmlns:a16="http://schemas.microsoft.com/office/drawing/2014/main" id="{D55740D4-3BE2-3F95-4BE8-9F765904FF1B}"/>
                  </a:ext>
                </a:extLst>
              </p:cNvPr>
              <p:cNvSpPr txBox="1"/>
              <p:nvPr/>
            </p:nvSpPr>
            <p:spPr>
              <a:xfrm>
                <a:off x="3602085" y="1704321"/>
                <a:ext cx="5550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>
                    <a:solidFill>
                      <a:srgbClr val="ED7D31"/>
                    </a:solidFill>
                    <a:effectLst/>
                    <a:latin typeface="Arial" panose="020B0604020202020204" pitchFamily="34" charset="0"/>
                    <a:ea typeface="等线 Light" panose="02010600030101010101" pitchFamily="2" charset="-122"/>
                    <a:cs typeface="Arial" panose="020B0604020202020204" pitchFamily="34" charset="0"/>
                    <a:sym typeface="+mn-lt"/>
                  </a:rPr>
                  <a:t>30%</a:t>
                </a:r>
                <a:endParaRPr lang="zh-CN" altLang="en-US" sz="1400">
                  <a:solidFill>
                    <a:srgbClr val="ED7D31"/>
                  </a:solidFill>
                  <a:effectLst/>
                  <a:latin typeface="Arial" panose="020B0604020202020204" pitchFamily="34" charset="0"/>
                  <a:ea typeface="等线 Light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65" name="组合 364">
              <a:extLst>
                <a:ext uri="{FF2B5EF4-FFF2-40B4-BE49-F238E27FC236}">
                  <a16:creationId xmlns:a16="http://schemas.microsoft.com/office/drawing/2014/main" id="{D1EE115B-2423-A4EA-3D9E-D2D565778968}"/>
                </a:ext>
              </a:extLst>
            </p:cNvPr>
            <p:cNvGrpSpPr/>
            <p:nvPr/>
          </p:nvGrpSpPr>
          <p:grpSpPr>
            <a:xfrm>
              <a:off x="3322335" y="2094368"/>
              <a:ext cx="871131" cy="349340"/>
              <a:chOff x="3344778" y="2092354"/>
              <a:chExt cx="871131" cy="349340"/>
            </a:xfrm>
          </p:grpSpPr>
          <p:sp>
            <p:nvSpPr>
              <p:cNvPr id="363" name="箭头: 上 362">
                <a:extLst>
                  <a:ext uri="{FF2B5EF4-FFF2-40B4-BE49-F238E27FC236}">
                    <a16:creationId xmlns:a16="http://schemas.microsoft.com/office/drawing/2014/main" id="{2EFFD95D-DBFA-26D5-3844-A33B79A098EB}"/>
                  </a:ext>
                </a:extLst>
              </p:cNvPr>
              <p:cNvSpPr/>
              <p:nvPr/>
            </p:nvSpPr>
            <p:spPr>
              <a:xfrm flipV="1">
                <a:off x="3344778" y="2092354"/>
                <a:ext cx="288032" cy="335385"/>
              </a:xfrm>
              <a:prstGeom prst="upArrow">
                <a:avLst>
                  <a:gd name="adj1" fmla="val 34627"/>
                  <a:gd name="adj2" fmla="val 39751"/>
                </a:avLst>
              </a:prstGeom>
              <a:gradFill>
                <a:gsLst>
                  <a:gs pos="100000">
                    <a:srgbClr val="87DCFF">
                      <a:alpha val="0"/>
                    </a:srgbClr>
                  </a:gs>
                  <a:gs pos="9000">
                    <a:srgbClr val="87DCFF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" name="文本框 363">
                <a:extLst>
                  <a:ext uri="{FF2B5EF4-FFF2-40B4-BE49-F238E27FC236}">
                    <a16:creationId xmlns:a16="http://schemas.microsoft.com/office/drawing/2014/main" id="{6ECEF1CB-B6D4-1990-C6CA-886E814727ED}"/>
                  </a:ext>
                </a:extLst>
              </p:cNvPr>
              <p:cNvSpPr txBox="1"/>
              <p:nvPr/>
            </p:nvSpPr>
            <p:spPr>
              <a:xfrm>
                <a:off x="3621474" y="2133917"/>
                <a:ext cx="59443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400">
                    <a:solidFill>
                      <a:srgbClr val="ED7D31"/>
                    </a:solidFill>
                    <a:effectLst/>
                    <a:latin typeface="Arial" panose="020B0604020202020204" pitchFamily="34" charset="0"/>
                    <a:ea typeface="等线 Light" panose="02010600030101010101" pitchFamily="2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>
                    <a:solidFill>
                      <a:srgbClr val="45C2ED"/>
                    </a:solidFill>
                    <a:sym typeface="+mn-lt"/>
                  </a:rPr>
                  <a:t>3.5%</a:t>
                </a:r>
                <a:endParaRPr lang="zh-CN" altLang="en-US">
                  <a:solidFill>
                    <a:srgbClr val="45C2ED"/>
                  </a:solidFill>
                </a:endParaRPr>
              </a:p>
            </p:txBody>
          </p:sp>
        </p:grpSp>
        <p:cxnSp>
          <p:nvCxnSpPr>
            <p:cNvPr id="368" name="直接连接符 367">
              <a:extLst>
                <a:ext uri="{FF2B5EF4-FFF2-40B4-BE49-F238E27FC236}">
                  <a16:creationId xmlns:a16="http://schemas.microsoft.com/office/drawing/2014/main" id="{EA560323-61B1-96A9-8DC9-A0F221805E02}"/>
                </a:ext>
              </a:extLst>
            </p:cNvPr>
            <p:cNvCxnSpPr/>
            <p:nvPr/>
          </p:nvCxnSpPr>
          <p:spPr>
            <a:xfrm>
              <a:off x="1036774" y="3078391"/>
              <a:ext cx="3572408" cy="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3" name="文本框 372">
              <a:extLst>
                <a:ext uri="{FF2B5EF4-FFF2-40B4-BE49-F238E27FC236}">
                  <a16:creationId xmlns:a16="http://schemas.microsoft.com/office/drawing/2014/main" id="{A75D2A9D-37E3-398C-D0F4-78B965873C5C}"/>
                </a:ext>
              </a:extLst>
            </p:cNvPr>
            <p:cNvSpPr txBox="1"/>
            <p:nvPr/>
          </p:nvSpPr>
          <p:spPr>
            <a:xfrm>
              <a:off x="966165" y="3159579"/>
              <a:ext cx="1363048" cy="378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 spc="225">
                  <a:gradFill>
                    <a:gsLst>
                      <a:gs pos="100000">
                        <a:srgbClr val="4472C4"/>
                      </a:gs>
                      <a:gs pos="1000">
                        <a:srgbClr val="405CF5"/>
                      </a:gs>
                    </a:gsLst>
                    <a:lin ang="13500000" scaled="1"/>
                  </a:gradFill>
                  <a:effectLst>
                    <a:outerShdw blurRad="63500" sx="102000" sy="102000" algn="ctr" rotWithShape="0">
                      <a:srgbClr val="8CDEFF">
                        <a:alpha val="39000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defRPr>
              </a:lvl1pPr>
            </a:lstStyle>
            <a:p>
              <a:r>
                <a:rPr lang="zh-CN" altLang="en-US" sz="1860">
                  <a:solidFill>
                    <a:srgbClr val="ED7D31"/>
                  </a:solidFill>
                  <a:effectLst>
                    <a:outerShdw blurRad="63500" sx="102000" sy="102000" algn="ctr" rotWithShape="0">
                      <a:srgbClr val="F19B61">
                        <a:alpha val="39000"/>
                      </a:srgbClr>
                    </a:outerShdw>
                  </a:effectLst>
                  <a:sym typeface="+mn-lt"/>
                </a:rPr>
                <a:t>售后分析</a:t>
              </a:r>
              <a:endParaRPr lang="en-US" altLang="zh-CN" sz="1860">
                <a:solidFill>
                  <a:srgbClr val="ED7D31"/>
                </a:solidFill>
                <a:effectLst>
                  <a:outerShdw blurRad="63500" sx="102000" sy="102000" algn="ctr" rotWithShape="0">
                    <a:srgbClr val="F19B61">
                      <a:alpha val="39000"/>
                    </a:srgbClr>
                  </a:outerShdw>
                </a:effectLst>
                <a:sym typeface="+mn-lt"/>
              </a:endParaRPr>
            </a:p>
          </p:txBody>
        </p:sp>
        <p:grpSp>
          <p:nvGrpSpPr>
            <p:cNvPr id="383" name="组合 382">
              <a:extLst>
                <a:ext uri="{FF2B5EF4-FFF2-40B4-BE49-F238E27FC236}">
                  <a16:creationId xmlns:a16="http://schemas.microsoft.com/office/drawing/2014/main" id="{6D7F4901-59B7-8A9E-E305-29CB77CF7921}"/>
                </a:ext>
              </a:extLst>
            </p:cNvPr>
            <p:cNvGrpSpPr/>
            <p:nvPr/>
          </p:nvGrpSpPr>
          <p:grpSpPr>
            <a:xfrm>
              <a:off x="982115" y="3563397"/>
              <a:ext cx="4033765" cy="1233257"/>
              <a:chOff x="1057972" y="3548367"/>
              <a:chExt cx="4033765" cy="1233257"/>
            </a:xfrm>
          </p:grpSpPr>
          <p:grpSp>
            <p:nvGrpSpPr>
              <p:cNvPr id="380" name="组合 379">
                <a:extLst>
                  <a:ext uri="{FF2B5EF4-FFF2-40B4-BE49-F238E27FC236}">
                    <a16:creationId xmlns:a16="http://schemas.microsoft.com/office/drawing/2014/main" id="{AB5FE8AF-0695-79E7-CEA1-373E481BFAB2}"/>
                  </a:ext>
                </a:extLst>
              </p:cNvPr>
              <p:cNvGrpSpPr/>
              <p:nvPr/>
            </p:nvGrpSpPr>
            <p:grpSpPr>
              <a:xfrm>
                <a:off x="1065323" y="3548367"/>
                <a:ext cx="3924181" cy="373500"/>
                <a:chOff x="1065323" y="3493326"/>
                <a:chExt cx="3924181" cy="373500"/>
              </a:xfrm>
            </p:grpSpPr>
            <p:sp>
              <p:nvSpPr>
                <p:cNvPr id="374" name="标题 1">
                  <a:extLst>
                    <a:ext uri="{FF2B5EF4-FFF2-40B4-BE49-F238E27FC236}">
                      <a16:creationId xmlns:a16="http://schemas.microsoft.com/office/drawing/2014/main" id="{5FA73966-130F-2714-A819-6738F385E491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065323" y="3493326"/>
                  <a:ext cx="1718310" cy="373500"/>
                </a:xfrm>
                <a:prstGeom prst="rect">
                  <a:avLst/>
                </a:prstGeom>
                <a:effectLst/>
              </p:spPr>
              <p:txBody>
                <a:bodyPr wrap="square" anchor="t" anchorCtr="0">
                  <a:spAutoFit/>
                </a:bodyPr>
                <a:lstStyle>
                  <a:defPPr>
                    <a:defRPr lang="zh-CN"/>
                  </a:defPPr>
                  <a:lvl1pPr algn="ctr">
                    <a:lnSpc>
                      <a:spcPct val="120000"/>
                    </a:lnSpc>
                    <a:spcBef>
                      <a:spcPct val="0"/>
                    </a:spcBef>
                    <a:buNone/>
                    <a:defRPr sz="4000" i="0" kern="2200">
                      <a:gradFill>
                        <a:gsLst>
                          <a:gs pos="30000">
                            <a:schemeClr val="accent3">
                              <a:alpha val="70000"/>
                            </a:schemeClr>
                          </a:gs>
                          <a:gs pos="70000">
                            <a:schemeClr val="accent4"/>
                          </a:gs>
                        </a:gsLst>
                        <a:lin ang="4800000" scaled="0"/>
                      </a:gradFill>
                      <a:effectLst>
                        <a:outerShdw blurRad="254000" dist="88900" dir="2700000" algn="tl" rotWithShape="0">
                          <a:schemeClr val="accent3">
                            <a:lumMod val="75000"/>
                            <a:alpha val="30000"/>
                          </a:schemeClr>
                        </a:outerShdw>
                      </a:effectLst>
                      <a:latin typeface="OPPOSans B" panose="00020600040101010101" pitchFamily="18" charset="-122"/>
                      <a:ea typeface="OPPOSans B" panose="00020600040101010101" pitchFamily="18" charset="-122"/>
                      <a:cs typeface="+mj-cs"/>
                    </a:defRPr>
                  </a:lvl1pPr>
                </a:lstStyle>
                <a:p>
                  <a:pPr marL="285750" indent="-285750" algn="l">
                    <a:buFont typeface="Wingdings" panose="05000000000000000000" pitchFamily="2" charset="2"/>
                    <a:buChar char="ü"/>
                  </a:pPr>
                  <a:r>
                    <a:rPr lang="zh-CN" altLang="en-US" sz="1600" b="1" kern="1200">
                      <a:gradFill flip="none" rotWithShape="1">
                        <a:gsLst>
                          <a:gs pos="100000">
                            <a:srgbClr val="ED7D31"/>
                          </a:gs>
                          <a:gs pos="0">
                            <a:srgbClr val="F19B61"/>
                          </a:gs>
                        </a:gsLst>
                        <a:lin ang="13500000" scaled="1"/>
                        <a:tileRect/>
                      </a:gradFill>
                      <a:effectLst/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  <a:sym typeface="+mn-lt"/>
                    </a:rPr>
                    <a:t>退货量及金额：</a:t>
                  </a:r>
                  <a:endParaRPr lang="zh-CN" altLang="en-US" sz="1400" kern="1200" dirty="0">
                    <a:gradFill>
                      <a:gsLst>
                        <a:gs pos="100000">
                          <a:srgbClr val="ED7D31"/>
                        </a:gs>
                        <a:gs pos="0">
                          <a:srgbClr val="F19B61"/>
                        </a:gs>
                      </a:gsLst>
                      <a:lin ang="13500000" scaled="1"/>
                    </a:gradFill>
                    <a:effectLst/>
                    <a:latin typeface="Arial" panose="020B0604020202020204" pitchFamily="34" charset="0"/>
                    <a:ea typeface="等线 Light" panose="02010600030101010101" pitchFamily="2" charset="-122"/>
                    <a:cs typeface="Arial" panose="020B0604020202020204" pitchFamily="34" charset="0"/>
                    <a:sym typeface="+mn-lt"/>
                  </a:endParaRPr>
                </a:p>
              </p:txBody>
            </p:sp>
            <p:sp>
              <p:nvSpPr>
                <p:cNvPr id="375" name="文本框 374">
                  <a:extLst>
                    <a:ext uri="{FF2B5EF4-FFF2-40B4-BE49-F238E27FC236}">
                      <a16:creationId xmlns:a16="http://schemas.microsoft.com/office/drawing/2014/main" id="{B312BB4B-302C-464F-C9A1-3D470A7D036A}"/>
                    </a:ext>
                  </a:extLst>
                </p:cNvPr>
                <p:cNvSpPr txBox="1"/>
                <p:nvPr/>
              </p:nvSpPr>
              <p:spPr>
                <a:xfrm>
                  <a:off x="2782606" y="3541218"/>
                  <a:ext cx="220689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Arial" panose="020B0604020202020204" pitchFamily="34" charset="0"/>
                      <a:ea typeface="等线 Light" panose="02010600030101010101" pitchFamily="2" charset="-122"/>
                      <a:cs typeface="Arial" panose="020B0604020202020204" pitchFamily="34" charset="0"/>
                      <a:sym typeface="+mn-lt"/>
                    </a:rPr>
                    <a:t>245</a:t>
                  </a:r>
                  <a:r>
                    <a:rPr lang="zh-CN" altLang="en-US" sz="1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  <a:sym typeface="+mn-lt"/>
                    </a:rPr>
                    <a:t>单、 </a:t>
                  </a:r>
                  <a:r>
                    <a:rPr lang="en-US" altLang="zh-CN" sz="1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  <a:sym typeface="+mn-lt"/>
                    </a:rPr>
                    <a:t> </a:t>
                  </a:r>
                  <a:r>
                    <a:rPr lang="en-US" altLang="zh-CN" sz="1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Arial" panose="020B0604020202020204" pitchFamily="34" charset="0"/>
                      <a:ea typeface="等线 Light" panose="02010600030101010101" pitchFamily="2" charset="-122"/>
                      <a:cs typeface="Arial" panose="020B0604020202020204" pitchFamily="34" charset="0"/>
                      <a:sym typeface="+mn-lt"/>
                    </a:rPr>
                    <a:t>$ -36547.21</a:t>
                  </a:r>
                  <a:endPara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Arial" panose="020B0604020202020204" pitchFamily="34" charset="0"/>
                    <a:ea typeface="等线 Light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378" name="组合 377">
                <a:extLst>
                  <a:ext uri="{FF2B5EF4-FFF2-40B4-BE49-F238E27FC236}">
                    <a16:creationId xmlns:a16="http://schemas.microsoft.com/office/drawing/2014/main" id="{00CB6E47-61E5-EFE5-B251-D5C8E8339F84}"/>
                  </a:ext>
                </a:extLst>
              </p:cNvPr>
              <p:cNvGrpSpPr/>
              <p:nvPr/>
            </p:nvGrpSpPr>
            <p:grpSpPr>
              <a:xfrm>
                <a:off x="1057972" y="3924955"/>
                <a:ext cx="4033765" cy="856669"/>
                <a:chOff x="1083432" y="3884985"/>
                <a:chExt cx="4033765" cy="856669"/>
              </a:xfrm>
            </p:grpSpPr>
            <p:sp>
              <p:nvSpPr>
                <p:cNvPr id="351" name="标题 1">
                  <a:extLst>
                    <a:ext uri="{FF2B5EF4-FFF2-40B4-BE49-F238E27FC236}">
                      <a16:creationId xmlns:a16="http://schemas.microsoft.com/office/drawing/2014/main" id="{238F8F5E-C823-9AA2-C12F-F90DCFC954A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2783633" y="3897512"/>
                  <a:ext cx="2333564" cy="844142"/>
                </a:xfrm>
                <a:prstGeom prst="rect">
                  <a:avLst/>
                </a:prstGeom>
                <a:effectLst/>
              </p:spPr>
              <p:txBody>
                <a:bodyPr wrap="square" anchor="t" anchorCtr="0">
                  <a:spAutoFit/>
                </a:bodyPr>
                <a:lstStyle>
                  <a:defPPr>
                    <a:defRPr lang="zh-CN"/>
                  </a:defPPr>
                  <a:lvl1pPr algn="ctr">
                    <a:lnSpc>
                      <a:spcPct val="120000"/>
                    </a:lnSpc>
                    <a:spcBef>
                      <a:spcPct val="0"/>
                    </a:spcBef>
                    <a:buNone/>
                    <a:defRPr sz="4000" i="0" kern="2200">
                      <a:gradFill>
                        <a:gsLst>
                          <a:gs pos="30000">
                            <a:schemeClr val="accent3">
                              <a:alpha val="70000"/>
                            </a:schemeClr>
                          </a:gs>
                          <a:gs pos="70000">
                            <a:schemeClr val="accent4"/>
                          </a:gs>
                        </a:gsLst>
                        <a:lin ang="4800000" scaled="0"/>
                      </a:gradFill>
                      <a:effectLst>
                        <a:outerShdw blurRad="254000" dist="88900" dir="2700000" algn="tl" rotWithShape="0">
                          <a:schemeClr val="accent3">
                            <a:lumMod val="75000"/>
                            <a:alpha val="30000"/>
                          </a:schemeClr>
                        </a:outerShdw>
                      </a:effectLst>
                      <a:latin typeface="OPPOSans B" panose="00020600040101010101" pitchFamily="18" charset="-122"/>
                      <a:ea typeface="OPPOSans B" panose="00020600040101010101" pitchFamily="18" charset="-122"/>
                      <a:cs typeface="+mj-cs"/>
                    </a:defRPr>
                  </a:lvl1pPr>
                </a:lstStyle>
                <a:p>
                  <a:pPr algn="l"/>
                  <a:r>
                    <a:rPr lang="zh-CN" altLang="en-US" sz="1400" kern="12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  <a:sym typeface="+mn-lt"/>
                    </a:rPr>
                    <a:t>缺陷率</a:t>
                  </a:r>
                  <a:r>
                    <a:rPr lang="en-US" altLang="zh-CN" sz="1400" kern="12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Arial" panose="020B0604020202020204" pitchFamily="34" charset="0"/>
                      <a:ea typeface="等线 Light" panose="02010600030101010101" pitchFamily="2" charset="-122"/>
                      <a:cs typeface="Arial" panose="020B0604020202020204" pitchFamily="34" charset="0"/>
                      <a:sym typeface="+mn-lt"/>
                    </a:rPr>
                    <a:t>0.21%</a:t>
                  </a:r>
                  <a:endParaRPr lang="en-US" altLang="zh-CN" sz="1400" kern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Arial" panose="020B0604020202020204" pitchFamily="34" charset="0"/>
                    <a:ea typeface="等线 Light" panose="02010600030101010101" pitchFamily="2" charset="-122"/>
                    <a:cs typeface="Arial" panose="020B0604020202020204" pitchFamily="34" charset="0"/>
                    <a:sym typeface="+mn-lt"/>
                  </a:endParaRPr>
                </a:p>
                <a:p>
                  <a:pPr algn="l"/>
                  <a:r>
                    <a:rPr lang="zh-CN" altLang="en-US" sz="1400" kern="12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  <a:sym typeface="+mn-lt"/>
                    </a:rPr>
                    <a:t>迟发率</a:t>
                  </a:r>
                  <a:r>
                    <a:rPr lang="en-US" altLang="zh-CN" sz="1400" kern="12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Arial" panose="020B0604020202020204" pitchFamily="34" charset="0"/>
                      <a:ea typeface="等线 Light" panose="02010600030101010101" pitchFamily="2" charset="-122"/>
                      <a:cs typeface="Arial" panose="020B0604020202020204" pitchFamily="34" charset="0"/>
                      <a:sym typeface="+mn-lt"/>
                    </a:rPr>
                    <a:t>1.35%</a:t>
                  </a:r>
                  <a:endParaRPr lang="en-US" altLang="zh-CN" sz="1400" kern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Arial" panose="020B0604020202020204" pitchFamily="34" charset="0"/>
                    <a:ea typeface="等线 Light" panose="02010600030101010101" pitchFamily="2" charset="-122"/>
                    <a:cs typeface="Arial" panose="020B0604020202020204" pitchFamily="34" charset="0"/>
                    <a:sym typeface="+mn-lt"/>
                  </a:endParaRPr>
                </a:p>
                <a:p>
                  <a:pPr algn="l"/>
                  <a:r>
                    <a:rPr lang="zh-CN" altLang="en-US" sz="1400" kern="12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  <a:sym typeface="+mn-lt"/>
                    </a:rPr>
                    <a:t>发票缺陷率</a:t>
                  </a:r>
                  <a:r>
                    <a:rPr lang="en-US" altLang="zh-CN" sz="1400" kern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Arial" panose="020B0604020202020204" pitchFamily="34" charset="0"/>
                      <a:ea typeface="等线 Light" panose="02010600030101010101" pitchFamily="2" charset="-122"/>
                      <a:cs typeface="Arial" panose="020B0604020202020204" pitchFamily="34" charset="0"/>
                      <a:sym typeface="+mn-lt"/>
                    </a:rPr>
                    <a:t>1.55%</a:t>
                  </a:r>
                  <a:endParaRPr lang="zh-CN" altLang="en-US" sz="1400" kern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Arial" panose="020B0604020202020204" pitchFamily="34" charset="0"/>
                    <a:ea typeface="等线 Light" panose="02010600030101010101" pitchFamily="2" charset="-122"/>
                    <a:cs typeface="Arial" panose="020B0604020202020204" pitchFamily="34" charset="0"/>
                    <a:sym typeface="+mn-lt"/>
                  </a:endParaRPr>
                </a:p>
              </p:txBody>
            </p:sp>
            <p:sp>
              <p:nvSpPr>
                <p:cNvPr id="377" name="标题 1">
                  <a:extLst>
                    <a:ext uri="{FF2B5EF4-FFF2-40B4-BE49-F238E27FC236}">
                      <a16:creationId xmlns:a16="http://schemas.microsoft.com/office/drawing/2014/main" id="{BB912D79-1860-F00D-0C57-13A1130F167A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083432" y="3884985"/>
                  <a:ext cx="1718310" cy="370551"/>
                </a:xfrm>
                <a:prstGeom prst="rect">
                  <a:avLst/>
                </a:prstGeom>
                <a:effectLst/>
              </p:spPr>
              <p:txBody>
                <a:bodyPr wrap="square" anchor="t" anchorCtr="0">
                  <a:spAutoFit/>
                </a:bodyPr>
                <a:lstStyle>
                  <a:defPPr>
                    <a:defRPr lang="zh-CN"/>
                  </a:defPPr>
                  <a:lvl1pPr marL="285750" indent="-285750">
                    <a:lnSpc>
                      <a:spcPct val="120000"/>
                    </a:lnSpc>
                    <a:spcBef>
                      <a:spcPct val="0"/>
                    </a:spcBef>
                    <a:buFont typeface="Wingdings" panose="05000000000000000000" pitchFamily="2" charset="2"/>
                    <a:buChar char="ü"/>
                    <a:defRPr sz="1600" b="1" i="0">
                      <a:gradFill flip="none" rotWithShape="1">
                        <a:gsLst>
                          <a:gs pos="100000">
                            <a:srgbClr val="ED7D31"/>
                          </a:gs>
                          <a:gs pos="0">
                            <a:srgbClr val="F19B61"/>
                          </a:gs>
                        </a:gsLst>
                        <a:lin ang="13500000" scaled="1"/>
                        <a:tileRect/>
                      </a:gradFill>
                      <a:effectLst/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defRPr>
                  </a:lvl1pPr>
                </a:lstStyle>
                <a:p>
                  <a:r>
                    <a:rPr lang="en-US" altLang="zh-CN">
                      <a:sym typeface="+mn-lt"/>
                    </a:rPr>
                    <a:t>FBA</a:t>
                  </a:r>
                  <a:r>
                    <a:rPr lang="zh-CN" altLang="en-US">
                      <a:sym typeface="+mn-lt"/>
                    </a:rPr>
                    <a:t>订单情况：</a:t>
                  </a:r>
                  <a:endParaRPr lang="zh-CN" altLang="en-US" dirty="0">
                    <a:sym typeface="+mn-lt"/>
                  </a:endParaRPr>
                </a:p>
              </p:txBody>
            </p:sp>
          </p:grpSp>
        </p:grp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B5B1C65E-CCC5-2A4D-0FCC-B8478C233335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57"/>
          <a:stretch/>
        </p:blipFill>
        <p:spPr>
          <a:xfrm>
            <a:off x="3692986" y="508646"/>
            <a:ext cx="2185571" cy="991538"/>
          </a:xfrm>
          <a:prstGeom prst="rect">
            <a:avLst/>
          </a:prstGeom>
          <a:effectLst>
            <a:outerShdw blurRad="254000" dist="177800" dir="7200000" sx="80000" sy="80000" rotWithShape="0">
              <a:schemeClr val="accent2">
                <a:alpha val="30000"/>
              </a:schemeClr>
            </a:outerShdw>
          </a:effectLst>
        </p:spPr>
      </p:pic>
      <p:pic>
        <p:nvPicPr>
          <p:cNvPr id="4" name="object 49">
            <a:extLst>
              <a:ext uri="{FF2B5EF4-FFF2-40B4-BE49-F238E27FC236}">
                <a16:creationId xmlns:a16="http://schemas.microsoft.com/office/drawing/2014/main" id="{C9E20267-F239-E516-B2E9-A193E3EEA8C9}"/>
              </a:ext>
            </a:extLst>
          </p:cNvPr>
          <p:cNvPicPr/>
          <p:nvPr/>
        </p:nvPicPr>
        <p:blipFill>
          <a:blip r:embed="rId15" cstate="print"/>
          <a:stretch>
            <a:fillRect/>
          </a:stretch>
        </p:blipFill>
        <p:spPr>
          <a:xfrm flipH="1">
            <a:off x="-3641" y="3971551"/>
            <a:ext cx="3990496" cy="291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402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bg1"/>
            </a:gs>
            <a:gs pos="0">
              <a:srgbClr val="F4F9FF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747B882-AC61-3A63-E591-339CCC38DEF5}"/>
              </a:ext>
            </a:extLst>
          </p:cNvPr>
          <p:cNvGrpSpPr/>
          <p:nvPr/>
        </p:nvGrpSpPr>
        <p:grpSpPr>
          <a:xfrm>
            <a:off x="326515" y="253559"/>
            <a:ext cx="3753260" cy="660159"/>
            <a:chOff x="298522" y="607879"/>
            <a:chExt cx="3753260" cy="660159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77C69218-684D-D5D6-AB19-3BB6854B8F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522" y="607879"/>
              <a:ext cx="1064338" cy="660159"/>
            </a:xfrm>
            <a:prstGeom prst="rect">
              <a:avLst/>
            </a:prstGeom>
          </p:spPr>
        </p:pic>
        <p:sp>
          <p:nvSpPr>
            <p:cNvPr id="7" name="PA-矩形 1">
              <a:extLst>
                <a:ext uri="{FF2B5EF4-FFF2-40B4-BE49-F238E27FC236}">
                  <a16:creationId xmlns:a16="http://schemas.microsoft.com/office/drawing/2014/main" id="{101089EF-2846-3CBE-65B2-CA224D483997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055439" y="722514"/>
              <a:ext cx="2996343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>
                  <a:solidFill>
                    <a:srgbClr val="405CF5"/>
                  </a:solidFill>
                  <a:effectLst>
                    <a:outerShdw blurRad="63500" sx="102000" sy="102000" algn="ctr" rotWithShape="0">
                      <a:srgbClr val="3489EE">
                        <a:alpha val="16000"/>
                      </a:srgbClr>
                    </a:outerShdw>
                  </a:effectLst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阿里巴巴普惠体 B" panose="00020600040101010101" pitchFamily="18" charset="-122"/>
                </a:rPr>
                <a:t>耳机销售业绩展示</a:t>
              </a:r>
              <a:endParaRPr lang="en-US" altLang="zh-CN" sz="2800" dirty="0">
                <a:solidFill>
                  <a:srgbClr val="405CF5"/>
                </a:solidFill>
                <a:effectLst>
                  <a:outerShdw blurRad="63500" sx="102000" sy="102000" algn="ctr" rotWithShape="0">
                    <a:srgbClr val="3489EE">
                      <a:alpha val="16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阿里巴巴普惠体 B" panose="00020600040101010101" pitchFamily="18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439B890C-9391-0D55-0347-C36F89191249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052643" y="380288"/>
            <a:ext cx="1468410" cy="312408"/>
          </a:xfrm>
          <a:prstGeom prst="rect">
            <a:avLst/>
          </a:prstGeom>
        </p:spPr>
      </p:pic>
      <p:sp>
        <p:nvSpPr>
          <p:cNvPr id="173" name="PA-矩形 7">
            <a:extLst>
              <a:ext uri="{FF2B5EF4-FFF2-40B4-BE49-F238E27FC236}">
                <a16:creationId xmlns:a16="http://schemas.microsoft.com/office/drawing/2014/main" id="{92CB2A70-1B60-D119-0A14-E5EA05E9586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5058000"/>
            <a:ext cx="12192000" cy="1800000"/>
          </a:xfrm>
          <a:prstGeom prst="rect">
            <a:avLst/>
          </a:prstGeom>
          <a:solidFill>
            <a:srgbClr val="405CF5"/>
          </a:solidFill>
          <a:ln w="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0000"/>
                </a:solidFill>
                <a:prstDash val="solid"/>
                <a:miter lim="800000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188" name="图片 187" descr="图片包含 桌子, 视频, 游戏, 游戏机&#10;&#10;描述已自动生成">
            <a:extLst>
              <a:ext uri="{FF2B5EF4-FFF2-40B4-BE49-F238E27FC236}">
                <a16:creationId xmlns:a16="http://schemas.microsoft.com/office/drawing/2014/main" id="{8D9AE044-12A4-0693-A0DB-8E12170A436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0641" y="1288445"/>
            <a:ext cx="2173873" cy="194107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49" name="图片 1048">
            <a:extLst>
              <a:ext uri="{FF2B5EF4-FFF2-40B4-BE49-F238E27FC236}">
                <a16:creationId xmlns:a16="http://schemas.microsoft.com/office/drawing/2014/main" id="{25AC6665-BDF7-7D2A-0C91-E84417E5E1E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57"/>
          <a:stretch/>
        </p:blipFill>
        <p:spPr>
          <a:xfrm>
            <a:off x="10140898" y="741872"/>
            <a:ext cx="1871199" cy="848915"/>
          </a:xfrm>
          <a:prstGeom prst="rect">
            <a:avLst/>
          </a:prstGeom>
          <a:effectLst>
            <a:outerShdw blurRad="254000" dist="177800" dir="7200000" sx="80000" sy="80000" rotWithShape="0">
              <a:schemeClr val="accent2">
                <a:alpha val="30000"/>
              </a:schemeClr>
            </a:outerShdw>
          </a:effectLst>
        </p:spPr>
      </p:pic>
      <p:grpSp>
        <p:nvGrpSpPr>
          <p:cNvPr id="59" name="组合 58">
            <a:extLst>
              <a:ext uri="{FF2B5EF4-FFF2-40B4-BE49-F238E27FC236}">
                <a16:creationId xmlns:a16="http://schemas.microsoft.com/office/drawing/2014/main" id="{8BBD55FF-E609-765E-51AA-FE64029D4EE0}"/>
              </a:ext>
            </a:extLst>
          </p:cNvPr>
          <p:cNvGrpSpPr/>
          <p:nvPr/>
        </p:nvGrpSpPr>
        <p:grpSpPr>
          <a:xfrm>
            <a:off x="858684" y="909954"/>
            <a:ext cx="7902856" cy="2430367"/>
            <a:chOff x="950551" y="1003603"/>
            <a:chExt cx="7902856" cy="2430367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47FC1884-C4A0-9056-6BDC-64E5E009F8AD}"/>
                </a:ext>
              </a:extLst>
            </p:cNvPr>
            <p:cNvGrpSpPr/>
            <p:nvPr/>
          </p:nvGrpSpPr>
          <p:grpSpPr>
            <a:xfrm>
              <a:off x="950551" y="3015842"/>
              <a:ext cx="7902856" cy="418128"/>
              <a:chOff x="950551" y="2872802"/>
              <a:chExt cx="7902856" cy="418128"/>
            </a:xfrm>
          </p:grpSpPr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ED1782DB-643D-8688-BADB-37F4CF8651A7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950551" y="2872802"/>
                <a:ext cx="7902856" cy="418128"/>
              </a:xfrm>
              <a:prstGeom prst="roundRect">
                <a:avLst>
                  <a:gd name="adj" fmla="val 29453"/>
                </a:avLst>
              </a:prstGeom>
              <a:solidFill>
                <a:srgbClr val="405CF5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1620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A0206F34-1DF9-70F6-16A4-67F203954A66}"/>
                  </a:ext>
                </a:extLst>
              </p:cNvPr>
              <p:cNvSpPr txBox="1"/>
              <p:nvPr/>
            </p:nvSpPr>
            <p:spPr>
              <a:xfrm>
                <a:off x="1160341" y="2915667"/>
                <a:ext cx="997196" cy="3323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spcAft>
                    <a:spcPts val="0"/>
                  </a:spcAft>
                  <a:defRPr sz="1620" b="1" i="0" u="none" strike="noStrik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r>
                  <a:rPr lang="zh-CN" altLang="en-US"/>
                  <a:t>性能路径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1B77BE24-45F7-0C79-E39F-3B2AA540053C}"/>
                  </a:ext>
                </a:extLst>
              </p:cNvPr>
              <p:cNvSpPr txBox="1"/>
              <p:nvPr/>
            </p:nvSpPr>
            <p:spPr>
              <a:xfrm>
                <a:off x="2833265" y="2929517"/>
                <a:ext cx="904863" cy="3046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defRPr sz="1440" b="1" i="0" u="none" strike="noStrik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zh-CN" altLang="en-US"/>
                  <a:t>价格匹配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57787E94-8A45-C842-496F-E99F4E86B9C7}"/>
                  </a:ext>
                </a:extLst>
              </p:cNvPr>
              <p:cNvSpPr txBox="1"/>
              <p:nvPr/>
            </p:nvSpPr>
            <p:spPr>
              <a:xfrm>
                <a:off x="4392575" y="2929517"/>
                <a:ext cx="904863" cy="3046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defRPr sz="1440" b="1" i="0" u="none" strike="noStrik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zh-CN" altLang="en-US"/>
                  <a:t>主流设计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A2920051-E579-A46A-A986-119ECE2D56E7}"/>
                  </a:ext>
                </a:extLst>
              </p:cNvPr>
              <p:cNvSpPr txBox="1"/>
              <p:nvPr/>
            </p:nvSpPr>
            <p:spPr>
              <a:xfrm>
                <a:off x="5731805" y="2929517"/>
                <a:ext cx="1458861" cy="3046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defRPr sz="1440" b="1" i="0" u="none" strike="noStrik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zh-CN" altLang="en-US"/>
                  <a:t>以理性价值为主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819F61A1-F6F0-99CE-84B7-3718F2E645FB}"/>
                  </a:ext>
                </a:extLst>
              </p:cNvPr>
              <p:cNvSpPr txBox="1"/>
              <p:nvPr/>
            </p:nvSpPr>
            <p:spPr>
              <a:xfrm>
                <a:off x="7746565" y="2929517"/>
                <a:ext cx="669703" cy="3046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defRPr sz="1440" b="1" i="0" u="none" strike="noStrik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en-US" altLang="zh-CN"/>
                  <a:t>BOSE</a:t>
                </a:r>
                <a:endParaRPr lang="zh-CN" altLang="en-US"/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1082B409-7C05-D62D-A4E8-E245EF6092D0}"/>
                </a:ext>
              </a:extLst>
            </p:cNvPr>
            <p:cNvGrpSpPr/>
            <p:nvPr/>
          </p:nvGrpSpPr>
          <p:grpSpPr>
            <a:xfrm>
              <a:off x="950551" y="1506663"/>
              <a:ext cx="7902856" cy="418128"/>
              <a:chOff x="950551" y="1470903"/>
              <a:chExt cx="7902856" cy="418128"/>
            </a:xfrm>
          </p:grpSpPr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F96BD257-ED61-3B9F-EFED-5C84D0EC1396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950551" y="1470903"/>
                <a:ext cx="7902856" cy="418128"/>
              </a:xfrm>
              <a:prstGeom prst="roundRect">
                <a:avLst>
                  <a:gd name="adj" fmla="val 29453"/>
                </a:avLst>
              </a:prstGeom>
              <a:solidFill>
                <a:srgbClr val="405CF5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1620"/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B7E140E-1F21-26A7-D2EC-93B4AFEFD646}"/>
                  </a:ext>
                </a:extLst>
              </p:cNvPr>
              <p:cNvSpPr txBox="1"/>
              <p:nvPr/>
            </p:nvSpPr>
            <p:spPr>
              <a:xfrm>
                <a:off x="2833265" y="1527618"/>
                <a:ext cx="904863" cy="3046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/>
              <a:p>
                <a:pPr marL="0" algn="ctr" rtl="0" eaLnBrk="1" fontAlgn="ctr" latinLnBrk="0" hangingPunct="1">
                  <a:spcBef>
                    <a:spcPts val="0"/>
                  </a:spcBef>
                </a:pPr>
                <a:r>
                  <a:rPr lang="zh-CN" altLang="en-US" sz="1440" b="1" i="0" u="none" strike="noStrike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成本驱动</a:t>
                </a:r>
                <a:endParaRPr lang="zh-CN" altLang="en-US" sz="144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350272D-0C09-03E9-2070-4596C74C9E1C}"/>
                  </a:ext>
                </a:extLst>
              </p:cNvPr>
              <p:cNvSpPr txBox="1"/>
              <p:nvPr/>
            </p:nvSpPr>
            <p:spPr>
              <a:xfrm>
                <a:off x="4392575" y="1527618"/>
                <a:ext cx="904863" cy="3046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spcAft>
                    <a:spcPts val="0"/>
                  </a:spcAft>
                  <a:defRPr sz="1600" b="1" i="0" u="none" strike="noStrike">
                    <a:solidFill>
                      <a:schemeClr val="bg1">
                        <a:lumMod val="95000"/>
                      </a:schemeClr>
                    </a:solidFill>
                    <a:effectLst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zh-CN" altLang="en-US" sz="144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主流设计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424FD43-1CDD-ADA0-C3D8-DB738E99A5F7}"/>
                  </a:ext>
                </a:extLst>
              </p:cNvPr>
              <p:cNvSpPr txBox="1"/>
              <p:nvPr/>
            </p:nvSpPr>
            <p:spPr>
              <a:xfrm>
                <a:off x="5731805" y="1527618"/>
                <a:ext cx="1458861" cy="3046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spcAft>
                    <a:spcPts val="0"/>
                  </a:spcAft>
                  <a:defRPr sz="1600" b="1" i="0" u="none" strike="noStrike">
                    <a:solidFill>
                      <a:schemeClr val="bg1">
                        <a:lumMod val="95000"/>
                      </a:schemeClr>
                    </a:solidFill>
                    <a:effectLst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zh-CN" altLang="en-US" sz="144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以理性价值为主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C3CFD9B-3F6B-57FE-8E89-75C0E794C95E}"/>
                  </a:ext>
                </a:extLst>
              </p:cNvPr>
              <p:cNvSpPr txBox="1"/>
              <p:nvPr/>
            </p:nvSpPr>
            <p:spPr>
              <a:xfrm>
                <a:off x="7813648" y="1527618"/>
                <a:ext cx="535532" cy="3046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spcAft>
                    <a:spcPts val="0"/>
                  </a:spcAft>
                  <a:defRPr sz="1600" b="1" i="0" u="none" strike="noStrike">
                    <a:solidFill>
                      <a:schemeClr val="bg1">
                        <a:lumMod val="95000"/>
                      </a:schemeClr>
                    </a:solidFill>
                    <a:effectLst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zh-CN" altLang="en-US" sz="144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小米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E188E8D-AFAE-F5BC-8551-BBCEBFDF01E4}"/>
                  </a:ext>
                </a:extLst>
              </p:cNvPr>
              <p:cNvSpPr txBox="1"/>
              <p:nvPr/>
            </p:nvSpPr>
            <p:spPr>
              <a:xfrm>
                <a:off x="1203247" y="1513768"/>
                <a:ext cx="997196" cy="3323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spcAft>
                    <a:spcPts val="0"/>
                  </a:spcAft>
                  <a:defRPr sz="1600" b="1" i="0" u="none" strike="noStrike">
                    <a:solidFill>
                      <a:schemeClr val="bg1">
                        <a:lumMod val="95000"/>
                      </a:schemeClr>
                    </a:solidFill>
                    <a:effectLst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r>
                  <a:rPr lang="zh-CN" altLang="en-US" sz="162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成本路径</a:t>
                </a: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2753EA66-5CE0-341F-057B-E7B8C5CD267B}"/>
                </a:ext>
              </a:extLst>
            </p:cNvPr>
            <p:cNvGrpSpPr/>
            <p:nvPr/>
          </p:nvGrpSpPr>
          <p:grpSpPr>
            <a:xfrm>
              <a:off x="950551" y="2009723"/>
              <a:ext cx="7902856" cy="418128"/>
              <a:chOff x="950551" y="1938203"/>
              <a:chExt cx="7902856" cy="418128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F0D87E8A-FC96-72EA-5020-FD7065EB2002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950551" y="1938203"/>
                <a:ext cx="7902856" cy="418128"/>
              </a:xfrm>
              <a:prstGeom prst="roundRect">
                <a:avLst>
                  <a:gd name="adj" fmla="val 29453"/>
                </a:avLst>
              </a:prstGeom>
              <a:solidFill>
                <a:srgbClr val="405CF5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1620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3072EAF-D54E-982F-6D85-FC5307C674CA}"/>
                  </a:ext>
                </a:extLst>
              </p:cNvPr>
              <p:cNvSpPr txBox="1"/>
              <p:nvPr/>
            </p:nvSpPr>
            <p:spPr>
              <a:xfrm>
                <a:off x="2833265" y="1994918"/>
                <a:ext cx="904863" cy="3046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defRPr sz="1440" b="1" i="0" u="none" strike="noStrik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zh-CN" altLang="en-US"/>
                  <a:t>消费区间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01D92C4-3FB2-C7D4-BB5F-92217DE83C30}"/>
                  </a:ext>
                </a:extLst>
              </p:cNvPr>
              <p:cNvSpPr txBox="1"/>
              <p:nvPr/>
            </p:nvSpPr>
            <p:spPr>
              <a:xfrm>
                <a:off x="4392575" y="1994918"/>
                <a:ext cx="904863" cy="3046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defRPr sz="1440" b="1" i="0" u="none" strike="noStrik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zh-CN" altLang="en-US"/>
                  <a:t>设计突围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D78DEE2-32CD-50BD-33C1-853477C7BD32}"/>
                  </a:ext>
                </a:extLst>
              </p:cNvPr>
              <p:cNvSpPr txBox="1"/>
              <p:nvPr/>
            </p:nvSpPr>
            <p:spPr>
              <a:xfrm>
                <a:off x="6008804" y="1994918"/>
                <a:ext cx="904863" cy="3046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defRPr sz="1440" b="1" i="0" u="none" strike="noStrik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zh-CN" altLang="en-US"/>
                  <a:t>价值匹配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18A6272-75DE-A497-EC5F-B1C080EAEFD1}"/>
                  </a:ext>
                </a:extLst>
              </p:cNvPr>
              <p:cNvSpPr txBox="1"/>
              <p:nvPr/>
            </p:nvSpPr>
            <p:spPr>
              <a:xfrm>
                <a:off x="7792007" y="1994918"/>
                <a:ext cx="578813" cy="3046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defRPr sz="1440" b="1" i="0" u="none" strike="noStrik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en-US" altLang="zh-CN"/>
                  <a:t>B&amp;O</a:t>
                </a:r>
                <a:endParaRPr lang="zh-CN" altLang="en-US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898C9A8D-1780-823D-186E-97DBEA4FD9D6}"/>
                  </a:ext>
                </a:extLst>
              </p:cNvPr>
              <p:cNvSpPr txBox="1"/>
              <p:nvPr/>
            </p:nvSpPr>
            <p:spPr>
              <a:xfrm>
                <a:off x="1183264" y="1981068"/>
                <a:ext cx="997196" cy="3323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spcAft>
                    <a:spcPts val="0"/>
                  </a:spcAft>
                  <a:defRPr sz="1620" b="1" i="0" u="none" strike="noStrik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r>
                  <a:rPr lang="zh-CN" altLang="en-US"/>
                  <a:t>格调路径</a:t>
                </a: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D929DF05-93B8-2D2B-C4C4-622B029C2086}"/>
                </a:ext>
              </a:extLst>
            </p:cNvPr>
            <p:cNvGrpSpPr/>
            <p:nvPr/>
          </p:nvGrpSpPr>
          <p:grpSpPr>
            <a:xfrm>
              <a:off x="950551" y="2512783"/>
              <a:ext cx="7896096" cy="418129"/>
              <a:chOff x="950551" y="2405502"/>
              <a:chExt cx="7896096" cy="418129"/>
            </a:xfrm>
          </p:grpSpPr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id="{7D55CBD0-5BDE-22FC-1425-0660C9E4A4AD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950551" y="2405502"/>
                <a:ext cx="7896096" cy="418129"/>
              </a:xfrm>
              <a:prstGeom prst="roundRect">
                <a:avLst>
                  <a:gd name="adj" fmla="val 41203"/>
                </a:avLst>
              </a:prstGeom>
              <a:gradFill flip="none" rotWithShape="1">
                <a:gsLst>
                  <a:gs pos="0">
                    <a:srgbClr val="ED7D31"/>
                  </a:gs>
                  <a:gs pos="100000">
                    <a:srgbClr val="F19B61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black">
                      <a:lumMod val="85000"/>
                      <a:lumOff val="15000"/>
                    </a:prstClr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0BEDABD5-3421-A6B7-9A48-A56057612856}"/>
                  </a:ext>
                </a:extLst>
              </p:cNvPr>
              <p:cNvSpPr txBox="1"/>
              <p:nvPr/>
            </p:nvSpPr>
            <p:spPr>
              <a:xfrm>
                <a:off x="2833265" y="2462217"/>
                <a:ext cx="904863" cy="3046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spcAft>
                    <a:spcPts val="0"/>
                  </a:spcAft>
                  <a:defRPr sz="1600" b="1" i="0" u="none" strike="noStrike">
                    <a:solidFill>
                      <a:schemeClr val="bg1">
                        <a:lumMod val="95000"/>
                      </a:schemeClr>
                    </a:solidFill>
                    <a:effectLst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zh-CN" altLang="en-US" sz="1440"/>
                  <a:t>消费区间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F8119C0-4627-8FEB-420F-ADB3E71349E5}"/>
                  </a:ext>
                </a:extLst>
              </p:cNvPr>
              <p:cNvSpPr txBox="1"/>
              <p:nvPr/>
            </p:nvSpPr>
            <p:spPr>
              <a:xfrm>
                <a:off x="4392575" y="2462217"/>
                <a:ext cx="904863" cy="3046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spcAft>
                    <a:spcPts val="0"/>
                  </a:spcAft>
                  <a:defRPr sz="1600" b="1" i="0" u="none" strike="noStrike">
                    <a:solidFill>
                      <a:schemeClr val="bg1">
                        <a:lumMod val="95000"/>
                      </a:schemeClr>
                    </a:solidFill>
                    <a:effectLst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zh-CN" altLang="en-US" sz="1440"/>
                  <a:t>设计差异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C3D3EF2F-54F5-9243-C456-1C75F6DA87C1}"/>
                  </a:ext>
                </a:extLst>
              </p:cNvPr>
              <p:cNvSpPr txBox="1"/>
              <p:nvPr/>
            </p:nvSpPr>
            <p:spPr>
              <a:xfrm>
                <a:off x="5731805" y="2462217"/>
                <a:ext cx="1458861" cy="3046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spcAft>
                    <a:spcPts val="0"/>
                  </a:spcAft>
                  <a:defRPr sz="1600" b="1" i="0" u="none" strike="noStrike">
                    <a:solidFill>
                      <a:schemeClr val="bg1">
                        <a:lumMod val="95000"/>
                      </a:schemeClr>
                    </a:solidFill>
                    <a:effectLst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zh-CN" altLang="en-US" sz="1440"/>
                  <a:t>以感性价值为主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CB13A108-94A6-7923-63C9-42E7573A32B3}"/>
                  </a:ext>
                </a:extLst>
              </p:cNvPr>
              <p:cNvSpPr txBox="1"/>
              <p:nvPr/>
            </p:nvSpPr>
            <p:spPr>
              <a:xfrm>
                <a:off x="7746982" y="2461986"/>
                <a:ext cx="668863" cy="305160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spcAft>
                    <a:spcPts val="0"/>
                  </a:spcAft>
                  <a:defRPr sz="1600" b="1" i="0" u="none" strike="noStrike">
                    <a:solidFill>
                      <a:schemeClr val="bg1">
                        <a:lumMod val="95000"/>
                      </a:schemeClr>
                    </a:solidFill>
                    <a:effectLst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en-US" altLang="zh-CN" sz="1440"/>
                  <a:t>Beats</a:t>
                </a:r>
                <a:endParaRPr lang="zh-CN" altLang="en-US" sz="1440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E7237342-D70E-6E0B-E489-0984339E7994}"/>
                  </a:ext>
                </a:extLst>
              </p:cNvPr>
              <p:cNvSpPr txBox="1"/>
              <p:nvPr/>
            </p:nvSpPr>
            <p:spPr>
              <a:xfrm>
                <a:off x="1188280" y="2448367"/>
                <a:ext cx="997196" cy="3323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spcAft>
                    <a:spcPts val="0"/>
                  </a:spcAft>
                  <a:defRPr sz="2000" b="1" i="0" u="none" strike="noStrike">
                    <a:solidFill>
                      <a:schemeClr val="bg1">
                        <a:lumMod val="95000"/>
                      </a:schemeClr>
                    </a:solidFill>
                    <a:effectLst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r>
                  <a:rPr lang="zh-CN" altLang="en-US" sz="1620"/>
                  <a:t>潮流路径</a:t>
                </a: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CA35C2FF-D560-4ED2-C8D5-3B1BEDB20BAE}"/>
                </a:ext>
              </a:extLst>
            </p:cNvPr>
            <p:cNvGrpSpPr/>
            <p:nvPr/>
          </p:nvGrpSpPr>
          <p:grpSpPr>
            <a:xfrm>
              <a:off x="950551" y="1003603"/>
              <a:ext cx="7902856" cy="418128"/>
              <a:chOff x="950551" y="1003603"/>
              <a:chExt cx="7902856" cy="418128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393B19C-6067-84D5-DDF3-FC504EA5E5DD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950551" y="1003603"/>
                <a:ext cx="7902856" cy="418128"/>
              </a:xfrm>
              <a:prstGeom prst="roundRect">
                <a:avLst>
                  <a:gd name="adj" fmla="val 29453"/>
                </a:avLst>
              </a:prstGeom>
              <a:solidFill>
                <a:srgbClr val="405CF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1620"/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5FDCA25F-199A-4810-1DFC-F67A9E4DD4A4}"/>
                  </a:ext>
                </a:extLst>
              </p:cNvPr>
              <p:cNvSpPr txBox="1"/>
              <p:nvPr/>
            </p:nvSpPr>
            <p:spPr>
              <a:xfrm>
                <a:off x="4346409" y="1046468"/>
                <a:ext cx="997196" cy="3323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spcAft>
                    <a:spcPts val="0"/>
                  </a:spcAft>
                  <a:defRPr sz="2000" b="1" i="0" u="none" strike="noStrike">
                    <a:solidFill>
                      <a:schemeClr val="bg1">
                        <a:lumMod val="95000"/>
                      </a:schemeClr>
                    </a:solidFill>
                    <a:effectLst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r>
                  <a:rPr lang="zh-CN" altLang="en-US" sz="1620"/>
                  <a:t>设计风格</a:t>
                </a:r>
                <a:endParaRPr lang="zh-CN" altLang="zh-CN" sz="1620"/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1A6BCA1C-C41C-66BC-D7D7-EED4C993D5CA}"/>
                  </a:ext>
                </a:extLst>
              </p:cNvPr>
              <p:cNvSpPr txBox="1"/>
              <p:nvPr/>
            </p:nvSpPr>
            <p:spPr>
              <a:xfrm>
                <a:off x="5962636" y="1046468"/>
                <a:ext cx="997196" cy="3323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spcAft>
                    <a:spcPts val="0"/>
                  </a:spcAft>
                  <a:defRPr sz="2000" b="1" i="0" u="none" strike="noStrike">
                    <a:solidFill>
                      <a:schemeClr val="bg1">
                        <a:lumMod val="95000"/>
                      </a:schemeClr>
                    </a:solidFill>
                    <a:effectLst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r>
                  <a:rPr lang="zh-CN" altLang="en-US" sz="1620"/>
                  <a:t>价值组合</a:t>
                </a:r>
                <a:endParaRPr lang="zh-CN" altLang="zh-CN" sz="1620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422FB145-D130-491B-07C0-BABAFD48ED75}"/>
                  </a:ext>
                </a:extLst>
              </p:cNvPr>
              <p:cNvSpPr txBox="1"/>
              <p:nvPr/>
            </p:nvSpPr>
            <p:spPr>
              <a:xfrm>
                <a:off x="7582815" y="1046468"/>
                <a:ext cx="997196" cy="3323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spcAft>
                    <a:spcPts val="0"/>
                  </a:spcAft>
                  <a:defRPr sz="2000" b="1" i="0" u="none" strike="noStrike">
                    <a:solidFill>
                      <a:schemeClr val="bg1">
                        <a:lumMod val="95000"/>
                      </a:schemeClr>
                    </a:solidFill>
                    <a:effectLst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r>
                  <a:rPr lang="zh-CN" altLang="en-US" sz="1620"/>
                  <a:t>典型品牌</a:t>
                </a:r>
                <a:endParaRPr lang="zh-CN" altLang="zh-CN" sz="1620"/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885DF80F-D06F-CB83-4A00-0204DDBD0F5E}"/>
                  </a:ext>
                </a:extLst>
              </p:cNvPr>
              <p:cNvSpPr txBox="1"/>
              <p:nvPr/>
            </p:nvSpPr>
            <p:spPr>
              <a:xfrm>
                <a:off x="2787097" y="1046468"/>
                <a:ext cx="997196" cy="3323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>
                <a:defPPr>
                  <a:defRPr lang="zh-CN"/>
                </a:defPPr>
                <a:lvl1pPr algn="ctr" fontAlgn="ctr">
                  <a:spcBef>
                    <a:spcPts val="0"/>
                  </a:spcBef>
                  <a:spcAft>
                    <a:spcPts val="0"/>
                  </a:spcAft>
                  <a:defRPr sz="2000" b="1" i="0" u="none" strike="noStrike">
                    <a:solidFill>
                      <a:schemeClr val="bg1">
                        <a:lumMod val="95000"/>
                      </a:schemeClr>
                    </a:solidFill>
                    <a:effectLst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r>
                  <a:rPr lang="zh-CN" altLang="en-US" sz="1620"/>
                  <a:t>价位区间</a:t>
                </a:r>
                <a:endParaRPr lang="zh-CN" altLang="zh-CN" sz="1620"/>
              </a:p>
            </p:txBody>
          </p:sp>
        </p:grp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BDB391FE-FB07-861D-C0F6-6ED0CAEAFDCE}"/>
                </a:ext>
              </a:extLst>
            </p:cNvPr>
            <p:cNvCxnSpPr>
              <a:cxnSpLocks/>
            </p:cNvCxnSpPr>
            <p:nvPr/>
          </p:nvCxnSpPr>
          <p:spPr>
            <a:xfrm>
              <a:off x="2542629" y="1003603"/>
              <a:ext cx="0" cy="2425397"/>
            </a:xfrm>
            <a:prstGeom prst="line">
              <a:avLst/>
            </a:prstGeom>
            <a:ln w="5715">
              <a:solidFill>
                <a:schemeClr val="bg1">
                  <a:alpha val="81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55C8439C-63D1-A02B-5E7F-A48E8A0EB942}"/>
                </a:ext>
              </a:extLst>
            </p:cNvPr>
            <p:cNvCxnSpPr>
              <a:cxnSpLocks/>
            </p:cNvCxnSpPr>
            <p:nvPr/>
          </p:nvCxnSpPr>
          <p:spPr>
            <a:xfrm>
              <a:off x="4134704" y="1003603"/>
              <a:ext cx="0" cy="2425397"/>
            </a:xfrm>
            <a:prstGeom prst="line">
              <a:avLst/>
            </a:prstGeom>
            <a:ln w="5715">
              <a:solidFill>
                <a:schemeClr val="bg1">
                  <a:alpha val="81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EDAF133E-BB4A-366E-EC69-4B53A4CF36C7}"/>
                </a:ext>
              </a:extLst>
            </p:cNvPr>
            <p:cNvCxnSpPr>
              <a:cxnSpLocks/>
            </p:cNvCxnSpPr>
            <p:nvPr/>
          </p:nvCxnSpPr>
          <p:spPr>
            <a:xfrm>
              <a:off x="5726781" y="1030630"/>
              <a:ext cx="0" cy="2398370"/>
            </a:xfrm>
            <a:prstGeom prst="line">
              <a:avLst/>
            </a:prstGeom>
            <a:ln w="5715">
              <a:solidFill>
                <a:schemeClr val="bg1">
                  <a:alpha val="81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44BCB83D-F19F-8D6C-3F0A-EC883D643CC0}"/>
                </a:ext>
              </a:extLst>
            </p:cNvPr>
            <p:cNvCxnSpPr>
              <a:cxnSpLocks/>
            </p:cNvCxnSpPr>
            <p:nvPr/>
          </p:nvCxnSpPr>
          <p:spPr>
            <a:xfrm>
              <a:off x="7318857" y="1003603"/>
              <a:ext cx="0" cy="2425397"/>
            </a:xfrm>
            <a:prstGeom prst="line">
              <a:avLst/>
            </a:prstGeom>
            <a:ln w="5715">
              <a:solidFill>
                <a:schemeClr val="bg1">
                  <a:alpha val="81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7D16BEBE-6C47-492D-727F-B0C9E8729B80}"/>
              </a:ext>
            </a:extLst>
          </p:cNvPr>
          <p:cNvSpPr/>
          <p:nvPr/>
        </p:nvSpPr>
        <p:spPr>
          <a:xfrm>
            <a:off x="0" y="5587097"/>
            <a:ext cx="12192000" cy="1358061"/>
          </a:xfrm>
          <a:custGeom>
            <a:avLst/>
            <a:gdLst>
              <a:gd name="connsiteX0" fmla="*/ 0 w 12192000"/>
              <a:gd name="connsiteY0" fmla="*/ 0 h 1358061"/>
              <a:gd name="connsiteX1" fmla="*/ 498178 w 12192000"/>
              <a:gd name="connsiteY1" fmla="*/ 109261 h 1358061"/>
              <a:gd name="connsiteX2" fmla="*/ 6096001 w 12192000"/>
              <a:gd name="connsiteY2" fmla="*/ 650140 h 1358061"/>
              <a:gd name="connsiteX3" fmla="*/ 11693824 w 12192000"/>
              <a:gd name="connsiteY3" fmla="*/ 109261 h 1358061"/>
              <a:gd name="connsiteX4" fmla="*/ 12192000 w 12192000"/>
              <a:gd name="connsiteY4" fmla="*/ 0 h 1358061"/>
              <a:gd name="connsiteX5" fmla="*/ 12192000 w 12192000"/>
              <a:gd name="connsiteY5" fmla="*/ 709346 h 1358061"/>
              <a:gd name="connsiteX6" fmla="*/ 12096803 w 12192000"/>
              <a:gd name="connsiteY6" fmla="*/ 731720 h 1358061"/>
              <a:gd name="connsiteX7" fmla="*/ 6096001 w 12192000"/>
              <a:gd name="connsiteY7" fmla="*/ 1358061 h 1358061"/>
              <a:gd name="connsiteX8" fmla="*/ 95198 w 12192000"/>
              <a:gd name="connsiteY8" fmla="*/ 731720 h 1358061"/>
              <a:gd name="connsiteX9" fmla="*/ 0 w 12192000"/>
              <a:gd name="connsiteY9" fmla="*/ 709346 h 13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358061">
                <a:moveTo>
                  <a:pt x="0" y="0"/>
                </a:moveTo>
                <a:lnTo>
                  <a:pt x="498178" y="109261"/>
                </a:lnTo>
                <a:cubicBezTo>
                  <a:pt x="2209757" y="456987"/>
                  <a:pt x="4103724" y="650140"/>
                  <a:pt x="6096001" y="650140"/>
                </a:cubicBezTo>
                <a:cubicBezTo>
                  <a:pt x="8088279" y="650140"/>
                  <a:pt x="9982245" y="456987"/>
                  <a:pt x="11693824" y="109261"/>
                </a:cubicBezTo>
                <a:lnTo>
                  <a:pt x="12192000" y="0"/>
                </a:lnTo>
                <a:lnTo>
                  <a:pt x="12192000" y="709346"/>
                </a:lnTo>
                <a:lnTo>
                  <a:pt x="12096803" y="731720"/>
                </a:lnTo>
                <a:cubicBezTo>
                  <a:pt x="10281470" y="1133118"/>
                  <a:pt x="8245981" y="1358061"/>
                  <a:pt x="6096001" y="1358061"/>
                </a:cubicBezTo>
                <a:cubicBezTo>
                  <a:pt x="3946021" y="1358061"/>
                  <a:pt x="1910532" y="1133118"/>
                  <a:pt x="95198" y="731720"/>
                </a:cubicBezTo>
                <a:lnTo>
                  <a:pt x="0" y="709346"/>
                </a:lnTo>
                <a:close/>
              </a:path>
            </a:pathLst>
          </a:custGeom>
          <a:solidFill>
            <a:srgbClr val="2A83E9"/>
          </a:solidFill>
          <a:ln>
            <a:noFill/>
          </a:ln>
          <a:effectLst>
            <a:innerShdw blurRad="673100">
              <a:srgbClr val="92C2F6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EE437C9F-C588-3435-0462-EE797F70251B}"/>
              </a:ext>
            </a:extLst>
          </p:cNvPr>
          <p:cNvSpPr/>
          <p:nvPr/>
        </p:nvSpPr>
        <p:spPr>
          <a:xfrm>
            <a:off x="0" y="5587097"/>
            <a:ext cx="12192000" cy="1358061"/>
          </a:xfrm>
          <a:custGeom>
            <a:avLst/>
            <a:gdLst>
              <a:gd name="connsiteX0" fmla="*/ 0 w 12192000"/>
              <a:gd name="connsiteY0" fmla="*/ 0 h 1358061"/>
              <a:gd name="connsiteX1" fmla="*/ 498178 w 12192000"/>
              <a:gd name="connsiteY1" fmla="*/ 109261 h 1358061"/>
              <a:gd name="connsiteX2" fmla="*/ 6096001 w 12192000"/>
              <a:gd name="connsiteY2" fmla="*/ 650140 h 1358061"/>
              <a:gd name="connsiteX3" fmla="*/ 11693824 w 12192000"/>
              <a:gd name="connsiteY3" fmla="*/ 109261 h 1358061"/>
              <a:gd name="connsiteX4" fmla="*/ 12192000 w 12192000"/>
              <a:gd name="connsiteY4" fmla="*/ 0 h 1358061"/>
              <a:gd name="connsiteX5" fmla="*/ 12192000 w 12192000"/>
              <a:gd name="connsiteY5" fmla="*/ 709346 h 1358061"/>
              <a:gd name="connsiteX6" fmla="*/ 12096803 w 12192000"/>
              <a:gd name="connsiteY6" fmla="*/ 731720 h 1358061"/>
              <a:gd name="connsiteX7" fmla="*/ 6096001 w 12192000"/>
              <a:gd name="connsiteY7" fmla="*/ 1358061 h 1358061"/>
              <a:gd name="connsiteX8" fmla="*/ 95198 w 12192000"/>
              <a:gd name="connsiteY8" fmla="*/ 731720 h 1358061"/>
              <a:gd name="connsiteX9" fmla="*/ 0 w 12192000"/>
              <a:gd name="connsiteY9" fmla="*/ 709346 h 13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358061">
                <a:moveTo>
                  <a:pt x="0" y="0"/>
                </a:moveTo>
                <a:lnTo>
                  <a:pt x="498178" y="109261"/>
                </a:lnTo>
                <a:cubicBezTo>
                  <a:pt x="2209757" y="456987"/>
                  <a:pt x="4103724" y="650140"/>
                  <a:pt x="6096001" y="650140"/>
                </a:cubicBezTo>
                <a:cubicBezTo>
                  <a:pt x="8088279" y="650140"/>
                  <a:pt x="9982245" y="456987"/>
                  <a:pt x="11693824" y="109261"/>
                </a:cubicBezTo>
                <a:lnTo>
                  <a:pt x="12192000" y="0"/>
                </a:lnTo>
                <a:lnTo>
                  <a:pt x="12192000" y="709346"/>
                </a:lnTo>
                <a:lnTo>
                  <a:pt x="12096803" y="731720"/>
                </a:lnTo>
                <a:cubicBezTo>
                  <a:pt x="10281470" y="1133118"/>
                  <a:pt x="8245981" y="1358061"/>
                  <a:pt x="6096001" y="1358061"/>
                </a:cubicBezTo>
                <a:cubicBezTo>
                  <a:pt x="3946021" y="1358061"/>
                  <a:pt x="1910532" y="1133118"/>
                  <a:pt x="95198" y="731720"/>
                </a:cubicBezTo>
                <a:lnTo>
                  <a:pt x="0" y="709346"/>
                </a:lnTo>
                <a:close/>
              </a:path>
            </a:pathLst>
          </a:custGeom>
          <a:solidFill>
            <a:srgbClr val="2A83E9"/>
          </a:solidFill>
          <a:ln>
            <a:noFill/>
          </a:ln>
          <a:effectLst>
            <a:innerShdw blurRad="673100">
              <a:srgbClr val="92C2F6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099BD50-D225-AD89-4F0E-4CDE2FCE6604}"/>
              </a:ext>
            </a:extLst>
          </p:cNvPr>
          <p:cNvSpPr/>
          <p:nvPr/>
        </p:nvSpPr>
        <p:spPr>
          <a:xfrm>
            <a:off x="0" y="5456224"/>
            <a:ext cx="12192000" cy="1081936"/>
          </a:xfrm>
          <a:custGeom>
            <a:avLst/>
            <a:gdLst>
              <a:gd name="connsiteX0" fmla="*/ 0 w 12192000"/>
              <a:gd name="connsiteY0" fmla="*/ 0 h 1081936"/>
              <a:gd name="connsiteX1" fmla="*/ 582501 w 12192000"/>
              <a:gd name="connsiteY1" fmla="*/ 125416 h 1081936"/>
              <a:gd name="connsiteX2" fmla="*/ 6096001 w 12192000"/>
              <a:gd name="connsiteY2" fmla="*/ 649319 h 1081936"/>
              <a:gd name="connsiteX3" fmla="*/ 11609501 w 12192000"/>
              <a:gd name="connsiteY3" fmla="*/ 125416 h 1081936"/>
              <a:gd name="connsiteX4" fmla="*/ 12192000 w 12192000"/>
              <a:gd name="connsiteY4" fmla="*/ 0 h 1081936"/>
              <a:gd name="connsiteX5" fmla="*/ 12192000 w 12192000"/>
              <a:gd name="connsiteY5" fmla="*/ 431796 h 1081936"/>
              <a:gd name="connsiteX6" fmla="*/ 11693824 w 12192000"/>
              <a:gd name="connsiteY6" fmla="*/ 541057 h 1081936"/>
              <a:gd name="connsiteX7" fmla="*/ 6096001 w 12192000"/>
              <a:gd name="connsiteY7" fmla="*/ 1081936 h 1081936"/>
              <a:gd name="connsiteX8" fmla="*/ 498178 w 12192000"/>
              <a:gd name="connsiteY8" fmla="*/ 541057 h 1081936"/>
              <a:gd name="connsiteX9" fmla="*/ 0 w 12192000"/>
              <a:gd name="connsiteY9" fmla="*/ 431796 h 1081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081936">
                <a:moveTo>
                  <a:pt x="0" y="0"/>
                </a:moveTo>
                <a:lnTo>
                  <a:pt x="582501" y="125416"/>
                </a:lnTo>
                <a:cubicBezTo>
                  <a:pt x="2271881" y="462446"/>
                  <a:pt x="4136385" y="649319"/>
                  <a:pt x="6096001" y="649319"/>
                </a:cubicBezTo>
                <a:cubicBezTo>
                  <a:pt x="8055619" y="649319"/>
                  <a:pt x="9920122" y="462446"/>
                  <a:pt x="11609501" y="125416"/>
                </a:cubicBezTo>
                <a:lnTo>
                  <a:pt x="12192000" y="0"/>
                </a:lnTo>
                <a:lnTo>
                  <a:pt x="12192000" y="431796"/>
                </a:lnTo>
                <a:lnTo>
                  <a:pt x="11693824" y="541057"/>
                </a:lnTo>
                <a:cubicBezTo>
                  <a:pt x="9982245" y="888783"/>
                  <a:pt x="8088279" y="1081936"/>
                  <a:pt x="6096001" y="1081936"/>
                </a:cubicBezTo>
                <a:cubicBezTo>
                  <a:pt x="4103724" y="1081936"/>
                  <a:pt x="2209757" y="888783"/>
                  <a:pt x="498178" y="541057"/>
                </a:cubicBezTo>
                <a:lnTo>
                  <a:pt x="0" y="431796"/>
                </a:lnTo>
                <a:close/>
              </a:path>
            </a:pathLst>
          </a:custGeom>
          <a:solidFill>
            <a:srgbClr val="75D7FF"/>
          </a:solidFill>
          <a:ln>
            <a:noFill/>
          </a:ln>
          <a:effectLst>
            <a:innerShdw blurRad="368300" dist="50800" dir="5400000">
              <a:schemeClr val="bg1">
                <a:alpha val="6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4" name="任意多边形: 形状 173">
            <a:extLst>
              <a:ext uri="{FF2B5EF4-FFF2-40B4-BE49-F238E27FC236}">
                <a16:creationId xmlns:a16="http://schemas.microsoft.com/office/drawing/2014/main" id="{04D55E1E-AFF8-9DBE-48BE-2914EB34AA84}"/>
              </a:ext>
            </a:extLst>
          </p:cNvPr>
          <p:cNvSpPr/>
          <p:nvPr/>
        </p:nvSpPr>
        <p:spPr>
          <a:xfrm>
            <a:off x="0" y="5587097"/>
            <a:ext cx="12192000" cy="1358061"/>
          </a:xfrm>
          <a:custGeom>
            <a:avLst/>
            <a:gdLst>
              <a:gd name="connsiteX0" fmla="*/ 0 w 12192000"/>
              <a:gd name="connsiteY0" fmla="*/ 0 h 1358061"/>
              <a:gd name="connsiteX1" fmla="*/ 498178 w 12192000"/>
              <a:gd name="connsiteY1" fmla="*/ 109261 h 1358061"/>
              <a:gd name="connsiteX2" fmla="*/ 6096001 w 12192000"/>
              <a:gd name="connsiteY2" fmla="*/ 650140 h 1358061"/>
              <a:gd name="connsiteX3" fmla="*/ 11693824 w 12192000"/>
              <a:gd name="connsiteY3" fmla="*/ 109261 h 1358061"/>
              <a:gd name="connsiteX4" fmla="*/ 12192000 w 12192000"/>
              <a:gd name="connsiteY4" fmla="*/ 0 h 1358061"/>
              <a:gd name="connsiteX5" fmla="*/ 12192000 w 12192000"/>
              <a:gd name="connsiteY5" fmla="*/ 709346 h 1358061"/>
              <a:gd name="connsiteX6" fmla="*/ 12096803 w 12192000"/>
              <a:gd name="connsiteY6" fmla="*/ 731720 h 1358061"/>
              <a:gd name="connsiteX7" fmla="*/ 6096001 w 12192000"/>
              <a:gd name="connsiteY7" fmla="*/ 1358061 h 1358061"/>
              <a:gd name="connsiteX8" fmla="*/ 95198 w 12192000"/>
              <a:gd name="connsiteY8" fmla="*/ 731720 h 1358061"/>
              <a:gd name="connsiteX9" fmla="*/ 0 w 12192000"/>
              <a:gd name="connsiteY9" fmla="*/ 709346 h 13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358061">
                <a:moveTo>
                  <a:pt x="0" y="0"/>
                </a:moveTo>
                <a:lnTo>
                  <a:pt x="498178" y="109261"/>
                </a:lnTo>
                <a:cubicBezTo>
                  <a:pt x="2209757" y="456987"/>
                  <a:pt x="4103724" y="650140"/>
                  <a:pt x="6096001" y="650140"/>
                </a:cubicBezTo>
                <a:cubicBezTo>
                  <a:pt x="8088279" y="650140"/>
                  <a:pt x="9982245" y="456987"/>
                  <a:pt x="11693824" y="109261"/>
                </a:cubicBezTo>
                <a:lnTo>
                  <a:pt x="12192000" y="0"/>
                </a:lnTo>
                <a:lnTo>
                  <a:pt x="12192000" y="709346"/>
                </a:lnTo>
                <a:lnTo>
                  <a:pt x="12096803" y="731720"/>
                </a:lnTo>
                <a:cubicBezTo>
                  <a:pt x="10281470" y="1133118"/>
                  <a:pt x="8245981" y="1358061"/>
                  <a:pt x="6096001" y="1358061"/>
                </a:cubicBezTo>
                <a:cubicBezTo>
                  <a:pt x="3946021" y="1358061"/>
                  <a:pt x="1910532" y="1133118"/>
                  <a:pt x="95198" y="731720"/>
                </a:cubicBezTo>
                <a:lnTo>
                  <a:pt x="0" y="709346"/>
                </a:lnTo>
                <a:close/>
              </a:path>
            </a:pathLst>
          </a:custGeom>
          <a:solidFill>
            <a:srgbClr val="2A83E9"/>
          </a:solidFill>
          <a:ln>
            <a:noFill/>
          </a:ln>
          <a:effectLst>
            <a:innerShdw blurRad="673100">
              <a:srgbClr val="92C2F6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0BBB6A27-6466-4796-F8F6-E1BEFF7A0D56}"/>
              </a:ext>
            </a:extLst>
          </p:cNvPr>
          <p:cNvGrpSpPr/>
          <p:nvPr/>
        </p:nvGrpSpPr>
        <p:grpSpPr>
          <a:xfrm>
            <a:off x="897295" y="3547629"/>
            <a:ext cx="10397410" cy="2921734"/>
            <a:chOff x="890147" y="3501008"/>
            <a:chExt cx="10397410" cy="2921734"/>
          </a:xfrm>
        </p:grpSpPr>
        <p:grpSp>
          <p:nvGrpSpPr>
            <p:cNvPr id="179" name="组合 178">
              <a:extLst>
                <a:ext uri="{FF2B5EF4-FFF2-40B4-BE49-F238E27FC236}">
                  <a16:creationId xmlns:a16="http://schemas.microsoft.com/office/drawing/2014/main" id="{4FA41D22-D4A0-73B5-9138-6B59EC00D32B}"/>
                </a:ext>
              </a:extLst>
            </p:cNvPr>
            <p:cNvGrpSpPr/>
            <p:nvPr/>
          </p:nvGrpSpPr>
          <p:grpSpPr>
            <a:xfrm>
              <a:off x="890147" y="3501008"/>
              <a:ext cx="2156470" cy="2911647"/>
              <a:chOff x="890147" y="3501008"/>
              <a:chExt cx="2156470" cy="2911647"/>
            </a:xfrm>
          </p:grpSpPr>
          <p:grpSp>
            <p:nvGrpSpPr>
              <p:cNvPr id="134" name="组合 133">
                <a:extLst>
                  <a:ext uri="{FF2B5EF4-FFF2-40B4-BE49-F238E27FC236}">
                    <a16:creationId xmlns:a16="http://schemas.microsoft.com/office/drawing/2014/main" id="{E309855B-6ADF-BD75-CD16-88D61D86E59D}"/>
                  </a:ext>
                </a:extLst>
              </p:cNvPr>
              <p:cNvGrpSpPr/>
              <p:nvPr/>
            </p:nvGrpSpPr>
            <p:grpSpPr>
              <a:xfrm>
                <a:off x="890147" y="3501008"/>
                <a:ext cx="2156470" cy="2911647"/>
                <a:chOff x="1107012" y="6506515"/>
                <a:chExt cx="2567353" cy="1803400"/>
              </a:xfrm>
            </p:grpSpPr>
            <p:sp>
              <p:nvSpPr>
                <p:cNvPr id="131" name="矩形: 圆角 130">
                  <a:extLst>
                    <a:ext uri="{FF2B5EF4-FFF2-40B4-BE49-F238E27FC236}">
                      <a16:creationId xmlns:a16="http://schemas.microsoft.com/office/drawing/2014/main" id="{5B5358B8-C938-FC92-296F-9B5A5A1BCB7C}"/>
                    </a:ext>
                  </a:extLst>
                </p:cNvPr>
                <p:cNvSpPr/>
                <p:nvPr/>
              </p:nvSpPr>
              <p:spPr>
                <a:xfrm>
                  <a:off x="1107012" y="6506515"/>
                  <a:ext cx="2567353" cy="1803400"/>
                </a:xfrm>
                <a:prstGeom prst="roundRect">
                  <a:avLst>
                    <a:gd name="adj" fmla="val 8255"/>
                  </a:avLst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ffectLst>
                  <a:outerShdw blurRad="482600" dist="241300" dir="5400000" sx="93000" sy="93000" algn="t" rotWithShape="0">
                    <a:srgbClr val="8CDEFF">
                      <a:alpha val="3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2" name="矩形: 圆角 131">
                  <a:extLst>
                    <a:ext uri="{FF2B5EF4-FFF2-40B4-BE49-F238E27FC236}">
                      <a16:creationId xmlns:a16="http://schemas.microsoft.com/office/drawing/2014/main" id="{BF1B0834-CECC-13F8-D3C5-E5F5825EF89D}"/>
                    </a:ext>
                  </a:extLst>
                </p:cNvPr>
                <p:cNvSpPr/>
                <p:nvPr/>
              </p:nvSpPr>
              <p:spPr>
                <a:xfrm>
                  <a:off x="1178928" y="6578052"/>
                  <a:ext cx="2423520" cy="1660326"/>
                </a:xfrm>
                <a:prstGeom prst="roundRect">
                  <a:avLst>
                    <a:gd name="adj" fmla="val 8255"/>
                  </a:avLst>
                </a:prstGeom>
                <a:solidFill>
                  <a:schemeClr val="bg1"/>
                </a:solidFill>
                <a:ln w="6350">
                  <a:solidFill>
                    <a:srgbClr val="297DE5"/>
                  </a:solidFill>
                </a:ln>
                <a:effectLst>
                  <a:outerShdw blurRad="520700" sx="102000" sy="102000" algn="ctr" rotWithShape="0">
                    <a:srgbClr val="297DE5">
                      <a:alpha val="14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AEB56F79-006F-7851-B7C2-2858BD4E766E}"/>
                  </a:ext>
                </a:extLst>
              </p:cNvPr>
              <p:cNvSpPr txBox="1"/>
              <p:nvPr/>
            </p:nvSpPr>
            <p:spPr>
              <a:xfrm>
                <a:off x="1164234" y="4301591"/>
                <a:ext cx="1504205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1400">
                    <a:solidFill>
                      <a:schemeClr val="bg1"/>
                    </a:solidFill>
                    <a:latin typeface="MiSans" panose="00000500000000000000" pitchFamily="2" charset="-122"/>
                    <a:ea typeface="MiSans" panose="00000500000000000000" pitchFamily="2" charset="-122"/>
                  </a:defRPr>
                </a:lvl1pPr>
              </a:lstStyle>
              <a:p>
                <a:r>
                  <a: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在平价的基础上，做好性能和外观。成本导向是第一要素，苛求性能和设计是不允许的。不适合公司平台的定位标准，调性不符</a:t>
                </a:r>
              </a:p>
            </p:txBody>
          </p:sp>
          <p:grpSp>
            <p:nvGrpSpPr>
              <p:cNvPr id="73" name="组合 72">
                <a:extLst>
                  <a:ext uri="{FF2B5EF4-FFF2-40B4-BE49-F238E27FC236}">
                    <a16:creationId xmlns:a16="http://schemas.microsoft.com/office/drawing/2014/main" id="{8310B9C1-0C93-A8BE-09A4-7C8C49F797E5}"/>
                  </a:ext>
                </a:extLst>
              </p:cNvPr>
              <p:cNvGrpSpPr/>
              <p:nvPr/>
            </p:nvGrpSpPr>
            <p:grpSpPr>
              <a:xfrm>
                <a:off x="1349276" y="3521347"/>
                <a:ext cx="1238210" cy="374607"/>
                <a:chOff x="763754" y="4463516"/>
                <a:chExt cx="1238210" cy="374607"/>
              </a:xfrm>
            </p:grpSpPr>
            <p:sp>
              <p:nvSpPr>
                <p:cNvPr id="75" name="圆角矩形 138">
                  <a:extLst>
                    <a:ext uri="{FF2B5EF4-FFF2-40B4-BE49-F238E27FC236}">
                      <a16:creationId xmlns:a16="http://schemas.microsoft.com/office/drawing/2014/main" id="{4B186563-2CB9-3575-FBA8-F9616FC36C1F}"/>
                    </a:ext>
                  </a:extLst>
                </p:cNvPr>
                <p:cNvSpPr/>
                <p:nvPr/>
              </p:nvSpPr>
              <p:spPr>
                <a:xfrm>
                  <a:off x="763754" y="4463516"/>
                  <a:ext cx="1132518" cy="361996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rgbClr val="405CF5"/>
                    </a:gs>
                    <a:gs pos="100000">
                      <a:srgbClr val="3489EE"/>
                    </a:gs>
                  </a:gsLst>
                  <a:lin ang="27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76" name="文本框 75">
                  <a:extLst>
                    <a:ext uri="{FF2B5EF4-FFF2-40B4-BE49-F238E27FC236}">
                      <a16:creationId xmlns:a16="http://schemas.microsoft.com/office/drawing/2014/main" id="{2C1A754C-6CE6-9B9B-AAA9-77B1BBBCEE49}"/>
                    </a:ext>
                  </a:extLst>
                </p:cNvPr>
                <p:cNvSpPr txBox="1"/>
                <p:nvPr/>
              </p:nvSpPr>
              <p:spPr>
                <a:xfrm>
                  <a:off x="767361" y="4468791"/>
                  <a:ext cx="1234603" cy="369332"/>
                </a:xfrm>
                <a:prstGeom prst="rect">
                  <a:avLst/>
                </a:prstGeom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800">
                      <a:solidFill>
                        <a:schemeClr val="bg1"/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成本路径</a:t>
                  </a:r>
                  <a:endParaRPr lang="zh-CN" altLang="en-US">
                    <a:solidFill>
                      <a:schemeClr val="bg1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endParaRPr>
                </a:p>
              </p:txBody>
            </p:sp>
          </p:grpSp>
          <p:grpSp>
            <p:nvGrpSpPr>
              <p:cNvPr id="148" name="组合 147">
                <a:extLst>
                  <a:ext uri="{FF2B5EF4-FFF2-40B4-BE49-F238E27FC236}">
                    <a16:creationId xmlns:a16="http://schemas.microsoft.com/office/drawing/2014/main" id="{34534CF0-DAFA-A746-CF53-82D2A58A3EC8}"/>
                  </a:ext>
                </a:extLst>
              </p:cNvPr>
              <p:cNvGrpSpPr/>
              <p:nvPr/>
            </p:nvGrpSpPr>
            <p:grpSpPr>
              <a:xfrm>
                <a:off x="2723115" y="4663533"/>
                <a:ext cx="293298" cy="586596"/>
                <a:chOff x="2723115" y="4920238"/>
                <a:chExt cx="293298" cy="586596"/>
              </a:xfrm>
            </p:grpSpPr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73BBF7D5-A9FD-1672-3BAC-8A51E950BB24}"/>
                    </a:ext>
                  </a:extLst>
                </p:cNvPr>
                <p:cNvSpPr/>
                <p:nvPr/>
              </p:nvSpPr>
              <p:spPr>
                <a:xfrm>
                  <a:off x="2723115" y="4920238"/>
                  <a:ext cx="293298" cy="586596"/>
                </a:xfrm>
                <a:custGeom>
                  <a:avLst/>
                  <a:gdLst>
                    <a:gd name="connsiteX0" fmla="*/ 293298 w 293298"/>
                    <a:gd name="connsiteY0" fmla="*/ 0 h 586596"/>
                    <a:gd name="connsiteX1" fmla="*/ 293298 w 293298"/>
                    <a:gd name="connsiteY1" fmla="*/ 586596 h 586596"/>
                    <a:gd name="connsiteX2" fmla="*/ 0 w 293298"/>
                    <a:gd name="connsiteY2" fmla="*/ 293298 h 586596"/>
                    <a:gd name="connsiteX3" fmla="*/ 293298 w 293298"/>
                    <a:gd name="connsiteY3" fmla="*/ 0 h 586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3298" h="586596">
                      <a:moveTo>
                        <a:pt x="293298" y="0"/>
                      </a:moveTo>
                      <a:lnTo>
                        <a:pt x="293298" y="586596"/>
                      </a:lnTo>
                      <a:cubicBezTo>
                        <a:pt x="131314" y="586596"/>
                        <a:pt x="0" y="455282"/>
                        <a:pt x="0" y="293298"/>
                      </a:cubicBezTo>
                      <a:cubicBezTo>
                        <a:pt x="0" y="131314"/>
                        <a:pt x="131314" y="0"/>
                        <a:pt x="293298" y="0"/>
                      </a:cubicBezTo>
                      <a:close/>
                    </a:path>
                  </a:pathLst>
                </a:custGeom>
                <a:solidFill>
                  <a:srgbClr val="297DE5"/>
                </a:solidFill>
                <a:ln>
                  <a:noFill/>
                </a:ln>
                <a:effectLst>
                  <a:innerShdw blurRad="114300">
                    <a:schemeClr val="bg1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45" name="组合 144">
                  <a:extLst>
                    <a:ext uri="{FF2B5EF4-FFF2-40B4-BE49-F238E27FC236}">
                      <a16:creationId xmlns:a16="http://schemas.microsoft.com/office/drawing/2014/main" id="{2F81339A-50BA-E55A-59F0-15C7BA5AF913}"/>
                    </a:ext>
                  </a:extLst>
                </p:cNvPr>
                <p:cNvGrpSpPr/>
                <p:nvPr/>
              </p:nvGrpSpPr>
              <p:grpSpPr>
                <a:xfrm>
                  <a:off x="2831664" y="5161558"/>
                  <a:ext cx="132071" cy="103956"/>
                  <a:chOff x="3111192" y="2923560"/>
                  <a:chExt cx="90302" cy="71079"/>
                </a:xfrm>
                <a:solidFill>
                  <a:schemeClr val="bg1"/>
                </a:solidFill>
              </p:grpSpPr>
              <p:sp>
                <p:nvSpPr>
                  <p:cNvPr id="146" name="箭头: V 形 13">
                    <a:extLst>
                      <a:ext uri="{FF2B5EF4-FFF2-40B4-BE49-F238E27FC236}">
                        <a16:creationId xmlns:a16="http://schemas.microsoft.com/office/drawing/2014/main" id="{2275E3BD-4B66-9011-2719-347501B3F913}"/>
                      </a:ext>
                    </a:extLst>
                  </p:cNvPr>
                  <p:cNvSpPr/>
                  <p:nvPr/>
                </p:nvSpPr>
                <p:spPr>
                  <a:xfrm>
                    <a:off x="3111192" y="2923560"/>
                    <a:ext cx="45719" cy="71079"/>
                  </a:xfrm>
                  <a:custGeom>
                    <a:avLst/>
                    <a:gdLst>
                      <a:gd name="connsiteX0" fmla="*/ 108211 w 782477"/>
                      <a:gd name="connsiteY0" fmla="*/ 0 h 1216506"/>
                      <a:gd name="connsiteX1" fmla="*/ 174299 w 782477"/>
                      <a:gd name="connsiteY1" fmla="*/ 0 h 1216506"/>
                      <a:gd name="connsiteX2" fmla="*/ 250671 w 782477"/>
                      <a:gd name="connsiteY2" fmla="*/ 31637 h 1216506"/>
                      <a:gd name="connsiteX3" fmla="*/ 750867 w 782477"/>
                      <a:gd name="connsiteY3" fmla="*/ 531890 h 1216506"/>
                      <a:gd name="connsiteX4" fmla="*/ 750867 w 782477"/>
                      <a:gd name="connsiteY4" fmla="*/ 684616 h 1216506"/>
                      <a:gd name="connsiteX5" fmla="*/ 250671 w 782477"/>
                      <a:gd name="connsiteY5" fmla="*/ 1184869 h 1216506"/>
                      <a:gd name="connsiteX6" fmla="*/ 174299 w 782477"/>
                      <a:gd name="connsiteY6" fmla="*/ 1216506 h 1216506"/>
                      <a:gd name="connsiteX7" fmla="*/ 108211 w 782477"/>
                      <a:gd name="connsiteY7" fmla="*/ 1216506 h 1216506"/>
                      <a:gd name="connsiteX8" fmla="*/ 31839 w 782477"/>
                      <a:gd name="connsiteY8" fmla="*/ 1032143 h 1216506"/>
                      <a:gd name="connsiteX9" fmla="*/ 379326 w 782477"/>
                      <a:gd name="connsiteY9" fmla="*/ 684616 h 1216506"/>
                      <a:gd name="connsiteX10" fmla="*/ 379326 w 782477"/>
                      <a:gd name="connsiteY10" fmla="*/ 531890 h 1216506"/>
                      <a:gd name="connsiteX11" fmla="*/ 31839 w 782477"/>
                      <a:gd name="connsiteY11" fmla="*/ 184363 h 1216506"/>
                      <a:gd name="connsiteX12" fmla="*/ 108211 w 782477"/>
                      <a:gd name="connsiteY12" fmla="*/ 0 h 1216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82477" h="1216506">
                        <a:moveTo>
                          <a:pt x="108211" y="0"/>
                        </a:moveTo>
                        <a:lnTo>
                          <a:pt x="174299" y="0"/>
                        </a:lnTo>
                        <a:cubicBezTo>
                          <a:pt x="202932" y="0"/>
                          <a:pt x="230426" y="11389"/>
                          <a:pt x="250671" y="31637"/>
                        </a:cubicBezTo>
                        <a:lnTo>
                          <a:pt x="750867" y="531890"/>
                        </a:lnTo>
                        <a:cubicBezTo>
                          <a:pt x="793014" y="574042"/>
                          <a:pt x="793014" y="642464"/>
                          <a:pt x="750867" y="684616"/>
                        </a:cubicBezTo>
                        <a:lnTo>
                          <a:pt x="250671" y="1184869"/>
                        </a:lnTo>
                        <a:cubicBezTo>
                          <a:pt x="230426" y="1205117"/>
                          <a:pt x="202932" y="1216506"/>
                          <a:pt x="174299" y="1216506"/>
                        </a:cubicBezTo>
                        <a:lnTo>
                          <a:pt x="108211" y="1216506"/>
                        </a:lnTo>
                        <a:cubicBezTo>
                          <a:pt x="12007" y="1216506"/>
                          <a:pt x="-36183" y="1100173"/>
                          <a:pt x="31839" y="1032143"/>
                        </a:cubicBezTo>
                        <a:lnTo>
                          <a:pt x="379326" y="684616"/>
                        </a:lnTo>
                        <a:cubicBezTo>
                          <a:pt x="421473" y="642464"/>
                          <a:pt x="421473" y="574042"/>
                          <a:pt x="379326" y="531890"/>
                        </a:cubicBezTo>
                        <a:lnTo>
                          <a:pt x="31839" y="184363"/>
                        </a:lnTo>
                        <a:cubicBezTo>
                          <a:pt x="-36183" y="116333"/>
                          <a:pt x="12008" y="0"/>
                          <a:pt x="108211" y="0"/>
                        </a:cubicBezTo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7" name="箭头: V 形 13">
                    <a:extLst>
                      <a:ext uri="{FF2B5EF4-FFF2-40B4-BE49-F238E27FC236}">
                        <a16:creationId xmlns:a16="http://schemas.microsoft.com/office/drawing/2014/main" id="{2926E256-F4B8-78D3-AE87-9260FA6A88EE}"/>
                      </a:ext>
                    </a:extLst>
                  </p:cNvPr>
                  <p:cNvSpPr/>
                  <p:nvPr/>
                </p:nvSpPr>
                <p:spPr>
                  <a:xfrm>
                    <a:off x="3155775" y="2923560"/>
                    <a:ext cx="45719" cy="71079"/>
                  </a:xfrm>
                  <a:custGeom>
                    <a:avLst/>
                    <a:gdLst>
                      <a:gd name="connsiteX0" fmla="*/ 108211 w 782477"/>
                      <a:gd name="connsiteY0" fmla="*/ 0 h 1216506"/>
                      <a:gd name="connsiteX1" fmla="*/ 174299 w 782477"/>
                      <a:gd name="connsiteY1" fmla="*/ 0 h 1216506"/>
                      <a:gd name="connsiteX2" fmla="*/ 250671 w 782477"/>
                      <a:gd name="connsiteY2" fmla="*/ 31637 h 1216506"/>
                      <a:gd name="connsiteX3" fmla="*/ 750867 w 782477"/>
                      <a:gd name="connsiteY3" fmla="*/ 531890 h 1216506"/>
                      <a:gd name="connsiteX4" fmla="*/ 750867 w 782477"/>
                      <a:gd name="connsiteY4" fmla="*/ 684616 h 1216506"/>
                      <a:gd name="connsiteX5" fmla="*/ 250671 w 782477"/>
                      <a:gd name="connsiteY5" fmla="*/ 1184869 h 1216506"/>
                      <a:gd name="connsiteX6" fmla="*/ 174299 w 782477"/>
                      <a:gd name="connsiteY6" fmla="*/ 1216506 h 1216506"/>
                      <a:gd name="connsiteX7" fmla="*/ 108211 w 782477"/>
                      <a:gd name="connsiteY7" fmla="*/ 1216506 h 1216506"/>
                      <a:gd name="connsiteX8" fmla="*/ 31839 w 782477"/>
                      <a:gd name="connsiteY8" fmla="*/ 1032143 h 1216506"/>
                      <a:gd name="connsiteX9" fmla="*/ 379326 w 782477"/>
                      <a:gd name="connsiteY9" fmla="*/ 684616 h 1216506"/>
                      <a:gd name="connsiteX10" fmla="*/ 379326 w 782477"/>
                      <a:gd name="connsiteY10" fmla="*/ 531890 h 1216506"/>
                      <a:gd name="connsiteX11" fmla="*/ 31839 w 782477"/>
                      <a:gd name="connsiteY11" fmla="*/ 184363 h 1216506"/>
                      <a:gd name="connsiteX12" fmla="*/ 108211 w 782477"/>
                      <a:gd name="connsiteY12" fmla="*/ 0 h 1216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82477" h="1216506">
                        <a:moveTo>
                          <a:pt x="108211" y="0"/>
                        </a:moveTo>
                        <a:lnTo>
                          <a:pt x="174299" y="0"/>
                        </a:lnTo>
                        <a:cubicBezTo>
                          <a:pt x="202932" y="0"/>
                          <a:pt x="230426" y="11389"/>
                          <a:pt x="250671" y="31637"/>
                        </a:cubicBezTo>
                        <a:lnTo>
                          <a:pt x="750867" y="531890"/>
                        </a:lnTo>
                        <a:cubicBezTo>
                          <a:pt x="793014" y="574042"/>
                          <a:pt x="793014" y="642464"/>
                          <a:pt x="750867" y="684616"/>
                        </a:cubicBezTo>
                        <a:lnTo>
                          <a:pt x="250671" y="1184869"/>
                        </a:lnTo>
                        <a:cubicBezTo>
                          <a:pt x="230426" y="1205117"/>
                          <a:pt x="202932" y="1216506"/>
                          <a:pt x="174299" y="1216506"/>
                        </a:cubicBezTo>
                        <a:lnTo>
                          <a:pt x="108211" y="1216506"/>
                        </a:lnTo>
                        <a:cubicBezTo>
                          <a:pt x="12007" y="1216506"/>
                          <a:pt x="-36183" y="1100173"/>
                          <a:pt x="31839" y="1032143"/>
                        </a:cubicBezTo>
                        <a:lnTo>
                          <a:pt x="379326" y="684616"/>
                        </a:lnTo>
                        <a:cubicBezTo>
                          <a:pt x="421473" y="642464"/>
                          <a:pt x="421473" y="574042"/>
                          <a:pt x="379326" y="531890"/>
                        </a:cubicBezTo>
                        <a:lnTo>
                          <a:pt x="31839" y="184363"/>
                        </a:lnTo>
                        <a:cubicBezTo>
                          <a:pt x="-36183" y="116333"/>
                          <a:pt x="12008" y="0"/>
                          <a:pt x="108211" y="0"/>
                        </a:cubicBezTo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169" name="组合 168">
                <a:extLst>
                  <a:ext uri="{FF2B5EF4-FFF2-40B4-BE49-F238E27FC236}">
                    <a16:creationId xmlns:a16="http://schemas.microsoft.com/office/drawing/2014/main" id="{2C3BF61B-B7FB-0141-811C-5310EB8C53A8}"/>
                  </a:ext>
                </a:extLst>
              </p:cNvPr>
              <p:cNvGrpSpPr/>
              <p:nvPr/>
            </p:nvGrpSpPr>
            <p:grpSpPr>
              <a:xfrm>
                <a:off x="1054903" y="3913861"/>
                <a:ext cx="1826959" cy="338554"/>
                <a:chOff x="1054903" y="4304630"/>
                <a:chExt cx="1826959" cy="338554"/>
              </a:xfrm>
            </p:grpSpPr>
            <p:sp>
              <p:nvSpPr>
                <p:cNvPr id="125" name="文本框 124">
                  <a:extLst>
                    <a:ext uri="{FF2B5EF4-FFF2-40B4-BE49-F238E27FC236}">
                      <a16:creationId xmlns:a16="http://schemas.microsoft.com/office/drawing/2014/main" id="{C15EFB37-7DDB-9112-1F75-DF7C2FD83B09}"/>
                    </a:ext>
                  </a:extLst>
                </p:cNvPr>
                <p:cNvSpPr txBox="1"/>
                <p:nvPr/>
              </p:nvSpPr>
              <p:spPr>
                <a:xfrm>
                  <a:off x="1054903" y="4304630"/>
                  <a:ext cx="182695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>
                      <a:gradFill>
                        <a:gsLst>
                          <a:gs pos="0">
                            <a:srgbClr val="405CF5"/>
                          </a:gs>
                          <a:gs pos="100000">
                            <a:srgbClr val="3489EE"/>
                          </a:gs>
                        </a:gsLst>
                        <a:lin ang="2700000" scaled="1"/>
                      </a:gra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保障产品的性价比</a:t>
                  </a:r>
                  <a:endParaRPr lang="en-US" altLang="zh-CN" sz="1600">
                    <a:gradFill>
                      <a:gsLst>
                        <a:gs pos="0">
                          <a:srgbClr val="405CF5"/>
                        </a:gs>
                        <a:gs pos="100000">
                          <a:srgbClr val="3489EE"/>
                        </a:gs>
                      </a:gsLst>
                      <a:lin ang="2700000" scaled="1"/>
                    </a:gra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cxnSp>
              <p:nvCxnSpPr>
                <p:cNvPr id="165" name="直接连接符 164">
                  <a:extLst>
                    <a:ext uri="{FF2B5EF4-FFF2-40B4-BE49-F238E27FC236}">
                      <a16:creationId xmlns:a16="http://schemas.microsoft.com/office/drawing/2014/main" id="{E0D80691-607B-0B69-F55A-7EF6A6ADCB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71190" y="4640212"/>
                  <a:ext cx="794385" cy="0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rgbClr val="1B75F0"/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id="{4CEDA7BF-750D-F5CC-2F2D-A3EE54123AE8}"/>
                </a:ext>
              </a:extLst>
            </p:cNvPr>
            <p:cNvGrpSpPr/>
            <p:nvPr/>
          </p:nvGrpSpPr>
          <p:grpSpPr>
            <a:xfrm>
              <a:off x="3615616" y="3511095"/>
              <a:ext cx="2193101" cy="2911647"/>
              <a:chOff x="3810402" y="3511095"/>
              <a:chExt cx="2193101" cy="2911647"/>
            </a:xfrm>
          </p:grpSpPr>
          <p:grpSp>
            <p:nvGrpSpPr>
              <p:cNvPr id="135" name="组合 134">
                <a:extLst>
                  <a:ext uri="{FF2B5EF4-FFF2-40B4-BE49-F238E27FC236}">
                    <a16:creationId xmlns:a16="http://schemas.microsoft.com/office/drawing/2014/main" id="{C947565F-148A-9EC5-7B93-6FD1BA4CBBB6}"/>
                  </a:ext>
                </a:extLst>
              </p:cNvPr>
              <p:cNvGrpSpPr/>
              <p:nvPr/>
            </p:nvGrpSpPr>
            <p:grpSpPr>
              <a:xfrm>
                <a:off x="3810402" y="3511095"/>
                <a:ext cx="2193101" cy="2911647"/>
                <a:chOff x="1107012" y="6506515"/>
                <a:chExt cx="2567353" cy="1803400"/>
              </a:xfrm>
            </p:grpSpPr>
            <p:sp>
              <p:nvSpPr>
                <p:cNvPr id="136" name="矩形: 圆角 135">
                  <a:extLst>
                    <a:ext uri="{FF2B5EF4-FFF2-40B4-BE49-F238E27FC236}">
                      <a16:creationId xmlns:a16="http://schemas.microsoft.com/office/drawing/2014/main" id="{508BA930-E635-5CCC-480E-44FD8CB1D8B5}"/>
                    </a:ext>
                  </a:extLst>
                </p:cNvPr>
                <p:cNvSpPr/>
                <p:nvPr/>
              </p:nvSpPr>
              <p:spPr>
                <a:xfrm>
                  <a:off x="1107012" y="6506515"/>
                  <a:ext cx="2567353" cy="1803400"/>
                </a:xfrm>
                <a:prstGeom prst="roundRect">
                  <a:avLst>
                    <a:gd name="adj" fmla="val 8255"/>
                  </a:avLst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ffectLst>
                  <a:outerShdw blurRad="482600" dist="241300" dir="5400000" sx="93000" sy="93000" algn="t" rotWithShape="0">
                    <a:srgbClr val="8CDEFF">
                      <a:alpha val="3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7" name="矩形: 圆角 136">
                  <a:extLst>
                    <a:ext uri="{FF2B5EF4-FFF2-40B4-BE49-F238E27FC236}">
                      <a16:creationId xmlns:a16="http://schemas.microsoft.com/office/drawing/2014/main" id="{7F39328F-8720-BDE1-2014-699A918C81D7}"/>
                    </a:ext>
                  </a:extLst>
                </p:cNvPr>
                <p:cNvSpPr/>
                <p:nvPr/>
              </p:nvSpPr>
              <p:spPr>
                <a:xfrm>
                  <a:off x="1178928" y="6578052"/>
                  <a:ext cx="2423520" cy="1660326"/>
                </a:xfrm>
                <a:prstGeom prst="roundRect">
                  <a:avLst>
                    <a:gd name="adj" fmla="val 8255"/>
                  </a:avLst>
                </a:prstGeom>
                <a:solidFill>
                  <a:schemeClr val="bg1"/>
                </a:solidFill>
                <a:ln w="6350">
                  <a:solidFill>
                    <a:srgbClr val="297DE5"/>
                  </a:solidFill>
                </a:ln>
                <a:effectLst>
                  <a:outerShdw blurRad="520700" sx="102000" sy="102000" algn="ctr" rotWithShape="0">
                    <a:srgbClr val="297DE5">
                      <a:alpha val="14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F150EBA9-E094-E277-F9DE-B8696A6CF0EC}"/>
                  </a:ext>
                </a:extLst>
              </p:cNvPr>
              <p:cNvSpPr txBox="1"/>
              <p:nvPr/>
            </p:nvSpPr>
            <p:spPr>
              <a:xfrm>
                <a:off x="4154850" y="4301591"/>
                <a:ext cx="1504205" cy="18928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130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耳机本身是一个具备佩戴装饰属性的产品，外观颜值就是差异价值。格调类的产品，设计风范是最高追求，但平台用户大多为资深数码用户，仅靠设计难以触达</a:t>
                </a:r>
              </a:p>
            </p:txBody>
          </p: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1C711647-03A2-FB77-A3FC-B34CB793DA8E}"/>
                  </a:ext>
                </a:extLst>
              </p:cNvPr>
              <p:cNvGrpSpPr/>
              <p:nvPr/>
            </p:nvGrpSpPr>
            <p:grpSpPr>
              <a:xfrm>
                <a:off x="4289651" y="3521347"/>
                <a:ext cx="1234603" cy="369332"/>
                <a:chOff x="766906" y="4552184"/>
                <a:chExt cx="1234603" cy="369332"/>
              </a:xfrm>
            </p:grpSpPr>
            <p:sp>
              <p:nvSpPr>
                <p:cNvPr id="82" name="圆角矩形 138">
                  <a:extLst>
                    <a:ext uri="{FF2B5EF4-FFF2-40B4-BE49-F238E27FC236}">
                      <a16:creationId xmlns:a16="http://schemas.microsoft.com/office/drawing/2014/main" id="{F669153E-9F0E-A782-44BB-6394A665E4FE}"/>
                    </a:ext>
                  </a:extLst>
                </p:cNvPr>
                <p:cNvSpPr/>
                <p:nvPr/>
              </p:nvSpPr>
              <p:spPr>
                <a:xfrm>
                  <a:off x="769807" y="4555215"/>
                  <a:ext cx="1132518" cy="361996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rgbClr val="405CF5"/>
                    </a:gs>
                    <a:gs pos="100000">
                      <a:srgbClr val="3489EE"/>
                    </a:gs>
                  </a:gsLst>
                  <a:lin ang="27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83" name="文本框 82">
                  <a:extLst>
                    <a:ext uri="{FF2B5EF4-FFF2-40B4-BE49-F238E27FC236}">
                      <a16:creationId xmlns:a16="http://schemas.microsoft.com/office/drawing/2014/main" id="{B6FD339A-085F-7C10-00FC-98E46660700C}"/>
                    </a:ext>
                  </a:extLst>
                </p:cNvPr>
                <p:cNvSpPr txBox="1"/>
                <p:nvPr/>
              </p:nvSpPr>
              <p:spPr>
                <a:xfrm>
                  <a:off x="766906" y="4552184"/>
                  <a:ext cx="1234603" cy="369332"/>
                </a:xfrm>
                <a:prstGeom prst="rect">
                  <a:avLst/>
                </a:prstGeom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>
                      <a:solidFill>
                        <a:schemeClr val="bg1"/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defRPr>
                  </a:lvl1pPr>
                </a:lstStyle>
                <a:p>
                  <a:r>
                    <a:rPr lang="zh-CN" altLang="en-US"/>
                    <a:t>格调路径</a:t>
                  </a:r>
                </a:p>
              </p:txBody>
            </p:sp>
          </p:grpSp>
          <p:grpSp>
            <p:nvGrpSpPr>
              <p:cNvPr id="150" name="组合 149">
                <a:extLst>
                  <a:ext uri="{FF2B5EF4-FFF2-40B4-BE49-F238E27FC236}">
                    <a16:creationId xmlns:a16="http://schemas.microsoft.com/office/drawing/2014/main" id="{A74F4D51-5EA5-98EA-E061-822C8B3E08F8}"/>
                  </a:ext>
                </a:extLst>
              </p:cNvPr>
              <p:cNvGrpSpPr/>
              <p:nvPr/>
            </p:nvGrpSpPr>
            <p:grpSpPr>
              <a:xfrm>
                <a:off x="5651510" y="4663533"/>
                <a:ext cx="293298" cy="586596"/>
                <a:chOff x="2723115" y="4920238"/>
                <a:chExt cx="293298" cy="586596"/>
              </a:xfrm>
            </p:grpSpPr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42A5A1D2-FE18-CEBF-F6B3-F436B598EA16}"/>
                    </a:ext>
                  </a:extLst>
                </p:cNvPr>
                <p:cNvSpPr/>
                <p:nvPr/>
              </p:nvSpPr>
              <p:spPr>
                <a:xfrm>
                  <a:off x="2723115" y="4920238"/>
                  <a:ext cx="293298" cy="586596"/>
                </a:xfrm>
                <a:custGeom>
                  <a:avLst/>
                  <a:gdLst>
                    <a:gd name="connsiteX0" fmla="*/ 293298 w 293298"/>
                    <a:gd name="connsiteY0" fmla="*/ 0 h 586596"/>
                    <a:gd name="connsiteX1" fmla="*/ 293298 w 293298"/>
                    <a:gd name="connsiteY1" fmla="*/ 586596 h 586596"/>
                    <a:gd name="connsiteX2" fmla="*/ 0 w 293298"/>
                    <a:gd name="connsiteY2" fmla="*/ 293298 h 586596"/>
                    <a:gd name="connsiteX3" fmla="*/ 293298 w 293298"/>
                    <a:gd name="connsiteY3" fmla="*/ 0 h 586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3298" h="586596">
                      <a:moveTo>
                        <a:pt x="293298" y="0"/>
                      </a:moveTo>
                      <a:lnTo>
                        <a:pt x="293298" y="586596"/>
                      </a:lnTo>
                      <a:cubicBezTo>
                        <a:pt x="131314" y="586596"/>
                        <a:pt x="0" y="455282"/>
                        <a:pt x="0" y="293298"/>
                      </a:cubicBezTo>
                      <a:cubicBezTo>
                        <a:pt x="0" y="131314"/>
                        <a:pt x="131314" y="0"/>
                        <a:pt x="293298" y="0"/>
                      </a:cubicBezTo>
                      <a:close/>
                    </a:path>
                  </a:pathLst>
                </a:custGeom>
                <a:solidFill>
                  <a:srgbClr val="297DE5"/>
                </a:solidFill>
                <a:ln>
                  <a:noFill/>
                </a:ln>
                <a:effectLst>
                  <a:innerShdw blurRad="114300">
                    <a:schemeClr val="bg1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52" name="组合 151">
                  <a:extLst>
                    <a:ext uri="{FF2B5EF4-FFF2-40B4-BE49-F238E27FC236}">
                      <a16:creationId xmlns:a16="http://schemas.microsoft.com/office/drawing/2014/main" id="{E1422A7B-B054-D61D-28B7-76093D0BDB00}"/>
                    </a:ext>
                  </a:extLst>
                </p:cNvPr>
                <p:cNvGrpSpPr/>
                <p:nvPr/>
              </p:nvGrpSpPr>
              <p:grpSpPr>
                <a:xfrm>
                  <a:off x="2831664" y="5161558"/>
                  <a:ext cx="132071" cy="103956"/>
                  <a:chOff x="3111192" y="2923560"/>
                  <a:chExt cx="90302" cy="71079"/>
                </a:xfrm>
                <a:solidFill>
                  <a:schemeClr val="bg1"/>
                </a:solidFill>
              </p:grpSpPr>
              <p:sp>
                <p:nvSpPr>
                  <p:cNvPr id="153" name="箭头: V 形 13">
                    <a:extLst>
                      <a:ext uri="{FF2B5EF4-FFF2-40B4-BE49-F238E27FC236}">
                        <a16:creationId xmlns:a16="http://schemas.microsoft.com/office/drawing/2014/main" id="{25D778EE-429A-FAFA-DD59-85EBED522010}"/>
                      </a:ext>
                    </a:extLst>
                  </p:cNvPr>
                  <p:cNvSpPr/>
                  <p:nvPr/>
                </p:nvSpPr>
                <p:spPr>
                  <a:xfrm>
                    <a:off x="3111192" y="2923560"/>
                    <a:ext cx="45719" cy="71079"/>
                  </a:xfrm>
                  <a:custGeom>
                    <a:avLst/>
                    <a:gdLst>
                      <a:gd name="connsiteX0" fmla="*/ 108211 w 782477"/>
                      <a:gd name="connsiteY0" fmla="*/ 0 h 1216506"/>
                      <a:gd name="connsiteX1" fmla="*/ 174299 w 782477"/>
                      <a:gd name="connsiteY1" fmla="*/ 0 h 1216506"/>
                      <a:gd name="connsiteX2" fmla="*/ 250671 w 782477"/>
                      <a:gd name="connsiteY2" fmla="*/ 31637 h 1216506"/>
                      <a:gd name="connsiteX3" fmla="*/ 750867 w 782477"/>
                      <a:gd name="connsiteY3" fmla="*/ 531890 h 1216506"/>
                      <a:gd name="connsiteX4" fmla="*/ 750867 w 782477"/>
                      <a:gd name="connsiteY4" fmla="*/ 684616 h 1216506"/>
                      <a:gd name="connsiteX5" fmla="*/ 250671 w 782477"/>
                      <a:gd name="connsiteY5" fmla="*/ 1184869 h 1216506"/>
                      <a:gd name="connsiteX6" fmla="*/ 174299 w 782477"/>
                      <a:gd name="connsiteY6" fmla="*/ 1216506 h 1216506"/>
                      <a:gd name="connsiteX7" fmla="*/ 108211 w 782477"/>
                      <a:gd name="connsiteY7" fmla="*/ 1216506 h 1216506"/>
                      <a:gd name="connsiteX8" fmla="*/ 31839 w 782477"/>
                      <a:gd name="connsiteY8" fmla="*/ 1032143 h 1216506"/>
                      <a:gd name="connsiteX9" fmla="*/ 379326 w 782477"/>
                      <a:gd name="connsiteY9" fmla="*/ 684616 h 1216506"/>
                      <a:gd name="connsiteX10" fmla="*/ 379326 w 782477"/>
                      <a:gd name="connsiteY10" fmla="*/ 531890 h 1216506"/>
                      <a:gd name="connsiteX11" fmla="*/ 31839 w 782477"/>
                      <a:gd name="connsiteY11" fmla="*/ 184363 h 1216506"/>
                      <a:gd name="connsiteX12" fmla="*/ 108211 w 782477"/>
                      <a:gd name="connsiteY12" fmla="*/ 0 h 1216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82477" h="1216506">
                        <a:moveTo>
                          <a:pt x="108211" y="0"/>
                        </a:moveTo>
                        <a:lnTo>
                          <a:pt x="174299" y="0"/>
                        </a:lnTo>
                        <a:cubicBezTo>
                          <a:pt x="202932" y="0"/>
                          <a:pt x="230426" y="11389"/>
                          <a:pt x="250671" y="31637"/>
                        </a:cubicBezTo>
                        <a:lnTo>
                          <a:pt x="750867" y="531890"/>
                        </a:lnTo>
                        <a:cubicBezTo>
                          <a:pt x="793014" y="574042"/>
                          <a:pt x="793014" y="642464"/>
                          <a:pt x="750867" y="684616"/>
                        </a:cubicBezTo>
                        <a:lnTo>
                          <a:pt x="250671" y="1184869"/>
                        </a:lnTo>
                        <a:cubicBezTo>
                          <a:pt x="230426" y="1205117"/>
                          <a:pt x="202932" y="1216506"/>
                          <a:pt x="174299" y="1216506"/>
                        </a:cubicBezTo>
                        <a:lnTo>
                          <a:pt x="108211" y="1216506"/>
                        </a:lnTo>
                        <a:cubicBezTo>
                          <a:pt x="12007" y="1216506"/>
                          <a:pt x="-36183" y="1100173"/>
                          <a:pt x="31839" y="1032143"/>
                        </a:cubicBezTo>
                        <a:lnTo>
                          <a:pt x="379326" y="684616"/>
                        </a:lnTo>
                        <a:cubicBezTo>
                          <a:pt x="421473" y="642464"/>
                          <a:pt x="421473" y="574042"/>
                          <a:pt x="379326" y="531890"/>
                        </a:cubicBezTo>
                        <a:lnTo>
                          <a:pt x="31839" y="184363"/>
                        </a:lnTo>
                        <a:cubicBezTo>
                          <a:pt x="-36183" y="116333"/>
                          <a:pt x="12008" y="0"/>
                          <a:pt x="108211" y="0"/>
                        </a:cubicBezTo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4" name="箭头: V 形 13">
                    <a:extLst>
                      <a:ext uri="{FF2B5EF4-FFF2-40B4-BE49-F238E27FC236}">
                        <a16:creationId xmlns:a16="http://schemas.microsoft.com/office/drawing/2014/main" id="{9527D328-5B25-C65F-542E-95EB7CA79D91}"/>
                      </a:ext>
                    </a:extLst>
                  </p:cNvPr>
                  <p:cNvSpPr/>
                  <p:nvPr/>
                </p:nvSpPr>
                <p:spPr>
                  <a:xfrm>
                    <a:off x="3155775" y="2923560"/>
                    <a:ext cx="45719" cy="71079"/>
                  </a:xfrm>
                  <a:custGeom>
                    <a:avLst/>
                    <a:gdLst>
                      <a:gd name="connsiteX0" fmla="*/ 108211 w 782477"/>
                      <a:gd name="connsiteY0" fmla="*/ 0 h 1216506"/>
                      <a:gd name="connsiteX1" fmla="*/ 174299 w 782477"/>
                      <a:gd name="connsiteY1" fmla="*/ 0 h 1216506"/>
                      <a:gd name="connsiteX2" fmla="*/ 250671 w 782477"/>
                      <a:gd name="connsiteY2" fmla="*/ 31637 h 1216506"/>
                      <a:gd name="connsiteX3" fmla="*/ 750867 w 782477"/>
                      <a:gd name="connsiteY3" fmla="*/ 531890 h 1216506"/>
                      <a:gd name="connsiteX4" fmla="*/ 750867 w 782477"/>
                      <a:gd name="connsiteY4" fmla="*/ 684616 h 1216506"/>
                      <a:gd name="connsiteX5" fmla="*/ 250671 w 782477"/>
                      <a:gd name="connsiteY5" fmla="*/ 1184869 h 1216506"/>
                      <a:gd name="connsiteX6" fmla="*/ 174299 w 782477"/>
                      <a:gd name="connsiteY6" fmla="*/ 1216506 h 1216506"/>
                      <a:gd name="connsiteX7" fmla="*/ 108211 w 782477"/>
                      <a:gd name="connsiteY7" fmla="*/ 1216506 h 1216506"/>
                      <a:gd name="connsiteX8" fmla="*/ 31839 w 782477"/>
                      <a:gd name="connsiteY8" fmla="*/ 1032143 h 1216506"/>
                      <a:gd name="connsiteX9" fmla="*/ 379326 w 782477"/>
                      <a:gd name="connsiteY9" fmla="*/ 684616 h 1216506"/>
                      <a:gd name="connsiteX10" fmla="*/ 379326 w 782477"/>
                      <a:gd name="connsiteY10" fmla="*/ 531890 h 1216506"/>
                      <a:gd name="connsiteX11" fmla="*/ 31839 w 782477"/>
                      <a:gd name="connsiteY11" fmla="*/ 184363 h 1216506"/>
                      <a:gd name="connsiteX12" fmla="*/ 108211 w 782477"/>
                      <a:gd name="connsiteY12" fmla="*/ 0 h 1216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82477" h="1216506">
                        <a:moveTo>
                          <a:pt x="108211" y="0"/>
                        </a:moveTo>
                        <a:lnTo>
                          <a:pt x="174299" y="0"/>
                        </a:lnTo>
                        <a:cubicBezTo>
                          <a:pt x="202932" y="0"/>
                          <a:pt x="230426" y="11389"/>
                          <a:pt x="250671" y="31637"/>
                        </a:cubicBezTo>
                        <a:lnTo>
                          <a:pt x="750867" y="531890"/>
                        </a:lnTo>
                        <a:cubicBezTo>
                          <a:pt x="793014" y="574042"/>
                          <a:pt x="793014" y="642464"/>
                          <a:pt x="750867" y="684616"/>
                        </a:cubicBezTo>
                        <a:lnTo>
                          <a:pt x="250671" y="1184869"/>
                        </a:lnTo>
                        <a:cubicBezTo>
                          <a:pt x="230426" y="1205117"/>
                          <a:pt x="202932" y="1216506"/>
                          <a:pt x="174299" y="1216506"/>
                        </a:cubicBezTo>
                        <a:lnTo>
                          <a:pt x="108211" y="1216506"/>
                        </a:lnTo>
                        <a:cubicBezTo>
                          <a:pt x="12007" y="1216506"/>
                          <a:pt x="-36183" y="1100173"/>
                          <a:pt x="31839" y="1032143"/>
                        </a:cubicBezTo>
                        <a:lnTo>
                          <a:pt x="379326" y="684616"/>
                        </a:lnTo>
                        <a:cubicBezTo>
                          <a:pt x="421473" y="642464"/>
                          <a:pt x="421473" y="574042"/>
                          <a:pt x="379326" y="531890"/>
                        </a:cubicBezTo>
                        <a:lnTo>
                          <a:pt x="31839" y="184363"/>
                        </a:lnTo>
                        <a:cubicBezTo>
                          <a:pt x="-36183" y="116333"/>
                          <a:pt x="12008" y="0"/>
                          <a:pt x="108211" y="0"/>
                        </a:cubicBezTo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170" name="组合 169">
                <a:extLst>
                  <a:ext uri="{FF2B5EF4-FFF2-40B4-BE49-F238E27FC236}">
                    <a16:creationId xmlns:a16="http://schemas.microsoft.com/office/drawing/2014/main" id="{C6A599F8-C12E-5AA1-8AA8-791D2B009220}"/>
                  </a:ext>
                </a:extLst>
              </p:cNvPr>
              <p:cNvGrpSpPr/>
              <p:nvPr/>
            </p:nvGrpSpPr>
            <p:grpSpPr>
              <a:xfrm>
                <a:off x="4201222" y="3913861"/>
                <a:ext cx="1411460" cy="338554"/>
                <a:chOff x="4201222" y="4269313"/>
                <a:chExt cx="1411460" cy="338554"/>
              </a:xfrm>
            </p:grpSpPr>
            <p:sp>
              <p:nvSpPr>
                <p:cNvPr id="126" name="文本框 125">
                  <a:extLst>
                    <a:ext uri="{FF2B5EF4-FFF2-40B4-BE49-F238E27FC236}">
                      <a16:creationId xmlns:a16="http://schemas.microsoft.com/office/drawing/2014/main" id="{9B39D773-8C06-464A-58F8-8A872220E3AF}"/>
                    </a:ext>
                  </a:extLst>
                </p:cNvPr>
                <p:cNvSpPr txBox="1"/>
                <p:nvPr/>
              </p:nvSpPr>
              <p:spPr>
                <a:xfrm>
                  <a:off x="4201222" y="4269313"/>
                  <a:ext cx="141146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600">
                      <a:gradFill>
                        <a:gsLst>
                          <a:gs pos="0">
                            <a:srgbClr val="405CF5"/>
                          </a:gs>
                          <a:gs pos="100000">
                            <a:srgbClr val="3489EE"/>
                          </a:gs>
                        </a:gsLst>
                        <a:lin ang="2700000" scaled="1"/>
                      </a:gra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lvl1pPr>
                </a:lstStyle>
                <a:p>
                  <a:r>
                    <a:rPr lang="zh-CN" altLang="en-US"/>
                    <a:t>保障产品设计</a:t>
                  </a:r>
                  <a:endParaRPr lang="en-US" altLang="zh-CN"/>
                </a:p>
              </p:txBody>
            </p:sp>
            <p:cxnSp>
              <p:nvCxnSpPr>
                <p:cNvPr id="166" name="直接连接符 165">
                  <a:extLst>
                    <a:ext uri="{FF2B5EF4-FFF2-40B4-BE49-F238E27FC236}">
                      <a16:creationId xmlns:a16="http://schemas.microsoft.com/office/drawing/2014/main" id="{27CF4E84-D26E-3D29-71C1-AFEF82582E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09760" y="4583128"/>
                  <a:ext cx="794385" cy="0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rgbClr val="1B75F0"/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1" name="组合 180">
              <a:extLst>
                <a:ext uri="{FF2B5EF4-FFF2-40B4-BE49-F238E27FC236}">
                  <a16:creationId xmlns:a16="http://schemas.microsoft.com/office/drawing/2014/main" id="{DE2D2477-E2AA-82B4-1568-B7A576A3F794}"/>
                </a:ext>
              </a:extLst>
            </p:cNvPr>
            <p:cNvGrpSpPr/>
            <p:nvPr/>
          </p:nvGrpSpPr>
          <p:grpSpPr>
            <a:xfrm>
              <a:off x="6377716" y="3511095"/>
              <a:ext cx="2166003" cy="2911647"/>
              <a:chOff x="6668506" y="3511095"/>
              <a:chExt cx="2166003" cy="2911647"/>
            </a:xfrm>
          </p:grpSpPr>
          <p:grpSp>
            <p:nvGrpSpPr>
              <p:cNvPr id="138" name="组合 137">
                <a:extLst>
                  <a:ext uri="{FF2B5EF4-FFF2-40B4-BE49-F238E27FC236}">
                    <a16:creationId xmlns:a16="http://schemas.microsoft.com/office/drawing/2014/main" id="{9A631E62-F575-14C5-635F-A392CCAC8D4D}"/>
                  </a:ext>
                </a:extLst>
              </p:cNvPr>
              <p:cNvGrpSpPr/>
              <p:nvPr/>
            </p:nvGrpSpPr>
            <p:grpSpPr>
              <a:xfrm>
                <a:off x="6668506" y="3511095"/>
                <a:ext cx="2166003" cy="2911647"/>
                <a:chOff x="1107012" y="6506515"/>
                <a:chExt cx="2567353" cy="1803400"/>
              </a:xfrm>
            </p:grpSpPr>
            <p:sp>
              <p:nvSpPr>
                <p:cNvPr id="139" name="矩形: 圆角 138">
                  <a:extLst>
                    <a:ext uri="{FF2B5EF4-FFF2-40B4-BE49-F238E27FC236}">
                      <a16:creationId xmlns:a16="http://schemas.microsoft.com/office/drawing/2014/main" id="{8048868D-1A4C-1F7F-745F-D63856B99622}"/>
                    </a:ext>
                  </a:extLst>
                </p:cNvPr>
                <p:cNvSpPr/>
                <p:nvPr/>
              </p:nvSpPr>
              <p:spPr>
                <a:xfrm>
                  <a:off x="1107012" y="6506515"/>
                  <a:ext cx="2567353" cy="1803400"/>
                </a:xfrm>
                <a:prstGeom prst="roundRect">
                  <a:avLst>
                    <a:gd name="adj" fmla="val 8255"/>
                  </a:avLst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ffectLst>
                  <a:outerShdw blurRad="482600" dist="241300" dir="5400000" sx="93000" sy="93000" algn="t" rotWithShape="0">
                    <a:srgbClr val="8CDEFF">
                      <a:alpha val="3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0" name="矩形: 圆角 139">
                  <a:extLst>
                    <a:ext uri="{FF2B5EF4-FFF2-40B4-BE49-F238E27FC236}">
                      <a16:creationId xmlns:a16="http://schemas.microsoft.com/office/drawing/2014/main" id="{0FDD55E2-40D6-0B1F-1815-3A749D5C0F21}"/>
                    </a:ext>
                  </a:extLst>
                </p:cNvPr>
                <p:cNvSpPr/>
                <p:nvPr/>
              </p:nvSpPr>
              <p:spPr>
                <a:xfrm>
                  <a:off x="1178928" y="6578052"/>
                  <a:ext cx="2423520" cy="1660326"/>
                </a:xfrm>
                <a:prstGeom prst="roundRect">
                  <a:avLst>
                    <a:gd name="adj" fmla="val 8255"/>
                  </a:avLst>
                </a:prstGeom>
                <a:solidFill>
                  <a:schemeClr val="bg1"/>
                </a:solidFill>
                <a:ln w="6350">
                  <a:solidFill>
                    <a:srgbClr val="297DE5"/>
                  </a:solidFill>
                </a:ln>
                <a:effectLst>
                  <a:outerShdw blurRad="520700" sx="102000" sy="102000" algn="ctr" rotWithShape="0">
                    <a:srgbClr val="297DE5">
                      <a:alpha val="14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206A1E26-4EEB-0D27-C893-7EB63CE7DCE8}"/>
                  </a:ext>
                </a:extLst>
              </p:cNvPr>
              <p:cNvSpPr txBox="1"/>
              <p:nvPr/>
            </p:nvSpPr>
            <p:spPr>
              <a:xfrm>
                <a:off x="6998704" y="4301591"/>
                <a:ext cx="1544867" cy="14927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130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en-US" altLang="zh-CN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Beats</a:t>
                </a:r>
                <a:r>
                  <a: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虽然早期被诟病音质，但被苹果收购后，整体体验还是过硬的。与平台用户需求高度重合，适合作为主要突围方向</a:t>
                </a:r>
              </a:p>
            </p:txBody>
          </p:sp>
          <p:grpSp>
            <p:nvGrpSpPr>
              <p:cNvPr id="87" name="组合 86">
                <a:extLst>
                  <a:ext uri="{FF2B5EF4-FFF2-40B4-BE49-F238E27FC236}">
                    <a16:creationId xmlns:a16="http://schemas.microsoft.com/office/drawing/2014/main" id="{270B45BF-F6C3-2213-77F8-1AC6C6EAAE5E}"/>
                  </a:ext>
                </a:extLst>
              </p:cNvPr>
              <p:cNvGrpSpPr/>
              <p:nvPr/>
            </p:nvGrpSpPr>
            <p:grpSpPr>
              <a:xfrm>
                <a:off x="7185248" y="3521347"/>
                <a:ext cx="1132518" cy="369332"/>
                <a:chOff x="765456" y="4489049"/>
                <a:chExt cx="1132518" cy="369332"/>
              </a:xfrm>
            </p:grpSpPr>
            <p:sp>
              <p:nvSpPr>
                <p:cNvPr id="89" name="圆角矩形 138">
                  <a:extLst>
                    <a:ext uri="{FF2B5EF4-FFF2-40B4-BE49-F238E27FC236}">
                      <a16:creationId xmlns:a16="http://schemas.microsoft.com/office/drawing/2014/main" id="{504C944F-F7D7-C3F4-8131-A3527B59629D}"/>
                    </a:ext>
                  </a:extLst>
                </p:cNvPr>
                <p:cNvSpPr/>
                <p:nvPr/>
              </p:nvSpPr>
              <p:spPr>
                <a:xfrm>
                  <a:off x="765456" y="4489049"/>
                  <a:ext cx="1132518" cy="361996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rgbClr val="405CF5"/>
                    </a:gs>
                    <a:gs pos="100000">
                      <a:srgbClr val="3489EE"/>
                    </a:gs>
                  </a:gsLst>
                  <a:lin ang="27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90" name="文本框 89">
                  <a:extLst>
                    <a:ext uri="{FF2B5EF4-FFF2-40B4-BE49-F238E27FC236}">
                      <a16:creationId xmlns:a16="http://schemas.microsoft.com/office/drawing/2014/main" id="{88A4E220-E31F-4C2E-0A42-ACD072470B8D}"/>
                    </a:ext>
                  </a:extLst>
                </p:cNvPr>
                <p:cNvSpPr txBox="1"/>
                <p:nvPr/>
              </p:nvSpPr>
              <p:spPr>
                <a:xfrm>
                  <a:off x="781824" y="4489049"/>
                  <a:ext cx="1099781" cy="369332"/>
                </a:xfrm>
                <a:prstGeom prst="rect">
                  <a:avLst/>
                </a:prstGeom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>
                      <a:solidFill>
                        <a:schemeClr val="bg1"/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defRPr>
                  </a:lvl1pPr>
                </a:lstStyle>
                <a:p>
                  <a:r>
                    <a:rPr lang="zh-CN" altLang="en-US"/>
                    <a:t>潮流路径</a:t>
                  </a:r>
                </a:p>
              </p:txBody>
            </p:sp>
          </p:grpSp>
          <p:grpSp>
            <p:nvGrpSpPr>
              <p:cNvPr id="155" name="组合 154">
                <a:extLst>
                  <a:ext uri="{FF2B5EF4-FFF2-40B4-BE49-F238E27FC236}">
                    <a16:creationId xmlns:a16="http://schemas.microsoft.com/office/drawing/2014/main" id="{82781D02-CC18-76AA-B61A-7E18A3EF1EA3}"/>
                  </a:ext>
                </a:extLst>
              </p:cNvPr>
              <p:cNvGrpSpPr/>
              <p:nvPr/>
            </p:nvGrpSpPr>
            <p:grpSpPr>
              <a:xfrm>
                <a:off x="8488118" y="4663533"/>
                <a:ext cx="293298" cy="586596"/>
                <a:chOff x="2723115" y="4920238"/>
                <a:chExt cx="293298" cy="586596"/>
              </a:xfrm>
            </p:grpSpPr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DB5F3A0A-F524-2B26-8559-9A79DE571164}"/>
                    </a:ext>
                  </a:extLst>
                </p:cNvPr>
                <p:cNvSpPr/>
                <p:nvPr/>
              </p:nvSpPr>
              <p:spPr>
                <a:xfrm>
                  <a:off x="2723115" y="4920238"/>
                  <a:ext cx="293298" cy="586596"/>
                </a:xfrm>
                <a:custGeom>
                  <a:avLst/>
                  <a:gdLst>
                    <a:gd name="connsiteX0" fmla="*/ 293298 w 293298"/>
                    <a:gd name="connsiteY0" fmla="*/ 0 h 586596"/>
                    <a:gd name="connsiteX1" fmla="*/ 293298 w 293298"/>
                    <a:gd name="connsiteY1" fmla="*/ 586596 h 586596"/>
                    <a:gd name="connsiteX2" fmla="*/ 0 w 293298"/>
                    <a:gd name="connsiteY2" fmla="*/ 293298 h 586596"/>
                    <a:gd name="connsiteX3" fmla="*/ 293298 w 293298"/>
                    <a:gd name="connsiteY3" fmla="*/ 0 h 586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3298" h="586596">
                      <a:moveTo>
                        <a:pt x="293298" y="0"/>
                      </a:moveTo>
                      <a:lnTo>
                        <a:pt x="293298" y="586596"/>
                      </a:lnTo>
                      <a:cubicBezTo>
                        <a:pt x="131314" y="586596"/>
                        <a:pt x="0" y="455282"/>
                        <a:pt x="0" y="293298"/>
                      </a:cubicBezTo>
                      <a:cubicBezTo>
                        <a:pt x="0" y="131314"/>
                        <a:pt x="131314" y="0"/>
                        <a:pt x="293298" y="0"/>
                      </a:cubicBezTo>
                      <a:close/>
                    </a:path>
                  </a:pathLst>
                </a:custGeom>
                <a:solidFill>
                  <a:srgbClr val="297DE5"/>
                </a:solidFill>
                <a:ln>
                  <a:noFill/>
                </a:ln>
                <a:effectLst>
                  <a:innerShdw blurRad="114300">
                    <a:schemeClr val="bg1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57" name="组合 156">
                  <a:extLst>
                    <a:ext uri="{FF2B5EF4-FFF2-40B4-BE49-F238E27FC236}">
                      <a16:creationId xmlns:a16="http://schemas.microsoft.com/office/drawing/2014/main" id="{C174D93D-F87D-2CAF-1679-F14D61864F01}"/>
                    </a:ext>
                  </a:extLst>
                </p:cNvPr>
                <p:cNvGrpSpPr/>
                <p:nvPr/>
              </p:nvGrpSpPr>
              <p:grpSpPr>
                <a:xfrm>
                  <a:off x="2831664" y="5161558"/>
                  <a:ext cx="132071" cy="103956"/>
                  <a:chOff x="3111192" y="2923560"/>
                  <a:chExt cx="90302" cy="71079"/>
                </a:xfrm>
                <a:solidFill>
                  <a:schemeClr val="bg1"/>
                </a:solidFill>
              </p:grpSpPr>
              <p:sp>
                <p:nvSpPr>
                  <p:cNvPr id="158" name="箭头: V 形 13">
                    <a:extLst>
                      <a:ext uri="{FF2B5EF4-FFF2-40B4-BE49-F238E27FC236}">
                        <a16:creationId xmlns:a16="http://schemas.microsoft.com/office/drawing/2014/main" id="{3D592089-046F-40FB-9228-5FA2682E2259}"/>
                      </a:ext>
                    </a:extLst>
                  </p:cNvPr>
                  <p:cNvSpPr/>
                  <p:nvPr/>
                </p:nvSpPr>
                <p:spPr>
                  <a:xfrm>
                    <a:off x="3111192" y="2923560"/>
                    <a:ext cx="45719" cy="71079"/>
                  </a:xfrm>
                  <a:custGeom>
                    <a:avLst/>
                    <a:gdLst>
                      <a:gd name="connsiteX0" fmla="*/ 108211 w 782477"/>
                      <a:gd name="connsiteY0" fmla="*/ 0 h 1216506"/>
                      <a:gd name="connsiteX1" fmla="*/ 174299 w 782477"/>
                      <a:gd name="connsiteY1" fmla="*/ 0 h 1216506"/>
                      <a:gd name="connsiteX2" fmla="*/ 250671 w 782477"/>
                      <a:gd name="connsiteY2" fmla="*/ 31637 h 1216506"/>
                      <a:gd name="connsiteX3" fmla="*/ 750867 w 782477"/>
                      <a:gd name="connsiteY3" fmla="*/ 531890 h 1216506"/>
                      <a:gd name="connsiteX4" fmla="*/ 750867 w 782477"/>
                      <a:gd name="connsiteY4" fmla="*/ 684616 h 1216506"/>
                      <a:gd name="connsiteX5" fmla="*/ 250671 w 782477"/>
                      <a:gd name="connsiteY5" fmla="*/ 1184869 h 1216506"/>
                      <a:gd name="connsiteX6" fmla="*/ 174299 w 782477"/>
                      <a:gd name="connsiteY6" fmla="*/ 1216506 h 1216506"/>
                      <a:gd name="connsiteX7" fmla="*/ 108211 w 782477"/>
                      <a:gd name="connsiteY7" fmla="*/ 1216506 h 1216506"/>
                      <a:gd name="connsiteX8" fmla="*/ 31839 w 782477"/>
                      <a:gd name="connsiteY8" fmla="*/ 1032143 h 1216506"/>
                      <a:gd name="connsiteX9" fmla="*/ 379326 w 782477"/>
                      <a:gd name="connsiteY9" fmla="*/ 684616 h 1216506"/>
                      <a:gd name="connsiteX10" fmla="*/ 379326 w 782477"/>
                      <a:gd name="connsiteY10" fmla="*/ 531890 h 1216506"/>
                      <a:gd name="connsiteX11" fmla="*/ 31839 w 782477"/>
                      <a:gd name="connsiteY11" fmla="*/ 184363 h 1216506"/>
                      <a:gd name="connsiteX12" fmla="*/ 108211 w 782477"/>
                      <a:gd name="connsiteY12" fmla="*/ 0 h 1216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82477" h="1216506">
                        <a:moveTo>
                          <a:pt x="108211" y="0"/>
                        </a:moveTo>
                        <a:lnTo>
                          <a:pt x="174299" y="0"/>
                        </a:lnTo>
                        <a:cubicBezTo>
                          <a:pt x="202932" y="0"/>
                          <a:pt x="230426" y="11389"/>
                          <a:pt x="250671" y="31637"/>
                        </a:cubicBezTo>
                        <a:lnTo>
                          <a:pt x="750867" y="531890"/>
                        </a:lnTo>
                        <a:cubicBezTo>
                          <a:pt x="793014" y="574042"/>
                          <a:pt x="793014" y="642464"/>
                          <a:pt x="750867" y="684616"/>
                        </a:cubicBezTo>
                        <a:lnTo>
                          <a:pt x="250671" y="1184869"/>
                        </a:lnTo>
                        <a:cubicBezTo>
                          <a:pt x="230426" y="1205117"/>
                          <a:pt x="202932" y="1216506"/>
                          <a:pt x="174299" y="1216506"/>
                        </a:cubicBezTo>
                        <a:lnTo>
                          <a:pt x="108211" y="1216506"/>
                        </a:lnTo>
                        <a:cubicBezTo>
                          <a:pt x="12007" y="1216506"/>
                          <a:pt x="-36183" y="1100173"/>
                          <a:pt x="31839" y="1032143"/>
                        </a:cubicBezTo>
                        <a:lnTo>
                          <a:pt x="379326" y="684616"/>
                        </a:lnTo>
                        <a:cubicBezTo>
                          <a:pt x="421473" y="642464"/>
                          <a:pt x="421473" y="574042"/>
                          <a:pt x="379326" y="531890"/>
                        </a:cubicBezTo>
                        <a:lnTo>
                          <a:pt x="31839" y="184363"/>
                        </a:lnTo>
                        <a:cubicBezTo>
                          <a:pt x="-36183" y="116333"/>
                          <a:pt x="12008" y="0"/>
                          <a:pt x="108211" y="0"/>
                        </a:cubicBezTo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9" name="箭头: V 形 13">
                    <a:extLst>
                      <a:ext uri="{FF2B5EF4-FFF2-40B4-BE49-F238E27FC236}">
                        <a16:creationId xmlns:a16="http://schemas.microsoft.com/office/drawing/2014/main" id="{6AAE450E-1542-E90C-0B59-BC45408DFCDE}"/>
                      </a:ext>
                    </a:extLst>
                  </p:cNvPr>
                  <p:cNvSpPr/>
                  <p:nvPr/>
                </p:nvSpPr>
                <p:spPr>
                  <a:xfrm>
                    <a:off x="3155775" y="2923560"/>
                    <a:ext cx="45719" cy="71079"/>
                  </a:xfrm>
                  <a:custGeom>
                    <a:avLst/>
                    <a:gdLst>
                      <a:gd name="connsiteX0" fmla="*/ 108211 w 782477"/>
                      <a:gd name="connsiteY0" fmla="*/ 0 h 1216506"/>
                      <a:gd name="connsiteX1" fmla="*/ 174299 w 782477"/>
                      <a:gd name="connsiteY1" fmla="*/ 0 h 1216506"/>
                      <a:gd name="connsiteX2" fmla="*/ 250671 w 782477"/>
                      <a:gd name="connsiteY2" fmla="*/ 31637 h 1216506"/>
                      <a:gd name="connsiteX3" fmla="*/ 750867 w 782477"/>
                      <a:gd name="connsiteY3" fmla="*/ 531890 h 1216506"/>
                      <a:gd name="connsiteX4" fmla="*/ 750867 w 782477"/>
                      <a:gd name="connsiteY4" fmla="*/ 684616 h 1216506"/>
                      <a:gd name="connsiteX5" fmla="*/ 250671 w 782477"/>
                      <a:gd name="connsiteY5" fmla="*/ 1184869 h 1216506"/>
                      <a:gd name="connsiteX6" fmla="*/ 174299 w 782477"/>
                      <a:gd name="connsiteY6" fmla="*/ 1216506 h 1216506"/>
                      <a:gd name="connsiteX7" fmla="*/ 108211 w 782477"/>
                      <a:gd name="connsiteY7" fmla="*/ 1216506 h 1216506"/>
                      <a:gd name="connsiteX8" fmla="*/ 31839 w 782477"/>
                      <a:gd name="connsiteY8" fmla="*/ 1032143 h 1216506"/>
                      <a:gd name="connsiteX9" fmla="*/ 379326 w 782477"/>
                      <a:gd name="connsiteY9" fmla="*/ 684616 h 1216506"/>
                      <a:gd name="connsiteX10" fmla="*/ 379326 w 782477"/>
                      <a:gd name="connsiteY10" fmla="*/ 531890 h 1216506"/>
                      <a:gd name="connsiteX11" fmla="*/ 31839 w 782477"/>
                      <a:gd name="connsiteY11" fmla="*/ 184363 h 1216506"/>
                      <a:gd name="connsiteX12" fmla="*/ 108211 w 782477"/>
                      <a:gd name="connsiteY12" fmla="*/ 0 h 1216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82477" h="1216506">
                        <a:moveTo>
                          <a:pt x="108211" y="0"/>
                        </a:moveTo>
                        <a:lnTo>
                          <a:pt x="174299" y="0"/>
                        </a:lnTo>
                        <a:cubicBezTo>
                          <a:pt x="202932" y="0"/>
                          <a:pt x="230426" y="11389"/>
                          <a:pt x="250671" y="31637"/>
                        </a:cubicBezTo>
                        <a:lnTo>
                          <a:pt x="750867" y="531890"/>
                        </a:lnTo>
                        <a:cubicBezTo>
                          <a:pt x="793014" y="574042"/>
                          <a:pt x="793014" y="642464"/>
                          <a:pt x="750867" y="684616"/>
                        </a:cubicBezTo>
                        <a:lnTo>
                          <a:pt x="250671" y="1184869"/>
                        </a:lnTo>
                        <a:cubicBezTo>
                          <a:pt x="230426" y="1205117"/>
                          <a:pt x="202932" y="1216506"/>
                          <a:pt x="174299" y="1216506"/>
                        </a:cubicBezTo>
                        <a:lnTo>
                          <a:pt x="108211" y="1216506"/>
                        </a:lnTo>
                        <a:cubicBezTo>
                          <a:pt x="12007" y="1216506"/>
                          <a:pt x="-36183" y="1100173"/>
                          <a:pt x="31839" y="1032143"/>
                        </a:cubicBezTo>
                        <a:lnTo>
                          <a:pt x="379326" y="684616"/>
                        </a:lnTo>
                        <a:cubicBezTo>
                          <a:pt x="421473" y="642464"/>
                          <a:pt x="421473" y="574042"/>
                          <a:pt x="379326" y="531890"/>
                        </a:cubicBezTo>
                        <a:lnTo>
                          <a:pt x="31839" y="184363"/>
                        </a:lnTo>
                        <a:cubicBezTo>
                          <a:pt x="-36183" y="116333"/>
                          <a:pt x="12008" y="0"/>
                          <a:pt x="108211" y="0"/>
                        </a:cubicBezTo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171" name="组合 170">
                <a:extLst>
                  <a:ext uri="{FF2B5EF4-FFF2-40B4-BE49-F238E27FC236}">
                    <a16:creationId xmlns:a16="http://schemas.microsoft.com/office/drawing/2014/main" id="{47E47DE4-CF13-75CE-1959-79B5E7455C7D}"/>
                  </a:ext>
                </a:extLst>
              </p:cNvPr>
              <p:cNvGrpSpPr/>
              <p:nvPr/>
            </p:nvGrpSpPr>
            <p:grpSpPr>
              <a:xfrm>
                <a:off x="6743264" y="3913861"/>
                <a:ext cx="2041360" cy="338554"/>
                <a:chOff x="6743264" y="4269313"/>
                <a:chExt cx="2041360" cy="338554"/>
              </a:xfrm>
            </p:grpSpPr>
            <p:sp>
              <p:nvSpPr>
                <p:cNvPr id="127" name="文本框 126">
                  <a:extLst>
                    <a:ext uri="{FF2B5EF4-FFF2-40B4-BE49-F238E27FC236}">
                      <a16:creationId xmlns:a16="http://schemas.microsoft.com/office/drawing/2014/main" id="{EB5C622B-7515-A473-AE38-1876E2AF5497}"/>
                    </a:ext>
                  </a:extLst>
                </p:cNvPr>
                <p:cNvSpPr txBox="1"/>
                <p:nvPr/>
              </p:nvSpPr>
              <p:spPr>
                <a:xfrm>
                  <a:off x="6743264" y="4269313"/>
                  <a:ext cx="204136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600">
                      <a:gradFill>
                        <a:gsLst>
                          <a:gs pos="0">
                            <a:srgbClr val="405CF5"/>
                          </a:gs>
                          <a:gs pos="100000">
                            <a:srgbClr val="3489EE"/>
                          </a:gs>
                        </a:gsLst>
                        <a:lin ang="2700000" scaled="1"/>
                      </a:gra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lvl1pPr>
                </a:lstStyle>
                <a:p>
                  <a:r>
                    <a:rPr lang="zh-CN" altLang="en-US"/>
                    <a:t>设计和感性价值并重</a:t>
                  </a:r>
                  <a:endParaRPr lang="en-US" altLang="zh-CN"/>
                </a:p>
              </p:txBody>
            </p:sp>
            <p:cxnSp>
              <p:nvCxnSpPr>
                <p:cNvPr id="167" name="直接连接符 166">
                  <a:extLst>
                    <a:ext uri="{FF2B5EF4-FFF2-40B4-BE49-F238E27FC236}">
                      <a16:creationId xmlns:a16="http://schemas.microsoft.com/office/drawing/2014/main" id="{F112EF86-8690-717F-A656-4FB227BAFD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54315" y="4583128"/>
                  <a:ext cx="794385" cy="0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rgbClr val="1B75F0"/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2" name="组合 181">
              <a:extLst>
                <a:ext uri="{FF2B5EF4-FFF2-40B4-BE49-F238E27FC236}">
                  <a16:creationId xmlns:a16="http://schemas.microsoft.com/office/drawing/2014/main" id="{36392B46-D285-CDC1-F8B0-CEE896EC4506}"/>
                </a:ext>
              </a:extLst>
            </p:cNvPr>
            <p:cNvGrpSpPr/>
            <p:nvPr/>
          </p:nvGrpSpPr>
          <p:grpSpPr>
            <a:xfrm>
              <a:off x="9112717" y="3511095"/>
              <a:ext cx="2174840" cy="2911647"/>
              <a:chOff x="9112717" y="3511095"/>
              <a:chExt cx="2174840" cy="2911647"/>
            </a:xfrm>
          </p:grpSpPr>
          <p:grpSp>
            <p:nvGrpSpPr>
              <p:cNvPr id="141" name="组合 140">
                <a:extLst>
                  <a:ext uri="{FF2B5EF4-FFF2-40B4-BE49-F238E27FC236}">
                    <a16:creationId xmlns:a16="http://schemas.microsoft.com/office/drawing/2014/main" id="{EF11415E-054F-3383-FA8D-A27A23739978}"/>
                  </a:ext>
                </a:extLst>
              </p:cNvPr>
              <p:cNvGrpSpPr/>
              <p:nvPr/>
            </p:nvGrpSpPr>
            <p:grpSpPr>
              <a:xfrm>
                <a:off x="9112717" y="3511095"/>
                <a:ext cx="2174840" cy="2911647"/>
                <a:chOff x="1107012" y="6506515"/>
                <a:chExt cx="2567353" cy="1803400"/>
              </a:xfrm>
            </p:grpSpPr>
            <p:sp>
              <p:nvSpPr>
                <p:cNvPr id="142" name="矩形: 圆角 141">
                  <a:extLst>
                    <a:ext uri="{FF2B5EF4-FFF2-40B4-BE49-F238E27FC236}">
                      <a16:creationId xmlns:a16="http://schemas.microsoft.com/office/drawing/2014/main" id="{A2D7CF81-B010-DF50-22D2-69B7226C6E1D}"/>
                    </a:ext>
                  </a:extLst>
                </p:cNvPr>
                <p:cNvSpPr/>
                <p:nvPr/>
              </p:nvSpPr>
              <p:spPr>
                <a:xfrm>
                  <a:off x="1107012" y="6506515"/>
                  <a:ext cx="2567353" cy="1803400"/>
                </a:xfrm>
                <a:prstGeom prst="roundRect">
                  <a:avLst>
                    <a:gd name="adj" fmla="val 8255"/>
                  </a:avLst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ffectLst>
                  <a:outerShdw blurRad="482600" dist="241300" dir="5400000" sx="93000" sy="93000" algn="t" rotWithShape="0">
                    <a:srgbClr val="8CDEFF">
                      <a:alpha val="3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3" name="矩形: 圆角 142">
                  <a:extLst>
                    <a:ext uri="{FF2B5EF4-FFF2-40B4-BE49-F238E27FC236}">
                      <a16:creationId xmlns:a16="http://schemas.microsoft.com/office/drawing/2014/main" id="{AF9C8002-5D26-FA3C-F5B1-9BDE06FE7FE1}"/>
                    </a:ext>
                  </a:extLst>
                </p:cNvPr>
                <p:cNvSpPr/>
                <p:nvPr/>
              </p:nvSpPr>
              <p:spPr>
                <a:xfrm>
                  <a:off x="1178928" y="6578052"/>
                  <a:ext cx="2423520" cy="1660326"/>
                </a:xfrm>
                <a:prstGeom prst="roundRect">
                  <a:avLst>
                    <a:gd name="adj" fmla="val 8255"/>
                  </a:avLst>
                </a:prstGeom>
                <a:solidFill>
                  <a:schemeClr val="bg1"/>
                </a:solidFill>
                <a:ln w="6350">
                  <a:solidFill>
                    <a:srgbClr val="297DE5"/>
                  </a:solidFill>
                </a:ln>
                <a:effectLst>
                  <a:outerShdw blurRad="520700" sx="102000" sy="102000" algn="ctr" rotWithShape="0">
                    <a:srgbClr val="297DE5">
                      <a:alpha val="14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9BF5B351-F317-7678-9FC1-C502AEA806EA}"/>
                  </a:ext>
                </a:extLst>
              </p:cNvPr>
              <p:cNvSpPr txBox="1"/>
              <p:nvPr/>
            </p:nvSpPr>
            <p:spPr>
              <a:xfrm>
                <a:off x="9329212" y="4301591"/>
                <a:ext cx="1748046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130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没有极致功能、创新体验，这条路走不通</a:t>
                </a:r>
              </a:p>
            </p:txBody>
          </p:sp>
          <p:grpSp>
            <p:nvGrpSpPr>
              <p:cNvPr id="94" name="组合 93">
                <a:extLst>
                  <a:ext uri="{FF2B5EF4-FFF2-40B4-BE49-F238E27FC236}">
                    <a16:creationId xmlns:a16="http://schemas.microsoft.com/office/drawing/2014/main" id="{4DAD793B-40E0-1328-0B55-37DFD46ED777}"/>
                  </a:ext>
                </a:extLst>
              </p:cNvPr>
              <p:cNvGrpSpPr/>
              <p:nvPr/>
            </p:nvGrpSpPr>
            <p:grpSpPr>
              <a:xfrm>
                <a:off x="9629742" y="3521347"/>
                <a:ext cx="1140790" cy="380176"/>
                <a:chOff x="765456" y="4489049"/>
                <a:chExt cx="1140790" cy="380176"/>
              </a:xfrm>
            </p:grpSpPr>
            <p:sp>
              <p:nvSpPr>
                <p:cNvPr id="96" name="圆角矩形 138">
                  <a:extLst>
                    <a:ext uri="{FF2B5EF4-FFF2-40B4-BE49-F238E27FC236}">
                      <a16:creationId xmlns:a16="http://schemas.microsoft.com/office/drawing/2014/main" id="{2A16711A-8812-EA36-1DC5-4E23B25B5B4C}"/>
                    </a:ext>
                  </a:extLst>
                </p:cNvPr>
                <p:cNvSpPr/>
                <p:nvPr/>
              </p:nvSpPr>
              <p:spPr>
                <a:xfrm>
                  <a:off x="765456" y="4489049"/>
                  <a:ext cx="1132518" cy="361996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rgbClr val="405CF5"/>
                    </a:gs>
                    <a:gs pos="100000">
                      <a:srgbClr val="3489EE"/>
                    </a:gs>
                  </a:gsLst>
                  <a:lin ang="27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97" name="文本框 96">
                  <a:extLst>
                    <a:ext uri="{FF2B5EF4-FFF2-40B4-BE49-F238E27FC236}">
                      <a16:creationId xmlns:a16="http://schemas.microsoft.com/office/drawing/2014/main" id="{5D2810B0-16B8-EDC5-8F6C-3B7905BD0703}"/>
                    </a:ext>
                  </a:extLst>
                </p:cNvPr>
                <p:cNvSpPr txBox="1"/>
                <p:nvPr/>
              </p:nvSpPr>
              <p:spPr>
                <a:xfrm>
                  <a:off x="781091" y="4499893"/>
                  <a:ext cx="1125155" cy="369332"/>
                </a:xfrm>
                <a:prstGeom prst="rect">
                  <a:avLst/>
                </a:prstGeom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>
                      <a:solidFill>
                        <a:schemeClr val="bg1"/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defRPr>
                  </a:lvl1pPr>
                </a:lstStyle>
                <a:p>
                  <a:r>
                    <a:rPr lang="zh-CN" altLang="en-US"/>
                    <a:t>性能路径</a:t>
                  </a:r>
                </a:p>
              </p:txBody>
            </p:sp>
          </p:grpSp>
          <p:grpSp>
            <p:nvGrpSpPr>
              <p:cNvPr id="160" name="组合 159">
                <a:extLst>
                  <a:ext uri="{FF2B5EF4-FFF2-40B4-BE49-F238E27FC236}">
                    <a16:creationId xmlns:a16="http://schemas.microsoft.com/office/drawing/2014/main" id="{07F7722B-1095-E123-C9C2-38E4B8E76AA2}"/>
                  </a:ext>
                </a:extLst>
              </p:cNvPr>
              <p:cNvGrpSpPr/>
              <p:nvPr/>
            </p:nvGrpSpPr>
            <p:grpSpPr>
              <a:xfrm>
                <a:off x="10938907" y="4663533"/>
                <a:ext cx="293298" cy="586596"/>
                <a:chOff x="2723115" y="4920238"/>
                <a:chExt cx="293298" cy="586596"/>
              </a:xfrm>
            </p:grpSpPr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EA93EADB-B15E-8343-3ABD-489D04B17534}"/>
                    </a:ext>
                  </a:extLst>
                </p:cNvPr>
                <p:cNvSpPr/>
                <p:nvPr/>
              </p:nvSpPr>
              <p:spPr>
                <a:xfrm>
                  <a:off x="2723115" y="4920238"/>
                  <a:ext cx="293298" cy="586596"/>
                </a:xfrm>
                <a:custGeom>
                  <a:avLst/>
                  <a:gdLst>
                    <a:gd name="connsiteX0" fmla="*/ 293298 w 293298"/>
                    <a:gd name="connsiteY0" fmla="*/ 0 h 586596"/>
                    <a:gd name="connsiteX1" fmla="*/ 293298 w 293298"/>
                    <a:gd name="connsiteY1" fmla="*/ 586596 h 586596"/>
                    <a:gd name="connsiteX2" fmla="*/ 0 w 293298"/>
                    <a:gd name="connsiteY2" fmla="*/ 293298 h 586596"/>
                    <a:gd name="connsiteX3" fmla="*/ 293298 w 293298"/>
                    <a:gd name="connsiteY3" fmla="*/ 0 h 586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3298" h="586596">
                      <a:moveTo>
                        <a:pt x="293298" y="0"/>
                      </a:moveTo>
                      <a:lnTo>
                        <a:pt x="293298" y="586596"/>
                      </a:lnTo>
                      <a:cubicBezTo>
                        <a:pt x="131314" y="586596"/>
                        <a:pt x="0" y="455282"/>
                        <a:pt x="0" y="293298"/>
                      </a:cubicBezTo>
                      <a:cubicBezTo>
                        <a:pt x="0" y="131314"/>
                        <a:pt x="131314" y="0"/>
                        <a:pt x="293298" y="0"/>
                      </a:cubicBezTo>
                      <a:close/>
                    </a:path>
                  </a:pathLst>
                </a:custGeom>
                <a:solidFill>
                  <a:srgbClr val="297DE5"/>
                </a:solidFill>
                <a:ln>
                  <a:noFill/>
                </a:ln>
                <a:effectLst>
                  <a:innerShdw blurRad="114300">
                    <a:schemeClr val="bg1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62" name="组合 161">
                  <a:extLst>
                    <a:ext uri="{FF2B5EF4-FFF2-40B4-BE49-F238E27FC236}">
                      <a16:creationId xmlns:a16="http://schemas.microsoft.com/office/drawing/2014/main" id="{A424F588-5333-8944-C6A4-D33366B3EA10}"/>
                    </a:ext>
                  </a:extLst>
                </p:cNvPr>
                <p:cNvGrpSpPr/>
                <p:nvPr/>
              </p:nvGrpSpPr>
              <p:grpSpPr>
                <a:xfrm>
                  <a:off x="2831664" y="5161558"/>
                  <a:ext cx="132071" cy="103956"/>
                  <a:chOff x="3111192" y="2923560"/>
                  <a:chExt cx="90302" cy="71079"/>
                </a:xfrm>
                <a:solidFill>
                  <a:schemeClr val="bg1"/>
                </a:solidFill>
              </p:grpSpPr>
              <p:sp>
                <p:nvSpPr>
                  <p:cNvPr id="163" name="箭头: V 形 13">
                    <a:extLst>
                      <a:ext uri="{FF2B5EF4-FFF2-40B4-BE49-F238E27FC236}">
                        <a16:creationId xmlns:a16="http://schemas.microsoft.com/office/drawing/2014/main" id="{8A7BEDC5-44EA-5AFF-A9C4-93873F8787B8}"/>
                      </a:ext>
                    </a:extLst>
                  </p:cNvPr>
                  <p:cNvSpPr/>
                  <p:nvPr/>
                </p:nvSpPr>
                <p:spPr>
                  <a:xfrm>
                    <a:off x="3111192" y="2923560"/>
                    <a:ext cx="45719" cy="71079"/>
                  </a:xfrm>
                  <a:custGeom>
                    <a:avLst/>
                    <a:gdLst>
                      <a:gd name="connsiteX0" fmla="*/ 108211 w 782477"/>
                      <a:gd name="connsiteY0" fmla="*/ 0 h 1216506"/>
                      <a:gd name="connsiteX1" fmla="*/ 174299 w 782477"/>
                      <a:gd name="connsiteY1" fmla="*/ 0 h 1216506"/>
                      <a:gd name="connsiteX2" fmla="*/ 250671 w 782477"/>
                      <a:gd name="connsiteY2" fmla="*/ 31637 h 1216506"/>
                      <a:gd name="connsiteX3" fmla="*/ 750867 w 782477"/>
                      <a:gd name="connsiteY3" fmla="*/ 531890 h 1216506"/>
                      <a:gd name="connsiteX4" fmla="*/ 750867 w 782477"/>
                      <a:gd name="connsiteY4" fmla="*/ 684616 h 1216506"/>
                      <a:gd name="connsiteX5" fmla="*/ 250671 w 782477"/>
                      <a:gd name="connsiteY5" fmla="*/ 1184869 h 1216506"/>
                      <a:gd name="connsiteX6" fmla="*/ 174299 w 782477"/>
                      <a:gd name="connsiteY6" fmla="*/ 1216506 h 1216506"/>
                      <a:gd name="connsiteX7" fmla="*/ 108211 w 782477"/>
                      <a:gd name="connsiteY7" fmla="*/ 1216506 h 1216506"/>
                      <a:gd name="connsiteX8" fmla="*/ 31839 w 782477"/>
                      <a:gd name="connsiteY8" fmla="*/ 1032143 h 1216506"/>
                      <a:gd name="connsiteX9" fmla="*/ 379326 w 782477"/>
                      <a:gd name="connsiteY9" fmla="*/ 684616 h 1216506"/>
                      <a:gd name="connsiteX10" fmla="*/ 379326 w 782477"/>
                      <a:gd name="connsiteY10" fmla="*/ 531890 h 1216506"/>
                      <a:gd name="connsiteX11" fmla="*/ 31839 w 782477"/>
                      <a:gd name="connsiteY11" fmla="*/ 184363 h 1216506"/>
                      <a:gd name="connsiteX12" fmla="*/ 108211 w 782477"/>
                      <a:gd name="connsiteY12" fmla="*/ 0 h 1216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82477" h="1216506">
                        <a:moveTo>
                          <a:pt x="108211" y="0"/>
                        </a:moveTo>
                        <a:lnTo>
                          <a:pt x="174299" y="0"/>
                        </a:lnTo>
                        <a:cubicBezTo>
                          <a:pt x="202932" y="0"/>
                          <a:pt x="230426" y="11389"/>
                          <a:pt x="250671" y="31637"/>
                        </a:cubicBezTo>
                        <a:lnTo>
                          <a:pt x="750867" y="531890"/>
                        </a:lnTo>
                        <a:cubicBezTo>
                          <a:pt x="793014" y="574042"/>
                          <a:pt x="793014" y="642464"/>
                          <a:pt x="750867" y="684616"/>
                        </a:cubicBezTo>
                        <a:lnTo>
                          <a:pt x="250671" y="1184869"/>
                        </a:lnTo>
                        <a:cubicBezTo>
                          <a:pt x="230426" y="1205117"/>
                          <a:pt x="202932" y="1216506"/>
                          <a:pt x="174299" y="1216506"/>
                        </a:cubicBezTo>
                        <a:lnTo>
                          <a:pt x="108211" y="1216506"/>
                        </a:lnTo>
                        <a:cubicBezTo>
                          <a:pt x="12007" y="1216506"/>
                          <a:pt x="-36183" y="1100173"/>
                          <a:pt x="31839" y="1032143"/>
                        </a:cubicBezTo>
                        <a:lnTo>
                          <a:pt x="379326" y="684616"/>
                        </a:lnTo>
                        <a:cubicBezTo>
                          <a:pt x="421473" y="642464"/>
                          <a:pt x="421473" y="574042"/>
                          <a:pt x="379326" y="531890"/>
                        </a:cubicBezTo>
                        <a:lnTo>
                          <a:pt x="31839" y="184363"/>
                        </a:lnTo>
                        <a:cubicBezTo>
                          <a:pt x="-36183" y="116333"/>
                          <a:pt x="12008" y="0"/>
                          <a:pt x="108211" y="0"/>
                        </a:cubicBezTo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4" name="箭头: V 形 13">
                    <a:extLst>
                      <a:ext uri="{FF2B5EF4-FFF2-40B4-BE49-F238E27FC236}">
                        <a16:creationId xmlns:a16="http://schemas.microsoft.com/office/drawing/2014/main" id="{9648E42F-D50B-B2C5-A0EC-C039A9A1D8F1}"/>
                      </a:ext>
                    </a:extLst>
                  </p:cNvPr>
                  <p:cNvSpPr/>
                  <p:nvPr/>
                </p:nvSpPr>
                <p:spPr>
                  <a:xfrm>
                    <a:off x="3155775" y="2923560"/>
                    <a:ext cx="45719" cy="71079"/>
                  </a:xfrm>
                  <a:custGeom>
                    <a:avLst/>
                    <a:gdLst>
                      <a:gd name="connsiteX0" fmla="*/ 108211 w 782477"/>
                      <a:gd name="connsiteY0" fmla="*/ 0 h 1216506"/>
                      <a:gd name="connsiteX1" fmla="*/ 174299 w 782477"/>
                      <a:gd name="connsiteY1" fmla="*/ 0 h 1216506"/>
                      <a:gd name="connsiteX2" fmla="*/ 250671 w 782477"/>
                      <a:gd name="connsiteY2" fmla="*/ 31637 h 1216506"/>
                      <a:gd name="connsiteX3" fmla="*/ 750867 w 782477"/>
                      <a:gd name="connsiteY3" fmla="*/ 531890 h 1216506"/>
                      <a:gd name="connsiteX4" fmla="*/ 750867 w 782477"/>
                      <a:gd name="connsiteY4" fmla="*/ 684616 h 1216506"/>
                      <a:gd name="connsiteX5" fmla="*/ 250671 w 782477"/>
                      <a:gd name="connsiteY5" fmla="*/ 1184869 h 1216506"/>
                      <a:gd name="connsiteX6" fmla="*/ 174299 w 782477"/>
                      <a:gd name="connsiteY6" fmla="*/ 1216506 h 1216506"/>
                      <a:gd name="connsiteX7" fmla="*/ 108211 w 782477"/>
                      <a:gd name="connsiteY7" fmla="*/ 1216506 h 1216506"/>
                      <a:gd name="connsiteX8" fmla="*/ 31839 w 782477"/>
                      <a:gd name="connsiteY8" fmla="*/ 1032143 h 1216506"/>
                      <a:gd name="connsiteX9" fmla="*/ 379326 w 782477"/>
                      <a:gd name="connsiteY9" fmla="*/ 684616 h 1216506"/>
                      <a:gd name="connsiteX10" fmla="*/ 379326 w 782477"/>
                      <a:gd name="connsiteY10" fmla="*/ 531890 h 1216506"/>
                      <a:gd name="connsiteX11" fmla="*/ 31839 w 782477"/>
                      <a:gd name="connsiteY11" fmla="*/ 184363 h 1216506"/>
                      <a:gd name="connsiteX12" fmla="*/ 108211 w 782477"/>
                      <a:gd name="connsiteY12" fmla="*/ 0 h 1216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82477" h="1216506">
                        <a:moveTo>
                          <a:pt x="108211" y="0"/>
                        </a:moveTo>
                        <a:lnTo>
                          <a:pt x="174299" y="0"/>
                        </a:lnTo>
                        <a:cubicBezTo>
                          <a:pt x="202932" y="0"/>
                          <a:pt x="230426" y="11389"/>
                          <a:pt x="250671" y="31637"/>
                        </a:cubicBezTo>
                        <a:lnTo>
                          <a:pt x="750867" y="531890"/>
                        </a:lnTo>
                        <a:cubicBezTo>
                          <a:pt x="793014" y="574042"/>
                          <a:pt x="793014" y="642464"/>
                          <a:pt x="750867" y="684616"/>
                        </a:cubicBezTo>
                        <a:lnTo>
                          <a:pt x="250671" y="1184869"/>
                        </a:lnTo>
                        <a:cubicBezTo>
                          <a:pt x="230426" y="1205117"/>
                          <a:pt x="202932" y="1216506"/>
                          <a:pt x="174299" y="1216506"/>
                        </a:cubicBezTo>
                        <a:lnTo>
                          <a:pt x="108211" y="1216506"/>
                        </a:lnTo>
                        <a:cubicBezTo>
                          <a:pt x="12007" y="1216506"/>
                          <a:pt x="-36183" y="1100173"/>
                          <a:pt x="31839" y="1032143"/>
                        </a:cubicBezTo>
                        <a:lnTo>
                          <a:pt x="379326" y="684616"/>
                        </a:lnTo>
                        <a:cubicBezTo>
                          <a:pt x="421473" y="642464"/>
                          <a:pt x="421473" y="574042"/>
                          <a:pt x="379326" y="531890"/>
                        </a:cubicBezTo>
                        <a:lnTo>
                          <a:pt x="31839" y="184363"/>
                        </a:lnTo>
                        <a:cubicBezTo>
                          <a:pt x="-36183" y="116333"/>
                          <a:pt x="12008" y="0"/>
                          <a:pt x="108211" y="0"/>
                        </a:cubicBezTo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172" name="组合 171">
                <a:extLst>
                  <a:ext uri="{FF2B5EF4-FFF2-40B4-BE49-F238E27FC236}">
                    <a16:creationId xmlns:a16="http://schemas.microsoft.com/office/drawing/2014/main" id="{440AA866-B163-8464-D10E-C346B6A06778}"/>
                  </a:ext>
                </a:extLst>
              </p:cNvPr>
              <p:cNvGrpSpPr/>
              <p:nvPr/>
            </p:nvGrpSpPr>
            <p:grpSpPr>
              <a:xfrm>
                <a:off x="9179457" y="3913861"/>
                <a:ext cx="2041360" cy="338554"/>
                <a:chOff x="9179457" y="4304630"/>
                <a:chExt cx="2041360" cy="338554"/>
              </a:xfrm>
            </p:grpSpPr>
            <p:sp>
              <p:nvSpPr>
                <p:cNvPr id="128" name="文本框 127">
                  <a:extLst>
                    <a:ext uri="{FF2B5EF4-FFF2-40B4-BE49-F238E27FC236}">
                      <a16:creationId xmlns:a16="http://schemas.microsoft.com/office/drawing/2014/main" id="{42379FB3-31F7-3029-669F-76158AE66142}"/>
                    </a:ext>
                  </a:extLst>
                </p:cNvPr>
                <p:cNvSpPr txBox="1"/>
                <p:nvPr/>
              </p:nvSpPr>
              <p:spPr>
                <a:xfrm>
                  <a:off x="9179457" y="4304630"/>
                  <a:ext cx="204136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600">
                      <a:gradFill>
                        <a:gsLst>
                          <a:gs pos="0">
                            <a:srgbClr val="405CF5"/>
                          </a:gs>
                          <a:gs pos="100000">
                            <a:srgbClr val="3489EE"/>
                          </a:gs>
                        </a:gsLst>
                        <a:lin ang="2700000" scaled="1"/>
                      </a:gra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lvl1pPr>
                </a:lstStyle>
                <a:p>
                  <a:r>
                    <a:rPr lang="zh-CN" altLang="en-US"/>
                    <a:t>以理性价值为突破点</a:t>
                  </a:r>
                  <a:endParaRPr lang="en-US" altLang="zh-CN"/>
                </a:p>
              </p:txBody>
            </p:sp>
            <p:cxnSp>
              <p:nvCxnSpPr>
                <p:cNvPr id="168" name="直接连接符 167">
                  <a:extLst>
                    <a:ext uri="{FF2B5EF4-FFF2-40B4-BE49-F238E27FC236}">
                      <a16:creationId xmlns:a16="http://schemas.microsoft.com/office/drawing/2014/main" id="{B3A67947-61BC-8F9B-681C-767CF067A4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802945" y="4635836"/>
                  <a:ext cx="794385" cy="0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rgbClr val="1B75F0"/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033" name="组合 1032">
            <a:extLst>
              <a:ext uri="{FF2B5EF4-FFF2-40B4-BE49-F238E27FC236}">
                <a16:creationId xmlns:a16="http://schemas.microsoft.com/office/drawing/2014/main" id="{81D0DBEF-F7E3-F3CA-A648-8B61B198C651}"/>
              </a:ext>
            </a:extLst>
          </p:cNvPr>
          <p:cNvGrpSpPr/>
          <p:nvPr/>
        </p:nvGrpSpPr>
        <p:grpSpPr>
          <a:xfrm>
            <a:off x="2290673" y="6182846"/>
            <a:ext cx="581572" cy="107368"/>
            <a:chOff x="2290673" y="6184010"/>
            <a:chExt cx="581572" cy="107368"/>
          </a:xfrm>
        </p:grpSpPr>
        <p:sp>
          <p:nvSpPr>
            <p:cNvPr id="1027" name="椭圆 1026">
              <a:extLst>
                <a:ext uri="{FF2B5EF4-FFF2-40B4-BE49-F238E27FC236}">
                  <a16:creationId xmlns:a16="http://schemas.microsoft.com/office/drawing/2014/main" id="{8263FD6D-941A-04C0-4EE0-56DD021DF253}"/>
                </a:ext>
              </a:extLst>
            </p:cNvPr>
            <p:cNvSpPr/>
            <p:nvPr/>
          </p:nvSpPr>
          <p:spPr>
            <a:xfrm>
              <a:off x="2290673" y="6184010"/>
              <a:ext cx="108000" cy="107368"/>
            </a:xfrm>
            <a:prstGeom prst="ellipse">
              <a:avLst/>
            </a:prstGeom>
            <a:noFill/>
            <a:ln>
              <a:solidFill>
                <a:srgbClr val="405C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0" name="椭圆 1029">
              <a:extLst>
                <a:ext uri="{FF2B5EF4-FFF2-40B4-BE49-F238E27FC236}">
                  <a16:creationId xmlns:a16="http://schemas.microsoft.com/office/drawing/2014/main" id="{ACCEE515-845A-8AC4-987D-78F78927D6F1}"/>
                </a:ext>
              </a:extLst>
            </p:cNvPr>
            <p:cNvSpPr/>
            <p:nvPr/>
          </p:nvSpPr>
          <p:spPr>
            <a:xfrm>
              <a:off x="2450552" y="6184010"/>
              <a:ext cx="108000" cy="107368"/>
            </a:xfrm>
            <a:prstGeom prst="ellipse">
              <a:avLst/>
            </a:prstGeom>
            <a:solidFill>
              <a:srgbClr val="405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1" name="椭圆 1030">
              <a:extLst>
                <a:ext uri="{FF2B5EF4-FFF2-40B4-BE49-F238E27FC236}">
                  <a16:creationId xmlns:a16="http://schemas.microsoft.com/office/drawing/2014/main" id="{BA0F3C66-3719-C4E0-A789-4C36B0FAF0E1}"/>
                </a:ext>
              </a:extLst>
            </p:cNvPr>
            <p:cNvSpPr/>
            <p:nvPr/>
          </p:nvSpPr>
          <p:spPr>
            <a:xfrm>
              <a:off x="2610431" y="6184010"/>
              <a:ext cx="108000" cy="107368"/>
            </a:xfrm>
            <a:prstGeom prst="ellipse">
              <a:avLst/>
            </a:prstGeom>
            <a:noFill/>
            <a:ln>
              <a:solidFill>
                <a:srgbClr val="405C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2" name="椭圆 1031">
              <a:extLst>
                <a:ext uri="{FF2B5EF4-FFF2-40B4-BE49-F238E27FC236}">
                  <a16:creationId xmlns:a16="http://schemas.microsoft.com/office/drawing/2014/main" id="{EE566BBA-0148-88A0-E7B7-8A910F39080C}"/>
                </a:ext>
              </a:extLst>
            </p:cNvPr>
            <p:cNvSpPr/>
            <p:nvPr/>
          </p:nvSpPr>
          <p:spPr>
            <a:xfrm>
              <a:off x="2764245" y="6184010"/>
              <a:ext cx="108000" cy="107368"/>
            </a:xfrm>
            <a:prstGeom prst="ellipse">
              <a:avLst/>
            </a:prstGeom>
            <a:solidFill>
              <a:srgbClr val="405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4" name="组合 1033">
            <a:extLst>
              <a:ext uri="{FF2B5EF4-FFF2-40B4-BE49-F238E27FC236}">
                <a16:creationId xmlns:a16="http://schemas.microsoft.com/office/drawing/2014/main" id="{EA165156-ED68-840B-C837-4480FBD3556F}"/>
              </a:ext>
            </a:extLst>
          </p:cNvPr>
          <p:cNvGrpSpPr/>
          <p:nvPr/>
        </p:nvGrpSpPr>
        <p:grpSpPr>
          <a:xfrm>
            <a:off x="5071269" y="6182846"/>
            <a:ext cx="581572" cy="107368"/>
            <a:chOff x="2290673" y="6184010"/>
            <a:chExt cx="581572" cy="107368"/>
          </a:xfrm>
        </p:grpSpPr>
        <p:sp>
          <p:nvSpPr>
            <p:cNvPr id="1035" name="椭圆 1034">
              <a:extLst>
                <a:ext uri="{FF2B5EF4-FFF2-40B4-BE49-F238E27FC236}">
                  <a16:creationId xmlns:a16="http://schemas.microsoft.com/office/drawing/2014/main" id="{6F5BE844-BD4F-BDB1-BF21-B15D29CB92EB}"/>
                </a:ext>
              </a:extLst>
            </p:cNvPr>
            <p:cNvSpPr/>
            <p:nvPr/>
          </p:nvSpPr>
          <p:spPr>
            <a:xfrm>
              <a:off x="2290673" y="6184010"/>
              <a:ext cx="108000" cy="107368"/>
            </a:xfrm>
            <a:prstGeom prst="ellipse">
              <a:avLst/>
            </a:prstGeom>
            <a:noFill/>
            <a:ln>
              <a:solidFill>
                <a:srgbClr val="405C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6" name="椭圆 1035">
              <a:extLst>
                <a:ext uri="{FF2B5EF4-FFF2-40B4-BE49-F238E27FC236}">
                  <a16:creationId xmlns:a16="http://schemas.microsoft.com/office/drawing/2014/main" id="{C1E199AF-2664-F38F-5677-D6354FF0873C}"/>
                </a:ext>
              </a:extLst>
            </p:cNvPr>
            <p:cNvSpPr/>
            <p:nvPr/>
          </p:nvSpPr>
          <p:spPr>
            <a:xfrm>
              <a:off x="2450552" y="6184010"/>
              <a:ext cx="108000" cy="107368"/>
            </a:xfrm>
            <a:prstGeom prst="ellipse">
              <a:avLst/>
            </a:prstGeom>
            <a:solidFill>
              <a:srgbClr val="405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7" name="椭圆 1036">
              <a:extLst>
                <a:ext uri="{FF2B5EF4-FFF2-40B4-BE49-F238E27FC236}">
                  <a16:creationId xmlns:a16="http://schemas.microsoft.com/office/drawing/2014/main" id="{C5B49E45-11DE-B997-C7F9-22F698318DE1}"/>
                </a:ext>
              </a:extLst>
            </p:cNvPr>
            <p:cNvSpPr/>
            <p:nvPr/>
          </p:nvSpPr>
          <p:spPr>
            <a:xfrm>
              <a:off x="2610431" y="6184010"/>
              <a:ext cx="108000" cy="107368"/>
            </a:xfrm>
            <a:prstGeom prst="ellipse">
              <a:avLst/>
            </a:prstGeom>
            <a:noFill/>
            <a:ln>
              <a:solidFill>
                <a:srgbClr val="405C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8" name="椭圆 1037">
              <a:extLst>
                <a:ext uri="{FF2B5EF4-FFF2-40B4-BE49-F238E27FC236}">
                  <a16:creationId xmlns:a16="http://schemas.microsoft.com/office/drawing/2014/main" id="{1C0A2C70-0C98-A9CE-D59D-786EDF2B6E3F}"/>
                </a:ext>
              </a:extLst>
            </p:cNvPr>
            <p:cNvSpPr/>
            <p:nvPr/>
          </p:nvSpPr>
          <p:spPr>
            <a:xfrm>
              <a:off x="2764245" y="6184010"/>
              <a:ext cx="108000" cy="107368"/>
            </a:xfrm>
            <a:prstGeom prst="ellipse">
              <a:avLst/>
            </a:prstGeom>
            <a:solidFill>
              <a:srgbClr val="405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9" name="组合 1038">
            <a:extLst>
              <a:ext uri="{FF2B5EF4-FFF2-40B4-BE49-F238E27FC236}">
                <a16:creationId xmlns:a16="http://schemas.microsoft.com/office/drawing/2014/main" id="{77E42266-CC3A-B5DC-07C2-B7D8E9F59243}"/>
              </a:ext>
            </a:extLst>
          </p:cNvPr>
          <p:cNvGrpSpPr/>
          <p:nvPr/>
        </p:nvGrpSpPr>
        <p:grpSpPr>
          <a:xfrm>
            <a:off x="7789248" y="6182846"/>
            <a:ext cx="581572" cy="107368"/>
            <a:chOff x="2290673" y="6184010"/>
            <a:chExt cx="581572" cy="107368"/>
          </a:xfrm>
        </p:grpSpPr>
        <p:sp>
          <p:nvSpPr>
            <p:cNvPr id="1040" name="椭圆 1039">
              <a:extLst>
                <a:ext uri="{FF2B5EF4-FFF2-40B4-BE49-F238E27FC236}">
                  <a16:creationId xmlns:a16="http://schemas.microsoft.com/office/drawing/2014/main" id="{CAEC3191-846A-0187-A476-FD2E8F90FF9E}"/>
                </a:ext>
              </a:extLst>
            </p:cNvPr>
            <p:cNvSpPr/>
            <p:nvPr/>
          </p:nvSpPr>
          <p:spPr>
            <a:xfrm>
              <a:off x="2290673" y="6184010"/>
              <a:ext cx="108000" cy="107368"/>
            </a:xfrm>
            <a:prstGeom prst="ellipse">
              <a:avLst/>
            </a:prstGeom>
            <a:noFill/>
            <a:ln>
              <a:solidFill>
                <a:srgbClr val="405C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1" name="椭圆 1040">
              <a:extLst>
                <a:ext uri="{FF2B5EF4-FFF2-40B4-BE49-F238E27FC236}">
                  <a16:creationId xmlns:a16="http://schemas.microsoft.com/office/drawing/2014/main" id="{D566F8CC-B6C6-80A4-6BD7-E29529B359C5}"/>
                </a:ext>
              </a:extLst>
            </p:cNvPr>
            <p:cNvSpPr/>
            <p:nvPr/>
          </p:nvSpPr>
          <p:spPr>
            <a:xfrm>
              <a:off x="2450552" y="6184010"/>
              <a:ext cx="108000" cy="107368"/>
            </a:xfrm>
            <a:prstGeom prst="ellipse">
              <a:avLst/>
            </a:prstGeom>
            <a:solidFill>
              <a:srgbClr val="405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2" name="椭圆 1041">
              <a:extLst>
                <a:ext uri="{FF2B5EF4-FFF2-40B4-BE49-F238E27FC236}">
                  <a16:creationId xmlns:a16="http://schemas.microsoft.com/office/drawing/2014/main" id="{E3B49EC6-8658-7E22-43F6-341D7C4FD7C5}"/>
                </a:ext>
              </a:extLst>
            </p:cNvPr>
            <p:cNvSpPr/>
            <p:nvPr/>
          </p:nvSpPr>
          <p:spPr>
            <a:xfrm>
              <a:off x="2610431" y="6184010"/>
              <a:ext cx="108000" cy="107368"/>
            </a:xfrm>
            <a:prstGeom prst="ellipse">
              <a:avLst/>
            </a:prstGeom>
            <a:noFill/>
            <a:ln>
              <a:solidFill>
                <a:srgbClr val="405C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3" name="椭圆 1042">
              <a:extLst>
                <a:ext uri="{FF2B5EF4-FFF2-40B4-BE49-F238E27FC236}">
                  <a16:creationId xmlns:a16="http://schemas.microsoft.com/office/drawing/2014/main" id="{55B6C3B0-F9AF-221F-0BFF-BDAC257136C8}"/>
                </a:ext>
              </a:extLst>
            </p:cNvPr>
            <p:cNvSpPr/>
            <p:nvPr/>
          </p:nvSpPr>
          <p:spPr>
            <a:xfrm>
              <a:off x="2764245" y="6184010"/>
              <a:ext cx="108000" cy="107368"/>
            </a:xfrm>
            <a:prstGeom prst="ellipse">
              <a:avLst/>
            </a:prstGeom>
            <a:solidFill>
              <a:srgbClr val="405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4" name="组合 1043">
            <a:extLst>
              <a:ext uri="{FF2B5EF4-FFF2-40B4-BE49-F238E27FC236}">
                <a16:creationId xmlns:a16="http://schemas.microsoft.com/office/drawing/2014/main" id="{7E73ED73-3E60-89C2-6FA2-E827DD69D9CE}"/>
              </a:ext>
            </a:extLst>
          </p:cNvPr>
          <p:cNvGrpSpPr/>
          <p:nvPr/>
        </p:nvGrpSpPr>
        <p:grpSpPr>
          <a:xfrm>
            <a:off x="10571519" y="6182846"/>
            <a:ext cx="581572" cy="107368"/>
            <a:chOff x="2290673" y="6184010"/>
            <a:chExt cx="581572" cy="107368"/>
          </a:xfrm>
        </p:grpSpPr>
        <p:sp>
          <p:nvSpPr>
            <p:cNvPr id="1045" name="椭圆 1044">
              <a:extLst>
                <a:ext uri="{FF2B5EF4-FFF2-40B4-BE49-F238E27FC236}">
                  <a16:creationId xmlns:a16="http://schemas.microsoft.com/office/drawing/2014/main" id="{B59F7312-E313-2F37-3043-285FD5B2A335}"/>
                </a:ext>
              </a:extLst>
            </p:cNvPr>
            <p:cNvSpPr/>
            <p:nvPr/>
          </p:nvSpPr>
          <p:spPr>
            <a:xfrm>
              <a:off x="2290673" y="6184010"/>
              <a:ext cx="108000" cy="107368"/>
            </a:xfrm>
            <a:prstGeom prst="ellipse">
              <a:avLst/>
            </a:prstGeom>
            <a:noFill/>
            <a:ln>
              <a:solidFill>
                <a:srgbClr val="405C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6" name="椭圆 1045">
              <a:extLst>
                <a:ext uri="{FF2B5EF4-FFF2-40B4-BE49-F238E27FC236}">
                  <a16:creationId xmlns:a16="http://schemas.microsoft.com/office/drawing/2014/main" id="{A4BCB636-240E-B7BD-B5F9-FADE9DE439C6}"/>
                </a:ext>
              </a:extLst>
            </p:cNvPr>
            <p:cNvSpPr/>
            <p:nvPr/>
          </p:nvSpPr>
          <p:spPr>
            <a:xfrm>
              <a:off x="2450552" y="6184010"/>
              <a:ext cx="108000" cy="107368"/>
            </a:xfrm>
            <a:prstGeom prst="ellipse">
              <a:avLst/>
            </a:prstGeom>
            <a:solidFill>
              <a:srgbClr val="405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7" name="椭圆 1046">
              <a:extLst>
                <a:ext uri="{FF2B5EF4-FFF2-40B4-BE49-F238E27FC236}">
                  <a16:creationId xmlns:a16="http://schemas.microsoft.com/office/drawing/2014/main" id="{166C21B1-E006-F648-0A11-E8114DF0478E}"/>
                </a:ext>
              </a:extLst>
            </p:cNvPr>
            <p:cNvSpPr/>
            <p:nvPr/>
          </p:nvSpPr>
          <p:spPr>
            <a:xfrm>
              <a:off x="2610431" y="6184010"/>
              <a:ext cx="108000" cy="107368"/>
            </a:xfrm>
            <a:prstGeom prst="ellipse">
              <a:avLst/>
            </a:prstGeom>
            <a:noFill/>
            <a:ln>
              <a:solidFill>
                <a:srgbClr val="405C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" name="椭圆 1047">
              <a:extLst>
                <a:ext uri="{FF2B5EF4-FFF2-40B4-BE49-F238E27FC236}">
                  <a16:creationId xmlns:a16="http://schemas.microsoft.com/office/drawing/2014/main" id="{CBFBB207-A0F3-F20E-D3FA-3B610BCA7216}"/>
                </a:ext>
              </a:extLst>
            </p:cNvPr>
            <p:cNvSpPr/>
            <p:nvPr/>
          </p:nvSpPr>
          <p:spPr>
            <a:xfrm>
              <a:off x="2764245" y="6184010"/>
              <a:ext cx="108000" cy="107368"/>
            </a:xfrm>
            <a:prstGeom prst="ellipse">
              <a:avLst/>
            </a:prstGeom>
            <a:solidFill>
              <a:srgbClr val="405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9745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9A40DD0-0B7C-1E32-703F-FD0F0E2EAA1C}"/>
              </a:ext>
            </a:extLst>
          </p:cNvPr>
          <p:cNvSpPr txBox="1"/>
          <p:nvPr/>
        </p:nvSpPr>
        <p:spPr>
          <a:xfrm>
            <a:off x="679091" y="51928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66990488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69706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565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69706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69706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69706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PPT竞技场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511</Words>
  <Application>Microsoft Office PowerPoint</Application>
  <PresentationFormat>宽屏</PresentationFormat>
  <Paragraphs>84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阿里巴巴普惠体 R</vt:lpstr>
      <vt:lpstr>OPPOSans R</vt:lpstr>
      <vt:lpstr>等线</vt:lpstr>
      <vt:lpstr>OPPOSans M</vt:lpstr>
      <vt:lpstr>Arial</vt:lpstr>
      <vt:lpstr>Roboto Regular</vt:lpstr>
      <vt:lpstr>Franklin Gothic Demi Cond</vt:lpstr>
      <vt:lpstr>等线 Light</vt:lpstr>
      <vt:lpstr>阿里巴巴普惠体 M</vt:lpstr>
      <vt:lpstr>阿里巴巴普惠体 B</vt:lpstr>
      <vt:lpstr>Wingdings</vt:lpstr>
      <vt:lpstr>PPT竞技场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3D插画风年终述职报告ppt模板</dc:title>
  <dc:creator>PPT竞技场</dc:creator>
  <cp:keywords>51PPT模板网</cp:keywords>
  <dc:description>www.51pptmoban.com</dc:description>
  <cp:lastModifiedBy>Win user</cp:lastModifiedBy>
  <cp:revision>13</cp:revision>
  <dcterms:created xsi:type="dcterms:W3CDTF">2022-10-17T11:59:05Z</dcterms:created>
  <dcterms:modified xsi:type="dcterms:W3CDTF">2022-11-08T14:02:08Z</dcterms:modified>
</cp:coreProperties>
</file>