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63" r:id="rId4"/>
    <p:sldId id="261" r:id="rId5"/>
    <p:sldId id="260" r:id="rId6"/>
    <p:sldId id="264" r:id="rId7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04" userDrawn="1">
          <p15:clr>
            <a:srgbClr val="A4A3A4"/>
          </p15:clr>
        </p15:guide>
        <p15:guide id="2" pos="7368" userDrawn="1">
          <p15:clr>
            <a:srgbClr val="A4A3A4"/>
          </p15:clr>
        </p15:guide>
        <p15:guide id="3" orient="horz" pos="550" userDrawn="1">
          <p15:clr>
            <a:srgbClr val="A4A3A4"/>
          </p15:clr>
        </p15:guide>
        <p15:guide id="4" orient="horz" pos="663" userDrawn="1">
          <p15:clr>
            <a:srgbClr val="A4A3A4"/>
          </p15:clr>
        </p15:guide>
        <p15:guide id="6" pos="461" userDrawn="1">
          <p15:clr>
            <a:srgbClr val="A4A3A4"/>
          </p15:clr>
        </p15:guide>
        <p15:guide id="7" pos="1799" userDrawn="1">
          <p15:clr>
            <a:srgbClr val="A4A3A4"/>
          </p15:clr>
        </p15:guide>
        <p15:guide id="8" pos="1824" userDrawn="1">
          <p15:clr>
            <a:srgbClr val="A4A3A4"/>
          </p15:clr>
        </p15:guide>
        <p15:guide id="9" orient="horz" pos="7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5"/>
    <a:srgbClr val="C0D0FA"/>
    <a:srgbClr val="465E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3" autoAdjust="0"/>
    <p:restoredTop sz="92767" autoAdjust="0"/>
  </p:normalViewPr>
  <p:slideViewPr>
    <p:cSldViewPr snapToGrid="0" showGuides="1">
      <p:cViewPr varScale="1">
        <p:scale>
          <a:sx n="85" d="100"/>
          <a:sy n="85" d="100"/>
        </p:scale>
        <p:origin x="114" y="396"/>
      </p:cViewPr>
      <p:guideLst>
        <p:guide pos="304"/>
        <p:guide pos="7368"/>
        <p:guide orient="horz" pos="550"/>
        <p:guide orient="horz" pos="663"/>
        <p:guide pos="461"/>
        <p:guide pos="1799"/>
        <p:guide pos="1824"/>
        <p:guide orient="horz" pos="792"/>
      </p:guideLst>
    </p:cSldViewPr>
  </p:slideViewPr>
  <p:outlineViewPr>
    <p:cViewPr>
      <p:scale>
        <a:sx n="75" d="100"/>
        <a:sy n="75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总支出</c:v>
                </c:pt>
              </c:strCache>
            </c:strRef>
          </c:tx>
          <c:spPr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2">
                    <a:lumMod val="80000"/>
                  </a:schemeClr>
                </a:gs>
              </a:gsLst>
              <a:lin ang="2700000" scaled="1"/>
            </a:gradFill>
            <a:ln w="6350">
              <a:solidFill>
                <a:schemeClr val="bg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0">
                    <a:schemeClr val="accent1">
                      <a:lumMod val="30000"/>
                      <a:lumOff val="70000"/>
                    </a:schemeClr>
                  </a:gs>
                  <a:gs pos="100000">
                    <a:schemeClr val="accent2">
                      <a:lumMod val="80000"/>
                    </a:schemeClr>
                  </a:gs>
                </a:gsLst>
                <a:lin ang="2700000" scaled="1"/>
              </a:gradFill>
              <a:ln w="63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2B0-49A6-B1E7-D4519E638ED9}"/>
              </c:ext>
            </c:extLst>
          </c:dPt>
          <c:dPt>
            <c:idx val="1"/>
            <c:invertIfNegative val="0"/>
            <c:bubble3D val="0"/>
            <c:spPr>
              <a:gradFill>
                <a:gsLst>
                  <a:gs pos="0">
                    <a:schemeClr val="accent1">
                      <a:lumMod val="30000"/>
                      <a:lumOff val="70000"/>
                    </a:schemeClr>
                  </a:gs>
                  <a:gs pos="100000">
                    <a:schemeClr val="accent2">
                      <a:lumMod val="80000"/>
                    </a:schemeClr>
                  </a:gs>
                </a:gsLst>
                <a:lin ang="2700000" scaled="1"/>
              </a:gradFill>
              <a:ln w="63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2B0-49A6-B1E7-D4519E638ED9}"/>
              </c:ext>
            </c:extLst>
          </c:dPt>
          <c:dPt>
            <c:idx val="2"/>
            <c:invertIfNegative val="0"/>
            <c:bubble3D val="0"/>
            <c:spPr>
              <a:gradFill>
                <a:gsLst>
                  <a:gs pos="0">
                    <a:schemeClr val="accent1">
                      <a:lumMod val="30000"/>
                      <a:lumOff val="70000"/>
                    </a:schemeClr>
                  </a:gs>
                  <a:gs pos="100000">
                    <a:schemeClr val="accent2">
                      <a:lumMod val="80000"/>
                    </a:schemeClr>
                  </a:gs>
                </a:gsLst>
                <a:lin ang="2700000" scaled="1"/>
              </a:gradFill>
              <a:ln w="63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2B0-49A6-B1E7-D4519E638ED9}"/>
              </c:ext>
            </c:extLst>
          </c:dPt>
          <c:dPt>
            <c:idx val="3"/>
            <c:invertIfNegative val="0"/>
            <c:bubble3D val="0"/>
            <c:spPr>
              <a:gradFill>
                <a:gsLst>
                  <a:gs pos="0">
                    <a:schemeClr val="accent1">
                      <a:lumMod val="30000"/>
                      <a:lumOff val="70000"/>
                    </a:schemeClr>
                  </a:gs>
                  <a:gs pos="100000">
                    <a:schemeClr val="accent2">
                      <a:lumMod val="80000"/>
                    </a:schemeClr>
                  </a:gs>
                </a:gsLst>
                <a:lin ang="2700000" scaled="1"/>
              </a:gradFill>
              <a:ln w="63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2B0-49A6-B1E7-D4519E638ED9}"/>
              </c:ext>
            </c:extLst>
          </c:dPt>
          <c:dPt>
            <c:idx val="4"/>
            <c:invertIfNegative val="0"/>
            <c:bubble3D val="0"/>
            <c:spPr>
              <a:gradFill>
                <a:gsLst>
                  <a:gs pos="0">
                    <a:schemeClr val="accent1">
                      <a:lumMod val="30000"/>
                      <a:lumOff val="70000"/>
                    </a:schemeClr>
                  </a:gs>
                  <a:gs pos="100000">
                    <a:schemeClr val="accent2">
                      <a:lumMod val="80000"/>
                    </a:schemeClr>
                  </a:gs>
                </a:gsLst>
                <a:lin ang="2700000" scaled="1"/>
              </a:gradFill>
              <a:ln w="63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22B0-49A6-B1E7-D4519E638ED9}"/>
              </c:ext>
            </c:extLst>
          </c:dPt>
          <c:dPt>
            <c:idx val="5"/>
            <c:invertIfNegative val="0"/>
            <c:bubble3D val="0"/>
            <c:spPr>
              <a:gradFill>
                <a:gsLst>
                  <a:gs pos="0">
                    <a:schemeClr val="accent1">
                      <a:lumMod val="30000"/>
                      <a:lumOff val="70000"/>
                    </a:schemeClr>
                  </a:gs>
                  <a:gs pos="100000">
                    <a:schemeClr val="accent2">
                      <a:lumMod val="80000"/>
                    </a:schemeClr>
                  </a:gs>
                </a:gsLst>
                <a:lin ang="2700000" scaled="1"/>
              </a:gradFill>
              <a:ln w="63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22B0-49A6-B1E7-D4519E638ED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accent2">
                        <a:lumMod val="2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平台其他费用</c:v>
                </c:pt>
                <c:pt idx="1">
                  <c:v>促销费用</c:v>
                </c:pt>
                <c:pt idx="2">
                  <c:v>FBA仓储费</c:v>
                </c:pt>
                <c:pt idx="3">
                  <c:v>广告费</c:v>
                </c:pt>
                <c:pt idx="4">
                  <c:v>物流费用</c:v>
                </c:pt>
                <c:pt idx="5">
                  <c:v>平台投放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2024.21</c:v>
                </c:pt>
                <c:pt idx="1">
                  <c:v>13514.21</c:v>
                </c:pt>
                <c:pt idx="2">
                  <c:v>32415.35</c:v>
                </c:pt>
                <c:pt idx="3">
                  <c:v>65412.21</c:v>
                </c:pt>
                <c:pt idx="4">
                  <c:v>84641.52</c:v>
                </c:pt>
                <c:pt idx="5">
                  <c:v>124511.22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22B0-49A6-B1E7-D4519E638E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48994863"/>
        <c:axId val="1248985295"/>
      </c:barChart>
      <c:valAx>
        <c:axId val="1248985295"/>
        <c:scaling>
          <c:orientation val="minMax"/>
        </c:scaling>
        <c:delete val="0"/>
        <c:axPos val="b"/>
        <c:numFmt formatCode="General" sourceLinked="1"/>
        <c:majorTickMark val="in"/>
        <c:minorTickMark val="none"/>
        <c:tickLblPos val="nextTo"/>
        <c:spPr>
          <a:noFill/>
          <a:ln w="3175">
            <a:solidFill>
              <a:schemeClr val="bg1">
                <a:lumMod val="6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48994863"/>
        <c:crosses val="autoZero"/>
        <c:crossBetween val="between"/>
        <c:majorUnit val="40000"/>
      </c:valAx>
      <c:catAx>
        <c:axId val="1248994863"/>
        <c:scaling>
          <c:orientation val="minMax"/>
        </c:scaling>
        <c:delete val="0"/>
        <c:axPos val="l"/>
        <c:numFmt formatCode="General" sourceLinked="1"/>
        <c:majorTickMark val="in"/>
        <c:minorTickMark val="none"/>
        <c:tickLblPos val="nextTo"/>
        <c:spPr>
          <a:noFill/>
          <a:ln w="3175" cap="flat" cmpd="sng" algn="ctr">
            <a:solidFill>
              <a:schemeClr val="bg1">
                <a:lumMod val="6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48985295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716669593040798"/>
          <c:y val="5.8786251170885782E-2"/>
          <c:w val="0.64584849791772858"/>
          <c:h val="0.821593195775469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总支出</c:v>
                </c:pt>
              </c:strCache>
            </c:strRef>
          </c:tx>
          <c:spPr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2">
                    <a:lumMod val="80000"/>
                  </a:schemeClr>
                </a:gs>
              </a:gsLst>
              <a:lin ang="2700000" scaled="1"/>
            </a:gradFill>
            <a:ln w="6350">
              <a:solidFill>
                <a:schemeClr val="bg1"/>
              </a:solidFill>
            </a:ln>
          </c:spPr>
          <c:invertIfNegative val="0"/>
          <c:dPt>
            <c:idx val="1"/>
            <c:invertIfNegative val="0"/>
            <c:bubble3D val="0"/>
            <c:spPr>
              <a:gradFill>
                <a:gsLst>
                  <a:gs pos="0">
                    <a:schemeClr val="accent1">
                      <a:lumMod val="30000"/>
                      <a:lumOff val="70000"/>
                    </a:schemeClr>
                  </a:gs>
                  <a:gs pos="100000">
                    <a:schemeClr val="accent2">
                      <a:lumMod val="80000"/>
                    </a:schemeClr>
                  </a:gs>
                </a:gsLst>
                <a:lin ang="2700000" scaled="1"/>
              </a:gradFill>
              <a:ln w="63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80F-4BCE-8886-A82F936C0A7B}"/>
              </c:ext>
            </c:extLst>
          </c:dPt>
          <c:dPt>
            <c:idx val="2"/>
            <c:invertIfNegative val="0"/>
            <c:bubble3D val="0"/>
            <c:spPr>
              <a:gradFill>
                <a:gsLst>
                  <a:gs pos="0">
                    <a:schemeClr val="accent1">
                      <a:lumMod val="30000"/>
                      <a:lumOff val="70000"/>
                    </a:schemeClr>
                  </a:gs>
                  <a:gs pos="100000">
                    <a:schemeClr val="accent2">
                      <a:lumMod val="80000"/>
                    </a:schemeClr>
                  </a:gs>
                </a:gsLst>
                <a:lin ang="2700000" scaled="1"/>
              </a:gradFill>
              <a:ln w="63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80F-4BCE-8886-A82F936C0A7B}"/>
              </c:ext>
            </c:extLst>
          </c:dPt>
          <c:dPt>
            <c:idx val="3"/>
            <c:invertIfNegative val="0"/>
            <c:bubble3D val="0"/>
            <c:spPr>
              <a:gradFill>
                <a:gsLst>
                  <a:gs pos="0">
                    <a:schemeClr val="accent1">
                      <a:lumMod val="30000"/>
                      <a:lumOff val="70000"/>
                    </a:schemeClr>
                  </a:gs>
                  <a:gs pos="100000">
                    <a:schemeClr val="accent2">
                      <a:lumMod val="80000"/>
                    </a:schemeClr>
                  </a:gs>
                </a:gsLst>
                <a:lin ang="2700000" scaled="1"/>
              </a:gradFill>
              <a:ln w="63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80F-4BCE-8886-A82F936C0A7B}"/>
              </c:ext>
            </c:extLst>
          </c:dPt>
          <c:dPt>
            <c:idx val="5"/>
            <c:invertIfNegative val="0"/>
            <c:bubble3D val="0"/>
            <c:spPr>
              <a:gradFill>
                <a:gsLst>
                  <a:gs pos="0">
                    <a:schemeClr val="accent1">
                      <a:lumMod val="30000"/>
                      <a:lumOff val="70000"/>
                    </a:schemeClr>
                  </a:gs>
                  <a:gs pos="100000">
                    <a:schemeClr val="accent2">
                      <a:lumMod val="80000"/>
                    </a:schemeClr>
                  </a:gs>
                </a:gsLst>
                <a:lin ang="2700000" scaled="1"/>
              </a:gradFill>
              <a:ln w="63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80F-4BCE-8886-A82F936C0A7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accent2">
                        <a:lumMod val="25000"/>
                      </a:schemeClr>
                    </a:solidFill>
                    <a:latin typeface="+mj-lt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B&amp;O peoplay HX</c:v>
                </c:pt>
                <c:pt idx="1">
                  <c:v>Beats Fit Pro</c:v>
                </c:pt>
                <c:pt idx="2">
                  <c:v>B&amp;O peoplay Portal</c:v>
                </c:pt>
                <c:pt idx="3">
                  <c:v>Beats Flex</c:v>
                </c:pt>
                <c:pt idx="4">
                  <c:v>B&amp;O peoplay H95</c:v>
                </c:pt>
                <c:pt idx="5">
                  <c:v>其它型号</c:v>
                </c:pt>
                <c:pt idx="6">
                  <c:v>Beats Solo3 Wireless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74511.22</c:v>
                </c:pt>
                <c:pt idx="1">
                  <c:v>75412.210000000006</c:v>
                </c:pt>
                <c:pt idx="2">
                  <c:v>91514.21</c:v>
                </c:pt>
                <c:pt idx="3">
                  <c:v>122415.5</c:v>
                </c:pt>
                <c:pt idx="4">
                  <c:v>134641.51999999999</c:v>
                </c:pt>
                <c:pt idx="5">
                  <c:v>181514.21</c:v>
                </c:pt>
                <c:pt idx="6">
                  <c:v>263263.2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80F-4BCE-8886-A82F936C0A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2033575135"/>
        <c:axId val="2033586783"/>
      </c:barChart>
      <c:valAx>
        <c:axId val="2033586783"/>
        <c:scaling>
          <c:orientation val="minMax"/>
        </c:scaling>
        <c:delete val="0"/>
        <c:axPos val="b"/>
        <c:numFmt formatCode="General" sourceLinked="1"/>
        <c:majorTickMark val="in"/>
        <c:minorTickMark val="none"/>
        <c:tickLblPos val="nextTo"/>
        <c:spPr>
          <a:ln w="3175">
            <a:solidFill>
              <a:schemeClr val="bg1">
                <a:lumMod val="65000"/>
              </a:schemeClr>
            </a:solidFill>
          </a:ln>
        </c:spPr>
        <c:txPr>
          <a:bodyPr/>
          <a:lstStyle/>
          <a:p>
            <a:pPr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pPr>
            <a:endParaRPr lang="zh-CN"/>
          </a:p>
        </c:txPr>
        <c:crossAx val="2033575135"/>
        <c:crosses val="autoZero"/>
        <c:crossBetween val="between"/>
      </c:valAx>
      <c:catAx>
        <c:axId val="2033575135"/>
        <c:scaling>
          <c:orientation val="minMax"/>
        </c:scaling>
        <c:delete val="0"/>
        <c:axPos val="l"/>
        <c:numFmt formatCode="General" sourceLinked="1"/>
        <c:majorTickMark val="in"/>
        <c:minorTickMark val="none"/>
        <c:tickLblPos val="nextTo"/>
        <c:spPr>
          <a:ln w="3175">
            <a:solidFill>
              <a:schemeClr val="bg1">
                <a:lumMod val="65000"/>
              </a:schemeClr>
            </a:solidFill>
          </a:ln>
        </c:spPr>
        <c:txPr>
          <a:bodyPr/>
          <a:lstStyle/>
          <a:p>
            <a:pPr>
              <a:defRPr sz="80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pPr>
            <a:endParaRPr lang="zh-CN"/>
          </a:p>
        </c:txPr>
        <c:crossAx val="2033586783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339376-69CB-4688-AAE6-37B66AFADD86}" type="datetimeFigureOut">
              <a:rPr lang="zh-CN" altLang="en-US" smtClean="0"/>
              <a:t>2022/11/9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1854DC-1ABD-470A-9DAB-FFD3CEC37C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2583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1854DC-1ABD-470A-9DAB-FFD3CEC37CE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391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1854DC-1ABD-470A-9DAB-FFD3CEC37CE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5940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1854DC-1ABD-470A-9DAB-FFD3CEC37CE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5195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1854DC-1ABD-470A-9DAB-FFD3CEC37CE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96099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1854DC-1ABD-470A-9DAB-FFD3CEC37CE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0819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1854DC-1ABD-470A-9DAB-FFD3CEC37CE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4343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65BBD28-7658-479C-AEA8-15CA10D84B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A2FFF-18D7-4E85-8882-98FDC2FB6B9A}" type="datetimeFigureOut">
              <a:rPr lang="zh-CN" altLang="en-US" smtClean="0"/>
              <a:t>2022/11/9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7552076-AC95-4165-AD9B-87C17B075A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1B0F827-96A4-4797-8F97-28898ED91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DEA92-4369-4FAA-B215-F9AEB7C217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05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5DDCB50-1B81-46F4-B85D-D2C3BD846B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2231FEE-FAE9-4659-959E-E524C39504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CA5EA12-644E-4CBE-8717-1CB82E4493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9A2FFF-18D7-4E85-8882-98FDC2FB6B9A}" type="datetimeFigureOut">
              <a:rPr lang="zh-CN" altLang="en-US" smtClean="0"/>
              <a:t>2022/11/9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88FCE3E-917D-477A-9F52-A26E0B6117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EBCCAB9-1C86-4751-B83B-A5C9CBD56D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DEA92-4369-4FAA-B215-F9AEB7C217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97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4" userDrawn="1">
          <p15:clr>
            <a:srgbClr val="F26B43"/>
          </p15:clr>
        </p15:guide>
        <p15:guide id="2" pos="7368" userDrawn="1">
          <p15:clr>
            <a:srgbClr val="F26B43"/>
          </p15:clr>
        </p15:guide>
        <p15:guide id="3" orient="horz" pos="560" userDrawn="1">
          <p15:clr>
            <a:srgbClr val="F26B43"/>
          </p15:clr>
        </p15:guide>
        <p15:guide id="4" orient="horz" pos="624" userDrawn="1">
          <p15:clr>
            <a:srgbClr val="F26B43"/>
          </p15:clr>
        </p15:guide>
        <p15:guide id="5" orient="horz" pos="4056" userDrawn="1">
          <p15:clr>
            <a:srgbClr val="F26B43"/>
          </p15:clr>
        </p15:guide>
        <p15:guide id="6" orient="horz" pos="399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tags" Target="../tags/tag9.xml"/><Relationship Id="rId7" Type="http://schemas.openxmlformats.org/officeDocument/2006/relationships/image" Target="../media/image2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3.xml"/><Relationship Id="rId10" Type="http://schemas.openxmlformats.org/officeDocument/2006/relationships/chart" Target="../charts/chart2.xml"/><Relationship Id="rId4" Type="http://schemas.openxmlformats.org/officeDocument/2006/relationships/slideLayout" Target="../slideLayouts/slideLayout1.xml"/><Relationship Id="rId9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1.xml"/><Relationship Id="rId7" Type="http://schemas.microsoft.com/office/2007/relationships/hdphoto" Target="../media/hdphoto1.wdp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g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7000"/>
                <a:lumOff val="93000"/>
              </a:schemeClr>
            </a:gs>
            <a:gs pos="100000">
              <a:schemeClr val="accent2">
                <a:lumMod val="93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E91A7588-3C9D-4D39-B024-5FA282335ADA}"/>
              </a:ext>
            </a:extLst>
          </p:cNvPr>
          <p:cNvGrpSpPr/>
          <p:nvPr/>
        </p:nvGrpSpPr>
        <p:grpSpPr>
          <a:xfrm>
            <a:off x="482977" y="888303"/>
            <a:ext cx="1790701" cy="382755"/>
            <a:chOff x="4310346" y="365706"/>
            <a:chExt cx="1525634" cy="326098"/>
          </a:xfrm>
        </p:grpSpPr>
        <p:sp>
          <p:nvSpPr>
            <p:cNvPr id="9" name="Rectangle 3">
              <a:extLst>
                <a:ext uri="{FF2B5EF4-FFF2-40B4-BE49-F238E27FC236}">
                  <a16:creationId xmlns:a16="http://schemas.microsoft.com/office/drawing/2014/main" id="{DB3B8BD7-51AC-489E-9CF1-130962B21912}"/>
                </a:ext>
              </a:extLst>
            </p:cNvPr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4813824" y="367618"/>
              <a:ext cx="1022156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>
                    <a:lumMod val="50000"/>
                  </a:schemeClr>
                </a:gs>
              </a:gsLst>
              <a:lin ang="0" scaled="1"/>
            </a:gra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defTabSz="1219170"/>
              <a:endParaRPr lang="en-US" altLang="zh-CN" sz="2133" dirty="0">
                <a:gradFill>
                  <a:gsLst>
                    <a:gs pos="0">
                      <a:schemeClr val="accent1">
                        <a:lumMod val="90000"/>
                        <a:lumOff val="10000"/>
                      </a:schemeClr>
                    </a:gs>
                    <a:gs pos="100000">
                      <a:schemeClr val="accent2">
                        <a:lumMod val="40000"/>
                      </a:schemeClr>
                    </a:gs>
                  </a:gsLst>
                  <a:lin ang="0" scaled="1"/>
                </a:gradFill>
                <a:latin typeface="斗鱼追光体" pitchFamily="2" charset="-122"/>
                <a:ea typeface="斗鱼追光体" pitchFamily="2" charset="-122"/>
              </a:endParaRPr>
            </a:p>
          </p:txBody>
        </p:sp>
        <p:sp>
          <p:nvSpPr>
            <p:cNvPr id="10" name="Rectangle 3">
              <a:extLst>
                <a:ext uri="{FF2B5EF4-FFF2-40B4-BE49-F238E27FC236}">
                  <a16:creationId xmlns:a16="http://schemas.microsoft.com/office/drawing/2014/main" id="{C5715AE0-A8A6-4D62-A3BB-556D37D8611A}"/>
                </a:ext>
              </a:extLst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4813824" y="593534"/>
              <a:ext cx="1022156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0"/>
                    <a:lumOff val="50000"/>
                  </a:schemeClr>
                </a:gs>
                <a:gs pos="100000">
                  <a:schemeClr val="accent2">
                    <a:lumMod val="90000"/>
                  </a:schemeClr>
                </a:gs>
              </a:gsLst>
              <a:lin ang="0" scaled="1"/>
            </a:gra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defTabSz="1219170"/>
              <a:endParaRPr lang="en-US" altLang="zh-CN" sz="1600" dirty="0">
                <a:solidFill>
                  <a:srgbClr val="484849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D5F62EA2-3974-4CFE-94BE-CFFCB5FFD8AF}"/>
                </a:ext>
              </a:extLst>
            </p:cNvPr>
            <p:cNvSpPr/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>
                    <a:lumMod val="5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gradFill>
                  <a:gsLst>
                    <a:gs pos="0">
                      <a:schemeClr val="accent1">
                        <a:lumMod val="90000"/>
                        <a:lumOff val="10000"/>
                      </a:schemeClr>
                    </a:gs>
                    <a:gs pos="100000">
                      <a:schemeClr val="accent2">
                        <a:lumMod val="40000"/>
                      </a:schemeClr>
                    </a:gs>
                  </a:gsLst>
                  <a:lin ang="0" scaled="1"/>
                </a:gradFill>
                <a:latin typeface="Arial"/>
                <a:ea typeface="微软雅黑"/>
              </a:endParaRPr>
            </a:p>
          </p:txBody>
        </p:sp>
      </p:grpSp>
      <p:sp>
        <p:nvSpPr>
          <p:cNvPr id="24" name="椭圆 23">
            <a:extLst>
              <a:ext uri="{FF2B5EF4-FFF2-40B4-BE49-F238E27FC236}">
                <a16:creationId xmlns:a16="http://schemas.microsoft.com/office/drawing/2014/main" id="{6190CE53-8461-4076-877E-086A635A89A5}"/>
              </a:ext>
            </a:extLst>
          </p:cNvPr>
          <p:cNvSpPr/>
          <p:nvPr/>
        </p:nvSpPr>
        <p:spPr>
          <a:xfrm>
            <a:off x="6997699" y="1623718"/>
            <a:ext cx="4694947" cy="4694947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2700000" scaled="1"/>
          </a:gradFill>
          <a:ln w="6350">
            <a:noFill/>
          </a:ln>
          <a:effectLst>
            <a:outerShdw blurRad="609600" dist="596900" dir="2700000" sx="94000" sy="94000" algn="tl" rotWithShape="0">
              <a:schemeClr val="accent2">
                <a:lumMod val="2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2" name="Picture 2" descr="查看图片">
            <a:extLst>
              <a:ext uri="{FF2B5EF4-FFF2-40B4-BE49-F238E27FC236}">
                <a16:creationId xmlns:a16="http://schemas.microsoft.com/office/drawing/2014/main" id="{7766B2AA-B25D-47A3-8A8F-3DE582C1596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69" t="13737" r="17969" b="13737"/>
          <a:stretch/>
        </p:blipFill>
        <p:spPr bwMode="auto">
          <a:xfrm>
            <a:off x="7399016" y="786418"/>
            <a:ext cx="4220826" cy="4778550"/>
          </a:xfrm>
          <a:prstGeom prst="rect">
            <a:avLst/>
          </a:prstGeom>
          <a:noFill/>
          <a:effectLst>
            <a:outerShdw blurRad="406400" dist="749300" dir="2700000" sx="94000" sy="94000" algn="tl" rotWithShape="0">
              <a:schemeClr val="accent4">
                <a:lumMod val="50000"/>
                <a:alpha val="2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6F5277CC-12CE-4AED-B68D-4568FC30DE0E}"/>
              </a:ext>
            </a:extLst>
          </p:cNvPr>
          <p:cNvSpPr txBox="1"/>
          <p:nvPr/>
        </p:nvSpPr>
        <p:spPr>
          <a:xfrm>
            <a:off x="373418" y="3177125"/>
            <a:ext cx="579878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70"/>
            <a:r>
              <a:rPr lang="zh-CN" altLang="en-US" sz="7200" b="1" dirty="0">
                <a:gradFill flip="none" rotWithShape="1">
                  <a:gsLst>
                    <a:gs pos="0">
                      <a:schemeClr val="accent1">
                        <a:lumMod val="90000"/>
                        <a:lumOff val="10000"/>
                      </a:schemeClr>
                    </a:gs>
                    <a:gs pos="100000">
                      <a:schemeClr val="accent2">
                        <a:lumMod val="40000"/>
                      </a:schemeClr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年终述职报告</a:t>
            </a:r>
            <a:endParaRPr lang="en-US" altLang="zh-CN" sz="7200" b="1" dirty="0">
              <a:gradFill flip="none" rotWithShape="1">
                <a:gsLst>
                  <a:gs pos="0">
                    <a:schemeClr val="accent1">
                      <a:lumMod val="90000"/>
                      <a:lumOff val="10000"/>
                    </a:schemeClr>
                  </a:gs>
                  <a:gs pos="100000">
                    <a:schemeClr val="accent2">
                      <a:lumMod val="40000"/>
                    </a:schemeClr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9EA96DA-26E4-409E-8A40-58D308D5B646}"/>
              </a:ext>
            </a:extLst>
          </p:cNvPr>
          <p:cNvSpPr txBox="1"/>
          <p:nvPr/>
        </p:nvSpPr>
        <p:spPr>
          <a:xfrm>
            <a:off x="373416" y="1972672"/>
            <a:ext cx="282891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70"/>
            <a:r>
              <a:rPr lang="en-US" altLang="zh-CN" sz="7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</a:rPr>
              <a:t>2022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A50B189-9C57-4A59-9A89-F0B176CE6033}"/>
              </a:ext>
            </a:extLst>
          </p:cNvPr>
          <p:cNvSpPr txBox="1"/>
          <p:nvPr/>
        </p:nvSpPr>
        <p:spPr>
          <a:xfrm>
            <a:off x="3272809" y="2157338"/>
            <a:ext cx="1107996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数码</a:t>
            </a:r>
            <a:endParaRPr lang="en-US" altLang="zh-CN" sz="2400" b="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产品部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36BA859-68F1-4E4B-9918-E5D77595C691}"/>
              </a:ext>
            </a:extLst>
          </p:cNvPr>
          <p:cNvGrpSpPr/>
          <p:nvPr/>
        </p:nvGrpSpPr>
        <p:grpSpPr>
          <a:xfrm>
            <a:off x="493998" y="5807493"/>
            <a:ext cx="2046002" cy="503943"/>
            <a:chOff x="646398" y="5484107"/>
            <a:chExt cx="2046002" cy="503943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DD9F721A-B504-4B6B-8048-8C47633E40A6}"/>
                </a:ext>
              </a:extLst>
            </p:cNvPr>
            <p:cNvSpPr/>
            <p:nvPr/>
          </p:nvSpPr>
          <p:spPr>
            <a:xfrm>
              <a:off x="646398" y="5484107"/>
              <a:ext cx="2046002" cy="50394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7000"/>
                    <a:lumOff val="93000"/>
                  </a:schemeClr>
                </a:gs>
                <a:gs pos="100000">
                  <a:schemeClr val="accent2">
                    <a:lumMod val="93000"/>
                  </a:schemeClr>
                </a:gs>
              </a:gsLst>
              <a:lin ang="2700000" scaled="1"/>
            </a:gradFill>
            <a:ln>
              <a:solidFill>
                <a:schemeClr val="bg1"/>
              </a:solidFill>
            </a:ln>
            <a:effectLst>
              <a:outerShdw blurRad="152400" dist="63500" dir="2700000" sx="98000" sy="98000" algn="tl" rotWithShape="0">
                <a:schemeClr val="accent2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C0D8BC4-F063-4330-9E7A-87FF85117917}"/>
                </a:ext>
              </a:extLst>
            </p:cNvPr>
            <p:cNvSpPr txBox="1"/>
            <p:nvPr/>
          </p:nvSpPr>
          <p:spPr>
            <a:xfrm>
              <a:off x="769153" y="5551412"/>
              <a:ext cx="1800493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0" dirty="0">
                  <a:solidFill>
                    <a:srgbClr val="484849"/>
                  </a:solidFill>
                  <a:latin typeface="+mn-ea"/>
                </a:rPr>
                <a:t>汇报人：</a:t>
              </a:r>
              <a:r>
                <a:rPr lang="zh-CN" altLang="en-US" dirty="0">
                  <a:solidFill>
                    <a:srgbClr val="484849"/>
                  </a:solidFill>
                  <a:latin typeface="+mn-ea"/>
                </a:rPr>
                <a:t>爱谁谁</a:t>
              </a:r>
              <a:endParaRPr lang="zh-CN" altLang="en-US" sz="1800" b="0" dirty="0">
                <a:solidFill>
                  <a:srgbClr val="484849"/>
                </a:solidFill>
                <a:latin typeface="+mn-ea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DE12139E-2D7D-43BE-BB45-239E2B907779}"/>
              </a:ext>
            </a:extLst>
          </p:cNvPr>
          <p:cNvGrpSpPr/>
          <p:nvPr/>
        </p:nvGrpSpPr>
        <p:grpSpPr>
          <a:xfrm>
            <a:off x="482600" y="4444759"/>
            <a:ext cx="1699683" cy="243950"/>
            <a:chOff x="-808201" y="4488366"/>
            <a:chExt cx="4817065" cy="691376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9DDA3BF6-C071-4F9B-9B87-129791A6D0ED}"/>
                </a:ext>
              </a:extLst>
            </p:cNvPr>
            <p:cNvGrpSpPr/>
            <p:nvPr/>
          </p:nvGrpSpPr>
          <p:grpSpPr>
            <a:xfrm rot="16200000">
              <a:off x="3490332" y="4661210"/>
              <a:ext cx="691376" cy="345688"/>
              <a:chOff x="4282068" y="356839"/>
              <a:chExt cx="691376" cy="345688"/>
            </a:xfrm>
          </p:grpSpPr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44378D77-89F2-4E66-8570-3CEAD9791DA8}"/>
                  </a:ext>
                </a:extLst>
              </p:cNvPr>
              <p:cNvSpPr/>
              <p:nvPr/>
            </p:nvSpPr>
            <p:spPr>
              <a:xfrm>
                <a:off x="4282068" y="356839"/>
                <a:ext cx="345688" cy="345688"/>
              </a:xfrm>
              <a:custGeom>
                <a:avLst/>
                <a:gdLst>
                  <a:gd name="connsiteX0" fmla="*/ 0 w 345688"/>
                  <a:gd name="connsiteY0" fmla="*/ 0 h 345688"/>
                  <a:gd name="connsiteX1" fmla="*/ 345688 w 345688"/>
                  <a:gd name="connsiteY1" fmla="*/ 345688 h 345688"/>
                  <a:gd name="connsiteX2" fmla="*/ 0 w 345688"/>
                  <a:gd name="connsiteY2" fmla="*/ 345688 h 345688"/>
                  <a:gd name="connsiteX3" fmla="*/ 0 w 345688"/>
                  <a:gd name="connsiteY3" fmla="*/ 0 h 345688"/>
                  <a:gd name="connsiteX0" fmla="*/ 0 w 345688"/>
                  <a:gd name="connsiteY0" fmla="*/ 345688 h 437128"/>
                  <a:gd name="connsiteX1" fmla="*/ 0 w 345688"/>
                  <a:gd name="connsiteY1" fmla="*/ 0 h 437128"/>
                  <a:gd name="connsiteX2" fmla="*/ 345688 w 345688"/>
                  <a:gd name="connsiteY2" fmla="*/ 345688 h 437128"/>
                  <a:gd name="connsiteX3" fmla="*/ 91440 w 345688"/>
                  <a:gd name="connsiteY3" fmla="*/ 437128 h 437128"/>
                  <a:gd name="connsiteX0" fmla="*/ 0 w 345688"/>
                  <a:gd name="connsiteY0" fmla="*/ 345688 h 345688"/>
                  <a:gd name="connsiteX1" fmla="*/ 0 w 345688"/>
                  <a:gd name="connsiteY1" fmla="*/ 0 h 345688"/>
                  <a:gd name="connsiteX2" fmla="*/ 345688 w 345688"/>
                  <a:gd name="connsiteY2" fmla="*/ 345688 h 345688"/>
                  <a:gd name="connsiteX0" fmla="*/ 0 w 345688"/>
                  <a:gd name="connsiteY0" fmla="*/ 0 h 345688"/>
                  <a:gd name="connsiteX1" fmla="*/ 345688 w 345688"/>
                  <a:gd name="connsiteY1" fmla="*/ 345688 h 345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45688" h="345688">
                    <a:moveTo>
                      <a:pt x="0" y="0"/>
                    </a:moveTo>
                    <a:cubicBezTo>
                      <a:pt x="190918" y="0"/>
                      <a:pt x="345688" y="154770"/>
                      <a:pt x="345688" y="345688"/>
                    </a:cubicBezTo>
                  </a:path>
                </a:pathLst>
              </a:custGeom>
              <a:noFill/>
              <a:ln w="127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48E70FA5-D1CA-45C1-82C5-7E4566E66713}"/>
                  </a:ext>
                </a:extLst>
              </p:cNvPr>
              <p:cNvSpPr/>
              <p:nvPr/>
            </p:nvSpPr>
            <p:spPr>
              <a:xfrm flipH="1">
                <a:off x="4627756" y="356839"/>
                <a:ext cx="345688" cy="345688"/>
              </a:xfrm>
              <a:custGeom>
                <a:avLst/>
                <a:gdLst>
                  <a:gd name="connsiteX0" fmla="*/ 0 w 345688"/>
                  <a:gd name="connsiteY0" fmla="*/ 0 h 345688"/>
                  <a:gd name="connsiteX1" fmla="*/ 345688 w 345688"/>
                  <a:gd name="connsiteY1" fmla="*/ 345688 h 345688"/>
                  <a:gd name="connsiteX2" fmla="*/ 0 w 345688"/>
                  <a:gd name="connsiteY2" fmla="*/ 345688 h 345688"/>
                  <a:gd name="connsiteX3" fmla="*/ 0 w 345688"/>
                  <a:gd name="connsiteY3" fmla="*/ 0 h 345688"/>
                  <a:gd name="connsiteX0" fmla="*/ 0 w 345688"/>
                  <a:gd name="connsiteY0" fmla="*/ 345688 h 437128"/>
                  <a:gd name="connsiteX1" fmla="*/ 0 w 345688"/>
                  <a:gd name="connsiteY1" fmla="*/ 0 h 437128"/>
                  <a:gd name="connsiteX2" fmla="*/ 345688 w 345688"/>
                  <a:gd name="connsiteY2" fmla="*/ 345688 h 437128"/>
                  <a:gd name="connsiteX3" fmla="*/ 91440 w 345688"/>
                  <a:gd name="connsiteY3" fmla="*/ 437128 h 437128"/>
                  <a:gd name="connsiteX0" fmla="*/ 0 w 345688"/>
                  <a:gd name="connsiteY0" fmla="*/ 345688 h 345688"/>
                  <a:gd name="connsiteX1" fmla="*/ 0 w 345688"/>
                  <a:gd name="connsiteY1" fmla="*/ 0 h 345688"/>
                  <a:gd name="connsiteX2" fmla="*/ 345688 w 345688"/>
                  <a:gd name="connsiteY2" fmla="*/ 345688 h 345688"/>
                  <a:gd name="connsiteX0" fmla="*/ 0 w 345688"/>
                  <a:gd name="connsiteY0" fmla="*/ 0 h 345688"/>
                  <a:gd name="connsiteX1" fmla="*/ 345688 w 345688"/>
                  <a:gd name="connsiteY1" fmla="*/ 345688 h 345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45688" h="345688">
                    <a:moveTo>
                      <a:pt x="0" y="0"/>
                    </a:moveTo>
                    <a:cubicBezTo>
                      <a:pt x="190918" y="0"/>
                      <a:pt x="345688" y="154770"/>
                      <a:pt x="345688" y="345688"/>
                    </a:cubicBezTo>
                  </a:path>
                </a:pathLst>
              </a:custGeom>
              <a:noFill/>
              <a:ln w="127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6096E117-98ED-4F0B-823D-87B0268BD3B6}"/>
                </a:ext>
              </a:extLst>
            </p:cNvPr>
            <p:cNvCxnSpPr>
              <a:cxnSpLocks/>
            </p:cNvCxnSpPr>
            <p:nvPr/>
          </p:nvCxnSpPr>
          <p:spPr>
            <a:xfrm>
              <a:off x="-808201" y="4834054"/>
              <a:ext cx="4773777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693340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7000"/>
                <a:lumOff val="93000"/>
              </a:schemeClr>
            </a:gs>
            <a:gs pos="100000">
              <a:schemeClr val="accent2">
                <a:lumMod val="93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任意多边形: 形状 206">
            <a:extLst>
              <a:ext uri="{FF2B5EF4-FFF2-40B4-BE49-F238E27FC236}">
                <a16:creationId xmlns:a16="http://schemas.microsoft.com/office/drawing/2014/main" id="{B8B995DB-18EE-43E7-9006-439F4980B507}"/>
              </a:ext>
            </a:extLst>
          </p:cNvPr>
          <p:cNvSpPr/>
          <p:nvPr/>
        </p:nvSpPr>
        <p:spPr>
          <a:xfrm>
            <a:off x="0" y="5086642"/>
            <a:ext cx="12192000" cy="1619474"/>
          </a:xfrm>
          <a:custGeom>
            <a:avLst/>
            <a:gdLst>
              <a:gd name="connsiteX0" fmla="*/ 12192000 w 12192000"/>
              <a:gd name="connsiteY0" fmla="*/ 0 h 1619474"/>
              <a:gd name="connsiteX1" fmla="*/ 12192000 w 12192000"/>
              <a:gd name="connsiteY1" fmla="*/ 1619474 h 1619474"/>
              <a:gd name="connsiteX2" fmla="*/ 0 w 12192000"/>
              <a:gd name="connsiteY2" fmla="*/ 1619474 h 1619474"/>
              <a:gd name="connsiteX3" fmla="*/ 0 w 12192000"/>
              <a:gd name="connsiteY3" fmla="*/ 0 h 1619474"/>
              <a:gd name="connsiteX4" fmla="*/ 570389 w 12192000"/>
              <a:gd name="connsiteY4" fmla="*/ 148408 h 1619474"/>
              <a:gd name="connsiteX5" fmla="*/ 6096000 w 12192000"/>
              <a:gd name="connsiteY5" fmla="*/ 716278 h 1619474"/>
              <a:gd name="connsiteX6" fmla="*/ 11621611 w 12192000"/>
              <a:gd name="connsiteY6" fmla="*/ 148408 h 1619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619474">
                <a:moveTo>
                  <a:pt x="12192000" y="0"/>
                </a:moveTo>
                <a:lnTo>
                  <a:pt x="12192000" y="1619474"/>
                </a:lnTo>
                <a:lnTo>
                  <a:pt x="0" y="1619474"/>
                </a:lnTo>
                <a:lnTo>
                  <a:pt x="0" y="0"/>
                </a:lnTo>
                <a:lnTo>
                  <a:pt x="570389" y="148408"/>
                </a:lnTo>
                <a:cubicBezTo>
                  <a:pt x="2071980" y="503168"/>
                  <a:pt x="3997056" y="716278"/>
                  <a:pt x="6096000" y="716278"/>
                </a:cubicBezTo>
                <a:cubicBezTo>
                  <a:pt x="8194945" y="716278"/>
                  <a:pt x="10120020" y="503168"/>
                  <a:pt x="11621611" y="148408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90000"/>
                  <a:lumOff val="10000"/>
                </a:schemeClr>
              </a:gs>
              <a:gs pos="100000">
                <a:schemeClr val="accent2">
                  <a:lumMod val="4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C926F47-0773-4CBE-97CB-30673F2611C5}"/>
              </a:ext>
            </a:extLst>
          </p:cNvPr>
          <p:cNvSpPr txBox="1"/>
          <p:nvPr/>
        </p:nvSpPr>
        <p:spPr>
          <a:xfrm>
            <a:off x="1054537" y="506215"/>
            <a:ext cx="162095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484849"/>
                </a:solidFill>
                <a:latin typeface="+mn-ea"/>
              </a:rPr>
              <a:t>工作回顾</a:t>
            </a:r>
          </a:p>
        </p:txBody>
      </p:sp>
      <p:pic>
        <p:nvPicPr>
          <p:cNvPr id="6" name="Picture 2" descr="查看图片">
            <a:extLst>
              <a:ext uri="{FF2B5EF4-FFF2-40B4-BE49-F238E27FC236}">
                <a16:creationId xmlns:a16="http://schemas.microsoft.com/office/drawing/2014/main" id="{3E03E409-C5B7-4C71-B919-0429E90BCB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69" t="13737" r="17969" b="13737"/>
          <a:stretch/>
        </p:blipFill>
        <p:spPr bwMode="auto">
          <a:xfrm>
            <a:off x="382279" y="330339"/>
            <a:ext cx="599854" cy="679116"/>
          </a:xfrm>
          <a:prstGeom prst="rect">
            <a:avLst/>
          </a:prstGeom>
          <a:noFill/>
          <a:effectLst>
            <a:outerShdw blurRad="406400" dist="292100" dir="2700000" sx="94000" sy="94000" algn="tl" rotWithShape="0">
              <a:schemeClr val="accent2">
                <a:lumMod val="50000"/>
                <a:alpha val="1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C5B36015-7798-4968-A010-C715752C92B8}"/>
              </a:ext>
            </a:extLst>
          </p:cNvPr>
          <p:cNvSpPr/>
          <p:nvPr/>
        </p:nvSpPr>
        <p:spPr>
          <a:xfrm>
            <a:off x="480832" y="1465710"/>
            <a:ext cx="2708064" cy="715010"/>
          </a:xfrm>
          <a:custGeom>
            <a:avLst/>
            <a:gdLst>
              <a:gd name="connsiteX0" fmla="*/ 55488 w 2708064"/>
              <a:gd name="connsiteY0" fmla="*/ 0 h 715010"/>
              <a:gd name="connsiteX1" fmla="*/ 2652576 w 2708064"/>
              <a:gd name="connsiteY1" fmla="*/ 0 h 715010"/>
              <a:gd name="connsiteX2" fmla="*/ 2708064 w 2708064"/>
              <a:gd name="connsiteY2" fmla="*/ 55488 h 715010"/>
              <a:gd name="connsiteX3" fmla="*/ 2708064 w 2708064"/>
              <a:gd name="connsiteY3" fmla="*/ 715010 h 715010"/>
              <a:gd name="connsiteX4" fmla="*/ 0 w 2708064"/>
              <a:gd name="connsiteY4" fmla="*/ 715010 h 715010"/>
              <a:gd name="connsiteX5" fmla="*/ 0 w 2708064"/>
              <a:gd name="connsiteY5" fmla="*/ 55488 h 715010"/>
              <a:gd name="connsiteX6" fmla="*/ 55488 w 2708064"/>
              <a:gd name="connsiteY6" fmla="*/ 0 h 715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08064" h="715010">
                <a:moveTo>
                  <a:pt x="55488" y="0"/>
                </a:moveTo>
                <a:lnTo>
                  <a:pt x="2652576" y="0"/>
                </a:lnTo>
                <a:cubicBezTo>
                  <a:pt x="2683221" y="0"/>
                  <a:pt x="2708064" y="24843"/>
                  <a:pt x="2708064" y="55488"/>
                </a:cubicBezTo>
                <a:lnTo>
                  <a:pt x="2708064" y="715010"/>
                </a:lnTo>
                <a:lnTo>
                  <a:pt x="0" y="715010"/>
                </a:lnTo>
                <a:lnTo>
                  <a:pt x="0" y="55488"/>
                </a:lnTo>
                <a:cubicBezTo>
                  <a:pt x="0" y="24843"/>
                  <a:pt x="24843" y="0"/>
                  <a:pt x="55488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90000"/>
                  <a:lumOff val="10000"/>
                </a:schemeClr>
              </a:gs>
              <a:gs pos="100000">
                <a:schemeClr val="accent2">
                  <a:lumMod val="4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2634A5FD-28D4-4187-8F2E-CFEBAE7E5C32}"/>
              </a:ext>
            </a:extLst>
          </p:cNvPr>
          <p:cNvSpPr/>
          <p:nvPr/>
        </p:nvSpPr>
        <p:spPr>
          <a:xfrm>
            <a:off x="480832" y="2180720"/>
            <a:ext cx="2708064" cy="3664495"/>
          </a:xfrm>
          <a:custGeom>
            <a:avLst/>
            <a:gdLst>
              <a:gd name="connsiteX0" fmla="*/ 0 w 2708064"/>
              <a:gd name="connsiteY0" fmla="*/ 0 h 3664495"/>
              <a:gd name="connsiteX1" fmla="*/ 2708064 w 2708064"/>
              <a:gd name="connsiteY1" fmla="*/ 0 h 3664495"/>
              <a:gd name="connsiteX2" fmla="*/ 2708064 w 2708064"/>
              <a:gd name="connsiteY2" fmla="*/ 3609007 h 3664495"/>
              <a:gd name="connsiteX3" fmla="*/ 2652576 w 2708064"/>
              <a:gd name="connsiteY3" fmla="*/ 3664495 h 3664495"/>
              <a:gd name="connsiteX4" fmla="*/ 55488 w 2708064"/>
              <a:gd name="connsiteY4" fmla="*/ 3664495 h 3664495"/>
              <a:gd name="connsiteX5" fmla="*/ 0 w 2708064"/>
              <a:gd name="connsiteY5" fmla="*/ 3609007 h 3664495"/>
              <a:gd name="connsiteX6" fmla="*/ 0 w 2708064"/>
              <a:gd name="connsiteY6" fmla="*/ 0 h 3664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08064" h="3664495">
                <a:moveTo>
                  <a:pt x="0" y="0"/>
                </a:moveTo>
                <a:lnTo>
                  <a:pt x="2708064" y="0"/>
                </a:lnTo>
                <a:lnTo>
                  <a:pt x="2708064" y="3609007"/>
                </a:lnTo>
                <a:cubicBezTo>
                  <a:pt x="2708064" y="3639652"/>
                  <a:pt x="2683221" y="3664495"/>
                  <a:pt x="2652576" y="3664495"/>
                </a:cubicBezTo>
                <a:lnTo>
                  <a:pt x="55488" y="3664495"/>
                </a:lnTo>
                <a:cubicBezTo>
                  <a:pt x="24843" y="3664495"/>
                  <a:pt x="0" y="3639652"/>
                  <a:pt x="0" y="3609007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000"/>
                  <a:lumOff val="93000"/>
                </a:schemeClr>
              </a:gs>
              <a:gs pos="100000">
                <a:schemeClr val="accent2">
                  <a:lumMod val="93000"/>
                </a:schemeClr>
              </a:gs>
            </a:gsLst>
            <a:lin ang="2700000" scaled="1"/>
          </a:gradFill>
          <a:ln>
            <a:solidFill>
              <a:schemeClr val="bg1"/>
            </a:solidFill>
          </a:ln>
          <a:effectLst>
            <a:outerShdw blurRad="152400" dist="63500" dir="2700000" sx="98000" sy="98000" algn="tl" rotWithShape="0">
              <a:schemeClr val="accent2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675CB49-10CF-4106-A84F-AA3BCF7A723B}"/>
              </a:ext>
            </a:extLst>
          </p:cNvPr>
          <p:cNvSpPr txBox="1"/>
          <p:nvPr/>
        </p:nvSpPr>
        <p:spPr>
          <a:xfrm>
            <a:off x="681862" y="1530828"/>
            <a:ext cx="141577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defTabSz="1219170" fontAlgn="base">
              <a:spcAft>
                <a:spcPct val="0"/>
              </a:spcAft>
            </a:pP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OPPOSans R"/>
                <a:sym typeface="+mn-lt"/>
              </a:rPr>
              <a:t>提升客户体验</a:t>
            </a:r>
            <a:endParaRPr kumimoji="0" lang="en-US" altLang="zh-CN" sz="1600" b="0" i="0" u="none" strike="noStrike" kern="1200" cap="none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OPPOSans R"/>
              <a:sym typeface="+mn-lt"/>
            </a:endParaRPr>
          </a:p>
          <a:p>
            <a:pPr algn="l" defTabSz="1219170" fontAlgn="base">
              <a:spcAft>
                <a:spcPct val="0"/>
              </a:spcAft>
            </a:pP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OPPOSans R"/>
                <a:sym typeface="+mn-lt"/>
              </a:rPr>
              <a:t>增强服务品质</a:t>
            </a:r>
            <a:endParaRPr lang="en-US" altLang="zh-CN" sz="1600" dirty="0">
              <a:solidFill>
                <a:schemeClr val="bg1"/>
              </a:solidFill>
              <a:effectLst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49D286A-CEFD-4F40-8305-5BB994887B9D}"/>
              </a:ext>
            </a:extLst>
          </p:cNvPr>
          <p:cNvSpPr txBox="1"/>
          <p:nvPr/>
        </p:nvSpPr>
        <p:spPr>
          <a:xfrm>
            <a:off x="681862" y="2504570"/>
            <a:ext cx="184731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defTabSz="1219170" fontAlgn="base">
              <a:spcAft>
                <a:spcPct val="0"/>
              </a:spcAft>
            </a:pPr>
            <a:endParaRPr lang="en-US" altLang="zh-CN" dirty="0"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A59F914-1F4D-4DF6-86EC-3655D1424711}"/>
              </a:ext>
            </a:extLst>
          </p:cNvPr>
          <p:cNvSpPr txBox="1"/>
          <p:nvPr/>
        </p:nvSpPr>
        <p:spPr>
          <a:xfrm>
            <a:off x="681863" y="4940367"/>
            <a:ext cx="23204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219170" fontAlgn="base">
              <a:spcAft>
                <a:spcPct val="0"/>
              </a:spcAft>
            </a:pP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/>
                <a:sym typeface="+mn-lt"/>
              </a:rPr>
              <a:t>没有和项目组各成员保持良好的沟通</a:t>
            </a:r>
            <a:endParaRPr lang="en-US" altLang="zh-CN" sz="1200" dirty="0">
              <a:effectLst/>
              <a:latin typeface="+mn-ea"/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2BA74C6-61A2-4BCB-A42A-A93A80ECCF31}"/>
              </a:ext>
            </a:extLst>
          </p:cNvPr>
          <p:cNvGrpSpPr/>
          <p:nvPr/>
        </p:nvGrpSpPr>
        <p:grpSpPr>
          <a:xfrm>
            <a:off x="780000" y="4582896"/>
            <a:ext cx="859201" cy="257369"/>
            <a:chOff x="873133" y="2483162"/>
            <a:chExt cx="859201" cy="257369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81716FCF-0EA6-4514-B387-86B2043B8CA3}"/>
                </a:ext>
              </a:extLst>
            </p:cNvPr>
            <p:cNvSpPr/>
            <p:nvPr/>
          </p:nvSpPr>
          <p:spPr>
            <a:xfrm>
              <a:off x="873133" y="2486228"/>
              <a:ext cx="859201" cy="24070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2">
                    <a:lumMod val="6000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96CE9C8-96B0-4473-857B-65888347ACA6}"/>
                </a:ext>
              </a:extLst>
            </p:cNvPr>
            <p:cNvSpPr txBox="1"/>
            <p:nvPr/>
          </p:nvSpPr>
          <p:spPr>
            <a:xfrm>
              <a:off x="969717" y="2483162"/>
              <a:ext cx="688256" cy="257369"/>
            </a:xfrm>
            <a:prstGeom prst="rect">
              <a:avLst/>
            </a:prstGeom>
            <a:noFill/>
          </p:spPr>
          <p:txBody>
            <a:bodyPr wrap="none" lIns="36000" tIns="36000" rIns="36000" bIns="36000">
              <a:spAutoFit/>
            </a:bodyPr>
            <a:lstStyle/>
            <a:p>
              <a:pPr algn="ctr" defTabSz="1219170" fontAlgn="base"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/>
                  </a:solidFill>
                  <a:latin typeface="+mj-ea"/>
                  <a:ea typeface="+mj-ea"/>
                  <a:cs typeface="OPPOSans R"/>
                  <a:sym typeface="+mn-lt"/>
                </a:rPr>
                <a:t>不足</a:t>
              </a:r>
              <a:r>
                <a:rPr kumimoji="0" lang="zh-CN" altLang="en-US" sz="1200" b="0" i="0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OPPOSans R"/>
                  <a:sym typeface="+mn-lt"/>
                </a:rPr>
                <a:t>之处</a:t>
              </a:r>
              <a:endParaRPr lang="en-US" altLang="zh-CN" sz="1200" dirty="0">
                <a:solidFill>
                  <a:schemeClr val="bg1"/>
                </a:solidFill>
                <a:effectLst/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191A9088-B2EB-4367-8A85-8E3F2E3CD56B}"/>
              </a:ext>
            </a:extLst>
          </p:cNvPr>
          <p:cNvSpPr txBox="1"/>
          <p:nvPr/>
        </p:nvSpPr>
        <p:spPr>
          <a:xfrm>
            <a:off x="681862" y="3605024"/>
            <a:ext cx="1107996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defTabSz="1219170" fontAlgn="base">
              <a:spcAft>
                <a:spcPct val="0"/>
              </a:spcAft>
            </a:pP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/>
                <a:sym typeface="+mn-lt"/>
              </a:rPr>
              <a:t>会话应答时间</a:t>
            </a:r>
            <a:endParaRPr lang="en-US" altLang="zh-CN" sz="1200" dirty="0">
              <a:effectLst/>
              <a:latin typeface="+mn-ea"/>
              <a:cs typeface="+mn-ea"/>
              <a:sym typeface="+mn-lt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CE12C9CB-9D62-43AA-BFEB-380234A8BFB5}"/>
              </a:ext>
            </a:extLst>
          </p:cNvPr>
          <p:cNvSpPr txBox="1"/>
          <p:nvPr/>
        </p:nvSpPr>
        <p:spPr>
          <a:xfrm>
            <a:off x="681862" y="2865250"/>
            <a:ext cx="1107996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219170" fontAlgn="base">
              <a:spcAft>
                <a:spcPct val="0"/>
              </a:spcAft>
            </a:pP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/>
                <a:sym typeface="+mn-lt"/>
              </a:rPr>
              <a:t>做到即时应答</a:t>
            </a:r>
            <a:endParaRPr lang="en-US" altLang="zh-CN" sz="1200" dirty="0">
              <a:effectLst/>
              <a:latin typeface="+mn-ea"/>
              <a:cs typeface="+mn-ea"/>
              <a:sym typeface="+mn-lt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D92553A6-0974-4124-9458-117E9E83C092}"/>
              </a:ext>
            </a:extLst>
          </p:cNvPr>
          <p:cNvGrpSpPr/>
          <p:nvPr/>
        </p:nvGrpSpPr>
        <p:grpSpPr>
          <a:xfrm>
            <a:off x="785283" y="3853498"/>
            <a:ext cx="2088093" cy="284692"/>
            <a:chOff x="982133" y="4052888"/>
            <a:chExt cx="2088093" cy="284692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4ADF5B2D-7FF4-496A-9FDC-90C5380D313A}"/>
                </a:ext>
              </a:extLst>
            </p:cNvPr>
            <p:cNvSpPr/>
            <p:nvPr/>
          </p:nvSpPr>
          <p:spPr>
            <a:xfrm>
              <a:off x="982133" y="4152900"/>
              <a:ext cx="2000359" cy="8521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2700000" scaled="1"/>
            </a:gradFill>
            <a:ln w="6350">
              <a:solidFill>
                <a:schemeClr val="bg1"/>
              </a:solidFill>
            </a:ln>
            <a:effectLst>
              <a:outerShdw blurRad="152400" dist="63500" dir="2700000" sx="98000" sy="98000" algn="tl" rotWithShape="0">
                <a:schemeClr val="accent4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99B92345-FA5D-4349-A6AC-8C8FB5F6EB02}"/>
                </a:ext>
              </a:extLst>
            </p:cNvPr>
            <p:cNvSpPr/>
            <p:nvPr/>
          </p:nvSpPr>
          <p:spPr>
            <a:xfrm>
              <a:off x="982134" y="4152900"/>
              <a:ext cx="1257300" cy="8521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4">
                    <a:lumMod val="90000"/>
                    <a:lumOff val="10000"/>
                  </a:schemeClr>
                </a:gs>
                <a:gs pos="100000">
                  <a:schemeClr val="accent4">
                    <a:lumMod val="75000"/>
                  </a:schemeClr>
                </a:gs>
              </a:gsLst>
              <a:lin ang="2700000" scaled="1"/>
            </a:gradFill>
            <a:ln w="6350">
              <a:solidFill>
                <a:schemeClr val="bg1"/>
              </a:solidFill>
            </a:ln>
            <a:effectLst>
              <a:outerShdw blurRad="152400" dist="63500" dir="2700000" sx="98000" sy="98000" algn="tl" rotWithShape="0">
                <a:schemeClr val="accent4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5E3A74FA-5E71-4D65-80EC-27BC8AE68243}"/>
                </a:ext>
              </a:extLst>
            </p:cNvPr>
            <p:cNvGrpSpPr/>
            <p:nvPr/>
          </p:nvGrpSpPr>
          <p:grpSpPr>
            <a:xfrm>
              <a:off x="2063221" y="4052888"/>
              <a:ext cx="284692" cy="284692"/>
              <a:chOff x="2063221" y="4052888"/>
              <a:chExt cx="284692" cy="284692"/>
            </a:xfrm>
          </p:grpSpPr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5B3054D4-60EF-4E3E-B3C2-E2F20CD98FB7}"/>
                  </a:ext>
                </a:extLst>
              </p:cNvPr>
              <p:cNvSpPr/>
              <p:nvPr/>
            </p:nvSpPr>
            <p:spPr>
              <a:xfrm>
                <a:off x="2063221" y="4052888"/>
                <a:ext cx="284692" cy="284692"/>
              </a:xfrm>
              <a:prstGeom prst="ellipse">
                <a:avLst/>
              </a:prstGeom>
              <a:gradFill>
                <a:gsLst>
                  <a:gs pos="0">
                    <a:schemeClr val="accent4">
                      <a:lumMod val="90000"/>
                      <a:lumOff val="10000"/>
                    </a:schemeClr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</a:gradFill>
              <a:ln w="6350">
                <a:solidFill>
                  <a:schemeClr val="bg1"/>
                </a:solidFill>
              </a:ln>
              <a:effectLst>
                <a:outerShdw blurRad="152400" dist="63500" dir="2700000" sx="98000" sy="98000" algn="tl" rotWithShape="0">
                  <a:schemeClr val="accent4">
                    <a:lumMod val="50000"/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B6CC6686-8A94-426B-B710-53C0627E0A3E}"/>
                  </a:ext>
                </a:extLst>
              </p:cNvPr>
              <p:cNvSpPr txBox="1"/>
              <p:nvPr/>
            </p:nvSpPr>
            <p:spPr>
              <a:xfrm>
                <a:off x="2082135" y="4072124"/>
                <a:ext cx="246862" cy="246221"/>
              </a:xfrm>
              <a:prstGeom prst="rect">
                <a:avLst/>
              </a:prstGeom>
              <a:noFill/>
            </p:spPr>
            <p:txBody>
              <a:bodyPr wrap="square" lIns="0" rIns="0">
                <a:spAutoFit/>
              </a:bodyPr>
              <a:lstStyle/>
              <a:p>
                <a:pPr algn="ctr" defTabSz="1219170" fontAlgn="base">
                  <a:spcAft>
                    <a:spcPct val="0"/>
                  </a:spcAft>
                </a:pPr>
                <a:r>
                  <a:rPr kumimoji="0" lang="en-US" altLang="zh-CN" sz="1000" b="0" i="0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lt"/>
                    <a:ea typeface="OPPOSans R"/>
                    <a:cs typeface="OPPOSans R"/>
                    <a:sym typeface="+mn-lt"/>
                  </a:rPr>
                  <a:t>42s</a:t>
                </a:r>
                <a:endParaRPr lang="en-US" altLang="zh-CN" sz="1000" dirty="0">
                  <a:solidFill>
                    <a:schemeClr val="bg1"/>
                  </a:solidFill>
                  <a:effectLst/>
                  <a:latin typeface="+mj-lt"/>
                  <a:cs typeface="+mn-ea"/>
                  <a:sym typeface="+mn-lt"/>
                </a:endParaRP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D2AF4F9B-53E1-4A61-B66F-947665266788}"/>
                </a:ext>
              </a:extLst>
            </p:cNvPr>
            <p:cNvGrpSpPr/>
            <p:nvPr/>
          </p:nvGrpSpPr>
          <p:grpSpPr>
            <a:xfrm>
              <a:off x="2785534" y="4052888"/>
              <a:ext cx="284692" cy="284692"/>
              <a:chOff x="2063221" y="4052888"/>
              <a:chExt cx="284692" cy="284692"/>
            </a:xfrm>
          </p:grpSpPr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BA3751F5-CC64-42F4-9B2B-7266D9D38BAE}"/>
                  </a:ext>
                </a:extLst>
              </p:cNvPr>
              <p:cNvSpPr/>
              <p:nvPr/>
            </p:nvSpPr>
            <p:spPr>
              <a:xfrm>
                <a:off x="2063221" y="4052888"/>
                <a:ext cx="284692" cy="284692"/>
              </a:xfrm>
              <a:prstGeom prst="ellipse">
                <a:avLst/>
              </a:prstGeom>
              <a:gradFill>
                <a:gsLst>
                  <a:gs pos="0">
                    <a:schemeClr val="accent4">
                      <a:lumMod val="20000"/>
                      <a:lumOff val="80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2700000" scaled="1"/>
              </a:gradFill>
              <a:ln w="6350">
                <a:solidFill>
                  <a:schemeClr val="bg1"/>
                </a:solidFill>
              </a:ln>
              <a:effectLst>
                <a:outerShdw blurRad="152400" dist="63500" dir="2700000" sx="98000" sy="98000" algn="tl" rotWithShape="0">
                  <a:schemeClr val="accent4">
                    <a:lumMod val="50000"/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6E8C8076-BF19-4979-88A8-F0C28C3CB5F2}"/>
                  </a:ext>
                </a:extLst>
              </p:cNvPr>
              <p:cNvSpPr txBox="1"/>
              <p:nvPr/>
            </p:nvSpPr>
            <p:spPr>
              <a:xfrm>
                <a:off x="2082135" y="4072124"/>
                <a:ext cx="246862" cy="246221"/>
              </a:xfrm>
              <a:prstGeom prst="rect">
                <a:avLst/>
              </a:prstGeom>
              <a:noFill/>
            </p:spPr>
            <p:txBody>
              <a:bodyPr wrap="square" lIns="0" rIns="0">
                <a:spAutoFit/>
              </a:bodyPr>
              <a:lstStyle/>
              <a:p>
                <a:pPr algn="ctr" defTabSz="1219170" fontAlgn="base">
                  <a:spcAft>
                    <a:spcPct val="0"/>
                  </a:spcAft>
                </a:pPr>
                <a:r>
                  <a:rPr kumimoji="0" lang="en-US" altLang="zh-CN" sz="1000" b="0" i="0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>
                      <a:outerShdw blurRad="76200" dist="25400" dir="2700000" algn="tl" rotWithShape="0">
                        <a:schemeClr val="accent4">
                          <a:lumMod val="50000"/>
                          <a:alpha val="40000"/>
                        </a:schemeClr>
                      </a:outerShdw>
                    </a:effectLst>
                    <a:uLnTx/>
                    <a:uFillTx/>
                    <a:latin typeface="+mj-lt"/>
                    <a:ea typeface="OPPOSans R"/>
                    <a:cs typeface="OPPOSans R"/>
                    <a:sym typeface="+mn-lt"/>
                  </a:rPr>
                  <a:t>67s</a:t>
                </a:r>
                <a:endParaRPr lang="en-US" altLang="zh-CN" sz="1000" dirty="0">
                  <a:solidFill>
                    <a:schemeClr val="bg1"/>
                  </a:solidFill>
                  <a:effectLst>
                    <a:outerShdw blurRad="76200" dist="25400" dir="2700000" algn="tl" rotWithShape="0">
                      <a:schemeClr val="accent4">
                        <a:lumMod val="50000"/>
                        <a:alpha val="40000"/>
                      </a:schemeClr>
                    </a:outerShdw>
                  </a:effectLst>
                  <a:latin typeface="+mj-lt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74E07F60-2E09-4F0B-98B0-7187A70BB9F0}"/>
              </a:ext>
            </a:extLst>
          </p:cNvPr>
          <p:cNvGrpSpPr/>
          <p:nvPr/>
        </p:nvGrpSpPr>
        <p:grpSpPr>
          <a:xfrm>
            <a:off x="780000" y="2523245"/>
            <a:ext cx="1934625" cy="257369"/>
            <a:chOff x="873133" y="2483162"/>
            <a:chExt cx="859201" cy="257369"/>
          </a:xfrm>
        </p:grpSpPr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8C1D2AFD-FD59-42F6-8FA5-12ED61FAEF4D}"/>
                </a:ext>
              </a:extLst>
            </p:cNvPr>
            <p:cNvSpPr/>
            <p:nvPr/>
          </p:nvSpPr>
          <p:spPr>
            <a:xfrm>
              <a:off x="873133" y="2486228"/>
              <a:ext cx="859201" cy="24070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2">
                    <a:lumMod val="6000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13A8198B-AE6E-4ABE-8585-BB16F0B5CBB9}"/>
                </a:ext>
              </a:extLst>
            </p:cNvPr>
            <p:cNvSpPr txBox="1"/>
            <p:nvPr/>
          </p:nvSpPr>
          <p:spPr>
            <a:xfrm>
              <a:off x="921806" y="2483162"/>
              <a:ext cx="784079" cy="257369"/>
            </a:xfrm>
            <a:prstGeom prst="rect">
              <a:avLst/>
            </a:prstGeom>
            <a:noFill/>
          </p:spPr>
          <p:txBody>
            <a:bodyPr wrap="none" lIns="36000" tIns="36000" rIns="36000" bIns="36000">
              <a:spAutoFit/>
            </a:bodyPr>
            <a:lstStyle/>
            <a:p>
              <a:pPr algn="ctr" defTabSz="1219170" fontAlgn="base"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/>
                  </a:solidFill>
                  <a:latin typeface="+mj-ea"/>
                  <a:ea typeface="+mj-ea"/>
                  <a:cs typeface="OPPOSans R"/>
                  <a:sym typeface="+mn-lt"/>
                </a:rPr>
                <a:t>主导部门成立客服轮岗制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3EC7C46-5697-4689-B8EF-98F5E38C7552}"/>
              </a:ext>
            </a:extLst>
          </p:cNvPr>
          <p:cNvGrpSpPr/>
          <p:nvPr/>
        </p:nvGrpSpPr>
        <p:grpSpPr>
          <a:xfrm>
            <a:off x="788507" y="3174398"/>
            <a:ext cx="613551" cy="244530"/>
            <a:chOff x="860474" y="3174398"/>
            <a:chExt cx="613551" cy="244530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A44D2B5E-8C26-43F2-B7BF-7E42E885A88E}"/>
                </a:ext>
              </a:extLst>
            </p:cNvPr>
            <p:cNvSpPr txBox="1"/>
            <p:nvPr/>
          </p:nvSpPr>
          <p:spPr>
            <a:xfrm>
              <a:off x="1389748" y="3233494"/>
              <a:ext cx="84277" cy="126339"/>
            </a:xfrm>
            <a:custGeom>
              <a:avLst/>
              <a:gdLst/>
              <a:ahLst/>
              <a:cxnLst/>
              <a:rect l="l" t="t" r="r" b="b"/>
              <a:pathLst>
                <a:path w="84277" h="126339">
                  <a:moveTo>
                    <a:pt x="0" y="0"/>
                  </a:moveTo>
                  <a:lnTo>
                    <a:pt x="84277" y="0"/>
                  </a:lnTo>
                  <a:lnTo>
                    <a:pt x="84277" y="15087"/>
                  </a:lnTo>
                  <a:lnTo>
                    <a:pt x="41758" y="126339"/>
                  </a:lnTo>
                  <a:lnTo>
                    <a:pt x="17526" y="126339"/>
                  </a:lnTo>
                  <a:lnTo>
                    <a:pt x="62484" y="18745"/>
                  </a:lnTo>
                  <a:lnTo>
                    <a:pt x="0" y="18745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lumMod val="90000"/>
                    <a:lumOff val="10000"/>
                  </a:schemeClr>
                </a:gs>
                <a:gs pos="100000">
                  <a:schemeClr val="accent4">
                    <a:lumMod val="75000"/>
                  </a:schemeClr>
                </a:gs>
              </a:gsLst>
              <a:lin ang="2700000" scaled="1"/>
            </a:gradFill>
            <a:ln w="6350">
              <a:solidFill>
                <a:schemeClr val="bg1"/>
              </a:solidFill>
            </a:ln>
            <a:effectLst>
              <a:outerShdw blurRad="152400" dist="63500" dir="2700000" sx="98000" sy="98000" algn="tl" rotWithShape="0">
                <a:schemeClr val="accent4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/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en-US" altLang="zh-CN" dirty="0">
                <a:sym typeface="+mn-lt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4107419-D55E-41AD-BF0C-FB045C8F77ED}"/>
                </a:ext>
              </a:extLst>
            </p:cNvPr>
            <p:cNvGrpSpPr/>
            <p:nvPr/>
          </p:nvGrpSpPr>
          <p:grpSpPr>
            <a:xfrm>
              <a:off x="860474" y="3174398"/>
              <a:ext cx="243318" cy="244530"/>
              <a:chOff x="1385458" y="3206807"/>
              <a:chExt cx="331672" cy="333324"/>
            </a:xfrm>
          </p:grpSpPr>
          <p:sp>
            <p:nvSpPr>
              <p:cNvPr id="66" name="telephone-24-hours-sign_35049">
                <a:extLst>
                  <a:ext uri="{FF2B5EF4-FFF2-40B4-BE49-F238E27FC236}">
                    <a16:creationId xmlns:a16="http://schemas.microsoft.com/office/drawing/2014/main" id="{95A7781C-9675-4A25-8CB1-012DB3A4C1F7}"/>
                  </a:ext>
                </a:extLst>
              </p:cNvPr>
              <p:cNvSpPr/>
              <p:nvPr/>
            </p:nvSpPr>
            <p:spPr>
              <a:xfrm>
                <a:off x="1385458" y="3206807"/>
                <a:ext cx="331672" cy="333324"/>
              </a:xfrm>
              <a:custGeom>
                <a:avLst/>
                <a:gdLst>
                  <a:gd name="connsiteX0" fmla="*/ 496857 w 600274"/>
                  <a:gd name="connsiteY0" fmla="*/ 401263 h 603264"/>
                  <a:gd name="connsiteX1" fmla="*/ 491533 w 600274"/>
                  <a:gd name="connsiteY1" fmla="*/ 402552 h 603264"/>
                  <a:gd name="connsiteX2" fmla="*/ 510409 w 600274"/>
                  <a:gd name="connsiteY2" fmla="*/ 421238 h 603264"/>
                  <a:gd name="connsiteX3" fmla="*/ 534126 w 600274"/>
                  <a:gd name="connsiteY3" fmla="*/ 445078 h 603264"/>
                  <a:gd name="connsiteX4" fmla="*/ 556552 w 600274"/>
                  <a:gd name="connsiteY4" fmla="*/ 467469 h 603264"/>
                  <a:gd name="connsiteX5" fmla="*/ 557842 w 600274"/>
                  <a:gd name="connsiteY5" fmla="*/ 462153 h 603264"/>
                  <a:gd name="connsiteX6" fmla="*/ 540902 w 600274"/>
                  <a:gd name="connsiteY6" fmla="*/ 437185 h 603264"/>
                  <a:gd name="connsiteX7" fmla="*/ 535094 w 600274"/>
                  <a:gd name="connsiteY7" fmla="*/ 431547 h 603264"/>
                  <a:gd name="connsiteX8" fmla="*/ 527672 w 600274"/>
                  <a:gd name="connsiteY8" fmla="*/ 423976 h 603264"/>
                  <a:gd name="connsiteX9" fmla="*/ 516701 w 600274"/>
                  <a:gd name="connsiteY9" fmla="*/ 413345 h 603264"/>
                  <a:gd name="connsiteX10" fmla="*/ 496857 w 600274"/>
                  <a:gd name="connsiteY10" fmla="*/ 401263 h 603264"/>
                  <a:gd name="connsiteX11" fmla="*/ 434386 w 600274"/>
                  <a:gd name="connsiteY11" fmla="*/ 191883 h 603264"/>
                  <a:gd name="connsiteX12" fmla="*/ 400019 w 600274"/>
                  <a:gd name="connsiteY12" fmla="*/ 250997 h 603264"/>
                  <a:gd name="connsiteX13" fmla="*/ 404376 w 600274"/>
                  <a:gd name="connsiteY13" fmla="*/ 258406 h 603264"/>
                  <a:gd name="connsiteX14" fmla="*/ 430191 w 600274"/>
                  <a:gd name="connsiteY14" fmla="*/ 258406 h 603264"/>
                  <a:gd name="connsiteX15" fmla="*/ 438743 w 600274"/>
                  <a:gd name="connsiteY15" fmla="*/ 249869 h 603264"/>
                  <a:gd name="connsiteX16" fmla="*/ 438743 w 600274"/>
                  <a:gd name="connsiteY16" fmla="*/ 193010 h 603264"/>
                  <a:gd name="connsiteX17" fmla="*/ 434386 w 600274"/>
                  <a:gd name="connsiteY17" fmla="*/ 191883 h 603264"/>
                  <a:gd name="connsiteX18" fmla="*/ 442292 w 600274"/>
                  <a:gd name="connsiteY18" fmla="*/ 151292 h 603264"/>
                  <a:gd name="connsiteX19" fmla="*/ 463267 w 600274"/>
                  <a:gd name="connsiteY19" fmla="*/ 151292 h 603264"/>
                  <a:gd name="connsiteX20" fmla="*/ 471819 w 600274"/>
                  <a:gd name="connsiteY20" fmla="*/ 159668 h 603264"/>
                  <a:gd name="connsiteX21" fmla="*/ 471819 w 600274"/>
                  <a:gd name="connsiteY21" fmla="*/ 249869 h 603264"/>
                  <a:gd name="connsiteX22" fmla="*/ 480209 w 600274"/>
                  <a:gd name="connsiteY22" fmla="*/ 258406 h 603264"/>
                  <a:gd name="connsiteX23" fmla="*/ 482790 w 600274"/>
                  <a:gd name="connsiteY23" fmla="*/ 258406 h 603264"/>
                  <a:gd name="connsiteX24" fmla="*/ 491180 w 600274"/>
                  <a:gd name="connsiteY24" fmla="*/ 266782 h 603264"/>
                  <a:gd name="connsiteX25" fmla="*/ 491180 w 600274"/>
                  <a:gd name="connsiteY25" fmla="*/ 276285 h 603264"/>
                  <a:gd name="connsiteX26" fmla="*/ 482790 w 600274"/>
                  <a:gd name="connsiteY26" fmla="*/ 284822 h 603264"/>
                  <a:gd name="connsiteX27" fmla="*/ 480209 w 600274"/>
                  <a:gd name="connsiteY27" fmla="*/ 284822 h 603264"/>
                  <a:gd name="connsiteX28" fmla="*/ 471819 w 600274"/>
                  <a:gd name="connsiteY28" fmla="*/ 293198 h 603264"/>
                  <a:gd name="connsiteX29" fmla="*/ 471819 w 600274"/>
                  <a:gd name="connsiteY29" fmla="*/ 313171 h 603264"/>
                  <a:gd name="connsiteX30" fmla="*/ 463267 w 600274"/>
                  <a:gd name="connsiteY30" fmla="*/ 321708 h 603264"/>
                  <a:gd name="connsiteX31" fmla="*/ 447133 w 600274"/>
                  <a:gd name="connsiteY31" fmla="*/ 321708 h 603264"/>
                  <a:gd name="connsiteX32" fmla="*/ 438743 w 600274"/>
                  <a:gd name="connsiteY32" fmla="*/ 313171 h 603264"/>
                  <a:gd name="connsiteX33" fmla="*/ 438743 w 600274"/>
                  <a:gd name="connsiteY33" fmla="*/ 293198 h 603264"/>
                  <a:gd name="connsiteX34" fmla="*/ 430191 w 600274"/>
                  <a:gd name="connsiteY34" fmla="*/ 284822 h 603264"/>
                  <a:gd name="connsiteX35" fmla="*/ 379206 w 600274"/>
                  <a:gd name="connsiteY35" fmla="*/ 284822 h 603264"/>
                  <a:gd name="connsiteX36" fmla="*/ 370654 w 600274"/>
                  <a:gd name="connsiteY36" fmla="*/ 276285 h 603264"/>
                  <a:gd name="connsiteX37" fmla="*/ 370654 w 600274"/>
                  <a:gd name="connsiteY37" fmla="*/ 263722 h 603264"/>
                  <a:gd name="connsiteX38" fmla="*/ 375172 w 600274"/>
                  <a:gd name="connsiteY38" fmla="*/ 248097 h 603264"/>
                  <a:gd name="connsiteX39" fmla="*/ 429546 w 600274"/>
                  <a:gd name="connsiteY39" fmla="*/ 158379 h 603264"/>
                  <a:gd name="connsiteX40" fmla="*/ 442292 w 600274"/>
                  <a:gd name="connsiteY40" fmla="*/ 151292 h 603264"/>
                  <a:gd name="connsiteX41" fmla="*/ 294841 w 600274"/>
                  <a:gd name="connsiteY41" fmla="*/ 149316 h 603264"/>
                  <a:gd name="connsiteX42" fmla="*/ 338247 w 600274"/>
                  <a:gd name="connsiteY42" fmla="*/ 164300 h 603264"/>
                  <a:gd name="connsiteX43" fmla="*/ 354383 w 600274"/>
                  <a:gd name="connsiteY43" fmla="*/ 204256 h 603264"/>
                  <a:gd name="connsiteX44" fmla="*/ 342926 w 600274"/>
                  <a:gd name="connsiteY44" fmla="*/ 238089 h 603264"/>
                  <a:gd name="connsiteX45" fmla="*/ 318400 w 600274"/>
                  <a:gd name="connsiteY45" fmla="*/ 260001 h 603264"/>
                  <a:gd name="connsiteX46" fmla="*/ 304845 w 600274"/>
                  <a:gd name="connsiteY46" fmla="*/ 269506 h 603264"/>
                  <a:gd name="connsiteX47" fmla="*/ 287580 w 600274"/>
                  <a:gd name="connsiteY47" fmla="*/ 282557 h 603264"/>
                  <a:gd name="connsiteX48" fmla="*/ 283223 w 600274"/>
                  <a:gd name="connsiteY48" fmla="*/ 286907 h 603264"/>
                  <a:gd name="connsiteX49" fmla="*/ 288064 w 600274"/>
                  <a:gd name="connsiteY49" fmla="*/ 291901 h 603264"/>
                  <a:gd name="connsiteX50" fmla="*/ 346154 w 600274"/>
                  <a:gd name="connsiteY50" fmla="*/ 291901 h 603264"/>
                  <a:gd name="connsiteX51" fmla="*/ 354706 w 600274"/>
                  <a:gd name="connsiteY51" fmla="*/ 300440 h 603264"/>
                  <a:gd name="connsiteX52" fmla="*/ 354706 w 600274"/>
                  <a:gd name="connsiteY52" fmla="*/ 313168 h 603264"/>
                  <a:gd name="connsiteX53" fmla="*/ 346154 w 600274"/>
                  <a:gd name="connsiteY53" fmla="*/ 321707 h 603264"/>
                  <a:gd name="connsiteX54" fmla="*/ 245465 w 600274"/>
                  <a:gd name="connsiteY54" fmla="*/ 321707 h 603264"/>
                  <a:gd name="connsiteX55" fmla="*/ 237558 w 600274"/>
                  <a:gd name="connsiteY55" fmla="*/ 313168 h 603264"/>
                  <a:gd name="connsiteX56" fmla="*/ 244980 w 600274"/>
                  <a:gd name="connsiteY56" fmla="*/ 287873 h 603264"/>
                  <a:gd name="connsiteX57" fmla="*/ 279028 w 600274"/>
                  <a:gd name="connsiteY57" fmla="*/ 251623 h 603264"/>
                  <a:gd name="connsiteX58" fmla="*/ 309202 w 600274"/>
                  <a:gd name="connsiteY58" fmla="*/ 227778 h 603264"/>
                  <a:gd name="connsiteX59" fmla="*/ 319852 w 600274"/>
                  <a:gd name="connsiteY59" fmla="*/ 203128 h 603264"/>
                  <a:gd name="connsiteX60" fmla="*/ 313720 w 600274"/>
                  <a:gd name="connsiteY60" fmla="*/ 184922 h 603264"/>
                  <a:gd name="connsiteX61" fmla="*/ 296455 w 600274"/>
                  <a:gd name="connsiteY61" fmla="*/ 177833 h 603264"/>
                  <a:gd name="connsiteX62" fmla="*/ 275478 w 600274"/>
                  <a:gd name="connsiteY62" fmla="*/ 189272 h 603264"/>
                  <a:gd name="connsiteX63" fmla="*/ 272412 w 600274"/>
                  <a:gd name="connsiteY63" fmla="*/ 201839 h 603264"/>
                  <a:gd name="connsiteX64" fmla="*/ 263214 w 600274"/>
                  <a:gd name="connsiteY64" fmla="*/ 210378 h 603264"/>
                  <a:gd name="connsiteX65" fmla="*/ 247401 w 600274"/>
                  <a:gd name="connsiteY65" fmla="*/ 210378 h 603264"/>
                  <a:gd name="connsiteX66" fmla="*/ 239494 w 600274"/>
                  <a:gd name="connsiteY66" fmla="*/ 201839 h 603264"/>
                  <a:gd name="connsiteX67" fmla="*/ 246917 w 600274"/>
                  <a:gd name="connsiteY67" fmla="*/ 174933 h 603264"/>
                  <a:gd name="connsiteX68" fmla="*/ 294841 w 600274"/>
                  <a:gd name="connsiteY68" fmla="*/ 149316 h 603264"/>
                  <a:gd name="connsiteX69" fmla="*/ 79961 w 600274"/>
                  <a:gd name="connsiteY69" fmla="*/ 102933 h 603264"/>
                  <a:gd name="connsiteX70" fmla="*/ 40756 w 600274"/>
                  <a:gd name="connsiteY70" fmla="*/ 259186 h 603264"/>
                  <a:gd name="connsiteX71" fmla="*/ 65118 w 600274"/>
                  <a:gd name="connsiteY71" fmla="*/ 313472 h 603264"/>
                  <a:gd name="connsiteX72" fmla="*/ 160307 w 600274"/>
                  <a:gd name="connsiteY72" fmla="*/ 431225 h 603264"/>
                  <a:gd name="connsiteX73" fmla="*/ 167567 w 600274"/>
                  <a:gd name="connsiteY73" fmla="*/ 438474 h 603264"/>
                  <a:gd name="connsiteX74" fmla="*/ 283246 w 600274"/>
                  <a:gd name="connsiteY74" fmla="*/ 533675 h 603264"/>
                  <a:gd name="connsiteX75" fmla="*/ 391826 w 600274"/>
                  <a:gd name="connsiteY75" fmla="*/ 569758 h 603264"/>
                  <a:gd name="connsiteX76" fmla="*/ 501052 w 600274"/>
                  <a:gd name="connsiteY76" fmla="*/ 523366 h 603264"/>
                  <a:gd name="connsiteX77" fmla="*/ 474108 w 600274"/>
                  <a:gd name="connsiteY77" fmla="*/ 496465 h 603264"/>
                  <a:gd name="connsiteX78" fmla="*/ 449585 w 600274"/>
                  <a:gd name="connsiteY78" fmla="*/ 471980 h 603264"/>
                  <a:gd name="connsiteX79" fmla="*/ 430386 w 600274"/>
                  <a:gd name="connsiteY79" fmla="*/ 452811 h 603264"/>
                  <a:gd name="connsiteX80" fmla="*/ 352460 w 600274"/>
                  <a:gd name="connsiteY80" fmla="*/ 483417 h 603264"/>
                  <a:gd name="connsiteX81" fmla="*/ 220002 w 600274"/>
                  <a:gd name="connsiteY81" fmla="*/ 398525 h 603264"/>
                  <a:gd name="connsiteX82" fmla="*/ 198221 w 600274"/>
                  <a:gd name="connsiteY82" fmla="*/ 376295 h 603264"/>
                  <a:gd name="connsiteX83" fmla="*/ 151272 w 600274"/>
                  <a:gd name="connsiteY83" fmla="*/ 174133 h 603264"/>
                  <a:gd name="connsiteX84" fmla="*/ 127394 w 600274"/>
                  <a:gd name="connsiteY84" fmla="*/ 150292 h 603264"/>
                  <a:gd name="connsiteX85" fmla="*/ 102871 w 600274"/>
                  <a:gd name="connsiteY85" fmla="*/ 125807 h 603264"/>
                  <a:gd name="connsiteX86" fmla="*/ 139333 w 600274"/>
                  <a:gd name="connsiteY86" fmla="*/ 47520 h 603264"/>
                  <a:gd name="connsiteX87" fmla="*/ 136429 w 600274"/>
                  <a:gd name="connsiteY87" fmla="*/ 48003 h 603264"/>
                  <a:gd name="connsiteX88" fmla="*/ 154499 w 600274"/>
                  <a:gd name="connsiteY88" fmla="*/ 65884 h 603264"/>
                  <a:gd name="connsiteX89" fmla="*/ 178215 w 600274"/>
                  <a:gd name="connsiteY89" fmla="*/ 89724 h 603264"/>
                  <a:gd name="connsiteX90" fmla="*/ 201125 w 600274"/>
                  <a:gd name="connsiteY90" fmla="*/ 112598 h 603264"/>
                  <a:gd name="connsiteX91" fmla="*/ 201609 w 600274"/>
                  <a:gd name="connsiteY91" fmla="*/ 109538 h 603264"/>
                  <a:gd name="connsiteX92" fmla="*/ 184507 w 600274"/>
                  <a:gd name="connsiteY92" fmla="*/ 84731 h 603264"/>
                  <a:gd name="connsiteX93" fmla="*/ 178215 w 600274"/>
                  <a:gd name="connsiteY93" fmla="*/ 78448 h 603264"/>
                  <a:gd name="connsiteX94" fmla="*/ 170632 w 600274"/>
                  <a:gd name="connsiteY94" fmla="*/ 70877 h 603264"/>
                  <a:gd name="connsiteX95" fmla="*/ 160468 w 600274"/>
                  <a:gd name="connsiteY95" fmla="*/ 60890 h 603264"/>
                  <a:gd name="connsiteX96" fmla="*/ 139333 w 600274"/>
                  <a:gd name="connsiteY96" fmla="*/ 47520 h 603264"/>
                  <a:gd name="connsiteX97" fmla="*/ 330840 w 600274"/>
                  <a:gd name="connsiteY97" fmla="*/ 33506 h 603264"/>
                  <a:gd name="connsiteX98" fmla="*/ 212580 w 600274"/>
                  <a:gd name="connsiteY98" fmla="*/ 65562 h 603264"/>
                  <a:gd name="connsiteX99" fmla="*/ 235167 w 600274"/>
                  <a:gd name="connsiteY99" fmla="*/ 109538 h 603264"/>
                  <a:gd name="connsiteX100" fmla="*/ 215161 w 600274"/>
                  <a:gd name="connsiteY100" fmla="*/ 150131 h 603264"/>
                  <a:gd name="connsiteX101" fmla="*/ 203223 w 600274"/>
                  <a:gd name="connsiteY101" fmla="*/ 155125 h 603264"/>
                  <a:gd name="connsiteX102" fmla="*/ 191284 w 600274"/>
                  <a:gd name="connsiteY102" fmla="*/ 150131 h 603264"/>
                  <a:gd name="connsiteX103" fmla="*/ 154337 w 600274"/>
                  <a:gd name="connsiteY103" fmla="*/ 113243 h 603264"/>
                  <a:gd name="connsiteX104" fmla="*/ 146754 w 600274"/>
                  <a:gd name="connsiteY104" fmla="*/ 122264 h 603264"/>
                  <a:gd name="connsiteX105" fmla="*/ 185637 w 600274"/>
                  <a:gd name="connsiteY105" fmla="*/ 161085 h 603264"/>
                  <a:gd name="connsiteX106" fmla="*/ 186605 w 600274"/>
                  <a:gd name="connsiteY106" fmla="*/ 183798 h 603264"/>
                  <a:gd name="connsiteX107" fmla="*/ 221938 w 600274"/>
                  <a:gd name="connsiteY107" fmla="*/ 352777 h 603264"/>
                  <a:gd name="connsiteX108" fmla="*/ 244041 w 600274"/>
                  <a:gd name="connsiteY108" fmla="*/ 375167 h 603264"/>
                  <a:gd name="connsiteX109" fmla="*/ 352460 w 600274"/>
                  <a:gd name="connsiteY109" fmla="*/ 449911 h 603264"/>
                  <a:gd name="connsiteX110" fmla="*/ 420706 w 600274"/>
                  <a:gd name="connsiteY110" fmla="*/ 417533 h 603264"/>
                  <a:gd name="connsiteX111" fmla="*/ 443454 w 600274"/>
                  <a:gd name="connsiteY111" fmla="*/ 418499 h 603264"/>
                  <a:gd name="connsiteX112" fmla="*/ 477819 w 600274"/>
                  <a:gd name="connsiteY112" fmla="*/ 452811 h 603264"/>
                  <a:gd name="connsiteX113" fmla="*/ 486693 w 600274"/>
                  <a:gd name="connsiteY113" fmla="*/ 445078 h 603264"/>
                  <a:gd name="connsiteX114" fmla="*/ 454264 w 600274"/>
                  <a:gd name="connsiteY114" fmla="*/ 412700 h 603264"/>
                  <a:gd name="connsiteX115" fmla="*/ 449424 w 600274"/>
                  <a:gd name="connsiteY115" fmla="*/ 400780 h 603264"/>
                  <a:gd name="connsiteX116" fmla="*/ 454264 w 600274"/>
                  <a:gd name="connsiteY116" fmla="*/ 389021 h 603264"/>
                  <a:gd name="connsiteX117" fmla="*/ 496857 w 600274"/>
                  <a:gd name="connsiteY117" fmla="*/ 367758 h 603264"/>
                  <a:gd name="connsiteX118" fmla="*/ 535578 w 600274"/>
                  <a:gd name="connsiteY118" fmla="*/ 385316 h 603264"/>
                  <a:gd name="connsiteX119" fmla="*/ 566716 w 600274"/>
                  <a:gd name="connsiteY119" fmla="*/ 269012 h 603264"/>
                  <a:gd name="connsiteX120" fmla="*/ 330840 w 600274"/>
                  <a:gd name="connsiteY120" fmla="*/ 33506 h 603264"/>
                  <a:gd name="connsiteX121" fmla="*/ 330840 w 600274"/>
                  <a:gd name="connsiteY121" fmla="*/ 0 h 603264"/>
                  <a:gd name="connsiteX122" fmla="*/ 600274 w 600274"/>
                  <a:gd name="connsiteY122" fmla="*/ 269012 h 603264"/>
                  <a:gd name="connsiteX123" fmla="*/ 560424 w 600274"/>
                  <a:gd name="connsiteY123" fmla="*/ 409479 h 603264"/>
                  <a:gd name="connsiteX124" fmla="*/ 591401 w 600274"/>
                  <a:gd name="connsiteY124" fmla="*/ 461992 h 603264"/>
                  <a:gd name="connsiteX125" fmla="*/ 570104 w 600274"/>
                  <a:gd name="connsiteY125" fmla="*/ 504680 h 603264"/>
                  <a:gd name="connsiteX126" fmla="*/ 558327 w 600274"/>
                  <a:gd name="connsiteY126" fmla="*/ 509513 h 603264"/>
                  <a:gd name="connsiteX127" fmla="*/ 546388 w 600274"/>
                  <a:gd name="connsiteY127" fmla="*/ 504680 h 603264"/>
                  <a:gd name="connsiteX128" fmla="*/ 510571 w 600274"/>
                  <a:gd name="connsiteY128" fmla="*/ 469080 h 603264"/>
                  <a:gd name="connsiteX129" fmla="*/ 501697 w 600274"/>
                  <a:gd name="connsiteY129" fmla="*/ 476651 h 603264"/>
                  <a:gd name="connsiteX130" fmla="*/ 536869 w 600274"/>
                  <a:gd name="connsiteY130" fmla="*/ 511768 h 603264"/>
                  <a:gd name="connsiteX131" fmla="*/ 536869 w 600274"/>
                  <a:gd name="connsiteY131" fmla="*/ 535447 h 603264"/>
                  <a:gd name="connsiteX132" fmla="*/ 391826 w 600274"/>
                  <a:gd name="connsiteY132" fmla="*/ 603264 h 603264"/>
                  <a:gd name="connsiteX133" fmla="*/ 149497 w 600274"/>
                  <a:gd name="connsiteY133" fmla="*/ 467630 h 603264"/>
                  <a:gd name="connsiteX134" fmla="*/ 142560 w 600274"/>
                  <a:gd name="connsiteY134" fmla="*/ 460865 h 603264"/>
                  <a:gd name="connsiteX135" fmla="*/ 131427 w 600274"/>
                  <a:gd name="connsiteY135" fmla="*/ 449589 h 603264"/>
                  <a:gd name="connsiteX136" fmla="*/ 8650 w 600274"/>
                  <a:gd name="connsiteY136" fmla="*/ 268851 h 603264"/>
                  <a:gd name="connsiteX137" fmla="*/ 67699 w 600274"/>
                  <a:gd name="connsiteY137" fmla="*/ 67011 h 603264"/>
                  <a:gd name="connsiteX138" fmla="*/ 91577 w 600274"/>
                  <a:gd name="connsiteY138" fmla="*/ 67011 h 603264"/>
                  <a:gd name="connsiteX139" fmla="*/ 122715 w 600274"/>
                  <a:gd name="connsiteY139" fmla="*/ 98262 h 603264"/>
                  <a:gd name="connsiteX140" fmla="*/ 130459 w 600274"/>
                  <a:gd name="connsiteY140" fmla="*/ 89402 h 603264"/>
                  <a:gd name="connsiteX141" fmla="*/ 98676 w 600274"/>
                  <a:gd name="connsiteY141" fmla="*/ 57668 h 603264"/>
                  <a:gd name="connsiteX142" fmla="*/ 93836 w 600274"/>
                  <a:gd name="connsiteY142" fmla="*/ 45909 h 603264"/>
                  <a:gd name="connsiteX143" fmla="*/ 98676 w 600274"/>
                  <a:gd name="connsiteY143" fmla="*/ 33989 h 603264"/>
                  <a:gd name="connsiteX144" fmla="*/ 139333 w 600274"/>
                  <a:gd name="connsiteY144" fmla="*/ 14014 h 603264"/>
                  <a:gd name="connsiteX145" fmla="*/ 188218 w 600274"/>
                  <a:gd name="connsiteY145" fmla="*/ 40916 h 603264"/>
                  <a:gd name="connsiteX146" fmla="*/ 330840 w 600274"/>
                  <a:gd name="connsiteY146" fmla="*/ 0 h 603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</a:cxnLst>
                <a:rect l="l" t="t" r="r" b="b"/>
                <a:pathLst>
                  <a:path w="600274" h="603264">
                    <a:moveTo>
                      <a:pt x="496857" y="401263"/>
                    </a:moveTo>
                    <a:cubicBezTo>
                      <a:pt x="495244" y="401263"/>
                      <a:pt x="493308" y="401747"/>
                      <a:pt x="491533" y="402552"/>
                    </a:cubicBezTo>
                    <a:lnTo>
                      <a:pt x="510409" y="421238"/>
                    </a:lnTo>
                    <a:lnTo>
                      <a:pt x="534126" y="445078"/>
                    </a:lnTo>
                    <a:lnTo>
                      <a:pt x="556552" y="467469"/>
                    </a:lnTo>
                    <a:cubicBezTo>
                      <a:pt x="557358" y="465697"/>
                      <a:pt x="557842" y="463764"/>
                      <a:pt x="557842" y="462153"/>
                    </a:cubicBezTo>
                    <a:cubicBezTo>
                      <a:pt x="557842" y="455388"/>
                      <a:pt x="550098" y="446528"/>
                      <a:pt x="540902" y="437185"/>
                    </a:cubicBezTo>
                    <a:cubicBezTo>
                      <a:pt x="538966" y="435252"/>
                      <a:pt x="537030" y="433480"/>
                      <a:pt x="535094" y="431547"/>
                    </a:cubicBezTo>
                    <a:lnTo>
                      <a:pt x="527672" y="423976"/>
                    </a:lnTo>
                    <a:cubicBezTo>
                      <a:pt x="523962" y="420271"/>
                      <a:pt x="520251" y="416566"/>
                      <a:pt x="516701" y="413345"/>
                    </a:cubicBezTo>
                    <a:cubicBezTo>
                      <a:pt x="509280" y="406418"/>
                      <a:pt x="502342" y="401263"/>
                      <a:pt x="496857" y="401263"/>
                    </a:cubicBezTo>
                    <a:close/>
                    <a:moveTo>
                      <a:pt x="434386" y="191883"/>
                    </a:moveTo>
                    <a:lnTo>
                      <a:pt x="400019" y="250997"/>
                    </a:lnTo>
                    <a:cubicBezTo>
                      <a:pt x="397760" y="255024"/>
                      <a:pt x="399697" y="258406"/>
                      <a:pt x="404376" y="258406"/>
                    </a:cubicBezTo>
                    <a:lnTo>
                      <a:pt x="430191" y="258406"/>
                    </a:lnTo>
                    <a:cubicBezTo>
                      <a:pt x="434870" y="258406"/>
                      <a:pt x="438743" y="254540"/>
                      <a:pt x="438743" y="249869"/>
                    </a:cubicBezTo>
                    <a:lnTo>
                      <a:pt x="438743" y="193010"/>
                    </a:lnTo>
                    <a:cubicBezTo>
                      <a:pt x="438743" y="188339"/>
                      <a:pt x="436806" y="187856"/>
                      <a:pt x="434386" y="191883"/>
                    </a:cubicBezTo>
                    <a:close/>
                    <a:moveTo>
                      <a:pt x="442292" y="151292"/>
                    </a:moveTo>
                    <a:lnTo>
                      <a:pt x="463267" y="151292"/>
                    </a:lnTo>
                    <a:cubicBezTo>
                      <a:pt x="467946" y="151292"/>
                      <a:pt x="471819" y="154997"/>
                      <a:pt x="471819" y="159668"/>
                    </a:cubicBezTo>
                    <a:lnTo>
                      <a:pt x="471819" y="249869"/>
                    </a:lnTo>
                    <a:cubicBezTo>
                      <a:pt x="471819" y="254540"/>
                      <a:pt x="475530" y="258406"/>
                      <a:pt x="480209" y="258406"/>
                    </a:cubicBezTo>
                    <a:lnTo>
                      <a:pt x="482790" y="258406"/>
                    </a:lnTo>
                    <a:cubicBezTo>
                      <a:pt x="487469" y="258406"/>
                      <a:pt x="491180" y="262111"/>
                      <a:pt x="491180" y="266782"/>
                    </a:cubicBezTo>
                    <a:lnTo>
                      <a:pt x="491180" y="276285"/>
                    </a:lnTo>
                    <a:cubicBezTo>
                      <a:pt x="491180" y="280956"/>
                      <a:pt x="487469" y="284822"/>
                      <a:pt x="482790" y="284822"/>
                    </a:cubicBezTo>
                    <a:lnTo>
                      <a:pt x="480209" y="284822"/>
                    </a:lnTo>
                    <a:cubicBezTo>
                      <a:pt x="475530" y="284822"/>
                      <a:pt x="471819" y="288527"/>
                      <a:pt x="471819" y="293198"/>
                    </a:cubicBezTo>
                    <a:lnTo>
                      <a:pt x="471819" y="313171"/>
                    </a:lnTo>
                    <a:cubicBezTo>
                      <a:pt x="471819" y="317842"/>
                      <a:pt x="467946" y="321708"/>
                      <a:pt x="463267" y="321708"/>
                    </a:cubicBezTo>
                    <a:lnTo>
                      <a:pt x="447133" y="321708"/>
                    </a:lnTo>
                    <a:cubicBezTo>
                      <a:pt x="442454" y="321708"/>
                      <a:pt x="438743" y="317842"/>
                      <a:pt x="438743" y="313171"/>
                    </a:cubicBezTo>
                    <a:lnTo>
                      <a:pt x="438743" y="293198"/>
                    </a:lnTo>
                    <a:cubicBezTo>
                      <a:pt x="438743" y="288527"/>
                      <a:pt x="434870" y="284822"/>
                      <a:pt x="430191" y="284822"/>
                    </a:cubicBezTo>
                    <a:lnTo>
                      <a:pt x="379206" y="284822"/>
                    </a:lnTo>
                    <a:cubicBezTo>
                      <a:pt x="374527" y="284822"/>
                      <a:pt x="370654" y="280956"/>
                      <a:pt x="370654" y="276285"/>
                    </a:cubicBezTo>
                    <a:lnTo>
                      <a:pt x="370654" y="263722"/>
                    </a:lnTo>
                    <a:cubicBezTo>
                      <a:pt x="370654" y="259050"/>
                      <a:pt x="372752" y="252124"/>
                      <a:pt x="375172" y="248097"/>
                    </a:cubicBezTo>
                    <a:lnTo>
                      <a:pt x="429546" y="158379"/>
                    </a:lnTo>
                    <a:cubicBezTo>
                      <a:pt x="431966" y="154514"/>
                      <a:pt x="437613" y="151292"/>
                      <a:pt x="442292" y="151292"/>
                    </a:cubicBezTo>
                    <a:close/>
                    <a:moveTo>
                      <a:pt x="294841" y="149316"/>
                    </a:moveTo>
                    <a:cubicBezTo>
                      <a:pt x="313075" y="149316"/>
                      <a:pt x="327436" y="154311"/>
                      <a:pt x="338247" y="164300"/>
                    </a:cubicBezTo>
                    <a:cubicBezTo>
                      <a:pt x="349058" y="174450"/>
                      <a:pt x="354383" y="187661"/>
                      <a:pt x="354383" y="204256"/>
                    </a:cubicBezTo>
                    <a:cubicBezTo>
                      <a:pt x="354383" y="216984"/>
                      <a:pt x="350672" y="228261"/>
                      <a:pt x="342926" y="238089"/>
                    </a:cubicBezTo>
                    <a:cubicBezTo>
                      <a:pt x="338086" y="244695"/>
                      <a:pt x="329856" y="251945"/>
                      <a:pt x="318400" y="260001"/>
                    </a:cubicBezTo>
                    <a:lnTo>
                      <a:pt x="304845" y="269506"/>
                    </a:lnTo>
                    <a:cubicBezTo>
                      <a:pt x="296455" y="275629"/>
                      <a:pt x="290646" y="279979"/>
                      <a:pt x="287580" y="282557"/>
                    </a:cubicBezTo>
                    <a:cubicBezTo>
                      <a:pt x="285966" y="284007"/>
                      <a:pt x="284514" y="285457"/>
                      <a:pt x="283223" y="286907"/>
                    </a:cubicBezTo>
                    <a:cubicBezTo>
                      <a:pt x="280964" y="289484"/>
                      <a:pt x="283384" y="291901"/>
                      <a:pt x="288064" y="291901"/>
                    </a:cubicBezTo>
                    <a:lnTo>
                      <a:pt x="346154" y="291901"/>
                    </a:lnTo>
                    <a:cubicBezTo>
                      <a:pt x="350833" y="291901"/>
                      <a:pt x="354544" y="295768"/>
                      <a:pt x="354706" y="300440"/>
                    </a:cubicBezTo>
                    <a:lnTo>
                      <a:pt x="354706" y="313168"/>
                    </a:lnTo>
                    <a:cubicBezTo>
                      <a:pt x="354706" y="317840"/>
                      <a:pt x="350833" y="321707"/>
                      <a:pt x="346154" y="321707"/>
                    </a:cubicBezTo>
                    <a:lnTo>
                      <a:pt x="245465" y="321707"/>
                    </a:lnTo>
                    <a:cubicBezTo>
                      <a:pt x="240785" y="321707"/>
                      <a:pt x="237074" y="317840"/>
                      <a:pt x="237558" y="313168"/>
                    </a:cubicBezTo>
                    <a:cubicBezTo>
                      <a:pt x="238687" y="304146"/>
                      <a:pt x="241108" y="295768"/>
                      <a:pt x="244980" y="287873"/>
                    </a:cubicBezTo>
                    <a:cubicBezTo>
                      <a:pt x="249821" y="276434"/>
                      <a:pt x="261117" y="264351"/>
                      <a:pt x="279028" y="251623"/>
                    </a:cubicBezTo>
                    <a:cubicBezTo>
                      <a:pt x="294680" y="240506"/>
                      <a:pt x="304684" y="232450"/>
                      <a:pt x="309202" y="227778"/>
                    </a:cubicBezTo>
                    <a:cubicBezTo>
                      <a:pt x="316302" y="220206"/>
                      <a:pt x="319852" y="211989"/>
                      <a:pt x="319852" y="203128"/>
                    </a:cubicBezTo>
                    <a:cubicBezTo>
                      <a:pt x="319852" y="195878"/>
                      <a:pt x="317754" y="189755"/>
                      <a:pt x="313720" y="184922"/>
                    </a:cubicBezTo>
                    <a:cubicBezTo>
                      <a:pt x="309686" y="180250"/>
                      <a:pt x="304038" y="177833"/>
                      <a:pt x="296455" y="177833"/>
                    </a:cubicBezTo>
                    <a:cubicBezTo>
                      <a:pt x="286289" y="177833"/>
                      <a:pt x="279189" y="181539"/>
                      <a:pt x="275478" y="189272"/>
                    </a:cubicBezTo>
                    <a:cubicBezTo>
                      <a:pt x="274025" y="192333"/>
                      <a:pt x="273057" y="196522"/>
                      <a:pt x="272412" y="201839"/>
                    </a:cubicBezTo>
                    <a:cubicBezTo>
                      <a:pt x="271766" y="206511"/>
                      <a:pt x="267894" y="210378"/>
                      <a:pt x="263214" y="210378"/>
                    </a:cubicBezTo>
                    <a:lnTo>
                      <a:pt x="247401" y="210378"/>
                    </a:lnTo>
                    <a:cubicBezTo>
                      <a:pt x="242721" y="210378"/>
                      <a:pt x="239010" y="206511"/>
                      <a:pt x="239494" y="201839"/>
                    </a:cubicBezTo>
                    <a:cubicBezTo>
                      <a:pt x="240624" y="191044"/>
                      <a:pt x="243044" y="182183"/>
                      <a:pt x="246917" y="174933"/>
                    </a:cubicBezTo>
                    <a:cubicBezTo>
                      <a:pt x="255792" y="157855"/>
                      <a:pt x="271928" y="149316"/>
                      <a:pt x="294841" y="149316"/>
                    </a:cubicBezTo>
                    <a:close/>
                    <a:moveTo>
                      <a:pt x="79961" y="102933"/>
                    </a:moveTo>
                    <a:cubicBezTo>
                      <a:pt x="36561" y="151742"/>
                      <a:pt x="23815" y="202967"/>
                      <a:pt x="40756" y="259186"/>
                    </a:cubicBezTo>
                    <a:cubicBezTo>
                      <a:pt x="46080" y="276583"/>
                      <a:pt x="54147" y="294464"/>
                      <a:pt x="65118" y="313472"/>
                    </a:cubicBezTo>
                    <a:cubicBezTo>
                      <a:pt x="85930" y="348911"/>
                      <a:pt x="117068" y="387410"/>
                      <a:pt x="160307" y="431225"/>
                    </a:cubicBezTo>
                    <a:cubicBezTo>
                      <a:pt x="162727" y="433641"/>
                      <a:pt x="165147" y="436219"/>
                      <a:pt x="167567" y="438474"/>
                    </a:cubicBezTo>
                    <a:cubicBezTo>
                      <a:pt x="209999" y="480678"/>
                      <a:pt x="248074" y="512090"/>
                      <a:pt x="283246" y="533675"/>
                    </a:cubicBezTo>
                    <a:cubicBezTo>
                      <a:pt x="322773" y="557999"/>
                      <a:pt x="358429" y="569758"/>
                      <a:pt x="391826" y="569758"/>
                    </a:cubicBezTo>
                    <a:cubicBezTo>
                      <a:pt x="430063" y="569758"/>
                      <a:pt x="465880" y="554455"/>
                      <a:pt x="501052" y="523366"/>
                    </a:cubicBezTo>
                    <a:lnTo>
                      <a:pt x="474108" y="496465"/>
                    </a:lnTo>
                    <a:lnTo>
                      <a:pt x="449585" y="471980"/>
                    </a:lnTo>
                    <a:lnTo>
                      <a:pt x="430386" y="452811"/>
                    </a:lnTo>
                    <a:cubicBezTo>
                      <a:pt x="402797" y="473429"/>
                      <a:pt x="377306" y="483417"/>
                      <a:pt x="352460" y="483417"/>
                    </a:cubicBezTo>
                    <a:cubicBezTo>
                      <a:pt x="303090" y="483417"/>
                      <a:pt x="264531" y="444112"/>
                      <a:pt x="220002" y="398525"/>
                    </a:cubicBezTo>
                    <a:lnTo>
                      <a:pt x="198221" y="376295"/>
                    </a:lnTo>
                    <a:cubicBezTo>
                      <a:pt x="134815" y="312344"/>
                      <a:pt x="84317" y="261280"/>
                      <a:pt x="151272" y="174133"/>
                    </a:cubicBezTo>
                    <a:lnTo>
                      <a:pt x="127394" y="150292"/>
                    </a:lnTo>
                    <a:lnTo>
                      <a:pt x="102871" y="125807"/>
                    </a:lnTo>
                    <a:close/>
                    <a:moveTo>
                      <a:pt x="139333" y="47520"/>
                    </a:moveTo>
                    <a:cubicBezTo>
                      <a:pt x="138365" y="47520"/>
                      <a:pt x="137397" y="47681"/>
                      <a:pt x="136429" y="48003"/>
                    </a:cubicBezTo>
                    <a:lnTo>
                      <a:pt x="154499" y="65884"/>
                    </a:lnTo>
                    <a:lnTo>
                      <a:pt x="178215" y="89724"/>
                    </a:lnTo>
                    <a:lnTo>
                      <a:pt x="201125" y="112598"/>
                    </a:lnTo>
                    <a:cubicBezTo>
                      <a:pt x="201448" y="111471"/>
                      <a:pt x="201609" y="110504"/>
                      <a:pt x="201609" y="109538"/>
                    </a:cubicBezTo>
                    <a:cubicBezTo>
                      <a:pt x="201609" y="102933"/>
                      <a:pt x="193865" y="94235"/>
                      <a:pt x="184507" y="84731"/>
                    </a:cubicBezTo>
                    <a:cubicBezTo>
                      <a:pt x="182410" y="82637"/>
                      <a:pt x="180313" y="80543"/>
                      <a:pt x="178215" y="78448"/>
                    </a:cubicBezTo>
                    <a:lnTo>
                      <a:pt x="170632" y="70877"/>
                    </a:lnTo>
                    <a:cubicBezTo>
                      <a:pt x="167244" y="67334"/>
                      <a:pt x="163695" y="63951"/>
                      <a:pt x="160468" y="60890"/>
                    </a:cubicBezTo>
                    <a:cubicBezTo>
                      <a:pt x="152401" y="53319"/>
                      <a:pt x="145141" y="47520"/>
                      <a:pt x="139333" y="47520"/>
                    </a:cubicBezTo>
                    <a:close/>
                    <a:moveTo>
                      <a:pt x="330840" y="33506"/>
                    </a:moveTo>
                    <a:cubicBezTo>
                      <a:pt x="287763" y="33506"/>
                      <a:pt x="247429" y="45265"/>
                      <a:pt x="212580" y="65562"/>
                    </a:cubicBezTo>
                    <a:cubicBezTo>
                      <a:pt x="225164" y="78771"/>
                      <a:pt x="235167" y="92302"/>
                      <a:pt x="235167" y="109538"/>
                    </a:cubicBezTo>
                    <a:cubicBezTo>
                      <a:pt x="235167" y="123391"/>
                      <a:pt x="228552" y="136761"/>
                      <a:pt x="215161" y="150131"/>
                    </a:cubicBezTo>
                    <a:cubicBezTo>
                      <a:pt x="211773" y="153514"/>
                      <a:pt x="207579" y="155125"/>
                      <a:pt x="203223" y="155125"/>
                    </a:cubicBezTo>
                    <a:cubicBezTo>
                      <a:pt x="198866" y="155125"/>
                      <a:pt x="194672" y="153514"/>
                      <a:pt x="191284" y="150131"/>
                    </a:cubicBezTo>
                    <a:lnTo>
                      <a:pt x="154337" y="113243"/>
                    </a:lnTo>
                    <a:cubicBezTo>
                      <a:pt x="151756" y="116303"/>
                      <a:pt x="149174" y="119203"/>
                      <a:pt x="146754" y="122264"/>
                    </a:cubicBezTo>
                    <a:lnTo>
                      <a:pt x="185637" y="161085"/>
                    </a:lnTo>
                    <a:cubicBezTo>
                      <a:pt x="191929" y="167368"/>
                      <a:pt x="192252" y="177194"/>
                      <a:pt x="186605" y="183798"/>
                    </a:cubicBezTo>
                    <a:cubicBezTo>
                      <a:pt x="125297" y="255159"/>
                      <a:pt x="155628" y="285604"/>
                      <a:pt x="221938" y="352777"/>
                    </a:cubicBezTo>
                    <a:lnTo>
                      <a:pt x="244041" y="375167"/>
                    </a:lnTo>
                    <a:cubicBezTo>
                      <a:pt x="284859" y="416889"/>
                      <a:pt x="317127" y="449911"/>
                      <a:pt x="352460" y="449911"/>
                    </a:cubicBezTo>
                    <a:cubicBezTo>
                      <a:pt x="372627" y="449911"/>
                      <a:pt x="394892" y="439279"/>
                      <a:pt x="420706" y="417533"/>
                    </a:cubicBezTo>
                    <a:cubicBezTo>
                      <a:pt x="427482" y="411895"/>
                      <a:pt x="437323" y="412378"/>
                      <a:pt x="443454" y="418499"/>
                    </a:cubicBezTo>
                    <a:lnTo>
                      <a:pt x="477819" y="452811"/>
                    </a:lnTo>
                    <a:cubicBezTo>
                      <a:pt x="480885" y="450394"/>
                      <a:pt x="483789" y="447656"/>
                      <a:pt x="486693" y="445078"/>
                    </a:cubicBezTo>
                    <a:lnTo>
                      <a:pt x="454264" y="412700"/>
                    </a:lnTo>
                    <a:cubicBezTo>
                      <a:pt x="451199" y="409479"/>
                      <a:pt x="449424" y="405290"/>
                      <a:pt x="449424" y="400780"/>
                    </a:cubicBezTo>
                    <a:cubicBezTo>
                      <a:pt x="449424" y="396431"/>
                      <a:pt x="451199" y="392081"/>
                      <a:pt x="454264" y="389021"/>
                    </a:cubicBezTo>
                    <a:cubicBezTo>
                      <a:pt x="468623" y="374684"/>
                      <a:pt x="482498" y="367758"/>
                      <a:pt x="496857" y="367758"/>
                    </a:cubicBezTo>
                    <a:cubicBezTo>
                      <a:pt x="512023" y="367758"/>
                      <a:pt x="524123" y="375167"/>
                      <a:pt x="535578" y="385316"/>
                    </a:cubicBezTo>
                    <a:cubicBezTo>
                      <a:pt x="555261" y="350844"/>
                      <a:pt x="566716" y="311217"/>
                      <a:pt x="566716" y="269012"/>
                    </a:cubicBezTo>
                    <a:cubicBezTo>
                      <a:pt x="566716" y="139178"/>
                      <a:pt x="460879" y="33506"/>
                      <a:pt x="330840" y="33506"/>
                    </a:cubicBezTo>
                    <a:close/>
                    <a:moveTo>
                      <a:pt x="330840" y="0"/>
                    </a:moveTo>
                    <a:cubicBezTo>
                      <a:pt x="479433" y="0"/>
                      <a:pt x="600274" y="120653"/>
                      <a:pt x="600274" y="269012"/>
                    </a:cubicBezTo>
                    <a:cubicBezTo>
                      <a:pt x="600274" y="320399"/>
                      <a:pt x="585593" y="368563"/>
                      <a:pt x="560424" y="409479"/>
                    </a:cubicBezTo>
                    <a:cubicBezTo>
                      <a:pt x="576558" y="425426"/>
                      <a:pt x="591401" y="440729"/>
                      <a:pt x="591401" y="461992"/>
                    </a:cubicBezTo>
                    <a:cubicBezTo>
                      <a:pt x="591401" y="476329"/>
                      <a:pt x="584463" y="490343"/>
                      <a:pt x="570104" y="504680"/>
                    </a:cubicBezTo>
                    <a:cubicBezTo>
                      <a:pt x="567039" y="507902"/>
                      <a:pt x="562683" y="509513"/>
                      <a:pt x="558327" y="509513"/>
                    </a:cubicBezTo>
                    <a:cubicBezTo>
                      <a:pt x="553809" y="509513"/>
                      <a:pt x="549453" y="507902"/>
                      <a:pt x="546388" y="504680"/>
                    </a:cubicBezTo>
                    <a:lnTo>
                      <a:pt x="510571" y="469080"/>
                    </a:lnTo>
                    <a:cubicBezTo>
                      <a:pt x="507667" y="471657"/>
                      <a:pt x="504763" y="474235"/>
                      <a:pt x="501697" y="476651"/>
                    </a:cubicBezTo>
                    <a:lnTo>
                      <a:pt x="536869" y="511768"/>
                    </a:lnTo>
                    <a:cubicBezTo>
                      <a:pt x="543483" y="518372"/>
                      <a:pt x="543483" y="529004"/>
                      <a:pt x="536869" y="535447"/>
                    </a:cubicBezTo>
                    <a:cubicBezTo>
                      <a:pt x="491856" y="580390"/>
                      <a:pt x="443132" y="603264"/>
                      <a:pt x="391826" y="603264"/>
                    </a:cubicBezTo>
                    <a:cubicBezTo>
                      <a:pt x="319708" y="603264"/>
                      <a:pt x="244686" y="561221"/>
                      <a:pt x="149497" y="467630"/>
                    </a:cubicBezTo>
                    <a:cubicBezTo>
                      <a:pt x="147077" y="465375"/>
                      <a:pt x="144818" y="463120"/>
                      <a:pt x="142560" y="460865"/>
                    </a:cubicBezTo>
                    <a:cubicBezTo>
                      <a:pt x="138688" y="456999"/>
                      <a:pt x="134977" y="453294"/>
                      <a:pt x="131427" y="449589"/>
                    </a:cubicBezTo>
                    <a:cubicBezTo>
                      <a:pt x="64150" y="380644"/>
                      <a:pt x="25106" y="322976"/>
                      <a:pt x="8650" y="268851"/>
                    </a:cubicBezTo>
                    <a:cubicBezTo>
                      <a:pt x="-13292" y="196041"/>
                      <a:pt x="6552" y="128224"/>
                      <a:pt x="67699" y="67011"/>
                    </a:cubicBezTo>
                    <a:cubicBezTo>
                      <a:pt x="74314" y="60568"/>
                      <a:pt x="84962" y="60568"/>
                      <a:pt x="91577" y="67011"/>
                    </a:cubicBezTo>
                    <a:lnTo>
                      <a:pt x="122715" y="98262"/>
                    </a:lnTo>
                    <a:cubicBezTo>
                      <a:pt x="125297" y="95201"/>
                      <a:pt x="127878" y="92302"/>
                      <a:pt x="130459" y="89402"/>
                    </a:cubicBezTo>
                    <a:lnTo>
                      <a:pt x="98676" y="57668"/>
                    </a:lnTo>
                    <a:cubicBezTo>
                      <a:pt x="95610" y="54608"/>
                      <a:pt x="93836" y="50259"/>
                      <a:pt x="93836" y="45909"/>
                    </a:cubicBezTo>
                    <a:cubicBezTo>
                      <a:pt x="93836" y="41399"/>
                      <a:pt x="95610" y="37211"/>
                      <a:pt x="98676" y="33989"/>
                    </a:cubicBezTo>
                    <a:cubicBezTo>
                      <a:pt x="112228" y="20619"/>
                      <a:pt x="125458" y="14014"/>
                      <a:pt x="139333" y="14014"/>
                    </a:cubicBezTo>
                    <a:cubicBezTo>
                      <a:pt x="158693" y="14014"/>
                      <a:pt x="173375" y="26418"/>
                      <a:pt x="188218" y="40916"/>
                    </a:cubicBezTo>
                    <a:cubicBezTo>
                      <a:pt x="229520" y="14981"/>
                      <a:pt x="278406" y="0"/>
                      <a:pt x="33084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>
                <a:outerShdw blurRad="152400" dist="63500" dir="2700000" sx="98000" sy="98000" algn="tl" rotWithShape="0">
                  <a:schemeClr val="accent2">
                    <a:lumMod val="50000"/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telephone-24-hours-sign_35049">
                <a:extLst>
                  <a:ext uri="{FF2B5EF4-FFF2-40B4-BE49-F238E27FC236}">
                    <a16:creationId xmlns:a16="http://schemas.microsoft.com/office/drawing/2014/main" id="{E5CB9942-1033-4C97-B51C-ED1C6C8F28A4}"/>
                  </a:ext>
                </a:extLst>
              </p:cNvPr>
              <p:cNvSpPr/>
              <p:nvPr/>
            </p:nvSpPr>
            <p:spPr>
              <a:xfrm>
                <a:off x="1385458" y="3206807"/>
                <a:ext cx="331672" cy="333324"/>
              </a:xfrm>
              <a:custGeom>
                <a:avLst/>
                <a:gdLst>
                  <a:gd name="connsiteX0" fmla="*/ 496857 w 600274"/>
                  <a:gd name="connsiteY0" fmla="*/ 401263 h 603264"/>
                  <a:gd name="connsiteX1" fmla="*/ 491533 w 600274"/>
                  <a:gd name="connsiteY1" fmla="*/ 402552 h 603264"/>
                  <a:gd name="connsiteX2" fmla="*/ 510409 w 600274"/>
                  <a:gd name="connsiteY2" fmla="*/ 421238 h 603264"/>
                  <a:gd name="connsiteX3" fmla="*/ 534126 w 600274"/>
                  <a:gd name="connsiteY3" fmla="*/ 445078 h 603264"/>
                  <a:gd name="connsiteX4" fmla="*/ 556552 w 600274"/>
                  <a:gd name="connsiteY4" fmla="*/ 467469 h 603264"/>
                  <a:gd name="connsiteX5" fmla="*/ 557842 w 600274"/>
                  <a:gd name="connsiteY5" fmla="*/ 462153 h 603264"/>
                  <a:gd name="connsiteX6" fmla="*/ 540902 w 600274"/>
                  <a:gd name="connsiteY6" fmla="*/ 437185 h 603264"/>
                  <a:gd name="connsiteX7" fmla="*/ 535094 w 600274"/>
                  <a:gd name="connsiteY7" fmla="*/ 431547 h 603264"/>
                  <a:gd name="connsiteX8" fmla="*/ 527672 w 600274"/>
                  <a:gd name="connsiteY8" fmla="*/ 423976 h 603264"/>
                  <a:gd name="connsiteX9" fmla="*/ 516701 w 600274"/>
                  <a:gd name="connsiteY9" fmla="*/ 413345 h 603264"/>
                  <a:gd name="connsiteX10" fmla="*/ 496857 w 600274"/>
                  <a:gd name="connsiteY10" fmla="*/ 401263 h 603264"/>
                  <a:gd name="connsiteX11" fmla="*/ 434386 w 600274"/>
                  <a:gd name="connsiteY11" fmla="*/ 191883 h 603264"/>
                  <a:gd name="connsiteX12" fmla="*/ 400019 w 600274"/>
                  <a:gd name="connsiteY12" fmla="*/ 250997 h 603264"/>
                  <a:gd name="connsiteX13" fmla="*/ 404376 w 600274"/>
                  <a:gd name="connsiteY13" fmla="*/ 258406 h 603264"/>
                  <a:gd name="connsiteX14" fmla="*/ 430191 w 600274"/>
                  <a:gd name="connsiteY14" fmla="*/ 258406 h 603264"/>
                  <a:gd name="connsiteX15" fmla="*/ 438743 w 600274"/>
                  <a:gd name="connsiteY15" fmla="*/ 249869 h 603264"/>
                  <a:gd name="connsiteX16" fmla="*/ 438743 w 600274"/>
                  <a:gd name="connsiteY16" fmla="*/ 193010 h 603264"/>
                  <a:gd name="connsiteX17" fmla="*/ 434386 w 600274"/>
                  <a:gd name="connsiteY17" fmla="*/ 191883 h 603264"/>
                  <a:gd name="connsiteX18" fmla="*/ 442292 w 600274"/>
                  <a:gd name="connsiteY18" fmla="*/ 151292 h 603264"/>
                  <a:gd name="connsiteX19" fmla="*/ 463267 w 600274"/>
                  <a:gd name="connsiteY19" fmla="*/ 151292 h 603264"/>
                  <a:gd name="connsiteX20" fmla="*/ 471819 w 600274"/>
                  <a:gd name="connsiteY20" fmla="*/ 159668 h 603264"/>
                  <a:gd name="connsiteX21" fmla="*/ 471819 w 600274"/>
                  <a:gd name="connsiteY21" fmla="*/ 249869 h 603264"/>
                  <a:gd name="connsiteX22" fmla="*/ 480209 w 600274"/>
                  <a:gd name="connsiteY22" fmla="*/ 258406 h 603264"/>
                  <a:gd name="connsiteX23" fmla="*/ 482790 w 600274"/>
                  <a:gd name="connsiteY23" fmla="*/ 258406 h 603264"/>
                  <a:gd name="connsiteX24" fmla="*/ 491180 w 600274"/>
                  <a:gd name="connsiteY24" fmla="*/ 266782 h 603264"/>
                  <a:gd name="connsiteX25" fmla="*/ 491180 w 600274"/>
                  <a:gd name="connsiteY25" fmla="*/ 276285 h 603264"/>
                  <a:gd name="connsiteX26" fmla="*/ 482790 w 600274"/>
                  <a:gd name="connsiteY26" fmla="*/ 284822 h 603264"/>
                  <a:gd name="connsiteX27" fmla="*/ 480209 w 600274"/>
                  <a:gd name="connsiteY27" fmla="*/ 284822 h 603264"/>
                  <a:gd name="connsiteX28" fmla="*/ 471819 w 600274"/>
                  <a:gd name="connsiteY28" fmla="*/ 293198 h 603264"/>
                  <a:gd name="connsiteX29" fmla="*/ 471819 w 600274"/>
                  <a:gd name="connsiteY29" fmla="*/ 313171 h 603264"/>
                  <a:gd name="connsiteX30" fmla="*/ 463267 w 600274"/>
                  <a:gd name="connsiteY30" fmla="*/ 321708 h 603264"/>
                  <a:gd name="connsiteX31" fmla="*/ 447133 w 600274"/>
                  <a:gd name="connsiteY31" fmla="*/ 321708 h 603264"/>
                  <a:gd name="connsiteX32" fmla="*/ 438743 w 600274"/>
                  <a:gd name="connsiteY32" fmla="*/ 313171 h 603264"/>
                  <a:gd name="connsiteX33" fmla="*/ 438743 w 600274"/>
                  <a:gd name="connsiteY33" fmla="*/ 293198 h 603264"/>
                  <a:gd name="connsiteX34" fmla="*/ 430191 w 600274"/>
                  <a:gd name="connsiteY34" fmla="*/ 284822 h 603264"/>
                  <a:gd name="connsiteX35" fmla="*/ 379206 w 600274"/>
                  <a:gd name="connsiteY35" fmla="*/ 284822 h 603264"/>
                  <a:gd name="connsiteX36" fmla="*/ 370654 w 600274"/>
                  <a:gd name="connsiteY36" fmla="*/ 276285 h 603264"/>
                  <a:gd name="connsiteX37" fmla="*/ 370654 w 600274"/>
                  <a:gd name="connsiteY37" fmla="*/ 263722 h 603264"/>
                  <a:gd name="connsiteX38" fmla="*/ 375172 w 600274"/>
                  <a:gd name="connsiteY38" fmla="*/ 248097 h 603264"/>
                  <a:gd name="connsiteX39" fmla="*/ 429546 w 600274"/>
                  <a:gd name="connsiteY39" fmla="*/ 158379 h 603264"/>
                  <a:gd name="connsiteX40" fmla="*/ 442292 w 600274"/>
                  <a:gd name="connsiteY40" fmla="*/ 151292 h 603264"/>
                  <a:gd name="connsiteX41" fmla="*/ 294841 w 600274"/>
                  <a:gd name="connsiteY41" fmla="*/ 149316 h 603264"/>
                  <a:gd name="connsiteX42" fmla="*/ 338247 w 600274"/>
                  <a:gd name="connsiteY42" fmla="*/ 164300 h 603264"/>
                  <a:gd name="connsiteX43" fmla="*/ 354383 w 600274"/>
                  <a:gd name="connsiteY43" fmla="*/ 204256 h 603264"/>
                  <a:gd name="connsiteX44" fmla="*/ 342926 w 600274"/>
                  <a:gd name="connsiteY44" fmla="*/ 238089 h 603264"/>
                  <a:gd name="connsiteX45" fmla="*/ 318400 w 600274"/>
                  <a:gd name="connsiteY45" fmla="*/ 260001 h 603264"/>
                  <a:gd name="connsiteX46" fmla="*/ 304845 w 600274"/>
                  <a:gd name="connsiteY46" fmla="*/ 269506 h 603264"/>
                  <a:gd name="connsiteX47" fmla="*/ 287580 w 600274"/>
                  <a:gd name="connsiteY47" fmla="*/ 282557 h 603264"/>
                  <a:gd name="connsiteX48" fmla="*/ 283223 w 600274"/>
                  <a:gd name="connsiteY48" fmla="*/ 286907 h 603264"/>
                  <a:gd name="connsiteX49" fmla="*/ 288064 w 600274"/>
                  <a:gd name="connsiteY49" fmla="*/ 291901 h 603264"/>
                  <a:gd name="connsiteX50" fmla="*/ 346154 w 600274"/>
                  <a:gd name="connsiteY50" fmla="*/ 291901 h 603264"/>
                  <a:gd name="connsiteX51" fmla="*/ 354706 w 600274"/>
                  <a:gd name="connsiteY51" fmla="*/ 300440 h 603264"/>
                  <a:gd name="connsiteX52" fmla="*/ 354706 w 600274"/>
                  <a:gd name="connsiteY52" fmla="*/ 313168 h 603264"/>
                  <a:gd name="connsiteX53" fmla="*/ 346154 w 600274"/>
                  <a:gd name="connsiteY53" fmla="*/ 321707 h 603264"/>
                  <a:gd name="connsiteX54" fmla="*/ 245465 w 600274"/>
                  <a:gd name="connsiteY54" fmla="*/ 321707 h 603264"/>
                  <a:gd name="connsiteX55" fmla="*/ 237558 w 600274"/>
                  <a:gd name="connsiteY55" fmla="*/ 313168 h 603264"/>
                  <a:gd name="connsiteX56" fmla="*/ 244980 w 600274"/>
                  <a:gd name="connsiteY56" fmla="*/ 287873 h 603264"/>
                  <a:gd name="connsiteX57" fmla="*/ 279028 w 600274"/>
                  <a:gd name="connsiteY57" fmla="*/ 251623 h 603264"/>
                  <a:gd name="connsiteX58" fmla="*/ 309202 w 600274"/>
                  <a:gd name="connsiteY58" fmla="*/ 227778 h 603264"/>
                  <a:gd name="connsiteX59" fmla="*/ 319852 w 600274"/>
                  <a:gd name="connsiteY59" fmla="*/ 203128 h 603264"/>
                  <a:gd name="connsiteX60" fmla="*/ 313720 w 600274"/>
                  <a:gd name="connsiteY60" fmla="*/ 184922 h 603264"/>
                  <a:gd name="connsiteX61" fmla="*/ 296455 w 600274"/>
                  <a:gd name="connsiteY61" fmla="*/ 177833 h 603264"/>
                  <a:gd name="connsiteX62" fmla="*/ 275478 w 600274"/>
                  <a:gd name="connsiteY62" fmla="*/ 189272 h 603264"/>
                  <a:gd name="connsiteX63" fmla="*/ 272412 w 600274"/>
                  <a:gd name="connsiteY63" fmla="*/ 201839 h 603264"/>
                  <a:gd name="connsiteX64" fmla="*/ 263214 w 600274"/>
                  <a:gd name="connsiteY64" fmla="*/ 210378 h 603264"/>
                  <a:gd name="connsiteX65" fmla="*/ 247401 w 600274"/>
                  <a:gd name="connsiteY65" fmla="*/ 210378 h 603264"/>
                  <a:gd name="connsiteX66" fmla="*/ 239494 w 600274"/>
                  <a:gd name="connsiteY66" fmla="*/ 201839 h 603264"/>
                  <a:gd name="connsiteX67" fmla="*/ 246917 w 600274"/>
                  <a:gd name="connsiteY67" fmla="*/ 174933 h 603264"/>
                  <a:gd name="connsiteX68" fmla="*/ 294841 w 600274"/>
                  <a:gd name="connsiteY68" fmla="*/ 149316 h 603264"/>
                  <a:gd name="connsiteX69" fmla="*/ 79961 w 600274"/>
                  <a:gd name="connsiteY69" fmla="*/ 102933 h 603264"/>
                  <a:gd name="connsiteX70" fmla="*/ 40756 w 600274"/>
                  <a:gd name="connsiteY70" fmla="*/ 259186 h 603264"/>
                  <a:gd name="connsiteX71" fmla="*/ 65118 w 600274"/>
                  <a:gd name="connsiteY71" fmla="*/ 313472 h 603264"/>
                  <a:gd name="connsiteX72" fmla="*/ 160307 w 600274"/>
                  <a:gd name="connsiteY72" fmla="*/ 431225 h 603264"/>
                  <a:gd name="connsiteX73" fmla="*/ 167567 w 600274"/>
                  <a:gd name="connsiteY73" fmla="*/ 438474 h 603264"/>
                  <a:gd name="connsiteX74" fmla="*/ 283246 w 600274"/>
                  <a:gd name="connsiteY74" fmla="*/ 533675 h 603264"/>
                  <a:gd name="connsiteX75" fmla="*/ 391826 w 600274"/>
                  <a:gd name="connsiteY75" fmla="*/ 569758 h 603264"/>
                  <a:gd name="connsiteX76" fmla="*/ 501052 w 600274"/>
                  <a:gd name="connsiteY76" fmla="*/ 523366 h 603264"/>
                  <a:gd name="connsiteX77" fmla="*/ 474108 w 600274"/>
                  <a:gd name="connsiteY77" fmla="*/ 496465 h 603264"/>
                  <a:gd name="connsiteX78" fmla="*/ 449585 w 600274"/>
                  <a:gd name="connsiteY78" fmla="*/ 471980 h 603264"/>
                  <a:gd name="connsiteX79" fmla="*/ 430386 w 600274"/>
                  <a:gd name="connsiteY79" fmla="*/ 452811 h 603264"/>
                  <a:gd name="connsiteX80" fmla="*/ 352460 w 600274"/>
                  <a:gd name="connsiteY80" fmla="*/ 483417 h 603264"/>
                  <a:gd name="connsiteX81" fmla="*/ 220002 w 600274"/>
                  <a:gd name="connsiteY81" fmla="*/ 398525 h 603264"/>
                  <a:gd name="connsiteX82" fmla="*/ 198221 w 600274"/>
                  <a:gd name="connsiteY82" fmla="*/ 376295 h 603264"/>
                  <a:gd name="connsiteX83" fmla="*/ 151272 w 600274"/>
                  <a:gd name="connsiteY83" fmla="*/ 174133 h 603264"/>
                  <a:gd name="connsiteX84" fmla="*/ 127394 w 600274"/>
                  <a:gd name="connsiteY84" fmla="*/ 150292 h 603264"/>
                  <a:gd name="connsiteX85" fmla="*/ 102871 w 600274"/>
                  <a:gd name="connsiteY85" fmla="*/ 125807 h 603264"/>
                  <a:gd name="connsiteX86" fmla="*/ 139333 w 600274"/>
                  <a:gd name="connsiteY86" fmla="*/ 47520 h 603264"/>
                  <a:gd name="connsiteX87" fmla="*/ 136429 w 600274"/>
                  <a:gd name="connsiteY87" fmla="*/ 48003 h 603264"/>
                  <a:gd name="connsiteX88" fmla="*/ 154499 w 600274"/>
                  <a:gd name="connsiteY88" fmla="*/ 65884 h 603264"/>
                  <a:gd name="connsiteX89" fmla="*/ 178215 w 600274"/>
                  <a:gd name="connsiteY89" fmla="*/ 89724 h 603264"/>
                  <a:gd name="connsiteX90" fmla="*/ 201125 w 600274"/>
                  <a:gd name="connsiteY90" fmla="*/ 112598 h 603264"/>
                  <a:gd name="connsiteX91" fmla="*/ 201609 w 600274"/>
                  <a:gd name="connsiteY91" fmla="*/ 109538 h 603264"/>
                  <a:gd name="connsiteX92" fmla="*/ 184507 w 600274"/>
                  <a:gd name="connsiteY92" fmla="*/ 84731 h 603264"/>
                  <a:gd name="connsiteX93" fmla="*/ 178215 w 600274"/>
                  <a:gd name="connsiteY93" fmla="*/ 78448 h 603264"/>
                  <a:gd name="connsiteX94" fmla="*/ 170632 w 600274"/>
                  <a:gd name="connsiteY94" fmla="*/ 70877 h 603264"/>
                  <a:gd name="connsiteX95" fmla="*/ 160468 w 600274"/>
                  <a:gd name="connsiteY95" fmla="*/ 60890 h 603264"/>
                  <a:gd name="connsiteX96" fmla="*/ 139333 w 600274"/>
                  <a:gd name="connsiteY96" fmla="*/ 47520 h 603264"/>
                  <a:gd name="connsiteX97" fmla="*/ 330840 w 600274"/>
                  <a:gd name="connsiteY97" fmla="*/ 33506 h 603264"/>
                  <a:gd name="connsiteX98" fmla="*/ 212580 w 600274"/>
                  <a:gd name="connsiteY98" fmla="*/ 65562 h 603264"/>
                  <a:gd name="connsiteX99" fmla="*/ 235167 w 600274"/>
                  <a:gd name="connsiteY99" fmla="*/ 109538 h 603264"/>
                  <a:gd name="connsiteX100" fmla="*/ 215161 w 600274"/>
                  <a:gd name="connsiteY100" fmla="*/ 150131 h 603264"/>
                  <a:gd name="connsiteX101" fmla="*/ 203223 w 600274"/>
                  <a:gd name="connsiteY101" fmla="*/ 155125 h 603264"/>
                  <a:gd name="connsiteX102" fmla="*/ 191284 w 600274"/>
                  <a:gd name="connsiteY102" fmla="*/ 150131 h 603264"/>
                  <a:gd name="connsiteX103" fmla="*/ 154337 w 600274"/>
                  <a:gd name="connsiteY103" fmla="*/ 113243 h 603264"/>
                  <a:gd name="connsiteX104" fmla="*/ 146754 w 600274"/>
                  <a:gd name="connsiteY104" fmla="*/ 122264 h 603264"/>
                  <a:gd name="connsiteX105" fmla="*/ 185637 w 600274"/>
                  <a:gd name="connsiteY105" fmla="*/ 161085 h 603264"/>
                  <a:gd name="connsiteX106" fmla="*/ 186605 w 600274"/>
                  <a:gd name="connsiteY106" fmla="*/ 183798 h 603264"/>
                  <a:gd name="connsiteX107" fmla="*/ 221938 w 600274"/>
                  <a:gd name="connsiteY107" fmla="*/ 352777 h 603264"/>
                  <a:gd name="connsiteX108" fmla="*/ 244041 w 600274"/>
                  <a:gd name="connsiteY108" fmla="*/ 375167 h 603264"/>
                  <a:gd name="connsiteX109" fmla="*/ 352460 w 600274"/>
                  <a:gd name="connsiteY109" fmla="*/ 449911 h 603264"/>
                  <a:gd name="connsiteX110" fmla="*/ 420706 w 600274"/>
                  <a:gd name="connsiteY110" fmla="*/ 417533 h 603264"/>
                  <a:gd name="connsiteX111" fmla="*/ 443454 w 600274"/>
                  <a:gd name="connsiteY111" fmla="*/ 418499 h 603264"/>
                  <a:gd name="connsiteX112" fmla="*/ 477819 w 600274"/>
                  <a:gd name="connsiteY112" fmla="*/ 452811 h 603264"/>
                  <a:gd name="connsiteX113" fmla="*/ 486693 w 600274"/>
                  <a:gd name="connsiteY113" fmla="*/ 445078 h 603264"/>
                  <a:gd name="connsiteX114" fmla="*/ 454264 w 600274"/>
                  <a:gd name="connsiteY114" fmla="*/ 412700 h 603264"/>
                  <a:gd name="connsiteX115" fmla="*/ 449424 w 600274"/>
                  <a:gd name="connsiteY115" fmla="*/ 400780 h 603264"/>
                  <a:gd name="connsiteX116" fmla="*/ 454264 w 600274"/>
                  <a:gd name="connsiteY116" fmla="*/ 389021 h 603264"/>
                  <a:gd name="connsiteX117" fmla="*/ 496857 w 600274"/>
                  <a:gd name="connsiteY117" fmla="*/ 367758 h 603264"/>
                  <a:gd name="connsiteX118" fmla="*/ 535578 w 600274"/>
                  <a:gd name="connsiteY118" fmla="*/ 385316 h 603264"/>
                  <a:gd name="connsiteX119" fmla="*/ 566716 w 600274"/>
                  <a:gd name="connsiteY119" fmla="*/ 269012 h 603264"/>
                  <a:gd name="connsiteX120" fmla="*/ 330840 w 600274"/>
                  <a:gd name="connsiteY120" fmla="*/ 33506 h 603264"/>
                  <a:gd name="connsiteX121" fmla="*/ 330840 w 600274"/>
                  <a:gd name="connsiteY121" fmla="*/ 0 h 603264"/>
                  <a:gd name="connsiteX122" fmla="*/ 600274 w 600274"/>
                  <a:gd name="connsiteY122" fmla="*/ 269012 h 603264"/>
                  <a:gd name="connsiteX123" fmla="*/ 560424 w 600274"/>
                  <a:gd name="connsiteY123" fmla="*/ 409479 h 603264"/>
                  <a:gd name="connsiteX124" fmla="*/ 591401 w 600274"/>
                  <a:gd name="connsiteY124" fmla="*/ 461992 h 603264"/>
                  <a:gd name="connsiteX125" fmla="*/ 570104 w 600274"/>
                  <a:gd name="connsiteY125" fmla="*/ 504680 h 603264"/>
                  <a:gd name="connsiteX126" fmla="*/ 558327 w 600274"/>
                  <a:gd name="connsiteY126" fmla="*/ 509513 h 603264"/>
                  <a:gd name="connsiteX127" fmla="*/ 546388 w 600274"/>
                  <a:gd name="connsiteY127" fmla="*/ 504680 h 603264"/>
                  <a:gd name="connsiteX128" fmla="*/ 510571 w 600274"/>
                  <a:gd name="connsiteY128" fmla="*/ 469080 h 603264"/>
                  <a:gd name="connsiteX129" fmla="*/ 501697 w 600274"/>
                  <a:gd name="connsiteY129" fmla="*/ 476651 h 603264"/>
                  <a:gd name="connsiteX130" fmla="*/ 536869 w 600274"/>
                  <a:gd name="connsiteY130" fmla="*/ 511768 h 603264"/>
                  <a:gd name="connsiteX131" fmla="*/ 536869 w 600274"/>
                  <a:gd name="connsiteY131" fmla="*/ 535447 h 603264"/>
                  <a:gd name="connsiteX132" fmla="*/ 391826 w 600274"/>
                  <a:gd name="connsiteY132" fmla="*/ 603264 h 603264"/>
                  <a:gd name="connsiteX133" fmla="*/ 149497 w 600274"/>
                  <a:gd name="connsiteY133" fmla="*/ 467630 h 603264"/>
                  <a:gd name="connsiteX134" fmla="*/ 142560 w 600274"/>
                  <a:gd name="connsiteY134" fmla="*/ 460865 h 603264"/>
                  <a:gd name="connsiteX135" fmla="*/ 131427 w 600274"/>
                  <a:gd name="connsiteY135" fmla="*/ 449589 h 603264"/>
                  <a:gd name="connsiteX136" fmla="*/ 8650 w 600274"/>
                  <a:gd name="connsiteY136" fmla="*/ 268851 h 603264"/>
                  <a:gd name="connsiteX137" fmla="*/ 67699 w 600274"/>
                  <a:gd name="connsiteY137" fmla="*/ 67011 h 603264"/>
                  <a:gd name="connsiteX138" fmla="*/ 91577 w 600274"/>
                  <a:gd name="connsiteY138" fmla="*/ 67011 h 603264"/>
                  <a:gd name="connsiteX139" fmla="*/ 122715 w 600274"/>
                  <a:gd name="connsiteY139" fmla="*/ 98262 h 603264"/>
                  <a:gd name="connsiteX140" fmla="*/ 130459 w 600274"/>
                  <a:gd name="connsiteY140" fmla="*/ 89402 h 603264"/>
                  <a:gd name="connsiteX141" fmla="*/ 98676 w 600274"/>
                  <a:gd name="connsiteY141" fmla="*/ 57668 h 603264"/>
                  <a:gd name="connsiteX142" fmla="*/ 93836 w 600274"/>
                  <a:gd name="connsiteY142" fmla="*/ 45909 h 603264"/>
                  <a:gd name="connsiteX143" fmla="*/ 98676 w 600274"/>
                  <a:gd name="connsiteY143" fmla="*/ 33989 h 603264"/>
                  <a:gd name="connsiteX144" fmla="*/ 139333 w 600274"/>
                  <a:gd name="connsiteY144" fmla="*/ 14014 h 603264"/>
                  <a:gd name="connsiteX145" fmla="*/ 188218 w 600274"/>
                  <a:gd name="connsiteY145" fmla="*/ 40916 h 603264"/>
                  <a:gd name="connsiteX146" fmla="*/ 330840 w 600274"/>
                  <a:gd name="connsiteY146" fmla="*/ 0 h 603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</a:cxnLst>
                <a:rect l="l" t="t" r="r" b="b"/>
                <a:pathLst>
                  <a:path w="600274" h="603264">
                    <a:moveTo>
                      <a:pt x="496857" y="401263"/>
                    </a:moveTo>
                    <a:cubicBezTo>
                      <a:pt x="495244" y="401263"/>
                      <a:pt x="493308" y="401747"/>
                      <a:pt x="491533" y="402552"/>
                    </a:cubicBezTo>
                    <a:lnTo>
                      <a:pt x="510409" y="421238"/>
                    </a:lnTo>
                    <a:lnTo>
                      <a:pt x="534126" y="445078"/>
                    </a:lnTo>
                    <a:lnTo>
                      <a:pt x="556552" y="467469"/>
                    </a:lnTo>
                    <a:cubicBezTo>
                      <a:pt x="557358" y="465697"/>
                      <a:pt x="557842" y="463764"/>
                      <a:pt x="557842" y="462153"/>
                    </a:cubicBezTo>
                    <a:cubicBezTo>
                      <a:pt x="557842" y="455388"/>
                      <a:pt x="550098" y="446528"/>
                      <a:pt x="540902" y="437185"/>
                    </a:cubicBezTo>
                    <a:cubicBezTo>
                      <a:pt x="538966" y="435252"/>
                      <a:pt x="537030" y="433480"/>
                      <a:pt x="535094" y="431547"/>
                    </a:cubicBezTo>
                    <a:lnTo>
                      <a:pt x="527672" y="423976"/>
                    </a:lnTo>
                    <a:cubicBezTo>
                      <a:pt x="523962" y="420271"/>
                      <a:pt x="520251" y="416566"/>
                      <a:pt x="516701" y="413345"/>
                    </a:cubicBezTo>
                    <a:cubicBezTo>
                      <a:pt x="509280" y="406418"/>
                      <a:pt x="502342" y="401263"/>
                      <a:pt x="496857" y="401263"/>
                    </a:cubicBezTo>
                    <a:close/>
                    <a:moveTo>
                      <a:pt x="434386" y="191883"/>
                    </a:moveTo>
                    <a:lnTo>
                      <a:pt x="400019" y="250997"/>
                    </a:lnTo>
                    <a:cubicBezTo>
                      <a:pt x="397760" y="255024"/>
                      <a:pt x="399697" y="258406"/>
                      <a:pt x="404376" y="258406"/>
                    </a:cubicBezTo>
                    <a:lnTo>
                      <a:pt x="430191" y="258406"/>
                    </a:lnTo>
                    <a:cubicBezTo>
                      <a:pt x="434870" y="258406"/>
                      <a:pt x="438743" y="254540"/>
                      <a:pt x="438743" y="249869"/>
                    </a:cubicBezTo>
                    <a:lnTo>
                      <a:pt x="438743" y="193010"/>
                    </a:lnTo>
                    <a:cubicBezTo>
                      <a:pt x="438743" y="188339"/>
                      <a:pt x="436806" y="187856"/>
                      <a:pt x="434386" y="191883"/>
                    </a:cubicBezTo>
                    <a:close/>
                    <a:moveTo>
                      <a:pt x="442292" y="151292"/>
                    </a:moveTo>
                    <a:lnTo>
                      <a:pt x="463267" y="151292"/>
                    </a:lnTo>
                    <a:cubicBezTo>
                      <a:pt x="467946" y="151292"/>
                      <a:pt x="471819" y="154997"/>
                      <a:pt x="471819" y="159668"/>
                    </a:cubicBezTo>
                    <a:lnTo>
                      <a:pt x="471819" y="249869"/>
                    </a:lnTo>
                    <a:cubicBezTo>
                      <a:pt x="471819" y="254540"/>
                      <a:pt x="475530" y="258406"/>
                      <a:pt x="480209" y="258406"/>
                    </a:cubicBezTo>
                    <a:lnTo>
                      <a:pt x="482790" y="258406"/>
                    </a:lnTo>
                    <a:cubicBezTo>
                      <a:pt x="487469" y="258406"/>
                      <a:pt x="491180" y="262111"/>
                      <a:pt x="491180" y="266782"/>
                    </a:cubicBezTo>
                    <a:lnTo>
                      <a:pt x="491180" y="276285"/>
                    </a:lnTo>
                    <a:cubicBezTo>
                      <a:pt x="491180" y="280956"/>
                      <a:pt x="487469" y="284822"/>
                      <a:pt x="482790" y="284822"/>
                    </a:cubicBezTo>
                    <a:lnTo>
                      <a:pt x="480209" y="284822"/>
                    </a:lnTo>
                    <a:cubicBezTo>
                      <a:pt x="475530" y="284822"/>
                      <a:pt x="471819" y="288527"/>
                      <a:pt x="471819" y="293198"/>
                    </a:cubicBezTo>
                    <a:lnTo>
                      <a:pt x="471819" y="313171"/>
                    </a:lnTo>
                    <a:cubicBezTo>
                      <a:pt x="471819" y="317842"/>
                      <a:pt x="467946" y="321708"/>
                      <a:pt x="463267" y="321708"/>
                    </a:cubicBezTo>
                    <a:lnTo>
                      <a:pt x="447133" y="321708"/>
                    </a:lnTo>
                    <a:cubicBezTo>
                      <a:pt x="442454" y="321708"/>
                      <a:pt x="438743" y="317842"/>
                      <a:pt x="438743" y="313171"/>
                    </a:cubicBezTo>
                    <a:lnTo>
                      <a:pt x="438743" y="293198"/>
                    </a:lnTo>
                    <a:cubicBezTo>
                      <a:pt x="438743" y="288527"/>
                      <a:pt x="434870" y="284822"/>
                      <a:pt x="430191" y="284822"/>
                    </a:cubicBezTo>
                    <a:lnTo>
                      <a:pt x="379206" y="284822"/>
                    </a:lnTo>
                    <a:cubicBezTo>
                      <a:pt x="374527" y="284822"/>
                      <a:pt x="370654" y="280956"/>
                      <a:pt x="370654" y="276285"/>
                    </a:cubicBezTo>
                    <a:lnTo>
                      <a:pt x="370654" y="263722"/>
                    </a:lnTo>
                    <a:cubicBezTo>
                      <a:pt x="370654" y="259050"/>
                      <a:pt x="372752" y="252124"/>
                      <a:pt x="375172" y="248097"/>
                    </a:cubicBezTo>
                    <a:lnTo>
                      <a:pt x="429546" y="158379"/>
                    </a:lnTo>
                    <a:cubicBezTo>
                      <a:pt x="431966" y="154514"/>
                      <a:pt x="437613" y="151292"/>
                      <a:pt x="442292" y="151292"/>
                    </a:cubicBezTo>
                    <a:close/>
                    <a:moveTo>
                      <a:pt x="294841" y="149316"/>
                    </a:moveTo>
                    <a:cubicBezTo>
                      <a:pt x="313075" y="149316"/>
                      <a:pt x="327436" y="154311"/>
                      <a:pt x="338247" y="164300"/>
                    </a:cubicBezTo>
                    <a:cubicBezTo>
                      <a:pt x="349058" y="174450"/>
                      <a:pt x="354383" y="187661"/>
                      <a:pt x="354383" y="204256"/>
                    </a:cubicBezTo>
                    <a:cubicBezTo>
                      <a:pt x="354383" y="216984"/>
                      <a:pt x="350672" y="228261"/>
                      <a:pt x="342926" y="238089"/>
                    </a:cubicBezTo>
                    <a:cubicBezTo>
                      <a:pt x="338086" y="244695"/>
                      <a:pt x="329856" y="251945"/>
                      <a:pt x="318400" y="260001"/>
                    </a:cubicBezTo>
                    <a:lnTo>
                      <a:pt x="304845" y="269506"/>
                    </a:lnTo>
                    <a:cubicBezTo>
                      <a:pt x="296455" y="275629"/>
                      <a:pt x="290646" y="279979"/>
                      <a:pt x="287580" y="282557"/>
                    </a:cubicBezTo>
                    <a:cubicBezTo>
                      <a:pt x="285966" y="284007"/>
                      <a:pt x="284514" y="285457"/>
                      <a:pt x="283223" y="286907"/>
                    </a:cubicBezTo>
                    <a:cubicBezTo>
                      <a:pt x="280964" y="289484"/>
                      <a:pt x="283384" y="291901"/>
                      <a:pt x="288064" y="291901"/>
                    </a:cubicBezTo>
                    <a:lnTo>
                      <a:pt x="346154" y="291901"/>
                    </a:lnTo>
                    <a:cubicBezTo>
                      <a:pt x="350833" y="291901"/>
                      <a:pt x="354544" y="295768"/>
                      <a:pt x="354706" y="300440"/>
                    </a:cubicBezTo>
                    <a:lnTo>
                      <a:pt x="354706" y="313168"/>
                    </a:lnTo>
                    <a:cubicBezTo>
                      <a:pt x="354706" y="317840"/>
                      <a:pt x="350833" y="321707"/>
                      <a:pt x="346154" y="321707"/>
                    </a:cubicBezTo>
                    <a:lnTo>
                      <a:pt x="245465" y="321707"/>
                    </a:lnTo>
                    <a:cubicBezTo>
                      <a:pt x="240785" y="321707"/>
                      <a:pt x="237074" y="317840"/>
                      <a:pt x="237558" y="313168"/>
                    </a:cubicBezTo>
                    <a:cubicBezTo>
                      <a:pt x="238687" y="304146"/>
                      <a:pt x="241108" y="295768"/>
                      <a:pt x="244980" y="287873"/>
                    </a:cubicBezTo>
                    <a:cubicBezTo>
                      <a:pt x="249821" y="276434"/>
                      <a:pt x="261117" y="264351"/>
                      <a:pt x="279028" y="251623"/>
                    </a:cubicBezTo>
                    <a:cubicBezTo>
                      <a:pt x="294680" y="240506"/>
                      <a:pt x="304684" y="232450"/>
                      <a:pt x="309202" y="227778"/>
                    </a:cubicBezTo>
                    <a:cubicBezTo>
                      <a:pt x="316302" y="220206"/>
                      <a:pt x="319852" y="211989"/>
                      <a:pt x="319852" y="203128"/>
                    </a:cubicBezTo>
                    <a:cubicBezTo>
                      <a:pt x="319852" y="195878"/>
                      <a:pt x="317754" y="189755"/>
                      <a:pt x="313720" y="184922"/>
                    </a:cubicBezTo>
                    <a:cubicBezTo>
                      <a:pt x="309686" y="180250"/>
                      <a:pt x="304038" y="177833"/>
                      <a:pt x="296455" y="177833"/>
                    </a:cubicBezTo>
                    <a:cubicBezTo>
                      <a:pt x="286289" y="177833"/>
                      <a:pt x="279189" y="181539"/>
                      <a:pt x="275478" y="189272"/>
                    </a:cubicBezTo>
                    <a:cubicBezTo>
                      <a:pt x="274025" y="192333"/>
                      <a:pt x="273057" y="196522"/>
                      <a:pt x="272412" y="201839"/>
                    </a:cubicBezTo>
                    <a:cubicBezTo>
                      <a:pt x="271766" y="206511"/>
                      <a:pt x="267894" y="210378"/>
                      <a:pt x="263214" y="210378"/>
                    </a:cubicBezTo>
                    <a:lnTo>
                      <a:pt x="247401" y="210378"/>
                    </a:lnTo>
                    <a:cubicBezTo>
                      <a:pt x="242721" y="210378"/>
                      <a:pt x="239010" y="206511"/>
                      <a:pt x="239494" y="201839"/>
                    </a:cubicBezTo>
                    <a:cubicBezTo>
                      <a:pt x="240624" y="191044"/>
                      <a:pt x="243044" y="182183"/>
                      <a:pt x="246917" y="174933"/>
                    </a:cubicBezTo>
                    <a:cubicBezTo>
                      <a:pt x="255792" y="157855"/>
                      <a:pt x="271928" y="149316"/>
                      <a:pt x="294841" y="149316"/>
                    </a:cubicBezTo>
                    <a:close/>
                    <a:moveTo>
                      <a:pt x="79961" y="102933"/>
                    </a:moveTo>
                    <a:cubicBezTo>
                      <a:pt x="36561" y="151742"/>
                      <a:pt x="23815" y="202967"/>
                      <a:pt x="40756" y="259186"/>
                    </a:cubicBezTo>
                    <a:cubicBezTo>
                      <a:pt x="46080" y="276583"/>
                      <a:pt x="54147" y="294464"/>
                      <a:pt x="65118" y="313472"/>
                    </a:cubicBezTo>
                    <a:cubicBezTo>
                      <a:pt x="85930" y="348911"/>
                      <a:pt x="117068" y="387410"/>
                      <a:pt x="160307" y="431225"/>
                    </a:cubicBezTo>
                    <a:cubicBezTo>
                      <a:pt x="162727" y="433641"/>
                      <a:pt x="165147" y="436219"/>
                      <a:pt x="167567" y="438474"/>
                    </a:cubicBezTo>
                    <a:cubicBezTo>
                      <a:pt x="209999" y="480678"/>
                      <a:pt x="248074" y="512090"/>
                      <a:pt x="283246" y="533675"/>
                    </a:cubicBezTo>
                    <a:cubicBezTo>
                      <a:pt x="322773" y="557999"/>
                      <a:pt x="358429" y="569758"/>
                      <a:pt x="391826" y="569758"/>
                    </a:cubicBezTo>
                    <a:cubicBezTo>
                      <a:pt x="430063" y="569758"/>
                      <a:pt x="465880" y="554455"/>
                      <a:pt x="501052" y="523366"/>
                    </a:cubicBezTo>
                    <a:lnTo>
                      <a:pt x="474108" y="496465"/>
                    </a:lnTo>
                    <a:lnTo>
                      <a:pt x="449585" y="471980"/>
                    </a:lnTo>
                    <a:lnTo>
                      <a:pt x="430386" y="452811"/>
                    </a:lnTo>
                    <a:cubicBezTo>
                      <a:pt x="402797" y="473429"/>
                      <a:pt x="377306" y="483417"/>
                      <a:pt x="352460" y="483417"/>
                    </a:cubicBezTo>
                    <a:cubicBezTo>
                      <a:pt x="303090" y="483417"/>
                      <a:pt x="264531" y="444112"/>
                      <a:pt x="220002" y="398525"/>
                    </a:cubicBezTo>
                    <a:lnTo>
                      <a:pt x="198221" y="376295"/>
                    </a:lnTo>
                    <a:cubicBezTo>
                      <a:pt x="134815" y="312344"/>
                      <a:pt x="84317" y="261280"/>
                      <a:pt x="151272" y="174133"/>
                    </a:cubicBezTo>
                    <a:lnTo>
                      <a:pt x="127394" y="150292"/>
                    </a:lnTo>
                    <a:lnTo>
                      <a:pt x="102871" y="125807"/>
                    </a:lnTo>
                    <a:close/>
                    <a:moveTo>
                      <a:pt x="139333" y="47520"/>
                    </a:moveTo>
                    <a:cubicBezTo>
                      <a:pt x="138365" y="47520"/>
                      <a:pt x="137397" y="47681"/>
                      <a:pt x="136429" y="48003"/>
                    </a:cubicBezTo>
                    <a:lnTo>
                      <a:pt x="154499" y="65884"/>
                    </a:lnTo>
                    <a:lnTo>
                      <a:pt x="178215" y="89724"/>
                    </a:lnTo>
                    <a:lnTo>
                      <a:pt x="201125" y="112598"/>
                    </a:lnTo>
                    <a:cubicBezTo>
                      <a:pt x="201448" y="111471"/>
                      <a:pt x="201609" y="110504"/>
                      <a:pt x="201609" y="109538"/>
                    </a:cubicBezTo>
                    <a:cubicBezTo>
                      <a:pt x="201609" y="102933"/>
                      <a:pt x="193865" y="94235"/>
                      <a:pt x="184507" y="84731"/>
                    </a:cubicBezTo>
                    <a:cubicBezTo>
                      <a:pt x="182410" y="82637"/>
                      <a:pt x="180313" y="80543"/>
                      <a:pt x="178215" y="78448"/>
                    </a:cubicBezTo>
                    <a:lnTo>
                      <a:pt x="170632" y="70877"/>
                    </a:lnTo>
                    <a:cubicBezTo>
                      <a:pt x="167244" y="67334"/>
                      <a:pt x="163695" y="63951"/>
                      <a:pt x="160468" y="60890"/>
                    </a:cubicBezTo>
                    <a:cubicBezTo>
                      <a:pt x="152401" y="53319"/>
                      <a:pt x="145141" y="47520"/>
                      <a:pt x="139333" y="47520"/>
                    </a:cubicBezTo>
                    <a:close/>
                    <a:moveTo>
                      <a:pt x="330840" y="33506"/>
                    </a:moveTo>
                    <a:cubicBezTo>
                      <a:pt x="287763" y="33506"/>
                      <a:pt x="247429" y="45265"/>
                      <a:pt x="212580" y="65562"/>
                    </a:cubicBezTo>
                    <a:cubicBezTo>
                      <a:pt x="225164" y="78771"/>
                      <a:pt x="235167" y="92302"/>
                      <a:pt x="235167" y="109538"/>
                    </a:cubicBezTo>
                    <a:cubicBezTo>
                      <a:pt x="235167" y="123391"/>
                      <a:pt x="228552" y="136761"/>
                      <a:pt x="215161" y="150131"/>
                    </a:cubicBezTo>
                    <a:cubicBezTo>
                      <a:pt x="211773" y="153514"/>
                      <a:pt x="207579" y="155125"/>
                      <a:pt x="203223" y="155125"/>
                    </a:cubicBezTo>
                    <a:cubicBezTo>
                      <a:pt x="198866" y="155125"/>
                      <a:pt x="194672" y="153514"/>
                      <a:pt x="191284" y="150131"/>
                    </a:cubicBezTo>
                    <a:lnTo>
                      <a:pt x="154337" y="113243"/>
                    </a:lnTo>
                    <a:cubicBezTo>
                      <a:pt x="151756" y="116303"/>
                      <a:pt x="149174" y="119203"/>
                      <a:pt x="146754" y="122264"/>
                    </a:cubicBezTo>
                    <a:lnTo>
                      <a:pt x="185637" y="161085"/>
                    </a:lnTo>
                    <a:cubicBezTo>
                      <a:pt x="191929" y="167368"/>
                      <a:pt x="192252" y="177194"/>
                      <a:pt x="186605" y="183798"/>
                    </a:cubicBezTo>
                    <a:cubicBezTo>
                      <a:pt x="125297" y="255159"/>
                      <a:pt x="155628" y="285604"/>
                      <a:pt x="221938" y="352777"/>
                    </a:cubicBezTo>
                    <a:lnTo>
                      <a:pt x="244041" y="375167"/>
                    </a:lnTo>
                    <a:cubicBezTo>
                      <a:pt x="284859" y="416889"/>
                      <a:pt x="317127" y="449911"/>
                      <a:pt x="352460" y="449911"/>
                    </a:cubicBezTo>
                    <a:cubicBezTo>
                      <a:pt x="372627" y="449911"/>
                      <a:pt x="394892" y="439279"/>
                      <a:pt x="420706" y="417533"/>
                    </a:cubicBezTo>
                    <a:cubicBezTo>
                      <a:pt x="427482" y="411895"/>
                      <a:pt x="437323" y="412378"/>
                      <a:pt x="443454" y="418499"/>
                    </a:cubicBezTo>
                    <a:lnTo>
                      <a:pt x="477819" y="452811"/>
                    </a:lnTo>
                    <a:cubicBezTo>
                      <a:pt x="480885" y="450394"/>
                      <a:pt x="483789" y="447656"/>
                      <a:pt x="486693" y="445078"/>
                    </a:cubicBezTo>
                    <a:lnTo>
                      <a:pt x="454264" y="412700"/>
                    </a:lnTo>
                    <a:cubicBezTo>
                      <a:pt x="451199" y="409479"/>
                      <a:pt x="449424" y="405290"/>
                      <a:pt x="449424" y="400780"/>
                    </a:cubicBezTo>
                    <a:cubicBezTo>
                      <a:pt x="449424" y="396431"/>
                      <a:pt x="451199" y="392081"/>
                      <a:pt x="454264" y="389021"/>
                    </a:cubicBezTo>
                    <a:cubicBezTo>
                      <a:pt x="468623" y="374684"/>
                      <a:pt x="482498" y="367758"/>
                      <a:pt x="496857" y="367758"/>
                    </a:cubicBezTo>
                    <a:cubicBezTo>
                      <a:pt x="512023" y="367758"/>
                      <a:pt x="524123" y="375167"/>
                      <a:pt x="535578" y="385316"/>
                    </a:cubicBezTo>
                    <a:cubicBezTo>
                      <a:pt x="555261" y="350844"/>
                      <a:pt x="566716" y="311217"/>
                      <a:pt x="566716" y="269012"/>
                    </a:cubicBezTo>
                    <a:cubicBezTo>
                      <a:pt x="566716" y="139178"/>
                      <a:pt x="460879" y="33506"/>
                      <a:pt x="330840" y="33506"/>
                    </a:cubicBezTo>
                    <a:close/>
                    <a:moveTo>
                      <a:pt x="330840" y="0"/>
                    </a:moveTo>
                    <a:cubicBezTo>
                      <a:pt x="479433" y="0"/>
                      <a:pt x="600274" y="120653"/>
                      <a:pt x="600274" y="269012"/>
                    </a:cubicBezTo>
                    <a:cubicBezTo>
                      <a:pt x="600274" y="320399"/>
                      <a:pt x="585593" y="368563"/>
                      <a:pt x="560424" y="409479"/>
                    </a:cubicBezTo>
                    <a:cubicBezTo>
                      <a:pt x="576558" y="425426"/>
                      <a:pt x="591401" y="440729"/>
                      <a:pt x="591401" y="461992"/>
                    </a:cubicBezTo>
                    <a:cubicBezTo>
                      <a:pt x="591401" y="476329"/>
                      <a:pt x="584463" y="490343"/>
                      <a:pt x="570104" y="504680"/>
                    </a:cubicBezTo>
                    <a:cubicBezTo>
                      <a:pt x="567039" y="507902"/>
                      <a:pt x="562683" y="509513"/>
                      <a:pt x="558327" y="509513"/>
                    </a:cubicBezTo>
                    <a:cubicBezTo>
                      <a:pt x="553809" y="509513"/>
                      <a:pt x="549453" y="507902"/>
                      <a:pt x="546388" y="504680"/>
                    </a:cubicBezTo>
                    <a:lnTo>
                      <a:pt x="510571" y="469080"/>
                    </a:lnTo>
                    <a:cubicBezTo>
                      <a:pt x="507667" y="471657"/>
                      <a:pt x="504763" y="474235"/>
                      <a:pt x="501697" y="476651"/>
                    </a:cubicBezTo>
                    <a:lnTo>
                      <a:pt x="536869" y="511768"/>
                    </a:lnTo>
                    <a:cubicBezTo>
                      <a:pt x="543483" y="518372"/>
                      <a:pt x="543483" y="529004"/>
                      <a:pt x="536869" y="535447"/>
                    </a:cubicBezTo>
                    <a:cubicBezTo>
                      <a:pt x="491856" y="580390"/>
                      <a:pt x="443132" y="603264"/>
                      <a:pt x="391826" y="603264"/>
                    </a:cubicBezTo>
                    <a:cubicBezTo>
                      <a:pt x="319708" y="603264"/>
                      <a:pt x="244686" y="561221"/>
                      <a:pt x="149497" y="467630"/>
                    </a:cubicBezTo>
                    <a:cubicBezTo>
                      <a:pt x="147077" y="465375"/>
                      <a:pt x="144818" y="463120"/>
                      <a:pt x="142560" y="460865"/>
                    </a:cubicBezTo>
                    <a:cubicBezTo>
                      <a:pt x="138688" y="456999"/>
                      <a:pt x="134977" y="453294"/>
                      <a:pt x="131427" y="449589"/>
                    </a:cubicBezTo>
                    <a:cubicBezTo>
                      <a:pt x="64150" y="380644"/>
                      <a:pt x="25106" y="322976"/>
                      <a:pt x="8650" y="268851"/>
                    </a:cubicBezTo>
                    <a:cubicBezTo>
                      <a:pt x="-13292" y="196041"/>
                      <a:pt x="6552" y="128224"/>
                      <a:pt x="67699" y="67011"/>
                    </a:cubicBezTo>
                    <a:cubicBezTo>
                      <a:pt x="74314" y="60568"/>
                      <a:pt x="84962" y="60568"/>
                      <a:pt x="91577" y="67011"/>
                    </a:cubicBezTo>
                    <a:lnTo>
                      <a:pt x="122715" y="98262"/>
                    </a:lnTo>
                    <a:cubicBezTo>
                      <a:pt x="125297" y="95201"/>
                      <a:pt x="127878" y="92302"/>
                      <a:pt x="130459" y="89402"/>
                    </a:cubicBezTo>
                    <a:lnTo>
                      <a:pt x="98676" y="57668"/>
                    </a:lnTo>
                    <a:cubicBezTo>
                      <a:pt x="95610" y="54608"/>
                      <a:pt x="93836" y="50259"/>
                      <a:pt x="93836" y="45909"/>
                    </a:cubicBezTo>
                    <a:cubicBezTo>
                      <a:pt x="93836" y="41399"/>
                      <a:pt x="95610" y="37211"/>
                      <a:pt x="98676" y="33989"/>
                    </a:cubicBezTo>
                    <a:cubicBezTo>
                      <a:pt x="112228" y="20619"/>
                      <a:pt x="125458" y="14014"/>
                      <a:pt x="139333" y="14014"/>
                    </a:cubicBezTo>
                    <a:cubicBezTo>
                      <a:pt x="158693" y="14014"/>
                      <a:pt x="173375" y="26418"/>
                      <a:pt x="188218" y="40916"/>
                    </a:cubicBezTo>
                    <a:cubicBezTo>
                      <a:pt x="229520" y="14981"/>
                      <a:pt x="278406" y="0"/>
                      <a:pt x="33084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4">
                      <a:lumMod val="90000"/>
                      <a:lumOff val="10000"/>
                    </a:schemeClr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</a:grad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5" name="乘号 14">
              <a:extLst>
                <a:ext uri="{FF2B5EF4-FFF2-40B4-BE49-F238E27FC236}">
                  <a16:creationId xmlns:a16="http://schemas.microsoft.com/office/drawing/2014/main" id="{1BE69940-D2D1-40BA-A6FB-379B042B06C1}"/>
                </a:ext>
              </a:extLst>
            </p:cNvPr>
            <p:cNvSpPr/>
            <p:nvPr/>
          </p:nvSpPr>
          <p:spPr>
            <a:xfrm>
              <a:off x="1154694" y="3204588"/>
              <a:ext cx="184151" cy="184151"/>
            </a:xfrm>
            <a:prstGeom prst="mathMultiply">
              <a:avLst>
                <a:gd name="adj1" fmla="val 10255"/>
              </a:avLst>
            </a:prstGeom>
            <a:gradFill>
              <a:gsLst>
                <a:gs pos="0">
                  <a:schemeClr val="accent4">
                    <a:lumMod val="90000"/>
                    <a:lumOff val="10000"/>
                  </a:schemeClr>
                </a:gs>
                <a:gs pos="100000">
                  <a:schemeClr val="accent4">
                    <a:lumMod val="75000"/>
                  </a:schemeClr>
                </a:gs>
              </a:gsLst>
              <a:lin ang="2700000" scaled="1"/>
            </a:gradFill>
            <a:ln w="6350">
              <a:solidFill>
                <a:schemeClr val="bg1"/>
              </a:solidFill>
            </a:ln>
            <a:effectLst>
              <a:outerShdw blurRad="152400" dist="63500" dir="2700000" sx="98000" sy="98000" algn="tl" rotWithShape="0">
                <a:schemeClr val="accent4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02" name="任意多边形: 形状 101">
            <a:extLst>
              <a:ext uri="{FF2B5EF4-FFF2-40B4-BE49-F238E27FC236}">
                <a16:creationId xmlns:a16="http://schemas.microsoft.com/office/drawing/2014/main" id="{DC7DBA74-DDB2-46B4-AB22-E303280D715A}"/>
              </a:ext>
            </a:extLst>
          </p:cNvPr>
          <p:cNvSpPr/>
          <p:nvPr/>
        </p:nvSpPr>
        <p:spPr>
          <a:xfrm flipH="1">
            <a:off x="2452213" y="1608422"/>
            <a:ext cx="446562" cy="429586"/>
          </a:xfrm>
          <a:custGeom>
            <a:avLst/>
            <a:gdLst>
              <a:gd name="connsiteX0" fmla="*/ 265874 w 633778"/>
              <a:gd name="connsiteY0" fmla="*/ 414190 h 609684"/>
              <a:gd name="connsiteX1" fmla="*/ 237991 w 633778"/>
              <a:gd name="connsiteY1" fmla="*/ 424122 h 609684"/>
              <a:gd name="connsiteX2" fmla="*/ 294755 w 633778"/>
              <a:gd name="connsiteY2" fmla="*/ 586026 h 609684"/>
              <a:gd name="connsiteX3" fmla="*/ 322638 w 633778"/>
              <a:gd name="connsiteY3" fmla="*/ 576093 h 609684"/>
              <a:gd name="connsiteX4" fmla="*/ 345543 w 633778"/>
              <a:gd name="connsiteY4" fmla="*/ 529409 h 609684"/>
              <a:gd name="connsiteX5" fmla="*/ 312680 w 633778"/>
              <a:gd name="connsiteY5" fmla="*/ 436042 h 609684"/>
              <a:gd name="connsiteX6" fmla="*/ 293758 w 633778"/>
              <a:gd name="connsiteY6" fmla="*/ 415182 h 609684"/>
              <a:gd name="connsiteX7" fmla="*/ 265874 w 633778"/>
              <a:gd name="connsiteY7" fmla="*/ 414190 h 609684"/>
              <a:gd name="connsiteX8" fmla="*/ 435875 w 633778"/>
              <a:gd name="connsiteY8" fmla="*/ 187796 h 609684"/>
              <a:gd name="connsiteX9" fmla="*/ 443850 w 633778"/>
              <a:gd name="connsiteY9" fmla="*/ 203672 h 609684"/>
              <a:gd name="connsiteX10" fmla="*/ 455813 w 633778"/>
              <a:gd name="connsiteY10" fmla="*/ 222525 h 609684"/>
              <a:gd name="connsiteX11" fmla="*/ 435875 w 633778"/>
              <a:gd name="connsiteY11" fmla="*/ 222525 h 609684"/>
              <a:gd name="connsiteX12" fmla="*/ 435875 w 633778"/>
              <a:gd name="connsiteY12" fmla="*/ 203672 h 609684"/>
              <a:gd name="connsiteX13" fmla="*/ 435875 w 633778"/>
              <a:gd name="connsiteY13" fmla="*/ 187796 h 609684"/>
              <a:gd name="connsiteX14" fmla="*/ 441856 w 633778"/>
              <a:gd name="connsiteY14" fmla="*/ 172912 h 609684"/>
              <a:gd name="connsiteX15" fmla="*/ 416933 w 633778"/>
              <a:gd name="connsiteY15" fmla="*/ 172912 h 609684"/>
              <a:gd name="connsiteX16" fmla="*/ 416933 w 633778"/>
              <a:gd name="connsiteY16" fmla="*/ 222525 h 609684"/>
              <a:gd name="connsiteX17" fmla="*/ 406965 w 633778"/>
              <a:gd name="connsiteY17" fmla="*/ 222525 h 609684"/>
              <a:gd name="connsiteX18" fmla="*/ 406965 w 633778"/>
              <a:gd name="connsiteY18" fmla="*/ 237409 h 609684"/>
              <a:gd name="connsiteX19" fmla="*/ 416933 w 633778"/>
              <a:gd name="connsiteY19" fmla="*/ 237409 h 609684"/>
              <a:gd name="connsiteX20" fmla="*/ 416933 w 633778"/>
              <a:gd name="connsiteY20" fmla="*/ 258246 h 609684"/>
              <a:gd name="connsiteX21" fmla="*/ 435875 w 633778"/>
              <a:gd name="connsiteY21" fmla="*/ 258246 h 609684"/>
              <a:gd name="connsiteX22" fmla="*/ 435875 w 633778"/>
              <a:gd name="connsiteY22" fmla="*/ 237409 h 609684"/>
              <a:gd name="connsiteX23" fmla="*/ 474754 w 633778"/>
              <a:gd name="connsiteY23" fmla="*/ 237409 h 609684"/>
              <a:gd name="connsiteX24" fmla="*/ 474754 w 633778"/>
              <a:gd name="connsiteY24" fmla="*/ 225502 h 609684"/>
              <a:gd name="connsiteX25" fmla="*/ 516440 w 633778"/>
              <a:gd name="connsiteY25" fmla="*/ 170839 h 609684"/>
              <a:gd name="connsiteX26" fmla="*/ 485637 w 633778"/>
              <a:gd name="connsiteY26" fmla="*/ 197658 h 609684"/>
              <a:gd name="connsiteX27" fmla="*/ 508490 w 633778"/>
              <a:gd name="connsiteY27" fmla="*/ 235402 h 609684"/>
              <a:gd name="connsiteX28" fmla="*/ 516440 w 633778"/>
              <a:gd name="connsiteY28" fmla="*/ 241362 h 609684"/>
              <a:gd name="connsiteX29" fmla="*/ 484643 w 633778"/>
              <a:gd name="connsiteY29" fmla="*/ 241362 h 609684"/>
              <a:gd name="connsiteX30" fmla="*/ 484643 w 633778"/>
              <a:gd name="connsiteY30" fmla="*/ 258247 h 609684"/>
              <a:gd name="connsiteX31" fmla="*/ 545255 w 633778"/>
              <a:gd name="connsiteY31" fmla="*/ 258247 h 609684"/>
              <a:gd name="connsiteX32" fmla="*/ 545255 w 633778"/>
              <a:gd name="connsiteY32" fmla="*/ 246328 h 609684"/>
              <a:gd name="connsiteX33" fmla="*/ 534325 w 633778"/>
              <a:gd name="connsiteY33" fmla="*/ 236395 h 609684"/>
              <a:gd name="connsiteX34" fmla="*/ 506503 w 633778"/>
              <a:gd name="connsiteY34" fmla="*/ 199645 h 609684"/>
              <a:gd name="connsiteX35" fmla="*/ 520414 w 633778"/>
              <a:gd name="connsiteY35" fmla="*/ 187725 h 609684"/>
              <a:gd name="connsiteX36" fmla="*/ 538300 w 633778"/>
              <a:gd name="connsiteY36" fmla="*/ 194678 h 609684"/>
              <a:gd name="connsiteX37" fmla="*/ 544261 w 633778"/>
              <a:gd name="connsiteY37" fmla="*/ 179778 h 609684"/>
              <a:gd name="connsiteX38" fmla="*/ 516440 w 633778"/>
              <a:gd name="connsiteY38" fmla="*/ 170839 h 609684"/>
              <a:gd name="connsiteX39" fmla="*/ 396120 w 633778"/>
              <a:gd name="connsiteY39" fmla="*/ 164938 h 609684"/>
              <a:gd name="connsiteX40" fmla="*/ 376208 w 633778"/>
              <a:gd name="connsiteY40" fmla="*/ 164938 h 609684"/>
              <a:gd name="connsiteX41" fmla="*/ 376208 w 633778"/>
              <a:gd name="connsiteY41" fmla="*/ 201667 h 609684"/>
              <a:gd name="connsiteX42" fmla="*/ 375212 w 633778"/>
              <a:gd name="connsiteY42" fmla="*/ 201667 h 609684"/>
              <a:gd name="connsiteX43" fmla="*/ 367247 w 633778"/>
              <a:gd name="connsiteY43" fmla="*/ 194717 h 609684"/>
              <a:gd name="connsiteX44" fmla="*/ 357291 w 633778"/>
              <a:gd name="connsiteY44" fmla="*/ 192732 h 609684"/>
              <a:gd name="connsiteX45" fmla="*/ 334392 w 633778"/>
              <a:gd name="connsiteY45" fmla="*/ 220526 h 609684"/>
              <a:gd name="connsiteX46" fmla="*/ 334392 w 633778"/>
              <a:gd name="connsiteY46" fmla="*/ 258247 h 609684"/>
              <a:gd name="connsiteX47" fmla="*/ 354304 w 633778"/>
              <a:gd name="connsiteY47" fmla="*/ 258247 h 609684"/>
              <a:gd name="connsiteX48" fmla="*/ 354304 w 633778"/>
              <a:gd name="connsiteY48" fmla="*/ 223504 h 609684"/>
              <a:gd name="connsiteX49" fmla="*/ 365255 w 633778"/>
              <a:gd name="connsiteY49" fmla="*/ 208615 h 609684"/>
              <a:gd name="connsiteX50" fmla="*/ 375212 w 633778"/>
              <a:gd name="connsiteY50" fmla="*/ 215563 h 609684"/>
              <a:gd name="connsiteX51" fmla="*/ 376208 w 633778"/>
              <a:gd name="connsiteY51" fmla="*/ 220526 h 609684"/>
              <a:gd name="connsiteX52" fmla="*/ 376208 w 633778"/>
              <a:gd name="connsiteY52" fmla="*/ 258247 h 609684"/>
              <a:gd name="connsiteX53" fmla="*/ 396120 w 633778"/>
              <a:gd name="connsiteY53" fmla="*/ 258247 h 609684"/>
              <a:gd name="connsiteX54" fmla="*/ 439823 w 633778"/>
              <a:gd name="connsiteY54" fmla="*/ 81511 h 609684"/>
              <a:gd name="connsiteX55" fmla="*/ 581062 w 633778"/>
              <a:gd name="connsiteY55" fmla="*/ 222518 h 609684"/>
              <a:gd name="connsiteX56" fmla="*/ 439823 w 633778"/>
              <a:gd name="connsiteY56" fmla="*/ 363526 h 609684"/>
              <a:gd name="connsiteX57" fmla="*/ 298583 w 633778"/>
              <a:gd name="connsiteY57" fmla="*/ 222518 h 609684"/>
              <a:gd name="connsiteX58" fmla="*/ 439823 w 633778"/>
              <a:gd name="connsiteY58" fmla="*/ 81511 h 609684"/>
              <a:gd name="connsiteX59" fmla="*/ 439823 w 633778"/>
              <a:gd name="connsiteY59" fmla="*/ 28880 h 609684"/>
              <a:gd name="connsiteX60" fmla="*/ 245867 w 633778"/>
              <a:gd name="connsiteY60" fmla="*/ 222518 h 609684"/>
              <a:gd name="connsiteX61" fmla="*/ 439823 w 633778"/>
              <a:gd name="connsiteY61" fmla="*/ 416155 h 609684"/>
              <a:gd name="connsiteX62" fmla="*/ 633778 w 633778"/>
              <a:gd name="connsiteY62" fmla="*/ 222518 h 609684"/>
              <a:gd name="connsiteX63" fmla="*/ 439823 w 633778"/>
              <a:gd name="connsiteY63" fmla="*/ 28880 h 609684"/>
              <a:gd name="connsiteX64" fmla="*/ 74901 w 633778"/>
              <a:gd name="connsiteY64" fmla="*/ 18831 h 609684"/>
              <a:gd name="connsiteX65" fmla="*/ 34126 w 633778"/>
              <a:gd name="connsiteY65" fmla="*/ 32741 h 609684"/>
              <a:gd name="connsiteX66" fmla="*/ 4291 w 633778"/>
              <a:gd name="connsiteY66" fmla="*/ 109247 h 609684"/>
              <a:gd name="connsiteX67" fmla="*/ 163412 w 633778"/>
              <a:gd name="connsiteY67" fmla="*/ 565302 h 609684"/>
              <a:gd name="connsiteX68" fmla="*/ 235018 w 633778"/>
              <a:gd name="connsiteY68" fmla="*/ 607033 h 609684"/>
              <a:gd name="connsiteX69" fmla="*/ 275793 w 633778"/>
              <a:gd name="connsiteY69" fmla="*/ 593123 h 609684"/>
              <a:gd name="connsiteX70" fmla="*/ 122608 w 633778"/>
              <a:gd name="connsiteY70" fmla="*/ 2032 h 609684"/>
              <a:gd name="connsiteX71" fmla="*/ 94756 w 633778"/>
              <a:gd name="connsiteY71" fmla="*/ 11966 h 609684"/>
              <a:gd name="connsiteX72" fmla="*/ 150460 w 633778"/>
              <a:gd name="connsiteY72" fmla="*/ 173869 h 609684"/>
              <a:gd name="connsiteX73" fmla="*/ 179307 w 633778"/>
              <a:gd name="connsiteY73" fmla="*/ 163936 h 609684"/>
              <a:gd name="connsiteX74" fmla="*/ 200196 w 633778"/>
              <a:gd name="connsiteY74" fmla="*/ 146057 h 609684"/>
              <a:gd name="connsiteX75" fmla="*/ 201191 w 633778"/>
              <a:gd name="connsiteY75" fmla="*/ 118245 h 609684"/>
              <a:gd name="connsiteX76" fmla="*/ 168366 w 633778"/>
              <a:gd name="connsiteY76" fmla="*/ 24878 h 609684"/>
              <a:gd name="connsiteX77" fmla="*/ 150460 w 633778"/>
              <a:gd name="connsiteY77" fmla="*/ 4019 h 609684"/>
              <a:gd name="connsiteX78" fmla="*/ 122608 w 633778"/>
              <a:gd name="connsiteY78" fmla="*/ 2032 h 609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33778" h="609684">
                <a:moveTo>
                  <a:pt x="265874" y="414190"/>
                </a:moveTo>
                <a:lnTo>
                  <a:pt x="237991" y="424122"/>
                </a:lnTo>
                <a:lnTo>
                  <a:pt x="294755" y="586026"/>
                </a:lnTo>
                <a:lnTo>
                  <a:pt x="322638" y="576093"/>
                </a:lnTo>
                <a:cubicBezTo>
                  <a:pt x="342556" y="569140"/>
                  <a:pt x="352514" y="549275"/>
                  <a:pt x="345543" y="529409"/>
                </a:cubicBezTo>
                <a:lnTo>
                  <a:pt x="312680" y="436042"/>
                </a:lnTo>
                <a:cubicBezTo>
                  <a:pt x="309692" y="427102"/>
                  <a:pt x="302721" y="420149"/>
                  <a:pt x="293758" y="415182"/>
                </a:cubicBezTo>
                <a:cubicBezTo>
                  <a:pt x="285791" y="411209"/>
                  <a:pt x="275833" y="411209"/>
                  <a:pt x="265874" y="414190"/>
                </a:cubicBezTo>
                <a:close/>
                <a:moveTo>
                  <a:pt x="435875" y="187796"/>
                </a:moveTo>
                <a:cubicBezTo>
                  <a:pt x="438865" y="192757"/>
                  <a:pt x="440859" y="198711"/>
                  <a:pt x="443850" y="203672"/>
                </a:cubicBezTo>
                <a:lnTo>
                  <a:pt x="455813" y="222525"/>
                </a:lnTo>
                <a:lnTo>
                  <a:pt x="435875" y="222525"/>
                </a:lnTo>
                <a:lnTo>
                  <a:pt x="435875" y="203672"/>
                </a:lnTo>
                <a:cubicBezTo>
                  <a:pt x="435875" y="198711"/>
                  <a:pt x="435875" y="192757"/>
                  <a:pt x="435875" y="187796"/>
                </a:cubicBezTo>
                <a:close/>
                <a:moveTo>
                  <a:pt x="441856" y="172912"/>
                </a:moveTo>
                <a:lnTo>
                  <a:pt x="416933" y="172912"/>
                </a:lnTo>
                <a:lnTo>
                  <a:pt x="416933" y="222525"/>
                </a:lnTo>
                <a:lnTo>
                  <a:pt x="406965" y="222525"/>
                </a:lnTo>
                <a:lnTo>
                  <a:pt x="406965" y="237409"/>
                </a:lnTo>
                <a:lnTo>
                  <a:pt x="416933" y="237409"/>
                </a:lnTo>
                <a:lnTo>
                  <a:pt x="416933" y="258246"/>
                </a:lnTo>
                <a:lnTo>
                  <a:pt x="435875" y="258246"/>
                </a:lnTo>
                <a:lnTo>
                  <a:pt x="435875" y="237409"/>
                </a:lnTo>
                <a:lnTo>
                  <a:pt x="474754" y="237409"/>
                </a:lnTo>
                <a:lnTo>
                  <a:pt x="474754" y="225502"/>
                </a:lnTo>
                <a:close/>
                <a:moveTo>
                  <a:pt x="516440" y="170839"/>
                </a:moveTo>
                <a:cubicBezTo>
                  <a:pt x="496567" y="170839"/>
                  <a:pt x="485637" y="182759"/>
                  <a:pt x="485637" y="197658"/>
                </a:cubicBezTo>
                <a:cubicBezTo>
                  <a:pt x="485637" y="212556"/>
                  <a:pt x="496567" y="224476"/>
                  <a:pt x="508490" y="235402"/>
                </a:cubicBezTo>
                <a:lnTo>
                  <a:pt x="516440" y="241362"/>
                </a:lnTo>
                <a:lnTo>
                  <a:pt x="484643" y="241362"/>
                </a:lnTo>
                <a:lnTo>
                  <a:pt x="484643" y="258247"/>
                </a:lnTo>
                <a:lnTo>
                  <a:pt x="545255" y="258247"/>
                </a:lnTo>
                <a:lnTo>
                  <a:pt x="545255" y="246328"/>
                </a:lnTo>
                <a:lnTo>
                  <a:pt x="534325" y="236395"/>
                </a:lnTo>
                <a:cubicBezTo>
                  <a:pt x="515446" y="219510"/>
                  <a:pt x="506503" y="209577"/>
                  <a:pt x="506503" y="199645"/>
                </a:cubicBezTo>
                <a:cubicBezTo>
                  <a:pt x="506503" y="192691"/>
                  <a:pt x="510478" y="187725"/>
                  <a:pt x="520414" y="187725"/>
                </a:cubicBezTo>
                <a:cubicBezTo>
                  <a:pt x="527370" y="187725"/>
                  <a:pt x="534325" y="190704"/>
                  <a:pt x="538300" y="194678"/>
                </a:cubicBezTo>
                <a:lnTo>
                  <a:pt x="544261" y="179778"/>
                </a:lnTo>
                <a:cubicBezTo>
                  <a:pt x="538300" y="174812"/>
                  <a:pt x="527370" y="170839"/>
                  <a:pt x="516440" y="170839"/>
                </a:cubicBezTo>
                <a:close/>
                <a:moveTo>
                  <a:pt x="396120" y="164938"/>
                </a:moveTo>
                <a:lnTo>
                  <a:pt x="376208" y="164938"/>
                </a:lnTo>
                <a:lnTo>
                  <a:pt x="376208" y="201667"/>
                </a:lnTo>
                <a:lnTo>
                  <a:pt x="375212" y="201667"/>
                </a:lnTo>
                <a:cubicBezTo>
                  <a:pt x="373221" y="198688"/>
                  <a:pt x="371229" y="196703"/>
                  <a:pt x="367247" y="194717"/>
                </a:cubicBezTo>
                <a:cubicBezTo>
                  <a:pt x="364260" y="193725"/>
                  <a:pt x="361274" y="192732"/>
                  <a:pt x="357291" y="192732"/>
                </a:cubicBezTo>
                <a:cubicBezTo>
                  <a:pt x="344348" y="192732"/>
                  <a:pt x="334392" y="201667"/>
                  <a:pt x="334392" y="220526"/>
                </a:cubicBezTo>
                <a:lnTo>
                  <a:pt x="334392" y="258247"/>
                </a:lnTo>
                <a:lnTo>
                  <a:pt x="354304" y="258247"/>
                </a:lnTo>
                <a:lnTo>
                  <a:pt x="354304" y="223504"/>
                </a:lnTo>
                <a:cubicBezTo>
                  <a:pt x="354304" y="214570"/>
                  <a:pt x="357291" y="208615"/>
                  <a:pt x="365255" y="208615"/>
                </a:cubicBezTo>
                <a:cubicBezTo>
                  <a:pt x="370234" y="208615"/>
                  <a:pt x="374217" y="212586"/>
                  <a:pt x="375212" y="215563"/>
                </a:cubicBezTo>
                <a:cubicBezTo>
                  <a:pt x="376208" y="217549"/>
                  <a:pt x="376208" y="218541"/>
                  <a:pt x="376208" y="220526"/>
                </a:cubicBezTo>
                <a:lnTo>
                  <a:pt x="376208" y="258247"/>
                </a:lnTo>
                <a:lnTo>
                  <a:pt x="396120" y="258247"/>
                </a:lnTo>
                <a:close/>
                <a:moveTo>
                  <a:pt x="439823" y="81511"/>
                </a:moveTo>
                <a:cubicBezTo>
                  <a:pt x="517405" y="81511"/>
                  <a:pt x="581062" y="145063"/>
                  <a:pt x="581062" y="222518"/>
                </a:cubicBezTo>
                <a:cubicBezTo>
                  <a:pt x="581062" y="299973"/>
                  <a:pt x="517405" y="363526"/>
                  <a:pt x="439823" y="363526"/>
                </a:cubicBezTo>
                <a:cubicBezTo>
                  <a:pt x="362240" y="363526"/>
                  <a:pt x="298583" y="299973"/>
                  <a:pt x="298583" y="222518"/>
                </a:cubicBezTo>
                <a:cubicBezTo>
                  <a:pt x="298583" y="145063"/>
                  <a:pt x="362240" y="81511"/>
                  <a:pt x="439823" y="81511"/>
                </a:cubicBezTo>
                <a:close/>
                <a:moveTo>
                  <a:pt x="439823" y="28880"/>
                </a:moveTo>
                <a:cubicBezTo>
                  <a:pt x="333396" y="28880"/>
                  <a:pt x="245867" y="116265"/>
                  <a:pt x="245867" y="222518"/>
                </a:cubicBezTo>
                <a:cubicBezTo>
                  <a:pt x="245867" y="329763"/>
                  <a:pt x="333396" y="416155"/>
                  <a:pt x="439823" y="416155"/>
                </a:cubicBezTo>
                <a:cubicBezTo>
                  <a:pt x="547244" y="416155"/>
                  <a:pt x="633778" y="329763"/>
                  <a:pt x="633778" y="222518"/>
                </a:cubicBezTo>
                <a:cubicBezTo>
                  <a:pt x="633778" y="116265"/>
                  <a:pt x="547244" y="28880"/>
                  <a:pt x="439823" y="28880"/>
                </a:cubicBezTo>
                <a:close/>
                <a:moveTo>
                  <a:pt x="74901" y="18831"/>
                </a:moveTo>
                <a:lnTo>
                  <a:pt x="34126" y="32741"/>
                </a:lnTo>
                <a:cubicBezTo>
                  <a:pt x="6279" y="42677"/>
                  <a:pt x="-7644" y="77453"/>
                  <a:pt x="4291" y="109247"/>
                </a:cubicBezTo>
                <a:lnTo>
                  <a:pt x="163412" y="565302"/>
                </a:lnTo>
                <a:cubicBezTo>
                  <a:pt x="174352" y="598091"/>
                  <a:pt x="207171" y="616969"/>
                  <a:pt x="235018" y="607033"/>
                </a:cubicBezTo>
                <a:lnTo>
                  <a:pt x="275793" y="593123"/>
                </a:lnTo>
                <a:close/>
                <a:moveTo>
                  <a:pt x="122608" y="2032"/>
                </a:moveTo>
                <a:lnTo>
                  <a:pt x="94756" y="11966"/>
                </a:lnTo>
                <a:lnTo>
                  <a:pt x="150460" y="173869"/>
                </a:lnTo>
                <a:lnTo>
                  <a:pt x="179307" y="163936"/>
                </a:lnTo>
                <a:cubicBezTo>
                  <a:pt x="188260" y="160956"/>
                  <a:pt x="195223" y="154004"/>
                  <a:pt x="200196" y="146057"/>
                </a:cubicBezTo>
                <a:cubicBezTo>
                  <a:pt x="204175" y="137118"/>
                  <a:pt x="204175" y="127185"/>
                  <a:pt x="201191" y="118245"/>
                </a:cubicBezTo>
                <a:lnTo>
                  <a:pt x="168366" y="24878"/>
                </a:lnTo>
                <a:cubicBezTo>
                  <a:pt x="165381" y="14945"/>
                  <a:pt x="158418" y="7992"/>
                  <a:pt x="150460" y="4019"/>
                </a:cubicBezTo>
                <a:cubicBezTo>
                  <a:pt x="141507" y="-947"/>
                  <a:pt x="131561" y="-947"/>
                  <a:pt x="122608" y="2032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000"/>
                  <a:lumOff val="93000"/>
                </a:schemeClr>
              </a:gs>
              <a:gs pos="100000">
                <a:schemeClr val="accent2">
                  <a:lumMod val="93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id="{4390297C-486A-442F-9882-45E95F2F9F84}"/>
              </a:ext>
            </a:extLst>
          </p:cNvPr>
          <p:cNvSpPr/>
          <p:nvPr/>
        </p:nvSpPr>
        <p:spPr>
          <a:xfrm>
            <a:off x="3317165" y="1850023"/>
            <a:ext cx="2708064" cy="715010"/>
          </a:xfrm>
          <a:custGeom>
            <a:avLst/>
            <a:gdLst>
              <a:gd name="connsiteX0" fmla="*/ 55488 w 2708064"/>
              <a:gd name="connsiteY0" fmla="*/ 0 h 715010"/>
              <a:gd name="connsiteX1" fmla="*/ 2652576 w 2708064"/>
              <a:gd name="connsiteY1" fmla="*/ 0 h 715010"/>
              <a:gd name="connsiteX2" fmla="*/ 2708064 w 2708064"/>
              <a:gd name="connsiteY2" fmla="*/ 55488 h 715010"/>
              <a:gd name="connsiteX3" fmla="*/ 2708064 w 2708064"/>
              <a:gd name="connsiteY3" fmla="*/ 715010 h 715010"/>
              <a:gd name="connsiteX4" fmla="*/ 0 w 2708064"/>
              <a:gd name="connsiteY4" fmla="*/ 715010 h 715010"/>
              <a:gd name="connsiteX5" fmla="*/ 0 w 2708064"/>
              <a:gd name="connsiteY5" fmla="*/ 55488 h 715010"/>
              <a:gd name="connsiteX6" fmla="*/ 55488 w 2708064"/>
              <a:gd name="connsiteY6" fmla="*/ 0 h 715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08064" h="715010">
                <a:moveTo>
                  <a:pt x="55488" y="0"/>
                </a:moveTo>
                <a:lnTo>
                  <a:pt x="2652576" y="0"/>
                </a:lnTo>
                <a:cubicBezTo>
                  <a:pt x="2683221" y="0"/>
                  <a:pt x="2708064" y="24843"/>
                  <a:pt x="2708064" y="55488"/>
                </a:cubicBezTo>
                <a:lnTo>
                  <a:pt x="2708064" y="715010"/>
                </a:lnTo>
                <a:lnTo>
                  <a:pt x="0" y="715010"/>
                </a:lnTo>
                <a:lnTo>
                  <a:pt x="0" y="55488"/>
                </a:lnTo>
                <a:cubicBezTo>
                  <a:pt x="0" y="24843"/>
                  <a:pt x="24843" y="0"/>
                  <a:pt x="55488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90000"/>
                  <a:lumOff val="10000"/>
                </a:schemeClr>
              </a:gs>
              <a:gs pos="100000">
                <a:schemeClr val="accent2">
                  <a:lumMod val="4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59AA2CC5-3F5A-4B50-B776-35BD507A8313}"/>
              </a:ext>
            </a:extLst>
          </p:cNvPr>
          <p:cNvSpPr/>
          <p:nvPr/>
        </p:nvSpPr>
        <p:spPr>
          <a:xfrm>
            <a:off x="3317165" y="2565033"/>
            <a:ext cx="2708064" cy="3664495"/>
          </a:xfrm>
          <a:custGeom>
            <a:avLst/>
            <a:gdLst>
              <a:gd name="connsiteX0" fmla="*/ 0 w 2708064"/>
              <a:gd name="connsiteY0" fmla="*/ 0 h 3664495"/>
              <a:gd name="connsiteX1" fmla="*/ 2708064 w 2708064"/>
              <a:gd name="connsiteY1" fmla="*/ 0 h 3664495"/>
              <a:gd name="connsiteX2" fmla="*/ 2708064 w 2708064"/>
              <a:gd name="connsiteY2" fmla="*/ 3609007 h 3664495"/>
              <a:gd name="connsiteX3" fmla="*/ 2652576 w 2708064"/>
              <a:gd name="connsiteY3" fmla="*/ 3664495 h 3664495"/>
              <a:gd name="connsiteX4" fmla="*/ 55488 w 2708064"/>
              <a:gd name="connsiteY4" fmla="*/ 3664495 h 3664495"/>
              <a:gd name="connsiteX5" fmla="*/ 0 w 2708064"/>
              <a:gd name="connsiteY5" fmla="*/ 3609007 h 3664495"/>
              <a:gd name="connsiteX6" fmla="*/ 0 w 2708064"/>
              <a:gd name="connsiteY6" fmla="*/ 0 h 3664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08064" h="3664495">
                <a:moveTo>
                  <a:pt x="0" y="0"/>
                </a:moveTo>
                <a:lnTo>
                  <a:pt x="2708064" y="0"/>
                </a:lnTo>
                <a:lnTo>
                  <a:pt x="2708064" y="3609007"/>
                </a:lnTo>
                <a:cubicBezTo>
                  <a:pt x="2708064" y="3639652"/>
                  <a:pt x="2683221" y="3664495"/>
                  <a:pt x="2652576" y="3664495"/>
                </a:cubicBezTo>
                <a:lnTo>
                  <a:pt x="55488" y="3664495"/>
                </a:lnTo>
                <a:cubicBezTo>
                  <a:pt x="24843" y="3664495"/>
                  <a:pt x="0" y="3639652"/>
                  <a:pt x="0" y="3609007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000"/>
                  <a:lumOff val="93000"/>
                </a:schemeClr>
              </a:gs>
              <a:gs pos="100000">
                <a:schemeClr val="accent2">
                  <a:lumMod val="93000"/>
                </a:schemeClr>
              </a:gs>
            </a:gsLst>
            <a:lin ang="2700000" scaled="1"/>
          </a:gradFill>
          <a:ln>
            <a:solidFill>
              <a:schemeClr val="bg1"/>
            </a:solidFill>
          </a:ln>
          <a:effectLst>
            <a:outerShdw blurRad="152400" dist="63500" dir="2700000" sx="98000" sy="98000" algn="tl" rotWithShape="0">
              <a:schemeClr val="accent2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429C9AFB-67F0-4421-B56B-1433DBB08E97}"/>
              </a:ext>
            </a:extLst>
          </p:cNvPr>
          <p:cNvSpPr txBox="1"/>
          <p:nvPr/>
        </p:nvSpPr>
        <p:spPr>
          <a:xfrm>
            <a:off x="3518195" y="1915141"/>
            <a:ext cx="141577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defTabSz="1219170" fontAlgn="base">
              <a:spcAft>
                <a:spcPct val="0"/>
              </a:spcAft>
            </a:pP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OPPOSans R"/>
                <a:sym typeface="+mn-lt"/>
              </a:rPr>
              <a:t>优化推广渠道</a:t>
            </a:r>
            <a:endParaRPr lang="en-US" altLang="zh-CN" sz="1600" dirty="0">
              <a:solidFill>
                <a:schemeClr val="bg1"/>
              </a:solidFill>
              <a:latin typeface="+mj-ea"/>
              <a:ea typeface="+mj-ea"/>
              <a:cs typeface="OPPOSans R"/>
              <a:sym typeface="+mn-lt"/>
            </a:endParaRPr>
          </a:p>
          <a:p>
            <a:pPr algn="l" defTabSz="1219170" fontAlgn="base">
              <a:spcAft>
                <a:spcPct val="0"/>
              </a:spcAft>
            </a:pP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OPPOSans R"/>
                <a:sym typeface="+mn-lt"/>
              </a:rPr>
              <a:t>提高付费转化</a:t>
            </a:r>
            <a:endParaRPr kumimoji="0" lang="en-US" altLang="zh-CN" sz="1600" b="0" i="0" u="none" strike="noStrike" kern="1200" cap="none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OPPOSans R"/>
              <a:sym typeface="+mn-lt"/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79EB8D82-EF7C-421A-ADEF-E33FFA83EDA7}"/>
              </a:ext>
            </a:extLst>
          </p:cNvPr>
          <p:cNvSpPr txBox="1"/>
          <p:nvPr/>
        </p:nvSpPr>
        <p:spPr>
          <a:xfrm>
            <a:off x="3518195" y="2888883"/>
            <a:ext cx="184731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defTabSz="1219170" fontAlgn="base">
              <a:spcAft>
                <a:spcPct val="0"/>
              </a:spcAft>
            </a:pPr>
            <a:endParaRPr lang="en-US" altLang="zh-CN" dirty="0">
              <a:sym typeface="+mn-lt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3CE21828-DD42-48FF-A5DD-957971E7861C}"/>
              </a:ext>
            </a:extLst>
          </p:cNvPr>
          <p:cNvSpPr txBox="1"/>
          <p:nvPr/>
        </p:nvSpPr>
        <p:spPr>
          <a:xfrm>
            <a:off x="3518196" y="5324680"/>
            <a:ext cx="23204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219170" fontAlgn="base">
              <a:spcAft>
                <a:spcPct val="0"/>
              </a:spcAft>
            </a:pP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/>
                <a:sym typeface="+mn-lt"/>
              </a:rPr>
              <a:t>对于网站的品牌宣传不是很到位，有一定的滞后性</a:t>
            </a:r>
            <a:endParaRPr lang="en-US" altLang="zh-CN" sz="1200" dirty="0">
              <a:effectLst/>
              <a:latin typeface="+mn-ea"/>
              <a:cs typeface="+mn-ea"/>
              <a:sym typeface="+mn-lt"/>
            </a:endParaRPr>
          </a:p>
        </p:txBody>
      </p: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224A8B03-F85E-469F-931D-44593C165D0D}"/>
              </a:ext>
            </a:extLst>
          </p:cNvPr>
          <p:cNvGrpSpPr/>
          <p:nvPr/>
        </p:nvGrpSpPr>
        <p:grpSpPr>
          <a:xfrm>
            <a:off x="3616333" y="4967209"/>
            <a:ext cx="859201" cy="257369"/>
            <a:chOff x="873133" y="2483162"/>
            <a:chExt cx="859201" cy="257369"/>
          </a:xfrm>
        </p:grpSpPr>
        <p:sp>
          <p:nvSpPr>
            <p:cNvPr id="131" name="矩形: 圆角 130">
              <a:extLst>
                <a:ext uri="{FF2B5EF4-FFF2-40B4-BE49-F238E27FC236}">
                  <a16:creationId xmlns:a16="http://schemas.microsoft.com/office/drawing/2014/main" id="{924B6F3F-893C-4BBA-A33E-025A4251FEC5}"/>
                </a:ext>
              </a:extLst>
            </p:cNvPr>
            <p:cNvSpPr/>
            <p:nvPr/>
          </p:nvSpPr>
          <p:spPr>
            <a:xfrm>
              <a:off x="873133" y="2486228"/>
              <a:ext cx="859201" cy="24070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2">
                    <a:lumMod val="6000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文本框 131">
              <a:extLst>
                <a:ext uri="{FF2B5EF4-FFF2-40B4-BE49-F238E27FC236}">
                  <a16:creationId xmlns:a16="http://schemas.microsoft.com/office/drawing/2014/main" id="{293D9A03-C6BC-4ED6-9DFE-14D9F5DB8012}"/>
                </a:ext>
              </a:extLst>
            </p:cNvPr>
            <p:cNvSpPr txBox="1"/>
            <p:nvPr/>
          </p:nvSpPr>
          <p:spPr>
            <a:xfrm>
              <a:off x="969717" y="2483162"/>
              <a:ext cx="688256" cy="257369"/>
            </a:xfrm>
            <a:prstGeom prst="rect">
              <a:avLst/>
            </a:prstGeom>
            <a:noFill/>
          </p:spPr>
          <p:txBody>
            <a:bodyPr wrap="none" lIns="36000" tIns="36000" rIns="36000" bIns="36000">
              <a:spAutoFit/>
            </a:bodyPr>
            <a:lstStyle/>
            <a:p>
              <a:pPr algn="ctr" defTabSz="1219170" fontAlgn="base"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/>
                  </a:solidFill>
                  <a:latin typeface="+mj-ea"/>
                  <a:ea typeface="+mj-ea"/>
                  <a:cs typeface="OPPOSans R"/>
                  <a:sym typeface="+mn-lt"/>
                </a:rPr>
                <a:t>不足</a:t>
              </a:r>
              <a:r>
                <a:rPr kumimoji="0" lang="zh-CN" altLang="en-US" sz="1200" b="0" i="0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OPPOSans R"/>
                  <a:sym typeface="+mn-lt"/>
                </a:rPr>
                <a:t>之处</a:t>
              </a:r>
              <a:endParaRPr lang="en-US" altLang="zh-CN" sz="1200" dirty="0">
                <a:solidFill>
                  <a:schemeClr val="bg1"/>
                </a:solidFill>
                <a:effectLst/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51A8A44A-A27B-4372-A7D3-027058B1EA07}"/>
              </a:ext>
            </a:extLst>
          </p:cNvPr>
          <p:cNvGrpSpPr/>
          <p:nvPr/>
        </p:nvGrpSpPr>
        <p:grpSpPr>
          <a:xfrm>
            <a:off x="3616333" y="2907558"/>
            <a:ext cx="1934625" cy="257369"/>
            <a:chOff x="873133" y="2483162"/>
            <a:chExt cx="859201" cy="257369"/>
          </a:xfrm>
        </p:grpSpPr>
        <p:sp>
          <p:nvSpPr>
            <p:cNvPr id="121" name="矩形: 圆角 120">
              <a:extLst>
                <a:ext uri="{FF2B5EF4-FFF2-40B4-BE49-F238E27FC236}">
                  <a16:creationId xmlns:a16="http://schemas.microsoft.com/office/drawing/2014/main" id="{8FF40492-D4D3-4431-AE70-39A6284A73A6}"/>
                </a:ext>
              </a:extLst>
            </p:cNvPr>
            <p:cNvSpPr/>
            <p:nvPr/>
          </p:nvSpPr>
          <p:spPr>
            <a:xfrm>
              <a:off x="873133" y="2486228"/>
              <a:ext cx="859201" cy="24070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2">
                    <a:lumMod val="6000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467241FD-1274-4F9E-8877-6FAB55A27B2A}"/>
                </a:ext>
              </a:extLst>
            </p:cNvPr>
            <p:cNvSpPr txBox="1"/>
            <p:nvPr/>
          </p:nvSpPr>
          <p:spPr>
            <a:xfrm>
              <a:off x="921806" y="2483162"/>
              <a:ext cx="784079" cy="257369"/>
            </a:xfrm>
            <a:prstGeom prst="rect">
              <a:avLst/>
            </a:prstGeom>
            <a:noFill/>
          </p:spPr>
          <p:txBody>
            <a:bodyPr wrap="none" lIns="36000" tIns="36000" rIns="36000" bIns="36000">
              <a:spAutoFit/>
            </a:bodyPr>
            <a:lstStyle/>
            <a:p>
              <a:pPr algn="ctr" defTabSz="1219170" fontAlgn="base"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/>
                  </a:solidFill>
                  <a:latin typeface="+mj-ea"/>
                  <a:ea typeface="+mj-ea"/>
                  <a:cs typeface="OPPOSans R"/>
                  <a:sym typeface="+mn-lt"/>
                </a:rPr>
                <a:t>适应搜索引擎市场的变化</a:t>
              </a:r>
            </a:p>
          </p:txBody>
        </p:sp>
      </p:grpSp>
      <p:sp>
        <p:nvSpPr>
          <p:cNvPr id="202" name="Freeform 114">
            <a:extLst>
              <a:ext uri="{FF2B5EF4-FFF2-40B4-BE49-F238E27FC236}">
                <a16:creationId xmlns:a16="http://schemas.microsoft.com/office/drawing/2014/main" id="{096048B9-739E-4B8F-9285-E635A2086638}"/>
              </a:ext>
            </a:extLst>
          </p:cNvPr>
          <p:cNvSpPr/>
          <p:nvPr/>
        </p:nvSpPr>
        <p:spPr>
          <a:xfrm>
            <a:off x="5298729" y="1984247"/>
            <a:ext cx="426197" cy="446562"/>
          </a:xfrm>
          <a:custGeom>
            <a:avLst/>
            <a:gdLst>
              <a:gd name="connsiteX0" fmla="*/ 345269 w 578992"/>
              <a:gd name="connsiteY0" fmla="*/ 346719 h 606657"/>
              <a:gd name="connsiteX1" fmla="*/ 527264 w 578992"/>
              <a:gd name="connsiteY1" fmla="*/ 395415 h 606657"/>
              <a:gd name="connsiteX2" fmla="*/ 536965 w 578992"/>
              <a:gd name="connsiteY2" fmla="*/ 431758 h 606657"/>
              <a:gd name="connsiteX3" fmla="*/ 512135 w 578992"/>
              <a:gd name="connsiteY3" fmla="*/ 456550 h 606657"/>
              <a:gd name="connsiteX4" fmla="*/ 572652 w 578992"/>
              <a:gd name="connsiteY4" fmla="*/ 516975 h 606657"/>
              <a:gd name="connsiteX5" fmla="*/ 572652 w 578992"/>
              <a:gd name="connsiteY5" fmla="*/ 547632 h 606657"/>
              <a:gd name="connsiteX6" fmla="*/ 519877 w 578992"/>
              <a:gd name="connsiteY6" fmla="*/ 600326 h 606657"/>
              <a:gd name="connsiteX7" fmla="*/ 489174 w 578992"/>
              <a:gd name="connsiteY7" fmla="*/ 600326 h 606657"/>
              <a:gd name="connsiteX8" fmla="*/ 428657 w 578992"/>
              <a:gd name="connsiteY8" fmla="*/ 539901 h 606657"/>
              <a:gd name="connsiteX9" fmla="*/ 403739 w 578992"/>
              <a:gd name="connsiteY9" fmla="*/ 564782 h 606657"/>
              <a:gd name="connsiteX10" fmla="*/ 366628 w 578992"/>
              <a:gd name="connsiteY10" fmla="*/ 552075 h 606657"/>
              <a:gd name="connsiteX11" fmla="*/ 318659 w 578992"/>
              <a:gd name="connsiteY11" fmla="*/ 373288 h 606657"/>
              <a:gd name="connsiteX12" fmla="*/ 345269 w 578992"/>
              <a:gd name="connsiteY12" fmla="*/ 346719 h 606657"/>
              <a:gd name="connsiteX13" fmla="*/ 233275 w 578992"/>
              <a:gd name="connsiteY13" fmla="*/ 312148 h 606657"/>
              <a:gd name="connsiteX14" fmla="*/ 255262 w 578992"/>
              <a:gd name="connsiteY14" fmla="*/ 334095 h 606657"/>
              <a:gd name="connsiteX15" fmla="*/ 281255 w 578992"/>
              <a:gd name="connsiteY15" fmla="*/ 357464 h 606657"/>
              <a:gd name="connsiteX16" fmla="*/ 289000 w 578992"/>
              <a:gd name="connsiteY16" fmla="*/ 365016 h 606657"/>
              <a:gd name="connsiteX17" fmla="*/ 300127 w 578992"/>
              <a:gd name="connsiteY17" fmla="*/ 416019 h 606657"/>
              <a:gd name="connsiteX18" fmla="*/ 298791 w 578992"/>
              <a:gd name="connsiteY18" fmla="*/ 422416 h 606657"/>
              <a:gd name="connsiteX19" fmla="*/ 260514 w 578992"/>
              <a:gd name="connsiteY19" fmla="*/ 407844 h 606657"/>
              <a:gd name="connsiteX20" fmla="*/ 260514 w 578992"/>
              <a:gd name="connsiteY20" fmla="*/ 398159 h 606657"/>
              <a:gd name="connsiteX21" fmla="*/ 211822 w 578992"/>
              <a:gd name="connsiteY21" fmla="*/ 335339 h 606657"/>
              <a:gd name="connsiteX22" fmla="*/ 233275 w 578992"/>
              <a:gd name="connsiteY22" fmla="*/ 312148 h 606657"/>
              <a:gd name="connsiteX23" fmla="*/ 283295 w 578992"/>
              <a:gd name="connsiteY23" fmla="*/ 133638 h 606657"/>
              <a:gd name="connsiteX24" fmla="*/ 303944 w 578992"/>
              <a:gd name="connsiteY24" fmla="*/ 155858 h 606657"/>
              <a:gd name="connsiteX25" fmla="*/ 303944 w 578992"/>
              <a:gd name="connsiteY25" fmla="*/ 165457 h 606657"/>
              <a:gd name="connsiteX26" fmla="*/ 352630 w 578992"/>
              <a:gd name="connsiteY26" fmla="*/ 228294 h 606657"/>
              <a:gd name="connsiteX27" fmla="*/ 331180 w 578992"/>
              <a:gd name="connsiteY27" fmla="*/ 251580 h 606657"/>
              <a:gd name="connsiteX28" fmla="*/ 309196 w 578992"/>
              <a:gd name="connsiteY28" fmla="*/ 229538 h 606657"/>
              <a:gd name="connsiteX29" fmla="*/ 283206 w 578992"/>
              <a:gd name="connsiteY29" fmla="*/ 206252 h 606657"/>
              <a:gd name="connsiteX30" fmla="*/ 256327 w 578992"/>
              <a:gd name="connsiteY30" fmla="*/ 240648 h 606657"/>
              <a:gd name="connsiteX31" fmla="*/ 282583 w 578992"/>
              <a:gd name="connsiteY31" fmla="*/ 260112 h 606657"/>
              <a:gd name="connsiteX32" fmla="*/ 348625 w 578992"/>
              <a:gd name="connsiteY32" fmla="*/ 307306 h 606657"/>
              <a:gd name="connsiteX33" fmla="*/ 341594 w 578992"/>
              <a:gd name="connsiteY33" fmla="*/ 317083 h 606657"/>
              <a:gd name="connsiteX34" fmla="*/ 316494 w 578992"/>
              <a:gd name="connsiteY34" fmla="*/ 322594 h 606657"/>
              <a:gd name="connsiteX35" fmla="*/ 306792 w 578992"/>
              <a:gd name="connsiteY35" fmla="*/ 319305 h 606657"/>
              <a:gd name="connsiteX36" fmla="*/ 282227 w 578992"/>
              <a:gd name="connsiteY36" fmla="*/ 303485 h 606657"/>
              <a:gd name="connsiteX37" fmla="*/ 211825 w 578992"/>
              <a:gd name="connsiteY37" fmla="*/ 234604 h 606657"/>
              <a:gd name="connsiteX38" fmla="*/ 260510 w 578992"/>
              <a:gd name="connsiteY38" fmla="*/ 166612 h 606657"/>
              <a:gd name="connsiteX39" fmla="*/ 260510 w 578992"/>
              <a:gd name="connsiteY39" fmla="*/ 155236 h 606657"/>
              <a:gd name="connsiteX40" fmla="*/ 283295 w 578992"/>
              <a:gd name="connsiteY40" fmla="*/ 133638 h 606657"/>
              <a:gd name="connsiteX41" fmla="*/ 282248 w 578992"/>
              <a:gd name="connsiteY41" fmla="*/ 0 h 606657"/>
              <a:gd name="connsiteX42" fmla="*/ 551768 w 578992"/>
              <a:gd name="connsiteY42" fmla="*/ 365640 h 606657"/>
              <a:gd name="connsiteX43" fmla="*/ 541888 w 578992"/>
              <a:gd name="connsiteY43" fmla="*/ 369995 h 606657"/>
              <a:gd name="connsiteX44" fmla="*/ 534768 w 578992"/>
              <a:gd name="connsiteY44" fmla="*/ 367507 h 606657"/>
              <a:gd name="connsiteX45" fmla="*/ 487148 w 578992"/>
              <a:gd name="connsiteY45" fmla="*/ 354797 h 606657"/>
              <a:gd name="connsiteX46" fmla="*/ 482163 w 578992"/>
              <a:gd name="connsiteY46" fmla="*/ 345554 h 606657"/>
              <a:gd name="connsiteX47" fmla="*/ 282248 w 578992"/>
              <a:gd name="connsiteY47" fmla="*/ 72257 h 606657"/>
              <a:gd name="connsiteX48" fmla="*/ 72364 w 578992"/>
              <a:gd name="connsiteY48" fmla="*/ 281829 h 606657"/>
              <a:gd name="connsiteX49" fmla="*/ 313134 w 578992"/>
              <a:gd name="connsiteY49" fmla="*/ 489180 h 606657"/>
              <a:gd name="connsiteX50" fmla="*/ 321145 w 578992"/>
              <a:gd name="connsiteY50" fmla="*/ 494423 h 606657"/>
              <a:gd name="connsiteX51" fmla="*/ 336277 w 578992"/>
              <a:gd name="connsiteY51" fmla="*/ 550771 h 606657"/>
              <a:gd name="connsiteX52" fmla="*/ 330580 w 578992"/>
              <a:gd name="connsiteY52" fmla="*/ 559748 h 606657"/>
              <a:gd name="connsiteX53" fmla="*/ 0 w 578992"/>
              <a:gd name="connsiteY53" fmla="*/ 281829 h 606657"/>
              <a:gd name="connsiteX54" fmla="*/ 282248 w 578992"/>
              <a:gd name="connsiteY54" fmla="*/ 0 h 606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578992" h="606657">
                <a:moveTo>
                  <a:pt x="345269" y="346719"/>
                </a:moveTo>
                <a:lnTo>
                  <a:pt x="527264" y="395415"/>
                </a:lnTo>
                <a:cubicBezTo>
                  <a:pt x="543372" y="399769"/>
                  <a:pt x="548801" y="419940"/>
                  <a:pt x="536965" y="431758"/>
                </a:cubicBezTo>
                <a:lnTo>
                  <a:pt x="512135" y="456550"/>
                </a:lnTo>
                <a:lnTo>
                  <a:pt x="572652" y="516975"/>
                </a:lnTo>
                <a:cubicBezTo>
                  <a:pt x="581106" y="525506"/>
                  <a:pt x="581106" y="539190"/>
                  <a:pt x="572652" y="547632"/>
                </a:cubicBezTo>
                <a:lnTo>
                  <a:pt x="519877" y="600326"/>
                </a:lnTo>
                <a:cubicBezTo>
                  <a:pt x="511334" y="608768"/>
                  <a:pt x="497629" y="608768"/>
                  <a:pt x="489174" y="600326"/>
                </a:cubicBezTo>
                <a:lnTo>
                  <a:pt x="428657" y="539901"/>
                </a:lnTo>
                <a:lnTo>
                  <a:pt x="403739" y="564782"/>
                </a:lnTo>
                <a:cubicBezTo>
                  <a:pt x="393148" y="575357"/>
                  <a:pt x="372501" y="574024"/>
                  <a:pt x="366628" y="552075"/>
                </a:cubicBezTo>
                <a:cubicBezTo>
                  <a:pt x="366005" y="549854"/>
                  <a:pt x="319015" y="374799"/>
                  <a:pt x="318659" y="373288"/>
                </a:cubicBezTo>
                <a:cubicBezTo>
                  <a:pt x="314298" y="357205"/>
                  <a:pt x="329071" y="342454"/>
                  <a:pt x="345269" y="346719"/>
                </a:cubicBezTo>
                <a:close/>
                <a:moveTo>
                  <a:pt x="233275" y="312148"/>
                </a:moveTo>
                <a:cubicBezTo>
                  <a:pt x="245470" y="311970"/>
                  <a:pt x="255440" y="321922"/>
                  <a:pt x="255262" y="334095"/>
                </a:cubicBezTo>
                <a:cubicBezTo>
                  <a:pt x="255084" y="345646"/>
                  <a:pt x="263986" y="357464"/>
                  <a:pt x="281255" y="357464"/>
                </a:cubicBezTo>
                <a:cubicBezTo>
                  <a:pt x="286329" y="357464"/>
                  <a:pt x="289267" y="361195"/>
                  <a:pt x="289000" y="365016"/>
                </a:cubicBezTo>
                <a:cubicBezTo>
                  <a:pt x="288465" y="375412"/>
                  <a:pt x="290068" y="378611"/>
                  <a:pt x="300127" y="416019"/>
                </a:cubicBezTo>
                <a:cubicBezTo>
                  <a:pt x="300750" y="418240"/>
                  <a:pt x="300305" y="420639"/>
                  <a:pt x="298791" y="422416"/>
                </a:cubicBezTo>
                <a:cubicBezTo>
                  <a:pt x="285706" y="437788"/>
                  <a:pt x="260514" y="428458"/>
                  <a:pt x="260514" y="407844"/>
                </a:cubicBezTo>
                <a:lnTo>
                  <a:pt x="260514" y="398159"/>
                </a:lnTo>
                <a:cubicBezTo>
                  <a:pt x="232919" y="390340"/>
                  <a:pt x="212534" y="365283"/>
                  <a:pt x="211822" y="335339"/>
                </a:cubicBezTo>
                <a:cubicBezTo>
                  <a:pt x="211555" y="323077"/>
                  <a:pt x="220902" y="312237"/>
                  <a:pt x="233275" y="312148"/>
                </a:cubicBezTo>
                <a:close/>
                <a:moveTo>
                  <a:pt x="283295" y="133638"/>
                </a:moveTo>
                <a:cubicBezTo>
                  <a:pt x="294955" y="134171"/>
                  <a:pt x="303944" y="144215"/>
                  <a:pt x="303944" y="155858"/>
                </a:cubicBezTo>
                <a:lnTo>
                  <a:pt x="303944" y="165457"/>
                </a:lnTo>
                <a:cubicBezTo>
                  <a:pt x="331536" y="173367"/>
                  <a:pt x="351918" y="198430"/>
                  <a:pt x="352630" y="228294"/>
                </a:cubicBezTo>
                <a:cubicBezTo>
                  <a:pt x="352897" y="240648"/>
                  <a:pt x="343552" y="251402"/>
                  <a:pt x="331180" y="251580"/>
                </a:cubicBezTo>
                <a:cubicBezTo>
                  <a:pt x="318987" y="251757"/>
                  <a:pt x="309018" y="241803"/>
                  <a:pt x="309196" y="229538"/>
                </a:cubicBezTo>
                <a:cubicBezTo>
                  <a:pt x="309374" y="218073"/>
                  <a:pt x="300473" y="206252"/>
                  <a:pt x="283206" y="206252"/>
                </a:cubicBezTo>
                <a:cubicBezTo>
                  <a:pt x="265583" y="206252"/>
                  <a:pt x="251076" y="222783"/>
                  <a:pt x="256327" y="240648"/>
                </a:cubicBezTo>
                <a:cubicBezTo>
                  <a:pt x="259709" y="252202"/>
                  <a:pt x="270568" y="260112"/>
                  <a:pt x="282583" y="260112"/>
                </a:cubicBezTo>
                <a:cubicBezTo>
                  <a:pt x="312845" y="260290"/>
                  <a:pt x="339013" y="280021"/>
                  <a:pt x="348625" y="307306"/>
                </a:cubicBezTo>
                <a:cubicBezTo>
                  <a:pt x="350405" y="312106"/>
                  <a:pt x="346756" y="317350"/>
                  <a:pt x="341594" y="317083"/>
                </a:cubicBezTo>
                <a:cubicBezTo>
                  <a:pt x="332960" y="316728"/>
                  <a:pt x="324327" y="318594"/>
                  <a:pt x="316494" y="322594"/>
                </a:cubicBezTo>
                <a:cubicBezTo>
                  <a:pt x="312934" y="324460"/>
                  <a:pt x="308484" y="322949"/>
                  <a:pt x="306792" y="319305"/>
                </a:cubicBezTo>
                <a:cubicBezTo>
                  <a:pt x="302520" y="310062"/>
                  <a:pt x="293086" y="303485"/>
                  <a:pt x="282227" y="303485"/>
                </a:cubicBezTo>
                <a:cubicBezTo>
                  <a:pt x="244133" y="303485"/>
                  <a:pt x="212537" y="272555"/>
                  <a:pt x="211825" y="234604"/>
                </a:cubicBezTo>
                <a:cubicBezTo>
                  <a:pt x="211202" y="203141"/>
                  <a:pt x="231673" y="176300"/>
                  <a:pt x="260510" y="166612"/>
                </a:cubicBezTo>
                <a:lnTo>
                  <a:pt x="260510" y="155236"/>
                </a:lnTo>
                <a:cubicBezTo>
                  <a:pt x="260510" y="142970"/>
                  <a:pt x="270835" y="133016"/>
                  <a:pt x="283295" y="133638"/>
                </a:cubicBezTo>
                <a:close/>
                <a:moveTo>
                  <a:pt x="282248" y="0"/>
                </a:moveTo>
                <a:cubicBezTo>
                  <a:pt x="471126" y="0"/>
                  <a:pt x="608556" y="183353"/>
                  <a:pt x="551768" y="365640"/>
                </a:cubicBezTo>
                <a:cubicBezTo>
                  <a:pt x="550522" y="369729"/>
                  <a:pt x="545894" y="371773"/>
                  <a:pt x="541888" y="369995"/>
                </a:cubicBezTo>
                <a:cubicBezTo>
                  <a:pt x="539574" y="369018"/>
                  <a:pt x="537260" y="368218"/>
                  <a:pt x="534768" y="367507"/>
                </a:cubicBezTo>
                <a:lnTo>
                  <a:pt x="487148" y="354797"/>
                </a:lnTo>
                <a:cubicBezTo>
                  <a:pt x="483142" y="353731"/>
                  <a:pt x="480917" y="349554"/>
                  <a:pt x="482163" y="345554"/>
                </a:cubicBezTo>
                <a:cubicBezTo>
                  <a:pt x="525600" y="210372"/>
                  <a:pt x="423773" y="72257"/>
                  <a:pt x="282248" y="72257"/>
                </a:cubicBezTo>
                <a:cubicBezTo>
                  <a:pt x="166536" y="72257"/>
                  <a:pt x="72364" y="166289"/>
                  <a:pt x="72364" y="281829"/>
                </a:cubicBezTo>
                <a:cubicBezTo>
                  <a:pt x="72364" y="410257"/>
                  <a:pt x="187453" y="507933"/>
                  <a:pt x="313134" y="489180"/>
                </a:cubicBezTo>
                <a:cubicBezTo>
                  <a:pt x="316784" y="488646"/>
                  <a:pt x="320255" y="490957"/>
                  <a:pt x="321145" y="494423"/>
                </a:cubicBezTo>
                <a:lnTo>
                  <a:pt x="336277" y="550771"/>
                </a:lnTo>
                <a:cubicBezTo>
                  <a:pt x="337345" y="554860"/>
                  <a:pt x="334764" y="559037"/>
                  <a:pt x="330580" y="559748"/>
                </a:cubicBezTo>
                <a:cubicBezTo>
                  <a:pt x="163332" y="589433"/>
                  <a:pt x="0" y="461006"/>
                  <a:pt x="0" y="281829"/>
                </a:cubicBezTo>
                <a:cubicBezTo>
                  <a:pt x="0" y="126472"/>
                  <a:pt x="126571" y="0"/>
                  <a:pt x="2822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000"/>
                  <a:lumOff val="93000"/>
                </a:schemeClr>
              </a:gs>
              <a:gs pos="100000">
                <a:schemeClr val="accent2">
                  <a:lumMod val="93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34" name="任意多边形: 形状 133">
            <a:extLst>
              <a:ext uri="{FF2B5EF4-FFF2-40B4-BE49-F238E27FC236}">
                <a16:creationId xmlns:a16="http://schemas.microsoft.com/office/drawing/2014/main" id="{05CBBC3A-445B-412E-BB25-A071757BF0AB}"/>
              </a:ext>
            </a:extLst>
          </p:cNvPr>
          <p:cNvSpPr/>
          <p:nvPr/>
        </p:nvSpPr>
        <p:spPr>
          <a:xfrm>
            <a:off x="6153498" y="1850023"/>
            <a:ext cx="2708064" cy="715010"/>
          </a:xfrm>
          <a:custGeom>
            <a:avLst/>
            <a:gdLst>
              <a:gd name="connsiteX0" fmla="*/ 55488 w 2708064"/>
              <a:gd name="connsiteY0" fmla="*/ 0 h 715010"/>
              <a:gd name="connsiteX1" fmla="*/ 2652576 w 2708064"/>
              <a:gd name="connsiteY1" fmla="*/ 0 h 715010"/>
              <a:gd name="connsiteX2" fmla="*/ 2708064 w 2708064"/>
              <a:gd name="connsiteY2" fmla="*/ 55488 h 715010"/>
              <a:gd name="connsiteX3" fmla="*/ 2708064 w 2708064"/>
              <a:gd name="connsiteY3" fmla="*/ 715010 h 715010"/>
              <a:gd name="connsiteX4" fmla="*/ 0 w 2708064"/>
              <a:gd name="connsiteY4" fmla="*/ 715010 h 715010"/>
              <a:gd name="connsiteX5" fmla="*/ 0 w 2708064"/>
              <a:gd name="connsiteY5" fmla="*/ 55488 h 715010"/>
              <a:gd name="connsiteX6" fmla="*/ 55488 w 2708064"/>
              <a:gd name="connsiteY6" fmla="*/ 0 h 715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08064" h="715010">
                <a:moveTo>
                  <a:pt x="55488" y="0"/>
                </a:moveTo>
                <a:lnTo>
                  <a:pt x="2652576" y="0"/>
                </a:lnTo>
                <a:cubicBezTo>
                  <a:pt x="2683221" y="0"/>
                  <a:pt x="2708064" y="24843"/>
                  <a:pt x="2708064" y="55488"/>
                </a:cubicBezTo>
                <a:lnTo>
                  <a:pt x="2708064" y="715010"/>
                </a:lnTo>
                <a:lnTo>
                  <a:pt x="0" y="715010"/>
                </a:lnTo>
                <a:lnTo>
                  <a:pt x="0" y="55488"/>
                </a:lnTo>
                <a:cubicBezTo>
                  <a:pt x="0" y="24843"/>
                  <a:pt x="24843" y="0"/>
                  <a:pt x="55488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90000"/>
                  <a:lumOff val="10000"/>
                </a:schemeClr>
              </a:gs>
              <a:gs pos="100000">
                <a:schemeClr val="accent2">
                  <a:lumMod val="4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5" name="任意多边形: 形状 134">
            <a:extLst>
              <a:ext uri="{FF2B5EF4-FFF2-40B4-BE49-F238E27FC236}">
                <a16:creationId xmlns:a16="http://schemas.microsoft.com/office/drawing/2014/main" id="{17A9066E-28E0-40C8-AE9C-BF7988594AD6}"/>
              </a:ext>
            </a:extLst>
          </p:cNvPr>
          <p:cNvSpPr/>
          <p:nvPr/>
        </p:nvSpPr>
        <p:spPr>
          <a:xfrm>
            <a:off x="6153498" y="2565033"/>
            <a:ext cx="2708064" cy="3664495"/>
          </a:xfrm>
          <a:custGeom>
            <a:avLst/>
            <a:gdLst>
              <a:gd name="connsiteX0" fmla="*/ 0 w 2708064"/>
              <a:gd name="connsiteY0" fmla="*/ 0 h 3664495"/>
              <a:gd name="connsiteX1" fmla="*/ 2708064 w 2708064"/>
              <a:gd name="connsiteY1" fmla="*/ 0 h 3664495"/>
              <a:gd name="connsiteX2" fmla="*/ 2708064 w 2708064"/>
              <a:gd name="connsiteY2" fmla="*/ 3609007 h 3664495"/>
              <a:gd name="connsiteX3" fmla="*/ 2652576 w 2708064"/>
              <a:gd name="connsiteY3" fmla="*/ 3664495 h 3664495"/>
              <a:gd name="connsiteX4" fmla="*/ 55488 w 2708064"/>
              <a:gd name="connsiteY4" fmla="*/ 3664495 h 3664495"/>
              <a:gd name="connsiteX5" fmla="*/ 0 w 2708064"/>
              <a:gd name="connsiteY5" fmla="*/ 3609007 h 3664495"/>
              <a:gd name="connsiteX6" fmla="*/ 0 w 2708064"/>
              <a:gd name="connsiteY6" fmla="*/ 0 h 3664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08064" h="3664495">
                <a:moveTo>
                  <a:pt x="0" y="0"/>
                </a:moveTo>
                <a:lnTo>
                  <a:pt x="2708064" y="0"/>
                </a:lnTo>
                <a:lnTo>
                  <a:pt x="2708064" y="3609007"/>
                </a:lnTo>
                <a:cubicBezTo>
                  <a:pt x="2708064" y="3639652"/>
                  <a:pt x="2683221" y="3664495"/>
                  <a:pt x="2652576" y="3664495"/>
                </a:cubicBezTo>
                <a:lnTo>
                  <a:pt x="55488" y="3664495"/>
                </a:lnTo>
                <a:cubicBezTo>
                  <a:pt x="24843" y="3664495"/>
                  <a:pt x="0" y="3639652"/>
                  <a:pt x="0" y="3609007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000"/>
                  <a:lumOff val="93000"/>
                </a:schemeClr>
              </a:gs>
              <a:gs pos="100000">
                <a:schemeClr val="accent2">
                  <a:lumMod val="93000"/>
                </a:schemeClr>
              </a:gs>
            </a:gsLst>
            <a:lin ang="2700000" scaled="1"/>
          </a:gradFill>
          <a:ln>
            <a:solidFill>
              <a:schemeClr val="bg1"/>
            </a:solidFill>
          </a:ln>
          <a:effectLst>
            <a:outerShdw blurRad="152400" dist="63500" dir="2700000" sx="98000" sy="98000" algn="tl" rotWithShape="0">
              <a:schemeClr val="accent2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32F0E76B-93E6-4E34-BE60-25CFB2ECCDD5}"/>
              </a:ext>
            </a:extLst>
          </p:cNvPr>
          <p:cNvSpPr txBox="1"/>
          <p:nvPr/>
        </p:nvSpPr>
        <p:spPr>
          <a:xfrm>
            <a:off x="6354528" y="1915141"/>
            <a:ext cx="141577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219170" fontAlgn="base"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  <a:cs typeface="OPPOSans R"/>
                <a:sym typeface="+mn-lt"/>
              </a:rPr>
              <a:t>优化新</a:t>
            </a: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OPPOSans R"/>
                <a:sym typeface="+mn-lt"/>
              </a:rPr>
              <a:t>站细节</a:t>
            </a:r>
            <a:endParaRPr kumimoji="0" lang="en-US" altLang="zh-CN" sz="1600" b="0" i="0" u="none" strike="noStrike" kern="1200" cap="none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OPPOSans R"/>
              <a:sym typeface="+mn-lt"/>
            </a:endParaRPr>
          </a:p>
          <a:p>
            <a:pPr defTabSz="1219170" fontAlgn="base"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  <a:cs typeface="OPPOSans R"/>
                <a:sym typeface="+mn-lt"/>
              </a:rPr>
              <a:t>减小排名波动</a:t>
            </a:r>
            <a:endParaRPr lang="en-US" altLang="zh-CN" sz="1600" dirty="0">
              <a:solidFill>
                <a:schemeClr val="bg1"/>
              </a:solidFill>
              <a:effectLst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1F48F49A-0392-4FEC-9298-D2D3296727A5}"/>
              </a:ext>
            </a:extLst>
          </p:cNvPr>
          <p:cNvSpPr txBox="1"/>
          <p:nvPr/>
        </p:nvSpPr>
        <p:spPr>
          <a:xfrm>
            <a:off x="6354528" y="2888883"/>
            <a:ext cx="184731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defTabSz="1219170" fontAlgn="base">
              <a:spcAft>
                <a:spcPct val="0"/>
              </a:spcAft>
            </a:pPr>
            <a:endParaRPr lang="en-US" altLang="zh-CN" dirty="0">
              <a:sym typeface="+mn-lt"/>
            </a:endParaRP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3CCF34F6-DBD0-4001-AB84-CC209A666298}"/>
              </a:ext>
            </a:extLst>
          </p:cNvPr>
          <p:cNvSpPr txBox="1"/>
          <p:nvPr/>
        </p:nvSpPr>
        <p:spPr>
          <a:xfrm>
            <a:off x="6354529" y="5324680"/>
            <a:ext cx="23204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219170" fontAlgn="base">
              <a:spcAft>
                <a:spcPct val="0"/>
              </a:spcAft>
            </a:pP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/>
                <a:sym typeface="+mn-lt"/>
              </a:rPr>
              <a:t>网站首页经常变动，站内内容质量不高</a:t>
            </a:r>
            <a:endParaRPr lang="en-US" altLang="zh-CN" sz="1200" dirty="0">
              <a:effectLst/>
              <a:latin typeface="+mn-ea"/>
              <a:cs typeface="+mn-ea"/>
              <a:sym typeface="+mn-lt"/>
            </a:endParaRPr>
          </a:p>
        </p:txBody>
      </p:sp>
      <p:grpSp>
        <p:nvGrpSpPr>
          <p:cNvPr id="139" name="组合 138">
            <a:extLst>
              <a:ext uri="{FF2B5EF4-FFF2-40B4-BE49-F238E27FC236}">
                <a16:creationId xmlns:a16="http://schemas.microsoft.com/office/drawing/2014/main" id="{34CA2373-7726-4A8D-B27E-AE9EAF2E8747}"/>
              </a:ext>
            </a:extLst>
          </p:cNvPr>
          <p:cNvGrpSpPr/>
          <p:nvPr/>
        </p:nvGrpSpPr>
        <p:grpSpPr>
          <a:xfrm>
            <a:off x="6452666" y="4967209"/>
            <a:ext cx="859201" cy="257369"/>
            <a:chOff x="873133" y="2483162"/>
            <a:chExt cx="859201" cy="257369"/>
          </a:xfrm>
        </p:grpSpPr>
        <p:sp>
          <p:nvSpPr>
            <p:cNvPr id="161" name="矩形: 圆角 160">
              <a:extLst>
                <a:ext uri="{FF2B5EF4-FFF2-40B4-BE49-F238E27FC236}">
                  <a16:creationId xmlns:a16="http://schemas.microsoft.com/office/drawing/2014/main" id="{E78EDA0B-990D-4A68-9B94-41FEEE32066B}"/>
                </a:ext>
              </a:extLst>
            </p:cNvPr>
            <p:cNvSpPr/>
            <p:nvPr/>
          </p:nvSpPr>
          <p:spPr>
            <a:xfrm>
              <a:off x="873133" y="2486228"/>
              <a:ext cx="859201" cy="24070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2">
                    <a:lumMod val="6000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文本框 161">
              <a:extLst>
                <a:ext uri="{FF2B5EF4-FFF2-40B4-BE49-F238E27FC236}">
                  <a16:creationId xmlns:a16="http://schemas.microsoft.com/office/drawing/2014/main" id="{A017C48C-1FD9-437A-A060-3694BE0183E1}"/>
                </a:ext>
              </a:extLst>
            </p:cNvPr>
            <p:cNvSpPr txBox="1"/>
            <p:nvPr/>
          </p:nvSpPr>
          <p:spPr>
            <a:xfrm>
              <a:off x="969717" y="2483162"/>
              <a:ext cx="688256" cy="257369"/>
            </a:xfrm>
            <a:prstGeom prst="rect">
              <a:avLst/>
            </a:prstGeom>
            <a:noFill/>
          </p:spPr>
          <p:txBody>
            <a:bodyPr wrap="none" lIns="36000" tIns="36000" rIns="36000" bIns="36000">
              <a:spAutoFit/>
            </a:bodyPr>
            <a:lstStyle/>
            <a:p>
              <a:pPr algn="ctr" defTabSz="1219170" fontAlgn="base"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/>
                  </a:solidFill>
                  <a:latin typeface="+mj-ea"/>
                  <a:ea typeface="+mj-ea"/>
                  <a:cs typeface="OPPOSans R"/>
                  <a:sym typeface="+mn-lt"/>
                </a:rPr>
                <a:t>不足</a:t>
              </a:r>
              <a:r>
                <a:rPr kumimoji="0" lang="zh-CN" altLang="en-US" sz="1200" b="0" i="0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OPPOSans R"/>
                  <a:sym typeface="+mn-lt"/>
                </a:rPr>
                <a:t>之处</a:t>
              </a:r>
              <a:endParaRPr lang="en-US" altLang="zh-CN" sz="1200" dirty="0">
                <a:solidFill>
                  <a:schemeClr val="bg1"/>
                </a:solidFill>
                <a:effectLst/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sp>
        <p:nvSpPr>
          <p:cNvPr id="141" name="文本框 140">
            <a:extLst>
              <a:ext uri="{FF2B5EF4-FFF2-40B4-BE49-F238E27FC236}">
                <a16:creationId xmlns:a16="http://schemas.microsoft.com/office/drawing/2014/main" id="{78A666E3-69A4-43B5-8AE5-22F4E2495E99}"/>
              </a:ext>
            </a:extLst>
          </p:cNvPr>
          <p:cNvSpPr txBox="1"/>
          <p:nvPr/>
        </p:nvSpPr>
        <p:spPr>
          <a:xfrm>
            <a:off x="6354528" y="3249563"/>
            <a:ext cx="2320419" cy="1411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219170" fontAlgn="base">
              <a:lnSpc>
                <a:spcPct val="120000"/>
              </a:lnSpc>
              <a:spcAft>
                <a:spcPct val="0"/>
              </a:spcAft>
            </a:pP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/>
                <a:sym typeface="+mn-lt"/>
              </a:rPr>
              <a:t>自从搜索引擎变化之后，项目组几个站被降权之后，</a:t>
            </a:r>
            <a:r>
              <a:rPr kumimoji="0" lang="zh-CN" altLang="en-US" sz="1200" b="0" i="0" u="none" strike="noStrike" kern="1200" cap="none" normalizeH="0" baseline="0" noProof="0" dirty="0">
                <a:ln w="6350">
                  <a:solidFill>
                    <a:schemeClr val="bg1"/>
                  </a:solidFill>
                </a:ln>
                <a:solidFill>
                  <a:schemeClr val="accent4"/>
                </a:solidFill>
                <a:effectLst>
                  <a:outerShdw blurRad="76200" dist="25400" dir="2700000" algn="tl" rotWithShape="0">
                    <a:schemeClr val="accent4">
                      <a:lumMod val="50000"/>
                      <a:alpha val="25000"/>
                    </a:schemeClr>
                  </a:outerShdw>
                </a:effectLst>
                <a:uLnTx/>
                <a:uFillTx/>
                <a:latin typeface="+mj-ea"/>
                <a:ea typeface="+mj-ea"/>
                <a:cs typeface="OPPOSans R"/>
                <a:sym typeface="+mn-lt"/>
              </a:rPr>
              <a:t>开始着手开始做新站</a:t>
            </a: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/>
                <a:sym typeface="+mn-lt"/>
              </a:rPr>
              <a:t>，新站在上线之前，进行关键词的选择和网站框架的选择，在这种过程，</a:t>
            </a:r>
            <a:r>
              <a:rPr lang="zh-CN" altLang="en-US" sz="1200" dirty="0">
                <a:ln w="6350">
                  <a:solidFill>
                    <a:schemeClr val="bg1"/>
                  </a:solidFill>
                </a:ln>
                <a:solidFill>
                  <a:schemeClr val="accent4"/>
                </a:solidFill>
                <a:effectLst>
                  <a:outerShdw blurRad="76200" dist="25400" dir="2700000" algn="tl" rotWithShape="0">
                    <a:schemeClr val="accent4">
                      <a:lumMod val="50000"/>
                      <a:alpha val="25000"/>
                    </a:schemeClr>
                  </a:outerShdw>
                </a:effectLst>
                <a:latin typeface="+mj-ea"/>
                <a:ea typeface="+mj-ea"/>
                <a:cs typeface="OPPOSans R"/>
                <a:sym typeface="+mn-lt"/>
              </a:rPr>
              <a:t>网站的排名不断地的波动</a:t>
            </a:r>
          </a:p>
        </p:txBody>
      </p: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DB384AD6-C975-4C90-85B5-B5AF107D0C70}"/>
              </a:ext>
            </a:extLst>
          </p:cNvPr>
          <p:cNvGrpSpPr/>
          <p:nvPr/>
        </p:nvGrpSpPr>
        <p:grpSpPr>
          <a:xfrm>
            <a:off x="6452666" y="2907558"/>
            <a:ext cx="1934625" cy="257369"/>
            <a:chOff x="873133" y="2483162"/>
            <a:chExt cx="859201" cy="257369"/>
          </a:xfrm>
        </p:grpSpPr>
        <p:sp>
          <p:nvSpPr>
            <p:cNvPr id="151" name="矩形: 圆角 150">
              <a:extLst>
                <a:ext uri="{FF2B5EF4-FFF2-40B4-BE49-F238E27FC236}">
                  <a16:creationId xmlns:a16="http://schemas.microsoft.com/office/drawing/2014/main" id="{E2F4A179-7B12-4F10-A09D-65278B15553E}"/>
                </a:ext>
              </a:extLst>
            </p:cNvPr>
            <p:cNvSpPr/>
            <p:nvPr/>
          </p:nvSpPr>
          <p:spPr>
            <a:xfrm>
              <a:off x="873133" y="2486228"/>
              <a:ext cx="859201" cy="24070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2">
                    <a:lumMod val="6000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2" name="文本框 151">
              <a:extLst>
                <a:ext uri="{FF2B5EF4-FFF2-40B4-BE49-F238E27FC236}">
                  <a16:creationId xmlns:a16="http://schemas.microsoft.com/office/drawing/2014/main" id="{90E59566-338A-44F0-9DE9-D77606389187}"/>
                </a:ext>
              </a:extLst>
            </p:cNvPr>
            <p:cNvSpPr txBox="1"/>
            <p:nvPr/>
          </p:nvSpPr>
          <p:spPr>
            <a:xfrm>
              <a:off x="910694" y="2483162"/>
              <a:ext cx="784078" cy="257369"/>
            </a:xfrm>
            <a:prstGeom prst="rect">
              <a:avLst/>
            </a:prstGeom>
            <a:noFill/>
          </p:spPr>
          <p:txBody>
            <a:bodyPr wrap="none" lIns="36000" tIns="36000" rIns="36000" bIns="36000">
              <a:spAutoFit/>
            </a:bodyPr>
            <a:lstStyle/>
            <a:p>
              <a:pPr algn="ctr" defTabSz="1219170" fontAlgn="base"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/>
                  </a:solidFill>
                  <a:latin typeface="+mj-ea"/>
                  <a:ea typeface="+mj-ea"/>
                  <a:cs typeface="OPPOSans R"/>
                  <a:sym typeface="+mn-lt"/>
                </a:rPr>
                <a:t>加强站内优化细节的维护</a:t>
              </a:r>
            </a:p>
          </p:txBody>
        </p:sp>
      </p:grpSp>
      <p:sp>
        <p:nvSpPr>
          <p:cNvPr id="204" name="Freeform 144">
            <a:extLst>
              <a:ext uri="{FF2B5EF4-FFF2-40B4-BE49-F238E27FC236}">
                <a16:creationId xmlns:a16="http://schemas.microsoft.com/office/drawing/2014/main" id="{8F562B3C-8654-47D0-8925-FEB68FE6E04B}"/>
              </a:ext>
            </a:extLst>
          </p:cNvPr>
          <p:cNvSpPr/>
          <p:nvPr/>
        </p:nvSpPr>
        <p:spPr>
          <a:xfrm>
            <a:off x="8124880" y="1984293"/>
            <a:ext cx="446562" cy="446470"/>
          </a:xfrm>
          <a:custGeom>
            <a:avLst/>
            <a:gdLst>
              <a:gd name="T0" fmla="*/ 640 w 10240"/>
              <a:gd name="T1" fmla="*/ 9600 h 10240"/>
              <a:gd name="T2" fmla="*/ 640 w 10240"/>
              <a:gd name="T3" fmla="*/ 0 h 10240"/>
              <a:gd name="T4" fmla="*/ 0 w 10240"/>
              <a:gd name="T5" fmla="*/ 0 h 10240"/>
              <a:gd name="T6" fmla="*/ 0 w 10240"/>
              <a:gd name="T7" fmla="*/ 10240 h 10240"/>
              <a:gd name="T8" fmla="*/ 10240 w 10240"/>
              <a:gd name="T9" fmla="*/ 10240 h 10240"/>
              <a:gd name="T10" fmla="*/ 10240 w 10240"/>
              <a:gd name="T11" fmla="*/ 9600 h 10240"/>
              <a:gd name="T12" fmla="*/ 640 w 10240"/>
              <a:gd name="T13" fmla="*/ 9600 h 10240"/>
              <a:gd name="T14" fmla="*/ 9573 w 10240"/>
              <a:gd name="T15" fmla="*/ 1570 h 10240"/>
              <a:gd name="T16" fmla="*/ 6359 w 10240"/>
              <a:gd name="T17" fmla="*/ 1570 h 10240"/>
              <a:gd name="T18" fmla="*/ 7562 w 10240"/>
              <a:gd name="T19" fmla="*/ 2773 h 10240"/>
              <a:gd name="T20" fmla="*/ 6175 w 10240"/>
              <a:gd name="T21" fmla="*/ 4159 h 10240"/>
              <a:gd name="T22" fmla="*/ 4214 w 10240"/>
              <a:gd name="T23" fmla="*/ 2198 h 10240"/>
              <a:gd name="T24" fmla="*/ 4214 w 10240"/>
              <a:gd name="T25" fmla="*/ 2198 h 10240"/>
              <a:gd name="T26" fmla="*/ 4203 w 10240"/>
              <a:gd name="T27" fmla="*/ 2191 h 10240"/>
              <a:gd name="T28" fmla="*/ 4063 w 10240"/>
              <a:gd name="T29" fmla="*/ 2136 h 10240"/>
              <a:gd name="T30" fmla="*/ 3912 w 10240"/>
              <a:gd name="T31" fmla="*/ 2198 h 10240"/>
              <a:gd name="T32" fmla="*/ 1197 w 10240"/>
              <a:gd name="T33" fmla="*/ 4913 h 10240"/>
              <a:gd name="T34" fmla="*/ 1197 w 10240"/>
              <a:gd name="T35" fmla="*/ 5215 h 10240"/>
              <a:gd name="T36" fmla="*/ 1801 w 10240"/>
              <a:gd name="T37" fmla="*/ 5819 h 10240"/>
              <a:gd name="T38" fmla="*/ 2102 w 10240"/>
              <a:gd name="T39" fmla="*/ 5819 h 10240"/>
              <a:gd name="T40" fmla="*/ 4063 w 10240"/>
              <a:gd name="T41" fmla="*/ 3857 h 10240"/>
              <a:gd name="T42" fmla="*/ 6024 w 10240"/>
              <a:gd name="T43" fmla="*/ 5819 h 10240"/>
              <a:gd name="T44" fmla="*/ 6095 w 10240"/>
              <a:gd name="T45" fmla="*/ 5865 h 10240"/>
              <a:gd name="T46" fmla="*/ 6326 w 10240"/>
              <a:gd name="T47" fmla="*/ 5819 h 10240"/>
              <a:gd name="T48" fmla="*/ 6929 w 10240"/>
              <a:gd name="T49" fmla="*/ 5215 h 10240"/>
              <a:gd name="T50" fmla="*/ 8467 w 10240"/>
              <a:gd name="T51" fmla="*/ 3678 h 10240"/>
              <a:gd name="T52" fmla="*/ 9573 w 10240"/>
              <a:gd name="T53" fmla="*/ 4784 h 10240"/>
              <a:gd name="T54" fmla="*/ 9573 w 10240"/>
              <a:gd name="T55" fmla="*/ 1570 h 10240"/>
              <a:gd name="T56" fmla="*/ 2515 w 10240"/>
              <a:gd name="T57" fmla="*/ 9204 h 10240"/>
              <a:gd name="T58" fmla="*/ 2515 w 10240"/>
              <a:gd name="T59" fmla="*/ 6045 h 10240"/>
              <a:gd name="T60" fmla="*/ 2102 w 10240"/>
              <a:gd name="T61" fmla="*/ 6459 h 10240"/>
              <a:gd name="T62" fmla="*/ 1801 w 10240"/>
              <a:gd name="T63" fmla="*/ 6459 h 10240"/>
              <a:gd name="T64" fmla="*/ 1449 w 10240"/>
              <a:gd name="T65" fmla="*/ 6107 h 10240"/>
              <a:gd name="T66" fmla="*/ 1449 w 10240"/>
              <a:gd name="T67" fmla="*/ 9204 h 10240"/>
              <a:gd name="T68" fmla="*/ 2515 w 10240"/>
              <a:gd name="T69" fmla="*/ 9204 h 10240"/>
              <a:gd name="T70" fmla="*/ 4280 w 10240"/>
              <a:gd name="T71" fmla="*/ 9204 h 10240"/>
              <a:gd name="T72" fmla="*/ 4280 w 10240"/>
              <a:gd name="T73" fmla="*/ 4714 h 10240"/>
              <a:gd name="T74" fmla="*/ 4064 w 10240"/>
              <a:gd name="T75" fmla="*/ 4497 h 10240"/>
              <a:gd name="T76" fmla="*/ 3213 w 10240"/>
              <a:gd name="T77" fmla="*/ 5348 h 10240"/>
              <a:gd name="T78" fmla="*/ 3213 w 10240"/>
              <a:gd name="T79" fmla="*/ 9204 h 10240"/>
              <a:gd name="T80" fmla="*/ 4280 w 10240"/>
              <a:gd name="T81" fmla="*/ 9204 h 10240"/>
              <a:gd name="T82" fmla="*/ 6044 w 10240"/>
              <a:gd name="T83" fmla="*/ 9204 h 10240"/>
              <a:gd name="T84" fmla="*/ 6044 w 10240"/>
              <a:gd name="T85" fmla="*/ 6472 h 10240"/>
              <a:gd name="T86" fmla="*/ 6025 w 10240"/>
              <a:gd name="T87" fmla="*/ 6459 h 10240"/>
              <a:gd name="T88" fmla="*/ 4978 w 10240"/>
              <a:gd name="T89" fmla="*/ 5412 h 10240"/>
              <a:gd name="T90" fmla="*/ 4978 w 10240"/>
              <a:gd name="T91" fmla="*/ 9204 h 10240"/>
              <a:gd name="T92" fmla="*/ 6044 w 10240"/>
              <a:gd name="T93" fmla="*/ 9204 h 10240"/>
              <a:gd name="T94" fmla="*/ 7809 w 10240"/>
              <a:gd name="T95" fmla="*/ 9204 h 10240"/>
              <a:gd name="T96" fmla="*/ 7809 w 10240"/>
              <a:gd name="T97" fmla="*/ 4976 h 10240"/>
              <a:gd name="T98" fmla="*/ 6929 w 10240"/>
              <a:gd name="T99" fmla="*/ 5855 h 10240"/>
              <a:gd name="T100" fmla="*/ 6742 w 10240"/>
              <a:gd name="T101" fmla="*/ 6043 h 10240"/>
              <a:gd name="T102" fmla="*/ 6742 w 10240"/>
              <a:gd name="T103" fmla="*/ 9204 h 10240"/>
              <a:gd name="T104" fmla="*/ 7809 w 10240"/>
              <a:gd name="T105" fmla="*/ 9204 h 10240"/>
              <a:gd name="T106" fmla="*/ 9573 w 10240"/>
              <a:gd name="T107" fmla="*/ 9204 h 10240"/>
              <a:gd name="T108" fmla="*/ 9573 w 10240"/>
              <a:gd name="T109" fmla="*/ 5424 h 10240"/>
              <a:gd name="T110" fmla="*/ 8506 w 10240"/>
              <a:gd name="T111" fmla="*/ 4357 h 10240"/>
              <a:gd name="T112" fmla="*/ 8506 w 10240"/>
              <a:gd name="T113" fmla="*/ 9204 h 10240"/>
              <a:gd name="T114" fmla="*/ 9573 w 10240"/>
              <a:gd name="T115" fmla="*/ 9204 h 10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40" h="10240">
                <a:moveTo>
                  <a:pt x="640" y="9600"/>
                </a:moveTo>
                <a:lnTo>
                  <a:pt x="640" y="0"/>
                </a:lnTo>
                <a:lnTo>
                  <a:pt x="0" y="0"/>
                </a:lnTo>
                <a:lnTo>
                  <a:pt x="0" y="10240"/>
                </a:lnTo>
                <a:lnTo>
                  <a:pt x="10240" y="10240"/>
                </a:lnTo>
                <a:lnTo>
                  <a:pt x="10240" y="9600"/>
                </a:lnTo>
                <a:lnTo>
                  <a:pt x="640" y="9600"/>
                </a:lnTo>
                <a:close/>
                <a:moveTo>
                  <a:pt x="9573" y="1570"/>
                </a:moveTo>
                <a:lnTo>
                  <a:pt x="6359" y="1570"/>
                </a:lnTo>
                <a:lnTo>
                  <a:pt x="7562" y="2773"/>
                </a:lnTo>
                <a:lnTo>
                  <a:pt x="6175" y="4159"/>
                </a:lnTo>
                <a:lnTo>
                  <a:pt x="4214" y="2198"/>
                </a:lnTo>
                <a:lnTo>
                  <a:pt x="4214" y="2198"/>
                </a:lnTo>
                <a:cubicBezTo>
                  <a:pt x="4211" y="2195"/>
                  <a:pt x="4206" y="2194"/>
                  <a:pt x="4203" y="2191"/>
                </a:cubicBezTo>
                <a:cubicBezTo>
                  <a:pt x="4163" y="2156"/>
                  <a:pt x="4113" y="2136"/>
                  <a:pt x="4063" y="2136"/>
                </a:cubicBezTo>
                <a:cubicBezTo>
                  <a:pt x="4009" y="2136"/>
                  <a:pt x="3954" y="2157"/>
                  <a:pt x="3912" y="2198"/>
                </a:cubicBezTo>
                <a:lnTo>
                  <a:pt x="1197" y="4913"/>
                </a:lnTo>
                <a:cubicBezTo>
                  <a:pt x="1114" y="4997"/>
                  <a:pt x="1114" y="5132"/>
                  <a:pt x="1197" y="5215"/>
                </a:cubicBezTo>
                <a:lnTo>
                  <a:pt x="1801" y="5819"/>
                </a:lnTo>
                <a:cubicBezTo>
                  <a:pt x="1884" y="5902"/>
                  <a:pt x="2019" y="5902"/>
                  <a:pt x="2102" y="5819"/>
                </a:cubicBezTo>
                <a:lnTo>
                  <a:pt x="4063" y="3857"/>
                </a:lnTo>
                <a:lnTo>
                  <a:pt x="6024" y="5819"/>
                </a:lnTo>
                <a:cubicBezTo>
                  <a:pt x="6045" y="5840"/>
                  <a:pt x="6069" y="5855"/>
                  <a:pt x="6095" y="5865"/>
                </a:cubicBezTo>
                <a:cubicBezTo>
                  <a:pt x="6172" y="5897"/>
                  <a:pt x="6264" y="5881"/>
                  <a:pt x="6326" y="5819"/>
                </a:cubicBezTo>
                <a:lnTo>
                  <a:pt x="6929" y="5215"/>
                </a:lnTo>
                <a:lnTo>
                  <a:pt x="8467" y="3678"/>
                </a:lnTo>
                <a:lnTo>
                  <a:pt x="9573" y="4784"/>
                </a:lnTo>
                <a:lnTo>
                  <a:pt x="9573" y="1570"/>
                </a:lnTo>
                <a:close/>
                <a:moveTo>
                  <a:pt x="2515" y="9204"/>
                </a:moveTo>
                <a:lnTo>
                  <a:pt x="2515" y="6045"/>
                </a:lnTo>
                <a:lnTo>
                  <a:pt x="2102" y="6459"/>
                </a:lnTo>
                <a:cubicBezTo>
                  <a:pt x="2019" y="6542"/>
                  <a:pt x="1884" y="6542"/>
                  <a:pt x="1801" y="6459"/>
                </a:cubicBezTo>
                <a:lnTo>
                  <a:pt x="1449" y="6107"/>
                </a:lnTo>
                <a:lnTo>
                  <a:pt x="1449" y="9204"/>
                </a:lnTo>
                <a:lnTo>
                  <a:pt x="2515" y="9204"/>
                </a:lnTo>
                <a:close/>
                <a:moveTo>
                  <a:pt x="4280" y="9204"/>
                </a:moveTo>
                <a:lnTo>
                  <a:pt x="4280" y="4714"/>
                </a:lnTo>
                <a:lnTo>
                  <a:pt x="4064" y="4497"/>
                </a:lnTo>
                <a:lnTo>
                  <a:pt x="3213" y="5348"/>
                </a:lnTo>
                <a:lnTo>
                  <a:pt x="3213" y="9204"/>
                </a:lnTo>
                <a:lnTo>
                  <a:pt x="4280" y="9204"/>
                </a:lnTo>
                <a:close/>
                <a:moveTo>
                  <a:pt x="6044" y="9204"/>
                </a:moveTo>
                <a:lnTo>
                  <a:pt x="6044" y="6472"/>
                </a:lnTo>
                <a:cubicBezTo>
                  <a:pt x="6038" y="6467"/>
                  <a:pt x="6030" y="6465"/>
                  <a:pt x="6025" y="6459"/>
                </a:cubicBezTo>
                <a:lnTo>
                  <a:pt x="4978" y="5412"/>
                </a:lnTo>
                <a:lnTo>
                  <a:pt x="4978" y="9204"/>
                </a:lnTo>
                <a:lnTo>
                  <a:pt x="6044" y="9204"/>
                </a:lnTo>
                <a:close/>
                <a:moveTo>
                  <a:pt x="7809" y="9204"/>
                </a:moveTo>
                <a:lnTo>
                  <a:pt x="7809" y="4976"/>
                </a:lnTo>
                <a:lnTo>
                  <a:pt x="6929" y="5855"/>
                </a:lnTo>
                <a:lnTo>
                  <a:pt x="6742" y="6043"/>
                </a:lnTo>
                <a:lnTo>
                  <a:pt x="6742" y="9204"/>
                </a:lnTo>
                <a:lnTo>
                  <a:pt x="7809" y="9204"/>
                </a:lnTo>
                <a:close/>
                <a:moveTo>
                  <a:pt x="9573" y="9204"/>
                </a:moveTo>
                <a:lnTo>
                  <a:pt x="9573" y="5424"/>
                </a:lnTo>
                <a:lnTo>
                  <a:pt x="8506" y="4357"/>
                </a:lnTo>
                <a:lnTo>
                  <a:pt x="8506" y="9204"/>
                </a:lnTo>
                <a:lnTo>
                  <a:pt x="9573" y="9204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000"/>
                  <a:lumOff val="93000"/>
                </a:schemeClr>
              </a:gs>
              <a:gs pos="100000">
                <a:schemeClr val="accent2">
                  <a:lumMod val="93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64" name="任意多边形: 形状 163">
            <a:extLst>
              <a:ext uri="{FF2B5EF4-FFF2-40B4-BE49-F238E27FC236}">
                <a16:creationId xmlns:a16="http://schemas.microsoft.com/office/drawing/2014/main" id="{DEBBD5EF-392C-4FF8-84E8-003965C62BA0}"/>
              </a:ext>
            </a:extLst>
          </p:cNvPr>
          <p:cNvSpPr/>
          <p:nvPr/>
        </p:nvSpPr>
        <p:spPr>
          <a:xfrm>
            <a:off x="8989831" y="1465710"/>
            <a:ext cx="2708064" cy="715010"/>
          </a:xfrm>
          <a:custGeom>
            <a:avLst/>
            <a:gdLst>
              <a:gd name="connsiteX0" fmla="*/ 55488 w 2708064"/>
              <a:gd name="connsiteY0" fmla="*/ 0 h 715010"/>
              <a:gd name="connsiteX1" fmla="*/ 2652576 w 2708064"/>
              <a:gd name="connsiteY1" fmla="*/ 0 h 715010"/>
              <a:gd name="connsiteX2" fmla="*/ 2708064 w 2708064"/>
              <a:gd name="connsiteY2" fmla="*/ 55488 h 715010"/>
              <a:gd name="connsiteX3" fmla="*/ 2708064 w 2708064"/>
              <a:gd name="connsiteY3" fmla="*/ 715010 h 715010"/>
              <a:gd name="connsiteX4" fmla="*/ 0 w 2708064"/>
              <a:gd name="connsiteY4" fmla="*/ 715010 h 715010"/>
              <a:gd name="connsiteX5" fmla="*/ 0 w 2708064"/>
              <a:gd name="connsiteY5" fmla="*/ 55488 h 715010"/>
              <a:gd name="connsiteX6" fmla="*/ 55488 w 2708064"/>
              <a:gd name="connsiteY6" fmla="*/ 0 h 715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08064" h="715010">
                <a:moveTo>
                  <a:pt x="55488" y="0"/>
                </a:moveTo>
                <a:lnTo>
                  <a:pt x="2652576" y="0"/>
                </a:lnTo>
                <a:cubicBezTo>
                  <a:pt x="2683221" y="0"/>
                  <a:pt x="2708064" y="24843"/>
                  <a:pt x="2708064" y="55488"/>
                </a:cubicBezTo>
                <a:lnTo>
                  <a:pt x="2708064" y="715010"/>
                </a:lnTo>
                <a:lnTo>
                  <a:pt x="0" y="715010"/>
                </a:lnTo>
                <a:lnTo>
                  <a:pt x="0" y="55488"/>
                </a:lnTo>
                <a:cubicBezTo>
                  <a:pt x="0" y="24843"/>
                  <a:pt x="24843" y="0"/>
                  <a:pt x="55488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90000"/>
                  <a:lumOff val="10000"/>
                </a:schemeClr>
              </a:gs>
              <a:gs pos="100000">
                <a:schemeClr val="accent2">
                  <a:lumMod val="4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5" name="任意多边形: 形状 164">
            <a:extLst>
              <a:ext uri="{FF2B5EF4-FFF2-40B4-BE49-F238E27FC236}">
                <a16:creationId xmlns:a16="http://schemas.microsoft.com/office/drawing/2014/main" id="{B7D0C89F-A32C-4783-A0EA-CDF5CB0F7E95}"/>
              </a:ext>
            </a:extLst>
          </p:cNvPr>
          <p:cNvSpPr/>
          <p:nvPr/>
        </p:nvSpPr>
        <p:spPr>
          <a:xfrm>
            <a:off x="8989831" y="2180720"/>
            <a:ext cx="2708064" cy="3664495"/>
          </a:xfrm>
          <a:custGeom>
            <a:avLst/>
            <a:gdLst>
              <a:gd name="connsiteX0" fmla="*/ 0 w 2708064"/>
              <a:gd name="connsiteY0" fmla="*/ 0 h 3664495"/>
              <a:gd name="connsiteX1" fmla="*/ 2708064 w 2708064"/>
              <a:gd name="connsiteY1" fmla="*/ 0 h 3664495"/>
              <a:gd name="connsiteX2" fmla="*/ 2708064 w 2708064"/>
              <a:gd name="connsiteY2" fmla="*/ 3609007 h 3664495"/>
              <a:gd name="connsiteX3" fmla="*/ 2652576 w 2708064"/>
              <a:gd name="connsiteY3" fmla="*/ 3664495 h 3664495"/>
              <a:gd name="connsiteX4" fmla="*/ 55488 w 2708064"/>
              <a:gd name="connsiteY4" fmla="*/ 3664495 h 3664495"/>
              <a:gd name="connsiteX5" fmla="*/ 0 w 2708064"/>
              <a:gd name="connsiteY5" fmla="*/ 3609007 h 3664495"/>
              <a:gd name="connsiteX6" fmla="*/ 0 w 2708064"/>
              <a:gd name="connsiteY6" fmla="*/ 0 h 3664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08064" h="3664495">
                <a:moveTo>
                  <a:pt x="0" y="0"/>
                </a:moveTo>
                <a:lnTo>
                  <a:pt x="2708064" y="0"/>
                </a:lnTo>
                <a:lnTo>
                  <a:pt x="2708064" y="3609007"/>
                </a:lnTo>
                <a:cubicBezTo>
                  <a:pt x="2708064" y="3639652"/>
                  <a:pt x="2683221" y="3664495"/>
                  <a:pt x="2652576" y="3664495"/>
                </a:cubicBezTo>
                <a:lnTo>
                  <a:pt x="55488" y="3664495"/>
                </a:lnTo>
                <a:cubicBezTo>
                  <a:pt x="24843" y="3664495"/>
                  <a:pt x="0" y="3639652"/>
                  <a:pt x="0" y="3609007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000"/>
                  <a:lumOff val="93000"/>
                </a:schemeClr>
              </a:gs>
              <a:gs pos="100000">
                <a:schemeClr val="accent2">
                  <a:lumMod val="93000"/>
                </a:schemeClr>
              </a:gs>
            </a:gsLst>
            <a:lin ang="2700000" scaled="1"/>
          </a:gradFill>
          <a:ln>
            <a:solidFill>
              <a:schemeClr val="bg1"/>
            </a:solidFill>
          </a:ln>
          <a:effectLst>
            <a:outerShdw blurRad="152400" dist="63500" dir="2700000" sx="98000" sy="98000" algn="tl" rotWithShape="0">
              <a:schemeClr val="accent2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05C1D2AE-F613-41F9-B5F8-82DA114876FF}"/>
              </a:ext>
            </a:extLst>
          </p:cNvPr>
          <p:cNvSpPr txBox="1"/>
          <p:nvPr/>
        </p:nvSpPr>
        <p:spPr>
          <a:xfrm>
            <a:off x="9190861" y="1530828"/>
            <a:ext cx="141577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defTabSz="1219170" fontAlgn="base"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  <a:cs typeface="OPPOSans R"/>
                <a:sym typeface="+mn-lt"/>
              </a:rPr>
              <a:t>寻求站外推广</a:t>
            </a:r>
            <a:endParaRPr lang="en-US" altLang="zh-CN" sz="1600" dirty="0">
              <a:solidFill>
                <a:schemeClr val="bg1"/>
              </a:solidFill>
              <a:latin typeface="+mj-ea"/>
              <a:ea typeface="+mj-ea"/>
              <a:cs typeface="OPPOSans R"/>
              <a:sym typeface="+mn-lt"/>
            </a:endParaRPr>
          </a:p>
          <a:p>
            <a:pPr algn="l" defTabSz="1219170" fontAlgn="base"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effectLst/>
                <a:latin typeface="+mj-ea"/>
                <a:ea typeface="+mj-ea"/>
                <a:cs typeface="OPPOSans R"/>
                <a:sym typeface="+mn-lt"/>
              </a:rPr>
              <a:t>扩大宣传渠道</a:t>
            </a:r>
            <a:endParaRPr lang="en-US" altLang="zh-CN" sz="1600" dirty="0">
              <a:solidFill>
                <a:schemeClr val="bg1"/>
              </a:solidFill>
              <a:effectLst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03D14643-0517-438C-BFA3-19FA3D08EA5A}"/>
              </a:ext>
            </a:extLst>
          </p:cNvPr>
          <p:cNvSpPr txBox="1"/>
          <p:nvPr/>
        </p:nvSpPr>
        <p:spPr>
          <a:xfrm>
            <a:off x="9190861" y="2504570"/>
            <a:ext cx="184731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defTabSz="1219170" fontAlgn="base">
              <a:spcAft>
                <a:spcPct val="0"/>
              </a:spcAft>
            </a:pPr>
            <a:endParaRPr lang="en-US" altLang="zh-CN" dirty="0">
              <a:sym typeface="+mn-lt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C0743975-5343-41AF-9BC2-CD10A83E0AD6}"/>
              </a:ext>
            </a:extLst>
          </p:cNvPr>
          <p:cNvSpPr txBox="1"/>
          <p:nvPr/>
        </p:nvSpPr>
        <p:spPr>
          <a:xfrm>
            <a:off x="9190862" y="4940367"/>
            <a:ext cx="23204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219170" fontAlgn="base">
              <a:spcAft>
                <a:spcPct val="0"/>
              </a:spcAft>
            </a:pP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/>
                <a:sym typeface="+mn-lt"/>
              </a:rPr>
              <a:t>很多外推的文章没办法得到良好的质量控制，外链转化率不稳定</a:t>
            </a:r>
            <a:endParaRPr lang="en-US" altLang="zh-CN" sz="1200" dirty="0">
              <a:effectLst/>
              <a:latin typeface="+mn-ea"/>
              <a:cs typeface="+mn-ea"/>
              <a:sym typeface="+mn-lt"/>
            </a:endParaRPr>
          </a:p>
        </p:txBody>
      </p:sp>
      <p:grpSp>
        <p:nvGrpSpPr>
          <p:cNvPr id="169" name="组合 168">
            <a:extLst>
              <a:ext uri="{FF2B5EF4-FFF2-40B4-BE49-F238E27FC236}">
                <a16:creationId xmlns:a16="http://schemas.microsoft.com/office/drawing/2014/main" id="{2BB38693-2F6C-49A6-B8DD-F9F722EEF029}"/>
              </a:ext>
            </a:extLst>
          </p:cNvPr>
          <p:cNvGrpSpPr/>
          <p:nvPr/>
        </p:nvGrpSpPr>
        <p:grpSpPr>
          <a:xfrm>
            <a:off x="9288999" y="4582896"/>
            <a:ext cx="859201" cy="257369"/>
            <a:chOff x="873133" y="2483162"/>
            <a:chExt cx="859201" cy="257369"/>
          </a:xfrm>
        </p:grpSpPr>
        <p:sp>
          <p:nvSpPr>
            <p:cNvPr id="191" name="矩形: 圆角 190">
              <a:extLst>
                <a:ext uri="{FF2B5EF4-FFF2-40B4-BE49-F238E27FC236}">
                  <a16:creationId xmlns:a16="http://schemas.microsoft.com/office/drawing/2014/main" id="{4AF18BF5-AE69-4BD2-814F-A8C2C4CDC69B}"/>
                </a:ext>
              </a:extLst>
            </p:cNvPr>
            <p:cNvSpPr/>
            <p:nvPr/>
          </p:nvSpPr>
          <p:spPr>
            <a:xfrm>
              <a:off x="873133" y="2486228"/>
              <a:ext cx="859201" cy="24070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2">
                    <a:lumMod val="6000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文本框 191">
              <a:extLst>
                <a:ext uri="{FF2B5EF4-FFF2-40B4-BE49-F238E27FC236}">
                  <a16:creationId xmlns:a16="http://schemas.microsoft.com/office/drawing/2014/main" id="{B3D88934-2032-4736-8A3F-A1A466823916}"/>
                </a:ext>
              </a:extLst>
            </p:cNvPr>
            <p:cNvSpPr txBox="1"/>
            <p:nvPr/>
          </p:nvSpPr>
          <p:spPr>
            <a:xfrm>
              <a:off x="969717" y="2483162"/>
              <a:ext cx="688256" cy="257369"/>
            </a:xfrm>
            <a:prstGeom prst="rect">
              <a:avLst/>
            </a:prstGeom>
            <a:noFill/>
          </p:spPr>
          <p:txBody>
            <a:bodyPr wrap="none" lIns="36000" tIns="36000" rIns="36000" bIns="36000">
              <a:spAutoFit/>
            </a:bodyPr>
            <a:lstStyle/>
            <a:p>
              <a:pPr algn="ctr" defTabSz="1219170" fontAlgn="base"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/>
                  </a:solidFill>
                  <a:latin typeface="+mj-ea"/>
                  <a:ea typeface="+mj-ea"/>
                  <a:cs typeface="OPPOSans R"/>
                  <a:sym typeface="+mn-lt"/>
                </a:rPr>
                <a:t>不足</a:t>
              </a:r>
              <a:r>
                <a:rPr kumimoji="0" lang="zh-CN" altLang="en-US" sz="1200" b="0" i="0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OPPOSans R"/>
                  <a:sym typeface="+mn-lt"/>
                </a:rPr>
                <a:t>之处</a:t>
              </a:r>
              <a:endParaRPr lang="en-US" altLang="zh-CN" sz="1200" dirty="0">
                <a:solidFill>
                  <a:schemeClr val="bg1"/>
                </a:solidFill>
                <a:effectLst/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sp>
        <p:nvSpPr>
          <p:cNvPr id="171" name="文本框 170">
            <a:extLst>
              <a:ext uri="{FF2B5EF4-FFF2-40B4-BE49-F238E27FC236}">
                <a16:creationId xmlns:a16="http://schemas.microsoft.com/office/drawing/2014/main" id="{F1BCDECB-E47E-48ED-9B0D-12135AFD0223}"/>
              </a:ext>
            </a:extLst>
          </p:cNvPr>
          <p:cNvSpPr txBox="1"/>
          <p:nvPr/>
        </p:nvSpPr>
        <p:spPr>
          <a:xfrm>
            <a:off x="9190861" y="2865250"/>
            <a:ext cx="2319277" cy="11896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70" fontAlgn="base">
              <a:lnSpc>
                <a:spcPct val="120000"/>
              </a:lnSpc>
              <a:spcAft>
                <a:spcPct val="0"/>
              </a:spcAft>
            </a:pP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/>
                <a:sym typeface="+mn-lt"/>
              </a:rPr>
              <a:t>站外推广是作为网站与外界进行交流的窗口之一，去年的下半年，整个外推市场就开始紧缩，部门迅速反应，</a:t>
            </a:r>
            <a:r>
              <a:rPr lang="zh-CN" altLang="en-US" sz="1200" dirty="0">
                <a:ln w="6350">
                  <a:solidFill>
                    <a:schemeClr val="bg1"/>
                  </a:solidFill>
                </a:ln>
                <a:solidFill>
                  <a:schemeClr val="accent4"/>
                </a:solidFill>
                <a:effectLst>
                  <a:outerShdw blurRad="76200" dist="25400" dir="2700000" algn="tl" rotWithShape="0">
                    <a:schemeClr val="accent4">
                      <a:lumMod val="50000"/>
                      <a:alpha val="25000"/>
                    </a:schemeClr>
                  </a:outerShdw>
                </a:effectLst>
                <a:latin typeface="+mj-ea"/>
                <a:ea typeface="+mj-ea"/>
                <a:cs typeface="OPPOSans R"/>
                <a:sym typeface="+mn-lt"/>
              </a:rPr>
              <a:t>查找新平台，作为宣传的手段</a:t>
            </a:r>
            <a:endParaRPr lang="en-US" altLang="zh-CN" sz="1200" dirty="0">
              <a:ln w="6350">
                <a:solidFill>
                  <a:schemeClr val="bg1"/>
                </a:solidFill>
              </a:ln>
              <a:solidFill>
                <a:schemeClr val="accent4"/>
              </a:solidFill>
              <a:effectLst>
                <a:outerShdw blurRad="76200" dist="25400" dir="2700000" algn="tl" rotWithShape="0">
                  <a:schemeClr val="accent4">
                    <a:lumMod val="50000"/>
                    <a:alpha val="25000"/>
                  </a:schemeClr>
                </a:outerShdw>
              </a:effectLst>
              <a:latin typeface="+mj-ea"/>
              <a:ea typeface="+mj-ea"/>
              <a:cs typeface="OPPOSans R"/>
              <a:sym typeface="+mn-lt"/>
            </a:endParaRPr>
          </a:p>
        </p:txBody>
      </p:sp>
      <p:grpSp>
        <p:nvGrpSpPr>
          <p:cNvPr id="173" name="组合 172">
            <a:extLst>
              <a:ext uri="{FF2B5EF4-FFF2-40B4-BE49-F238E27FC236}">
                <a16:creationId xmlns:a16="http://schemas.microsoft.com/office/drawing/2014/main" id="{D3E3E378-1605-4D8D-B328-63CFD1C4B2F6}"/>
              </a:ext>
            </a:extLst>
          </p:cNvPr>
          <p:cNvGrpSpPr/>
          <p:nvPr/>
        </p:nvGrpSpPr>
        <p:grpSpPr>
          <a:xfrm>
            <a:off x="9289000" y="2523245"/>
            <a:ext cx="1934626" cy="257369"/>
            <a:chOff x="873133" y="2483162"/>
            <a:chExt cx="859201" cy="257369"/>
          </a:xfrm>
        </p:grpSpPr>
        <p:sp>
          <p:nvSpPr>
            <p:cNvPr id="181" name="矩形: 圆角 180">
              <a:extLst>
                <a:ext uri="{FF2B5EF4-FFF2-40B4-BE49-F238E27FC236}">
                  <a16:creationId xmlns:a16="http://schemas.microsoft.com/office/drawing/2014/main" id="{50CFF7F4-9442-444F-B62F-C8C068AF6182}"/>
                </a:ext>
              </a:extLst>
            </p:cNvPr>
            <p:cNvSpPr/>
            <p:nvPr/>
          </p:nvSpPr>
          <p:spPr>
            <a:xfrm>
              <a:off x="873133" y="2486228"/>
              <a:ext cx="859201" cy="24070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2">
                    <a:lumMod val="6000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2" name="文本框 181">
              <a:extLst>
                <a:ext uri="{FF2B5EF4-FFF2-40B4-BE49-F238E27FC236}">
                  <a16:creationId xmlns:a16="http://schemas.microsoft.com/office/drawing/2014/main" id="{F156FF1D-7F59-4533-9644-3E56FBC5F3BD}"/>
                </a:ext>
              </a:extLst>
            </p:cNvPr>
            <p:cNvSpPr txBox="1"/>
            <p:nvPr/>
          </p:nvSpPr>
          <p:spPr>
            <a:xfrm>
              <a:off x="955980" y="2483162"/>
              <a:ext cx="715733" cy="257369"/>
            </a:xfrm>
            <a:prstGeom prst="rect">
              <a:avLst/>
            </a:prstGeom>
            <a:noFill/>
          </p:spPr>
          <p:txBody>
            <a:bodyPr wrap="none" lIns="36000" tIns="36000" rIns="36000" bIns="36000">
              <a:spAutoFit/>
            </a:bodyPr>
            <a:lstStyle/>
            <a:p>
              <a:pPr algn="ctr" defTabSz="1219170" fontAlgn="base"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/>
                  </a:solidFill>
                  <a:latin typeface="+mj-ea"/>
                  <a:ea typeface="+mj-ea"/>
                  <a:cs typeface="OPPOSans R"/>
                  <a:sym typeface="+mn-lt"/>
                </a:rPr>
                <a:t>查找新的宣传手段平台</a:t>
              </a:r>
            </a:p>
          </p:txBody>
        </p:sp>
      </p:grpSp>
      <p:sp>
        <p:nvSpPr>
          <p:cNvPr id="205" name="Freeform 174">
            <a:extLst>
              <a:ext uri="{FF2B5EF4-FFF2-40B4-BE49-F238E27FC236}">
                <a16:creationId xmlns:a16="http://schemas.microsoft.com/office/drawing/2014/main" id="{9542EEA1-F0D5-47F9-8C3A-B5DEE3CBFE7F}"/>
              </a:ext>
            </a:extLst>
          </p:cNvPr>
          <p:cNvSpPr/>
          <p:nvPr/>
        </p:nvSpPr>
        <p:spPr>
          <a:xfrm flipH="1">
            <a:off x="10961212" y="1644185"/>
            <a:ext cx="446562" cy="358061"/>
          </a:xfrm>
          <a:custGeom>
            <a:avLst/>
            <a:gdLst>
              <a:gd name="T0" fmla="*/ 455839 w 606244"/>
              <a:gd name="T1" fmla="*/ 455839 w 606244"/>
              <a:gd name="T2" fmla="*/ 600116 w 606244"/>
              <a:gd name="T3" fmla="*/ 600116 w 606244"/>
              <a:gd name="T4" fmla="*/ 600116 w 606244"/>
              <a:gd name="T5" fmla="*/ 600116 w 606244"/>
              <a:gd name="T6" fmla="*/ 600116 w 606244"/>
              <a:gd name="T7" fmla="*/ 600116 w 606244"/>
              <a:gd name="T8" fmla="*/ 600116 w 606244"/>
              <a:gd name="T9" fmla="*/ 600116 w 606244"/>
              <a:gd name="T10" fmla="*/ 600116 w 606244"/>
              <a:gd name="T11" fmla="*/ 600116 w 606244"/>
              <a:gd name="T12" fmla="*/ 600116 w 606244"/>
              <a:gd name="T13" fmla="*/ 600116 w 606244"/>
              <a:gd name="T14" fmla="*/ 600116 w 606244"/>
              <a:gd name="T15" fmla="*/ 600116 w 606244"/>
              <a:gd name="T16" fmla="*/ 600116 w 606244"/>
              <a:gd name="T17" fmla="*/ 600116 w 606244"/>
              <a:gd name="T18" fmla="*/ 600116 w 606244"/>
              <a:gd name="T19" fmla="*/ 600116 w 606244"/>
              <a:gd name="T20" fmla="*/ 600116 w 606244"/>
              <a:gd name="T21" fmla="*/ 600116 w 606244"/>
              <a:gd name="T22" fmla="*/ 600116 w 606244"/>
              <a:gd name="T23" fmla="*/ 600116 w 606244"/>
              <a:gd name="T24" fmla="*/ 600116 w 606244"/>
              <a:gd name="T25" fmla="*/ 600116 w 606244"/>
              <a:gd name="T26" fmla="*/ 600116 w 606244"/>
              <a:gd name="T27" fmla="*/ 600116 w 606244"/>
              <a:gd name="T28" fmla="*/ 600116 w 606244"/>
              <a:gd name="T29" fmla="*/ 600116 w 606244"/>
              <a:gd name="T30" fmla="*/ 600116 w 606244"/>
              <a:gd name="T31" fmla="*/ 600116 w 606244"/>
              <a:gd name="T32" fmla="*/ 600116 w 606244"/>
              <a:gd name="T33" fmla="*/ 600116 w 606244"/>
              <a:gd name="T34" fmla="*/ 600116 w 606244"/>
              <a:gd name="T35" fmla="*/ 600116 w 606244"/>
              <a:gd name="T36" fmla="*/ 600116 w 606244"/>
              <a:gd name="T37" fmla="*/ 600116 w 606244"/>
              <a:gd name="T38" fmla="*/ 600116 w 606244"/>
              <a:gd name="T39" fmla="*/ 600116 w 606244"/>
              <a:gd name="T40" fmla="*/ 600116 w 606244"/>
              <a:gd name="T41" fmla="*/ 600116 w 606244"/>
              <a:gd name="T42" fmla="*/ 600116 w 606244"/>
              <a:gd name="T43" fmla="*/ 600116 w 606244"/>
              <a:gd name="T44" fmla="*/ 600116 w 606244"/>
              <a:gd name="T45" fmla="*/ 600116 w 606244"/>
              <a:gd name="T46" fmla="*/ 600116 w 606244"/>
              <a:gd name="T47" fmla="*/ 600116 w 606244"/>
              <a:gd name="T48" fmla="*/ 600116 w 606244"/>
              <a:gd name="T49" fmla="*/ 600116 w 606244"/>
              <a:gd name="T50" fmla="*/ 600116 w 606244"/>
              <a:gd name="T51" fmla="*/ 600116 w 606244"/>
              <a:gd name="T52" fmla="*/ 600116 w 606244"/>
              <a:gd name="T53" fmla="*/ 600116 w 606244"/>
              <a:gd name="T54" fmla="*/ 600116 w 606244"/>
              <a:gd name="T55" fmla="*/ 600116 w 606244"/>
              <a:gd name="T56" fmla="*/ 600116 w 606244"/>
              <a:gd name="T57" fmla="*/ 600116 w 606244"/>
              <a:gd name="T58" fmla="*/ 600116 w 606244"/>
              <a:gd name="T59" fmla="*/ 600116 w 606244"/>
              <a:gd name="T60" fmla="*/ 600116 w 606244"/>
              <a:gd name="T61" fmla="*/ 600116 w 606244"/>
              <a:gd name="T62" fmla="*/ 600116 w 606244"/>
              <a:gd name="T63" fmla="*/ 600116 w 606244"/>
              <a:gd name="T64" fmla="*/ 600116 w 606244"/>
              <a:gd name="T65" fmla="*/ 600116 w 606244"/>
              <a:gd name="T66" fmla="*/ 600116 w 606244"/>
              <a:gd name="T67" fmla="*/ 600116 w 606244"/>
              <a:gd name="T68" fmla="*/ 600116 w 606244"/>
              <a:gd name="T69" fmla="*/ 600116 w 606244"/>
              <a:gd name="T70" fmla="*/ 455839 w 606244"/>
              <a:gd name="T71" fmla="*/ 455839 w 606244"/>
              <a:gd name="T72" fmla="*/ 600116 w 606244"/>
              <a:gd name="T73" fmla="*/ 600116 w 606244"/>
              <a:gd name="T74" fmla="*/ 600116 w 606244"/>
              <a:gd name="T75" fmla="*/ 600116 w 606244"/>
              <a:gd name="T76" fmla="*/ 600116 w 606244"/>
              <a:gd name="T77" fmla="*/ 600116 w 606244"/>
              <a:gd name="T78" fmla="*/ 600116 w 606244"/>
              <a:gd name="T79" fmla="*/ 600116 w 606244"/>
              <a:gd name="T80" fmla="*/ 600116 w 606244"/>
              <a:gd name="T81" fmla="*/ 600116 w 606244"/>
              <a:gd name="T82" fmla="*/ 600116 w 606244"/>
              <a:gd name="T83" fmla="*/ 600116 w 606244"/>
              <a:gd name="T84" fmla="*/ 600116 w 606244"/>
              <a:gd name="T85" fmla="*/ 600116 w 606244"/>
              <a:gd name="T86" fmla="*/ 600116 w 606244"/>
              <a:gd name="T87" fmla="*/ 600116 w 606244"/>
              <a:gd name="T88" fmla="*/ 600116 w 606244"/>
              <a:gd name="T89" fmla="*/ 600116 w 606244"/>
              <a:gd name="T90" fmla="*/ 600116 w 606244"/>
              <a:gd name="T91" fmla="*/ 600116 w 606244"/>
              <a:gd name="T92" fmla="*/ 600116 w 606244"/>
              <a:gd name="T93" fmla="*/ 600116 w 606244"/>
              <a:gd name="T94" fmla="*/ 600116 w 606244"/>
              <a:gd name="T95" fmla="*/ 600116 w 606244"/>
              <a:gd name="T96" fmla="*/ 600116 w 606244"/>
              <a:gd name="T97" fmla="*/ 600116 w 606244"/>
              <a:gd name="T98" fmla="*/ 600116 w 606244"/>
              <a:gd name="T99" fmla="*/ 600116 w 60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767" h="2222">
                <a:moveTo>
                  <a:pt x="2605" y="770"/>
                </a:moveTo>
                <a:lnTo>
                  <a:pt x="2605" y="71"/>
                </a:lnTo>
                <a:cubicBezTo>
                  <a:pt x="2605" y="38"/>
                  <a:pt x="2581" y="10"/>
                  <a:pt x="2549" y="5"/>
                </a:cubicBezTo>
                <a:cubicBezTo>
                  <a:pt x="2517" y="0"/>
                  <a:pt x="2485" y="19"/>
                  <a:pt x="2475" y="50"/>
                </a:cubicBezTo>
                <a:cubicBezTo>
                  <a:pt x="2474" y="52"/>
                  <a:pt x="2399" y="248"/>
                  <a:pt x="1936" y="520"/>
                </a:cubicBezTo>
                <a:cubicBezTo>
                  <a:pt x="1543" y="750"/>
                  <a:pt x="1130" y="771"/>
                  <a:pt x="1005" y="772"/>
                </a:cubicBezTo>
                <a:cubicBezTo>
                  <a:pt x="980" y="717"/>
                  <a:pt x="925" y="679"/>
                  <a:pt x="862" y="679"/>
                </a:cubicBezTo>
                <a:lnTo>
                  <a:pt x="308" y="679"/>
                </a:lnTo>
                <a:cubicBezTo>
                  <a:pt x="221" y="679"/>
                  <a:pt x="151" y="750"/>
                  <a:pt x="151" y="836"/>
                </a:cubicBezTo>
                <a:lnTo>
                  <a:pt x="151" y="845"/>
                </a:lnTo>
                <a:lnTo>
                  <a:pt x="126" y="845"/>
                </a:lnTo>
                <a:cubicBezTo>
                  <a:pt x="57" y="845"/>
                  <a:pt x="0" y="902"/>
                  <a:pt x="0" y="972"/>
                </a:cubicBezTo>
                <a:lnTo>
                  <a:pt x="0" y="1255"/>
                </a:lnTo>
                <a:cubicBezTo>
                  <a:pt x="0" y="1325"/>
                  <a:pt x="57" y="1381"/>
                  <a:pt x="126" y="1381"/>
                </a:cubicBezTo>
                <a:lnTo>
                  <a:pt x="151" y="1381"/>
                </a:lnTo>
                <a:lnTo>
                  <a:pt x="151" y="1391"/>
                </a:lnTo>
                <a:cubicBezTo>
                  <a:pt x="151" y="1477"/>
                  <a:pt x="221" y="1547"/>
                  <a:pt x="308" y="1547"/>
                </a:cubicBezTo>
                <a:lnTo>
                  <a:pt x="404" y="1547"/>
                </a:lnTo>
                <a:lnTo>
                  <a:pt x="488" y="2044"/>
                </a:lnTo>
                <a:cubicBezTo>
                  <a:pt x="497" y="2098"/>
                  <a:pt x="543" y="2137"/>
                  <a:pt x="597" y="2137"/>
                </a:cubicBezTo>
                <a:lnTo>
                  <a:pt x="778" y="2137"/>
                </a:lnTo>
                <a:cubicBezTo>
                  <a:pt x="811" y="2137"/>
                  <a:pt x="842" y="2122"/>
                  <a:pt x="863" y="2097"/>
                </a:cubicBezTo>
                <a:cubicBezTo>
                  <a:pt x="884" y="2072"/>
                  <a:pt x="893" y="2039"/>
                  <a:pt x="888" y="2007"/>
                </a:cubicBezTo>
                <a:lnTo>
                  <a:pt x="810" y="1547"/>
                </a:lnTo>
                <a:lnTo>
                  <a:pt x="862" y="1547"/>
                </a:lnTo>
                <a:cubicBezTo>
                  <a:pt x="925" y="1547"/>
                  <a:pt x="980" y="1509"/>
                  <a:pt x="1005" y="1455"/>
                </a:cubicBezTo>
                <a:cubicBezTo>
                  <a:pt x="1130" y="1456"/>
                  <a:pt x="1543" y="1476"/>
                  <a:pt x="1936" y="1707"/>
                </a:cubicBezTo>
                <a:cubicBezTo>
                  <a:pt x="2392" y="1975"/>
                  <a:pt x="2473" y="2172"/>
                  <a:pt x="2475" y="2178"/>
                </a:cubicBezTo>
                <a:cubicBezTo>
                  <a:pt x="2485" y="2205"/>
                  <a:pt x="2510" y="2222"/>
                  <a:pt x="2538" y="2222"/>
                </a:cubicBezTo>
                <a:cubicBezTo>
                  <a:pt x="2542" y="2222"/>
                  <a:pt x="2545" y="2222"/>
                  <a:pt x="2549" y="2222"/>
                </a:cubicBezTo>
                <a:cubicBezTo>
                  <a:pt x="2581" y="2216"/>
                  <a:pt x="2605" y="2188"/>
                  <a:pt x="2605" y="2156"/>
                </a:cubicBezTo>
                <a:lnTo>
                  <a:pt x="2605" y="1457"/>
                </a:lnTo>
                <a:cubicBezTo>
                  <a:pt x="2696" y="1446"/>
                  <a:pt x="2767" y="1368"/>
                  <a:pt x="2767" y="1274"/>
                </a:cubicBezTo>
                <a:lnTo>
                  <a:pt x="2767" y="953"/>
                </a:lnTo>
                <a:cubicBezTo>
                  <a:pt x="2767" y="859"/>
                  <a:pt x="2696" y="781"/>
                  <a:pt x="2605" y="770"/>
                </a:cubicBezTo>
                <a:close/>
                <a:moveTo>
                  <a:pt x="885" y="1391"/>
                </a:moveTo>
                <a:cubicBezTo>
                  <a:pt x="885" y="1403"/>
                  <a:pt x="875" y="1414"/>
                  <a:pt x="862" y="1414"/>
                </a:cubicBezTo>
                <a:lnTo>
                  <a:pt x="731" y="1414"/>
                </a:lnTo>
                <a:lnTo>
                  <a:pt x="460" y="1414"/>
                </a:lnTo>
                <a:lnTo>
                  <a:pt x="308" y="1414"/>
                </a:lnTo>
                <a:cubicBezTo>
                  <a:pt x="295" y="1414"/>
                  <a:pt x="284" y="1403"/>
                  <a:pt x="284" y="1391"/>
                </a:cubicBezTo>
                <a:lnTo>
                  <a:pt x="284" y="1315"/>
                </a:lnTo>
                <a:lnTo>
                  <a:pt x="284" y="912"/>
                </a:lnTo>
                <a:lnTo>
                  <a:pt x="284" y="836"/>
                </a:lnTo>
                <a:cubicBezTo>
                  <a:pt x="284" y="823"/>
                  <a:pt x="295" y="813"/>
                  <a:pt x="308" y="813"/>
                </a:cubicBezTo>
                <a:lnTo>
                  <a:pt x="862" y="813"/>
                </a:lnTo>
                <a:cubicBezTo>
                  <a:pt x="875" y="813"/>
                  <a:pt x="885" y="823"/>
                  <a:pt x="885" y="836"/>
                </a:cubicBezTo>
                <a:lnTo>
                  <a:pt x="885" y="837"/>
                </a:lnTo>
                <a:lnTo>
                  <a:pt x="885" y="1389"/>
                </a:lnTo>
                <a:lnTo>
                  <a:pt x="885" y="1391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000"/>
                  <a:lumOff val="93000"/>
                </a:schemeClr>
              </a:gs>
              <a:gs pos="100000">
                <a:schemeClr val="accent2">
                  <a:lumMod val="93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E9F0827-0364-4356-904D-423ED1B36F4C}"/>
              </a:ext>
            </a:extLst>
          </p:cNvPr>
          <p:cNvGrpSpPr/>
          <p:nvPr/>
        </p:nvGrpSpPr>
        <p:grpSpPr>
          <a:xfrm>
            <a:off x="3518196" y="3570940"/>
            <a:ext cx="925253" cy="519073"/>
            <a:chOff x="3518196" y="2935590"/>
            <a:chExt cx="925253" cy="519073"/>
          </a:xfrm>
        </p:grpSpPr>
        <p:sp>
          <p:nvSpPr>
            <p:cNvPr id="195" name="文本框 194">
              <a:extLst>
                <a:ext uri="{FF2B5EF4-FFF2-40B4-BE49-F238E27FC236}">
                  <a16:creationId xmlns:a16="http://schemas.microsoft.com/office/drawing/2014/main" id="{DF300198-56E3-4CA1-8225-1115F964D2C2}"/>
                </a:ext>
              </a:extLst>
            </p:cNvPr>
            <p:cNvSpPr txBox="1"/>
            <p:nvPr/>
          </p:nvSpPr>
          <p:spPr>
            <a:xfrm>
              <a:off x="3518196" y="2935590"/>
              <a:ext cx="381836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l" defTabSz="1219170" fontAlgn="base">
                <a:spcAft>
                  <a:spcPct val="0"/>
                </a:spcAft>
              </a:pPr>
              <a:r>
                <a:rPr lang="en-US" altLang="zh-CN" sz="1200" dirty="0">
                  <a:effectLst/>
                  <a:latin typeface="+mn-ea"/>
                  <a:cs typeface="+mn-ea"/>
                  <a:sym typeface="+mn-lt"/>
                </a:rPr>
                <a:t>PV</a:t>
              </a:r>
            </a:p>
          </p:txBody>
        </p:sp>
        <p:sp>
          <p:nvSpPr>
            <p:cNvPr id="196" name="文本框 195">
              <a:extLst>
                <a:ext uri="{FF2B5EF4-FFF2-40B4-BE49-F238E27FC236}">
                  <a16:creationId xmlns:a16="http://schemas.microsoft.com/office/drawing/2014/main" id="{24CF0E6A-DAF4-4676-B27A-9464B866AA63}"/>
                </a:ext>
              </a:extLst>
            </p:cNvPr>
            <p:cNvSpPr txBox="1"/>
            <p:nvPr/>
          </p:nvSpPr>
          <p:spPr>
            <a:xfrm>
              <a:off x="3518196" y="3177664"/>
              <a:ext cx="925253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l" defTabSz="1219170" fontAlgn="base">
                <a:spcAft>
                  <a:spcPct val="0"/>
                </a:spcAft>
              </a:pPr>
              <a:r>
                <a:rPr lang="en-US" altLang="zh-CN" sz="1200" dirty="0">
                  <a:solidFill>
                    <a:schemeClr val="accent1"/>
                  </a:solidFill>
                  <a:effectLst/>
                  <a:latin typeface="+mj-lt"/>
                  <a:ea typeface="微软雅黑"/>
                  <a:cs typeface="+mn-ea"/>
                  <a:sym typeface="+mn-lt"/>
                </a:rPr>
                <a:t>10%-60%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C566C00-D846-4BC6-BD30-07DB25234A5A}"/>
              </a:ext>
            </a:extLst>
          </p:cNvPr>
          <p:cNvGrpSpPr/>
          <p:nvPr/>
        </p:nvGrpSpPr>
        <p:grpSpPr>
          <a:xfrm>
            <a:off x="3518196" y="4144980"/>
            <a:ext cx="1415772" cy="519073"/>
            <a:chOff x="3518196" y="3656950"/>
            <a:chExt cx="1415772" cy="519073"/>
          </a:xfrm>
        </p:grpSpPr>
        <p:sp>
          <p:nvSpPr>
            <p:cNvPr id="197" name="文本框 196">
              <a:extLst>
                <a:ext uri="{FF2B5EF4-FFF2-40B4-BE49-F238E27FC236}">
                  <a16:creationId xmlns:a16="http://schemas.microsoft.com/office/drawing/2014/main" id="{57718250-C960-4252-9379-36A5E40B0E94}"/>
                </a:ext>
              </a:extLst>
            </p:cNvPr>
            <p:cNvSpPr txBox="1"/>
            <p:nvPr/>
          </p:nvSpPr>
          <p:spPr>
            <a:xfrm>
              <a:off x="3518196" y="3656950"/>
              <a:ext cx="1415772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l" defTabSz="1219170" fontAlgn="base">
                <a:spcAft>
                  <a:spcPct val="0"/>
                </a:spcAft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OPPOSans R"/>
                  <a:sym typeface="+mn-lt"/>
                </a:rPr>
                <a:t>用户平均停留时间</a:t>
              </a:r>
              <a:endParaRPr lang="en-US" altLang="zh-CN" sz="1200" dirty="0">
                <a:effectLst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98" name="文本框 197">
              <a:extLst>
                <a:ext uri="{FF2B5EF4-FFF2-40B4-BE49-F238E27FC236}">
                  <a16:creationId xmlns:a16="http://schemas.microsoft.com/office/drawing/2014/main" id="{B45C3827-193F-45BE-A3A0-40299D2A96E8}"/>
                </a:ext>
              </a:extLst>
            </p:cNvPr>
            <p:cNvSpPr txBox="1"/>
            <p:nvPr/>
          </p:nvSpPr>
          <p:spPr>
            <a:xfrm>
              <a:off x="3518196" y="3899024"/>
              <a:ext cx="482824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l" defTabSz="1219170" fontAlgn="base">
                <a:spcAft>
                  <a:spcPct val="0"/>
                </a:spcAft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ea typeface="微软雅黑"/>
                  <a:cs typeface="OPPOSans R"/>
                  <a:sym typeface="+mn-lt"/>
                </a:rPr>
                <a:t>34s</a:t>
              </a:r>
              <a:endParaRPr lang="en-US" altLang="zh-CN" sz="1200" dirty="0">
                <a:solidFill>
                  <a:schemeClr val="accent1"/>
                </a:solidFill>
                <a:effectLst/>
                <a:latin typeface="+mj-lt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6EB47FAC-D854-4286-B294-BC2647489FB0}"/>
              </a:ext>
            </a:extLst>
          </p:cNvPr>
          <p:cNvGrpSpPr/>
          <p:nvPr/>
        </p:nvGrpSpPr>
        <p:grpSpPr>
          <a:xfrm>
            <a:off x="4583517" y="3570940"/>
            <a:ext cx="954107" cy="519073"/>
            <a:chOff x="4759855" y="2935591"/>
            <a:chExt cx="954107" cy="519073"/>
          </a:xfrm>
        </p:grpSpPr>
        <p:sp>
          <p:nvSpPr>
            <p:cNvPr id="199" name="文本框 198">
              <a:extLst>
                <a:ext uri="{FF2B5EF4-FFF2-40B4-BE49-F238E27FC236}">
                  <a16:creationId xmlns:a16="http://schemas.microsoft.com/office/drawing/2014/main" id="{07D65159-B556-4FE6-9800-B5B385B8C0EE}"/>
                </a:ext>
              </a:extLst>
            </p:cNvPr>
            <p:cNvSpPr txBox="1"/>
            <p:nvPr/>
          </p:nvSpPr>
          <p:spPr>
            <a:xfrm>
              <a:off x="4759855" y="2935591"/>
              <a:ext cx="954107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l" defTabSz="1219170" fontAlgn="base">
                <a:spcAft>
                  <a:spcPct val="0"/>
                </a:spcAft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OPPOSans R"/>
                  <a:sym typeface="+mn-lt"/>
                </a:rPr>
                <a:t>付费转化率</a:t>
              </a:r>
              <a:endParaRPr lang="en-US" altLang="zh-CN" sz="1200" dirty="0">
                <a:effectLst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00" name="文本框 199">
              <a:extLst>
                <a:ext uri="{FF2B5EF4-FFF2-40B4-BE49-F238E27FC236}">
                  <a16:creationId xmlns:a16="http://schemas.microsoft.com/office/drawing/2014/main" id="{74DC63FF-734D-487C-B837-19987D8B1FDC}"/>
                </a:ext>
              </a:extLst>
            </p:cNvPr>
            <p:cNvSpPr txBox="1"/>
            <p:nvPr/>
          </p:nvSpPr>
          <p:spPr>
            <a:xfrm>
              <a:off x="4759855" y="3177665"/>
              <a:ext cx="662361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l" defTabSz="1219170" fontAlgn="base">
                <a:spcAft>
                  <a:spcPct val="0"/>
                </a:spcAft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ea typeface="微软雅黑"/>
                  <a:cs typeface="OPPOSans R"/>
                  <a:sym typeface="+mn-lt"/>
                </a:rPr>
                <a:t>12.8%</a:t>
              </a:r>
              <a:endParaRPr lang="en-US" altLang="zh-CN" sz="1200" dirty="0">
                <a:solidFill>
                  <a:schemeClr val="accent1"/>
                </a:solidFill>
                <a:effectLst/>
                <a:latin typeface="+mj-lt"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201" name="形状 200">
            <a:extLst>
              <a:ext uri="{FF2B5EF4-FFF2-40B4-BE49-F238E27FC236}">
                <a16:creationId xmlns:a16="http://schemas.microsoft.com/office/drawing/2014/main" id="{7E9278FF-8D57-4729-8174-54A9E18D6832}"/>
              </a:ext>
            </a:extLst>
          </p:cNvPr>
          <p:cNvSpPr/>
          <p:nvPr/>
        </p:nvSpPr>
        <p:spPr>
          <a:xfrm rot="17203626" flipV="1">
            <a:off x="4533500" y="3540568"/>
            <a:ext cx="1479064" cy="1031462"/>
          </a:xfrm>
          <a:prstGeom prst="swooshArrow">
            <a:avLst>
              <a:gd name="adj1" fmla="val 16310"/>
              <a:gd name="adj2" fmla="val 31370"/>
            </a:avLst>
          </a:prstGeom>
          <a:gradFill>
            <a:gsLst>
              <a:gs pos="0">
                <a:schemeClr val="accent4">
                  <a:lumMod val="90000"/>
                  <a:lumOff val="10000"/>
                </a:schemeClr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 w="6350">
            <a:solidFill>
              <a:schemeClr val="bg1"/>
            </a:solidFill>
          </a:ln>
          <a:effectLst>
            <a:outerShdw blurRad="152400" dist="63500" dir="2700000" sx="98000" sy="98000" algn="tl" rotWithShape="0">
              <a:schemeClr val="accent4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EFF0FB6-072A-42CB-B7A9-B75B93BDD53D}"/>
              </a:ext>
            </a:extLst>
          </p:cNvPr>
          <p:cNvGrpSpPr/>
          <p:nvPr/>
        </p:nvGrpSpPr>
        <p:grpSpPr>
          <a:xfrm>
            <a:off x="3518196" y="3285006"/>
            <a:ext cx="2086737" cy="246221"/>
            <a:chOff x="3518196" y="2900693"/>
            <a:chExt cx="2086737" cy="246221"/>
          </a:xfrm>
        </p:grpSpPr>
        <p:sp>
          <p:nvSpPr>
            <p:cNvPr id="194" name="文本框 193">
              <a:extLst>
                <a:ext uri="{FF2B5EF4-FFF2-40B4-BE49-F238E27FC236}">
                  <a16:creationId xmlns:a16="http://schemas.microsoft.com/office/drawing/2014/main" id="{265AF1EA-0C8D-4E71-B34E-F2281BCEFDEF}"/>
                </a:ext>
              </a:extLst>
            </p:cNvPr>
            <p:cNvSpPr txBox="1"/>
            <p:nvPr/>
          </p:nvSpPr>
          <p:spPr>
            <a:xfrm>
              <a:off x="3518196" y="2900693"/>
              <a:ext cx="954107" cy="2462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l" defTabSz="1219170" fontAlgn="base">
                <a:spcAft>
                  <a:spcPct val="0"/>
                </a:spcAft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ea"/>
                  <a:cs typeface="+mn-ea"/>
                  <a:sym typeface="+mn-lt"/>
                </a:rPr>
                <a:t>对比去年同期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533F560F-4556-45E1-A93A-2A8075591829}"/>
                </a:ext>
              </a:extLst>
            </p:cNvPr>
            <p:cNvCxnSpPr>
              <a:cxnSpLocks/>
            </p:cNvCxnSpPr>
            <p:nvPr/>
          </p:nvCxnSpPr>
          <p:spPr>
            <a:xfrm>
              <a:off x="4474633" y="3023803"/>
              <a:ext cx="1130300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6" name="任意多边形: 形状 205">
            <a:extLst>
              <a:ext uri="{FF2B5EF4-FFF2-40B4-BE49-F238E27FC236}">
                <a16:creationId xmlns:a16="http://schemas.microsoft.com/office/drawing/2014/main" id="{E7071E66-28C0-43F1-B832-70E64B303ADF}"/>
              </a:ext>
            </a:extLst>
          </p:cNvPr>
          <p:cNvSpPr/>
          <p:nvPr/>
        </p:nvSpPr>
        <p:spPr>
          <a:xfrm>
            <a:off x="0" y="5245669"/>
            <a:ext cx="12192000" cy="1619474"/>
          </a:xfrm>
          <a:custGeom>
            <a:avLst/>
            <a:gdLst>
              <a:gd name="connsiteX0" fmla="*/ 12192000 w 12192000"/>
              <a:gd name="connsiteY0" fmla="*/ 0 h 1619474"/>
              <a:gd name="connsiteX1" fmla="*/ 12192000 w 12192000"/>
              <a:gd name="connsiteY1" fmla="*/ 1619474 h 1619474"/>
              <a:gd name="connsiteX2" fmla="*/ 0 w 12192000"/>
              <a:gd name="connsiteY2" fmla="*/ 1619474 h 1619474"/>
              <a:gd name="connsiteX3" fmla="*/ 0 w 12192000"/>
              <a:gd name="connsiteY3" fmla="*/ 0 h 1619474"/>
              <a:gd name="connsiteX4" fmla="*/ 570389 w 12192000"/>
              <a:gd name="connsiteY4" fmla="*/ 148408 h 1619474"/>
              <a:gd name="connsiteX5" fmla="*/ 6096000 w 12192000"/>
              <a:gd name="connsiteY5" fmla="*/ 716278 h 1619474"/>
              <a:gd name="connsiteX6" fmla="*/ 11621611 w 12192000"/>
              <a:gd name="connsiteY6" fmla="*/ 148408 h 1619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619474">
                <a:moveTo>
                  <a:pt x="12192000" y="0"/>
                </a:moveTo>
                <a:lnTo>
                  <a:pt x="12192000" y="1619474"/>
                </a:lnTo>
                <a:lnTo>
                  <a:pt x="0" y="1619474"/>
                </a:lnTo>
                <a:lnTo>
                  <a:pt x="0" y="0"/>
                </a:lnTo>
                <a:lnTo>
                  <a:pt x="570389" y="148408"/>
                </a:lnTo>
                <a:cubicBezTo>
                  <a:pt x="2071980" y="503168"/>
                  <a:pt x="3997056" y="716278"/>
                  <a:pt x="6096000" y="716278"/>
                </a:cubicBezTo>
                <a:cubicBezTo>
                  <a:pt x="8194945" y="716278"/>
                  <a:pt x="10120020" y="503168"/>
                  <a:pt x="11621611" y="148408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7000"/>
                  <a:lumOff val="93000"/>
                </a:schemeClr>
              </a:gs>
              <a:gs pos="100000">
                <a:schemeClr val="accent2">
                  <a:lumMod val="93000"/>
                </a:schemeClr>
              </a:gs>
            </a:gsLst>
            <a:lin ang="2700000" scaled="1"/>
          </a:gradFill>
          <a:ln>
            <a:noFill/>
          </a:ln>
          <a:effectLst>
            <a:outerShdw blurRad="152400" dist="63500" dir="2700000" sx="98000" sy="98000" algn="tl" rotWithShape="0">
              <a:schemeClr val="accent2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09" name="组合 208">
            <a:extLst>
              <a:ext uri="{FF2B5EF4-FFF2-40B4-BE49-F238E27FC236}">
                <a16:creationId xmlns:a16="http://schemas.microsoft.com/office/drawing/2014/main" id="{BD9023BC-1CC4-432B-81A1-5AC2E9E1424B}"/>
              </a:ext>
            </a:extLst>
          </p:cNvPr>
          <p:cNvGrpSpPr/>
          <p:nvPr/>
        </p:nvGrpSpPr>
        <p:grpSpPr>
          <a:xfrm>
            <a:off x="10331449" y="605208"/>
            <a:ext cx="1366469" cy="292077"/>
            <a:chOff x="4310346" y="365706"/>
            <a:chExt cx="1525634" cy="326098"/>
          </a:xfrm>
        </p:grpSpPr>
        <p:sp>
          <p:nvSpPr>
            <p:cNvPr id="210" name="Rectangle 3">
              <a:extLst>
                <a:ext uri="{FF2B5EF4-FFF2-40B4-BE49-F238E27FC236}">
                  <a16:creationId xmlns:a16="http://schemas.microsoft.com/office/drawing/2014/main" id="{1CA68FC6-621D-4CE8-9AD2-D350A8A260BB}"/>
                </a:ext>
              </a:extLst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4813824" y="367618"/>
              <a:ext cx="1022156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>
                    <a:lumMod val="50000"/>
                  </a:schemeClr>
                </a:gs>
              </a:gsLst>
              <a:lin ang="0" scaled="1"/>
            </a:gra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defTabSz="1219170"/>
              <a:endParaRPr lang="en-US" altLang="zh-CN" sz="2133" dirty="0">
                <a:gradFill>
                  <a:gsLst>
                    <a:gs pos="0">
                      <a:schemeClr val="accent1">
                        <a:lumMod val="90000"/>
                        <a:lumOff val="10000"/>
                      </a:schemeClr>
                    </a:gs>
                    <a:gs pos="100000">
                      <a:schemeClr val="accent2">
                        <a:lumMod val="40000"/>
                      </a:schemeClr>
                    </a:gs>
                  </a:gsLst>
                  <a:lin ang="0" scaled="1"/>
                </a:gradFill>
                <a:latin typeface="斗鱼追光体" pitchFamily="2" charset="-122"/>
                <a:ea typeface="斗鱼追光体" pitchFamily="2" charset="-122"/>
              </a:endParaRPr>
            </a:p>
          </p:txBody>
        </p:sp>
        <p:sp>
          <p:nvSpPr>
            <p:cNvPr id="211" name="Rectangle 3">
              <a:extLst>
                <a:ext uri="{FF2B5EF4-FFF2-40B4-BE49-F238E27FC236}">
                  <a16:creationId xmlns:a16="http://schemas.microsoft.com/office/drawing/2014/main" id="{FC73E172-0F11-445A-9CBE-AA1CB3D050FB}"/>
                </a:ext>
              </a:extLst>
            </p:cNvPr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4813824" y="593534"/>
              <a:ext cx="1022156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0"/>
                    <a:lumOff val="50000"/>
                  </a:schemeClr>
                </a:gs>
                <a:gs pos="100000">
                  <a:schemeClr val="accent2">
                    <a:lumMod val="90000"/>
                  </a:schemeClr>
                </a:gs>
              </a:gsLst>
              <a:lin ang="0" scaled="1"/>
            </a:gra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defTabSz="1219170"/>
              <a:endParaRPr lang="en-US" altLang="zh-CN" sz="1600" dirty="0">
                <a:solidFill>
                  <a:srgbClr val="484849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endParaRPr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0A1BA6CF-5583-477F-BEC4-4823EB85CEBA}"/>
                </a:ext>
              </a:extLst>
            </p:cNvPr>
            <p:cNvSpPr/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>
                    <a:lumMod val="5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gradFill>
                  <a:gsLst>
                    <a:gs pos="0">
                      <a:schemeClr val="accent1">
                        <a:lumMod val="90000"/>
                        <a:lumOff val="10000"/>
                      </a:schemeClr>
                    </a:gs>
                    <a:gs pos="100000">
                      <a:schemeClr val="accent2">
                        <a:lumMod val="40000"/>
                      </a:schemeClr>
                    </a:gs>
                  </a:gsLst>
                  <a:lin ang="0" scaled="1"/>
                </a:gra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778230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7000"/>
                <a:lumOff val="93000"/>
              </a:schemeClr>
            </a:gs>
            <a:gs pos="100000">
              <a:schemeClr val="accent2">
                <a:lumMod val="93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B3AB372B-97D7-4FAE-BFE9-B8208E5DCC24}"/>
              </a:ext>
            </a:extLst>
          </p:cNvPr>
          <p:cNvSpPr/>
          <p:nvPr/>
        </p:nvSpPr>
        <p:spPr>
          <a:xfrm>
            <a:off x="482600" y="4997450"/>
            <a:ext cx="11195593" cy="1431982"/>
          </a:xfrm>
          <a:prstGeom prst="roundRect">
            <a:avLst>
              <a:gd name="adj" fmla="val 3293"/>
            </a:avLst>
          </a:prstGeom>
          <a:gradFill>
            <a:gsLst>
              <a:gs pos="0">
                <a:schemeClr val="accent1">
                  <a:lumMod val="7000"/>
                  <a:lumOff val="93000"/>
                </a:schemeClr>
              </a:gs>
              <a:gs pos="100000">
                <a:schemeClr val="accent2">
                  <a:lumMod val="93000"/>
                </a:schemeClr>
              </a:gs>
            </a:gsLst>
            <a:lin ang="2700000" scaled="1"/>
          </a:gradFill>
          <a:ln>
            <a:solidFill>
              <a:schemeClr val="bg1"/>
            </a:solidFill>
          </a:ln>
          <a:effectLst>
            <a:outerShdw blurRad="152400" dist="63500" dir="2700000" sx="98000" sy="98000" algn="tl" rotWithShape="0">
              <a:schemeClr val="accent2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9" name="矩形: 圆角 88">
            <a:extLst>
              <a:ext uri="{FF2B5EF4-FFF2-40B4-BE49-F238E27FC236}">
                <a16:creationId xmlns:a16="http://schemas.microsoft.com/office/drawing/2014/main" id="{7CBD6766-D8FF-4D4E-B028-F793A2D6C890}"/>
              </a:ext>
            </a:extLst>
          </p:cNvPr>
          <p:cNvSpPr/>
          <p:nvPr/>
        </p:nvSpPr>
        <p:spPr>
          <a:xfrm>
            <a:off x="482601" y="4997450"/>
            <a:ext cx="800099" cy="1431982"/>
          </a:xfrm>
          <a:prstGeom prst="roundRect">
            <a:avLst>
              <a:gd name="adj" fmla="val 3293"/>
            </a:avLst>
          </a:prstGeom>
          <a:gradFill>
            <a:gsLst>
              <a:gs pos="0">
                <a:schemeClr val="accent4">
                  <a:lumMod val="90000"/>
                  <a:lumOff val="10000"/>
                </a:schemeClr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19A09AD0-7B02-4B9B-AE0F-A804EAE07CA0}"/>
              </a:ext>
            </a:extLst>
          </p:cNvPr>
          <p:cNvSpPr/>
          <p:nvPr/>
        </p:nvSpPr>
        <p:spPr>
          <a:xfrm>
            <a:off x="1858725" y="1257300"/>
            <a:ext cx="1563672" cy="698500"/>
          </a:xfrm>
          <a:prstGeom prst="roundRect">
            <a:avLst>
              <a:gd name="adj" fmla="val 7188"/>
            </a:avLst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2700000" scaled="1"/>
          </a:gradFill>
          <a:ln w="6350">
            <a:solidFill>
              <a:schemeClr val="bg1"/>
            </a:solidFill>
          </a:ln>
          <a:effectLst>
            <a:outerShdw blurRad="152400" dist="63500" dir="2700000" sx="98000" sy="98000" algn="tl" rotWithShape="0">
              <a:schemeClr val="accent4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889A95A6-A6A9-4F15-A597-37914F62A98F}"/>
              </a:ext>
            </a:extLst>
          </p:cNvPr>
          <p:cNvSpPr/>
          <p:nvPr/>
        </p:nvSpPr>
        <p:spPr>
          <a:xfrm>
            <a:off x="8734497" y="1257300"/>
            <a:ext cx="1563672" cy="698500"/>
          </a:xfrm>
          <a:prstGeom prst="roundRect">
            <a:avLst>
              <a:gd name="adj" fmla="val 7188"/>
            </a:avLst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2700000" scaled="1"/>
          </a:gradFill>
          <a:ln w="6350">
            <a:solidFill>
              <a:schemeClr val="bg1"/>
            </a:solidFill>
          </a:ln>
          <a:effectLst>
            <a:outerShdw blurRad="152400" dist="63500" dir="2700000" sx="98000" sy="98000" algn="tl" rotWithShape="0">
              <a:schemeClr val="accent4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D3C8C20E-D778-43A8-A858-C9BD4094443D}"/>
              </a:ext>
            </a:extLst>
          </p:cNvPr>
          <p:cNvSpPr/>
          <p:nvPr/>
        </p:nvSpPr>
        <p:spPr>
          <a:xfrm>
            <a:off x="5298561" y="1257300"/>
            <a:ext cx="1563672" cy="698500"/>
          </a:xfrm>
          <a:prstGeom prst="roundRect">
            <a:avLst>
              <a:gd name="adj" fmla="val 7188"/>
            </a:avLst>
          </a:prstGeom>
          <a:gradFill>
            <a:gsLst>
              <a:gs pos="0">
                <a:schemeClr val="accent4">
                  <a:lumMod val="90000"/>
                  <a:lumOff val="10000"/>
                </a:schemeClr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010DAB6D-7552-4351-8335-3A0C6B1DDE5E}"/>
              </a:ext>
            </a:extLst>
          </p:cNvPr>
          <p:cNvSpPr/>
          <p:nvPr/>
        </p:nvSpPr>
        <p:spPr>
          <a:xfrm>
            <a:off x="482600" y="1714500"/>
            <a:ext cx="4315922" cy="3111500"/>
          </a:xfrm>
          <a:prstGeom prst="roundRect">
            <a:avLst>
              <a:gd name="adj" fmla="val 1579"/>
            </a:avLst>
          </a:prstGeom>
          <a:gradFill>
            <a:gsLst>
              <a:gs pos="0">
                <a:schemeClr val="accent1">
                  <a:lumMod val="7000"/>
                  <a:lumOff val="93000"/>
                </a:schemeClr>
              </a:gs>
              <a:gs pos="100000">
                <a:schemeClr val="accent2">
                  <a:lumMod val="93000"/>
                </a:schemeClr>
              </a:gs>
            </a:gsLst>
            <a:lin ang="2700000" scaled="1"/>
          </a:gradFill>
          <a:ln>
            <a:solidFill>
              <a:schemeClr val="bg1"/>
            </a:solidFill>
          </a:ln>
          <a:effectLst>
            <a:outerShdw blurRad="152400" dist="63500" dir="2700000" sx="98000" sy="98000" algn="tl" rotWithShape="0">
              <a:schemeClr val="accent2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0A4EE48C-27B7-4B21-BDDB-C6D56D36CEA3}"/>
              </a:ext>
            </a:extLst>
          </p:cNvPr>
          <p:cNvSpPr/>
          <p:nvPr/>
        </p:nvSpPr>
        <p:spPr>
          <a:xfrm>
            <a:off x="4938727" y="1714500"/>
            <a:ext cx="2283340" cy="3111500"/>
          </a:xfrm>
          <a:prstGeom prst="roundRect">
            <a:avLst>
              <a:gd name="adj" fmla="val 2340"/>
            </a:avLst>
          </a:prstGeom>
          <a:gradFill>
            <a:gsLst>
              <a:gs pos="0">
                <a:schemeClr val="accent1">
                  <a:lumMod val="90000"/>
                  <a:lumOff val="10000"/>
                </a:schemeClr>
              </a:gs>
              <a:gs pos="100000">
                <a:schemeClr val="accent2">
                  <a:lumMod val="4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C74BF9EB-B28C-4F61-94D4-42CD03C20892}"/>
              </a:ext>
            </a:extLst>
          </p:cNvPr>
          <p:cNvSpPr/>
          <p:nvPr/>
        </p:nvSpPr>
        <p:spPr>
          <a:xfrm>
            <a:off x="7354473" y="1714500"/>
            <a:ext cx="4323721" cy="3111500"/>
          </a:xfrm>
          <a:prstGeom prst="roundRect">
            <a:avLst>
              <a:gd name="adj" fmla="val 1579"/>
            </a:avLst>
          </a:prstGeom>
          <a:gradFill>
            <a:gsLst>
              <a:gs pos="0">
                <a:schemeClr val="accent1">
                  <a:lumMod val="7000"/>
                  <a:lumOff val="93000"/>
                </a:schemeClr>
              </a:gs>
              <a:gs pos="100000">
                <a:schemeClr val="accent2">
                  <a:lumMod val="93000"/>
                </a:schemeClr>
              </a:gs>
            </a:gsLst>
            <a:lin ang="2700000" scaled="1"/>
          </a:gradFill>
          <a:ln>
            <a:solidFill>
              <a:schemeClr val="bg1"/>
            </a:solidFill>
          </a:ln>
          <a:effectLst>
            <a:outerShdw blurRad="152400" dist="63500" dir="2700000" sx="98000" sy="98000" algn="tl" rotWithShape="0">
              <a:schemeClr val="accent2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F6790659-EC63-4B2F-8ADB-86DBC88A6B88}"/>
              </a:ext>
            </a:extLst>
          </p:cNvPr>
          <p:cNvSpPr txBox="1">
            <a:spLocks/>
          </p:cNvSpPr>
          <p:nvPr/>
        </p:nvSpPr>
        <p:spPr>
          <a:xfrm>
            <a:off x="638823" y="5083493"/>
            <a:ext cx="487654" cy="1259897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r>
              <a:rPr kumimoji="0" lang="zh-CN" altLang="en-US" sz="160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OPPOSans R"/>
                <a:sym typeface="+mn-lt"/>
              </a:rPr>
              <a:t>售后分析</a:t>
            </a:r>
            <a:endParaRPr lang="zh-CN" altLang="en-US" sz="1600" dirty="0">
              <a:solidFill>
                <a:schemeClr val="bg1"/>
              </a:solidFill>
              <a:effectLst/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4B83968C-B2EB-44D3-9B31-27060B088169}"/>
              </a:ext>
            </a:extLst>
          </p:cNvPr>
          <p:cNvGrpSpPr/>
          <p:nvPr/>
        </p:nvGrpSpPr>
        <p:grpSpPr>
          <a:xfrm>
            <a:off x="1823838" y="5604253"/>
            <a:ext cx="651140" cy="559257"/>
            <a:chOff x="1962150" y="5600443"/>
            <a:chExt cx="651140" cy="559257"/>
          </a:xfrm>
        </p:grpSpPr>
        <p:sp>
          <p:nvSpPr>
            <p:cNvPr id="4" name="标题 1">
              <a:extLst>
                <a:ext uri="{FF2B5EF4-FFF2-40B4-BE49-F238E27FC236}">
                  <a16:creationId xmlns:a16="http://schemas.microsoft.com/office/drawing/2014/main" id="{B43760F4-8CE7-4D67-9A30-1458AF018E1B}"/>
                </a:ext>
              </a:extLst>
            </p:cNvPr>
            <p:cNvSpPr txBox="1">
              <a:spLocks/>
            </p:cNvSpPr>
            <p:nvPr/>
          </p:nvSpPr>
          <p:spPr>
            <a:xfrm>
              <a:off x="1962150" y="5600443"/>
              <a:ext cx="646331" cy="303225"/>
            </a:xfrm>
            <a:prstGeom prst="rect">
              <a:avLst/>
            </a:prstGeom>
            <a:effectLst/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4000" i="0" kern="2200">
                  <a:gradFill>
                    <a:gsLst>
                      <a:gs pos="30000">
                        <a:schemeClr val="accent3">
                          <a:alpha val="70000"/>
                        </a:schemeClr>
                      </a:gs>
                      <a:gs pos="70000">
                        <a:schemeClr val="accent4"/>
                      </a:gs>
                    </a:gsLst>
                    <a:lin ang="4800000" scaled="0"/>
                  </a:gradFill>
                  <a:effectLst>
                    <a:outerShdw blurRad="254000" dist="88900" dir="2700000" algn="tl" rotWithShape="0">
                      <a:schemeClr val="accent3">
                        <a:lumMod val="75000"/>
                        <a:alpha val="30000"/>
                      </a:scheme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+mj-cs"/>
                </a:defRPr>
              </a:lvl1pPr>
            </a:lstStyle>
            <a:p>
              <a:pPr algn="l"/>
              <a:r>
                <a:rPr kumimoji="0" lang="zh-CN" altLang="en-US" sz="1200" i="0" u="none" strike="noStrike" kern="1200" cap="none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ea typeface="+mn-ea"/>
                  <a:cs typeface="OPPOSans R"/>
                  <a:sym typeface="+mn-lt"/>
                </a:rPr>
                <a:t>退货量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标题 1">
              <a:extLst>
                <a:ext uri="{FF2B5EF4-FFF2-40B4-BE49-F238E27FC236}">
                  <a16:creationId xmlns:a16="http://schemas.microsoft.com/office/drawing/2014/main" id="{DC04BACA-1421-48F6-BA5A-BF7018AD9679}"/>
                </a:ext>
              </a:extLst>
            </p:cNvPr>
            <p:cNvSpPr txBox="1">
              <a:spLocks/>
            </p:cNvSpPr>
            <p:nvPr/>
          </p:nvSpPr>
          <p:spPr>
            <a:xfrm>
              <a:off x="1962150" y="5856475"/>
              <a:ext cx="651140" cy="303225"/>
            </a:xfrm>
            <a:prstGeom prst="rect">
              <a:avLst/>
            </a:prstGeom>
            <a:effectLst/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4000" i="0" kern="2200">
                  <a:gradFill>
                    <a:gsLst>
                      <a:gs pos="30000">
                        <a:schemeClr val="accent3">
                          <a:alpha val="70000"/>
                        </a:schemeClr>
                      </a:gs>
                      <a:gs pos="70000">
                        <a:schemeClr val="accent4"/>
                      </a:gs>
                    </a:gsLst>
                    <a:lin ang="4800000" scaled="0"/>
                  </a:gradFill>
                  <a:effectLst>
                    <a:outerShdw blurRad="254000" dist="88900" dir="2700000" algn="tl" rotWithShape="0">
                      <a:schemeClr val="accent3">
                        <a:lumMod val="75000"/>
                        <a:alpha val="30000"/>
                      </a:scheme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+mj-cs"/>
                </a:defRPr>
              </a:lvl1pPr>
            </a:lstStyle>
            <a:p>
              <a:pPr algn="l"/>
              <a:r>
                <a:rPr kumimoji="0" lang="en-US" altLang="zh-CN" sz="1200" i="0" u="none" strike="noStrike" kern="1200" cap="none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ea typeface="+mj-ea"/>
                  <a:cs typeface="OPPOSans R"/>
                  <a:sym typeface="+mn-lt"/>
                </a:rPr>
                <a:t>245</a:t>
              </a:r>
              <a:r>
                <a:rPr kumimoji="0" lang="zh-CN" altLang="en-US" sz="1200" i="0" u="none" strike="noStrike" kern="1200" cap="none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ea typeface="+mj-ea"/>
                  <a:cs typeface="OPPOSans R"/>
                  <a:sym typeface="+mn-lt"/>
                </a:rPr>
                <a:t>单</a:t>
              </a:r>
              <a:endParaRPr lang="zh-CN" altLang="en-US" sz="1200" dirty="0">
                <a:solidFill>
                  <a:schemeClr val="accent1"/>
                </a:solidFill>
                <a:effectLst/>
                <a:latin typeface="+mj-lt"/>
                <a:ea typeface="+mj-ea"/>
                <a:cs typeface="+mn-ea"/>
                <a:sym typeface="+mn-lt"/>
              </a:endParaRPr>
            </a:p>
          </p:txBody>
        </p:sp>
      </p:grpSp>
      <p:sp>
        <p:nvSpPr>
          <p:cNvPr id="21" name="标题 1">
            <a:extLst>
              <a:ext uri="{FF2B5EF4-FFF2-40B4-BE49-F238E27FC236}">
                <a16:creationId xmlns:a16="http://schemas.microsoft.com/office/drawing/2014/main" id="{1801F2C1-56BB-494B-8C0E-FC1298F8AFE3}"/>
              </a:ext>
            </a:extLst>
          </p:cNvPr>
          <p:cNvSpPr txBox="1">
            <a:spLocks/>
          </p:cNvSpPr>
          <p:nvPr/>
        </p:nvSpPr>
        <p:spPr>
          <a:xfrm>
            <a:off x="6642793" y="3399068"/>
            <a:ext cx="605218" cy="303225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l" defTabSz="1219170" fontAlgn="base">
              <a:spcAft>
                <a:spcPct val="0"/>
              </a:spcAft>
            </a:pP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  <a:effectLst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2" name="标题 1">
            <a:extLst>
              <a:ext uri="{FF2B5EF4-FFF2-40B4-BE49-F238E27FC236}">
                <a16:creationId xmlns:a16="http://schemas.microsoft.com/office/drawing/2014/main" id="{2DF36E17-80EC-4AEE-A435-A4D2FEB43739}"/>
              </a:ext>
            </a:extLst>
          </p:cNvPr>
          <p:cNvSpPr txBox="1">
            <a:spLocks/>
          </p:cNvSpPr>
          <p:nvPr/>
        </p:nvSpPr>
        <p:spPr>
          <a:xfrm>
            <a:off x="6749472" y="3655100"/>
            <a:ext cx="1196627" cy="303225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l" defTabSz="1219170" fontAlgn="base">
              <a:spcAft>
                <a:spcPct val="0"/>
              </a:spcAft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OPPOSans R"/>
                <a:sym typeface="+mn-lt"/>
              </a:rPr>
              <a:t> </a:t>
            </a:r>
            <a:endParaRPr lang="zh-CN" altLang="en-US" sz="1200" dirty="0">
              <a:solidFill>
                <a:schemeClr val="bg1"/>
              </a:solidFill>
              <a:effectLst/>
              <a:latin typeface="+mj-lt"/>
              <a:ea typeface="+mn-ea"/>
              <a:cs typeface="+mn-ea"/>
              <a:sym typeface="+mn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8DC5F36F-1289-4525-B196-A04AEEBAE0BC}"/>
              </a:ext>
            </a:extLst>
          </p:cNvPr>
          <p:cNvSpPr txBox="1"/>
          <p:nvPr/>
        </p:nvSpPr>
        <p:spPr>
          <a:xfrm>
            <a:off x="1054537" y="506215"/>
            <a:ext cx="305724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484849"/>
                </a:solidFill>
                <a:latin typeface="+mn-ea"/>
              </a:rPr>
              <a:t>耳机销售业绩展示</a:t>
            </a:r>
          </a:p>
        </p:txBody>
      </p:sp>
      <p:pic>
        <p:nvPicPr>
          <p:cNvPr id="33" name="Picture 2" descr="查看图片">
            <a:extLst>
              <a:ext uri="{FF2B5EF4-FFF2-40B4-BE49-F238E27FC236}">
                <a16:creationId xmlns:a16="http://schemas.microsoft.com/office/drawing/2014/main" id="{6CBB0337-E951-42F3-A0F7-4CAC847525B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69" t="13737" r="17969" b="13737"/>
          <a:stretch/>
        </p:blipFill>
        <p:spPr bwMode="auto">
          <a:xfrm>
            <a:off x="382279" y="330339"/>
            <a:ext cx="599854" cy="679116"/>
          </a:xfrm>
          <a:prstGeom prst="rect">
            <a:avLst/>
          </a:prstGeom>
          <a:noFill/>
          <a:effectLst>
            <a:outerShdw blurRad="406400" dist="292100" dir="2700000" sx="94000" sy="94000" algn="tl" rotWithShape="0">
              <a:schemeClr val="accent2">
                <a:lumMod val="50000"/>
                <a:alpha val="1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查看图片">
            <a:extLst>
              <a:ext uri="{FF2B5EF4-FFF2-40B4-BE49-F238E27FC236}">
                <a16:creationId xmlns:a16="http://schemas.microsoft.com/office/drawing/2014/main" id="{D55BCA21-BBD6-418D-8579-F0083727BF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 radius="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969" t="13737" r="17969" b="13737"/>
          <a:stretch/>
        </p:blipFill>
        <p:spPr bwMode="auto">
          <a:xfrm>
            <a:off x="9959771" y="4527939"/>
            <a:ext cx="1953554" cy="2211688"/>
          </a:xfrm>
          <a:prstGeom prst="rect">
            <a:avLst/>
          </a:prstGeom>
          <a:noFill/>
          <a:effectLst>
            <a:outerShdw blurRad="406400" dist="381000" dir="2700000" sx="94000" sy="94000" algn="tl" rotWithShape="0">
              <a:schemeClr val="accent2">
                <a:lumMod val="25000"/>
                <a:alpha val="23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5" name="图表 34">
            <a:extLst>
              <a:ext uri="{FF2B5EF4-FFF2-40B4-BE49-F238E27FC236}">
                <a16:creationId xmlns:a16="http://schemas.microsoft.com/office/drawing/2014/main" id="{6D714DE4-E75A-490A-95E7-1CFB16033D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49585336"/>
              </p:ext>
            </p:extLst>
          </p:nvPr>
        </p:nvGraphicFramePr>
        <p:xfrm>
          <a:off x="7463167" y="2082047"/>
          <a:ext cx="4106333" cy="23764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6" name="图表 35">
            <a:extLst>
              <a:ext uri="{FF2B5EF4-FFF2-40B4-BE49-F238E27FC236}">
                <a16:creationId xmlns:a16="http://schemas.microsoft.com/office/drawing/2014/main" id="{32BC2890-E1C1-4B9F-9F6D-F674789D0D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53326592"/>
              </p:ext>
            </p:extLst>
          </p:nvPr>
        </p:nvGraphicFramePr>
        <p:xfrm>
          <a:off x="577870" y="2082047"/>
          <a:ext cx="4106333" cy="23764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45" name="文本框 44">
            <a:extLst>
              <a:ext uri="{FF2B5EF4-FFF2-40B4-BE49-F238E27FC236}">
                <a16:creationId xmlns:a16="http://schemas.microsoft.com/office/drawing/2014/main" id="{3FEBECBD-1F15-4467-BEB4-A4F4A110C23A}"/>
              </a:ext>
            </a:extLst>
          </p:cNvPr>
          <p:cNvSpPr txBox="1"/>
          <p:nvPr/>
        </p:nvSpPr>
        <p:spPr>
          <a:xfrm>
            <a:off x="5577695" y="1309785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销售分析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5BA8D70E-1CAF-4E32-832D-1FE2E8221800}"/>
              </a:ext>
            </a:extLst>
          </p:cNvPr>
          <p:cNvSpPr txBox="1"/>
          <p:nvPr/>
        </p:nvSpPr>
        <p:spPr>
          <a:xfrm>
            <a:off x="2137860" y="1309785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effectLst>
                  <a:outerShdw blurRad="76200" dist="38100" dir="2700000" algn="tl" rotWithShape="0">
                    <a:schemeClr val="accent4">
                      <a:lumMod val="50000"/>
                      <a:alpha val="40000"/>
                    </a:schemeClr>
                  </a:outerShdw>
                </a:effectLst>
                <a:latin typeface="+mn-ea"/>
              </a:rPr>
              <a:t>各项收入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3FB824F4-FEA4-4AD3-8EBA-8F4C45971CFE}"/>
              </a:ext>
            </a:extLst>
          </p:cNvPr>
          <p:cNvSpPr txBox="1"/>
          <p:nvPr/>
        </p:nvSpPr>
        <p:spPr>
          <a:xfrm>
            <a:off x="9013632" y="1309785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effectLst>
                  <a:outerShdw blurRad="76200" dist="38100" dir="2700000" algn="tl" rotWithShape="0">
                    <a:schemeClr val="accent4">
                      <a:lumMod val="50000"/>
                      <a:alpha val="40000"/>
                    </a:schemeClr>
                  </a:outerShdw>
                </a:effectLst>
                <a:latin typeface="+mn-ea"/>
              </a:rPr>
              <a:t>各项支出</a:t>
            </a: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9BE0DA64-E6B3-49FE-842F-AB078007BE57}"/>
              </a:ext>
            </a:extLst>
          </p:cNvPr>
          <p:cNvGrpSpPr/>
          <p:nvPr/>
        </p:nvGrpSpPr>
        <p:grpSpPr>
          <a:xfrm>
            <a:off x="5116630" y="1932959"/>
            <a:ext cx="1927534" cy="863406"/>
            <a:chOff x="5080692" y="1973112"/>
            <a:chExt cx="1927534" cy="863406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2D9824B8-B931-4EE0-83FA-16BF0E63F6C3}"/>
                </a:ext>
              </a:extLst>
            </p:cNvPr>
            <p:cNvGrpSpPr/>
            <p:nvPr/>
          </p:nvGrpSpPr>
          <p:grpSpPr>
            <a:xfrm>
              <a:off x="5794432" y="1973112"/>
              <a:ext cx="1213794" cy="863406"/>
              <a:chOff x="5756332" y="1973112"/>
              <a:chExt cx="1213794" cy="863406"/>
            </a:xfrm>
          </p:grpSpPr>
          <p:sp>
            <p:nvSpPr>
              <p:cNvPr id="18" name="标题 1">
                <a:extLst>
                  <a:ext uri="{FF2B5EF4-FFF2-40B4-BE49-F238E27FC236}">
                    <a16:creationId xmlns:a16="http://schemas.microsoft.com/office/drawing/2014/main" id="{5783EE13-B5CB-4FA1-8F6C-3C391978E85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756332" y="1973112"/>
                <a:ext cx="1213794" cy="303225"/>
              </a:xfrm>
              <a:prstGeom prst="rect">
                <a:avLst/>
              </a:prstGeom>
              <a:effectLst/>
            </p:spPr>
            <p:txBody>
              <a:bodyPr wrap="none" anchor="t" anchorCtr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spcBef>
                    <a:spcPct val="0"/>
                  </a:spcBef>
                  <a:buNone/>
                  <a:defRPr sz="4000" i="0" kern="2200">
                    <a:gradFill>
                      <a:gsLst>
                        <a:gs pos="30000">
                          <a:schemeClr val="accent3">
                            <a:alpha val="70000"/>
                          </a:schemeClr>
                        </a:gs>
                        <a:gs pos="70000">
                          <a:schemeClr val="accent4"/>
                        </a:gs>
                      </a:gsLst>
                      <a:lin ang="4800000" scaled="0"/>
                    </a:gradFill>
                    <a:effectLst>
                      <a:outerShdw blurRad="254000" dist="88900" dir="2700000" algn="tl" rotWithShape="0">
                        <a:schemeClr val="accent3">
                          <a:lumMod val="75000"/>
                          <a:alpha val="30000"/>
                        </a:schemeClr>
                      </a:outerShdw>
                    </a:effectLst>
                    <a:latin typeface="OPPOSans B" panose="00020600040101010101" pitchFamily="18" charset="-122"/>
                    <a:ea typeface="OPPOSans B" panose="00020600040101010101" pitchFamily="18" charset="-122"/>
                    <a:cs typeface="+mj-cs"/>
                  </a:defRPr>
                </a:lvl1pPr>
              </a:lstStyle>
              <a:p>
                <a:pPr algn="l" defTabSz="1219170" fontAlgn="base">
                  <a:spcAft>
                    <a:spcPct val="0"/>
                  </a:spcAft>
                </a:pPr>
                <a:r>
                  <a:rPr lang="en-US" altLang="zh-CN" sz="1200" dirty="0">
                    <a:solidFill>
                      <a:schemeClr val="bg1"/>
                    </a:solidFill>
                    <a:effectLst/>
                    <a:latin typeface="+mj-lt"/>
                    <a:ea typeface="+mn-ea"/>
                    <a:cs typeface="+mn-ea"/>
                    <a:sym typeface="+mn-lt"/>
                  </a:rPr>
                  <a:t>$ 943272.07</a:t>
                </a:r>
                <a:endParaRPr lang="zh-CN" altLang="en-US" sz="1200" dirty="0">
                  <a:solidFill>
                    <a:schemeClr val="bg1"/>
                  </a:solidFill>
                  <a:effectLst/>
                  <a:latin typeface="+mj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5E83E335-556B-4DF0-AE73-792F3E49EAD3}"/>
                  </a:ext>
                </a:extLst>
              </p:cNvPr>
              <p:cNvGrpSpPr/>
              <p:nvPr/>
            </p:nvGrpSpPr>
            <p:grpSpPr>
              <a:xfrm>
                <a:off x="5756332" y="2311694"/>
                <a:ext cx="998298" cy="524824"/>
                <a:chOff x="5756332" y="2273594"/>
                <a:chExt cx="998298" cy="524824"/>
              </a:xfrm>
            </p:grpSpPr>
            <p:sp>
              <p:nvSpPr>
                <p:cNvPr id="19" name="标题 1">
                  <a:extLst>
                    <a:ext uri="{FF2B5EF4-FFF2-40B4-BE49-F238E27FC236}">
                      <a16:creationId xmlns:a16="http://schemas.microsoft.com/office/drawing/2014/main" id="{01B8FD0D-79E7-43C2-AF16-1A21298E01EA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6332" y="2273594"/>
                  <a:ext cx="800219" cy="524824"/>
                </a:xfrm>
                <a:prstGeom prst="rect">
                  <a:avLst/>
                </a:prstGeom>
                <a:effectLst/>
              </p:spPr>
              <p:txBody>
                <a:bodyPr wrap="none" anchor="t" anchorCtr="0">
                  <a:spAutoFit/>
                </a:bodyPr>
                <a:lstStyle>
                  <a:defPPr>
                    <a:defRPr lang="zh-CN"/>
                  </a:defPPr>
                  <a:lvl1pPr algn="ctr">
                    <a:lnSpc>
                      <a:spcPct val="120000"/>
                    </a:lnSpc>
                    <a:spcBef>
                      <a:spcPct val="0"/>
                    </a:spcBef>
                    <a:buNone/>
                    <a:defRPr sz="4000" i="0" kern="2200">
                      <a:gradFill>
                        <a:gsLst>
                          <a:gs pos="30000">
                            <a:schemeClr val="accent3">
                              <a:alpha val="70000"/>
                            </a:schemeClr>
                          </a:gs>
                          <a:gs pos="70000">
                            <a:schemeClr val="accent4"/>
                          </a:gs>
                        </a:gsLst>
                        <a:lin ang="4800000" scaled="0"/>
                      </a:gradFill>
                      <a:effectLst>
                        <a:outerShdw blurRad="254000" dist="88900" dir="2700000" algn="tl" rotWithShape="0">
                          <a:schemeClr val="accent3">
                            <a:lumMod val="75000"/>
                            <a:alpha val="30000"/>
                          </a:schemeClr>
                        </a:outerShdw>
                      </a:effectLst>
                      <a:latin typeface="OPPOSans B" panose="00020600040101010101" pitchFamily="18" charset="-122"/>
                      <a:ea typeface="OPPOSans B" panose="00020600040101010101" pitchFamily="18" charset="-122"/>
                      <a:cs typeface="+mj-cs"/>
                    </a:defRPr>
                  </a:lvl1pPr>
                </a:lstStyle>
                <a:p>
                  <a:pPr algn="l" defTabSz="1219170" fontAlgn="base">
                    <a:spcAft>
                      <a:spcPct val="0"/>
                    </a:spcAft>
                  </a:pPr>
                  <a:r>
                    <a:rPr kumimoji="0" lang="zh-CN" altLang="en-US" sz="1200" b="0" i="0" u="none" strike="noStrike" kern="1200" cap="none" normalizeH="0" baseline="0" noProof="0" dirty="0">
                      <a:ln>
                        <a:noFill/>
                      </a:ln>
                      <a:solidFill>
                        <a:schemeClr val="bg1">
                          <a:alpha val="80000"/>
                        </a:schemeClr>
                      </a:solidFill>
                      <a:effectLst/>
                      <a:uLnTx/>
                      <a:uFillTx/>
                      <a:latin typeface="+mn-ea"/>
                      <a:ea typeface="+mn-ea"/>
                      <a:cs typeface="OPPOSans R"/>
                      <a:sym typeface="+mn-lt"/>
                    </a:rPr>
                    <a:t>环比上涨</a:t>
                  </a:r>
                  <a:endParaRPr kumimoji="0" lang="en-US" altLang="zh-CN" sz="1200" b="0" i="0" u="none" strike="noStrike" kern="1200" cap="none" normalizeH="0" baseline="0" noProof="0" dirty="0">
                    <a:ln>
                      <a:noFill/>
                    </a:ln>
                    <a:solidFill>
                      <a:schemeClr val="bg1">
                        <a:alpha val="80000"/>
                      </a:schemeClr>
                    </a:solidFill>
                    <a:effectLst/>
                    <a:uLnTx/>
                    <a:uFillTx/>
                    <a:latin typeface="+mn-ea"/>
                    <a:ea typeface="+mn-ea"/>
                    <a:cs typeface="OPPOSans R"/>
                    <a:sym typeface="+mn-lt"/>
                  </a:endParaRPr>
                </a:p>
                <a:p>
                  <a:pPr algn="l" defTabSz="1219170" fontAlgn="base">
                    <a:spcAft>
                      <a:spcPct val="0"/>
                    </a:spcAft>
                  </a:pPr>
                  <a:r>
                    <a:rPr lang="en-US" altLang="zh-CN" sz="1200" dirty="0">
                      <a:solidFill>
                        <a:schemeClr val="bg1"/>
                      </a:solidFill>
                      <a:effectLst/>
                      <a:latin typeface="+mj-lt"/>
                      <a:ea typeface="+mn-ea"/>
                      <a:cs typeface="+mn-ea"/>
                      <a:sym typeface="+mn-lt"/>
                    </a:rPr>
                    <a:t>30%</a:t>
                  </a:r>
                  <a:endParaRPr lang="zh-CN" altLang="en-US" sz="1200" dirty="0">
                    <a:solidFill>
                      <a:schemeClr val="bg1"/>
                    </a:solidFill>
                    <a:effectLst/>
                    <a:latin typeface="+mj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箭头: 上 47">
                  <a:extLst>
                    <a:ext uri="{FF2B5EF4-FFF2-40B4-BE49-F238E27FC236}">
                      <a16:creationId xmlns:a16="http://schemas.microsoft.com/office/drawing/2014/main" id="{CF1FEEEA-A46D-4FB7-B8C7-2AF7C78A5659}"/>
                    </a:ext>
                  </a:extLst>
                </p:cNvPr>
                <p:cNvSpPr/>
                <p:nvPr/>
              </p:nvSpPr>
              <p:spPr>
                <a:xfrm>
                  <a:off x="6603654" y="2383606"/>
                  <a:ext cx="150976" cy="304800"/>
                </a:xfrm>
                <a:prstGeom prst="upArrow">
                  <a:avLst/>
                </a:prstGeom>
                <a:gradFill>
                  <a:gsLst>
                    <a:gs pos="0">
                      <a:schemeClr val="accent4">
                        <a:lumMod val="90000"/>
                        <a:lumOff val="10000"/>
                      </a:schemeClr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2700000" scaled="1"/>
                </a:gradFill>
                <a:ln w="6350">
                  <a:solidFill>
                    <a:schemeClr val="bg1"/>
                  </a:solidFill>
                </a:ln>
                <a:effectLst>
                  <a:outerShdw blurRad="152400" dist="63500" dir="2700000" sx="98000" sy="98000" algn="tl" rotWithShape="0">
                    <a:schemeClr val="accent4">
                      <a:lumMod val="50000"/>
                      <a:alpha val="15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D28C9716-802B-4EDB-A7FB-B61B8862D913}"/>
                </a:ext>
              </a:extLst>
            </p:cNvPr>
            <p:cNvGrpSpPr/>
            <p:nvPr/>
          </p:nvGrpSpPr>
          <p:grpSpPr>
            <a:xfrm>
              <a:off x="5080692" y="2168788"/>
              <a:ext cx="646331" cy="472055"/>
              <a:chOff x="5080692" y="2084373"/>
              <a:chExt cx="646331" cy="472055"/>
            </a:xfrm>
          </p:grpSpPr>
          <p:sp>
            <p:nvSpPr>
              <p:cNvPr id="17" name="标题 1">
                <a:extLst>
                  <a:ext uri="{FF2B5EF4-FFF2-40B4-BE49-F238E27FC236}">
                    <a16:creationId xmlns:a16="http://schemas.microsoft.com/office/drawing/2014/main" id="{B2028B63-494E-4419-B2B3-65B4C65C391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080692" y="2253203"/>
                <a:ext cx="646331" cy="303225"/>
              </a:xfrm>
              <a:prstGeom prst="rect">
                <a:avLst/>
              </a:prstGeom>
              <a:effectLst/>
            </p:spPr>
            <p:txBody>
              <a:bodyPr wrap="none" anchor="t" anchorCtr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spcBef>
                    <a:spcPct val="0"/>
                  </a:spcBef>
                  <a:buNone/>
                  <a:defRPr sz="4000" i="0" kern="2200">
                    <a:gradFill>
                      <a:gsLst>
                        <a:gs pos="30000">
                          <a:schemeClr val="accent3">
                            <a:alpha val="70000"/>
                          </a:schemeClr>
                        </a:gs>
                        <a:gs pos="70000">
                          <a:schemeClr val="accent4"/>
                        </a:gs>
                      </a:gsLst>
                      <a:lin ang="4800000" scaled="0"/>
                    </a:gradFill>
                    <a:effectLst>
                      <a:outerShdw blurRad="254000" dist="88900" dir="2700000" algn="tl" rotWithShape="0">
                        <a:schemeClr val="accent3">
                          <a:lumMod val="75000"/>
                          <a:alpha val="30000"/>
                        </a:schemeClr>
                      </a:outerShdw>
                    </a:effectLst>
                    <a:latin typeface="OPPOSans B" panose="00020600040101010101" pitchFamily="18" charset="-122"/>
                    <a:ea typeface="OPPOSans B" panose="00020600040101010101" pitchFamily="18" charset="-122"/>
                    <a:cs typeface="+mj-cs"/>
                  </a:defRPr>
                </a:lvl1pPr>
              </a:lstStyle>
              <a:p>
                <a:pPr algn="l" defTabSz="1219170" fontAlgn="base">
                  <a:spcAft>
                    <a:spcPct val="0"/>
                  </a:spcAft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4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  <a:latin typeface="+mj-ea"/>
                    <a:ea typeface="+mj-ea"/>
                    <a:cs typeface="OPPOSans R"/>
                    <a:sym typeface="+mn-lt"/>
                  </a:rPr>
                  <a:t>总收入</a:t>
                </a:r>
                <a:endParaRPr lang="zh-CN" altLang="en-US" sz="1200" dirty="0">
                  <a:solidFill>
                    <a:schemeClr val="accent4">
                      <a:lumMod val="60000"/>
                      <a:lumOff val="40000"/>
                    </a:schemeClr>
                  </a:solidFill>
                  <a:effectLst/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  <p:sp>
            <p:nvSpPr>
              <p:cNvPr id="73" name="iconfont-11420-5092860">
                <a:extLst>
                  <a:ext uri="{FF2B5EF4-FFF2-40B4-BE49-F238E27FC236}">
                    <a16:creationId xmlns:a16="http://schemas.microsoft.com/office/drawing/2014/main" id="{CDE63C49-4491-4A44-A473-72AAB156AF3E}"/>
                  </a:ext>
                </a:extLst>
              </p:cNvPr>
              <p:cNvSpPr/>
              <p:nvPr/>
            </p:nvSpPr>
            <p:spPr>
              <a:xfrm>
                <a:off x="5291215" y="2084373"/>
                <a:ext cx="225284" cy="168830"/>
              </a:xfrm>
              <a:custGeom>
                <a:avLst/>
                <a:gdLst>
                  <a:gd name="connsiteX0" fmla="*/ 294085 w 506318"/>
                  <a:gd name="connsiteY0" fmla="*/ 215354 h 379441"/>
                  <a:gd name="connsiteX1" fmla="*/ 307849 w 506318"/>
                  <a:gd name="connsiteY1" fmla="*/ 219449 h 379441"/>
                  <a:gd name="connsiteX2" fmla="*/ 332997 w 506318"/>
                  <a:gd name="connsiteY2" fmla="*/ 240019 h 379441"/>
                  <a:gd name="connsiteX3" fmla="*/ 335665 w 506318"/>
                  <a:gd name="connsiteY3" fmla="*/ 266683 h 379441"/>
                  <a:gd name="connsiteX4" fmla="*/ 321185 w 506318"/>
                  <a:gd name="connsiteY4" fmla="*/ 273539 h 379441"/>
                  <a:gd name="connsiteX5" fmla="*/ 308992 w 506318"/>
                  <a:gd name="connsiteY5" fmla="*/ 269349 h 379441"/>
                  <a:gd name="connsiteX6" fmla="*/ 283845 w 506318"/>
                  <a:gd name="connsiteY6" fmla="*/ 248780 h 379441"/>
                  <a:gd name="connsiteX7" fmla="*/ 281177 w 506318"/>
                  <a:gd name="connsiteY7" fmla="*/ 222116 h 379441"/>
                  <a:gd name="connsiteX8" fmla="*/ 294085 w 506318"/>
                  <a:gd name="connsiteY8" fmla="*/ 215354 h 379441"/>
                  <a:gd name="connsiteX9" fmla="*/ 252981 w 506318"/>
                  <a:gd name="connsiteY9" fmla="*/ 182501 h 379441"/>
                  <a:gd name="connsiteX10" fmla="*/ 264031 w 506318"/>
                  <a:gd name="connsiteY10" fmla="*/ 199642 h 379441"/>
                  <a:gd name="connsiteX11" fmla="*/ 264031 w 506318"/>
                  <a:gd name="connsiteY11" fmla="*/ 341345 h 379441"/>
                  <a:gd name="connsiteX12" fmla="*/ 226690 w 506318"/>
                  <a:gd name="connsiteY12" fmla="*/ 341345 h 379441"/>
                  <a:gd name="connsiteX13" fmla="*/ 226690 w 506318"/>
                  <a:gd name="connsiteY13" fmla="*/ 241542 h 379441"/>
                  <a:gd name="connsiteX14" fmla="*/ 193922 w 506318"/>
                  <a:gd name="connsiteY14" fmla="*/ 269730 h 379441"/>
                  <a:gd name="connsiteX15" fmla="*/ 166869 w 506318"/>
                  <a:gd name="connsiteY15" fmla="*/ 267825 h 379441"/>
                  <a:gd name="connsiteX16" fmla="*/ 168774 w 506318"/>
                  <a:gd name="connsiteY16" fmla="*/ 240780 h 379441"/>
                  <a:gd name="connsiteX17" fmla="*/ 232787 w 506318"/>
                  <a:gd name="connsiteY17" fmla="*/ 185548 h 379441"/>
                  <a:gd name="connsiteX18" fmla="*/ 252981 w 506318"/>
                  <a:gd name="connsiteY18" fmla="*/ 182501 h 379441"/>
                  <a:gd name="connsiteX19" fmla="*/ 331805 w 506318"/>
                  <a:gd name="connsiteY19" fmla="*/ 174112 h 379441"/>
                  <a:gd name="connsiteX20" fmla="*/ 422466 w 506318"/>
                  <a:gd name="connsiteY20" fmla="*/ 174112 h 379441"/>
                  <a:gd name="connsiteX21" fmla="*/ 441513 w 506318"/>
                  <a:gd name="connsiteY21" fmla="*/ 193151 h 379441"/>
                  <a:gd name="connsiteX22" fmla="*/ 422466 w 506318"/>
                  <a:gd name="connsiteY22" fmla="*/ 212190 h 379441"/>
                  <a:gd name="connsiteX23" fmla="*/ 331805 w 506318"/>
                  <a:gd name="connsiteY23" fmla="*/ 212190 h 379441"/>
                  <a:gd name="connsiteX24" fmla="*/ 312759 w 506318"/>
                  <a:gd name="connsiteY24" fmla="*/ 193151 h 379441"/>
                  <a:gd name="connsiteX25" fmla="*/ 331805 w 506318"/>
                  <a:gd name="connsiteY25" fmla="*/ 174112 h 379441"/>
                  <a:gd name="connsiteX26" fmla="*/ 19443 w 506318"/>
                  <a:gd name="connsiteY26" fmla="*/ 174112 h 379441"/>
                  <a:gd name="connsiteX27" fmla="*/ 159625 w 506318"/>
                  <a:gd name="connsiteY27" fmla="*/ 174112 h 379441"/>
                  <a:gd name="connsiteX28" fmla="*/ 178672 w 506318"/>
                  <a:gd name="connsiteY28" fmla="*/ 193151 h 379441"/>
                  <a:gd name="connsiteX29" fmla="*/ 159625 w 506318"/>
                  <a:gd name="connsiteY29" fmla="*/ 212190 h 379441"/>
                  <a:gd name="connsiteX30" fmla="*/ 38098 w 506318"/>
                  <a:gd name="connsiteY30" fmla="*/ 212190 h 379441"/>
                  <a:gd name="connsiteX31" fmla="*/ 38098 w 506318"/>
                  <a:gd name="connsiteY31" fmla="*/ 195054 h 379441"/>
                  <a:gd name="connsiteX32" fmla="*/ 19049 w 506318"/>
                  <a:gd name="connsiteY32" fmla="*/ 176006 h 379441"/>
                  <a:gd name="connsiteX33" fmla="*/ 5524 w 506318"/>
                  <a:gd name="connsiteY33" fmla="*/ 181530 h 379441"/>
                  <a:gd name="connsiteX34" fmla="*/ 587 w 506318"/>
                  <a:gd name="connsiteY34" fmla="*/ 193617 h 379441"/>
                  <a:gd name="connsiteX35" fmla="*/ 397 w 506318"/>
                  <a:gd name="connsiteY35" fmla="*/ 193151 h 379441"/>
                  <a:gd name="connsiteX36" fmla="*/ 19443 w 506318"/>
                  <a:gd name="connsiteY36" fmla="*/ 174112 h 379441"/>
                  <a:gd name="connsiteX37" fmla="*/ 4025 w 506318"/>
                  <a:gd name="connsiteY37" fmla="*/ 117497 h 379441"/>
                  <a:gd name="connsiteX38" fmla="*/ 5906 w 506318"/>
                  <a:gd name="connsiteY38" fmla="*/ 122100 h 379441"/>
                  <a:gd name="connsiteX39" fmla="*/ 5905 w 506318"/>
                  <a:gd name="connsiteY39" fmla="*/ 122099 h 379441"/>
                  <a:gd name="connsiteX40" fmla="*/ 398 w 506318"/>
                  <a:gd name="connsiteY40" fmla="*/ 108616 h 379441"/>
                  <a:gd name="connsiteX41" fmla="*/ 4025 w 506318"/>
                  <a:gd name="connsiteY41" fmla="*/ 117497 h 379441"/>
                  <a:gd name="connsiteX42" fmla="*/ 397 w 506318"/>
                  <a:gd name="connsiteY42" fmla="*/ 108617 h 379441"/>
                  <a:gd name="connsiteX43" fmla="*/ 499716 w 506318"/>
                  <a:gd name="connsiteY43" fmla="*/ 95373 h 379441"/>
                  <a:gd name="connsiteX44" fmla="*/ 500794 w 506318"/>
                  <a:gd name="connsiteY44" fmla="*/ 95813 h 379441"/>
                  <a:gd name="connsiteX45" fmla="*/ 506318 w 506318"/>
                  <a:gd name="connsiteY45" fmla="*/ 109337 h 379441"/>
                  <a:gd name="connsiteX46" fmla="*/ 506318 w 506318"/>
                  <a:gd name="connsiteY46" fmla="*/ 308582 h 379441"/>
                  <a:gd name="connsiteX47" fmla="*/ 435837 w 506318"/>
                  <a:gd name="connsiteY47" fmla="*/ 379441 h 379441"/>
                  <a:gd name="connsiteX48" fmla="*/ 70862 w 506318"/>
                  <a:gd name="connsiteY48" fmla="*/ 379441 h 379441"/>
                  <a:gd name="connsiteX49" fmla="*/ 0 w 506318"/>
                  <a:gd name="connsiteY49" fmla="*/ 308582 h 379441"/>
                  <a:gd name="connsiteX50" fmla="*/ 0 w 506318"/>
                  <a:gd name="connsiteY50" fmla="*/ 195054 h 379441"/>
                  <a:gd name="connsiteX51" fmla="*/ 587 w 506318"/>
                  <a:gd name="connsiteY51" fmla="*/ 193617 h 379441"/>
                  <a:gd name="connsiteX52" fmla="*/ 5920 w 506318"/>
                  <a:gd name="connsiteY52" fmla="*/ 206669 h 379441"/>
                  <a:gd name="connsiteX53" fmla="*/ 19443 w 506318"/>
                  <a:gd name="connsiteY53" fmla="*/ 212190 h 379441"/>
                  <a:gd name="connsiteX54" fmla="*/ 38098 w 506318"/>
                  <a:gd name="connsiteY54" fmla="*/ 212190 h 379441"/>
                  <a:gd name="connsiteX55" fmla="*/ 38098 w 506318"/>
                  <a:gd name="connsiteY55" fmla="*/ 308582 h 379441"/>
                  <a:gd name="connsiteX56" fmla="*/ 70862 w 506318"/>
                  <a:gd name="connsiteY56" fmla="*/ 341345 h 379441"/>
                  <a:gd name="connsiteX57" fmla="*/ 226690 w 506318"/>
                  <a:gd name="connsiteY57" fmla="*/ 341345 h 379441"/>
                  <a:gd name="connsiteX58" fmla="*/ 226690 w 506318"/>
                  <a:gd name="connsiteY58" fmla="*/ 355436 h 379441"/>
                  <a:gd name="connsiteX59" fmla="*/ 245742 w 506318"/>
                  <a:gd name="connsiteY59" fmla="*/ 374481 h 379441"/>
                  <a:gd name="connsiteX60" fmla="*/ 264031 w 506318"/>
                  <a:gd name="connsiteY60" fmla="*/ 355055 h 379441"/>
                  <a:gd name="connsiteX61" fmla="*/ 264031 w 506318"/>
                  <a:gd name="connsiteY61" fmla="*/ 341345 h 379441"/>
                  <a:gd name="connsiteX62" fmla="*/ 435456 w 506318"/>
                  <a:gd name="connsiteY62" fmla="*/ 341345 h 379441"/>
                  <a:gd name="connsiteX63" fmla="*/ 468220 w 506318"/>
                  <a:gd name="connsiteY63" fmla="*/ 308582 h 379441"/>
                  <a:gd name="connsiteX64" fmla="*/ 468220 w 506318"/>
                  <a:gd name="connsiteY64" fmla="*/ 127657 h 379441"/>
                  <a:gd name="connsiteX65" fmla="*/ 486082 w 506318"/>
                  <a:gd name="connsiteY65" fmla="*/ 127657 h 379441"/>
                  <a:gd name="connsiteX66" fmla="*/ 505128 w 506318"/>
                  <a:gd name="connsiteY66" fmla="*/ 108617 h 379441"/>
                  <a:gd name="connsiteX67" fmla="*/ 38098 w 506318"/>
                  <a:gd name="connsiteY67" fmla="*/ 89578 h 379441"/>
                  <a:gd name="connsiteX68" fmla="*/ 486082 w 506318"/>
                  <a:gd name="connsiteY68" fmla="*/ 89578 h 379441"/>
                  <a:gd name="connsiteX69" fmla="*/ 499605 w 506318"/>
                  <a:gd name="connsiteY69" fmla="*/ 95100 h 379441"/>
                  <a:gd name="connsiteX70" fmla="*/ 499716 w 506318"/>
                  <a:gd name="connsiteY70" fmla="*/ 95373 h 379441"/>
                  <a:gd name="connsiteX71" fmla="*/ 487269 w 506318"/>
                  <a:gd name="connsiteY71" fmla="*/ 90289 h 379441"/>
                  <a:gd name="connsiteX72" fmla="*/ 468220 w 506318"/>
                  <a:gd name="connsiteY72" fmla="*/ 109337 h 379441"/>
                  <a:gd name="connsiteX73" fmla="*/ 468220 w 506318"/>
                  <a:gd name="connsiteY73" fmla="*/ 127657 h 379441"/>
                  <a:gd name="connsiteX74" fmla="*/ 19443 w 506318"/>
                  <a:gd name="connsiteY74" fmla="*/ 127657 h 379441"/>
                  <a:gd name="connsiteX75" fmla="*/ 5920 w 506318"/>
                  <a:gd name="connsiteY75" fmla="*/ 122135 h 379441"/>
                  <a:gd name="connsiteX76" fmla="*/ 5906 w 506318"/>
                  <a:gd name="connsiteY76" fmla="*/ 122100 h 379441"/>
                  <a:gd name="connsiteX77" fmla="*/ 19430 w 506318"/>
                  <a:gd name="connsiteY77" fmla="*/ 127623 h 379441"/>
                  <a:gd name="connsiteX78" fmla="*/ 38098 w 506318"/>
                  <a:gd name="connsiteY78" fmla="*/ 108575 h 379441"/>
                  <a:gd name="connsiteX79" fmla="*/ 71243 w 506318"/>
                  <a:gd name="connsiteY79" fmla="*/ 0 h 379441"/>
                  <a:gd name="connsiteX80" fmla="*/ 435837 w 506318"/>
                  <a:gd name="connsiteY80" fmla="*/ 0 h 379441"/>
                  <a:gd name="connsiteX81" fmla="*/ 489936 w 506318"/>
                  <a:gd name="connsiteY81" fmla="*/ 25143 h 379441"/>
                  <a:gd name="connsiteX82" fmla="*/ 487650 w 506318"/>
                  <a:gd name="connsiteY82" fmla="*/ 51811 h 379441"/>
                  <a:gd name="connsiteX83" fmla="*/ 460982 w 506318"/>
                  <a:gd name="connsiteY83" fmla="*/ 49525 h 379441"/>
                  <a:gd name="connsiteX84" fmla="*/ 436218 w 506318"/>
                  <a:gd name="connsiteY84" fmla="*/ 38096 h 379441"/>
                  <a:gd name="connsiteX85" fmla="*/ 70862 w 506318"/>
                  <a:gd name="connsiteY85" fmla="*/ 38096 h 379441"/>
                  <a:gd name="connsiteX86" fmla="*/ 38098 w 506318"/>
                  <a:gd name="connsiteY86" fmla="*/ 70859 h 379441"/>
                  <a:gd name="connsiteX87" fmla="*/ 38098 w 506318"/>
                  <a:gd name="connsiteY87" fmla="*/ 89578 h 379441"/>
                  <a:gd name="connsiteX88" fmla="*/ 19443 w 506318"/>
                  <a:gd name="connsiteY88" fmla="*/ 89578 h 379441"/>
                  <a:gd name="connsiteX89" fmla="*/ 5920 w 506318"/>
                  <a:gd name="connsiteY89" fmla="*/ 95100 h 379441"/>
                  <a:gd name="connsiteX90" fmla="*/ 398 w 506318"/>
                  <a:gd name="connsiteY90" fmla="*/ 108616 h 379441"/>
                  <a:gd name="connsiteX91" fmla="*/ 381 w 506318"/>
                  <a:gd name="connsiteY91" fmla="*/ 108575 h 379441"/>
                  <a:gd name="connsiteX92" fmla="*/ 381 w 506318"/>
                  <a:gd name="connsiteY92" fmla="*/ 70859 h 379441"/>
                  <a:gd name="connsiteX93" fmla="*/ 71243 w 506318"/>
                  <a:gd name="connsiteY93" fmla="*/ 0 h 379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506318" h="379441">
                    <a:moveTo>
                      <a:pt x="294085" y="215354"/>
                    </a:moveTo>
                    <a:cubicBezTo>
                      <a:pt x="298895" y="214878"/>
                      <a:pt x="303849" y="216212"/>
                      <a:pt x="307849" y="219449"/>
                    </a:cubicBezTo>
                    <a:lnTo>
                      <a:pt x="332997" y="240019"/>
                    </a:lnTo>
                    <a:cubicBezTo>
                      <a:pt x="340999" y="246875"/>
                      <a:pt x="342142" y="258683"/>
                      <a:pt x="335665" y="266683"/>
                    </a:cubicBezTo>
                    <a:cubicBezTo>
                      <a:pt x="332235" y="271254"/>
                      <a:pt x="326520" y="273539"/>
                      <a:pt x="321185" y="273539"/>
                    </a:cubicBezTo>
                    <a:cubicBezTo>
                      <a:pt x="316994" y="273539"/>
                      <a:pt x="312803" y="272015"/>
                      <a:pt x="308992" y="269349"/>
                    </a:cubicBezTo>
                    <a:lnTo>
                      <a:pt x="283845" y="248780"/>
                    </a:lnTo>
                    <a:cubicBezTo>
                      <a:pt x="275843" y="241923"/>
                      <a:pt x="274700" y="230115"/>
                      <a:pt x="281177" y="222116"/>
                    </a:cubicBezTo>
                    <a:cubicBezTo>
                      <a:pt x="284607" y="218116"/>
                      <a:pt x="289274" y="215830"/>
                      <a:pt x="294085" y="215354"/>
                    </a:cubicBezTo>
                    <a:close/>
                    <a:moveTo>
                      <a:pt x="252981" y="182501"/>
                    </a:moveTo>
                    <a:cubicBezTo>
                      <a:pt x="259840" y="185548"/>
                      <a:pt x="264031" y="192404"/>
                      <a:pt x="264031" y="199642"/>
                    </a:cubicBezTo>
                    <a:lnTo>
                      <a:pt x="264031" y="341345"/>
                    </a:lnTo>
                    <a:lnTo>
                      <a:pt x="226690" y="341345"/>
                    </a:lnTo>
                    <a:lnTo>
                      <a:pt x="226690" y="241542"/>
                    </a:lnTo>
                    <a:lnTo>
                      <a:pt x="193922" y="269730"/>
                    </a:lnTo>
                    <a:cubicBezTo>
                      <a:pt x="185920" y="276586"/>
                      <a:pt x="173727" y="275825"/>
                      <a:pt x="166869" y="267825"/>
                    </a:cubicBezTo>
                    <a:cubicBezTo>
                      <a:pt x="160010" y="259826"/>
                      <a:pt x="160772" y="247637"/>
                      <a:pt x="168774" y="240780"/>
                    </a:cubicBezTo>
                    <a:lnTo>
                      <a:pt x="232787" y="185548"/>
                    </a:lnTo>
                    <a:cubicBezTo>
                      <a:pt x="238502" y="180596"/>
                      <a:pt x="246504" y="179453"/>
                      <a:pt x="252981" y="182501"/>
                    </a:cubicBezTo>
                    <a:close/>
                    <a:moveTo>
                      <a:pt x="331805" y="174112"/>
                    </a:moveTo>
                    <a:lnTo>
                      <a:pt x="422466" y="174112"/>
                    </a:lnTo>
                    <a:cubicBezTo>
                      <a:pt x="433132" y="174112"/>
                      <a:pt x="441513" y="182489"/>
                      <a:pt x="441513" y="193151"/>
                    </a:cubicBezTo>
                    <a:cubicBezTo>
                      <a:pt x="441513" y="203813"/>
                      <a:pt x="433132" y="212190"/>
                      <a:pt x="422466" y="212190"/>
                    </a:cubicBezTo>
                    <a:lnTo>
                      <a:pt x="331805" y="212190"/>
                    </a:lnTo>
                    <a:cubicBezTo>
                      <a:pt x="321139" y="212190"/>
                      <a:pt x="312759" y="203813"/>
                      <a:pt x="312759" y="193151"/>
                    </a:cubicBezTo>
                    <a:cubicBezTo>
                      <a:pt x="312759" y="182489"/>
                      <a:pt x="321139" y="174112"/>
                      <a:pt x="331805" y="174112"/>
                    </a:cubicBezTo>
                    <a:close/>
                    <a:moveTo>
                      <a:pt x="19443" y="174112"/>
                    </a:moveTo>
                    <a:lnTo>
                      <a:pt x="159625" y="174112"/>
                    </a:lnTo>
                    <a:cubicBezTo>
                      <a:pt x="170291" y="174112"/>
                      <a:pt x="178672" y="182489"/>
                      <a:pt x="178672" y="193151"/>
                    </a:cubicBezTo>
                    <a:cubicBezTo>
                      <a:pt x="178672" y="203813"/>
                      <a:pt x="169910" y="212190"/>
                      <a:pt x="159625" y="212190"/>
                    </a:cubicBezTo>
                    <a:lnTo>
                      <a:pt x="38098" y="212190"/>
                    </a:lnTo>
                    <a:lnTo>
                      <a:pt x="38098" y="195054"/>
                    </a:lnTo>
                    <a:cubicBezTo>
                      <a:pt x="38098" y="184387"/>
                      <a:pt x="29716" y="176006"/>
                      <a:pt x="19049" y="176006"/>
                    </a:cubicBezTo>
                    <a:cubicBezTo>
                      <a:pt x="13715" y="176006"/>
                      <a:pt x="8953" y="178102"/>
                      <a:pt x="5524" y="181530"/>
                    </a:cubicBezTo>
                    <a:lnTo>
                      <a:pt x="587" y="193617"/>
                    </a:lnTo>
                    <a:lnTo>
                      <a:pt x="397" y="193151"/>
                    </a:lnTo>
                    <a:cubicBezTo>
                      <a:pt x="397" y="182489"/>
                      <a:pt x="8777" y="174112"/>
                      <a:pt x="19443" y="174112"/>
                    </a:cubicBezTo>
                    <a:close/>
                    <a:moveTo>
                      <a:pt x="4025" y="117497"/>
                    </a:moveTo>
                    <a:lnTo>
                      <a:pt x="5906" y="122100"/>
                    </a:lnTo>
                    <a:lnTo>
                      <a:pt x="5905" y="122099"/>
                    </a:lnTo>
                    <a:close/>
                    <a:moveTo>
                      <a:pt x="398" y="108616"/>
                    </a:moveTo>
                    <a:lnTo>
                      <a:pt x="4025" y="117497"/>
                    </a:lnTo>
                    <a:lnTo>
                      <a:pt x="397" y="108617"/>
                    </a:lnTo>
                    <a:close/>
                    <a:moveTo>
                      <a:pt x="499716" y="95373"/>
                    </a:moveTo>
                    <a:lnTo>
                      <a:pt x="500794" y="95813"/>
                    </a:lnTo>
                    <a:cubicBezTo>
                      <a:pt x="504223" y="99242"/>
                      <a:pt x="506318" y="104004"/>
                      <a:pt x="506318" y="109337"/>
                    </a:cubicBezTo>
                    <a:lnTo>
                      <a:pt x="506318" y="308582"/>
                    </a:lnTo>
                    <a:cubicBezTo>
                      <a:pt x="506318" y="347821"/>
                      <a:pt x="474697" y="379441"/>
                      <a:pt x="435837" y="379441"/>
                    </a:cubicBezTo>
                    <a:lnTo>
                      <a:pt x="70862" y="379441"/>
                    </a:lnTo>
                    <a:cubicBezTo>
                      <a:pt x="32002" y="379441"/>
                      <a:pt x="0" y="347821"/>
                      <a:pt x="0" y="308582"/>
                    </a:cubicBezTo>
                    <a:lnTo>
                      <a:pt x="0" y="195054"/>
                    </a:lnTo>
                    <a:lnTo>
                      <a:pt x="587" y="193617"/>
                    </a:lnTo>
                    <a:lnTo>
                      <a:pt x="5920" y="206669"/>
                    </a:lnTo>
                    <a:cubicBezTo>
                      <a:pt x="9349" y="210096"/>
                      <a:pt x="14110" y="212190"/>
                      <a:pt x="19443" y="212190"/>
                    </a:cubicBezTo>
                    <a:lnTo>
                      <a:pt x="38098" y="212190"/>
                    </a:lnTo>
                    <a:lnTo>
                      <a:pt x="38098" y="308582"/>
                    </a:lnTo>
                    <a:cubicBezTo>
                      <a:pt x="38098" y="326487"/>
                      <a:pt x="52575" y="341345"/>
                      <a:pt x="70862" y="341345"/>
                    </a:cubicBezTo>
                    <a:lnTo>
                      <a:pt x="226690" y="341345"/>
                    </a:lnTo>
                    <a:lnTo>
                      <a:pt x="226690" y="355436"/>
                    </a:lnTo>
                    <a:cubicBezTo>
                      <a:pt x="226690" y="366101"/>
                      <a:pt x="235073" y="374481"/>
                      <a:pt x="245742" y="374481"/>
                    </a:cubicBezTo>
                    <a:cubicBezTo>
                      <a:pt x="256029" y="374481"/>
                      <a:pt x="264793" y="365720"/>
                      <a:pt x="264031" y="355055"/>
                    </a:cubicBezTo>
                    <a:lnTo>
                      <a:pt x="264031" y="341345"/>
                    </a:lnTo>
                    <a:lnTo>
                      <a:pt x="435456" y="341345"/>
                    </a:lnTo>
                    <a:cubicBezTo>
                      <a:pt x="453362" y="341345"/>
                      <a:pt x="468220" y="326868"/>
                      <a:pt x="468220" y="308582"/>
                    </a:cubicBezTo>
                    <a:lnTo>
                      <a:pt x="468220" y="127657"/>
                    </a:lnTo>
                    <a:lnTo>
                      <a:pt x="486082" y="127657"/>
                    </a:lnTo>
                    <a:cubicBezTo>
                      <a:pt x="496748" y="127657"/>
                      <a:pt x="505128" y="119279"/>
                      <a:pt x="505128" y="108617"/>
                    </a:cubicBezTo>
                    <a:close/>
                    <a:moveTo>
                      <a:pt x="38098" y="89578"/>
                    </a:moveTo>
                    <a:lnTo>
                      <a:pt x="486082" y="89578"/>
                    </a:lnTo>
                    <a:cubicBezTo>
                      <a:pt x="491415" y="89578"/>
                      <a:pt x="496176" y="91673"/>
                      <a:pt x="499605" y="95100"/>
                    </a:cubicBezTo>
                    <a:lnTo>
                      <a:pt x="499716" y="95373"/>
                    </a:lnTo>
                    <a:lnTo>
                      <a:pt x="487269" y="90289"/>
                    </a:lnTo>
                    <a:cubicBezTo>
                      <a:pt x="476602" y="90289"/>
                      <a:pt x="468220" y="98670"/>
                      <a:pt x="468220" y="109337"/>
                    </a:cubicBezTo>
                    <a:lnTo>
                      <a:pt x="468220" y="127657"/>
                    </a:lnTo>
                    <a:lnTo>
                      <a:pt x="19443" y="127657"/>
                    </a:lnTo>
                    <a:cubicBezTo>
                      <a:pt x="14110" y="127657"/>
                      <a:pt x="9349" y="125562"/>
                      <a:pt x="5920" y="122135"/>
                    </a:cubicBezTo>
                    <a:lnTo>
                      <a:pt x="5906" y="122100"/>
                    </a:lnTo>
                    <a:lnTo>
                      <a:pt x="19430" y="127623"/>
                    </a:lnTo>
                    <a:cubicBezTo>
                      <a:pt x="29716" y="127623"/>
                      <a:pt x="38479" y="118861"/>
                      <a:pt x="38098" y="108575"/>
                    </a:cubicBezTo>
                    <a:close/>
                    <a:moveTo>
                      <a:pt x="71243" y="0"/>
                    </a:moveTo>
                    <a:lnTo>
                      <a:pt x="435837" y="0"/>
                    </a:lnTo>
                    <a:cubicBezTo>
                      <a:pt x="456791" y="0"/>
                      <a:pt x="476221" y="9143"/>
                      <a:pt x="489936" y="25143"/>
                    </a:cubicBezTo>
                    <a:cubicBezTo>
                      <a:pt x="496794" y="33144"/>
                      <a:pt x="495651" y="45335"/>
                      <a:pt x="487650" y="51811"/>
                    </a:cubicBezTo>
                    <a:cubicBezTo>
                      <a:pt x="479650" y="58668"/>
                      <a:pt x="467458" y="57525"/>
                      <a:pt x="460982" y="49525"/>
                    </a:cubicBezTo>
                    <a:cubicBezTo>
                      <a:pt x="454886" y="42287"/>
                      <a:pt x="445743" y="38096"/>
                      <a:pt x="436218" y="38096"/>
                    </a:cubicBezTo>
                    <a:lnTo>
                      <a:pt x="70862" y="38096"/>
                    </a:lnTo>
                    <a:cubicBezTo>
                      <a:pt x="52956" y="38096"/>
                      <a:pt x="38098" y="52573"/>
                      <a:pt x="38098" y="70859"/>
                    </a:cubicBezTo>
                    <a:lnTo>
                      <a:pt x="38098" y="89578"/>
                    </a:lnTo>
                    <a:lnTo>
                      <a:pt x="19443" y="89578"/>
                    </a:lnTo>
                    <a:cubicBezTo>
                      <a:pt x="14110" y="89578"/>
                      <a:pt x="9349" y="91673"/>
                      <a:pt x="5920" y="95100"/>
                    </a:cubicBezTo>
                    <a:lnTo>
                      <a:pt x="398" y="108616"/>
                    </a:lnTo>
                    <a:lnTo>
                      <a:pt x="381" y="108575"/>
                    </a:lnTo>
                    <a:lnTo>
                      <a:pt x="381" y="70859"/>
                    </a:lnTo>
                    <a:cubicBezTo>
                      <a:pt x="381" y="32001"/>
                      <a:pt x="32002" y="0"/>
                      <a:pt x="71243" y="0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/>
              </a:p>
            </p:txBody>
          </p:sp>
        </p:grp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168DF121-F13B-432C-B004-129260B1B929}"/>
              </a:ext>
            </a:extLst>
          </p:cNvPr>
          <p:cNvGrpSpPr/>
          <p:nvPr/>
        </p:nvGrpSpPr>
        <p:grpSpPr>
          <a:xfrm>
            <a:off x="5107012" y="3005997"/>
            <a:ext cx="1946770" cy="863406"/>
            <a:chOff x="5080692" y="2855762"/>
            <a:chExt cx="1946770" cy="863406"/>
          </a:xfrm>
        </p:grpSpPr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59E05C02-4E70-473C-B31D-237D74AA4794}"/>
                </a:ext>
              </a:extLst>
            </p:cNvPr>
            <p:cNvGrpSpPr/>
            <p:nvPr/>
          </p:nvGrpSpPr>
          <p:grpSpPr>
            <a:xfrm>
              <a:off x="5794432" y="2855762"/>
              <a:ext cx="1233030" cy="863406"/>
              <a:chOff x="5756332" y="1973112"/>
              <a:chExt cx="1233030" cy="863406"/>
            </a:xfrm>
          </p:grpSpPr>
          <p:sp>
            <p:nvSpPr>
              <p:cNvPr id="54" name="标题 1">
                <a:extLst>
                  <a:ext uri="{FF2B5EF4-FFF2-40B4-BE49-F238E27FC236}">
                    <a16:creationId xmlns:a16="http://schemas.microsoft.com/office/drawing/2014/main" id="{931899D0-B9CA-47A9-9468-359FD7D4E31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756332" y="1973112"/>
                <a:ext cx="1233030" cy="303225"/>
              </a:xfrm>
              <a:prstGeom prst="rect">
                <a:avLst/>
              </a:prstGeom>
              <a:effectLst/>
            </p:spPr>
            <p:txBody>
              <a:bodyPr wrap="none" anchor="t" anchorCtr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spcBef>
                    <a:spcPct val="0"/>
                  </a:spcBef>
                  <a:buNone/>
                  <a:defRPr sz="4000" i="0" kern="2200">
                    <a:gradFill>
                      <a:gsLst>
                        <a:gs pos="30000">
                          <a:schemeClr val="accent3">
                            <a:alpha val="70000"/>
                          </a:schemeClr>
                        </a:gs>
                        <a:gs pos="70000">
                          <a:schemeClr val="accent4"/>
                        </a:gs>
                      </a:gsLst>
                      <a:lin ang="4800000" scaled="0"/>
                    </a:gradFill>
                    <a:effectLst>
                      <a:outerShdw blurRad="254000" dist="88900" dir="2700000" algn="tl" rotWithShape="0">
                        <a:schemeClr val="accent3">
                          <a:lumMod val="75000"/>
                          <a:alpha val="30000"/>
                        </a:schemeClr>
                      </a:outerShdw>
                    </a:effectLst>
                    <a:latin typeface="OPPOSans B" panose="00020600040101010101" pitchFamily="18" charset="-122"/>
                    <a:ea typeface="OPPOSans B" panose="00020600040101010101" pitchFamily="18" charset="-122"/>
                    <a:cs typeface="+mj-cs"/>
                  </a:defRPr>
                </a:lvl1pPr>
              </a:lstStyle>
              <a:p>
                <a:pPr algn="l" defTabSz="1219170" fontAlgn="base">
                  <a:spcAft>
                    <a:spcPct val="0"/>
                  </a:spcAft>
                </a:pPr>
                <a:r>
                  <a:rPr lang="en-US" altLang="zh-CN" sz="1200" dirty="0">
                    <a:solidFill>
                      <a:schemeClr val="bg1"/>
                    </a:solidFill>
                    <a:effectLst/>
                    <a:latin typeface="+mj-lt"/>
                    <a:ea typeface="+mn-ea"/>
                    <a:cs typeface="+mn-ea"/>
                    <a:sym typeface="+mn-lt"/>
                  </a:rPr>
                  <a:t>$ 322518.72 </a:t>
                </a:r>
                <a:endParaRPr lang="zh-CN" altLang="en-US" sz="1200" dirty="0">
                  <a:solidFill>
                    <a:schemeClr val="bg1"/>
                  </a:solidFill>
                  <a:effectLst/>
                  <a:latin typeface="+mj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55" name="组合 54">
                <a:extLst>
                  <a:ext uri="{FF2B5EF4-FFF2-40B4-BE49-F238E27FC236}">
                    <a16:creationId xmlns:a16="http://schemas.microsoft.com/office/drawing/2014/main" id="{9F8E779F-E0BE-4C9B-B321-7EE2D83A2B37}"/>
                  </a:ext>
                </a:extLst>
              </p:cNvPr>
              <p:cNvGrpSpPr/>
              <p:nvPr/>
            </p:nvGrpSpPr>
            <p:grpSpPr>
              <a:xfrm>
                <a:off x="5756332" y="2311694"/>
                <a:ext cx="998298" cy="524824"/>
                <a:chOff x="5756332" y="2273594"/>
                <a:chExt cx="998298" cy="524824"/>
              </a:xfrm>
            </p:grpSpPr>
            <p:sp>
              <p:nvSpPr>
                <p:cNvPr id="56" name="标题 1">
                  <a:extLst>
                    <a:ext uri="{FF2B5EF4-FFF2-40B4-BE49-F238E27FC236}">
                      <a16:creationId xmlns:a16="http://schemas.microsoft.com/office/drawing/2014/main" id="{761DE582-D63F-49A6-9328-43F5B05809FA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6332" y="2273594"/>
                  <a:ext cx="800219" cy="524824"/>
                </a:xfrm>
                <a:prstGeom prst="rect">
                  <a:avLst/>
                </a:prstGeom>
                <a:effectLst/>
              </p:spPr>
              <p:txBody>
                <a:bodyPr wrap="none" anchor="t" anchorCtr="0">
                  <a:spAutoFit/>
                </a:bodyPr>
                <a:lstStyle>
                  <a:defPPr>
                    <a:defRPr lang="zh-CN"/>
                  </a:defPPr>
                  <a:lvl1pPr algn="ctr">
                    <a:lnSpc>
                      <a:spcPct val="120000"/>
                    </a:lnSpc>
                    <a:spcBef>
                      <a:spcPct val="0"/>
                    </a:spcBef>
                    <a:buNone/>
                    <a:defRPr sz="4000" i="0" kern="2200">
                      <a:gradFill>
                        <a:gsLst>
                          <a:gs pos="30000">
                            <a:schemeClr val="accent3">
                              <a:alpha val="70000"/>
                            </a:schemeClr>
                          </a:gs>
                          <a:gs pos="70000">
                            <a:schemeClr val="accent4"/>
                          </a:gs>
                        </a:gsLst>
                        <a:lin ang="4800000" scaled="0"/>
                      </a:gradFill>
                      <a:effectLst>
                        <a:outerShdw blurRad="254000" dist="88900" dir="2700000" algn="tl" rotWithShape="0">
                          <a:schemeClr val="accent3">
                            <a:lumMod val="75000"/>
                            <a:alpha val="30000"/>
                          </a:schemeClr>
                        </a:outerShdw>
                      </a:effectLst>
                      <a:latin typeface="OPPOSans B" panose="00020600040101010101" pitchFamily="18" charset="-122"/>
                      <a:ea typeface="OPPOSans B" panose="00020600040101010101" pitchFamily="18" charset="-122"/>
                      <a:cs typeface="+mj-cs"/>
                    </a:defRPr>
                  </a:lvl1pPr>
                </a:lstStyle>
                <a:p>
                  <a:pPr algn="l" defTabSz="1219170" fontAlgn="base">
                    <a:spcAft>
                      <a:spcPct val="0"/>
                    </a:spcAft>
                  </a:pPr>
                  <a:r>
                    <a:rPr kumimoji="0" lang="zh-CN" altLang="en-US" sz="1200" b="0" i="0" u="none" strike="noStrike" kern="1200" cap="none" normalizeH="0" baseline="0" noProof="0" dirty="0">
                      <a:ln>
                        <a:noFill/>
                      </a:ln>
                      <a:solidFill>
                        <a:schemeClr val="bg1">
                          <a:alpha val="80000"/>
                        </a:schemeClr>
                      </a:solidFill>
                      <a:effectLst/>
                      <a:uLnTx/>
                      <a:uFillTx/>
                      <a:latin typeface="+mn-ea"/>
                      <a:ea typeface="+mn-ea"/>
                      <a:cs typeface="OPPOSans R"/>
                      <a:sym typeface="+mn-lt"/>
                    </a:rPr>
                    <a:t>环比下降</a:t>
                  </a:r>
                  <a:endParaRPr kumimoji="0" lang="en-US" altLang="zh-CN" sz="1200" b="0" i="0" u="none" strike="noStrike" kern="1200" cap="none" normalizeH="0" baseline="0" noProof="0" dirty="0">
                    <a:ln>
                      <a:noFill/>
                    </a:ln>
                    <a:solidFill>
                      <a:schemeClr val="bg1">
                        <a:alpha val="80000"/>
                      </a:schemeClr>
                    </a:solidFill>
                    <a:effectLst/>
                    <a:uLnTx/>
                    <a:uFillTx/>
                    <a:latin typeface="+mn-ea"/>
                    <a:ea typeface="+mn-ea"/>
                    <a:cs typeface="OPPOSans R"/>
                    <a:sym typeface="+mn-lt"/>
                  </a:endParaRPr>
                </a:p>
                <a:p>
                  <a:pPr algn="l" defTabSz="1219170" fontAlgn="base">
                    <a:spcAft>
                      <a:spcPct val="0"/>
                    </a:spcAft>
                  </a:pPr>
                  <a:r>
                    <a:rPr lang="en-US" altLang="zh-CN" sz="1200" dirty="0">
                      <a:solidFill>
                        <a:schemeClr val="bg1"/>
                      </a:solidFill>
                      <a:effectLst/>
                      <a:latin typeface="+mj-lt"/>
                      <a:ea typeface="+mn-ea"/>
                      <a:cs typeface="+mn-ea"/>
                      <a:sym typeface="+mn-lt"/>
                    </a:rPr>
                    <a:t>3.5%</a:t>
                  </a:r>
                </a:p>
              </p:txBody>
            </p:sp>
            <p:sp>
              <p:nvSpPr>
                <p:cNvPr id="57" name="箭头: 上 56">
                  <a:extLst>
                    <a:ext uri="{FF2B5EF4-FFF2-40B4-BE49-F238E27FC236}">
                      <a16:creationId xmlns:a16="http://schemas.microsoft.com/office/drawing/2014/main" id="{49A22E83-23BA-4486-8CD5-25D92EF1560B}"/>
                    </a:ext>
                  </a:extLst>
                </p:cNvPr>
                <p:cNvSpPr/>
                <p:nvPr/>
              </p:nvSpPr>
              <p:spPr>
                <a:xfrm flipV="1">
                  <a:off x="6603654" y="2383606"/>
                  <a:ext cx="150976" cy="304800"/>
                </a:xfrm>
                <a:prstGeom prst="upArrow">
                  <a:avLst/>
                </a:prstGeom>
                <a:gradFill>
                  <a:gsLst>
                    <a:gs pos="0">
                      <a:schemeClr val="accent4">
                        <a:lumMod val="90000"/>
                        <a:lumOff val="10000"/>
                      </a:schemeClr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2700000" scaled="1"/>
                </a:gradFill>
                <a:ln w="6350">
                  <a:solidFill>
                    <a:schemeClr val="bg1"/>
                  </a:solidFill>
                </a:ln>
                <a:effectLst>
                  <a:outerShdw blurRad="152400" dist="63500" dir="2700000" sx="98000" sy="98000" algn="tl" rotWithShape="0">
                    <a:schemeClr val="accent4">
                      <a:lumMod val="50000"/>
                      <a:alpha val="15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81F62DC7-5F9E-4722-8BA2-3277767C7DF6}"/>
                </a:ext>
              </a:extLst>
            </p:cNvPr>
            <p:cNvGrpSpPr/>
            <p:nvPr/>
          </p:nvGrpSpPr>
          <p:grpSpPr>
            <a:xfrm>
              <a:off x="5080692" y="3051438"/>
              <a:ext cx="646331" cy="472055"/>
              <a:chOff x="5080692" y="2967023"/>
              <a:chExt cx="646331" cy="472055"/>
            </a:xfrm>
          </p:grpSpPr>
          <p:sp>
            <p:nvSpPr>
              <p:cNvPr id="52" name="标题 1">
                <a:extLst>
                  <a:ext uri="{FF2B5EF4-FFF2-40B4-BE49-F238E27FC236}">
                    <a16:creationId xmlns:a16="http://schemas.microsoft.com/office/drawing/2014/main" id="{1A91F732-23A0-4852-9E9B-942A77FE0D5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080692" y="3135853"/>
                <a:ext cx="646331" cy="303225"/>
              </a:xfrm>
              <a:prstGeom prst="rect">
                <a:avLst/>
              </a:prstGeom>
              <a:effectLst/>
            </p:spPr>
            <p:txBody>
              <a:bodyPr wrap="none" anchor="t" anchorCtr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spcBef>
                    <a:spcPct val="0"/>
                  </a:spcBef>
                  <a:buNone/>
                  <a:defRPr sz="4000" i="0" kern="2200">
                    <a:gradFill>
                      <a:gsLst>
                        <a:gs pos="30000">
                          <a:schemeClr val="accent3">
                            <a:alpha val="70000"/>
                          </a:schemeClr>
                        </a:gs>
                        <a:gs pos="70000">
                          <a:schemeClr val="accent4"/>
                        </a:gs>
                      </a:gsLst>
                      <a:lin ang="4800000" scaled="0"/>
                    </a:gradFill>
                    <a:effectLst>
                      <a:outerShdw blurRad="254000" dist="88900" dir="2700000" algn="tl" rotWithShape="0">
                        <a:schemeClr val="accent3">
                          <a:lumMod val="75000"/>
                          <a:alpha val="30000"/>
                        </a:schemeClr>
                      </a:outerShdw>
                    </a:effectLst>
                    <a:latin typeface="OPPOSans B" panose="00020600040101010101" pitchFamily="18" charset="-122"/>
                    <a:ea typeface="OPPOSans B" panose="00020600040101010101" pitchFamily="18" charset="-122"/>
                    <a:cs typeface="+mj-cs"/>
                  </a:defRPr>
                </a:lvl1pPr>
              </a:lstStyle>
              <a:p>
                <a:pPr algn="l" defTabSz="1219170" fontAlgn="base">
                  <a:spcAft>
                    <a:spcPct val="0"/>
                  </a:spcAft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4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  <a:latin typeface="+mj-ea"/>
                    <a:ea typeface="+mj-ea"/>
                    <a:cs typeface="OPPOSans R"/>
                    <a:sym typeface="+mn-lt"/>
                  </a:rPr>
                  <a:t>总支出</a:t>
                </a:r>
              </a:p>
            </p:txBody>
          </p:sp>
          <p:sp>
            <p:nvSpPr>
              <p:cNvPr id="71" name="iconfont-11262-5326850">
                <a:extLst>
                  <a:ext uri="{FF2B5EF4-FFF2-40B4-BE49-F238E27FC236}">
                    <a16:creationId xmlns:a16="http://schemas.microsoft.com/office/drawing/2014/main" id="{1EC190FE-4AA5-40D7-8DBE-3F079DEA0A74}"/>
                  </a:ext>
                </a:extLst>
              </p:cNvPr>
              <p:cNvSpPr/>
              <p:nvPr/>
            </p:nvSpPr>
            <p:spPr>
              <a:xfrm>
                <a:off x="5291215" y="2967023"/>
                <a:ext cx="225284" cy="168830"/>
              </a:xfrm>
              <a:custGeom>
                <a:avLst/>
                <a:gdLst>
                  <a:gd name="connsiteX0" fmla="*/ 322519 w 506318"/>
                  <a:gd name="connsiteY0" fmla="*/ 281002 h 379441"/>
                  <a:gd name="connsiteX1" fmla="*/ 335284 w 506318"/>
                  <a:gd name="connsiteY1" fmla="*/ 288050 h 379441"/>
                  <a:gd name="connsiteX2" fmla="*/ 332617 w 506318"/>
                  <a:gd name="connsiteY2" fmla="*/ 314719 h 379441"/>
                  <a:gd name="connsiteX3" fmla="*/ 307469 w 506318"/>
                  <a:gd name="connsiteY3" fmla="*/ 335292 h 379441"/>
                  <a:gd name="connsiteX4" fmla="*/ 295657 w 506318"/>
                  <a:gd name="connsiteY4" fmla="*/ 339483 h 379441"/>
                  <a:gd name="connsiteX5" fmla="*/ 280797 w 506318"/>
                  <a:gd name="connsiteY5" fmla="*/ 332625 h 379441"/>
                  <a:gd name="connsiteX6" fmla="*/ 283464 w 506318"/>
                  <a:gd name="connsiteY6" fmla="*/ 305956 h 379441"/>
                  <a:gd name="connsiteX7" fmla="*/ 308612 w 506318"/>
                  <a:gd name="connsiteY7" fmla="*/ 285383 h 379441"/>
                  <a:gd name="connsiteX8" fmla="*/ 322519 w 506318"/>
                  <a:gd name="connsiteY8" fmla="*/ 281002 h 379441"/>
                  <a:gd name="connsiteX9" fmla="*/ 226690 w 506318"/>
                  <a:gd name="connsiteY9" fmla="*/ 212190 h 379441"/>
                  <a:gd name="connsiteX10" fmla="*/ 264793 w 506318"/>
                  <a:gd name="connsiteY10" fmla="*/ 212190 h 379441"/>
                  <a:gd name="connsiteX11" fmla="*/ 264793 w 506318"/>
                  <a:gd name="connsiteY11" fmla="*/ 354341 h 379441"/>
                  <a:gd name="connsiteX12" fmla="*/ 253743 w 506318"/>
                  <a:gd name="connsiteY12" fmla="*/ 371485 h 379441"/>
                  <a:gd name="connsiteX13" fmla="*/ 245361 w 506318"/>
                  <a:gd name="connsiteY13" fmla="*/ 373390 h 379441"/>
                  <a:gd name="connsiteX14" fmla="*/ 232787 w 506318"/>
                  <a:gd name="connsiteY14" fmla="*/ 368818 h 379441"/>
                  <a:gd name="connsiteX15" fmla="*/ 168774 w 506318"/>
                  <a:gd name="connsiteY15" fmla="*/ 313576 h 379441"/>
                  <a:gd name="connsiteX16" fmla="*/ 166869 w 506318"/>
                  <a:gd name="connsiteY16" fmla="*/ 286526 h 379441"/>
                  <a:gd name="connsiteX17" fmla="*/ 193922 w 506318"/>
                  <a:gd name="connsiteY17" fmla="*/ 284621 h 379441"/>
                  <a:gd name="connsiteX18" fmla="*/ 226690 w 506318"/>
                  <a:gd name="connsiteY18" fmla="*/ 312814 h 379441"/>
                  <a:gd name="connsiteX19" fmla="*/ 391 w 506318"/>
                  <a:gd name="connsiteY19" fmla="*/ 194095 h 379441"/>
                  <a:gd name="connsiteX20" fmla="*/ 5523 w 506318"/>
                  <a:gd name="connsiteY20" fmla="*/ 206664 h 379441"/>
                  <a:gd name="connsiteX21" fmla="*/ 19047 w 506318"/>
                  <a:gd name="connsiteY21" fmla="*/ 212190 h 379441"/>
                  <a:gd name="connsiteX22" fmla="*/ 38097 w 506318"/>
                  <a:gd name="connsiteY22" fmla="*/ 212190 h 379441"/>
                  <a:gd name="connsiteX23" fmla="*/ 38097 w 506318"/>
                  <a:gd name="connsiteY23" fmla="*/ 308582 h 379441"/>
                  <a:gd name="connsiteX24" fmla="*/ 70861 w 506318"/>
                  <a:gd name="connsiteY24" fmla="*/ 341345 h 379441"/>
                  <a:gd name="connsiteX25" fmla="*/ 152771 w 506318"/>
                  <a:gd name="connsiteY25" fmla="*/ 341345 h 379441"/>
                  <a:gd name="connsiteX26" fmla="*/ 171821 w 506318"/>
                  <a:gd name="connsiteY26" fmla="*/ 360393 h 379441"/>
                  <a:gd name="connsiteX27" fmla="*/ 152771 w 506318"/>
                  <a:gd name="connsiteY27" fmla="*/ 379441 h 379441"/>
                  <a:gd name="connsiteX28" fmla="*/ 70861 w 506318"/>
                  <a:gd name="connsiteY28" fmla="*/ 379441 h 379441"/>
                  <a:gd name="connsiteX29" fmla="*/ 0 w 506318"/>
                  <a:gd name="connsiteY29" fmla="*/ 308582 h 379441"/>
                  <a:gd name="connsiteX30" fmla="*/ 0 w 506318"/>
                  <a:gd name="connsiteY30" fmla="*/ 195054 h 379441"/>
                  <a:gd name="connsiteX31" fmla="*/ 19047 w 506318"/>
                  <a:gd name="connsiteY31" fmla="*/ 174081 h 379441"/>
                  <a:gd name="connsiteX32" fmla="*/ 422464 w 506318"/>
                  <a:gd name="connsiteY32" fmla="*/ 174081 h 379441"/>
                  <a:gd name="connsiteX33" fmla="*/ 441511 w 506318"/>
                  <a:gd name="connsiteY33" fmla="*/ 193136 h 379441"/>
                  <a:gd name="connsiteX34" fmla="*/ 422083 w 506318"/>
                  <a:gd name="connsiteY34" fmla="*/ 212190 h 379441"/>
                  <a:gd name="connsiteX35" fmla="*/ 264793 w 506318"/>
                  <a:gd name="connsiteY35" fmla="*/ 212190 h 379441"/>
                  <a:gd name="connsiteX36" fmla="*/ 264793 w 506318"/>
                  <a:gd name="connsiteY36" fmla="*/ 198899 h 379441"/>
                  <a:gd name="connsiteX37" fmla="*/ 245742 w 506318"/>
                  <a:gd name="connsiteY37" fmla="*/ 179850 h 379441"/>
                  <a:gd name="connsiteX38" fmla="*/ 226690 w 506318"/>
                  <a:gd name="connsiteY38" fmla="*/ 198899 h 379441"/>
                  <a:gd name="connsiteX39" fmla="*/ 226690 w 506318"/>
                  <a:gd name="connsiteY39" fmla="*/ 212190 h 379441"/>
                  <a:gd name="connsiteX40" fmla="*/ 38097 w 506318"/>
                  <a:gd name="connsiteY40" fmla="*/ 212190 h 379441"/>
                  <a:gd name="connsiteX41" fmla="*/ 38097 w 506318"/>
                  <a:gd name="connsiteY41" fmla="*/ 195054 h 379441"/>
                  <a:gd name="connsiteX42" fmla="*/ 19049 w 506318"/>
                  <a:gd name="connsiteY42" fmla="*/ 176006 h 379441"/>
                  <a:gd name="connsiteX43" fmla="*/ 5524 w 506318"/>
                  <a:gd name="connsiteY43" fmla="*/ 181530 h 379441"/>
                  <a:gd name="connsiteX44" fmla="*/ 391 w 506318"/>
                  <a:gd name="connsiteY44" fmla="*/ 194095 h 379441"/>
                  <a:gd name="connsiteX45" fmla="*/ 0 w 506318"/>
                  <a:gd name="connsiteY45" fmla="*/ 193136 h 379441"/>
                  <a:gd name="connsiteX46" fmla="*/ 19047 w 506318"/>
                  <a:gd name="connsiteY46" fmla="*/ 174081 h 379441"/>
                  <a:gd name="connsiteX47" fmla="*/ 0 w 506318"/>
                  <a:gd name="connsiteY47" fmla="*/ 108533 h 379441"/>
                  <a:gd name="connsiteX48" fmla="*/ 19047 w 506318"/>
                  <a:gd name="connsiteY48" fmla="*/ 127588 h 379441"/>
                  <a:gd name="connsiteX49" fmla="*/ 19132 w 506318"/>
                  <a:gd name="connsiteY49" fmla="*/ 127588 h 379441"/>
                  <a:gd name="connsiteX50" fmla="*/ 19049 w 506318"/>
                  <a:gd name="connsiteY50" fmla="*/ 127623 h 379441"/>
                  <a:gd name="connsiteX51" fmla="*/ 0 w 506318"/>
                  <a:gd name="connsiteY51" fmla="*/ 108575 h 379441"/>
                  <a:gd name="connsiteX52" fmla="*/ 499762 w 506318"/>
                  <a:gd name="connsiteY52" fmla="*/ 95391 h 379441"/>
                  <a:gd name="connsiteX53" fmla="*/ 500794 w 506318"/>
                  <a:gd name="connsiteY53" fmla="*/ 95812 h 379441"/>
                  <a:gd name="connsiteX54" fmla="*/ 506318 w 506318"/>
                  <a:gd name="connsiteY54" fmla="*/ 109337 h 379441"/>
                  <a:gd name="connsiteX55" fmla="*/ 506318 w 506318"/>
                  <a:gd name="connsiteY55" fmla="*/ 308582 h 379441"/>
                  <a:gd name="connsiteX56" fmla="*/ 435457 w 506318"/>
                  <a:gd name="connsiteY56" fmla="*/ 379441 h 379441"/>
                  <a:gd name="connsiteX57" fmla="*/ 353166 w 506318"/>
                  <a:gd name="connsiteY57" fmla="*/ 379441 h 379441"/>
                  <a:gd name="connsiteX58" fmla="*/ 334117 w 506318"/>
                  <a:gd name="connsiteY58" fmla="*/ 360393 h 379441"/>
                  <a:gd name="connsiteX59" fmla="*/ 353166 w 506318"/>
                  <a:gd name="connsiteY59" fmla="*/ 341345 h 379441"/>
                  <a:gd name="connsiteX60" fmla="*/ 435457 w 506318"/>
                  <a:gd name="connsiteY60" fmla="*/ 341345 h 379441"/>
                  <a:gd name="connsiteX61" fmla="*/ 468221 w 506318"/>
                  <a:gd name="connsiteY61" fmla="*/ 308582 h 379441"/>
                  <a:gd name="connsiteX62" fmla="*/ 468221 w 506318"/>
                  <a:gd name="connsiteY62" fmla="*/ 127588 h 379441"/>
                  <a:gd name="connsiteX63" fmla="*/ 486081 w 506318"/>
                  <a:gd name="connsiteY63" fmla="*/ 127588 h 379441"/>
                  <a:gd name="connsiteX64" fmla="*/ 505128 w 506318"/>
                  <a:gd name="connsiteY64" fmla="*/ 108533 h 379441"/>
                  <a:gd name="connsiteX65" fmla="*/ 38097 w 506318"/>
                  <a:gd name="connsiteY65" fmla="*/ 89479 h 379441"/>
                  <a:gd name="connsiteX66" fmla="*/ 486081 w 506318"/>
                  <a:gd name="connsiteY66" fmla="*/ 89479 h 379441"/>
                  <a:gd name="connsiteX67" fmla="*/ 499605 w 506318"/>
                  <a:gd name="connsiteY67" fmla="*/ 95005 h 379441"/>
                  <a:gd name="connsiteX68" fmla="*/ 499762 w 506318"/>
                  <a:gd name="connsiteY68" fmla="*/ 95391 h 379441"/>
                  <a:gd name="connsiteX69" fmla="*/ 487269 w 506318"/>
                  <a:gd name="connsiteY69" fmla="*/ 90288 h 379441"/>
                  <a:gd name="connsiteX70" fmla="*/ 468221 w 506318"/>
                  <a:gd name="connsiteY70" fmla="*/ 109337 h 379441"/>
                  <a:gd name="connsiteX71" fmla="*/ 468221 w 506318"/>
                  <a:gd name="connsiteY71" fmla="*/ 127588 h 379441"/>
                  <a:gd name="connsiteX72" fmla="*/ 19132 w 506318"/>
                  <a:gd name="connsiteY72" fmla="*/ 127588 h 379441"/>
                  <a:gd name="connsiteX73" fmla="*/ 32573 w 506318"/>
                  <a:gd name="connsiteY73" fmla="*/ 121956 h 379441"/>
                  <a:gd name="connsiteX74" fmla="*/ 38097 w 506318"/>
                  <a:gd name="connsiteY74" fmla="*/ 108575 h 379441"/>
                  <a:gd name="connsiteX75" fmla="*/ 70861 w 506318"/>
                  <a:gd name="connsiteY75" fmla="*/ 0 h 379441"/>
                  <a:gd name="connsiteX76" fmla="*/ 435457 w 506318"/>
                  <a:gd name="connsiteY76" fmla="*/ 0 h 379441"/>
                  <a:gd name="connsiteX77" fmla="*/ 489555 w 506318"/>
                  <a:gd name="connsiteY77" fmla="*/ 25143 h 379441"/>
                  <a:gd name="connsiteX78" fmla="*/ 487269 w 506318"/>
                  <a:gd name="connsiteY78" fmla="*/ 51811 h 379441"/>
                  <a:gd name="connsiteX79" fmla="*/ 460601 w 506318"/>
                  <a:gd name="connsiteY79" fmla="*/ 49525 h 379441"/>
                  <a:gd name="connsiteX80" fmla="*/ 435838 w 506318"/>
                  <a:gd name="connsiteY80" fmla="*/ 38096 h 379441"/>
                  <a:gd name="connsiteX81" fmla="*/ 70861 w 506318"/>
                  <a:gd name="connsiteY81" fmla="*/ 38096 h 379441"/>
                  <a:gd name="connsiteX82" fmla="*/ 38097 w 506318"/>
                  <a:gd name="connsiteY82" fmla="*/ 70859 h 379441"/>
                  <a:gd name="connsiteX83" fmla="*/ 38097 w 506318"/>
                  <a:gd name="connsiteY83" fmla="*/ 89479 h 379441"/>
                  <a:gd name="connsiteX84" fmla="*/ 19047 w 506318"/>
                  <a:gd name="connsiteY84" fmla="*/ 89479 h 379441"/>
                  <a:gd name="connsiteX85" fmla="*/ 0 w 506318"/>
                  <a:gd name="connsiteY85" fmla="*/ 108533 h 379441"/>
                  <a:gd name="connsiteX86" fmla="*/ 0 w 506318"/>
                  <a:gd name="connsiteY86" fmla="*/ 70859 h 379441"/>
                  <a:gd name="connsiteX87" fmla="*/ 70861 w 506318"/>
                  <a:gd name="connsiteY87" fmla="*/ 0 h 379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</a:cxnLst>
                <a:rect l="l" t="t" r="r" b="b"/>
                <a:pathLst>
                  <a:path w="506318" h="379441">
                    <a:moveTo>
                      <a:pt x="322519" y="281002"/>
                    </a:moveTo>
                    <a:cubicBezTo>
                      <a:pt x="327377" y="281478"/>
                      <a:pt x="332045" y="283859"/>
                      <a:pt x="335284" y="288050"/>
                    </a:cubicBezTo>
                    <a:cubicBezTo>
                      <a:pt x="342142" y="296050"/>
                      <a:pt x="340999" y="308242"/>
                      <a:pt x="332617" y="314719"/>
                    </a:cubicBezTo>
                    <a:lnTo>
                      <a:pt x="307469" y="335292"/>
                    </a:lnTo>
                    <a:cubicBezTo>
                      <a:pt x="304420" y="337959"/>
                      <a:pt x="300229" y="339483"/>
                      <a:pt x="295657" y="339483"/>
                    </a:cubicBezTo>
                    <a:cubicBezTo>
                      <a:pt x="290322" y="339483"/>
                      <a:pt x="284607" y="337197"/>
                      <a:pt x="280797" y="332625"/>
                    </a:cubicBezTo>
                    <a:cubicBezTo>
                      <a:pt x="273938" y="324624"/>
                      <a:pt x="275081" y="312433"/>
                      <a:pt x="283464" y="305956"/>
                    </a:cubicBezTo>
                    <a:lnTo>
                      <a:pt x="308612" y="285383"/>
                    </a:lnTo>
                    <a:cubicBezTo>
                      <a:pt x="312612" y="281954"/>
                      <a:pt x="317661" y="280525"/>
                      <a:pt x="322519" y="281002"/>
                    </a:cubicBezTo>
                    <a:close/>
                    <a:moveTo>
                      <a:pt x="226690" y="212190"/>
                    </a:moveTo>
                    <a:lnTo>
                      <a:pt x="264793" y="212190"/>
                    </a:lnTo>
                    <a:lnTo>
                      <a:pt x="264793" y="354341"/>
                    </a:lnTo>
                    <a:cubicBezTo>
                      <a:pt x="264793" y="361961"/>
                      <a:pt x="260602" y="368437"/>
                      <a:pt x="253743" y="371485"/>
                    </a:cubicBezTo>
                    <a:cubicBezTo>
                      <a:pt x="250695" y="372628"/>
                      <a:pt x="248028" y="373390"/>
                      <a:pt x="245361" y="373390"/>
                    </a:cubicBezTo>
                    <a:cubicBezTo>
                      <a:pt x="240788" y="373390"/>
                      <a:pt x="236597" y="371866"/>
                      <a:pt x="232787" y="368818"/>
                    </a:cubicBezTo>
                    <a:lnTo>
                      <a:pt x="168774" y="313576"/>
                    </a:lnTo>
                    <a:cubicBezTo>
                      <a:pt x="160772" y="306718"/>
                      <a:pt x="160010" y="294527"/>
                      <a:pt x="166869" y="286526"/>
                    </a:cubicBezTo>
                    <a:cubicBezTo>
                      <a:pt x="173727" y="278525"/>
                      <a:pt x="185920" y="277763"/>
                      <a:pt x="193922" y="284621"/>
                    </a:cubicBezTo>
                    <a:lnTo>
                      <a:pt x="226690" y="312814"/>
                    </a:lnTo>
                    <a:close/>
                    <a:moveTo>
                      <a:pt x="391" y="194095"/>
                    </a:moveTo>
                    <a:lnTo>
                      <a:pt x="5523" y="206664"/>
                    </a:lnTo>
                    <a:cubicBezTo>
                      <a:pt x="8952" y="210094"/>
                      <a:pt x="13714" y="212190"/>
                      <a:pt x="19047" y="212190"/>
                    </a:cubicBezTo>
                    <a:lnTo>
                      <a:pt x="38097" y="212190"/>
                    </a:lnTo>
                    <a:lnTo>
                      <a:pt x="38097" y="308582"/>
                    </a:lnTo>
                    <a:cubicBezTo>
                      <a:pt x="38097" y="326487"/>
                      <a:pt x="52575" y="341345"/>
                      <a:pt x="70861" y="341345"/>
                    </a:cubicBezTo>
                    <a:lnTo>
                      <a:pt x="152771" y="341345"/>
                    </a:lnTo>
                    <a:cubicBezTo>
                      <a:pt x="163439" y="341345"/>
                      <a:pt x="171821" y="349726"/>
                      <a:pt x="171821" y="360393"/>
                    </a:cubicBezTo>
                    <a:cubicBezTo>
                      <a:pt x="171821" y="371060"/>
                      <a:pt x="163058" y="379441"/>
                      <a:pt x="152771" y="379441"/>
                    </a:cubicBezTo>
                    <a:lnTo>
                      <a:pt x="70861" y="379441"/>
                    </a:lnTo>
                    <a:cubicBezTo>
                      <a:pt x="32002" y="379441"/>
                      <a:pt x="0" y="347821"/>
                      <a:pt x="0" y="308582"/>
                    </a:cubicBezTo>
                    <a:lnTo>
                      <a:pt x="0" y="195054"/>
                    </a:lnTo>
                    <a:close/>
                    <a:moveTo>
                      <a:pt x="19047" y="174081"/>
                    </a:moveTo>
                    <a:lnTo>
                      <a:pt x="422464" y="174081"/>
                    </a:lnTo>
                    <a:cubicBezTo>
                      <a:pt x="433130" y="174081"/>
                      <a:pt x="441511" y="182465"/>
                      <a:pt x="441511" y="193136"/>
                    </a:cubicBezTo>
                    <a:cubicBezTo>
                      <a:pt x="441511" y="203806"/>
                      <a:pt x="432749" y="212190"/>
                      <a:pt x="422083" y="212190"/>
                    </a:cubicBezTo>
                    <a:lnTo>
                      <a:pt x="264793" y="212190"/>
                    </a:lnTo>
                    <a:lnTo>
                      <a:pt x="264793" y="198899"/>
                    </a:lnTo>
                    <a:cubicBezTo>
                      <a:pt x="264793" y="188232"/>
                      <a:pt x="256411" y="179850"/>
                      <a:pt x="245742" y="179850"/>
                    </a:cubicBezTo>
                    <a:cubicBezTo>
                      <a:pt x="235073" y="179850"/>
                      <a:pt x="226690" y="188232"/>
                      <a:pt x="226690" y="198899"/>
                    </a:cubicBezTo>
                    <a:lnTo>
                      <a:pt x="226690" y="212190"/>
                    </a:lnTo>
                    <a:lnTo>
                      <a:pt x="38097" y="212190"/>
                    </a:lnTo>
                    <a:lnTo>
                      <a:pt x="38097" y="195054"/>
                    </a:lnTo>
                    <a:cubicBezTo>
                      <a:pt x="38097" y="184387"/>
                      <a:pt x="29716" y="176006"/>
                      <a:pt x="19049" y="176006"/>
                    </a:cubicBezTo>
                    <a:cubicBezTo>
                      <a:pt x="13715" y="176006"/>
                      <a:pt x="8953" y="178101"/>
                      <a:pt x="5524" y="181530"/>
                    </a:cubicBezTo>
                    <a:lnTo>
                      <a:pt x="391" y="194095"/>
                    </a:lnTo>
                    <a:lnTo>
                      <a:pt x="0" y="193136"/>
                    </a:lnTo>
                    <a:cubicBezTo>
                      <a:pt x="0" y="182465"/>
                      <a:pt x="8380" y="174081"/>
                      <a:pt x="19047" y="174081"/>
                    </a:cubicBezTo>
                    <a:close/>
                    <a:moveTo>
                      <a:pt x="0" y="108533"/>
                    </a:moveTo>
                    <a:cubicBezTo>
                      <a:pt x="0" y="119204"/>
                      <a:pt x="8380" y="127588"/>
                      <a:pt x="19047" y="127588"/>
                    </a:cubicBezTo>
                    <a:lnTo>
                      <a:pt x="19132" y="127588"/>
                    </a:lnTo>
                    <a:lnTo>
                      <a:pt x="19049" y="127623"/>
                    </a:lnTo>
                    <a:cubicBezTo>
                      <a:pt x="8381" y="127623"/>
                      <a:pt x="0" y="119242"/>
                      <a:pt x="0" y="108575"/>
                    </a:cubicBezTo>
                    <a:close/>
                    <a:moveTo>
                      <a:pt x="499762" y="95391"/>
                    </a:moveTo>
                    <a:lnTo>
                      <a:pt x="500794" y="95812"/>
                    </a:lnTo>
                    <a:cubicBezTo>
                      <a:pt x="504223" y="99241"/>
                      <a:pt x="506318" y="104003"/>
                      <a:pt x="506318" y="109337"/>
                    </a:cubicBezTo>
                    <a:lnTo>
                      <a:pt x="506318" y="308582"/>
                    </a:lnTo>
                    <a:cubicBezTo>
                      <a:pt x="506318" y="347440"/>
                      <a:pt x="474316" y="379441"/>
                      <a:pt x="435457" y="379441"/>
                    </a:cubicBezTo>
                    <a:lnTo>
                      <a:pt x="353166" y="379441"/>
                    </a:lnTo>
                    <a:cubicBezTo>
                      <a:pt x="342498" y="379441"/>
                      <a:pt x="334117" y="371060"/>
                      <a:pt x="334117" y="360393"/>
                    </a:cubicBezTo>
                    <a:cubicBezTo>
                      <a:pt x="334117" y="349726"/>
                      <a:pt x="342498" y="341345"/>
                      <a:pt x="353166" y="341345"/>
                    </a:cubicBezTo>
                    <a:lnTo>
                      <a:pt x="435457" y="341345"/>
                    </a:lnTo>
                    <a:cubicBezTo>
                      <a:pt x="453362" y="341345"/>
                      <a:pt x="468221" y="326868"/>
                      <a:pt x="468221" y="308582"/>
                    </a:cubicBezTo>
                    <a:lnTo>
                      <a:pt x="468221" y="127588"/>
                    </a:lnTo>
                    <a:lnTo>
                      <a:pt x="486081" y="127588"/>
                    </a:lnTo>
                    <a:cubicBezTo>
                      <a:pt x="496367" y="127588"/>
                      <a:pt x="505128" y="119204"/>
                      <a:pt x="505128" y="108533"/>
                    </a:cubicBezTo>
                    <a:close/>
                    <a:moveTo>
                      <a:pt x="38097" y="89479"/>
                    </a:moveTo>
                    <a:lnTo>
                      <a:pt x="486081" y="89479"/>
                    </a:lnTo>
                    <a:cubicBezTo>
                      <a:pt x="491415" y="89479"/>
                      <a:pt x="496176" y="91575"/>
                      <a:pt x="499605" y="95005"/>
                    </a:cubicBezTo>
                    <a:lnTo>
                      <a:pt x="499762" y="95391"/>
                    </a:lnTo>
                    <a:lnTo>
                      <a:pt x="487269" y="90288"/>
                    </a:lnTo>
                    <a:cubicBezTo>
                      <a:pt x="476602" y="90288"/>
                      <a:pt x="468221" y="98670"/>
                      <a:pt x="468221" y="109337"/>
                    </a:cubicBezTo>
                    <a:lnTo>
                      <a:pt x="468221" y="127588"/>
                    </a:lnTo>
                    <a:lnTo>
                      <a:pt x="19132" y="127588"/>
                    </a:lnTo>
                    <a:lnTo>
                      <a:pt x="32573" y="121956"/>
                    </a:lnTo>
                    <a:cubicBezTo>
                      <a:pt x="36002" y="118480"/>
                      <a:pt x="38097" y="113718"/>
                      <a:pt x="38097" y="108575"/>
                    </a:cubicBezTo>
                    <a:close/>
                    <a:moveTo>
                      <a:pt x="70861" y="0"/>
                    </a:moveTo>
                    <a:lnTo>
                      <a:pt x="435457" y="0"/>
                    </a:lnTo>
                    <a:cubicBezTo>
                      <a:pt x="456410" y="0"/>
                      <a:pt x="475840" y="9143"/>
                      <a:pt x="489555" y="25143"/>
                    </a:cubicBezTo>
                    <a:cubicBezTo>
                      <a:pt x="496413" y="33144"/>
                      <a:pt x="495270" y="45335"/>
                      <a:pt x="487269" y="51811"/>
                    </a:cubicBezTo>
                    <a:cubicBezTo>
                      <a:pt x="479269" y="58668"/>
                      <a:pt x="467078" y="57525"/>
                      <a:pt x="460601" y="49525"/>
                    </a:cubicBezTo>
                    <a:cubicBezTo>
                      <a:pt x="454505" y="42287"/>
                      <a:pt x="445362" y="38096"/>
                      <a:pt x="435838" y="38096"/>
                    </a:cubicBezTo>
                    <a:lnTo>
                      <a:pt x="70861" y="38096"/>
                    </a:lnTo>
                    <a:cubicBezTo>
                      <a:pt x="52956" y="38096"/>
                      <a:pt x="38097" y="52573"/>
                      <a:pt x="38097" y="70859"/>
                    </a:cubicBezTo>
                    <a:lnTo>
                      <a:pt x="38097" y="89479"/>
                    </a:lnTo>
                    <a:lnTo>
                      <a:pt x="19047" y="89479"/>
                    </a:lnTo>
                    <a:cubicBezTo>
                      <a:pt x="8380" y="89479"/>
                      <a:pt x="0" y="97863"/>
                      <a:pt x="0" y="108533"/>
                    </a:cubicBezTo>
                    <a:lnTo>
                      <a:pt x="0" y="70859"/>
                    </a:lnTo>
                    <a:cubicBezTo>
                      <a:pt x="0" y="32001"/>
                      <a:pt x="31621" y="0"/>
                      <a:pt x="70861" y="0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DF7AD271-E771-4E4D-99D8-A32F62F0108C}"/>
              </a:ext>
            </a:extLst>
          </p:cNvPr>
          <p:cNvGrpSpPr/>
          <p:nvPr/>
        </p:nvGrpSpPr>
        <p:grpSpPr>
          <a:xfrm>
            <a:off x="5107012" y="4079035"/>
            <a:ext cx="1946770" cy="528507"/>
            <a:chOff x="5080692" y="3818621"/>
            <a:chExt cx="1946770" cy="528507"/>
          </a:xfrm>
        </p:grpSpPr>
        <p:sp>
          <p:nvSpPr>
            <p:cNvPr id="66" name="标题 1">
              <a:extLst>
                <a:ext uri="{FF2B5EF4-FFF2-40B4-BE49-F238E27FC236}">
                  <a16:creationId xmlns:a16="http://schemas.microsoft.com/office/drawing/2014/main" id="{D084C77E-F8F1-49F3-B874-47B8503A9E06}"/>
                </a:ext>
              </a:extLst>
            </p:cNvPr>
            <p:cNvSpPr txBox="1">
              <a:spLocks/>
            </p:cNvSpPr>
            <p:nvPr/>
          </p:nvSpPr>
          <p:spPr>
            <a:xfrm>
              <a:off x="5794432" y="3931262"/>
              <a:ext cx="1233030" cy="303225"/>
            </a:xfrm>
            <a:prstGeom prst="rect">
              <a:avLst/>
            </a:prstGeom>
            <a:effectLst/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4000" i="0" kern="2200">
                  <a:gradFill>
                    <a:gsLst>
                      <a:gs pos="30000">
                        <a:schemeClr val="accent3">
                          <a:alpha val="70000"/>
                        </a:schemeClr>
                      </a:gs>
                      <a:gs pos="70000">
                        <a:schemeClr val="accent4"/>
                      </a:gs>
                    </a:gsLst>
                    <a:lin ang="4800000" scaled="0"/>
                  </a:gradFill>
                  <a:effectLst>
                    <a:outerShdw blurRad="254000" dist="88900" dir="2700000" algn="tl" rotWithShape="0">
                      <a:schemeClr val="accent3">
                        <a:lumMod val="75000"/>
                        <a:alpha val="30000"/>
                      </a:scheme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+mj-cs"/>
                </a:defRPr>
              </a:lvl1pPr>
            </a:lstStyle>
            <a:p>
              <a:pPr algn="l" defTabSz="1219170" fontAlgn="base">
                <a:spcAft>
                  <a:spcPct val="0"/>
                </a:spcAft>
              </a:pPr>
              <a:r>
                <a:rPr lang="en-US" altLang="zh-CN" sz="1200" dirty="0">
                  <a:solidFill>
                    <a:schemeClr val="accent4">
                      <a:lumMod val="40000"/>
                      <a:lumOff val="60000"/>
                    </a:schemeClr>
                  </a:solidFill>
                  <a:effectLst/>
                  <a:latin typeface="+mj-lt"/>
                  <a:ea typeface="+mn-ea"/>
                  <a:cs typeface="+mn-ea"/>
                  <a:sym typeface="+mn-lt"/>
                </a:rPr>
                <a:t>$ 620753.35</a:t>
              </a:r>
            </a:p>
          </p:txBody>
        </p: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9756000A-E87C-49BD-8E24-125ED3A29721}"/>
                </a:ext>
              </a:extLst>
            </p:cNvPr>
            <p:cNvGrpSpPr/>
            <p:nvPr/>
          </p:nvGrpSpPr>
          <p:grpSpPr>
            <a:xfrm>
              <a:off x="5080692" y="3818621"/>
              <a:ext cx="646331" cy="528507"/>
              <a:chOff x="5080692" y="3818621"/>
              <a:chExt cx="646331" cy="528507"/>
            </a:xfrm>
          </p:grpSpPr>
          <p:sp>
            <p:nvSpPr>
              <p:cNvPr id="64" name="标题 1">
                <a:extLst>
                  <a:ext uri="{FF2B5EF4-FFF2-40B4-BE49-F238E27FC236}">
                    <a16:creationId xmlns:a16="http://schemas.microsoft.com/office/drawing/2014/main" id="{292C052B-6E00-4A89-B3D3-98E5EC8179B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080692" y="4043903"/>
                <a:ext cx="646331" cy="303225"/>
              </a:xfrm>
              <a:prstGeom prst="rect">
                <a:avLst/>
              </a:prstGeom>
              <a:effectLst/>
            </p:spPr>
            <p:txBody>
              <a:bodyPr wrap="none" anchor="t" anchorCtr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spcBef>
                    <a:spcPct val="0"/>
                  </a:spcBef>
                  <a:buNone/>
                  <a:defRPr sz="4000" i="0" kern="2200">
                    <a:gradFill>
                      <a:gsLst>
                        <a:gs pos="30000">
                          <a:schemeClr val="accent3">
                            <a:alpha val="70000"/>
                          </a:schemeClr>
                        </a:gs>
                        <a:gs pos="70000">
                          <a:schemeClr val="accent4"/>
                        </a:gs>
                      </a:gsLst>
                      <a:lin ang="4800000" scaled="0"/>
                    </a:gradFill>
                    <a:effectLst>
                      <a:outerShdw blurRad="254000" dist="88900" dir="2700000" algn="tl" rotWithShape="0">
                        <a:schemeClr val="accent3">
                          <a:lumMod val="75000"/>
                          <a:alpha val="30000"/>
                        </a:schemeClr>
                      </a:outerShdw>
                    </a:effectLst>
                    <a:latin typeface="OPPOSans B" panose="00020600040101010101" pitchFamily="18" charset="-122"/>
                    <a:ea typeface="OPPOSans B" panose="00020600040101010101" pitchFamily="18" charset="-122"/>
                    <a:cs typeface="+mj-cs"/>
                  </a:defRPr>
                </a:lvl1pPr>
              </a:lstStyle>
              <a:p>
                <a:pPr algn="l" defTabSz="1219170" fontAlgn="base">
                  <a:spcAft>
                    <a:spcPct val="0"/>
                  </a:spcAft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4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  <a:latin typeface="+mj-ea"/>
                    <a:ea typeface="+mj-ea"/>
                    <a:cs typeface="OPPOSans R"/>
                    <a:sym typeface="+mn-lt"/>
                  </a:rPr>
                  <a:t>毛利润</a:t>
                </a:r>
              </a:p>
            </p:txBody>
          </p:sp>
          <p:sp>
            <p:nvSpPr>
              <p:cNvPr id="72" name="profits_166817">
                <a:extLst>
                  <a:ext uri="{FF2B5EF4-FFF2-40B4-BE49-F238E27FC236}">
                    <a16:creationId xmlns:a16="http://schemas.microsoft.com/office/drawing/2014/main" id="{2401382D-8C6F-424C-96A6-F6D0DF5BE7FB}"/>
                  </a:ext>
                </a:extLst>
              </p:cNvPr>
              <p:cNvSpPr/>
              <p:nvPr/>
            </p:nvSpPr>
            <p:spPr>
              <a:xfrm>
                <a:off x="5295256" y="3818621"/>
                <a:ext cx="217202" cy="225282"/>
              </a:xfrm>
              <a:custGeom>
                <a:avLst/>
                <a:gdLst>
                  <a:gd name="T0" fmla="*/ 3411 w 3881"/>
                  <a:gd name="T1" fmla="*/ 2379 h 4032"/>
                  <a:gd name="T2" fmla="*/ 1940 w 3881"/>
                  <a:gd name="T3" fmla="*/ 0 h 4032"/>
                  <a:gd name="T4" fmla="*/ 598 w 3881"/>
                  <a:gd name="T5" fmla="*/ 2593 h 4032"/>
                  <a:gd name="T6" fmla="*/ 0 w 3881"/>
                  <a:gd name="T7" fmla="*/ 3301 h 4032"/>
                  <a:gd name="T8" fmla="*/ 103 w 3881"/>
                  <a:gd name="T9" fmla="*/ 3804 h 4032"/>
                  <a:gd name="T10" fmla="*/ 1878 w 3881"/>
                  <a:gd name="T11" fmla="*/ 4032 h 4032"/>
                  <a:gd name="T12" fmla="*/ 3083 w 3881"/>
                  <a:gd name="T13" fmla="*/ 3629 h 4032"/>
                  <a:gd name="T14" fmla="*/ 3763 w 3881"/>
                  <a:gd name="T15" fmla="*/ 3033 h 4032"/>
                  <a:gd name="T16" fmla="*/ 3767 w 3881"/>
                  <a:gd name="T17" fmla="*/ 2482 h 4032"/>
                  <a:gd name="T18" fmla="*/ 1940 w 3881"/>
                  <a:gd name="T19" fmla="*/ 240 h 4032"/>
                  <a:gd name="T20" fmla="*/ 2154 w 3881"/>
                  <a:gd name="T21" fmla="*/ 3032 h 4032"/>
                  <a:gd name="T22" fmla="*/ 2290 w 3881"/>
                  <a:gd name="T23" fmla="*/ 2967 h 4032"/>
                  <a:gd name="T24" fmla="*/ 2484 w 3881"/>
                  <a:gd name="T25" fmla="*/ 2398 h 4032"/>
                  <a:gd name="T26" fmla="*/ 2488 w 3881"/>
                  <a:gd name="T27" fmla="*/ 2072 h 4032"/>
                  <a:gd name="T28" fmla="*/ 2060 w 3881"/>
                  <a:gd name="T29" fmla="*/ 932 h 4032"/>
                  <a:gd name="T30" fmla="*/ 2368 w 3881"/>
                  <a:gd name="T31" fmla="*/ 1336 h 4032"/>
                  <a:gd name="T32" fmla="*/ 2060 w 3881"/>
                  <a:gd name="T33" fmla="*/ 681 h 4032"/>
                  <a:gd name="T34" fmla="*/ 1940 w 3881"/>
                  <a:gd name="T35" fmla="*/ 448 h 4032"/>
                  <a:gd name="T36" fmla="*/ 1820 w 3881"/>
                  <a:gd name="T37" fmla="*/ 681 h 4032"/>
                  <a:gd name="T38" fmla="*/ 1820 w 3881"/>
                  <a:gd name="T39" fmla="*/ 1751 h 4032"/>
                  <a:gd name="T40" fmla="*/ 1717 w 3881"/>
                  <a:gd name="T41" fmla="*/ 2285 h 4032"/>
                  <a:gd name="T42" fmla="*/ 1512 w 3881"/>
                  <a:gd name="T43" fmla="*/ 1952 h 4032"/>
                  <a:gd name="T44" fmla="*/ 1494 w 3881"/>
                  <a:gd name="T45" fmla="*/ 2391 h 4032"/>
                  <a:gd name="T46" fmla="*/ 899 w 3881"/>
                  <a:gd name="T47" fmla="*/ 2586 h 4032"/>
                  <a:gd name="T48" fmla="*/ 2248 w 3881"/>
                  <a:gd name="T49" fmla="*/ 2072 h 4032"/>
                  <a:gd name="T50" fmla="*/ 2224 w 3881"/>
                  <a:gd name="T51" fmla="*/ 2171 h 4032"/>
                  <a:gd name="T52" fmla="*/ 2060 w 3881"/>
                  <a:gd name="T53" fmla="*/ 1789 h 4032"/>
                  <a:gd name="T54" fmla="*/ 1820 w 3881"/>
                  <a:gd name="T55" fmla="*/ 932 h 4032"/>
                  <a:gd name="T56" fmla="*/ 1632 w 3881"/>
                  <a:gd name="T57" fmla="*/ 1216 h 4032"/>
                  <a:gd name="T58" fmla="*/ 3596 w 3881"/>
                  <a:gd name="T59" fmla="*/ 2861 h 4032"/>
                  <a:gd name="T60" fmla="*/ 2940 w 3881"/>
                  <a:gd name="T61" fmla="*/ 3437 h 4032"/>
                  <a:gd name="T62" fmla="*/ 1631 w 3881"/>
                  <a:gd name="T63" fmla="*/ 3775 h 4032"/>
                  <a:gd name="T64" fmla="*/ 240 w 3881"/>
                  <a:gd name="T65" fmla="*/ 3301 h 4032"/>
                  <a:gd name="T66" fmla="*/ 699 w 3881"/>
                  <a:gd name="T67" fmla="*/ 2826 h 4032"/>
                  <a:gd name="T68" fmla="*/ 1114 w 3881"/>
                  <a:gd name="T69" fmla="*/ 2826 h 4032"/>
                  <a:gd name="T70" fmla="*/ 1166 w 3881"/>
                  <a:gd name="T71" fmla="*/ 2814 h 4032"/>
                  <a:gd name="T72" fmla="*/ 1999 w 3881"/>
                  <a:gd name="T73" fmla="*/ 2416 h 4032"/>
                  <a:gd name="T74" fmla="*/ 2267 w 3881"/>
                  <a:gd name="T75" fmla="*/ 2501 h 4032"/>
                  <a:gd name="T76" fmla="*/ 1519 w 3881"/>
                  <a:gd name="T77" fmla="*/ 3042 h 4032"/>
                  <a:gd name="T78" fmla="*/ 1567 w 3881"/>
                  <a:gd name="T79" fmla="*/ 3272 h 4032"/>
                  <a:gd name="T80" fmla="*/ 3036 w 3881"/>
                  <a:gd name="T81" fmla="*/ 2994 h 4032"/>
                  <a:gd name="T82" fmla="*/ 3598 w 3881"/>
                  <a:gd name="T83" fmla="*/ 2652 h 4032"/>
                  <a:gd name="T84" fmla="*/ 3596 w 3881"/>
                  <a:gd name="T85" fmla="*/ 2861 h 40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81" h="4032">
                    <a:moveTo>
                      <a:pt x="3767" y="2482"/>
                    </a:moveTo>
                    <a:cubicBezTo>
                      <a:pt x="3671" y="2386"/>
                      <a:pt x="3536" y="2352"/>
                      <a:pt x="3411" y="2379"/>
                    </a:cubicBezTo>
                    <a:cubicBezTo>
                      <a:pt x="3522" y="2157"/>
                      <a:pt x="3584" y="1908"/>
                      <a:pt x="3584" y="1644"/>
                    </a:cubicBezTo>
                    <a:cubicBezTo>
                      <a:pt x="3584" y="738"/>
                      <a:pt x="2847" y="0"/>
                      <a:pt x="1940" y="0"/>
                    </a:cubicBezTo>
                    <a:cubicBezTo>
                      <a:pt x="1033" y="0"/>
                      <a:pt x="296" y="738"/>
                      <a:pt x="296" y="1644"/>
                    </a:cubicBezTo>
                    <a:cubicBezTo>
                      <a:pt x="296" y="1997"/>
                      <a:pt x="408" y="2325"/>
                      <a:pt x="598" y="2593"/>
                    </a:cubicBezTo>
                    <a:cubicBezTo>
                      <a:pt x="439" y="2617"/>
                      <a:pt x="292" y="2695"/>
                      <a:pt x="184" y="2816"/>
                    </a:cubicBezTo>
                    <a:cubicBezTo>
                      <a:pt x="65" y="2950"/>
                      <a:pt x="0" y="3122"/>
                      <a:pt x="0" y="3301"/>
                    </a:cubicBezTo>
                    <a:lnTo>
                      <a:pt x="0" y="3685"/>
                    </a:lnTo>
                    <a:cubicBezTo>
                      <a:pt x="0" y="3745"/>
                      <a:pt x="44" y="3796"/>
                      <a:pt x="103" y="3804"/>
                    </a:cubicBezTo>
                    <a:lnTo>
                      <a:pt x="1598" y="4013"/>
                    </a:lnTo>
                    <a:cubicBezTo>
                      <a:pt x="1691" y="4026"/>
                      <a:pt x="1785" y="4032"/>
                      <a:pt x="1878" y="4032"/>
                    </a:cubicBezTo>
                    <a:cubicBezTo>
                      <a:pt x="2201" y="4032"/>
                      <a:pt x="2517" y="3955"/>
                      <a:pt x="2807" y="3803"/>
                    </a:cubicBezTo>
                    <a:cubicBezTo>
                      <a:pt x="2903" y="3753"/>
                      <a:pt x="2996" y="3695"/>
                      <a:pt x="3083" y="3629"/>
                    </a:cubicBezTo>
                    <a:cubicBezTo>
                      <a:pt x="3273" y="3488"/>
                      <a:pt x="3454" y="3333"/>
                      <a:pt x="3624" y="3168"/>
                    </a:cubicBezTo>
                    <a:lnTo>
                      <a:pt x="3763" y="3033"/>
                    </a:lnTo>
                    <a:cubicBezTo>
                      <a:pt x="3838" y="2961"/>
                      <a:pt x="3880" y="2863"/>
                      <a:pt x="3881" y="2759"/>
                    </a:cubicBezTo>
                    <a:cubicBezTo>
                      <a:pt x="3881" y="2654"/>
                      <a:pt x="3841" y="2556"/>
                      <a:pt x="3767" y="2482"/>
                    </a:cubicBezTo>
                    <a:close/>
                    <a:moveTo>
                      <a:pt x="536" y="1644"/>
                    </a:moveTo>
                    <a:cubicBezTo>
                      <a:pt x="536" y="870"/>
                      <a:pt x="1166" y="240"/>
                      <a:pt x="1940" y="240"/>
                    </a:cubicBezTo>
                    <a:cubicBezTo>
                      <a:pt x="2714" y="240"/>
                      <a:pt x="3344" y="870"/>
                      <a:pt x="3344" y="1644"/>
                    </a:cubicBezTo>
                    <a:cubicBezTo>
                      <a:pt x="3344" y="2346"/>
                      <a:pt x="2827" y="2929"/>
                      <a:pt x="2154" y="3032"/>
                    </a:cubicBezTo>
                    <a:lnTo>
                      <a:pt x="2140" y="3032"/>
                    </a:lnTo>
                    <a:lnTo>
                      <a:pt x="2290" y="2967"/>
                    </a:lnTo>
                    <a:cubicBezTo>
                      <a:pt x="2293" y="2965"/>
                      <a:pt x="2297" y="2964"/>
                      <a:pt x="2300" y="2962"/>
                    </a:cubicBezTo>
                    <a:cubicBezTo>
                      <a:pt x="2501" y="2853"/>
                      <a:pt x="2582" y="2605"/>
                      <a:pt x="2484" y="2398"/>
                    </a:cubicBezTo>
                    <a:cubicBezTo>
                      <a:pt x="2470" y="2368"/>
                      <a:pt x="2452" y="2340"/>
                      <a:pt x="2432" y="2315"/>
                    </a:cubicBezTo>
                    <a:cubicBezTo>
                      <a:pt x="2468" y="2241"/>
                      <a:pt x="2488" y="2159"/>
                      <a:pt x="2488" y="2072"/>
                    </a:cubicBezTo>
                    <a:cubicBezTo>
                      <a:pt x="2488" y="1811"/>
                      <a:pt x="2305" y="1593"/>
                      <a:pt x="2060" y="1538"/>
                    </a:cubicBezTo>
                    <a:lnTo>
                      <a:pt x="2060" y="932"/>
                    </a:lnTo>
                    <a:cubicBezTo>
                      <a:pt x="2170" y="979"/>
                      <a:pt x="2248" y="1089"/>
                      <a:pt x="2248" y="1216"/>
                    </a:cubicBezTo>
                    <a:cubicBezTo>
                      <a:pt x="2248" y="1282"/>
                      <a:pt x="2302" y="1336"/>
                      <a:pt x="2368" y="1336"/>
                    </a:cubicBezTo>
                    <a:cubicBezTo>
                      <a:pt x="2434" y="1336"/>
                      <a:pt x="2488" y="1282"/>
                      <a:pt x="2488" y="1216"/>
                    </a:cubicBezTo>
                    <a:cubicBezTo>
                      <a:pt x="2488" y="955"/>
                      <a:pt x="2305" y="736"/>
                      <a:pt x="2060" y="681"/>
                    </a:cubicBezTo>
                    <a:lnTo>
                      <a:pt x="2060" y="568"/>
                    </a:lnTo>
                    <a:cubicBezTo>
                      <a:pt x="2060" y="502"/>
                      <a:pt x="2006" y="448"/>
                      <a:pt x="1940" y="448"/>
                    </a:cubicBezTo>
                    <a:cubicBezTo>
                      <a:pt x="1874" y="448"/>
                      <a:pt x="1820" y="502"/>
                      <a:pt x="1820" y="568"/>
                    </a:cubicBezTo>
                    <a:lnTo>
                      <a:pt x="1820" y="681"/>
                    </a:lnTo>
                    <a:cubicBezTo>
                      <a:pt x="1575" y="736"/>
                      <a:pt x="1392" y="955"/>
                      <a:pt x="1392" y="1216"/>
                    </a:cubicBezTo>
                    <a:cubicBezTo>
                      <a:pt x="1392" y="1477"/>
                      <a:pt x="1575" y="1696"/>
                      <a:pt x="1820" y="1751"/>
                    </a:cubicBezTo>
                    <a:lnTo>
                      <a:pt x="1820" y="2235"/>
                    </a:lnTo>
                    <a:lnTo>
                      <a:pt x="1717" y="2285"/>
                    </a:lnTo>
                    <a:cubicBezTo>
                      <a:pt x="1664" y="2229"/>
                      <a:pt x="1632" y="2155"/>
                      <a:pt x="1632" y="2072"/>
                    </a:cubicBezTo>
                    <a:cubicBezTo>
                      <a:pt x="1632" y="2006"/>
                      <a:pt x="1578" y="1952"/>
                      <a:pt x="1512" y="1952"/>
                    </a:cubicBezTo>
                    <a:cubicBezTo>
                      <a:pt x="1446" y="1952"/>
                      <a:pt x="1392" y="2006"/>
                      <a:pt x="1392" y="2072"/>
                    </a:cubicBezTo>
                    <a:cubicBezTo>
                      <a:pt x="1392" y="2191"/>
                      <a:pt x="1430" y="2301"/>
                      <a:pt x="1494" y="2391"/>
                    </a:cubicBezTo>
                    <a:lnTo>
                      <a:pt x="1087" y="2586"/>
                    </a:lnTo>
                    <a:lnTo>
                      <a:pt x="899" y="2586"/>
                    </a:lnTo>
                    <a:cubicBezTo>
                      <a:pt x="673" y="2337"/>
                      <a:pt x="536" y="2006"/>
                      <a:pt x="536" y="1644"/>
                    </a:cubicBezTo>
                    <a:close/>
                    <a:moveTo>
                      <a:pt x="2248" y="2072"/>
                    </a:moveTo>
                    <a:cubicBezTo>
                      <a:pt x="2248" y="2108"/>
                      <a:pt x="2242" y="2142"/>
                      <a:pt x="2231" y="2173"/>
                    </a:cubicBezTo>
                    <a:cubicBezTo>
                      <a:pt x="2229" y="2173"/>
                      <a:pt x="2226" y="2172"/>
                      <a:pt x="2224" y="2171"/>
                    </a:cubicBezTo>
                    <a:cubicBezTo>
                      <a:pt x="2171" y="2154"/>
                      <a:pt x="2115" y="2148"/>
                      <a:pt x="2060" y="2152"/>
                    </a:cubicBezTo>
                    <a:lnTo>
                      <a:pt x="2060" y="1789"/>
                    </a:lnTo>
                    <a:cubicBezTo>
                      <a:pt x="2171" y="1835"/>
                      <a:pt x="2248" y="1945"/>
                      <a:pt x="2248" y="2072"/>
                    </a:cubicBezTo>
                    <a:close/>
                    <a:moveTo>
                      <a:pt x="1820" y="932"/>
                    </a:moveTo>
                    <a:lnTo>
                      <a:pt x="1820" y="1500"/>
                    </a:lnTo>
                    <a:cubicBezTo>
                      <a:pt x="1710" y="1453"/>
                      <a:pt x="1632" y="1343"/>
                      <a:pt x="1632" y="1216"/>
                    </a:cubicBezTo>
                    <a:cubicBezTo>
                      <a:pt x="1632" y="1089"/>
                      <a:pt x="1710" y="979"/>
                      <a:pt x="1820" y="932"/>
                    </a:cubicBezTo>
                    <a:close/>
                    <a:moveTo>
                      <a:pt x="3596" y="2861"/>
                    </a:moveTo>
                    <a:lnTo>
                      <a:pt x="3457" y="2996"/>
                    </a:lnTo>
                    <a:cubicBezTo>
                      <a:pt x="3295" y="3153"/>
                      <a:pt x="3121" y="3302"/>
                      <a:pt x="2940" y="3437"/>
                    </a:cubicBezTo>
                    <a:cubicBezTo>
                      <a:pt x="2862" y="3495"/>
                      <a:pt x="2780" y="3546"/>
                      <a:pt x="2696" y="3591"/>
                    </a:cubicBezTo>
                    <a:cubicBezTo>
                      <a:pt x="2367" y="3762"/>
                      <a:pt x="1998" y="3826"/>
                      <a:pt x="1631" y="3775"/>
                    </a:cubicBezTo>
                    <a:lnTo>
                      <a:pt x="240" y="3581"/>
                    </a:lnTo>
                    <a:lnTo>
                      <a:pt x="240" y="3301"/>
                    </a:lnTo>
                    <a:cubicBezTo>
                      <a:pt x="240" y="3181"/>
                      <a:pt x="284" y="3066"/>
                      <a:pt x="363" y="2976"/>
                    </a:cubicBezTo>
                    <a:cubicBezTo>
                      <a:pt x="448" y="2881"/>
                      <a:pt x="571" y="2826"/>
                      <a:pt x="699" y="2826"/>
                    </a:cubicBezTo>
                    <a:lnTo>
                      <a:pt x="699" y="2826"/>
                    </a:lnTo>
                    <a:lnTo>
                      <a:pt x="1114" y="2826"/>
                    </a:lnTo>
                    <a:lnTo>
                      <a:pt x="1114" y="2826"/>
                    </a:lnTo>
                    <a:cubicBezTo>
                      <a:pt x="1132" y="2826"/>
                      <a:pt x="1149" y="2822"/>
                      <a:pt x="1166" y="2814"/>
                    </a:cubicBezTo>
                    <a:lnTo>
                      <a:pt x="1992" y="2419"/>
                    </a:lnTo>
                    <a:cubicBezTo>
                      <a:pt x="1994" y="2418"/>
                      <a:pt x="1997" y="2417"/>
                      <a:pt x="1999" y="2416"/>
                    </a:cubicBezTo>
                    <a:cubicBezTo>
                      <a:pt x="2046" y="2389"/>
                      <a:pt x="2100" y="2384"/>
                      <a:pt x="2151" y="2400"/>
                    </a:cubicBezTo>
                    <a:cubicBezTo>
                      <a:pt x="2203" y="2416"/>
                      <a:pt x="2244" y="2452"/>
                      <a:pt x="2267" y="2501"/>
                    </a:cubicBezTo>
                    <a:cubicBezTo>
                      <a:pt x="2310" y="2591"/>
                      <a:pt x="2276" y="2700"/>
                      <a:pt x="2189" y="2749"/>
                    </a:cubicBezTo>
                    <a:lnTo>
                      <a:pt x="1519" y="3042"/>
                    </a:lnTo>
                    <a:cubicBezTo>
                      <a:pt x="1466" y="3065"/>
                      <a:pt x="1438" y="3121"/>
                      <a:pt x="1449" y="3177"/>
                    </a:cubicBezTo>
                    <a:cubicBezTo>
                      <a:pt x="1461" y="3233"/>
                      <a:pt x="1510" y="3272"/>
                      <a:pt x="1567" y="3272"/>
                    </a:cubicBezTo>
                    <a:lnTo>
                      <a:pt x="2363" y="3272"/>
                    </a:lnTo>
                    <a:cubicBezTo>
                      <a:pt x="2617" y="3272"/>
                      <a:pt x="2856" y="3173"/>
                      <a:pt x="3036" y="2994"/>
                    </a:cubicBezTo>
                    <a:lnTo>
                      <a:pt x="3392" y="2650"/>
                    </a:lnTo>
                    <a:cubicBezTo>
                      <a:pt x="3449" y="2595"/>
                      <a:pt x="3541" y="2596"/>
                      <a:pt x="3598" y="2652"/>
                    </a:cubicBezTo>
                    <a:cubicBezTo>
                      <a:pt x="3626" y="2680"/>
                      <a:pt x="3641" y="2717"/>
                      <a:pt x="3641" y="2757"/>
                    </a:cubicBezTo>
                    <a:cubicBezTo>
                      <a:pt x="3640" y="2796"/>
                      <a:pt x="3624" y="2833"/>
                      <a:pt x="3596" y="2861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cxnSp>
        <p:nvCxnSpPr>
          <p:cNvPr id="85" name="直接连接符 84">
            <a:extLst>
              <a:ext uri="{FF2B5EF4-FFF2-40B4-BE49-F238E27FC236}">
                <a16:creationId xmlns:a16="http://schemas.microsoft.com/office/drawing/2014/main" id="{F4A8618A-3D93-4578-BF93-A41788AC2B6E}"/>
              </a:ext>
            </a:extLst>
          </p:cNvPr>
          <p:cNvCxnSpPr>
            <a:cxnSpLocks/>
          </p:cNvCxnSpPr>
          <p:nvPr/>
        </p:nvCxnSpPr>
        <p:spPr>
          <a:xfrm>
            <a:off x="5186635" y="2901181"/>
            <a:ext cx="1787525" cy="0"/>
          </a:xfrm>
          <a:prstGeom prst="line">
            <a:avLst/>
          </a:prstGeom>
          <a:ln>
            <a:solidFill>
              <a:schemeClr val="bg1">
                <a:alpha val="8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id="{C1E2837F-EEA2-4C3C-B07C-1A3C6CE1FB1E}"/>
              </a:ext>
            </a:extLst>
          </p:cNvPr>
          <p:cNvCxnSpPr>
            <a:cxnSpLocks/>
          </p:cNvCxnSpPr>
          <p:nvPr/>
        </p:nvCxnSpPr>
        <p:spPr>
          <a:xfrm>
            <a:off x="5186635" y="3974219"/>
            <a:ext cx="1787525" cy="0"/>
          </a:xfrm>
          <a:prstGeom prst="line">
            <a:avLst/>
          </a:prstGeom>
          <a:ln>
            <a:solidFill>
              <a:schemeClr val="bg1">
                <a:alpha val="8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933A11B5-A87B-49AD-ACCD-C047AF0A593C}"/>
              </a:ext>
            </a:extLst>
          </p:cNvPr>
          <p:cNvGrpSpPr/>
          <p:nvPr/>
        </p:nvGrpSpPr>
        <p:grpSpPr>
          <a:xfrm>
            <a:off x="1883028" y="5239467"/>
            <a:ext cx="804292" cy="258372"/>
            <a:chOff x="1883028" y="5168480"/>
            <a:chExt cx="1025272" cy="329360"/>
          </a:xfrm>
        </p:grpSpPr>
        <p:sp>
          <p:nvSpPr>
            <p:cNvPr id="90" name="矩形: 圆角 89">
              <a:extLst>
                <a:ext uri="{FF2B5EF4-FFF2-40B4-BE49-F238E27FC236}">
                  <a16:creationId xmlns:a16="http://schemas.microsoft.com/office/drawing/2014/main" id="{C59DE811-324F-4791-8F1F-2C34E0B30513}"/>
                </a:ext>
              </a:extLst>
            </p:cNvPr>
            <p:cNvSpPr/>
            <p:nvPr/>
          </p:nvSpPr>
          <p:spPr>
            <a:xfrm>
              <a:off x="1883028" y="5177674"/>
              <a:ext cx="1025272" cy="32016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2700000" scaled="1"/>
            </a:gradFill>
            <a:ln w="6350">
              <a:solidFill>
                <a:schemeClr val="bg1"/>
              </a:solidFill>
            </a:ln>
            <a:effectLst>
              <a:outerShdw blurRad="152400" dist="63500" dir="2700000" sx="98000" sy="98000" algn="tl" rotWithShape="0">
                <a:schemeClr val="accent4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+mj-ea"/>
                <a:ea typeface="+mj-ea"/>
              </a:endParaRPr>
            </a:p>
          </p:txBody>
        </p:sp>
        <p:sp>
          <p:nvSpPr>
            <p:cNvPr id="94" name="标题 1">
              <a:extLst>
                <a:ext uri="{FF2B5EF4-FFF2-40B4-BE49-F238E27FC236}">
                  <a16:creationId xmlns:a16="http://schemas.microsoft.com/office/drawing/2014/main" id="{E6047113-70A3-4452-AFEB-0EF6C1A99CCF}"/>
                </a:ext>
              </a:extLst>
            </p:cNvPr>
            <p:cNvSpPr txBox="1">
              <a:spLocks/>
            </p:cNvSpPr>
            <p:nvPr/>
          </p:nvSpPr>
          <p:spPr>
            <a:xfrm>
              <a:off x="1995554" y="5168480"/>
              <a:ext cx="80021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chemeClr val="bg1"/>
                  </a:solidFill>
                  <a:effectLst>
                    <a:outerShdw blurRad="76200" dist="38100" dir="2700000" algn="tl" rotWithShape="0">
                      <a:schemeClr val="accent4">
                        <a:lumMod val="50000"/>
                        <a:alpha val="40000"/>
                      </a:schemeClr>
                    </a:outerShdw>
                  </a:effectLst>
                  <a:latin typeface="+mn-ea"/>
                </a:defRPr>
              </a:lvl1pPr>
            </a:lstStyle>
            <a:p>
              <a:r>
                <a:rPr lang="zh-CN" altLang="en-US" sz="1200" dirty="0">
                  <a:latin typeface="+mj-ea"/>
                  <a:ea typeface="+mj-ea"/>
                  <a:sym typeface="+mn-lt"/>
                </a:rPr>
                <a:t>所有订单</a:t>
              </a: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2C76FD2E-D98C-4D71-B06D-0CADAD87AA7D}"/>
              </a:ext>
            </a:extLst>
          </p:cNvPr>
          <p:cNvGrpSpPr/>
          <p:nvPr/>
        </p:nvGrpSpPr>
        <p:grpSpPr>
          <a:xfrm>
            <a:off x="5227361" y="5239467"/>
            <a:ext cx="804292" cy="258372"/>
            <a:chOff x="1883028" y="5168480"/>
            <a:chExt cx="1025272" cy="329360"/>
          </a:xfrm>
        </p:grpSpPr>
        <p:sp>
          <p:nvSpPr>
            <p:cNvPr id="98" name="矩形: 圆角 97">
              <a:extLst>
                <a:ext uri="{FF2B5EF4-FFF2-40B4-BE49-F238E27FC236}">
                  <a16:creationId xmlns:a16="http://schemas.microsoft.com/office/drawing/2014/main" id="{8140C1CA-A224-414F-9842-E155B948DC47}"/>
                </a:ext>
              </a:extLst>
            </p:cNvPr>
            <p:cNvSpPr/>
            <p:nvPr/>
          </p:nvSpPr>
          <p:spPr>
            <a:xfrm>
              <a:off x="1883028" y="5177674"/>
              <a:ext cx="1025272" cy="32016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2700000" scaled="1"/>
            </a:gradFill>
            <a:ln w="6350">
              <a:solidFill>
                <a:schemeClr val="bg1"/>
              </a:solidFill>
            </a:ln>
            <a:effectLst>
              <a:outerShdw blurRad="152400" dist="63500" dir="2700000" sx="98000" sy="98000" algn="tl" rotWithShape="0">
                <a:schemeClr val="accent4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+mj-ea"/>
                <a:ea typeface="+mj-ea"/>
              </a:endParaRPr>
            </a:p>
          </p:txBody>
        </p:sp>
        <p:sp>
          <p:nvSpPr>
            <p:cNvPr id="99" name="标题 1">
              <a:extLst>
                <a:ext uri="{FF2B5EF4-FFF2-40B4-BE49-F238E27FC236}">
                  <a16:creationId xmlns:a16="http://schemas.microsoft.com/office/drawing/2014/main" id="{F0C213A4-874D-43A3-99E1-780012DEB109}"/>
                </a:ext>
              </a:extLst>
            </p:cNvPr>
            <p:cNvSpPr txBox="1">
              <a:spLocks/>
            </p:cNvSpPr>
            <p:nvPr/>
          </p:nvSpPr>
          <p:spPr>
            <a:xfrm>
              <a:off x="1983531" y="5168480"/>
              <a:ext cx="82426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chemeClr val="bg1"/>
                  </a:solidFill>
                  <a:effectLst>
                    <a:outerShdw blurRad="76200" dist="38100" dir="2700000" algn="tl" rotWithShape="0">
                      <a:schemeClr val="accent4">
                        <a:lumMod val="50000"/>
                        <a:alpha val="40000"/>
                      </a:schemeClr>
                    </a:outerShdw>
                  </a:effectLst>
                  <a:latin typeface="+mn-ea"/>
                </a:defRPr>
              </a:lvl1pPr>
            </a:lstStyle>
            <a:p>
              <a:r>
                <a:rPr lang="en-US" altLang="zh-CN" sz="1200" dirty="0">
                  <a:latin typeface="+mj-ea"/>
                  <a:ea typeface="+mj-ea"/>
                  <a:sym typeface="+mn-lt"/>
                </a:rPr>
                <a:t>FBA</a:t>
              </a:r>
              <a:r>
                <a:rPr lang="zh-CN" altLang="en-US" sz="1200" dirty="0">
                  <a:latin typeface="+mj-ea"/>
                  <a:ea typeface="+mj-ea"/>
                  <a:sym typeface="+mn-lt"/>
                </a:rPr>
                <a:t>订单</a:t>
              </a:r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85E51924-7AA4-41C9-AD2A-E4502F501BCE}"/>
              </a:ext>
            </a:extLst>
          </p:cNvPr>
          <p:cNvGrpSpPr/>
          <p:nvPr/>
        </p:nvGrpSpPr>
        <p:grpSpPr>
          <a:xfrm>
            <a:off x="2681088" y="5604253"/>
            <a:ext cx="1144865" cy="559257"/>
            <a:chOff x="1962150" y="5600443"/>
            <a:chExt cx="1144865" cy="559257"/>
          </a:xfrm>
        </p:grpSpPr>
        <p:sp>
          <p:nvSpPr>
            <p:cNvPr id="106" name="标题 1">
              <a:extLst>
                <a:ext uri="{FF2B5EF4-FFF2-40B4-BE49-F238E27FC236}">
                  <a16:creationId xmlns:a16="http://schemas.microsoft.com/office/drawing/2014/main" id="{6DE90EFB-AEA1-4C36-B4F7-977AD77EFF6F}"/>
                </a:ext>
              </a:extLst>
            </p:cNvPr>
            <p:cNvSpPr txBox="1">
              <a:spLocks/>
            </p:cNvSpPr>
            <p:nvPr/>
          </p:nvSpPr>
          <p:spPr>
            <a:xfrm>
              <a:off x="1962150" y="5600443"/>
              <a:ext cx="800219" cy="303225"/>
            </a:xfrm>
            <a:prstGeom prst="rect">
              <a:avLst/>
            </a:prstGeom>
            <a:effectLst/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4000" i="0" kern="2200">
                  <a:gradFill>
                    <a:gsLst>
                      <a:gs pos="30000">
                        <a:schemeClr val="accent3">
                          <a:alpha val="70000"/>
                        </a:schemeClr>
                      </a:gs>
                      <a:gs pos="70000">
                        <a:schemeClr val="accent4"/>
                      </a:gs>
                    </a:gsLst>
                    <a:lin ang="4800000" scaled="0"/>
                  </a:gradFill>
                  <a:effectLst>
                    <a:outerShdw blurRad="254000" dist="88900" dir="2700000" algn="tl" rotWithShape="0">
                      <a:schemeClr val="accent3">
                        <a:lumMod val="75000"/>
                        <a:alpha val="30000"/>
                      </a:scheme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+mj-cs"/>
                </a:defRPr>
              </a:lvl1pPr>
            </a:lstStyle>
            <a:p>
              <a:pPr algn="l"/>
              <a:r>
                <a:rPr kumimoji="0" lang="zh-CN" altLang="en-US" sz="1200" i="0" u="none" strike="noStrike" kern="1200" cap="none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ea typeface="+mn-ea"/>
                  <a:cs typeface="OPPOSans R"/>
                  <a:sym typeface="+mn-lt"/>
                </a:rPr>
                <a:t>退款金额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7" name="标题 1">
              <a:extLst>
                <a:ext uri="{FF2B5EF4-FFF2-40B4-BE49-F238E27FC236}">
                  <a16:creationId xmlns:a16="http://schemas.microsoft.com/office/drawing/2014/main" id="{21F6B86E-29C6-400F-8868-41B2DBC82D3E}"/>
                </a:ext>
              </a:extLst>
            </p:cNvPr>
            <p:cNvSpPr txBox="1">
              <a:spLocks/>
            </p:cNvSpPr>
            <p:nvPr/>
          </p:nvSpPr>
          <p:spPr>
            <a:xfrm>
              <a:off x="1962150" y="5856475"/>
              <a:ext cx="1144865" cy="303225"/>
            </a:xfrm>
            <a:prstGeom prst="rect">
              <a:avLst/>
            </a:prstGeom>
            <a:effectLst/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4000" i="0" kern="2200">
                  <a:gradFill>
                    <a:gsLst>
                      <a:gs pos="30000">
                        <a:schemeClr val="accent3">
                          <a:alpha val="70000"/>
                        </a:schemeClr>
                      </a:gs>
                      <a:gs pos="70000">
                        <a:schemeClr val="accent4"/>
                      </a:gs>
                    </a:gsLst>
                    <a:lin ang="4800000" scaled="0"/>
                  </a:gradFill>
                  <a:effectLst>
                    <a:outerShdw blurRad="254000" dist="88900" dir="2700000" algn="tl" rotWithShape="0">
                      <a:schemeClr val="accent3">
                        <a:lumMod val="75000"/>
                        <a:alpha val="30000"/>
                      </a:scheme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+mj-cs"/>
                </a:defRPr>
              </a:lvl1pPr>
            </a:lstStyle>
            <a:p>
              <a:pPr algn="l"/>
              <a:r>
                <a:rPr kumimoji="0" lang="en-US" altLang="zh-CN" sz="1200" i="0" u="none" strike="noStrike" kern="1200" cap="none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ea typeface="+mj-ea"/>
                  <a:cs typeface="OPPOSans R"/>
                  <a:sym typeface="+mn-lt"/>
                </a:rPr>
                <a:t>$ -36547.21</a:t>
              </a:r>
              <a:endParaRPr lang="zh-CN" altLang="en-US" sz="1200" dirty="0">
                <a:solidFill>
                  <a:schemeClr val="accent1"/>
                </a:solidFill>
                <a:effectLst/>
                <a:latin typeface="+mj-lt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7FFA5BAF-5CA1-42A1-93EC-671E47C11E3B}"/>
              </a:ext>
            </a:extLst>
          </p:cNvPr>
          <p:cNvGrpSpPr/>
          <p:nvPr/>
        </p:nvGrpSpPr>
        <p:grpSpPr>
          <a:xfrm>
            <a:off x="5156741" y="5604253"/>
            <a:ext cx="662361" cy="559257"/>
            <a:chOff x="1962150" y="5600443"/>
            <a:chExt cx="662361" cy="559257"/>
          </a:xfrm>
        </p:grpSpPr>
        <p:sp>
          <p:nvSpPr>
            <p:cNvPr id="113" name="标题 1">
              <a:extLst>
                <a:ext uri="{FF2B5EF4-FFF2-40B4-BE49-F238E27FC236}">
                  <a16:creationId xmlns:a16="http://schemas.microsoft.com/office/drawing/2014/main" id="{7F3D9A07-91DE-4868-9040-B15808ECC03C}"/>
                </a:ext>
              </a:extLst>
            </p:cNvPr>
            <p:cNvSpPr txBox="1">
              <a:spLocks/>
            </p:cNvSpPr>
            <p:nvPr/>
          </p:nvSpPr>
          <p:spPr>
            <a:xfrm>
              <a:off x="1962150" y="5600443"/>
              <a:ext cx="646331" cy="303225"/>
            </a:xfrm>
            <a:prstGeom prst="rect">
              <a:avLst/>
            </a:prstGeom>
            <a:effectLst/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4000" i="0" kern="2200">
                  <a:gradFill>
                    <a:gsLst>
                      <a:gs pos="30000">
                        <a:schemeClr val="accent3">
                          <a:alpha val="70000"/>
                        </a:schemeClr>
                      </a:gs>
                      <a:gs pos="70000">
                        <a:schemeClr val="accent4"/>
                      </a:gs>
                    </a:gsLst>
                    <a:lin ang="4800000" scaled="0"/>
                  </a:gradFill>
                  <a:effectLst>
                    <a:outerShdw blurRad="254000" dist="88900" dir="2700000" algn="tl" rotWithShape="0">
                      <a:schemeClr val="accent3">
                        <a:lumMod val="75000"/>
                        <a:alpha val="30000"/>
                      </a:scheme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+mj-cs"/>
                </a:defRPr>
              </a:lvl1pPr>
            </a:lstStyle>
            <a:p>
              <a:pPr algn="l"/>
              <a:r>
                <a:rPr kumimoji="0" lang="zh-CN" altLang="en-US" sz="1200" i="0" u="none" strike="noStrike" kern="1200" cap="none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ea typeface="+mn-ea"/>
                  <a:cs typeface="OPPOSans R"/>
                  <a:sym typeface="+mn-lt"/>
                </a:rPr>
                <a:t>缺陷率</a:t>
              </a:r>
            </a:p>
          </p:txBody>
        </p:sp>
        <p:sp>
          <p:nvSpPr>
            <p:cNvPr id="114" name="标题 1">
              <a:extLst>
                <a:ext uri="{FF2B5EF4-FFF2-40B4-BE49-F238E27FC236}">
                  <a16:creationId xmlns:a16="http://schemas.microsoft.com/office/drawing/2014/main" id="{D0777333-E297-40A8-990B-E633061ED42B}"/>
                </a:ext>
              </a:extLst>
            </p:cNvPr>
            <p:cNvSpPr txBox="1">
              <a:spLocks/>
            </p:cNvSpPr>
            <p:nvPr/>
          </p:nvSpPr>
          <p:spPr>
            <a:xfrm>
              <a:off x="1962150" y="5856475"/>
              <a:ext cx="662361" cy="303225"/>
            </a:xfrm>
            <a:prstGeom prst="rect">
              <a:avLst/>
            </a:prstGeom>
            <a:effectLst/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4000" i="0" kern="2200">
                  <a:gradFill>
                    <a:gsLst>
                      <a:gs pos="30000">
                        <a:schemeClr val="accent3">
                          <a:alpha val="70000"/>
                        </a:schemeClr>
                      </a:gs>
                      <a:gs pos="70000">
                        <a:schemeClr val="accent4"/>
                      </a:gs>
                    </a:gsLst>
                    <a:lin ang="4800000" scaled="0"/>
                  </a:gradFill>
                  <a:effectLst>
                    <a:outerShdw blurRad="254000" dist="88900" dir="2700000" algn="tl" rotWithShape="0">
                      <a:schemeClr val="accent3">
                        <a:lumMod val="75000"/>
                        <a:alpha val="30000"/>
                      </a:scheme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+mj-cs"/>
                </a:defRPr>
              </a:lvl1pPr>
            </a:lstStyle>
            <a:p>
              <a:pPr algn="l"/>
              <a:r>
                <a:rPr kumimoji="0" lang="en-US" altLang="zh-CN" sz="1200" i="0" u="none" strike="noStrike" kern="1200" cap="none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ea typeface="+mj-ea"/>
                  <a:cs typeface="OPPOSans R"/>
                  <a:sym typeface="+mn-lt"/>
                </a:rPr>
                <a:t>0.21%</a:t>
              </a:r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4536A76A-F805-415B-8C28-E6E172E10138}"/>
              </a:ext>
            </a:extLst>
          </p:cNvPr>
          <p:cNvGrpSpPr/>
          <p:nvPr/>
        </p:nvGrpSpPr>
        <p:grpSpPr>
          <a:xfrm>
            <a:off x="6053361" y="5604253"/>
            <a:ext cx="662361" cy="559257"/>
            <a:chOff x="1962150" y="5600443"/>
            <a:chExt cx="662361" cy="559257"/>
          </a:xfrm>
        </p:grpSpPr>
        <p:sp>
          <p:nvSpPr>
            <p:cNvPr id="116" name="标题 1">
              <a:extLst>
                <a:ext uri="{FF2B5EF4-FFF2-40B4-BE49-F238E27FC236}">
                  <a16:creationId xmlns:a16="http://schemas.microsoft.com/office/drawing/2014/main" id="{B0B1C274-FA25-4643-9BBD-AD88C283DD1F}"/>
                </a:ext>
              </a:extLst>
            </p:cNvPr>
            <p:cNvSpPr txBox="1">
              <a:spLocks/>
            </p:cNvSpPr>
            <p:nvPr/>
          </p:nvSpPr>
          <p:spPr>
            <a:xfrm>
              <a:off x="1962150" y="5600443"/>
              <a:ext cx="646331" cy="303225"/>
            </a:xfrm>
            <a:prstGeom prst="rect">
              <a:avLst/>
            </a:prstGeom>
            <a:effectLst/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4000" i="0" kern="2200">
                  <a:gradFill>
                    <a:gsLst>
                      <a:gs pos="30000">
                        <a:schemeClr val="accent3">
                          <a:alpha val="70000"/>
                        </a:schemeClr>
                      </a:gs>
                      <a:gs pos="70000">
                        <a:schemeClr val="accent4"/>
                      </a:gs>
                    </a:gsLst>
                    <a:lin ang="4800000" scaled="0"/>
                  </a:gradFill>
                  <a:effectLst>
                    <a:outerShdw blurRad="254000" dist="88900" dir="2700000" algn="tl" rotWithShape="0">
                      <a:schemeClr val="accent3">
                        <a:lumMod val="75000"/>
                        <a:alpha val="30000"/>
                      </a:scheme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+mj-cs"/>
                </a:defRPr>
              </a:lvl1pPr>
            </a:lstStyle>
            <a:p>
              <a:pPr algn="l"/>
              <a:r>
                <a:rPr kumimoji="0" lang="zh-CN" altLang="en-US" sz="1200" i="0" u="none" strike="noStrike" kern="1200" cap="none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ea typeface="+mn-ea"/>
                  <a:cs typeface="OPPOSans R"/>
                  <a:sym typeface="+mn-lt"/>
                </a:rPr>
                <a:t>迟发率</a:t>
              </a:r>
            </a:p>
          </p:txBody>
        </p:sp>
        <p:sp>
          <p:nvSpPr>
            <p:cNvPr id="117" name="标题 1">
              <a:extLst>
                <a:ext uri="{FF2B5EF4-FFF2-40B4-BE49-F238E27FC236}">
                  <a16:creationId xmlns:a16="http://schemas.microsoft.com/office/drawing/2014/main" id="{6FF76E13-122E-434F-97BA-16F6215FAAA9}"/>
                </a:ext>
              </a:extLst>
            </p:cNvPr>
            <p:cNvSpPr txBox="1">
              <a:spLocks/>
            </p:cNvSpPr>
            <p:nvPr/>
          </p:nvSpPr>
          <p:spPr>
            <a:xfrm>
              <a:off x="1962150" y="5856475"/>
              <a:ext cx="662361" cy="303225"/>
            </a:xfrm>
            <a:prstGeom prst="rect">
              <a:avLst/>
            </a:prstGeom>
            <a:effectLst/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4000" i="0" kern="2200">
                  <a:gradFill>
                    <a:gsLst>
                      <a:gs pos="30000">
                        <a:schemeClr val="accent3">
                          <a:alpha val="70000"/>
                        </a:schemeClr>
                      </a:gs>
                      <a:gs pos="70000">
                        <a:schemeClr val="accent4"/>
                      </a:gs>
                    </a:gsLst>
                    <a:lin ang="4800000" scaled="0"/>
                  </a:gradFill>
                  <a:effectLst>
                    <a:outerShdw blurRad="254000" dist="88900" dir="2700000" algn="tl" rotWithShape="0">
                      <a:schemeClr val="accent3">
                        <a:lumMod val="75000"/>
                        <a:alpha val="30000"/>
                      </a:scheme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+mj-cs"/>
                </a:defRPr>
              </a:lvl1pPr>
            </a:lstStyle>
            <a:p>
              <a:pPr algn="l"/>
              <a:r>
                <a:rPr kumimoji="0" lang="en-US" altLang="zh-CN" sz="1200" i="0" u="none" strike="noStrike" kern="1200" cap="none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ea typeface="+mj-ea"/>
                  <a:cs typeface="OPPOSans R"/>
                  <a:sym typeface="+mn-lt"/>
                </a:rPr>
                <a:t>1.35%</a:t>
              </a:r>
            </a:p>
          </p:txBody>
        </p: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08A89B76-70FB-4FD6-91B5-6F5F8B73F935}"/>
              </a:ext>
            </a:extLst>
          </p:cNvPr>
          <p:cNvGrpSpPr/>
          <p:nvPr/>
        </p:nvGrpSpPr>
        <p:grpSpPr>
          <a:xfrm>
            <a:off x="6949981" y="5604253"/>
            <a:ext cx="954107" cy="559257"/>
            <a:chOff x="1962150" y="5600443"/>
            <a:chExt cx="954107" cy="559257"/>
          </a:xfrm>
        </p:grpSpPr>
        <p:sp>
          <p:nvSpPr>
            <p:cNvPr id="119" name="标题 1">
              <a:extLst>
                <a:ext uri="{FF2B5EF4-FFF2-40B4-BE49-F238E27FC236}">
                  <a16:creationId xmlns:a16="http://schemas.microsoft.com/office/drawing/2014/main" id="{D780A480-D6A0-4EC9-ACB1-BCFF14A92306}"/>
                </a:ext>
              </a:extLst>
            </p:cNvPr>
            <p:cNvSpPr txBox="1">
              <a:spLocks/>
            </p:cNvSpPr>
            <p:nvPr/>
          </p:nvSpPr>
          <p:spPr>
            <a:xfrm>
              <a:off x="1962150" y="5600443"/>
              <a:ext cx="954107" cy="303225"/>
            </a:xfrm>
            <a:prstGeom prst="rect">
              <a:avLst/>
            </a:prstGeom>
            <a:effectLst/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4000" i="0" kern="2200">
                  <a:gradFill>
                    <a:gsLst>
                      <a:gs pos="30000">
                        <a:schemeClr val="accent3">
                          <a:alpha val="70000"/>
                        </a:schemeClr>
                      </a:gs>
                      <a:gs pos="70000">
                        <a:schemeClr val="accent4"/>
                      </a:gs>
                    </a:gsLst>
                    <a:lin ang="4800000" scaled="0"/>
                  </a:gradFill>
                  <a:effectLst>
                    <a:outerShdw blurRad="254000" dist="88900" dir="2700000" algn="tl" rotWithShape="0">
                      <a:schemeClr val="accent3">
                        <a:lumMod val="75000"/>
                        <a:alpha val="30000"/>
                      </a:scheme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+mj-cs"/>
                </a:defRPr>
              </a:lvl1pPr>
            </a:lstStyle>
            <a:p>
              <a:pPr algn="l"/>
              <a:r>
                <a:rPr kumimoji="0" lang="zh-CN" altLang="en-US" sz="1200" i="0" u="none" strike="noStrike" kern="1200" cap="none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ea typeface="+mn-ea"/>
                  <a:cs typeface="OPPOSans R"/>
                  <a:sym typeface="+mn-lt"/>
                </a:rPr>
                <a:t>发票缺陷率</a:t>
              </a:r>
            </a:p>
          </p:txBody>
        </p:sp>
        <p:sp>
          <p:nvSpPr>
            <p:cNvPr id="120" name="标题 1">
              <a:extLst>
                <a:ext uri="{FF2B5EF4-FFF2-40B4-BE49-F238E27FC236}">
                  <a16:creationId xmlns:a16="http://schemas.microsoft.com/office/drawing/2014/main" id="{24135728-2D28-4694-877D-E66020FD4F08}"/>
                </a:ext>
              </a:extLst>
            </p:cNvPr>
            <p:cNvSpPr txBox="1">
              <a:spLocks/>
            </p:cNvSpPr>
            <p:nvPr/>
          </p:nvSpPr>
          <p:spPr>
            <a:xfrm>
              <a:off x="1962150" y="5856475"/>
              <a:ext cx="662361" cy="303225"/>
            </a:xfrm>
            <a:prstGeom prst="rect">
              <a:avLst/>
            </a:prstGeom>
            <a:effectLst/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4000" i="0" kern="2200">
                  <a:gradFill>
                    <a:gsLst>
                      <a:gs pos="30000">
                        <a:schemeClr val="accent3">
                          <a:alpha val="70000"/>
                        </a:schemeClr>
                      </a:gs>
                      <a:gs pos="70000">
                        <a:schemeClr val="accent4"/>
                      </a:gs>
                    </a:gsLst>
                    <a:lin ang="4800000" scaled="0"/>
                  </a:gradFill>
                  <a:effectLst>
                    <a:outerShdw blurRad="254000" dist="88900" dir="2700000" algn="tl" rotWithShape="0">
                      <a:schemeClr val="accent3">
                        <a:lumMod val="75000"/>
                        <a:alpha val="30000"/>
                      </a:scheme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+mj-cs"/>
                </a:defRPr>
              </a:lvl1pPr>
            </a:lstStyle>
            <a:p>
              <a:pPr algn="l"/>
              <a:r>
                <a:rPr kumimoji="0" lang="en-US" altLang="zh-CN" sz="1200" i="0" u="none" strike="noStrike" kern="1200" cap="none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ea typeface="+mj-ea"/>
                  <a:cs typeface="OPPOSans R"/>
                  <a:sym typeface="+mn-lt"/>
                </a:rPr>
                <a:t>1.55%</a:t>
              </a:r>
            </a:p>
          </p:txBody>
        </p:sp>
      </p:grp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A03D2BBB-8241-460B-B529-00E70A875B93}"/>
              </a:ext>
            </a:extLst>
          </p:cNvPr>
          <p:cNvGrpSpPr/>
          <p:nvPr/>
        </p:nvGrpSpPr>
        <p:grpSpPr>
          <a:xfrm>
            <a:off x="10331449" y="605208"/>
            <a:ext cx="1366469" cy="292077"/>
            <a:chOff x="4310346" y="365706"/>
            <a:chExt cx="1525634" cy="326098"/>
          </a:xfrm>
        </p:grpSpPr>
        <p:sp>
          <p:nvSpPr>
            <p:cNvPr id="122" name="Rectangle 3">
              <a:extLst>
                <a:ext uri="{FF2B5EF4-FFF2-40B4-BE49-F238E27FC236}">
                  <a16:creationId xmlns:a16="http://schemas.microsoft.com/office/drawing/2014/main" id="{9A22C538-029A-4B23-BE65-B85F75EF66BB}"/>
                </a:ext>
              </a:extLst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4813824" y="367618"/>
              <a:ext cx="1022156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>
                    <a:lumMod val="50000"/>
                  </a:schemeClr>
                </a:gs>
              </a:gsLst>
              <a:lin ang="0" scaled="1"/>
            </a:gra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defTabSz="1219170"/>
              <a:endParaRPr lang="en-US" altLang="zh-CN" sz="2133" dirty="0">
                <a:gradFill>
                  <a:gsLst>
                    <a:gs pos="0">
                      <a:schemeClr val="accent1">
                        <a:lumMod val="90000"/>
                        <a:lumOff val="10000"/>
                      </a:schemeClr>
                    </a:gs>
                    <a:gs pos="100000">
                      <a:schemeClr val="accent2">
                        <a:lumMod val="40000"/>
                      </a:schemeClr>
                    </a:gs>
                  </a:gsLst>
                  <a:lin ang="0" scaled="1"/>
                </a:gradFill>
                <a:latin typeface="斗鱼追光体" pitchFamily="2" charset="-122"/>
                <a:ea typeface="斗鱼追光体" pitchFamily="2" charset="-122"/>
              </a:endParaRPr>
            </a:p>
          </p:txBody>
        </p:sp>
        <p:sp>
          <p:nvSpPr>
            <p:cNvPr id="123" name="Rectangle 3">
              <a:extLst>
                <a:ext uri="{FF2B5EF4-FFF2-40B4-BE49-F238E27FC236}">
                  <a16:creationId xmlns:a16="http://schemas.microsoft.com/office/drawing/2014/main" id="{0F3682D5-A59D-4DBF-884B-A10B01F83B23}"/>
                </a:ext>
              </a:extLst>
            </p:cNvPr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4813824" y="593534"/>
              <a:ext cx="1022156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0"/>
                    <a:lumOff val="50000"/>
                  </a:schemeClr>
                </a:gs>
                <a:gs pos="100000">
                  <a:schemeClr val="accent2">
                    <a:lumMod val="90000"/>
                  </a:schemeClr>
                </a:gs>
              </a:gsLst>
              <a:lin ang="0" scaled="1"/>
            </a:gra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defTabSz="1219170"/>
              <a:endParaRPr lang="en-US" altLang="zh-CN" sz="1600" dirty="0">
                <a:solidFill>
                  <a:srgbClr val="484849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A3F52EE5-B135-41A9-87B0-D36EF77CE637}"/>
                </a:ext>
              </a:extLst>
            </p:cNvPr>
            <p:cNvSpPr/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>
                    <a:lumMod val="5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gradFill>
                  <a:gsLst>
                    <a:gs pos="0">
                      <a:schemeClr val="accent1">
                        <a:lumMod val="90000"/>
                        <a:lumOff val="10000"/>
                      </a:schemeClr>
                    </a:gs>
                    <a:gs pos="100000">
                      <a:schemeClr val="accent2">
                        <a:lumMod val="40000"/>
                      </a:schemeClr>
                    </a:gs>
                  </a:gsLst>
                  <a:lin ang="0" scaled="1"/>
                </a:gra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520216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7000"/>
                <a:lumOff val="93000"/>
              </a:schemeClr>
            </a:gs>
            <a:gs pos="100000">
              <a:schemeClr val="accent2">
                <a:lumMod val="93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F3B8A620-6D0F-494A-A3E3-87D9210EF3C4}"/>
              </a:ext>
            </a:extLst>
          </p:cNvPr>
          <p:cNvSpPr/>
          <p:nvPr/>
        </p:nvSpPr>
        <p:spPr>
          <a:xfrm>
            <a:off x="9464409" y="3883068"/>
            <a:ext cx="2217650" cy="2542784"/>
          </a:xfrm>
          <a:prstGeom prst="roundRect">
            <a:avLst>
              <a:gd name="adj" fmla="val 2486"/>
            </a:avLst>
          </a:prstGeom>
          <a:gradFill>
            <a:gsLst>
              <a:gs pos="0">
                <a:schemeClr val="accent1">
                  <a:lumMod val="7000"/>
                  <a:lumOff val="93000"/>
                </a:schemeClr>
              </a:gs>
              <a:gs pos="100000">
                <a:schemeClr val="accent2">
                  <a:lumMod val="93000"/>
                </a:schemeClr>
              </a:gs>
            </a:gsLst>
            <a:lin ang="2700000" scaled="1"/>
          </a:gradFill>
          <a:ln>
            <a:solidFill>
              <a:schemeClr val="bg1"/>
            </a:solidFill>
          </a:ln>
          <a:effectLst>
            <a:outerShdw blurRad="152400" dist="63500" dir="2700000" sx="98000" sy="98000" algn="tl" rotWithShape="0">
              <a:schemeClr val="accent2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2" name="矩形: 圆角 51">
            <a:extLst>
              <a:ext uri="{FF2B5EF4-FFF2-40B4-BE49-F238E27FC236}">
                <a16:creationId xmlns:a16="http://schemas.microsoft.com/office/drawing/2014/main" id="{57841F34-01A5-4405-9966-6E6B8E3D9A02}"/>
              </a:ext>
            </a:extLst>
          </p:cNvPr>
          <p:cNvSpPr/>
          <p:nvPr/>
        </p:nvSpPr>
        <p:spPr>
          <a:xfrm>
            <a:off x="7103086" y="3883068"/>
            <a:ext cx="2217650" cy="2542784"/>
          </a:xfrm>
          <a:prstGeom prst="roundRect">
            <a:avLst>
              <a:gd name="adj" fmla="val 2486"/>
            </a:avLst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2700000" scaled="1"/>
          </a:gradFill>
          <a:ln w="6350">
            <a:solidFill>
              <a:schemeClr val="bg1"/>
            </a:solidFill>
          </a:ln>
          <a:effectLst>
            <a:outerShdw blurRad="152400" dist="63500" dir="2700000" sx="98000" sy="98000" algn="tl" rotWithShape="0">
              <a:schemeClr val="accent4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A5402D2A-570B-4BD6-99A5-1F11088FE0FD}"/>
              </a:ext>
            </a:extLst>
          </p:cNvPr>
          <p:cNvSpPr/>
          <p:nvPr/>
        </p:nvSpPr>
        <p:spPr>
          <a:xfrm>
            <a:off x="4751210" y="3883068"/>
            <a:ext cx="2217650" cy="2542784"/>
          </a:xfrm>
          <a:prstGeom prst="roundRect">
            <a:avLst>
              <a:gd name="adj" fmla="val 2486"/>
            </a:avLst>
          </a:prstGeom>
          <a:gradFill>
            <a:gsLst>
              <a:gs pos="0">
                <a:schemeClr val="accent1">
                  <a:lumMod val="7000"/>
                  <a:lumOff val="93000"/>
                </a:schemeClr>
              </a:gs>
              <a:gs pos="100000">
                <a:schemeClr val="accent2">
                  <a:lumMod val="93000"/>
                </a:schemeClr>
              </a:gs>
            </a:gsLst>
            <a:lin ang="2700000" scaled="1"/>
          </a:gradFill>
          <a:ln>
            <a:solidFill>
              <a:schemeClr val="bg1"/>
            </a:solidFill>
          </a:ln>
          <a:effectLst>
            <a:outerShdw blurRad="152400" dist="63500" dir="2700000" sx="98000" sy="98000" algn="tl" rotWithShape="0">
              <a:schemeClr val="accent2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9E786C05-B3AF-4C2E-953D-2A69C6421651}"/>
              </a:ext>
            </a:extLst>
          </p:cNvPr>
          <p:cNvSpPr/>
          <p:nvPr/>
        </p:nvSpPr>
        <p:spPr>
          <a:xfrm>
            <a:off x="2380440" y="3883068"/>
            <a:ext cx="2217650" cy="2542784"/>
          </a:xfrm>
          <a:prstGeom prst="roundRect">
            <a:avLst>
              <a:gd name="adj" fmla="val 2486"/>
            </a:avLst>
          </a:prstGeom>
          <a:gradFill>
            <a:gsLst>
              <a:gs pos="0">
                <a:schemeClr val="accent1">
                  <a:lumMod val="7000"/>
                  <a:lumOff val="93000"/>
                </a:schemeClr>
              </a:gs>
              <a:gs pos="100000">
                <a:schemeClr val="accent2">
                  <a:lumMod val="93000"/>
                </a:schemeClr>
              </a:gs>
            </a:gsLst>
            <a:lin ang="2700000" scaled="1"/>
          </a:gradFill>
          <a:ln>
            <a:solidFill>
              <a:schemeClr val="bg1"/>
            </a:solidFill>
          </a:ln>
          <a:effectLst>
            <a:outerShdw blurRad="152400" dist="63500" dir="2700000" sx="98000" sy="98000" algn="tl" rotWithShape="0">
              <a:schemeClr val="accent2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9" name="矩形 298">
            <a:extLst>
              <a:ext uri="{FF2B5EF4-FFF2-40B4-BE49-F238E27FC236}">
                <a16:creationId xmlns:a16="http://schemas.microsoft.com/office/drawing/2014/main" id="{58AFB837-0BFE-4410-90DE-F478EC24F07D}"/>
              </a:ext>
            </a:extLst>
          </p:cNvPr>
          <p:cNvSpPr/>
          <p:nvPr/>
        </p:nvSpPr>
        <p:spPr>
          <a:xfrm>
            <a:off x="2375717" y="4118187"/>
            <a:ext cx="2227097" cy="385233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  <a:lumOff val="50000"/>
                </a:schemeClr>
              </a:gs>
              <a:gs pos="100000">
                <a:schemeClr val="accent2">
                  <a:lumMod val="8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00" name="矩形 299">
            <a:extLst>
              <a:ext uri="{FF2B5EF4-FFF2-40B4-BE49-F238E27FC236}">
                <a16:creationId xmlns:a16="http://schemas.microsoft.com/office/drawing/2014/main" id="{65FC0AA7-4A6D-4A83-9E77-DDB57AB8CD7C}"/>
              </a:ext>
            </a:extLst>
          </p:cNvPr>
          <p:cNvSpPr/>
          <p:nvPr/>
        </p:nvSpPr>
        <p:spPr>
          <a:xfrm>
            <a:off x="4746487" y="4118187"/>
            <a:ext cx="2227097" cy="385233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  <a:lumOff val="50000"/>
                </a:schemeClr>
              </a:gs>
              <a:gs pos="100000">
                <a:schemeClr val="accent2">
                  <a:lumMod val="8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01" name="矩形 300">
            <a:extLst>
              <a:ext uri="{FF2B5EF4-FFF2-40B4-BE49-F238E27FC236}">
                <a16:creationId xmlns:a16="http://schemas.microsoft.com/office/drawing/2014/main" id="{60560D69-72A1-4E9D-B838-4ED83C1AB326}"/>
              </a:ext>
            </a:extLst>
          </p:cNvPr>
          <p:cNvSpPr/>
          <p:nvPr/>
        </p:nvSpPr>
        <p:spPr>
          <a:xfrm>
            <a:off x="7098363" y="4118187"/>
            <a:ext cx="2227097" cy="385233"/>
          </a:xfrm>
          <a:prstGeom prst="rect">
            <a:avLst/>
          </a:prstGeom>
          <a:gradFill>
            <a:gsLst>
              <a:gs pos="0">
                <a:schemeClr val="accent4">
                  <a:lumMod val="50000"/>
                  <a:lumOff val="50000"/>
                </a:schemeClr>
              </a:gs>
              <a:gs pos="100000">
                <a:schemeClr val="accent4">
                  <a:lumMod val="98000"/>
                  <a:lumOff val="2000"/>
                </a:schemeClr>
              </a:gs>
            </a:gsLst>
            <a:lin ang="2700000" scaled="1"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02" name="矩形 301">
            <a:extLst>
              <a:ext uri="{FF2B5EF4-FFF2-40B4-BE49-F238E27FC236}">
                <a16:creationId xmlns:a16="http://schemas.microsoft.com/office/drawing/2014/main" id="{09D4C6BB-ABFF-49A4-9BD8-1DB92D3F6AFF}"/>
              </a:ext>
            </a:extLst>
          </p:cNvPr>
          <p:cNvSpPr/>
          <p:nvPr/>
        </p:nvSpPr>
        <p:spPr>
          <a:xfrm>
            <a:off x="9459686" y="4118187"/>
            <a:ext cx="2227097" cy="385233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  <a:lumOff val="50000"/>
                </a:schemeClr>
              </a:gs>
              <a:gs pos="100000">
                <a:schemeClr val="accent2">
                  <a:lumMod val="8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86A2BA9D-8DB8-4F9D-95CE-C53ACE334F0C}"/>
              </a:ext>
            </a:extLst>
          </p:cNvPr>
          <p:cNvSpPr/>
          <p:nvPr/>
        </p:nvSpPr>
        <p:spPr>
          <a:xfrm>
            <a:off x="482600" y="3074609"/>
            <a:ext cx="11195593" cy="688824"/>
          </a:xfrm>
          <a:prstGeom prst="roundRect">
            <a:avLst>
              <a:gd name="adj" fmla="val 8004"/>
            </a:avLst>
          </a:prstGeom>
          <a:gradFill>
            <a:gsLst>
              <a:gs pos="0">
                <a:schemeClr val="accent1">
                  <a:lumMod val="90000"/>
                  <a:lumOff val="10000"/>
                </a:schemeClr>
              </a:gs>
              <a:gs pos="100000">
                <a:schemeClr val="accent2">
                  <a:lumMod val="4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66D240C7-5A95-4CB1-A073-74D507C0BFF1}"/>
              </a:ext>
            </a:extLst>
          </p:cNvPr>
          <p:cNvGrpSpPr/>
          <p:nvPr/>
        </p:nvGrpSpPr>
        <p:grpSpPr>
          <a:xfrm>
            <a:off x="756285" y="3229126"/>
            <a:ext cx="10679431" cy="379792"/>
            <a:chOff x="1304693" y="1897063"/>
            <a:chExt cx="5597346" cy="132459"/>
          </a:xfrm>
        </p:grpSpPr>
        <p:grpSp>
          <p:nvGrpSpPr>
            <p:cNvPr id="205" name="组合 204">
              <a:extLst>
                <a:ext uri="{FF2B5EF4-FFF2-40B4-BE49-F238E27FC236}">
                  <a16:creationId xmlns:a16="http://schemas.microsoft.com/office/drawing/2014/main" id="{0B468857-FCBD-4078-9EC6-E2960C0A1044}"/>
                </a:ext>
              </a:extLst>
            </p:cNvPr>
            <p:cNvGrpSpPr/>
            <p:nvPr/>
          </p:nvGrpSpPr>
          <p:grpSpPr>
            <a:xfrm>
              <a:off x="1304693" y="1897063"/>
              <a:ext cx="2763307" cy="132459"/>
              <a:chOff x="1304693" y="1897063"/>
              <a:chExt cx="2763307" cy="132459"/>
            </a:xfrm>
          </p:grpSpPr>
          <p:grpSp>
            <p:nvGrpSpPr>
              <p:cNvPr id="253" name="组合 252">
                <a:extLst>
                  <a:ext uri="{FF2B5EF4-FFF2-40B4-BE49-F238E27FC236}">
                    <a16:creationId xmlns:a16="http://schemas.microsoft.com/office/drawing/2014/main" id="{4E7B6598-697F-4680-9927-8B2DF9A761CA}"/>
                  </a:ext>
                </a:extLst>
              </p:cNvPr>
              <p:cNvGrpSpPr/>
              <p:nvPr/>
            </p:nvGrpSpPr>
            <p:grpSpPr>
              <a:xfrm>
                <a:off x="1304693" y="1897063"/>
                <a:ext cx="1343906" cy="132459"/>
                <a:chOff x="1304693" y="1897063"/>
                <a:chExt cx="1343906" cy="132459"/>
              </a:xfrm>
            </p:grpSpPr>
            <p:grpSp>
              <p:nvGrpSpPr>
                <p:cNvPr id="277" name="组合 276">
                  <a:extLst>
                    <a:ext uri="{FF2B5EF4-FFF2-40B4-BE49-F238E27FC236}">
                      <a16:creationId xmlns:a16="http://schemas.microsoft.com/office/drawing/2014/main" id="{25BA417E-2F2E-4009-98F2-27A780DE90FD}"/>
                    </a:ext>
                  </a:extLst>
                </p:cNvPr>
                <p:cNvGrpSpPr/>
                <p:nvPr/>
              </p:nvGrpSpPr>
              <p:grpSpPr>
                <a:xfrm>
                  <a:off x="1304693" y="1897063"/>
                  <a:ext cx="636587" cy="132459"/>
                  <a:chOff x="1304693" y="1897063"/>
                  <a:chExt cx="636587" cy="132459"/>
                </a:xfrm>
              </p:grpSpPr>
              <p:cxnSp>
                <p:nvCxnSpPr>
                  <p:cNvPr id="289" name="直接连接符 288">
                    <a:extLst>
                      <a:ext uri="{FF2B5EF4-FFF2-40B4-BE49-F238E27FC236}">
                        <a16:creationId xmlns:a16="http://schemas.microsoft.com/office/drawing/2014/main" id="{48DBE283-30F4-416A-A3A6-D01796737F01}"/>
                      </a:ext>
                    </a:extLst>
                  </p:cNvPr>
                  <p:cNvCxnSpPr/>
                  <p:nvPr/>
                </p:nvCxnSpPr>
                <p:spPr>
                  <a:xfrm>
                    <a:off x="1304693" y="1897063"/>
                    <a:ext cx="0" cy="132459"/>
                  </a:xfrm>
                  <a:prstGeom prst="line">
                    <a:avLst/>
                  </a:prstGeom>
                  <a:ln>
                    <a:solidFill>
                      <a:schemeClr val="bg1">
                        <a:alpha val="1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0" name="直接连接符 289">
                    <a:extLst>
                      <a:ext uri="{FF2B5EF4-FFF2-40B4-BE49-F238E27FC236}">
                        <a16:creationId xmlns:a16="http://schemas.microsoft.com/office/drawing/2014/main" id="{A898B9CF-B488-4A7A-9033-1BBDCD39FA15}"/>
                      </a:ext>
                    </a:extLst>
                  </p:cNvPr>
                  <p:cNvCxnSpPr/>
                  <p:nvPr/>
                </p:nvCxnSpPr>
                <p:spPr>
                  <a:xfrm>
                    <a:off x="1375425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1" name="直接连接符 290">
                    <a:extLst>
                      <a:ext uri="{FF2B5EF4-FFF2-40B4-BE49-F238E27FC236}">
                        <a16:creationId xmlns:a16="http://schemas.microsoft.com/office/drawing/2014/main" id="{955A196D-468A-4F8D-900E-8F394187D699}"/>
                      </a:ext>
                    </a:extLst>
                  </p:cNvPr>
                  <p:cNvCxnSpPr/>
                  <p:nvPr/>
                </p:nvCxnSpPr>
                <p:spPr>
                  <a:xfrm>
                    <a:off x="1446157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2" name="直接连接符 291">
                    <a:extLst>
                      <a:ext uri="{FF2B5EF4-FFF2-40B4-BE49-F238E27FC236}">
                        <a16:creationId xmlns:a16="http://schemas.microsoft.com/office/drawing/2014/main" id="{E3A96368-7881-4A92-8E9B-00FABAB4C10E}"/>
                      </a:ext>
                    </a:extLst>
                  </p:cNvPr>
                  <p:cNvCxnSpPr/>
                  <p:nvPr/>
                </p:nvCxnSpPr>
                <p:spPr>
                  <a:xfrm>
                    <a:off x="1516889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3" name="直接连接符 292">
                    <a:extLst>
                      <a:ext uri="{FF2B5EF4-FFF2-40B4-BE49-F238E27FC236}">
                        <a16:creationId xmlns:a16="http://schemas.microsoft.com/office/drawing/2014/main" id="{805F9E93-D0EA-43DE-B50A-48476702C92C}"/>
                      </a:ext>
                    </a:extLst>
                  </p:cNvPr>
                  <p:cNvCxnSpPr/>
                  <p:nvPr/>
                </p:nvCxnSpPr>
                <p:spPr>
                  <a:xfrm>
                    <a:off x="1587621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4" name="直接连接符 293">
                    <a:extLst>
                      <a:ext uri="{FF2B5EF4-FFF2-40B4-BE49-F238E27FC236}">
                        <a16:creationId xmlns:a16="http://schemas.microsoft.com/office/drawing/2014/main" id="{944C3FF8-F123-4043-B449-0EA6C8507383}"/>
                      </a:ext>
                    </a:extLst>
                  </p:cNvPr>
                  <p:cNvCxnSpPr/>
                  <p:nvPr/>
                </p:nvCxnSpPr>
                <p:spPr>
                  <a:xfrm>
                    <a:off x="1658352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5" name="直接连接符 294">
                    <a:extLst>
                      <a:ext uri="{FF2B5EF4-FFF2-40B4-BE49-F238E27FC236}">
                        <a16:creationId xmlns:a16="http://schemas.microsoft.com/office/drawing/2014/main" id="{85B9EA38-CC83-40AF-855F-89D2D0A5D0C1}"/>
                      </a:ext>
                    </a:extLst>
                  </p:cNvPr>
                  <p:cNvCxnSpPr/>
                  <p:nvPr/>
                </p:nvCxnSpPr>
                <p:spPr>
                  <a:xfrm>
                    <a:off x="1729084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6" name="直接连接符 295">
                    <a:extLst>
                      <a:ext uri="{FF2B5EF4-FFF2-40B4-BE49-F238E27FC236}">
                        <a16:creationId xmlns:a16="http://schemas.microsoft.com/office/drawing/2014/main" id="{68738BD9-EBB2-4752-AB61-DF992113BB27}"/>
                      </a:ext>
                    </a:extLst>
                  </p:cNvPr>
                  <p:cNvCxnSpPr/>
                  <p:nvPr/>
                </p:nvCxnSpPr>
                <p:spPr>
                  <a:xfrm>
                    <a:off x="1799816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7" name="直接连接符 296">
                    <a:extLst>
                      <a:ext uri="{FF2B5EF4-FFF2-40B4-BE49-F238E27FC236}">
                        <a16:creationId xmlns:a16="http://schemas.microsoft.com/office/drawing/2014/main" id="{F0FE90A3-243E-4F18-A3D3-711B48D50FA4}"/>
                      </a:ext>
                    </a:extLst>
                  </p:cNvPr>
                  <p:cNvCxnSpPr/>
                  <p:nvPr/>
                </p:nvCxnSpPr>
                <p:spPr>
                  <a:xfrm>
                    <a:off x="1870548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8" name="直接连接符 297">
                    <a:extLst>
                      <a:ext uri="{FF2B5EF4-FFF2-40B4-BE49-F238E27FC236}">
                        <a16:creationId xmlns:a16="http://schemas.microsoft.com/office/drawing/2014/main" id="{F16761FE-E5EF-49F5-805A-5DEFB9914991}"/>
                      </a:ext>
                    </a:extLst>
                  </p:cNvPr>
                  <p:cNvCxnSpPr/>
                  <p:nvPr/>
                </p:nvCxnSpPr>
                <p:spPr>
                  <a:xfrm>
                    <a:off x="1941280" y="1940312"/>
                    <a:ext cx="0" cy="89210"/>
                  </a:xfrm>
                  <a:prstGeom prst="line">
                    <a:avLst/>
                  </a:prstGeom>
                  <a:ln>
                    <a:solidFill>
                      <a:schemeClr val="bg1">
                        <a:alpha val="1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78" name="组合 277">
                  <a:extLst>
                    <a:ext uri="{FF2B5EF4-FFF2-40B4-BE49-F238E27FC236}">
                      <a16:creationId xmlns:a16="http://schemas.microsoft.com/office/drawing/2014/main" id="{8C7BE9D1-736F-474C-A932-1501CF83B47F}"/>
                    </a:ext>
                  </a:extLst>
                </p:cNvPr>
                <p:cNvGrpSpPr/>
                <p:nvPr/>
              </p:nvGrpSpPr>
              <p:grpSpPr>
                <a:xfrm>
                  <a:off x="2012012" y="1897063"/>
                  <a:ext cx="636587" cy="132459"/>
                  <a:chOff x="1304693" y="1897063"/>
                  <a:chExt cx="636587" cy="132459"/>
                </a:xfrm>
              </p:grpSpPr>
              <p:cxnSp>
                <p:nvCxnSpPr>
                  <p:cNvPr id="279" name="直接连接符 278">
                    <a:extLst>
                      <a:ext uri="{FF2B5EF4-FFF2-40B4-BE49-F238E27FC236}">
                        <a16:creationId xmlns:a16="http://schemas.microsoft.com/office/drawing/2014/main" id="{ADE79537-9EA4-4205-83F9-D04F02C27494}"/>
                      </a:ext>
                    </a:extLst>
                  </p:cNvPr>
                  <p:cNvCxnSpPr/>
                  <p:nvPr/>
                </p:nvCxnSpPr>
                <p:spPr>
                  <a:xfrm>
                    <a:off x="1304693" y="1897063"/>
                    <a:ext cx="0" cy="132459"/>
                  </a:xfrm>
                  <a:prstGeom prst="line">
                    <a:avLst/>
                  </a:prstGeom>
                  <a:ln>
                    <a:solidFill>
                      <a:schemeClr val="bg1">
                        <a:alpha val="1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0" name="直接连接符 279">
                    <a:extLst>
                      <a:ext uri="{FF2B5EF4-FFF2-40B4-BE49-F238E27FC236}">
                        <a16:creationId xmlns:a16="http://schemas.microsoft.com/office/drawing/2014/main" id="{12ED5764-43AB-490A-BB4B-6B50DDD11F4F}"/>
                      </a:ext>
                    </a:extLst>
                  </p:cNvPr>
                  <p:cNvCxnSpPr/>
                  <p:nvPr/>
                </p:nvCxnSpPr>
                <p:spPr>
                  <a:xfrm>
                    <a:off x="1375425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1" name="直接连接符 280">
                    <a:extLst>
                      <a:ext uri="{FF2B5EF4-FFF2-40B4-BE49-F238E27FC236}">
                        <a16:creationId xmlns:a16="http://schemas.microsoft.com/office/drawing/2014/main" id="{5CA45380-3999-483A-903A-7F6BBC8F1E0B}"/>
                      </a:ext>
                    </a:extLst>
                  </p:cNvPr>
                  <p:cNvCxnSpPr/>
                  <p:nvPr/>
                </p:nvCxnSpPr>
                <p:spPr>
                  <a:xfrm>
                    <a:off x="1446157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2" name="直接连接符 281">
                    <a:extLst>
                      <a:ext uri="{FF2B5EF4-FFF2-40B4-BE49-F238E27FC236}">
                        <a16:creationId xmlns:a16="http://schemas.microsoft.com/office/drawing/2014/main" id="{7152276F-03BD-4421-AC52-B0F4B0C18345}"/>
                      </a:ext>
                    </a:extLst>
                  </p:cNvPr>
                  <p:cNvCxnSpPr/>
                  <p:nvPr/>
                </p:nvCxnSpPr>
                <p:spPr>
                  <a:xfrm>
                    <a:off x="1516889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3" name="直接连接符 282">
                    <a:extLst>
                      <a:ext uri="{FF2B5EF4-FFF2-40B4-BE49-F238E27FC236}">
                        <a16:creationId xmlns:a16="http://schemas.microsoft.com/office/drawing/2014/main" id="{07B49DD5-658F-4797-B1D9-5FB60823B9B9}"/>
                      </a:ext>
                    </a:extLst>
                  </p:cNvPr>
                  <p:cNvCxnSpPr/>
                  <p:nvPr/>
                </p:nvCxnSpPr>
                <p:spPr>
                  <a:xfrm>
                    <a:off x="1587621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4" name="直接连接符 283">
                    <a:extLst>
                      <a:ext uri="{FF2B5EF4-FFF2-40B4-BE49-F238E27FC236}">
                        <a16:creationId xmlns:a16="http://schemas.microsoft.com/office/drawing/2014/main" id="{4D21FB19-3FB4-4A0D-B1A6-0E3372CC2F46}"/>
                      </a:ext>
                    </a:extLst>
                  </p:cNvPr>
                  <p:cNvCxnSpPr/>
                  <p:nvPr/>
                </p:nvCxnSpPr>
                <p:spPr>
                  <a:xfrm>
                    <a:off x="1658352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5" name="直接连接符 284">
                    <a:extLst>
                      <a:ext uri="{FF2B5EF4-FFF2-40B4-BE49-F238E27FC236}">
                        <a16:creationId xmlns:a16="http://schemas.microsoft.com/office/drawing/2014/main" id="{727A97B8-687C-44F0-991A-F085D7AC3541}"/>
                      </a:ext>
                    </a:extLst>
                  </p:cNvPr>
                  <p:cNvCxnSpPr/>
                  <p:nvPr/>
                </p:nvCxnSpPr>
                <p:spPr>
                  <a:xfrm>
                    <a:off x="1729084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6" name="直接连接符 285">
                    <a:extLst>
                      <a:ext uri="{FF2B5EF4-FFF2-40B4-BE49-F238E27FC236}">
                        <a16:creationId xmlns:a16="http://schemas.microsoft.com/office/drawing/2014/main" id="{CC774786-8559-4510-809D-E291AD20A5C2}"/>
                      </a:ext>
                    </a:extLst>
                  </p:cNvPr>
                  <p:cNvCxnSpPr/>
                  <p:nvPr/>
                </p:nvCxnSpPr>
                <p:spPr>
                  <a:xfrm>
                    <a:off x="1799816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7" name="直接连接符 286">
                    <a:extLst>
                      <a:ext uri="{FF2B5EF4-FFF2-40B4-BE49-F238E27FC236}">
                        <a16:creationId xmlns:a16="http://schemas.microsoft.com/office/drawing/2014/main" id="{146C4B61-20BC-4C09-B755-5C176C1EDC4E}"/>
                      </a:ext>
                    </a:extLst>
                  </p:cNvPr>
                  <p:cNvCxnSpPr/>
                  <p:nvPr/>
                </p:nvCxnSpPr>
                <p:spPr>
                  <a:xfrm>
                    <a:off x="1870548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8" name="直接连接符 287">
                    <a:extLst>
                      <a:ext uri="{FF2B5EF4-FFF2-40B4-BE49-F238E27FC236}">
                        <a16:creationId xmlns:a16="http://schemas.microsoft.com/office/drawing/2014/main" id="{40E0F3A4-A8F0-4A51-9179-C1EA6D6B1910}"/>
                      </a:ext>
                    </a:extLst>
                  </p:cNvPr>
                  <p:cNvCxnSpPr/>
                  <p:nvPr/>
                </p:nvCxnSpPr>
                <p:spPr>
                  <a:xfrm>
                    <a:off x="1941280" y="1940312"/>
                    <a:ext cx="0" cy="89210"/>
                  </a:xfrm>
                  <a:prstGeom prst="line">
                    <a:avLst/>
                  </a:prstGeom>
                  <a:ln>
                    <a:solidFill>
                      <a:schemeClr val="bg1">
                        <a:alpha val="1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54" name="组合 253">
                <a:extLst>
                  <a:ext uri="{FF2B5EF4-FFF2-40B4-BE49-F238E27FC236}">
                    <a16:creationId xmlns:a16="http://schemas.microsoft.com/office/drawing/2014/main" id="{D4E11681-A4B2-426B-B7BA-4AD0DD66A507}"/>
                  </a:ext>
                </a:extLst>
              </p:cNvPr>
              <p:cNvGrpSpPr/>
              <p:nvPr/>
            </p:nvGrpSpPr>
            <p:grpSpPr>
              <a:xfrm>
                <a:off x="2724094" y="1897063"/>
                <a:ext cx="1343906" cy="132459"/>
                <a:chOff x="1304693" y="1897063"/>
                <a:chExt cx="1343906" cy="132459"/>
              </a:xfrm>
            </p:grpSpPr>
            <p:grpSp>
              <p:nvGrpSpPr>
                <p:cNvPr id="255" name="组合 254">
                  <a:extLst>
                    <a:ext uri="{FF2B5EF4-FFF2-40B4-BE49-F238E27FC236}">
                      <a16:creationId xmlns:a16="http://schemas.microsoft.com/office/drawing/2014/main" id="{5168BDE6-1DD0-4705-BE43-DC849AB54D7E}"/>
                    </a:ext>
                  </a:extLst>
                </p:cNvPr>
                <p:cNvGrpSpPr/>
                <p:nvPr/>
              </p:nvGrpSpPr>
              <p:grpSpPr>
                <a:xfrm>
                  <a:off x="1304693" y="1897063"/>
                  <a:ext cx="636587" cy="132459"/>
                  <a:chOff x="1304693" y="1897063"/>
                  <a:chExt cx="636587" cy="132459"/>
                </a:xfrm>
              </p:grpSpPr>
              <p:cxnSp>
                <p:nvCxnSpPr>
                  <p:cNvPr id="267" name="直接连接符 266">
                    <a:extLst>
                      <a:ext uri="{FF2B5EF4-FFF2-40B4-BE49-F238E27FC236}">
                        <a16:creationId xmlns:a16="http://schemas.microsoft.com/office/drawing/2014/main" id="{A5C2B100-CA31-43A2-9A4D-A74864DA5A47}"/>
                      </a:ext>
                    </a:extLst>
                  </p:cNvPr>
                  <p:cNvCxnSpPr/>
                  <p:nvPr/>
                </p:nvCxnSpPr>
                <p:spPr>
                  <a:xfrm>
                    <a:off x="1304693" y="1897063"/>
                    <a:ext cx="0" cy="132459"/>
                  </a:xfrm>
                  <a:prstGeom prst="line">
                    <a:avLst/>
                  </a:prstGeom>
                  <a:ln>
                    <a:solidFill>
                      <a:schemeClr val="bg1">
                        <a:alpha val="1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8" name="直接连接符 267">
                    <a:extLst>
                      <a:ext uri="{FF2B5EF4-FFF2-40B4-BE49-F238E27FC236}">
                        <a16:creationId xmlns:a16="http://schemas.microsoft.com/office/drawing/2014/main" id="{38ABDB3F-4208-4823-97C1-3FBC598709C5}"/>
                      </a:ext>
                    </a:extLst>
                  </p:cNvPr>
                  <p:cNvCxnSpPr/>
                  <p:nvPr/>
                </p:nvCxnSpPr>
                <p:spPr>
                  <a:xfrm>
                    <a:off x="1375425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9" name="直接连接符 268">
                    <a:extLst>
                      <a:ext uri="{FF2B5EF4-FFF2-40B4-BE49-F238E27FC236}">
                        <a16:creationId xmlns:a16="http://schemas.microsoft.com/office/drawing/2014/main" id="{63978871-1C54-4A31-B787-BF89E49FB254}"/>
                      </a:ext>
                    </a:extLst>
                  </p:cNvPr>
                  <p:cNvCxnSpPr/>
                  <p:nvPr/>
                </p:nvCxnSpPr>
                <p:spPr>
                  <a:xfrm>
                    <a:off x="1446157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0" name="直接连接符 269">
                    <a:extLst>
                      <a:ext uri="{FF2B5EF4-FFF2-40B4-BE49-F238E27FC236}">
                        <a16:creationId xmlns:a16="http://schemas.microsoft.com/office/drawing/2014/main" id="{5E631603-7E6A-4845-9E0C-8CF10AAD7B43}"/>
                      </a:ext>
                    </a:extLst>
                  </p:cNvPr>
                  <p:cNvCxnSpPr/>
                  <p:nvPr/>
                </p:nvCxnSpPr>
                <p:spPr>
                  <a:xfrm>
                    <a:off x="1516889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1" name="直接连接符 270">
                    <a:extLst>
                      <a:ext uri="{FF2B5EF4-FFF2-40B4-BE49-F238E27FC236}">
                        <a16:creationId xmlns:a16="http://schemas.microsoft.com/office/drawing/2014/main" id="{B928D754-AF5B-4C8D-8AF6-789FE698BDA5}"/>
                      </a:ext>
                    </a:extLst>
                  </p:cNvPr>
                  <p:cNvCxnSpPr/>
                  <p:nvPr/>
                </p:nvCxnSpPr>
                <p:spPr>
                  <a:xfrm>
                    <a:off x="1587621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2" name="直接连接符 271">
                    <a:extLst>
                      <a:ext uri="{FF2B5EF4-FFF2-40B4-BE49-F238E27FC236}">
                        <a16:creationId xmlns:a16="http://schemas.microsoft.com/office/drawing/2014/main" id="{EE32F2CA-2F5E-4DC1-A995-0617A0D0E4C1}"/>
                      </a:ext>
                    </a:extLst>
                  </p:cNvPr>
                  <p:cNvCxnSpPr/>
                  <p:nvPr/>
                </p:nvCxnSpPr>
                <p:spPr>
                  <a:xfrm>
                    <a:off x="1658352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3" name="直接连接符 272">
                    <a:extLst>
                      <a:ext uri="{FF2B5EF4-FFF2-40B4-BE49-F238E27FC236}">
                        <a16:creationId xmlns:a16="http://schemas.microsoft.com/office/drawing/2014/main" id="{8222F7D8-4937-40F0-9627-54002B430834}"/>
                      </a:ext>
                    </a:extLst>
                  </p:cNvPr>
                  <p:cNvCxnSpPr/>
                  <p:nvPr/>
                </p:nvCxnSpPr>
                <p:spPr>
                  <a:xfrm>
                    <a:off x="1729084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4" name="直接连接符 273">
                    <a:extLst>
                      <a:ext uri="{FF2B5EF4-FFF2-40B4-BE49-F238E27FC236}">
                        <a16:creationId xmlns:a16="http://schemas.microsoft.com/office/drawing/2014/main" id="{8F156ECB-01DA-477C-A79B-289998169961}"/>
                      </a:ext>
                    </a:extLst>
                  </p:cNvPr>
                  <p:cNvCxnSpPr/>
                  <p:nvPr/>
                </p:nvCxnSpPr>
                <p:spPr>
                  <a:xfrm>
                    <a:off x="1799816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5" name="直接连接符 274">
                    <a:extLst>
                      <a:ext uri="{FF2B5EF4-FFF2-40B4-BE49-F238E27FC236}">
                        <a16:creationId xmlns:a16="http://schemas.microsoft.com/office/drawing/2014/main" id="{57190EC8-AE68-45C7-ABB9-AFC57EEAD9EE}"/>
                      </a:ext>
                    </a:extLst>
                  </p:cNvPr>
                  <p:cNvCxnSpPr/>
                  <p:nvPr/>
                </p:nvCxnSpPr>
                <p:spPr>
                  <a:xfrm>
                    <a:off x="1870548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6" name="直接连接符 275">
                    <a:extLst>
                      <a:ext uri="{FF2B5EF4-FFF2-40B4-BE49-F238E27FC236}">
                        <a16:creationId xmlns:a16="http://schemas.microsoft.com/office/drawing/2014/main" id="{8B129FD2-FA39-437D-8E6F-C10EA427F2D0}"/>
                      </a:ext>
                    </a:extLst>
                  </p:cNvPr>
                  <p:cNvCxnSpPr/>
                  <p:nvPr/>
                </p:nvCxnSpPr>
                <p:spPr>
                  <a:xfrm>
                    <a:off x="1941280" y="1940312"/>
                    <a:ext cx="0" cy="89210"/>
                  </a:xfrm>
                  <a:prstGeom prst="line">
                    <a:avLst/>
                  </a:prstGeom>
                  <a:ln>
                    <a:solidFill>
                      <a:schemeClr val="bg1">
                        <a:alpha val="1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56" name="组合 255">
                  <a:extLst>
                    <a:ext uri="{FF2B5EF4-FFF2-40B4-BE49-F238E27FC236}">
                      <a16:creationId xmlns:a16="http://schemas.microsoft.com/office/drawing/2014/main" id="{975C0A2C-0055-4658-A5C6-70C9DF1BAADF}"/>
                    </a:ext>
                  </a:extLst>
                </p:cNvPr>
                <p:cNvGrpSpPr/>
                <p:nvPr/>
              </p:nvGrpSpPr>
              <p:grpSpPr>
                <a:xfrm>
                  <a:off x="2012012" y="1897063"/>
                  <a:ext cx="636587" cy="132459"/>
                  <a:chOff x="1304693" y="1897063"/>
                  <a:chExt cx="636587" cy="132459"/>
                </a:xfrm>
              </p:grpSpPr>
              <p:cxnSp>
                <p:nvCxnSpPr>
                  <p:cNvPr id="257" name="直接连接符 256">
                    <a:extLst>
                      <a:ext uri="{FF2B5EF4-FFF2-40B4-BE49-F238E27FC236}">
                        <a16:creationId xmlns:a16="http://schemas.microsoft.com/office/drawing/2014/main" id="{F7C881D7-750A-49DA-84BB-CB87E3383180}"/>
                      </a:ext>
                    </a:extLst>
                  </p:cNvPr>
                  <p:cNvCxnSpPr/>
                  <p:nvPr/>
                </p:nvCxnSpPr>
                <p:spPr>
                  <a:xfrm>
                    <a:off x="1304693" y="1897063"/>
                    <a:ext cx="0" cy="132459"/>
                  </a:xfrm>
                  <a:prstGeom prst="line">
                    <a:avLst/>
                  </a:prstGeom>
                  <a:ln>
                    <a:solidFill>
                      <a:schemeClr val="bg1">
                        <a:alpha val="1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8" name="直接连接符 257">
                    <a:extLst>
                      <a:ext uri="{FF2B5EF4-FFF2-40B4-BE49-F238E27FC236}">
                        <a16:creationId xmlns:a16="http://schemas.microsoft.com/office/drawing/2014/main" id="{3275ED41-62E9-4A7E-9959-B447A35739AF}"/>
                      </a:ext>
                    </a:extLst>
                  </p:cNvPr>
                  <p:cNvCxnSpPr/>
                  <p:nvPr/>
                </p:nvCxnSpPr>
                <p:spPr>
                  <a:xfrm>
                    <a:off x="1375425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9" name="直接连接符 258">
                    <a:extLst>
                      <a:ext uri="{FF2B5EF4-FFF2-40B4-BE49-F238E27FC236}">
                        <a16:creationId xmlns:a16="http://schemas.microsoft.com/office/drawing/2014/main" id="{74A11C43-8E4A-4208-A039-0EE5F52726BA}"/>
                      </a:ext>
                    </a:extLst>
                  </p:cNvPr>
                  <p:cNvCxnSpPr/>
                  <p:nvPr/>
                </p:nvCxnSpPr>
                <p:spPr>
                  <a:xfrm>
                    <a:off x="1446157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0" name="直接连接符 259">
                    <a:extLst>
                      <a:ext uri="{FF2B5EF4-FFF2-40B4-BE49-F238E27FC236}">
                        <a16:creationId xmlns:a16="http://schemas.microsoft.com/office/drawing/2014/main" id="{D2BA70F6-07AD-4A4E-B22D-C6F31A74787A}"/>
                      </a:ext>
                    </a:extLst>
                  </p:cNvPr>
                  <p:cNvCxnSpPr/>
                  <p:nvPr/>
                </p:nvCxnSpPr>
                <p:spPr>
                  <a:xfrm>
                    <a:off x="1516889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1" name="直接连接符 260">
                    <a:extLst>
                      <a:ext uri="{FF2B5EF4-FFF2-40B4-BE49-F238E27FC236}">
                        <a16:creationId xmlns:a16="http://schemas.microsoft.com/office/drawing/2014/main" id="{F7DA37FC-ACAD-4CE9-8A1E-B7AF4FE06C00}"/>
                      </a:ext>
                    </a:extLst>
                  </p:cNvPr>
                  <p:cNvCxnSpPr/>
                  <p:nvPr/>
                </p:nvCxnSpPr>
                <p:spPr>
                  <a:xfrm>
                    <a:off x="1587621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2" name="直接连接符 261">
                    <a:extLst>
                      <a:ext uri="{FF2B5EF4-FFF2-40B4-BE49-F238E27FC236}">
                        <a16:creationId xmlns:a16="http://schemas.microsoft.com/office/drawing/2014/main" id="{303399EF-3C0F-4C8F-BBD7-6993ACF3C1DD}"/>
                      </a:ext>
                    </a:extLst>
                  </p:cNvPr>
                  <p:cNvCxnSpPr/>
                  <p:nvPr/>
                </p:nvCxnSpPr>
                <p:spPr>
                  <a:xfrm>
                    <a:off x="1658352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3" name="直接连接符 262">
                    <a:extLst>
                      <a:ext uri="{FF2B5EF4-FFF2-40B4-BE49-F238E27FC236}">
                        <a16:creationId xmlns:a16="http://schemas.microsoft.com/office/drawing/2014/main" id="{8EB90801-6504-4987-82E6-422DD9ECE240}"/>
                      </a:ext>
                    </a:extLst>
                  </p:cNvPr>
                  <p:cNvCxnSpPr/>
                  <p:nvPr/>
                </p:nvCxnSpPr>
                <p:spPr>
                  <a:xfrm>
                    <a:off x="1729084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4" name="直接连接符 263">
                    <a:extLst>
                      <a:ext uri="{FF2B5EF4-FFF2-40B4-BE49-F238E27FC236}">
                        <a16:creationId xmlns:a16="http://schemas.microsoft.com/office/drawing/2014/main" id="{04E5A229-49AA-44A0-9878-7B3EBC56169D}"/>
                      </a:ext>
                    </a:extLst>
                  </p:cNvPr>
                  <p:cNvCxnSpPr/>
                  <p:nvPr/>
                </p:nvCxnSpPr>
                <p:spPr>
                  <a:xfrm>
                    <a:off x="1799816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5" name="直接连接符 264">
                    <a:extLst>
                      <a:ext uri="{FF2B5EF4-FFF2-40B4-BE49-F238E27FC236}">
                        <a16:creationId xmlns:a16="http://schemas.microsoft.com/office/drawing/2014/main" id="{0BB095A9-4AD2-40F7-8872-25EA26198C94}"/>
                      </a:ext>
                    </a:extLst>
                  </p:cNvPr>
                  <p:cNvCxnSpPr/>
                  <p:nvPr/>
                </p:nvCxnSpPr>
                <p:spPr>
                  <a:xfrm>
                    <a:off x="1870548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6" name="直接连接符 265">
                    <a:extLst>
                      <a:ext uri="{FF2B5EF4-FFF2-40B4-BE49-F238E27FC236}">
                        <a16:creationId xmlns:a16="http://schemas.microsoft.com/office/drawing/2014/main" id="{0B0FF5EF-C2C2-4310-85D8-C086EBFF813D}"/>
                      </a:ext>
                    </a:extLst>
                  </p:cNvPr>
                  <p:cNvCxnSpPr/>
                  <p:nvPr/>
                </p:nvCxnSpPr>
                <p:spPr>
                  <a:xfrm>
                    <a:off x="1941280" y="1940312"/>
                    <a:ext cx="0" cy="89210"/>
                  </a:xfrm>
                  <a:prstGeom prst="line">
                    <a:avLst/>
                  </a:prstGeom>
                  <a:ln>
                    <a:solidFill>
                      <a:schemeClr val="bg1">
                        <a:alpha val="1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206" name="组合 205">
              <a:extLst>
                <a:ext uri="{FF2B5EF4-FFF2-40B4-BE49-F238E27FC236}">
                  <a16:creationId xmlns:a16="http://schemas.microsoft.com/office/drawing/2014/main" id="{5F3562C1-B290-4540-BDE3-0C5A12E197CD}"/>
                </a:ext>
              </a:extLst>
            </p:cNvPr>
            <p:cNvGrpSpPr/>
            <p:nvPr/>
          </p:nvGrpSpPr>
          <p:grpSpPr>
            <a:xfrm>
              <a:off x="4138732" y="1897063"/>
              <a:ext cx="2763307" cy="132459"/>
              <a:chOff x="1304693" y="1897063"/>
              <a:chExt cx="2763307" cy="132459"/>
            </a:xfrm>
          </p:grpSpPr>
          <p:grpSp>
            <p:nvGrpSpPr>
              <p:cNvPr id="207" name="组合 206">
                <a:extLst>
                  <a:ext uri="{FF2B5EF4-FFF2-40B4-BE49-F238E27FC236}">
                    <a16:creationId xmlns:a16="http://schemas.microsoft.com/office/drawing/2014/main" id="{05823A8B-506B-4B10-9D7E-6DBDC908D7BC}"/>
                  </a:ext>
                </a:extLst>
              </p:cNvPr>
              <p:cNvGrpSpPr/>
              <p:nvPr/>
            </p:nvGrpSpPr>
            <p:grpSpPr>
              <a:xfrm>
                <a:off x="1304693" y="1897063"/>
                <a:ext cx="1343906" cy="132459"/>
                <a:chOff x="1304693" y="1897063"/>
                <a:chExt cx="1343906" cy="132459"/>
              </a:xfrm>
            </p:grpSpPr>
            <p:grpSp>
              <p:nvGrpSpPr>
                <p:cNvPr id="231" name="组合 230">
                  <a:extLst>
                    <a:ext uri="{FF2B5EF4-FFF2-40B4-BE49-F238E27FC236}">
                      <a16:creationId xmlns:a16="http://schemas.microsoft.com/office/drawing/2014/main" id="{E7E90830-B4E1-41C8-AAB9-1B9774F84406}"/>
                    </a:ext>
                  </a:extLst>
                </p:cNvPr>
                <p:cNvGrpSpPr/>
                <p:nvPr/>
              </p:nvGrpSpPr>
              <p:grpSpPr>
                <a:xfrm>
                  <a:off x="1304693" y="1897063"/>
                  <a:ext cx="636587" cy="132459"/>
                  <a:chOff x="1304693" y="1897063"/>
                  <a:chExt cx="636587" cy="132459"/>
                </a:xfrm>
              </p:grpSpPr>
              <p:cxnSp>
                <p:nvCxnSpPr>
                  <p:cNvPr id="243" name="直接连接符 242">
                    <a:extLst>
                      <a:ext uri="{FF2B5EF4-FFF2-40B4-BE49-F238E27FC236}">
                        <a16:creationId xmlns:a16="http://schemas.microsoft.com/office/drawing/2014/main" id="{98D6A487-078B-416F-A948-25456D7DEE25}"/>
                      </a:ext>
                    </a:extLst>
                  </p:cNvPr>
                  <p:cNvCxnSpPr/>
                  <p:nvPr/>
                </p:nvCxnSpPr>
                <p:spPr>
                  <a:xfrm>
                    <a:off x="1304693" y="1897063"/>
                    <a:ext cx="0" cy="132459"/>
                  </a:xfrm>
                  <a:prstGeom prst="line">
                    <a:avLst/>
                  </a:prstGeom>
                  <a:ln>
                    <a:solidFill>
                      <a:schemeClr val="bg1">
                        <a:alpha val="1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4" name="直接连接符 243">
                    <a:extLst>
                      <a:ext uri="{FF2B5EF4-FFF2-40B4-BE49-F238E27FC236}">
                        <a16:creationId xmlns:a16="http://schemas.microsoft.com/office/drawing/2014/main" id="{B252F57C-84A3-4E0B-A84A-FB44CF83EB4C}"/>
                      </a:ext>
                    </a:extLst>
                  </p:cNvPr>
                  <p:cNvCxnSpPr/>
                  <p:nvPr/>
                </p:nvCxnSpPr>
                <p:spPr>
                  <a:xfrm>
                    <a:off x="1375425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5" name="直接连接符 244">
                    <a:extLst>
                      <a:ext uri="{FF2B5EF4-FFF2-40B4-BE49-F238E27FC236}">
                        <a16:creationId xmlns:a16="http://schemas.microsoft.com/office/drawing/2014/main" id="{8B5F4384-86AF-486C-832E-232595FFE5FC}"/>
                      </a:ext>
                    </a:extLst>
                  </p:cNvPr>
                  <p:cNvCxnSpPr/>
                  <p:nvPr/>
                </p:nvCxnSpPr>
                <p:spPr>
                  <a:xfrm>
                    <a:off x="1446157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6" name="直接连接符 245">
                    <a:extLst>
                      <a:ext uri="{FF2B5EF4-FFF2-40B4-BE49-F238E27FC236}">
                        <a16:creationId xmlns:a16="http://schemas.microsoft.com/office/drawing/2014/main" id="{D05D9819-5C50-4386-A1DA-E74ABD1C4ED8}"/>
                      </a:ext>
                    </a:extLst>
                  </p:cNvPr>
                  <p:cNvCxnSpPr/>
                  <p:nvPr/>
                </p:nvCxnSpPr>
                <p:spPr>
                  <a:xfrm>
                    <a:off x="1516889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7" name="直接连接符 246">
                    <a:extLst>
                      <a:ext uri="{FF2B5EF4-FFF2-40B4-BE49-F238E27FC236}">
                        <a16:creationId xmlns:a16="http://schemas.microsoft.com/office/drawing/2014/main" id="{D2AE9EB3-E340-41A2-9B7B-7B2A3BCEDDE7}"/>
                      </a:ext>
                    </a:extLst>
                  </p:cNvPr>
                  <p:cNvCxnSpPr/>
                  <p:nvPr/>
                </p:nvCxnSpPr>
                <p:spPr>
                  <a:xfrm>
                    <a:off x="1587621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8" name="直接连接符 247">
                    <a:extLst>
                      <a:ext uri="{FF2B5EF4-FFF2-40B4-BE49-F238E27FC236}">
                        <a16:creationId xmlns:a16="http://schemas.microsoft.com/office/drawing/2014/main" id="{F2C58005-6053-414D-AB3C-15209320B4AB}"/>
                      </a:ext>
                    </a:extLst>
                  </p:cNvPr>
                  <p:cNvCxnSpPr/>
                  <p:nvPr/>
                </p:nvCxnSpPr>
                <p:spPr>
                  <a:xfrm>
                    <a:off x="1658352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9" name="直接连接符 248">
                    <a:extLst>
                      <a:ext uri="{FF2B5EF4-FFF2-40B4-BE49-F238E27FC236}">
                        <a16:creationId xmlns:a16="http://schemas.microsoft.com/office/drawing/2014/main" id="{5D4FA701-F84E-494B-9F8D-E7FD5491021B}"/>
                      </a:ext>
                    </a:extLst>
                  </p:cNvPr>
                  <p:cNvCxnSpPr/>
                  <p:nvPr/>
                </p:nvCxnSpPr>
                <p:spPr>
                  <a:xfrm>
                    <a:off x="1729084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0" name="直接连接符 249">
                    <a:extLst>
                      <a:ext uri="{FF2B5EF4-FFF2-40B4-BE49-F238E27FC236}">
                        <a16:creationId xmlns:a16="http://schemas.microsoft.com/office/drawing/2014/main" id="{7A364C8C-BC44-4A2C-83B4-F37E8DB95464}"/>
                      </a:ext>
                    </a:extLst>
                  </p:cNvPr>
                  <p:cNvCxnSpPr/>
                  <p:nvPr/>
                </p:nvCxnSpPr>
                <p:spPr>
                  <a:xfrm>
                    <a:off x="1799816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1" name="直接连接符 250">
                    <a:extLst>
                      <a:ext uri="{FF2B5EF4-FFF2-40B4-BE49-F238E27FC236}">
                        <a16:creationId xmlns:a16="http://schemas.microsoft.com/office/drawing/2014/main" id="{32886FBC-53DA-43CB-BE32-F9283E5BCB74}"/>
                      </a:ext>
                    </a:extLst>
                  </p:cNvPr>
                  <p:cNvCxnSpPr/>
                  <p:nvPr/>
                </p:nvCxnSpPr>
                <p:spPr>
                  <a:xfrm>
                    <a:off x="1870548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2" name="直接连接符 251">
                    <a:extLst>
                      <a:ext uri="{FF2B5EF4-FFF2-40B4-BE49-F238E27FC236}">
                        <a16:creationId xmlns:a16="http://schemas.microsoft.com/office/drawing/2014/main" id="{34C53308-62CF-4945-934A-088E0EBF9366}"/>
                      </a:ext>
                    </a:extLst>
                  </p:cNvPr>
                  <p:cNvCxnSpPr/>
                  <p:nvPr/>
                </p:nvCxnSpPr>
                <p:spPr>
                  <a:xfrm>
                    <a:off x="1941280" y="1940312"/>
                    <a:ext cx="0" cy="89210"/>
                  </a:xfrm>
                  <a:prstGeom prst="line">
                    <a:avLst/>
                  </a:prstGeom>
                  <a:ln>
                    <a:solidFill>
                      <a:schemeClr val="bg1">
                        <a:alpha val="1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32" name="组合 231">
                  <a:extLst>
                    <a:ext uri="{FF2B5EF4-FFF2-40B4-BE49-F238E27FC236}">
                      <a16:creationId xmlns:a16="http://schemas.microsoft.com/office/drawing/2014/main" id="{E9CE0B34-654A-4C52-AD2F-D0766EC931E3}"/>
                    </a:ext>
                  </a:extLst>
                </p:cNvPr>
                <p:cNvGrpSpPr/>
                <p:nvPr/>
              </p:nvGrpSpPr>
              <p:grpSpPr>
                <a:xfrm>
                  <a:off x="2012012" y="1897063"/>
                  <a:ext cx="636587" cy="132459"/>
                  <a:chOff x="1304693" y="1897063"/>
                  <a:chExt cx="636587" cy="132459"/>
                </a:xfrm>
              </p:grpSpPr>
              <p:cxnSp>
                <p:nvCxnSpPr>
                  <p:cNvPr id="233" name="直接连接符 232">
                    <a:extLst>
                      <a:ext uri="{FF2B5EF4-FFF2-40B4-BE49-F238E27FC236}">
                        <a16:creationId xmlns:a16="http://schemas.microsoft.com/office/drawing/2014/main" id="{EED99E6F-7B28-4BAA-AD58-02AE7267BBBD}"/>
                      </a:ext>
                    </a:extLst>
                  </p:cNvPr>
                  <p:cNvCxnSpPr/>
                  <p:nvPr/>
                </p:nvCxnSpPr>
                <p:spPr>
                  <a:xfrm>
                    <a:off x="1304693" y="1897063"/>
                    <a:ext cx="0" cy="132459"/>
                  </a:xfrm>
                  <a:prstGeom prst="line">
                    <a:avLst/>
                  </a:prstGeom>
                  <a:ln>
                    <a:solidFill>
                      <a:schemeClr val="bg1">
                        <a:alpha val="1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4" name="直接连接符 233">
                    <a:extLst>
                      <a:ext uri="{FF2B5EF4-FFF2-40B4-BE49-F238E27FC236}">
                        <a16:creationId xmlns:a16="http://schemas.microsoft.com/office/drawing/2014/main" id="{ABC7CC1C-ED55-47CD-B825-3258CCDB5FD9}"/>
                      </a:ext>
                    </a:extLst>
                  </p:cNvPr>
                  <p:cNvCxnSpPr/>
                  <p:nvPr/>
                </p:nvCxnSpPr>
                <p:spPr>
                  <a:xfrm>
                    <a:off x="1375425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5" name="直接连接符 234">
                    <a:extLst>
                      <a:ext uri="{FF2B5EF4-FFF2-40B4-BE49-F238E27FC236}">
                        <a16:creationId xmlns:a16="http://schemas.microsoft.com/office/drawing/2014/main" id="{D5A31552-8138-423C-976D-A8B3B870C3B8}"/>
                      </a:ext>
                    </a:extLst>
                  </p:cNvPr>
                  <p:cNvCxnSpPr/>
                  <p:nvPr/>
                </p:nvCxnSpPr>
                <p:spPr>
                  <a:xfrm>
                    <a:off x="1446157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6" name="直接连接符 235">
                    <a:extLst>
                      <a:ext uri="{FF2B5EF4-FFF2-40B4-BE49-F238E27FC236}">
                        <a16:creationId xmlns:a16="http://schemas.microsoft.com/office/drawing/2014/main" id="{668424E0-FBDE-49F7-85B4-A6EC492985FC}"/>
                      </a:ext>
                    </a:extLst>
                  </p:cNvPr>
                  <p:cNvCxnSpPr/>
                  <p:nvPr/>
                </p:nvCxnSpPr>
                <p:spPr>
                  <a:xfrm>
                    <a:off x="1516889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7" name="直接连接符 236">
                    <a:extLst>
                      <a:ext uri="{FF2B5EF4-FFF2-40B4-BE49-F238E27FC236}">
                        <a16:creationId xmlns:a16="http://schemas.microsoft.com/office/drawing/2014/main" id="{35FF3EEF-A5A2-43C6-95AC-D9217AA4B915}"/>
                      </a:ext>
                    </a:extLst>
                  </p:cNvPr>
                  <p:cNvCxnSpPr/>
                  <p:nvPr/>
                </p:nvCxnSpPr>
                <p:spPr>
                  <a:xfrm>
                    <a:off x="1587621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8" name="直接连接符 237">
                    <a:extLst>
                      <a:ext uri="{FF2B5EF4-FFF2-40B4-BE49-F238E27FC236}">
                        <a16:creationId xmlns:a16="http://schemas.microsoft.com/office/drawing/2014/main" id="{2DB919C7-1F37-4F6B-84E7-F496A2C628B0}"/>
                      </a:ext>
                    </a:extLst>
                  </p:cNvPr>
                  <p:cNvCxnSpPr/>
                  <p:nvPr/>
                </p:nvCxnSpPr>
                <p:spPr>
                  <a:xfrm>
                    <a:off x="1658352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9" name="直接连接符 238">
                    <a:extLst>
                      <a:ext uri="{FF2B5EF4-FFF2-40B4-BE49-F238E27FC236}">
                        <a16:creationId xmlns:a16="http://schemas.microsoft.com/office/drawing/2014/main" id="{FC8D3EF1-78E4-4285-816D-1C9EDFFEDBC8}"/>
                      </a:ext>
                    </a:extLst>
                  </p:cNvPr>
                  <p:cNvCxnSpPr/>
                  <p:nvPr/>
                </p:nvCxnSpPr>
                <p:spPr>
                  <a:xfrm>
                    <a:off x="1729084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0" name="直接连接符 239">
                    <a:extLst>
                      <a:ext uri="{FF2B5EF4-FFF2-40B4-BE49-F238E27FC236}">
                        <a16:creationId xmlns:a16="http://schemas.microsoft.com/office/drawing/2014/main" id="{6C9924B8-C6F4-406A-BE24-22D943B3ED91}"/>
                      </a:ext>
                    </a:extLst>
                  </p:cNvPr>
                  <p:cNvCxnSpPr/>
                  <p:nvPr/>
                </p:nvCxnSpPr>
                <p:spPr>
                  <a:xfrm>
                    <a:off x="1799816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1" name="直接连接符 240">
                    <a:extLst>
                      <a:ext uri="{FF2B5EF4-FFF2-40B4-BE49-F238E27FC236}">
                        <a16:creationId xmlns:a16="http://schemas.microsoft.com/office/drawing/2014/main" id="{3BC9E417-0EF5-4FDD-87DA-7D3CDC7B75F8}"/>
                      </a:ext>
                    </a:extLst>
                  </p:cNvPr>
                  <p:cNvCxnSpPr/>
                  <p:nvPr/>
                </p:nvCxnSpPr>
                <p:spPr>
                  <a:xfrm>
                    <a:off x="1870548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2" name="直接连接符 241">
                    <a:extLst>
                      <a:ext uri="{FF2B5EF4-FFF2-40B4-BE49-F238E27FC236}">
                        <a16:creationId xmlns:a16="http://schemas.microsoft.com/office/drawing/2014/main" id="{81AEC069-D695-4965-B899-936B89A029AC}"/>
                      </a:ext>
                    </a:extLst>
                  </p:cNvPr>
                  <p:cNvCxnSpPr/>
                  <p:nvPr/>
                </p:nvCxnSpPr>
                <p:spPr>
                  <a:xfrm>
                    <a:off x="1941280" y="1940312"/>
                    <a:ext cx="0" cy="89210"/>
                  </a:xfrm>
                  <a:prstGeom prst="line">
                    <a:avLst/>
                  </a:prstGeom>
                  <a:ln>
                    <a:solidFill>
                      <a:schemeClr val="bg1">
                        <a:alpha val="1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08" name="组合 207">
                <a:extLst>
                  <a:ext uri="{FF2B5EF4-FFF2-40B4-BE49-F238E27FC236}">
                    <a16:creationId xmlns:a16="http://schemas.microsoft.com/office/drawing/2014/main" id="{7B9E5A60-2211-4129-A6A5-2ABABDC6AFDA}"/>
                  </a:ext>
                </a:extLst>
              </p:cNvPr>
              <p:cNvGrpSpPr/>
              <p:nvPr/>
            </p:nvGrpSpPr>
            <p:grpSpPr>
              <a:xfrm>
                <a:off x="2724094" y="1897063"/>
                <a:ext cx="1343906" cy="132459"/>
                <a:chOff x="1304693" y="1897063"/>
                <a:chExt cx="1343906" cy="132459"/>
              </a:xfrm>
            </p:grpSpPr>
            <p:grpSp>
              <p:nvGrpSpPr>
                <p:cNvPr id="209" name="组合 208">
                  <a:extLst>
                    <a:ext uri="{FF2B5EF4-FFF2-40B4-BE49-F238E27FC236}">
                      <a16:creationId xmlns:a16="http://schemas.microsoft.com/office/drawing/2014/main" id="{0251A6E4-8ED5-48CC-85B1-9EE10A630621}"/>
                    </a:ext>
                  </a:extLst>
                </p:cNvPr>
                <p:cNvGrpSpPr/>
                <p:nvPr/>
              </p:nvGrpSpPr>
              <p:grpSpPr>
                <a:xfrm>
                  <a:off x="1304693" y="1897063"/>
                  <a:ext cx="636587" cy="132459"/>
                  <a:chOff x="1304693" y="1897063"/>
                  <a:chExt cx="636587" cy="132459"/>
                </a:xfrm>
              </p:grpSpPr>
              <p:cxnSp>
                <p:nvCxnSpPr>
                  <p:cNvPr id="221" name="直接连接符 220">
                    <a:extLst>
                      <a:ext uri="{FF2B5EF4-FFF2-40B4-BE49-F238E27FC236}">
                        <a16:creationId xmlns:a16="http://schemas.microsoft.com/office/drawing/2014/main" id="{ED77D869-F423-4486-942C-B3CF10D9C7C7}"/>
                      </a:ext>
                    </a:extLst>
                  </p:cNvPr>
                  <p:cNvCxnSpPr/>
                  <p:nvPr/>
                </p:nvCxnSpPr>
                <p:spPr>
                  <a:xfrm>
                    <a:off x="1304693" y="1897063"/>
                    <a:ext cx="0" cy="132459"/>
                  </a:xfrm>
                  <a:prstGeom prst="line">
                    <a:avLst/>
                  </a:prstGeom>
                  <a:ln>
                    <a:solidFill>
                      <a:schemeClr val="bg1">
                        <a:alpha val="1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2" name="直接连接符 221">
                    <a:extLst>
                      <a:ext uri="{FF2B5EF4-FFF2-40B4-BE49-F238E27FC236}">
                        <a16:creationId xmlns:a16="http://schemas.microsoft.com/office/drawing/2014/main" id="{C8E4B2B9-0E00-47ED-943B-2CF3C9900774}"/>
                      </a:ext>
                    </a:extLst>
                  </p:cNvPr>
                  <p:cNvCxnSpPr/>
                  <p:nvPr/>
                </p:nvCxnSpPr>
                <p:spPr>
                  <a:xfrm>
                    <a:off x="1375425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3" name="直接连接符 222">
                    <a:extLst>
                      <a:ext uri="{FF2B5EF4-FFF2-40B4-BE49-F238E27FC236}">
                        <a16:creationId xmlns:a16="http://schemas.microsoft.com/office/drawing/2014/main" id="{DAEC8FF1-89BD-48C7-A84C-43485E9B9311}"/>
                      </a:ext>
                    </a:extLst>
                  </p:cNvPr>
                  <p:cNvCxnSpPr/>
                  <p:nvPr/>
                </p:nvCxnSpPr>
                <p:spPr>
                  <a:xfrm>
                    <a:off x="1446157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4" name="直接连接符 223">
                    <a:extLst>
                      <a:ext uri="{FF2B5EF4-FFF2-40B4-BE49-F238E27FC236}">
                        <a16:creationId xmlns:a16="http://schemas.microsoft.com/office/drawing/2014/main" id="{6F84765C-DE6B-423C-9CE0-155873AC7E56}"/>
                      </a:ext>
                    </a:extLst>
                  </p:cNvPr>
                  <p:cNvCxnSpPr/>
                  <p:nvPr/>
                </p:nvCxnSpPr>
                <p:spPr>
                  <a:xfrm>
                    <a:off x="1516889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5" name="直接连接符 224">
                    <a:extLst>
                      <a:ext uri="{FF2B5EF4-FFF2-40B4-BE49-F238E27FC236}">
                        <a16:creationId xmlns:a16="http://schemas.microsoft.com/office/drawing/2014/main" id="{132AFBBF-B365-411C-BDB3-644C13EDCC85}"/>
                      </a:ext>
                    </a:extLst>
                  </p:cNvPr>
                  <p:cNvCxnSpPr/>
                  <p:nvPr/>
                </p:nvCxnSpPr>
                <p:spPr>
                  <a:xfrm>
                    <a:off x="1587621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6" name="直接连接符 225">
                    <a:extLst>
                      <a:ext uri="{FF2B5EF4-FFF2-40B4-BE49-F238E27FC236}">
                        <a16:creationId xmlns:a16="http://schemas.microsoft.com/office/drawing/2014/main" id="{EA1B97BE-D129-49C2-ABCC-276A19016423}"/>
                      </a:ext>
                    </a:extLst>
                  </p:cNvPr>
                  <p:cNvCxnSpPr/>
                  <p:nvPr/>
                </p:nvCxnSpPr>
                <p:spPr>
                  <a:xfrm>
                    <a:off x="1658352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7" name="直接连接符 226">
                    <a:extLst>
                      <a:ext uri="{FF2B5EF4-FFF2-40B4-BE49-F238E27FC236}">
                        <a16:creationId xmlns:a16="http://schemas.microsoft.com/office/drawing/2014/main" id="{3ED8159F-9916-4023-B940-D25E99AFC628}"/>
                      </a:ext>
                    </a:extLst>
                  </p:cNvPr>
                  <p:cNvCxnSpPr/>
                  <p:nvPr/>
                </p:nvCxnSpPr>
                <p:spPr>
                  <a:xfrm>
                    <a:off x="1729084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8" name="直接连接符 227">
                    <a:extLst>
                      <a:ext uri="{FF2B5EF4-FFF2-40B4-BE49-F238E27FC236}">
                        <a16:creationId xmlns:a16="http://schemas.microsoft.com/office/drawing/2014/main" id="{6CE9F430-7CCC-4F87-B1AF-13CE4DF23BC0}"/>
                      </a:ext>
                    </a:extLst>
                  </p:cNvPr>
                  <p:cNvCxnSpPr/>
                  <p:nvPr/>
                </p:nvCxnSpPr>
                <p:spPr>
                  <a:xfrm>
                    <a:off x="1799816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9" name="直接连接符 228">
                    <a:extLst>
                      <a:ext uri="{FF2B5EF4-FFF2-40B4-BE49-F238E27FC236}">
                        <a16:creationId xmlns:a16="http://schemas.microsoft.com/office/drawing/2014/main" id="{0F0DC816-88BF-429D-9005-E2124EB53706}"/>
                      </a:ext>
                    </a:extLst>
                  </p:cNvPr>
                  <p:cNvCxnSpPr/>
                  <p:nvPr/>
                </p:nvCxnSpPr>
                <p:spPr>
                  <a:xfrm>
                    <a:off x="1870548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0" name="直接连接符 229">
                    <a:extLst>
                      <a:ext uri="{FF2B5EF4-FFF2-40B4-BE49-F238E27FC236}">
                        <a16:creationId xmlns:a16="http://schemas.microsoft.com/office/drawing/2014/main" id="{ACE11D1A-0A75-49B2-B793-195E636310DD}"/>
                      </a:ext>
                    </a:extLst>
                  </p:cNvPr>
                  <p:cNvCxnSpPr/>
                  <p:nvPr/>
                </p:nvCxnSpPr>
                <p:spPr>
                  <a:xfrm>
                    <a:off x="1941280" y="1940312"/>
                    <a:ext cx="0" cy="89210"/>
                  </a:xfrm>
                  <a:prstGeom prst="line">
                    <a:avLst/>
                  </a:prstGeom>
                  <a:ln>
                    <a:solidFill>
                      <a:schemeClr val="bg1">
                        <a:alpha val="1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0" name="组合 209">
                  <a:extLst>
                    <a:ext uri="{FF2B5EF4-FFF2-40B4-BE49-F238E27FC236}">
                      <a16:creationId xmlns:a16="http://schemas.microsoft.com/office/drawing/2014/main" id="{2509B327-C7C3-47D6-B6B2-ABEA0BDF4D20}"/>
                    </a:ext>
                  </a:extLst>
                </p:cNvPr>
                <p:cNvGrpSpPr/>
                <p:nvPr/>
              </p:nvGrpSpPr>
              <p:grpSpPr>
                <a:xfrm>
                  <a:off x="2012012" y="1897063"/>
                  <a:ext cx="636587" cy="132459"/>
                  <a:chOff x="1304693" y="1897063"/>
                  <a:chExt cx="636587" cy="132459"/>
                </a:xfrm>
              </p:grpSpPr>
              <p:cxnSp>
                <p:nvCxnSpPr>
                  <p:cNvPr id="211" name="直接连接符 210">
                    <a:extLst>
                      <a:ext uri="{FF2B5EF4-FFF2-40B4-BE49-F238E27FC236}">
                        <a16:creationId xmlns:a16="http://schemas.microsoft.com/office/drawing/2014/main" id="{BDA3F99E-5B2E-414E-94FB-2CEA381C9FBB}"/>
                      </a:ext>
                    </a:extLst>
                  </p:cNvPr>
                  <p:cNvCxnSpPr/>
                  <p:nvPr/>
                </p:nvCxnSpPr>
                <p:spPr>
                  <a:xfrm>
                    <a:off x="1304693" y="1897063"/>
                    <a:ext cx="0" cy="132459"/>
                  </a:xfrm>
                  <a:prstGeom prst="line">
                    <a:avLst/>
                  </a:prstGeom>
                  <a:ln>
                    <a:solidFill>
                      <a:schemeClr val="bg1">
                        <a:alpha val="1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2" name="直接连接符 211">
                    <a:extLst>
                      <a:ext uri="{FF2B5EF4-FFF2-40B4-BE49-F238E27FC236}">
                        <a16:creationId xmlns:a16="http://schemas.microsoft.com/office/drawing/2014/main" id="{A443D18C-FF3A-4E4A-8A07-D1882E97C9E0}"/>
                      </a:ext>
                    </a:extLst>
                  </p:cNvPr>
                  <p:cNvCxnSpPr/>
                  <p:nvPr/>
                </p:nvCxnSpPr>
                <p:spPr>
                  <a:xfrm>
                    <a:off x="1375425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3" name="直接连接符 212">
                    <a:extLst>
                      <a:ext uri="{FF2B5EF4-FFF2-40B4-BE49-F238E27FC236}">
                        <a16:creationId xmlns:a16="http://schemas.microsoft.com/office/drawing/2014/main" id="{B308AC16-CECB-40D5-8E41-53A0C9667D71}"/>
                      </a:ext>
                    </a:extLst>
                  </p:cNvPr>
                  <p:cNvCxnSpPr/>
                  <p:nvPr/>
                </p:nvCxnSpPr>
                <p:spPr>
                  <a:xfrm>
                    <a:off x="1446157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4" name="直接连接符 213">
                    <a:extLst>
                      <a:ext uri="{FF2B5EF4-FFF2-40B4-BE49-F238E27FC236}">
                        <a16:creationId xmlns:a16="http://schemas.microsoft.com/office/drawing/2014/main" id="{C5D0880B-102E-4322-8C53-467BAE61EFC6}"/>
                      </a:ext>
                    </a:extLst>
                  </p:cNvPr>
                  <p:cNvCxnSpPr/>
                  <p:nvPr/>
                </p:nvCxnSpPr>
                <p:spPr>
                  <a:xfrm>
                    <a:off x="1516889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5" name="直接连接符 214">
                    <a:extLst>
                      <a:ext uri="{FF2B5EF4-FFF2-40B4-BE49-F238E27FC236}">
                        <a16:creationId xmlns:a16="http://schemas.microsoft.com/office/drawing/2014/main" id="{A1F4CD7C-855F-4F9F-8755-12C48E9DB311}"/>
                      </a:ext>
                    </a:extLst>
                  </p:cNvPr>
                  <p:cNvCxnSpPr/>
                  <p:nvPr/>
                </p:nvCxnSpPr>
                <p:spPr>
                  <a:xfrm>
                    <a:off x="1587621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6" name="直接连接符 215">
                    <a:extLst>
                      <a:ext uri="{FF2B5EF4-FFF2-40B4-BE49-F238E27FC236}">
                        <a16:creationId xmlns:a16="http://schemas.microsoft.com/office/drawing/2014/main" id="{66E7C440-65D6-4B14-83A2-A4B79B315BC1}"/>
                      </a:ext>
                    </a:extLst>
                  </p:cNvPr>
                  <p:cNvCxnSpPr/>
                  <p:nvPr/>
                </p:nvCxnSpPr>
                <p:spPr>
                  <a:xfrm>
                    <a:off x="1658352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7" name="直接连接符 216">
                    <a:extLst>
                      <a:ext uri="{FF2B5EF4-FFF2-40B4-BE49-F238E27FC236}">
                        <a16:creationId xmlns:a16="http://schemas.microsoft.com/office/drawing/2014/main" id="{2FA43049-8F97-43AF-9F8D-EB9442684140}"/>
                      </a:ext>
                    </a:extLst>
                  </p:cNvPr>
                  <p:cNvCxnSpPr/>
                  <p:nvPr/>
                </p:nvCxnSpPr>
                <p:spPr>
                  <a:xfrm>
                    <a:off x="1729084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8" name="直接连接符 217">
                    <a:extLst>
                      <a:ext uri="{FF2B5EF4-FFF2-40B4-BE49-F238E27FC236}">
                        <a16:creationId xmlns:a16="http://schemas.microsoft.com/office/drawing/2014/main" id="{8907DB54-71A0-43E1-9E46-F73A8E87D349}"/>
                      </a:ext>
                    </a:extLst>
                  </p:cNvPr>
                  <p:cNvCxnSpPr/>
                  <p:nvPr/>
                </p:nvCxnSpPr>
                <p:spPr>
                  <a:xfrm>
                    <a:off x="1799816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9" name="直接连接符 218">
                    <a:extLst>
                      <a:ext uri="{FF2B5EF4-FFF2-40B4-BE49-F238E27FC236}">
                        <a16:creationId xmlns:a16="http://schemas.microsoft.com/office/drawing/2014/main" id="{254A9471-9BCB-49C6-8156-3CEA67EC0263}"/>
                      </a:ext>
                    </a:extLst>
                  </p:cNvPr>
                  <p:cNvCxnSpPr/>
                  <p:nvPr/>
                </p:nvCxnSpPr>
                <p:spPr>
                  <a:xfrm>
                    <a:off x="1870548" y="1940312"/>
                    <a:ext cx="0" cy="8921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>
                        <a:alpha val="15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0" name="直接连接符 219">
                    <a:extLst>
                      <a:ext uri="{FF2B5EF4-FFF2-40B4-BE49-F238E27FC236}">
                        <a16:creationId xmlns:a16="http://schemas.microsoft.com/office/drawing/2014/main" id="{1C5646A8-D350-49CF-B67E-13FE4B3E607D}"/>
                      </a:ext>
                    </a:extLst>
                  </p:cNvPr>
                  <p:cNvCxnSpPr/>
                  <p:nvPr/>
                </p:nvCxnSpPr>
                <p:spPr>
                  <a:xfrm>
                    <a:off x="1941280" y="1940312"/>
                    <a:ext cx="0" cy="89210"/>
                  </a:xfrm>
                  <a:prstGeom prst="line">
                    <a:avLst/>
                  </a:prstGeom>
                  <a:ln>
                    <a:solidFill>
                      <a:schemeClr val="bg1">
                        <a:alpha val="1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3C1CDC41-0767-4374-A321-86AF8C1CF26C}"/>
              </a:ext>
            </a:extLst>
          </p:cNvPr>
          <p:cNvSpPr/>
          <p:nvPr/>
        </p:nvSpPr>
        <p:spPr>
          <a:xfrm>
            <a:off x="482600" y="1270000"/>
            <a:ext cx="11195593" cy="1684973"/>
          </a:xfrm>
          <a:prstGeom prst="roundRect">
            <a:avLst>
              <a:gd name="adj" fmla="val 3272"/>
            </a:avLst>
          </a:prstGeom>
          <a:gradFill>
            <a:gsLst>
              <a:gs pos="0">
                <a:schemeClr val="accent1">
                  <a:lumMod val="7000"/>
                  <a:lumOff val="93000"/>
                </a:schemeClr>
              </a:gs>
              <a:gs pos="100000">
                <a:schemeClr val="accent2">
                  <a:lumMod val="93000"/>
                </a:schemeClr>
              </a:gs>
            </a:gsLst>
            <a:lin ang="2700000" scaled="1"/>
          </a:gradFill>
          <a:ln>
            <a:solidFill>
              <a:schemeClr val="bg1"/>
            </a:solidFill>
          </a:ln>
          <a:effectLst>
            <a:outerShdw blurRad="152400" dist="63500" dir="2700000" sx="98000" sy="98000" algn="tl" rotWithShape="0">
              <a:schemeClr val="accent2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1" name="矩形: 圆角 50">
            <a:extLst>
              <a:ext uri="{FF2B5EF4-FFF2-40B4-BE49-F238E27FC236}">
                <a16:creationId xmlns:a16="http://schemas.microsoft.com/office/drawing/2014/main" id="{20C4A3AD-FD1D-42C9-9702-1AFC4571F9B5}"/>
              </a:ext>
            </a:extLst>
          </p:cNvPr>
          <p:cNvSpPr/>
          <p:nvPr/>
        </p:nvSpPr>
        <p:spPr>
          <a:xfrm>
            <a:off x="7103087" y="1270000"/>
            <a:ext cx="2217649" cy="1674320"/>
          </a:xfrm>
          <a:prstGeom prst="roundRect">
            <a:avLst>
              <a:gd name="adj" fmla="val 3293"/>
            </a:avLst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2700000" scaled="1"/>
          </a:gradFill>
          <a:ln w="6350">
            <a:solidFill>
              <a:schemeClr val="bg1"/>
            </a:solidFill>
          </a:ln>
          <a:effectLst>
            <a:outerShdw blurRad="152400" dist="63500" dir="2700000" sx="98000" sy="98000" algn="tl" rotWithShape="0">
              <a:schemeClr val="accent4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329EB16-AD10-4506-B468-84B7866BD95F}"/>
              </a:ext>
            </a:extLst>
          </p:cNvPr>
          <p:cNvSpPr txBox="1"/>
          <p:nvPr/>
        </p:nvSpPr>
        <p:spPr>
          <a:xfrm>
            <a:off x="1054537" y="506215"/>
            <a:ext cx="3416320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484849"/>
                </a:solidFill>
                <a:latin typeface="+mn-ea"/>
              </a:rPr>
              <a:t>运营突围的四条路径</a:t>
            </a:r>
          </a:p>
        </p:txBody>
      </p:sp>
      <p:pic>
        <p:nvPicPr>
          <p:cNvPr id="6" name="Picture 2" descr="查看图片">
            <a:extLst>
              <a:ext uri="{FF2B5EF4-FFF2-40B4-BE49-F238E27FC236}">
                <a16:creationId xmlns:a16="http://schemas.microsoft.com/office/drawing/2014/main" id="{6EDE219C-61EE-453F-806D-27257472F91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69" t="13737" r="17969" b="13737"/>
          <a:stretch/>
        </p:blipFill>
        <p:spPr bwMode="auto">
          <a:xfrm>
            <a:off x="382279" y="330339"/>
            <a:ext cx="599854" cy="679116"/>
          </a:xfrm>
          <a:prstGeom prst="rect">
            <a:avLst/>
          </a:prstGeom>
          <a:noFill/>
          <a:effectLst>
            <a:outerShdw blurRad="406400" dist="292100" dir="2700000" sx="94000" sy="94000" algn="tl" rotWithShape="0">
              <a:schemeClr val="accent2">
                <a:lumMod val="50000"/>
                <a:alpha val="1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437FD949-3387-4A00-8F70-04EC0276A1FF}"/>
              </a:ext>
            </a:extLst>
          </p:cNvPr>
          <p:cNvGrpSpPr/>
          <p:nvPr/>
        </p:nvGrpSpPr>
        <p:grpSpPr>
          <a:xfrm>
            <a:off x="10331449" y="605208"/>
            <a:ext cx="1366469" cy="292077"/>
            <a:chOff x="4310346" y="365706"/>
            <a:chExt cx="1525634" cy="326098"/>
          </a:xfrm>
        </p:grpSpPr>
        <p:sp>
          <p:nvSpPr>
            <p:cNvPr id="8" name="Rectangle 3">
              <a:extLst>
                <a:ext uri="{FF2B5EF4-FFF2-40B4-BE49-F238E27FC236}">
                  <a16:creationId xmlns:a16="http://schemas.microsoft.com/office/drawing/2014/main" id="{AAA8EC45-41E9-4061-8485-9FA50E5955BE}"/>
                </a:ext>
              </a:extLst>
            </p:cNvPr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4813824" y="367618"/>
              <a:ext cx="1022156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>
                    <a:lumMod val="50000"/>
                  </a:schemeClr>
                </a:gs>
              </a:gsLst>
              <a:lin ang="0" scaled="1"/>
            </a:gra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defTabSz="1219170"/>
              <a:endParaRPr lang="en-US" altLang="zh-CN" sz="2133" dirty="0">
                <a:gradFill>
                  <a:gsLst>
                    <a:gs pos="0">
                      <a:schemeClr val="accent1">
                        <a:lumMod val="90000"/>
                        <a:lumOff val="10000"/>
                      </a:schemeClr>
                    </a:gs>
                    <a:gs pos="100000">
                      <a:schemeClr val="accent2">
                        <a:lumMod val="40000"/>
                      </a:schemeClr>
                    </a:gs>
                  </a:gsLst>
                  <a:lin ang="0" scaled="1"/>
                </a:gradFill>
                <a:latin typeface="斗鱼追光体" pitchFamily="2" charset="-122"/>
                <a:ea typeface="斗鱼追光体" pitchFamily="2" charset="-122"/>
              </a:endParaRPr>
            </a:p>
          </p:txBody>
        </p:sp>
        <p:sp>
          <p:nvSpPr>
            <p:cNvPr id="9" name="Rectangle 3">
              <a:extLst>
                <a:ext uri="{FF2B5EF4-FFF2-40B4-BE49-F238E27FC236}">
                  <a16:creationId xmlns:a16="http://schemas.microsoft.com/office/drawing/2014/main" id="{A2E3542B-E29F-4C32-8629-1067F45FEAD8}"/>
                </a:ext>
              </a:extLst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4813824" y="593534"/>
              <a:ext cx="1022156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0"/>
                    <a:lumOff val="50000"/>
                  </a:schemeClr>
                </a:gs>
                <a:gs pos="100000">
                  <a:schemeClr val="accent2">
                    <a:lumMod val="90000"/>
                  </a:schemeClr>
                </a:gs>
              </a:gsLst>
              <a:lin ang="0" scaled="1"/>
            </a:gra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defTabSz="1219170"/>
              <a:endParaRPr lang="en-US" altLang="zh-CN" sz="1600" dirty="0">
                <a:solidFill>
                  <a:srgbClr val="484849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930706A7-E260-4CBC-8E25-AAB1DCAD5A02}"/>
                </a:ext>
              </a:extLst>
            </p:cNvPr>
            <p:cNvSpPr/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>
                    <a:lumMod val="5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gradFill>
                  <a:gsLst>
                    <a:gs pos="0">
                      <a:schemeClr val="accent1">
                        <a:lumMod val="90000"/>
                        <a:lumOff val="10000"/>
                      </a:schemeClr>
                    </a:gs>
                    <a:gs pos="100000">
                      <a:schemeClr val="accent2">
                        <a:lumMod val="40000"/>
                      </a:schemeClr>
                    </a:gs>
                  </a:gsLst>
                  <a:lin ang="0" scaled="1"/>
                </a:gradFill>
                <a:latin typeface="Arial"/>
                <a:ea typeface="微软雅黑"/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58BA1E52-2ACE-4033-A771-662B9BEDA615}"/>
              </a:ext>
            </a:extLst>
          </p:cNvPr>
          <p:cNvSpPr txBox="1"/>
          <p:nvPr/>
        </p:nvSpPr>
        <p:spPr>
          <a:xfrm>
            <a:off x="1099595" y="1387372"/>
            <a:ext cx="100540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价位区间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E92ECAA-9FE0-4135-90E7-93F4F9E430E4}"/>
              </a:ext>
            </a:extLst>
          </p:cNvPr>
          <p:cNvSpPr txBox="1"/>
          <p:nvPr/>
        </p:nvSpPr>
        <p:spPr>
          <a:xfrm>
            <a:off x="1099595" y="1757930"/>
            <a:ext cx="100540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设计风格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994A9E-3C54-4EB9-9DEC-9F790FD78571}"/>
              </a:ext>
            </a:extLst>
          </p:cNvPr>
          <p:cNvSpPr txBox="1"/>
          <p:nvPr/>
        </p:nvSpPr>
        <p:spPr>
          <a:xfrm>
            <a:off x="1099595" y="2128488"/>
            <a:ext cx="100540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价值组合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A776947-8328-463C-81E4-ED437B674FBA}"/>
              </a:ext>
            </a:extLst>
          </p:cNvPr>
          <p:cNvSpPr txBox="1"/>
          <p:nvPr/>
        </p:nvSpPr>
        <p:spPr>
          <a:xfrm>
            <a:off x="1099595" y="2499046"/>
            <a:ext cx="100540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典型品牌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BE04162-5D6E-4A70-A8E0-8AA2C29C1660}"/>
              </a:ext>
            </a:extLst>
          </p:cNvPr>
          <p:cNvSpPr txBox="1"/>
          <p:nvPr/>
        </p:nvSpPr>
        <p:spPr>
          <a:xfrm>
            <a:off x="3089156" y="1418150"/>
            <a:ext cx="800219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200" dirty="0"/>
              <a:t>成本驱动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A882F5F-B993-467D-AFE8-1D26589FE576}"/>
              </a:ext>
            </a:extLst>
          </p:cNvPr>
          <p:cNvSpPr txBox="1"/>
          <p:nvPr/>
        </p:nvSpPr>
        <p:spPr>
          <a:xfrm>
            <a:off x="3089156" y="1788708"/>
            <a:ext cx="800219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200" dirty="0"/>
              <a:t>主流设计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F57CBD9-328A-4068-815E-1F9A1BE53883}"/>
              </a:ext>
            </a:extLst>
          </p:cNvPr>
          <p:cNvSpPr txBox="1"/>
          <p:nvPr/>
        </p:nvSpPr>
        <p:spPr>
          <a:xfrm>
            <a:off x="3089156" y="2159266"/>
            <a:ext cx="800219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200" dirty="0"/>
              <a:t>理性为主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0088027-4C11-40C0-B859-4D9D2A4D360D}"/>
              </a:ext>
            </a:extLst>
          </p:cNvPr>
          <p:cNvSpPr txBox="1"/>
          <p:nvPr/>
        </p:nvSpPr>
        <p:spPr>
          <a:xfrm>
            <a:off x="3243044" y="2529824"/>
            <a:ext cx="492443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200" dirty="0"/>
              <a:t>小米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4CD3FF0E-F715-4A77-964B-1174C82D75CB}"/>
              </a:ext>
            </a:extLst>
          </p:cNvPr>
          <p:cNvSpPr txBox="1"/>
          <p:nvPr/>
        </p:nvSpPr>
        <p:spPr>
          <a:xfrm>
            <a:off x="5459926" y="1418150"/>
            <a:ext cx="800219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200" dirty="0"/>
              <a:t>消费区间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9199B48-3303-4292-BEBD-3AA28A8B0261}"/>
              </a:ext>
            </a:extLst>
          </p:cNvPr>
          <p:cNvSpPr txBox="1"/>
          <p:nvPr/>
        </p:nvSpPr>
        <p:spPr>
          <a:xfrm>
            <a:off x="5459926" y="1788708"/>
            <a:ext cx="800219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200" dirty="0"/>
              <a:t>设计突围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926FA471-72E6-40CE-BB9B-0D21BB0FBF93}"/>
              </a:ext>
            </a:extLst>
          </p:cNvPr>
          <p:cNvSpPr txBox="1"/>
          <p:nvPr/>
        </p:nvSpPr>
        <p:spPr>
          <a:xfrm>
            <a:off x="5459926" y="2159266"/>
            <a:ext cx="800219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200" dirty="0"/>
              <a:t>价值匹配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10E6FACA-8EA5-4404-AA24-482EB537E04A}"/>
              </a:ext>
            </a:extLst>
          </p:cNvPr>
          <p:cNvSpPr txBox="1"/>
          <p:nvPr/>
        </p:nvSpPr>
        <p:spPr>
          <a:xfrm>
            <a:off x="5614615" y="2529824"/>
            <a:ext cx="490840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1200" dirty="0"/>
              <a:t>B&amp;0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75E61F8-853A-4E32-9E0C-5A55FAEF4D75}"/>
              </a:ext>
            </a:extLst>
          </p:cNvPr>
          <p:cNvSpPr txBox="1"/>
          <p:nvPr/>
        </p:nvSpPr>
        <p:spPr>
          <a:xfrm>
            <a:off x="7811802" y="1418150"/>
            <a:ext cx="800219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200" dirty="0"/>
              <a:t>消费区间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A1636A3C-97BC-4BC1-9EF0-EAE73CE5D727}"/>
              </a:ext>
            </a:extLst>
          </p:cNvPr>
          <p:cNvSpPr txBox="1"/>
          <p:nvPr/>
        </p:nvSpPr>
        <p:spPr>
          <a:xfrm>
            <a:off x="7811802" y="1788708"/>
            <a:ext cx="800219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200" dirty="0"/>
              <a:t>设计差异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D8E6A63-8A28-45F5-8145-F6DC6257025D}"/>
              </a:ext>
            </a:extLst>
          </p:cNvPr>
          <p:cNvSpPr txBox="1"/>
          <p:nvPr/>
        </p:nvSpPr>
        <p:spPr>
          <a:xfrm>
            <a:off x="7811802" y="2159266"/>
            <a:ext cx="800219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200" dirty="0"/>
              <a:t>感性为主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5061F1F3-E281-4A41-ADD4-216B07C6C2D9}"/>
              </a:ext>
            </a:extLst>
          </p:cNvPr>
          <p:cNvSpPr txBox="1"/>
          <p:nvPr/>
        </p:nvSpPr>
        <p:spPr>
          <a:xfrm>
            <a:off x="7909585" y="2529824"/>
            <a:ext cx="604653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1200" dirty="0"/>
              <a:t>Beats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A23D2990-3B7C-4995-ABF3-60079F82CBE4}"/>
              </a:ext>
            </a:extLst>
          </p:cNvPr>
          <p:cNvSpPr txBox="1"/>
          <p:nvPr/>
        </p:nvSpPr>
        <p:spPr>
          <a:xfrm>
            <a:off x="10173125" y="1418150"/>
            <a:ext cx="800219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200" dirty="0"/>
              <a:t>价格匹配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A20DB917-4A7A-4D0A-9B20-5EC404B5A58F}"/>
              </a:ext>
            </a:extLst>
          </p:cNvPr>
          <p:cNvSpPr txBox="1"/>
          <p:nvPr/>
        </p:nvSpPr>
        <p:spPr>
          <a:xfrm>
            <a:off x="10173125" y="1788708"/>
            <a:ext cx="800219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200" dirty="0"/>
              <a:t>主流设计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9A424D8A-015D-43B1-9378-077EA2D6AF28}"/>
              </a:ext>
            </a:extLst>
          </p:cNvPr>
          <p:cNvSpPr txBox="1"/>
          <p:nvPr/>
        </p:nvSpPr>
        <p:spPr>
          <a:xfrm>
            <a:off x="10173125" y="2159266"/>
            <a:ext cx="800219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200" dirty="0"/>
              <a:t>理性为主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AE5316D2-6DC4-49F5-9488-5571077C915B}"/>
              </a:ext>
            </a:extLst>
          </p:cNvPr>
          <p:cNvSpPr txBox="1"/>
          <p:nvPr/>
        </p:nvSpPr>
        <p:spPr>
          <a:xfrm>
            <a:off x="10281327" y="2529824"/>
            <a:ext cx="583814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1200" dirty="0"/>
              <a:t>BOSE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90146BA3-677F-42EA-B81D-0E9D86157F13}"/>
              </a:ext>
            </a:extLst>
          </p:cNvPr>
          <p:cNvSpPr txBox="1"/>
          <p:nvPr/>
        </p:nvSpPr>
        <p:spPr>
          <a:xfrm>
            <a:off x="2986564" y="3249744"/>
            <a:ext cx="100540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成本路径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2DCAF52B-28B3-43CF-AE93-8D754E4E163E}"/>
              </a:ext>
            </a:extLst>
          </p:cNvPr>
          <p:cNvSpPr txBox="1"/>
          <p:nvPr/>
        </p:nvSpPr>
        <p:spPr>
          <a:xfrm>
            <a:off x="5357334" y="3249744"/>
            <a:ext cx="100540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格调路径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E69641B4-E336-437B-B30D-B325494ED748}"/>
              </a:ext>
            </a:extLst>
          </p:cNvPr>
          <p:cNvSpPr txBox="1"/>
          <p:nvPr/>
        </p:nvSpPr>
        <p:spPr>
          <a:xfrm>
            <a:off x="7709210" y="3249744"/>
            <a:ext cx="100540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潮流路径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20477276-1A03-4E30-B5DD-933904CE108B}"/>
              </a:ext>
            </a:extLst>
          </p:cNvPr>
          <p:cNvSpPr txBox="1"/>
          <p:nvPr/>
        </p:nvSpPr>
        <p:spPr>
          <a:xfrm>
            <a:off x="10070533" y="3249744"/>
            <a:ext cx="100540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性能路径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9EF3F556-5E21-4F7B-B528-E33661475B3B}"/>
              </a:ext>
            </a:extLst>
          </p:cNvPr>
          <p:cNvSpPr txBox="1"/>
          <p:nvPr/>
        </p:nvSpPr>
        <p:spPr>
          <a:xfrm>
            <a:off x="2550547" y="4172304"/>
            <a:ext cx="1877437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要首先保障产品的性价比</a:t>
            </a:r>
            <a:endParaRPr lang="zh-CN" altLang="en-US" sz="1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E6BE9F74-3F63-42D8-B295-751A32D0D009}"/>
              </a:ext>
            </a:extLst>
          </p:cNvPr>
          <p:cNvSpPr txBox="1"/>
          <p:nvPr/>
        </p:nvSpPr>
        <p:spPr>
          <a:xfrm>
            <a:off x="2525805" y="4600501"/>
            <a:ext cx="1926921" cy="1411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21917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  <a:cs typeface="+mn-cs"/>
              </a:rPr>
              <a:t>在平价的基础上，做好性能和外观。成本导向是第一要素，苛求性能和设计是不允许的。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</a:rPr>
              <a:t>不适合公司平台的定位标准，调性不符。</a:t>
            </a:r>
            <a:endParaRPr lang="zh-CN" altLang="en-US" sz="12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FF244CEE-90F0-4570-AA57-49D1864E3AF8}"/>
              </a:ext>
            </a:extLst>
          </p:cNvPr>
          <p:cNvSpPr txBox="1"/>
          <p:nvPr/>
        </p:nvSpPr>
        <p:spPr>
          <a:xfrm>
            <a:off x="4998261" y="4172304"/>
            <a:ext cx="1723549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首要保障的是产品设计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56E70A7E-08CB-4B27-A4A3-AA9241CACEA2}"/>
              </a:ext>
            </a:extLst>
          </p:cNvPr>
          <p:cNvSpPr txBox="1"/>
          <p:nvPr/>
        </p:nvSpPr>
        <p:spPr>
          <a:xfrm>
            <a:off x="4896575" y="4600501"/>
            <a:ext cx="1926921" cy="16328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21917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  <a:cs typeface="+mn-cs"/>
              </a:rPr>
              <a:t>耳机本身是一个具备佩戴装饰属性的产品，外观颜值就是差异价值。格调类的产品，设计风范是最高追求，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cs"/>
              </a:rPr>
              <a:t>但平台用户大多为资深数码用户，仅靠设计难以触达。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58E00411-AC33-4286-B6FF-BD7A3E35AFD7}"/>
              </a:ext>
            </a:extLst>
          </p:cNvPr>
          <p:cNvSpPr txBox="1"/>
          <p:nvPr/>
        </p:nvSpPr>
        <p:spPr>
          <a:xfrm>
            <a:off x="7273193" y="4172304"/>
            <a:ext cx="1877437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需要设计和感性价值并重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A6A0D5A2-BEA8-47EC-88BD-8604670D2801}"/>
              </a:ext>
            </a:extLst>
          </p:cNvPr>
          <p:cNvSpPr txBox="1"/>
          <p:nvPr/>
        </p:nvSpPr>
        <p:spPr>
          <a:xfrm>
            <a:off x="7248451" y="4600501"/>
            <a:ext cx="1926921" cy="1411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21917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  <a:cs typeface="+mn-cs"/>
              </a:rPr>
              <a:t>既要是颜值派，也要是实力派。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  <a:cs typeface="+mn-cs"/>
              </a:rPr>
              <a:t>Beats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  <a:cs typeface="+mn-cs"/>
              </a:rPr>
              <a:t>虽然早期被诟病音质，但被苹果收购后，整体体验还是过硬的。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n-ea"/>
                <a:cs typeface="+mn-cs"/>
              </a:rPr>
              <a:t>与平台用户需求高度重合，适合作为主要突围方向。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790FDB86-E2EE-4CB8-8D0D-C63D7CB10C89}"/>
              </a:ext>
            </a:extLst>
          </p:cNvPr>
          <p:cNvSpPr txBox="1"/>
          <p:nvPr/>
        </p:nvSpPr>
        <p:spPr>
          <a:xfrm>
            <a:off x="9634516" y="4172304"/>
            <a:ext cx="1877437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必须以理性价值为突破点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1AEE2599-4853-4953-A55B-7E696ABF6E8A}"/>
              </a:ext>
            </a:extLst>
          </p:cNvPr>
          <p:cNvSpPr txBox="1"/>
          <p:nvPr/>
        </p:nvSpPr>
        <p:spPr>
          <a:xfrm>
            <a:off x="9609774" y="4600501"/>
            <a:ext cx="1926921" cy="524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21917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cs"/>
              </a:rPr>
              <a:t>没有极致功能、创新体验，这条路走不通</a:t>
            </a:r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。</a:t>
            </a:r>
            <a:endParaRPr lang="en-US" altLang="zh-CN" sz="1200" dirty="0">
              <a:solidFill>
                <a:schemeClr val="accent1"/>
              </a:solidFill>
              <a:latin typeface="+mn-ea"/>
            </a:endParaRPr>
          </a:p>
        </p:txBody>
      </p:sp>
      <p:pic>
        <p:nvPicPr>
          <p:cNvPr id="64" name="Picture 2" descr="查看图片">
            <a:extLst>
              <a:ext uri="{FF2B5EF4-FFF2-40B4-BE49-F238E27FC236}">
                <a16:creationId xmlns:a16="http://schemas.microsoft.com/office/drawing/2014/main" id="{00727375-02D0-4BC7-BC76-686C7E16C1E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819" t="10171" r="14819" b="10171"/>
          <a:stretch/>
        </p:blipFill>
        <p:spPr bwMode="auto">
          <a:xfrm>
            <a:off x="11001375" y="5531245"/>
            <a:ext cx="987800" cy="1118322"/>
          </a:xfrm>
          <a:prstGeom prst="rect">
            <a:avLst/>
          </a:prstGeom>
          <a:noFill/>
          <a:effectLst>
            <a:outerShdw blurRad="406400" dist="381000" dir="2700000" sx="94000" sy="94000" algn="tl" rotWithShape="0">
              <a:schemeClr val="accent2">
                <a:lumMod val="25000"/>
                <a:alpha val="23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查看图片">
            <a:extLst>
              <a:ext uri="{FF2B5EF4-FFF2-40B4-BE49-F238E27FC236}">
                <a16:creationId xmlns:a16="http://schemas.microsoft.com/office/drawing/2014/main" id="{5FE5C956-89EB-48DC-BFE7-D0A493F390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805" t="10155" r="14805" b="10155"/>
          <a:stretch/>
        </p:blipFill>
        <p:spPr bwMode="auto">
          <a:xfrm>
            <a:off x="373416" y="3557453"/>
            <a:ext cx="2202144" cy="2493126"/>
          </a:xfrm>
          <a:prstGeom prst="rect">
            <a:avLst/>
          </a:prstGeom>
          <a:noFill/>
          <a:effectLst>
            <a:outerShdw blurRad="406400" dist="381000" dir="2700000" sx="94000" sy="94000" algn="tl" rotWithShape="0">
              <a:schemeClr val="accent2">
                <a:lumMod val="25000"/>
                <a:alpha val="23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7" name="组合 66">
            <a:extLst>
              <a:ext uri="{FF2B5EF4-FFF2-40B4-BE49-F238E27FC236}">
                <a16:creationId xmlns:a16="http://schemas.microsoft.com/office/drawing/2014/main" id="{F3C50AE8-26A9-4A12-9E97-C65EC0478634}"/>
              </a:ext>
            </a:extLst>
          </p:cNvPr>
          <p:cNvGrpSpPr/>
          <p:nvPr/>
        </p:nvGrpSpPr>
        <p:grpSpPr>
          <a:xfrm>
            <a:off x="3434224" y="3142443"/>
            <a:ext cx="110082" cy="553156"/>
            <a:chOff x="3438948" y="3131221"/>
            <a:chExt cx="110082" cy="553156"/>
          </a:xfrm>
        </p:grpSpPr>
        <p:sp>
          <p:nvSpPr>
            <p:cNvPr id="65" name="等腰三角形 64">
              <a:extLst>
                <a:ext uri="{FF2B5EF4-FFF2-40B4-BE49-F238E27FC236}">
                  <a16:creationId xmlns:a16="http://schemas.microsoft.com/office/drawing/2014/main" id="{1B7D6310-65A2-404E-A8E7-4007270237D7}"/>
                </a:ext>
              </a:extLst>
            </p:cNvPr>
            <p:cNvSpPr/>
            <p:nvPr/>
          </p:nvSpPr>
          <p:spPr>
            <a:xfrm>
              <a:off x="3438948" y="3131221"/>
              <a:ext cx="110082" cy="94898"/>
            </a:xfrm>
            <a:prstGeom prst="triangl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6" name="等腰三角形 65">
              <a:extLst>
                <a:ext uri="{FF2B5EF4-FFF2-40B4-BE49-F238E27FC236}">
                  <a16:creationId xmlns:a16="http://schemas.microsoft.com/office/drawing/2014/main" id="{43D3159D-9634-4A50-A4A7-73D47FF204C2}"/>
                </a:ext>
              </a:extLst>
            </p:cNvPr>
            <p:cNvSpPr/>
            <p:nvPr/>
          </p:nvSpPr>
          <p:spPr>
            <a:xfrm flipV="1">
              <a:off x="3438948" y="3589479"/>
              <a:ext cx="110082" cy="94898"/>
            </a:xfrm>
            <a:prstGeom prst="triangl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B5B01D96-8BD5-4E23-8A01-1176718E3510}"/>
              </a:ext>
            </a:extLst>
          </p:cNvPr>
          <p:cNvGrpSpPr/>
          <p:nvPr/>
        </p:nvGrpSpPr>
        <p:grpSpPr>
          <a:xfrm>
            <a:off x="10518193" y="3142443"/>
            <a:ext cx="110082" cy="553156"/>
            <a:chOff x="3438948" y="3131221"/>
            <a:chExt cx="110082" cy="553156"/>
          </a:xfrm>
        </p:grpSpPr>
        <p:sp>
          <p:nvSpPr>
            <p:cNvPr id="69" name="等腰三角形 68">
              <a:extLst>
                <a:ext uri="{FF2B5EF4-FFF2-40B4-BE49-F238E27FC236}">
                  <a16:creationId xmlns:a16="http://schemas.microsoft.com/office/drawing/2014/main" id="{8465F857-39D5-42D5-9567-C33E6296D32A}"/>
                </a:ext>
              </a:extLst>
            </p:cNvPr>
            <p:cNvSpPr/>
            <p:nvPr/>
          </p:nvSpPr>
          <p:spPr>
            <a:xfrm>
              <a:off x="3438948" y="3131221"/>
              <a:ext cx="110082" cy="94898"/>
            </a:xfrm>
            <a:prstGeom prst="triangl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0" name="等腰三角形 69">
              <a:extLst>
                <a:ext uri="{FF2B5EF4-FFF2-40B4-BE49-F238E27FC236}">
                  <a16:creationId xmlns:a16="http://schemas.microsoft.com/office/drawing/2014/main" id="{4EA36B81-4010-4795-B8A0-FCA67F13EB1B}"/>
                </a:ext>
              </a:extLst>
            </p:cNvPr>
            <p:cNvSpPr/>
            <p:nvPr/>
          </p:nvSpPr>
          <p:spPr>
            <a:xfrm flipV="1">
              <a:off x="3438948" y="3589479"/>
              <a:ext cx="110082" cy="94898"/>
            </a:xfrm>
            <a:prstGeom prst="triangl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F161CD26-7964-4AF9-8AFC-852D6D8F8220}"/>
              </a:ext>
            </a:extLst>
          </p:cNvPr>
          <p:cNvGrpSpPr/>
          <p:nvPr/>
        </p:nvGrpSpPr>
        <p:grpSpPr>
          <a:xfrm>
            <a:off x="8156870" y="3142443"/>
            <a:ext cx="110082" cy="553156"/>
            <a:chOff x="3438948" y="3131221"/>
            <a:chExt cx="110082" cy="553156"/>
          </a:xfrm>
        </p:grpSpPr>
        <p:sp>
          <p:nvSpPr>
            <p:cNvPr id="77" name="等腰三角形 76">
              <a:extLst>
                <a:ext uri="{FF2B5EF4-FFF2-40B4-BE49-F238E27FC236}">
                  <a16:creationId xmlns:a16="http://schemas.microsoft.com/office/drawing/2014/main" id="{A989E37D-D6A1-474E-8442-9A047F04A4A4}"/>
                </a:ext>
              </a:extLst>
            </p:cNvPr>
            <p:cNvSpPr/>
            <p:nvPr/>
          </p:nvSpPr>
          <p:spPr>
            <a:xfrm>
              <a:off x="3438948" y="3131221"/>
              <a:ext cx="110082" cy="94898"/>
            </a:xfrm>
            <a:prstGeom prst="triangl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8" name="等腰三角形 77">
              <a:extLst>
                <a:ext uri="{FF2B5EF4-FFF2-40B4-BE49-F238E27FC236}">
                  <a16:creationId xmlns:a16="http://schemas.microsoft.com/office/drawing/2014/main" id="{3A4B527B-CBC8-474C-A9B3-EE1119DCDBDF}"/>
                </a:ext>
              </a:extLst>
            </p:cNvPr>
            <p:cNvSpPr/>
            <p:nvPr/>
          </p:nvSpPr>
          <p:spPr>
            <a:xfrm flipV="1">
              <a:off x="3438948" y="3589479"/>
              <a:ext cx="110082" cy="94898"/>
            </a:xfrm>
            <a:prstGeom prst="triangl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0A6C6F1E-0088-42DF-8C6C-3A89A79A1E3E}"/>
              </a:ext>
            </a:extLst>
          </p:cNvPr>
          <p:cNvGrpSpPr/>
          <p:nvPr/>
        </p:nvGrpSpPr>
        <p:grpSpPr>
          <a:xfrm>
            <a:off x="5804994" y="3142443"/>
            <a:ext cx="110082" cy="553156"/>
            <a:chOff x="3438948" y="3131221"/>
            <a:chExt cx="110082" cy="553156"/>
          </a:xfrm>
        </p:grpSpPr>
        <p:sp>
          <p:nvSpPr>
            <p:cNvPr id="81" name="等腰三角形 80">
              <a:extLst>
                <a:ext uri="{FF2B5EF4-FFF2-40B4-BE49-F238E27FC236}">
                  <a16:creationId xmlns:a16="http://schemas.microsoft.com/office/drawing/2014/main" id="{D23EB829-DCC4-4BEE-9874-35A5611307F7}"/>
                </a:ext>
              </a:extLst>
            </p:cNvPr>
            <p:cNvSpPr/>
            <p:nvPr/>
          </p:nvSpPr>
          <p:spPr>
            <a:xfrm>
              <a:off x="3438948" y="3131221"/>
              <a:ext cx="110082" cy="94898"/>
            </a:xfrm>
            <a:prstGeom prst="triangl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2" name="等腰三角形 81">
              <a:extLst>
                <a:ext uri="{FF2B5EF4-FFF2-40B4-BE49-F238E27FC236}">
                  <a16:creationId xmlns:a16="http://schemas.microsoft.com/office/drawing/2014/main" id="{9F688A1E-140B-4324-B249-36C8F7EA2415}"/>
                </a:ext>
              </a:extLst>
            </p:cNvPr>
            <p:cNvSpPr/>
            <p:nvPr/>
          </p:nvSpPr>
          <p:spPr>
            <a:xfrm flipV="1">
              <a:off x="3438948" y="3589479"/>
              <a:ext cx="110082" cy="94898"/>
            </a:xfrm>
            <a:prstGeom prst="triangl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cxnSp>
        <p:nvCxnSpPr>
          <p:cNvPr id="304" name="直接连接符 303">
            <a:extLst>
              <a:ext uri="{FF2B5EF4-FFF2-40B4-BE49-F238E27FC236}">
                <a16:creationId xmlns:a16="http://schemas.microsoft.com/office/drawing/2014/main" id="{83A051C0-9CE7-44F0-AA4F-AFD208180C0F}"/>
              </a:ext>
            </a:extLst>
          </p:cNvPr>
          <p:cNvCxnSpPr/>
          <p:nvPr/>
        </p:nvCxnSpPr>
        <p:spPr>
          <a:xfrm>
            <a:off x="963242" y="1741928"/>
            <a:ext cx="10234309" cy="0"/>
          </a:xfrm>
          <a:prstGeom prst="line">
            <a:avLst/>
          </a:prstGeom>
          <a:ln>
            <a:solidFill>
              <a:schemeClr val="bg1">
                <a:lumMod val="75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6" name="直接连接符 305">
            <a:extLst>
              <a:ext uri="{FF2B5EF4-FFF2-40B4-BE49-F238E27FC236}">
                <a16:creationId xmlns:a16="http://schemas.microsoft.com/office/drawing/2014/main" id="{44EACAB6-1DF3-45F0-904C-A0C2B5A2A52D}"/>
              </a:ext>
            </a:extLst>
          </p:cNvPr>
          <p:cNvCxnSpPr/>
          <p:nvPr/>
        </p:nvCxnSpPr>
        <p:spPr>
          <a:xfrm>
            <a:off x="963242" y="2112486"/>
            <a:ext cx="10234309" cy="0"/>
          </a:xfrm>
          <a:prstGeom prst="line">
            <a:avLst/>
          </a:prstGeom>
          <a:ln>
            <a:solidFill>
              <a:schemeClr val="bg1">
                <a:lumMod val="75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" name="直接连接符 306">
            <a:extLst>
              <a:ext uri="{FF2B5EF4-FFF2-40B4-BE49-F238E27FC236}">
                <a16:creationId xmlns:a16="http://schemas.microsoft.com/office/drawing/2014/main" id="{A3F318A5-2353-4B18-A80C-1975138CABDA}"/>
              </a:ext>
            </a:extLst>
          </p:cNvPr>
          <p:cNvCxnSpPr/>
          <p:nvPr/>
        </p:nvCxnSpPr>
        <p:spPr>
          <a:xfrm>
            <a:off x="963242" y="2483044"/>
            <a:ext cx="10234309" cy="0"/>
          </a:xfrm>
          <a:prstGeom prst="line">
            <a:avLst/>
          </a:prstGeom>
          <a:ln>
            <a:solidFill>
              <a:schemeClr val="bg1">
                <a:lumMod val="75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FB9A04BD-1477-443B-B4DA-4C4DB45F6060}"/>
              </a:ext>
            </a:extLst>
          </p:cNvPr>
          <p:cNvGrpSpPr/>
          <p:nvPr/>
        </p:nvGrpSpPr>
        <p:grpSpPr>
          <a:xfrm>
            <a:off x="8599009" y="1022213"/>
            <a:ext cx="800219" cy="766232"/>
            <a:chOff x="7814565" y="472017"/>
            <a:chExt cx="800219" cy="766232"/>
          </a:xfrm>
        </p:grpSpPr>
        <p:sp>
          <p:nvSpPr>
            <p:cNvPr id="102" name="对话气泡: 椭圆形 101">
              <a:extLst>
                <a:ext uri="{FF2B5EF4-FFF2-40B4-BE49-F238E27FC236}">
                  <a16:creationId xmlns:a16="http://schemas.microsoft.com/office/drawing/2014/main" id="{EE45AFE3-0B56-4E45-BC3C-55715EF1A88A}"/>
                </a:ext>
              </a:extLst>
            </p:cNvPr>
            <p:cNvSpPr/>
            <p:nvPr/>
          </p:nvSpPr>
          <p:spPr>
            <a:xfrm>
              <a:off x="7831558" y="472017"/>
              <a:ext cx="766232" cy="766232"/>
            </a:xfrm>
            <a:prstGeom prst="wedgeEllipseCallout">
              <a:avLst>
                <a:gd name="adj1" fmla="val -46980"/>
                <a:gd name="adj2" fmla="val 65253"/>
              </a:avLst>
            </a:prstGeom>
            <a:gradFill>
              <a:gsLst>
                <a:gs pos="0">
                  <a:schemeClr val="accent4">
                    <a:lumMod val="90000"/>
                    <a:lumOff val="10000"/>
                  </a:schemeClr>
                </a:gs>
                <a:gs pos="100000">
                  <a:schemeClr val="accent4">
                    <a:lumMod val="75000"/>
                  </a:schemeClr>
                </a:gs>
              </a:gsLst>
              <a:lin ang="2700000" scaled="1"/>
            </a:gradFill>
            <a:ln w="6350">
              <a:solidFill>
                <a:schemeClr val="bg1"/>
              </a:solidFill>
            </a:ln>
            <a:effectLst>
              <a:outerShdw blurRad="152400" dist="63500" dir="2700000" sx="98000" sy="98000" algn="tl" rotWithShape="0">
                <a:schemeClr val="accent4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DB02B0C1-C097-4009-A08B-A49A32C0641C}"/>
                </a:ext>
              </a:extLst>
            </p:cNvPr>
            <p:cNvSpPr txBox="1"/>
            <p:nvPr/>
          </p:nvSpPr>
          <p:spPr>
            <a:xfrm>
              <a:off x="7814565" y="615226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+mj-ea"/>
                  <a:ea typeface="+mj-ea"/>
                </a:rPr>
                <a:t>主要</a:t>
              </a:r>
              <a:endParaRPr lang="en-US" altLang="zh-CN" sz="1200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+mj-ea"/>
                  <a:ea typeface="+mj-ea"/>
                </a:rPr>
                <a:t>突围方向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831654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55A441B-0EEB-4511-8201-0188BA11AC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94" r="2094"/>
          <a:stretch/>
        </p:blipFill>
        <p:spPr>
          <a:xfrm>
            <a:off x="0" y="0"/>
            <a:ext cx="12192000" cy="686685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EDC266E5-E138-484D-A4B8-19B97B18BD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97795" y="2808659"/>
            <a:ext cx="1965475" cy="1965472"/>
          </a:xfrm>
          <a:prstGeom prst="roundRect">
            <a:avLst>
              <a:gd name="adj" fmla="val 4419"/>
            </a:avLst>
          </a:prstGeom>
          <a:ln w="38100">
            <a:solidFill>
              <a:sysClr val="window" lastClr="FFFFFF">
                <a:lumMod val="95000"/>
              </a:sysClr>
            </a:solidFill>
          </a:ln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C6EDFD0-3E4C-4446-8C1C-55284A8B72C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9199" y="2878667"/>
            <a:ext cx="1862666" cy="1862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561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9D3A5B1-D34E-356A-6B4C-CBC0DE1CD17A}"/>
              </a:ext>
            </a:extLst>
          </p:cNvPr>
          <p:cNvSpPr txBox="1"/>
          <p:nvPr/>
        </p:nvSpPr>
        <p:spPr>
          <a:xfrm>
            <a:off x="679091" y="5192862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0016969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Moderate&quot;,&quot;Name&quot;:&quot;适中&quot;,&quot;Kind&quot;:&quot;System&quot;,&quot;OldGuidesSetting&quot;:{&quot;HeaderHeight&quot;:13.0,&quot;FooterHeight&quot;:6.0,&quot;SideMargin&quot;:4.0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238;#157450;#17238;#100095;#384912;#368956;#16834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8818;#394157;#153220;#394161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heme/theme1.xml><?xml version="1.0" encoding="utf-8"?>
<a:theme xmlns:a="http://schemas.openxmlformats.org/drawingml/2006/main" name="PPT竞技场 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65EC6"/>
      </a:accent1>
      <a:accent2>
        <a:srgbClr val="C0D0FA"/>
      </a:accent2>
      <a:accent3>
        <a:srgbClr val="A5A5A5"/>
      </a:accent3>
      <a:accent4>
        <a:srgbClr val="FF9935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PPOSans">
      <a:majorFont>
        <a:latin typeface="OPPOSans H"/>
        <a:ea typeface="OPPOSans H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2623</TotalTime>
  <Words>537</Words>
  <Application>Microsoft Office PowerPoint</Application>
  <PresentationFormat>宽屏</PresentationFormat>
  <Paragraphs>111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OPPOSans L</vt:lpstr>
      <vt:lpstr>OPPOSans R</vt:lpstr>
      <vt:lpstr>Arial</vt:lpstr>
      <vt:lpstr>斗鱼追光体</vt:lpstr>
      <vt:lpstr>OPPOSans H</vt:lpstr>
      <vt:lpstr>PPT竞技场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简约清新插画风年终述职报告ppt模板</dc:title>
  <dc:creator>PPT竞技场</dc:creator>
  <cp:keywords>51PPT模板网</cp:keywords>
  <dc:description>www.51pptmoban.com</dc:description>
  <cp:lastModifiedBy>Win user</cp:lastModifiedBy>
  <cp:revision>66</cp:revision>
  <dcterms:created xsi:type="dcterms:W3CDTF">2022-10-18T13:09:55Z</dcterms:created>
  <dcterms:modified xsi:type="dcterms:W3CDTF">2022-11-09T14:00:33Z</dcterms:modified>
</cp:coreProperties>
</file>