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9"/>
  </p:notesMasterIdLst>
  <p:handoutMasterIdLst>
    <p:handoutMasterId r:id="rId10"/>
  </p:handoutMasterIdLst>
  <p:sldIdLst>
    <p:sldId id="1015" r:id="rId3"/>
    <p:sldId id="1021" r:id="rId4"/>
    <p:sldId id="993" r:id="rId5"/>
    <p:sldId id="973" r:id="rId6"/>
    <p:sldId id="1016" r:id="rId7"/>
    <p:sldId id="1022" r:id="rId8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8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295" userDrawn="1">
          <p15:clr>
            <a:srgbClr val="A4A3A4"/>
          </p15:clr>
        </p15:guide>
        <p15:guide id="4" pos="5443" userDrawn="1">
          <p15:clr>
            <a:srgbClr val="A4A3A4"/>
          </p15:clr>
        </p15:guide>
        <p15:guide id="5" orient="horz" pos="486" userDrawn="1">
          <p15:clr>
            <a:srgbClr val="A4A3A4"/>
          </p15:clr>
        </p15:guide>
        <p15:guide id="6" orient="horz" pos="528" userDrawn="1">
          <p15:clr>
            <a:srgbClr val="A4A3A4"/>
          </p15:clr>
        </p15:guide>
        <p15:guide id="7" orient="horz" pos="2958" userDrawn="1">
          <p15:clr>
            <a:srgbClr val="A4A3A4"/>
          </p15:clr>
        </p15:guide>
        <p15:guide id="8" orient="horz" pos="28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9A71"/>
    <a:srgbClr val="D5B293"/>
    <a:srgbClr val="906238"/>
    <a:srgbClr val="1E1E1E"/>
    <a:srgbClr val="272727"/>
    <a:srgbClr val="F5FFFF"/>
    <a:srgbClr val="FFF9F5"/>
    <a:srgbClr val="FBFDF7"/>
    <a:srgbClr val="FAFAFA"/>
    <a:srgbClr val="EFFD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00" autoAdjust="0"/>
    <p:restoredTop sz="49635" autoAdjust="0"/>
  </p:normalViewPr>
  <p:slideViewPr>
    <p:cSldViewPr snapToGrid="0" snapToObjects="1">
      <p:cViewPr>
        <p:scale>
          <a:sx n="100" d="100"/>
          <a:sy n="100" d="100"/>
        </p:scale>
        <p:origin x="690" y="276"/>
      </p:cViewPr>
      <p:guideLst>
        <p:guide orient="horz" pos="1688"/>
        <p:guide pos="2880"/>
        <p:guide pos="295"/>
        <p:guide pos="5443"/>
        <p:guide orient="horz" pos="486"/>
        <p:guide orient="horz" pos="528"/>
        <p:guide orient="horz" pos="2958"/>
        <p:guide orient="horz" pos="28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020957423339952E-2"/>
          <c:y val="8.3213663196995871E-2"/>
          <c:w val="0.92995808515332012"/>
          <c:h val="0.786922034669961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5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36-4853-A950-CD2BF64482A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36-4853-A950-CD2BF64482A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alpha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36-4853-A950-CD2BF64482A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>
                  <a:alpha val="7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36-4853-A950-CD2BF64482A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alpha val="7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836-4853-A950-CD2BF64482A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836-4853-A950-CD2BF64482A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平台投放</c:v>
                </c:pt>
                <c:pt idx="1">
                  <c:v>物流费用</c:v>
                </c:pt>
                <c:pt idx="2">
                  <c:v>广告费</c:v>
                </c:pt>
                <c:pt idx="3">
                  <c:v>FBA仓储费</c:v>
                </c:pt>
                <c:pt idx="4">
                  <c:v>促销费用</c:v>
                </c:pt>
                <c:pt idx="5">
                  <c:v>平台其他费用</c:v>
                </c:pt>
              </c:strCache>
            </c:strRef>
          </c:cat>
          <c:val>
            <c:numRef>
              <c:f>Sheet1!$B$2:$B$7</c:f>
              <c:numCache>
                <c:formatCode>0.00_);[Red]\(0.00\)</c:formatCode>
                <c:ptCount val="6"/>
                <c:pt idx="0">
                  <c:v>124511.22</c:v>
                </c:pt>
                <c:pt idx="1">
                  <c:v>84641.52</c:v>
                </c:pt>
                <c:pt idx="2">
                  <c:v>65412.21</c:v>
                </c:pt>
                <c:pt idx="3">
                  <c:v>32415.35</c:v>
                </c:pt>
                <c:pt idx="4">
                  <c:v>13514.21</c:v>
                </c:pt>
                <c:pt idx="5">
                  <c:v>2024.21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39-46E6-85BF-2F7D00A341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102933503"/>
        <c:axId val="2102929343"/>
      </c:barChart>
      <c:catAx>
        <c:axId val="21029335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02929343"/>
        <c:crosses val="autoZero"/>
        <c:auto val="1"/>
        <c:lblAlgn val="ctr"/>
        <c:lblOffset val="100"/>
        <c:noMultiLvlLbl val="0"/>
      </c:catAx>
      <c:valAx>
        <c:axId val="2102929343"/>
        <c:scaling>
          <c:orientation val="minMax"/>
        </c:scaling>
        <c:delete val="1"/>
        <c:axPos val="l"/>
        <c:numFmt formatCode="0.00_);[Red]\(0.00\)" sourceLinked="1"/>
        <c:majorTickMark val="out"/>
        <c:minorTickMark val="none"/>
        <c:tickLblPos val="nextTo"/>
        <c:crossAx val="2102933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771992818671455E-2"/>
          <c:y val="0.11315675301695692"/>
          <c:w val="0.95332136445242366"/>
          <c:h val="0.765611270353567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总收入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1-6456-4441-8AD8-6C47E7A2D4EE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3-6456-4441-8AD8-6C47E7A2D4EE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5-6456-4441-8AD8-6C47E7A2D4EE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7-6456-4441-8AD8-6C47E7A2D4EE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9-6456-4441-8AD8-6C47E7A2D4EE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B-6456-4441-8AD8-6C47E7A2D4EE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C-6E5C-404A-A9C7-CDE5AFC489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accent1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Beats Solo3
Wireless</c:v>
                </c:pt>
                <c:pt idx="1">
                  <c:v>其它型号</c:v>
                </c:pt>
                <c:pt idx="2">
                  <c:v>B&amp;O
peoplay H95</c:v>
                </c:pt>
                <c:pt idx="3">
                  <c:v>Beats Flex</c:v>
                </c:pt>
                <c:pt idx="4">
                  <c:v>B&amp;O peoplay
Portal</c:v>
                </c:pt>
                <c:pt idx="5">
                  <c:v>Beats
Fit Pro</c:v>
                </c:pt>
                <c:pt idx="6">
                  <c:v>B&amp;O
peoplay HX</c:v>
                </c:pt>
              </c:strCache>
            </c:strRef>
          </c:cat>
          <c:val>
            <c:numRef>
              <c:f>Sheet1!$B$2:$B$8</c:f>
              <c:numCache>
                <c:formatCode>0.00_);[Red]\(0.00\)</c:formatCode>
                <c:ptCount val="7"/>
                <c:pt idx="0">
                  <c:v>263263.2</c:v>
                </c:pt>
                <c:pt idx="1">
                  <c:v>181514.21</c:v>
                </c:pt>
                <c:pt idx="2">
                  <c:v>134641.51999999999</c:v>
                </c:pt>
                <c:pt idx="3">
                  <c:v>122415.5</c:v>
                </c:pt>
                <c:pt idx="4">
                  <c:v>91514.21</c:v>
                </c:pt>
                <c:pt idx="5">
                  <c:v>75412.210000000006</c:v>
                </c:pt>
                <c:pt idx="6">
                  <c:v>74511.22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39-46E6-85BF-2F7D00A3410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85222287"/>
        <c:axId val="1885226031"/>
      </c:barChart>
      <c:catAx>
        <c:axId val="188522228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anchor="ctr" anchorCtr="0"/>
          <a:lstStyle/>
          <a:p>
            <a:pPr>
              <a:defRPr sz="600">
                <a:solidFill>
                  <a:schemeClr val="accent1"/>
                </a:solidFill>
              </a:defRPr>
            </a:pPr>
            <a:endParaRPr lang="zh-CN"/>
          </a:p>
        </c:txPr>
        <c:crossAx val="1885226031"/>
        <c:crosses val="autoZero"/>
        <c:auto val="1"/>
        <c:lblAlgn val="ctr"/>
        <c:lblOffset val="100"/>
        <c:tickMarkSkip val="2"/>
        <c:noMultiLvlLbl val="0"/>
      </c:catAx>
      <c:valAx>
        <c:axId val="1885226031"/>
        <c:scaling>
          <c:orientation val="minMax"/>
          <c:max val="300000"/>
          <c:min val="0"/>
        </c:scaling>
        <c:delete val="1"/>
        <c:axPos val="l"/>
        <c:numFmt formatCode="0.00_);[Red]\(0.00\)" sourceLinked="1"/>
        <c:majorTickMark val="out"/>
        <c:minorTickMark val="none"/>
        <c:tickLblPos val="nextTo"/>
        <c:crossAx val="18852222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8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accent5"/>
              </a:solidFill>
              <a:prstDash val="dash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solidFill>
                  <a:schemeClr val="accent5"/>
                </a:solidFill>
                <a:prstDash val="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4-A601-4337-9772-8661A8960440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620753.35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01-4337-9772-8661A89604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pattFill prst="wdDnDiag">
              <a:fgClr>
                <a:schemeClr val="accent2"/>
              </a:fgClr>
              <a:bgClr>
                <a:srgbClr val="FBFDF7"/>
              </a:bgClr>
            </a:pattFill>
            <a:ln>
              <a:solidFill>
                <a:schemeClr val="accent5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accent5"/>
                </a:solidFill>
                <a:prstDash val="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2-267E-4201-A044-6538E9B16DAA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322518.71999999997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601-4337-9772-8661A89604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30420223"/>
        <c:axId val="2130440191"/>
      </c:barChart>
      <c:catAx>
        <c:axId val="213042022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30440191"/>
        <c:crosses val="autoZero"/>
        <c:auto val="1"/>
        <c:lblAlgn val="ctr"/>
        <c:lblOffset val="100"/>
        <c:noMultiLvlLbl val="0"/>
      </c:catAx>
      <c:valAx>
        <c:axId val="2130440191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130420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5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2022/11/10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210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36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2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绿化产品背景">
            <a:extLst>
              <a:ext uri="{FF2B5EF4-FFF2-40B4-BE49-F238E27FC236}">
                <a16:creationId xmlns:a16="http://schemas.microsoft.com/office/drawing/2014/main" id="{68C1C934-62E0-55D2-5C12-586F815C8B0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 flipV="1">
            <a:off x="0" y="-988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121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ED3153-0FC8-C512-3B32-A5C59F11F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7" y="0"/>
            <a:ext cx="9153528" cy="515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4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327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1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17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342763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685526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028289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371051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257072" indent="-257072" algn="l" rtl="0" fontAlgn="base">
        <a:spcBef>
          <a:spcPct val="20000"/>
        </a:spcBef>
        <a:spcAft>
          <a:spcPct val="0"/>
        </a:spcAft>
        <a:buChar char="•"/>
        <a:defRPr sz="1499">
          <a:solidFill>
            <a:schemeClr val="accent1"/>
          </a:solidFill>
          <a:latin typeface="+mn-lt"/>
          <a:ea typeface="+mn-ea"/>
          <a:cs typeface="+mn-cs"/>
        </a:defRPr>
      </a:lvl1pPr>
      <a:lvl2pPr marL="556990" indent="-214227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accent1"/>
          </a:solidFill>
          <a:latin typeface="+mn-lt"/>
          <a:ea typeface="仿宋_GB2312" pitchFamily="49" charset="-122"/>
        </a:defRPr>
      </a:lvl2pPr>
      <a:lvl3pPr marL="856907" indent="-171381" algn="l" rtl="0" eaLnBrk="0" fontAlgn="base" hangingPunct="0">
        <a:spcBef>
          <a:spcPct val="20000"/>
        </a:spcBef>
        <a:spcAft>
          <a:spcPct val="0"/>
        </a:spcAft>
        <a:buChar char="•"/>
        <a:defRPr sz="1799">
          <a:solidFill>
            <a:schemeClr val="tx1"/>
          </a:solidFill>
          <a:latin typeface="+mn-lt"/>
          <a:ea typeface="宋体" pitchFamily="2" charset="-122"/>
        </a:defRPr>
      </a:lvl3pPr>
      <a:lvl4pPr marL="1199670" indent="-171381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tx1"/>
          </a:solidFill>
          <a:latin typeface="+mn-lt"/>
          <a:ea typeface="宋体" pitchFamily="2" charset="-122"/>
        </a:defRPr>
      </a:lvl4pPr>
      <a:lvl5pPr marL="1542433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5pPr>
      <a:lvl6pPr marL="1885196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6pPr>
      <a:lvl7pPr marL="2227958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7pPr>
      <a:lvl8pPr marL="2570721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8pPr>
      <a:lvl9pPr marL="2913484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712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312" userDrawn="1">
          <p15:clr>
            <a:srgbClr val="F26B43"/>
          </p15:clr>
        </p15:guide>
        <p15:guide id="4" pos="5440" userDrawn="1">
          <p15:clr>
            <a:srgbClr val="F26B43"/>
          </p15:clr>
        </p15:guide>
        <p15:guide id="5" orient="horz" pos="480" userDrawn="1">
          <p15:clr>
            <a:srgbClr val="F26B43"/>
          </p15:clr>
        </p15:guide>
        <p15:guide id="6" orient="horz" pos="528" userDrawn="1">
          <p15:clr>
            <a:srgbClr val="F26B43"/>
          </p15:clr>
        </p15:guide>
        <p15:guide id="7" orient="horz" pos="2944" userDrawn="1">
          <p15:clr>
            <a:srgbClr val="F26B43"/>
          </p15:clr>
        </p15:guide>
        <p15:guide id="8" orient="horz" pos="289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05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屏幕上有字&#10;&#10;低可信度描述已自动生成">
            <a:extLst>
              <a:ext uri="{FF2B5EF4-FFF2-40B4-BE49-F238E27FC236}">
                <a16:creationId xmlns:a16="http://schemas.microsoft.com/office/drawing/2014/main" id="{958DB312-C285-C8A9-61D3-E1AA03018C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10831" y="-924754"/>
            <a:ext cx="2287501" cy="2475967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03EB9B48-B082-EB54-63D1-396E7F4FC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4318070"/>
            <a:ext cx="2537291" cy="27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zh-CN" altLang="en-US" sz="1799" b="0" dirty="0">
                <a:solidFill>
                  <a:schemeClr val="accent1"/>
                </a:solidFill>
                <a:latin typeface="+mn-ea"/>
                <a:ea typeface="+mn-ea"/>
              </a:rPr>
              <a:t>汇报人：孙逸洋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127FA6-CB03-667D-AA07-37296CACE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3953630"/>
            <a:ext cx="2537291" cy="27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zh-CN" altLang="en-US" sz="1799" b="0">
                <a:solidFill>
                  <a:schemeClr val="accent1"/>
                </a:solidFill>
                <a:latin typeface="+mn-ea"/>
                <a:ea typeface="+mn-ea"/>
              </a:rPr>
              <a:t>部   门</a:t>
            </a:r>
            <a:r>
              <a:rPr lang="zh-CN" altLang="en-US" sz="1799" b="0" dirty="0">
                <a:solidFill>
                  <a:schemeClr val="accent1"/>
                </a:solidFill>
                <a:latin typeface="+mn-ea"/>
                <a:ea typeface="+mn-ea"/>
              </a:rPr>
              <a:t>：数码产品部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C51A7D2-6D5F-51C4-EB01-0BD115199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738" y="1167274"/>
            <a:ext cx="4738812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en-US" altLang="zh-CN" sz="13800" dirty="0">
                <a:gradFill flip="none" rotWithShape="1">
                  <a:gsLst>
                    <a:gs pos="100000">
                      <a:schemeClr val="accent5">
                        <a:alpha val="0"/>
                      </a:schemeClr>
                    </a:gs>
                    <a:gs pos="0">
                      <a:schemeClr val="accent5">
                        <a:alpha val="40000"/>
                      </a:schemeClr>
                    </a:gs>
                  </a:gsLst>
                  <a:lin ang="5400000" scaled="1"/>
                  <a:tileRect/>
                </a:gradFill>
                <a:latin typeface="+mj-ea"/>
              </a:rPr>
              <a:t>2022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C215551-9D7D-F31D-A2C8-DCAA688621F0}"/>
              </a:ext>
            </a:extLst>
          </p:cNvPr>
          <p:cNvGrpSpPr/>
          <p:nvPr/>
        </p:nvGrpSpPr>
        <p:grpSpPr>
          <a:xfrm>
            <a:off x="6888162" y="388407"/>
            <a:ext cx="1747838" cy="373593"/>
            <a:chOff x="4310346" y="365706"/>
            <a:chExt cx="1525634" cy="326098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A9153E31-E0AB-1D53-5FE2-449098EA54FF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000000"/>
                </a:solidFill>
                <a:latin typeface="MiSans Regular" panose="00000500000000000000" pitchFamily="2" charset="-122"/>
                <a:ea typeface="MiSans Regular" panose="00000500000000000000" pitchFamily="2" charset="-122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D3A9763C-0706-8FAD-EFC5-352097052C27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MiSans Regular" panose="00000500000000000000" pitchFamily="2" charset="-122"/>
                <a:ea typeface="MiSans Regular" panose="00000500000000000000" pitchFamily="2" charset="-122"/>
                <a:cs typeface="OPPOSans L" panose="00020600040101010101" pitchFamily="18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2BBD177-5CF4-5966-51C9-456B91029F44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BC537403-1A22-7E3E-E5FA-789383108723}"/>
              </a:ext>
            </a:extLst>
          </p:cNvPr>
          <p:cNvSpPr/>
          <p:nvPr/>
        </p:nvSpPr>
        <p:spPr bwMode="auto">
          <a:xfrm>
            <a:off x="0" y="5080039"/>
            <a:ext cx="9144000" cy="63461"/>
          </a:xfrm>
          <a:prstGeom prst="rect">
            <a:avLst/>
          </a:prstGeom>
          <a:gradFill flip="none" rotWithShape="1">
            <a:gsLst>
              <a:gs pos="50500">
                <a:schemeClr val="tx2"/>
              </a:gs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CB302CD-E4AB-5FF4-8C25-1FE79B4C7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079" y="1558597"/>
            <a:ext cx="4700471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zh-CN" altLang="en-US" sz="6000" b="1" dirty="0">
                <a:solidFill>
                  <a:schemeClr val="accent1"/>
                </a:solidFill>
                <a:latin typeface="+mj-ea"/>
              </a:rPr>
              <a:t>年终</a:t>
            </a:r>
            <a:r>
              <a:rPr lang="zh-CN" altLang="en-US" sz="6000" b="1">
                <a:solidFill>
                  <a:schemeClr val="accent1"/>
                </a:solidFill>
                <a:latin typeface="+mj-ea"/>
              </a:rPr>
              <a:t>述职报告</a:t>
            </a:r>
            <a:endParaRPr lang="en-US" altLang="zh-CN" sz="6000" b="1">
              <a:solidFill>
                <a:schemeClr val="accent1"/>
              </a:solidFill>
              <a:latin typeface="+mj-ea"/>
            </a:endParaRPr>
          </a:p>
          <a:p>
            <a:pPr algn="dist"/>
            <a:r>
              <a:rPr lang="en-US" altLang="zh-CN">
                <a:solidFill>
                  <a:schemeClr val="accent1"/>
                </a:solidFill>
                <a:latin typeface="+mn-ea"/>
                <a:ea typeface="+mn-ea"/>
              </a:rPr>
              <a:t>YEAR-END DEBRIEFING REPORT</a:t>
            </a:r>
            <a:endParaRPr lang="en-US" altLang="zh-CN" sz="60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pic>
        <p:nvPicPr>
          <p:cNvPr id="53" name="图片 52" descr="图片包含 游戏机, 灯光&#10;&#10;描述已自动生成">
            <a:extLst>
              <a:ext uri="{FF2B5EF4-FFF2-40B4-BE49-F238E27FC236}">
                <a16:creationId xmlns:a16="http://schemas.microsoft.com/office/drawing/2014/main" id="{7AE09C5F-6D5B-A01B-B27C-570EFA8EC5B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6568" y="3321133"/>
            <a:ext cx="1474205" cy="1310186"/>
          </a:xfrm>
          <a:prstGeom prst="rect">
            <a:avLst/>
          </a:prstGeom>
        </p:spPr>
      </p:pic>
      <p:pic>
        <p:nvPicPr>
          <p:cNvPr id="57" name="图片 56" descr="手机屏幕的截图&#10;&#10;中度可信度描述已自动生成">
            <a:extLst>
              <a:ext uri="{FF2B5EF4-FFF2-40B4-BE49-F238E27FC236}">
                <a16:creationId xmlns:a16="http://schemas.microsoft.com/office/drawing/2014/main" id="{726767E5-F8C8-858C-22EF-BFAA75E2774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9073" y="452316"/>
            <a:ext cx="1132114" cy="824494"/>
          </a:xfrm>
          <a:prstGeom prst="rect">
            <a:avLst/>
          </a:prstGeom>
        </p:spPr>
      </p:pic>
      <p:pic>
        <p:nvPicPr>
          <p:cNvPr id="59" name="图片 58" descr="图片包含 游戏机, 灯光&#10;&#10;描述已自动生成">
            <a:extLst>
              <a:ext uri="{FF2B5EF4-FFF2-40B4-BE49-F238E27FC236}">
                <a16:creationId xmlns:a16="http://schemas.microsoft.com/office/drawing/2014/main" id="{6FEA7A03-9A8C-3607-725E-8CC02DCA01A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9574" y="713654"/>
            <a:ext cx="1417390" cy="1173389"/>
          </a:xfrm>
          <a:prstGeom prst="rect">
            <a:avLst/>
          </a:prstGeom>
        </p:spPr>
      </p:pic>
      <p:grpSp>
        <p:nvGrpSpPr>
          <p:cNvPr id="66" name="组合 65">
            <a:extLst>
              <a:ext uri="{FF2B5EF4-FFF2-40B4-BE49-F238E27FC236}">
                <a16:creationId xmlns:a16="http://schemas.microsoft.com/office/drawing/2014/main" id="{A7C61965-880A-303F-27C6-0BE29EC8D3D3}"/>
              </a:ext>
            </a:extLst>
          </p:cNvPr>
          <p:cNvGrpSpPr/>
          <p:nvPr/>
        </p:nvGrpSpPr>
        <p:grpSpPr>
          <a:xfrm>
            <a:off x="5360463" y="1404424"/>
            <a:ext cx="5134845" cy="3948192"/>
            <a:chOff x="4887339" y="1081421"/>
            <a:chExt cx="5607969" cy="4311978"/>
          </a:xfrm>
        </p:grpSpPr>
        <p:pic>
          <p:nvPicPr>
            <p:cNvPr id="63" name="图片 62" descr="电脑游戏的截图&#10;&#10;中度可信度描述已自动生成">
              <a:extLst>
                <a:ext uri="{FF2B5EF4-FFF2-40B4-BE49-F238E27FC236}">
                  <a16:creationId xmlns:a16="http://schemas.microsoft.com/office/drawing/2014/main" id="{196E279F-82E7-E55E-D694-9EC1F004F5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87339" y="1081421"/>
              <a:ext cx="5607969" cy="4311978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548E2261-54F2-B356-7871-774EB7BEF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77622">
              <a:off x="5570777" y="2088891"/>
              <a:ext cx="2454926" cy="1619554"/>
            </a:xfrm>
            <a:prstGeom prst="rect">
              <a:avLst/>
            </a:prstGeom>
            <a:scene3d>
              <a:camera prst="perspectiveHeroicExtremeRightFacing">
                <a:rot lat="367928" lon="21039505" rev="21364546"/>
              </a:camera>
              <a:lightRig rig="threePt" dir="t"/>
            </a:scene3d>
          </p:spPr>
        </p:pic>
      </p:grpSp>
    </p:spTree>
    <p:extLst>
      <p:ext uri="{BB962C8B-B14F-4D97-AF65-F5344CB8AC3E}">
        <p14:creationId xmlns:p14="http://schemas.microsoft.com/office/powerpoint/2010/main" val="390242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22B0A7F-C6D2-AC99-4AE6-7A0507AD1773}"/>
              </a:ext>
            </a:extLst>
          </p:cNvPr>
          <p:cNvSpPr/>
          <p:nvPr/>
        </p:nvSpPr>
        <p:spPr bwMode="auto">
          <a:xfrm>
            <a:off x="495300" y="3448049"/>
            <a:ext cx="1987550" cy="1190625"/>
          </a:xfrm>
          <a:prstGeom prst="roundRect">
            <a:avLst>
              <a:gd name="adj" fmla="val 2734"/>
            </a:avLst>
          </a:prstGeom>
          <a:solidFill>
            <a:srgbClr val="FAFAF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1600" dist="190500" dir="5400000" sx="95000" sy="95000" algn="t" rotWithShape="0">
              <a:schemeClr val="accent4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FBAC0D86-1391-7DB2-F80A-145F09B4C6E0}"/>
              </a:ext>
            </a:extLst>
          </p:cNvPr>
          <p:cNvSpPr/>
          <p:nvPr/>
        </p:nvSpPr>
        <p:spPr bwMode="auto">
          <a:xfrm>
            <a:off x="2540000" y="3448049"/>
            <a:ext cx="1987550" cy="1190625"/>
          </a:xfrm>
          <a:prstGeom prst="roundRect">
            <a:avLst>
              <a:gd name="adj" fmla="val 2734"/>
            </a:avLst>
          </a:prstGeom>
          <a:solidFill>
            <a:srgbClr val="FAFAF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1600" dist="190500" dir="5400000" sx="95000" sy="95000" algn="t" rotWithShape="0">
              <a:schemeClr val="accent4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1A1D827A-0272-5E04-648F-59FD5BB3A483}"/>
              </a:ext>
            </a:extLst>
          </p:cNvPr>
          <p:cNvSpPr/>
          <p:nvPr/>
        </p:nvSpPr>
        <p:spPr bwMode="auto">
          <a:xfrm>
            <a:off x="4584700" y="3448049"/>
            <a:ext cx="1987550" cy="1190625"/>
          </a:xfrm>
          <a:prstGeom prst="roundRect">
            <a:avLst>
              <a:gd name="adj" fmla="val 2734"/>
            </a:avLst>
          </a:prstGeom>
          <a:solidFill>
            <a:srgbClr val="FAFAF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1600" dist="190500" dir="5400000" sx="95000" sy="95000" algn="t" rotWithShape="0">
              <a:schemeClr val="accent4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07B82B11-C356-C247-DA0F-666B58ED97E8}"/>
              </a:ext>
            </a:extLst>
          </p:cNvPr>
          <p:cNvSpPr/>
          <p:nvPr/>
        </p:nvSpPr>
        <p:spPr bwMode="auto">
          <a:xfrm>
            <a:off x="6629400" y="3448049"/>
            <a:ext cx="1987550" cy="1190625"/>
          </a:xfrm>
          <a:prstGeom prst="roundRect">
            <a:avLst>
              <a:gd name="adj" fmla="val 2734"/>
            </a:avLst>
          </a:prstGeom>
          <a:solidFill>
            <a:srgbClr val="FAFAF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1600" dist="190500" dir="5400000" sx="95000" sy="95000" algn="t" rotWithShape="0">
              <a:schemeClr val="accent4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DAD895F-BA0C-DA91-4B2B-C2CB16BA91E6}"/>
              </a:ext>
            </a:extLst>
          </p:cNvPr>
          <p:cNvSpPr/>
          <p:nvPr/>
        </p:nvSpPr>
        <p:spPr bwMode="auto">
          <a:xfrm>
            <a:off x="495300" y="1030514"/>
            <a:ext cx="1987550" cy="3665311"/>
          </a:xfrm>
          <a:prstGeom prst="roundRect">
            <a:avLst>
              <a:gd name="adj" fmla="val 2734"/>
            </a:avLst>
          </a:prstGeom>
          <a:solidFill>
            <a:srgbClr val="FAFAFA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190500" dir="5400000" sx="95000" sy="95000" algn="t" rotWithShape="0">
              <a:schemeClr val="accent4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147A673-CA1A-FDCB-E899-004412A3D08E}"/>
              </a:ext>
            </a:extLst>
          </p:cNvPr>
          <p:cNvSpPr/>
          <p:nvPr/>
        </p:nvSpPr>
        <p:spPr bwMode="auto">
          <a:xfrm>
            <a:off x="2540000" y="1030514"/>
            <a:ext cx="1987550" cy="3665311"/>
          </a:xfrm>
          <a:prstGeom prst="roundRect">
            <a:avLst>
              <a:gd name="adj" fmla="val 2734"/>
            </a:avLst>
          </a:prstGeom>
          <a:solidFill>
            <a:srgbClr val="FAFAFA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190500" dir="5400000" sx="95000" sy="95000" algn="t" rotWithShape="0">
              <a:schemeClr val="accent4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02CE283-24ED-22C2-6218-0CE6BD01ECE7}"/>
              </a:ext>
            </a:extLst>
          </p:cNvPr>
          <p:cNvSpPr/>
          <p:nvPr/>
        </p:nvSpPr>
        <p:spPr bwMode="auto">
          <a:xfrm>
            <a:off x="4584700" y="1030514"/>
            <a:ext cx="1987550" cy="3665311"/>
          </a:xfrm>
          <a:prstGeom prst="roundRect">
            <a:avLst>
              <a:gd name="adj" fmla="val 2734"/>
            </a:avLst>
          </a:prstGeom>
          <a:solidFill>
            <a:srgbClr val="FAFAFA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190500" dir="5400000" sx="95000" sy="95000" algn="t" rotWithShape="0">
              <a:schemeClr val="accent4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0E1EF32-9EA5-BE49-3C3B-8B8C501E4B37}"/>
              </a:ext>
            </a:extLst>
          </p:cNvPr>
          <p:cNvSpPr/>
          <p:nvPr/>
        </p:nvSpPr>
        <p:spPr bwMode="auto">
          <a:xfrm>
            <a:off x="6629400" y="1030514"/>
            <a:ext cx="1987550" cy="3665311"/>
          </a:xfrm>
          <a:prstGeom prst="roundRect">
            <a:avLst>
              <a:gd name="adj" fmla="val 2734"/>
            </a:avLst>
          </a:prstGeom>
          <a:solidFill>
            <a:srgbClr val="FAFAFA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190500" dir="5400000" sx="95000" sy="95000" algn="t" rotWithShape="0">
              <a:schemeClr val="accent4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54">
            <a:extLst>
              <a:ext uri="{FF2B5EF4-FFF2-40B4-BE49-F238E27FC236}">
                <a16:creationId xmlns:a16="http://schemas.microsoft.com/office/drawing/2014/main" id="{2F0D0DE9-5953-AC44-9943-C48D81F7EA9C}"/>
              </a:ext>
            </a:extLst>
          </p:cNvPr>
          <p:cNvSpPr txBox="1"/>
          <p:nvPr/>
        </p:nvSpPr>
        <p:spPr>
          <a:xfrm>
            <a:off x="484065" y="429987"/>
            <a:ext cx="2509728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399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工作回顾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33B7F0C6-07FA-C41C-8928-DCE3FA2872AE}"/>
              </a:ext>
            </a:extLst>
          </p:cNvPr>
          <p:cNvSpPr txBox="1">
            <a:spLocks/>
          </p:cNvSpPr>
          <p:nvPr/>
        </p:nvSpPr>
        <p:spPr>
          <a:xfrm>
            <a:off x="828418" y="1333057"/>
            <a:ext cx="1583587" cy="30142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bg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提升体验，增强</a:t>
            </a:r>
            <a:r>
              <a:rPr lang="zh-CN" altLang="en-US" sz="1050">
                <a:solidFill>
                  <a:schemeClr val="bg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服务品质</a:t>
            </a:r>
            <a:endParaRPr lang="en-US" altLang="zh-CN" sz="1050">
              <a:solidFill>
                <a:schemeClr val="bg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500">
                <a:solidFill>
                  <a:schemeClr val="bg2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ENHANCE THE EXPERIENCE AND SERVICE QUALITY</a:t>
            </a:r>
            <a:endParaRPr lang="zh-CN" altLang="en-US" sz="500" dirty="0">
              <a:solidFill>
                <a:schemeClr val="bg2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9F385EEC-76B9-7604-F386-98998DEA0E48}"/>
              </a:ext>
            </a:extLst>
          </p:cNvPr>
          <p:cNvSpPr txBox="1">
            <a:spLocks/>
          </p:cNvSpPr>
          <p:nvPr/>
        </p:nvSpPr>
        <p:spPr>
          <a:xfrm>
            <a:off x="587635" y="1761512"/>
            <a:ext cx="1800000" cy="1020216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主导部门建立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客服轮岗制</a:t>
            </a:r>
            <a:endParaRPr lang="en-US" altLang="zh-CN" sz="1050" dirty="0">
              <a:solidFill>
                <a:schemeClr val="accent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7X24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即时应答</a:t>
            </a:r>
            <a:endParaRPr lang="en-US" altLang="zh-CN" sz="1050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会话应答时间从</a:t>
            </a:r>
            <a:r>
              <a:rPr lang="en-US" altLang="zh-CN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67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秒减少到</a:t>
            </a:r>
            <a:r>
              <a:rPr lang="en-US" altLang="zh-CN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42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秒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E2D9211C-B676-F613-1DF0-1EDCF2FF8390}"/>
              </a:ext>
            </a:extLst>
          </p:cNvPr>
          <p:cNvSpPr txBox="1">
            <a:spLocks/>
          </p:cNvSpPr>
          <p:nvPr/>
        </p:nvSpPr>
        <p:spPr>
          <a:xfrm>
            <a:off x="2856978" y="1333057"/>
            <a:ext cx="1583587" cy="30142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bg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不断优化</a:t>
            </a:r>
            <a:r>
              <a:rPr lang="zh-CN" altLang="en-US" sz="1050">
                <a:solidFill>
                  <a:schemeClr val="bg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推广渠道</a:t>
            </a:r>
            <a:endParaRPr lang="en-US" altLang="zh-CN" sz="1050">
              <a:solidFill>
                <a:schemeClr val="bg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500">
                <a:solidFill>
                  <a:schemeClr val="bg2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CONTINUOUSLY OPTIMIZE PROMOTION CHANNELS</a:t>
            </a:r>
            <a:endParaRPr lang="zh-CN" altLang="en-US" sz="500" dirty="0">
              <a:solidFill>
                <a:schemeClr val="bg2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E2D75D64-A64E-90DB-1E8E-3EBB500BCC2A}"/>
              </a:ext>
            </a:extLst>
          </p:cNvPr>
          <p:cNvSpPr txBox="1">
            <a:spLocks/>
          </p:cNvSpPr>
          <p:nvPr/>
        </p:nvSpPr>
        <p:spPr>
          <a:xfrm>
            <a:off x="2632335" y="1761512"/>
            <a:ext cx="1800000" cy="1504964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不断地关注搜索引擎的变化，不断地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调整策略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，以适应搜索引擎市场的变化</a:t>
            </a:r>
            <a:endParaRPr lang="en-US" altLang="zh-CN" sz="1050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整体</a:t>
            </a:r>
            <a:r>
              <a:rPr lang="en-US" altLang="zh-CN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PV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同期上涨</a:t>
            </a:r>
            <a:r>
              <a:rPr lang="en-US" altLang="zh-CN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10%-60</a:t>
            </a:r>
          </a:p>
          <a:p>
            <a:pPr marL="171450" indent="-1714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用户平均停留时间上升</a:t>
            </a:r>
            <a:r>
              <a:rPr lang="en-US" altLang="zh-CN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34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秒</a:t>
            </a:r>
            <a:endParaRPr lang="en-US" altLang="zh-CN" sz="1050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付费转化率提升</a:t>
            </a:r>
            <a:r>
              <a:rPr lang="en-US" altLang="zh-CN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12.8%</a:t>
            </a:r>
            <a:endParaRPr lang="zh-CN" altLang="en-US" sz="1050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CE8F23D9-8FA7-3F25-026A-19756077D5DC}"/>
              </a:ext>
            </a:extLst>
          </p:cNvPr>
          <p:cNvSpPr txBox="1">
            <a:spLocks/>
          </p:cNvSpPr>
          <p:nvPr/>
        </p:nvSpPr>
        <p:spPr>
          <a:xfrm>
            <a:off x="4933743" y="1333057"/>
            <a:ext cx="1583587" cy="30142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bg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新站搭建</a:t>
            </a:r>
            <a:r>
              <a:rPr lang="zh-CN" altLang="en-US" sz="1050">
                <a:solidFill>
                  <a:schemeClr val="bg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与优化</a:t>
            </a:r>
            <a:endParaRPr lang="en-US" altLang="zh-CN" sz="1050">
              <a:solidFill>
                <a:schemeClr val="bg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500">
                <a:solidFill>
                  <a:schemeClr val="bg2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NEW STATION CONSTRUCTION AND OPTIMIZATION</a:t>
            </a:r>
            <a:endParaRPr lang="zh-CN" altLang="en-US" sz="500" dirty="0">
              <a:solidFill>
                <a:schemeClr val="bg2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EDD194AA-3306-2C17-0888-04265A12D319}"/>
              </a:ext>
            </a:extLst>
          </p:cNvPr>
          <p:cNvSpPr txBox="1">
            <a:spLocks/>
          </p:cNvSpPr>
          <p:nvPr/>
        </p:nvSpPr>
        <p:spPr>
          <a:xfrm>
            <a:off x="4677035" y="1761512"/>
            <a:ext cx="1800000" cy="1504964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自从搜索引擎变化之后，项目组几个站被降权之后，开始着手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做新站</a:t>
            </a:r>
            <a:endParaRPr lang="en-US" altLang="zh-CN" sz="1050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关键词的选择</a:t>
            </a:r>
            <a:endParaRPr lang="en-US" altLang="zh-CN" sz="1050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网站框架的选择</a:t>
            </a:r>
            <a:endParaRPr lang="en-US" altLang="zh-CN" sz="1050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站内小细节的维护优化</a:t>
            </a: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3C58D849-D72D-23E9-B4E6-1ACF1EE7DC65}"/>
              </a:ext>
            </a:extLst>
          </p:cNvPr>
          <p:cNvSpPr txBox="1">
            <a:spLocks/>
          </p:cNvSpPr>
          <p:nvPr/>
        </p:nvSpPr>
        <p:spPr>
          <a:xfrm>
            <a:off x="7006693" y="1333057"/>
            <a:ext cx="1583587" cy="30142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bg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站</a:t>
            </a:r>
            <a:r>
              <a:rPr lang="zh-CN" altLang="en-US" sz="1050">
                <a:solidFill>
                  <a:schemeClr val="bg2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外推广</a:t>
            </a:r>
            <a:endParaRPr lang="en-US" altLang="zh-CN" sz="1050">
              <a:solidFill>
                <a:schemeClr val="bg2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500">
                <a:solidFill>
                  <a:schemeClr val="bg2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OFF-SITE PROMOTION</a:t>
            </a:r>
            <a:endParaRPr lang="zh-CN" altLang="en-US" sz="500" dirty="0">
              <a:solidFill>
                <a:schemeClr val="bg2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8F434C58-06E8-374B-0109-AF1A53553EDE}"/>
              </a:ext>
            </a:extLst>
          </p:cNvPr>
          <p:cNvSpPr txBox="1">
            <a:spLocks/>
          </p:cNvSpPr>
          <p:nvPr/>
        </p:nvSpPr>
        <p:spPr>
          <a:xfrm>
            <a:off x="6721735" y="1761512"/>
            <a:ext cx="1800000" cy="1185646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站外推广是作为网站与外界进行交流的窗口之一，去年的下半年，整个外推市场就开始紧缩，部门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迅速反应，寻找新平台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，作为宣传的手段。</a:t>
            </a:r>
          </a:p>
        </p:txBody>
      </p:sp>
      <p:sp>
        <p:nvSpPr>
          <p:cNvPr id="32" name="标题 1">
            <a:extLst>
              <a:ext uri="{FF2B5EF4-FFF2-40B4-BE49-F238E27FC236}">
                <a16:creationId xmlns:a16="http://schemas.microsoft.com/office/drawing/2014/main" id="{D330371E-A18C-C251-4BB0-FC9023112B2D}"/>
              </a:ext>
            </a:extLst>
          </p:cNvPr>
          <p:cNvSpPr txBox="1">
            <a:spLocks/>
          </p:cNvSpPr>
          <p:nvPr/>
        </p:nvSpPr>
        <p:spPr>
          <a:xfrm>
            <a:off x="6721735" y="3547616"/>
            <a:ext cx="1868545" cy="21614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accent5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</a:t>
            </a:r>
            <a:r>
              <a:rPr lang="zh-CN" altLang="en-US" sz="1050">
                <a:solidFill>
                  <a:schemeClr val="accent5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之处</a:t>
            </a:r>
            <a:r>
              <a:rPr lang="en-US" altLang="zh-CN" sz="500">
                <a:solidFill>
                  <a:schemeClr val="accent5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DISADVANTAGES</a:t>
            </a:r>
            <a:endParaRPr lang="zh-CN" altLang="en-US" sz="1050" dirty="0">
              <a:solidFill>
                <a:schemeClr val="accent5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D7FFDE91-7B5F-F4C1-4425-5DEA4A6D6DA0}"/>
              </a:ext>
            </a:extLst>
          </p:cNvPr>
          <p:cNvSpPr txBox="1">
            <a:spLocks/>
          </p:cNvSpPr>
          <p:nvPr/>
        </p:nvSpPr>
        <p:spPr>
          <a:xfrm>
            <a:off x="6721735" y="3848482"/>
            <a:ext cx="1800000" cy="45852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多数外推文章无法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得到良好的质量控制，外链转化率不稳定。</a:t>
            </a:r>
          </a:p>
        </p:txBody>
      </p:sp>
      <p:sp>
        <p:nvSpPr>
          <p:cNvPr id="35" name="标题 1">
            <a:extLst>
              <a:ext uri="{FF2B5EF4-FFF2-40B4-BE49-F238E27FC236}">
                <a16:creationId xmlns:a16="http://schemas.microsoft.com/office/drawing/2014/main" id="{02752C60-C0EF-5846-82E3-B94FB15968B8}"/>
              </a:ext>
            </a:extLst>
          </p:cNvPr>
          <p:cNvSpPr txBox="1">
            <a:spLocks/>
          </p:cNvSpPr>
          <p:nvPr/>
        </p:nvSpPr>
        <p:spPr>
          <a:xfrm>
            <a:off x="4677035" y="3547616"/>
            <a:ext cx="1868545" cy="21614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accent5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</a:t>
            </a:r>
            <a:r>
              <a:rPr lang="zh-CN" altLang="en-US" sz="1050">
                <a:solidFill>
                  <a:schemeClr val="accent5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之处</a:t>
            </a:r>
            <a:r>
              <a:rPr lang="en-US" altLang="zh-CN" sz="500">
                <a:solidFill>
                  <a:schemeClr val="accent5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DISADVANTAGES</a:t>
            </a:r>
            <a:endParaRPr lang="zh-CN" altLang="en-US" sz="500" dirty="0">
              <a:solidFill>
                <a:schemeClr val="accent5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6" name="标题 1">
            <a:extLst>
              <a:ext uri="{FF2B5EF4-FFF2-40B4-BE49-F238E27FC236}">
                <a16:creationId xmlns:a16="http://schemas.microsoft.com/office/drawing/2014/main" id="{0815065F-11E4-A906-C543-04727998E50C}"/>
              </a:ext>
            </a:extLst>
          </p:cNvPr>
          <p:cNvSpPr txBox="1">
            <a:spLocks/>
          </p:cNvSpPr>
          <p:nvPr/>
        </p:nvSpPr>
        <p:spPr>
          <a:xfrm>
            <a:off x="4677035" y="3848482"/>
            <a:ext cx="1800000" cy="45852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网站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首页经常变动，站内内容质量不高。</a:t>
            </a:r>
          </a:p>
        </p:txBody>
      </p:sp>
      <p:sp>
        <p:nvSpPr>
          <p:cNvPr id="38" name="标题 1">
            <a:extLst>
              <a:ext uri="{FF2B5EF4-FFF2-40B4-BE49-F238E27FC236}">
                <a16:creationId xmlns:a16="http://schemas.microsoft.com/office/drawing/2014/main" id="{84F40715-A515-8716-0604-955ED5A03ECD}"/>
              </a:ext>
            </a:extLst>
          </p:cNvPr>
          <p:cNvSpPr txBox="1">
            <a:spLocks/>
          </p:cNvSpPr>
          <p:nvPr/>
        </p:nvSpPr>
        <p:spPr>
          <a:xfrm>
            <a:off x="2632335" y="3547616"/>
            <a:ext cx="1868545" cy="21614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accent5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</a:t>
            </a:r>
            <a:r>
              <a:rPr lang="zh-CN" altLang="en-US" sz="1050">
                <a:solidFill>
                  <a:schemeClr val="accent5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之处</a:t>
            </a:r>
            <a:r>
              <a:rPr lang="en-US" altLang="zh-CN" sz="500">
                <a:solidFill>
                  <a:schemeClr val="accent5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DISADVANTAGES</a:t>
            </a:r>
            <a:endParaRPr lang="zh-CN" altLang="en-US" sz="500" dirty="0">
              <a:solidFill>
                <a:schemeClr val="accent5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9" name="标题 1">
            <a:extLst>
              <a:ext uri="{FF2B5EF4-FFF2-40B4-BE49-F238E27FC236}">
                <a16:creationId xmlns:a16="http://schemas.microsoft.com/office/drawing/2014/main" id="{1820A121-970F-7E73-09B3-C65661E7B4AF}"/>
              </a:ext>
            </a:extLst>
          </p:cNvPr>
          <p:cNvSpPr txBox="1">
            <a:spLocks/>
          </p:cNvSpPr>
          <p:nvPr/>
        </p:nvSpPr>
        <p:spPr>
          <a:xfrm>
            <a:off x="2632335" y="3848482"/>
            <a:ext cx="1800000" cy="45852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对于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网站的品牌宣传不是很到位，有一定的滞后性。</a:t>
            </a:r>
          </a:p>
        </p:txBody>
      </p:sp>
      <p:sp>
        <p:nvSpPr>
          <p:cNvPr id="41" name="标题 1">
            <a:extLst>
              <a:ext uri="{FF2B5EF4-FFF2-40B4-BE49-F238E27FC236}">
                <a16:creationId xmlns:a16="http://schemas.microsoft.com/office/drawing/2014/main" id="{0E6EAB85-8684-5FC8-BEB0-AAEE69C41E6A}"/>
              </a:ext>
            </a:extLst>
          </p:cNvPr>
          <p:cNvSpPr txBox="1">
            <a:spLocks/>
          </p:cNvSpPr>
          <p:nvPr/>
        </p:nvSpPr>
        <p:spPr>
          <a:xfrm>
            <a:off x="587635" y="3547616"/>
            <a:ext cx="1868545" cy="191912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accent5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</a:t>
            </a:r>
            <a:r>
              <a:rPr lang="zh-CN" altLang="en-US" sz="1050">
                <a:solidFill>
                  <a:schemeClr val="accent5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之处</a:t>
            </a:r>
            <a:r>
              <a:rPr lang="en-US" altLang="zh-CN" sz="500">
                <a:solidFill>
                  <a:schemeClr val="accent5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DISADVANTAGES</a:t>
            </a:r>
            <a:endParaRPr lang="zh-CN" altLang="en-US" sz="1050" dirty="0">
              <a:solidFill>
                <a:schemeClr val="accent5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2" name="标题 1">
            <a:extLst>
              <a:ext uri="{FF2B5EF4-FFF2-40B4-BE49-F238E27FC236}">
                <a16:creationId xmlns:a16="http://schemas.microsoft.com/office/drawing/2014/main" id="{B8ECB883-0D5D-37E2-8389-0A7CACE6D62A}"/>
              </a:ext>
            </a:extLst>
          </p:cNvPr>
          <p:cNvSpPr txBox="1">
            <a:spLocks/>
          </p:cNvSpPr>
          <p:nvPr/>
        </p:nvSpPr>
        <p:spPr>
          <a:xfrm>
            <a:off x="587635" y="3848482"/>
            <a:ext cx="1800000" cy="45852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没有</a:t>
            </a:r>
            <a:r>
              <a:rPr lang="zh-CN" altLang="en-US" sz="1050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和项目组各成员保持良好的沟通。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76598C1-93B5-3C49-DFE1-3AE240247903}"/>
              </a:ext>
            </a:extLst>
          </p:cNvPr>
          <p:cNvSpPr txBox="1"/>
          <p:nvPr/>
        </p:nvSpPr>
        <p:spPr>
          <a:xfrm>
            <a:off x="559405" y="1311023"/>
            <a:ext cx="142589" cy="319983"/>
          </a:xfrm>
          <a:custGeom>
            <a:avLst/>
            <a:gdLst/>
            <a:ahLst/>
            <a:cxnLst/>
            <a:rect l="l" t="t" r="r" b="b"/>
            <a:pathLst>
              <a:path w="142589" h="319983">
                <a:moveTo>
                  <a:pt x="136201" y="0"/>
                </a:moveTo>
                <a:lnTo>
                  <a:pt x="142589" y="0"/>
                </a:lnTo>
                <a:lnTo>
                  <a:pt x="142589" y="319983"/>
                </a:lnTo>
                <a:lnTo>
                  <a:pt x="136201" y="319983"/>
                </a:lnTo>
                <a:close/>
                <a:moveTo>
                  <a:pt x="113843" y="0"/>
                </a:moveTo>
                <a:lnTo>
                  <a:pt x="120186" y="0"/>
                </a:lnTo>
                <a:lnTo>
                  <a:pt x="120186" y="319983"/>
                </a:lnTo>
                <a:lnTo>
                  <a:pt x="113843" y="319983"/>
                </a:lnTo>
                <a:close/>
                <a:moveTo>
                  <a:pt x="91440" y="0"/>
                </a:moveTo>
                <a:lnTo>
                  <a:pt x="97783" y="0"/>
                </a:lnTo>
                <a:lnTo>
                  <a:pt x="97783" y="319983"/>
                </a:lnTo>
                <a:lnTo>
                  <a:pt x="91440" y="319983"/>
                </a:lnTo>
                <a:close/>
                <a:moveTo>
                  <a:pt x="0" y="0"/>
                </a:moveTo>
                <a:lnTo>
                  <a:pt x="75881" y="0"/>
                </a:lnTo>
                <a:lnTo>
                  <a:pt x="75881" y="319983"/>
                </a:lnTo>
                <a:lnTo>
                  <a:pt x="69037" y="319983"/>
                </a:lnTo>
                <a:lnTo>
                  <a:pt x="69037" y="69437"/>
                </a:lnTo>
                <a:lnTo>
                  <a:pt x="0" y="69437"/>
                </a:lnTo>
                <a:lnTo>
                  <a:pt x="0" y="63036"/>
                </a:lnTo>
                <a:lnTo>
                  <a:pt x="69037" y="63036"/>
                </a:lnTo>
                <a:lnTo>
                  <a:pt x="69037" y="48406"/>
                </a:lnTo>
                <a:lnTo>
                  <a:pt x="0" y="48406"/>
                </a:lnTo>
                <a:lnTo>
                  <a:pt x="0" y="42062"/>
                </a:lnTo>
                <a:lnTo>
                  <a:pt x="69037" y="42062"/>
                </a:lnTo>
                <a:lnTo>
                  <a:pt x="69037" y="27374"/>
                </a:lnTo>
                <a:lnTo>
                  <a:pt x="0" y="27374"/>
                </a:lnTo>
                <a:lnTo>
                  <a:pt x="0" y="21031"/>
                </a:lnTo>
                <a:lnTo>
                  <a:pt x="69037" y="21031"/>
                </a:lnTo>
                <a:lnTo>
                  <a:pt x="69037" y="6387"/>
                </a:lnTo>
                <a:lnTo>
                  <a:pt x="0" y="6387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600">
              <a:solidFill>
                <a:schemeClr val="bg2">
                  <a:alpha val="70000"/>
                </a:schemeClr>
              </a:solidFill>
              <a:latin typeface="MiSans Regular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8877846-CA33-3674-518B-0CEEE783515C}"/>
              </a:ext>
            </a:extLst>
          </p:cNvPr>
          <p:cNvSpPr txBox="1"/>
          <p:nvPr/>
        </p:nvSpPr>
        <p:spPr>
          <a:xfrm>
            <a:off x="2579239" y="1306449"/>
            <a:ext cx="212998" cy="324556"/>
          </a:xfrm>
          <a:custGeom>
            <a:avLst/>
            <a:gdLst/>
            <a:ahLst/>
            <a:cxnLst/>
            <a:rect l="l" t="t" r="r" b="b"/>
            <a:pathLst>
              <a:path w="212998" h="324556">
                <a:moveTo>
                  <a:pt x="0" y="318168"/>
                </a:moveTo>
                <a:lnTo>
                  <a:pt x="212998" y="318168"/>
                </a:lnTo>
                <a:lnTo>
                  <a:pt x="212998" y="324556"/>
                </a:lnTo>
                <a:lnTo>
                  <a:pt x="0" y="324556"/>
                </a:lnTo>
                <a:close/>
                <a:moveTo>
                  <a:pt x="0" y="297181"/>
                </a:moveTo>
                <a:lnTo>
                  <a:pt x="212998" y="297181"/>
                </a:lnTo>
                <a:lnTo>
                  <a:pt x="212998" y="303524"/>
                </a:lnTo>
                <a:lnTo>
                  <a:pt x="0" y="303524"/>
                </a:lnTo>
                <a:close/>
                <a:moveTo>
                  <a:pt x="0" y="276149"/>
                </a:moveTo>
                <a:lnTo>
                  <a:pt x="212998" y="276149"/>
                </a:lnTo>
                <a:lnTo>
                  <a:pt x="212998" y="282493"/>
                </a:lnTo>
                <a:lnTo>
                  <a:pt x="0" y="282493"/>
                </a:lnTo>
                <a:close/>
                <a:moveTo>
                  <a:pt x="105586" y="1"/>
                </a:moveTo>
                <a:cubicBezTo>
                  <a:pt x="121349" y="0"/>
                  <a:pt x="135447" y="2396"/>
                  <a:pt x="147880" y="7188"/>
                </a:cubicBezTo>
                <a:cubicBezTo>
                  <a:pt x="160314" y="11979"/>
                  <a:pt x="171218" y="19167"/>
                  <a:pt x="180593" y="28752"/>
                </a:cubicBezTo>
                <a:cubicBezTo>
                  <a:pt x="199377" y="47972"/>
                  <a:pt x="208807" y="73578"/>
                  <a:pt x="208883" y="105568"/>
                </a:cubicBezTo>
                <a:cubicBezTo>
                  <a:pt x="208899" y="157248"/>
                  <a:pt x="176450" y="207098"/>
                  <a:pt x="111535" y="255118"/>
                </a:cubicBezTo>
                <a:lnTo>
                  <a:pt x="212998" y="255118"/>
                </a:lnTo>
                <a:lnTo>
                  <a:pt x="212998" y="261506"/>
                </a:lnTo>
                <a:lnTo>
                  <a:pt x="0" y="261506"/>
                </a:lnTo>
                <a:lnTo>
                  <a:pt x="0" y="255118"/>
                </a:lnTo>
                <a:cubicBezTo>
                  <a:pt x="11963" y="248182"/>
                  <a:pt x="23652" y="240903"/>
                  <a:pt x="35066" y="233280"/>
                </a:cubicBezTo>
                <a:cubicBezTo>
                  <a:pt x="46480" y="225658"/>
                  <a:pt x="58397" y="216778"/>
                  <a:pt x="70815" y="206640"/>
                </a:cubicBezTo>
                <a:cubicBezTo>
                  <a:pt x="77218" y="201400"/>
                  <a:pt x="83164" y="196217"/>
                  <a:pt x="88655" y="191091"/>
                </a:cubicBezTo>
                <a:cubicBezTo>
                  <a:pt x="94145" y="185965"/>
                  <a:pt x="99179" y="180782"/>
                  <a:pt x="103755" y="175541"/>
                </a:cubicBezTo>
                <a:cubicBezTo>
                  <a:pt x="113098" y="165080"/>
                  <a:pt x="120725" y="153760"/>
                  <a:pt x="126636" y="141584"/>
                </a:cubicBezTo>
                <a:cubicBezTo>
                  <a:pt x="132547" y="129407"/>
                  <a:pt x="135598" y="117402"/>
                  <a:pt x="135789" y="105568"/>
                </a:cubicBezTo>
                <a:cubicBezTo>
                  <a:pt x="135674" y="94478"/>
                  <a:pt x="132928" y="85788"/>
                  <a:pt x="127551" y="79500"/>
                </a:cubicBezTo>
                <a:cubicBezTo>
                  <a:pt x="122174" y="73211"/>
                  <a:pt x="114852" y="70009"/>
                  <a:pt x="105586" y="69895"/>
                </a:cubicBezTo>
                <a:cubicBezTo>
                  <a:pt x="96261" y="70029"/>
                  <a:pt x="88711" y="73306"/>
                  <a:pt x="82933" y="79728"/>
                </a:cubicBezTo>
                <a:cubicBezTo>
                  <a:pt x="77156" y="86150"/>
                  <a:pt x="74181" y="94916"/>
                  <a:pt x="74009" y="106026"/>
                </a:cubicBezTo>
                <a:lnTo>
                  <a:pt x="67209" y="106030"/>
                </a:lnTo>
                <a:cubicBezTo>
                  <a:pt x="67408" y="92853"/>
                  <a:pt x="71006" y="82506"/>
                  <a:pt x="78002" y="74989"/>
                </a:cubicBezTo>
                <a:cubicBezTo>
                  <a:pt x="84997" y="67472"/>
                  <a:pt x="94191" y="63642"/>
                  <a:pt x="105584" y="63499"/>
                </a:cubicBezTo>
                <a:cubicBezTo>
                  <a:pt x="116901" y="63651"/>
                  <a:pt x="125790" y="67462"/>
                  <a:pt x="132253" y="74932"/>
                </a:cubicBezTo>
                <a:cubicBezTo>
                  <a:pt x="138715" y="82402"/>
                  <a:pt x="142008" y="92615"/>
                  <a:pt x="142132" y="105573"/>
                </a:cubicBezTo>
                <a:cubicBezTo>
                  <a:pt x="141999" y="119655"/>
                  <a:pt x="138040" y="133908"/>
                  <a:pt x="130254" y="148333"/>
                </a:cubicBezTo>
                <a:cubicBezTo>
                  <a:pt x="122468" y="162758"/>
                  <a:pt x="111656" y="176554"/>
                  <a:pt x="97818" y="189721"/>
                </a:cubicBezTo>
                <a:cubicBezTo>
                  <a:pt x="84471" y="202621"/>
                  <a:pt x="70832" y="214321"/>
                  <a:pt x="56902" y="224820"/>
                </a:cubicBezTo>
                <a:cubicBezTo>
                  <a:pt x="42971" y="235320"/>
                  <a:pt x="27966" y="245419"/>
                  <a:pt x="11887" y="255118"/>
                </a:cubicBezTo>
                <a:lnTo>
                  <a:pt x="37461" y="255118"/>
                </a:lnTo>
                <a:cubicBezTo>
                  <a:pt x="117934" y="201611"/>
                  <a:pt x="158177" y="151763"/>
                  <a:pt x="158191" y="105573"/>
                </a:cubicBezTo>
                <a:cubicBezTo>
                  <a:pt x="157941" y="88004"/>
                  <a:pt x="153056" y="74208"/>
                  <a:pt x="143537" y="64185"/>
                </a:cubicBezTo>
                <a:cubicBezTo>
                  <a:pt x="134018" y="54161"/>
                  <a:pt x="121367" y="49054"/>
                  <a:pt x="105584" y="48864"/>
                </a:cubicBezTo>
                <a:cubicBezTo>
                  <a:pt x="89144" y="49074"/>
                  <a:pt x="76093" y="54257"/>
                  <a:pt x="66432" y="64413"/>
                </a:cubicBezTo>
                <a:cubicBezTo>
                  <a:pt x="56770" y="74570"/>
                  <a:pt x="51828" y="88442"/>
                  <a:pt x="51607" y="106030"/>
                </a:cubicBezTo>
                <a:lnTo>
                  <a:pt x="45263" y="106026"/>
                </a:lnTo>
                <a:cubicBezTo>
                  <a:pt x="45546" y="86175"/>
                  <a:pt x="51140" y="70675"/>
                  <a:pt x="62043" y="59526"/>
                </a:cubicBezTo>
                <a:cubicBezTo>
                  <a:pt x="72947" y="48377"/>
                  <a:pt x="87461" y="42709"/>
                  <a:pt x="105586" y="42520"/>
                </a:cubicBezTo>
                <a:cubicBezTo>
                  <a:pt x="123851" y="42747"/>
                  <a:pt x="138192" y="48453"/>
                  <a:pt x="148611" y="59640"/>
                </a:cubicBezTo>
                <a:cubicBezTo>
                  <a:pt x="159029" y="70827"/>
                  <a:pt x="164337" y="86137"/>
                  <a:pt x="164535" y="105568"/>
                </a:cubicBezTo>
                <a:cubicBezTo>
                  <a:pt x="164474" y="150845"/>
                  <a:pt x="125782" y="200695"/>
                  <a:pt x="48457" y="255118"/>
                </a:cubicBezTo>
                <a:lnTo>
                  <a:pt x="71728" y="255118"/>
                </a:lnTo>
                <a:cubicBezTo>
                  <a:pt x="144001" y="202067"/>
                  <a:pt x="180138" y="152217"/>
                  <a:pt x="180137" y="105568"/>
                </a:cubicBezTo>
                <a:cubicBezTo>
                  <a:pt x="179859" y="81513"/>
                  <a:pt x="173092" y="62539"/>
                  <a:pt x="159834" y="48646"/>
                </a:cubicBezTo>
                <a:cubicBezTo>
                  <a:pt x="146576" y="34753"/>
                  <a:pt x="128493" y="27663"/>
                  <a:pt x="105586" y="27376"/>
                </a:cubicBezTo>
                <a:cubicBezTo>
                  <a:pt x="82600" y="27653"/>
                  <a:pt x="64211" y="34762"/>
                  <a:pt x="50420" y="48703"/>
                </a:cubicBezTo>
                <a:cubicBezTo>
                  <a:pt x="36629" y="62644"/>
                  <a:pt x="29557" y="81752"/>
                  <a:pt x="29204" y="106026"/>
                </a:cubicBezTo>
                <a:lnTo>
                  <a:pt x="22860" y="106030"/>
                </a:lnTo>
                <a:cubicBezTo>
                  <a:pt x="23220" y="79899"/>
                  <a:pt x="30834" y="59349"/>
                  <a:pt x="45701" y="44380"/>
                </a:cubicBezTo>
                <a:cubicBezTo>
                  <a:pt x="60569" y="29412"/>
                  <a:pt x="80530" y="21782"/>
                  <a:pt x="105584" y="21489"/>
                </a:cubicBezTo>
                <a:cubicBezTo>
                  <a:pt x="130584" y="21791"/>
                  <a:pt x="150318" y="29403"/>
                  <a:pt x="164784" y="44323"/>
                </a:cubicBezTo>
                <a:cubicBezTo>
                  <a:pt x="179251" y="59244"/>
                  <a:pt x="186635" y="79660"/>
                  <a:pt x="186938" y="105573"/>
                </a:cubicBezTo>
                <a:cubicBezTo>
                  <a:pt x="186949" y="129125"/>
                  <a:pt x="178134" y="153363"/>
                  <a:pt x="160491" y="178288"/>
                </a:cubicBezTo>
                <a:cubicBezTo>
                  <a:pt x="142848" y="203212"/>
                  <a:pt x="116309" y="228822"/>
                  <a:pt x="80874" y="255118"/>
                </a:cubicBezTo>
                <a:lnTo>
                  <a:pt x="101925" y="255118"/>
                </a:lnTo>
                <a:cubicBezTo>
                  <a:pt x="132709" y="232994"/>
                  <a:pt x="157068" y="209213"/>
                  <a:pt x="175004" y="183773"/>
                </a:cubicBezTo>
                <a:cubicBezTo>
                  <a:pt x="192940" y="158334"/>
                  <a:pt x="202104" y="132265"/>
                  <a:pt x="202495" y="105568"/>
                </a:cubicBezTo>
                <a:cubicBezTo>
                  <a:pt x="202142" y="75050"/>
                  <a:pt x="193359" y="50981"/>
                  <a:pt x="176146" y="33362"/>
                </a:cubicBezTo>
                <a:cubicBezTo>
                  <a:pt x="158934" y="15743"/>
                  <a:pt x="135414" y="6751"/>
                  <a:pt x="105586" y="6388"/>
                </a:cubicBezTo>
                <a:cubicBezTo>
                  <a:pt x="90725" y="6397"/>
                  <a:pt x="77331" y="8661"/>
                  <a:pt x="65402" y="13179"/>
                </a:cubicBezTo>
                <a:cubicBezTo>
                  <a:pt x="53474" y="17698"/>
                  <a:pt x="42937" y="24419"/>
                  <a:pt x="33792" y="33342"/>
                </a:cubicBezTo>
                <a:cubicBezTo>
                  <a:pt x="15899" y="51172"/>
                  <a:pt x="6917" y="75400"/>
                  <a:pt x="6845" y="106026"/>
                </a:cubicBezTo>
                <a:lnTo>
                  <a:pt x="457" y="106026"/>
                </a:lnTo>
                <a:cubicBezTo>
                  <a:pt x="457" y="89802"/>
                  <a:pt x="2853" y="75270"/>
                  <a:pt x="7644" y="62428"/>
                </a:cubicBezTo>
                <a:cubicBezTo>
                  <a:pt x="12435" y="49587"/>
                  <a:pt x="19622" y="38361"/>
                  <a:pt x="29204" y="28752"/>
                </a:cubicBezTo>
                <a:cubicBezTo>
                  <a:pt x="48503" y="9583"/>
                  <a:pt x="73963" y="-1"/>
                  <a:pt x="105586" y="1"/>
                </a:cubicBezTo>
                <a:close/>
              </a:path>
            </a:pathLst>
          </a:custGeom>
          <a:solidFill>
            <a:schemeClr val="bg2"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600">
              <a:solidFill>
                <a:schemeClr val="bg2">
                  <a:alpha val="70000"/>
                </a:schemeClr>
              </a:solidFill>
              <a:latin typeface="MiSans Regular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FC22A4F-D25F-2689-2531-36CD576FE8F0}"/>
              </a:ext>
            </a:extLst>
          </p:cNvPr>
          <p:cNvSpPr txBox="1"/>
          <p:nvPr/>
        </p:nvSpPr>
        <p:spPr>
          <a:xfrm>
            <a:off x="4635851" y="1306449"/>
            <a:ext cx="221685" cy="329128"/>
          </a:xfrm>
          <a:custGeom>
            <a:avLst/>
            <a:gdLst/>
            <a:ahLst/>
            <a:cxnLst/>
            <a:rect l="l" t="t" r="r" b="b"/>
            <a:pathLst>
              <a:path w="221685" h="329128">
                <a:moveTo>
                  <a:pt x="112899" y="63551"/>
                </a:moveTo>
                <a:cubicBezTo>
                  <a:pt x="122844" y="63713"/>
                  <a:pt x="130705" y="66927"/>
                  <a:pt x="136482" y="73194"/>
                </a:cubicBezTo>
                <a:cubicBezTo>
                  <a:pt x="139370" y="76327"/>
                  <a:pt x="141552" y="79981"/>
                  <a:pt x="143027" y="84156"/>
                </a:cubicBezTo>
                <a:lnTo>
                  <a:pt x="145262" y="97814"/>
                </a:lnTo>
                <a:lnTo>
                  <a:pt x="145332" y="97814"/>
                </a:lnTo>
                <a:lnTo>
                  <a:pt x="145291" y="97993"/>
                </a:lnTo>
                <a:lnTo>
                  <a:pt x="145332" y="98244"/>
                </a:lnTo>
                <a:lnTo>
                  <a:pt x="145235" y="98237"/>
                </a:lnTo>
                <a:lnTo>
                  <a:pt x="141841" y="113040"/>
                </a:lnTo>
                <a:cubicBezTo>
                  <a:pt x="139585" y="117522"/>
                  <a:pt x="136237" y="121412"/>
                  <a:pt x="131796" y="124710"/>
                </a:cubicBezTo>
                <a:cubicBezTo>
                  <a:pt x="122915" y="131306"/>
                  <a:pt x="110522" y="134675"/>
                  <a:pt x="94616" y="134817"/>
                </a:cubicBezTo>
                <a:lnTo>
                  <a:pt x="94607" y="128931"/>
                </a:lnTo>
                <a:cubicBezTo>
                  <a:pt x="108667" y="128893"/>
                  <a:pt x="119552" y="126221"/>
                  <a:pt x="127264" y="120916"/>
                </a:cubicBezTo>
                <a:cubicBezTo>
                  <a:pt x="131120" y="118263"/>
                  <a:pt x="134025" y="115009"/>
                  <a:pt x="135979" y="111154"/>
                </a:cubicBezTo>
                <a:lnTo>
                  <a:pt x="138986" y="97797"/>
                </a:lnTo>
                <a:lnTo>
                  <a:pt x="137037" y="86428"/>
                </a:lnTo>
                <a:cubicBezTo>
                  <a:pt x="135807" y="83034"/>
                  <a:pt x="133998" y="80040"/>
                  <a:pt x="131611" y="77447"/>
                </a:cubicBezTo>
                <a:cubicBezTo>
                  <a:pt x="126835" y="72260"/>
                  <a:pt x="120601" y="69590"/>
                  <a:pt x="112908" y="69438"/>
                </a:cubicBezTo>
                <a:cubicBezTo>
                  <a:pt x="104739" y="69581"/>
                  <a:pt x="98087" y="72155"/>
                  <a:pt x="92952" y="77157"/>
                </a:cubicBezTo>
                <a:cubicBezTo>
                  <a:pt x="87818" y="82160"/>
                  <a:pt x="85179" y="88731"/>
                  <a:pt x="85034" y="96870"/>
                </a:cubicBezTo>
                <a:lnTo>
                  <a:pt x="78638" y="96870"/>
                </a:lnTo>
                <a:cubicBezTo>
                  <a:pt x="78810" y="86895"/>
                  <a:pt x="82007" y="78889"/>
                  <a:pt x="88231" y="72851"/>
                </a:cubicBezTo>
                <a:cubicBezTo>
                  <a:pt x="94455" y="66813"/>
                  <a:pt x="102678" y="63713"/>
                  <a:pt x="112899" y="63551"/>
                </a:cubicBezTo>
                <a:close/>
                <a:moveTo>
                  <a:pt x="112898" y="42520"/>
                </a:moveTo>
                <a:cubicBezTo>
                  <a:pt x="129378" y="42785"/>
                  <a:pt x="142578" y="47958"/>
                  <a:pt x="152498" y="58040"/>
                </a:cubicBezTo>
                <a:cubicBezTo>
                  <a:pt x="162418" y="68122"/>
                  <a:pt x="167497" y="81523"/>
                  <a:pt x="167735" y="98244"/>
                </a:cubicBezTo>
                <a:cubicBezTo>
                  <a:pt x="167547" y="115571"/>
                  <a:pt x="161078" y="129083"/>
                  <a:pt x="148327" y="138779"/>
                </a:cubicBezTo>
                <a:cubicBezTo>
                  <a:pt x="135577" y="148476"/>
                  <a:pt x="117670" y="153404"/>
                  <a:pt x="94607" y="153563"/>
                </a:cubicBezTo>
                <a:lnTo>
                  <a:pt x="94622" y="147676"/>
                </a:lnTo>
                <a:cubicBezTo>
                  <a:pt x="115394" y="147533"/>
                  <a:pt x="131663" y="143128"/>
                  <a:pt x="143427" y="134460"/>
                </a:cubicBezTo>
                <a:cubicBezTo>
                  <a:pt x="155191" y="125792"/>
                  <a:pt x="161179" y="113719"/>
                  <a:pt x="161391" y="98243"/>
                </a:cubicBezTo>
                <a:cubicBezTo>
                  <a:pt x="161141" y="83385"/>
                  <a:pt x="156600" y="71427"/>
                  <a:pt x="147768" y="62369"/>
                </a:cubicBezTo>
                <a:cubicBezTo>
                  <a:pt x="138935" y="53312"/>
                  <a:pt x="127312" y="48657"/>
                  <a:pt x="112898" y="48407"/>
                </a:cubicBezTo>
                <a:cubicBezTo>
                  <a:pt x="98227" y="48686"/>
                  <a:pt x="86319" y="53283"/>
                  <a:pt x="77173" y="62198"/>
                </a:cubicBezTo>
                <a:cubicBezTo>
                  <a:pt x="68027" y="71113"/>
                  <a:pt x="63315" y="82670"/>
                  <a:pt x="63036" y="96870"/>
                </a:cubicBezTo>
                <a:lnTo>
                  <a:pt x="56235" y="96870"/>
                </a:lnTo>
                <a:cubicBezTo>
                  <a:pt x="56568" y="80824"/>
                  <a:pt x="61956" y="67824"/>
                  <a:pt x="72399" y="57868"/>
                </a:cubicBezTo>
                <a:cubicBezTo>
                  <a:pt x="82842" y="47913"/>
                  <a:pt x="96342" y="42797"/>
                  <a:pt x="112898" y="42520"/>
                </a:cubicBezTo>
                <a:close/>
                <a:moveTo>
                  <a:pt x="112892" y="21032"/>
                </a:moveTo>
                <a:cubicBezTo>
                  <a:pt x="124107" y="21040"/>
                  <a:pt x="134357" y="22848"/>
                  <a:pt x="143643" y="26455"/>
                </a:cubicBezTo>
                <a:cubicBezTo>
                  <a:pt x="152929" y="30063"/>
                  <a:pt x="161127" y="35418"/>
                  <a:pt x="168236" y="42520"/>
                </a:cubicBezTo>
                <a:cubicBezTo>
                  <a:pt x="182837" y="56734"/>
                  <a:pt x="190138" y="75315"/>
                  <a:pt x="190138" y="98262"/>
                </a:cubicBezTo>
                <a:cubicBezTo>
                  <a:pt x="189842" y="121165"/>
                  <a:pt x="181290" y="139168"/>
                  <a:pt x="164482" y="152271"/>
                </a:cubicBezTo>
                <a:cubicBezTo>
                  <a:pt x="147675" y="165375"/>
                  <a:pt x="124388" y="172054"/>
                  <a:pt x="94622" y="172308"/>
                </a:cubicBezTo>
                <a:lnTo>
                  <a:pt x="94622" y="166421"/>
                </a:lnTo>
                <a:cubicBezTo>
                  <a:pt x="122534" y="166211"/>
                  <a:pt x="144288" y="160110"/>
                  <a:pt x="159882" y="148117"/>
                </a:cubicBezTo>
                <a:cubicBezTo>
                  <a:pt x="175477" y="136124"/>
                  <a:pt x="183295" y="119499"/>
                  <a:pt x="183337" y="98244"/>
                </a:cubicBezTo>
                <a:cubicBezTo>
                  <a:pt x="183001" y="77108"/>
                  <a:pt x="176458" y="60101"/>
                  <a:pt x="163709" y="47224"/>
                </a:cubicBezTo>
                <a:cubicBezTo>
                  <a:pt x="150961" y="34347"/>
                  <a:pt x="134023" y="27731"/>
                  <a:pt x="112898" y="27376"/>
                </a:cubicBezTo>
                <a:cubicBezTo>
                  <a:pt x="102609" y="27366"/>
                  <a:pt x="93145" y="28988"/>
                  <a:pt x="84506" y="32241"/>
                </a:cubicBezTo>
                <a:cubicBezTo>
                  <a:pt x="75866" y="35494"/>
                  <a:pt x="68101" y="40436"/>
                  <a:pt x="61210" y="47066"/>
                </a:cubicBezTo>
                <a:cubicBezTo>
                  <a:pt x="54359" y="53696"/>
                  <a:pt x="49221" y="61146"/>
                  <a:pt x="45796" y="69417"/>
                </a:cubicBezTo>
                <a:cubicBezTo>
                  <a:pt x="42371" y="77688"/>
                  <a:pt x="40659" y="86839"/>
                  <a:pt x="40659" y="96870"/>
                </a:cubicBezTo>
                <a:lnTo>
                  <a:pt x="33833" y="96870"/>
                </a:lnTo>
                <a:cubicBezTo>
                  <a:pt x="33822" y="86125"/>
                  <a:pt x="35668" y="76228"/>
                  <a:pt x="39371" y="67179"/>
                </a:cubicBezTo>
                <a:cubicBezTo>
                  <a:pt x="43073" y="58131"/>
                  <a:pt x="48695" y="50049"/>
                  <a:pt x="56235" y="42932"/>
                </a:cubicBezTo>
                <a:cubicBezTo>
                  <a:pt x="63793" y="35632"/>
                  <a:pt x="72322" y="30157"/>
                  <a:pt x="81822" y="26507"/>
                </a:cubicBezTo>
                <a:cubicBezTo>
                  <a:pt x="91322" y="22857"/>
                  <a:pt x="101679" y="21032"/>
                  <a:pt x="112892" y="21032"/>
                </a:cubicBezTo>
                <a:close/>
                <a:moveTo>
                  <a:pt x="112898" y="1"/>
                </a:moveTo>
                <a:cubicBezTo>
                  <a:pt x="142656" y="466"/>
                  <a:pt x="166579" y="9584"/>
                  <a:pt x="184667" y="27355"/>
                </a:cubicBezTo>
                <a:cubicBezTo>
                  <a:pt x="202756" y="45125"/>
                  <a:pt x="212047" y="68755"/>
                  <a:pt x="212541" y="98244"/>
                </a:cubicBezTo>
                <a:cubicBezTo>
                  <a:pt x="212551" y="110380"/>
                  <a:pt x="210591" y="121476"/>
                  <a:pt x="206660" y="131533"/>
                </a:cubicBezTo>
                <a:cubicBezTo>
                  <a:pt x="202730" y="141589"/>
                  <a:pt x="196766" y="150616"/>
                  <a:pt x="188769" y="158614"/>
                </a:cubicBezTo>
                <a:cubicBezTo>
                  <a:pt x="210723" y="175528"/>
                  <a:pt x="221695" y="198391"/>
                  <a:pt x="221685" y="227202"/>
                </a:cubicBezTo>
                <a:cubicBezTo>
                  <a:pt x="221617" y="256995"/>
                  <a:pt x="211257" y="281539"/>
                  <a:pt x="190605" y="300835"/>
                </a:cubicBezTo>
                <a:cubicBezTo>
                  <a:pt x="170041" y="319621"/>
                  <a:pt x="143530" y="329052"/>
                  <a:pt x="111070" y="329128"/>
                </a:cubicBezTo>
                <a:cubicBezTo>
                  <a:pt x="78693" y="329055"/>
                  <a:pt x="52022" y="318706"/>
                  <a:pt x="31058" y="298081"/>
                </a:cubicBezTo>
                <a:cubicBezTo>
                  <a:pt x="10424" y="277502"/>
                  <a:pt x="71" y="250978"/>
                  <a:pt x="0" y="218508"/>
                </a:cubicBezTo>
                <a:lnTo>
                  <a:pt x="6401" y="218519"/>
                </a:lnTo>
                <a:cubicBezTo>
                  <a:pt x="6392" y="233806"/>
                  <a:pt x="8810" y="247672"/>
                  <a:pt x="13655" y="260115"/>
                </a:cubicBezTo>
                <a:cubicBezTo>
                  <a:pt x="18501" y="272558"/>
                  <a:pt x="25827" y="283685"/>
                  <a:pt x="35635" y="293496"/>
                </a:cubicBezTo>
                <a:cubicBezTo>
                  <a:pt x="55310" y="313054"/>
                  <a:pt x="80453" y="322798"/>
                  <a:pt x="111064" y="322727"/>
                </a:cubicBezTo>
                <a:cubicBezTo>
                  <a:pt x="126361" y="322736"/>
                  <a:pt x="140206" y="320546"/>
                  <a:pt x="152599" y="316157"/>
                </a:cubicBezTo>
                <a:cubicBezTo>
                  <a:pt x="164992" y="311769"/>
                  <a:pt x="175990" y="305127"/>
                  <a:pt x="185593" y="296233"/>
                </a:cubicBezTo>
                <a:cubicBezTo>
                  <a:pt x="195425" y="287309"/>
                  <a:pt x="202762" y="277061"/>
                  <a:pt x="207604" y="265490"/>
                </a:cubicBezTo>
                <a:cubicBezTo>
                  <a:pt x="212447" y="253919"/>
                  <a:pt x="214862" y="241156"/>
                  <a:pt x="214851" y="227199"/>
                </a:cubicBezTo>
                <a:cubicBezTo>
                  <a:pt x="214862" y="213711"/>
                  <a:pt x="212332" y="201617"/>
                  <a:pt x="207260" y="190916"/>
                </a:cubicBezTo>
                <a:cubicBezTo>
                  <a:pt x="202188" y="180215"/>
                  <a:pt x="194510" y="170971"/>
                  <a:pt x="184224" y="163185"/>
                </a:cubicBezTo>
                <a:cubicBezTo>
                  <a:pt x="182608" y="164782"/>
                  <a:pt x="180821" y="166264"/>
                  <a:pt x="178863" y="167632"/>
                </a:cubicBezTo>
                <a:cubicBezTo>
                  <a:pt x="176905" y="169001"/>
                  <a:pt x="174889" y="170255"/>
                  <a:pt x="172817" y="171396"/>
                </a:cubicBezTo>
                <a:cubicBezTo>
                  <a:pt x="190536" y="184773"/>
                  <a:pt x="199358" y="203374"/>
                  <a:pt x="199282" y="227199"/>
                </a:cubicBezTo>
                <a:cubicBezTo>
                  <a:pt x="199282" y="250881"/>
                  <a:pt x="191069" y="270242"/>
                  <a:pt x="174642" y="285283"/>
                </a:cubicBezTo>
                <a:cubicBezTo>
                  <a:pt x="158231" y="300263"/>
                  <a:pt x="137039" y="307715"/>
                  <a:pt x="111064" y="307639"/>
                </a:cubicBezTo>
                <a:cubicBezTo>
                  <a:pt x="98063" y="307639"/>
                  <a:pt x="86257" y="305586"/>
                  <a:pt x="75647" y="301480"/>
                </a:cubicBezTo>
                <a:cubicBezTo>
                  <a:pt x="65037" y="297374"/>
                  <a:pt x="55502" y="291214"/>
                  <a:pt x="47042" y="283002"/>
                </a:cubicBezTo>
                <a:cubicBezTo>
                  <a:pt x="30616" y="266045"/>
                  <a:pt x="22403" y="244551"/>
                  <a:pt x="22403" y="218519"/>
                </a:cubicBezTo>
                <a:lnTo>
                  <a:pt x="28746" y="218508"/>
                </a:lnTo>
                <a:cubicBezTo>
                  <a:pt x="29174" y="242988"/>
                  <a:pt x="36891" y="262865"/>
                  <a:pt x="51896" y="278140"/>
                </a:cubicBezTo>
                <a:cubicBezTo>
                  <a:pt x="66901" y="293415"/>
                  <a:pt x="86626" y="301286"/>
                  <a:pt x="111072" y="301753"/>
                </a:cubicBezTo>
                <a:cubicBezTo>
                  <a:pt x="135303" y="301747"/>
                  <a:pt x="154957" y="294874"/>
                  <a:pt x="170035" y="281133"/>
                </a:cubicBezTo>
                <a:cubicBezTo>
                  <a:pt x="177597" y="274071"/>
                  <a:pt x="183302" y="266060"/>
                  <a:pt x="187150" y="257100"/>
                </a:cubicBezTo>
                <a:cubicBezTo>
                  <a:pt x="190999" y="248141"/>
                  <a:pt x="192928" y="238175"/>
                  <a:pt x="192938" y="227202"/>
                </a:cubicBezTo>
                <a:cubicBezTo>
                  <a:pt x="192928" y="215991"/>
                  <a:pt x="190769" y="206042"/>
                  <a:pt x="186464" y="197356"/>
                </a:cubicBezTo>
                <a:cubicBezTo>
                  <a:pt x="182158" y="188669"/>
                  <a:pt x="175769" y="181246"/>
                  <a:pt x="167297" y="175088"/>
                </a:cubicBezTo>
                <a:cubicBezTo>
                  <a:pt x="162658" y="177369"/>
                  <a:pt x="157791" y="179650"/>
                  <a:pt x="152696" y="181930"/>
                </a:cubicBezTo>
                <a:cubicBezTo>
                  <a:pt x="168742" y="191973"/>
                  <a:pt x="176803" y="207064"/>
                  <a:pt x="176879" y="227202"/>
                </a:cubicBezTo>
                <a:cubicBezTo>
                  <a:pt x="176539" y="244889"/>
                  <a:pt x="170375" y="259136"/>
                  <a:pt x="158387" y="269943"/>
                </a:cubicBezTo>
                <a:cubicBezTo>
                  <a:pt x="146398" y="280751"/>
                  <a:pt x="130627" y="286306"/>
                  <a:pt x="111072" y="286608"/>
                </a:cubicBezTo>
                <a:cubicBezTo>
                  <a:pt x="91433" y="286608"/>
                  <a:pt x="75422" y="280221"/>
                  <a:pt x="63036" y="267446"/>
                </a:cubicBezTo>
                <a:cubicBezTo>
                  <a:pt x="56881" y="261041"/>
                  <a:pt x="52294" y="253746"/>
                  <a:pt x="49278" y="245561"/>
                </a:cubicBezTo>
                <a:cubicBezTo>
                  <a:pt x="46261" y="237376"/>
                  <a:pt x="44755" y="228362"/>
                  <a:pt x="44761" y="218519"/>
                </a:cubicBezTo>
                <a:lnTo>
                  <a:pt x="51149" y="218519"/>
                </a:lnTo>
                <a:cubicBezTo>
                  <a:pt x="51475" y="236882"/>
                  <a:pt x="57120" y="251685"/>
                  <a:pt x="68085" y="262926"/>
                </a:cubicBezTo>
                <a:cubicBezTo>
                  <a:pt x="79049" y="274168"/>
                  <a:pt x="93376" y="279947"/>
                  <a:pt x="111064" y="280264"/>
                </a:cubicBezTo>
                <a:cubicBezTo>
                  <a:pt x="128739" y="279995"/>
                  <a:pt x="142992" y="275034"/>
                  <a:pt x="153825" y="265382"/>
                </a:cubicBezTo>
                <a:cubicBezTo>
                  <a:pt x="164658" y="255730"/>
                  <a:pt x="170228" y="243002"/>
                  <a:pt x="170535" y="227199"/>
                </a:cubicBezTo>
                <a:cubicBezTo>
                  <a:pt x="170544" y="217386"/>
                  <a:pt x="168460" y="208915"/>
                  <a:pt x="164283" y="201785"/>
                </a:cubicBezTo>
                <a:cubicBezTo>
                  <a:pt x="160107" y="194655"/>
                  <a:pt x="153790" y="188809"/>
                  <a:pt x="145332" y="184246"/>
                </a:cubicBezTo>
                <a:cubicBezTo>
                  <a:pt x="141905" y="185373"/>
                  <a:pt x="138365" y="186327"/>
                  <a:pt x="134710" y="187108"/>
                </a:cubicBezTo>
                <a:cubicBezTo>
                  <a:pt x="131055" y="187889"/>
                  <a:pt x="127288" y="188613"/>
                  <a:pt x="123407" y="189279"/>
                </a:cubicBezTo>
                <a:cubicBezTo>
                  <a:pt x="133696" y="192230"/>
                  <a:pt x="141445" y="196836"/>
                  <a:pt x="146652" y="203099"/>
                </a:cubicBezTo>
                <a:cubicBezTo>
                  <a:pt x="151859" y="209362"/>
                  <a:pt x="154467" y="217396"/>
                  <a:pt x="154476" y="227199"/>
                </a:cubicBezTo>
                <a:cubicBezTo>
                  <a:pt x="154267" y="238593"/>
                  <a:pt x="150231" y="247787"/>
                  <a:pt x="142368" y="254783"/>
                </a:cubicBezTo>
                <a:cubicBezTo>
                  <a:pt x="134506" y="261779"/>
                  <a:pt x="124073" y="265377"/>
                  <a:pt x="111070" y="265577"/>
                </a:cubicBezTo>
                <a:cubicBezTo>
                  <a:pt x="98030" y="265329"/>
                  <a:pt x="87445" y="260913"/>
                  <a:pt x="79316" y="252327"/>
                </a:cubicBezTo>
                <a:cubicBezTo>
                  <a:pt x="71187" y="243742"/>
                  <a:pt x="66999" y="232473"/>
                  <a:pt x="66751" y="218519"/>
                </a:cubicBezTo>
                <a:lnTo>
                  <a:pt x="73552" y="218508"/>
                </a:lnTo>
                <a:cubicBezTo>
                  <a:pt x="73745" y="230615"/>
                  <a:pt x="77257" y="240377"/>
                  <a:pt x="84089" y="247793"/>
                </a:cubicBezTo>
                <a:cubicBezTo>
                  <a:pt x="90921" y="255210"/>
                  <a:pt x="99915" y="259023"/>
                  <a:pt x="111072" y="259233"/>
                </a:cubicBezTo>
                <a:cubicBezTo>
                  <a:pt x="122209" y="259071"/>
                  <a:pt x="131127" y="256078"/>
                  <a:pt x="137825" y="250253"/>
                </a:cubicBezTo>
                <a:cubicBezTo>
                  <a:pt x="144523" y="244428"/>
                  <a:pt x="147959" y="236745"/>
                  <a:pt x="148133" y="227202"/>
                </a:cubicBezTo>
                <a:cubicBezTo>
                  <a:pt x="148064" y="215686"/>
                  <a:pt x="143619" y="206802"/>
                  <a:pt x="134798" y="200548"/>
                </a:cubicBezTo>
                <a:cubicBezTo>
                  <a:pt x="125978" y="194294"/>
                  <a:pt x="113196" y="191129"/>
                  <a:pt x="96454" y="191053"/>
                </a:cubicBezTo>
                <a:lnTo>
                  <a:pt x="94627" y="191053"/>
                </a:lnTo>
                <a:lnTo>
                  <a:pt x="94622" y="185624"/>
                </a:lnTo>
                <a:cubicBezTo>
                  <a:pt x="129462" y="185329"/>
                  <a:pt x="156613" y="177458"/>
                  <a:pt x="176075" y="162010"/>
                </a:cubicBezTo>
                <a:cubicBezTo>
                  <a:pt x="195537" y="146563"/>
                  <a:pt x="205426" y="125307"/>
                  <a:pt x="205740" y="98243"/>
                </a:cubicBezTo>
                <a:cubicBezTo>
                  <a:pt x="205739" y="84754"/>
                  <a:pt x="203561" y="72455"/>
                  <a:pt x="199208" y="61344"/>
                </a:cubicBezTo>
                <a:cubicBezTo>
                  <a:pt x="194855" y="50234"/>
                  <a:pt x="188333" y="40446"/>
                  <a:pt x="179643" y="31982"/>
                </a:cubicBezTo>
                <a:cubicBezTo>
                  <a:pt x="171189" y="23525"/>
                  <a:pt x="161381" y="17150"/>
                  <a:pt x="150220" y="12857"/>
                </a:cubicBezTo>
                <a:cubicBezTo>
                  <a:pt x="139058" y="8563"/>
                  <a:pt x="126617" y="6411"/>
                  <a:pt x="112898" y="6401"/>
                </a:cubicBezTo>
                <a:cubicBezTo>
                  <a:pt x="99397" y="6402"/>
                  <a:pt x="86976" y="8573"/>
                  <a:pt x="75634" y="12914"/>
                </a:cubicBezTo>
                <a:cubicBezTo>
                  <a:pt x="64291" y="17255"/>
                  <a:pt x="54160" y="23763"/>
                  <a:pt x="45240" y="32438"/>
                </a:cubicBezTo>
                <a:cubicBezTo>
                  <a:pt x="27313" y="49351"/>
                  <a:pt x="18316" y="70828"/>
                  <a:pt x="18252" y="96870"/>
                </a:cubicBezTo>
                <a:lnTo>
                  <a:pt x="11887" y="96870"/>
                </a:lnTo>
                <a:cubicBezTo>
                  <a:pt x="11887" y="69095"/>
                  <a:pt x="21478" y="46083"/>
                  <a:pt x="40659" y="27833"/>
                </a:cubicBezTo>
                <a:cubicBezTo>
                  <a:pt x="50261" y="18489"/>
                  <a:pt x="61101" y="11512"/>
                  <a:pt x="73177" y="6902"/>
                </a:cubicBezTo>
                <a:cubicBezTo>
                  <a:pt x="85253" y="2291"/>
                  <a:pt x="98493" y="-9"/>
                  <a:pt x="112898" y="1"/>
                </a:cubicBezTo>
                <a:close/>
              </a:path>
            </a:pathLst>
          </a:custGeom>
          <a:solidFill>
            <a:schemeClr val="bg2"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600">
              <a:solidFill>
                <a:schemeClr val="bg2">
                  <a:alpha val="70000"/>
                </a:schemeClr>
              </a:solidFill>
              <a:latin typeface="MiSans Regular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BE9AF02-5803-D73F-C4BE-5C56C7CE1599}"/>
              </a:ext>
            </a:extLst>
          </p:cNvPr>
          <p:cNvSpPr txBox="1"/>
          <p:nvPr/>
        </p:nvSpPr>
        <p:spPr>
          <a:xfrm>
            <a:off x="6677687" y="1311023"/>
            <a:ext cx="246373" cy="319983"/>
          </a:xfrm>
          <a:custGeom>
            <a:avLst/>
            <a:gdLst>
              <a:gd name="connsiteX0" fmla="*/ 0 w 246373"/>
              <a:gd name="connsiteY0" fmla="*/ 264217 h 319983"/>
              <a:gd name="connsiteX1" fmla="*/ 246373 w 246373"/>
              <a:gd name="connsiteY1" fmla="*/ 264217 h 319983"/>
              <a:gd name="connsiteX2" fmla="*/ 246373 w 246373"/>
              <a:gd name="connsiteY2" fmla="*/ 270605 h 319983"/>
              <a:gd name="connsiteX3" fmla="*/ 218941 w 246373"/>
              <a:gd name="connsiteY3" fmla="*/ 270605 h 319983"/>
              <a:gd name="connsiteX4" fmla="*/ 218941 w 246373"/>
              <a:gd name="connsiteY4" fmla="*/ 319983 h 319983"/>
              <a:gd name="connsiteX5" fmla="*/ 212540 w 246373"/>
              <a:gd name="connsiteY5" fmla="*/ 319983 h 319983"/>
              <a:gd name="connsiteX6" fmla="*/ 212540 w 246373"/>
              <a:gd name="connsiteY6" fmla="*/ 270605 h 319983"/>
              <a:gd name="connsiteX7" fmla="*/ 196538 w 246373"/>
              <a:gd name="connsiteY7" fmla="*/ 270605 h 319983"/>
              <a:gd name="connsiteX8" fmla="*/ 196538 w 246373"/>
              <a:gd name="connsiteY8" fmla="*/ 319983 h 319983"/>
              <a:gd name="connsiteX9" fmla="*/ 190195 w 246373"/>
              <a:gd name="connsiteY9" fmla="*/ 319983 h 319983"/>
              <a:gd name="connsiteX10" fmla="*/ 190195 w 246373"/>
              <a:gd name="connsiteY10" fmla="*/ 270605 h 319983"/>
              <a:gd name="connsiteX11" fmla="*/ 174136 w 246373"/>
              <a:gd name="connsiteY11" fmla="*/ 270605 h 319983"/>
              <a:gd name="connsiteX12" fmla="*/ 174136 w 246373"/>
              <a:gd name="connsiteY12" fmla="*/ 319983 h 319983"/>
              <a:gd name="connsiteX13" fmla="*/ 167792 w 246373"/>
              <a:gd name="connsiteY13" fmla="*/ 319983 h 319983"/>
              <a:gd name="connsiteX14" fmla="*/ 167792 w 246373"/>
              <a:gd name="connsiteY14" fmla="*/ 270605 h 319983"/>
              <a:gd name="connsiteX15" fmla="*/ 152234 w 246373"/>
              <a:gd name="connsiteY15" fmla="*/ 270605 h 319983"/>
              <a:gd name="connsiteX16" fmla="*/ 152234 w 246373"/>
              <a:gd name="connsiteY16" fmla="*/ 319983 h 319983"/>
              <a:gd name="connsiteX17" fmla="*/ 145389 w 246373"/>
              <a:gd name="connsiteY17" fmla="*/ 319983 h 319983"/>
              <a:gd name="connsiteX18" fmla="*/ 145389 w 246373"/>
              <a:gd name="connsiteY18" fmla="*/ 270605 h 319983"/>
              <a:gd name="connsiteX19" fmla="*/ 0 w 246373"/>
              <a:gd name="connsiteY19" fmla="*/ 270605 h 319983"/>
              <a:gd name="connsiteX20" fmla="*/ 0 w 246373"/>
              <a:gd name="connsiteY20" fmla="*/ 243230 h 319983"/>
              <a:gd name="connsiteX21" fmla="*/ 246373 w 246373"/>
              <a:gd name="connsiteY21" fmla="*/ 243230 h 319983"/>
              <a:gd name="connsiteX22" fmla="*/ 246373 w 246373"/>
              <a:gd name="connsiteY22" fmla="*/ 249574 h 319983"/>
              <a:gd name="connsiteX23" fmla="*/ 0 w 246373"/>
              <a:gd name="connsiteY23" fmla="*/ 249574 h 319983"/>
              <a:gd name="connsiteX24" fmla="*/ 0 w 246373"/>
              <a:gd name="connsiteY24" fmla="*/ 222199 h 319983"/>
              <a:gd name="connsiteX25" fmla="*/ 246373 w 246373"/>
              <a:gd name="connsiteY25" fmla="*/ 222199 h 319983"/>
              <a:gd name="connsiteX26" fmla="*/ 246373 w 246373"/>
              <a:gd name="connsiteY26" fmla="*/ 228085 h 319983"/>
              <a:gd name="connsiteX27" fmla="*/ 0 w 246373"/>
              <a:gd name="connsiteY27" fmla="*/ 228085 h 319983"/>
              <a:gd name="connsiteX28" fmla="*/ 145389 w 246373"/>
              <a:gd name="connsiteY28" fmla="*/ 111099 h 319983"/>
              <a:gd name="connsiteX29" fmla="*/ 86410 w 246373"/>
              <a:gd name="connsiteY29" fmla="*/ 201168 h 319983"/>
              <a:gd name="connsiteX30" fmla="*/ 145389 w 246373"/>
              <a:gd name="connsiteY30" fmla="*/ 201168 h 319983"/>
              <a:gd name="connsiteX31" fmla="*/ 167792 w 246373"/>
              <a:gd name="connsiteY31" fmla="*/ 77724 h 319983"/>
              <a:gd name="connsiteX32" fmla="*/ 152247 w 246373"/>
              <a:gd name="connsiteY32" fmla="*/ 101498 h 319983"/>
              <a:gd name="connsiteX33" fmla="*/ 152247 w 246373"/>
              <a:gd name="connsiteY33" fmla="*/ 201168 h 319983"/>
              <a:gd name="connsiteX34" fmla="*/ 167792 w 246373"/>
              <a:gd name="connsiteY34" fmla="*/ 201168 h 319983"/>
              <a:gd name="connsiteX35" fmla="*/ 190195 w 246373"/>
              <a:gd name="connsiteY35" fmla="*/ 43891 h 319983"/>
              <a:gd name="connsiteX36" fmla="*/ 174136 w 246373"/>
              <a:gd name="connsiteY36" fmla="*/ 67665 h 319983"/>
              <a:gd name="connsiteX37" fmla="*/ 174136 w 246373"/>
              <a:gd name="connsiteY37" fmla="*/ 201168 h 319983"/>
              <a:gd name="connsiteX38" fmla="*/ 190195 w 246373"/>
              <a:gd name="connsiteY38" fmla="*/ 201168 h 319983"/>
              <a:gd name="connsiteX39" fmla="*/ 212540 w 246373"/>
              <a:gd name="connsiteY39" fmla="*/ 10058 h 319983"/>
              <a:gd name="connsiteX40" fmla="*/ 196538 w 246373"/>
              <a:gd name="connsiteY40" fmla="*/ 33832 h 319983"/>
              <a:gd name="connsiteX41" fmla="*/ 196538 w 246373"/>
              <a:gd name="connsiteY41" fmla="*/ 201168 h 319983"/>
              <a:gd name="connsiteX42" fmla="*/ 212540 w 246373"/>
              <a:gd name="connsiteY42" fmla="*/ 201168 h 319983"/>
              <a:gd name="connsiteX43" fmla="*/ 130302 w 246373"/>
              <a:gd name="connsiteY43" fmla="*/ 0 h 319983"/>
              <a:gd name="connsiteX44" fmla="*/ 138074 w 246373"/>
              <a:gd name="connsiteY44" fmla="*/ 0 h 319983"/>
              <a:gd name="connsiteX45" fmla="*/ 7315 w 246373"/>
              <a:gd name="connsiteY45" fmla="*/ 201168 h 319983"/>
              <a:gd name="connsiteX46" fmla="*/ 26517 w 246373"/>
              <a:gd name="connsiteY46" fmla="*/ 201168 h 319983"/>
              <a:gd name="connsiteX47" fmla="*/ 157253 w 246373"/>
              <a:gd name="connsiteY47" fmla="*/ 0 h 319983"/>
              <a:gd name="connsiteX48" fmla="*/ 165010 w 246373"/>
              <a:gd name="connsiteY48" fmla="*/ 0 h 319983"/>
              <a:gd name="connsiteX49" fmla="*/ 33375 w 246373"/>
              <a:gd name="connsiteY49" fmla="*/ 201168 h 319983"/>
              <a:gd name="connsiteX50" fmla="*/ 52578 w 246373"/>
              <a:gd name="connsiteY50" fmla="*/ 201168 h 319983"/>
              <a:gd name="connsiteX51" fmla="*/ 184230 w 246373"/>
              <a:gd name="connsiteY51" fmla="*/ 0 h 319983"/>
              <a:gd name="connsiteX52" fmla="*/ 192020 w 246373"/>
              <a:gd name="connsiteY52" fmla="*/ 0 h 319983"/>
              <a:gd name="connsiteX53" fmla="*/ 59893 w 246373"/>
              <a:gd name="connsiteY53" fmla="*/ 201168 h 319983"/>
              <a:gd name="connsiteX54" fmla="*/ 79095 w 246373"/>
              <a:gd name="connsiteY54" fmla="*/ 201168 h 319983"/>
              <a:gd name="connsiteX55" fmla="*/ 211184 w 246373"/>
              <a:gd name="connsiteY55" fmla="*/ 0 h 319983"/>
              <a:gd name="connsiteX56" fmla="*/ 218941 w 246373"/>
              <a:gd name="connsiteY56" fmla="*/ 0 h 319983"/>
              <a:gd name="connsiteX57" fmla="*/ 218941 w 246373"/>
              <a:gd name="connsiteY57" fmla="*/ 201168 h 319983"/>
              <a:gd name="connsiteX58" fmla="*/ 246373 w 246373"/>
              <a:gd name="connsiteY58" fmla="*/ 201168 h 319983"/>
              <a:gd name="connsiteX59" fmla="*/ 246373 w 246373"/>
              <a:gd name="connsiteY59" fmla="*/ 207099 h 319983"/>
              <a:gd name="connsiteX60" fmla="*/ 0 w 246373"/>
              <a:gd name="connsiteY60" fmla="*/ 207099 h 319983"/>
              <a:gd name="connsiteX61" fmla="*/ 0 w 246373"/>
              <a:gd name="connsiteY61" fmla="*/ 201168 h 319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46373" h="319983">
                <a:moveTo>
                  <a:pt x="0" y="264217"/>
                </a:moveTo>
                <a:lnTo>
                  <a:pt x="246373" y="264217"/>
                </a:lnTo>
                <a:lnTo>
                  <a:pt x="246373" y="270605"/>
                </a:lnTo>
                <a:lnTo>
                  <a:pt x="218941" y="270605"/>
                </a:lnTo>
                <a:lnTo>
                  <a:pt x="218941" y="319983"/>
                </a:lnTo>
                <a:lnTo>
                  <a:pt x="212540" y="319983"/>
                </a:lnTo>
                <a:lnTo>
                  <a:pt x="212540" y="270605"/>
                </a:lnTo>
                <a:lnTo>
                  <a:pt x="196538" y="270605"/>
                </a:lnTo>
                <a:lnTo>
                  <a:pt x="196538" y="319983"/>
                </a:lnTo>
                <a:lnTo>
                  <a:pt x="190195" y="319983"/>
                </a:lnTo>
                <a:lnTo>
                  <a:pt x="190195" y="270605"/>
                </a:lnTo>
                <a:lnTo>
                  <a:pt x="174136" y="270605"/>
                </a:lnTo>
                <a:lnTo>
                  <a:pt x="174136" y="319983"/>
                </a:lnTo>
                <a:lnTo>
                  <a:pt x="167792" y="319983"/>
                </a:lnTo>
                <a:lnTo>
                  <a:pt x="167792" y="270605"/>
                </a:lnTo>
                <a:lnTo>
                  <a:pt x="152234" y="270605"/>
                </a:lnTo>
                <a:lnTo>
                  <a:pt x="152234" y="319983"/>
                </a:lnTo>
                <a:lnTo>
                  <a:pt x="145389" y="319983"/>
                </a:lnTo>
                <a:lnTo>
                  <a:pt x="145389" y="270605"/>
                </a:lnTo>
                <a:lnTo>
                  <a:pt x="0" y="270605"/>
                </a:lnTo>
                <a:close/>
                <a:moveTo>
                  <a:pt x="0" y="243230"/>
                </a:moveTo>
                <a:lnTo>
                  <a:pt x="246373" y="243230"/>
                </a:lnTo>
                <a:lnTo>
                  <a:pt x="246373" y="249574"/>
                </a:lnTo>
                <a:lnTo>
                  <a:pt x="0" y="249574"/>
                </a:lnTo>
                <a:close/>
                <a:moveTo>
                  <a:pt x="0" y="222199"/>
                </a:moveTo>
                <a:lnTo>
                  <a:pt x="246373" y="222199"/>
                </a:lnTo>
                <a:lnTo>
                  <a:pt x="246373" y="228085"/>
                </a:lnTo>
                <a:lnTo>
                  <a:pt x="0" y="228085"/>
                </a:lnTo>
                <a:close/>
                <a:moveTo>
                  <a:pt x="145389" y="111099"/>
                </a:moveTo>
                <a:lnTo>
                  <a:pt x="86410" y="201168"/>
                </a:lnTo>
                <a:lnTo>
                  <a:pt x="145389" y="201168"/>
                </a:lnTo>
                <a:close/>
                <a:moveTo>
                  <a:pt x="167792" y="77724"/>
                </a:moveTo>
                <a:lnTo>
                  <a:pt x="152247" y="101498"/>
                </a:lnTo>
                <a:lnTo>
                  <a:pt x="152247" y="201168"/>
                </a:lnTo>
                <a:lnTo>
                  <a:pt x="167792" y="201168"/>
                </a:lnTo>
                <a:close/>
                <a:moveTo>
                  <a:pt x="190195" y="43891"/>
                </a:moveTo>
                <a:lnTo>
                  <a:pt x="174136" y="67665"/>
                </a:lnTo>
                <a:lnTo>
                  <a:pt x="174136" y="201168"/>
                </a:lnTo>
                <a:lnTo>
                  <a:pt x="190195" y="201168"/>
                </a:lnTo>
                <a:close/>
                <a:moveTo>
                  <a:pt x="212540" y="10058"/>
                </a:moveTo>
                <a:lnTo>
                  <a:pt x="196538" y="33832"/>
                </a:lnTo>
                <a:lnTo>
                  <a:pt x="196538" y="201168"/>
                </a:lnTo>
                <a:lnTo>
                  <a:pt x="212540" y="201168"/>
                </a:lnTo>
                <a:close/>
                <a:moveTo>
                  <a:pt x="130302" y="0"/>
                </a:moveTo>
                <a:lnTo>
                  <a:pt x="138074" y="0"/>
                </a:lnTo>
                <a:lnTo>
                  <a:pt x="7315" y="201168"/>
                </a:lnTo>
                <a:lnTo>
                  <a:pt x="26517" y="201168"/>
                </a:lnTo>
                <a:lnTo>
                  <a:pt x="157253" y="0"/>
                </a:lnTo>
                <a:lnTo>
                  <a:pt x="165010" y="0"/>
                </a:lnTo>
                <a:lnTo>
                  <a:pt x="33375" y="201168"/>
                </a:lnTo>
                <a:lnTo>
                  <a:pt x="52578" y="201168"/>
                </a:lnTo>
                <a:lnTo>
                  <a:pt x="184230" y="0"/>
                </a:lnTo>
                <a:lnTo>
                  <a:pt x="192020" y="0"/>
                </a:lnTo>
                <a:lnTo>
                  <a:pt x="59893" y="201168"/>
                </a:lnTo>
                <a:lnTo>
                  <a:pt x="79095" y="201168"/>
                </a:lnTo>
                <a:lnTo>
                  <a:pt x="211184" y="0"/>
                </a:lnTo>
                <a:lnTo>
                  <a:pt x="218941" y="0"/>
                </a:lnTo>
                <a:lnTo>
                  <a:pt x="218941" y="201168"/>
                </a:lnTo>
                <a:lnTo>
                  <a:pt x="246373" y="201168"/>
                </a:lnTo>
                <a:lnTo>
                  <a:pt x="246373" y="207099"/>
                </a:lnTo>
                <a:lnTo>
                  <a:pt x="0" y="207099"/>
                </a:lnTo>
                <a:lnTo>
                  <a:pt x="0" y="201168"/>
                </a:lnTo>
                <a:close/>
              </a:path>
            </a:pathLst>
          </a:custGeom>
          <a:solidFill>
            <a:schemeClr val="bg2"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3600">
              <a:solidFill>
                <a:schemeClr val="bg2">
                  <a:alpha val="70000"/>
                </a:schemeClr>
              </a:solidFill>
              <a:latin typeface="MiSans Regular" panose="00000500000000000000" pitchFamily="2" charset="-122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3841E9F8-768A-415F-2C66-22D91C570549}"/>
              </a:ext>
            </a:extLst>
          </p:cNvPr>
          <p:cNvCxnSpPr/>
          <p:nvPr/>
        </p:nvCxnSpPr>
        <p:spPr bwMode="auto">
          <a:xfrm>
            <a:off x="568070" y="3448049"/>
            <a:ext cx="1800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67D6239-72C2-C583-2B6B-38BB7147E795}"/>
              </a:ext>
            </a:extLst>
          </p:cNvPr>
          <p:cNvCxnSpPr/>
          <p:nvPr/>
        </p:nvCxnSpPr>
        <p:spPr bwMode="auto">
          <a:xfrm>
            <a:off x="2619291" y="3448049"/>
            <a:ext cx="1800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499E2B6F-2859-87BB-2874-AEC6773BD17A}"/>
              </a:ext>
            </a:extLst>
          </p:cNvPr>
          <p:cNvCxnSpPr/>
          <p:nvPr/>
        </p:nvCxnSpPr>
        <p:spPr bwMode="auto">
          <a:xfrm>
            <a:off x="4678751" y="3448049"/>
            <a:ext cx="1800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A5C5E320-90D6-E1B1-F49E-7E4D5F37B72F}"/>
              </a:ext>
            </a:extLst>
          </p:cNvPr>
          <p:cNvCxnSpPr/>
          <p:nvPr/>
        </p:nvCxnSpPr>
        <p:spPr bwMode="auto">
          <a:xfrm>
            <a:off x="6721735" y="3448049"/>
            <a:ext cx="1800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8113500A-6BBD-7013-7CC5-25227275B56D}"/>
              </a:ext>
            </a:extLst>
          </p:cNvPr>
          <p:cNvSpPr/>
          <p:nvPr/>
        </p:nvSpPr>
        <p:spPr bwMode="auto">
          <a:xfrm>
            <a:off x="0" y="5080039"/>
            <a:ext cx="9144000" cy="63461"/>
          </a:xfrm>
          <a:prstGeom prst="rect">
            <a:avLst/>
          </a:prstGeom>
          <a:gradFill flip="none" rotWithShape="1">
            <a:gsLst>
              <a:gs pos="50500">
                <a:schemeClr val="tx2"/>
              </a:gs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3" name="图片 42" descr="图片包含 游戏机, 灯光&#10;&#10;描述已自动生成">
            <a:extLst>
              <a:ext uri="{FF2B5EF4-FFF2-40B4-BE49-F238E27FC236}">
                <a16:creationId xmlns:a16="http://schemas.microsoft.com/office/drawing/2014/main" id="{0AED181A-A272-32EE-6166-8C0B3BE180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6007" y="443819"/>
            <a:ext cx="1417390" cy="1173389"/>
          </a:xfrm>
          <a:custGeom>
            <a:avLst/>
            <a:gdLst>
              <a:gd name="connsiteX0" fmla="*/ 0 w 1417390"/>
              <a:gd name="connsiteY0" fmla="*/ 0 h 1173389"/>
              <a:gd name="connsiteX1" fmla="*/ 1417390 w 1417390"/>
              <a:gd name="connsiteY1" fmla="*/ 0 h 1173389"/>
              <a:gd name="connsiteX2" fmla="*/ 1417390 w 1417390"/>
              <a:gd name="connsiteY2" fmla="*/ 1173389 h 1173389"/>
              <a:gd name="connsiteX3" fmla="*/ 547984 w 1417390"/>
              <a:gd name="connsiteY3" fmla="*/ 1173389 h 1173389"/>
              <a:gd name="connsiteX4" fmla="*/ 526133 w 1417390"/>
              <a:gd name="connsiteY4" fmla="*/ 1147565 h 1173389"/>
              <a:gd name="connsiteX5" fmla="*/ 514226 w 1417390"/>
              <a:gd name="connsiteY5" fmla="*/ 1130896 h 1173389"/>
              <a:gd name="connsiteX6" fmla="*/ 495176 w 1417390"/>
              <a:gd name="connsiteY6" fmla="*/ 1095177 h 1173389"/>
              <a:gd name="connsiteX7" fmla="*/ 485651 w 1417390"/>
              <a:gd name="connsiteY7" fmla="*/ 1033265 h 1173389"/>
              <a:gd name="connsiteX8" fmla="*/ 483270 w 1417390"/>
              <a:gd name="connsiteY8" fmla="*/ 997546 h 1173389"/>
              <a:gd name="connsiteX9" fmla="*/ 485651 w 1417390"/>
              <a:gd name="connsiteY9" fmla="*/ 976115 h 1173389"/>
              <a:gd name="connsiteX10" fmla="*/ 488033 w 1417390"/>
              <a:gd name="connsiteY10" fmla="*/ 942777 h 1173389"/>
              <a:gd name="connsiteX11" fmla="*/ 492795 w 1417390"/>
              <a:gd name="connsiteY11" fmla="*/ 930871 h 1173389"/>
              <a:gd name="connsiteX12" fmla="*/ 504701 w 1417390"/>
              <a:gd name="connsiteY12" fmla="*/ 909440 h 1173389"/>
              <a:gd name="connsiteX13" fmla="*/ 507083 w 1417390"/>
              <a:gd name="connsiteY13" fmla="*/ 899915 h 1173389"/>
              <a:gd name="connsiteX14" fmla="*/ 528514 w 1417390"/>
              <a:gd name="connsiteY14" fmla="*/ 849908 h 1173389"/>
              <a:gd name="connsiteX15" fmla="*/ 540420 w 1417390"/>
              <a:gd name="connsiteY15" fmla="*/ 826096 h 1173389"/>
              <a:gd name="connsiteX16" fmla="*/ 547564 w 1417390"/>
              <a:gd name="connsiteY16" fmla="*/ 816571 h 1173389"/>
              <a:gd name="connsiteX17" fmla="*/ 561851 w 1417390"/>
              <a:gd name="connsiteY17" fmla="*/ 795140 h 1173389"/>
              <a:gd name="connsiteX18" fmla="*/ 566614 w 1417390"/>
              <a:gd name="connsiteY18" fmla="*/ 783233 h 1173389"/>
              <a:gd name="connsiteX19" fmla="*/ 571376 w 1417390"/>
              <a:gd name="connsiteY19" fmla="*/ 773708 h 1173389"/>
              <a:gd name="connsiteX20" fmla="*/ 576139 w 1417390"/>
              <a:gd name="connsiteY20" fmla="*/ 759421 h 1173389"/>
              <a:gd name="connsiteX21" fmla="*/ 583283 w 1417390"/>
              <a:gd name="connsiteY21" fmla="*/ 737990 h 1173389"/>
              <a:gd name="connsiteX22" fmla="*/ 585664 w 1417390"/>
              <a:gd name="connsiteY22" fmla="*/ 728465 h 1173389"/>
              <a:gd name="connsiteX23" fmla="*/ 602333 w 1417390"/>
              <a:gd name="connsiteY23" fmla="*/ 711796 h 1173389"/>
              <a:gd name="connsiteX24" fmla="*/ 611858 w 1417390"/>
              <a:gd name="connsiteY24" fmla="*/ 707033 h 1173389"/>
              <a:gd name="connsiteX25" fmla="*/ 619001 w 1417390"/>
              <a:gd name="connsiteY25" fmla="*/ 704652 h 1173389"/>
              <a:gd name="connsiteX26" fmla="*/ 635670 w 1417390"/>
              <a:gd name="connsiteY26" fmla="*/ 685602 h 1173389"/>
              <a:gd name="connsiteX27" fmla="*/ 635818 w 1417390"/>
              <a:gd name="connsiteY27" fmla="*/ 684563 h 1173389"/>
              <a:gd name="connsiteX28" fmla="*/ 635629 w 1417390"/>
              <a:gd name="connsiteY28" fmla="*/ 684282 h 1173389"/>
              <a:gd name="connsiteX29" fmla="*/ 597205 w 1417390"/>
              <a:gd name="connsiteY29" fmla="*/ 668366 h 1173389"/>
              <a:gd name="connsiteX30" fmla="*/ 595024 w 1417390"/>
              <a:gd name="connsiteY30" fmla="*/ 668366 h 1173389"/>
              <a:gd name="connsiteX31" fmla="*/ 595024 w 1417390"/>
              <a:gd name="connsiteY31" fmla="*/ 586695 h 1173389"/>
              <a:gd name="connsiteX32" fmla="*/ 164018 w 1417390"/>
              <a:gd name="connsiteY32" fmla="*/ 586695 h 1173389"/>
              <a:gd name="connsiteX33" fmla="*/ 164018 w 1417390"/>
              <a:gd name="connsiteY33" fmla="*/ 668366 h 1173389"/>
              <a:gd name="connsiteX34" fmla="*/ 0 w 1417390"/>
              <a:gd name="connsiteY34" fmla="*/ 668366 h 1173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17390" h="1173389">
                <a:moveTo>
                  <a:pt x="0" y="0"/>
                </a:moveTo>
                <a:lnTo>
                  <a:pt x="1417390" y="0"/>
                </a:lnTo>
                <a:lnTo>
                  <a:pt x="1417390" y="1173389"/>
                </a:lnTo>
                <a:lnTo>
                  <a:pt x="547984" y="1173389"/>
                </a:lnTo>
                <a:lnTo>
                  <a:pt x="526133" y="1147565"/>
                </a:lnTo>
                <a:cubicBezTo>
                  <a:pt x="521867" y="1142233"/>
                  <a:pt x="518014" y="1136577"/>
                  <a:pt x="514226" y="1130896"/>
                </a:cubicBezTo>
                <a:cubicBezTo>
                  <a:pt x="505682" y="1118080"/>
                  <a:pt x="499970" y="1109558"/>
                  <a:pt x="495176" y="1095177"/>
                </a:cubicBezTo>
                <a:cubicBezTo>
                  <a:pt x="488584" y="1075400"/>
                  <a:pt x="487500" y="1053599"/>
                  <a:pt x="485651" y="1033265"/>
                </a:cubicBezTo>
                <a:cubicBezTo>
                  <a:pt x="484571" y="1021381"/>
                  <a:pt x="483270" y="1009479"/>
                  <a:pt x="483270" y="997546"/>
                </a:cubicBezTo>
                <a:cubicBezTo>
                  <a:pt x="483270" y="990358"/>
                  <a:pt x="485028" y="983276"/>
                  <a:pt x="485651" y="976115"/>
                </a:cubicBezTo>
                <a:cubicBezTo>
                  <a:pt x="486616" y="965016"/>
                  <a:pt x="487239" y="953890"/>
                  <a:pt x="488033" y="942777"/>
                </a:cubicBezTo>
                <a:cubicBezTo>
                  <a:pt x="489620" y="938808"/>
                  <a:pt x="490883" y="934694"/>
                  <a:pt x="492795" y="930871"/>
                </a:cubicBezTo>
                <a:cubicBezTo>
                  <a:pt x="497348" y="921766"/>
                  <a:pt x="501257" y="918622"/>
                  <a:pt x="504701" y="909440"/>
                </a:cubicBezTo>
                <a:cubicBezTo>
                  <a:pt x="505850" y="906376"/>
                  <a:pt x="506289" y="903090"/>
                  <a:pt x="507083" y="899915"/>
                </a:cubicBezTo>
                <a:cubicBezTo>
                  <a:pt x="510952" y="884444"/>
                  <a:pt x="520666" y="865603"/>
                  <a:pt x="528514" y="849908"/>
                </a:cubicBezTo>
                <a:cubicBezTo>
                  <a:pt x="532483" y="841971"/>
                  <a:pt x="536017" y="833801"/>
                  <a:pt x="540420" y="826096"/>
                </a:cubicBezTo>
                <a:cubicBezTo>
                  <a:pt x="542389" y="822650"/>
                  <a:pt x="545183" y="819746"/>
                  <a:pt x="547564" y="816571"/>
                </a:cubicBezTo>
                <a:cubicBezTo>
                  <a:pt x="552715" y="809703"/>
                  <a:pt x="557591" y="802594"/>
                  <a:pt x="561851" y="795140"/>
                </a:cubicBezTo>
                <a:cubicBezTo>
                  <a:pt x="563972" y="791428"/>
                  <a:pt x="564878" y="787139"/>
                  <a:pt x="566614" y="783233"/>
                </a:cubicBezTo>
                <a:cubicBezTo>
                  <a:pt x="568056" y="779989"/>
                  <a:pt x="569789" y="776883"/>
                  <a:pt x="571376" y="773708"/>
                </a:cubicBezTo>
                <a:cubicBezTo>
                  <a:pt x="573621" y="769218"/>
                  <a:pt x="574551" y="764183"/>
                  <a:pt x="576139" y="759421"/>
                </a:cubicBezTo>
                <a:cubicBezTo>
                  <a:pt x="578520" y="752277"/>
                  <a:pt x="581119" y="745203"/>
                  <a:pt x="583283" y="737990"/>
                </a:cubicBezTo>
                <a:cubicBezTo>
                  <a:pt x="584223" y="734855"/>
                  <a:pt x="584870" y="731640"/>
                  <a:pt x="585664" y="728465"/>
                </a:cubicBezTo>
                <a:cubicBezTo>
                  <a:pt x="592948" y="718753"/>
                  <a:pt x="591874" y="718333"/>
                  <a:pt x="602333" y="711796"/>
                </a:cubicBezTo>
                <a:cubicBezTo>
                  <a:pt x="605343" y="709915"/>
                  <a:pt x="608595" y="708431"/>
                  <a:pt x="611858" y="707033"/>
                </a:cubicBezTo>
                <a:cubicBezTo>
                  <a:pt x="614165" y="706044"/>
                  <a:pt x="616959" y="706111"/>
                  <a:pt x="619001" y="704652"/>
                </a:cubicBezTo>
                <a:cubicBezTo>
                  <a:pt x="621856" y="702613"/>
                  <a:pt x="634208" y="689622"/>
                  <a:pt x="635670" y="685602"/>
                </a:cubicBezTo>
                <a:lnTo>
                  <a:pt x="635818" y="684563"/>
                </a:lnTo>
                <a:lnTo>
                  <a:pt x="635629" y="684282"/>
                </a:lnTo>
                <a:cubicBezTo>
                  <a:pt x="625795" y="674448"/>
                  <a:pt x="612210" y="668366"/>
                  <a:pt x="597205" y="668366"/>
                </a:cubicBezTo>
                <a:lnTo>
                  <a:pt x="595024" y="668366"/>
                </a:lnTo>
                <a:lnTo>
                  <a:pt x="595024" y="586695"/>
                </a:lnTo>
                <a:lnTo>
                  <a:pt x="164018" y="586695"/>
                </a:lnTo>
                <a:lnTo>
                  <a:pt x="164018" y="668366"/>
                </a:lnTo>
                <a:lnTo>
                  <a:pt x="0" y="66836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3964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89"/>
    </mc:Choice>
    <mc:Fallback xmlns="">
      <p:transition advTm="938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ECFF0706-440C-AC12-E920-FA8590EDF471}"/>
              </a:ext>
            </a:extLst>
          </p:cNvPr>
          <p:cNvSpPr/>
          <p:nvPr/>
        </p:nvSpPr>
        <p:spPr bwMode="auto">
          <a:xfrm>
            <a:off x="495300" y="1784644"/>
            <a:ext cx="3376999" cy="2799279"/>
          </a:xfrm>
          <a:prstGeom prst="roundRect">
            <a:avLst>
              <a:gd name="adj" fmla="val 2824"/>
            </a:avLst>
          </a:prstGeom>
          <a:solidFill>
            <a:srgbClr val="FAFAFA"/>
          </a:solidFill>
          <a:ln w="9525" cap="flat" cmpd="sng" algn="ctr">
            <a:solidFill>
              <a:schemeClr val="accent2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17500" dir="5400000" sx="91000" sy="91000" algn="t" rotWithShape="0">
              <a:schemeClr val="bg2">
                <a:lumMod val="5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F9B873D-6F00-8B0E-9F7B-630DA02B4FDF}"/>
              </a:ext>
            </a:extLst>
          </p:cNvPr>
          <p:cNvSpPr/>
          <p:nvPr/>
        </p:nvSpPr>
        <p:spPr bwMode="auto">
          <a:xfrm>
            <a:off x="3954856" y="1784644"/>
            <a:ext cx="3376999" cy="2799279"/>
          </a:xfrm>
          <a:prstGeom prst="roundRect">
            <a:avLst>
              <a:gd name="adj" fmla="val 3391"/>
            </a:avLst>
          </a:prstGeom>
          <a:solidFill>
            <a:srgbClr val="FAFAFA"/>
          </a:solidFill>
          <a:ln w="9525" cap="flat" cmpd="sng" algn="ctr">
            <a:solidFill>
              <a:schemeClr val="accent2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17500" dir="5400000" sx="91000" sy="91000" algn="t" rotWithShape="0">
              <a:schemeClr val="accent5">
                <a:lumMod val="5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" name="TextBox 54">
            <a:extLst>
              <a:ext uri="{FF2B5EF4-FFF2-40B4-BE49-F238E27FC236}">
                <a16:creationId xmlns:a16="http://schemas.microsoft.com/office/drawing/2014/main" id="{2257178D-1366-7BC5-C30C-20268F01644B}"/>
              </a:ext>
            </a:extLst>
          </p:cNvPr>
          <p:cNvSpPr txBox="1"/>
          <p:nvPr/>
        </p:nvSpPr>
        <p:spPr>
          <a:xfrm>
            <a:off x="522230" y="393948"/>
            <a:ext cx="3030595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399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0" dirty="0"/>
              <a:t>耳机销售业绩展示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BB18A9D6-0A61-3E15-24A8-C7109F259D1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6687540"/>
              </p:ext>
            </p:extLst>
          </p:nvPr>
        </p:nvGraphicFramePr>
        <p:xfrm>
          <a:off x="4108729" y="1892178"/>
          <a:ext cx="3374810" cy="256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A9F81133-788E-C9E0-C5F8-6CC17E10DE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3287398"/>
              </p:ext>
            </p:extLst>
          </p:nvPr>
        </p:nvGraphicFramePr>
        <p:xfrm>
          <a:off x="522231" y="1909517"/>
          <a:ext cx="3354444" cy="2549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: 圆角 2">
            <a:extLst>
              <a:ext uri="{FF2B5EF4-FFF2-40B4-BE49-F238E27FC236}">
                <a16:creationId xmlns:a16="http://schemas.microsoft.com/office/drawing/2014/main" id="{18A15055-9D40-0EB1-D500-D79524033BEA}"/>
              </a:ext>
            </a:extLst>
          </p:cNvPr>
          <p:cNvSpPr/>
          <p:nvPr/>
        </p:nvSpPr>
        <p:spPr bwMode="auto">
          <a:xfrm>
            <a:off x="495300" y="907840"/>
            <a:ext cx="1556657" cy="760599"/>
          </a:xfrm>
          <a:prstGeom prst="roundRect">
            <a:avLst>
              <a:gd name="adj" fmla="val 4525"/>
            </a:avLst>
          </a:prstGeom>
          <a:solidFill>
            <a:srgbClr val="FAFAFA"/>
          </a:solidFill>
          <a:ln w="9525" cap="flat" cmpd="sng" algn="ctr">
            <a:solidFill>
              <a:schemeClr val="accent2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127000" dir="5400000" sx="91000" sy="91000" algn="t" rotWithShape="0">
              <a:schemeClr val="accent2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6E82D10-4EDD-A99B-6BAD-8477D1FF763D}"/>
              </a:ext>
            </a:extLst>
          </p:cNvPr>
          <p:cNvSpPr/>
          <p:nvPr/>
        </p:nvSpPr>
        <p:spPr bwMode="auto">
          <a:xfrm>
            <a:off x="2144486" y="907840"/>
            <a:ext cx="1556657" cy="760599"/>
          </a:xfrm>
          <a:prstGeom prst="roundRect">
            <a:avLst>
              <a:gd name="adj" fmla="val 4525"/>
            </a:avLst>
          </a:prstGeom>
          <a:solidFill>
            <a:srgbClr val="FAFAFA"/>
          </a:solidFill>
          <a:ln w="9525" cap="flat" cmpd="sng" algn="ctr">
            <a:solidFill>
              <a:schemeClr val="accent2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127000" dir="5400000" sx="91000" sy="91000" algn="t" rotWithShape="0">
              <a:schemeClr val="accent2">
                <a:lumMod val="5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AC0964-A79D-8480-EF2D-A335D5BC5D75}"/>
              </a:ext>
            </a:extLst>
          </p:cNvPr>
          <p:cNvSpPr/>
          <p:nvPr/>
        </p:nvSpPr>
        <p:spPr bwMode="auto">
          <a:xfrm>
            <a:off x="3793672" y="907840"/>
            <a:ext cx="1556657" cy="760599"/>
          </a:xfrm>
          <a:prstGeom prst="roundRect">
            <a:avLst>
              <a:gd name="adj" fmla="val 4525"/>
            </a:avLst>
          </a:prstGeom>
          <a:solidFill>
            <a:srgbClr val="FAFAFA"/>
          </a:solidFill>
          <a:ln w="9525" cap="flat" cmpd="sng" algn="ctr">
            <a:solidFill>
              <a:schemeClr val="accent2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127000" dir="5400000" sx="91000" sy="91000" algn="t" rotWithShape="0">
              <a:schemeClr val="accent2">
                <a:lumMod val="5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D6C1D4B-C3A2-424D-29E7-1CF39EB0116F}"/>
              </a:ext>
            </a:extLst>
          </p:cNvPr>
          <p:cNvSpPr/>
          <p:nvPr/>
        </p:nvSpPr>
        <p:spPr bwMode="auto">
          <a:xfrm>
            <a:off x="5442858" y="907840"/>
            <a:ext cx="1556657" cy="760599"/>
          </a:xfrm>
          <a:prstGeom prst="roundRect">
            <a:avLst>
              <a:gd name="adj" fmla="val 4525"/>
            </a:avLst>
          </a:prstGeom>
          <a:solidFill>
            <a:srgbClr val="FAFAFA"/>
          </a:solidFill>
          <a:ln w="9525" cap="flat" cmpd="sng" algn="ctr">
            <a:solidFill>
              <a:schemeClr val="accent2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127000" dir="5400000" sx="91000" sy="91000" algn="t" rotWithShape="0">
              <a:schemeClr val="accent2">
                <a:lumMod val="5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295C1A-2138-D123-4E26-B161EC649C4D}"/>
              </a:ext>
            </a:extLst>
          </p:cNvPr>
          <p:cNvSpPr/>
          <p:nvPr/>
        </p:nvSpPr>
        <p:spPr bwMode="auto">
          <a:xfrm>
            <a:off x="7092043" y="907840"/>
            <a:ext cx="1556657" cy="760599"/>
          </a:xfrm>
          <a:prstGeom prst="roundRect">
            <a:avLst>
              <a:gd name="adj" fmla="val 4525"/>
            </a:avLst>
          </a:prstGeom>
          <a:solidFill>
            <a:srgbClr val="FAFAFA"/>
          </a:solidFill>
          <a:ln w="9525" cap="flat" cmpd="sng" algn="ctr">
            <a:solidFill>
              <a:schemeClr val="accent2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127000" dir="5400000" sx="91000" sy="91000" algn="t" rotWithShape="0">
              <a:schemeClr val="accent2">
                <a:lumMod val="5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5645037-BD54-EB69-759B-83BD4911661E}"/>
              </a:ext>
            </a:extLst>
          </p:cNvPr>
          <p:cNvSpPr/>
          <p:nvPr/>
        </p:nvSpPr>
        <p:spPr bwMode="auto">
          <a:xfrm>
            <a:off x="7412225" y="1784644"/>
            <a:ext cx="1213179" cy="2799279"/>
          </a:xfrm>
          <a:prstGeom prst="roundRect">
            <a:avLst>
              <a:gd name="adj" fmla="val 3391"/>
            </a:avLst>
          </a:prstGeom>
          <a:solidFill>
            <a:srgbClr val="F5FFFF"/>
          </a:solidFill>
          <a:ln w="9525" cap="flat" cmpd="sng" algn="ctr">
            <a:solidFill>
              <a:schemeClr val="accent2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17500" dir="5400000" sx="91000" sy="91000" algn="t" rotWithShape="0">
              <a:schemeClr val="accent4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B76B7E5-C83C-67B8-E5DE-53FBB469E4BC}"/>
              </a:ext>
            </a:extLst>
          </p:cNvPr>
          <p:cNvSpPr txBox="1"/>
          <p:nvPr/>
        </p:nvSpPr>
        <p:spPr>
          <a:xfrm>
            <a:off x="1484252" y="2030212"/>
            <a:ext cx="20685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chemeClr val="bg2"/>
                </a:solidFill>
                <a:latin typeface="+mn-ea"/>
                <a:ea typeface="+mn-ea"/>
              </a:rPr>
              <a:t>总收入：</a:t>
            </a:r>
            <a:r>
              <a:rPr lang="en-US" altLang="zh-CN" sz="1400" dirty="0">
                <a:solidFill>
                  <a:schemeClr val="bg2"/>
                </a:solidFill>
                <a:latin typeface="Impact" panose="020B0806030902050204" pitchFamily="34" charset="0"/>
                <a:ea typeface="+mj-ea"/>
              </a:rPr>
              <a:t>$943272.07</a:t>
            </a:r>
          </a:p>
          <a:p>
            <a:pPr algn="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chemeClr val="bg2"/>
                </a:solidFill>
                <a:latin typeface="+mn-ea"/>
                <a:ea typeface="+mn-ea"/>
              </a:rPr>
              <a:t>环比上涨</a:t>
            </a:r>
            <a:r>
              <a:rPr lang="en-US" altLang="zh-CN" sz="1400" dirty="0">
                <a:solidFill>
                  <a:schemeClr val="bg2"/>
                </a:solidFill>
                <a:latin typeface="Impact" panose="020B0806030902050204" pitchFamily="34" charset="0"/>
                <a:ea typeface="+mj-ea"/>
              </a:rPr>
              <a:t>30%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5C721B4-085D-3348-3F9E-ABB6336D1350}"/>
              </a:ext>
            </a:extLst>
          </p:cNvPr>
          <p:cNvSpPr txBox="1"/>
          <p:nvPr/>
        </p:nvSpPr>
        <p:spPr>
          <a:xfrm>
            <a:off x="4973826" y="2030212"/>
            <a:ext cx="20685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chemeClr val="accent5"/>
                </a:solidFill>
                <a:latin typeface="+mn-ea"/>
                <a:ea typeface="+mn-ea"/>
              </a:rPr>
              <a:t>总支出：</a:t>
            </a:r>
            <a:r>
              <a:rPr lang="en-US" altLang="zh-CN" sz="1400" dirty="0">
                <a:solidFill>
                  <a:schemeClr val="accent5"/>
                </a:solidFill>
                <a:latin typeface="Impact" panose="020B0806030902050204" pitchFamily="34" charset="0"/>
                <a:ea typeface="+mj-ea"/>
              </a:rPr>
              <a:t>$322518.72</a:t>
            </a:r>
          </a:p>
          <a:p>
            <a:pPr algn="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chemeClr val="accent5"/>
                </a:solidFill>
                <a:latin typeface="+mn-ea"/>
                <a:ea typeface="+mn-ea"/>
              </a:rPr>
              <a:t>环比下降</a:t>
            </a:r>
            <a:r>
              <a:rPr lang="en-US" altLang="zh-CN" sz="1400" dirty="0">
                <a:solidFill>
                  <a:schemeClr val="accent5"/>
                </a:solidFill>
                <a:latin typeface="Impact" panose="020B0806030902050204" pitchFamily="34" charset="0"/>
                <a:ea typeface="+mj-ea"/>
              </a:rPr>
              <a:t>3.5%</a:t>
            </a:r>
          </a:p>
        </p:txBody>
      </p:sp>
      <p:sp>
        <p:nvSpPr>
          <p:cNvPr id="19" name="箭头: 上 18">
            <a:extLst>
              <a:ext uri="{FF2B5EF4-FFF2-40B4-BE49-F238E27FC236}">
                <a16:creationId xmlns:a16="http://schemas.microsoft.com/office/drawing/2014/main" id="{B64A9F40-F3E9-5342-0C56-CFCB49410429}"/>
              </a:ext>
            </a:extLst>
          </p:cNvPr>
          <p:cNvSpPr/>
          <p:nvPr/>
        </p:nvSpPr>
        <p:spPr bwMode="auto">
          <a:xfrm>
            <a:off x="3524256" y="2095373"/>
            <a:ext cx="236405" cy="345343"/>
          </a:xfrm>
          <a:prstGeom prst="upArrow">
            <a:avLst>
              <a:gd name="adj1" fmla="val 100000"/>
              <a:gd name="adj2" fmla="val 146081"/>
            </a:avLst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箭头: 上 19">
            <a:extLst>
              <a:ext uri="{FF2B5EF4-FFF2-40B4-BE49-F238E27FC236}">
                <a16:creationId xmlns:a16="http://schemas.microsoft.com/office/drawing/2014/main" id="{F04EF221-E041-AFF7-DD7E-D350F7D0389F}"/>
              </a:ext>
            </a:extLst>
          </p:cNvPr>
          <p:cNvSpPr/>
          <p:nvPr/>
        </p:nvSpPr>
        <p:spPr bwMode="auto">
          <a:xfrm rot="10800000">
            <a:off x="7024156" y="2095373"/>
            <a:ext cx="236405" cy="345343"/>
          </a:xfrm>
          <a:prstGeom prst="upArrow">
            <a:avLst>
              <a:gd name="adj1" fmla="val 100000"/>
              <a:gd name="adj2" fmla="val 146081"/>
            </a:avLst>
          </a:pr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55397DED-F922-080E-AD2E-981B2F86B0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4428768"/>
              </p:ext>
            </p:extLst>
          </p:nvPr>
        </p:nvGraphicFramePr>
        <p:xfrm>
          <a:off x="7414413" y="1784644"/>
          <a:ext cx="1208803" cy="2799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FE3D9E35-FEC4-F654-2326-4D3C9203FD87}"/>
              </a:ext>
            </a:extLst>
          </p:cNvPr>
          <p:cNvSpPr txBox="1"/>
          <p:nvPr/>
        </p:nvSpPr>
        <p:spPr>
          <a:xfrm>
            <a:off x="7534124" y="2106810"/>
            <a:ext cx="939227" cy="384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chemeClr val="tx2"/>
                </a:solidFill>
                <a:latin typeface="+mn-ea"/>
                <a:ea typeface="+mn-ea"/>
              </a:rPr>
              <a:t>毛利润</a:t>
            </a:r>
            <a:r>
              <a:rPr lang="en-US" altLang="zh-CN" sz="1400" dirty="0">
                <a:solidFill>
                  <a:schemeClr val="tx2"/>
                </a:solidFill>
                <a:latin typeface="Impact" panose="020B0806030902050204" pitchFamily="34" charset="0"/>
                <a:ea typeface="+mj-ea"/>
              </a:rPr>
              <a:t>$620753.35</a:t>
            </a:r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E7AAB129-262C-DF40-A423-E6D86DED3026}"/>
              </a:ext>
            </a:extLst>
          </p:cNvPr>
          <p:cNvSpPr txBox="1">
            <a:spLocks/>
          </p:cNvSpPr>
          <p:nvPr/>
        </p:nvSpPr>
        <p:spPr>
          <a:xfrm>
            <a:off x="642473" y="1073186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zh-CN" altLang="en-US" sz="1050" spc="225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退货量</a:t>
            </a:r>
            <a:endParaRPr lang="en-US" altLang="zh-CN" sz="1050" spc="225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245</a:t>
            </a:r>
            <a:r>
              <a:rPr lang="zh-CN" altLang="en-US" sz="1050" spc="225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单</a:t>
            </a: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D45C0253-DAC1-1D69-112E-7FFDEA9E6DBB}"/>
              </a:ext>
            </a:extLst>
          </p:cNvPr>
          <p:cNvSpPr txBox="1">
            <a:spLocks/>
          </p:cNvSpPr>
          <p:nvPr/>
        </p:nvSpPr>
        <p:spPr>
          <a:xfrm>
            <a:off x="2291659" y="1073186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zh-CN" altLang="en-US" sz="1050" spc="225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退款金额</a:t>
            </a:r>
            <a:endParaRPr lang="en-US" altLang="zh-CN" sz="1050" spc="225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$-36547.21</a:t>
            </a:r>
            <a:endParaRPr lang="zh-CN" altLang="en-US" sz="1400" spc="225" dirty="0">
              <a:solidFill>
                <a:schemeClr val="accent1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A43E297D-7328-F28C-A656-6A0D2D05D3BD}"/>
              </a:ext>
            </a:extLst>
          </p:cNvPr>
          <p:cNvSpPr txBox="1">
            <a:spLocks/>
          </p:cNvSpPr>
          <p:nvPr/>
        </p:nvSpPr>
        <p:spPr>
          <a:xfrm>
            <a:off x="3940845" y="1073186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en-US" altLang="zh-CN" sz="1050" spc="225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FBA</a:t>
            </a:r>
            <a:r>
              <a:rPr lang="zh-CN" altLang="en-US" sz="1050" spc="225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订单缺陷率</a:t>
            </a:r>
            <a:endParaRPr lang="en-US" altLang="zh-CN" sz="1050" spc="225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0.21%</a:t>
            </a:r>
            <a:endParaRPr lang="zh-CN" altLang="en-US" sz="1400" spc="225" dirty="0">
              <a:solidFill>
                <a:schemeClr val="accent1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4A3F52A9-7CBD-1343-8B88-2CE9816B3FF7}"/>
              </a:ext>
            </a:extLst>
          </p:cNvPr>
          <p:cNvSpPr txBox="1">
            <a:spLocks/>
          </p:cNvSpPr>
          <p:nvPr/>
        </p:nvSpPr>
        <p:spPr>
          <a:xfrm>
            <a:off x="5590031" y="1073186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zh-CN" altLang="en-US" sz="1050" spc="225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迟发率</a:t>
            </a:r>
            <a:endParaRPr lang="en-US" altLang="zh-CN" sz="1050" spc="225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1.35%</a:t>
            </a:r>
            <a:endParaRPr lang="zh-CN" altLang="en-US" sz="1400" spc="225" dirty="0">
              <a:solidFill>
                <a:schemeClr val="accent1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F173424F-F80D-CCEB-1E09-469B76B3FD2D}"/>
              </a:ext>
            </a:extLst>
          </p:cNvPr>
          <p:cNvSpPr txBox="1">
            <a:spLocks/>
          </p:cNvSpPr>
          <p:nvPr/>
        </p:nvSpPr>
        <p:spPr>
          <a:xfrm>
            <a:off x="7239216" y="1073186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zh-CN" altLang="en-US" sz="1050" spc="225" dirty="0">
                <a:solidFill>
                  <a:schemeClr val="accent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发票缺陷率</a:t>
            </a:r>
            <a:endParaRPr lang="en-US" altLang="zh-CN" sz="1050" spc="225" dirty="0">
              <a:solidFill>
                <a:schemeClr val="accent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1.55%</a:t>
            </a:r>
            <a:endParaRPr lang="zh-CN" altLang="en-US" sz="1400" spc="225" dirty="0">
              <a:solidFill>
                <a:schemeClr val="accent1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90B4B64-F427-C30B-7B06-0EA4B442F11C}"/>
              </a:ext>
            </a:extLst>
          </p:cNvPr>
          <p:cNvSpPr/>
          <p:nvPr/>
        </p:nvSpPr>
        <p:spPr bwMode="auto">
          <a:xfrm>
            <a:off x="0" y="5080039"/>
            <a:ext cx="9144000" cy="63461"/>
          </a:xfrm>
          <a:prstGeom prst="rect">
            <a:avLst/>
          </a:prstGeom>
          <a:gradFill flip="none" rotWithShape="1">
            <a:gsLst>
              <a:gs pos="50500">
                <a:schemeClr val="tx2"/>
              </a:gs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5" name="图片 14" descr="屏幕上有字&#10;&#10;低可信度描述已自动生成">
            <a:extLst>
              <a:ext uri="{FF2B5EF4-FFF2-40B4-BE49-F238E27FC236}">
                <a16:creationId xmlns:a16="http://schemas.microsoft.com/office/drawing/2014/main" id="{C915599C-D60A-19E2-3A3B-7D88F5EE88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80711">
            <a:off x="7761259" y="-772533"/>
            <a:ext cx="2287501" cy="247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75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222"/>
    </mc:Choice>
    <mc:Fallback xmlns="">
      <p:transition advTm="9222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54"/>
          <p:cNvSpPr txBox="1"/>
          <p:nvPr/>
        </p:nvSpPr>
        <p:spPr>
          <a:xfrm>
            <a:off x="496903" y="414529"/>
            <a:ext cx="3289374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399" dirty="0">
                <a:solidFill>
                  <a:schemeClr val="accent1"/>
                </a:solidFill>
                <a:latin typeface="+mj-ea"/>
                <a:ea typeface="+mj-ea"/>
              </a:rPr>
              <a:t>运营突围的四条路径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9849C0CF-DF1B-513F-2568-62007DDCB8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833624"/>
              </p:ext>
            </p:extLst>
          </p:nvPr>
        </p:nvGraphicFramePr>
        <p:xfrm>
          <a:off x="496903" y="902272"/>
          <a:ext cx="8104904" cy="3695128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317500" dir="5400000" sx="96000" sy="96000" algn="t" rotWithShape="0">
                    <a:schemeClr val="accent4">
                      <a:lumMod val="75000"/>
                      <a:alpha val="25000"/>
                    </a:schemeClr>
                  </a:outerShdw>
                </a:effectLst>
                <a:tableStyleId>{9D7B26C5-4107-4FEC-AEDC-1716B250A1EF}</a:tableStyleId>
              </a:tblPr>
              <a:tblGrid>
                <a:gridCol w="2026226">
                  <a:extLst>
                    <a:ext uri="{9D8B030D-6E8A-4147-A177-3AD203B41FA5}">
                      <a16:colId xmlns:a16="http://schemas.microsoft.com/office/drawing/2014/main" val="37812884"/>
                    </a:ext>
                  </a:extLst>
                </a:gridCol>
                <a:gridCol w="2026226">
                  <a:extLst>
                    <a:ext uri="{9D8B030D-6E8A-4147-A177-3AD203B41FA5}">
                      <a16:colId xmlns:a16="http://schemas.microsoft.com/office/drawing/2014/main" val="2553122458"/>
                    </a:ext>
                  </a:extLst>
                </a:gridCol>
                <a:gridCol w="2026226">
                  <a:extLst>
                    <a:ext uri="{9D8B030D-6E8A-4147-A177-3AD203B41FA5}">
                      <a16:colId xmlns:a16="http://schemas.microsoft.com/office/drawing/2014/main" val="2942940957"/>
                    </a:ext>
                  </a:extLst>
                </a:gridCol>
                <a:gridCol w="2026226">
                  <a:extLst>
                    <a:ext uri="{9D8B030D-6E8A-4147-A177-3AD203B41FA5}">
                      <a16:colId xmlns:a16="http://schemas.microsoft.com/office/drawing/2014/main" val="2011975319"/>
                    </a:ext>
                  </a:extLst>
                </a:gridCol>
              </a:tblGrid>
              <a:tr h="704700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成本路径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格调路径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潮流路径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j-ea"/>
                          <a:ea typeface="+mj-ea"/>
                        </a:rPr>
                        <a:t>性能路径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7015294"/>
                  </a:ext>
                </a:extLst>
              </a:tr>
              <a:tr h="350688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成本驱动</a:t>
                      </a:r>
                    </a:p>
                  </a:txBody>
                  <a:tcPr marL="90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5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消费区间</a:t>
                      </a:r>
                    </a:p>
                  </a:txBody>
                  <a:tcPr marL="90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5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消费区间</a:t>
                      </a:r>
                    </a:p>
                  </a:txBody>
                  <a:tcPr marL="90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5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价格匹配</a:t>
                      </a:r>
                    </a:p>
                  </a:txBody>
                  <a:tcPr marL="9000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450282"/>
                  </a:ext>
                </a:extLst>
              </a:tr>
              <a:tr h="275553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主流设计</a:t>
                      </a:r>
                    </a:p>
                  </a:txBody>
                  <a:tcPr marL="90000" anchor="ctr">
                    <a:solidFill>
                      <a:srgbClr val="F5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设计突围</a:t>
                      </a:r>
                    </a:p>
                  </a:txBody>
                  <a:tcPr marL="90000" anchor="ctr">
                    <a:solidFill>
                      <a:srgbClr val="F5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设计差异</a:t>
                      </a:r>
                    </a:p>
                  </a:txBody>
                  <a:tcPr marL="90000" anchor="ctr">
                    <a:solidFill>
                      <a:srgbClr val="F5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主流设计</a:t>
                      </a:r>
                    </a:p>
                  </a:txBody>
                  <a:tcPr marL="90000" anchor="ctr">
                    <a:solidFill>
                      <a:srgbClr val="F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508178"/>
                  </a:ext>
                </a:extLst>
              </a:tr>
              <a:tr h="275553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以理性价值为主</a:t>
                      </a:r>
                    </a:p>
                  </a:txBody>
                  <a:tcPr marL="90000" anchor="ctr">
                    <a:solidFill>
                      <a:srgbClr val="F5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价值匹配</a:t>
                      </a:r>
                    </a:p>
                  </a:txBody>
                  <a:tcPr marL="90000" anchor="ctr">
                    <a:solidFill>
                      <a:srgbClr val="F5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以感性为主</a:t>
                      </a:r>
                    </a:p>
                  </a:txBody>
                  <a:tcPr marL="90000" anchor="ctr">
                    <a:solidFill>
                      <a:srgbClr val="F5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以理性价值为主</a:t>
                      </a:r>
                    </a:p>
                  </a:txBody>
                  <a:tcPr marL="90000" anchor="ctr">
                    <a:solidFill>
                      <a:srgbClr val="F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506309"/>
                  </a:ext>
                </a:extLst>
              </a:tr>
              <a:tr h="2088634">
                <a:tc>
                  <a:txBody>
                    <a:bodyPr/>
                    <a:lstStyle/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要首先保障产品的性价比，在平价的基础上，做好性能和外观。成本导向是第一要素，苛求性能和设计是不允许的。</a:t>
                      </a:r>
                      <a:endParaRPr lang="en-US" altLang="zh-CN" sz="105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dirty="0">
                          <a:solidFill>
                            <a:schemeClr val="bg2"/>
                          </a:solidFill>
                          <a:latin typeface="+mn-ea"/>
                          <a:ea typeface="+mn-ea"/>
                        </a:rPr>
                        <a:t>不适合公司平台的定位标准，调性不符。</a:t>
                      </a:r>
                      <a:endParaRPr lang="zh-CN" altLang="en-US" sz="1050" b="0" dirty="0">
                        <a:solidFill>
                          <a:schemeClr val="bg2"/>
                        </a:solidFill>
                      </a:endParaRPr>
                    </a:p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endParaRPr lang="zh-CN" altLang="en-US" sz="1050" b="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0000" anchor="ctr"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首要保障的是产品设计。耳机本身是一个具备佩戴装饰属性的产品，外观颜值就是差异价值。</a:t>
                      </a:r>
                      <a:endParaRPr lang="en-US" altLang="zh-CN" sz="1050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格调类的产品，设计风范是最高追求，但</a:t>
                      </a:r>
                      <a:r>
                        <a:rPr lang="zh-CN" altLang="en-US" sz="1050" kern="1200" dirty="0">
                          <a:solidFill>
                            <a:schemeClr val="bg2"/>
                          </a:solidFill>
                          <a:latin typeface="+mn-ea"/>
                          <a:ea typeface="+mn-ea"/>
                          <a:cs typeface="+mn-cs"/>
                        </a:rPr>
                        <a:t>平台用户大多为资深数码用户，仅靠设计难以触达。</a:t>
                      </a:r>
                    </a:p>
                  </a:txBody>
                  <a:tcPr marL="90000" anchor="ctr"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需要设计和感性价值并重。既要是颜值派，也要是实力派。</a:t>
                      </a:r>
                      <a:r>
                        <a:rPr lang="en-US" altLang="zh-CN" sz="1050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Beats</a:t>
                      </a:r>
                      <a:r>
                        <a:rPr lang="zh-CN" altLang="en-US" sz="1050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虽然早期被诟病音质，但被苹果收购后，整体体验还是过硬的。与平台用户需求高度重合，适合作为主要突围方向。</a:t>
                      </a:r>
                    </a:p>
                  </a:txBody>
                  <a:tcPr marL="90000" anchor="ctr"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必须以理性价值为突破点。</a:t>
                      </a:r>
                      <a:endParaRPr lang="en-US" altLang="zh-CN" sz="1050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chemeClr val="bg2"/>
                          </a:solidFill>
                          <a:latin typeface="+mn-ea"/>
                          <a:ea typeface="+mn-ea"/>
                          <a:cs typeface="+mn-cs"/>
                        </a:rPr>
                        <a:t>没有极致功能、创新体验，这条路走不通。</a:t>
                      </a:r>
                    </a:p>
                  </a:txBody>
                  <a:tcPr marL="90000" anchor="ctr"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228541"/>
                  </a:ext>
                </a:extLst>
              </a:tr>
            </a:tbl>
          </a:graphicData>
        </a:graphic>
      </p:graphicFrame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6D5FEFF-2729-36EA-9A8F-65E07258A2D4}"/>
              </a:ext>
            </a:extLst>
          </p:cNvPr>
          <p:cNvCxnSpPr/>
          <p:nvPr/>
        </p:nvCxnSpPr>
        <p:spPr bwMode="auto">
          <a:xfrm>
            <a:off x="495300" y="1605703"/>
            <a:ext cx="133074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2DE1B2C-D133-886D-C463-66B9085AE4CA}"/>
              </a:ext>
            </a:extLst>
          </p:cNvPr>
          <p:cNvCxnSpPr/>
          <p:nvPr/>
        </p:nvCxnSpPr>
        <p:spPr bwMode="auto">
          <a:xfrm>
            <a:off x="2593975" y="1605703"/>
            <a:ext cx="11684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FF1B0C9E-F179-7F44-66D2-A2448FC8F60B}"/>
              </a:ext>
            </a:extLst>
          </p:cNvPr>
          <p:cNvSpPr/>
          <p:nvPr/>
        </p:nvSpPr>
        <p:spPr bwMode="auto">
          <a:xfrm>
            <a:off x="0" y="5080039"/>
            <a:ext cx="9144000" cy="63461"/>
          </a:xfrm>
          <a:prstGeom prst="rect">
            <a:avLst/>
          </a:prstGeom>
          <a:gradFill flip="none" rotWithShape="1">
            <a:gsLst>
              <a:gs pos="50500">
                <a:schemeClr val="tx2"/>
              </a:gs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5E74E75-34EC-A279-6206-FD076FAF1E09}"/>
              </a:ext>
            </a:extLst>
          </p:cNvPr>
          <p:cNvGrpSpPr/>
          <p:nvPr/>
        </p:nvGrpSpPr>
        <p:grpSpPr>
          <a:xfrm>
            <a:off x="3195874" y="931783"/>
            <a:ext cx="1376126" cy="1376126"/>
            <a:chOff x="3195874" y="931783"/>
            <a:chExt cx="1376126" cy="137612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B1F8DA47-9202-169D-8AF1-46061ADABE21}"/>
                </a:ext>
              </a:extLst>
            </p:cNvPr>
            <p:cNvSpPr/>
            <p:nvPr/>
          </p:nvSpPr>
          <p:spPr bwMode="auto">
            <a:xfrm>
              <a:off x="3603451" y="2177239"/>
              <a:ext cx="550092" cy="10011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0E20CBC-B5CE-AE7B-8FED-BBD31C4AB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5874" y="931783"/>
              <a:ext cx="1376126" cy="1376126"/>
            </a:xfrm>
            <a:prstGeom prst="rect">
              <a:avLst/>
            </a:prstGeom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A3987B14-D4D6-FDAC-20D0-1B419B5CBB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349" y="1073597"/>
            <a:ext cx="1370927" cy="1167572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D968E0-B5E0-FE1A-7313-A47059C0529F}"/>
              </a:ext>
            </a:extLst>
          </p:cNvPr>
          <p:cNvGrpSpPr/>
          <p:nvPr/>
        </p:nvGrpSpPr>
        <p:grpSpPr>
          <a:xfrm>
            <a:off x="1427178" y="1113183"/>
            <a:ext cx="990929" cy="1064056"/>
            <a:chOff x="1427178" y="1113183"/>
            <a:chExt cx="990929" cy="106405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F529215-4C02-2A57-102A-C898833912A3}"/>
                </a:ext>
              </a:extLst>
            </p:cNvPr>
            <p:cNvSpPr/>
            <p:nvPr/>
          </p:nvSpPr>
          <p:spPr bwMode="auto">
            <a:xfrm>
              <a:off x="1684930" y="2077129"/>
              <a:ext cx="550092" cy="10011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24" name="Picture 5">
              <a:extLst>
                <a:ext uri="{FF2B5EF4-FFF2-40B4-BE49-F238E27FC236}">
                  <a16:creationId xmlns:a16="http://schemas.microsoft.com/office/drawing/2014/main" id="{E600DC02-C912-87BC-611B-5E5C4F3AEE10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27178" y="1113183"/>
              <a:ext cx="990929" cy="1013326"/>
            </a:xfrm>
            <a:prstGeom prst="rect">
              <a:avLst/>
            </a:prstGeom>
          </p:spPr>
        </p:pic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B72A45A-D649-DC1E-3B0B-D8C02B5D59D0}"/>
              </a:ext>
            </a:extLst>
          </p:cNvPr>
          <p:cNvSpPr/>
          <p:nvPr/>
        </p:nvSpPr>
        <p:spPr bwMode="auto">
          <a:xfrm>
            <a:off x="4523233" y="820962"/>
            <a:ext cx="2078736" cy="3857748"/>
          </a:xfrm>
          <a:prstGeom prst="roundRect">
            <a:avLst>
              <a:gd name="adj" fmla="val 2244"/>
            </a:avLst>
          </a:pr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54000" dist="317500" dir="2700000" sx="96000" sy="96000" algn="tl" rotWithShape="0">
              <a:schemeClr val="accent5">
                <a:lumMod val="50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id="{C4C96C7A-1776-BCBE-0E91-39607AEF1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74626"/>
              </p:ext>
            </p:extLst>
          </p:nvPr>
        </p:nvGraphicFramePr>
        <p:xfrm>
          <a:off x="4572000" y="902272"/>
          <a:ext cx="1981201" cy="369512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981201">
                  <a:extLst>
                    <a:ext uri="{9D8B030D-6E8A-4147-A177-3AD203B41FA5}">
                      <a16:colId xmlns:a16="http://schemas.microsoft.com/office/drawing/2014/main" val="2076709335"/>
                    </a:ext>
                  </a:extLst>
                </a:gridCol>
              </a:tblGrid>
              <a:tr h="704700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b="0" dirty="0">
                          <a:solidFill>
                            <a:schemeClr val="accent2"/>
                          </a:solidFill>
                          <a:latin typeface="+mj-ea"/>
                          <a:ea typeface="+mj-ea"/>
                        </a:rPr>
                        <a:t>潮流路径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9936678"/>
                  </a:ext>
                </a:extLst>
              </a:tr>
              <a:tr h="350688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2"/>
                          </a:solidFill>
                        </a:rPr>
                        <a:t>消费区间</a:t>
                      </a:r>
                    </a:p>
                  </a:txBody>
                  <a:tcPr marL="900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252475"/>
                  </a:ext>
                </a:extLst>
              </a:tr>
              <a:tr h="275553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2"/>
                          </a:solidFill>
                        </a:rPr>
                        <a:t>设计差异</a:t>
                      </a:r>
                    </a:p>
                  </a:txBody>
                  <a:tcPr marL="90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781214"/>
                  </a:ext>
                </a:extLst>
              </a:tr>
              <a:tr h="275553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accent2"/>
                          </a:solidFill>
                        </a:rPr>
                        <a:t>以感性为主</a:t>
                      </a:r>
                    </a:p>
                  </a:txBody>
                  <a:tcPr marL="90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8323590"/>
                  </a:ext>
                </a:extLst>
              </a:tr>
              <a:tr h="2088634">
                <a:tc>
                  <a:txBody>
                    <a:bodyPr/>
                    <a:lstStyle/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  <a:cs typeface="+mn-cs"/>
                        </a:rPr>
                        <a:t>需要设计和感性价值并重。既要是颜值派，也要是实力派。</a:t>
                      </a:r>
                      <a:r>
                        <a:rPr lang="en-US" altLang="zh-CN" sz="1050" kern="12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  <a:cs typeface="+mn-cs"/>
                        </a:rPr>
                        <a:t>Beats</a:t>
                      </a:r>
                      <a:r>
                        <a:rPr lang="zh-CN" altLang="en-US" sz="1050" kern="12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  <a:cs typeface="+mn-cs"/>
                        </a:rPr>
                        <a:t>虽然早期被诟病音质，但被苹果收购后，整体体验还是过硬的。</a:t>
                      </a:r>
                      <a:endParaRPr lang="en-US" altLang="zh-CN" sz="1050" kern="1200" dirty="0">
                        <a:solidFill>
                          <a:schemeClr val="accent2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与平台用户需求高度重合，适合作为主要突围方向。</a:t>
                      </a:r>
                    </a:p>
                  </a:txBody>
                  <a:tcPr marL="90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9654305"/>
                  </a:ext>
                </a:extLst>
              </a:tr>
            </a:tbl>
          </a:graphicData>
        </a:graphic>
      </p:graphicFrame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AC73A16-342D-D2AB-2876-A5733BE2A7DA}"/>
              </a:ext>
            </a:extLst>
          </p:cNvPr>
          <p:cNvCxnSpPr/>
          <p:nvPr/>
        </p:nvCxnSpPr>
        <p:spPr bwMode="auto">
          <a:xfrm>
            <a:off x="6678295" y="1605703"/>
            <a:ext cx="107029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1E41ABBF-BBE0-79FF-AF45-B0D39B712239}"/>
              </a:ext>
            </a:extLst>
          </p:cNvPr>
          <p:cNvCxnSpPr/>
          <p:nvPr/>
        </p:nvCxnSpPr>
        <p:spPr bwMode="auto">
          <a:xfrm>
            <a:off x="4582795" y="1605703"/>
            <a:ext cx="107029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E66D6C8-8E4F-536F-7D29-4DE23DF32A38}"/>
              </a:ext>
            </a:extLst>
          </p:cNvPr>
          <p:cNvGrpSpPr/>
          <p:nvPr/>
        </p:nvGrpSpPr>
        <p:grpSpPr>
          <a:xfrm>
            <a:off x="5562600" y="1073595"/>
            <a:ext cx="776195" cy="1134152"/>
            <a:chOff x="5562600" y="1073595"/>
            <a:chExt cx="776195" cy="113415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CD8A24B-CC6C-9FA4-610A-40A2A8C252C9}"/>
                </a:ext>
              </a:extLst>
            </p:cNvPr>
            <p:cNvSpPr/>
            <p:nvPr/>
          </p:nvSpPr>
          <p:spPr bwMode="auto">
            <a:xfrm>
              <a:off x="5749342" y="2107637"/>
              <a:ext cx="550092" cy="10011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29" name="Picture 26">
              <a:extLst>
                <a:ext uri="{FF2B5EF4-FFF2-40B4-BE49-F238E27FC236}">
                  <a16:creationId xmlns:a16="http://schemas.microsoft.com/office/drawing/2014/main" id="{578411C5-5BBE-FC29-349C-15931E9CE634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62600" y="1073595"/>
              <a:ext cx="776195" cy="10529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80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214"/>
    </mc:Choice>
    <mc:Fallback xmlns="">
      <p:transition advTm="5214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QR 代码&#10;&#10;中度可信度描述已自动生成">
            <a:extLst>
              <a:ext uri="{FF2B5EF4-FFF2-40B4-BE49-F238E27FC236}">
                <a16:creationId xmlns:a16="http://schemas.microsoft.com/office/drawing/2014/main" id="{8F0F0CA6-24D0-A48B-F3BC-1C1AB42DF0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160" y="1991656"/>
            <a:ext cx="718004" cy="718004"/>
          </a:xfrm>
          <a:prstGeom prst="roundRect">
            <a:avLst>
              <a:gd name="adj" fmla="val 6397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4C39CC04-0FA8-69EE-969F-A4F5CCC31753}"/>
              </a:ext>
            </a:extLst>
          </p:cNvPr>
          <p:cNvSpPr txBox="1"/>
          <p:nvPr/>
        </p:nvSpPr>
        <p:spPr>
          <a:xfrm>
            <a:off x="2443244" y="2105909"/>
            <a:ext cx="139318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4319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rPr>
              <a:t>PPT</a:t>
            </a:r>
            <a:r>
              <a:rPr kumimoji="0" lang="zh-CN" altLang="en-US" sz="2000" b="1" i="0" u="none" strike="noStrike" kern="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rPr>
              <a:t>竞技场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BA4F0B-F84A-58D7-ACED-DA8C530C795B}"/>
              </a:ext>
            </a:extLst>
          </p:cNvPr>
          <p:cNvSpPr txBox="1"/>
          <p:nvPr/>
        </p:nvSpPr>
        <p:spPr>
          <a:xfrm>
            <a:off x="2443244" y="2468084"/>
            <a:ext cx="802657" cy="12311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defTabSz="431963" eaLnBrk="1" fontAlgn="auto" latinLnBrk="0" hangingPunct="1">
              <a:lnSpc>
                <a:spcPct val="100000"/>
              </a:lnSpc>
              <a:spcBef>
                <a:spcPts val="9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微信：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LIXPPT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F54F3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C6DAC6-6638-BA44-82E7-85866A2782E9}"/>
              </a:ext>
            </a:extLst>
          </p:cNvPr>
          <p:cNvSpPr txBox="1"/>
          <p:nvPr/>
        </p:nvSpPr>
        <p:spPr>
          <a:xfrm>
            <a:off x="1602011" y="2845716"/>
            <a:ext cx="2234419" cy="818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变身大师特邀设计师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世界认证设计师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51PPT  P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届达人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金山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KOS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大师级认证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百万粉丝教育大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V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FE526DCD-81DE-93AD-D257-A4C8F919A9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2021" y="2095321"/>
            <a:ext cx="1477273" cy="1477271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D6074FEE-92F9-5D2A-7E7F-32A712E4236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2021" y="2095321"/>
            <a:ext cx="1477273" cy="148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15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8531349-96A3-8E81-EBBD-7523410342FD}"/>
              </a:ext>
            </a:extLst>
          </p:cNvPr>
          <p:cNvSpPr txBox="1"/>
          <p:nvPr/>
        </p:nvSpPr>
        <p:spPr>
          <a:xfrm>
            <a:off x="468313" y="3355516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5405735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自定义 5">
      <a:majorFont>
        <a:latin typeface="MiSans Semibold"/>
        <a:ea typeface="MiSans Semibold"/>
        <a:cs typeface=""/>
      </a:majorFont>
      <a:minorFont>
        <a:latin typeface="MiSans Regular"/>
        <a:ea typeface="MiSans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MiSans Semibold"/>
        <a:ea typeface="MiSans Semibold"/>
        <a:cs typeface=""/>
      </a:majorFont>
      <a:minorFont>
        <a:latin typeface="MiSans Regular"/>
        <a:ea typeface="MiSans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16199</TotalTime>
  <Pages>0</Pages>
  <Words>619</Words>
  <Characters>0</Characters>
  <Application>Microsoft Office PowerPoint</Application>
  <DocSecurity>0</DocSecurity>
  <PresentationFormat>全屏显示(16:9)</PresentationFormat>
  <Lines>0</Lines>
  <Paragraphs>94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MiSans</vt:lpstr>
      <vt:lpstr>Calibri</vt:lpstr>
      <vt:lpstr>MiSans Regular</vt:lpstr>
      <vt:lpstr>Arial</vt:lpstr>
      <vt:lpstr>Impact</vt:lpstr>
      <vt:lpstr>MiSans Semibold</vt:lpstr>
      <vt:lpstr>PPT竞技场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流体几何插画风年终述职报告ppt模板</dc:title>
  <dc:creator>PPT竞技场</dc:creator>
  <cp:keywords>51PPT模板网</cp:keywords>
  <dc:description>www.51pptmoban.com</dc:description>
  <cp:lastModifiedBy>Win user</cp:lastModifiedBy>
  <cp:revision>1132</cp:revision>
  <dcterms:created xsi:type="dcterms:W3CDTF">2013-01-25T01:44:32Z</dcterms:created>
  <dcterms:modified xsi:type="dcterms:W3CDTF">2022-11-10T13:54:24Z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