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1023" r:id="rId2"/>
    <p:sldId id="1024" r:id="rId3"/>
    <p:sldId id="1025" r:id="rId4"/>
    <p:sldId id="1026" r:id="rId5"/>
    <p:sldId id="1016" r:id="rId6"/>
    <p:sldId id="1027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6FC"/>
    <a:srgbClr val="ABC3FE"/>
    <a:srgbClr val="3775FD"/>
    <a:srgbClr val="FFC600"/>
    <a:srgbClr val="FB6748"/>
    <a:srgbClr val="DFECFE"/>
    <a:srgbClr val="FAFCFF"/>
    <a:srgbClr val="1F89FF"/>
    <a:srgbClr val="FA8964"/>
    <a:srgbClr val="036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74" autoAdjust="0"/>
    <p:restoredTop sz="94790" autoAdjust="0"/>
  </p:normalViewPr>
  <p:slideViewPr>
    <p:cSldViewPr snapToGrid="0" snapToObjects="1">
      <p:cViewPr varScale="1">
        <p:scale>
          <a:sx n="102" d="100"/>
          <a:sy n="102" d="100"/>
        </p:scale>
        <p:origin x="70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695724399587061"/>
          <c:y val="6.5162685150417593E-2"/>
          <c:w val="0.6648920940766434"/>
          <c:h val="0.8696746296991648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rgbClr val="3775FD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CB-44E2-A4B2-15F2062CD235}"/>
              </c:ext>
            </c:extLst>
          </c:dPt>
          <c:dPt>
            <c:idx val="1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CB-44E2-A4B2-15F2062CD235}"/>
              </c:ext>
            </c:extLst>
          </c:dPt>
          <c:dPt>
            <c:idx val="2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2CB-44E2-A4B2-15F2062CD235}"/>
              </c:ext>
            </c:extLst>
          </c:dPt>
          <c:dPt>
            <c:idx val="3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2CB-44E2-A4B2-15F2062CD235}"/>
              </c:ext>
            </c:extLst>
          </c:dPt>
          <c:dPt>
            <c:idx val="4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2CB-44E2-A4B2-15F2062CD235}"/>
              </c:ext>
            </c:extLst>
          </c:dPt>
          <c:dPt>
            <c:idx val="5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2CB-44E2-A4B2-15F2062CD235}"/>
              </c:ext>
            </c:extLst>
          </c:dPt>
          <c:dLbls>
            <c:dLbl>
              <c:idx val="0"/>
              <c:layout>
                <c:manualLayout>
                  <c:x val="0"/>
                  <c:y val="5.92388046821967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CB-44E2-A4B2-15F2062CD2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2CB-44E2-A4B2-15F2062CD2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32201312"/>
        <c:axId val="1732200480"/>
      </c:barChart>
      <c:valAx>
        <c:axId val="1732200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32201312"/>
        <c:crosses val="autoZero"/>
        <c:crossBetween val="between"/>
      </c:valAx>
      <c:catAx>
        <c:axId val="1732201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/>
            </a:pPr>
            <a:endParaRPr lang="zh-CN"/>
          </a:p>
        </c:txPr>
        <c:crossAx val="173220048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3775FD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rgbClr val="3775FD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1A-439C-87F3-2D6A552DFD23}"/>
              </c:ext>
            </c:extLst>
          </c:dPt>
          <c:dPt>
            <c:idx val="1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1A-439C-87F3-2D6A552DFD23}"/>
              </c:ext>
            </c:extLst>
          </c:dPt>
          <c:dPt>
            <c:idx val="2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1A-439C-87F3-2D6A552DFD23}"/>
              </c:ext>
            </c:extLst>
          </c:dPt>
          <c:dPt>
            <c:idx val="3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81A-439C-87F3-2D6A552DFD23}"/>
              </c:ext>
            </c:extLst>
          </c:dPt>
          <c:dPt>
            <c:idx val="4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81A-439C-87F3-2D6A552DFD23}"/>
              </c:ext>
            </c:extLst>
          </c:dPt>
          <c:dPt>
            <c:idx val="5"/>
            <c:invertIfNegative val="0"/>
            <c:bubble3D val="0"/>
            <c:spPr>
              <a:solidFill>
                <a:srgbClr val="3775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81A-439C-87F3-2D6A552DFD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FBA仓储费</c:v>
                </c:pt>
                <c:pt idx="2">
                  <c:v>广告费</c:v>
                </c:pt>
                <c:pt idx="3">
                  <c:v>平台投放</c:v>
                </c:pt>
                <c:pt idx="4">
                  <c:v>物流费用</c:v>
                </c:pt>
                <c:pt idx="5">
                  <c:v>促销费用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32415.35</c:v>
                </c:pt>
                <c:pt idx="2">
                  <c:v>65412.21</c:v>
                </c:pt>
                <c:pt idx="3">
                  <c:v>124511.22</c:v>
                </c:pt>
                <c:pt idx="4">
                  <c:v>84641.52</c:v>
                </c:pt>
                <c:pt idx="5">
                  <c:v>13514.21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81A-439C-87F3-2D6A552D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87109296"/>
        <c:axId val="1887130512"/>
      </c:barChart>
      <c:valAx>
        <c:axId val="1887130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87109296"/>
        <c:crosses val="autoZero"/>
        <c:crossBetween val="between"/>
      </c:valAx>
      <c:catAx>
        <c:axId val="1887109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7130512"/>
        <c:crosses val="autoZero"/>
        <c:auto val="1"/>
        <c:lblAlgn val="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2022/11/13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56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8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04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33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27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94" r="2094"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microsoft.com/office/2007/relationships/hdphoto" Target="../media/hdphoto3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microsoft.com/office/2007/relationships/hdphoto" Target="../media/hdphoto4.wdp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microsoft.com/office/2007/relationships/hdphoto" Target="../media/hdphoto6.wdp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chart" Target="../charts/chart2.xml"/><Relationship Id="rId3" Type="http://schemas.openxmlformats.org/officeDocument/2006/relationships/slideLayout" Target="../slideLayouts/slideLayout1.xml"/><Relationship Id="rId7" Type="http://schemas.microsoft.com/office/2007/relationships/hdphoto" Target="../media/hdphoto4.wdp"/><Relationship Id="rId12" Type="http://schemas.openxmlformats.org/officeDocument/2006/relationships/chart" Target="../charts/char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microsoft.com/office/2007/relationships/hdphoto" Target="../media/hdphoto6.wdp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3.xml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4CC9BD-FF82-173E-A4C7-96E791175CC9}"/>
              </a:ext>
            </a:extLst>
          </p:cNvPr>
          <p:cNvGrpSpPr/>
          <p:nvPr/>
        </p:nvGrpSpPr>
        <p:grpSpPr>
          <a:xfrm>
            <a:off x="-3872557" y="-571500"/>
            <a:ext cx="17041518" cy="19655897"/>
            <a:chOff x="-3872557" y="-571500"/>
            <a:chExt cx="17041518" cy="19655897"/>
          </a:xfrm>
        </p:grpSpPr>
        <p:sp>
          <p:nvSpPr>
            <p:cNvPr id="35" name="不完整圆 34">
              <a:extLst>
                <a:ext uri="{FF2B5EF4-FFF2-40B4-BE49-F238E27FC236}">
                  <a16:creationId xmlns:a16="http://schemas.microsoft.com/office/drawing/2014/main" id="{88232E77-7524-5F69-EB5B-FD6F08600814}"/>
                </a:ext>
              </a:extLst>
            </p:cNvPr>
            <p:cNvSpPr/>
            <p:nvPr/>
          </p:nvSpPr>
          <p:spPr bwMode="auto">
            <a:xfrm rot="5400000">
              <a:off x="-3243820" y="-120023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不完整圆 36">
              <a:extLst>
                <a:ext uri="{FF2B5EF4-FFF2-40B4-BE49-F238E27FC236}">
                  <a16:creationId xmlns:a16="http://schemas.microsoft.com/office/drawing/2014/main" id="{BA38AF96-0747-87B8-57DE-7C2DC98367AB}"/>
                </a:ext>
              </a:extLst>
            </p:cNvPr>
            <p:cNvSpPr/>
            <p:nvPr/>
          </p:nvSpPr>
          <p:spPr bwMode="auto">
            <a:xfrm rot="5400000">
              <a:off x="-3243820" y="735690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不完整圆 37">
              <a:extLst>
                <a:ext uri="{FF2B5EF4-FFF2-40B4-BE49-F238E27FC236}">
                  <a16:creationId xmlns:a16="http://schemas.microsoft.com/office/drawing/2014/main" id="{442D6D0C-19C8-AFB0-5539-3CE6029D581C}"/>
                </a:ext>
              </a:extLst>
            </p:cNvPr>
            <p:cNvSpPr/>
            <p:nvPr/>
          </p:nvSpPr>
          <p:spPr bwMode="auto">
            <a:xfrm rot="5400000">
              <a:off x="-3243820" y="267161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97C61C95-2AF9-A6F8-66C0-15D87C85C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25" y="2153084"/>
            <a:ext cx="4933975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700" b="1" dirty="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年终述职报告</a:t>
            </a:r>
            <a:endParaRPr lang="en-US" altLang="zh-CN" sz="6700" b="1" dirty="0">
              <a:ln>
                <a:solidFill>
                  <a:schemeClr val="accent2"/>
                </a:solidFill>
              </a:ln>
              <a:gradFill flip="none" rotWithShape="1">
                <a:gsLst>
                  <a:gs pos="0">
                    <a:srgbClr val="ABC3FE"/>
                  </a:gs>
                  <a:gs pos="81000">
                    <a:srgbClr val="3775FD"/>
                  </a:gs>
                </a:gsLst>
                <a:lin ang="5400000" scaled="1"/>
                <a:tileRect/>
              </a:gradFill>
              <a:effectLst>
                <a:outerShdw blurRad="88900" dist="63500" dir="2700000" algn="tl" rotWithShape="0">
                  <a:srgbClr val="3775FD">
                    <a:alpha val="53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C4575D-B7B9-C8D6-4F2C-305A312A2639}"/>
              </a:ext>
            </a:extLst>
          </p:cNvPr>
          <p:cNvGrpSpPr/>
          <p:nvPr/>
        </p:nvGrpSpPr>
        <p:grpSpPr>
          <a:xfrm>
            <a:off x="2619145" y="3744533"/>
            <a:ext cx="1901450" cy="439711"/>
            <a:chOff x="2998850" y="3315922"/>
            <a:chExt cx="1901450" cy="43971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0F703C0-6D05-52DA-BB38-E37A33BDF32E}"/>
                </a:ext>
              </a:extLst>
            </p:cNvPr>
            <p:cNvSpPr/>
            <p:nvPr/>
          </p:nvSpPr>
          <p:spPr bwMode="auto">
            <a:xfrm>
              <a:off x="3056383" y="3315922"/>
              <a:ext cx="1786384" cy="4397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BC3FE"/>
                </a:gs>
                <a:gs pos="92000">
                  <a:srgbClr val="3775FD"/>
                </a:gs>
              </a:gsLst>
              <a:lin ang="2700000" scaled="1"/>
            </a:gra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635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43016DED-7635-1F37-F075-E4E0153F72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8850" y="3376087"/>
              <a:ext cx="1901450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400" b="0" dirty="0">
                  <a:solidFill>
                    <a:srgbClr val="DFECFE"/>
                  </a:solidFill>
                </a:rPr>
                <a:t>汇报人：孙逸洋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38AB514-85A7-1348-675C-D92385134CA2}"/>
              </a:ext>
            </a:extLst>
          </p:cNvPr>
          <p:cNvGrpSpPr/>
          <p:nvPr/>
        </p:nvGrpSpPr>
        <p:grpSpPr>
          <a:xfrm>
            <a:off x="576623" y="3744533"/>
            <a:ext cx="1786385" cy="439711"/>
            <a:chOff x="881109" y="3300353"/>
            <a:chExt cx="1786385" cy="43971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A2AD383-DABA-0005-1075-9AB0F4ADC52F}"/>
                </a:ext>
              </a:extLst>
            </p:cNvPr>
            <p:cNvSpPr/>
            <p:nvPr/>
          </p:nvSpPr>
          <p:spPr bwMode="auto">
            <a:xfrm>
              <a:off x="881109" y="3300353"/>
              <a:ext cx="1786384" cy="4397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BC3FE"/>
                </a:gs>
                <a:gs pos="92000">
                  <a:srgbClr val="3775FD"/>
                </a:gs>
              </a:gsLst>
              <a:lin ang="2700000" scaled="1"/>
            </a:gra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635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4F073995-179E-1EDD-97FD-7B3030586F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6328" y="3376087"/>
              <a:ext cx="1711166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400" b="0" dirty="0">
                  <a:solidFill>
                    <a:srgbClr val="DFECFE"/>
                  </a:solidFill>
                </a:rPr>
                <a:t>部门：数码产品部</a:t>
              </a:r>
            </a:p>
          </p:txBody>
        </p:sp>
      </p:grpSp>
      <p:sp>
        <p:nvSpPr>
          <p:cNvPr id="23" name="Rectangle 3">
            <a:extLst>
              <a:ext uri="{FF2B5EF4-FFF2-40B4-BE49-F238E27FC236}">
                <a16:creationId xmlns:a16="http://schemas.microsoft.com/office/drawing/2014/main" id="{C295D0A3-CFD6-CD72-CA73-80549E33F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25" y="1257220"/>
            <a:ext cx="2383284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6000" b="1" dirty="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+mj-ea"/>
              </a:rPr>
              <a:t>2022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E2C14CA-4054-7EF9-219B-A2CD653B82E7}"/>
              </a:ext>
            </a:extLst>
          </p:cNvPr>
          <p:cNvGrpSpPr/>
          <p:nvPr/>
        </p:nvGrpSpPr>
        <p:grpSpPr>
          <a:xfrm>
            <a:off x="576623" y="574847"/>
            <a:ext cx="1150577" cy="245930"/>
            <a:chOff x="4310346" y="365706"/>
            <a:chExt cx="1525634" cy="326098"/>
          </a:xfrm>
          <a:solidFill>
            <a:srgbClr val="1F89FF"/>
          </a:solidFill>
          <a:effectLst>
            <a:outerShdw blurRad="88900" dist="63500" dir="2700000" algn="tl" rotWithShape="0">
              <a:srgbClr val="3775FD">
                <a:alpha val="40000"/>
              </a:srgbClr>
            </a:outerShdw>
          </a:effectLst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ED5A8714-121F-EC56-6EBA-55E49635C89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B7649E2C-D87D-2787-1C49-598EA790E8C5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FF3C787-47AE-2F2B-BCF5-200C39E4BA7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5395D982-5B66-8F7A-0448-A8976A40CB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74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2415">
            <a:off x="6780122" y="-1226171"/>
            <a:ext cx="5215283" cy="5215283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69A72582-DC8E-CABA-290B-DDF48039D6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1990" flipH="1">
            <a:off x="-278715" y="4419165"/>
            <a:ext cx="791027" cy="791027"/>
          </a:xfrm>
          <a:prstGeom prst="rect">
            <a:avLst/>
          </a:prstGeom>
        </p:spPr>
      </p:pic>
      <p:sp>
        <p:nvSpPr>
          <p:cNvPr id="63" name="Rectangle 3">
            <a:extLst>
              <a:ext uri="{FF2B5EF4-FFF2-40B4-BE49-F238E27FC236}">
                <a16:creationId xmlns:a16="http://schemas.microsoft.com/office/drawing/2014/main" id="{98C611FE-0545-B61D-7B2C-0BB6454FA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236" y="1472270"/>
            <a:ext cx="3106788" cy="60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b="1">
                <a:ln>
                  <a:solidFill>
                    <a:srgbClr val="ABC3FE"/>
                  </a:solidFill>
                </a:ln>
                <a:noFill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YEAR-END REPORT</a:t>
            </a:r>
            <a:endParaRPr lang="en-US" altLang="zh-CN" b="1" dirty="0">
              <a:ln>
                <a:solidFill>
                  <a:srgbClr val="ABC3FE"/>
                </a:solidFill>
              </a:ln>
              <a:noFill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27B57B85-894F-A14A-A854-5BE2817E3313}"/>
              </a:ext>
            </a:extLst>
          </p:cNvPr>
          <p:cNvCxnSpPr/>
          <p:nvPr/>
        </p:nvCxnSpPr>
        <p:spPr bwMode="auto">
          <a:xfrm>
            <a:off x="2498817" y="2081315"/>
            <a:ext cx="284394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0" name="图片 69">
            <a:extLst>
              <a:ext uri="{FF2B5EF4-FFF2-40B4-BE49-F238E27FC236}">
                <a16:creationId xmlns:a16="http://schemas.microsoft.com/office/drawing/2014/main" id="{6FB9A5F9-CE27-A4DE-6ABB-2A16894FE5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2585" y="268832"/>
            <a:ext cx="4566300" cy="456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41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4CC9BD-FF82-173E-A4C7-96E791175CC9}"/>
              </a:ext>
            </a:extLst>
          </p:cNvPr>
          <p:cNvGrpSpPr/>
          <p:nvPr/>
        </p:nvGrpSpPr>
        <p:grpSpPr>
          <a:xfrm>
            <a:off x="-3872557" y="-571500"/>
            <a:ext cx="17041518" cy="19655897"/>
            <a:chOff x="-3872557" y="-571500"/>
            <a:chExt cx="17041518" cy="19655897"/>
          </a:xfrm>
        </p:grpSpPr>
        <p:sp>
          <p:nvSpPr>
            <p:cNvPr id="35" name="不完整圆 34">
              <a:extLst>
                <a:ext uri="{FF2B5EF4-FFF2-40B4-BE49-F238E27FC236}">
                  <a16:creationId xmlns:a16="http://schemas.microsoft.com/office/drawing/2014/main" id="{88232E77-7524-5F69-EB5B-FD6F08600814}"/>
                </a:ext>
              </a:extLst>
            </p:cNvPr>
            <p:cNvSpPr/>
            <p:nvPr/>
          </p:nvSpPr>
          <p:spPr bwMode="auto">
            <a:xfrm rot="5400000">
              <a:off x="-3243820" y="-120023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97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不完整圆 36">
              <a:extLst>
                <a:ext uri="{FF2B5EF4-FFF2-40B4-BE49-F238E27FC236}">
                  <a16:creationId xmlns:a16="http://schemas.microsoft.com/office/drawing/2014/main" id="{BA38AF96-0747-87B8-57DE-7C2DC98367AB}"/>
                </a:ext>
              </a:extLst>
            </p:cNvPr>
            <p:cNvSpPr/>
            <p:nvPr/>
          </p:nvSpPr>
          <p:spPr bwMode="auto">
            <a:xfrm rot="5400000">
              <a:off x="-3243820" y="735690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/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不完整圆 37">
              <a:extLst>
                <a:ext uri="{FF2B5EF4-FFF2-40B4-BE49-F238E27FC236}">
                  <a16:creationId xmlns:a16="http://schemas.microsoft.com/office/drawing/2014/main" id="{442D6D0C-19C8-AFB0-5539-3CE6029D581C}"/>
                </a:ext>
              </a:extLst>
            </p:cNvPr>
            <p:cNvSpPr/>
            <p:nvPr/>
          </p:nvSpPr>
          <p:spPr bwMode="auto">
            <a:xfrm rot="5400000">
              <a:off x="-3243820" y="267161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5395D982-5B66-8F7A-0448-A8976A40CB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74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159">
            <a:off x="6772679" y="1314851"/>
            <a:ext cx="4463244" cy="4463244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065FBEC2-AED0-B277-385D-DB25710B1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5" y="278128"/>
            <a:ext cx="2225773" cy="75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 b="1" spc="-15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工作回顾</a:t>
            </a:r>
            <a:endParaRPr lang="en-US" altLang="zh-CN" sz="3200" b="1" spc="-150" dirty="0">
              <a:ln>
                <a:solidFill>
                  <a:schemeClr val="accent2"/>
                </a:solidFill>
              </a:ln>
              <a:gradFill flip="none" rotWithShape="1">
                <a:gsLst>
                  <a:gs pos="0">
                    <a:srgbClr val="ABC3FE"/>
                  </a:gs>
                  <a:gs pos="81000">
                    <a:srgbClr val="3775FD"/>
                  </a:gs>
                </a:gsLst>
                <a:lin ang="5400000" scaled="1"/>
                <a:tileRect/>
              </a:gradFill>
              <a:effectLst>
                <a:outerShdw blurRad="88900" dist="63500" dir="2700000" algn="tl" rotWithShape="0">
                  <a:srgbClr val="3775FD">
                    <a:alpha val="53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5AB084C-1C68-7B4B-BBB3-7BC48C27B4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2"/>
                    </a14:imgEffect>
                    <a14:imgEffect>
                      <a14:colorTemperature colorTemp="2933"/>
                    </a14:imgEffect>
                    <a14:imgEffect>
                      <a14:saturation sat="2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" t="-7634" r="44490" b="3701"/>
          <a:stretch/>
        </p:blipFill>
        <p:spPr>
          <a:xfrm>
            <a:off x="-849870" y="-510678"/>
            <a:ext cx="1699740" cy="1814284"/>
          </a:xfrm>
          <a:custGeom>
            <a:avLst/>
            <a:gdLst>
              <a:gd name="connsiteX0" fmla="*/ 2143868 w 5008237"/>
              <a:gd name="connsiteY0" fmla="*/ 134 h 5345741"/>
              <a:gd name="connsiteX1" fmla="*/ 2344339 w 5008237"/>
              <a:gd name="connsiteY1" fmla="*/ 58233 h 5345741"/>
              <a:gd name="connsiteX2" fmla="*/ 4344589 w 5008237"/>
              <a:gd name="connsiteY2" fmla="*/ 877383 h 5345741"/>
              <a:gd name="connsiteX3" fmla="*/ 4912517 w 5008237"/>
              <a:gd name="connsiteY3" fmla="*/ 1134558 h 5345741"/>
              <a:gd name="connsiteX4" fmla="*/ 5008237 w 5008237"/>
              <a:gd name="connsiteY4" fmla="*/ 1182462 h 5345741"/>
              <a:gd name="connsiteX5" fmla="*/ 5008237 w 5008237"/>
              <a:gd name="connsiteY5" fmla="*/ 1958263 h 5345741"/>
              <a:gd name="connsiteX6" fmla="*/ 4911252 w 5008237"/>
              <a:gd name="connsiteY6" fmla="*/ 2147557 h 5345741"/>
              <a:gd name="connsiteX7" fmla="*/ 4135039 w 5008237"/>
              <a:gd name="connsiteY7" fmla="*/ 3772983 h 5345741"/>
              <a:gd name="connsiteX8" fmla="*/ 3925489 w 5008237"/>
              <a:gd name="connsiteY8" fmla="*/ 4763583 h 5345741"/>
              <a:gd name="connsiteX9" fmla="*/ 2537574 w 5008237"/>
              <a:gd name="connsiteY9" fmla="*/ 5326526 h 5345741"/>
              <a:gd name="connsiteX10" fmla="*/ 2469811 w 5008237"/>
              <a:gd name="connsiteY10" fmla="*/ 5345741 h 5345741"/>
              <a:gd name="connsiteX11" fmla="*/ 309053 w 5008237"/>
              <a:gd name="connsiteY11" fmla="*/ 5345741 h 5345741"/>
              <a:gd name="connsiteX12" fmla="*/ 238272 w 5008237"/>
              <a:gd name="connsiteY12" fmla="*/ 5277636 h 5345741"/>
              <a:gd name="connsiteX13" fmla="*/ 1189 w 5008237"/>
              <a:gd name="connsiteY13" fmla="*/ 4458783 h 5345741"/>
              <a:gd name="connsiteX14" fmla="*/ 363139 w 5008237"/>
              <a:gd name="connsiteY14" fmla="*/ 2210883 h 5345741"/>
              <a:gd name="connsiteX15" fmla="*/ 1982389 w 5008237"/>
              <a:gd name="connsiteY15" fmla="*/ 305883 h 5345741"/>
              <a:gd name="connsiteX16" fmla="*/ 2143868 w 5008237"/>
              <a:gd name="connsiteY16" fmla="*/ 134 h 534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08237" h="5345741">
                <a:moveTo>
                  <a:pt x="2143868" y="134"/>
                </a:moveTo>
                <a:cubicBezTo>
                  <a:pt x="2155327" y="-2042"/>
                  <a:pt x="2196702" y="22514"/>
                  <a:pt x="2344339" y="58233"/>
                </a:cubicBezTo>
                <a:cubicBezTo>
                  <a:pt x="2738039" y="153483"/>
                  <a:pt x="3861989" y="667833"/>
                  <a:pt x="4344589" y="877383"/>
                </a:cubicBezTo>
                <a:cubicBezTo>
                  <a:pt x="4585889" y="982158"/>
                  <a:pt x="4769245" y="1064708"/>
                  <a:pt x="4912517" y="1134558"/>
                </a:cubicBezTo>
                <a:lnTo>
                  <a:pt x="5008237" y="1182462"/>
                </a:lnTo>
                <a:lnTo>
                  <a:pt x="5008237" y="1958263"/>
                </a:lnTo>
                <a:lnTo>
                  <a:pt x="4911252" y="2147557"/>
                </a:lnTo>
                <a:cubicBezTo>
                  <a:pt x="4589560" y="2779109"/>
                  <a:pt x="4299345" y="3365789"/>
                  <a:pt x="4135039" y="3772983"/>
                </a:cubicBezTo>
                <a:cubicBezTo>
                  <a:pt x="3915964" y="4315908"/>
                  <a:pt x="4335064" y="4468308"/>
                  <a:pt x="3925489" y="4763583"/>
                </a:cubicBezTo>
                <a:cubicBezTo>
                  <a:pt x="3669505" y="4948130"/>
                  <a:pt x="3083618" y="5163683"/>
                  <a:pt x="2537574" y="5326526"/>
                </a:cubicBezTo>
                <a:lnTo>
                  <a:pt x="2469811" y="5345741"/>
                </a:lnTo>
                <a:lnTo>
                  <a:pt x="309053" y="5345741"/>
                </a:lnTo>
                <a:lnTo>
                  <a:pt x="238272" y="5277636"/>
                </a:lnTo>
                <a:cubicBezTo>
                  <a:pt x="83342" y="5104697"/>
                  <a:pt x="8333" y="4861214"/>
                  <a:pt x="1189" y="4458783"/>
                </a:cubicBezTo>
                <a:cubicBezTo>
                  <a:pt x="-8336" y="3922208"/>
                  <a:pt x="32939" y="2903033"/>
                  <a:pt x="363139" y="2210883"/>
                </a:cubicBezTo>
                <a:cubicBezTo>
                  <a:pt x="693339" y="1518733"/>
                  <a:pt x="1652189" y="664658"/>
                  <a:pt x="1982389" y="305883"/>
                </a:cubicBezTo>
                <a:cubicBezTo>
                  <a:pt x="2188764" y="81649"/>
                  <a:pt x="2124768" y="3762"/>
                  <a:pt x="2143868" y="134"/>
                </a:cubicBezTo>
                <a:close/>
              </a:path>
            </a:pathLst>
          </a:custGeom>
        </p:spPr>
      </p:pic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F5FBC141-5ECB-ADB2-635D-4343A5A4312C}"/>
              </a:ext>
            </a:extLst>
          </p:cNvPr>
          <p:cNvGrpSpPr/>
          <p:nvPr/>
        </p:nvGrpSpPr>
        <p:grpSpPr>
          <a:xfrm>
            <a:off x="2522329" y="1021580"/>
            <a:ext cx="2063521" cy="3702820"/>
            <a:chOff x="2806062" y="1020786"/>
            <a:chExt cx="2063521" cy="3702820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B1F52660-287B-EEC3-DF39-57ECB447B52F}"/>
                </a:ext>
              </a:extLst>
            </p:cNvPr>
            <p:cNvSpPr/>
            <p:nvPr/>
          </p:nvSpPr>
          <p:spPr bwMode="auto">
            <a:xfrm>
              <a:off x="2842392" y="1388194"/>
              <a:ext cx="2027191" cy="3335412"/>
            </a:xfrm>
            <a:prstGeom prst="roundRect">
              <a:avLst>
                <a:gd name="adj" fmla="val 2082"/>
              </a:avLst>
            </a:prstGeom>
            <a:solidFill>
              <a:schemeClr val="accent2"/>
            </a:solidFill>
            <a:ln w="9525" cap="flat" cmpd="sng" algn="ctr">
              <a:solidFill>
                <a:srgbClr val="3775F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889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47E4140-9610-8FD3-D9BB-0872716B8BD6}"/>
                </a:ext>
              </a:extLst>
            </p:cNvPr>
            <p:cNvGrpSpPr/>
            <p:nvPr/>
          </p:nvGrpSpPr>
          <p:grpSpPr>
            <a:xfrm>
              <a:off x="2806062" y="1020786"/>
              <a:ext cx="2063521" cy="885316"/>
              <a:chOff x="487364" y="1574447"/>
              <a:chExt cx="1751037" cy="885316"/>
            </a:xfrm>
          </p:grpSpPr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3F9A0988-73EB-AB89-8E2B-BFDB117DD570}"/>
                  </a:ext>
                </a:extLst>
              </p:cNvPr>
              <p:cNvSpPr/>
              <p:nvPr/>
            </p:nvSpPr>
            <p:spPr bwMode="auto">
              <a:xfrm>
                <a:off x="487364" y="1600969"/>
                <a:ext cx="1750037" cy="858101"/>
              </a:xfrm>
              <a:prstGeom prst="roundRect">
                <a:avLst>
                  <a:gd name="adj" fmla="val 7372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Rectangle 3">
                <a:extLst>
                  <a:ext uri="{FF2B5EF4-FFF2-40B4-BE49-F238E27FC236}">
                    <a16:creationId xmlns:a16="http://schemas.microsoft.com/office/drawing/2014/main" id="{265AA4ED-71F7-7E80-48CE-EA30F3622F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8364" y="1574447"/>
                <a:ext cx="1750037" cy="885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优化推广渠道</a:t>
                </a:r>
                <a:endParaRPr lang="en-US" altLang="zh-CN" sz="1800" b="1" spc="300">
                  <a:latin typeface="+mn-ea"/>
                  <a:ea typeface="+mn-ea"/>
                </a:endParaRPr>
              </a:p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适应市场变化</a:t>
                </a:r>
                <a:endParaRPr lang="en-US" altLang="zh-CN" sz="1800" b="1" spc="300" dirty="0">
                  <a:latin typeface="+mn-ea"/>
                  <a:ea typeface="+mn-ea"/>
                </a:endParaRPr>
              </a:p>
            </p:txBody>
          </p:sp>
        </p:grp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BF570712-4060-5E90-12A2-AEB6773EF04F}"/>
                </a:ext>
              </a:extLst>
            </p:cNvPr>
            <p:cNvCxnSpPr/>
            <p:nvPr/>
          </p:nvCxnSpPr>
          <p:spPr bwMode="auto">
            <a:xfrm flipH="1">
              <a:off x="2899910" y="3719912"/>
              <a:ext cx="187464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ABC3F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4" name="标题 1">
              <a:extLst>
                <a:ext uri="{FF2B5EF4-FFF2-40B4-BE49-F238E27FC236}">
                  <a16:creationId xmlns:a16="http://schemas.microsoft.com/office/drawing/2014/main" id="{FCB829F0-C034-6D81-451E-45088022757C}"/>
                </a:ext>
              </a:extLst>
            </p:cNvPr>
            <p:cNvSpPr txBox="1">
              <a:spLocks/>
            </p:cNvSpPr>
            <p:nvPr/>
          </p:nvSpPr>
          <p:spPr>
            <a:xfrm>
              <a:off x="2958402" y="4072027"/>
              <a:ext cx="1874647" cy="511037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sz="1100" spc="225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网站的品牌宣传有一定的滞后性</a:t>
              </a:r>
              <a:endParaRPr lang="zh-CN" altLang="en-US" sz="1100" spc="225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5" name="Rectangle 3">
              <a:extLst>
                <a:ext uri="{FF2B5EF4-FFF2-40B4-BE49-F238E27FC236}">
                  <a16:creationId xmlns:a16="http://schemas.microsoft.com/office/drawing/2014/main" id="{C9AA261D-442F-35A8-7670-2459D167A3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8402" y="3736850"/>
              <a:ext cx="588679" cy="438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>
                  <a:solidFill>
                    <a:schemeClr val="accent1">
                      <a:lumMod val="50000"/>
                    </a:schemeClr>
                  </a:solidFill>
                  <a:latin typeface="+mn-ea"/>
                  <a:ea typeface="+mn-ea"/>
                </a:rPr>
                <a:t>不足</a:t>
              </a:r>
              <a:endParaRPr lang="en-US" altLang="zh-CN" sz="1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8E7FF2FC-B43F-1102-6217-5E39A8A2A6F4}"/>
                </a:ext>
              </a:extLst>
            </p:cNvPr>
            <p:cNvGrpSpPr/>
            <p:nvPr/>
          </p:nvGrpSpPr>
          <p:grpSpPr>
            <a:xfrm>
              <a:off x="2932294" y="2019736"/>
              <a:ext cx="1899608" cy="523378"/>
              <a:chOff x="2932294" y="2227057"/>
              <a:chExt cx="1899608" cy="523378"/>
            </a:xfrm>
          </p:grpSpPr>
          <p:sp>
            <p:nvSpPr>
              <p:cNvPr id="111" name="Rectangle 4">
                <a:extLst>
                  <a:ext uri="{FF2B5EF4-FFF2-40B4-BE49-F238E27FC236}">
                    <a16:creationId xmlns:a16="http://schemas.microsoft.com/office/drawing/2014/main" id="{86337B98-1BFA-0FCA-35BD-FB6FEEE8A0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32294" y="2227057"/>
                <a:ext cx="1899608" cy="230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900" b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cs typeface="+mn-ea"/>
                    <a:sym typeface="+mn-lt"/>
                  </a:rPr>
                  <a:t>整体</a:t>
                </a:r>
                <a:r>
                  <a:rPr lang="en-US" altLang="zh-CN" sz="900" b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cs typeface="+mn-ea"/>
                    <a:sym typeface="+mn-lt"/>
                  </a:rPr>
                  <a:t>PV</a:t>
                </a:r>
                <a:r>
                  <a:rPr lang="zh-CN" altLang="en-US" sz="900" b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cs typeface="+mn-ea"/>
                    <a:sym typeface="+mn-lt"/>
                  </a:rPr>
                  <a:t>对比去年同期</a:t>
                </a:r>
                <a:endParaRPr lang="zh-CN" altLang="en-US" sz="900" b="0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536E104B-24EA-F4E7-1B5F-D1A30F6E92E7}"/>
                  </a:ext>
                </a:extLst>
              </p:cNvPr>
              <p:cNvSpPr/>
              <p:nvPr/>
            </p:nvSpPr>
            <p:spPr bwMode="auto">
              <a:xfrm>
                <a:off x="2932294" y="2451717"/>
                <a:ext cx="1696663" cy="2496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标题 1">
                <a:extLst>
                  <a:ext uri="{FF2B5EF4-FFF2-40B4-BE49-F238E27FC236}">
                    <a16:creationId xmlns:a16="http://schemas.microsoft.com/office/drawing/2014/main" id="{743F3419-51DC-BFF4-DFFD-5BD6BBC52A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52658" y="2327049"/>
                <a:ext cx="1335291" cy="423386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just" hangingPunct="0">
                  <a:lnSpc>
                    <a:spcPct val="15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effectLst/>
                    <a:latin typeface="Arial Black" panose="020B0A04020102020204" pitchFamily="34" charset="0"/>
                    <a:ea typeface="优设标题黑" panose="00000500000000000000" pitchFamily="2" charset="-122"/>
                    <a:cs typeface="+mn-ea"/>
                    <a:sym typeface="+mn-lt"/>
                  </a:rPr>
                  <a:t>10%-60%</a:t>
                </a:r>
                <a:endParaRPr lang="zh-CN" altLang="en-US" sz="1600" dirty="0">
                  <a:solidFill>
                    <a:schemeClr val="accent2"/>
                  </a:solidFill>
                  <a:effectLst/>
                  <a:latin typeface="Arial Black" panose="020B0A04020102020204" pitchFamily="34" charset="0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pic>
            <p:nvPicPr>
              <p:cNvPr id="114" name="图片 113">
                <a:extLst>
                  <a:ext uri="{FF2B5EF4-FFF2-40B4-BE49-F238E27FC236}">
                    <a16:creationId xmlns:a16="http://schemas.microsoft.com/office/drawing/2014/main" id="{F4C6DEDF-777C-4C6D-F79A-81D9326643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9208"/>
                        </a14:imgEffect>
                        <a14:imgEffect>
                          <a14:saturation sat="2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00" t="14700" r="14700" b="14700"/>
              <a:stretch/>
            </p:blipFill>
            <p:spPr>
              <a:xfrm>
                <a:off x="4140981" y="2245700"/>
                <a:ext cx="487976" cy="487976"/>
              </a:xfrm>
              <a:prstGeom prst="rect">
                <a:avLst/>
              </a:prstGeom>
            </p:spPr>
          </p:pic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7E4E906E-52D9-8E42-11EE-596ADA56E3A8}"/>
                </a:ext>
              </a:extLst>
            </p:cNvPr>
            <p:cNvGrpSpPr/>
            <p:nvPr/>
          </p:nvGrpSpPr>
          <p:grpSpPr>
            <a:xfrm>
              <a:off x="2932294" y="2557528"/>
              <a:ext cx="1899608" cy="523378"/>
              <a:chOff x="2932294" y="2227057"/>
              <a:chExt cx="1899608" cy="523378"/>
            </a:xfrm>
          </p:grpSpPr>
          <p:sp>
            <p:nvSpPr>
              <p:cNvPr id="127" name="Rectangle 4">
                <a:extLst>
                  <a:ext uri="{FF2B5EF4-FFF2-40B4-BE49-F238E27FC236}">
                    <a16:creationId xmlns:a16="http://schemas.microsoft.com/office/drawing/2014/main" id="{473FB7A7-7BC9-EDE6-319C-CB2E1D867A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32294" y="2227057"/>
                <a:ext cx="1899608" cy="230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900" b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cs typeface="+mn-ea"/>
                    <a:sym typeface="+mn-lt"/>
                  </a:rPr>
                  <a:t>用户平均停留时间</a:t>
                </a:r>
                <a:endParaRPr lang="zh-CN" altLang="en-US" sz="900" b="0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8" name="矩形: 圆角 127">
                <a:extLst>
                  <a:ext uri="{FF2B5EF4-FFF2-40B4-BE49-F238E27FC236}">
                    <a16:creationId xmlns:a16="http://schemas.microsoft.com/office/drawing/2014/main" id="{93A04614-6111-2033-FB36-C14DD23C3451}"/>
                  </a:ext>
                </a:extLst>
              </p:cNvPr>
              <p:cNvSpPr/>
              <p:nvPr/>
            </p:nvSpPr>
            <p:spPr bwMode="auto">
              <a:xfrm>
                <a:off x="2932294" y="2451717"/>
                <a:ext cx="1544263" cy="2496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9" name="标题 1">
                <a:extLst>
                  <a:ext uri="{FF2B5EF4-FFF2-40B4-BE49-F238E27FC236}">
                    <a16:creationId xmlns:a16="http://schemas.microsoft.com/office/drawing/2014/main" id="{E873C08C-098D-5920-DD41-824A798581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52658" y="2327049"/>
                <a:ext cx="1335291" cy="423386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just" hangingPunct="0">
                  <a:lnSpc>
                    <a:spcPct val="15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effectLst/>
                    <a:latin typeface="Arial Black" panose="020B0A04020102020204" pitchFamily="34" charset="0"/>
                    <a:ea typeface="优设标题黑" panose="00000500000000000000" pitchFamily="2" charset="-122"/>
                    <a:cs typeface="+mn-ea"/>
                    <a:sym typeface="+mn-lt"/>
                  </a:rPr>
                  <a:t>34s</a:t>
                </a:r>
                <a:endParaRPr lang="zh-CN" altLang="en-US" sz="1600" dirty="0">
                  <a:solidFill>
                    <a:schemeClr val="accent2"/>
                  </a:solidFill>
                  <a:effectLst/>
                  <a:latin typeface="Arial Black" panose="020B0A04020102020204" pitchFamily="34" charset="0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pic>
            <p:nvPicPr>
              <p:cNvPr id="130" name="图片 129">
                <a:extLst>
                  <a:ext uri="{FF2B5EF4-FFF2-40B4-BE49-F238E27FC236}">
                    <a16:creationId xmlns:a16="http://schemas.microsoft.com/office/drawing/2014/main" id="{559E4EDF-A562-53F8-58D1-2B778205A4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9208"/>
                        </a14:imgEffect>
                        <a14:imgEffect>
                          <a14:saturation sat="2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00" t="14700" r="14700" b="14700"/>
              <a:stretch/>
            </p:blipFill>
            <p:spPr>
              <a:xfrm>
                <a:off x="3988581" y="2245700"/>
                <a:ext cx="487976" cy="487976"/>
              </a:xfrm>
              <a:prstGeom prst="rect">
                <a:avLst/>
              </a:prstGeom>
            </p:spPr>
          </p:pic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4BD2CA2F-C0BF-39AA-58E3-21F2016DBEEC}"/>
                </a:ext>
              </a:extLst>
            </p:cNvPr>
            <p:cNvGrpSpPr/>
            <p:nvPr/>
          </p:nvGrpSpPr>
          <p:grpSpPr>
            <a:xfrm>
              <a:off x="2932294" y="3095320"/>
              <a:ext cx="1899608" cy="523378"/>
              <a:chOff x="2932294" y="2227057"/>
              <a:chExt cx="1899608" cy="523378"/>
            </a:xfrm>
          </p:grpSpPr>
          <p:sp>
            <p:nvSpPr>
              <p:cNvPr id="132" name="Rectangle 4">
                <a:extLst>
                  <a:ext uri="{FF2B5EF4-FFF2-40B4-BE49-F238E27FC236}">
                    <a16:creationId xmlns:a16="http://schemas.microsoft.com/office/drawing/2014/main" id="{56504D71-FAE2-3D19-D7E1-FD92465205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32294" y="2227057"/>
                <a:ext cx="1899608" cy="230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900" b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cs typeface="+mn-ea"/>
                    <a:sym typeface="+mn-lt"/>
                  </a:rPr>
                  <a:t>付费转化率提升</a:t>
                </a:r>
                <a:endParaRPr lang="zh-CN" altLang="en-US" sz="900" b="0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F2A03608-0E43-43A6-63CC-07855596298D}"/>
                  </a:ext>
                </a:extLst>
              </p:cNvPr>
              <p:cNvSpPr/>
              <p:nvPr/>
            </p:nvSpPr>
            <p:spPr bwMode="auto">
              <a:xfrm>
                <a:off x="2932294" y="2451717"/>
                <a:ext cx="1334713" cy="2496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4" name="标题 1">
                <a:extLst>
                  <a:ext uri="{FF2B5EF4-FFF2-40B4-BE49-F238E27FC236}">
                    <a16:creationId xmlns:a16="http://schemas.microsoft.com/office/drawing/2014/main" id="{CD5B677C-0B10-6EFD-32E6-8A3A64A89A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52658" y="2327049"/>
                <a:ext cx="1335291" cy="423386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just" hangingPunct="0">
                  <a:lnSpc>
                    <a:spcPct val="15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effectLst/>
                    <a:latin typeface="Arial Black" panose="020B0A04020102020204" pitchFamily="34" charset="0"/>
                    <a:ea typeface="优设标题黑" panose="00000500000000000000" pitchFamily="2" charset="-122"/>
                    <a:cs typeface="+mn-ea"/>
                    <a:sym typeface="+mn-lt"/>
                  </a:rPr>
                  <a:t>12.8%</a:t>
                </a:r>
                <a:endParaRPr lang="zh-CN" altLang="en-US" sz="1600" dirty="0">
                  <a:solidFill>
                    <a:schemeClr val="accent2"/>
                  </a:solidFill>
                  <a:effectLst/>
                  <a:latin typeface="Arial Black" panose="020B0A04020102020204" pitchFamily="34" charset="0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pic>
            <p:nvPicPr>
              <p:cNvPr id="135" name="图片 134">
                <a:extLst>
                  <a:ext uri="{FF2B5EF4-FFF2-40B4-BE49-F238E27FC236}">
                    <a16:creationId xmlns:a16="http://schemas.microsoft.com/office/drawing/2014/main" id="{6794EF12-932B-29A1-8911-C160B18080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9208"/>
                        </a14:imgEffect>
                        <a14:imgEffect>
                          <a14:saturation sat="2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00" t="14700" r="14700" b="14700"/>
              <a:stretch/>
            </p:blipFill>
            <p:spPr>
              <a:xfrm>
                <a:off x="3779031" y="2245700"/>
                <a:ext cx="487976" cy="487976"/>
              </a:xfrm>
              <a:prstGeom prst="rect">
                <a:avLst/>
              </a:prstGeom>
            </p:spPr>
          </p:pic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3604322E-5689-E11E-8617-356B3C811FEA}"/>
              </a:ext>
            </a:extLst>
          </p:cNvPr>
          <p:cNvGrpSpPr/>
          <p:nvPr/>
        </p:nvGrpSpPr>
        <p:grpSpPr>
          <a:xfrm>
            <a:off x="4646103" y="1021580"/>
            <a:ext cx="2063521" cy="3702820"/>
            <a:chOff x="398555" y="1052027"/>
            <a:chExt cx="2063521" cy="3702820"/>
          </a:xfrm>
        </p:grpSpPr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AF4AEA8D-0903-7FC7-4BDA-C8244DDB600C}"/>
                </a:ext>
              </a:extLst>
            </p:cNvPr>
            <p:cNvSpPr/>
            <p:nvPr/>
          </p:nvSpPr>
          <p:spPr bwMode="auto">
            <a:xfrm>
              <a:off x="434885" y="1419435"/>
              <a:ext cx="2027191" cy="3335412"/>
            </a:xfrm>
            <a:prstGeom prst="roundRect">
              <a:avLst>
                <a:gd name="adj" fmla="val 2082"/>
              </a:avLst>
            </a:prstGeom>
            <a:solidFill>
              <a:schemeClr val="accent2"/>
            </a:solidFill>
            <a:ln w="9525" cap="flat" cmpd="sng" algn="ctr">
              <a:solidFill>
                <a:srgbClr val="3775F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889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3ED7F140-6464-D385-8300-A54F2CF5B3AA}"/>
                </a:ext>
              </a:extLst>
            </p:cNvPr>
            <p:cNvGrpSpPr/>
            <p:nvPr/>
          </p:nvGrpSpPr>
          <p:grpSpPr>
            <a:xfrm>
              <a:off x="398555" y="1052027"/>
              <a:ext cx="2063521" cy="885316"/>
              <a:chOff x="487364" y="1574447"/>
              <a:chExt cx="1751037" cy="885316"/>
            </a:xfrm>
          </p:grpSpPr>
          <p:sp>
            <p:nvSpPr>
              <p:cNvPr id="155" name="矩形: 圆角 154">
                <a:extLst>
                  <a:ext uri="{FF2B5EF4-FFF2-40B4-BE49-F238E27FC236}">
                    <a16:creationId xmlns:a16="http://schemas.microsoft.com/office/drawing/2014/main" id="{D5639978-5381-A5A4-845D-653E06139087}"/>
                  </a:ext>
                </a:extLst>
              </p:cNvPr>
              <p:cNvSpPr/>
              <p:nvPr/>
            </p:nvSpPr>
            <p:spPr bwMode="auto">
              <a:xfrm>
                <a:off x="487364" y="1600969"/>
                <a:ext cx="1750037" cy="858101"/>
              </a:xfrm>
              <a:prstGeom prst="roundRect">
                <a:avLst>
                  <a:gd name="adj" fmla="val 7372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6" name="Rectangle 3">
                <a:extLst>
                  <a:ext uri="{FF2B5EF4-FFF2-40B4-BE49-F238E27FC236}">
                    <a16:creationId xmlns:a16="http://schemas.microsoft.com/office/drawing/2014/main" id="{B87BBE4C-C194-CACF-0744-0DBD187EBC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8364" y="1574447"/>
                <a:ext cx="1750037" cy="885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新站搭建优化</a:t>
                </a:r>
                <a:endParaRPr lang="en-US" altLang="zh-CN" sz="1800" b="1" spc="300">
                  <a:latin typeface="+mn-ea"/>
                  <a:ea typeface="+mn-ea"/>
                </a:endParaRPr>
              </a:p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减少排名波动</a:t>
                </a:r>
                <a:endParaRPr lang="en-US" altLang="zh-CN" sz="1800" b="1" spc="3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1" name="标题 1">
              <a:extLst>
                <a:ext uri="{FF2B5EF4-FFF2-40B4-BE49-F238E27FC236}">
                  <a16:creationId xmlns:a16="http://schemas.microsoft.com/office/drawing/2014/main" id="{4929558E-4C29-6413-0BC6-DF276F4833AB}"/>
                </a:ext>
              </a:extLst>
            </p:cNvPr>
            <p:cNvSpPr txBox="1">
              <a:spLocks/>
            </p:cNvSpPr>
            <p:nvPr/>
          </p:nvSpPr>
          <p:spPr>
            <a:xfrm>
              <a:off x="515900" y="2042659"/>
              <a:ext cx="1851149" cy="1518044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just" hangingPunct="0">
                <a:lnSpc>
                  <a:spcPct val="150000"/>
                </a:lnSpc>
              </a:pPr>
              <a:r>
                <a:rPr lang="zh-CN" altLang="en-US" sz="105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项目组几个站被降权之后开始做新站，在新站上线之前，进行关键词和网站框架的选择，导致网站的排名不断地的波动，要不断地优化细节减少排名波动。</a:t>
              </a:r>
              <a:endParaRPr lang="zh-CN" altLang="en-US" sz="105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9F40760A-7AC0-ED58-F289-79A1B3464B98}"/>
                </a:ext>
              </a:extLst>
            </p:cNvPr>
            <p:cNvCxnSpPr/>
            <p:nvPr/>
          </p:nvCxnSpPr>
          <p:spPr bwMode="auto">
            <a:xfrm flipH="1">
              <a:off x="492403" y="3751153"/>
              <a:ext cx="187464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ABC3F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3" name="标题 1">
              <a:extLst>
                <a:ext uri="{FF2B5EF4-FFF2-40B4-BE49-F238E27FC236}">
                  <a16:creationId xmlns:a16="http://schemas.microsoft.com/office/drawing/2014/main" id="{0522089A-E200-FB69-F513-917A28C18AE6}"/>
                </a:ext>
              </a:extLst>
            </p:cNvPr>
            <p:cNvSpPr txBox="1">
              <a:spLocks/>
            </p:cNvSpPr>
            <p:nvPr/>
          </p:nvSpPr>
          <p:spPr>
            <a:xfrm>
              <a:off x="550895" y="4103268"/>
              <a:ext cx="1874647" cy="511037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sz="1100" spc="225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网站首页常变动，导致站内内容质量不高</a:t>
              </a:r>
              <a:endParaRPr lang="en-US" altLang="zh-CN" sz="1100" spc="225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54" name="Rectangle 3">
              <a:extLst>
                <a:ext uri="{FF2B5EF4-FFF2-40B4-BE49-F238E27FC236}">
                  <a16:creationId xmlns:a16="http://schemas.microsoft.com/office/drawing/2014/main" id="{815B2128-F9BA-2131-2D04-7BB5508C22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95" y="3768091"/>
              <a:ext cx="588679" cy="438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>
                  <a:solidFill>
                    <a:schemeClr val="accent1">
                      <a:lumMod val="50000"/>
                    </a:schemeClr>
                  </a:solidFill>
                  <a:latin typeface="+mn-ea"/>
                  <a:ea typeface="+mn-ea"/>
                </a:rPr>
                <a:t>不足</a:t>
              </a:r>
              <a:endParaRPr lang="en-US" altLang="zh-CN" sz="1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3D19D1D-2038-0DA9-8496-E0EA8431CFAF}"/>
              </a:ext>
            </a:extLst>
          </p:cNvPr>
          <p:cNvGrpSpPr/>
          <p:nvPr/>
        </p:nvGrpSpPr>
        <p:grpSpPr>
          <a:xfrm>
            <a:off x="6769876" y="1021580"/>
            <a:ext cx="2063521" cy="3702820"/>
            <a:chOff x="398555" y="1052027"/>
            <a:chExt cx="2063521" cy="3702820"/>
          </a:xfrm>
        </p:grpSpPr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E8E04AD1-1DB5-B98C-12B8-5A4CD62B65FF}"/>
                </a:ext>
              </a:extLst>
            </p:cNvPr>
            <p:cNvSpPr/>
            <p:nvPr/>
          </p:nvSpPr>
          <p:spPr bwMode="auto">
            <a:xfrm>
              <a:off x="434885" y="1419435"/>
              <a:ext cx="2027191" cy="3335412"/>
            </a:xfrm>
            <a:prstGeom prst="roundRect">
              <a:avLst>
                <a:gd name="adj" fmla="val 2082"/>
              </a:avLst>
            </a:prstGeom>
            <a:solidFill>
              <a:schemeClr val="accent2"/>
            </a:solidFill>
            <a:ln w="9525" cap="flat" cmpd="sng" algn="ctr">
              <a:solidFill>
                <a:srgbClr val="3775F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889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7E8EEBD1-D410-39A0-010A-4B142C0EF215}"/>
                </a:ext>
              </a:extLst>
            </p:cNvPr>
            <p:cNvGrpSpPr/>
            <p:nvPr/>
          </p:nvGrpSpPr>
          <p:grpSpPr>
            <a:xfrm>
              <a:off x="398555" y="1052027"/>
              <a:ext cx="2063521" cy="885316"/>
              <a:chOff x="487364" y="1574447"/>
              <a:chExt cx="1751037" cy="885316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C3E8133E-265A-EEFF-6E75-07B2AFBF4C15}"/>
                  </a:ext>
                </a:extLst>
              </p:cNvPr>
              <p:cNvSpPr/>
              <p:nvPr/>
            </p:nvSpPr>
            <p:spPr bwMode="auto">
              <a:xfrm>
                <a:off x="487364" y="1600969"/>
                <a:ext cx="1750037" cy="858101"/>
              </a:xfrm>
              <a:prstGeom prst="roundRect">
                <a:avLst>
                  <a:gd name="adj" fmla="val 7372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5" name="Rectangle 3">
                <a:extLst>
                  <a:ext uri="{FF2B5EF4-FFF2-40B4-BE49-F238E27FC236}">
                    <a16:creationId xmlns:a16="http://schemas.microsoft.com/office/drawing/2014/main" id="{3391F52D-6571-246F-AEF2-D3786DD472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8364" y="1574447"/>
                <a:ext cx="1750037" cy="885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加强站外推广</a:t>
                </a:r>
                <a:endParaRPr lang="en-US" altLang="zh-CN" sz="1800" b="1" spc="300">
                  <a:latin typeface="+mn-ea"/>
                  <a:ea typeface="+mn-ea"/>
                </a:endParaRPr>
              </a:p>
              <a:p>
                <a:pPr algn="ctr"/>
                <a:r>
                  <a:rPr lang="zh-CN" altLang="en-US" sz="1800" b="1" spc="300">
                    <a:latin typeface="+mn-ea"/>
                    <a:ea typeface="+mn-ea"/>
                  </a:rPr>
                  <a:t>拓宽宣传渠道</a:t>
                </a:r>
                <a:endParaRPr lang="en-US" altLang="zh-CN" sz="1800" b="1" spc="3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60" name="标题 1">
              <a:extLst>
                <a:ext uri="{FF2B5EF4-FFF2-40B4-BE49-F238E27FC236}">
                  <a16:creationId xmlns:a16="http://schemas.microsoft.com/office/drawing/2014/main" id="{E5798108-F7AC-FCC1-9A58-44B9C0BD026C}"/>
                </a:ext>
              </a:extLst>
            </p:cNvPr>
            <p:cNvSpPr txBox="1">
              <a:spLocks/>
            </p:cNvSpPr>
            <p:nvPr/>
          </p:nvSpPr>
          <p:spPr>
            <a:xfrm>
              <a:off x="515900" y="2042659"/>
              <a:ext cx="1851149" cy="1518044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spc="225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站外推广是作为网站与外界进行交流的窗口之一，去年下半年，整个外推市场开始紧缩，部门迅速反应，寻找新平台，作为宣传手段。</a:t>
              </a:r>
              <a:endParaRPr lang="en-US" altLang="zh-CN" sz="1050" spc="225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EF93D02F-5868-1856-73B6-BFA87D29D0E6}"/>
                </a:ext>
              </a:extLst>
            </p:cNvPr>
            <p:cNvCxnSpPr/>
            <p:nvPr/>
          </p:nvCxnSpPr>
          <p:spPr bwMode="auto">
            <a:xfrm flipH="1">
              <a:off x="492403" y="3751153"/>
              <a:ext cx="187464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ABC3F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2" name="标题 1">
              <a:extLst>
                <a:ext uri="{FF2B5EF4-FFF2-40B4-BE49-F238E27FC236}">
                  <a16:creationId xmlns:a16="http://schemas.microsoft.com/office/drawing/2014/main" id="{F5805491-98B2-84F7-6157-773FCFCE55B7}"/>
                </a:ext>
              </a:extLst>
            </p:cNvPr>
            <p:cNvSpPr txBox="1">
              <a:spLocks/>
            </p:cNvSpPr>
            <p:nvPr/>
          </p:nvSpPr>
          <p:spPr>
            <a:xfrm>
              <a:off x="550895" y="4103268"/>
              <a:ext cx="1874647" cy="511037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100" spc="225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外推文章质量把控不够，转化率不稳定</a:t>
              </a:r>
              <a:endParaRPr lang="zh-CN" altLang="en-US" sz="11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3" name="Rectangle 3">
              <a:extLst>
                <a:ext uri="{FF2B5EF4-FFF2-40B4-BE49-F238E27FC236}">
                  <a16:creationId xmlns:a16="http://schemas.microsoft.com/office/drawing/2014/main" id="{3CA11B1B-F670-1216-EA33-2E5ADB5FEC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95" y="3768091"/>
              <a:ext cx="588679" cy="438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>
                  <a:solidFill>
                    <a:schemeClr val="accent1">
                      <a:lumMod val="50000"/>
                    </a:schemeClr>
                  </a:solidFill>
                  <a:latin typeface="+mn-ea"/>
                  <a:ea typeface="+mn-ea"/>
                </a:rPr>
                <a:t>不足</a:t>
              </a:r>
              <a:endParaRPr lang="en-US" altLang="zh-CN" sz="1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3B512C3A-1ABC-51BF-7845-AF40C573CFCF}"/>
              </a:ext>
            </a:extLst>
          </p:cNvPr>
          <p:cNvGrpSpPr/>
          <p:nvPr/>
        </p:nvGrpSpPr>
        <p:grpSpPr>
          <a:xfrm>
            <a:off x="398555" y="1021580"/>
            <a:ext cx="2063521" cy="3702820"/>
            <a:chOff x="398555" y="1021580"/>
            <a:chExt cx="2063521" cy="3702820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FF4BC32F-DB96-BA12-21B9-548192F0BAA4}"/>
                </a:ext>
              </a:extLst>
            </p:cNvPr>
            <p:cNvGrpSpPr/>
            <p:nvPr/>
          </p:nvGrpSpPr>
          <p:grpSpPr>
            <a:xfrm>
              <a:off x="398555" y="1021580"/>
              <a:ext cx="2063521" cy="3702820"/>
              <a:chOff x="398555" y="1052027"/>
              <a:chExt cx="2063521" cy="3702820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9033DC26-7CBA-6D59-6817-922B88ABC3BC}"/>
                  </a:ext>
                </a:extLst>
              </p:cNvPr>
              <p:cNvGrpSpPr/>
              <p:nvPr/>
            </p:nvGrpSpPr>
            <p:grpSpPr>
              <a:xfrm>
                <a:off x="398555" y="1052027"/>
                <a:ext cx="2063521" cy="3702820"/>
                <a:chOff x="398555" y="1052027"/>
                <a:chExt cx="2063521" cy="3702820"/>
              </a:xfrm>
            </p:grpSpPr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05F327C3-5FAA-BDF4-06CC-4A3E58239146}"/>
                    </a:ext>
                  </a:extLst>
                </p:cNvPr>
                <p:cNvSpPr/>
                <p:nvPr/>
              </p:nvSpPr>
              <p:spPr bwMode="auto">
                <a:xfrm>
                  <a:off x="434885" y="1419435"/>
                  <a:ext cx="2027191" cy="3335412"/>
                </a:xfrm>
                <a:prstGeom prst="roundRect">
                  <a:avLst>
                    <a:gd name="adj" fmla="val 2082"/>
                  </a:avLst>
                </a:prstGeom>
                <a:solidFill>
                  <a:schemeClr val="accent2"/>
                </a:solidFill>
                <a:ln w="9525" cap="flat" cmpd="sng" algn="ctr">
                  <a:solidFill>
                    <a:srgbClr val="3775F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14300" dist="88900" dir="2700000" algn="tl" rotWithShape="0">
                    <a:srgbClr val="3775FD">
                      <a:alpha val="40000"/>
                    </a:srgb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17E82EAB-4D19-CAE8-6305-DA28400E68A8}"/>
                    </a:ext>
                  </a:extLst>
                </p:cNvPr>
                <p:cNvGrpSpPr/>
                <p:nvPr/>
              </p:nvGrpSpPr>
              <p:grpSpPr>
                <a:xfrm>
                  <a:off x="398555" y="1052027"/>
                  <a:ext cx="2063521" cy="885316"/>
                  <a:chOff x="487364" y="1574447"/>
                  <a:chExt cx="1751037" cy="885316"/>
                </a:xfrm>
              </p:grpSpPr>
              <p:sp>
                <p:nvSpPr>
                  <p:cNvPr id="19" name="矩形: 圆角 18">
                    <a:extLst>
                      <a:ext uri="{FF2B5EF4-FFF2-40B4-BE49-F238E27FC236}">
                        <a16:creationId xmlns:a16="http://schemas.microsoft.com/office/drawing/2014/main" id="{DAD44540-563E-7FB8-892D-F87E3A651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364" y="1600969"/>
                    <a:ext cx="1750037" cy="858101"/>
                  </a:xfrm>
                  <a:prstGeom prst="roundRect">
                    <a:avLst>
                      <a:gd name="adj" fmla="val 7372"/>
                    </a:avLst>
                  </a:prstGeom>
                  <a:gradFill>
                    <a:gsLst>
                      <a:gs pos="0">
                        <a:srgbClr val="ABC3FE"/>
                      </a:gs>
                      <a:gs pos="92000">
                        <a:srgbClr val="3775FD"/>
                      </a:gs>
                    </a:gsLst>
                    <a:lin ang="2700000" scaled="1"/>
                  </a:gradFill>
                  <a:ln w="12700" cap="flat" cmpd="sng" algn="ctr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blurRad="114300" dist="63500" dir="2700000" algn="tl" rotWithShape="0">
                      <a:srgbClr val="3775FD">
                        <a:alpha val="4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tabLst/>
                    </a:pPr>
                    <a:endParaRPr kumimoji="0" lang="zh-CN" alt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8" name="Rectangle 3">
                    <a:extLst>
                      <a:ext uri="{FF2B5EF4-FFF2-40B4-BE49-F238E27FC236}">
                        <a16:creationId xmlns:a16="http://schemas.microsoft.com/office/drawing/2014/main" id="{A8E59CAE-FDF5-6B43-AAB2-2C2E1DF033C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8364" y="1574447"/>
                    <a:ext cx="1750037" cy="88531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53" tIns="34277" rIns="68553" bIns="34277" numCol="1" anchor="ctr" anchorCtr="0" compatLnSpc="1">
                    <a:prstTxWarp prst="textNoShape">
                      <a:avLst/>
                    </a:prstTxWarp>
                  </a:bodyPr>
                  <a:lstStyle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accent2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  <a:lvl2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2pPr>
                    <a:lvl3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3pPr>
                    <a:lvl4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4pPr>
                    <a:lvl5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5pPr>
                    <a:lvl6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6pPr>
                    <a:lvl7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7pPr>
                    <a:lvl8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8pPr>
                    <a:lvl9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2"/>
                        </a:solidFill>
                        <a:latin typeface="Arial" pitchFamily="34" charset="0"/>
                        <a:ea typeface="微软雅黑" pitchFamily="34" charset="-122"/>
                      </a:defRPr>
                    </a:lvl9pPr>
                  </a:lstStyle>
                  <a:p>
                    <a:pPr algn="ctr"/>
                    <a:r>
                      <a:rPr lang="zh-CN" altLang="en-US" sz="1800" b="1" spc="300">
                        <a:latin typeface="+mn-ea"/>
                        <a:ea typeface="+mn-ea"/>
                      </a:rPr>
                      <a:t>缩短应答时间</a:t>
                    </a:r>
                    <a:endParaRPr lang="en-US" altLang="zh-CN" sz="1800" b="1" spc="300">
                      <a:latin typeface="+mn-ea"/>
                      <a:ea typeface="+mn-ea"/>
                    </a:endParaRPr>
                  </a:p>
                  <a:p>
                    <a:pPr algn="ctr"/>
                    <a:r>
                      <a:rPr lang="zh-CN" altLang="en-US" sz="1800" b="1" spc="300">
                        <a:latin typeface="+mn-ea"/>
                        <a:ea typeface="+mn-ea"/>
                      </a:rPr>
                      <a:t>增强服务品质</a:t>
                    </a:r>
                    <a:endParaRPr lang="en-US" altLang="zh-CN" sz="1800" b="1" spc="300" dirty="0">
                      <a:latin typeface="+mn-ea"/>
                      <a:ea typeface="+mn-ea"/>
                    </a:endParaRPr>
                  </a:p>
                </p:txBody>
              </p:sp>
            </p:grp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8B1B1B2D-2DCC-20F6-00E5-0B4BF40AFD5B}"/>
                    </a:ext>
                  </a:extLst>
                </p:cNvPr>
                <p:cNvCxnSpPr/>
                <p:nvPr/>
              </p:nvCxnSpPr>
              <p:spPr bwMode="auto">
                <a:xfrm flipH="1">
                  <a:off x="492403" y="3751153"/>
                  <a:ext cx="1874646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ABC3FE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34" name="标题 1">
                  <a:extLst>
                    <a:ext uri="{FF2B5EF4-FFF2-40B4-BE49-F238E27FC236}">
                      <a16:creationId xmlns:a16="http://schemas.microsoft.com/office/drawing/2014/main" id="{F63FEFB2-7D59-47BE-465B-CE6D63A3B49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50895" y="4103268"/>
                  <a:ext cx="1874647" cy="511037"/>
                </a:xfrm>
                <a:prstGeom prst="rect">
                  <a:avLst/>
                </a:prstGeom>
                <a:effectLst/>
              </p:spPr>
              <p:txBody>
                <a:bodyPr wrap="squar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100">
                      <a:solidFill>
                        <a:schemeClr val="accent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没有</a:t>
                  </a:r>
                  <a:r>
                    <a:rPr lang="zh-CN" altLang="en-US" sz="1100" dirty="0">
                      <a:solidFill>
                        <a:schemeClr val="accent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和项目组各成员保持良好</a:t>
                  </a:r>
                  <a:r>
                    <a:rPr lang="zh-CN" altLang="en-US" sz="1100">
                      <a:solidFill>
                        <a:schemeClr val="accent1"/>
                      </a:solidFill>
                      <a:effectLst/>
                      <a:latin typeface="+mj-ea"/>
                      <a:ea typeface="+mj-ea"/>
                      <a:cs typeface="+mn-ea"/>
                      <a:sym typeface="+mn-lt"/>
                    </a:rPr>
                    <a:t>的沟通</a:t>
                  </a:r>
                  <a:endParaRPr lang="zh-CN" altLang="en-US" sz="1100" dirty="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60767C10-CA2F-880B-6701-144C0AC108B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50895" y="3768091"/>
                  <a:ext cx="588679" cy="43842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53" tIns="34277" rIns="68553" bIns="34277" numCol="1" anchor="ctr" anchorCtr="0" compatLnSpc="1">
                  <a:prstTxWarp prst="textNoShape">
                    <a:avLst/>
                  </a:prstTxWarp>
                </a:bodyPr>
                <a:lstStyle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accent2"/>
                      </a:solidFill>
                      <a:latin typeface="+mj-lt"/>
                      <a:ea typeface="+mj-ea"/>
                      <a:cs typeface="+mj-cs"/>
                    </a:defRPr>
                  </a:lvl1pPr>
                  <a:lvl2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2pPr>
                  <a:lvl3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3pPr>
                  <a:lvl4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4pPr>
                  <a:lvl5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5pPr>
                  <a:lvl6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6pPr>
                  <a:lvl7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7pPr>
                  <a:lvl8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8pPr>
                  <a:lvl9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2"/>
                      </a:solidFill>
                      <a:latin typeface="Arial" pitchFamily="34" charset="0"/>
                      <a:ea typeface="微软雅黑" pitchFamily="34" charset="-122"/>
                    </a:defRPr>
                  </a:lvl9pPr>
                </a:lstStyle>
                <a:p>
                  <a:r>
                    <a:rPr lang="zh-CN" altLang="en-US" sz="1600" b="1">
                      <a:solidFill>
                        <a:schemeClr val="accent1">
                          <a:lumMod val="50000"/>
                        </a:schemeClr>
                      </a:solidFill>
                      <a:latin typeface="+mn-ea"/>
                      <a:ea typeface="+mn-ea"/>
                    </a:rPr>
                    <a:t>不足</a:t>
                  </a:r>
                  <a:endParaRPr lang="en-US" altLang="zh-CN" sz="1600" b="1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C01D1A6A-2265-165C-662E-80C98F15439B}"/>
                  </a:ext>
                </a:extLst>
              </p:cNvPr>
              <p:cNvGrpSpPr/>
              <p:nvPr/>
            </p:nvGrpSpPr>
            <p:grpSpPr>
              <a:xfrm>
                <a:off x="545171" y="2546867"/>
                <a:ext cx="1798267" cy="330757"/>
                <a:chOff x="881109" y="3289390"/>
                <a:chExt cx="1786384" cy="450674"/>
              </a:xfrm>
            </p:grpSpPr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982160AE-B7CB-3752-E94D-B21DE58B8EF7}"/>
                    </a:ext>
                  </a:extLst>
                </p:cNvPr>
                <p:cNvSpPr/>
                <p:nvPr/>
              </p:nvSpPr>
              <p:spPr bwMode="auto">
                <a:xfrm>
                  <a:off x="881109" y="3300353"/>
                  <a:ext cx="1786384" cy="43971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ABC3FE"/>
                    </a:gs>
                    <a:gs pos="92000">
                      <a:srgbClr val="3775FD"/>
                    </a:gs>
                  </a:gsLst>
                  <a:lin ang="2700000" scaled="1"/>
                </a:gradFill>
                <a:ln w="1270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14300" dist="63500" dir="2700000" algn="tl" rotWithShape="0">
                    <a:srgbClr val="3775FD">
                      <a:alpha val="40000"/>
                    </a:srgb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62" name="Rectangle 4">
                  <a:extLst>
                    <a:ext uri="{FF2B5EF4-FFF2-40B4-BE49-F238E27FC236}">
                      <a16:creationId xmlns:a16="http://schemas.microsoft.com/office/drawing/2014/main" id="{3161FE32-03DC-F527-B8C5-5B3041BB843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33209" y="3289390"/>
                  <a:ext cx="1711164" cy="41936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+mj-ea"/>
                      <a:ea typeface="+mj-ea"/>
                    </a:defRPr>
                  </a:lvl1pPr>
                </a:lstStyle>
                <a:p>
                  <a:pPr algn="ctr"/>
                  <a:r>
                    <a:rPr lang="zh-CN" altLang="en-US" sz="1100" b="0">
                      <a:solidFill>
                        <a:schemeClr val="accent2"/>
                      </a:solidFill>
                    </a:rPr>
                    <a:t>做到</a:t>
                  </a:r>
                  <a:r>
                    <a:rPr lang="en-US" altLang="zh-CN" sz="1400">
                      <a:solidFill>
                        <a:schemeClr val="accent2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7X24h</a:t>
                  </a:r>
                  <a:r>
                    <a:rPr lang="zh-CN" altLang="en-US" sz="1100" b="0">
                      <a:solidFill>
                        <a:schemeClr val="accent2"/>
                      </a:solidFill>
                    </a:rPr>
                    <a:t>即时应答</a:t>
                  </a:r>
                  <a:endParaRPr lang="zh-CN" altLang="en-US" sz="1100" b="0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F6616ECB-E055-538B-121E-663B4A5EC6C4}"/>
                  </a:ext>
                </a:extLst>
              </p:cNvPr>
              <p:cNvGrpSpPr/>
              <p:nvPr/>
            </p:nvGrpSpPr>
            <p:grpSpPr>
              <a:xfrm>
                <a:off x="545171" y="2107670"/>
                <a:ext cx="1798267" cy="322710"/>
                <a:chOff x="545171" y="2130530"/>
                <a:chExt cx="1798267" cy="322710"/>
              </a:xfrm>
            </p:grpSpPr>
            <p:sp>
              <p:nvSpPr>
                <p:cNvPr id="136" name="矩形: 圆角 135">
                  <a:extLst>
                    <a:ext uri="{FF2B5EF4-FFF2-40B4-BE49-F238E27FC236}">
                      <a16:creationId xmlns:a16="http://schemas.microsoft.com/office/drawing/2014/main" id="{F4304DEC-5BED-0568-2705-7F0774E585B1}"/>
                    </a:ext>
                  </a:extLst>
                </p:cNvPr>
                <p:cNvSpPr/>
                <p:nvPr/>
              </p:nvSpPr>
              <p:spPr bwMode="auto">
                <a:xfrm>
                  <a:off x="545171" y="2130530"/>
                  <a:ext cx="1798267" cy="32271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ABC3FE"/>
                    </a:gs>
                    <a:gs pos="92000">
                      <a:srgbClr val="3775FD"/>
                    </a:gs>
                  </a:gsLst>
                  <a:lin ang="2700000" scaled="1"/>
                </a:gradFill>
                <a:ln w="1270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14300" dist="63500" dir="2700000" algn="tl" rotWithShape="0">
                    <a:srgbClr val="3775FD">
                      <a:alpha val="40000"/>
                    </a:srgb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37" name="Rectangle 4">
                  <a:extLst>
                    <a:ext uri="{FF2B5EF4-FFF2-40B4-BE49-F238E27FC236}">
                      <a16:creationId xmlns:a16="http://schemas.microsoft.com/office/drawing/2014/main" id="{D665133F-9013-5D24-C502-577C5568F21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12734" y="2161081"/>
                  <a:ext cx="1663140" cy="2616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+mj-ea"/>
                      <a:ea typeface="+mj-ea"/>
                    </a:defRPr>
                  </a:lvl1pPr>
                </a:lstStyle>
                <a:p>
                  <a:pPr algn="ctr"/>
                  <a:r>
                    <a:rPr lang="zh-CN" altLang="en-US" sz="1100" b="0">
                      <a:solidFill>
                        <a:schemeClr val="accent2"/>
                      </a:solidFill>
                    </a:rPr>
                    <a:t>成立客服轮岗制</a:t>
                  </a:r>
                  <a:endParaRPr lang="zh-CN" altLang="en-US" sz="1100" b="0" dirty="0">
                    <a:solidFill>
                      <a:schemeClr val="accent2"/>
                    </a:solidFill>
                  </a:endParaRPr>
                </a:p>
              </p:txBody>
            </p:sp>
          </p:grpSp>
        </p:grpSp>
        <p:sp>
          <p:nvSpPr>
            <p:cNvPr id="170" name="标题 1">
              <a:extLst>
                <a:ext uri="{FF2B5EF4-FFF2-40B4-BE49-F238E27FC236}">
                  <a16:creationId xmlns:a16="http://schemas.microsoft.com/office/drawing/2014/main" id="{DD4A0410-1CF2-4044-7BDD-A752276395C8}"/>
                </a:ext>
              </a:extLst>
            </p:cNvPr>
            <p:cNvSpPr txBox="1">
              <a:spLocks/>
            </p:cNvSpPr>
            <p:nvPr/>
          </p:nvSpPr>
          <p:spPr>
            <a:xfrm>
              <a:off x="923581" y="2954344"/>
              <a:ext cx="1129273" cy="23487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hangingPunct="0">
                <a:lnSpc>
                  <a:spcPct val="150000"/>
                </a:lnSpc>
              </a:pPr>
              <a:r>
                <a:rPr lang="zh-CN" altLang="en-US" sz="70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会话应答时间缩短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75" name="平行四边形 174">
              <a:extLst>
                <a:ext uri="{FF2B5EF4-FFF2-40B4-BE49-F238E27FC236}">
                  <a16:creationId xmlns:a16="http://schemas.microsoft.com/office/drawing/2014/main" id="{078228AF-5867-364A-DB59-71BE25ECFBD7}"/>
                </a:ext>
              </a:extLst>
            </p:cNvPr>
            <p:cNvSpPr/>
            <p:nvPr/>
          </p:nvSpPr>
          <p:spPr bwMode="auto">
            <a:xfrm flipV="1">
              <a:off x="854375" y="3364025"/>
              <a:ext cx="1323966" cy="136226"/>
            </a:xfrm>
            <a:prstGeom prst="parallelogram">
              <a:avLst>
                <a:gd name="adj" fmla="val 86485"/>
              </a:avLst>
            </a:prstGeom>
            <a:gradFill flip="none" rotWithShape="1">
              <a:gsLst>
                <a:gs pos="0">
                  <a:schemeClr val="accent2"/>
                </a:gs>
                <a:gs pos="96000">
                  <a:srgbClr val="FFC60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77F873AB-AB9E-3D1B-5E80-EA708BA6B40D}"/>
                </a:ext>
              </a:extLst>
            </p:cNvPr>
            <p:cNvGrpSpPr/>
            <p:nvPr/>
          </p:nvGrpSpPr>
          <p:grpSpPr>
            <a:xfrm>
              <a:off x="909906" y="3112830"/>
              <a:ext cx="1205121" cy="423386"/>
              <a:chOff x="875499" y="3237291"/>
              <a:chExt cx="1205121" cy="423386"/>
            </a:xfrm>
          </p:grpSpPr>
          <p:sp>
            <p:nvSpPr>
              <p:cNvPr id="166" name="标题 1">
                <a:extLst>
                  <a:ext uri="{FF2B5EF4-FFF2-40B4-BE49-F238E27FC236}">
                    <a16:creationId xmlns:a16="http://schemas.microsoft.com/office/drawing/2014/main" id="{8D00334B-7343-3CA5-4ABB-3DA8174C17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5499" y="3237291"/>
                <a:ext cx="617224" cy="423386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just" hangingPunct="0">
                  <a:lnSpc>
                    <a:spcPct val="150000"/>
                  </a:lnSpc>
                </a:pPr>
                <a:r>
                  <a:rPr lang="en-US" altLang="zh-CN" sz="1600">
                    <a:gradFill>
                      <a:gsLst>
                        <a:gs pos="0">
                          <a:srgbClr val="ABC3FE"/>
                        </a:gs>
                        <a:gs pos="92000">
                          <a:srgbClr val="3775FD"/>
                        </a:gs>
                      </a:gsLst>
                      <a:lin ang="2700000" scaled="1"/>
                    </a:gradFill>
                    <a:effectLst>
                      <a:reflection blurRad="6350" stA="50000" endA="300" endPos="40000" dist="12700" dir="5400000" sy="-100000" algn="bl" rotWithShape="0"/>
                    </a:effectLst>
                    <a:latin typeface="Arial Black" panose="020B0A04020102020204" pitchFamily="34" charset="0"/>
                    <a:ea typeface="优设标题黑" panose="00000500000000000000" pitchFamily="2" charset="-122"/>
                    <a:cs typeface="+mn-ea"/>
                    <a:sym typeface="+mn-lt"/>
                  </a:rPr>
                  <a:t>67s</a:t>
                </a:r>
                <a:endParaRPr lang="zh-CN" altLang="en-US" sz="1600" dirty="0">
                  <a:gradFill>
                    <a:gsLst>
                      <a:gs pos="0">
                        <a:srgbClr val="ABC3FE"/>
                      </a:gs>
                      <a:gs pos="92000">
                        <a:srgbClr val="3775FD"/>
                      </a:gs>
                    </a:gsLst>
                    <a:lin ang="2700000" scaled="1"/>
                  </a:gradFill>
                  <a:effectLst>
                    <a:reflection blurRad="6350" stA="50000" endA="300" endPos="40000" dist="12700" dir="5400000" sy="-100000" algn="bl" rotWithShape="0"/>
                  </a:effectLst>
                  <a:latin typeface="Arial Black" panose="020B0A04020102020204" pitchFamily="34" charset="0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1" name="标题 1">
                <a:extLst>
                  <a:ext uri="{FF2B5EF4-FFF2-40B4-BE49-F238E27FC236}">
                    <a16:creationId xmlns:a16="http://schemas.microsoft.com/office/drawing/2014/main" id="{49B61AA7-E7B5-C298-FF3F-F06A0C2220F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39700" y="3237291"/>
                <a:ext cx="640920" cy="423386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just" hangingPunct="0">
                  <a:lnSpc>
                    <a:spcPct val="150000"/>
                  </a:lnSpc>
                </a:pPr>
                <a:r>
                  <a:rPr lang="en-US" altLang="zh-CN" sz="1600">
                    <a:gradFill>
                      <a:gsLst>
                        <a:gs pos="0">
                          <a:srgbClr val="ABC3FE"/>
                        </a:gs>
                        <a:gs pos="92000">
                          <a:srgbClr val="3775FD"/>
                        </a:gs>
                      </a:gsLst>
                      <a:lin ang="2700000" scaled="1"/>
                    </a:gradFill>
                    <a:effectLst>
                      <a:reflection blurRad="6350" stA="50000" endA="300" endPos="40000" dist="12700" dir="5400000" sy="-100000" algn="bl" rotWithShape="0"/>
                    </a:effectLst>
                    <a:latin typeface="Arial Black" panose="020B0A04020102020204" pitchFamily="34" charset="0"/>
                    <a:ea typeface="优设标题黑" panose="00000500000000000000" pitchFamily="2" charset="-122"/>
                    <a:cs typeface="+mn-ea"/>
                    <a:sym typeface="+mn-lt"/>
                  </a:rPr>
                  <a:t>42s</a:t>
                </a:r>
                <a:endParaRPr lang="zh-CN" altLang="en-US" sz="1600" dirty="0">
                  <a:gradFill>
                    <a:gsLst>
                      <a:gs pos="0">
                        <a:srgbClr val="ABC3FE"/>
                      </a:gs>
                      <a:gs pos="92000">
                        <a:srgbClr val="3775FD"/>
                      </a:gs>
                    </a:gsLst>
                    <a:lin ang="2700000" scaled="1"/>
                  </a:gradFill>
                  <a:effectLst>
                    <a:reflection blurRad="6350" stA="50000" endA="300" endPos="40000" dist="12700" dir="5400000" sy="-100000" algn="bl" rotWithShape="0"/>
                  </a:effectLst>
                  <a:latin typeface="Arial Black" panose="020B0A04020102020204" pitchFamily="34" charset="0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72" name="标题 1">
              <a:extLst>
                <a:ext uri="{FF2B5EF4-FFF2-40B4-BE49-F238E27FC236}">
                  <a16:creationId xmlns:a16="http://schemas.microsoft.com/office/drawing/2014/main" id="{EB9A50F7-4247-CA26-B7D8-813E92435C82}"/>
                </a:ext>
              </a:extLst>
            </p:cNvPr>
            <p:cNvSpPr txBox="1">
              <a:spLocks/>
            </p:cNvSpPr>
            <p:nvPr/>
          </p:nvSpPr>
          <p:spPr>
            <a:xfrm>
              <a:off x="752889" y="3252083"/>
              <a:ext cx="225303" cy="23487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just" hangingPunct="0">
                <a:lnSpc>
                  <a:spcPct val="150000"/>
                </a:lnSpc>
              </a:pPr>
              <a:r>
                <a:rPr lang="zh-CN" altLang="en-US" sz="70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从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73" name="标题 1">
              <a:extLst>
                <a:ext uri="{FF2B5EF4-FFF2-40B4-BE49-F238E27FC236}">
                  <a16:creationId xmlns:a16="http://schemas.microsoft.com/office/drawing/2014/main" id="{64403341-655D-B9AD-98F9-DFC0C96FE930}"/>
                </a:ext>
              </a:extLst>
            </p:cNvPr>
            <p:cNvSpPr txBox="1">
              <a:spLocks/>
            </p:cNvSpPr>
            <p:nvPr/>
          </p:nvSpPr>
          <p:spPr>
            <a:xfrm>
              <a:off x="1340513" y="3252083"/>
              <a:ext cx="225303" cy="23487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just" hangingPunct="0">
                <a:lnSpc>
                  <a:spcPct val="150000"/>
                </a:lnSpc>
              </a:pPr>
              <a:r>
                <a:rPr lang="zh-CN" altLang="en-US" sz="70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到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EB537A3-F00F-5171-5FA8-84D301226143}"/>
              </a:ext>
            </a:extLst>
          </p:cNvPr>
          <p:cNvGrpSpPr/>
          <p:nvPr/>
        </p:nvGrpSpPr>
        <p:grpSpPr>
          <a:xfrm>
            <a:off x="7654450" y="532771"/>
            <a:ext cx="1150577" cy="245930"/>
            <a:chOff x="4310346" y="365706"/>
            <a:chExt cx="1525634" cy="326098"/>
          </a:xfrm>
          <a:solidFill>
            <a:srgbClr val="1F89FF"/>
          </a:solidFill>
          <a:effectLst>
            <a:outerShdw blurRad="88900" dist="63500" dir="2700000" algn="tl" rotWithShape="0">
              <a:srgbClr val="3775FD">
                <a:alpha val="40000"/>
              </a:srgbClr>
            </a:outerShdw>
          </a:effectLst>
        </p:grpSpPr>
        <p:sp>
          <p:nvSpPr>
            <p:cNvPr id="178" name="Rectangle 3">
              <a:extLst>
                <a:ext uri="{FF2B5EF4-FFF2-40B4-BE49-F238E27FC236}">
                  <a16:creationId xmlns:a16="http://schemas.microsoft.com/office/drawing/2014/main" id="{D7A42AC6-B81D-51E7-E25D-A0C44403EBEB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79" name="Rectangle 3">
              <a:extLst>
                <a:ext uri="{FF2B5EF4-FFF2-40B4-BE49-F238E27FC236}">
                  <a16:creationId xmlns:a16="http://schemas.microsoft.com/office/drawing/2014/main" id="{63DEF891-6E83-6BBB-B5E8-6B9EB863BAD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9B46246-EEEC-1EF1-71CE-0B6AE6D00E40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2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4CC9BD-FF82-173E-A4C7-96E791175CC9}"/>
              </a:ext>
            </a:extLst>
          </p:cNvPr>
          <p:cNvGrpSpPr/>
          <p:nvPr/>
        </p:nvGrpSpPr>
        <p:grpSpPr>
          <a:xfrm>
            <a:off x="-3872557" y="-571500"/>
            <a:ext cx="17041518" cy="19655897"/>
            <a:chOff x="-3872557" y="-571500"/>
            <a:chExt cx="17041518" cy="19655897"/>
          </a:xfrm>
        </p:grpSpPr>
        <p:sp>
          <p:nvSpPr>
            <p:cNvPr id="35" name="不完整圆 34">
              <a:extLst>
                <a:ext uri="{FF2B5EF4-FFF2-40B4-BE49-F238E27FC236}">
                  <a16:creationId xmlns:a16="http://schemas.microsoft.com/office/drawing/2014/main" id="{88232E77-7524-5F69-EB5B-FD6F08600814}"/>
                </a:ext>
              </a:extLst>
            </p:cNvPr>
            <p:cNvSpPr/>
            <p:nvPr/>
          </p:nvSpPr>
          <p:spPr bwMode="auto">
            <a:xfrm rot="5400000">
              <a:off x="-3243820" y="-120023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不完整圆 36">
              <a:extLst>
                <a:ext uri="{FF2B5EF4-FFF2-40B4-BE49-F238E27FC236}">
                  <a16:creationId xmlns:a16="http://schemas.microsoft.com/office/drawing/2014/main" id="{BA38AF96-0747-87B8-57DE-7C2DC98367AB}"/>
                </a:ext>
              </a:extLst>
            </p:cNvPr>
            <p:cNvSpPr/>
            <p:nvPr/>
          </p:nvSpPr>
          <p:spPr bwMode="auto">
            <a:xfrm rot="5400000">
              <a:off x="-3243820" y="735690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不完整圆 37">
              <a:extLst>
                <a:ext uri="{FF2B5EF4-FFF2-40B4-BE49-F238E27FC236}">
                  <a16:creationId xmlns:a16="http://schemas.microsoft.com/office/drawing/2014/main" id="{442D6D0C-19C8-AFB0-5539-3CE6029D581C}"/>
                </a:ext>
              </a:extLst>
            </p:cNvPr>
            <p:cNvSpPr/>
            <p:nvPr/>
          </p:nvSpPr>
          <p:spPr bwMode="auto">
            <a:xfrm rot="5400000">
              <a:off x="-3243820" y="267161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89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747B449-B585-AAFC-D7BD-D799E14266BD}"/>
              </a:ext>
            </a:extLst>
          </p:cNvPr>
          <p:cNvGrpSpPr/>
          <p:nvPr/>
        </p:nvGrpSpPr>
        <p:grpSpPr>
          <a:xfrm>
            <a:off x="290991" y="4048125"/>
            <a:ext cx="826609" cy="730368"/>
            <a:chOff x="290991" y="4048125"/>
            <a:chExt cx="826609" cy="730368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B87202E4-B16B-C832-ACA8-4FCBDD3C2436}"/>
                </a:ext>
              </a:extLst>
            </p:cNvPr>
            <p:cNvSpPr/>
            <p:nvPr/>
          </p:nvSpPr>
          <p:spPr bwMode="auto">
            <a:xfrm>
              <a:off x="290991" y="4048125"/>
              <a:ext cx="826609" cy="730368"/>
            </a:xfrm>
            <a:prstGeom prst="roundRect">
              <a:avLst>
                <a:gd name="adj" fmla="val 5698"/>
              </a:avLst>
            </a:prstGeom>
            <a:gradFill>
              <a:gsLst>
                <a:gs pos="0">
                  <a:srgbClr val="ABC3FE"/>
                </a:gs>
                <a:gs pos="92000">
                  <a:srgbClr val="3775FD"/>
                </a:gs>
              </a:gsLst>
              <a:lin ang="2700000" scaled="1"/>
            </a:gra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635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8" name="标题 1">
              <a:extLst>
                <a:ext uri="{FF2B5EF4-FFF2-40B4-BE49-F238E27FC236}">
                  <a16:creationId xmlns:a16="http://schemas.microsoft.com/office/drawing/2014/main" id="{A9B86668-A0DE-47D8-55A5-E898E4E4CBDF}"/>
                </a:ext>
              </a:extLst>
            </p:cNvPr>
            <p:cNvSpPr txBox="1">
              <a:spLocks/>
            </p:cNvSpPr>
            <p:nvPr/>
          </p:nvSpPr>
          <p:spPr>
            <a:xfrm>
              <a:off x="343065" y="4119575"/>
              <a:ext cx="722460" cy="587469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400" b="1" spc="225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售后分析</a:t>
              </a:r>
              <a:endParaRPr lang="zh-CN" altLang="en-US" sz="1100" spc="225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5395D982-5B66-8F7A-0448-A8976A40CB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74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3850">
            <a:off x="6698704" y="340127"/>
            <a:ext cx="4463244" cy="4463244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07014F8F-129C-83E7-F74D-22254AB8F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5" y="278128"/>
            <a:ext cx="3514949" cy="75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 b="1" spc="-15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耳机销售业绩展示</a:t>
            </a:r>
            <a:endParaRPr lang="en-US" altLang="zh-CN" sz="3200" b="1" spc="-150" dirty="0">
              <a:ln>
                <a:solidFill>
                  <a:schemeClr val="accent2"/>
                </a:solidFill>
              </a:ln>
              <a:gradFill flip="none" rotWithShape="1">
                <a:gsLst>
                  <a:gs pos="0">
                    <a:srgbClr val="ABC3FE"/>
                  </a:gs>
                  <a:gs pos="81000">
                    <a:srgbClr val="3775FD"/>
                  </a:gs>
                </a:gsLst>
                <a:lin ang="5400000" scaled="1"/>
                <a:tileRect/>
              </a:gradFill>
              <a:effectLst>
                <a:outerShdw blurRad="88900" dist="63500" dir="2700000" algn="tl" rotWithShape="0">
                  <a:srgbClr val="3775FD">
                    <a:alpha val="53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E4E981-47CA-C554-2101-E09AB36292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2"/>
                    </a14:imgEffect>
                    <a14:imgEffect>
                      <a14:colorTemperature colorTemp="2933"/>
                    </a14:imgEffect>
                    <a14:imgEffect>
                      <a14:saturation sat="2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" t="-7634" r="44490" b="3701"/>
          <a:stretch/>
        </p:blipFill>
        <p:spPr>
          <a:xfrm>
            <a:off x="-849870" y="-510678"/>
            <a:ext cx="1699740" cy="1814284"/>
          </a:xfrm>
          <a:custGeom>
            <a:avLst/>
            <a:gdLst>
              <a:gd name="connsiteX0" fmla="*/ 2143868 w 5008237"/>
              <a:gd name="connsiteY0" fmla="*/ 134 h 5345741"/>
              <a:gd name="connsiteX1" fmla="*/ 2344339 w 5008237"/>
              <a:gd name="connsiteY1" fmla="*/ 58233 h 5345741"/>
              <a:gd name="connsiteX2" fmla="*/ 4344589 w 5008237"/>
              <a:gd name="connsiteY2" fmla="*/ 877383 h 5345741"/>
              <a:gd name="connsiteX3" fmla="*/ 4912517 w 5008237"/>
              <a:gd name="connsiteY3" fmla="*/ 1134558 h 5345741"/>
              <a:gd name="connsiteX4" fmla="*/ 5008237 w 5008237"/>
              <a:gd name="connsiteY4" fmla="*/ 1182462 h 5345741"/>
              <a:gd name="connsiteX5" fmla="*/ 5008237 w 5008237"/>
              <a:gd name="connsiteY5" fmla="*/ 1958263 h 5345741"/>
              <a:gd name="connsiteX6" fmla="*/ 4911252 w 5008237"/>
              <a:gd name="connsiteY6" fmla="*/ 2147557 h 5345741"/>
              <a:gd name="connsiteX7" fmla="*/ 4135039 w 5008237"/>
              <a:gd name="connsiteY7" fmla="*/ 3772983 h 5345741"/>
              <a:gd name="connsiteX8" fmla="*/ 3925489 w 5008237"/>
              <a:gd name="connsiteY8" fmla="*/ 4763583 h 5345741"/>
              <a:gd name="connsiteX9" fmla="*/ 2537574 w 5008237"/>
              <a:gd name="connsiteY9" fmla="*/ 5326526 h 5345741"/>
              <a:gd name="connsiteX10" fmla="*/ 2469811 w 5008237"/>
              <a:gd name="connsiteY10" fmla="*/ 5345741 h 5345741"/>
              <a:gd name="connsiteX11" fmla="*/ 309053 w 5008237"/>
              <a:gd name="connsiteY11" fmla="*/ 5345741 h 5345741"/>
              <a:gd name="connsiteX12" fmla="*/ 238272 w 5008237"/>
              <a:gd name="connsiteY12" fmla="*/ 5277636 h 5345741"/>
              <a:gd name="connsiteX13" fmla="*/ 1189 w 5008237"/>
              <a:gd name="connsiteY13" fmla="*/ 4458783 h 5345741"/>
              <a:gd name="connsiteX14" fmla="*/ 363139 w 5008237"/>
              <a:gd name="connsiteY14" fmla="*/ 2210883 h 5345741"/>
              <a:gd name="connsiteX15" fmla="*/ 1982389 w 5008237"/>
              <a:gd name="connsiteY15" fmla="*/ 305883 h 5345741"/>
              <a:gd name="connsiteX16" fmla="*/ 2143868 w 5008237"/>
              <a:gd name="connsiteY16" fmla="*/ 134 h 534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08237" h="5345741">
                <a:moveTo>
                  <a:pt x="2143868" y="134"/>
                </a:moveTo>
                <a:cubicBezTo>
                  <a:pt x="2155327" y="-2042"/>
                  <a:pt x="2196702" y="22514"/>
                  <a:pt x="2344339" y="58233"/>
                </a:cubicBezTo>
                <a:cubicBezTo>
                  <a:pt x="2738039" y="153483"/>
                  <a:pt x="3861989" y="667833"/>
                  <a:pt x="4344589" y="877383"/>
                </a:cubicBezTo>
                <a:cubicBezTo>
                  <a:pt x="4585889" y="982158"/>
                  <a:pt x="4769245" y="1064708"/>
                  <a:pt x="4912517" y="1134558"/>
                </a:cubicBezTo>
                <a:lnTo>
                  <a:pt x="5008237" y="1182462"/>
                </a:lnTo>
                <a:lnTo>
                  <a:pt x="5008237" y="1958263"/>
                </a:lnTo>
                <a:lnTo>
                  <a:pt x="4911252" y="2147557"/>
                </a:lnTo>
                <a:cubicBezTo>
                  <a:pt x="4589560" y="2779109"/>
                  <a:pt x="4299345" y="3365789"/>
                  <a:pt x="4135039" y="3772983"/>
                </a:cubicBezTo>
                <a:cubicBezTo>
                  <a:pt x="3915964" y="4315908"/>
                  <a:pt x="4335064" y="4468308"/>
                  <a:pt x="3925489" y="4763583"/>
                </a:cubicBezTo>
                <a:cubicBezTo>
                  <a:pt x="3669505" y="4948130"/>
                  <a:pt x="3083618" y="5163683"/>
                  <a:pt x="2537574" y="5326526"/>
                </a:cubicBezTo>
                <a:lnTo>
                  <a:pt x="2469811" y="5345741"/>
                </a:lnTo>
                <a:lnTo>
                  <a:pt x="309053" y="5345741"/>
                </a:lnTo>
                <a:lnTo>
                  <a:pt x="238272" y="5277636"/>
                </a:lnTo>
                <a:cubicBezTo>
                  <a:pt x="83342" y="5104697"/>
                  <a:pt x="8333" y="4861214"/>
                  <a:pt x="1189" y="4458783"/>
                </a:cubicBezTo>
                <a:cubicBezTo>
                  <a:pt x="-8336" y="3922208"/>
                  <a:pt x="32939" y="2903033"/>
                  <a:pt x="363139" y="2210883"/>
                </a:cubicBezTo>
                <a:cubicBezTo>
                  <a:pt x="693339" y="1518733"/>
                  <a:pt x="1652189" y="664658"/>
                  <a:pt x="1982389" y="305883"/>
                </a:cubicBezTo>
                <a:cubicBezTo>
                  <a:pt x="2188764" y="81649"/>
                  <a:pt x="2124768" y="3762"/>
                  <a:pt x="2143868" y="134"/>
                </a:cubicBez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52BBF24-FFDD-C0A6-BCD8-DF3FB5601CB5}"/>
              </a:ext>
            </a:extLst>
          </p:cNvPr>
          <p:cNvGrpSpPr/>
          <p:nvPr/>
        </p:nvGrpSpPr>
        <p:grpSpPr>
          <a:xfrm>
            <a:off x="7654450" y="532771"/>
            <a:ext cx="1150577" cy="245930"/>
            <a:chOff x="4310346" y="365706"/>
            <a:chExt cx="1525634" cy="326098"/>
          </a:xfrm>
          <a:solidFill>
            <a:srgbClr val="1F89FF"/>
          </a:solidFill>
          <a:effectLst>
            <a:outerShdw blurRad="88900" dist="63500" dir="2700000" algn="tl" rotWithShape="0">
              <a:srgbClr val="3775FD">
                <a:alpha val="40000"/>
              </a:srgbClr>
            </a:outerShdw>
          </a:effectLst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E509E14F-85F2-7E7A-FA1D-85BBB4B1E19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F7CB57AB-76EF-1F33-3A17-0E8614963312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A211D6B-3A08-BF67-753E-2FF04B6522D2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CE219B5-6B2D-99BE-8A23-076B00F2A4DE}"/>
              </a:ext>
            </a:extLst>
          </p:cNvPr>
          <p:cNvGrpSpPr/>
          <p:nvPr/>
        </p:nvGrpSpPr>
        <p:grpSpPr>
          <a:xfrm>
            <a:off x="461965" y="1063020"/>
            <a:ext cx="1832302" cy="948693"/>
            <a:chOff x="461965" y="981995"/>
            <a:chExt cx="1832302" cy="948693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CFC48CE-CCA3-BCA4-5DBD-0E79D0605957}"/>
                </a:ext>
              </a:extLst>
            </p:cNvPr>
            <p:cNvSpPr/>
            <p:nvPr/>
          </p:nvSpPr>
          <p:spPr bwMode="auto">
            <a:xfrm>
              <a:off x="461965" y="981995"/>
              <a:ext cx="1832302" cy="948693"/>
            </a:xfrm>
            <a:prstGeom prst="roundRect">
              <a:avLst>
                <a:gd name="adj" fmla="val 9371"/>
              </a:avLst>
            </a:prstGeom>
            <a:gradFill>
              <a:gsLst>
                <a:gs pos="0">
                  <a:srgbClr val="ABC3FE"/>
                </a:gs>
                <a:gs pos="92000">
                  <a:srgbClr val="3775FD"/>
                </a:gs>
              </a:gsLst>
              <a:lin ang="2700000" scaled="1"/>
            </a:gra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635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5F009934-7CF2-9941-9CE4-28F23C1C2C4F}"/>
                </a:ext>
              </a:extLst>
            </p:cNvPr>
            <p:cNvSpPr txBox="1">
              <a:spLocks/>
            </p:cNvSpPr>
            <p:nvPr/>
          </p:nvSpPr>
          <p:spPr>
            <a:xfrm>
              <a:off x="528439" y="1020793"/>
              <a:ext cx="1693784" cy="615553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400" b="1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总收入</a:t>
              </a:r>
              <a:endParaRPr lang="en-US" altLang="zh-CN" sz="1400" b="1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00000"/>
                </a:lnSpc>
              </a:pPr>
              <a:r>
                <a:rPr lang="en-US" altLang="zh-CN" sz="2000" b="1">
                  <a:solidFill>
                    <a:schemeClr val="accent2"/>
                  </a:solidFill>
                  <a:effectLst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  <a:sym typeface="+mn-lt"/>
                </a:rPr>
                <a:t>$ 943272.07</a:t>
              </a:r>
              <a:endParaRPr lang="zh-CN" altLang="en-US" sz="2000" b="1" dirty="0">
                <a:solidFill>
                  <a:schemeClr val="accent2"/>
                </a:solidFill>
                <a:effectLst/>
                <a:latin typeface="Open Sans Extrabold" panose="020B0906030804020204" pitchFamily="34" charset="0"/>
                <a:ea typeface="+mj-ea"/>
                <a:cs typeface="Open Sans Extrabold" panose="020B0906030804020204" pitchFamily="34" charset="0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30ED235-837D-4A06-F953-8FA47DFB6F26}"/>
              </a:ext>
            </a:extLst>
          </p:cNvPr>
          <p:cNvGrpSpPr/>
          <p:nvPr/>
        </p:nvGrpSpPr>
        <p:grpSpPr>
          <a:xfrm>
            <a:off x="2364939" y="1063020"/>
            <a:ext cx="1832302" cy="948693"/>
            <a:chOff x="2364939" y="981995"/>
            <a:chExt cx="1832302" cy="94869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C2579BF-EC4F-A418-E32D-081D7B01C59D}"/>
                </a:ext>
              </a:extLst>
            </p:cNvPr>
            <p:cNvGrpSpPr/>
            <p:nvPr/>
          </p:nvGrpSpPr>
          <p:grpSpPr>
            <a:xfrm>
              <a:off x="2364939" y="981995"/>
              <a:ext cx="1832302" cy="948693"/>
              <a:chOff x="461965" y="981995"/>
              <a:chExt cx="1832302" cy="948693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4F2031D-5114-7A6D-C58C-6003F9C07841}"/>
                  </a:ext>
                </a:extLst>
              </p:cNvPr>
              <p:cNvSpPr/>
              <p:nvPr/>
            </p:nvSpPr>
            <p:spPr bwMode="auto">
              <a:xfrm>
                <a:off x="461965" y="981995"/>
                <a:ext cx="1832302" cy="948693"/>
              </a:xfrm>
              <a:prstGeom prst="roundRect">
                <a:avLst>
                  <a:gd name="adj" fmla="val 9371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" name="标题 1">
                <a:extLst>
                  <a:ext uri="{FF2B5EF4-FFF2-40B4-BE49-F238E27FC236}">
                    <a16:creationId xmlns:a16="http://schemas.microsoft.com/office/drawing/2014/main" id="{FACD60B7-0458-65F0-8E0C-6833643885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439" y="1020793"/>
                <a:ext cx="1693784" cy="615553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zh-CN" altLang="en-US" sz="1400" b="1">
                    <a:solidFill>
                      <a:schemeClr val="accent2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环比上涨</a:t>
                </a:r>
                <a:endParaRPr lang="en-US" altLang="zh-CN" sz="1400" b="1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altLang="zh-CN" sz="2000" b="1">
                    <a:solidFill>
                      <a:schemeClr val="accent2"/>
                    </a:solidFill>
                    <a:effectLst/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  <a:sym typeface="+mn-lt"/>
                  </a:rPr>
                  <a:t>30%</a:t>
                </a:r>
                <a:endParaRPr lang="zh-CN" altLang="en-US" sz="2000" b="1" dirty="0">
                  <a:solidFill>
                    <a:schemeClr val="accent2"/>
                  </a:solidFill>
                  <a:effectLst/>
                  <a:latin typeface="Open Sans Extrabold" panose="020B0906030804020204" pitchFamily="34" charset="0"/>
                  <a:ea typeface="+mj-ea"/>
                  <a:cs typeface="Open Sans Extrabold" panose="020B0906030804020204" pitchFamily="34" charset="0"/>
                  <a:sym typeface="+mn-lt"/>
                </a:endParaRP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0547041-6E53-2B27-6714-96FA38CA38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9208"/>
                      </a14:imgEffect>
                      <a14:imgEffect>
                        <a14:saturation sat="22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0" t="14700" r="14700" b="14700"/>
            <a:stretch/>
          </p:blipFill>
          <p:spPr>
            <a:xfrm>
              <a:off x="3318380" y="1059618"/>
              <a:ext cx="487976" cy="487976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052672C-6EA3-AA86-1C82-06B894846DC3}"/>
              </a:ext>
            </a:extLst>
          </p:cNvPr>
          <p:cNvGrpSpPr/>
          <p:nvPr/>
        </p:nvGrpSpPr>
        <p:grpSpPr>
          <a:xfrm>
            <a:off x="4835325" y="1063020"/>
            <a:ext cx="1832302" cy="948693"/>
            <a:chOff x="461965" y="981995"/>
            <a:chExt cx="1832302" cy="94869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BB9A526-6029-5DBF-001A-3BC0E17F6001}"/>
                </a:ext>
              </a:extLst>
            </p:cNvPr>
            <p:cNvSpPr/>
            <p:nvPr/>
          </p:nvSpPr>
          <p:spPr bwMode="auto">
            <a:xfrm>
              <a:off x="461965" y="981995"/>
              <a:ext cx="1832302" cy="948693"/>
            </a:xfrm>
            <a:prstGeom prst="roundRect">
              <a:avLst>
                <a:gd name="adj" fmla="val 9371"/>
              </a:avLst>
            </a:prstGeom>
            <a:gradFill>
              <a:gsLst>
                <a:gs pos="0">
                  <a:srgbClr val="ABC3FE"/>
                </a:gs>
                <a:gs pos="92000">
                  <a:srgbClr val="3775FD"/>
                </a:gs>
              </a:gsLst>
              <a:lin ang="2700000" scaled="1"/>
            </a:gra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14300" dist="63500" dir="2700000" algn="tl" rotWithShape="0">
                <a:srgbClr val="3775FD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6" name="标题 1">
              <a:extLst>
                <a:ext uri="{FF2B5EF4-FFF2-40B4-BE49-F238E27FC236}">
                  <a16:creationId xmlns:a16="http://schemas.microsoft.com/office/drawing/2014/main" id="{031A3CAE-761B-0D1D-5BC7-3E8DEE38B3D1}"/>
                </a:ext>
              </a:extLst>
            </p:cNvPr>
            <p:cNvSpPr txBox="1">
              <a:spLocks/>
            </p:cNvSpPr>
            <p:nvPr/>
          </p:nvSpPr>
          <p:spPr>
            <a:xfrm>
              <a:off x="528439" y="1020793"/>
              <a:ext cx="1693784" cy="615553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400" b="1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总支出</a:t>
              </a:r>
              <a:endParaRPr lang="en-US" altLang="zh-CN" sz="1400" b="1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00000"/>
                </a:lnSpc>
              </a:pPr>
              <a:r>
                <a:rPr lang="en-US" altLang="zh-CN" sz="2000" b="1">
                  <a:solidFill>
                    <a:schemeClr val="accent2"/>
                  </a:solidFill>
                  <a:effectLst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  <a:sym typeface="+mn-lt"/>
                </a:rPr>
                <a:t>$ 322518.72</a:t>
              </a:r>
              <a:endParaRPr lang="zh-CN" altLang="en-US" sz="2000" b="1" dirty="0">
                <a:solidFill>
                  <a:schemeClr val="accent2"/>
                </a:solidFill>
                <a:effectLst/>
                <a:latin typeface="Open Sans Extrabold" panose="020B0906030804020204" pitchFamily="34" charset="0"/>
                <a:ea typeface="+mj-ea"/>
                <a:cs typeface="Open Sans Extrabold" panose="020B0906030804020204" pitchFamily="34" charset="0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D4CAD87-05EA-1784-1DAC-EB9ADB741652}"/>
              </a:ext>
            </a:extLst>
          </p:cNvPr>
          <p:cNvGrpSpPr/>
          <p:nvPr/>
        </p:nvGrpSpPr>
        <p:grpSpPr>
          <a:xfrm>
            <a:off x="6738299" y="1063020"/>
            <a:ext cx="1832302" cy="948693"/>
            <a:chOff x="2364939" y="981995"/>
            <a:chExt cx="1832302" cy="94869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030A0B2-0782-4C64-8C4F-369AD67A8284}"/>
                </a:ext>
              </a:extLst>
            </p:cNvPr>
            <p:cNvGrpSpPr/>
            <p:nvPr/>
          </p:nvGrpSpPr>
          <p:grpSpPr>
            <a:xfrm>
              <a:off x="2364939" y="981995"/>
              <a:ext cx="1832302" cy="948693"/>
              <a:chOff x="461965" y="981995"/>
              <a:chExt cx="1832302" cy="948693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C5592551-1B4E-F71E-6D5D-5E26A04E6FB7}"/>
                  </a:ext>
                </a:extLst>
              </p:cNvPr>
              <p:cNvSpPr/>
              <p:nvPr/>
            </p:nvSpPr>
            <p:spPr bwMode="auto">
              <a:xfrm>
                <a:off x="461965" y="981995"/>
                <a:ext cx="1832302" cy="948693"/>
              </a:xfrm>
              <a:prstGeom prst="roundRect">
                <a:avLst>
                  <a:gd name="adj" fmla="val 9371"/>
                </a:avLst>
              </a:prstGeom>
              <a:gradFill>
                <a:gsLst>
                  <a:gs pos="0">
                    <a:srgbClr val="ABC3FE"/>
                  </a:gs>
                  <a:gs pos="92000">
                    <a:srgbClr val="3775FD"/>
                  </a:gs>
                </a:gsLst>
                <a:lin ang="2700000" scaled="1"/>
              </a:gradFill>
              <a:ln w="127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14300" dist="63500" dir="2700000" algn="tl" rotWithShape="0">
                  <a:srgbClr val="3775FD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5" name="标题 1">
                <a:extLst>
                  <a:ext uri="{FF2B5EF4-FFF2-40B4-BE49-F238E27FC236}">
                    <a16:creationId xmlns:a16="http://schemas.microsoft.com/office/drawing/2014/main" id="{E2618BE3-4D72-9381-59AF-2787871ED2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439" y="1020793"/>
                <a:ext cx="1693784" cy="615553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zh-CN" altLang="en-US" sz="1400" b="1">
                    <a:solidFill>
                      <a:schemeClr val="accent2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环比下降</a:t>
                </a:r>
                <a:endParaRPr lang="en-US" altLang="zh-CN" sz="1400" b="1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altLang="zh-CN" sz="2000" b="1">
                    <a:solidFill>
                      <a:schemeClr val="accent2"/>
                    </a:solidFill>
                    <a:effectLst/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  <a:sym typeface="+mn-lt"/>
                  </a:rPr>
                  <a:t>3.5%</a:t>
                </a:r>
                <a:endParaRPr lang="zh-CN" altLang="en-US" sz="2000" b="1" dirty="0">
                  <a:solidFill>
                    <a:schemeClr val="accent2"/>
                  </a:solidFill>
                  <a:effectLst/>
                  <a:latin typeface="Open Sans Extrabold" panose="020B0906030804020204" pitchFamily="34" charset="0"/>
                  <a:ea typeface="+mj-ea"/>
                  <a:cs typeface="Open Sans Extrabold" panose="020B0906030804020204" pitchFamily="34" charset="0"/>
                  <a:sym typeface="+mn-lt"/>
                </a:endParaRPr>
              </a:p>
            </p:txBody>
          </p:sp>
        </p:grp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C48C2FE5-75FF-4C22-803E-30B14BDB5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9208"/>
                      </a14:imgEffect>
                      <a14:imgEffect>
                        <a14:saturation sat="22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0" t="14700" r="14700" b="14700"/>
            <a:stretch/>
          </p:blipFill>
          <p:spPr>
            <a:xfrm rot="5400000">
              <a:off x="3318380" y="1095785"/>
              <a:ext cx="487976" cy="487976"/>
            </a:xfrm>
            <a:prstGeom prst="rect">
              <a:avLst/>
            </a:prstGeom>
          </p:spPr>
        </p:pic>
      </p:grpSp>
      <p:sp useBgFill="1">
        <p:nvSpPr>
          <p:cNvPr id="11" name="矩形: 圆角 10">
            <a:extLst>
              <a:ext uri="{FF2B5EF4-FFF2-40B4-BE49-F238E27FC236}">
                <a16:creationId xmlns:a16="http://schemas.microsoft.com/office/drawing/2014/main" id="{A663B281-B1DD-5D26-F36B-2A37ABFF6B47}"/>
              </a:ext>
            </a:extLst>
          </p:cNvPr>
          <p:cNvSpPr/>
          <p:nvPr/>
        </p:nvSpPr>
        <p:spPr bwMode="auto">
          <a:xfrm>
            <a:off x="288504" y="1689494"/>
            <a:ext cx="4138022" cy="2146781"/>
          </a:xfrm>
          <a:prstGeom prst="roundRect">
            <a:avLst>
              <a:gd name="adj" fmla="val 3726"/>
            </a:avLst>
          </a:prstGeom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38100" dir="2700000" algn="tl" rotWithShape="0">
              <a:srgbClr val="3775FD">
                <a:alpha val="47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 useBgFill="1">
        <p:nvSpPr>
          <p:cNvPr id="46" name="矩形: 圆角 45">
            <a:extLst>
              <a:ext uri="{FF2B5EF4-FFF2-40B4-BE49-F238E27FC236}">
                <a16:creationId xmlns:a16="http://schemas.microsoft.com/office/drawing/2014/main" id="{8D497331-ECDE-04B3-2213-3F9DFC6FDC1F}"/>
              </a:ext>
            </a:extLst>
          </p:cNvPr>
          <p:cNvSpPr/>
          <p:nvPr/>
        </p:nvSpPr>
        <p:spPr bwMode="auto">
          <a:xfrm>
            <a:off x="4667006" y="1689494"/>
            <a:ext cx="4138022" cy="2146781"/>
          </a:xfrm>
          <a:prstGeom prst="roundRect">
            <a:avLst>
              <a:gd name="adj" fmla="val 3726"/>
            </a:avLst>
          </a:prstGeom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38100" dir="2700000" algn="tl" rotWithShape="0">
              <a:srgbClr val="3775FD">
                <a:alpha val="47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4944DCA-EF61-F701-55BE-4906D3C6A6BA}"/>
              </a:ext>
            </a:extLst>
          </p:cNvPr>
          <p:cNvGrpSpPr/>
          <p:nvPr/>
        </p:nvGrpSpPr>
        <p:grpSpPr>
          <a:xfrm>
            <a:off x="956329" y="4003048"/>
            <a:ext cx="7848700" cy="816602"/>
            <a:chOff x="238698" y="3963592"/>
            <a:chExt cx="8331903" cy="895514"/>
          </a:xfrm>
        </p:grpSpPr>
        <p:sp useBgFill="1">
          <p:nvSpPr>
            <p:cNvPr id="51" name="矩形: 圆角 50">
              <a:extLst>
                <a:ext uri="{FF2B5EF4-FFF2-40B4-BE49-F238E27FC236}">
                  <a16:creationId xmlns:a16="http://schemas.microsoft.com/office/drawing/2014/main" id="{3757590D-ABD3-39B0-5DD3-8E706E0A9521}"/>
                </a:ext>
              </a:extLst>
            </p:cNvPr>
            <p:cNvSpPr/>
            <p:nvPr/>
          </p:nvSpPr>
          <p:spPr bwMode="auto">
            <a:xfrm>
              <a:off x="238698" y="3963592"/>
              <a:ext cx="8331903" cy="895514"/>
            </a:xfrm>
            <a:prstGeom prst="roundRect">
              <a:avLst>
                <a:gd name="adj" fmla="val 3726"/>
              </a:avLst>
            </a:prstGeom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38100" dir="2700000" algn="tl" rotWithShape="0">
                <a:srgbClr val="3775FD">
                  <a:alpha val="47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6C68294-5D9D-5E9F-3EEC-819D9EA26B96}"/>
                </a:ext>
              </a:extLst>
            </p:cNvPr>
            <p:cNvSpPr/>
            <p:nvPr/>
          </p:nvSpPr>
          <p:spPr bwMode="auto">
            <a:xfrm>
              <a:off x="238698" y="3963592"/>
              <a:ext cx="8331903" cy="895514"/>
            </a:xfrm>
            <a:prstGeom prst="roundRect">
              <a:avLst>
                <a:gd name="adj" fmla="val 3726"/>
              </a:avLst>
            </a:prstGeom>
            <a:solidFill>
              <a:schemeClr val="accent2">
                <a:alpha val="38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50" name="标题 1">
            <a:extLst>
              <a:ext uri="{FF2B5EF4-FFF2-40B4-BE49-F238E27FC236}">
                <a16:creationId xmlns:a16="http://schemas.microsoft.com/office/drawing/2014/main" id="{D280F408-9CE1-A1CE-48EE-DBDC5510B62B}"/>
              </a:ext>
            </a:extLst>
          </p:cNvPr>
          <p:cNvSpPr txBox="1">
            <a:spLocks/>
          </p:cNvSpPr>
          <p:nvPr/>
        </p:nvSpPr>
        <p:spPr>
          <a:xfrm>
            <a:off x="1346569" y="4142601"/>
            <a:ext cx="890785" cy="56919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退货量</a:t>
            </a:r>
            <a:endParaRPr lang="en-US" altLang="zh-CN" sz="1100" spc="225" dirty="0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en-US" altLang="zh-CN" sz="1600" b="1">
                <a:solidFill>
                  <a:srgbClr val="3775FD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+mn-lt"/>
              </a:rPr>
              <a:t>245</a:t>
            </a:r>
            <a:r>
              <a:rPr lang="zh-CN" altLang="en-US" sz="1400" b="1">
                <a:solidFill>
                  <a:srgbClr val="3775FD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单</a:t>
            </a:r>
            <a:endParaRPr lang="zh-CN" altLang="en-US" sz="1400" b="1" dirty="0">
              <a:solidFill>
                <a:srgbClr val="3775FD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0" name="标题 1">
            <a:extLst>
              <a:ext uri="{FF2B5EF4-FFF2-40B4-BE49-F238E27FC236}">
                <a16:creationId xmlns:a16="http://schemas.microsoft.com/office/drawing/2014/main" id="{7F923215-485F-D3AD-1EDE-F5E4EFB6365E}"/>
              </a:ext>
            </a:extLst>
          </p:cNvPr>
          <p:cNvSpPr txBox="1">
            <a:spLocks/>
          </p:cNvSpPr>
          <p:nvPr/>
        </p:nvSpPr>
        <p:spPr>
          <a:xfrm>
            <a:off x="2515770" y="4142601"/>
            <a:ext cx="1576084" cy="56919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退款金额</a:t>
            </a:r>
            <a:endParaRPr lang="en-US" altLang="zh-CN" sz="1100" spc="225" dirty="0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en-US" altLang="zh-CN" sz="1600" b="1">
                <a:solidFill>
                  <a:srgbClr val="3775FD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+mn-lt"/>
              </a:rPr>
              <a:t>$-36547.21</a:t>
            </a:r>
            <a:endParaRPr lang="zh-CN" altLang="en-US" sz="1400" b="1" dirty="0">
              <a:solidFill>
                <a:srgbClr val="3775FD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" name="标题 1">
            <a:extLst>
              <a:ext uri="{FF2B5EF4-FFF2-40B4-BE49-F238E27FC236}">
                <a16:creationId xmlns:a16="http://schemas.microsoft.com/office/drawing/2014/main" id="{BF82542A-0F38-5148-78A7-4AF8C05B1BA1}"/>
              </a:ext>
            </a:extLst>
          </p:cNvPr>
          <p:cNvSpPr txBox="1">
            <a:spLocks/>
          </p:cNvSpPr>
          <p:nvPr/>
        </p:nvSpPr>
        <p:spPr>
          <a:xfrm>
            <a:off x="4370270" y="4142601"/>
            <a:ext cx="1375535" cy="56919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en-US" altLang="zh-CN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FBA</a:t>
            </a:r>
            <a:r>
              <a:rPr lang="zh-CN" altLang="en-US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订单缺陷率</a:t>
            </a:r>
            <a:endParaRPr lang="en-US" altLang="zh-CN" sz="1100" spc="225" dirty="0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en-US" altLang="zh-CN" sz="1600" b="1">
                <a:solidFill>
                  <a:srgbClr val="3775FD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+mn-lt"/>
              </a:rPr>
              <a:t>0.21%</a:t>
            </a:r>
            <a:endParaRPr lang="zh-CN" altLang="en-US" sz="1400" b="1" dirty="0">
              <a:solidFill>
                <a:srgbClr val="3775FD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" name="标题 1">
            <a:extLst>
              <a:ext uri="{FF2B5EF4-FFF2-40B4-BE49-F238E27FC236}">
                <a16:creationId xmlns:a16="http://schemas.microsoft.com/office/drawing/2014/main" id="{2C443B43-0A31-8F57-CE83-F03E18109AE1}"/>
              </a:ext>
            </a:extLst>
          </p:cNvPr>
          <p:cNvSpPr txBox="1">
            <a:spLocks/>
          </p:cNvSpPr>
          <p:nvPr/>
        </p:nvSpPr>
        <p:spPr>
          <a:xfrm>
            <a:off x="6024221" y="4142601"/>
            <a:ext cx="1011534" cy="56919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迟发率</a:t>
            </a:r>
            <a:endParaRPr lang="en-US" altLang="zh-CN" sz="1100" spc="225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en-US" altLang="zh-CN" sz="1600" b="1">
                <a:solidFill>
                  <a:srgbClr val="3775FD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+mn-lt"/>
              </a:rPr>
              <a:t>1.35%</a:t>
            </a:r>
            <a:endParaRPr lang="zh-CN" altLang="en-US" sz="1400" b="1" dirty="0">
              <a:solidFill>
                <a:srgbClr val="3775FD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4" name="标题 1">
            <a:extLst>
              <a:ext uri="{FF2B5EF4-FFF2-40B4-BE49-F238E27FC236}">
                <a16:creationId xmlns:a16="http://schemas.microsoft.com/office/drawing/2014/main" id="{0FA579CB-B310-7D69-BF3C-610F634E059D}"/>
              </a:ext>
            </a:extLst>
          </p:cNvPr>
          <p:cNvSpPr txBox="1">
            <a:spLocks/>
          </p:cNvSpPr>
          <p:nvPr/>
        </p:nvSpPr>
        <p:spPr>
          <a:xfrm>
            <a:off x="7314169" y="4142601"/>
            <a:ext cx="1144778" cy="56919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100" spc="225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发票缺陷率</a:t>
            </a:r>
            <a:endParaRPr lang="en-US" altLang="zh-CN" sz="1100" spc="225">
              <a:solidFill>
                <a:schemeClr val="accent1">
                  <a:lumMod val="75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l"/>
            <a:r>
              <a:rPr lang="en-US" altLang="zh-CN" sz="1600" b="1">
                <a:solidFill>
                  <a:srgbClr val="3775FD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+mn-lt"/>
              </a:rPr>
              <a:t>1.55%</a:t>
            </a:r>
            <a:endParaRPr lang="zh-CN" altLang="en-US" sz="1400" b="1" dirty="0">
              <a:solidFill>
                <a:srgbClr val="3775FD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2E7980B8-8771-50E4-1FC7-CA161D035A44}"/>
              </a:ext>
            </a:extLst>
          </p:cNvPr>
          <p:cNvCxnSpPr/>
          <p:nvPr/>
        </p:nvCxnSpPr>
        <p:spPr bwMode="auto">
          <a:xfrm>
            <a:off x="2294267" y="4172159"/>
            <a:ext cx="0" cy="524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A96E7CE8-1424-FDAA-2201-26BF2FF0833A}"/>
              </a:ext>
            </a:extLst>
          </p:cNvPr>
          <p:cNvCxnSpPr/>
          <p:nvPr/>
        </p:nvCxnSpPr>
        <p:spPr bwMode="auto">
          <a:xfrm>
            <a:off x="4184426" y="4172159"/>
            <a:ext cx="0" cy="524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26A917E-162A-311C-2C0A-314255B07A04}"/>
              </a:ext>
            </a:extLst>
          </p:cNvPr>
          <p:cNvCxnSpPr/>
          <p:nvPr/>
        </p:nvCxnSpPr>
        <p:spPr bwMode="auto">
          <a:xfrm>
            <a:off x="5865035" y="4172159"/>
            <a:ext cx="0" cy="524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45E021CE-F366-12A9-D042-B7D32DD1A881}"/>
              </a:ext>
            </a:extLst>
          </p:cNvPr>
          <p:cNvCxnSpPr/>
          <p:nvPr/>
        </p:nvCxnSpPr>
        <p:spPr bwMode="auto">
          <a:xfrm>
            <a:off x="7136069" y="4172159"/>
            <a:ext cx="0" cy="524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685C87F9-3988-79A1-C2F3-44F9566F8390}"/>
              </a:ext>
            </a:extLst>
          </p:cNvPr>
          <p:cNvSpPr/>
          <p:nvPr/>
        </p:nvSpPr>
        <p:spPr bwMode="auto">
          <a:xfrm>
            <a:off x="288461" y="1695328"/>
            <a:ext cx="4138022" cy="2146781"/>
          </a:xfrm>
          <a:prstGeom prst="roundRect">
            <a:avLst>
              <a:gd name="adj" fmla="val 3726"/>
            </a:avLst>
          </a:prstGeom>
          <a:solidFill>
            <a:schemeClr val="accent2">
              <a:alpha val="5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D444472-8C42-07F6-9F50-851DBCCB9337}"/>
              </a:ext>
            </a:extLst>
          </p:cNvPr>
          <p:cNvSpPr/>
          <p:nvPr/>
        </p:nvSpPr>
        <p:spPr bwMode="auto">
          <a:xfrm>
            <a:off x="4676014" y="1689494"/>
            <a:ext cx="4138022" cy="2146781"/>
          </a:xfrm>
          <a:prstGeom prst="roundRect">
            <a:avLst>
              <a:gd name="adj" fmla="val 3726"/>
            </a:avLst>
          </a:prstGeom>
          <a:solidFill>
            <a:schemeClr val="accent2">
              <a:alpha val="5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8614E372-037A-E322-640D-5755C019B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0106104"/>
              </p:ext>
            </p:extLst>
          </p:nvPr>
        </p:nvGraphicFramePr>
        <p:xfrm>
          <a:off x="-368743" y="1762387"/>
          <a:ext cx="4786261" cy="207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6F5C9721-CA0F-91C4-9240-8D743F8F65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93132"/>
              </p:ext>
            </p:extLst>
          </p:nvPr>
        </p:nvGraphicFramePr>
        <p:xfrm>
          <a:off x="4996114" y="1762387"/>
          <a:ext cx="3718457" cy="207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:a16="http://schemas.microsoft.com/office/drawing/2014/main" id="{2F209CCE-57EE-C137-ED8F-8B79ADE01420}"/>
              </a:ext>
            </a:extLst>
          </p:cNvPr>
          <p:cNvGrpSpPr/>
          <p:nvPr/>
        </p:nvGrpSpPr>
        <p:grpSpPr>
          <a:xfrm>
            <a:off x="3556543" y="1899272"/>
            <a:ext cx="1977904" cy="1478928"/>
            <a:chOff x="3498385" y="1865282"/>
            <a:chExt cx="2068820" cy="154690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83267E9-DF0F-D0B0-B588-6B920B0EBC9C}"/>
                </a:ext>
              </a:extLst>
            </p:cNvPr>
            <p:cNvSpPr/>
            <p:nvPr/>
          </p:nvSpPr>
          <p:spPr bwMode="auto">
            <a:xfrm>
              <a:off x="3759341" y="1865282"/>
              <a:ext cx="1546908" cy="1546908"/>
            </a:xfrm>
            <a:prstGeom prst="ellipse">
              <a:avLst/>
            </a:prstGeom>
            <a:gradFill flip="none" rotWithShape="1">
              <a:gsLst>
                <a:gs pos="0">
                  <a:srgbClr val="ABC3FE"/>
                </a:gs>
                <a:gs pos="76000">
                  <a:srgbClr val="3775FD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gradFill>
                  <a:gsLst>
                    <a:gs pos="0">
                      <a:srgbClr val="ABC3FE"/>
                    </a:gs>
                    <a:gs pos="100000">
                      <a:srgbClr val="3775FD"/>
                    </a:gs>
                  </a:gsLst>
                  <a:lin ang="5400000" scaled="1"/>
                </a:gra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7" name="标题 1">
              <a:extLst>
                <a:ext uri="{FF2B5EF4-FFF2-40B4-BE49-F238E27FC236}">
                  <a16:creationId xmlns:a16="http://schemas.microsoft.com/office/drawing/2014/main" id="{BF2D8362-1E62-554F-4230-CC46A70C0FD5}"/>
                </a:ext>
              </a:extLst>
            </p:cNvPr>
            <p:cNvSpPr txBox="1">
              <a:spLocks/>
            </p:cNvSpPr>
            <p:nvPr/>
          </p:nvSpPr>
          <p:spPr>
            <a:xfrm>
              <a:off x="3498385" y="2202591"/>
              <a:ext cx="2068820" cy="733662"/>
            </a:xfrm>
            <a:prstGeom prst="rect">
              <a:avLst/>
            </a:prstGeom>
            <a:effectLst/>
            <a:scene3d>
              <a:camera prst="orthographicFront"/>
              <a:lightRig rig="threePt" dir="t"/>
            </a:scene3d>
            <a:sp3d extrusionH="127000" prstMaterial="flat"/>
          </p:spPr>
          <p:txBody>
            <a:bodyPr wrap="square" anchor="t" anchorCtr="0">
              <a:spAutoFit/>
              <a:sp3d extrusionH="158750">
                <a:bevelB h="25400" prst="softRound"/>
              </a:sp3d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800" b="1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毛利润</a:t>
              </a:r>
              <a:endParaRPr lang="en-US" altLang="zh-CN" sz="1800" b="1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lang="en-US" altLang="zh-CN" sz="1800" b="1">
                  <a:solidFill>
                    <a:schemeClr val="accent2"/>
                  </a:solidFill>
                  <a:effectLst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  <a:sym typeface="+mn-lt"/>
                </a:rPr>
                <a:t>$620753.35</a:t>
              </a:r>
              <a:endParaRPr lang="zh-CN" altLang="en-US" sz="1800" b="1" dirty="0">
                <a:solidFill>
                  <a:schemeClr val="accent2"/>
                </a:solidFill>
                <a:effectLst/>
                <a:latin typeface="Open Sans Extrabold" panose="020B0906030804020204" pitchFamily="34" charset="0"/>
                <a:ea typeface="+mj-ea"/>
                <a:cs typeface="Open Sans Extrabold" panose="020B0906030804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6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4CC9BD-FF82-173E-A4C7-96E791175CC9}"/>
              </a:ext>
            </a:extLst>
          </p:cNvPr>
          <p:cNvGrpSpPr/>
          <p:nvPr/>
        </p:nvGrpSpPr>
        <p:grpSpPr>
          <a:xfrm>
            <a:off x="-3872557" y="-571500"/>
            <a:ext cx="17041518" cy="19655897"/>
            <a:chOff x="-3872557" y="-571500"/>
            <a:chExt cx="17041518" cy="19655897"/>
          </a:xfrm>
        </p:grpSpPr>
        <p:sp>
          <p:nvSpPr>
            <p:cNvPr id="35" name="不完整圆 34">
              <a:extLst>
                <a:ext uri="{FF2B5EF4-FFF2-40B4-BE49-F238E27FC236}">
                  <a16:creationId xmlns:a16="http://schemas.microsoft.com/office/drawing/2014/main" id="{88232E77-7524-5F69-EB5B-FD6F08600814}"/>
                </a:ext>
              </a:extLst>
            </p:cNvPr>
            <p:cNvSpPr/>
            <p:nvPr/>
          </p:nvSpPr>
          <p:spPr bwMode="auto">
            <a:xfrm rot="5400000">
              <a:off x="-3243820" y="-120023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97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不完整圆 36">
              <a:extLst>
                <a:ext uri="{FF2B5EF4-FFF2-40B4-BE49-F238E27FC236}">
                  <a16:creationId xmlns:a16="http://schemas.microsoft.com/office/drawing/2014/main" id="{BA38AF96-0747-87B8-57DE-7C2DC98367AB}"/>
                </a:ext>
              </a:extLst>
            </p:cNvPr>
            <p:cNvSpPr/>
            <p:nvPr/>
          </p:nvSpPr>
          <p:spPr bwMode="auto">
            <a:xfrm rot="5400000">
              <a:off x="-3243820" y="735690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/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不完整圆 37">
              <a:extLst>
                <a:ext uri="{FF2B5EF4-FFF2-40B4-BE49-F238E27FC236}">
                  <a16:creationId xmlns:a16="http://schemas.microsoft.com/office/drawing/2014/main" id="{442D6D0C-19C8-AFB0-5539-3CE6029D581C}"/>
                </a:ext>
              </a:extLst>
            </p:cNvPr>
            <p:cNvSpPr/>
            <p:nvPr/>
          </p:nvSpPr>
          <p:spPr bwMode="auto">
            <a:xfrm rot="5400000">
              <a:off x="-3243820" y="2671617"/>
              <a:ext cx="15784043" cy="17041518"/>
            </a:xfrm>
            <a:prstGeom prst="pie">
              <a:avLst>
                <a:gd name="adj1" fmla="val 6829493"/>
                <a:gd name="adj2" fmla="val 14054767"/>
              </a:avLst>
            </a:prstGeom>
            <a:gradFill flip="none" rotWithShape="1">
              <a:gsLst>
                <a:gs pos="7000">
                  <a:srgbClr val="FAFCFF">
                    <a:alpha val="0"/>
                  </a:srgbClr>
                </a:gs>
                <a:gs pos="100000">
                  <a:srgbClr val="DFECFE">
                    <a:alpha val="73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glow" dir="t"/>
            </a:scene3d>
            <a:sp3d prstMaterial="translucentPowder">
              <a:bevelT w="127000" h="127000"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18FDCD74-DC7C-DE70-25BF-A2F690E7A8C5}"/>
              </a:ext>
            </a:extLst>
          </p:cNvPr>
          <p:cNvSpPr/>
          <p:nvPr/>
        </p:nvSpPr>
        <p:spPr bwMode="auto">
          <a:xfrm rot="362439">
            <a:off x="6744934" y="-201784"/>
            <a:ext cx="6175461" cy="5777824"/>
          </a:xfrm>
          <a:prstGeom prst="rect">
            <a:avLst/>
          </a:prstGeom>
          <a:blipFill dpi="0" rotWithShape="1">
            <a:blip r:embed="rId6">
              <a:alphaModFix amt="7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3775FD">
                <a:alpha val="4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5FBEC2-AED0-B277-385D-DB25710B1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5" y="278128"/>
            <a:ext cx="3513135" cy="75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 b="1" spc="-15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运营突围的四条路径</a:t>
            </a:r>
            <a:endParaRPr lang="en-US" altLang="zh-CN" sz="3200" b="1" spc="-150" dirty="0">
              <a:ln>
                <a:solidFill>
                  <a:schemeClr val="accent2"/>
                </a:solidFill>
              </a:ln>
              <a:gradFill flip="none" rotWithShape="1">
                <a:gsLst>
                  <a:gs pos="0">
                    <a:srgbClr val="ABC3FE"/>
                  </a:gs>
                  <a:gs pos="81000">
                    <a:srgbClr val="3775FD"/>
                  </a:gs>
                </a:gsLst>
                <a:lin ang="5400000" scaled="1"/>
                <a:tileRect/>
              </a:gradFill>
              <a:effectLst>
                <a:outerShdw blurRad="88900" dist="63500" dir="2700000" algn="tl" rotWithShape="0">
                  <a:srgbClr val="3775FD">
                    <a:alpha val="53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5AB084C-1C68-7B4B-BBB3-7BC48C27B44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22"/>
                    </a14:imgEffect>
                    <a14:imgEffect>
                      <a14:colorTemperature colorTemp="2933"/>
                    </a14:imgEffect>
                    <a14:imgEffect>
                      <a14:saturation sat="2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" t="-7634" r="44490" b="3701"/>
          <a:stretch/>
        </p:blipFill>
        <p:spPr>
          <a:xfrm>
            <a:off x="-849870" y="-510678"/>
            <a:ext cx="1699740" cy="1814284"/>
          </a:xfrm>
          <a:custGeom>
            <a:avLst/>
            <a:gdLst>
              <a:gd name="connsiteX0" fmla="*/ 2143868 w 5008237"/>
              <a:gd name="connsiteY0" fmla="*/ 134 h 5345741"/>
              <a:gd name="connsiteX1" fmla="*/ 2344339 w 5008237"/>
              <a:gd name="connsiteY1" fmla="*/ 58233 h 5345741"/>
              <a:gd name="connsiteX2" fmla="*/ 4344589 w 5008237"/>
              <a:gd name="connsiteY2" fmla="*/ 877383 h 5345741"/>
              <a:gd name="connsiteX3" fmla="*/ 4912517 w 5008237"/>
              <a:gd name="connsiteY3" fmla="*/ 1134558 h 5345741"/>
              <a:gd name="connsiteX4" fmla="*/ 5008237 w 5008237"/>
              <a:gd name="connsiteY4" fmla="*/ 1182462 h 5345741"/>
              <a:gd name="connsiteX5" fmla="*/ 5008237 w 5008237"/>
              <a:gd name="connsiteY5" fmla="*/ 1958263 h 5345741"/>
              <a:gd name="connsiteX6" fmla="*/ 4911252 w 5008237"/>
              <a:gd name="connsiteY6" fmla="*/ 2147557 h 5345741"/>
              <a:gd name="connsiteX7" fmla="*/ 4135039 w 5008237"/>
              <a:gd name="connsiteY7" fmla="*/ 3772983 h 5345741"/>
              <a:gd name="connsiteX8" fmla="*/ 3925489 w 5008237"/>
              <a:gd name="connsiteY8" fmla="*/ 4763583 h 5345741"/>
              <a:gd name="connsiteX9" fmla="*/ 2537574 w 5008237"/>
              <a:gd name="connsiteY9" fmla="*/ 5326526 h 5345741"/>
              <a:gd name="connsiteX10" fmla="*/ 2469811 w 5008237"/>
              <a:gd name="connsiteY10" fmla="*/ 5345741 h 5345741"/>
              <a:gd name="connsiteX11" fmla="*/ 309053 w 5008237"/>
              <a:gd name="connsiteY11" fmla="*/ 5345741 h 5345741"/>
              <a:gd name="connsiteX12" fmla="*/ 238272 w 5008237"/>
              <a:gd name="connsiteY12" fmla="*/ 5277636 h 5345741"/>
              <a:gd name="connsiteX13" fmla="*/ 1189 w 5008237"/>
              <a:gd name="connsiteY13" fmla="*/ 4458783 h 5345741"/>
              <a:gd name="connsiteX14" fmla="*/ 363139 w 5008237"/>
              <a:gd name="connsiteY14" fmla="*/ 2210883 h 5345741"/>
              <a:gd name="connsiteX15" fmla="*/ 1982389 w 5008237"/>
              <a:gd name="connsiteY15" fmla="*/ 305883 h 5345741"/>
              <a:gd name="connsiteX16" fmla="*/ 2143868 w 5008237"/>
              <a:gd name="connsiteY16" fmla="*/ 134 h 534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08237" h="5345741">
                <a:moveTo>
                  <a:pt x="2143868" y="134"/>
                </a:moveTo>
                <a:cubicBezTo>
                  <a:pt x="2155327" y="-2042"/>
                  <a:pt x="2196702" y="22514"/>
                  <a:pt x="2344339" y="58233"/>
                </a:cubicBezTo>
                <a:cubicBezTo>
                  <a:pt x="2738039" y="153483"/>
                  <a:pt x="3861989" y="667833"/>
                  <a:pt x="4344589" y="877383"/>
                </a:cubicBezTo>
                <a:cubicBezTo>
                  <a:pt x="4585889" y="982158"/>
                  <a:pt x="4769245" y="1064708"/>
                  <a:pt x="4912517" y="1134558"/>
                </a:cubicBezTo>
                <a:lnTo>
                  <a:pt x="5008237" y="1182462"/>
                </a:lnTo>
                <a:lnTo>
                  <a:pt x="5008237" y="1958263"/>
                </a:lnTo>
                <a:lnTo>
                  <a:pt x="4911252" y="2147557"/>
                </a:lnTo>
                <a:cubicBezTo>
                  <a:pt x="4589560" y="2779109"/>
                  <a:pt x="4299345" y="3365789"/>
                  <a:pt x="4135039" y="3772983"/>
                </a:cubicBezTo>
                <a:cubicBezTo>
                  <a:pt x="3915964" y="4315908"/>
                  <a:pt x="4335064" y="4468308"/>
                  <a:pt x="3925489" y="4763583"/>
                </a:cubicBezTo>
                <a:cubicBezTo>
                  <a:pt x="3669505" y="4948130"/>
                  <a:pt x="3083618" y="5163683"/>
                  <a:pt x="2537574" y="5326526"/>
                </a:cubicBezTo>
                <a:lnTo>
                  <a:pt x="2469811" y="5345741"/>
                </a:lnTo>
                <a:lnTo>
                  <a:pt x="309053" y="5345741"/>
                </a:lnTo>
                <a:lnTo>
                  <a:pt x="238272" y="5277636"/>
                </a:lnTo>
                <a:cubicBezTo>
                  <a:pt x="83342" y="5104697"/>
                  <a:pt x="8333" y="4861214"/>
                  <a:pt x="1189" y="4458783"/>
                </a:cubicBezTo>
                <a:cubicBezTo>
                  <a:pt x="-8336" y="3922208"/>
                  <a:pt x="32939" y="2903033"/>
                  <a:pt x="363139" y="2210883"/>
                </a:cubicBezTo>
                <a:cubicBezTo>
                  <a:pt x="693339" y="1518733"/>
                  <a:pt x="1652189" y="664658"/>
                  <a:pt x="1982389" y="305883"/>
                </a:cubicBezTo>
                <a:cubicBezTo>
                  <a:pt x="2188764" y="81649"/>
                  <a:pt x="2124768" y="3762"/>
                  <a:pt x="2143868" y="134"/>
                </a:cubicBezTo>
                <a:close/>
              </a:path>
            </a:pathLst>
          </a:custGeom>
        </p:spPr>
      </p:pic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FEB537A3-F00F-5171-5FA8-84D301226143}"/>
              </a:ext>
            </a:extLst>
          </p:cNvPr>
          <p:cNvGrpSpPr/>
          <p:nvPr/>
        </p:nvGrpSpPr>
        <p:grpSpPr>
          <a:xfrm>
            <a:off x="7654450" y="532771"/>
            <a:ext cx="1150577" cy="245930"/>
            <a:chOff x="4310346" y="365706"/>
            <a:chExt cx="1525634" cy="326098"/>
          </a:xfrm>
          <a:solidFill>
            <a:srgbClr val="1F89FF"/>
          </a:solidFill>
          <a:effectLst>
            <a:outerShdw blurRad="88900" dist="63500" dir="2700000" algn="tl" rotWithShape="0">
              <a:srgbClr val="3775FD">
                <a:alpha val="40000"/>
              </a:srgbClr>
            </a:outerShdw>
          </a:effectLst>
        </p:grpSpPr>
        <p:sp>
          <p:nvSpPr>
            <p:cNvPr id="178" name="Rectangle 3">
              <a:extLst>
                <a:ext uri="{FF2B5EF4-FFF2-40B4-BE49-F238E27FC236}">
                  <a16:creationId xmlns:a16="http://schemas.microsoft.com/office/drawing/2014/main" id="{D7A42AC6-B81D-51E7-E25D-A0C44403EBEB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79" name="Rectangle 3">
              <a:extLst>
                <a:ext uri="{FF2B5EF4-FFF2-40B4-BE49-F238E27FC236}">
                  <a16:creationId xmlns:a16="http://schemas.microsoft.com/office/drawing/2014/main" id="{63DEF891-6E83-6BBB-B5E8-6B9EB863BAD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9B46246-EEEC-1EF1-71CE-0B6AE6D00E40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B15DDC-9170-E025-B4B7-5E3D301B05C9}"/>
              </a:ext>
            </a:extLst>
          </p:cNvPr>
          <p:cNvSpPr txBox="1"/>
          <p:nvPr/>
        </p:nvSpPr>
        <p:spPr>
          <a:xfrm>
            <a:off x="1743472" y="3192610"/>
            <a:ext cx="1712947" cy="115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9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在</a:t>
            </a:r>
            <a:r>
              <a:rPr lang="zh-CN" altLang="en-US" sz="9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平价的基础上，做好性能和外观。成本导向是第一要素，苛求性能和设计是不允许</a:t>
            </a:r>
            <a:r>
              <a:rPr lang="zh-CN" altLang="en-US" sz="9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的。</a:t>
            </a:r>
            <a:r>
              <a:rPr lang="zh-CN" altLang="en-US" sz="10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不</a:t>
            </a:r>
            <a:r>
              <a:rPr lang="zh-CN" altLang="en-US" sz="1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适合公司平台的定位标准，调性</a:t>
            </a:r>
            <a:r>
              <a:rPr lang="zh-CN" altLang="en-US" sz="10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不符。</a:t>
            </a:r>
            <a:endParaRPr lang="zh-CN" altLang="en-US" sz="9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E4EECF-B016-C379-0B4C-04BA278D87E6}"/>
              </a:ext>
            </a:extLst>
          </p:cNvPr>
          <p:cNvSpPr txBox="1"/>
          <p:nvPr/>
        </p:nvSpPr>
        <p:spPr>
          <a:xfrm>
            <a:off x="3423288" y="3192610"/>
            <a:ext cx="1677004" cy="1380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耳机</a:t>
            </a:r>
            <a:r>
              <a:rPr lang="zh-CN" altLang="en-US" sz="9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本身是一个具备佩戴装饰属性的产品，外观颜值就是差异价值。格调类的产品，设计风范是最高追求，但</a:t>
            </a:r>
            <a:r>
              <a:rPr lang="zh-CN" altLang="en-US" sz="1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平台用户大多为资深数码用户，仅靠设计难以触</a:t>
            </a:r>
            <a:r>
              <a:rPr lang="zh-CN" altLang="en-US" sz="10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达。</a:t>
            </a:r>
            <a:endParaRPr lang="zh-CN" altLang="en-US" sz="9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672449-03EA-EA4A-A84B-CAB91A56438B}"/>
              </a:ext>
            </a:extLst>
          </p:cNvPr>
          <p:cNvSpPr txBox="1"/>
          <p:nvPr/>
        </p:nvSpPr>
        <p:spPr>
          <a:xfrm>
            <a:off x="7002233" y="3192610"/>
            <a:ext cx="1583610" cy="526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0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没有</a:t>
            </a:r>
            <a:r>
              <a:rPr lang="zh-CN" altLang="en-US" sz="1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极致功能、创新体验，这条路走不通。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7F3CD8ED-7F65-B25A-BA9E-A3D46F3979B1}"/>
              </a:ext>
            </a:extLst>
          </p:cNvPr>
          <p:cNvSpPr/>
          <p:nvPr/>
        </p:nvSpPr>
        <p:spPr bwMode="auto">
          <a:xfrm>
            <a:off x="5199346" y="2143108"/>
            <a:ext cx="1724990" cy="2503898"/>
          </a:xfrm>
          <a:prstGeom prst="roundRect">
            <a:avLst>
              <a:gd name="adj" fmla="val 2973"/>
            </a:avLst>
          </a:prstGeom>
          <a:gradFill flip="none" rotWithShape="1">
            <a:gsLst>
              <a:gs pos="18000">
                <a:srgbClr val="ABC3FE"/>
              </a:gs>
              <a:gs pos="86000">
                <a:srgbClr val="3775FD"/>
              </a:gs>
            </a:gsLst>
            <a:lin ang="5400000" scaled="1"/>
            <a:tileRect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3775FD">
                <a:alpha val="4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" name="Rectangle 3">
            <a:extLst>
              <a:ext uri="{FF2B5EF4-FFF2-40B4-BE49-F238E27FC236}">
                <a16:creationId xmlns:a16="http://schemas.microsoft.com/office/drawing/2014/main" id="{6E6F8B25-C0DA-9B5F-ED12-03D7B46F2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776" y="2958424"/>
            <a:ext cx="1846594" cy="24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3775FD"/>
                </a:solidFill>
                <a:latin typeface="+mn-ea"/>
                <a:ea typeface="+mn-ea"/>
              </a:rPr>
              <a:t>首要保障的是产品设计</a:t>
            </a:r>
            <a:endParaRPr lang="en-US" altLang="zh-CN" sz="1200" b="1">
              <a:solidFill>
                <a:srgbClr val="3775FD"/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7A0516-160B-4DBB-9F3E-D11A5E06B212}"/>
              </a:ext>
            </a:extLst>
          </p:cNvPr>
          <p:cNvSpPr txBox="1"/>
          <p:nvPr/>
        </p:nvSpPr>
        <p:spPr>
          <a:xfrm>
            <a:off x="5247028" y="3192610"/>
            <a:ext cx="1629627" cy="1380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900">
                <a:solidFill>
                  <a:schemeClr val="accent2"/>
                </a:solidFill>
                <a:latin typeface="+mn-ea"/>
                <a:ea typeface="+mn-ea"/>
              </a:rPr>
              <a:t>既要</a:t>
            </a:r>
            <a:r>
              <a:rPr lang="zh-CN" altLang="en-US" sz="900" dirty="0">
                <a:solidFill>
                  <a:schemeClr val="accent2"/>
                </a:solidFill>
                <a:latin typeface="+mn-ea"/>
                <a:ea typeface="+mn-ea"/>
              </a:rPr>
              <a:t>是颜值派，也要是实力派。</a:t>
            </a:r>
            <a:r>
              <a:rPr lang="en-US" altLang="zh-CN" sz="900" dirty="0">
                <a:solidFill>
                  <a:schemeClr val="accent2"/>
                </a:solidFill>
                <a:latin typeface="+mn-ea"/>
                <a:ea typeface="+mn-ea"/>
              </a:rPr>
              <a:t>Beats</a:t>
            </a:r>
            <a:r>
              <a:rPr lang="zh-CN" altLang="en-US" sz="900" dirty="0">
                <a:solidFill>
                  <a:schemeClr val="accent2"/>
                </a:solidFill>
                <a:latin typeface="+mn-ea"/>
                <a:ea typeface="+mn-ea"/>
              </a:rPr>
              <a:t>虽然早期被诟病音质，但被苹果收购后，整体体验还是过硬</a:t>
            </a:r>
            <a:r>
              <a:rPr lang="zh-CN" altLang="en-US" sz="900">
                <a:solidFill>
                  <a:schemeClr val="accent2"/>
                </a:solidFill>
                <a:latin typeface="+mn-ea"/>
                <a:ea typeface="+mn-ea"/>
              </a:rPr>
              <a:t>的。</a:t>
            </a:r>
            <a:r>
              <a:rPr lang="zh-CN" altLang="en-US" sz="1000" b="1">
                <a:solidFill>
                  <a:schemeClr val="accent2"/>
                </a:solidFill>
                <a:latin typeface="+mn-ea"/>
                <a:ea typeface="+mn-ea"/>
              </a:rPr>
              <a:t>与平台用户需求高度重合，适合作为主要突围方向。</a:t>
            </a:r>
            <a:endParaRPr lang="zh-CN" altLang="en-US" sz="900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73" name="Rectangle 3">
            <a:extLst>
              <a:ext uri="{FF2B5EF4-FFF2-40B4-BE49-F238E27FC236}">
                <a16:creationId xmlns:a16="http://schemas.microsoft.com/office/drawing/2014/main" id="{C0AD00D2-FA30-AC0C-F378-360044786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8544" y="2958424"/>
            <a:ext cx="1846594" cy="24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1200" b="1">
                <a:latin typeface="+mj-ea"/>
              </a:rPr>
              <a:t>设计和感性价值并重</a:t>
            </a:r>
            <a:endParaRPr lang="en-US" altLang="zh-CN" sz="1200" b="1" dirty="0">
              <a:latin typeface="+mj-ea"/>
            </a:endParaRPr>
          </a:p>
        </p:txBody>
      </p:sp>
      <p:sp>
        <p:nvSpPr>
          <p:cNvPr id="76" name="Rectangle 3">
            <a:extLst>
              <a:ext uri="{FF2B5EF4-FFF2-40B4-BE49-F238E27FC236}">
                <a16:creationId xmlns:a16="http://schemas.microsoft.com/office/drawing/2014/main" id="{D98C6199-AE11-D4FA-0057-D78415BC9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245" y="2958424"/>
            <a:ext cx="1846594" cy="24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3775FD"/>
                </a:solidFill>
                <a:latin typeface="+mn-ea"/>
                <a:ea typeface="+mn-ea"/>
              </a:rPr>
              <a:t>首先保障产品的性价比</a:t>
            </a:r>
            <a:endParaRPr lang="en-US" altLang="zh-CN" sz="1200" b="1">
              <a:solidFill>
                <a:srgbClr val="3775FD"/>
              </a:solidFill>
              <a:latin typeface="+mn-ea"/>
              <a:ea typeface="+mn-ea"/>
            </a:endParaRPr>
          </a:p>
        </p:txBody>
      </p:sp>
      <p:sp>
        <p:nvSpPr>
          <p:cNvPr id="84" name="Rectangle 3">
            <a:extLst>
              <a:ext uri="{FF2B5EF4-FFF2-40B4-BE49-F238E27FC236}">
                <a16:creationId xmlns:a16="http://schemas.microsoft.com/office/drawing/2014/main" id="{71D92CD0-3C54-D6EC-E616-EC9415F62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161" y="2958424"/>
            <a:ext cx="1846594" cy="24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3775FD"/>
                </a:solidFill>
                <a:latin typeface="+mn-ea"/>
                <a:ea typeface="+mn-ea"/>
              </a:rPr>
              <a:t>以理性价值为突破点</a:t>
            </a:r>
            <a:endParaRPr lang="en-US" altLang="zh-CN" sz="1200" b="1">
              <a:solidFill>
                <a:srgbClr val="3775FD"/>
              </a:solidFill>
              <a:latin typeface="+mn-ea"/>
              <a:ea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F605BE-642D-9D0D-EA01-A6131AC34870}"/>
              </a:ext>
            </a:extLst>
          </p:cNvPr>
          <p:cNvGrpSpPr/>
          <p:nvPr/>
        </p:nvGrpSpPr>
        <p:grpSpPr>
          <a:xfrm>
            <a:off x="569106" y="1200608"/>
            <a:ext cx="8158190" cy="1549464"/>
            <a:chOff x="238698" y="3963592"/>
            <a:chExt cx="8331903" cy="895514"/>
          </a:xfrm>
        </p:grpSpPr>
        <p:sp useBgFill="1">
          <p:nvSpPr>
            <p:cNvPr id="9" name="矩形: 圆角 8">
              <a:extLst>
                <a:ext uri="{FF2B5EF4-FFF2-40B4-BE49-F238E27FC236}">
                  <a16:creationId xmlns:a16="http://schemas.microsoft.com/office/drawing/2014/main" id="{CC414946-2EE4-B1C4-BE8A-96FE23A03015}"/>
                </a:ext>
              </a:extLst>
            </p:cNvPr>
            <p:cNvSpPr/>
            <p:nvPr/>
          </p:nvSpPr>
          <p:spPr bwMode="auto">
            <a:xfrm>
              <a:off x="238698" y="3963592"/>
              <a:ext cx="8331903" cy="895514"/>
            </a:xfrm>
            <a:prstGeom prst="roundRect">
              <a:avLst>
                <a:gd name="adj" fmla="val 3726"/>
              </a:avLst>
            </a:prstGeom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38100" dir="2700000" algn="tl" rotWithShape="0">
                <a:srgbClr val="3775FD">
                  <a:alpha val="47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12813AE-5125-D460-4D26-D70CE4335A73}"/>
                </a:ext>
              </a:extLst>
            </p:cNvPr>
            <p:cNvSpPr/>
            <p:nvPr/>
          </p:nvSpPr>
          <p:spPr bwMode="auto">
            <a:xfrm>
              <a:off x="238698" y="3963592"/>
              <a:ext cx="8331903" cy="895514"/>
            </a:xfrm>
            <a:prstGeom prst="roundRect">
              <a:avLst>
                <a:gd name="adj" fmla="val 3726"/>
              </a:avLst>
            </a:prstGeom>
            <a:solidFill>
              <a:schemeClr val="accent2">
                <a:alpha val="7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10FAF16-E307-CD9B-C4D5-483FA463A470}"/>
              </a:ext>
            </a:extLst>
          </p:cNvPr>
          <p:cNvGrpSpPr/>
          <p:nvPr/>
        </p:nvGrpSpPr>
        <p:grpSpPr>
          <a:xfrm>
            <a:off x="1972420" y="1263420"/>
            <a:ext cx="6507446" cy="300754"/>
            <a:chOff x="1966246" y="1040426"/>
            <a:chExt cx="6507446" cy="639059"/>
          </a:xfrm>
        </p:grpSpPr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FB4EB79D-8C34-87E8-BC0A-CBB7CAF97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6246" y="1040426"/>
              <a:ext cx="1360092" cy="639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400" b="1">
                  <a:gradFill flip="none" rotWithShape="1">
                    <a:gsLst>
                      <a:gs pos="0">
                        <a:srgbClr val="ABC3FE"/>
                      </a:gs>
                      <a:gs pos="81000">
                        <a:srgbClr val="3775FD"/>
                      </a:gs>
                    </a:gsLst>
                    <a:lin ang="5400000" scaled="1"/>
                    <a:tileRect/>
                  </a:gradFill>
                  <a:latin typeface="+mj-ea"/>
                </a:rPr>
                <a:t>成本路径</a:t>
              </a:r>
              <a:endParaRPr lang="en-US" altLang="zh-CN" sz="1400" b="1" dirty="0"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latin typeface="+mj-ea"/>
              </a:endParaRP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27F69F30-6029-B98A-C545-9D7E60BD24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8883" y="1040426"/>
              <a:ext cx="1360092" cy="639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400" b="1">
                  <a:gradFill flip="none" rotWithShape="1">
                    <a:gsLst>
                      <a:gs pos="0">
                        <a:srgbClr val="ABC3FE"/>
                      </a:gs>
                      <a:gs pos="81000">
                        <a:srgbClr val="3775FD"/>
                      </a:gs>
                    </a:gsLst>
                    <a:lin ang="5400000" scaled="1"/>
                    <a:tileRect/>
                  </a:gradFill>
                  <a:latin typeface="+mj-ea"/>
                </a:rPr>
                <a:t>格调路径</a:t>
              </a:r>
              <a:endParaRPr lang="en-US" altLang="zh-CN" sz="1400" b="1" dirty="0"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latin typeface="+mj-ea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4B69C813-B733-687A-2631-D8A0FF11B9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3092" y="1040426"/>
              <a:ext cx="1360092" cy="639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400" b="1">
                  <a:gradFill>
                    <a:gsLst>
                      <a:gs pos="18000">
                        <a:srgbClr val="ABC3FE"/>
                      </a:gs>
                      <a:gs pos="86000">
                        <a:srgbClr val="3775FD"/>
                      </a:gs>
                    </a:gsLst>
                    <a:lin ang="5400000" scaled="1"/>
                  </a:gradFill>
                  <a:latin typeface="+mj-ea"/>
                </a:rPr>
                <a:t>潮流路径</a:t>
              </a:r>
              <a:endParaRPr lang="en-US" altLang="zh-CN" sz="1400" b="1" dirty="0">
                <a:gradFill>
                  <a:gsLst>
                    <a:gs pos="18000">
                      <a:srgbClr val="ABC3FE"/>
                    </a:gs>
                    <a:gs pos="86000">
                      <a:srgbClr val="3775FD"/>
                    </a:gs>
                  </a:gsLst>
                  <a:lin ang="5400000" scaled="1"/>
                </a:gradFill>
                <a:latin typeface="+mj-ea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C35F4B46-D98D-DB86-BAFE-92A66C166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3600" y="1040426"/>
              <a:ext cx="1360092" cy="639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400" b="1">
                  <a:gradFill flip="none" rotWithShape="1">
                    <a:gsLst>
                      <a:gs pos="0">
                        <a:srgbClr val="ABC3FE"/>
                      </a:gs>
                      <a:gs pos="81000">
                        <a:srgbClr val="3775FD"/>
                      </a:gs>
                    </a:gsLst>
                    <a:lin ang="5400000" scaled="1"/>
                    <a:tileRect/>
                  </a:gradFill>
                  <a:latin typeface="+mj-ea"/>
                </a:rPr>
                <a:t>性能路径</a:t>
              </a:r>
              <a:endParaRPr lang="en-US" altLang="zh-CN" sz="1400" b="1" dirty="0">
                <a:gradFill flip="none" rotWithShape="1">
                  <a:gsLst>
                    <a:gs pos="0">
                      <a:srgbClr val="ABC3FE"/>
                    </a:gs>
                    <a:gs pos="81000">
                      <a:srgbClr val="3775FD"/>
                    </a:gs>
                  </a:gsLst>
                  <a:lin ang="5400000" scaled="1"/>
                  <a:tileRect/>
                </a:gradFill>
                <a:latin typeface="+mj-ea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0D8E7B2-7A60-BA20-FBCA-D6B0CEC05591}"/>
              </a:ext>
            </a:extLst>
          </p:cNvPr>
          <p:cNvGrpSpPr/>
          <p:nvPr/>
        </p:nvGrpSpPr>
        <p:grpSpPr>
          <a:xfrm>
            <a:off x="602407" y="1562431"/>
            <a:ext cx="7997318" cy="1100884"/>
            <a:chOff x="556107" y="1248466"/>
            <a:chExt cx="7997318" cy="1100884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ADF632FA-2297-EC0A-E183-6F73AD886046}"/>
                </a:ext>
              </a:extLst>
            </p:cNvPr>
            <p:cNvGrpSpPr/>
            <p:nvPr/>
          </p:nvGrpSpPr>
          <p:grpSpPr>
            <a:xfrm>
              <a:off x="556107" y="1248466"/>
              <a:ext cx="1360092" cy="1097482"/>
              <a:chOff x="556107" y="1248466"/>
              <a:chExt cx="1360092" cy="1097482"/>
            </a:xfrm>
          </p:grpSpPr>
          <p:sp>
            <p:nvSpPr>
              <p:cNvPr id="22" name="Rectangle 3">
                <a:extLst>
                  <a:ext uri="{FF2B5EF4-FFF2-40B4-BE49-F238E27FC236}">
                    <a16:creationId xmlns:a16="http://schemas.microsoft.com/office/drawing/2014/main" id="{815EF60F-0897-F892-7034-6529B09094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107" y="1612995"/>
                <a:ext cx="1360092" cy="175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 b="1">
                    <a:solidFill>
                      <a:schemeClr val="accent1">
                        <a:lumMod val="75000"/>
                      </a:schemeClr>
                    </a:solidFill>
                    <a:latin typeface="+mj-ea"/>
                  </a:rPr>
                  <a:t>设计风格</a:t>
                </a:r>
                <a:endParaRPr lang="en-US" altLang="zh-CN" sz="1200" b="1" dirty="0">
                  <a:solidFill>
                    <a:schemeClr val="accent1">
                      <a:lumMod val="75000"/>
                    </a:schemeClr>
                  </a:solidFill>
                  <a:latin typeface="+mj-ea"/>
                </a:endParaRPr>
              </a:p>
            </p:txBody>
          </p:sp>
          <p:sp>
            <p:nvSpPr>
              <p:cNvPr id="23" name="Rectangle 3">
                <a:extLst>
                  <a:ext uri="{FF2B5EF4-FFF2-40B4-BE49-F238E27FC236}">
                    <a16:creationId xmlns:a16="http://schemas.microsoft.com/office/drawing/2014/main" id="{B529DE6A-8F9C-7878-5225-1D5BC65769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107" y="1837472"/>
                <a:ext cx="1360092" cy="225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 b="1">
                    <a:solidFill>
                      <a:schemeClr val="accent1">
                        <a:lumMod val="75000"/>
                      </a:schemeClr>
                    </a:solidFill>
                    <a:latin typeface="+mj-ea"/>
                  </a:rPr>
                  <a:t>价值组合</a:t>
                </a:r>
                <a:endParaRPr lang="en-US" altLang="zh-CN" sz="1200" b="1" dirty="0">
                  <a:solidFill>
                    <a:schemeClr val="accent1">
                      <a:lumMod val="75000"/>
                    </a:schemeClr>
                  </a:solidFill>
                  <a:latin typeface="+mj-ea"/>
                </a:endParaRPr>
              </a:p>
            </p:txBody>
          </p:sp>
          <p:sp>
            <p:nvSpPr>
              <p:cNvPr id="21" name="Rectangle 3">
                <a:extLst>
                  <a:ext uri="{FF2B5EF4-FFF2-40B4-BE49-F238E27FC236}">
                    <a16:creationId xmlns:a16="http://schemas.microsoft.com/office/drawing/2014/main" id="{71CF1055-38AB-C116-6518-00FDC0F12C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107" y="1248466"/>
                <a:ext cx="1360092" cy="313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 b="1">
                    <a:solidFill>
                      <a:schemeClr val="accent1">
                        <a:lumMod val="75000"/>
                      </a:schemeClr>
                    </a:solidFill>
                    <a:latin typeface="+mj-ea"/>
                  </a:rPr>
                  <a:t>价位区间</a:t>
                </a:r>
                <a:endParaRPr lang="en-US" altLang="zh-CN" sz="1200" b="1" dirty="0">
                  <a:solidFill>
                    <a:schemeClr val="accent1">
                      <a:lumMod val="75000"/>
                    </a:schemeClr>
                  </a:solidFill>
                  <a:latin typeface="+mj-ea"/>
                </a:endParaRPr>
              </a:p>
            </p:txBody>
          </p:sp>
          <p:sp>
            <p:nvSpPr>
              <p:cNvPr id="24" name="Rectangle 3">
                <a:extLst>
                  <a:ext uri="{FF2B5EF4-FFF2-40B4-BE49-F238E27FC236}">
                    <a16:creationId xmlns:a16="http://schemas.microsoft.com/office/drawing/2014/main" id="{7583E41D-B2AA-8E64-2403-CB8B159F78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107" y="2112682"/>
                <a:ext cx="1360092" cy="233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 b="1">
                    <a:solidFill>
                      <a:schemeClr val="accent1">
                        <a:lumMod val="75000"/>
                      </a:schemeClr>
                    </a:solidFill>
                    <a:latin typeface="+mj-ea"/>
                  </a:rPr>
                  <a:t>典型品牌</a:t>
                </a:r>
                <a:endParaRPr lang="en-US" altLang="zh-CN" sz="1200" b="1" dirty="0">
                  <a:solidFill>
                    <a:schemeClr val="accent1">
                      <a:lumMod val="75000"/>
                    </a:schemeClr>
                  </a:solidFill>
                  <a:latin typeface="+mj-ea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08AC9048-DA7B-169E-57F8-6205DEC77C1E}"/>
                </a:ext>
              </a:extLst>
            </p:cNvPr>
            <p:cNvGrpSpPr/>
            <p:nvPr/>
          </p:nvGrpSpPr>
          <p:grpSpPr>
            <a:xfrm>
              <a:off x="1797094" y="1253042"/>
              <a:ext cx="1630120" cy="1096308"/>
              <a:chOff x="1797094" y="1253042"/>
              <a:chExt cx="1630120" cy="1096308"/>
            </a:xfrm>
          </p:grpSpPr>
          <p:sp>
            <p:nvSpPr>
              <p:cNvPr id="29" name="Rectangle 3">
                <a:extLst>
                  <a:ext uri="{FF2B5EF4-FFF2-40B4-BE49-F238E27FC236}">
                    <a16:creationId xmlns:a16="http://schemas.microsoft.com/office/drawing/2014/main" id="{CACD272E-E50B-1C38-BAAD-BA64E1CF83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7094" y="1615558"/>
                <a:ext cx="1630120" cy="175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主流设计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Rectangle 3">
                <a:extLst>
                  <a:ext uri="{FF2B5EF4-FFF2-40B4-BE49-F238E27FC236}">
                    <a16:creationId xmlns:a16="http://schemas.microsoft.com/office/drawing/2014/main" id="{B9A54001-FBF1-F855-E733-C157D964E8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7094" y="1840764"/>
                <a:ext cx="1630120" cy="225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以理性价值为主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Rectangle 3">
                <a:extLst>
                  <a:ext uri="{FF2B5EF4-FFF2-40B4-BE49-F238E27FC236}">
                    <a16:creationId xmlns:a16="http://schemas.microsoft.com/office/drawing/2014/main" id="{E5169400-BBB6-FF46-77D4-E2D302C4D2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7094" y="1253042"/>
                <a:ext cx="1630120" cy="313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成本驱动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Rectangle 3">
                <a:extLst>
                  <a:ext uri="{FF2B5EF4-FFF2-40B4-BE49-F238E27FC236}">
                    <a16:creationId xmlns:a16="http://schemas.microsoft.com/office/drawing/2014/main" id="{F5076E40-71FF-0E3F-D1F6-C3255758F0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7094" y="2116084"/>
                <a:ext cx="1630120" cy="233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小米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2B33BFE-941E-C68C-CDBE-C390AF8C8AAB}"/>
                </a:ext>
              </a:extLst>
            </p:cNvPr>
            <p:cNvGrpSpPr/>
            <p:nvPr/>
          </p:nvGrpSpPr>
          <p:grpSpPr>
            <a:xfrm>
              <a:off x="3505831" y="1253042"/>
              <a:ext cx="1630120" cy="1096308"/>
              <a:chOff x="3444099" y="1253042"/>
              <a:chExt cx="1630120" cy="1096308"/>
            </a:xfrm>
          </p:grpSpPr>
          <p:sp>
            <p:nvSpPr>
              <p:cNvPr id="48" name="Rectangle 3">
                <a:extLst>
                  <a:ext uri="{FF2B5EF4-FFF2-40B4-BE49-F238E27FC236}">
                    <a16:creationId xmlns:a16="http://schemas.microsoft.com/office/drawing/2014/main" id="{C511C9AB-C0F5-3115-8E8D-E3FB6C0E0F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44099" y="1615558"/>
                <a:ext cx="1630120" cy="175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设计突围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Rectangle 3">
                <a:extLst>
                  <a:ext uri="{FF2B5EF4-FFF2-40B4-BE49-F238E27FC236}">
                    <a16:creationId xmlns:a16="http://schemas.microsoft.com/office/drawing/2014/main" id="{F07A61B8-9A10-2F9F-D879-DFEF46F88E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44099" y="1840764"/>
                <a:ext cx="1630120" cy="225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价值匹配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Rectangle 3">
                <a:extLst>
                  <a:ext uri="{FF2B5EF4-FFF2-40B4-BE49-F238E27FC236}">
                    <a16:creationId xmlns:a16="http://schemas.microsoft.com/office/drawing/2014/main" id="{3E4149D3-66FC-0826-4AF9-300BF7D828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44099" y="1253042"/>
                <a:ext cx="1630120" cy="313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消费区间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Rectangle 3">
                <a:extLst>
                  <a:ext uri="{FF2B5EF4-FFF2-40B4-BE49-F238E27FC236}">
                    <a16:creationId xmlns:a16="http://schemas.microsoft.com/office/drawing/2014/main" id="{3F57F273-D9EE-A2BB-1C19-23316E5001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44099" y="2116084"/>
                <a:ext cx="1630120" cy="233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en-US" altLang="zh-CN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B&amp;O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9DED3EC9-ACA8-5C37-6E32-0142984394D2}"/>
                </a:ext>
              </a:extLst>
            </p:cNvPr>
            <p:cNvGrpSpPr/>
            <p:nvPr/>
          </p:nvGrpSpPr>
          <p:grpSpPr>
            <a:xfrm>
              <a:off x="5214568" y="1253042"/>
              <a:ext cx="1630120" cy="1096308"/>
              <a:chOff x="5091104" y="1253042"/>
              <a:chExt cx="1630120" cy="1096308"/>
            </a:xfrm>
          </p:grpSpPr>
          <p:sp>
            <p:nvSpPr>
              <p:cNvPr id="53" name="Rectangle 3">
                <a:extLst>
                  <a:ext uri="{FF2B5EF4-FFF2-40B4-BE49-F238E27FC236}">
                    <a16:creationId xmlns:a16="http://schemas.microsoft.com/office/drawing/2014/main" id="{735423D0-728D-257C-F87A-E0E3EC1CDC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1104" y="1615558"/>
                <a:ext cx="1630120" cy="175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设计差异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Rectangle 3">
                <a:extLst>
                  <a:ext uri="{FF2B5EF4-FFF2-40B4-BE49-F238E27FC236}">
                    <a16:creationId xmlns:a16="http://schemas.microsoft.com/office/drawing/2014/main" id="{19334CEA-CC48-FEA6-CD9A-41E5844D2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1104" y="1840764"/>
                <a:ext cx="1630120" cy="225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以性感价值为主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Rectangle 3">
                <a:extLst>
                  <a:ext uri="{FF2B5EF4-FFF2-40B4-BE49-F238E27FC236}">
                    <a16:creationId xmlns:a16="http://schemas.microsoft.com/office/drawing/2014/main" id="{841260BB-989F-7B2B-AE19-788B47729E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1104" y="1253042"/>
                <a:ext cx="1630120" cy="313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消费区间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Rectangle 3">
                <a:extLst>
                  <a:ext uri="{FF2B5EF4-FFF2-40B4-BE49-F238E27FC236}">
                    <a16:creationId xmlns:a16="http://schemas.microsoft.com/office/drawing/2014/main" id="{8A4FA4BF-F8E1-EECE-23CA-B315EF2945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1104" y="2116084"/>
                <a:ext cx="1630120" cy="233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en-US" altLang="zh-CN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Beats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8D399BF-FD9A-884E-4E14-7861E1B8D348}"/>
                </a:ext>
              </a:extLst>
            </p:cNvPr>
            <p:cNvGrpSpPr/>
            <p:nvPr/>
          </p:nvGrpSpPr>
          <p:grpSpPr>
            <a:xfrm>
              <a:off x="6923305" y="1253042"/>
              <a:ext cx="1630120" cy="1096308"/>
              <a:chOff x="6738110" y="1253042"/>
              <a:chExt cx="1630120" cy="1096308"/>
            </a:xfrm>
          </p:grpSpPr>
          <p:sp>
            <p:nvSpPr>
              <p:cNvPr id="59" name="Rectangle 3">
                <a:extLst>
                  <a:ext uri="{FF2B5EF4-FFF2-40B4-BE49-F238E27FC236}">
                    <a16:creationId xmlns:a16="http://schemas.microsoft.com/office/drawing/2014/main" id="{6885E8F4-DF58-09B9-ACFF-B4BE21E36A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8110" y="1615558"/>
                <a:ext cx="1630120" cy="175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主流设计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3" name="Rectangle 3">
                <a:extLst>
                  <a:ext uri="{FF2B5EF4-FFF2-40B4-BE49-F238E27FC236}">
                    <a16:creationId xmlns:a16="http://schemas.microsoft.com/office/drawing/2014/main" id="{BF0DF358-AC00-2212-C853-C10E9F7F7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8110" y="1840764"/>
                <a:ext cx="1630120" cy="225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以理性价值为主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Rectangle 3">
                <a:extLst>
                  <a:ext uri="{FF2B5EF4-FFF2-40B4-BE49-F238E27FC236}">
                    <a16:creationId xmlns:a16="http://schemas.microsoft.com/office/drawing/2014/main" id="{C636AEA8-BB01-AA2E-4624-79E7B23824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8110" y="1253042"/>
                <a:ext cx="1630120" cy="313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价格匹配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4" name="Rectangle 3">
                <a:extLst>
                  <a:ext uri="{FF2B5EF4-FFF2-40B4-BE49-F238E27FC236}">
                    <a16:creationId xmlns:a16="http://schemas.microsoft.com/office/drawing/2014/main" id="{D5CB3FD4-7D6E-B938-A558-7BB2FB95A7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8110" y="2116084"/>
                <a:ext cx="1630120" cy="233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en-US" altLang="zh-CN" sz="120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BOSE</a:t>
                </a:r>
                <a:endParaRPr lang="en-US" altLang="zh-CN" sz="1200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85" name="等腰三角形 84">
            <a:extLst>
              <a:ext uri="{FF2B5EF4-FFF2-40B4-BE49-F238E27FC236}">
                <a16:creationId xmlns:a16="http://schemas.microsoft.com/office/drawing/2014/main" id="{428FE976-DEE0-CA08-BFBC-90ED1F991349}"/>
              </a:ext>
            </a:extLst>
          </p:cNvPr>
          <p:cNvSpPr/>
          <p:nvPr/>
        </p:nvSpPr>
        <p:spPr bwMode="auto">
          <a:xfrm flipV="1">
            <a:off x="5932765" y="1071812"/>
            <a:ext cx="229910" cy="198198"/>
          </a:xfrm>
          <a:prstGeom prst="triangle">
            <a:avLst/>
          </a:prstGeom>
          <a:solidFill>
            <a:srgbClr val="FFC600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3775FD">
                <a:alpha val="4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C7E060D4-7B48-0305-B364-B0414BBBFDA8}"/>
              </a:ext>
            </a:extLst>
          </p:cNvPr>
          <p:cNvCxnSpPr/>
          <p:nvPr/>
        </p:nvCxnSpPr>
        <p:spPr bwMode="auto">
          <a:xfrm>
            <a:off x="984223" y="1880819"/>
            <a:ext cx="732472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E5791E7A-606C-F718-BD62-9929AA9328CD}"/>
              </a:ext>
            </a:extLst>
          </p:cNvPr>
          <p:cNvCxnSpPr/>
          <p:nvPr/>
        </p:nvCxnSpPr>
        <p:spPr bwMode="auto">
          <a:xfrm>
            <a:off x="984223" y="2143735"/>
            <a:ext cx="732472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9437664F-7C5D-31CD-F907-57BCDE68DD14}"/>
              </a:ext>
            </a:extLst>
          </p:cNvPr>
          <p:cNvCxnSpPr/>
          <p:nvPr/>
        </p:nvCxnSpPr>
        <p:spPr bwMode="auto">
          <a:xfrm>
            <a:off x="984223" y="2406650"/>
            <a:ext cx="732472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ABC3F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" name="Rectangle 3">
            <a:extLst>
              <a:ext uri="{FF2B5EF4-FFF2-40B4-BE49-F238E27FC236}">
                <a16:creationId xmlns:a16="http://schemas.microsoft.com/office/drawing/2014/main" id="{771A693E-3E0E-55D0-E605-D899A7C52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0917" y="808809"/>
            <a:ext cx="1527913" cy="20567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C6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1800" b="1" spc="-150">
                <a:ln>
                  <a:solidFill>
                    <a:schemeClr val="accent2"/>
                  </a:solidFill>
                </a:ln>
                <a:solidFill>
                  <a:srgbClr val="FFC600"/>
                </a:solidFill>
                <a:effectLst>
                  <a:outerShdw blurRad="88900" dist="63500" dir="2700000" algn="tl" rotWithShape="0">
                    <a:srgbClr val="3775FD">
                      <a:alpha val="53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主要突围方向</a:t>
            </a:r>
            <a:endParaRPr lang="en-US" altLang="zh-CN" sz="1800" b="1" spc="-150" dirty="0">
              <a:ln>
                <a:solidFill>
                  <a:schemeClr val="accent2"/>
                </a:solidFill>
              </a:ln>
              <a:solidFill>
                <a:srgbClr val="FFC600"/>
              </a:solidFill>
              <a:effectLst>
                <a:outerShdw blurRad="88900" dist="63500" dir="2700000" algn="tl" rotWithShape="0">
                  <a:srgbClr val="3775FD">
                    <a:alpha val="53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96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Jane</a:t>
            </a:r>
            <a:endParaRPr kumimoji="0" lang="zh-CN" altLang="en-US" sz="2000" b="1" i="0" u="none" strike="noStrike" kern="0" cap="none" spc="0" normalizeH="0" baseline="0" noProof="0" dirty="0">
              <a:ln w="57150">
                <a:noFill/>
              </a:ln>
              <a:gradFill>
                <a:gsLst>
                  <a:gs pos="0">
                    <a:srgbClr val="E0F0FE"/>
                  </a:gs>
                  <a:gs pos="57000">
                    <a:prstClr val="white"/>
                  </a:gs>
                  <a:gs pos="100000">
                    <a:srgbClr val="F7E2F9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rgbClr val="4F54F3">
                    <a:alpha val="4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802657" cy="24622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微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信：</a:t>
            </a:r>
            <a:r>
              <a:rPr kumimoji="0" lang="en-US" altLang="zh-CN" sz="800" b="0" i="0" u="none" strike="noStrike" kern="0" cap="none" spc="0" normalizeH="0" baseline="0" noProof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JY1731465921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F54F3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1602011" y="2845716"/>
            <a:ext cx="2234419" cy="1520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设计爱好者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B024A12E-6B88-AD78-41B8-5CAD68BC1271}"/>
              </a:ext>
            </a:extLst>
          </p:cNvPr>
          <p:cNvSpPr/>
          <p:nvPr/>
        </p:nvSpPr>
        <p:spPr bwMode="auto">
          <a:xfrm>
            <a:off x="1647573" y="2053609"/>
            <a:ext cx="720153" cy="720153"/>
          </a:xfrm>
          <a:prstGeom prst="roundRect">
            <a:avLst>
              <a:gd name="adj" fmla="val 7409"/>
            </a:avLst>
          </a:prstGeom>
          <a:blipFill dpi="0" rotWithShape="0">
            <a:blip r:embed="rId5"/>
            <a:srcRect/>
            <a:stretch>
              <a:fillRect/>
            </a:stretch>
          </a:blipFill>
          <a:ln w="412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3775FD">
                <a:alpha val="4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24AFF7-6FF7-DBD1-18EE-FD9FC3F3D61E}"/>
              </a:ext>
            </a:extLst>
          </p:cNvPr>
          <p:cNvSpPr txBox="1"/>
          <p:nvPr/>
        </p:nvSpPr>
        <p:spPr>
          <a:xfrm>
            <a:off x="258177" y="3422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736825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 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0">
              <a:srgbClr val="ABC3FE"/>
            </a:gs>
            <a:gs pos="92000">
              <a:srgbClr val="3775FD"/>
            </a:gs>
          </a:gsLst>
          <a:lin ang="2700000" scaled="1"/>
        </a:gra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>
          <a:outerShdw blurRad="114300" dist="63500" dir="2700000" algn="tl" rotWithShape="0">
            <a:srgbClr val="3775FD">
              <a:alpha val="40000"/>
            </a:srgbClr>
          </a:outerShdw>
        </a:effec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15835</TotalTime>
  <Pages>0</Pages>
  <Words>512</Words>
  <Characters>0</Characters>
  <Application>Microsoft Office PowerPoint</Application>
  <DocSecurity>0</DocSecurity>
  <PresentationFormat>全屏显示(16:9)</PresentationFormat>
  <Lines>0</Lines>
  <Paragraphs>106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斗鱼追光体</vt:lpstr>
      <vt:lpstr>Calibri</vt:lpstr>
      <vt:lpstr>微软雅黑</vt:lpstr>
      <vt:lpstr>OPPOSans L</vt:lpstr>
      <vt:lpstr>Open Sans Extrabold</vt:lpstr>
      <vt:lpstr>Arial</vt:lpstr>
      <vt:lpstr>MiSans</vt:lpstr>
      <vt:lpstr>Arial Black</vt:lpstr>
      <vt:lpstr>优设标题黑</vt:lpstr>
      <vt:lpstr>PPT竞技场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淡雅清新毛玻璃商务风年终述职报告ppt模板</dc:title>
  <dc:creator>PPT竞技场</dc:creator>
  <cp:keywords>51PPT模板网</cp:keywords>
  <dc:description>www.51pptmoban.com</dc:description>
  <cp:lastModifiedBy>Win user</cp:lastModifiedBy>
  <cp:revision>1116</cp:revision>
  <dcterms:created xsi:type="dcterms:W3CDTF">2013-01-25T01:44:32Z</dcterms:created>
  <dcterms:modified xsi:type="dcterms:W3CDTF">2022-11-13T14:03:26Z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