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58" r:id="rId3"/>
    <p:sldId id="259" r:id="rId4"/>
    <p:sldId id="260" r:id="rId5"/>
    <p:sldId id="266" r:id="rId6"/>
    <p:sldId id="267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pos="3863">
          <p15:clr>
            <a:srgbClr val="A4A3A4"/>
          </p15:clr>
        </p15:guide>
        <p15:guide id="3" orient="horz" pos="845">
          <p15:clr>
            <a:srgbClr val="A4A3A4"/>
          </p15:clr>
        </p15:guide>
        <p15:guide id="4" orient="horz" pos="4065">
          <p15:clr>
            <a:srgbClr val="A4A3A4"/>
          </p15:clr>
        </p15:guide>
        <p15:guide id="5" pos="438">
          <p15:clr>
            <a:srgbClr val="A4A3A4"/>
          </p15:clr>
        </p15:guide>
        <p15:guide id="6" pos="7219">
          <p15:clr>
            <a:srgbClr val="A4A3A4"/>
          </p15:clr>
        </p15:guide>
        <p15:guide id="7" orient="horz" pos="2024">
          <p15:clr>
            <a:srgbClr val="A4A3A4"/>
          </p15:clr>
        </p15:guide>
        <p15:guide id="8" orient="horz" pos="41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ADB"/>
    <a:srgbClr val="E79191"/>
    <a:srgbClr val="7880E8"/>
    <a:srgbClr val="DF6F6F"/>
    <a:srgbClr val="50CDDE"/>
    <a:srgbClr val="DFF6F9"/>
    <a:srgbClr val="B5BBF9"/>
    <a:srgbClr val="FBFDFE"/>
    <a:srgbClr val="DAEFF5"/>
    <a:srgbClr val="DE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372" y="96"/>
      </p:cViewPr>
      <p:guideLst>
        <p:guide orient="horz" pos="754"/>
        <p:guide pos="3863"/>
        <p:guide orient="horz" pos="845"/>
        <p:guide orient="horz" pos="4065"/>
        <p:guide pos="438"/>
        <p:guide pos="7219"/>
        <p:guide orient="horz" pos="2024"/>
        <p:guide orient="horz" pos="41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  <c:invertIfNegative val="0"/>
          <c:cat>
            <c:strRef>
              <c:f>Sheet1!$A$2:$A$8</c:f>
              <c:strCache>
                <c:ptCount val="7"/>
                <c:pt idx="0">
                  <c:v>其它型号</c:v>
                </c:pt>
                <c:pt idx="1">
                  <c:v>B&amp;O peoplay HX</c:v>
                </c:pt>
                <c:pt idx="2">
                  <c:v>Beats Fit Pro</c:v>
                </c:pt>
                <c:pt idx="3">
                  <c:v>B&amp;O peoplay Portal</c:v>
                </c:pt>
                <c:pt idx="4">
                  <c:v>Beats Flex</c:v>
                </c:pt>
                <c:pt idx="5">
                  <c:v>B&amp;O peoplay H95</c:v>
                </c:pt>
                <c:pt idx="6">
                  <c:v>Beats Solo 3 Wireless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263263.2</c:v>
                </c:pt>
                <c:pt idx="2">
                  <c:v>263263.2</c:v>
                </c:pt>
                <c:pt idx="3">
                  <c:v>263263.2</c:v>
                </c:pt>
                <c:pt idx="4">
                  <c:v>263263.2</c:v>
                </c:pt>
                <c:pt idx="5">
                  <c:v>263263.2</c:v>
                </c:pt>
                <c:pt idx="6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E2-4513-B95D-F907143821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总支出2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DE2-4513-B95D-F907143821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DE2-4513-B95D-F9071438216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DE2-4513-B95D-F9071438216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DE2-4513-B95D-F90714382161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DE2-4513-B95D-F90714382161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DDE2-4513-B95D-F90714382161}"/>
              </c:ext>
            </c:extLst>
          </c:dPt>
          <c:dLbls>
            <c:numFmt formatCode="0.00_);[Red]\(0.00\)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其它型号</c:v>
                </c:pt>
                <c:pt idx="1">
                  <c:v>B&amp;O peoplay HX</c:v>
                </c:pt>
                <c:pt idx="2">
                  <c:v>Beats Fit Pro</c:v>
                </c:pt>
                <c:pt idx="3">
                  <c:v>B&amp;O peoplay Portal</c:v>
                </c:pt>
                <c:pt idx="4">
                  <c:v>Beats Flex</c:v>
                </c:pt>
                <c:pt idx="5">
                  <c:v>B&amp;O peoplay H95</c:v>
                </c:pt>
                <c:pt idx="6">
                  <c:v>Beats Solo 3 Wireless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181514.21</c:v>
                </c:pt>
                <c:pt idx="1">
                  <c:v>74511.22</c:v>
                </c:pt>
                <c:pt idx="2">
                  <c:v>75412.210000000006</c:v>
                </c:pt>
                <c:pt idx="3">
                  <c:v>91514.21</c:v>
                </c:pt>
                <c:pt idx="4">
                  <c:v>122415.5</c:v>
                </c:pt>
                <c:pt idx="5">
                  <c:v>134641.51999999999</c:v>
                </c:pt>
                <c:pt idx="6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DE2-4513-B95D-F907143821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358252848"/>
        <c:axId val="1358252192"/>
      </c:barChart>
      <c:catAx>
        <c:axId val="1358252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n-cs"/>
              </a:defRPr>
            </a:pPr>
            <a:endParaRPr lang="zh-CN"/>
          </a:p>
        </c:txPr>
        <c:crossAx val="1358252192"/>
        <c:crosses val="autoZero"/>
        <c:auto val="1"/>
        <c:lblAlgn val="ctr"/>
        <c:lblOffset val="100"/>
        <c:noMultiLvlLbl val="0"/>
      </c:catAx>
      <c:valAx>
        <c:axId val="1358252192"/>
        <c:scaling>
          <c:orientation val="minMax"/>
        </c:scaling>
        <c:delete val="1"/>
        <c:axPos val="b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135825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  <c:invertIfNegative val="0"/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124511.22</c:v>
                </c:pt>
                <c:pt idx="1">
                  <c:v>124511.22</c:v>
                </c:pt>
                <c:pt idx="2">
                  <c:v>124511.22</c:v>
                </c:pt>
                <c:pt idx="3">
                  <c:v>124511.22</c:v>
                </c:pt>
                <c:pt idx="4">
                  <c:v>124511.22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3E-41DF-B913-7B5145E636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83E-41DF-B913-7B5145E6362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83E-41DF-B913-7B5145E6362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83E-41DF-B913-7B5145E6362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83E-41DF-B913-7B5145E6362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483E-41DF-B913-7B5145E63629}"/>
              </c:ext>
            </c:extLst>
          </c:dPt>
          <c:dLbls>
            <c:dLbl>
              <c:idx val="0"/>
              <c:layout>
                <c:manualLayout>
                  <c:x val="7.4442014349107494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83E-41DF-B913-7B5145E63629}"/>
                </c:ext>
              </c:extLst>
            </c:dLbl>
            <c:dLbl>
              <c:idx val="1"/>
              <c:layout>
                <c:manualLayout>
                  <c:x val="7.1310485931775401E-3"/>
                  <c:y val="-1.1442748751384399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83E-41DF-B913-7B5145E636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2024.21</c:v>
                </c:pt>
                <c:pt idx="1">
                  <c:v>13514.21</c:v>
                </c:pt>
                <c:pt idx="2">
                  <c:v>32415.35</c:v>
                </c:pt>
                <c:pt idx="3">
                  <c:v>65412.21</c:v>
                </c:pt>
                <c:pt idx="4">
                  <c:v>84641.52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83E-41DF-B913-7B5145E636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358252848"/>
        <c:axId val="1358252192"/>
      </c:barChart>
      <c:catAx>
        <c:axId val="1358252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+mn-cs"/>
              </a:defRPr>
            </a:pPr>
            <a:endParaRPr lang="zh-CN"/>
          </a:p>
        </c:txPr>
        <c:crossAx val="1358252192"/>
        <c:crosses val="autoZero"/>
        <c:auto val="1"/>
        <c:lblAlgn val="ctr"/>
        <c:lblOffset val="100"/>
        <c:noMultiLvlLbl val="0"/>
      </c:catAx>
      <c:valAx>
        <c:axId val="1358252192"/>
        <c:scaling>
          <c:orientation val="minMax"/>
        </c:scaling>
        <c:delete val="1"/>
        <c:axPos val="b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135825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70C98-532C-420F-AFD8-FB45184BA591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C782E-2A03-4EC3-91AC-2CA25734AA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13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8C782E-2A03-4EC3-91AC-2CA25734AA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730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8C782E-2A03-4EC3-91AC-2CA25734AA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8C782E-2A03-4EC3-91AC-2CA25734AA0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976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8C782E-2A03-4EC3-91AC-2CA25734AA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50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8C782E-2A03-4EC3-91AC-2CA25734AA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77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8C782E-2A03-4EC3-91AC-2CA25734AA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029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86D1A-0311-4B12-9070-E7F5BEC14527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5B5D-7159-4BB6-BD5F-81BEF7D0F7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63B012-6367-2B51-0C5A-DD80A1709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4AA720-E6B3-FA59-E826-AF0B83A42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86D1A-0311-4B12-9070-E7F5BEC14527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F166A9E-6E77-356F-F7F6-0FAE5A3C4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1CA6534-F743-0AFF-956D-8AEC8062B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5B5D-7159-4BB6-BD5F-81BEF7D0F7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311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86D1A-0311-4B12-9070-E7F5BEC14527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85B5D-7159-4BB6-BD5F-81BEF7D0F7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microsoft.com/office/2007/relationships/hdphoto" Target="../media/hdphoto1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11" Type="http://schemas.microsoft.com/office/2007/relationships/hdphoto" Target="../media/hdphoto3.wdp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9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6.xml"/><Relationship Id="rId7" Type="http://schemas.microsoft.com/office/2007/relationships/hdphoto" Target="../media/hdphoto4.wdp"/><Relationship Id="rId2" Type="http://schemas.openxmlformats.org/officeDocument/2006/relationships/tags" Target="../tags/tag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chart" Target="../charts/char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microsoft.com/office/2007/relationships/hdphoto" Target="../media/hdphoto4.wdp"/><Relationship Id="rId5" Type="http://schemas.openxmlformats.org/officeDocument/2006/relationships/image" Target="../media/image4.png"/><Relationship Id="rId10" Type="http://schemas.openxmlformats.org/officeDocument/2006/relationships/chart" Target="../charts/chart2.xml"/><Relationship Id="rId4" Type="http://schemas.openxmlformats.org/officeDocument/2006/relationships/notesSlide" Target="../notesSlides/notesSlide3.xml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12" Type="http://schemas.microsoft.com/office/2007/relationships/hdphoto" Target="../media/hdphoto7.wdp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microsoft.com/office/2007/relationships/hdphoto" Target="../media/hdphoto4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6.wdp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8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rgbClr val="E9F8FB"/>
            </a:gs>
            <a:gs pos="0">
              <a:schemeClr val="bg1"/>
            </a:gs>
            <a:gs pos="100000">
              <a:schemeClr val="accent3">
                <a:lumMod val="15000"/>
                <a:lumOff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2229" y="3050919"/>
            <a:ext cx="66475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accent1"/>
                </a:solidFill>
                <a:effectLst>
                  <a:outerShdw blurRad="381000" dist="635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年终述职</a:t>
            </a:r>
            <a:r>
              <a:rPr lang="zh-CN" altLang="en-US" sz="8000" dirty="0">
                <a:solidFill>
                  <a:schemeClr val="accent2"/>
                </a:solidFill>
                <a:effectLst>
                  <a:outerShdw blurRad="381000" dist="63500" dir="27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</a:rPr>
              <a:t>报告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3921676" y="599110"/>
            <a:ext cx="4351468" cy="2759510"/>
            <a:chOff x="3051107" y="473051"/>
            <a:chExt cx="6092605" cy="38636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3408" y="473051"/>
              <a:ext cx="4550308" cy="3863662"/>
            </a:xfrm>
            <a:prstGeom prst="rect">
              <a:avLst/>
            </a:prstGeom>
          </p:spPr>
        </p:pic>
        <p:sp>
          <p:nvSpPr>
            <p:cNvPr id="31" name="PA-任意多边形 30"/>
            <p:cNvSpPr/>
            <p:nvPr>
              <p:custDataLst>
                <p:tags r:id="rId3"/>
              </p:custDataLst>
            </p:nvPr>
          </p:nvSpPr>
          <p:spPr>
            <a:xfrm>
              <a:off x="3051107" y="924225"/>
              <a:ext cx="6092605" cy="2206158"/>
            </a:xfrm>
            <a:custGeom>
              <a:avLst/>
              <a:gdLst/>
              <a:ahLst/>
              <a:cxnLst/>
              <a:rect l="l" t="t" r="r" b="b"/>
              <a:pathLst>
                <a:path w="6092605" h="2206158">
                  <a:moveTo>
                    <a:pt x="2261514" y="339752"/>
                  </a:moveTo>
                  <a:cubicBezTo>
                    <a:pt x="2166561" y="339752"/>
                    <a:pt x="2096830" y="367693"/>
                    <a:pt x="2052322" y="423577"/>
                  </a:cubicBezTo>
                  <a:cubicBezTo>
                    <a:pt x="2007813" y="479460"/>
                    <a:pt x="1985558" y="559824"/>
                    <a:pt x="1985558" y="664667"/>
                  </a:cubicBezTo>
                  <a:lnTo>
                    <a:pt x="1985558" y="1541492"/>
                  </a:lnTo>
                  <a:cubicBezTo>
                    <a:pt x="1985558" y="1646335"/>
                    <a:pt x="2008060" y="1726699"/>
                    <a:pt x="2053063" y="1782582"/>
                  </a:cubicBezTo>
                  <a:cubicBezTo>
                    <a:pt x="2098067" y="1838466"/>
                    <a:pt x="2167550" y="1866407"/>
                    <a:pt x="2261514" y="1866407"/>
                  </a:cubicBezTo>
                  <a:cubicBezTo>
                    <a:pt x="2356466" y="1866407"/>
                    <a:pt x="2426196" y="1838466"/>
                    <a:pt x="2470705" y="1782582"/>
                  </a:cubicBezTo>
                  <a:cubicBezTo>
                    <a:pt x="2515214" y="1726699"/>
                    <a:pt x="2537469" y="1646335"/>
                    <a:pt x="2537469" y="1541492"/>
                  </a:cubicBezTo>
                  <a:lnTo>
                    <a:pt x="2537469" y="664667"/>
                  </a:lnTo>
                  <a:cubicBezTo>
                    <a:pt x="2537469" y="559824"/>
                    <a:pt x="2515214" y="479460"/>
                    <a:pt x="2470705" y="423577"/>
                  </a:cubicBezTo>
                  <a:cubicBezTo>
                    <a:pt x="2426196" y="367693"/>
                    <a:pt x="2356466" y="339752"/>
                    <a:pt x="2261514" y="339752"/>
                  </a:cubicBezTo>
                  <a:close/>
                  <a:moveTo>
                    <a:pt x="5457611" y="4451"/>
                  </a:moveTo>
                  <a:cubicBezTo>
                    <a:pt x="5589161" y="4451"/>
                    <a:pt x="5701669" y="26458"/>
                    <a:pt x="5795137" y="70473"/>
                  </a:cubicBezTo>
                  <a:cubicBezTo>
                    <a:pt x="5888606" y="114487"/>
                    <a:pt x="5959573" y="178530"/>
                    <a:pt x="6008038" y="262603"/>
                  </a:cubicBezTo>
                  <a:cubicBezTo>
                    <a:pt x="6056503" y="346675"/>
                    <a:pt x="6080736" y="448057"/>
                    <a:pt x="6080736" y="566747"/>
                  </a:cubicBezTo>
                  <a:lnTo>
                    <a:pt x="6080736" y="568231"/>
                  </a:lnTo>
                  <a:cubicBezTo>
                    <a:pt x="6080736" y="655270"/>
                    <a:pt x="6064416" y="743546"/>
                    <a:pt x="6031777" y="833059"/>
                  </a:cubicBezTo>
                  <a:cubicBezTo>
                    <a:pt x="5999137" y="922571"/>
                    <a:pt x="5953144" y="1006396"/>
                    <a:pt x="5893799" y="1084534"/>
                  </a:cubicBezTo>
                  <a:lnTo>
                    <a:pt x="5316667" y="1844153"/>
                  </a:lnTo>
                  <a:lnTo>
                    <a:pt x="6092605" y="1844153"/>
                  </a:lnTo>
                  <a:lnTo>
                    <a:pt x="6092605" y="2183904"/>
                  </a:lnTo>
                  <a:lnTo>
                    <a:pt x="4846356" y="2183904"/>
                  </a:lnTo>
                  <a:lnTo>
                    <a:pt x="4846356" y="1869374"/>
                  </a:lnTo>
                  <a:lnTo>
                    <a:pt x="5592621" y="881277"/>
                  </a:lnTo>
                  <a:cubicBezTo>
                    <a:pt x="5631196" y="830833"/>
                    <a:pt x="5661117" y="778659"/>
                    <a:pt x="5682381" y="724754"/>
                  </a:cubicBezTo>
                  <a:cubicBezTo>
                    <a:pt x="5703647" y="670848"/>
                    <a:pt x="5714279" y="620652"/>
                    <a:pt x="5714279" y="574165"/>
                  </a:cubicBezTo>
                  <a:lnTo>
                    <a:pt x="5714279" y="571198"/>
                  </a:lnTo>
                  <a:cubicBezTo>
                    <a:pt x="5714279" y="498995"/>
                    <a:pt x="5692273" y="443111"/>
                    <a:pt x="5648258" y="403548"/>
                  </a:cubicBezTo>
                  <a:cubicBezTo>
                    <a:pt x="5604243" y="363984"/>
                    <a:pt x="5541684" y="344203"/>
                    <a:pt x="5460579" y="344203"/>
                  </a:cubicBezTo>
                  <a:cubicBezTo>
                    <a:pt x="5383430" y="344203"/>
                    <a:pt x="5320871" y="368188"/>
                    <a:pt x="5272900" y="416159"/>
                  </a:cubicBezTo>
                  <a:cubicBezTo>
                    <a:pt x="5224929" y="464129"/>
                    <a:pt x="5195504" y="532129"/>
                    <a:pt x="5184624" y="620158"/>
                  </a:cubicBezTo>
                  <a:lnTo>
                    <a:pt x="5184624" y="621641"/>
                  </a:lnTo>
                  <a:lnTo>
                    <a:pt x="4819651" y="621641"/>
                  </a:lnTo>
                  <a:lnTo>
                    <a:pt x="4819651" y="620158"/>
                  </a:lnTo>
                  <a:cubicBezTo>
                    <a:pt x="4833498" y="490587"/>
                    <a:pt x="4868116" y="379810"/>
                    <a:pt x="4923505" y="287825"/>
                  </a:cubicBezTo>
                  <a:cubicBezTo>
                    <a:pt x="4978894" y="195839"/>
                    <a:pt x="5052086" y="125614"/>
                    <a:pt x="5143082" y="77149"/>
                  </a:cubicBezTo>
                  <a:cubicBezTo>
                    <a:pt x="5234078" y="28684"/>
                    <a:pt x="5338921" y="4451"/>
                    <a:pt x="5457611" y="4451"/>
                  </a:cubicBezTo>
                  <a:close/>
                  <a:moveTo>
                    <a:pt x="3885986" y="4451"/>
                  </a:moveTo>
                  <a:cubicBezTo>
                    <a:pt x="4017535" y="4451"/>
                    <a:pt x="4130044" y="26458"/>
                    <a:pt x="4223512" y="70473"/>
                  </a:cubicBezTo>
                  <a:cubicBezTo>
                    <a:pt x="4316981" y="114487"/>
                    <a:pt x="4387948" y="178530"/>
                    <a:pt x="4436413" y="262603"/>
                  </a:cubicBezTo>
                  <a:cubicBezTo>
                    <a:pt x="4484878" y="346675"/>
                    <a:pt x="4509111" y="448057"/>
                    <a:pt x="4509111" y="566747"/>
                  </a:cubicBezTo>
                  <a:lnTo>
                    <a:pt x="4509111" y="568231"/>
                  </a:lnTo>
                  <a:cubicBezTo>
                    <a:pt x="4509111" y="655270"/>
                    <a:pt x="4492791" y="743546"/>
                    <a:pt x="4460151" y="833059"/>
                  </a:cubicBezTo>
                  <a:cubicBezTo>
                    <a:pt x="4427511" y="922571"/>
                    <a:pt x="4381519" y="1006396"/>
                    <a:pt x="4322174" y="1084534"/>
                  </a:cubicBezTo>
                  <a:lnTo>
                    <a:pt x="3745041" y="1844153"/>
                  </a:lnTo>
                  <a:lnTo>
                    <a:pt x="4520980" y="1844153"/>
                  </a:lnTo>
                  <a:lnTo>
                    <a:pt x="4520980" y="2183904"/>
                  </a:lnTo>
                  <a:lnTo>
                    <a:pt x="3274730" y="2183904"/>
                  </a:lnTo>
                  <a:lnTo>
                    <a:pt x="3274730" y="1869374"/>
                  </a:lnTo>
                  <a:lnTo>
                    <a:pt x="4020997" y="881277"/>
                  </a:lnTo>
                  <a:cubicBezTo>
                    <a:pt x="4059571" y="830833"/>
                    <a:pt x="4089491" y="778659"/>
                    <a:pt x="4110756" y="724754"/>
                  </a:cubicBezTo>
                  <a:cubicBezTo>
                    <a:pt x="4132022" y="670848"/>
                    <a:pt x="4142654" y="620652"/>
                    <a:pt x="4142654" y="574165"/>
                  </a:cubicBezTo>
                  <a:lnTo>
                    <a:pt x="4142654" y="571198"/>
                  </a:lnTo>
                  <a:cubicBezTo>
                    <a:pt x="4142654" y="498995"/>
                    <a:pt x="4120647" y="443111"/>
                    <a:pt x="4076633" y="403548"/>
                  </a:cubicBezTo>
                  <a:cubicBezTo>
                    <a:pt x="4032618" y="363984"/>
                    <a:pt x="3970059" y="344203"/>
                    <a:pt x="3888953" y="344203"/>
                  </a:cubicBezTo>
                  <a:cubicBezTo>
                    <a:pt x="3811805" y="344203"/>
                    <a:pt x="3749245" y="368188"/>
                    <a:pt x="3701274" y="416159"/>
                  </a:cubicBezTo>
                  <a:cubicBezTo>
                    <a:pt x="3653303" y="464129"/>
                    <a:pt x="3623878" y="532129"/>
                    <a:pt x="3612998" y="620158"/>
                  </a:cubicBezTo>
                  <a:lnTo>
                    <a:pt x="3612998" y="621641"/>
                  </a:lnTo>
                  <a:lnTo>
                    <a:pt x="3248025" y="621641"/>
                  </a:lnTo>
                  <a:lnTo>
                    <a:pt x="3248025" y="620158"/>
                  </a:lnTo>
                  <a:cubicBezTo>
                    <a:pt x="3261872" y="490587"/>
                    <a:pt x="3296490" y="379810"/>
                    <a:pt x="3351879" y="287825"/>
                  </a:cubicBezTo>
                  <a:cubicBezTo>
                    <a:pt x="3407268" y="195839"/>
                    <a:pt x="3480460" y="125614"/>
                    <a:pt x="3571457" y="77149"/>
                  </a:cubicBezTo>
                  <a:cubicBezTo>
                    <a:pt x="3662452" y="28684"/>
                    <a:pt x="3767296" y="4451"/>
                    <a:pt x="3885986" y="4451"/>
                  </a:cubicBezTo>
                  <a:close/>
                  <a:moveTo>
                    <a:pt x="637961" y="4451"/>
                  </a:moveTo>
                  <a:cubicBezTo>
                    <a:pt x="769510" y="4451"/>
                    <a:pt x="882019" y="26458"/>
                    <a:pt x="975487" y="70473"/>
                  </a:cubicBezTo>
                  <a:cubicBezTo>
                    <a:pt x="1068956" y="114487"/>
                    <a:pt x="1139923" y="178530"/>
                    <a:pt x="1188388" y="262603"/>
                  </a:cubicBezTo>
                  <a:cubicBezTo>
                    <a:pt x="1236854" y="346675"/>
                    <a:pt x="1261086" y="448057"/>
                    <a:pt x="1261086" y="566747"/>
                  </a:cubicBezTo>
                  <a:lnTo>
                    <a:pt x="1261086" y="568231"/>
                  </a:lnTo>
                  <a:cubicBezTo>
                    <a:pt x="1261086" y="655270"/>
                    <a:pt x="1244766" y="743546"/>
                    <a:pt x="1212126" y="833059"/>
                  </a:cubicBezTo>
                  <a:cubicBezTo>
                    <a:pt x="1179486" y="922571"/>
                    <a:pt x="1133494" y="1006396"/>
                    <a:pt x="1074149" y="1084534"/>
                  </a:cubicBezTo>
                  <a:lnTo>
                    <a:pt x="497016" y="1844153"/>
                  </a:lnTo>
                  <a:lnTo>
                    <a:pt x="1272955" y="1844153"/>
                  </a:lnTo>
                  <a:lnTo>
                    <a:pt x="1272955" y="2183904"/>
                  </a:lnTo>
                  <a:lnTo>
                    <a:pt x="26706" y="2183904"/>
                  </a:lnTo>
                  <a:lnTo>
                    <a:pt x="26706" y="1869374"/>
                  </a:lnTo>
                  <a:lnTo>
                    <a:pt x="772972" y="881277"/>
                  </a:lnTo>
                  <a:cubicBezTo>
                    <a:pt x="811546" y="830833"/>
                    <a:pt x="841466" y="778659"/>
                    <a:pt x="862731" y="724754"/>
                  </a:cubicBezTo>
                  <a:cubicBezTo>
                    <a:pt x="883997" y="670848"/>
                    <a:pt x="894629" y="620652"/>
                    <a:pt x="894629" y="574165"/>
                  </a:cubicBezTo>
                  <a:lnTo>
                    <a:pt x="894629" y="571198"/>
                  </a:lnTo>
                  <a:cubicBezTo>
                    <a:pt x="894629" y="498995"/>
                    <a:pt x="872622" y="443111"/>
                    <a:pt x="828608" y="403548"/>
                  </a:cubicBezTo>
                  <a:cubicBezTo>
                    <a:pt x="784593" y="363984"/>
                    <a:pt x="722034" y="344203"/>
                    <a:pt x="640929" y="344203"/>
                  </a:cubicBezTo>
                  <a:cubicBezTo>
                    <a:pt x="563780" y="344203"/>
                    <a:pt x="501220" y="368188"/>
                    <a:pt x="453250" y="416159"/>
                  </a:cubicBezTo>
                  <a:cubicBezTo>
                    <a:pt x="405279" y="464129"/>
                    <a:pt x="375853" y="532129"/>
                    <a:pt x="364974" y="620158"/>
                  </a:cubicBezTo>
                  <a:lnTo>
                    <a:pt x="364974" y="621641"/>
                  </a:lnTo>
                  <a:lnTo>
                    <a:pt x="0" y="621641"/>
                  </a:lnTo>
                  <a:lnTo>
                    <a:pt x="0" y="620158"/>
                  </a:lnTo>
                  <a:cubicBezTo>
                    <a:pt x="13848" y="490587"/>
                    <a:pt x="48466" y="379810"/>
                    <a:pt x="103854" y="287825"/>
                  </a:cubicBezTo>
                  <a:cubicBezTo>
                    <a:pt x="159243" y="195839"/>
                    <a:pt x="232436" y="125614"/>
                    <a:pt x="323432" y="77149"/>
                  </a:cubicBezTo>
                  <a:cubicBezTo>
                    <a:pt x="414428" y="28684"/>
                    <a:pt x="519271" y="4451"/>
                    <a:pt x="637961" y="4451"/>
                  </a:cubicBezTo>
                  <a:close/>
                  <a:moveTo>
                    <a:pt x="2261514" y="0"/>
                  </a:moveTo>
                  <a:cubicBezTo>
                    <a:pt x="2468232" y="0"/>
                    <a:pt x="2625003" y="53411"/>
                    <a:pt x="2731824" y="160232"/>
                  </a:cubicBezTo>
                  <a:cubicBezTo>
                    <a:pt x="2838645" y="267054"/>
                    <a:pt x="2892056" y="417889"/>
                    <a:pt x="2892056" y="612740"/>
                  </a:cubicBezTo>
                  <a:lnTo>
                    <a:pt x="2892056" y="1593419"/>
                  </a:lnTo>
                  <a:cubicBezTo>
                    <a:pt x="2892056" y="1787280"/>
                    <a:pt x="2838398" y="1937869"/>
                    <a:pt x="2731082" y="2045185"/>
                  </a:cubicBezTo>
                  <a:cubicBezTo>
                    <a:pt x="2623766" y="2152501"/>
                    <a:pt x="2467243" y="2206158"/>
                    <a:pt x="2261514" y="2206158"/>
                  </a:cubicBezTo>
                  <a:cubicBezTo>
                    <a:pt x="2055783" y="2206158"/>
                    <a:pt x="1899260" y="2152006"/>
                    <a:pt x="1791944" y="2043701"/>
                  </a:cubicBezTo>
                  <a:cubicBezTo>
                    <a:pt x="1684629" y="1935396"/>
                    <a:pt x="1630971" y="1785302"/>
                    <a:pt x="1630971" y="1593419"/>
                  </a:cubicBezTo>
                  <a:lnTo>
                    <a:pt x="1630971" y="612740"/>
                  </a:lnTo>
                  <a:cubicBezTo>
                    <a:pt x="1630971" y="418879"/>
                    <a:pt x="1684876" y="268290"/>
                    <a:pt x="1792686" y="160974"/>
                  </a:cubicBezTo>
                  <a:cubicBezTo>
                    <a:pt x="1900497" y="53658"/>
                    <a:pt x="2056772" y="0"/>
                    <a:pt x="2261514" y="0"/>
                  </a:cubicBez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3900" dirty="0">
                <a:ln w="6350">
                  <a:noFill/>
                </a:ln>
                <a:solidFill>
                  <a:schemeClr val="accent1"/>
                </a:solidFill>
                <a:latin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8857" y="849659"/>
              <a:ext cx="699181" cy="78377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03408" y="2330115"/>
              <a:ext cx="1981278" cy="1611087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631529" y="5474568"/>
            <a:ext cx="1049080" cy="22423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12" name="Rectangle 3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Rectangle 3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4139" y="5935579"/>
            <a:ext cx="2339978" cy="330974"/>
            <a:chOff x="736597" y="5400148"/>
            <a:chExt cx="2339978" cy="330974"/>
          </a:xfrm>
        </p:grpSpPr>
        <p:sp>
          <p:nvSpPr>
            <p:cNvPr id="18" name="矩形 17"/>
            <p:cNvSpPr/>
            <p:nvPr/>
          </p:nvSpPr>
          <p:spPr>
            <a:xfrm>
              <a:off x="1822207" y="5407515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数码产品部</a:t>
              </a:r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736597" y="5400148"/>
              <a:ext cx="901703" cy="330974"/>
            </a:xfrm>
            <a:prstGeom prst="roundRect">
              <a:avLst>
                <a:gd name="adj" fmla="val 18949"/>
              </a:avLst>
            </a:prstGeom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816287" y="540751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孙逸洋</a:t>
              </a: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1553971" y="5400148"/>
              <a:ext cx="1522604" cy="330974"/>
            </a:xfrm>
            <a:prstGeom prst="roundRect">
              <a:avLst>
                <a:gd name="adj" fmla="val 18949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71813" y="3649286"/>
            <a:ext cx="9448374" cy="0"/>
            <a:chOff x="1325044" y="4404027"/>
            <a:chExt cx="9448374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9666513" y="4404027"/>
              <a:ext cx="1106905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325044" y="4404027"/>
              <a:ext cx="1106905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2835910" y="4203364"/>
            <a:ext cx="6473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ANNUAL DEBRIEFING REPORT OF 2022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rgbClr val="E9F8FB"/>
            </a:gs>
            <a:gs pos="0">
              <a:schemeClr val="bg1"/>
            </a:gs>
            <a:gs pos="100000">
              <a:schemeClr val="accent3">
                <a:lumMod val="15000"/>
                <a:lumOff val="85000"/>
              </a:schemeClr>
            </a:gs>
          </a:gsLst>
          <a:lin ang="4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419124" y="1334840"/>
            <a:ext cx="2583298" cy="403057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187724" y="1334840"/>
            <a:ext cx="2583298" cy="403057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956324" y="1334840"/>
            <a:ext cx="2583298" cy="403057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52379" y="1334840"/>
            <a:ext cx="2583298" cy="403057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V="1">
            <a:off x="3419124" y="5376041"/>
            <a:ext cx="2583298" cy="117983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flipV="1">
            <a:off x="6187724" y="5376041"/>
            <a:ext cx="2583298" cy="117983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V="1">
            <a:off x="8956324" y="5376041"/>
            <a:ext cx="2583298" cy="117983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V="1">
            <a:off x="652379" y="5376041"/>
            <a:ext cx="2583298" cy="117983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/>
          <p:cNvSpPr/>
          <p:nvPr/>
        </p:nvSpPr>
        <p:spPr>
          <a:xfrm>
            <a:off x="652379" y="5352715"/>
            <a:ext cx="2583298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/>
        </p:nvSpPr>
        <p:spPr>
          <a:xfrm>
            <a:off x="3419124" y="5352715"/>
            <a:ext cx="2583298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/>
          <p:cNvSpPr/>
          <p:nvPr/>
        </p:nvSpPr>
        <p:spPr>
          <a:xfrm>
            <a:off x="6185869" y="5352715"/>
            <a:ext cx="2583298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8952614" y="5352715"/>
            <a:ext cx="2583298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367889" y="1371127"/>
            <a:ext cx="1152276" cy="115227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17500" dist="38100" dir="5400000" algn="t" rotWithShape="0">
              <a:schemeClr val="accent1">
                <a:lumMod val="50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/>
          <p:cNvSpPr/>
          <p:nvPr/>
        </p:nvSpPr>
        <p:spPr>
          <a:xfrm rot="19800000">
            <a:off x="1610130" y="1611684"/>
            <a:ext cx="585603" cy="585603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0">
                <a:srgbClr val="DEF9FA"/>
              </a:gs>
              <a:gs pos="60000">
                <a:srgbClr val="7A89E9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/>
          <p:cNvSpPr/>
          <p:nvPr/>
        </p:nvSpPr>
        <p:spPr>
          <a:xfrm>
            <a:off x="1690355" y="1674693"/>
            <a:ext cx="585603" cy="585603"/>
          </a:xfrm>
          <a:prstGeom prst="roundRect">
            <a:avLst>
              <a:gd name="adj" fmla="val 19102"/>
            </a:avLst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134634" y="1371127"/>
            <a:ext cx="1152276" cy="115227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17500" dist="38100" dir="5400000" algn="t" rotWithShape="0">
              <a:schemeClr val="accent1">
                <a:lumMod val="50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/>
          <p:cNvSpPr/>
          <p:nvPr/>
        </p:nvSpPr>
        <p:spPr>
          <a:xfrm rot="19800000">
            <a:off x="4376875" y="1611684"/>
            <a:ext cx="585603" cy="585603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0">
                <a:srgbClr val="DEF9FA"/>
              </a:gs>
              <a:gs pos="60000">
                <a:srgbClr val="7A89E9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: 圆角 72"/>
          <p:cNvSpPr/>
          <p:nvPr/>
        </p:nvSpPr>
        <p:spPr>
          <a:xfrm>
            <a:off x="4457100" y="1674693"/>
            <a:ext cx="585603" cy="585603"/>
          </a:xfrm>
          <a:prstGeom prst="roundRect">
            <a:avLst>
              <a:gd name="adj" fmla="val 19102"/>
            </a:avLst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901379" y="1371127"/>
            <a:ext cx="1152276" cy="115227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17500" dist="38100" dir="5400000" algn="t" rotWithShape="0">
              <a:schemeClr val="accent1">
                <a:lumMod val="50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角 76"/>
          <p:cNvSpPr/>
          <p:nvPr/>
        </p:nvSpPr>
        <p:spPr>
          <a:xfrm rot="19800000">
            <a:off x="7143620" y="1611684"/>
            <a:ext cx="585603" cy="585603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0">
                <a:srgbClr val="DEF9FA"/>
              </a:gs>
              <a:gs pos="60000">
                <a:srgbClr val="7A89E9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/>
          <p:cNvSpPr/>
          <p:nvPr/>
        </p:nvSpPr>
        <p:spPr>
          <a:xfrm>
            <a:off x="7223845" y="1674693"/>
            <a:ext cx="585603" cy="585603"/>
          </a:xfrm>
          <a:prstGeom prst="roundRect">
            <a:avLst>
              <a:gd name="adj" fmla="val 19102"/>
            </a:avLst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9668124" y="1371127"/>
            <a:ext cx="1152276" cy="115227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17500" dist="38100" dir="5400000" algn="t" rotWithShape="0">
              <a:schemeClr val="accent1">
                <a:lumMod val="50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/>
          <p:cNvSpPr/>
          <p:nvPr/>
        </p:nvSpPr>
        <p:spPr>
          <a:xfrm rot="19800000">
            <a:off x="9910365" y="1611684"/>
            <a:ext cx="585603" cy="585603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0">
                <a:srgbClr val="DEF9FA"/>
              </a:gs>
              <a:gs pos="60000">
                <a:srgbClr val="7A89E9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: 圆角 82"/>
          <p:cNvSpPr/>
          <p:nvPr/>
        </p:nvSpPr>
        <p:spPr>
          <a:xfrm>
            <a:off x="9990590" y="1674693"/>
            <a:ext cx="585603" cy="585603"/>
          </a:xfrm>
          <a:prstGeom prst="roundRect">
            <a:avLst>
              <a:gd name="adj" fmla="val 19102"/>
            </a:avLst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694544" y="2692288"/>
            <a:ext cx="1569661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新站搭建优化</a:t>
            </a:r>
          </a:p>
        </p:txBody>
      </p:sp>
      <p:sp>
        <p:nvSpPr>
          <p:cNvPr id="86" name="矩形 85"/>
          <p:cNvSpPr/>
          <p:nvPr/>
        </p:nvSpPr>
        <p:spPr>
          <a:xfrm>
            <a:off x="6395323" y="3227011"/>
            <a:ext cx="2168101" cy="1750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项目组网站被降权后，开始搭建新站，在新站上线前，进行关键词和网站框架的选择，导致网站的排名不断波动，项目组及时优化新站细节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259368" y="5601153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不足之处</a:t>
            </a:r>
          </a:p>
        </p:txBody>
      </p:sp>
      <p:sp>
        <p:nvSpPr>
          <p:cNvPr id="92" name="矩形 91"/>
          <p:cNvSpPr/>
          <p:nvPr/>
        </p:nvSpPr>
        <p:spPr>
          <a:xfrm>
            <a:off x="7027967" y="5601153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不足之处</a:t>
            </a:r>
          </a:p>
        </p:txBody>
      </p:sp>
      <p:sp>
        <p:nvSpPr>
          <p:cNvPr id="93" name="矩形 92"/>
          <p:cNvSpPr/>
          <p:nvPr/>
        </p:nvSpPr>
        <p:spPr>
          <a:xfrm>
            <a:off x="9796568" y="5601153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不足之处</a:t>
            </a:r>
          </a:p>
        </p:txBody>
      </p:sp>
      <p:sp>
        <p:nvSpPr>
          <p:cNvPr id="94" name="矩形 93"/>
          <p:cNvSpPr/>
          <p:nvPr/>
        </p:nvSpPr>
        <p:spPr>
          <a:xfrm>
            <a:off x="1492623" y="5601153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不足之处</a:t>
            </a:r>
          </a:p>
        </p:txBody>
      </p:sp>
      <p:sp>
        <p:nvSpPr>
          <p:cNvPr id="95" name="矩形 94"/>
          <p:cNvSpPr/>
          <p:nvPr/>
        </p:nvSpPr>
        <p:spPr>
          <a:xfrm>
            <a:off x="3636433" y="5856942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网站品牌宣传不到位，有一定的滞后性</a:t>
            </a:r>
          </a:p>
        </p:txBody>
      </p:sp>
      <p:sp>
        <p:nvSpPr>
          <p:cNvPr id="96" name="矩形 95"/>
          <p:cNvSpPr/>
          <p:nvPr/>
        </p:nvSpPr>
        <p:spPr>
          <a:xfrm>
            <a:off x="6412889" y="5856942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网站首页经常变动，站内内容质量不高</a:t>
            </a:r>
          </a:p>
        </p:txBody>
      </p:sp>
      <p:sp>
        <p:nvSpPr>
          <p:cNvPr id="97" name="矩形 96"/>
          <p:cNvSpPr/>
          <p:nvPr/>
        </p:nvSpPr>
        <p:spPr>
          <a:xfrm>
            <a:off x="9189345" y="5856942"/>
            <a:ext cx="2168101" cy="63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外推文章质量控制不良，外链转化率不稳定</a:t>
            </a:r>
          </a:p>
        </p:txBody>
      </p:sp>
      <p:sp>
        <p:nvSpPr>
          <p:cNvPr id="98" name="矩形 97"/>
          <p:cNvSpPr/>
          <p:nvPr/>
        </p:nvSpPr>
        <p:spPr>
          <a:xfrm>
            <a:off x="859977" y="5856942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没有和项目组各成员保持良好的沟通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7274836" y="3102227"/>
            <a:ext cx="40907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9463147" y="2692288"/>
            <a:ext cx="1569661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扩大站外宣传</a:t>
            </a:r>
          </a:p>
        </p:txBody>
      </p:sp>
      <p:sp>
        <p:nvSpPr>
          <p:cNvPr id="102" name="矩形 101"/>
          <p:cNvSpPr/>
          <p:nvPr/>
        </p:nvSpPr>
        <p:spPr>
          <a:xfrm>
            <a:off x="9163923" y="3227011"/>
            <a:ext cx="2168101" cy="1750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站外推广是作为网站与外界进行交流的窗口之一，去年下半年，外推市场开始紧缩，部门迅速反应，查找新平台，作为宣传的手段，扩大宣传渠道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10043436" y="3102227"/>
            <a:ext cx="40907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1159198" y="2692288"/>
            <a:ext cx="1569661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提升客户体验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1739491" y="3102227"/>
            <a:ext cx="40907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3925943" y="2692288"/>
            <a:ext cx="1569661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优化推广渠道</a:t>
            </a:r>
          </a:p>
        </p:txBody>
      </p:sp>
      <p:cxnSp>
        <p:nvCxnSpPr>
          <p:cNvPr id="107" name="直接连接符 106"/>
          <p:cNvCxnSpPr/>
          <p:nvPr/>
        </p:nvCxnSpPr>
        <p:spPr>
          <a:xfrm>
            <a:off x="4506236" y="3102227"/>
            <a:ext cx="40907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1778919" y="5218341"/>
            <a:ext cx="330219" cy="330219"/>
            <a:chOff x="1778919" y="5279837"/>
            <a:chExt cx="330219" cy="330219"/>
          </a:xfrm>
        </p:grpSpPr>
        <p:sp>
          <p:nvSpPr>
            <p:cNvPr id="108" name="椭圆 107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111" name="任意多边形: 形状 110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4545664" y="5218341"/>
            <a:ext cx="330219" cy="330219"/>
            <a:chOff x="1778919" y="5279837"/>
            <a:chExt cx="330219" cy="330219"/>
          </a:xfrm>
        </p:grpSpPr>
        <p:sp>
          <p:nvSpPr>
            <p:cNvPr id="115" name="椭圆 114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6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117" name="任意多边形: 形状 116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7314264" y="5218341"/>
            <a:ext cx="330219" cy="330219"/>
            <a:chOff x="1778919" y="5279837"/>
            <a:chExt cx="330219" cy="330219"/>
          </a:xfrm>
        </p:grpSpPr>
        <p:sp>
          <p:nvSpPr>
            <p:cNvPr id="120" name="椭圆 119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122" name="任意多边形: 形状 121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10082864" y="5218341"/>
            <a:ext cx="330219" cy="330219"/>
            <a:chOff x="1778919" y="5279837"/>
            <a:chExt cx="330219" cy="330219"/>
          </a:xfrm>
        </p:grpSpPr>
        <p:sp>
          <p:nvSpPr>
            <p:cNvPr id="125" name="椭圆 124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127" name="任意多边形: 形状 126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0" name="矩形 129"/>
          <p:cNvSpPr/>
          <p:nvPr/>
        </p:nvSpPr>
        <p:spPr>
          <a:xfrm>
            <a:off x="885378" y="3227011"/>
            <a:ext cx="2168101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主导部门成立客服轮岗制，做到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7X24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即时应答</a:t>
            </a:r>
          </a:p>
        </p:txBody>
      </p:sp>
      <p:grpSp>
        <p:nvGrpSpPr>
          <p:cNvPr id="403" name="组合 402"/>
          <p:cNvGrpSpPr/>
          <p:nvPr/>
        </p:nvGrpSpPr>
        <p:grpSpPr>
          <a:xfrm>
            <a:off x="1069008" y="4007947"/>
            <a:ext cx="1750041" cy="601608"/>
            <a:chOff x="1069008" y="4019311"/>
            <a:chExt cx="1750041" cy="601608"/>
          </a:xfrm>
        </p:grpSpPr>
        <p:grpSp>
          <p:nvGrpSpPr>
            <p:cNvPr id="394" name="组合 393"/>
            <p:cNvGrpSpPr/>
            <p:nvPr/>
          </p:nvGrpSpPr>
          <p:grpSpPr>
            <a:xfrm>
              <a:off x="1069008" y="4019311"/>
              <a:ext cx="1750041" cy="601608"/>
              <a:chOff x="1069008" y="4259179"/>
              <a:chExt cx="1750041" cy="601608"/>
            </a:xfrm>
          </p:grpSpPr>
          <p:grpSp>
            <p:nvGrpSpPr>
              <p:cNvPr id="392" name="组合 391"/>
              <p:cNvGrpSpPr/>
              <p:nvPr/>
            </p:nvGrpSpPr>
            <p:grpSpPr>
              <a:xfrm>
                <a:off x="1069008" y="4259179"/>
                <a:ext cx="601610" cy="601608"/>
                <a:chOff x="1033487" y="4223658"/>
                <a:chExt cx="672651" cy="672650"/>
              </a:xfrm>
            </p:grpSpPr>
            <p:sp>
              <p:nvSpPr>
                <p:cNvPr id="133" name="椭圆 132"/>
                <p:cNvSpPr/>
                <p:nvPr/>
              </p:nvSpPr>
              <p:spPr>
                <a:xfrm>
                  <a:off x="1033487" y="4223658"/>
                  <a:ext cx="672651" cy="672650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  <a:alpha val="6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0" name="弧形 389"/>
                <p:cNvSpPr/>
                <p:nvPr/>
              </p:nvSpPr>
              <p:spPr>
                <a:xfrm>
                  <a:off x="1033487" y="4223658"/>
                  <a:ext cx="672651" cy="672650"/>
                </a:xfrm>
                <a:prstGeom prst="arc">
                  <a:avLst>
                    <a:gd name="adj1" fmla="val 16200000"/>
                    <a:gd name="adj2" fmla="val 7302242"/>
                  </a:avLst>
                </a:prstGeom>
                <a:noFill/>
                <a:ln w="38100" cap="rnd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393" name="组合 392"/>
              <p:cNvGrpSpPr/>
              <p:nvPr/>
            </p:nvGrpSpPr>
            <p:grpSpPr>
              <a:xfrm>
                <a:off x="2217439" y="4259179"/>
                <a:ext cx="601610" cy="601608"/>
                <a:chOff x="2181918" y="4223658"/>
                <a:chExt cx="672651" cy="672650"/>
              </a:xfrm>
            </p:grpSpPr>
            <p:sp>
              <p:nvSpPr>
                <p:cNvPr id="134" name="椭圆 133"/>
                <p:cNvSpPr/>
                <p:nvPr/>
              </p:nvSpPr>
              <p:spPr>
                <a:xfrm>
                  <a:off x="2181918" y="4223658"/>
                  <a:ext cx="672651" cy="672650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  <a:alpha val="6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1" name="弧形 390"/>
                <p:cNvSpPr/>
                <p:nvPr/>
              </p:nvSpPr>
              <p:spPr>
                <a:xfrm>
                  <a:off x="2181918" y="4223658"/>
                  <a:ext cx="672651" cy="672650"/>
                </a:xfrm>
                <a:prstGeom prst="arc">
                  <a:avLst>
                    <a:gd name="adj1" fmla="val 16200000"/>
                    <a:gd name="adj2" fmla="val 1823829"/>
                  </a:avLst>
                </a:prstGeom>
                <a:noFill/>
                <a:ln w="38100" cap="rnd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95" name="矩形 394"/>
            <p:cNvSpPr/>
            <p:nvPr/>
          </p:nvSpPr>
          <p:spPr>
            <a:xfrm>
              <a:off x="1100217" y="4157115"/>
              <a:ext cx="5533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67S</a:t>
              </a:r>
              <a:endParaRPr lang="zh-CN" altLang="en-US" sz="1600" b="1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sp>
          <p:nvSpPr>
            <p:cNvPr id="396" name="矩形 395"/>
            <p:cNvSpPr/>
            <p:nvPr/>
          </p:nvSpPr>
          <p:spPr>
            <a:xfrm>
              <a:off x="2234482" y="4157115"/>
              <a:ext cx="5533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42S</a:t>
              </a:r>
              <a:endParaRPr lang="zh-CN" altLang="en-US" sz="1600" b="1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  <p:grpSp>
          <p:nvGrpSpPr>
            <p:cNvPr id="399" name="图形 1"/>
            <p:cNvGrpSpPr/>
            <p:nvPr/>
          </p:nvGrpSpPr>
          <p:grpSpPr>
            <a:xfrm>
              <a:off x="1778573" y="4209350"/>
              <a:ext cx="313702" cy="216906"/>
              <a:chOff x="8778523" y="3039931"/>
              <a:chExt cx="759121" cy="816165"/>
            </a:xfr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p:grpSpPr>
          <p:sp>
            <p:nvSpPr>
              <p:cNvPr id="400" name="任意多边形: 形状 399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2" name="矩形 401"/>
          <p:cNvSpPr/>
          <p:nvPr/>
        </p:nvSpPr>
        <p:spPr>
          <a:xfrm>
            <a:off x="1313086" y="4683769"/>
            <a:ext cx="12618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会话应答时间</a:t>
            </a:r>
          </a:p>
        </p:txBody>
      </p:sp>
      <p:sp>
        <p:nvSpPr>
          <p:cNvPr id="404" name="矩形 403"/>
          <p:cNvSpPr/>
          <p:nvPr/>
        </p:nvSpPr>
        <p:spPr>
          <a:xfrm>
            <a:off x="4195245" y="3245211"/>
            <a:ext cx="10310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B" panose="00020600040101010101" pitchFamily="18" charset="-122"/>
              </a:rPr>
              <a:t>对比去年同期</a:t>
            </a:r>
          </a:p>
        </p:txBody>
      </p:sp>
      <p:sp>
        <p:nvSpPr>
          <p:cNvPr id="406" name="矩形 405"/>
          <p:cNvSpPr/>
          <p:nvPr/>
        </p:nvSpPr>
        <p:spPr>
          <a:xfrm>
            <a:off x="4513443" y="3767179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PV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07" name="矩形 406"/>
          <p:cNvSpPr/>
          <p:nvPr/>
        </p:nvSpPr>
        <p:spPr>
          <a:xfrm>
            <a:off x="4143150" y="3527168"/>
            <a:ext cx="1135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10%-60%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410" name="矩形 409"/>
          <p:cNvSpPr/>
          <p:nvPr/>
        </p:nvSpPr>
        <p:spPr>
          <a:xfrm>
            <a:off x="4259367" y="430778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停留时间</a:t>
            </a:r>
          </a:p>
        </p:txBody>
      </p:sp>
      <p:sp>
        <p:nvSpPr>
          <p:cNvPr id="411" name="矩形 410"/>
          <p:cNvSpPr/>
          <p:nvPr/>
        </p:nvSpPr>
        <p:spPr>
          <a:xfrm>
            <a:off x="4434095" y="4067778"/>
            <a:ext cx="5533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34S</a:t>
            </a:r>
          </a:p>
        </p:txBody>
      </p:sp>
      <p:sp>
        <p:nvSpPr>
          <p:cNvPr id="412" name="矩形 411"/>
          <p:cNvSpPr/>
          <p:nvPr/>
        </p:nvSpPr>
        <p:spPr>
          <a:xfrm>
            <a:off x="4169599" y="489652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付费转化率</a:t>
            </a:r>
          </a:p>
        </p:txBody>
      </p:sp>
      <p:sp>
        <p:nvSpPr>
          <p:cNvPr id="413" name="矩形 412"/>
          <p:cNvSpPr/>
          <p:nvPr/>
        </p:nvSpPr>
        <p:spPr>
          <a:xfrm>
            <a:off x="4305855" y="4656516"/>
            <a:ext cx="8098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12.8%</a:t>
            </a:r>
          </a:p>
        </p:txBody>
      </p:sp>
      <p:cxnSp>
        <p:nvCxnSpPr>
          <p:cNvPr id="415" name="直接连接符 414"/>
          <p:cNvCxnSpPr/>
          <p:nvPr/>
        </p:nvCxnSpPr>
        <p:spPr>
          <a:xfrm>
            <a:off x="3729790" y="4048728"/>
            <a:ext cx="1961968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直接连接符 416"/>
          <p:cNvCxnSpPr/>
          <p:nvPr/>
        </p:nvCxnSpPr>
        <p:spPr>
          <a:xfrm>
            <a:off x="3729790" y="4630883"/>
            <a:ext cx="1961968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直接连接符 418"/>
          <p:cNvCxnSpPr/>
          <p:nvPr/>
        </p:nvCxnSpPr>
        <p:spPr>
          <a:xfrm>
            <a:off x="3729790" y="3508118"/>
            <a:ext cx="1961968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接箭头连接符 425"/>
          <p:cNvCxnSpPr/>
          <p:nvPr/>
        </p:nvCxnSpPr>
        <p:spPr>
          <a:xfrm flipV="1">
            <a:off x="5495604" y="3617913"/>
            <a:ext cx="0" cy="319087"/>
          </a:xfrm>
          <a:prstGeom prst="straightConnector1">
            <a:avLst/>
          </a:prstGeom>
          <a:ln w="12700"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直接箭头连接符 426"/>
          <p:cNvCxnSpPr/>
          <p:nvPr/>
        </p:nvCxnSpPr>
        <p:spPr>
          <a:xfrm flipV="1">
            <a:off x="5495604" y="4174743"/>
            <a:ext cx="0" cy="319087"/>
          </a:xfrm>
          <a:prstGeom prst="straightConnector1">
            <a:avLst/>
          </a:prstGeom>
          <a:ln w="12700"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直接箭头连接符 427"/>
          <p:cNvCxnSpPr/>
          <p:nvPr/>
        </p:nvCxnSpPr>
        <p:spPr>
          <a:xfrm flipV="1">
            <a:off x="5495604" y="4731573"/>
            <a:ext cx="0" cy="319087"/>
          </a:xfrm>
          <a:prstGeom prst="straightConnector1">
            <a:avLst/>
          </a:prstGeom>
          <a:ln w="12700"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文本框 428"/>
          <p:cNvSpPr txBox="1"/>
          <p:nvPr/>
        </p:nvSpPr>
        <p:spPr>
          <a:xfrm>
            <a:off x="601338" y="491854"/>
            <a:ext cx="179403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0" dist="76200" dir="2700000" algn="tl" rotWithShape="0">
                    <a:schemeClr val="accent1">
                      <a:lumMod val="50000"/>
                      <a:alpha val="35000"/>
                    </a:schemeClr>
                  </a:outerShdw>
                </a:effectLst>
                <a:latin typeface="+mj-ea"/>
                <a:ea typeface="+mj-ea"/>
              </a:rPr>
              <a:t>工作回顾</a:t>
            </a:r>
          </a:p>
        </p:txBody>
      </p:sp>
      <p:grpSp>
        <p:nvGrpSpPr>
          <p:cNvPr id="437" name="组合 436"/>
          <p:cNvGrpSpPr/>
          <p:nvPr/>
        </p:nvGrpSpPr>
        <p:grpSpPr>
          <a:xfrm>
            <a:off x="232842" y="542491"/>
            <a:ext cx="390961" cy="394589"/>
            <a:chOff x="232842" y="526616"/>
            <a:chExt cx="390961" cy="394589"/>
          </a:xfrm>
        </p:grpSpPr>
        <p:grpSp>
          <p:nvGrpSpPr>
            <p:cNvPr id="432" name="组合 431"/>
            <p:cNvGrpSpPr/>
            <p:nvPr/>
          </p:nvGrpSpPr>
          <p:grpSpPr>
            <a:xfrm>
              <a:off x="232842" y="526616"/>
              <a:ext cx="390961" cy="394589"/>
              <a:chOff x="7197782" y="119184"/>
              <a:chExt cx="611666" cy="617342"/>
            </a:xfrm>
          </p:grpSpPr>
          <p:sp>
            <p:nvSpPr>
              <p:cNvPr id="430" name="矩形: 圆角 429"/>
              <p:cNvSpPr/>
              <p:nvPr/>
            </p:nvSpPr>
            <p:spPr>
              <a:xfrm rot="19800000">
                <a:off x="7197782" y="119184"/>
                <a:ext cx="539819" cy="539818"/>
              </a:xfrm>
              <a:prstGeom prst="roundRect">
                <a:avLst>
                  <a:gd name="adj" fmla="val 19102"/>
                </a:avLst>
              </a:prstGeom>
              <a:gradFill flip="none" rotWithShape="1">
                <a:gsLst>
                  <a:gs pos="0">
                    <a:srgbClr val="DEF9FA"/>
                  </a:gs>
                  <a:gs pos="60000">
                    <a:srgbClr val="7A89E9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矩形: 圆角 430"/>
              <p:cNvSpPr/>
              <p:nvPr/>
            </p:nvSpPr>
            <p:spPr>
              <a:xfrm>
                <a:off x="7223845" y="150923"/>
                <a:ext cx="585603" cy="585603"/>
              </a:xfrm>
              <a:prstGeom prst="roundRect">
                <a:avLst>
                  <a:gd name="adj" fmla="val 19102"/>
                </a:avLst>
              </a:prstGeom>
              <a:blipFill dpi="0" rotWithShape="1">
                <a:blip r:embed="rId6" cstate="screen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>
                    <a:alpha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6" name="任意多边形: 形状 435"/>
            <p:cNvSpPr/>
            <p:nvPr/>
          </p:nvSpPr>
          <p:spPr>
            <a:xfrm flipH="1">
              <a:off x="321549" y="640844"/>
              <a:ext cx="218727" cy="167369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38" name="组合 437"/>
          <p:cNvGrpSpPr/>
          <p:nvPr/>
        </p:nvGrpSpPr>
        <p:grpSpPr>
          <a:xfrm>
            <a:off x="10186941" y="574810"/>
            <a:ext cx="1304757" cy="27888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439" name="Rectangle 3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40" name="Rectangle 3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441" name="任意多边形: 形状 440"/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442" name="矩形 441"/>
          <p:cNvSpPr/>
          <p:nvPr/>
        </p:nvSpPr>
        <p:spPr>
          <a:xfrm>
            <a:off x="2229471" y="657055"/>
            <a:ext cx="16315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effectLst>
                  <a:outerShdw blurRad="254000" dist="50800" dir="2700000" algn="tl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+mj-ea"/>
                <a:ea typeface="+mj-ea"/>
              </a:rPr>
              <a:t>WORK REVIEW</a:t>
            </a:r>
            <a:endParaRPr lang="zh-CN" altLang="en-US" sz="1600" dirty="0">
              <a:solidFill>
                <a:schemeClr val="accent1"/>
              </a:solidFill>
              <a:effectLst>
                <a:outerShdw blurRad="254000" dist="508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48" name="任意多边形: 形状 447"/>
          <p:cNvSpPr/>
          <p:nvPr/>
        </p:nvSpPr>
        <p:spPr>
          <a:xfrm>
            <a:off x="1843722" y="1814090"/>
            <a:ext cx="278868" cy="306809"/>
          </a:xfrm>
          <a:custGeom>
            <a:avLst/>
            <a:gdLst>
              <a:gd name="connsiteX0" fmla="*/ 77593 w 278868"/>
              <a:gd name="connsiteY0" fmla="*/ 188807 h 306809"/>
              <a:gd name="connsiteX1" fmla="*/ 139434 w 278868"/>
              <a:gd name="connsiteY1" fmla="*/ 218248 h 306809"/>
              <a:gd name="connsiteX2" fmla="*/ 201276 w 278868"/>
              <a:gd name="connsiteY2" fmla="*/ 188832 h 306809"/>
              <a:gd name="connsiteX3" fmla="*/ 278868 w 278868"/>
              <a:gd name="connsiteY3" fmla="*/ 281245 h 306809"/>
              <a:gd name="connsiteX4" fmla="*/ 0 w 278868"/>
              <a:gd name="connsiteY4" fmla="*/ 281245 h 306809"/>
              <a:gd name="connsiteX5" fmla="*/ 77593 w 278868"/>
              <a:gd name="connsiteY5" fmla="*/ 188807 h 306809"/>
              <a:gd name="connsiteX6" fmla="*/ 139435 w 278868"/>
              <a:gd name="connsiteY6" fmla="*/ 36612 h 306809"/>
              <a:gd name="connsiteX7" fmla="*/ 219238 w 278868"/>
              <a:gd name="connsiteY7" fmla="*/ 116416 h 306809"/>
              <a:gd name="connsiteX8" fmla="*/ 139435 w 278868"/>
              <a:gd name="connsiteY8" fmla="*/ 196219 h 306809"/>
              <a:gd name="connsiteX9" fmla="*/ 59631 w 278868"/>
              <a:gd name="connsiteY9" fmla="*/ 116416 h 306809"/>
              <a:gd name="connsiteX10" fmla="*/ 139435 w 278868"/>
              <a:gd name="connsiteY10" fmla="*/ 36612 h 306809"/>
              <a:gd name="connsiteX11" fmla="*/ 139434 w 278868"/>
              <a:gd name="connsiteY11" fmla="*/ 0 h 306809"/>
              <a:gd name="connsiteX12" fmla="*/ 249431 w 278868"/>
              <a:gd name="connsiteY12" fmla="*/ 84265 h 306809"/>
              <a:gd name="connsiteX13" fmla="*/ 270721 w 278868"/>
              <a:gd name="connsiteY13" fmla="*/ 113728 h 306809"/>
              <a:gd name="connsiteX14" fmla="*/ 244419 w 278868"/>
              <a:gd name="connsiteY14" fmla="*/ 143756 h 306809"/>
              <a:gd name="connsiteX15" fmla="*/ 233771 w 278868"/>
              <a:gd name="connsiteY15" fmla="*/ 110211 h 306809"/>
              <a:gd name="connsiteX16" fmla="*/ 139435 w 278868"/>
              <a:gd name="connsiteY16" fmla="*/ 19424 h 306809"/>
              <a:gd name="connsiteX17" fmla="*/ 45020 w 278868"/>
              <a:gd name="connsiteY17" fmla="*/ 113779 h 306809"/>
              <a:gd name="connsiteX18" fmla="*/ 44723 w 278868"/>
              <a:gd name="connsiteY18" fmla="*/ 113779 h 306809"/>
              <a:gd name="connsiteX19" fmla="*/ 34009 w 278868"/>
              <a:gd name="connsiteY19" fmla="*/ 143712 h 306809"/>
              <a:gd name="connsiteX20" fmla="*/ 7707 w 278868"/>
              <a:gd name="connsiteY20" fmla="*/ 113735 h 306809"/>
              <a:gd name="connsiteX21" fmla="*/ 29464 w 278868"/>
              <a:gd name="connsiteY21" fmla="*/ 84169 h 306809"/>
              <a:gd name="connsiteX22" fmla="*/ 139434 w 278868"/>
              <a:gd name="connsiteY22" fmla="*/ 0 h 30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8868" h="306809">
                <a:moveTo>
                  <a:pt x="77593" y="188807"/>
                </a:moveTo>
                <a:cubicBezTo>
                  <a:pt x="92227" y="206728"/>
                  <a:pt x="114492" y="218248"/>
                  <a:pt x="139434" y="218248"/>
                </a:cubicBezTo>
                <a:cubicBezTo>
                  <a:pt x="164376" y="218248"/>
                  <a:pt x="186642" y="206753"/>
                  <a:pt x="201276" y="188832"/>
                </a:cubicBezTo>
                <a:cubicBezTo>
                  <a:pt x="247254" y="204397"/>
                  <a:pt x="278868" y="243824"/>
                  <a:pt x="278868" y="281245"/>
                </a:cubicBezTo>
                <a:cubicBezTo>
                  <a:pt x="278868" y="315331"/>
                  <a:pt x="0" y="315331"/>
                  <a:pt x="0" y="281245"/>
                </a:cubicBezTo>
                <a:cubicBezTo>
                  <a:pt x="0" y="243824"/>
                  <a:pt x="31614" y="204372"/>
                  <a:pt x="77593" y="188807"/>
                </a:cubicBezTo>
                <a:close/>
                <a:moveTo>
                  <a:pt x="139435" y="36612"/>
                </a:moveTo>
                <a:cubicBezTo>
                  <a:pt x="183509" y="36612"/>
                  <a:pt x="219238" y="72342"/>
                  <a:pt x="219238" y="116416"/>
                </a:cubicBezTo>
                <a:cubicBezTo>
                  <a:pt x="219238" y="160490"/>
                  <a:pt x="183509" y="196219"/>
                  <a:pt x="139435" y="196219"/>
                </a:cubicBezTo>
                <a:cubicBezTo>
                  <a:pt x="95361" y="196219"/>
                  <a:pt x="59631" y="160490"/>
                  <a:pt x="59631" y="116416"/>
                </a:cubicBezTo>
                <a:cubicBezTo>
                  <a:pt x="59631" y="72342"/>
                  <a:pt x="95361" y="36612"/>
                  <a:pt x="139435" y="36612"/>
                </a:cubicBezTo>
                <a:close/>
                <a:moveTo>
                  <a:pt x="139434" y="0"/>
                </a:moveTo>
                <a:cubicBezTo>
                  <a:pt x="192013" y="0"/>
                  <a:pt x="236377" y="35683"/>
                  <a:pt x="249431" y="84265"/>
                </a:cubicBezTo>
                <a:cubicBezTo>
                  <a:pt x="261407" y="86967"/>
                  <a:pt x="270721" y="99124"/>
                  <a:pt x="270721" y="113728"/>
                </a:cubicBezTo>
                <a:cubicBezTo>
                  <a:pt x="270721" y="130316"/>
                  <a:pt x="258706" y="143756"/>
                  <a:pt x="244419" y="143756"/>
                </a:cubicBezTo>
                <a:cubicBezTo>
                  <a:pt x="236720" y="143756"/>
                  <a:pt x="233173" y="126298"/>
                  <a:pt x="233771" y="110211"/>
                </a:cubicBezTo>
                <a:cubicBezTo>
                  <a:pt x="231838" y="59938"/>
                  <a:pt x="190267" y="19424"/>
                  <a:pt x="139435" y="19424"/>
                </a:cubicBezTo>
                <a:cubicBezTo>
                  <a:pt x="87374" y="19424"/>
                  <a:pt x="45020" y="61909"/>
                  <a:pt x="45020" y="113779"/>
                </a:cubicBezTo>
                <a:lnTo>
                  <a:pt x="44723" y="113779"/>
                </a:lnTo>
                <a:cubicBezTo>
                  <a:pt x="44697" y="128970"/>
                  <a:pt x="41127" y="143712"/>
                  <a:pt x="34009" y="143712"/>
                </a:cubicBezTo>
                <a:cubicBezTo>
                  <a:pt x="19722" y="143712"/>
                  <a:pt x="7707" y="130323"/>
                  <a:pt x="7707" y="113735"/>
                </a:cubicBezTo>
                <a:cubicBezTo>
                  <a:pt x="7707" y="98943"/>
                  <a:pt x="17264" y="86657"/>
                  <a:pt x="29464" y="84169"/>
                </a:cubicBezTo>
                <a:cubicBezTo>
                  <a:pt x="42550" y="35636"/>
                  <a:pt x="86890" y="0"/>
                  <a:pt x="139434" y="0"/>
                </a:cubicBez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1" name="图形 449"/>
          <p:cNvSpPr/>
          <p:nvPr/>
        </p:nvSpPr>
        <p:spPr>
          <a:xfrm>
            <a:off x="4607816" y="1840122"/>
            <a:ext cx="284170" cy="254744"/>
          </a:xfrm>
          <a:custGeom>
            <a:avLst/>
            <a:gdLst>
              <a:gd name="connsiteX0" fmla="*/ 36152 w 284169"/>
              <a:gd name="connsiteY0" fmla="*/ 196856 h 254743"/>
              <a:gd name="connsiteX1" fmla="*/ 41317 w 284169"/>
              <a:gd name="connsiteY1" fmla="*/ 209483 h 254743"/>
              <a:gd name="connsiteX2" fmla="*/ 53944 w 284169"/>
              <a:gd name="connsiteY2" fmla="*/ 214648 h 254743"/>
              <a:gd name="connsiteX3" fmla="*/ 107608 w 284169"/>
              <a:gd name="connsiteY3" fmla="*/ 214648 h 254743"/>
              <a:gd name="connsiteX4" fmla="*/ 107608 w 284169"/>
              <a:gd name="connsiteY4" fmla="*/ 250520 h 254743"/>
              <a:gd name="connsiteX5" fmla="*/ 36152 w 284169"/>
              <a:gd name="connsiteY5" fmla="*/ 250520 h 254743"/>
              <a:gd name="connsiteX6" fmla="*/ 22234 w 284169"/>
              <a:gd name="connsiteY6" fmla="*/ 247650 h 254743"/>
              <a:gd name="connsiteX7" fmla="*/ 10898 w 284169"/>
              <a:gd name="connsiteY7" fmla="*/ 239902 h 254743"/>
              <a:gd name="connsiteX8" fmla="*/ 3150 w 284169"/>
              <a:gd name="connsiteY8" fmla="*/ 228566 h 254743"/>
              <a:gd name="connsiteX9" fmla="*/ 280 w 284169"/>
              <a:gd name="connsiteY9" fmla="*/ 214648 h 254743"/>
              <a:gd name="connsiteX10" fmla="*/ 280 w 284169"/>
              <a:gd name="connsiteY10" fmla="*/ 35865 h 254743"/>
              <a:gd name="connsiteX11" fmla="*/ 3150 w 284169"/>
              <a:gd name="connsiteY11" fmla="*/ 22090 h 254743"/>
              <a:gd name="connsiteX12" fmla="*/ 10898 w 284169"/>
              <a:gd name="connsiteY12" fmla="*/ 10755 h 254743"/>
              <a:gd name="connsiteX13" fmla="*/ 22234 w 284169"/>
              <a:gd name="connsiteY13" fmla="*/ 3150 h 254743"/>
              <a:gd name="connsiteX14" fmla="*/ 36152 w 284169"/>
              <a:gd name="connsiteY14" fmla="*/ 280 h 254743"/>
              <a:gd name="connsiteX15" fmla="*/ 232728 w 284169"/>
              <a:gd name="connsiteY15" fmla="*/ 280 h 254743"/>
              <a:gd name="connsiteX16" fmla="*/ 246646 w 284169"/>
              <a:gd name="connsiteY16" fmla="*/ 3150 h 254743"/>
              <a:gd name="connsiteX17" fmla="*/ 257981 w 284169"/>
              <a:gd name="connsiteY17" fmla="*/ 10755 h 254743"/>
              <a:gd name="connsiteX18" fmla="*/ 265729 w 284169"/>
              <a:gd name="connsiteY18" fmla="*/ 22090 h 254743"/>
              <a:gd name="connsiteX19" fmla="*/ 268599 w 284169"/>
              <a:gd name="connsiteY19" fmla="*/ 35865 h 254743"/>
              <a:gd name="connsiteX20" fmla="*/ 268599 w 284169"/>
              <a:gd name="connsiteY20" fmla="*/ 106460 h 254743"/>
              <a:gd name="connsiteX21" fmla="*/ 232728 w 284169"/>
              <a:gd name="connsiteY21" fmla="*/ 106747 h 254743"/>
              <a:gd name="connsiteX22" fmla="*/ 232728 w 284169"/>
              <a:gd name="connsiteY22" fmla="*/ 89529 h 254743"/>
              <a:gd name="connsiteX23" fmla="*/ 227562 w 284169"/>
              <a:gd name="connsiteY23" fmla="*/ 76902 h 254743"/>
              <a:gd name="connsiteX24" fmla="*/ 214935 w 284169"/>
              <a:gd name="connsiteY24" fmla="*/ 71736 h 254743"/>
              <a:gd name="connsiteX25" fmla="*/ 53944 w 284169"/>
              <a:gd name="connsiteY25" fmla="*/ 71736 h 254743"/>
              <a:gd name="connsiteX26" fmla="*/ 41317 w 284169"/>
              <a:gd name="connsiteY26" fmla="*/ 76902 h 254743"/>
              <a:gd name="connsiteX27" fmla="*/ 36152 w 284169"/>
              <a:gd name="connsiteY27" fmla="*/ 89529 h 254743"/>
              <a:gd name="connsiteX28" fmla="*/ 36152 w 284169"/>
              <a:gd name="connsiteY28" fmla="*/ 196856 h 254743"/>
              <a:gd name="connsiteX29" fmla="*/ 277782 w 284169"/>
              <a:gd name="connsiteY29" fmla="*/ 179925 h 254743"/>
              <a:gd name="connsiteX30" fmla="*/ 283951 w 284169"/>
              <a:gd name="connsiteY30" fmla="*/ 189538 h 254743"/>
              <a:gd name="connsiteX31" fmla="*/ 278069 w 284169"/>
              <a:gd name="connsiteY31" fmla="*/ 198865 h 254743"/>
              <a:gd name="connsiteX32" fmla="*/ 263721 w 284169"/>
              <a:gd name="connsiteY32" fmla="*/ 210487 h 254743"/>
              <a:gd name="connsiteX33" fmla="*/ 246646 w 284169"/>
              <a:gd name="connsiteY33" fmla="*/ 223975 h 254743"/>
              <a:gd name="connsiteX34" fmla="*/ 229284 w 284169"/>
              <a:gd name="connsiteY34" fmla="*/ 237750 h 254743"/>
              <a:gd name="connsiteX35" fmla="*/ 213787 w 284169"/>
              <a:gd name="connsiteY35" fmla="*/ 249946 h 254743"/>
              <a:gd name="connsiteX36" fmla="*/ 201591 w 284169"/>
              <a:gd name="connsiteY36" fmla="*/ 254250 h 254743"/>
              <a:gd name="connsiteX37" fmla="*/ 196856 w 284169"/>
              <a:gd name="connsiteY37" fmla="*/ 245354 h 254743"/>
              <a:gd name="connsiteX38" fmla="*/ 196856 w 284169"/>
              <a:gd name="connsiteY38" fmla="*/ 234019 h 254743"/>
              <a:gd name="connsiteX39" fmla="*/ 196569 w 284169"/>
              <a:gd name="connsiteY39" fmla="*/ 222397 h 254743"/>
              <a:gd name="connsiteX40" fmla="*/ 193556 w 284169"/>
              <a:gd name="connsiteY40" fmla="*/ 215653 h 254743"/>
              <a:gd name="connsiteX41" fmla="*/ 184803 w 284169"/>
              <a:gd name="connsiteY41" fmla="*/ 214361 h 254743"/>
              <a:gd name="connsiteX42" fmla="*/ 173611 w 284169"/>
              <a:gd name="connsiteY42" fmla="*/ 214218 h 254743"/>
              <a:gd name="connsiteX43" fmla="*/ 163567 w 284169"/>
              <a:gd name="connsiteY43" fmla="*/ 214074 h 254743"/>
              <a:gd name="connsiteX44" fmla="*/ 153380 w 284169"/>
              <a:gd name="connsiteY44" fmla="*/ 213931 h 254743"/>
              <a:gd name="connsiteX45" fmla="*/ 141757 w 284169"/>
              <a:gd name="connsiteY45" fmla="*/ 213787 h 254743"/>
              <a:gd name="connsiteX46" fmla="*/ 136161 w 284169"/>
              <a:gd name="connsiteY46" fmla="*/ 213213 h 254743"/>
              <a:gd name="connsiteX47" fmla="*/ 130709 w 284169"/>
              <a:gd name="connsiteY47" fmla="*/ 211205 h 254743"/>
              <a:gd name="connsiteX48" fmla="*/ 126691 w 284169"/>
              <a:gd name="connsiteY48" fmla="*/ 206900 h 254743"/>
              <a:gd name="connsiteX49" fmla="*/ 125113 w 284169"/>
              <a:gd name="connsiteY49" fmla="*/ 199152 h 254743"/>
              <a:gd name="connsiteX50" fmla="*/ 125113 w 284169"/>
              <a:gd name="connsiteY50" fmla="*/ 176481 h 254743"/>
              <a:gd name="connsiteX51" fmla="*/ 129418 w 284169"/>
              <a:gd name="connsiteY51" fmla="*/ 164572 h 254743"/>
              <a:gd name="connsiteX52" fmla="*/ 142905 w 284169"/>
              <a:gd name="connsiteY52" fmla="*/ 161559 h 254743"/>
              <a:gd name="connsiteX53" fmla="*/ 160124 w 284169"/>
              <a:gd name="connsiteY53" fmla="*/ 161845 h 254743"/>
              <a:gd name="connsiteX54" fmla="*/ 180212 w 284169"/>
              <a:gd name="connsiteY54" fmla="*/ 162132 h 254743"/>
              <a:gd name="connsiteX55" fmla="*/ 193125 w 284169"/>
              <a:gd name="connsiteY55" fmla="*/ 160698 h 254743"/>
              <a:gd name="connsiteX56" fmla="*/ 197717 w 284169"/>
              <a:gd name="connsiteY56" fmla="*/ 153523 h 254743"/>
              <a:gd name="connsiteX57" fmla="*/ 197860 w 284169"/>
              <a:gd name="connsiteY57" fmla="*/ 143623 h 254743"/>
              <a:gd name="connsiteX58" fmla="*/ 198291 w 284169"/>
              <a:gd name="connsiteY58" fmla="*/ 133148 h 254743"/>
              <a:gd name="connsiteX59" fmla="*/ 202309 w 284169"/>
              <a:gd name="connsiteY59" fmla="*/ 123822 h 254743"/>
              <a:gd name="connsiteX60" fmla="*/ 212640 w 284169"/>
              <a:gd name="connsiteY60" fmla="*/ 126835 h 254743"/>
              <a:gd name="connsiteX61" fmla="*/ 227419 w 284169"/>
              <a:gd name="connsiteY61" fmla="*/ 138888 h 254743"/>
              <a:gd name="connsiteX62" fmla="*/ 244780 w 284169"/>
              <a:gd name="connsiteY62" fmla="*/ 153093 h 254743"/>
              <a:gd name="connsiteX63" fmla="*/ 262429 w 284169"/>
              <a:gd name="connsiteY63" fmla="*/ 167441 h 254743"/>
              <a:gd name="connsiteX64" fmla="*/ 277782 w 284169"/>
              <a:gd name="connsiteY64" fmla="*/ 179925 h 25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84169" h="254743">
                <a:moveTo>
                  <a:pt x="36152" y="196856"/>
                </a:moveTo>
                <a:cubicBezTo>
                  <a:pt x="36152" y="201830"/>
                  <a:pt x="37874" y="206039"/>
                  <a:pt x="41317" y="209483"/>
                </a:cubicBezTo>
                <a:cubicBezTo>
                  <a:pt x="44761" y="212927"/>
                  <a:pt x="48970" y="214648"/>
                  <a:pt x="53944" y="214648"/>
                </a:cubicBezTo>
                <a:lnTo>
                  <a:pt x="107608" y="214648"/>
                </a:lnTo>
                <a:lnTo>
                  <a:pt x="107608" y="250520"/>
                </a:lnTo>
                <a:lnTo>
                  <a:pt x="36152" y="250520"/>
                </a:lnTo>
                <a:cubicBezTo>
                  <a:pt x="31178" y="250520"/>
                  <a:pt x="26538" y="249563"/>
                  <a:pt x="22234" y="247650"/>
                </a:cubicBezTo>
                <a:cubicBezTo>
                  <a:pt x="17929" y="245737"/>
                  <a:pt x="14151" y="243154"/>
                  <a:pt x="10898" y="239902"/>
                </a:cubicBezTo>
                <a:cubicBezTo>
                  <a:pt x="7646" y="236650"/>
                  <a:pt x="5063" y="232871"/>
                  <a:pt x="3150" y="228566"/>
                </a:cubicBezTo>
                <a:cubicBezTo>
                  <a:pt x="1237" y="224262"/>
                  <a:pt x="280" y="219622"/>
                  <a:pt x="280" y="214648"/>
                </a:cubicBezTo>
                <a:lnTo>
                  <a:pt x="280" y="35865"/>
                </a:lnTo>
                <a:cubicBezTo>
                  <a:pt x="280" y="31082"/>
                  <a:pt x="1237" y="26490"/>
                  <a:pt x="3150" y="22090"/>
                </a:cubicBezTo>
                <a:cubicBezTo>
                  <a:pt x="5063" y="17690"/>
                  <a:pt x="7646" y="13911"/>
                  <a:pt x="10898" y="10755"/>
                </a:cubicBezTo>
                <a:cubicBezTo>
                  <a:pt x="14151" y="7598"/>
                  <a:pt x="17929" y="5063"/>
                  <a:pt x="22234" y="3150"/>
                </a:cubicBezTo>
                <a:cubicBezTo>
                  <a:pt x="26538" y="1237"/>
                  <a:pt x="31178" y="280"/>
                  <a:pt x="36152" y="280"/>
                </a:cubicBezTo>
                <a:lnTo>
                  <a:pt x="232728" y="280"/>
                </a:lnTo>
                <a:cubicBezTo>
                  <a:pt x="237702" y="280"/>
                  <a:pt x="242341" y="1237"/>
                  <a:pt x="246646" y="3150"/>
                </a:cubicBezTo>
                <a:cubicBezTo>
                  <a:pt x="250950" y="5063"/>
                  <a:pt x="254729" y="7598"/>
                  <a:pt x="257981" y="10755"/>
                </a:cubicBezTo>
                <a:cubicBezTo>
                  <a:pt x="261233" y="13911"/>
                  <a:pt x="263816" y="17690"/>
                  <a:pt x="265729" y="22090"/>
                </a:cubicBezTo>
                <a:cubicBezTo>
                  <a:pt x="267643" y="26490"/>
                  <a:pt x="268599" y="31082"/>
                  <a:pt x="268599" y="35865"/>
                </a:cubicBezTo>
                <a:lnTo>
                  <a:pt x="268599" y="106460"/>
                </a:lnTo>
                <a:lnTo>
                  <a:pt x="232728" y="106747"/>
                </a:lnTo>
                <a:lnTo>
                  <a:pt x="232728" y="89529"/>
                </a:lnTo>
                <a:cubicBezTo>
                  <a:pt x="232728" y="84554"/>
                  <a:pt x="231006" y="80345"/>
                  <a:pt x="227562" y="76902"/>
                </a:cubicBezTo>
                <a:cubicBezTo>
                  <a:pt x="224118" y="73458"/>
                  <a:pt x="219909" y="71736"/>
                  <a:pt x="214935" y="71736"/>
                </a:cubicBezTo>
                <a:lnTo>
                  <a:pt x="53944" y="71736"/>
                </a:lnTo>
                <a:cubicBezTo>
                  <a:pt x="48970" y="71736"/>
                  <a:pt x="44761" y="73458"/>
                  <a:pt x="41317" y="76902"/>
                </a:cubicBezTo>
                <a:cubicBezTo>
                  <a:pt x="37874" y="80345"/>
                  <a:pt x="36152" y="84554"/>
                  <a:pt x="36152" y="89529"/>
                </a:cubicBezTo>
                <a:lnTo>
                  <a:pt x="36152" y="196856"/>
                </a:lnTo>
                <a:close/>
                <a:moveTo>
                  <a:pt x="277782" y="179925"/>
                </a:moveTo>
                <a:cubicBezTo>
                  <a:pt x="281799" y="183368"/>
                  <a:pt x="283856" y="186573"/>
                  <a:pt x="283951" y="189538"/>
                </a:cubicBezTo>
                <a:cubicBezTo>
                  <a:pt x="284049" y="192504"/>
                  <a:pt x="282087" y="195613"/>
                  <a:pt x="278069" y="198865"/>
                </a:cubicBezTo>
                <a:cubicBezTo>
                  <a:pt x="274052" y="202309"/>
                  <a:pt x="269269" y="206183"/>
                  <a:pt x="263721" y="210487"/>
                </a:cubicBezTo>
                <a:cubicBezTo>
                  <a:pt x="258173" y="214792"/>
                  <a:pt x="252481" y="219288"/>
                  <a:pt x="246646" y="223975"/>
                </a:cubicBezTo>
                <a:cubicBezTo>
                  <a:pt x="240811" y="228662"/>
                  <a:pt x="235023" y="233254"/>
                  <a:pt x="229284" y="237750"/>
                </a:cubicBezTo>
                <a:cubicBezTo>
                  <a:pt x="223544" y="242246"/>
                  <a:pt x="218379" y="246311"/>
                  <a:pt x="213787" y="249946"/>
                </a:cubicBezTo>
                <a:cubicBezTo>
                  <a:pt x="208813" y="253772"/>
                  <a:pt x="204748" y="255207"/>
                  <a:pt x="201591" y="254250"/>
                </a:cubicBezTo>
                <a:cubicBezTo>
                  <a:pt x="198434" y="253294"/>
                  <a:pt x="196856" y="250328"/>
                  <a:pt x="196856" y="245354"/>
                </a:cubicBezTo>
                <a:cubicBezTo>
                  <a:pt x="197047" y="242293"/>
                  <a:pt x="197047" y="238515"/>
                  <a:pt x="196856" y="234019"/>
                </a:cubicBezTo>
                <a:cubicBezTo>
                  <a:pt x="196665" y="229523"/>
                  <a:pt x="196569" y="225649"/>
                  <a:pt x="196569" y="222397"/>
                </a:cubicBezTo>
                <a:cubicBezTo>
                  <a:pt x="196569" y="218762"/>
                  <a:pt x="195565" y="216514"/>
                  <a:pt x="193556" y="215653"/>
                </a:cubicBezTo>
                <a:cubicBezTo>
                  <a:pt x="191547" y="214792"/>
                  <a:pt x="188629" y="214361"/>
                  <a:pt x="184803" y="214361"/>
                </a:cubicBezTo>
                <a:cubicBezTo>
                  <a:pt x="180786" y="214361"/>
                  <a:pt x="177055" y="214313"/>
                  <a:pt x="173611" y="214218"/>
                </a:cubicBezTo>
                <a:cubicBezTo>
                  <a:pt x="170168" y="214122"/>
                  <a:pt x="166820" y="214074"/>
                  <a:pt x="163567" y="214074"/>
                </a:cubicBezTo>
                <a:cubicBezTo>
                  <a:pt x="160315" y="214074"/>
                  <a:pt x="156919" y="214026"/>
                  <a:pt x="153380" y="213931"/>
                </a:cubicBezTo>
                <a:cubicBezTo>
                  <a:pt x="149841" y="213835"/>
                  <a:pt x="145966" y="213787"/>
                  <a:pt x="141757" y="213787"/>
                </a:cubicBezTo>
                <a:cubicBezTo>
                  <a:pt x="140036" y="213787"/>
                  <a:pt x="138170" y="213596"/>
                  <a:pt x="136161" y="213213"/>
                </a:cubicBezTo>
                <a:cubicBezTo>
                  <a:pt x="134153" y="212831"/>
                  <a:pt x="132335" y="212161"/>
                  <a:pt x="130709" y="211205"/>
                </a:cubicBezTo>
                <a:cubicBezTo>
                  <a:pt x="129083" y="210248"/>
                  <a:pt x="127744" y="208813"/>
                  <a:pt x="126691" y="206900"/>
                </a:cubicBezTo>
                <a:cubicBezTo>
                  <a:pt x="125639" y="204987"/>
                  <a:pt x="125113" y="202404"/>
                  <a:pt x="125113" y="199152"/>
                </a:cubicBezTo>
                <a:lnTo>
                  <a:pt x="125113" y="176481"/>
                </a:lnTo>
                <a:cubicBezTo>
                  <a:pt x="125113" y="170550"/>
                  <a:pt x="126548" y="166581"/>
                  <a:pt x="129418" y="164572"/>
                </a:cubicBezTo>
                <a:cubicBezTo>
                  <a:pt x="132287" y="162563"/>
                  <a:pt x="136783" y="161559"/>
                  <a:pt x="142905" y="161559"/>
                </a:cubicBezTo>
                <a:cubicBezTo>
                  <a:pt x="148645" y="161750"/>
                  <a:pt x="154384" y="161845"/>
                  <a:pt x="160124" y="161845"/>
                </a:cubicBezTo>
                <a:cubicBezTo>
                  <a:pt x="165863" y="161845"/>
                  <a:pt x="172559" y="161941"/>
                  <a:pt x="180212" y="162132"/>
                </a:cubicBezTo>
                <a:cubicBezTo>
                  <a:pt x="185760" y="162132"/>
                  <a:pt x="190064" y="161654"/>
                  <a:pt x="193125" y="160698"/>
                </a:cubicBezTo>
                <a:cubicBezTo>
                  <a:pt x="196187" y="159741"/>
                  <a:pt x="197717" y="157350"/>
                  <a:pt x="197717" y="153523"/>
                </a:cubicBezTo>
                <a:cubicBezTo>
                  <a:pt x="197526" y="150845"/>
                  <a:pt x="197574" y="147545"/>
                  <a:pt x="197860" y="143623"/>
                </a:cubicBezTo>
                <a:cubicBezTo>
                  <a:pt x="198147" y="139701"/>
                  <a:pt x="198291" y="136209"/>
                  <a:pt x="198291" y="133148"/>
                </a:cubicBezTo>
                <a:cubicBezTo>
                  <a:pt x="198291" y="128174"/>
                  <a:pt x="199630" y="125065"/>
                  <a:pt x="202309" y="123822"/>
                </a:cubicBezTo>
                <a:cubicBezTo>
                  <a:pt x="204987" y="122578"/>
                  <a:pt x="208431" y="123583"/>
                  <a:pt x="212640" y="126835"/>
                </a:cubicBezTo>
                <a:cubicBezTo>
                  <a:pt x="216849" y="130279"/>
                  <a:pt x="221775" y="134296"/>
                  <a:pt x="227419" y="138888"/>
                </a:cubicBezTo>
                <a:cubicBezTo>
                  <a:pt x="233062" y="143479"/>
                  <a:pt x="238850" y="148214"/>
                  <a:pt x="244780" y="153093"/>
                </a:cubicBezTo>
                <a:cubicBezTo>
                  <a:pt x="250711" y="157971"/>
                  <a:pt x="256594" y="162754"/>
                  <a:pt x="262429" y="167441"/>
                </a:cubicBezTo>
                <a:cubicBezTo>
                  <a:pt x="268264" y="172129"/>
                  <a:pt x="273382" y="176290"/>
                  <a:pt x="277782" y="179925"/>
                </a:cubicBez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4" name="图形 452"/>
          <p:cNvSpPr/>
          <p:nvPr/>
        </p:nvSpPr>
        <p:spPr>
          <a:xfrm>
            <a:off x="7366553" y="1830951"/>
            <a:ext cx="276122" cy="249022"/>
          </a:xfrm>
          <a:custGeom>
            <a:avLst/>
            <a:gdLst>
              <a:gd name="connsiteX0" fmla="*/ 30961 w 276122"/>
              <a:gd name="connsiteY0" fmla="*/ 105424 h 249022"/>
              <a:gd name="connsiteX1" fmla="*/ 143325 w 276122"/>
              <a:gd name="connsiteY1" fmla="*/ 18303 h 249022"/>
              <a:gd name="connsiteX2" fmla="*/ 158588 w 276122"/>
              <a:gd name="connsiteY2" fmla="*/ 17433 h 249022"/>
              <a:gd name="connsiteX3" fmla="*/ 172880 w 276122"/>
              <a:gd name="connsiteY3" fmla="*/ 12134 h 249022"/>
              <a:gd name="connsiteX4" fmla="*/ 258575 w 276122"/>
              <a:gd name="connsiteY4" fmla="*/ 7730 h 249022"/>
              <a:gd name="connsiteX5" fmla="*/ 262377 w 276122"/>
              <a:gd name="connsiteY5" fmla="*/ 76392 h 249022"/>
              <a:gd name="connsiteX6" fmla="*/ 274754 w 276122"/>
              <a:gd name="connsiteY6" fmla="*/ 144183 h 249022"/>
              <a:gd name="connsiteX7" fmla="*/ 100477 w 276122"/>
              <a:gd name="connsiteY7" fmla="*/ 145078 h 249022"/>
              <a:gd name="connsiteX8" fmla="*/ 147127 w 276122"/>
              <a:gd name="connsiteY8" fmla="*/ 193440 h 249022"/>
              <a:gd name="connsiteX9" fmla="*/ 203322 w 276122"/>
              <a:gd name="connsiteY9" fmla="*/ 167916 h 249022"/>
              <a:gd name="connsiteX10" fmla="*/ 269953 w 276122"/>
              <a:gd name="connsiteY10" fmla="*/ 167916 h 249022"/>
              <a:gd name="connsiteX11" fmla="*/ 140467 w 276122"/>
              <a:gd name="connsiteY11" fmla="*/ 242747 h 249022"/>
              <a:gd name="connsiteX12" fmla="*/ 99506 w 276122"/>
              <a:gd name="connsiteY12" fmla="*/ 233045 h 249022"/>
              <a:gd name="connsiteX13" fmla="*/ 8094 w 276122"/>
              <a:gd name="connsiteY13" fmla="*/ 237448 h 249022"/>
              <a:gd name="connsiteX14" fmla="*/ 10953 w 276122"/>
              <a:gd name="connsiteY14" fmla="*/ 167941 h 249022"/>
              <a:gd name="connsiteX15" fmla="*/ 89988 w 276122"/>
              <a:gd name="connsiteY15" fmla="*/ 61416 h 249022"/>
              <a:gd name="connsiteX16" fmla="*/ 90931 w 276122"/>
              <a:gd name="connsiteY16" fmla="*/ 59649 h 249022"/>
              <a:gd name="connsiteX17" fmla="*/ 30961 w 276122"/>
              <a:gd name="connsiteY17" fmla="*/ 105424 h 249022"/>
              <a:gd name="connsiteX18" fmla="*/ 265207 w 276122"/>
              <a:gd name="connsiteY18" fmla="*/ 40270 h 249022"/>
              <a:gd name="connsiteX19" fmla="*/ 198549 w 276122"/>
              <a:gd name="connsiteY19" fmla="*/ 25319 h 249022"/>
              <a:gd name="connsiteX20" fmla="*/ 257576 w 276122"/>
              <a:gd name="connsiteY20" fmla="*/ 68431 h 249022"/>
              <a:gd name="connsiteX21" fmla="*/ 265207 w 276122"/>
              <a:gd name="connsiteY21" fmla="*/ 40270 h 249022"/>
              <a:gd name="connsiteX22" fmla="*/ 100450 w 276122"/>
              <a:gd name="connsiteY22" fmla="*/ 113335 h 249022"/>
              <a:gd name="connsiteX23" fmla="*/ 206153 w 276122"/>
              <a:gd name="connsiteY23" fmla="*/ 113335 h 249022"/>
              <a:gd name="connsiteX24" fmla="*/ 100450 w 276122"/>
              <a:gd name="connsiteY24" fmla="*/ 113335 h 249022"/>
              <a:gd name="connsiteX25" fmla="*/ 22386 w 276122"/>
              <a:gd name="connsiteY25" fmla="*/ 220730 h 249022"/>
              <a:gd name="connsiteX26" fmla="*/ 89044 w 276122"/>
              <a:gd name="connsiteY26" fmla="*/ 227771 h 249022"/>
              <a:gd name="connsiteX27" fmla="*/ 35707 w 276122"/>
              <a:gd name="connsiteY27" fmla="*/ 169657 h 249022"/>
              <a:gd name="connsiteX28" fmla="*/ 22386 w 276122"/>
              <a:gd name="connsiteY28" fmla="*/ 220730 h 24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6122" h="249022">
                <a:moveTo>
                  <a:pt x="30961" y="105424"/>
                </a:moveTo>
                <a:cubicBezTo>
                  <a:pt x="46585" y="57411"/>
                  <a:pt x="80774" y="23154"/>
                  <a:pt x="143325" y="18303"/>
                </a:cubicBezTo>
                <a:cubicBezTo>
                  <a:pt x="147626" y="17955"/>
                  <a:pt x="153648" y="18254"/>
                  <a:pt x="158588" y="17433"/>
                </a:cubicBezTo>
                <a:cubicBezTo>
                  <a:pt x="162834" y="16686"/>
                  <a:pt x="167995" y="13925"/>
                  <a:pt x="172880" y="12134"/>
                </a:cubicBezTo>
                <a:cubicBezTo>
                  <a:pt x="192694" y="4820"/>
                  <a:pt x="236457" y="-7992"/>
                  <a:pt x="258575" y="7730"/>
                </a:cubicBezTo>
                <a:cubicBezTo>
                  <a:pt x="277751" y="21413"/>
                  <a:pt x="274226" y="54674"/>
                  <a:pt x="262377" y="76392"/>
                </a:cubicBezTo>
                <a:cubicBezTo>
                  <a:pt x="273893" y="97388"/>
                  <a:pt x="278195" y="120972"/>
                  <a:pt x="274754" y="144183"/>
                </a:cubicBezTo>
                <a:cubicBezTo>
                  <a:pt x="219196" y="146223"/>
                  <a:pt x="154453" y="144456"/>
                  <a:pt x="100477" y="145078"/>
                </a:cubicBezTo>
                <a:cubicBezTo>
                  <a:pt x="102281" y="170876"/>
                  <a:pt x="120319" y="190654"/>
                  <a:pt x="147127" y="193440"/>
                </a:cubicBezTo>
                <a:cubicBezTo>
                  <a:pt x="173324" y="196176"/>
                  <a:pt x="191417" y="182892"/>
                  <a:pt x="203322" y="167916"/>
                </a:cubicBezTo>
                <a:lnTo>
                  <a:pt x="269953" y="167916"/>
                </a:lnTo>
                <a:cubicBezTo>
                  <a:pt x="252636" y="212595"/>
                  <a:pt x="208623" y="247225"/>
                  <a:pt x="140467" y="242747"/>
                </a:cubicBezTo>
                <a:cubicBezTo>
                  <a:pt x="124981" y="241702"/>
                  <a:pt x="112882" y="237647"/>
                  <a:pt x="99506" y="233045"/>
                </a:cubicBezTo>
                <a:cubicBezTo>
                  <a:pt x="77167" y="244015"/>
                  <a:pt x="27770" y="260310"/>
                  <a:pt x="8094" y="237448"/>
                </a:cubicBezTo>
                <a:cubicBezTo>
                  <a:pt x="-6836" y="220083"/>
                  <a:pt x="2766" y="188514"/>
                  <a:pt x="10953" y="167941"/>
                </a:cubicBezTo>
                <a:cubicBezTo>
                  <a:pt x="27548" y="126221"/>
                  <a:pt x="59101" y="84900"/>
                  <a:pt x="89988" y="61416"/>
                </a:cubicBezTo>
                <a:cubicBezTo>
                  <a:pt x="90154" y="60694"/>
                  <a:pt x="90931" y="60520"/>
                  <a:pt x="90931" y="59649"/>
                </a:cubicBezTo>
                <a:cubicBezTo>
                  <a:pt x="66538" y="70844"/>
                  <a:pt x="50082" y="89353"/>
                  <a:pt x="30961" y="105424"/>
                </a:cubicBezTo>
                <a:close/>
                <a:moveTo>
                  <a:pt x="265207" y="40270"/>
                </a:moveTo>
                <a:cubicBezTo>
                  <a:pt x="264291" y="10293"/>
                  <a:pt x="221277" y="13253"/>
                  <a:pt x="198549" y="25319"/>
                </a:cubicBezTo>
                <a:cubicBezTo>
                  <a:pt x="223914" y="34424"/>
                  <a:pt x="242451" y="49873"/>
                  <a:pt x="257576" y="68431"/>
                </a:cubicBezTo>
                <a:cubicBezTo>
                  <a:pt x="260878" y="59028"/>
                  <a:pt x="265540" y="51216"/>
                  <a:pt x="265207" y="40270"/>
                </a:cubicBezTo>
                <a:close/>
                <a:moveTo>
                  <a:pt x="100450" y="113335"/>
                </a:moveTo>
                <a:lnTo>
                  <a:pt x="206153" y="113335"/>
                </a:lnTo>
                <a:cubicBezTo>
                  <a:pt x="203100" y="52112"/>
                  <a:pt x="103780" y="57062"/>
                  <a:pt x="100450" y="113335"/>
                </a:cubicBezTo>
                <a:close/>
                <a:moveTo>
                  <a:pt x="22386" y="220730"/>
                </a:moveTo>
                <a:cubicBezTo>
                  <a:pt x="27687" y="247847"/>
                  <a:pt x="69951" y="239936"/>
                  <a:pt x="89044" y="227771"/>
                </a:cubicBezTo>
                <a:cubicBezTo>
                  <a:pt x="63985" y="215133"/>
                  <a:pt x="48333" y="193788"/>
                  <a:pt x="35707" y="169657"/>
                </a:cubicBezTo>
                <a:cubicBezTo>
                  <a:pt x="29851" y="182718"/>
                  <a:pt x="18862" y="202843"/>
                  <a:pt x="22386" y="220730"/>
                </a:cubicBez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1" name="任意多边形: 形状 460"/>
          <p:cNvSpPr/>
          <p:nvPr/>
        </p:nvSpPr>
        <p:spPr>
          <a:xfrm>
            <a:off x="10136645" y="1835150"/>
            <a:ext cx="293492" cy="264688"/>
          </a:xfrm>
          <a:custGeom>
            <a:avLst/>
            <a:gdLst>
              <a:gd name="connsiteX0" fmla="*/ 664101 w 890028"/>
              <a:gd name="connsiteY0" fmla="*/ 453505 h 887678"/>
              <a:gd name="connsiteX1" fmla="*/ 637638 w 890028"/>
              <a:gd name="connsiteY1" fmla="*/ 480642 h 887678"/>
              <a:gd name="connsiteX2" fmla="*/ 637766 w 890028"/>
              <a:gd name="connsiteY2" fmla="*/ 514284 h 887678"/>
              <a:gd name="connsiteX3" fmla="*/ 638707 w 890028"/>
              <a:gd name="connsiteY3" fmla="*/ 578040 h 887678"/>
              <a:gd name="connsiteX4" fmla="*/ 602660 w 890028"/>
              <a:gd name="connsiteY4" fmla="*/ 578182 h 887678"/>
              <a:gd name="connsiteX5" fmla="*/ 574504 w 890028"/>
              <a:gd name="connsiteY5" fmla="*/ 579156 h 887678"/>
              <a:gd name="connsiteX6" fmla="*/ 541327 w 890028"/>
              <a:gd name="connsiteY6" fmla="*/ 579402 h 887678"/>
              <a:gd name="connsiteX7" fmla="*/ 514711 w 890028"/>
              <a:gd name="connsiteY7" fmla="*/ 606696 h 887678"/>
              <a:gd name="connsiteX8" fmla="*/ 526202 w 890028"/>
              <a:gd name="connsiteY8" fmla="*/ 628687 h 887678"/>
              <a:gd name="connsiteX9" fmla="*/ 541705 w 890028"/>
              <a:gd name="connsiteY9" fmla="*/ 633022 h 887678"/>
              <a:gd name="connsiteX10" fmla="*/ 611220 w 890028"/>
              <a:gd name="connsiteY10" fmla="*/ 632304 h 887678"/>
              <a:gd name="connsiteX11" fmla="*/ 639395 w 890028"/>
              <a:gd name="connsiteY11" fmla="*/ 631656 h 887678"/>
              <a:gd name="connsiteX12" fmla="*/ 640313 w 890028"/>
              <a:gd name="connsiteY12" fmla="*/ 729183 h 887678"/>
              <a:gd name="connsiteX13" fmla="*/ 667619 w 890028"/>
              <a:gd name="connsiteY13" fmla="*/ 755812 h 887678"/>
              <a:gd name="connsiteX14" fmla="*/ 694235 w 890028"/>
              <a:gd name="connsiteY14" fmla="*/ 728519 h 887678"/>
              <a:gd name="connsiteX15" fmla="*/ 693150 w 890028"/>
              <a:gd name="connsiteY15" fmla="*/ 631136 h 887678"/>
              <a:gd name="connsiteX16" fmla="*/ 790545 w 890028"/>
              <a:gd name="connsiteY16" fmla="*/ 629758 h 887678"/>
              <a:gd name="connsiteX17" fmla="*/ 817008 w 890028"/>
              <a:gd name="connsiteY17" fmla="*/ 602621 h 887678"/>
              <a:gd name="connsiteX18" fmla="*/ 789702 w 890028"/>
              <a:gd name="connsiteY18" fmla="*/ 575992 h 887678"/>
              <a:gd name="connsiteX19" fmla="*/ 692489 w 890028"/>
              <a:gd name="connsiteY19" fmla="*/ 577210 h 887678"/>
              <a:gd name="connsiteX20" fmla="*/ 691095 w 890028"/>
              <a:gd name="connsiteY20" fmla="*/ 479831 h 887678"/>
              <a:gd name="connsiteX21" fmla="*/ 686220 w 890028"/>
              <a:gd name="connsiteY21" fmla="*/ 464597 h 887678"/>
              <a:gd name="connsiteX22" fmla="*/ 664101 w 890028"/>
              <a:gd name="connsiteY22" fmla="*/ 453505 h 887678"/>
              <a:gd name="connsiteX23" fmla="*/ 663043 w 890028"/>
              <a:gd name="connsiteY23" fmla="*/ 380352 h 887678"/>
              <a:gd name="connsiteX24" fmla="*/ 751735 w 890028"/>
              <a:gd name="connsiteY24" fmla="*/ 397417 h 887678"/>
              <a:gd name="connsiteX25" fmla="*/ 890010 w 890028"/>
              <a:gd name="connsiteY25" fmla="*/ 601689 h 887678"/>
              <a:gd name="connsiteX26" fmla="*/ 679569 w 890028"/>
              <a:gd name="connsiteY26" fmla="*/ 827914 h 887678"/>
              <a:gd name="connsiteX27" fmla="*/ 668673 w 890028"/>
              <a:gd name="connsiteY27" fmla="*/ 828655 h 887678"/>
              <a:gd name="connsiteX28" fmla="*/ 460702 w 890028"/>
              <a:gd name="connsiteY28" fmla="*/ 695853 h 887678"/>
              <a:gd name="connsiteX29" fmla="*/ 441706 w 890028"/>
              <a:gd name="connsiteY29" fmla="*/ 607319 h 887678"/>
              <a:gd name="connsiteX30" fmla="*/ 589593 w 890028"/>
              <a:gd name="connsiteY30" fmla="*/ 393683 h 887678"/>
              <a:gd name="connsiteX31" fmla="*/ 663043 w 890028"/>
              <a:gd name="connsiteY31" fmla="*/ 380352 h 887678"/>
              <a:gd name="connsiteX32" fmla="*/ 151878 w 890028"/>
              <a:gd name="connsiteY32" fmla="*/ 282323 h 887678"/>
              <a:gd name="connsiteX33" fmla="*/ 151878 w 890028"/>
              <a:gd name="connsiteY33" fmla="*/ 636614 h 887678"/>
              <a:gd name="connsiteX34" fmla="*/ 0 w 890028"/>
              <a:gd name="connsiteY34" fmla="*/ 562935 h 887678"/>
              <a:gd name="connsiteX35" fmla="*/ 0 w 890028"/>
              <a:gd name="connsiteY35" fmla="*/ 355146 h 887678"/>
              <a:gd name="connsiteX36" fmla="*/ 151878 w 890028"/>
              <a:gd name="connsiteY36" fmla="*/ 282323 h 887678"/>
              <a:gd name="connsiteX37" fmla="*/ 551375 w 890028"/>
              <a:gd name="connsiteY37" fmla="*/ 0 h 887678"/>
              <a:gd name="connsiteX38" fmla="*/ 551375 w 890028"/>
              <a:gd name="connsiteY38" fmla="*/ 371443 h 887678"/>
              <a:gd name="connsiteX39" fmla="*/ 466969 w 890028"/>
              <a:gd name="connsiteY39" fmla="*/ 427553 h 887678"/>
              <a:gd name="connsiteX40" fmla="*/ 418998 w 890028"/>
              <a:gd name="connsiteY40" fmla="*/ 495463 h 887678"/>
              <a:gd name="connsiteX41" fmla="*/ 466970 w 890028"/>
              <a:gd name="connsiteY41" fmla="*/ 782721 h 887678"/>
              <a:gd name="connsiteX42" fmla="*/ 551376 w 890028"/>
              <a:gd name="connsiteY42" fmla="*/ 837975 h 887678"/>
              <a:gd name="connsiteX43" fmla="*/ 551376 w 890028"/>
              <a:gd name="connsiteY43" fmla="*/ 887678 h 887678"/>
              <a:gd name="connsiteX44" fmla="*/ 204568 w 890028"/>
              <a:gd name="connsiteY44" fmla="*/ 619702 h 887678"/>
              <a:gd name="connsiteX45" fmla="*/ 204568 w 890028"/>
              <a:gd name="connsiteY45" fmla="*/ 263042 h 8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90028" h="887678">
                <a:moveTo>
                  <a:pt x="664101" y="453505"/>
                </a:moveTo>
                <a:cubicBezTo>
                  <a:pt x="649408" y="453241"/>
                  <a:pt x="637157" y="465803"/>
                  <a:pt x="637638" y="480642"/>
                </a:cubicBezTo>
                <a:lnTo>
                  <a:pt x="637766" y="514284"/>
                </a:lnTo>
                <a:lnTo>
                  <a:pt x="638707" y="578040"/>
                </a:lnTo>
                <a:lnTo>
                  <a:pt x="602660" y="578182"/>
                </a:lnTo>
                <a:lnTo>
                  <a:pt x="574504" y="579156"/>
                </a:lnTo>
                <a:lnTo>
                  <a:pt x="541327" y="579402"/>
                </a:lnTo>
                <a:cubicBezTo>
                  <a:pt x="526191" y="579592"/>
                  <a:pt x="514521" y="591559"/>
                  <a:pt x="514711" y="606696"/>
                </a:cubicBezTo>
                <a:cubicBezTo>
                  <a:pt x="514825" y="615784"/>
                  <a:pt x="519158" y="623626"/>
                  <a:pt x="526202" y="628687"/>
                </a:cubicBezTo>
                <a:cubicBezTo>
                  <a:pt x="530779" y="631344"/>
                  <a:pt x="536246" y="633090"/>
                  <a:pt x="541705" y="633022"/>
                </a:cubicBezTo>
                <a:lnTo>
                  <a:pt x="611220" y="632304"/>
                </a:lnTo>
                <a:lnTo>
                  <a:pt x="639395" y="631656"/>
                </a:lnTo>
                <a:lnTo>
                  <a:pt x="640313" y="729183"/>
                </a:lnTo>
                <a:cubicBezTo>
                  <a:pt x="640642" y="744486"/>
                  <a:pt x="652611" y="756157"/>
                  <a:pt x="667619" y="755812"/>
                </a:cubicBezTo>
                <a:cubicBezTo>
                  <a:pt x="682599" y="755468"/>
                  <a:pt x="694268" y="743502"/>
                  <a:pt x="694235" y="728519"/>
                </a:cubicBezTo>
                <a:lnTo>
                  <a:pt x="693150" y="631136"/>
                </a:lnTo>
                <a:lnTo>
                  <a:pt x="790545" y="629758"/>
                </a:lnTo>
                <a:cubicBezTo>
                  <a:pt x="805233" y="629713"/>
                  <a:pt x="817485" y="617149"/>
                  <a:pt x="817008" y="602621"/>
                </a:cubicBezTo>
                <a:cubicBezTo>
                  <a:pt x="816671" y="587922"/>
                  <a:pt x="804404" y="575959"/>
                  <a:pt x="789702" y="575992"/>
                </a:cubicBezTo>
                <a:lnTo>
                  <a:pt x="692489" y="577210"/>
                </a:lnTo>
                <a:lnTo>
                  <a:pt x="691095" y="479831"/>
                </a:lnTo>
                <a:cubicBezTo>
                  <a:pt x="691180" y="474215"/>
                  <a:pt x="689298" y="468793"/>
                  <a:pt x="686220" y="464597"/>
                </a:cubicBezTo>
                <a:cubicBezTo>
                  <a:pt x="680831" y="457840"/>
                  <a:pt x="673052" y="453532"/>
                  <a:pt x="664101" y="453505"/>
                </a:cubicBezTo>
                <a:close/>
                <a:moveTo>
                  <a:pt x="663043" y="380352"/>
                </a:moveTo>
                <a:cubicBezTo>
                  <a:pt x="694393" y="380408"/>
                  <a:pt x="724011" y="385946"/>
                  <a:pt x="751735" y="397417"/>
                </a:cubicBezTo>
                <a:cubicBezTo>
                  <a:pt x="832270" y="430795"/>
                  <a:pt x="888693" y="509163"/>
                  <a:pt x="890010" y="601689"/>
                </a:cubicBezTo>
                <a:cubicBezTo>
                  <a:pt x="891524" y="722256"/>
                  <a:pt x="798544" y="820681"/>
                  <a:pt x="679569" y="827914"/>
                </a:cubicBezTo>
                <a:cubicBezTo>
                  <a:pt x="675794" y="828737"/>
                  <a:pt x="671857" y="828788"/>
                  <a:pt x="668673" y="828655"/>
                </a:cubicBezTo>
                <a:cubicBezTo>
                  <a:pt x="575685" y="830134"/>
                  <a:pt x="496383" y="775227"/>
                  <a:pt x="460702" y="695853"/>
                </a:cubicBezTo>
                <a:cubicBezTo>
                  <a:pt x="448523" y="668442"/>
                  <a:pt x="442243" y="638971"/>
                  <a:pt x="441706" y="607319"/>
                </a:cubicBezTo>
                <a:cubicBezTo>
                  <a:pt x="440010" y="509338"/>
                  <a:pt x="502125" y="425699"/>
                  <a:pt x="589593" y="393683"/>
                </a:cubicBezTo>
                <a:cubicBezTo>
                  <a:pt x="612526" y="385531"/>
                  <a:pt x="637137" y="380211"/>
                  <a:pt x="663043" y="380352"/>
                </a:cubicBezTo>
                <a:close/>
                <a:moveTo>
                  <a:pt x="151878" y="282323"/>
                </a:moveTo>
                <a:lnTo>
                  <a:pt x="151878" y="636614"/>
                </a:lnTo>
                <a:cubicBezTo>
                  <a:pt x="68133" y="636614"/>
                  <a:pt x="0" y="603647"/>
                  <a:pt x="0" y="562935"/>
                </a:cubicBezTo>
                <a:lnTo>
                  <a:pt x="0" y="355146"/>
                </a:lnTo>
                <a:cubicBezTo>
                  <a:pt x="0" y="314874"/>
                  <a:pt x="68132" y="282323"/>
                  <a:pt x="151878" y="282323"/>
                </a:cubicBezTo>
                <a:close/>
                <a:moveTo>
                  <a:pt x="551375" y="0"/>
                </a:moveTo>
                <a:lnTo>
                  <a:pt x="551375" y="371443"/>
                </a:lnTo>
                <a:cubicBezTo>
                  <a:pt x="521170" y="383858"/>
                  <a:pt x="492040" y="401844"/>
                  <a:pt x="466969" y="427553"/>
                </a:cubicBezTo>
                <a:cubicBezTo>
                  <a:pt x="446834" y="447690"/>
                  <a:pt x="430997" y="470830"/>
                  <a:pt x="418998" y="495463"/>
                </a:cubicBezTo>
                <a:cubicBezTo>
                  <a:pt x="373572" y="589278"/>
                  <a:pt x="389650" y="704524"/>
                  <a:pt x="466970" y="782721"/>
                </a:cubicBezTo>
                <a:cubicBezTo>
                  <a:pt x="492042" y="806915"/>
                  <a:pt x="521172" y="825560"/>
                  <a:pt x="551376" y="837975"/>
                </a:cubicBezTo>
                <a:lnTo>
                  <a:pt x="551376" y="887678"/>
                </a:lnTo>
                <a:lnTo>
                  <a:pt x="204568" y="619702"/>
                </a:lnTo>
                <a:lnTo>
                  <a:pt x="204568" y="263042"/>
                </a:lnTo>
                <a:close/>
              </a:path>
            </a:pathLst>
          </a:custGeom>
          <a:gradFill>
            <a:gsLst>
              <a:gs pos="15000">
                <a:schemeClr val="bg1"/>
              </a:gs>
              <a:gs pos="9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rgbClr val="E9F8FB"/>
            </a:gs>
            <a:gs pos="0">
              <a:schemeClr val="bg1"/>
            </a:gs>
            <a:gs pos="100000">
              <a:schemeClr val="accent3">
                <a:lumMod val="15000"/>
                <a:lumOff val="85000"/>
              </a:schemeClr>
            </a:gs>
          </a:gsLst>
          <a:lin ang="4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矩形: 圆角 197"/>
          <p:cNvSpPr/>
          <p:nvPr/>
        </p:nvSpPr>
        <p:spPr>
          <a:xfrm>
            <a:off x="681779" y="1481849"/>
            <a:ext cx="10809919" cy="1172451"/>
          </a:xfrm>
          <a:prstGeom prst="roundRect">
            <a:avLst>
              <a:gd name="adj" fmla="val 4394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flipV="1">
            <a:off x="5128841" y="3397728"/>
            <a:ext cx="1934317" cy="808621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flipV="1">
            <a:off x="7186008" y="3397728"/>
            <a:ext cx="1934317" cy="808621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flipV="1">
            <a:off x="9243174" y="3397728"/>
            <a:ext cx="1934317" cy="808621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681779" y="3124200"/>
            <a:ext cx="10809919" cy="3454400"/>
          </a:xfrm>
          <a:prstGeom prst="roundRect">
            <a:avLst>
              <a:gd name="adj" fmla="val 1534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601338" y="491854"/>
            <a:ext cx="309402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0" dist="76200" dir="2700000" algn="tl" rotWithShape="0">
                    <a:schemeClr val="accent1">
                      <a:lumMod val="50000"/>
                      <a:alpha val="35000"/>
                    </a:schemeClr>
                  </a:outerShdw>
                </a:effectLst>
                <a:latin typeface="+mj-ea"/>
                <a:ea typeface="+mj-ea"/>
              </a:rPr>
              <a:t>耳机销售业绩展示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232842" y="542491"/>
            <a:ext cx="390961" cy="394589"/>
            <a:chOff x="232842" y="526616"/>
            <a:chExt cx="390961" cy="394589"/>
          </a:xfrm>
        </p:grpSpPr>
        <p:grpSp>
          <p:nvGrpSpPr>
            <p:cNvPr id="67" name="组合 66"/>
            <p:cNvGrpSpPr/>
            <p:nvPr/>
          </p:nvGrpSpPr>
          <p:grpSpPr>
            <a:xfrm>
              <a:off x="232842" y="526616"/>
              <a:ext cx="390961" cy="394589"/>
              <a:chOff x="7197782" y="119184"/>
              <a:chExt cx="611666" cy="617342"/>
            </a:xfrm>
          </p:grpSpPr>
          <p:sp>
            <p:nvSpPr>
              <p:cNvPr id="69" name="矩形: 圆角 68"/>
              <p:cNvSpPr/>
              <p:nvPr/>
            </p:nvSpPr>
            <p:spPr>
              <a:xfrm rot="19800000">
                <a:off x="7197782" y="119184"/>
                <a:ext cx="539819" cy="539818"/>
              </a:xfrm>
              <a:prstGeom prst="roundRect">
                <a:avLst>
                  <a:gd name="adj" fmla="val 19102"/>
                </a:avLst>
              </a:prstGeom>
              <a:gradFill flip="none" rotWithShape="1">
                <a:gsLst>
                  <a:gs pos="0">
                    <a:srgbClr val="DEF9FA"/>
                  </a:gs>
                  <a:gs pos="60000">
                    <a:srgbClr val="7A89E9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: 圆角 69"/>
              <p:cNvSpPr/>
              <p:nvPr/>
            </p:nvSpPr>
            <p:spPr>
              <a:xfrm>
                <a:off x="7223845" y="150923"/>
                <a:ext cx="585603" cy="585603"/>
              </a:xfrm>
              <a:prstGeom prst="roundRect">
                <a:avLst>
                  <a:gd name="adj" fmla="val 19102"/>
                </a:avLst>
              </a:prstGeom>
              <a:blipFill dpi="0" rotWithShape="1"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>
                    <a:alpha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任意多边形: 形状 67"/>
            <p:cNvSpPr/>
            <p:nvPr/>
          </p:nvSpPr>
          <p:spPr>
            <a:xfrm flipH="1">
              <a:off x="321549" y="640844"/>
              <a:ext cx="218727" cy="167369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186941" y="574810"/>
            <a:ext cx="1304757" cy="27888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72" name="Rectangle 3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3" name="Rectangle 3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3674469" y="657055"/>
            <a:ext cx="35439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effectLst>
                  <a:outerShdw blurRad="254000" dist="50800" dir="2700000" algn="tl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+mj-ea"/>
                <a:ea typeface="+mj-ea"/>
              </a:rPr>
              <a:t>PERFORMANCE DEMONSTRATION</a:t>
            </a:r>
            <a:endParaRPr lang="zh-CN" altLang="en-US" sz="1600" dirty="0">
              <a:solidFill>
                <a:schemeClr val="accent1"/>
              </a:solidFill>
              <a:effectLst>
                <a:outerShdw blurRad="254000" dist="508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84930" y="4432300"/>
            <a:ext cx="5300748" cy="2160924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任意多边形: 形状 145"/>
          <p:cNvSpPr/>
          <p:nvPr/>
        </p:nvSpPr>
        <p:spPr>
          <a:xfrm>
            <a:off x="681780" y="4420630"/>
            <a:ext cx="5303898" cy="47444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51" name="图表 150"/>
          <p:cNvGraphicFramePr/>
          <p:nvPr/>
        </p:nvGraphicFramePr>
        <p:xfrm>
          <a:off x="869941" y="4610100"/>
          <a:ext cx="5434606" cy="2034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8" name="矩形 157"/>
          <p:cNvSpPr/>
          <p:nvPr/>
        </p:nvSpPr>
        <p:spPr>
          <a:xfrm>
            <a:off x="6209473" y="4432300"/>
            <a:ext cx="5300748" cy="2160924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9" name="任意多边形: 形状 158"/>
          <p:cNvSpPr/>
          <p:nvPr/>
        </p:nvSpPr>
        <p:spPr>
          <a:xfrm>
            <a:off x="6206323" y="4420630"/>
            <a:ext cx="5303898" cy="47444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2760409" y="4297165"/>
            <a:ext cx="1146640" cy="33097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: 圆角 160"/>
          <p:cNvSpPr/>
          <p:nvPr/>
        </p:nvSpPr>
        <p:spPr>
          <a:xfrm>
            <a:off x="8284951" y="4297165"/>
            <a:ext cx="1146640" cy="33097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flipV="1">
            <a:off x="3071674" y="3397728"/>
            <a:ext cx="1934317" cy="808621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flipV="1">
            <a:off x="1014509" y="3397728"/>
            <a:ext cx="1934317" cy="808621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 rot="16200000">
            <a:off x="2845140" y="3656418"/>
            <a:ext cx="330219" cy="330219"/>
            <a:chOff x="1778919" y="5279837"/>
            <a:chExt cx="330219" cy="330219"/>
          </a:xfrm>
        </p:grpSpPr>
        <p:sp>
          <p:nvSpPr>
            <p:cNvPr id="175" name="椭圆 174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6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177" name="任意多边形: 形状 176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9" name="组合 178"/>
          <p:cNvGrpSpPr/>
          <p:nvPr/>
        </p:nvGrpSpPr>
        <p:grpSpPr>
          <a:xfrm rot="16200000">
            <a:off x="9032647" y="3656418"/>
            <a:ext cx="330219" cy="330219"/>
            <a:chOff x="1778919" y="5279837"/>
            <a:chExt cx="330219" cy="330219"/>
          </a:xfrm>
        </p:grpSpPr>
        <p:sp>
          <p:nvSpPr>
            <p:cNvPr id="180" name="椭圆 179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1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182" name="任意多边形: 形状 181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1592027" y="380952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总收入</a:t>
            </a:r>
          </a:p>
        </p:txBody>
      </p:sp>
      <p:sp>
        <p:nvSpPr>
          <p:cNvPr id="169" name="矩形 168"/>
          <p:cNvSpPr/>
          <p:nvPr/>
        </p:nvSpPr>
        <p:spPr>
          <a:xfrm>
            <a:off x="1184062" y="3489589"/>
            <a:ext cx="1539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$ 943272.07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3571263" y="380952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环比上涨</a:t>
            </a:r>
          </a:p>
        </p:txBody>
      </p:sp>
      <p:sp>
        <p:nvSpPr>
          <p:cNvPr id="186" name="矩形 185"/>
          <p:cNvSpPr/>
          <p:nvPr/>
        </p:nvSpPr>
        <p:spPr>
          <a:xfrm>
            <a:off x="3682672" y="3489589"/>
            <a:ext cx="679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30%</a:t>
            </a:r>
          </a:p>
        </p:txBody>
      </p:sp>
      <p:sp>
        <p:nvSpPr>
          <p:cNvPr id="187" name="矩形 186"/>
          <p:cNvSpPr/>
          <p:nvPr/>
        </p:nvSpPr>
        <p:spPr>
          <a:xfrm>
            <a:off x="5734362" y="380952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/>
                </a:solidFill>
              </a:rPr>
              <a:t>毛利润</a:t>
            </a:r>
          </a:p>
        </p:txBody>
      </p:sp>
      <p:sp>
        <p:nvSpPr>
          <p:cNvPr id="188" name="矩形 187"/>
          <p:cNvSpPr/>
          <p:nvPr/>
        </p:nvSpPr>
        <p:spPr>
          <a:xfrm>
            <a:off x="5326397" y="3489589"/>
            <a:ext cx="1539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+mj-ea"/>
                <a:ea typeface="+mj-ea"/>
              </a:rPr>
              <a:t>$ 620753.35</a:t>
            </a:r>
            <a:endParaRPr lang="zh-CN" alt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7809235" y="380952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总支出</a:t>
            </a:r>
          </a:p>
        </p:txBody>
      </p:sp>
      <p:sp>
        <p:nvSpPr>
          <p:cNvPr id="190" name="矩形 189"/>
          <p:cNvSpPr/>
          <p:nvPr/>
        </p:nvSpPr>
        <p:spPr>
          <a:xfrm>
            <a:off x="7374821" y="3489589"/>
            <a:ext cx="1592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$ 322518.72 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9788471" y="380952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环比下降</a:t>
            </a:r>
          </a:p>
        </p:txBody>
      </p:sp>
      <p:sp>
        <p:nvSpPr>
          <p:cNvPr id="192" name="矩形 191"/>
          <p:cNvSpPr/>
          <p:nvPr/>
        </p:nvSpPr>
        <p:spPr>
          <a:xfrm>
            <a:off x="9862209" y="3489589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3.5%</a:t>
            </a:r>
          </a:p>
        </p:txBody>
      </p:sp>
      <p:cxnSp>
        <p:nvCxnSpPr>
          <p:cNvPr id="193" name="直接箭头连接符 192"/>
          <p:cNvCxnSpPr/>
          <p:nvPr/>
        </p:nvCxnSpPr>
        <p:spPr>
          <a:xfrm flipV="1">
            <a:off x="4569172" y="3709002"/>
            <a:ext cx="0" cy="319087"/>
          </a:xfrm>
          <a:prstGeom prst="straightConnector1">
            <a:avLst/>
          </a:prstGeom>
          <a:ln w="12700"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箭头连接符 193"/>
          <p:cNvCxnSpPr/>
          <p:nvPr/>
        </p:nvCxnSpPr>
        <p:spPr>
          <a:xfrm>
            <a:off x="10801531" y="3709002"/>
            <a:ext cx="0" cy="319087"/>
          </a:xfrm>
          <a:prstGeom prst="straightConnector1">
            <a:avLst/>
          </a:prstGeom>
          <a:ln w="12700"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矩形: 圆角 198"/>
          <p:cNvSpPr/>
          <p:nvPr/>
        </p:nvSpPr>
        <p:spPr>
          <a:xfrm>
            <a:off x="5448300" y="1295400"/>
            <a:ext cx="1295400" cy="39500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5542002" y="1306443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售后分析</a:t>
            </a:r>
          </a:p>
        </p:txBody>
      </p:sp>
      <p:sp>
        <p:nvSpPr>
          <p:cNvPr id="200" name="矩形 199"/>
          <p:cNvSpPr/>
          <p:nvPr/>
        </p:nvSpPr>
        <p:spPr>
          <a:xfrm>
            <a:off x="2972092" y="431763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总收入</a:t>
            </a:r>
          </a:p>
        </p:txBody>
      </p:sp>
      <p:sp>
        <p:nvSpPr>
          <p:cNvPr id="201" name="矩形 200"/>
          <p:cNvSpPr/>
          <p:nvPr/>
        </p:nvSpPr>
        <p:spPr>
          <a:xfrm>
            <a:off x="8496633" y="431763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总支出</a:t>
            </a:r>
          </a:p>
        </p:txBody>
      </p:sp>
      <p:sp>
        <p:nvSpPr>
          <p:cNvPr id="202" name="矩形 201"/>
          <p:cNvSpPr/>
          <p:nvPr/>
        </p:nvSpPr>
        <p:spPr>
          <a:xfrm>
            <a:off x="5128841" y="1772810"/>
            <a:ext cx="1934317" cy="817991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>
            <a:off x="7186008" y="1772809"/>
            <a:ext cx="1934317" cy="817991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9243174" y="1772809"/>
            <a:ext cx="1934317" cy="817991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3071674" y="1772809"/>
            <a:ext cx="1934317" cy="817991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1014509" y="1772809"/>
            <a:ext cx="1934317" cy="817991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620029" y="2189177"/>
            <a:ext cx="7232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退货量</a:t>
            </a:r>
          </a:p>
        </p:txBody>
      </p:sp>
      <p:sp>
        <p:nvSpPr>
          <p:cNvPr id="58" name="矩形 57"/>
          <p:cNvSpPr/>
          <p:nvPr/>
        </p:nvSpPr>
        <p:spPr>
          <a:xfrm>
            <a:off x="1555910" y="1863779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245 </a:t>
            </a: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单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3587427" y="218917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退款金额</a:t>
            </a:r>
          </a:p>
        </p:txBody>
      </p:sp>
      <p:sp>
        <p:nvSpPr>
          <p:cNvPr id="208" name="矩形 207"/>
          <p:cNvSpPr/>
          <p:nvPr/>
        </p:nvSpPr>
        <p:spPr>
          <a:xfrm>
            <a:off x="3337358" y="1863779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$ 36547.21</a:t>
            </a:r>
          </a:p>
        </p:txBody>
      </p:sp>
      <p:sp>
        <p:nvSpPr>
          <p:cNvPr id="209" name="矩形 208"/>
          <p:cNvSpPr/>
          <p:nvPr/>
        </p:nvSpPr>
        <p:spPr>
          <a:xfrm>
            <a:off x="5380096" y="2189177"/>
            <a:ext cx="14318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FBA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订单缺陷率</a:t>
            </a:r>
          </a:p>
        </p:txBody>
      </p:sp>
      <p:sp>
        <p:nvSpPr>
          <p:cNvPr id="210" name="矩形 209"/>
          <p:cNvSpPr/>
          <p:nvPr/>
        </p:nvSpPr>
        <p:spPr>
          <a:xfrm>
            <a:off x="5650202" y="1863779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0.21%</a:t>
            </a:r>
          </a:p>
        </p:txBody>
      </p:sp>
      <p:sp>
        <p:nvSpPr>
          <p:cNvPr id="211" name="矩形 210"/>
          <p:cNvSpPr/>
          <p:nvPr/>
        </p:nvSpPr>
        <p:spPr>
          <a:xfrm>
            <a:off x="7791524" y="2189177"/>
            <a:ext cx="7232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迟发率</a:t>
            </a:r>
          </a:p>
        </p:txBody>
      </p:sp>
      <p:sp>
        <p:nvSpPr>
          <p:cNvPr id="212" name="矩形 211"/>
          <p:cNvSpPr/>
          <p:nvPr/>
        </p:nvSpPr>
        <p:spPr>
          <a:xfrm>
            <a:off x="7707367" y="1863779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1.35%</a:t>
            </a:r>
          </a:p>
        </p:txBody>
      </p:sp>
      <p:sp>
        <p:nvSpPr>
          <p:cNvPr id="213" name="矩形 212"/>
          <p:cNvSpPr/>
          <p:nvPr/>
        </p:nvSpPr>
        <p:spPr>
          <a:xfrm>
            <a:off x="9669153" y="218917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发票缺陷率</a:t>
            </a:r>
          </a:p>
        </p:txBody>
      </p:sp>
      <p:sp>
        <p:nvSpPr>
          <p:cNvPr id="214" name="矩形 213"/>
          <p:cNvSpPr/>
          <p:nvPr/>
        </p:nvSpPr>
        <p:spPr>
          <a:xfrm>
            <a:off x="9764532" y="1863779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1.55%</a:t>
            </a:r>
          </a:p>
        </p:txBody>
      </p:sp>
      <p:sp>
        <p:nvSpPr>
          <p:cNvPr id="215" name="矩形: 圆角 214"/>
          <p:cNvSpPr/>
          <p:nvPr/>
        </p:nvSpPr>
        <p:spPr>
          <a:xfrm>
            <a:off x="5448300" y="2920802"/>
            <a:ext cx="1295400" cy="39500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矩形 215"/>
          <p:cNvSpPr/>
          <p:nvPr/>
        </p:nvSpPr>
        <p:spPr>
          <a:xfrm>
            <a:off x="5542003" y="293184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收支分析</a:t>
            </a:r>
          </a:p>
        </p:txBody>
      </p:sp>
      <p:graphicFrame>
        <p:nvGraphicFramePr>
          <p:cNvPr id="217" name="图表 216"/>
          <p:cNvGraphicFramePr/>
          <p:nvPr/>
        </p:nvGraphicFramePr>
        <p:xfrm>
          <a:off x="6369385" y="4610100"/>
          <a:ext cx="5434606" cy="2034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rgbClr val="E9F8FB"/>
            </a:gs>
            <a:gs pos="0">
              <a:schemeClr val="bg1"/>
            </a:gs>
            <a:gs pos="100000">
              <a:schemeClr val="accent3">
                <a:lumMod val="15000"/>
                <a:lumOff val="85000"/>
              </a:schemeClr>
            </a:gs>
          </a:gsLst>
          <a:lin ang="4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601337" y="491854"/>
            <a:ext cx="36956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0" dist="76200" dir="2700000" algn="tl" rotWithShape="0">
                    <a:schemeClr val="accent1">
                      <a:lumMod val="50000"/>
                      <a:alpha val="35000"/>
                    </a:schemeClr>
                  </a:outerShdw>
                </a:effectLst>
                <a:latin typeface="+mj-ea"/>
                <a:ea typeface="+mj-ea"/>
              </a:rPr>
              <a:t>运营突围的四条路径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232842" y="542491"/>
            <a:ext cx="390961" cy="394589"/>
            <a:chOff x="232842" y="526616"/>
            <a:chExt cx="390961" cy="394589"/>
          </a:xfrm>
        </p:grpSpPr>
        <p:grpSp>
          <p:nvGrpSpPr>
            <p:cNvPr id="67" name="组合 66"/>
            <p:cNvGrpSpPr/>
            <p:nvPr/>
          </p:nvGrpSpPr>
          <p:grpSpPr>
            <a:xfrm>
              <a:off x="232842" y="526616"/>
              <a:ext cx="390961" cy="394589"/>
              <a:chOff x="7197782" y="119184"/>
              <a:chExt cx="611666" cy="617342"/>
            </a:xfrm>
          </p:grpSpPr>
          <p:sp>
            <p:nvSpPr>
              <p:cNvPr id="69" name="矩形: 圆角 68"/>
              <p:cNvSpPr/>
              <p:nvPr/>
            </p:nvSpPr>
            <p:spPr>
              <a:xfrm rot="19800000">
                <a:off x="7197782" y="119184"/>
                <a:ext cx="539819" cy="539818"/>
              </a:xfrm>
              <a:prstGeom prst="roundRect">
                <a:avLst>
                  <a:gd name="adj" fmla="val 19102"/>
                </a:avLst>
              </a:prstGeom>
              <a:gradFill flip="none" rotWithShape="1">
                <a:gsLst>
                  <a:gs pos="0">
                    <a:srgbClr val="DEF9FA"/>
                  </a:gs>
                  <a:gs pos="60000">
                    <a:srgbClr val="7A89E9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: 圆角 69"/>
              <p:cNvSpPr/>
              <p:nvPr/>
            </p:nvSpPr>
            <p:spPr>
              <a:xfrm>
                <a:off x="7223845" y="150923"/>
                <a:ext cx="585603" cy="585603"/>
              </a:xfrm>
              <a:prstGeom prst="roundRect">
                <a:avLst>
                  <a:gd name="adj" fmla="val 19102"/>
                </a:avLst>
              </a:prstGeom>
              <a:blipFill dpi="0" rotWithShape="1"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>
                    <a:alpha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任意多边形: 形状 67"/>
            <p:cNvSpPr/>
            <p:nvPr/>
          </p:nvSpPr>
          <p:spPr>
            <a:xfrm flipH="1">
              <a:off x="321549" y="640844"/>
              <a:ext cx="218727" cy="167369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186941" y="574810"/>
            <a:ext cx="1304757" cy="278886"/>
            <a:chOff x="4310346" y="365706"/>
            <a:chExt cx="1525634" cy="326098"/>
          </a:xfrm>
          <a:solidFill>
            <a:schemeClr val="accent1"/>
          </a:solidFill>
        </p:grpSpPr>
        <p:sp>
          <p:nvSpPr>
            <p:cNvPr id="72" name="Rectangle 3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3" name="Rectangle 3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+mn-ea"/>
                <a:ea typeface="+mn-ea"/>
                <a:cs typeface="OPPOSans L" panose="00020600040101010101" pitchFamily="18" charset="-122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4052980" y="657055"/>
            <a:ext cx="14534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effectLst>
                  <a:outerShdw blurRad="254000" dist="50800" dir="2700000" algn="tl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+mj-ea"/>
                <a:ea typeface="+mj-ea"/>
              </a:rPr>
              <a:t>FOUR PATHS</a:t>
            </a:r>
            <a:endParaRPr lang="zh-CN" altLang="en-US" sz="1600" dirty="0">
              <a:solidFill>
                <a:schemeClr val="accent1"/>
              </a:solidFill>
              <a:effectLst>
                <a:outerShdw blurRad="254000" dist="508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94200" y="1625600"/>
            <a:ext cx="2260006" cy="2814864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832600" y="1625600"/>
            <a:ext cx="2260006" cy="2814864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258300" y="1625600"/>
            <a:ext cx="2260006" cy="2814864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969094" y="1625600"/>
            <a:ext cx="2260006" cy="2814864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B5BBF9">
                  <a:alpha val="8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V="1">
            <a:off x="4394200" y="4440464"/>
            <a:ext cx="2260006" cy="226037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V="1">
            <a:off x="6832600" y="4440464"/>
            <a:ext cx="2260006" cy="226037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flipV="1">
            <a:off x="9258300" y="4440464"/>
            <a:ext cx="2260006" cy="226037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flipV="1">
            <a:off x="1969094" y="4440464"/>
            <a:ext cx="2260006" cy="226037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/>
          <p:cNvSpPr/>
          <p:nvPr/>
        </p:nvSpPr>
        <p:spPr>
          <a:xfrm>
            <a:off x="1969094" y="4394745"/>
            <a:ext cx="2259412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933988" y="4260371"/>
            <a:ext cx="330219" cy="330219"/>
            <a:chOff x="1778919" y="5279837"/>
            <a:chExt cx="330219" cy="330219"/>
          </a:xfrm>
        </p:grpSpPr>
        <p:sp>
          <p:nvSpPr>
            <p:cNvPr id="56" name="椭圆 55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62" name="任意多边形: 形状 61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7" name="任意多边形: 形状 76"/>
          <p:cNvSpPr/>
          <p:nvPr/>
        </p:nvSpPr>
        <p:spPr>
          <a:xfrm>
            <a:off x="4394794" y="4394745"/>
            <a:ext cx="2259412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5359094" y="4260371"/>
            <a:ext cx="330219" cy="330219"/>
            <a:chOff x="1778919" y="5279837"/>
            <a:chExt cx="330219" cy="330219"/>
          </a:xfrm>
        </p:grpSpPr>
        <p:sp>
          <p:nvSpPr>
            <p:cNvPr id="79" name="椭圆 78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81" name="任意多边形: 形状 80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3" name="任意多边形: 形状 82"/>
          <p:cNvSpPr/>
          <p:nvPr/>
        </p:nvSpPr>
        <p:spPr>
          <a:xfrm>
            <a:off x="6833194" y="4394745"/>
            <a:ext cx="2259412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7797494" y="4260371"/>
            <a:ext cx="330219" cy="330219"/>
            <a:chOff x="1778919" y="5279837"/>
            <a:chExt cx="330219" cy="330219"/>
          </a:xfrm>
        </p:grpSpPr>
        <p:sp>
          <p:nvSpPr>
            <p:cNvPr id="85" name="椭圆 84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87" name="任意多边形: 形状 86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9" name="任意多边形: 形状 88"/>
          <p:cNvSpPr/>
          <p:nvPr/>
        </p:nvSpPr>
        <p:spPr>
          <a:xfrm>
            <a:off x="9258894" y="4394745"/>
            <a:ext cx="2259412" cy="45719"/>
          </a:xfrm>
          <a:custGeom>
            <a:avLst/>
            <a:gdLst>
              <a:gd name="connsiteX0" fmla="*/ 84371 w 2487345"/>
              <a:gd name="connsiteY0" fmla="*/ 0 h 4895390"/>
              <a:gd name="connsiteX1" fmla="*/ 2402974 w 2487345"/>
              <a:gd name="connsiteY1" fmla="*/ 0 h 4895390"/>
              <a:gd name="connsiteX2" fmla="*/ 2487345 w 2487345"/>
              <a:gd name="connsiteY2" fmla="*/ 84371 h 4895390"/>
              <a:gd name="connsiteX3" fmla="*/ 2487345 w 2487345"/>
              <a:gd name="connsiteY3" fmla="*/ 312943 h 4895390"/>
              <a:gd name="connsiteX4" fmla="*/ 2487345 w 2487345"/>
              <a:gd name="connsiteY4" fmla="*/ 579239 h 4895390"/>
              <a:gd name="connsiteX5" fmla="*/ 2487345 w 2487345"/>
              <a:gd name="connsiteY5" fmla="*/ 807811 h 4895390"/>
              <a:gd name="connsiteX6" fmla="*/ 2487345 w 2487345"/>
              <a:gd name="connsiteY6" fmla="*/ 4087579 h 4895390"/>
              <a:gd name="connsiteX7" fmla="*/ 2487345 w 2487345"/>
              <a:gd name="connsiteY7" fmla="*/ 4316151 h 4895390"/>
              <a:gd name="connsiteX8" fmla="*/ 2487345 w 2487345"/>
              <a:gd name="connsiteY8" fmla="*/ 4582447 h 4895390"/>
              <a:gd name="connsiteX9" fmla="*/ 2487345 w 2487345"/>
              <a:gd name="connsiteY9" fmla="*/ 4811019 h 4895390"/>
              <a:gd name="connsiteX10" fmla="*/ 2402974 w 2487345"/>
              <a:gd name="connsiteY10" fmla="*/ 4895390 h 4895390"/>
              <a:gd name="connsiteX11" fmla="*/ 84371 w 2487345"/>
              <a:gd name="connsiteY11" fmla="*/ 4895390 h 4895390"/>
              <a:gd name="connsiteX12" fmla="*/ 0 w 2487345"/>
              <a:gd name="connsiteY12" fmla="*/ 4811019 h 4895390"/>
              <a:gd name="connsiteX13" fmla="*/ 0 w 2487345"/>
              <a:gd name="connsiteY13" fmla="*/ 4582447 h 4895390"/>
              <a:gd name="connsiteX14" fmla="*/ 0 w 2487345"/>
              <a:gd name="connsiteY14" fmla="*/ 4316151 h 4895390"/>
              <a:gd name="connsiteX15" fmla="*/ 0 w 2487345"/>
              <a:gd name="connsiteY15" fmla="*/ 4087579 h 4895390"/>
              <a:gd name="connsiteX16" fmla="*/ 0 w 2487345"/>
              <a:gd name="connsiteY16" fmla="*/ 807811 h 4895390"/>
              <a:gd name="connsiteX17" fmla="*/ 0 w 2487345"/>
              <a:gd name="connsiteY17" fmla="*/ 579239 h 4895390"/>
              <a:gd name="connsiteX18" fmla="*/ 0 w 2487345"/>
              <a:gd name="connsiteY18" fmla="*/ 312943 h 4895390"/>
              <a:gd name="connsiteX19" fmla="*/ 0 w 2487345"/>
              <a:gd name="connsiteY19" fmla="*/ 84371 h 4895390"/>
              <a:gd name="connsiteX20" fmla="*/ 84371 w 2487345"/>
              <a:gd name="connsiteY20" fmla="*/ 0 h 489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87345" h="4895390">
                <a:moveTo>
                  <a:pt x="84371" y="0"/>
                </a:moveTo>
                <a:lnTo>
                  <a:pt x="2402974" y="0"/>
                </a:lnTo>
                <a:cubicBezTo>
                  <a:pt x="2449571" y="0"/>
                  <a:pt x="2487345" y="37774"/>
                  <a:pt x="2487345" y="84371"/>
                </a:cubicBezTo>
                <a:lnTo>
                  <a:pt x="2487345" y="312943"/>
                </a:lnTo>
                <a:lnTo>
                  <a:pt x="2487345" y="579239"/>
                </a:lnTo>
                <a:lnTo>
                  <a:pt x="2487345" y="807811"/>
                </a:lnTo>
                <a:lnTo>
                  <a:pt x="2487345" y="4087579"/>
                </a:lnTo>
                <a:lnTo>
                  <a:pt x="2487345" y="4316151"/>
                </a:lnTo>
                <a:lnTo>
                  <a:pt x="2487345" y="4582447"/>
                </a:lnTo>
                <a:lnTo>
                  <a:pt x="2487345" y="4811019"/>
                </a:lnTo>
                <a:cubicBezTo>
                  <a:pt x="2487345" y="4857616"/>
                  <a:pt x="2449571" y="4895390"/>
                  <a:pt x="2402974" y="4895390"/>
                </a:cubicBezTo>
                <a:lnTo>
                  <a:pt x="84371" y="4895390"/>
                </a:lnTo>
                <a:cubicBezTo>
                  <a:pt x="37774" y="4895390"/>
                  <a:pt x="0" y="4857616"/>
                  <a:pt x="0" y="4811019"/>
                </a:cubicBezTo>
                <a:lnTo>
                  <a:pt x="0" y="4582447"/>
                </a:lnTo>
                <a:lnTo>
                  <a:pt x="0" y="4316151"/>
                </a:lnTo>
                <a:lnTo>
                  <a:pt x="0" y="4087579"/>
                </a:lnTo>
                <a:lnTo>
                  <a:pt x="0" y="807811"/>
                </a:lnTo>
                <a:lnTo>
                  <a:pt x="0" y="579239"/>
                </a:lnTo>
                <a:lnTo>
                  <a:pt x="0" y="312943"/>
                </a:lnTo>
                <a:lnTo>
                  <a:pt x="0" y="84371"/>
                </a:lnTo>
                <a:cubicBezTo>
                  <a:pt x="0" y="37774"/>
                  <a:pt x="37774" y="0"/>
                  <a:pt x="84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10223194" y="4260371"/>
            <a:ext cx="330219" cy="330219"/>
            <a:chOff x="1778919" y="5279837"/>
            <a:chExt cx="330219" cy="330219"/>
          </a:xfrm>
        </p:grpSpPr>
        <p:sp>
          <p:nvSpPr>
            <p:cNvPr id="91" name="椭圆 90"/>
            <p:cNvSpPr/>
            <p:nvPr/>
          </p:nvSpPr>
          <p:spPr>
            <a:xfrm>
              <a:off x="1778919" y="5279837"/>
              <a:ext cx="330219" cy="330219"/>
            </a:xfrm>
            <a:prstGeom prst="ellipse">
              <a:avLst/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alpha val="50000"/>
                </a:schemeClr>
              </a:solidFill>
            </a:ln>
            <a:effectLst>
              <a:outerShdw blurRad="152400" dist="38100" dir="5400000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图形 1"/>
            <p:cNvGrpSpPr/>
            <p:nvPr/>
          </p:nvGrpSpPr>
          <p:grpSpPr>
            <a:xfrm rot="5400000">
              <a:off x="1861513" y="5352689"/>
              <a:ext cx="165030" cy="177431"/>
              <a:chOff x="8778523" y="3039931"/>
              <a:chExt cx="759121" cy="816165"/>
            </a:xfrm>
            <a:gradFill>
              <a:gsLst>
                <a:gs pos="2000">
                  <a:schemeClr val="bg1">
                    <a:alpha val="0"/>
                  </a:schemeClr>
                </a:gs>
                <a:gs pos="54000">
                  <a:schemeClr val="bg1"/>
                </a:gs>
              </a:gsLst>
              <a:lin ang="0" scaled="0"/>
            </a:gradFill>
          </p:grpSpPr>
          <p:sp>
            <p:nvSpPr>
              <p:cNvPr id="93" name="任意多边形: 形状 92"/>
              <p:cNvSpPr/>
              <p:nvPr/>
            </p:nvSpPr>
            <p:spPr>
              <a:xfrm>
                <a:off x="8778523" y="3039931"/>
                <a:ext cx="405157" cy="816165"/>
              </a:xfrm>
              <a:custGeom>
                <a:avLst/>
                <a:gdLst>
                  <a:gd name="connsiteX0" fmla="*/ 405158 w 405157"/>
                  <a:gd name="connsiteY0" fmla="*/ 408083 h 816165"/>
                  <a:gd name="connsiteX1" fmla="*/ 0 w 405157"/>
                  <a:gd name="connsiteY1" fmla="*/ 0 h 816165"/>
                  <a:gd name="connsiteX2" fmla="*/ 169669 w 405157"/>
                  <a:gd name="connsiteY2" fmla="*/ 408083 h 816165"/>
                  <a:gd name="connsiteX3" fmla="*/ 0 w 405157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157" h="816165">
                    <a:moveTo>
                      <a:pt x="405158" y="408083"/>
                    </a:moveTo>
                    <a:lnTo>
                      <a:pt x="0" y="0"/>
                    </a:lnTo>
                    <a:lnTo>
                      <a:pt x="169669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9133950" y="3039931"/>
                <a:ext cx="403694" cy="816165"/>
              </a:xfrm>
              <a:custGeom>
                <a:avLst/>
                <a:gdLst>
                  <a:gd name="connsiteX0" fmla="*/ 403695 w 403694"/>
                  <a:gd name="connsiteY0" fmla="*/ 408083 h 816165"/>
                  <a:gd name="connsiteX1" fmla="*/ 0 w 403694"/>
                  <a:gd name="connsiteY1" fmla="*/ 0 h 816165"/>
                  <a:gd name="connsiteX2" fmla="*/ 168206 w 403694"/>
                  <a:gd name="connsiteY2" fmla="*/ 408083 h 816165"/>
                  <a:gd name="connsiteX3" fmla="*/ 0 w 403694"/>
                  <a:gd name="connsiteY3" fmla="*/ 816166 h 81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694" h="816165">
                    <a:moveTo>
                      <a:pt x="403695" y="408083"/>
                    </a:moveTo>
                    <a:lnTo>
                      <a:pt x="0" y="0"/>
                    </a:lnTo>
                    <a:lnTo>
                      <a:pt x="168206" y="408083"/>
                    </a:lnTo>
                    <a:lnTo>
                      <a:pt x="0" y="816166"/>
                    </a:lnTo>
                    <a:close/>
                  </a:path>
                </a:pathLst>
              </a:custGeom>
              <a:grpFill/>
              <a:ln w="1462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9" name="矩形 98"/>
          <p:cNvSpPr/>
          <p:nvPr/>
        </p:nvSpPr>
        <p:spPr>
          <a:xfrm>
            <a:off x="2545099" y="1919030"/>
            <a:ext cx="1107996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成本路径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2894560" y="2328969"/>
            <a:ext cx="40907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4970205" y="1919030"/>
            <a:ext cx="1107996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格调路径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5319666" y="2328969"/>
            <a:ext cx="40907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7408605" y="1919030"/>
            <a:ext cx="1107996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潮流路径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7758066" y="2328969"/>
            <a:ext cx="409074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/>
          <p:cNvSpPr/>
          <p:nvPr/>
        </p:nvSpPr>
        <p:spPr>
          <a:xfrm>
            <a:off x="9834305" y="1919030"/>
            <a:ext cx="1107996" cy="3810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  <a:sym typeface="+mn-lt"/>
              </a:rPr>
              <a:t>性能路径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10183766" y="2328969"/>
            <a:ext cx="40907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151657" y="29299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2151657" y="33299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2151657" y="37300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2151657" y="41300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4513871" y="4582114"/>
            <a:ext cx="1985040" cy="1366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首要保障产品设计。耳机是具备佩戴装饰属性的产品，外观颜值就是差异价值。格调类产品，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设计风范是最高追求</a:t>
            </a:r>
          </a:p>
        </p:txBody>
      </p:sp>
      <p:sp>
        <p:nvSpPr>
          <p:cNvPr id="5" name="矩形 4"/>
          <p:cNvSpPr/>
          <p:nvPr/>
        </p:nvSpPr>
        <p:spPr>
          <a:xfrm>
            <a:off x="4354652" y="5949179"/>
            <a:ext cx="23391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平台大多为资深数码用户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仅靠设计难以触达</a:t>
            </a:r>
          </a:p>
        </p:txBody>
      </p:sp>
      <p:sp>
        <p:nvSpPr>
          <p:cNvPr id="132" name="矩形 131"/>
          <p:cNvSpPr/>
          <p:nvPr/>
        </p:nvSpPr>
        <p:spPr>
          <a:xfrm>
            <a:off x="2602808" y="2551825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成本驱动</a:t>
            </a:r>
          </a:p>
        </p:txBody>
      </p:sp>
      <p:sp>
        <p:nvSpPr>
          <p:cNvPr id="133" name="矩形 132"/>
          <p:cNvSpPr/>
          <p:nvPr/>
        </p:nvSpPr>
        <p:spPr>
          <a:xfrm>
            <a:off x="2602808" y="2952322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主流设计</a:t>
            </a:r>
          </a:p>
        </p:txBody>
      </p:sp>
      <p:sp>
        <p:nvSpPr>
          <p:cNvPr id="134" name="矩形 133"/>
          <p:cNvSpPr/>
          <p:nvPr/>
        </p:nvSpPr>
        <p:spPr>
          <a:xfrm>
            <a:off x="2299840" y="3352819"/>
            <a:ext cx="1598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以理性价值为主</a:t>
            </a:r>
          </a:p>
        </p:txBody>
      </p:sp>
      <p:sp>
        <p:nvSpPr>
          <p:cNvPr id="135" name="矩形 134"/>
          <p:cNvSpPr/>
          <p:nvPr/>
        </p:nvSpPr>
        <p:spPr>
          <a:xfrm>
            <a:off x="2804786" y="3753317"/>
            <a:ext cx="5886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小米</a:t>
            </a:r>
          </a:p>
        </p:txBody>
      </p:sp>
      <p:cxnSp>
        <p:nvCxnSpPr>
          <p:cNvPr id="136" name="直接连接符 135"/>
          <p:cNvCxnSpPr/>
          <p:nvPr/>
        </p:nvCxnSpPr>
        <p:spPr>
          <a:xfrm>
            <a:off x="2151657" y="25298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4576763" y="29299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4576763" y="33299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4576763" y="37300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4576763" y="41300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4576763" y="25298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7015163" y="29299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7015163" y="33299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7015163" y="37300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>
            <a:off x="7015163" y="41300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>
            <a:off x="7015163" y="25298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9440863" y="29299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9440863" y="33299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>
            <a:off x="9440863" y="373000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>
            <a:off x="9440863" y="41300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 164"/>
          <p:cNvSpPr/>
          <p:nvPr/>
        </p:nvSpPr>
        <p:spPr>
          <a:xfrm>
            <a:off x="9892014" y="2944283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主流设计</a:t>
            </a:r>
          </a:p>
        </p:txBody>
      </p:sp>
      <p:sp>
        <p:nvSpPr>
          <p:cNvPr id="166" name="矩形 165"/>
          <p:cNvSpPr/>
          <p:nvPr/>
        </p:nvSpPr>
        <p:spPr>
          <a:xfrm>
            <a:off x="9589046" y="3348566"/>
            <a:ext cx="1598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以理性价值为主</a:t>
            </a:r>
          </a:p>
        </p:txBody>
      </p:sp>
      <p:cxnSp>
        <p:nvCxnSpPr>
          <p:cNvPr id="168" name="直接连接符 167"/>
          <p:cNvCxnSpPr/>
          <p:nvPr/>
        </p:nvCxnSpPr>
        <p:spPr>
          <a:xfrm>
            <a:off x="9440863" y="2529855"/>
            <a:ext cx="1894881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矩形: 圆角 168"/>
          <p:cNvSpPr/>
          <p:nvPr/>
        </p:nvSpPr>
        <p:spPr>
          <a:xfrm>
            <a:off x="673768" y="2547104"/>
            <a:ext cx="1161907" cy="337370"/>
          </a:xfrm>
          <a:prstGeom prst="roundRect">
            <a:avLst>
              <a:gd name="adj" fmla="val 15558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: 圆角 169"/>
          <p:cNvSpPr/>
          <p:nvPr/>
        </p:nvSpPr>
        <p:spPr>
          <a:xfrm>
            <a:off x="673768" y="2950390"/>
            <a:ext cx="1161907" cy="337370"/>
          </a:xfrm>
          <a:prstGeom prst="roundRect">
            <a:avLst>
              <a:gd name="adj" fmla="val 15558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: 圆角 170"/>
          <p:cNvSpPr/>
          <p:nvPr/>
        </p:nvSpPr>
        <p:spPr>
          <a:xfrm>
            <a:off x="673768" y="3361122"/>
            <a:ext cx="1161907" cy="337370"/>
          </a:xfrm>
          <a:prstGeom prst="roundRect">
            <a:avLst>
              <a:gd name="adj" fmla="val 15558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: 圆角 171"/>
          <p:cNvSpPr/>
          <p:nvPr/>
        </p:nvSpPr>
        <p:spPr>
          <a:xfrm>
            <a:off x="673768" y="3775669"/>
            <a:ext cx="1161907" cy="337370"/>
          </a:xfrm>
          <a:prstGeom prst="roundRect">
            <a:avLst>
              <a:gd name="adj" fmla="val 15558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5016500" y="2540000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消费驱动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5016500" y="2944283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设计突围</a:t>
            </a:r>
          </a:p>
        </p:txBody>
      </p:sp>
      <p:sp>
        <p:nvSpPr>
          <p:cNvPr id="175" name="矩形 174"/>
          <p:cNvSpPr/>
          <p:nvPr/>
        </p:nvSpPr>
        <p:spPr>
          <a:xfrm>
            <a:off x="5016500" y="3348566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价值匹配</a:t>
            </a:r>
          </a:p>
        </p:txBody>
      </p:sp>
      <p:sp>
        <p:nvSpPr>
          <p:cNvPr id="176" name="矩形 175"/>
          <p:cNvSpPr/>
          <p:nvPr/>
        </p:nvSpPr>
        <p:spPr>
          <a:xfrm>
            <a:off x="5207000" y="3752850"/>
            <a:ext cx="609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B&amp;O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7454900" y="2540000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2"/>
                </a:solidFill>
              </a:rPr>
              <a:t>消费驱动</a:t>
            </a:r>
          </a:p>
        </p:txBody>
      </p:sp>
      <p:sp>
        <p:nvSpPr>
          <p:cNvPr id="178" name="矩形 177"/>
          <p:cNvSpPr/>
          <p:nvPr/>
        </p:nvSpPr>
        <p:spPr>
          <a:xfrm>
            <a:off x="7454900" y="2944283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2"/>
                </a:solidFill>
              </a:rPr>
              <a:t>设计差异</a:t>
            </a:r>
          </a:p>
        </p:txBody>
      </p:sp>
      <p:sp>
        <p:nvSpPr>
          <p:cNvPr id="179" name="矩形 178"/>
          <p:cNvSpPr/>
          <p:nvPr/>
        </p:nvSpPr>
        <p:spPr>
          <a:xfrm>
            <a:off x="7150100" y="3348566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2"/>
                </a:solidFill>
              </a:rPr>
              <a:t>以感性价值为主</a:t>
            </a:r>
          </a:p>
        </p:txBody>
      </p:sp>
      <p:sp>
        <p:nvSpPr>
          <p:cNvPr id="180" name="矩形 179"/>
          <p:cNvSpPr/>
          <p:nvPr/>
        </p:nvSpPr>
        <p:spPr>
          <a:xfrm>
            <a:off x="7632700" y="3752850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2"/>
                </a:solidFill>
                <a:latin typeface="+mn-ea"/>
              </a:rPr>
              <a:t>Beats</a:t>
            </a:r>
          </a:p>
        </p:txBody>
      </p:sp>
      <p:sp>
        <p:nvSpPr>
          <p:cNvPr id="181" name="矩形 180"/>
          <p:cNvSpPr/>
          <p:nvPr/>
        </p:nvSpPr>
        <p:spPr>
          <a:xfrm>
            <a:off x="9880600" y="2540000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价格匹配</a:t>
            </a:r>
          </a:p>
        </p:txBody>
      </p:sp>
      <p:sp>
        <p:nvSpPr>
          <p:cNvPr id="184" name="矩形 183"/>
          <p:cNvSpPr/>
          <p:nvPr/>
        </p:nvSpPr>
        <p:spPr>
          <a:xfrm>
            <a:off x="10045700" y="3752850"/>
            <a:ext cx="6639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BOSE</a:t>
            </a:r>
          </a:p>
        </p:txBody>
      </p:sp>
      <p:sp>
        <p:nvSpPr>
          <p:cNvPr id="185" name="矩形 184"/>
          <p:cNvSpPr/>
          <p:nvPr/>
        </p:nvSpPr>
        <p:spPr>
          <a:xfrm>
            <a:off x="2106577" y="4582114"/>
            <a:ext cx="1985040" cy="1366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要首先保障产品的性价比，在平价的基础上，做好性能和外观。成本导向是第一要素，苛求性能和设计是不允许的</a:t>
            </a:r>
          </a:p>
        </p:txBody>
      </p:sp>
      <p:sp>
        <p:nvSpPr>
          <p:cNvPr id="186" name="矩形 185"/>
          <p:cNvSpPr/>
          <p:nvPr/>
        </p:nvSpPr>
        <p:spPr>
          <a:xfrm>
            <a:off x="1944165" y="5949179"/>
            <a:ext cx="23391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不适合平台定位标准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调性不符</a:t>
            </a:r>
          </a:p>
        </p:txBody>
      </p:sp>
      <p:sp>
        <p:nvSpPr>
          <p:cNvPr id="187" name="矩形 186"/>
          <p:cNvSpPr/>
          <p:nvPr/>
        </p:nvSpPr>
        <p:spPr>
          <a:xfrm>
            <a:off x="6966376" y="4582114"/>
            <a:ext cx="1985040" cy="1366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需要设计和感性价值并重。颜值与实力共存。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Beats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早期被诟病音质，但被苹果收购后，整体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体验过硬</a:t>
            </a:r>
          </a:p>
        </p:txBody>
      </p:sp>
      <p:sp>
        <p:nvSpPr>
          <p:cNvPr id="188" name="矩形 187"/>
          <p:cNvSpPr/>
          <p:nvPr/>
        </p:nvSpPr>
        <p:spPr>
          <a:xfrm>
            <a:off x="6807157" y="5949179"/>
            <a:ext cx="23391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与平台用户需求高度重合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j-ea"/>
                <a:ea typeface="+mj-ea"/>
              </a:rPr>
              <a:t>主要突围方向</a:t>
            </a:r>
          </a:p>
        </p:txBody>
      </p:sp>
      <p:sp>
        <p:nvSpPr>
          <p:cNvPr id="189" name="矩形 188"/>
          <p:cNvSpPr/>
          <p:nvPr/>
        </p:nvSpPr>
        <p:spPr>
          <a:xfrm>
            <a:off x="9418881" y="4582114"/>
            <a:ext cx="1985040" cy="84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必须以理性的价值为突破点。没有极致功能、创新体验</a:t>
            </a:r>
          </a:p>
        </p:txBody>
      </p:sp>
      <p:sp>
        <p:nvSpPr>
          <p:cNvPr id="190" name="矩形 189"/>
          <p:cNvSpPr/>
          <p:nvPr/>
        </p:nvSpPr>
        <p:spPr>
          <a:xfrm>
            <a:off x="9259662" y="5949179"/>
            <a:ext cx="23391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不适合平台用户需求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此路不通</a:t>
            </a:r>
          </a:p>
        </p:txBody>
      </p:sp>
      <p:sp>
        <p:nvSpPr>
          <p:cNvPr id="192" name="矩形 191"/>
          <p:cNvSpPr/>
          <p:nvPr/>
        </p:nvSpPr>
        <p:spPr>
          <a:xfrm>
            <a:off x="782384" y="2558544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价位区间</a:t>
            </a:r>
          </a:p>
        </p:txBody>
      </p:sp>
      <p:sp>
        <p:nvSpPr>
          <p:cNvPr id="193" name="矩形 192"/>
          <p:cNvSpPr/>
          <p:nvPr/>
        </p:nvSpPr>
        <p:spPr>
          <a:xfrm>
            <a:off x="782384" y="2961830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设计风格</a:t>
            </a:r>
          </a:p>
        </p:txBody>
      </p:sp>
      <p:sp>
        <p:nvSpPr>
          <p:cNvPr id="194" name="矩形 193"/>
          <p:cNvSpPr/>
          <p:nvPr/>
        </p:nvSpPr>
        <p:spPr>
          <a:xfrm>
            <a:off x="782384" y="3359314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价值组合</a:t>
            </a:r>
          </a:p>
        </p:txBody>
      </p:sp>
      <p:sp>
        <p:nvSpPr>
          <p:cNvPr id="195" name="矩形 194"/>
          <p:cNvSpPr/>
          <p:nvPr/>
        </p:nvSpPr>
        <p:spPr>
          <a:xfrm>
            <a:off x="782384" y="3787109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典型品牌</a:t>
            </a:r>
          </a:p>
        </p:txBody>
      </p:sp>
      <p:sp>
        <p:nvSpPr>
          <p:cNvPr id="125" name="矩形: 圆角 124"/>
          <p:cNvSpPr/>
          <p:nvPr/>
        </p:nvSpPr>
        <p:spPr>
          <a:xfrm rot="19800000">
            <a:off x="7775012" y="1436707"/>
            <a:ext cx="329978" cy="329977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62000">
                <a:srgbClr val="DC5F5F"/>
              </a:gs>
              <a:gs pos="0">
                <a:srgbClr val="F7EADB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: 圆角 129"/>
          <p:cNvSpPr/>
          <p:nvPr/>
        </p:nvSpPr>
        <p:spPr>
          <a:xfrm rot="19800000">
            <a:off x="10200712" y="1436707"/>
            <a:ext cx="329978" cy="329977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0">
                <a:srgbClr val="DEF9FA"/>
              </a:gs>
              <a:gs pos="60000">
                <a:srgbClr val="7A89E9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: 圆角 130"/>
          <p:cNvSpPr/>
          <p:nvPr/>
        </p:nvSpPr>
        <p:spPr>
          <a:xfrm>
            <a:off x="10245917" y="1472212"/>
            <a:ext cx="329978" cy="329977"/>
          </a:xfrm>
          <a:prstGeom prst="roundRect">
            <a:avLst>
              <a:gd name="adj" fmla="val 19102"/>
            </a:avLst>
          </a:prstGeom>
          <a:blipFill dpi="0"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: 圆角 119"/>
          <p:cNvSpPr/>
          <p:nvPr/>
        </p:nvSpPr>
        <p:spPr>
          <a:xfrm rot="19800000">
            <a:off x="5336612" y="1436707"/>
            <a:ext cx="329978" cy="329977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0">
                <a:srgbClr val="DEF9FA"/>
              </a:gs>
              <a:gs pos="60000">
                <a:srgbClr val="7A89E9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: 圆角 120"/>
          <p:cNvSpPr/>
          <p:nvPr/>
        </p:nvSpPr>
        <p:spPr>
          <a:xfrm>
            <a:off x="5381817" y="1472212"/>
            <a:ext cx="329978" cy="329977"/>
          </a:xfrm>
          <a:prstGeom prst="roundRect">
            <a:avLst>
              <a:gd name="adj" fmla="val 19102"/>
            </a:avLst>
          </a:prstGeom>
          <a:blipFill dpi="0"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: 圆角 113"/>
          <p:cNvSpPr/>
          <p:nvPr/>
        </p:nvSpPr>
        <p:spPr>
          <a:xfrm rot="19800000">
            <a:off x="2910952" y="1436707"/>
            <a:ext cx="329978" cy="329977"/>
          </a:xfrm>
          <a:prstGeom prst="roundRect">
            <a:avLst>
              <a:gd name="adj" fmla="val 19102"/>
            </a:avLst>
          </a:prstGeom>
          <a:gradFill flip="none" rotWithShape="1">
            <a:gsLst>
              <a:gs pos="0">
                <a:srgbClr val="DEF9FA"/>
              </a:gs>
              <a:gs pos="60000">
                <a:srgbClr val="7A89E9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: 圆角 114"/>
          <p:cNvSpPr/>
          <p:nvPr/>
        </p:nvSpPr>
        <p:spPr>
          <a:xfrm>
            <a:off x="2956157" y="1472212"/>
            <a:ext cx="329978" cy="329977"/>
          </a:xfrm>
          <a:prstGeom prst="roundRect">
            <a:avLst>
              <a:gd name="adj" fmla="val 19102"/>
            </a:avLst>
          </a:prstGeom>
          <a:blipFill dpi="0"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7166320" y="6357262"/>
            <a:ext cx="152400" cy="13137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等腰三角形 154"/>
          <p:cNvSpPr/>
          <p:nvPr/>
        </p:nvSpPr>
        <p:spPr>
          <a:xfrm rot="16200000" flipH="1">
            <a:off x="8638692" y="6357263"/>
            <a:ext cx="152400" cy="13137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: 圆角 163"/>
          <p:cNvSpPr/>
          <p:nvPr/>
        </p:nvSpPr>
        <p:spPr>
          <a:xfrm>
            <a:off x="7810500" y="1472212"/>
            <a:ext cx="329978" cy="329977"/>
          </a:xfrm>
          <a:prstGeom prst="roundRect">
            <a:avLst>
              <a:gd name="adj" fmla="val 19102"/>
            </a:avLst>
          </a:prstGeom>
          <a:blipFill dpi="0"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图形 15"/>
          <p:cNvSpPr/>
          <p:nvPr/>
        </p:nvSpPr>
        <p:spPr>
          <a:xfrm>
            <a:off x="7849076" y="1546190"/>
            <a:ext cx="252825" cy="182021"/>
          </a:xfrm>
          <a:custGeom>
            <a:avLst/>
            <a:gdLst>
              <a:gd name="connsiteX0" fmla="*/ 0 w 1852215"/>
              <a:gd name="connsiteY0" fmla="*/ 729258 h 1333499"/>
              <a:gd name="connsiteX1" fmla="*/ 102195 w 1852215"/>
              <a:gd name="connsiteY1" fmla="*/ 584795 h 1333499"/>
              <a:gd name="connsiteX2" fmla="*/ 583009 w 1852215"/>
              <a:gd name="connsiteY2" fmla="*/ 953492 h 1333499"/>
              <a:gd name="connsiteX3" fmla="*/ 1753592 w 1852215"/>
              <a:gd name="connsiteY3" fmla="*/ 0 h 1333499"/>
              <a:gd name="connsiteX4" fmla="*/ 1852216 w 1852215"/>
              <a:gd name="connsiteY4" fmla="*/ 94456 h 1333499"/>
              <a:gd name="connsiteX5" fmla="*/ 591145 w 1852215"/>
              <a:gd name="connsiteY5" fmla="*/ 1333500 h 1333499"/>
              <a:gd name="connsiteX6" fmla="*/ 0 w 1852215"/>
              <a:gd name="connsiteY6" fmla="*/ 729258 h 133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2215" h="1333499">
                <a:moveTo>
                  <a:pt x="0" y="729258"/>
                </a:moveTo>
                <a:lnTo>
                  <a:pt x="102195" y="584795"/>
                </a:lnTo>
                <a:lnTo>
                  <a:pt x="583009" y="953492"/>
                </a:lnTo>
                <a:lnTo>
                  <a:pt x="1753592" y="0"/>
                </a:lnTo>
                <a:lnTo>
                  <a:pt x="1852216" y="94456"/>
                </a:lnTo>
                <a:lnTo>
                  <a:pt x="591145" y="1333500"/>
                </a:lnTo>
                <a:lnTo>
                  <a:pt x="0" y="729258"/>
                </a:ln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2" name="图形 18"/>
          <p:cNvSpPr/>
          <p:nvPr/>
        </p:nvSpPr>
        <p:spPr>
          <a:xfrm>
            <a:off x="3026102" y="1542157"/>
            <a:ext cx="190088" cy="190087"/>
          </a:xfrm>
          <a:custGeom>
            <a:avLst/>
            <a:gdLst>
              <a:gd name="connsiteX0" fmla="*/ 157843 w 1905000"/>
              <a:gd name="connsiteY0" fmla="*/ 0 h 1905000"/>
              <a:gd name="connsiteX1" fmla="*/ 1358 w 1905000"/>
              <a:gd name="connsiteY1" fmla="*/ 131990 h 1905000"/>
              <a:gd name="connsiteX2" fmla="*/ 768801 w 1905000"/>
              <a:gd name="connsiteY2" fmla="*/ 816428 h 1905000"/>
              <a:gd name="connsiteX3" fmla="*/ 0 w 1905000"/>
              <a:gd name="connsiteY3" fmla="*/ 1651907 h 1905000"/>
              <a:gd name="connsiteX4" fmla="*/ 297997 w 1905000"/>
              <a:gd name="connsiteY4" fmla="*/ 1900919 h 1905000"/>
              <a:gd name="connsiteX5" fmla="*/ 942975 w 1905000"/>
              <a:gd name="connsiteY5" fmla="*/ 1005568 h 1905000"/>
              <a:gd name="connsiteX6" fmla="*/ 1589315 w 1905000"/>
              <a:gd name="connsiteY6" fmla="*/ 1905000 h 1905000"/>
              <a:gd name="connsiteX7" fmla="*/ 1905000 w 1905000"/>
              <a:gd name="connsiteY7" fmla="*/ 1645103 h 1905000"/>
              <a:gd name="connsiteX8" fmla="*/ 1152525 w 1905000"/>
              <a:gd name="connsiteY8" fmla="*/ 779690 h 1905000"/>
              <a:gd name="connsiteX9" fmla="*/ 1850572 w 1905000"/>
              <a:gd name="connsiteY9" fmla="*/ 163285 h 1905000"/>
              <a:gd name="connsiteX10" fmla="*/ 1782533 w 1905000"/>
              <a:gd name="connsiteY10" fmla="*/ 35378 h 1905000"/>
              <a:gd name="connsiteX11" fmla="*/ 979713 w 1905000"/>
              <a:gd name="connsiteY11" fmla="*/ 610960 h 1905000"/>
              <a:gd name="connsiteX12" fmla="*/ 157843 w 1905000"/>
              <a:gd name="connsiteY1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5000" h="1905000">
                <a:moveTo>
                  <a:pt x="157843" y="0"/>
                </a:moveTo>
                <a:lnTo>
                  <a:pt x="1358" y="131990"/>
                </a:lnTo>
                <a:cubicBezTo>
                  <a:pt x="280305" y="340178"/>
                  <a:pt x="540201" y="578303"/>
                  <a:pt x="768801" y="816428"/>
                </a:cubicBezTo>
                <a:cubicBezTo>
                  <a:pt x="417742" y="1166132"/>
                  <a:pt x="144235" y="1513117"/>
                  <a:pt x="0" y="1651907"/>
                </a:cubicBezTo>
                <a:lnTo>
                  <a:pt x="297997" y="1900919"/>
                </a:lnTo>
                <a:cubicBezTo>
                  <a:pt x="404132" y="1683203"/>
                  <a:pt x="634093" y="1352550"/>
                  <a:pt x="942975" y="1005568"/>
                </a:cubicBezTo>
                <a:cubicBezTo>
                  <a:pt x="1251857" y="1353908"/>
                  <a:pt x="1483178" y="1685925"/>
                  <a:pt x="1589315" y="1905000"/>
                </a:cubicBezTo>
                <a:cubicBezTo>
                  <a:pt x="1589315" y="1905000"/>
                  <a:pt x="1879147" y="1597478"/>
                  <a:pt x="1905000" y="1645103"/>
                </a:cubicBezTo>
                <a:cubicBezTo>
                  <a:pt x="1793422" y="1519918"/>
                  <a:pt x="1519918" y="1153885"/>
                  <a:pt x="1152525" y="779690"/>
                </a:cubicBezTo>
                <a:cubicBezTo>
                  <a:pt x="1362075" y="564697"/>
                  <a:pt x="1598840" y="351065"/>
                  <a:pt x="1850572" y="163285"/>
                </a:cubicBezTo>
                <a:lnTo>
                  <a:pt x="1782533" y="35378"/>
                </a:lnTo>
                <a:cubicBezTo>
                  <a:pt x="1496783" y="176893"/>
                  <a:pt x="1224642" y="387803"/>
                  <a:pt x="979713" y="610960"/>
                </a:cubicBezTo>
                <a:cubicBezTo>
                  <a:pt x="733425" y="378278"/>
                  <a:pt x="454478" y="156482"/>
                  <a:pt x="15784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3" name="图形 18"/>
          <p:cNvSpPr/>
          <p:nvPr/>
        </p:nvSpPr>
        <p:spPr>
          <a:xfrm>
            <a:off x="5458083" y="1542157"/>
            <a:ext cx="190088" cy="190087"/>
          </a:xfrm>
          <a:custGeom>
            <a:avLst/>
            <a:gdLst>
              <a:gd name="connsiteX0" fmla="*/ 157843 w 1905000"/>
              <a:gd name="connsiteY0" fmla="*/ 0 h 1905000"/>
              <a:gd name="connsiteX1" fmla="*/ 1358 w 1905000"/>
              <a:gd name="connsiteY1" fmla="*/ 131990 h 1905000"/>
              <a:gd name="connsiteX2" fmla="*/ 768801 w 1905000"/>
              <a:gd name="connsiteY2" fmla="*/ 816428 h 1905000"/>
              <a:gd name="connsiteX3" fmla="*/ 0 w 1905000"/>
              <a:gd name="connsiteY3" fmla="*/ 1651907 h 1905000"/>
              <a:gd name="connsiteX4" fmla="*/ 297997 w 1905000"/>
              <a:gd name="connsiteY4" fmla="*/ 1900919 h 1905000"/>
              <a:gd name="connsiteX5" fmla="*/ 942975 w 1905000"/>
              <a:gd name="connsiteY5" fmla="*/ 1005568 h 1905000"/>
              <a:gd name="connsiteX6" fmla="*/ 1589315 w 1905000"/>
              <a:gd name="connsiteY6" fmla="*/ 1905000 h 1905000"/>
              <a:gd name="connsiteX7" fmla="*/ 1905000 w 1905000"/>
              <a:gd name="connsiteY7" fmla="*/ 1645103 h 1905000"/>
              <a:gd name="connsiteX8" fmla="*/ 1152525 w 1905000"/>
              <a:gd name="connsiteY8" fmla="*/ 779690 h 1905000"/>
              <a:gd name="connsiteX9" fmla="*/ 1850572 w 1905000"/>
              <a:gd name="connsiteY9" fmla="*/ 163285 h 1905000"/>
              <a:gd name="connsiteX10" fmla="*/ 1782533 w 1905000"/>
              <a:gd name="connsiteY10" fmla="*/ 35378 h 1905000"/>
              <a:gd name="connsiteX11" fmla="*/ 979713 w 1905000"/>
              <a:gd name="connsiteY11" fmla="*/ 610960 h 1905000"/>
              <a:gd name="connsiteX12" fmla="*/ 157843 w 1905000"/>
              <a:gd name="connsiteY1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5000" h="1905000">
                <a:moveTo>
                  <a:pt x="157843" y="0"/>
                </a:moveTo>
                <a:lnTo>
                  <a:pt x="1358" y="131990"/>
                </a:lnTo>
                <a:cubicBezTo>
                  <a:pt x="280305" y="340178"/>
                  <a:pt x="540201" y="578303"/>
                  <a:pt x="768801" y="816428"/>
                </a:cubicBezTo>
                <a:cubicBezTo>
                  <a:pt x="417742" y="1166132"/>
                  <a:pt x="144235" y="1513117"/>
                  <a:pt x="0" y="1651907"/>
                </a:cubicBezTo>
                <a:lnTo>
                  <a:pt x="297997" y="1900919"/>
                </a:lnTo>
                <a:cubicBezTo>
                  <a:pt x="404132" y="1683203"/>
                  <a:pt x="634093" y="1352550"/>
                  <a:pt x="942975" y="1005568"/>
                </a:cubicBezTo>
                <a:cubicBezTo>
                  <a:pt x="1251857" y="1353908"/>
                  <a:pt x="1483178" y="1685925"/>
                  <a:pt x="1589315" y="1905000"/>
                </a:cubicBezTo>
                <a:cubicBezTo>
                  <a:pt x="1589315" y="1905000"/>
                  <a:pt x="1879147" y="1597478"/>
                  <a:pt x="1905000" y="1645103"/>
                </a:cubicBezTo>
                <a:cubicBezTo>
                  <a:pt x="1793422" y="1519918"/>
                  <a:pt x="1519918" y="1153885"/>
                  <a:pt x="1152525" y="779690"/>
                </a:cubicBezTo>
                <a:cubicBezTo>
                  <a:pt x="1362075" y="564697"/>
                  <a:pt x="1598840" y="351065"/>
                  <a:pt x="1850572" y="163285"/>
                </a:cubicBezTo>
                <a:lnTo>
                  <a:pt x="1782533" y="35378"/>
                </a:lnTo>
                <a:cubicBezTo>
                  <a:pt x="1496783" y="176893"/>
                  <a:pt x="1224642" y="387803"/>
                  <a:pt x="979713" y="610960"/>
                </a:cubicBezTo>
                <a:cubicBezTo>
                  <a:pt x="733425" y="378278"/>
                  <a:pt x="454478" y="156482"/>
                  <a:pt x="15784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6" name="图形 18"/>
          <p:cNvSpPr/>
          <p:nvPr/>
        </p:nvSpPr>
        <p:spPr>
          <a:xfrm>
            <a:off x="10315862" y="1542157"/>
            <a:ext cx="190088" cy="190087"/>
          </a:xfrm>
          <a:custGeom>
            <a:avLst/>
            <a:gdLst>
              <a:gd name="connsiteX0" fmla="*/ 157843 w 1905000"/>
              <a:gd name="connsiteY0" fmla="*/ 0 h 1905000"/>
              <a:gd name="connsiteX1" fmla="*/ 1358 w 1905000"/>
              <a:gd name="connsiteY1" fmla="*/ 131990 h 1905000"/>
              <a:gd name="connsiteX2" fmla="*/ 768801 w 1905000"/>
              <a:gd name="connsiteY2" fmla="*/ 816428 h 1905000"/>
              <a:gd name="connsiteX3" fmla="*/ 0 w 1905000"/>
              <a:gd name="connsiteY3" fmla="*/ 1651907 h 1905000"/>
              <a:gd name="connsiteX4" fmla="*/ 297997 w 1905000"/>
              <a:gd name="connsiteY4" fmla="*/ 1900919 h 1905000"/>
              <a:gd name="connsiteX5" fmla="*/ 942975 w 1905000"/>
              <a:gd name="connsiteY5" fmla="*/ 1005568 h 1905000"/>
              <a:gd name="connsiteX6" fmla="*/ 1589315 w 1905000"/>
              <a:gd name="connsiteY6" fmla="*/ 1905000 h 1905000"/>
              <a:gd name="connsiteX7" fmla="*/ 1905000 w 1905000"/>
              <a:gd name="connsiteY7" fmla="*/ 1645103 h 1905000"/>
              <a:gd name="connsiteX8" fmla="*/ 1152525 w 1905000"/>
              <a:gd name="connsiteY8" fmla="*/ 779690 h 1905000"/>
              <a:gd name="connsiteX9" fmla="*/ 1850572 w 1905000"/>
              <a:gd name="connsiteY9" fmla="*/ 163285 h 1905000"/>
              <a:gd name="connsiteX10" fmla="*/ 1782533 w 1905000"/>
              <a:gd name="connsiteY10" fmla="*/ 35378 h 1905000"/>
              <a:gd name="connsiteX11" fmla="*/ 979713 w 1905000"/>
              <a:gd name="connsiteY11" fmla="*/ 610960 h 1905000"/>
              <a:gd name="connsiteX12" fmla="*/ 157843 w 1905000"/>
              <a:gd name="connsiteY1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5000" h="1905000">
                <a:moveTo>
                  <a:pt x="157843" y="0"/>
                </a:moveTo>
                <a:lnTo>
                  <a:pt x="1358" y="131990"/>
                </a:lnTo>
                <a:cubicBezTo>
                  <a:pt x="280305" y="340178"/>
                  <a:pt x="540201" y="578303"/>
                  <a:pt x="768801" y="816428"/>
                </a:cubicBezTo>
                <a:cubicBezTo>
                  <a:pt x="417742" y="1166132"/>
                  <a:pt x="144235" y="1513117"/>
                  <a:pt x="0" y="1651907"/>
                </a:cubicBezTo>
                <a:lnTo>
                  <a:pt x="297997" y="1900919"/>
                </a:lnTo>
                <a:cubicBezTo>
                  <a:pt x="404132" y="1683203"/>
                  <a:pt x="634093" y="1352550"/>
                  <a:pt x="942975" y="1005568"/>
                </a:cubicBezTo>
                <a:cubicBezTo>
                  <a:pt x="1251857" y="1353908"/>
                  <a:pt x="1483178" y="1685925"/>
                  <a:pt x="1589315" y="1905000"/>
                </a:cubicBezTo>
                <a:cubicBezTo>
                  <a:pt x="1589315" y="1905000"/>
                  <a:pt x="1879147" y="1597478"/>
                  <a:pt x="1905000" y="1645103"/>
                </a:cubicBezTo>
                <a:cubicBezTo>
                  <a:pt x="1793422" y="1519918"/>
                  <a:pt x="1519918" y="1153885"/>
                  <a:pt x="1152525" y="779690"/>
                </a:cubicBezTo>
                <a:cubicBezTo>
                  <a:pt x="1362075" y="564697"/>
                  <a:pt x="1598840" y="351065"/>
                  <a:pt x="1850572" y="163285"/>
                </a:cubicBezTo>
                <a:lnTo>
                  <a:pt x="1782533" y="35378"/>
                </a:lnTo>
                <a:cubicBezTo>
                  <a:pt x="1496783" y="176893"/>
                  <a:pt x="1224642" y="387803"/>
                  <a:pt x="979713" y="610960"/>
                </a:cubicBezTo>
                <a:cubicBezTo>
                  <a:pt x="733425" y="378278"/>
                  <a:pt x="454478" y="156482"/>
                  <a:pt x="15784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528" y="0"/>
            <a:ext cx="12201527" cy="68722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76901" y="2793821"/>
            <a:ext cx="2002794" cy="200279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4" name="图片 3" descr="QR 代码&#10;&#10;中度可信度描述已自动生成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bg1">
                <a:lumMod val="95000"/>
              </a:schemeClr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3200128" y="2761420"/>
            <a:ext cx="185764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2800" b="1" dirty="0">
                <a:latin typeface="+mj-ea"/>
                <a:ea typeface="+mj-ea"/>
              </a:rPr>
              <a:t>PPT</a:t>
            </a:r>
            <a:r>
              <a:rPr lang="zh-CN" altLang="en-US" sz="2800" b="1" dirty="0">
                <a:latin typeface="+mj-ea"/>
                <a:ea typeface="+mj-ea"/>
              </a:rPr>
              <a:t>竞技场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00128" y="3244334"/>
            <a:ext cx="1562372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ts val="2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H" panose="00020600040101010101" pitchFamily="18" charset="-122"/>
              </a:rPr>
              <a:t>微信：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H" panose="00020600040101010101" pitchFamily="18" charset="-122"/>
              </a:rPr>
              <a:t>anchuangPPT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78437" y="3785967"/>
            <a:ext cx="228401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5900" marR="0" lvl="0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“三自”设计师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2278410" y="4151822"/>
            <a:ext cx="588563" cy="279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751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自由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2951510" y="4151822"/>
            <a:ext cx="588563" cy="279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482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自学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3624610" y="4151822"/>
            <a:ext cx="588563" cy="279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6213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自嗨</a:t>
            </a:r>
          </a:p>
        </p:txBody>
      </p:sp>
      <p:pic>
        <p:nvPicPr>
          <p:cNvPr id="16" name="图片 15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5929" y="2816060"/>
            <a:ext cx="1901013" cy="19010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BDAA00-9409-1F50-A1E0-122DB17EF8E0}"/>
              </a:ext>
            </a:extLst>
          </p:cNvPr>
          <p:cNvSpPr txBox="1"/>
          <p:nvPr/>
        </p:nvSpPr>
        <p:spPr>
          <a:xfrm>
            <a:off x="695325" y="4946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754481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4a2aca1-d3dd-4125-bda6-3138bf1b3716"/>
  <p:tag name="COMMONDATA" val="eyJoZGlkIjoiZTI3NDNmZWUyYjY1ZDc2NmZjNWUwYTI0ZDRhMzUyM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heme/theme1.xml><?xml version="1.0" encoding="utf-8"?>
<a:theme xmlns:a="http://schemas.openxmlformats.org/drawingml/2006/main" name="PPT竞技场 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35DE2"/>
      </a:accent1>
      <a:accent2>
        <a:srgbClr val="D74A4A"/>
      </a:accent2>
      <a:accent3>
        <a:srgbClr val="50CDDE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7">
      <a:majorFont>
        <a:latin typeface="Arial"/>
        <a:ea typeface="思源黑体 CN Bold"/>
        <a:cs typeface=""/>
      </a:majorFont>
      <a:minorFont>
        <a:latin typeface="Arial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35DE2"/>
    </a:accent1>
    <a:accent2>
      <a:srgbClr val="D74A4A"/>
    </a:accent2>
    <a:accent3>
      <a:srgbClr val="50CDDE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485</Words>
  <Application>Microsoft Office PowerPoint</Application>
  <PresentationFormat>宽屏</PresentationFormat>
  <Paragraphs>112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思源黑体 CN Bold</vt:lpstr>
      <vt:lpstr>Arial</vt:lpstr>
      <vt:lpstr>PPT竞技场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弧度几何商务风年终述职报告ppt模板</dc:title>
  <dc:creator>PPT竞技场</dc:creator>
  <cp:keywords>51PPT模板网</cp:keywords>
  <dc:description>www.51pptmoban.com</dc:description>
  <cp:lastModifiedBy>Win user</cp:lastModifiedBy>
  <cp:revision>91</cp:revision>
  <dcterms:created xsi:type="dcterms:W3CDTF">2022-10-20T00:52:00Z</dcterms:created>
  <dcterms:modified xsi:type="dcterms:W3CDTF">2022-11-14T15:03:10Z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98E88191BA5747C298252016E50ED188</vt:lpwstr>
  </property>
  <property fmtid="{D5CDD505-2E9C-101B-9397-08002B2CF9AE}" pid="3" name="KSOProductBuildVer">
    <vt:lpwstr>2052-11.1.0.12598</vt:lpwstr>
  </property>
</Properties>
</file>