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5" r:id="rId2"/>
  </p:sldMasterIdLst>
  <p:notesMasterIdLst>
    <p:notesMasterId r:id="rId16"/>
  </p:notesMasterIdLst>
  <p:sldIdLst>
    <p:sldId id="257" r:id="rId3"/>
    <p:sldId id="258" r:id="rId4"/>
    <p:sldId id="260" r:id="rId5"/>
    <p:sldId id="259" r:id="rId6"/>
    <p:sldId id="261" r:id="rId7"/>
    <p:sldId id="267" r:id="rId8"/>
    <p:sldId id="263" r:id="rId9"/>
    <p:sldId id="262" r:id="rId10"/>
    <p:sldId id="268" r:id="rId11"/>
    <p:sldId id="266" r:id="rId12"/>
    <p:sldId id="272" r:id="rId13"/>
    <p:sldId id="1126" r:id="rId14"/>
    <p:sldId id="1127" r:id="rId15"/>
  </p:sldIdLst>
  <p:sldSz cx="12192000" cy="6858000"/>
  <p:notesSz cx="6858000" cy="9144000"/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BC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96" autoAdjust="0"/>
    <p:restoredTop sz="95056" autoAdjust="0"/>
  </p:normalViewPr>
  <p:slideViewPr>
    <p:cSldViewPr snapToGrid="0" showGuides="1">
      <p:cViewPr varScale="1">
        <p:scale>
          <a:sx n="84" d="100"/>
          <a:sy n="84" d="100"/>
        </p:scale>
        <p:origin x="180" y="84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全年业绩概览图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我的业绩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>
                    <a:lumMod val="50000"/>
                  </a:schemeClr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2.763529643597365E-2"/>
                  <c:y val="3.71092061572594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F3A-4225-8DDD-916AFA8A049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Light" panose="00020600040101010101" pitchFamily="18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11</c:v>
                </c:pt>
                <c:pt idx="1">
                  <c:v>19</c:v>
                </c:pt>
                <c:pt idx="2">
                  <c:v>19</c:v>
                </c:pt>
                <c:pt idx="3">
                  <c:v>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F3A-4225-8DDD-916AFA8A049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业绩目标</c:v>
                </c:pt>
              </c:strCache>
            </c:strRef>
          </c:tx>
          <c:spPr>
            <a:ln w="28575" cap="rnd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tx1">
                    <a:lumMod val="85000"/>
                    <a:lumOff val="15000"/>
                  </a:scheme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Light" panose="00020600040101010101" pitchFamily="18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15</c:v>
                </c:pt>
                <c:pt idx="1">
                  <c:v>17</c:v>
                </c:pt>
                <c:pt idx="2">
                  <c:v>15</c:v>
                </c:pt>
                <c:pt idx="3">
                  <c:v>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F3A-4225-8DDD-916AFA8A049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平均完成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Light" panose="00020600040101010101" pitchFamily="18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12</c:v>
                </c:pt>
                <c:pt idx="1">
                  <c:v>14</c:v>
                </c:pt>
                <c:pt idx="2">
                  <c:v>13.5</c:v>
                </c:pt>
                <c:pt idx="3">
                  <c:v>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F3A-4225-8DDD-916AFA8A0497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437523328"/>
        <c:axId val="1437534128"/>
      </c:lineChart>
      <c:catAx>
        <c:axId val="1437523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pPr>
            <a:endParaRPr lang="zh-CN"/>
          </a:p>
        </c:txPr>
        <c:crossAx val="1437534128"/>
        <c:crosses val="autoZero"/>
        <c:auto val="1"/>
        <c:lblAlgn val="ctr"/>
        <c:lblOffset val="100"/>
        <c:noMultiLvlLbl val="0"/>
      </c:catAx>
      <c:valAx>
        <c:axId val="1437534128"/>
        <c:scaling>
          <c:orientation val="minMax"/>
          <c:max val="22"/>
          <c:min val="8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defRPr>
            </a:pPr>
            <a:endParaRPr lang="zh-CN"/>
          </a:p>
        </c:txPr>
        <c:crossAx val="1437523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6DB4B2-2F22-42B3-9544-A874938B47A7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AB71E7-09E5-4D98-883B-3FE5B6DC5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88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AB71E7-09E5-4D98-883B-3FE5B6DC52F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8769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AB71E7-09E5-4D98-883B-3FE5B6DC52F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9890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AB71E7-09E5-4D98-883B-3FE5B6DC52F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0214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AB71E7-09E5-4D98-883B-3FE5B6DC52F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8120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AB71E7-09E5-4D98-883B-3FE5B6DC52F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566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AB71E7-09E5-4D98-883B-3FE5B6DC52F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0271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AB71E7-09E5-4D98-883B-3FE5B6DC52F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1641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AB71E7-09E5-4D98-883B-3FE5B6DC52F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8765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AB71E7-09E5-4D98-883B-3FE5B6DC52F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2682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AB71E7-09E5-4D98-883B-3FE5B6DC52F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AB71E7-09E5-4D98-883B-3FE5B6DC52F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9026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AB71E7-09E5-4D98-883B-3FE5B6DC52F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2803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AB71E7-09E5-4D98-883B-3FE5B6DC52F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689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id="{5D60A7E1-A3FF-FD0A-0C28-7E8266A68FA0}"/>
              </a:ext>
            </a:extLst>
          </p:cNvPr>
          <p:cNvSpPr/>
          <p:nvPr userDrawn="1"/>
        </p:nvSpPr>
        <p:spPr>
          <a:xfrm>
            <a:off x="495300" y="502920"/>
            <a:ext cx="11201400" cy="5852160"/>
          </a:xfrm>
          <a:prstGeom prst="roundRect">
            <a:avLst>
              <a:gd name="adj" fmla="val 0"/>
            </a:avLst>
          </a:prstGeom>
          <a:solidFill>
            <a:schemeClr val="bg1">
              <a:alpha val="95000"/>
            </a:schemeClr>
          </a:solidFill>
          <a:ln w="3175">
            <a:solidFill>
              <a:schemeClr val="accent3">
                <a:lumMod val="20000"/>
                <a:lumOff val="80000"/>
              </a:schemeClr>
            </a:solidFill>
          </a:ln>
          <a:effectLst>
            <a:outerShdw blurRad="368300" dist="482600" dir="5400000" sx="95000" sy="95000" algn="t" rotWithShape="0">
              <a:schemeClr val="accent3">
                <a:lumMod val="50000"/>
                <a:alpha val="2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2BF0A3DF-D63C-6257-720E-6529798C15A6}"/>
              </a:ext>
            </a:extLst>
          </p:cNvPr>
          <p:cNvSpPr>
            <a:spLocks noChangeAspect="1"/>
          </p:cNvSpPr>
          <p:nvPr userDrawn="1"/>
        </p:nvSpPr>
        <p:spPr>
          <a:xfrm>
            <a:off x="8074001" y="1056433"/>
            <a:ext cx="3043446" cy="4565170"/>
          </a:xfrm>
          <a:prstGeom prst="roundRect">
            <a:avLst>
              <a:gd name="adj" fmla="val 0"/>
            </a:avLst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 r="-32770"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355600" dist="609600" dir="5400000" sx="90000" sy="9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BA900EF8-2AD8-9859-AF32-E2AF82C676EF}"/>
              </a:ext>
            </a:extLst>
          </p:cNvPr>
          <p:cNvGrpSpPr/>
          <p:nvPr userDrawn="1"/>
        </p:nvGrpSpPr>
        <p:grpSpPr>
          <a:xfrm>
            <a:off x="685800" y="5119643"/>
            <a:ext cx="10820400" cy="745672"/>
            <a:chOff x="701040" y="4566920"/>
            <a:chExt cx="10820400" cy="1376680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1AC081FE-DD2E-77E9-7011-5545730C9F48}"/>
                </a:ext>
              </a:extLst>
            </p:cNvPr>
            <p:cNvSpPr/>
            <p:nvPr/>
          </p:nvSpPr>
          <p:spPr>
            <a:xfrm>
              <a:off x="701040" y="4566920"/>
              <a:ext cx="10820400" cy="1376680"/>
            </a:xfrm>
            <a:prstGeom prst="rect">
              <a:avLst/>
            </a:prstGeom>
            <a:gradFill>
              <a:gsLst>
                <a:gs pos="0">
                  <a:schemeClr val="accent3">
                    <a:lumMod val="75000"/>
                  </a:schemeClr>
                </a:gs>
                <a:gs pos="100000">
                  <a:schemeClr val="accent3"/>
                </a:gs>
              </a:gsLst>
              <a:lin ang="13500000" scaled="1"/>
            </a:gradFill>
            <a:ln>
              <a:noFill/>
            </a:ln>
            <a:effectLst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3F1768A-F4F7-20F6-7D2E-10F66767466F}"/>
                </a:ext>
              </a:extLst>
            </p:cNvPr>
            <p:cNvSpPr txBox="1"/>
            <p:nvPr/>
          </p:nvSpPr>
          <p:spPr>
            <a:xfrm>
              <a:off x="810229" y="4806612"/>
              <a:ext cx="10481735" cy="11080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alpha val="50000"/>
                    </a:scheme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</a:p>
            <a:p>
              <a:endParaRPr lang="en-US" sz="1100" dirty="0">
                <a:solidFill>
                  <a:schemeClr val="bg1">
                    <a:alpha val="50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endParaRPr>
            </a:p>
          </p:txBody>
        </p:sp>
      </p:grpSp>
      <p:sp>
        <p:nvSpPr>
          <p:cNvPr id="12" name="直角三角形 11">
            <a:extLst>
              <a:ext uri="{FF2B5EF4-FFF2-40B4-BE49-F238E27FC236}">
                <a16:creationId xmlns:a16="http://schemas.microsoft.com/office/drawing/2014/main" id="{8C18A8FB-1893-DDD5-2FA3-92E177F2F3CF}"/>
              </a:ext>
            </a:extLst>
          </p:cNvPr>
          <p:cNvSpPr/>
          <p:nvPr userDrawn="1"/>
        </p:nvSpPr>
        <p:spPr>
          <a:xfrm>
            <a:off x="11119352" y="4904379"/>
            <a:ext cx="388753" cy="214844"/>
          </a:xfrm>
          <a:prstGeom prst="rt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54A3C67-84D5-A6C2-06C1-FBE25441946B}"/>
              </a:ext>
            </a:extLst>
          </p:cNvPr>
          <p:cNvSpPr txBox="1"/>
          <p:nvPr userDrawn="1"/>
        </p:nvSpPr>
        <p:spPr>
          <a:xfrm>
            <a:off x="838200" y="918228"/>
            <a:ext cx="466344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>
                <a:solidFill>
                  <a:schemeClr val="bg1"/>
                </a:solidFill>
                <a:effectLst>
                  <a:outerShdw blurRad="266700" dist="114300" dir="5400000" algn="t" rotWithShape="0">
                    <a:schemeClr val="accent3">
                      <a:alpha val="15000"/>
                    </a:schemeClr>
                  </a:outerShdw>
                </a:effectLst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B" panose="00020600040101010101" pitchFamily="18" charset="-122"/>
              </a:rPr>
              <a:t>20XX</a:t>
            </a:r>
            <a:endParaRPr lang="en-US" sz="11500" dirty="0">
              <a:solidFill>
                <a:schemeClr val="bg1"/>
              </a:solidFill>
              <a:effectLst>
                <a:outerShdw blurRad="266700" dist="114300" dir="5400000" algn="t" rotWithShape="0">
                  <a:schemeClr val="accent3">
                    <a:alpha val="15000"/>
                  </a:schemeClr>
                </a:outerShdw>
              </a:effectLst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07A6E46E-9216-EF1F-4A19-1466418DE5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80293" y="2470414"/>
            <a:ext cx="5612632" cy="926555"/>
          </a:xfrm>
        </p:spPr>
        <p:txBody>
          <a:bodyPr lIns="0" tIns="0" rIns="0" bIns="0" anchor="b">
            <a:noAutofit/>
          </a:bodyPr>
          <a:lstStyle>
            <a:lvl1pPr algn="l">
              <a:defRPr sz="6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/>
              <a:t>年度工作汇报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DB409C9-2004-D02F-36FC-313B4062A79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80293" y="3764693"/>
            <a:ext cx="1580027" cy="40488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effectLst>
            <a:outerShdw blurRad="215900" dist="114300" dir="5400000" sx="90000" sy="90000" algn="t" rotWithShape="0">
              <a:schemeClr val="accent3">
                <a:lumMod val="50000"/>
                <a:alpha val="30000"/>
              </a:schemeClr>
            </a:outerShdw>
          </a:effectLst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汇报人：</a:t>
            </a:r>
            <a:r>
              <a:rPr lang="en-US" altLang="zh-CN"/>
              <a:t>XXX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82A2597-0BE5-CDE0-111F-E0AD013CD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09E4C-A899-4DA7-93A2-4FA4576F46BF}" type="datetimeFigureOut">
              <a:rPr lang="en-US" smtClean="0"/>
              <a:t>11/15/2022</a:t>
            </a:fld>
            <a:endParaRPr 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2664F3-6E7A-FECB-6A23-3FEFCADC2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8008D0-1A08-5B97-CC39-448E3A5F9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2E6B-FA8A-45D1-A930-A28A61C82BD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8" name="副标题 2">
            <a:extLst>
              <a:ext uri="{FF2B5EF4-FFF2-40B4-BE49-F238E27FC236}">
                <a16:creationId xmlns:a16="http://schemas.microsoft.com/office/drawing/2014/main" id="{2FC78116-097E-0F20-866A-D45512296586}"/>
              </a:ext>
            </a:extLst>
          </p:cNvPr>
          <p:cNvSpPr txBox="1">
            <a:spLocks/>
          </p:cNvSpPr>
          <p:nvPr userDrawn="1"/>
        </p:nvSpPr>
        <p:spPr>
          <a:xfrm>
            <a:off x="2740660" y="3764693"/>
            <a:ext cx="2727960" cy="40488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effectLst>
            <a:outerShdw blurRad="215900" dist="114300" dir="5400000" sx="90000" sy="90000" algn="t" rotWithShape="0">
              <a:schemeClr val="accent3">
                <a:lumMod val="50000"/>
                <a:alpha val="30000"/>
              </a:schemeClr>
            </a:outerShdw>
          </a:effectLst>
        </p:spPr>
        <p:txBody>
          <a:bodyPr vert="horz" lIns="0" tIns="0" rIns="0" bIns="0" rtlCol="0" anchor="ctr" anchorCtr="0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/>
              <a:t>汇报日期：</a:t>
            </a:r>
            <a:r>
              <a:rPr lang="en-US" altLang="zh-CN" sz="1600"/>
              <a:t>20XX</a:t>
            </a:r>
            <a:r>
              <a:rPr lang="zh-CN" altLang="en-US" sz="1600"/>
              <a:t>年</a:t>
            </a:r>
            <a:r>
              <a:rPr lang="en-US" altLang="zh-CN" sz="1600"/>
              <a:t>X</a:t>
            </a:r>
            <a:r>
              <a:rPr lang="zh-CN" altLang="en-US" sz="1600"/>
              <a:t>月</a:t>
            </a:r>
            <a:r>
              <a:rPr lang="en-US" altLang="zh-CN" sz="1600"/>
              <a:t>X</a:t>
            </a:r>
            <a:r>
              <a:rPr lang="zh-CN" altLang="en-US" sz="1600"/>
              <a:t>日</a:t>
            </a: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3898210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底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id="{3290D50D-EF50-776E-38F0-8B809C9AC1FE}"/>
              </a:ext>
            </a:extLst>
          </p:cNvPr>
          <p:cNvSpPr/>
          <p:nvPr userDrawn="1"/>
        </p:nvSpPr>
        <p:spPr>
          <a:xfrm>
            <a:off x="495300" y="502920"/>
            <a:ext cx="11201400" cy="5852160"/>
          </a:xfrm>
          <a:prstGeom prst="roundRect">
            <a:avLst>
              <a:gd name="adj" fmla="val 0"/>
            </a:avLst>
          </a:prstGeom>
          <a:solidFill>
            <a:schemeClr val="bg1">
              <a:alpha val="95000"/>
            </a:schemeClr>
          </a:solidFill>
          <a:ln w="3175">
            <a:solidFill>
              <a:schemeClr val="accent3">
                <a:lumMod val="20000"/>
                <a:lumOff val="80000"/>
              </a:schemeClr>
            </a:solidFill>
          </a:ln>
          <a:effectLst>
            <a:outerShdw blurRad="368300" dist="482600" dir="5400000" sx="95000" sy="95000" algn="t" rotWithShape="0">
              <a:schemeClr val="accent3">
                <a:lumMod val="50000"/>
                <a:alpha val="2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8B7BC10-4164-BEC9-BCD2-F6432A7A2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09E4C-A899-4DA7-93A2-4FA4576F46BF}" type="datetimeFigureOut">
              <a:rPr lang="en-US" smtClean="0"/>
              <a:t>11/15/2022</a:t>
            </a:fld>
            <a:endParaRPr 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5BDE76-6FC5-224B-3D08-7FCD5EA6A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D88169-EFDE-0CA1-5A62-0022B6365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2E6B-FA8A-45D1-A930-A28A61C82BD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D455B36-DB71-E4D3-5380-10E76EE95D0A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53720" y="650692"/>
            <a:ext cx="1743075" cy="542925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buNone/>
              <a:defRPr lang="en-US"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defRPr>
            </a:lvl1pPr>
          </a:lstStyle>
          <a:p>
            <a:pPr lvl="0"/>
            <a:r>
              <a:rPr lang="zh-CN" altLang="en-US"/>
              <a:t>你的标题</a:t>
            </a:r>
            <a:endParaRPr lang="en-US"/>
          </a:p>
        </p:txBody>
      </p:sp>
      <p:sp>
        <p:nvSpPr>
          <p:cNvPr id="9" name="内容占位符 8">
            <a:extLst>
              <a:ext uri="{FF2B5EF4-FFF2-40B4-BE49-F238E27FC236}">
                <a16:creationId xmlns:a16="http://schemas.microsoft.com/office/drawing/2014/main" id="{7832A9F8-D5E0-CBBE-F9BB-34596833A0E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028889" y="792162"/>
            <a:ext cx="1410729" cy="338138"/>
          </a:xfrm>
        </p:spPr>
        <p:txBody>
          <a:bodyPr>
            <a:normAutofit/>
          </a:bodyPr>
          <a:lstStyle>
            <a:lvl1pPr marL="0" indent="0">
              <a:buNone/>
              <a:defRPr lang="en-US"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defRPr>
            </a:lvl1pPr>
          </a:lstStyle>
          <a:p>
            <a:pPr lvl="0"/>
            <a:r>
              <a:rPr lang="en-US"/>
              <a:t>/YOUR TITLLE</a:t>
            </a:r>
          </a:p>
        </p:txBody>
      </p:sp>
    </p:spTree>
    <p:extLst>
      <p:ext uri="{BB962C8B-B14F-4D97-AF65-F5344CB8AC3E}">
        <p14:creationId xmlns:p14="http://schemas.microsoft.com/office/powerpoint/2010/main" val="1654126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深色底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3FA5B806-BA59-4989-A48B-1D18D33FABF7}"/>
              </a:ext>
            </a:extLst>
          </p:cNvPr>
          <p:cNvSpPr/>
          <p:nvPr userDrawn="1"/>
        </p:nvSpPr>
        <p:spPr>
          <a:xfrm>
            <a:off x="495300" y="502920"/>
            <a:ext cx="11201400" cy="5852160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3">
                  <a:lumMod val="95000"/>
                </a:schemeClr>
              </a:gs>
              <a:gs pos="100000">
                <a:schemeClr val="accent3">
                  <a:lumMod val="95000"/>
                  <a:lumOff val="5000"/>
                </a:schemeClr>
              </a:gs>
            </a:gsLst>
            <a:lin ang="13500000" scaled="1"/>
          </a:gradFill>
          <a:ln>
            <a:noFill/>
          </a:ln>
          <a:effectLst>
            <a:outerShdw blurRad="393700" dist="800100" dir="5400000" sx="90000" sy="90000" algn="t" rotWithShape="0">
              <a:schemeClr val="accent3">
                <a:lumMod val="75000"/>
                <a:alpha val="19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D417D22-EFEF-7072-5074-F413CCEC93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09E4C-A899-4DA7-93A2-4FA4576F46BF}" type="datetimeFigureOut">
              <a:rPr lang="en-US" smtClean="0"/>
              <a:t>11/15/2022</a:t>
            </a:fld>
            <a:endParaRPr lang="en-US" dirty="0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CC496E9-4A5F-F0FC-E724-6E8748304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92D39CD-4C3E-944A-4E60-02937D8A5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2E6B-FA8A-45D1-A930-A28A61C82BD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0A3D2A9F-1C38-BA6E-ED8E-BDA47D97848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53720" y="650692"/>
            <a:ext cx="1743075" cy="542925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buNone/>
              <a:defRPr lang="en-US" sz="2800" kern="120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defRPr>
            </a:lvl1pPr>
          </a:lstStyle>
          <a:p>
            <a:pPr lvl="0"/>
            <a:r>
              <a:rPr lang="zh-CN" altLang="en-US"/>
              <a:t>你的标题</a:t>
            </a:r>
            <a:endParaRPr lang="en-US"/>
          </a:p>
        </p:txBody>
      </p:sp>
      <p:sp>
        <p:nvSpPr>
          <p:cNvPr id="10" name="内容占位符 8">
            <a:extLst>
              <a:ext uri="{FF2B5EF4-FFF2-40B4-BE49-F238E27FC236}">
                <a16:creationId xmlns:a16="http://schemas.microsoft.com/office/drawing/2014/main" id="{727A5E7A-AEDA-61A6-81D9-FA44107E61D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028889" y="792162"/>
            <a:ext cx="1410729" cy="338138"/>
          </a:xfrm>
        </p:spPr>
        <p:txBody>
          <a:bodyPr>
            <a:normAutofit/>
          </a:bodyPr>
          <a:lstStyle>
            <a:lvl1pPr marL="0" indent="0">
              <a:buNone/>
              <a:defRPr lang="en-US" sz="1600" kern="120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defRPr>
            </a:lvl1pPr>
          </a:lstStyle>
          <a:p>
            <a:pPr lvl="0"/>
            <a:r>
              <a:rPr lang="en-US"/>
              <a:t>/YOUR TITLLE</a:t>
            </a:r>
          </a:p>
        </p:txBody>
      </p:sp>
    </p:spTree>
    <p:extLst>
      <p:ext uri="{BB962C8B-B14F-4D97-AF65-F5344CB8AC3E}">
        <p14:creationId xmlns:p14="http://schemas.microsoft.com/office/powerpoint/2010/main" val="2308574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43645E98-F44C-E63D-58E6-3ECC3ABFC98D}"/>
              </a:ext>
            </a:extLst>
          </p:cNvPr>
          <p:cNvSpPr/>
          <p:nvPr userDrawn="1"/>
        </p:nvSpPr>
        <p:spPr>
          <a:xfrm>
            <a:off x="542611" y="498379"/>
            <a:ext cx="11201400" cy="5852160"/>
          </a:xfrm>
          <a:prstGeom prst="roundRect">
            <a:avLst>
              <a:gd name="adj" fmla="val 0"/>
            </a:avLst>
          </a:prstGeom>
          <a:solidFill>
            <a:schemeClr val="bg1">
              <a:alpha val="95000"/>
            </a:schemeClr>
          </a:solidFill>
          <a:ln w="3175">
            <a:solidFill>
              <a:schemeClr val="accent3">
                <a:lumMod val="20000"/>
                <a:lumOff val="80000"/>
              </a:schemeClr>
            </a:solidFill>
          </a:ln>
          <a:effectLst>
            <a:outerShdw blurRad="368300" dist="482600" dir="5400000" sx="95000" sy="95000" algn="t" rotWithShape="0">
              <a:schemeClr val="accent3">
                <a:lumMod val="50000"/>
                <a:alpha val="2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4E2020EF-5C7C-CE27-F48B-C68FDBF9A7B0}"/>
              </a:ext>
            </a:extLst>
          </p:cNvPr>
          <p:cNvSpPr>
            <a:spLocks noChangeAspect="1"/>
          </p:cNvSpPr>
          <p:nvPr userDrawn="1"/>
        </p:nvSpPr>
        <p:spPr>
          <a:xfrm>
            <a:off x="1506237" y="333169"/>
            <a:ext cx="3624845" cy="5437270"/>
          </a:xfrm>
          <a:prstGeom prst="roundRect">
            <a:avLst>
              <a:gd name="adj" fmla="val 0"/>
            </a:avLst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 r="-32770"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355600" dist="609600" dir="5400000" sx="90000" sy="9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00ADEE5-4637-856A-7597-EADEE5465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09E4C-A899-4DA7-93A2-4FA4576F46BF}" type="datetimeFigureOut">
              <a:rPr lang="en-US" smtClean="0"/>
              <a:t>11/15/2022</a:t>
            </a:fld>
            <a:endParaRPr lang="en-US" dirty="0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887876E-CECB-AA01-A3F0-246D259D8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7EC5395-0C3D-652F-6510-CC900D1F8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2E6B-FA8A-45D1-A930-A28A61C82BD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8325842-F032-B748-AE81-E293B0CC5817}"/>
              </a:ext>
            </a:extLst>
          </p:cNvPr>
          <p:cNvSpPr txBox="1"/>
          <p:nvPr userDrawn="1"/>
        </p:nvSpPr>
        <p:spPr>
          <a:xfrm>
            <a:off x="5674708" y="5241946"/>
            <a:ext cx="57568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1">
                    <a:lumMod val="50000"/>
                    <a:lumOff val="50000"/>
                    <a:alpha val="50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sz="1100" dirty="0">
              <a:solidFill>
                <a:schemeClr val="tx1">
                  <a:lumMod val="50000"/>
                  <a:lumOff val="50000"/>
                  <a:alpha val="50000"/>
                </a:schemeClr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597FADE-566C-AAD1-7BD4-4CD3D8F7458B}"/>
              </a:ext>
            </a:extLst>
          </p:cNvPr>
          <p:cNvSpPr/>
          <p:nvPr userDrawn="1"/>
        </p:nvSpPr>
        <p:spPr>
          <a:xfrm>
            <a:off x="4645152" y="2611626"/>
            <a:ext cx="6708648" cy="2041148"/>
          </a:xfrm>
          <a:prstGeom prst="rect">
            <a:avLst/>
          </a:prstGeom>
          <a:gradFill>
            <a:gsLst>
              <a:gs pos="0">
                <a:schemeClr val="accent3">
                  <a:lumMod val="95000"/>
                </a:schemeClr>
              </a:gs>
              <a:gs pos="100000">
                <a:schemeClr val="accent3">
                  <a:lumMod val="95000"/>
                  <a:lumOff val="5000"/>
                </a:schemeClr>
              </a:gs>
            </a:gsLst>
            <a:lin ang="13500000" scaled="1"/>
          </a:gradFill>
          <a:ln>
            <a:noFill/>
          </a:ln>
          <a:effectLst>
            <a:outerShdw blurRad="393700" dist="647700" dir="5400000" sx="90000" sy="90000" algn="t" rotWithShape="0">
              <a:schemeClr val="accent3">
                <a:lumMod val="75000"/>
                <a:alpha val="2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缺角矩形 15">
            <a:extLst>
              <a:ext uri="{FF2B5EF4-FFF2-40B4-BE49-F238E27FC236}">
                <a16:creationId xmlns:a16="http://schemas.microsoft.com/office/drawing/2014/main" id="{C70FB23C-70FF-7F6A-54CA-09BF3D695C37}"/>
              </a:ext>
            </a:extLst>
          </p:cNvPr>
          <p:cNvSpPr/>
          <p:nvPr userDrawn="1"/>
        </p:nvSpPr>
        <p:spPr>
          <a:xfrm>
            <a:off x="4808438" y="2736661"/>
            <a:ext cx="322644" cy="315143"/>
          </a:xfrm>
          <a:prstGeom prst="plaque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文本占位符 29">
            <a:extLst>
              <a:ext uri="{FF2B5EF4-FFF2-40B4-BE49-F238E27FC236}">
                <a16:creationId xmlns:a16="http://schemas.microsoft.com/office/drawing/2014/main" id="{44130669-3318-BF75-8F45-F2911502FF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63852" y="3051804"/>
            <a:ext cx="1086473" cy="745309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buNone/>
              <a:defRPr kumimoji="0" lang="en-US" sz="5400" b="0" i="0" u="none" strike="noStrike" kern="1200" cap="none" spc="0" normalizeH="0" baseline="0" dirty="0">
                <a:ln>
                  <a:noFill/>
                </a:ln>
                <a:gradFill flip="none" rotWithShape="1">
                  <a:gsLst>
                    <a:gs pos="61000">
                      <a:srgbClr val="01BC8F">
                        <a:lumMod val="5000"/>
                        <a:lumOff val="95000"/>
                        <a:alpha val="60000"/>
                      </a:srgbClr>
                    </a:gs>
                    <a:gs pos="62000">
                      <a:srgbClr val="01BC8F">
                        <a:lumMod val="20000"/>
                        <a:lumOff val="80000"/>
                        <a:alpha val="0"/>
                      </a:srgb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01</a:t>
            </a:r>
            <a:endParaRPr lang="en-US" dirty="0"/>
          </a:p>
        </p:txBody>
      </p:sp>
      <p:sp>
        <p:nvSpPr>
          <p:cNvPr id="35" name="文本占位符 29">
            <a:extLst>
              <a:ext uri="{FF2B5EF4-FFF2-40B4-BE49-F238E27FC236}">
                <a16:creationId xmlns:a16="http://schemas.microsoft.com/office/drawing/2014/main" id="{CF91E012-428F-ABA4-11A7-F4B516FEC7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633549" y="3632200"/>
            <a:ext cx="1823780" cy="756920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buNone/>
              <a:defRPr lang="en-US" sz="1600" kern="12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细分小要点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细分小要点</a:t>
            </a:r>
            <a:endParaRPr lang="en-US" dirty="0"/>
          </a:p>
        </p:txBody>
      </p:sp>
      <p:sp>
        <p:nvSpPr>
          <p:cNvPr id="36" name="文本占位符 29">
            <a:extLst>
              <a:ext uri="{FF2B5EF4-FFF2-40B4-BE49-F238E27FC236}">
                <a16:creationId xmlns:a16="http://schemas.microsoft.com/office/drawing/2014/main" id="{82EB32CE-BB14-E25D-E545-AB372742528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468185" y="3632200"/>
            <a:ext cx="1823780" cy="756920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buNone/>
              <a:defRPr lang="en-US" sz="1600" kern="12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细分小要点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细分小要点</a:t>
            </a:r>
            <a:endParaRPr lang="en-US" dirty="0"/>
          </a:p>
        </p:txBody>
      </p:sp>
      <p:sp>
        <p:nvSpPr>
          <p:cNvPr id="30" name="文本占位符 29">
            <a:extLst>
              <a:ext uri="{FF2B5EF4-FFF2-40B4-BE49-F238E27FC236}">
                <a16:creationId xmlns:a16="http://schemas.microsoft.com/office/drawing/2014/main" id="{E61EF40E-B1B5-AD92-AD0C-F1ED63CCB2D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74708" y="3632200"/>
            <a:ext cx="1823781" cy="589172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buNone/>
              <a:defRPr lang="en-US" sz="3600" kern="12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标题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7752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92433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1E54009-444F-3202-9B4A-00845A1A2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4502-5443-4977-A733-FE099CF1A7FA}" type="datetimeFigureOut">
              <a:rPr lang="zh-CN" altLang="en-US" smtClean="0"/>
              <a:t>2022/11/15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20ECF65-7853-77D8-6A9F-834F431D6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52F313A-EA5A-1AE5-EF47-C201C4FA5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40C3A-33F1-4CBC-AF3A-EC7161ABF4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029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100000">
              <a:schemeClr val="accent3">
                <a:lumMod val="20000"/>
                <a:lumOff val="8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7225E5B-3B6A-9980-2965-496F5E40B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5D17AFD-5B48-449C-E433-09AC39AB10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165E3B1-8F0D-D89F-B081-A0CD7E1E50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409E4C-A899-4DA7-93A2-4FA4576F46BF}" type="datetimeFigureOut">
              <a:rPr lang="en-US" smtClean="0"/>
              <a:t>11/15/2022</a:t>
            </a:fld>
            <a:endParaRPr 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240F016-121E-FAF6-A64F-79654C4103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67E681-87FF-FD40-D7C3-8B055D7137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A92E6B-FA8A-45D1-A930-A28A61C82BD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页面-上">
            <a:extLst>
              <a:ext uri="{FF2B5EF4-FFF2-40B4-BE49-F238E27FC236}">
                <a16:creationId xmlns:a16="http://schemas.microsoft.com/office/drawing/2014/main" id="{7B15B1DE-DB3C-FF1B-53C1-C5B7ACAABEF6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页面-下">
            <a:extLst>
              <a:ext uri="{FF2B5EF4-FFF2-40B4-BE49-F238E27FC236}">
                <a16:creationId xmlns:a16="http://schemas.microsoft.com/office/drawing/2014/main" id="{9974FE44-AAAC-0F65-9C95-E84312F01868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916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9EAEE4E-042F-45B5-6DC8-666629B53A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9934948-9634-083A-0B5F-2A039A3F44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62A2F7-2C0B-0019-9E0B-45B6511B5F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7C4502-5443-4977-A733-FE099CF1A7FA}" type="datetimeFigureOut">
              <a:rPr lang="zh-CN" altLang="en-US" smtClean="0"/>
              <a:t>2022/11/15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BAB25F-4B32-AB33-330A-81A851C828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AD214BB-7FC0-9B4C-6105-6C4E5DDA59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A40C3A-33F1-4CBC-AF3A-EC7161ABF4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5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E66A4CEB-528F-4E01-D958-2BB061A38514}"/>
              </a:ext>
            </a:extLst>
          </p:cNvPr>
          <p:cNvSpPr/>
          <p:nvPr/>
        </p:nvSpPr>
        <p:spPr>
          <a:xfrm>
            <a:off x="495300" y="502920"/>
            <a:ext cx="11201400" cy="5852160"/>
          </a:xfrm>
          <a:prstGeom prst="roundRect">
            <a:avLst>
              <a:gd name="adj" fmla="val 0"/>
            </a:avLst>
          </a:prstGeom>
          <a:solidFill>
            <a:schemeClr val="bg1">
              <a:alpha val="95000"/>
            </a:schemeClr>
          </a:solidFill>
          <a:ln w="3175">
            <a:solidFill>
              <a:schemeClr val="accent3">
                <a:lumMod val="20000"/>
                <a:lumOff val="80000"/>
              </a:schemeClr>
            </a:solidFill>
          </a:ln>
          <a:effectLst>
            <a:outerShdw blurRad="368300" dist="482600" dir="5400000" sx="95000" sy="95000" algn="t" rotWithShape="0">
              <a:schemeClr val="accent3">
                <a:lumMod val="50000"/>
                <a:alpha val="2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EE7C8F4-925C-B32B-ECC0-E5ABD3D14877}"/>
              </a:ext>
            </a:extLst>
          </p:cNvPr>
          <p:cNvSpPr>
            <a:spLocks noChangeAspect="1"/>
          </p:cNvSpPr>
          <p:nvPr/>
        </p:nvSpPr>
        <p:spPr>
          <a:xfrm>
            <a:off x="7713980" y="1530367"/>
            <a:ext cx="3405372" cy="4468653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223D7E8-4A69-0ADC-D9E3-39E8A7AAC259}"/>
              </a:ext>
            </a:extLst>
          </p:cNvPr>
          <p:cNvGrpSpPr/>
          <p:nvPr/>
        </p:nvGrpSpPr>
        <p:grpSpPr>
          <a:xfrm>
            <a:off x="685800" y="5119643"/>
            <a:ext cx="10820400" cy="745672"/>
            <a:chOff x="701040" y="4566920"/>
            <a:chExt cx="10820400" cy="137668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4E64713B-8D7C-0126-EDD2-E9D30E998CD5}"/>
                </a:ext>
              </a:extLst>
            </p:cNvPr>
            <p:cNvSpPr/>
            <p:nvPr/>
          </p:nvSpPr>
          <p:spPr>
            <a:xfrm>
              <a:off x="701040" y="4566920"/>
              <a:ext cx="10820400" cy="1376680"/>
            </a:xfrm>
            <a:prstGeom prst="rect">
              <a:avLst/>
            </a:prstGeom>
            <a:gradFill>
              <a:gsLst>
                <a:gs pos="0">
                  <a:schemeClr val="accent3">
                    <a:lumMod val="75000"/>
                  </a:schemeClr>
                </a:gs>
                <a:gs pos="100000">
                  <a:schemeClr val="accent3"/>
                </a:gs>
              </a:gsLst>
              <a:lin ang="13500000" scaled="1"/>
            </a:gradFill>
            <a:ln>
              <a:noFill/>
            </a:ln>
            <a:effectLst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1743E7D-C2A5-3F61-6109-871EB4F4252D}"/>
                </a:ext>
              </a:extLst>
            </p:cNvPr>
            <p:cNvSpPr txBox="1"/>
            <p:nvPr/>
          </p:nvSpPr>
          <p:spPr>
            <a:xfrm>
              <a:off x="810229" y="4806612"/>
              <a:ext cx="10481735" cy="11080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alpha val="50000"/>
                    </a:scheme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</a:p>
            <a:p>
              <a:endParaRPr lang="en-US" sz="1100" dirty="0">
                <a:solidFill>
                  <a:schemeClr val="bg1">
                    <a:alpha val="50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endParaRPr>
            </a:p>
          </p:txBody>
        </p:sp>
      </p:grpSp>
      <p:sp>
        <p:nvSpPr>
          <p:cNvPr id="26" name="直角三角形 25">
            <a:extLst>
              <a:ext uri="{FF2B5EF4-FFF2-40B4-BE49-F238E27FC236}">
                <a16:creationId xmlns:a16="http://schemas.microsoft.com/office/drawing/2014/main" id="{6B07C884-B797-CBCE-E332-BBFABEDE7196}"/>
              </a:ext>
            </a:extLst>
          </p:cNvPr>
          <p:cNvSpPr/>
          <p:nvPr/>
        </p:nvSpPr>
        <p:spPr>
          <a:xfrm>
            <a:off x="11119352" y="4904379"/>
            <a:ext cx="388753" cy="214844"/>
          </a:xfrm>
          <a:prstGeom prst="rt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81E7CF5-39D8-D5E9-5D1F-5DF491C2CF73}"/>
              </a:ext>
            </a:extLst>
          </p:cNvPr>
          <p:cNvSpPr txBox="1"/>
          <p:nvPr/>
        </p:nvSpPr>
        <p:spPr>
          <a:xfrm>
            <a:off x="685800" y="1344824"/>
            <a:ext cx="466344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>
                <a:solidFill>
                  <a:schemeClr val="bg1"/>
                </a:solidFill>
                <a:effectLst>
                  <a:outerShdw blurRad="266700" dist="114300" dir="5400000" algn="t" rotWithShape="0">
                    <a:schemeClr val="accent3">
                      <a:alpha val="15000"/>
                    </a:schemeClr>
                  </a:outerShdw>
                </a:effectLst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B" panose="00020600040101010101" pitchFamily="18" charset="-122"/>
              </a:rPr>
              <a:t>20XX</a:t>
            </a:r>
            <a:endParaRPr lang="en-US" sz="11500" dirty="0">
              <a:solidFill>
                <a:schemeClr val="bg1"/>
              </a:solidFill>
              <a:effectLst>
                <a:outerShdw blurRad="266700" dist="114300" dir="5400000" algn="t" rotWithShape="0">
                  <a:schemeClr val="accent3">
                    <a:alpha val="15000"/>
                  </a:schemeClr>
                </a:outerShdw>
              </a:effectLst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F20BE3-4FF5-46E9-8A5F-5DF6D7CB78A8}"/>
              </a:ext>
            </a:extLst>
          </p:cNvPr>
          <p:cNvSpPr txBox="1"/>
          <p:nvPr/>
        </p:nvSpPr>
        <p:spPr>
          <a:xfrm>
            <a:off x="701040" y="2717113"/>
            <a:ext cx="57302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年度工作汇报</a:t>
            </a:r>
            <a:endParaRPr lang="en-US" sz="6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8B55569A-8DD5-189D-B8BA-007B67A2F1C3}"/>
              </a:ext>
            </a:extLst>
          </p:cNvPr>
          <p:cNvSpPr/>
          <p:nvPr/>
        </p:nvSpPr>
        <p:spPr>
          <a:xfrm>
            <a:off x="810229" y="3860881"/>
            <a:ext cx="1504708" cy="376232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outerShdw blurRad="304800" dist="190500" dir="5400000" sx="85000" sy="85000" algn="t" rotWithShape="0">
              <a:schemeClr val="accent3">
                <a:lumMod val="75000"/>
                <a:alpha val="29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汇报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人：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XXX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F448729-A520-9555-5F81-8436AE205B56}"/>
              </a:ext>
            </a:extLst>
          </p:cNvPr>
          <p:cNvSpPr/>
          <p:nvPr/>
        </p:nvSpPr>
        <p:spPr>
          <a:xfrm>
            <a:off x="2475471" y="3860881"/>
            <a:ext cx="2807729" cy="376232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outerShdw blurRad="304800" dist="190500" dir="5400000" sx="85000" sy="85000" algn="t" rotWithShape="0">
              <a:schemeClr val="accent3">
                <a:lumMod val="75000"/>
                <a:alpha val="29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汇报</a:t>
            </a:r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时间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：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20XX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年</a:t>
            </a:r>
            <a:r>
              <a:rPr lang="en-US" altLang="zh-CN" sz="160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X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月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X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日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78266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D7BD65B2-8832-C641-B882-9C001F416197}"/>
              </a:ext>
            </a:extLst>
          </p:cNvPr>
          <p:cNvGrpSpPr/>
          <p:nvPr/>
        </p:nvGrpSpPr>
        <p:grpSpPr>
          <a:xfrm>
            <a:off x="1137731" y="1775490"/>
            <a:ext cx="10376118" cy="3713419"/>
            <a:chOff x="1184031" y="2076697"/>
            <a:chExt cx="10376118" cy="3713419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8F8D7E95-5508-E522-D9FF-8CD497300A38}"/>
                </a:ext>
              </a:extLst>
            </p:cNvPr>
            <p:cNvGrpSpPr/>
            <p:nvPr/>
          </p:nvGrpSpPr>
          <p:grpSpPr>
            <a:xfrm>
              <a:off x="1184031" y="2076697"/>
              <a:ext cx="3223799" cy="3713419"/>
              <a:chOff x="1184031" y="2076697"/>
              <a:chExt cx="3223799" cy="3713419"/>
            </a:xfrm>
          </p:grpSpPr>
          <p:sp>
            <p:nvSpPr>
              <p:cNvPr id="2" name="矩形 1">
                <a:extLst>
                  <a:ext uri="{FF2B5EF4-FFF2-40B4-BE49-F238E27FC236}">
                    <a16:creationId xmlns:a16="http://schemas.microsoft.com/office/drawing/2014/main" id="{73021D40-9513-9C48-DCD2-9D5A03F34CDD}"/>
                  </a:ext>
                </a:extLst>
              </p:cNvPr>
              <p:cNvSpPr/>
              <p:nvPr/>
            </p:nvSpPr>
            <p:spPr>
              <a:xfrm>
                <a:off x="1184031" y="2076697"/>
                <a:ext cx="2742834" cy="3713419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accent3">
                    <a:lumMod val="75000"/>
                    <a:alpha val="20000"/>
                  </a:schemeClr>
                </a:solidFill>
              </a:ln>
              <a:effectLst>
                <a:outerShdw blurRad="546100" dist="152400" dir="5400000" sx="95000" sy="95000" algn="t" rotWithShape="0">
                  <a:schemeClr val="accent3">
                    <a:lumMod val="75000"/>
                    <a:alpha val="20000"/>
                  </a:schemeClr>
                </a:outerShdw>
              </a:effec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1" name="矩形 80">
                <a:extLst>
                  <a:ext uri="{FF2B5EF4-FFF2-40B4-BE49-F238E27FC236}">
                    <a16:creationId xmlns:a16="http://schemas.microsoft.com/office/drawing/2014/main" id="{83CC741B-9221-0E89-B306-3916D36F6F9D}"/>
                  </a:ext>
                </a:extLst>
              </p:cNvPr>
              <p:cNvSpPr/>
              <p:nvPr/>
            </p:nvSpPr>
            <p:spPr>
              <a:xfrm>
                <a:off x="2072865" y="4933292"/>
                <a:ext cx="2206275" cy="703452"/>
              </a:xfrm>
              <a:prstGeom prst="rect">
                <a:avLst/>
              </a:prstGeom>
              <a:gradFill>
                <a:gsLst>
                  <a:gs pos="0">
                    <a:schemeClr val="accent3">
                      <a:lumMod val="95000"/>
                    </a:schemeClr>
                  </a:gs>
                  <a:gs pos="100000">
                    <a:schemeClr val="accent3">
                      <a:lumMod val="95000"/>
                      <a:lumOff val="5000"/>
                    </a:schemeClr>
                  </a:gs>
                </a:gsLst>
                <a:lin ang="13500000" scaled="1"/>
              </a:gradFill>
              <a:ln>
                <a:noFill/>
              </a:ln>
              <a:effectLst>
                <a:outerShdw blurRad="292100" dist="317500" dir="5400000" sx="90000" sy="90000" algn="t" rotWithShape="0">
                  <a:schemeClr val="accent3">
                    <a:lumMod val="75000"/>
                    <a:alpha val="20000"/>
                  </a:schemeClr>
                </a:outerShdw>
              </a:effec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F75E0D44-51A3-1251-BF85-C7534F0524D5}"/>
                  </a:ext>
                </a:extLst>
              </p:cNvPr>
              <p:cNvSpPr txBox="1"/>
              <p:nvPr/>
            </p:nvSpPr>
            <p:spPr>
              <a:xfrm>
                <a:off x="2077271" y="5204048"/>
                <a:ext cx="233055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>
                        <a:lumMod val="100000"/>
                      </a:schemeClr>
                    </a:solidFill>
                    <a:effectLst/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Heavy" panose="00020600040101010101" pitchFamily="18" charset="-122"/>
                    <a:sym typeface="阿里巴巴普惠体 R" panose="00020600040101010101" pitchFamily="18" charset="-122"/>
                  </a:rPr>
                  <a:t>做好</a:t>
                </a:r>
                <a:r>
                  <a:rPr lang="zh-CN" altLang="en-US" sz="2000" dirty="0">
                    <a:solidFill>
                      <a:schemeClr val="bg1">
                        <a:lumMod val="100000"/>
                      </a:schemeClr>
                    </a:solidFill>
                    <a:effectLst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Heavy" panose="00020600040101010101" pitchFamily="18" charset="-122"/>
                    <a:sym typeface="阿里巴巴普惠体 R" panose="00020600040101010101" pitchFamily="18" charset="-122"/>
                  </a:rPr>
                  <a:t>销售服务</a:t>
                </a:r>
                <a:r>
                  <a:rPr lang="zh-CN" altLang="en-US" sz="2000" dirty="0">
                    <a:solidFill>
                      <a:schemeClr val="bg1">
                        <a:lumMod val="100000"/>
                      </a:schemeClr>
                    </a:solidFill>
                    <a:effectLst/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Heavy" panose="00020600040101010101" pitchFamily="18" charset="-122"/>
                    <a:sym typeface="阿里巴巴普惠体 R" panose="00020600040101010101" pitchFamily="18" charset="-122"/>
                  </a:rPr>
                  <a:t>工作</a:t>
                </a:r>
                <a:endParaRPr lang="en-US" sz="2000" dirty="0">
                  <a:solidFill>
                    <a:schemeClr val="bg1">
                      <a:lumMod val="100000"/>
                    </a:schemeClr>
                  </a:solidFill>
                  <a:effectLst/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Heavy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  <p:sp>
            <p:nvSpPr>
              <p:cNvPr id="38" name="直角三角形 37">
                <a:extLst>
                  <a:ext uri="{FF2B5EF4-FFF2-40B4-BE49-F238E27FC236}">
                    <a16:creationId xmlns:a16="http://schemas.microsoft.com/office/drawing/2014/main" id="{970DCE69-61B2-872F-837A-319750A16AFA}"/>
                  </a:ext>
                </a:extLst>
              </p:cNvPr>
              <p:cNvSpPr/>
              <p:nvPr/>
            </p:nvSpPr>
            <p:spPr>
              <a:xfrm>
                <a:off x="3923055" y="4772218"/>
                <a:ext cx="356169" cy="161074"/>
              </a:xfrm>
              <a:prstGeom prst="rtTriangle">
                <a:avLst/>
              </a:prstGeom>
              <a:gradFill flip="none" rotWithShape="1">
                <a:gsLst>
                  <a:gs pos="24000">
                    <a:schemeClr val="accent3">
                      <a:lumMod val="94000"/>
                      <a:lumOff val="6000"/>
                    </a:schemeClr>
                  </a:gs>
                  <a:gs pos="100000">
                    <a:schemeClr val="accent3">
                      <a:lumMod val="80000"/>
                    </a:schemeClr>
                  </a:gs>
                </a:gsLst>
                <a:lin ang="4800000" scaled="0"/>
                <a:tileRect/>
              </a:gra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5" name="缺角矩形 34">
                <a:extLst>
                  <a:ext uri="{FF2B5EF4-FFF2-40B4-BE49-F238E27FC236}">
                    <a16:creationId xmlns:a16="http://schemas.microsoft.com/office/drawing/2014/main" id="{963457E4-0119-B275-91EC-0CEA8E7914BD}"/>
                  </a:ext>
                </a:extLst>
              </p:cNvPr>
              <p:cNvSpPr/>
              <p:nvPr/>
            </p:nvSpPr>
            <p:spPr>
              <a:xfrm>
                <a:off x="2170738" y="5004269"/>
                <a:ext cx="180000" cy="180000"/>
              </a:xfrm>
              <a:prstGeom prst="plaque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68D35BFA-F450-DB3C-8D0F-B1F1717231B2}"/>
                  </a:ext>
                </a:extLst>
              </p:cNvPr>
              <p:cNvSpPr txBox="1"/>
              <p:nvPr/>
            </p:nvSpPr>
            <p:spPr>
              <a:xfrm>
                <a:off x="1861951" y="2144907"/>
                <a:ext cx="138699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gradFill flip="none" rotWithShape="1">
                      <a:gsLst>
                        <a:gs pos="63000">
                          <a:schemeClr val="accent3">
                            <a:alpha val="50000"/>
                          </a:schemeClr>
                        </a:gs>
                        <a:gs pos="63000">
                          <a:schemeClr val="accent3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  <a:latin typeface="阿里巴巴普惠体 Heavy" panose="00020600040101010101" pitchFamily="18" charset="-122"/>
                    <a:ea typeface="阿里巴巴普惠体 Heavy" panose="00020600040101010101" pitchFamily="18" charset="-122"/>
                    <a:cs typeface="阿里巴巴普惠体 Heavy" panose="00020600040101010101" pitchFamily="18" charset="-122"/>
                  </a:rPr>
                  <a:t>01</a:t>
                </a:r>
                <a:endParaRPr lang="en-US" sz="2800" dirty="0">
                  <a:gradFill flip="none" rotWithShape="1">
                    <a:gsLst>
                      <a:gs pos="63000">
                        <a:schemeClr val="accent3">
                          <a:alpha val="50000"/>
                        </a:schemeClr>
                      </a:gs>
                      <a:gs pos="63000">
                        <a:schemeClr val="accent3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2C28E9AB-B5B5-3B84-F2F3-CD097B8B2FE7}"/>
                  </a:ext>
                </a:extLst>
              </p:cNvPr>
              <p:cNvSpPr txBox="1"/>
              <p:nvPr/>
            </p:nvSpPr>
            <p:spPr>
              <a:xfrm>
                <a:off x="1463894" y="2541895"/>
                <a:ext cx="2183109" cy="2208105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normAutofit/>
              </a:bodyPr>
              <a:lstStyle/>
              <a:p>
                <a:pPr algn="just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sym typeface="阿里巴巴普惠体 Light" panose="00020600040101010101" pitchFamily="18" charset="-122"/>
                  </a:rPr>
                  <a:t>通过良好品质的展现和坦诚、礼貌、周到、用心的服务，赢得市场和客户的信任。</a:t>
                </a:r>
              </a:p>
              <a:p>
                <a:pPr algn="just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sym typeface="阿里巴巴普惠体 Light" panose="00020600040101010101" pitchFamily="18" charset="-122"/>
                  </a:rPr>
                  <a:t>在潜在客户和老客户的心中树立良好的个人形象和公司形象，从而提高企业知名度和企业房产产品以及自己的信誉。</a:t>
                </a: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D65722A7-8CE2-3746-A955-3AC429ADFEED}"/>
                </a:ext>
              </a:extLst>
            </p:cNvPr>
            <p:cNvGrpSpPr/>
            <p:nvPr/>
          </p:nvGrpSpPr>
          <p:grpSpPr>
            <a:xfrm>
              <a:off x="4760191" y="2076697"/>
              <a:ext cx="3230927" cy="3713419"/>
              <a:chOff x="1184031" y="2076697"/>
              <a:chExt cx="3230927" cy="3713419"/>
            </a:xfrm>
          </p:grpSpPr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250A289A-4562-9AB8-55BF-BCC7A6A2C230}"/>
                  </a:ext>
                </a:extLst>
              </p:cNvPr>
              <p:cNvSpPr/>
              <p:nvPr/>
            </p:nvSpPr>
            <p:spPr>
              <a:xfrm>
                <a:off x="1184031" y="2076697"/>
                <a:ext cx="2742834" cy="3713419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accent3">
                    <a:lumMod val="75000"/>
                    <a:alpha val="20000"/>
                  </a:schemeClr>
                </a:solidFill>
              </a:ln>
              <a:effectLst>
                <a:outerShdw blurRad="546100" dist="152400" dir="5400000" sx="95000" sy="95000" algn="t" rotWithShape="0">
                  <a:schemeClr val="accent3">
                    <a:lumMod val="75000"/>
                    <a:alpha val="20000"/>
                  </a:schemeClr>
                </a:outerShdw>
              </a:effec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025FE37E-0AFF-73B5-EAA4-2EDFB995629D}"/>
                  </a:ext>
                </a:extLst>
              </p:cNvPr>
              <p:cNvSpPr/>
              <p:nvPr/>
            </p:nvSpPr>
            <p:spPr>
              <a:xfrm>
                <a:off x="2072865" y="4933292"/>
                <a:ext cx="2206275" cy="703452"/>
              </a:xfrm>
              <a:prstGeom prst="rect">
                <a:avLst/>
              </a:prstGeom>
              <a:gradFill>
                <a:gsLst>
                  <a:gs pos="0">
                    <a:schemeClr val="accent3">
                      <a:lumMod val="95000"/>
                    </a:schemeClr>
                  </a:gs>
                  <a:gs pos="100000">
                    <a:schemeClr val="accent3">
                      <a:lumMod val="95000"/>
                      <a:lumOff val="5000"/>
                    </a:schemeClr>
                  </a:gs>
                </a:gsLst>
                <a:lin ang="13500000" scaled="1"/>
              </a:gradFill>
              <a:ln>
                <a:noFill/>
              </a:ln>
              <a:effectLst>
                <a:outerShdw blurRad="292100" dist="317500" dir="5400000" sx="90000" sy="90000" algn="t" rotWithShape="0">
                  <a:schemeClr val="accent3">
                    <a:lumMod val="75000"/>
                    <a:alpha val="20000"/>
                  </a:schemeClr>
                </a:outerShdw>
              </a:effec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15E15E90-8541-8CA6-8408-809D939D9456}"/>
                  </a:ext>
                </a:extLst>
              </p:cNvPr>
              <p:cNvSpPr txBox="1"/>
              <p:nvPr/>
            </p:nvSpPr>
            <p:spPr>
              <a:xfrm>
                <a:off x="2077271" y="5204048"/>
                <a:ext cx="233768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>
                        <a:lumMod val="100000"/>
                      </a:schemeClr>
                    </a:solidFill>
                    <a:effectLst/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Heavy" panose="00020600040101010101" pitchFamily="18" charset="-122"/>
                    <a:sym typeface="阿里巴巴普惠体 R" panose="00020600040101010101" pitchFamily="18" charset="-122"/>
                  </a:rPr>
                  <a:t>做好</a:t>
                </a:r>
                <a:r>
                  <a:rPr lang="zh-CN" altLang="en-US" sz="2000" dirty="0">
                    <a:solidFill>
                      <a:schemeClr val="bg1">
                        <a:lumMod val="100000"/>
                      </a:schemeClr>
                    </a:solidFill>
                    <a:effectLst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Heavy" panose="00020600040101010101" pitchFamily="18" charset="-122"/>
                    <a:sym typeface="阿里巴巴普惠体 R" panose="00020600040101010101" pitchFamily="18" charset="-122"/>
                  </a:rPr>
                  <a:t>营销策划</a:t>
                </a:r>
                <a:r>
                  <a:rPr lang="zh-CN" altLang="en-US" sz="2000" dirty="0">
                    <a:solidFill>
                      <a:schemeClr val="bg1">
                        <a:lumMod val="100000"/>
                      </a:schemeClr>
                    </a:solidFill>
                    <a:effectLst/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Heavy" panose="00020600040101010101" pitchFamily="18" charset="-122"/>
                    <a:sym typeface="阿里巴巴普惠体 R" panose="00020600040101010101" pitchFamily="18" charset="-122"/>
                  </a:rPr>
                  <a:t>工作</a:t>
                </a:r>
                <a:endParaRPr lang="en-US" sz="2000" dirty="0">
                  <a:solidFill>
                    <a:schemeClr val="bg1">
                      <a:lumMod val="100000"/>
                    </a:schemeClr>
                  </a:solidFill>
                  <a:effectLst/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Heavy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  <p:sp>
            <p:nvSpPr>
              <p:cNvPr id="50" name="直角三角形 49">
                <a:extLst>
                  <a:ext uri="{FF2B5EF4-FFF2-40B4-BE49-F238E27FC236}">
                    <a16:creationId xmlns:a16="http://schemas.microsoft.com/office/drawing/2014/main" id="{3EFC1509-AA74-5E80-209F-ABCB68DAC224}"/>
                  </a:ext>
                </a:extLst>
              </p:cNvPr>
              <p:cNvSpPr/>
              <p:nvPr/>
            </p:nvSpPr>
            <p:spPr>
              <a:xfrm>
                <a:off x="3923055" y="4772218"/>
                <a:ext cx="356169" cy="161074"/>
              </a:xfrm>
              <a:prstGeom prst="rtTriangle">
                <a:avLst/>
              </a:prstGeom>
              <a:gradFill flip="none" rotWithShape="1">
                <a:gsLst>
                  <a:gs pos="24000">
                    <a:schemeClr val="accent3">
                      <a:lumMod val="94000"/>
                      <a:lumOff val="6000"/>
                    </a:schemeClr>
                  </a:gs>
                  <a:gs pos="100000">
                    <a:schemeClr val="accent3">
                      <a:lumMod val="80000"/>
                    </a:schemeClr>
                  </a:gs>
                </a:gsLst>
                <a:lin ang="4800000" scaled="0"/>
                <a:tileRect/>
              </a:gra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1" name="缺角矩形 50">
                <a:extLst>
                  <a:ext uri="{FF2B5EF4-FFF2-40B4-BE49-F238E27FC236}">
                    <a16:creationId xmlns:a16="http://schemas.microsoft.com/office/drawing/2014/main" id="{FB8E798F-EE2A-C669-0A7E-971FE038EB65}"/>
                  </a:ext>
                </a:extLst>
              </p:cNvPr>
              <p:cNvSpPr/>
              <p:nvPr/>
            </p:nvSpPr>
            <p:spPr>
              <a:xfrm>
                <a:off x="2170738" y="5004269"/>
                <a:ext cx="180000" cy="180000"/>
              </a:xfrm>
              <a:prstGeom prst="plaque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446F476F-B9CD-B360-0D6B-236F1E70EB6C}"/>
                  </a:ext>
                </a:extLst>
              </p:cNvPr>
              <p:cNvSpPr txBox="1"/>
              <p:nvPr/>
            </p:nvSpPr>
            <p:spPr>
              <a:xfrm>
                <a:off x="1861951" y="2144907"/>
                <a:ext cx="138699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gradFill flip="none" rotWithShape="1">
                      <a:gsLst>
                        <a:gs pos="63000">
                          <a:schemeClr val="accent3">
                            <a:alpha val="50000"/>
                          </a:schemeClr>
                        </a:gs>
                        <a:gs pos="63000">
                          <a:schemeClr val="accent3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  <a:latin typeface="阿里巴巴普惠体 Heavy" panose="00020600040101010101" pitchFamily="18" charset="-122"/>
                    <a:ea typeface="阿里巴巴普惠体 Heavy" panose="00020600040101010101" pitchFamily="18" charset="-122"/>
                    <a:cs typeface="阿里巴巴普惠体 Heavy" panose="00020600040101010101" pitchFamily="18" charset="-122"/>
                  </a:rPr>
                  <a:t>02</a:t>
                </a:r>
                <a:endParaRPr lang="en-US" sz="2800" dirty="0">
                  <a:gradFill flip="none" rotWithShape="1">
                    <a:gsLst>
                      <a:gs pos="63000">
                        <a:schemeClr val="accent3">
                          <a:alpha val="50000"/>
                        </a:schemeClr>
                      </a:gs>
                      <a:gs pos="63000">
                        <a:schemeClr val="accent3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5093C5E1-C1BD-1571-9EC4-0AA37399FC17}"/>
                  </a:ext>
                </a:extLst>
              </p:cNvPr>
              <p:cNvSpPr txBox="1"/>
              <p:nvPr/>
            </p:nvSpPr>
            <p:spPr>
              <a:xfrm>
                <a:off x="1463894" y="2541895"/>
                <a:ext cx="2183109" cy="2208105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spAutoFit/>
              </a:bodyPr>
              <a:lstStyle/>
              <a:p>
                <a:pPr algn="just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sym typeface="阿里巴巴普惠体 Light" panose="00020600040101010101" pitchFamily="18" charset="-122"/>
                  </a:rPr>
                  <a:t>积极培养市场意识，及时了解到有关房产销售的各种信息，以及竞争对手及同类项目的发展动向。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sym typeface="阿里巴巴普惠体 Light" panose="00020600040101010101" pitchFamily="18" charset="-122"/>
                </a:endParaRPr>
              </a:p>
              <a:p>
                <a:pPr algn="just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sym typeface="阿里巴巴普惠体 Light" panose="00020600040101010101" pitchFamily="18" charset="-122"/>
                  </a:rPr>
                  <a:t>认真听取客户的合理化改进意见或者建议，为制定正确的房产开发计划和市场营销策略服务。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sym typeface="阿里巴巴普惠体 Light" panose="00020600040101010101" pitchFamily="18" charset="-122"/>
                </a:endParaRPr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53CF0845-30B7-85A6-6F30-3C7A62E96ABC}"/>
                </a:ext>
              </a:extLst>
            </p:cNvPr>
            <p:cNvGrpSpPr/>
            <p:nvPr/>
          </p:nvGrpSpPr>
          <p:grpSpPr>
            <a:xfrm>
              <a:off x="8336350" y="2076697"/>
              <a:ext cx="3223799" cy="3713419"/>
              <a:chOff x="1184031" y="2076697"/>
              <a:chExt cx="3223799" cy="3713419"/>
            </a:xfrm>
          </p:grpSpPr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id="{F2D42474-6FD8-64D6-540C-CEF13DCB0828}"/>
                  </a:ext>
                </a:extLst>
              </p:cNvPr>
              <p:cNvSpPr/>
              <p:nvPr/>
            </p:nvSpPr>
            <p:spPr>
              <a:xfrm>
                <a:off x="1184031" y="2076697"/>
                <a:ext cx="2742834" cy="3713419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accent3">
                    <a:lumMod val="75000"/>
                    <a:alpha val="20000"/>
                  </a:schemeClr>
                </a:solidFill>
              </a:ln>
              <a:effectLst>
                <a:outerShdw blurRad="546100" dist="152400" dir="5400000" sx="95000" sy="95000" algn="t" rotWithShape="0">
                  <a:schemeClr val="accent3">
                    <a:lumMod val="75000"/>
                    <a:alpha val="20000"/>
                  </a:schemeClr>
                </a:outerShdw>
              </a:effec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id="{AF7A5615-803E-5CCC-5794-2E9BD4DCBF83}"/>
                  </a:ext>
                </a:extLst>
              </p:cNvPr>
              <p:cNvSpPr/>
              <p:nvPr/>
            </p:nvSpPr>
            <p:spPr>
              <a:xfrm>
                <a:off x="2072865" y="4933292"/>
                <a:ext cx="2206275" cy="703452"/>
              </a:xfrm>
              <a:prstGeom prst="rect">
                <a:avLst/>
              </a:prstGeom>
              <a:gradFill>
                <a:gsLst>
                  <a:gs pos="0">
                    <a:schemeClr val="accent3">
                      <a:lumMod val="95000"/>
                    </a:schemeClr>
                  </a:gs>
                  <a:gs pos="100000">
                    <a:schemeClr val="accent3">
                      <a:lumMod val="95000"/>
                      <a:lumOff val="5000"/>
                    </a:schemeClr>
                  </a:gs>
                </a:gsLst>
                <a:lin ang="13500000" scaled="1"/>
              </a:gradFill>
              <a:ln>
                <a:noFill/>
              </a:ln>
              <a:effectLst>
                <a:outerShdw blurRad="292100" dist="317500" dir="5400000" sx="90000" sy="90000" algn="t" rotWithShape="0">
                  <a:schemeClr val="accent3">
                    <a:lumMod val="75000"/>
                    <a:alpha val="20000"/>
                  </a:schemeClr>
                </a:outerShdw>
              </a:effec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FDA5EF9C-38C5-EDBA-8524-E33E7BBF6818}"/>
                  </a:ext>
                </a:extLst>
              </p:cNvPr>
              <p:cNvSpPr txBox="1"/>
              <p:nvPr/>
            </p:nvSpPr>
            <p:spPr>
              <a:xfrm>
                <a:off x="2077271" y="5204048"/>
                <a:ext cx="233055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>
                        <a:lumMod val="100000"/>
                      </a:schemeClr>
                    </a:solidFill>
                    <a:effectLst/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Heavy" panose="00020600040101010101" pitchFamily="18" charset="-122"/>
                    <a:sym typeface="阿里巴巴普惠体 R" panose="00020600040101010101" pitchFamily="18" charset="-122"/>
                  </a:rPr>
                  <a:t>认真学习</a:t>
                </a:r>
                <a:r>
                  <a:rPr lang="zh-CN" altLang="en-US" sz="2000" dirty="0">
                    <a:solidFill>
                      <a:schemeClr val="bg1">
                        <a:lumMod val="100000"/>
                      </a:schemeClr>
                    </a:solidFill>
                    <a:effectLst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Heavy" panose="00020600040101010101" pitchFamily="18" charset="-122"/>
                    <a:sym typeface="阿里巴巴普惠体 R" panose="00020600040101010101" pitchFamily="18" charset="-122"/>
                  </a:rPr>
                  <a:t>企业文化</a:t>
                </a:r>
                <a:endParaRPr lang="en-US" sz="2000" dirty="0">
                  <a:solidFill>
                    <a:schemeClr val="bg1">
                      <a:lumMod val="100000"/>
                    </a:schemeClr>
                  </a:solidFill>
                  <a:effectLst/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Heavy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  <p:sp>
            <p:nvSpPr>
              <p:cNvPr id="58" name="直角三角形 57">
                <a:extLst>
                  <a:ext uri="{FF2B5EF4-FFF2-40B4-BE49-F238E27FC236}">
                    <a16:creationId xmlns:a16="http://schemas.microsoft.com/office/drawing/2014/main" id="{AF41133F-E310-0BFE-5885-39C7A123BC32}"/>
                  </a:ext>
                </a:extLst>
              </p:cNvPr>
              <p:cNvSpPr/>
              <p:nvPr/>
            </p:nvSpPr>
            <p:spPr>
              <a:xfrm>
                <a:off x="3923055" y="4772218"/>
                <a:ext cx="356169" cy="161074"/>
              </a:xfrm>
              <a:prstGeom prst="rtTriangle">
                <a:avLst/>
              </a:prstGeom>
              <a:gradFill flip="none" rotWithShape="1">
                <a:gsLst>
                  <a:gs pos="24000">
                    <a:schemeClr val="accent3">
                      <a:lumMod val="94000"/>
                      <a:lumOff val="6000"/>
                    </a:schemeClr>
                  </a:gs>
                  <a:gs pos="100000">
                    <a:schemeClr val="accent3">
                      <a:lumMod val="80000"/>
                    </a:schemeClr>
                  </a:gs>
                </a:gsLst>
                <a:lin ang="4800000" scaled="0"/>
                <a:tileRect/>
              </a:gra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9" name="缺角矩形 58">
                <a:extLst>
                  <a:ext uri="{FF2B5EF4-FFF2-40B4-BE49-F238E27FC236}">
                    <a16:creationId xmlns:a16="http://schemas.microsoft.com/office/drawing/2014/main" id="{34E0EFB3-0B23-E059-F708-ABE09849F17F}"/>
                  </a:ext>
                </a:extLst>
              </p:cNvPr>
              <p:cNvSpPr/>
              <p:nvPr/>
            </p:nvSpPr>
            <p:spPr>
              <a:xfrm>
                <a:off x="2170738" y="5004269"/>
                <a:ext cx="180000" cy="180000"/>
              </a:xfrm>
              <a:prstGeom prst="plaque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A4A0E738-5B5B-B907-F9A7-69FC65744375}"/>
                  </a:ext>
                </a:extLst>
              </p:cNvPr>
              <p:cNvSpPr txBox="1"/>
              <p:nvPr/>
            </p:nvSpPr>
            <p:spPr>
              <a:xfrm>
                <a:off x="1861951" y="2144907"/>
                <a:ext cx="138699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gradFill flip="none" rotWithShape="1">
                      <a:gsLst>
                        <a:gs pos="63000">
                          <a:schemeClr val="accent3">
                            <a:alpha val="50000"/>
                          </a:schemeClr>
                        </a:gs>
                        <a:gs pos="63000">
                          <a:schemeClr val="accent3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  <a:latin typeface="阿里巴巴普惠体 Heavy" panose="00020600040101010101" pitchFamily="18" charset="-122"/>
                    <a:ea typeface="阿里巴巴普惠体 Heavy" panose="00020600040101010101" pitchFamily="18" charset="-122"/>
                    <a:cs typeface="阿里巴巴普惠体 Heavy" panose="00020600040101010101" pitchFamily="18" charset="-122"/>
                  </a:rPr>
                  <a:t>03</a:t>
                </a:r>
                <a:endParaRPr lang="en-US" sz="2800" dirty="0">
                  <a:gradFill flip="none" rotWithShape="1">
                    <a:gsLst>
                      <a:gs pos="63000">
                        <a:schemeClr val="accent3">
                          <a:alpha val="50000"/>
                        </a:schemeClr>
                      </a:gs>
                      <a:gs pos="63000">
                        <a:schemeClr val="accent3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F837137D-1598-EC2E-751E-57AE5BF0B572}"/>
                  </a:ext>
                </a:extLst>
              </p:cNvPr>
              <p:cNvSpPr txBox="1"/>
              <p:nvPr/>
            </p:nvSpPr>
            <p:spPr>
              <a:xfrm>
                <a:off x="1463894" y="2541895"/>
                <a:ext cx="2183109" cy="1949573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spAutoFit/>
              </a:bodyPr>
              <a:lstStyle/>
              <a:p>
                <a:pPr algn="just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sym typeface="阿里巴巴普惠体 Light" panose="00020600040101010101" pitchFamily="18" charset="-122"/>
                  </a:rPr>
                  <a:t>积极参加企业文化的学习和培训工作，深刻了解企业文化的内容，理解企业文化建设的重要性。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sym typeface="阿里巴巴普惠体 Light" panose="00020600040101010101" pitchFamily="18" charset="-122"/>
                </a:endParaRPr>
              </a:p>
              <a:p>
                <a:pPr algn="just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sym typeface="阿里巴巴普惠体 Light" panose="00020600040101010101" pitchFamily="18" charset="-122"/>
                  </a:rPr>
                  <a:t>进一步提高自己的敬业奉献精神，更好地服务客户推动各项业务的发展。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sym typeface="阿里巴巴普惠体 Light" panose="00020600040101010101" pitchFamily="18" charset="-122"/>
                </a:endParaRPr>
              </a:p>
            </p:txBody>
          </p:sp>
        </p:grpSp>
      </p:grp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5AF623-BE2B-B7A4-EDB4-09CF99C3A3F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b="1"/>
              <a:t>工作分析</a:t>
            </a:r>
          </a:p>
          <a:p>
            <a:endParaRPr lang="en-US" b="1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553FB7B5-07BA-4E39-B8CE-3E35D4CB9A3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028889" y="792162"/>
            <a:ext cx="2196907" cy="429094"/>
          </a:xfrm>
        </p:spPr>
        <p:txBody>
          <a:bodyPr>
            <a:noAutofit/>
          </a:bodyPr>
          <a:lstStyle/>
          <a:p>
            <a:r>
              <a:rPr lang="en-US"/>
              <a:t>/WORK PLANS</a:t>
            </a:r>
          </a:p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81597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854BFF48-9491-73B9-4A29-8FCEC5A133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感谢观看</a:t>
            </a:r>
            <a:endParaRPr lang="en-US"/>
          </a:p>
        </p:txBody>
      </p:sp>
      <p:sp>
        <p:nvSpPr>
          <p:cNvPr id="5" name="副标题 4">
            <a:extLst>
              <a:ext uri="{FF2B5EF4-FFF2-40B4-BE49-F238E27FC236}">
                <a16:creationId xmlns:a16="http://schemas.microsoft.com/office/drawing/2014/main" id="{29610C2E-A2BC-7CEA-49A8-9558BDBBAAD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/>
              <a:t>汇报人：</a:t>
            </a:r>
            <a:r>
              <a:rPr lang="en-US" altLang="zh-CN"/>
              <a:t>XX</a:t>
            </a:r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5531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493287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963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每文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576896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>
                <a:solidFill>
                  <a:srgbClr val="FFFED8">
                    <a:alpha val="22000"/>
                  </a:srgbClr>
                </a:solidFill>
              </a:rPr>
              <a:t>meiwen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商务定制设计师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模板设计师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</a:t>
            </a:r>
            <a:r>
              <a:rPr lang="zh-CN" altLang="en-US" sz="1400" spc="100">
                <a:solidFill>
                  <a:srgbClr val="00FFFF"/>
                </a:solidFill>
                <a:latin typeface="+mj-ea"/>
                <a:ea typeface="+mj-ea"/>
              </a:rPr>
              <a:t>信：</a:t>
            </a:r>
            <a:r>
              <a:rPr lang="en-US" altLang="zh-CN" sz="1400" spc="100">
                <a:solidFill>
                  <a:srgbClr val="00FFFF"/>
                </a:solidFill>
                <a:latin typeface="+mj-ea"/>
                <a:ea typeface="+mj-ea"/>
              </a:rPr>
              <a:t>LM129114713914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A435A2A-8411-3119-27CA-F9C01A5BD1C6}"/>
              </a:ext>
            </a:extLst>
          </p:cNvPr>
          <p:cNvSpPr/>
          <p:nvPr/>
        </p:nvSpPr>
        <p:spPr>
          <a:xfrm>
            <a:off x="695325" y="5110052"/>
            <a:ext cx="3700244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每文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19203FD-4F45-2321-B8C4-298EC743F27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685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909AB95D-2CAC-F746-4998-1ACE57E076C4}"/>
              </a:ext>
            </a:extLst>
          </p:cNvPr>
          <p:cNvSpPr/>
          <p:nvPr/>
        </p:nvSpPr>
        <p:spPr>
          <a:xfrm>
            <a:off x="940904" y="1959537"/>
            <a:ext cx="10402957" cy="3208811"/>
          </a:xfrm>
          <a:custGeom>
            <a:avLst/>
            <a:gdLst>
              <a:gd name="connsiteX0" fmla="*/ 0 w 10402957"/>
              <a:gd name="connsiteY0" fmla="*/ 3208811 h 3208811"/>
              <a:gd name="connsiteX1" fmla="*/ 1736035 w 10402957"/>
              <a:gd name="connsiteY1" fmla="*/ 1128220 h 3208811"/>
              <a:gd name="connsiteX2" fmla="*/ 3750366 w 10402957"/>
              <a:gd name="connsiteY2" fmla="*/ 1785 h 3208811"/>
              <a:gd name="connsiteX3" fmla="*/ 5844209 w 10402957"/>
              <a:gd name="connsiteY3" fmla="*/ 1366759 h 3208811"/>
              <a:gd name="connsiteX4" fmla="*/ 7606748 w 10402957"/>
              <a:gd name="connsiteY4" fmla="*/ 2108880 h 3208811"/>
              <a:gd name="connsiteX5" fmla="*/ 9236766 w 10402957"/>
              <a:gd name="connsiteY5" fmla="*/ 677646 h 3208811"/>
              <a:gd name="connsiteX6" fmla="*/ 10402957 w 10402957"/>
              <a:gd name="connsiteY6" fmla="*/ 68046 h 3208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02957" h="3208811">
                <a:moveTo>
                  <a:pt x="0" y="3208811"/>
                </a:moveTo>
                <a:cubicBezTo>
                  <a:pt x="555487" y="2435767"/>
                  <a:pt x="1110974" y="1662724"/>
                  <a:pt x="1736035" y="1128220"/>
                </a:cubicBezTo>
                <a:cubicBezTo>
                  <a:pt x="2361096" y="593716"/>
                  <a:pt x="3065670" y="-37971"/>
                  <a:pt x="3750366" y="1785"/>
                </a:cubicBezTo>
                <a:cubicBezTo>
                  <a:pt x="4435062" y="41541"/>
                  <a:pt x="5201479" y="1015577"/>
                  <a:pt x="5844209" y="1366759"/>
                </a:cubicBezTo>
                <a:cubicBezTo>
                  <a:pt x="6486939" y="1717941"/>
                  <a:pt x="7041322" y="2223732"/>
                  <a:pt x="7606748" y="2108880"/>
                </a:cubicBezTo>
                <a:cubicBezTo>
                  <a:pt x="8172174" y="1994028"/>
                  <a:pt x="8770731" y="1017785"/>
                  <a:pt x="9236766" y="677646"/>
                </a:cubicBezTo>
                <a:cubicBezTo>
                  <a:pt x="9702801" y="337507"/>
                  <a:pt x="10052879" y="202776"/>
                  <a:pt x="10402957" y="68046"/>
                </a:cubicBezTo>
              </a:path>
            </a:pathLst>
          </a:custGeom>
          <a:noFill/>
          <a:ln w="12700">
            <a:solidFill>
              <a:schemeClr val="accent3">
                <a:lumMod val="75000"/>
                <a:alpha val="20000"/>
              </a:schemeClr>
            </a:solidFill>
            <a:prstDash val="sysDash"/>
          </a:ln>
          <a:effectLst>
            <a:outerShdw blurRad="393700" dist="647700" dir="5400000" sx="90000" sy="90000" algn="t" rotWithShape="0">
              <a:schemeClr val="accent3">
                <a:lumMod val="75000"/>
                <a:alpha val="2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B4BD0BAC-97EB-F310-4EA7-A3BF979D3606}"/>
              </a:ext>
            </a:extLst>
          </p:cNvPr>
          <p:cNvSpPr/>
          <p:nvPr/>
        </p:nvSpPr>
        <p:spPr>
          <a:xfrm>
            <a:off x="1328057" y="2665641"/>
            <a:ext cx="2146663" cy="3005818"/>
          </a:xfrm>
          <a:prstGeom prst="rect">
            <a:avLst/>
          </a:prstGeom>
          <a:gradFill>
            <a:gsLst>
              <a:gs pos="0">
                <a:schemeClr val="accent3">
                  <a:lumMod val="95000"/>
                </a:schemeClr>
              </a:gs>
              <a:gs pos="100000">
                <a:schemeClr val="accent3">
                  <a:lumMod val="95000"/>
                  <a:lumOff val="5000"/>
                </a:schemeClr>
              </a:gs>
            </a:gsLst>
            <a:lin ang="13500000" scaled="1"/>
          </a:gradFill>
          <a:ln>
            <a:noFill/>
          </a:ln>
          <a:effectLst>
            <a:outerShdw blurRad="393700" dist="647700" dir="5400000" sx="90000" sy="90000" algn="t" rotWithShape="0">
              <a:schemeClr val="accent3">
                <a:lumMod val="75000"/>
                <a:alpha val="2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35EAB4CF-A668-E159-45F5-45362A382F1E}"/>
              </a:ext>
            </a:extLst>
          </p:cNvPr>
          <p:cNvSpPr/>
          <p:nvPr/>
        </p:nvSpPr>
        <p:spPr>
          <a:xfrm>
            <a:off x="3774440" y="1590131"/>
            <a:ext cx="2146663" cy="3005818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3">
                <a:lumMod val="75000"/>
                <a:alpha val="20000"/>
              </a:schemeClr>
            </a:solidFill>
          </a:ln>
          <a:effectLst>
            <a:outerShdw blurRad="546100" dist="152400" dir="5400000" sx="95000" sy="95000" algn="t" rotWithShape="0">
              <a:schemeClr val="accent3">
                <a:lumMod val="75000"/>
                <a:alpha val="2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74C82692-B215-57C6-1737-1A2E41EBC4B4}"/>
              </a:ext>
            </a:extLst>
          </p:cNvPr>
          <p:cNvSpPr/>
          <p:nvPr/>
        </p:nvSpPr>
        <p:spPr>
          <a:xfrm>
            <a:off x="6220823" y="2665641"/>
            <a:ext cx="2146663" cy="3005818"/>
          </a:xfrm>
          <a:prstGeom prst="rect">
            <a:avLst/>
          </a:prstGeom>
          <a:gradFill>
            <a:gsLst>
              <a:gs pos="0">
                <a:schemeClr val="accent3">
                  <a:lumMod val="95000"/>
                </a:schemeClr>
              </a:gs>
              <a:gs pos="100000">
                <a:schemeClr val="accent3">
                  <a:lumMod val="95000"/>
                  <a:lumOff val="5000"/>
                </a:schemeClr>
              </a:gs>
            </a:gsLst>
            <a:lin ang="13500000" scaled="1"/>
          </a:gradFill>
          <a:ln>
            <a:noFill/>
          </a:ln>
          <a:effectLst>
            <a:outerShdw blurRad="393700" dist="647700" dir="5400000" sx="90000" sy="90000" algn="t" rotWithShape="0">
              <a:schemeClr val="accent3">
                <a:lumMod val="75000"/>
                <a:alpha val="2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B9B3A93A-24EE-19E4-DDC0-25749A0DCF78}"/>
              </a:ext>
            </a:extLst>
          </p:cNvPr>
          <p:cNvSpPr/>
          <p:nvPr/>
        </p:nvSpPr>
        <p:spPr>
          <a:xfrm>
            <a:off x="8667206" y="1561102"/>
            <a:ext cx="2146663" cy="3005818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3">
                <a:lumMod val="75000"/>
                <a:alpha val="20000"/>
              </a:schemeClr>
            </a:solidFill>
          </a:ln>
          <a:effectLst>
            <a:outerShdw blurRad="546100" dist="152400" dir="5400000" sx="95000" sy="95000" algn="t" rotWithShape="0">
              <a:schemeClr val="accent3">
                <a:lumMod val="75000"/>
                <a:alpha val="2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2F6AE66-8E5D-76A8-A7ED-E37899757CBA}"/>
              </a:ext>
            </a:extLst>
          </p:cNvPr>
          <p:cNvSpPr txBox="1"/>
          <p:nvPr/>
        </p:nvSpPr>
        <p:spPr>
          <a:xfrm>
            <a:off x="1508319" y="2734308"/>
            <a:ext cx="13869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gradFill flip="none" rotWithShape="1">
                  <a:gsLst>
                    <a:gs pos="61000">
                      <a:schemeClr val="accent3">
                        <a:lumMod val="5000"/>
                        <a:lumOff val="95000"/>
                        <a:alpha val="60000"/>
                      </a:schemeClr>
                    </a:gs>
                    <a:gs pos="62000">
                      <a:schemeClr val="accent3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01</a:t>
            </a:r>
            <a:endParaRPr lang="en-US" sz="4400" dirty="0">
              <a:gradFill flip="none" rotWithShape="1">
                <a:gsLst>
                  <a:gs pos="61000">
                    <a:schemeClr val="accent3">
                      <a:lumMod val="5000"/>
                      <a:lumOff val="95000"/>
                      <a:alpha val="60000"/>
                    </a:schemeClr>
                  </a:gs>
                  <a:gs pos="62000">
                    <a:schemeClr val="accent3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7118409-C3C3-9A16-563B-383819E6C526}"/>
              </a:ext>
            </a:extLst>
          </p:cNvPr>
          <p:cNvSpPr txBox="1"/>
          <p:nvPr/>
        </p:nvSpPr>
        <p:spPr>
          <a:xfrm>
            <a:off x="1504614" y="3173074"/>
            <a:ext cx="1386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标题一</a:t>
            </a:r>
            <a:endParaRPr lang="en-US" sz="2400" dirty="0">
              <a:solidFill>
                <a:schemeClr val="bg1"/>
              </a:soli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27B3191-965C-DC9A-9BED-594020B7AEE1}"/>
              </a:ext>
            </a:extLst>
          </p:cNvPr>
          <p:cNvSpPr txBox="1"/>
          <p:nvPr/>
        </p:nvSpPr>
        <p:spPr>
          <a:xfrm>
            <a:off x="1514183" y="3757849"/>
            <a:ext cx="1386995" cy="1535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细分小要点</a:t>
            </a:r>
            <a:endParaRPr lang="en-US" altLang="zh-CN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细分小要点</a:t>
            </a:r>
            <a:endParaRPr lang="en-US" altLang="zh-CN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细分小要点</a:t>
            </a:r>
            <a:endParaRPr lang="en-US" altLang="zh-CN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细分小要点</a:t>
            </a:r>
            <a:endParaRPr lang="en-US" altLang="zh-CN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6358053D-32E5-3E89-86E4-54A6B24AEE67}"/>
              </a:ext>
            </a:extLst>
          </p:cNvPr>
          <p:cNvSpPr txBox="1"/>
          <p:nvPr/>
        </p:nvSpPr>
        <p:spPr>
          <a:xfrm>
            <a:off x="4056340" y="1781082"/>
            <a:ext cx="13869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gradFill flip="none" rotWithShape="1">
                  <a:gsLst>
                    <a:gs pos="61000">
                      <a:schemeClr val="accent3">
                        <a:alpha val="50000"/>
                      </a:schemeClr>
                    </a:gs>
                    <a:gs pos="62000">
                      <a:schemeClr val="accent3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02</a:t>
            </a:r>
            <a:endParaRPr lang="en-US" sz="4400" dirty="0">
              <a:gradFill flip="none" rotWithShape="1">
                <a:gsLst>
                  <a:gs pos="61000">
                    <a:schemeClr val="accent3">
                      <a:alpha val="50000"/>
                    </a:schemeClr>
                  </a:gs>
                  <a:gs pos="62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38D45C69-6BF1-1B86-7BA2-581F2340CB07}"/>
              </a:ext>
            </a:extLst>
          </p:cNvPr>
          <p:cNvSpPr txBox="1"/>
          <p:nvPr/>
        </p:nvSpPr>
        <p:spPr>
          <a:xfrm>
            <a:off x="4052635" y="2219848"/>
            <a:ext cx="1386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3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标题二</a:t>
            </a:r>
            <a:endParaRPr lang="en-US" sz="2400" dirty="0">
              <a:solidFill>
                <a:schemeClr val="accent3"/>
              </a:soli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1FEC3AA-EDBB-A7E6-AA7D-DA74C3CB85D0}"/>
              </a:ext>
            </a:extLst>
          </p:cNvPr>
          <p:cNvSpPr txBox="1"/>
          <p:nvPr/>
        </p:nvSpPr>
        <p:spPr>
          <a:xfrm>
            <a:off x="4060760" y="2804623"/>
            <a:ext cx="1386995" cy="1535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3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细分小要点</a:t>
            </a:r>
            <a:endParaRPr lang="en-US" altLang="zh-CN" sz="1600" dirty="0">
              <a:solidFill>
                <a:schemeClr val="accent3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3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细分小要点</a:t>
            </a:r>
            <a:endParaRPr lang="en-US" altLang="zh-CN" sz="1600" dirty="0">
              <a:solidFill>
                <a:schemeClr val="accent3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3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细分小要点</a:t>
            </a:r>
            <a:endParaRPr lang="en-US" altLang="zh-CN" sz="1600" dirty="0">
              <a:solidFill>
                <a:schemeClr val="accent3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3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细分小要点</a:t>
            </a:r>
            <a:endParaRPr lang="en-US" altLang="zh-CN" sz="1600" dirty="0">
              <a:solidFill>
                <a:schemeClr val="accent3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1D846D3B-9E5C-523F-B23A-147986D26003}"/>
              </a:ext>
            </a:extLst>
          </p:cNvPr>
          <p:cNvSpPr txBox="1"/>
          <p:nvPr/>
        </p:nvSpPr>
        <p:spPr>
          <a:xfrm>
            <a:off x="8880636" y="1765210"/>
            <a:ext cx="13869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gradFill flip="none" rotWithShape="1">
                  <a:gsLst>
                    <a:gs pos="61000">
                      <a:schemeClr val="accent3">
                        <a:alpha val="50000"/>
                      </a:schemeClr>
                    </a:gs>
                    <a:gs pos="62000">
                      <a:schemeClr val="accent3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04</a:t>
            </a:r>
            <a:endParaRPr lang="en-US" sz="4400" dirty="0">
              <a:gradFill flip="none" rotWithShape="1">
                <a:gsLst>
                  <a:gs pos="61000">
                    <a:schemeClr val="accent3">
                      <a:alpha val="50000"/>
                    </a:schemeClr>
                  </a:gs>
                  <a:gs pos="62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2F683DE5-DD9D-735E-599B-8BE312421271}"/>
              </a:ext>
            </a:extLst>
          </p:cNvPr>
          <p:cNvSpPr txBox="1"/>
          <p:nvPr/>
        </p:nvSpPr>
        <p:spPr>
          <a:xfrm>
            <a:off x="8876931" y="2203976"/>
            <a:ext cx="1386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3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标题四</a:t>
            </a:r>
            <a:endParaRPr lang="en-US" sz="2400" dirty="0">
              <a:solidFill>
                <a:schemeClr val="accent3"/>
              </a:soli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31C37572-122E-6761-00FA-7C7756A1A155}"/>
              </a:ext>
            </a:extLst>
          </p:cNvPr>
          <p:cNvSpPr txBox="1"/>
          <p:nvPr/>
        </p:nvSpPr>
        <p:spPr>
          <a:xfrm>
            <a:off x="8876931" y="2788751"/>
            <a:ext cx="1386995" cy="1535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3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细分小要点</a:t>
            </a:r>
            <a:endParaRPr lang="en-US" altLang="zh-CN" sz="1600" dirty="0">
              <a:solidFill>
                <a:schemeClr val="accent3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3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细分小要点</a:t>
            </a:r>
            <a:endParaRPr lang="en-US" altLang="zh-CN" sz="1600" dirty="0">
              <a:solidFill>
                <a:schemeClr val="accent3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3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细分小要点</a:t>
            </a:r>
            <a:endParaRPr lang="en-US" altLang="zh-CN" sz="1600" dirty="0">
              <a:solidFill>
                <a:schemeClr val="accent3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3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细分小要点</a:t>
            </a:r>
            <a:endParaRPr lang="en-US" altLang="zh-CN" sz="1600" dirty="0">
              <a:solidFill>
                <a:schemeClr val="accent3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D42BD912-F0F2-C5A1-4992-B7F17043D03E}"/>
              </a:ext>
            </a:extLst>
          </p:cNvPr>
          <p:cNvSpPr txBox="1"/>
          <p:nvPr/>
        </p:nvSpPr>
        <p:spPr>
          <a:xfrm>
            <a:off x="6411731" y="2734308"/>
            <a:ext cx="13869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gradFill flip="none" rotWithShape="1">
                  <a:gsLst>
                    <a:gs pos="61000">
                      <a:schemeClr val="accent3">
                        <a:lumMod val="5000"/>
                        <a:lumOff val="95000"/>
                        <a:alpha val="60000"/>
                      </a:schemeClr>
                    </a:gs>
                    <a:gs pos="62000">
                      <a:schemeClr val="accent3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03</a:t>
            </a:r>
            <a:endParaRPr lang="en-US" sz="4400" dirty="0">
              <a:gradFill flip="none" rotWithShape="1">
                <a:gsLst>
                  <a:gs pos="61000">
                    <a:schemeClr val="accent3">
                      <a:lumMod val="5000"/>
                      <a:lumOff val="95000"/>
                      <a:alpha val="60000"/>
                    </a:schemeClr>
                  </a:gs>
                  <a:gs pos="62000">
                    <a:schemeClr val="accent3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728FCBD4-2CB7-4657-CC9F-94F865C0E91F}"/>
              </a:ext>
            </a:extLst>
          </p:cNvPr>
          <p:cNvSpPr txBox="1"/>
          <p:nvPr/>
        </p:nvSpPr>
        <p:spPr>
          <a:xfrm>
            <a:off x="6408026" y="3173074"/>
            <a:ext cx="1386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标题三</a:t>
            </a:r>
            <a:endParaRPr lang="en-US" sz="2400" dirty="0">
              <a:solidFill>
                <a:schemeClr val="bg1"/>
              </a:soli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E6069FA1-A2C8-666F-440E-6D215BD32141}"/>
              </a:ext>
            </a:extLst>
          </p:cNvPr>
          <p:cNvSpPr txBox="1"/>
          <p:nvPr/>
        </p:nvSpPr>
        <p:spPr>
          <a:xfrm>
            <a:off x="6436854" y="3757849"/>
            <a:ext cx="1386995" cy="1535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细分小要点</a:t>
            </a:r>
            <a:endParaRPr lang="en-US" altLang="zh-CN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细分小要点</a:t>
            </a:r>
            <a:endParaRPr lang="en-US" altLang="zh-CN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细分小要点</a:t>
            </a:r>
            <a:endParaRPr lang="en-US" altLang="zh-CN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细分小要点</a:t>
            </a:r>
            <a:endParaRPr lang="en-US" altLang="zh-CN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1" name="缺角矩形 10">
            <a:extLst>
              <a:ext uri="{FF2B5EF4-FFF2-40B4-BE49-F238E27FC236}">
                <a16:creationId xmlns:a16="http://schemas.microsoft.com/office/drawing/2014/main" id="{0B64FF05-B4AC-7FE6-DA62-75BC908EAC5C}"/>
              </a:ext>
            </a:extLst>
          </p:cNvPr>
          <p:cNvSpPr/>
          <p:nvPr/>
        </p:nvSpPr>
        <p:spPr>
          <a:xfrm>
            <a:off x="3060966" y="2734308"/>
            <a:ext cx="322644" cy="315143"/>
          </a:xfrm>
          <a:prstGeom prst="plaque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缺角矩形 54">
            <a:extLst>
              <a:ext uri="{FF2B5EF4-FFF2-40B4-BE49-F238E27FC236}">
                <a16:creationId xmlns:a16="http://schemas.microsoft.com/office/drawing/2014/main" id="{50D6B064-2486-DA2C-F9BA-781266BAB6C5}"/>
              </a:ext>
            </a:extLst>
          </p:cNvPr>
          <p:cNvSpPr/>
          <p:nvPr/>
        </p:nvSpPr>
        <p:spPr>
          <a:xfrm>
            <a:off x="7942132" y="2734308"/>
            <a:ext cx="322644" cy="315143"/>
          </a:xfrm>
          <a:prstGeom prst="plaque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缺角矩形 55">
            <a:extLst>
              <a:ext uri="{FF2B5EF4-FFF2-40B4-BE49-F238E27FC236}">
                <a16:creationId xmlns:a16="http://schemas.microsoft.com/office/drawing/2014/main" id="{64FBE3E9-965B-9A6D-89C9-FCA5ACCBA654}"/>
              </a:ext>
            </a:extLst>
          </p:cNvPr>
          <p:cNvSpPr/>
          <p:nvPr/>
        </p:nvSpPr>
        <p:spPr>
          <a:xfrm>
            <a:off x="5520964" y="1670894"/>
            <a:ext cx="322644" cy="315143"/>
          </a:xfrm>
          <a:prstGeom prst="plaque">
            <a:avLst>
              <a:gd name="adj" fmla="val 5000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缺角矩形 56">
            <a:extLst>
              <a:ext uri="{FF2B5EF4-FFF2-40B4-BE49-F238E27FC236}">
                <a16:creationId xmlns:a16="http://schemas.microsoft.com/office/drawing/2014/main" id="{3467CE45-9F8A-8117-FFA9-6621291C294C}"/>
              </a:ext>
            </a:extLst>
          </p:cNvPr>
          <p:cNvSpPr/>
          <p:nvPr/>
        </p:nvSpPr>
        <p:spPr>
          <a:xfrm>
            <a:off x="10406029" y="1669621"/>
            <a:ext cx="322644" cy="315143"/>
          </a:xfrm>
          <a:prstGeom prst="plaque">
            <a:avLst>
              <a:gd name="adj" fmla="val 5000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9A6502-696C-7415-9720-B1E434FC9B0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b="1"/>
              <a:t>目录</a:t>
            </a:r>
            <a:endParaRPr lang="en-US" b="1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3AB7AD7-6EC6-435A-AF57-49FF1281076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328057" y="792162"/>
            <a:ext cx="1410729" cy="338138"/>
          </a:xfrm>
        </p:spPr>
        <p:txBody>
          <a:bodyPr/>
          <a:lstStyle/>
          <a:p>
            <a:r>
              <a:rPr lang="en-US"/>
              <a:t>/contents</a:t>
            </a:r>
          </a:p>
        </p:txBody>
      </p:sp>
    </p:spTree>
    <p:extLst>
      <p:ext uri="{BB962C8B-B14F-4D97-AF65-F5344CB8AC3E}">
        <p14:creationId xmlns:p14="http://schemas.microsoft.com/office/powerpoint/2010/main" val="1985026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C4B5F99C-84B8-8C99-9555-E6FE51198649}"/>
              </a:ext>
            </a:extLst>
          </p:cNvPr>
          <p:cNvSpPr/>
          <p:nvPr/>
        </p:nvSpPr>
        <p:spPr>
          <a:xfrm>
            <a:off x="495300" y="502920"/>
            <a:ext cx="11201400" cy="5852160"/>
          </a:xfrm>
          <a:prstGeom prst="roundRect">
            <a:avLst>
              <a:gd name="adj" fmla="val 0"/>
            </a:avLst>
          </a:prstGeom>
          <a:solidFill>
            <a:schemeClr val="bg1">
              <a:alpha val="95000"/>
            </a:schemeClr>
          </a:solidFill>
          <a:ln w="3175">
            <a:solidFill>
              <a:schemeClr val="accent3">
                <a:lumMod val="20000"/>
                <a:lumOff val="80000"/>
              </a:schemeClr>
            </a:solidFill>
          </a:ln>
          <a:effectLst>
            <a:outerShdw blurRad="368300" dist="482600" dir="5400000" sx="95000" sy="95000" algn="t" rotWithShape="0">
              <a:schemeClr val="accent3">
                <a:lumMod val="50000"/>
                <a:alpha val="2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74C82692-B215-57C6-1737-1A2E41EBC4B4}"/>
              </a:ext>
            </a:extLst>
          </p:cNvPr>
          <p:cNvSpPr/>
          <p:nvPr/>
        </p:nvSpPr>
        <p:spPr>
          <a:xfrm>
            <a:off x="353335" y="2168497"/>
            <a:ext cx="10131786" cy="3303629"/>
          </a:xfrm>
          <a:prstGeom prst="rect">
            <a:avLst/>
          </a:prstGeom>
          <a:gradFill>
            <a:gsLst>
              <a:gs pos="0">
                <a:schemeClr val="accent3">
                  <a:lumMod val="95000"/>
                </a:schemeClr>
              </a:gs>
              <a:gs pos="100000">
                <a:schemeClr val="accent3">
                  <a:lumMod val="95000"/>
                  <a:lumOff val="5000"/>
                </a:schemeClr>
              </a:gs>
            </a:gsLst>
            <a:lin ang="13500000" scaled="1"/>
          </a:gradFill>
          <a:ln>
            <a:noFill/>
          </a:ln>
          <a:effectLst>
            <a:outerShdw blurRad="393700" dist="647700" dir="5400000" sx="90000" sy="90000" algn="t" rotWithShape="0">
              <a:schemeClr val="accent3">
                <a:lumMod val="75000"/>
                <a:alpha val="2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B77EAAAB-7190-7F16-D5A6-77B42938C6D6}"/>
              </a:ext>
            </a:extLst>
          </p:cNvPr>
          <p:cNvSpPr txBox="1"/>
          <p:nvPr/>
        </p:nvSpPr>
        <p:spPr>
          <a:xfrm>
            <a:off x="1083698" y="2737823"/>
            <a:ext cx="6268748" cy="2002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过去的一年可算是我工作上另一个转折点，更是一个新的开始。特别是自今年</a:t>
            </a:r>
            <a:r>
              <a:rPr lang="en-US" altLang="zh-CN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6</a:t>
            </a:r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月份接手营销策划工作，不知不觉，已有半年。回忆这一年的工作经历，有艰辛、有成长、有收获、更有前景。这一年既包含了太多的艰辛与不易，也取得了不错的工作业绩。</a:t>
            </a:r>
            <a:endParaRPr lang="en-US" altLang="zh-CN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成绩的取得离不开本人的勤奋努力，更与领导和同事们给与我的支持和帮助密不可分。</a:t>
            </a:r>
            <a:endParaRPr lang="en-US" altLang="zh-CN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A54B8058-2B6B-5B1C-2CD0-E59550D8E470}"/>
              </a:ext>
            </a:extLst>
          </p:cNvPr>
          <p:cNvSpPr/>
          <p:nvPr/>
        </p:nvSpPr>
        <p:spPr>
          <a:xfrm>
            <a:off x="1198260" y="4805911"/>
            <a:ext cx="6043551" cy="482302"/>
          </a:xfrm>
          <a:custGeom>
            <a:avLst/>
            <a:gdLst>
              <a:gd name="connsiteX0" fmla="*/ 0 w 5550946"/>
              <a:gd name="connsiteY0" fmla="*/ 21515 h 462579"/>
              <a:gd name="connsiteX1" fmla="*/ 4561243 w 5550946"/>
              <a:gd name="connsiteY1" fmla="*/ 0 h 462579"/>
              <a:gd name="connsiteX2" fmla="*/ 4561243 w 5550946"/>
              <a:gd name="connsiteY2" fmla="*/ 462579 h 462579"/>
              <a:gd name="connsiteX3" fmla="*/ 5023821 w 5550946"/>
              <a:gd name="connsiteY3" fmla="*/ 10757 h 462579"/>
              <a:gd name="connsiteX4" fmla="*/ 5550946 w 5550946"/>
              <a:gd name="connsiteY4" fmla="*/ 10757 h 462579"/>
              <a:gd name="connsiteX0" fmla="*/ 0 w 5550946"/>
              <a:gd name="connsiteY0" fmla="*/ 35142 h 476206"/>
              <a:gd name="connsiteX1" fmla="*/ 4561243 w 5550946"/>
              <a:gd name="connsiteY1" fmla="*/ 13627 h 476206"/>
              <a:gd name="connsiteX2" fmla="*/ 4561243 w 5550946"/>
              <a:gd name="connsiteY2" fmla="*/ 476206 h 476206"/>
              <a:gd name="connsiteX3" fmla="*/ 5040619 w 5550946"/>
              <a:gd name="connsiteY3" fmla="*/ 0 h 476206"/>
              <a:gd name="connsiteX4" fmla="*/ 5550946 w 5550946"/>
              <a:gd name="connsiteY4" fmla="*/ 24384 h 476206"/>
              <a:gd name="connsiteX0" fmla="*/ 0 w 5550946"/>
              <a:gd name="connsiteY0" fmla="*/ 41238 h 482302"/>
              <a:gd name="connsiteX1" fmla="*/ 4561243 w 5550946"/>
              <a:gd name="connsiteY1" fmla="*/ 19723 h 482302"/>
              <a:gd name="connsiteX2" fmla="*/ 4561243 w 5550946"/>
              <a:gd name="connsiteY2" fmla="*/ 482302 h 482302"/>
              <a:gd name="connsiteX3" fmla="*/ 5040619 w 5550946"/>
              <a:gd name="connsiteY3" fmla="*/ 6096 h 482302"/>
              <a:gd name="connsiteX4" fmla="*/ 5550946 w 5550946"/>
              <a:gd name="connsiteY4" fmla="*/ 0 h 482302"/>
              <a:gd name="connsiteX0" fmla="*/ 0 w 5550946"/>
              <a:gd name="connsiteY0" fmla="*/ 41238 h 482302"/>
              <a:gd name="connsiteX1" fmla="*/ 4561243 w 5550946"/>
              <a:gd name="connsiteY1" fmla="*/ 19723 h 482302"/>
              <a:gd name="connsiteX2" fmla="*/ 4561243 w 5550946"/>
              <a:gd name="connsiteY2" fmla="*/ 482302 h 482302"/>
              <a:gd name="connsiteX3" fmla="*/ 5040619 w 5550946"/>
              <a:gd name="connsiteY3" fmla="*/ 6096 h 482302"/>
              <a:gd name="connsiteX4" fmla="*/ 5550946 w 5550946"/>
              <a:gd name="connsiteY4" fmla="*/ 0 h 482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50946" h="482302">
                <a:moveTo>
                  <a:pt x="0" y="41238"/>
                </a:moveTo>
                <a:lnTo>
                  <a:pt x="4561243" y="19723"/>
                </a:lnTo>
                <a:lnTo>
                  <a:pt x="4561243" y="482302"/>
                </a:lnTo>
                <a:lnTo>
                  <a:pt x="5040619" y="6096"/>
                </a:lnTo>
                <a:cubicBezTo>
                  <a:pt x="5216327" y="6096"/>
                  <a:pt x="5375238" y="0"/>
                  <a:pt x="5550946" y="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D41BF42-A6D6-96FE-0640-93E3E5275730}"/>
              </a:ext>
            </a:extLst>
          </p:cNvPr>
          <p:cNvSpPr txBox="1"/>
          <p:nvPr/>
        </p:nvSpPr>
        <p:spPr>
          <a:xfrm>
            <a:off x="353335" y="2157590"/>
            <a:ext cx="1178788" cy="1152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6600" b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“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4DCE38C-A927-FFB9-B569-71230B092CAB}"/>
              </a:ext>
            </a:extLst>
          </p:cNvPr>
          <p:cNvSpPr>
            <a:spLocks noChangeAspect="1"/>
          </p:cNvSpPr>
          <p:nvPr/>
        </p:nvSpPr>
        <p:spPr>
          <a:xfrm>
            <a:off x="7801337" y="792162"/>
            <a:ext cx="3396833" cy="4339331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266700" dist="609600" dir="5400000" sx="90000" sy="90000" algn="t" rotWithShape="0">
              <a:schemeClr val="accent3">
                <a:lumMod val="50000"/>
                <a:alpha val="21000"/>
              </a:scheme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10505AF8-A7DD-7E1A-E9F8-CE73398418F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前言</a:t>
            </a:r>
            <a:endParaRPr 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8C5A15B-D267-21BB-1692-03CBBAB8BE6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334957" y="792162"/>
            <a:ext cx="1410729" cy="338138"/>
          </a:xfrm>
        </p:spPr>
        <p:txBody>
          <a:bodyPr/>
          <a:lstStyle/>
          <a:p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/PREFACE</a:t>
            </a:r>
            <a:endParaRPr lang="en-US" sz="1600">
              <a:solidFill>
                <a:schemeClr val="tx1">
                  <a:lumMod val="85000"/>
                  <a:lumOff val="15000"/>
                </a:schemeClr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8262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A4B9AA78-3289-A450-0486-07F71BD180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674708" y="3632200"/>
            <a:ext cx="2143412" cy="589172"/>
          </a:xfrm>
        </p:spPr>
        <p:txBody>
          <a:bodyPr>
            <a:noAutofit/>
          </a:bodyPr>
          <a:lstStyle/>
          <a:p>
            <a:r>
              <a:rPr lang="zh-CN" altLang="en-US"/>
              <a:t>工作概述</a:t>
            </a:r>
            <a:endParaRPr lang="en-US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3DB42832-17D7-94E3-A4B2-956A00D0D39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/>
              <a:t>01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A1113E36-D6E2-9FDF-C480-0C5B73E4527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/>
              <a:t>细分要点</a:t>
            </a:r>
            <a:endParaRPr lang="en-US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2806BF0B-D6A0-EF76-F7A8-1E379B68ED4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/>
              <a:t>细分要点</a:t>
            </a:r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3417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B80B9905-2D08-1FFF-E0DB-AF4A833564AB}"/>
              </a:ext>
            </a:extLst>
          </p:cNvPr>
          <p:cNvSpPr/>
          <p:nvPr/>
        </p:nvSpPr>
        <p:spPr>
          <a:xfrm>
            <a:off x="1145203" y="2394808"/>
            <a:ext cx="2146663" cy="966140"/>
          </a:xfrm>
          <a:prstGeom prst="rect">
            <a:avLst/>
          </a:prstGeom>
          <a:gradFill>
            <a:gsLst>
              <a:gs pos="0">
                <a:schemeClr val="accent3">
                  <a:lumMod val="95000"/>
                </a:schemeClr>
              </a:gs>
              <a:gs pos="100000">
                <a:schemeClr val="accent3">
                  <a:lumMod val="95000"/>
                  <a:lumOff val="5000"/>
                </a:schemeClr>
              </a:gs>
            </a:gsLst>
            <a:lin ang="13500000" scaled="1"/>
          </a:gradFill>
          <a:ln>
            <a:noFill/>
          </a:ln>
          <a:effectLst>
            <a:outerShdw blurRad="292100" dist="317500" dir="5400000" sx="90000" sy="90000" algn="t" rotWithShape="0">
              <a:schemeClr val="accent3">
                <a:lumMod val="75000"/>
                <a:alpha val="2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7FD6939-EB38-A67C-05A4-AA42943DA905}"/>
              </a:ext>
            </a:extLst>
          </p:cNvPr>
          <p:cNvSpPr txBox="1"/>
          <p:nvPr/>
        </p:nvSpPr>
        <p:spPr>
          <a:xfrm>
            <a:off x="1321760" y="2523935"/>
            <a:ext cx="1780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Heavy" panose="00020600040101010101" pitchFamily="18" charset="-122"/>
                <a:sym typeface="阿里巴巴普惠体 R" panose="00020600040101010101" pitchFamily="18" charset="-122"/>
              </a:rPr>
              <a:t>80W</a:t>
            </a:r>
          </a:p>
          <a:p>
            <a:r>
              <a:rPr lang="zh-CN" altLang="en-US" sz="2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Heavy" panose="00020600040101010101" pitchFamily="18" charset="-122"/>
                <a:sym typeface="阿里巴巴普惠体 R" panose="00020600040101010101" pitchFamily="18" charset="-122"/>
              </a:rPr>
              <a:t>销售业绩</a:t>
            </a:r>
            <a:endParaRPr lang="en-US" sz="20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Heavy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7" name="缺角矩形 26">
            <a:extLst>
              <a:ext uri="{FF2B5EF4-FFF2-40B4-BE49-F238E27FC236}">
                <a16:creationId xmlns:a16="http://schemas.microsoft.com/office/drawing/2014/main" id="{E1877C40-335D-BB46-3562-331557983EA5}"/>
              </a:ext>
            </a:extLst>
          </p:cNvPr>
          <p:cNvSpPr/>
          <p:nvPr/>
        </p:nvSpPr>
        <p:spPr>
          <a:xfrm>
            <a:off x="3045987" y="2463474"/>
            <a:ext cx="180000" cy="180000"/>
          </a:xfrm>
          <a:prstGeom prst="plaque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B1893423-BC90-395B-9EA1-EEE661B5CAA6}"/>
              </a:ext>
            </a:extLst>
          </p:cNvPr>
          <p:cNvSpPr/>
          <p:nvPr/>
        </p:nvSpPr>
        <p:spPr>
          <a:xfrm>
            <a:off x="3730180" y="2394808"/>
            <a:ext cx="2146663" cy="966140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3">
                <a:lumMod val="75000"/>
                <a:alpha val="20000"/>
              </a:schemeClr>
            </a:solidFill>
          </a:ln>
          <a:effectLst>
            <a:outerShdw blurRad="546100" dist="152400" dir="5400000" sx="95000" sy="95000" algn="t" rotWithShape="0">
              <a:schemeClr val="accent3">
                <a:lumMod val="75000"/>
                <a:alpha val="2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48BCA73-184D-3D14-01C1-BDC2804EBB52}"/>
              </a:ext>
            </a:extLst>
          </p:cNvPr>
          <p:cNvSpPr txBox="1"/>
          <p:nvPr/>
        </p:nvSpPr>
        <p:spPr>
          <a:xfrm>
            <a:off x="3906737" y="2523935"/>
            <a:ext cx="1780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3">
                    <a:lumMod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Heavy" panose="00020600040101010101" pitchFamily="18" charset="-122"/>
                <a:sym typeface="阿里巴巴普惠体 R" panose="00020600040101010101" pitchFamily="18" charset="-122"/>
              </a:rPr>
              <a:t>销售物料的</a:t>
            </a:r>
            <a:endParaRPr lang="en-US" altLang="zh-CN" sz="2000" dirty="0">
              <a:solidFill>
                <a:schemeClr val="accent3">
                  <a:lumMod val="7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Heavy" panose="00020600040101010101" pitchFamily="18" charset="-122"/>
              <a:sym typeface="阿里巴巴普惠体 R" panose="00020600040101010101" pitchFamily="18" charset="-122"/>
            </a:endParaRPr>
          </a:p>
          <a:p>
            <a:r>
              <a:rPr lang="zh-CN" altLang="en-US" sz="2000" dirty="0">
                <a:solidFill>
                  <a:schemeClr val="accent3">
                    <a:lumMod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Heavy" panose="00020600040101010101" pitchFamily="18" charset="-122"/>
                <a:sym typeface="阿里巴巴普惠体 R" panose="00020600040101010101" pitchFamily="18" charset="-122"/>
              </a:rPr>
              <a:t>设计与制作</a:t>
            </a:r>
            <a:endParaRPr lang="en-US" sz="2000" dirty="0">
              <a:solidFill>
                <a:schemeClr val="accent3">
                  <a:lumMod val="7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Heavy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35" name="缺角矩形 34">
            <a:extLst>
              <a:ext uri="{FF2B5EF4-FFF2-40B4-BE49-F238E27FC236}">
                <a16:creationId xmlns:a16="http://schemas.microsoft.com/office/drawing/2014/main" id="{A844921D-39C3-5DD4-AFAC-243D0C678923}"/>
              </a:ext>
            </a:extLst>
          </p:cNvPr>
          <p:cNvSpPr/>
          <p:nvPr/>
        </p:nvSpPr>
        <p:spPr>
          <a:xfrm>
            <a:off x="5630964" y="2463474"/>
            <a:ext cx="180000" cy="180000"/>
          </a:xfrm>
          <a:prstGeom prst="plaque">
            <a:avLst>
              <a:gd name="adj" fmla="val 5000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34991A62-3F66-DED0-CB9A-953F3E1D087A}"/>
              </a:ext>
            </a:extLst>
          </p:cNvPr>
          <p:cNvSpPr/>
          <p:nvPr/>
        </p:nvSpPr>
        <p:spPr>
          <a:xfrm>
            <a:off x="6315157" y="2394808"/>
            <a:ext cx="2146663" cy="966140"/>
          </a:xfrm>
          <a:prstGeom prst="rect">
            <a:avLst/>
          </a:prstGeom>
          <a:gradFill>
            <a:gsLst>
              <a:gs pos="0">
                <a:schemeClr val="accent3">
                  <a:lumMod val="95000"/>
                </a:schemeClr>
              </a:gs>
              <a:gs pos="100000">
                <a:schemeClr val="accent3">
                  <a:lumMod val="95000"/>
                  <a:lumOff val="5000"/>
                </a:schemeClr>
              </a:gs>
            </a:gsLst>
            <a:lin ang="13500000" scaled="1"/>
          </a:gradFill>
          <a:ln>
            <a:noFill/>
          </a:ln>
          <a:effectLst>
            <a:outerShdw blurRad="292100" dist="317500" dir="5400000" sx="90000" sy="90000" algn="t" rotWithShape="0">
              <a:schemeClr val="accent3">
                <a:lumMod val="75000"/>
                <a:alpha val="2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3374212-5E3F-1E9E-3D1A-C3A9EF092E13}"/>
              </a:ext>
            </a:extLst>
          </p:cNvPr>
          <p:cNvSpPr txBox="1"/>
          <p:nvPr/>
        </p:nvSpPr>
        <p:spPr>
          <a:xfrm>
            <a:off x="6491714" y="2523935"/>
            <a:ext cx="1780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Heavy" panose="00020600040101010101" pitchFamily="18" charset="-122"/>
                <a:sym typeface="阿里巴巴普惠体 R" panose="00020600040101010101" pitchFamily="18" charset="-122"/>
              </a:rPr>
              <a:t>媒体推广的执行</a:t>
            </a:r>
            <a:endParaRPr lang="en-US" sz="20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Heavy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42" name="缺角矩形 41">
            <a:extLst>
              <a:ext uri="{FF2B5EF4-FFF2-40B4-BE49-F238E27FC236}">
                <a16:creationId xmlns:a16="http://schemas.microsoft.com/office/drawing/2014/main" id="{BAB6F45F-756E-D26A-94FF-4A246332D4E2}"/>
              </a:ext>
            </a:extLst>
          </p:cNvPr>
          <p:cNvSpPr/>
          <p:nvPr/>
        </p:nvSpPr>
        <p:spPr>
          <a:xfrm>
            <a:off x="8215941" y="2463474"/>
            <a:ext cx="180000" cy="180000"/>
          </a:xfrm>
          <a:prstGeom prst="plaque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A20C8F17-F840-A036-48C9-762B76B31D6B}"/>
              </a:ext>
            </a:extLst>
          </p:cNvPr>
          <p:cNvSpPr/>
          <p:nvPr/>
        </p:nvSpPr>
        <p:spPr>
          <a:xfrm>
            <a:off x="8900134" y="2394808"/>
            <a:ext cx="2146663" cy="966140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3">
                <a:lumMod val="75000"/>
                <a:alpha val="20000"/>
              </a:schemeClr>
            </a:solidFill>
          </a:ln>
          <a:effectLst>
            <a:outerShdw blurRad="546100" dist="152400" dir="5400000" sx="95000" sy="95000" algn="t" rotWithShape="0">
              <a:schemeClr val="accent3">
                <a:lumMod val="75000"/>
                <a:alpha val="2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C9EECAD-CED8-25DE-74C5-125E2ADED1DC}"/>
              </a:ext>
            </a:extLst>
          </p:cNvPr>
          <p:cNvSpPr txBox="1"/>
          <p:nvPr/>
        </p:nvSpPr>
        <p:spPr>
          <a:xfrm>
            <a:off x="9076691" y="2523935"/>
            <a:ext cx="1780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3">
                    <a:lumMod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Heavy" panose="00020600040101010101" pitchFamily="18" charset="-122"/>
                <a:sym typeface="阿里巴巴普惠体 R" panose="00020600040101010101" pitchFamily="18" charset="-122"/>
              </a:rPr>
              <a:t>协助完成</a:t>
            </a:r>
            <a:endParaRPr lang="en-US" altLang="zh-CN" sz="2000" dirty="0">
              <a:solidFill>
                <a:schemeClr val="accent3">
                  <a:lumMod val="7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Heavy" panose="00020600040101010101" pitchFamily="18" charset="-122"/>
              <a:sym typeface="阿里巴巴普惠体 R" panose="00020600040101010101" pitchFamily="18" charset="-122"/>
            </a:endParaRPr>
          </a:p>
          <a:p>
            <a:r>
              <a:rPr lang="zh-CN" altLang="en-US" sz="2000" dirty="0">
                <a:solidFill>
                  <a:schemeClr val="accent3">
                    <a:lumMod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Heavy" panose="00020600040101010101" pitchFamily="18" charset="-122"/>
                <a:sym typeface="阿里巴巴普惠体 R" panose="00020600040101010101" pitchFamily="18" charset="-122"/>
              </a:rPr>
              <a:t>开盘准备工作</a:t>
            </a:r>
            <a:endParaRPr lang="en-US" sz="2000" dirty="0">
              <a:solidFill>
                <a:schemeClr val="accent3">
                  <a:lumMod val="7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Heavy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46" name="缺角矩形 45">
            <a:extLst>
              <a:ext uri="{FF2B5EF4-FFF2-40B4-BE49-F238E27FC236}">
                <a16:creationId xmlns:a16="http://schemas.microsoft.com/office/drawing/2014/main" id="{A76C0A13-AC90-46C8-C2FA-6F60266F4770}"/>
              </a:ext>
            </a:extLst>
          </p:cNvPr>
          <p:cNvSpPr/>
          <p:nvPr/>
        </p:nvSpPr>
        <p:spPr>
          <a:xfrm>
            <a:off x="10800918" y="2463474"/>
            <a:ext cx="180000" cy="180000"/>
          </a:xfrm>
          <a:prstGeom prst="plaque">
            <a:avLst>
              <a:gd name="adj" fmla="val 5000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37556CFE-6E51-FDF9-5149-ED18AC7AF6CF}"/>
              </a:ext>
            </a:extLst>
          </p:cNvPr>
          <p:cNvSpPr/>
          <p:nvPr/>
        </p:nvSpPr>
        <p:spPr>
          <a:xfrm>
            <a:off x="1145203" y="3792814"/>
            <a:ext cx="2146663" cy="966140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3">
                <a:lumMod val="75000"/>
                <a:alpha val="20000"/>
              </a:schemeClr>
            </a:solidFill>
          </a:ln>
          <a:effectLst>
            <a:outerShdw blurRad="546100" dist="152400" dir="5400000" sx="95000" sy="95000" algn="t" rotWithShape="0">
              <a:schemeClr val="accent3">
                <a:lumMod val="75000"/>
                <a:alpha val="2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CBDAAF41-0691-D3F7-EFF4-9607A4A10C66}"/>
              </a:ext>
            </a:extLst>
          </p:cNvPr>
          <p:cNvSpPr txBox="1"/>
          <p:nvPr/>
        </p:nvSpPr>
        <p:spPr>
          <a:xfrm>
            <a:off x="1321760" y="3921941"/>
            <a:ext cx="1780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3">
                    <a:lumMod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Heavy" panose="00020600040101010101" pitchFamily="18" charset="-122"/>
                <a:sym typeface="阿里巴巴普惠体 R" panose="00020600040101010101" pitchFamily="18" charset="-122"/>
              </a:rPr>
              <a:t>交流会</a:t>
            </a:r>
            <a:endParaRPr lang="en-US" altLang="zh-CN" sz="2000" dirty="0">
              <a:solidFill>
                <a:schemeClr val="accent3">
                  <a:lumMod val="7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Heavy" panose="00020600040101010101" pitchFamily="18" charset="-122"/>
              <a:sym typeface="阿里巴巴普惠体 R" panose="00020600040101010101" pitchFamily="18" charset="-122"/>
            </a:endParaRPr>
          </a:p>
          <a:p>
            <a:r>
              <a:rPr lang="zh-CN" altLang="en-US" sz="2000" dirty="0">
                <a:solidFill>
                  <a:schemeClr val="accent3">
                    <a:lumMod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Heavy" panose="00020600040101010101" pitchFamily="18" charset="-122"/>
                <a:sym typeface="阿里巴巴普惠体 R" panose="00020600040101010101" pitchFamily="18" charset="-122"/>
              </a:rPr>
              <a:t>的组织落实</a:t>
            </a:r>
            <a:endParaRPr lang="en-US" sz="2000" dirty="0">
              <a:solidFill>
                <a:schemeClr val="accent3">
                  <a:lumMod val="7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Heavy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60" name="缺角矩形 59">
            <a:extLst>
              <a:ext uri="{FF2B5EF4-FFF2-40B4-BE49-F238E27FC236}">
                <a16:creationId xmlns:a16="http://schemas.microsoft.com/office/drawing/2014/main" id="{98A47AE4-6389-4D07-58D8-A6E760B6FDB1}"/>
              </a:ext>
            </a:extLst>
          </p:cNvPr>
          <p:cNvSpPr/>
          <p:nvPr/>
        </p:nvSpPr>
        <p:spPr>
          <a:xfrm>
            <a:off x="3045987" y="3861480"/>
            <a:ext cx="180000" cy="180000"/>
          </a:xfrm>
          <a:prstGeom prst="plaque">
            <a:avLst>
              <a:gd name="adj" fmla="val 5000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50C9D31C-CB81-4AD3-293F-0FA3E21A04AA}"/>
              </a:ext>
            </a:extLst>
          </p:cNvPr>
          <p:cNvSpPr/>
          <p:nvPr/>
        </p:nvSpPr>
        <p:spPr>
          <a:xfrm>
            <a:off x="3730180" y="3792814"/>
            <a:ext cx="2146663" cy="966140"/>
          </a:xfrm>
          <a:prstGeom prst="rect">
            <a:avLst/>
          </a:prstGeom>
          <a:gradFill>
            <a:gsLst>
              <a:gs pos="0">
                <a:schemeClr val="accent3">
                  <a:lumMod val="95000"/>
                </a:schemeClr>
              </a:gs>
              <a:gs pos="100000">
                <a:schemeClr val="accent3">
                  <a:lumMod val="95000"/>
                  <a:lumOff val="5000"/>
                </a:schemeClr>
              </a:gs>
            </a:gsLst>
            <a:lin ang="13500000" scaled="1"/>
          </a:gradFill>
          <a:ln>
            <a:noFill/>
          </a:ln>
          <a:effectLst>
            <a:outerShdw blurRad="292100" dist="317500" dir="5400000" sx="90000" sy="90000" algn="t" rotWithShape="0">
              <a:schemeClr val="accent3">
                <a:lumMod val="75000"/>
                <a:alpha val="2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2A02132F-68E2-5982-F1C8-F774E9FE0E68}"/>
              </a:ext>
            </a:extLst>
          </p:cNvPr>
          <p:cNvSpPr txBox="1"/>
          <p:nvPr/>
        </p:nvSpPr>
        <p:spPr>
          <a:xfrm>
            <a:off x="3906737" y="3921941"/>
            <a:ext cx="1780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Heavy" panose="00020600040101010101" pitchFamily="18" charset="-122"/>
                <a:sym typeface="阿里巴巴普惠体 R" panose="00020600040101010101" pitchFamily="18" charset="-122"/>
              </a:rPr>
              <a:t>协助完成</a:t>
            </a:r>
            <a:endParaRPr lang="en-US" altLang="zh-CN" sz="20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Heavy" panose="00020600040101010101" pitchFamily="18" charset="-122"/>
              <a:sym typeface="阿里巴巴普惠体 R" panose="00020600040101010101" pitchFamily="18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Heavy" panose="00020600040101010101" pitchFamily="18" charset="-122"/>
                <a:sym typeface="阿里巴巴普惠体 R" panose="00020600040101010101" pitchFamily="18" charset="-122"/>
              </a:rPr>
              <a:t>媒体交流会</a:t>
            </a:r>
            <a:endParaRPr lang="en-US" sz="20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Heavy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63" name="缺角矩形 62">
            <a:extLst>
              <a:ext uri="{FF2B5EF4-FFF2-40B4-BE49-F238E27FC236}">
                <a16:creationId xmlns:a16="http://schemas.microsoft.com/office/drawing/2014/main" id="{FEAD32D5-8D0C-623C-D8F5-EC29236254B5}"/>
              </a:ext>
            </a:extLst>
          </p:cNvPr>
          <p:cNvSpPr/>
          <p:nvPr/>
        </p:nvSpPr>
        <p:spPr>
          <a:xfrm>
            <a:off x="5630964" y="3861480"/>
            <a:ext cx="180000" cy="180000"/>
          </a:xfrm>
          <a:prstGeom prst="plaque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A1ACE620-9DC4-822A-5837-1579F3D1CC2A}"/>
              </a:ext>
            </a:extLst>
          </p:cNvPr>
          <p:cNvSpPr/>
          <p:nvPr/>
        </p:nvSpPr>
        <p:spPr>
          <a:xfrm>
            <a:off x="6315157" y="3792814"/>
            <a:ext cx="2146663" cy="966140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3">
                <a:lumMod val="75000"/>
                <a:alpha val="20000"/>
              </a:schemeClr>
            </a:solidFill>
          </a:ln>
          <a:effectLst>
            <a:outerShdw blurRad="546100" dist="152400" dir="5400000" sx="95000" sy="95000" algn="t" rotWithShape="0">
              <a:schemeClr val="accent3">
                <a:lumMod val="75000"/>
                <a:alpha val="2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C1EE4088-E347-7438-527A-8F10DE1D849C}"/>
              </a:ext>
            </a:extLst>
          </p:cNvPr>
          <p:cNvSpPr txBox="1"/>
          <p:nvPr/>
        </p:nvSpPr>
        <p:spPr>
          <a:xfrm>
            <a:off x="6491714" y="3921941"/>
            <a:ext cx="1780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3">
                    <a:lumMod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Heavy" panose="00020600040101010101" pitchFamily="18" charset="-122"/>
                <a:sym typeface="阿里巴巴普惠体 R" panose="00020600040101010101" pitchFamily="18" charset="-122"/>
              </a:rPr>
              <a:t>样板房通道的布置展示</a:t>
            </a:r>
            <a:endParaRPr lang="en-US" sz="2000" dirty="0">
              <a:solidFill>
                <a:schemeClr val="accent3">
                  <a:lumMod val="7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Heavy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54" name="缺角矩形 53">
            <a:extLst>
              <a:ext uri="{FF2B5EF4-FFF2-40B4-BE49-F238E27FC236}">
                <a16:creationId xmlns:a16="http://schemas.microsoft.com/office/drawing/2014/main" id="{0E771CC6-9E99-1E7B-7151-19373598E89F}"/>
              </a:ext>
            </a:extLst>
          </p:cNvPr>
          <p:cNvSpPr/>
          <p:nvPr/>
        </p:nvSpPr>
        <p:spPr>
          <a:xfrm>
            <a:off x="8215941" y="3861480"/>
            <a:ext cx="180000" cy="180000"/>
          </a:xfrm>
          <a:prstGeom prst="plaque">
            <a:avLst>
              <a:gd name="adj" fmla="val 5000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93625E9A-C9D0-8681-253C-9B2F9781DBCC}"/>
              </a:ext>
            </a:extLst>
          </p:cNvPr>
          <p:cNvSpPr/>
          <p:nvPr/>
        </p:nvSpPr>
        <p:spPr>
          <a:xfrm>
            <a:off x="8900134" y="3792814"/>
            <a:ext cx="2146663" cy="966140"/>
          </a:xfrm>
          <a:prstGeom prst="rect">
            <a:avLst/>
          </a:prstGeom>
          <a:gradFill>
            <a:gsLst>
              <a:gs pos="0">
                <a:schemeClr val="accent3">
                  <a:lumMod val="95000"/>
                </a:schemeClr>
              </a:gs>
              <a:gs pos="100000">
                <a:schemeClr val="accent3">
                  <a:lumMod val="95000"/>
                  <a:lumOff val="5000"/>
                </a:schemeClr>
              </a:gs>
            </a:gsLst>
            <a:lin ang="13500000" scaled="1"/>
          </a:gradFill>
          <a:ln>
            <a:noFill/>
          </a:ln>
          <a:effectLst>
            <a:outerShdw blurRad="292100" dist="317500" dir="5400000" sx="90000" sy="90000" algn="t" rotWithShape="0">
              <a:schemeClr val="accent3">
                <a:lumMod val="75000"/>
                <a:alpha val="2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99F910E3-FE72-8D25-86CE-B65F4A750202}"/>
              </a:ext>
            </a:extLst>
          </p:cNvPr>
          <p:cNvSpPr txBox="1"/>
          <p:nvPr/>
        </p:nvSpPr>
        <p:spPr>
          <a:xfrm>
            <a:off x="9076691" y="3921941"/>
            <a:ext cx="1780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Heavy" panose="00020600040101010101" pitchFamily="18" charset="-122"/>
                <a:sym typeface="阿里巴巴普惠体 R" panose="00020600040101010101" pitchFamily="18" charset="-122"/>
              </a:rPr>
              <a:t>其他</a:t>
            </a:r>
            <a:endParaRPr lang="en-US" altLang="zh-CN" sz="20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Heavy" panose="00020600040101010101" pitchFamily="18" charset="-122"/>
              <a:sym typeface="阿里巴巴普惠体 R" panose="00020600040101010101" pitchFamily="18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Heavy" panose="00020600040101010101" pitchFamily="18" charset="-122"/>
                <a:sym typeface="阿里巴巴普惠体 R" panose="00020600040101010101" pitchFamily="18" charset="-122"/>
              </a:rPr>
              <a:t>临时工作</a:t>
            </a:r>
            <a:endParaRPr lang="en-US" sz="20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Heavy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57" name="缺角矩形 56">
            <a:extLst>
              <a:ext uri="{FF2B5EF4-FFF2-40B4-BE49-F238E27FC236}">
                <a16:creationId xmlns:a16="http://schemas.microsoft.com/office/drawing/2014/main" id="{3EF9E89F-9224-0628-B872-D925129C1901}"/>
              </a:ext>
            </a:extLst>
          </p:cNvPr>
          <p:cNvSpPr/>
          <p:nvPr/>
        </p:nvSpPr>
        <p:spPr>
          <a:xfrm>
            <a:off x="10800918" y="3861480"/>
            <a:ext cx="180000" cy="180000"/>
          </a:xfrm>
          <a:prstGeom prst="plaque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3AC5AA0-0052-D1EB-46D7-327BB5A70D7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工作概述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4CBA2800-FE4F-1532-69B8-CB76756E764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/PREFACE</a:t>
            </a:r>
            <a:endParaRPr lang="en-US" sz="1600">
              <a:solidFill>
                <a:schemeClr val="tx1">
                  <a:lumMod val="85000"/>
                  <a:lumOff val="15000"/>
                </a:schemeClr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5491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>
            <a:extLst>
              <a:ext uri="{FF2B5EF4-FFF2-40B4-BE49-F238E27FC236}">
                <a16:creationId xmlns:a16="http://schemas.microsoft.com/office/drawing/2014/main" id="{C981D37C-DFFE-A417-02FE-4FD66C25965B}"/>
              </a:ext>
            </a:extLst>
          </p:cNvPr>
          <p:cNvSpPr/>
          <p:nvPr/>
        </p:nvSpPr>
        <p:spPr>
          <a:xfrm>
            <a:off x="951654" y="1469505"/>
            <a:ext cx="7516719" cy="4395409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3">
                <a:lumMod val="75000"/>
                <a:alpha val="20000"/>
              </a:schemeClr>
            </a:solidFill>
          </a:ln>
          <a:effectLst>
            <a:outerShdw blurRad="571500" dist="152400" dir="5400000" sx="95000" sy="95000" algn="t" rotWithShape="0">
              <a:schemeClr val="accent3">
                <a:lumMod val="75000"/>
                <a:alpha val="32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0690CC14-F14A-D5D2-3A61-87DD9CAA90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5395133"/>
              </p:ext>
            </p:extLst>
          </p:nvPr>
        </p:nvGraphicFramePr>
        <p:xfrm>
          <a:off x="1192531" y="1665994"/>
          <a:ext cx="6693469" cy="40024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7" name="矩形 46">
            <a:extLst>
              <a:ext uri="{FF2B5EF4-FFF2-40B4-BE49-F238E27FC236}">
                <a16:creationId xmlns:a16="http://schemas.microsoft.com/office/drawing/2014/main" id="{A918E775-1B46-84FB-8837-E41276CA4F9C}"/>
              </a:ext>
            </a:extLst>
          </p:cNvPr>
          <p:cNvSpPr/>
          <p:nvPr/>
        </p:nvSpPr>
        <p:spPr>
          <a:xfrm>
            <a:off x="7833053" y="1938781"/>
            <a:ext cx="3492820" cy="3472245"/>
          </a:xfrm>
          <a:prstGeom prst="rect">
            <a:avLst/>
          </a:prstGeom>
          <a:gradFill>
            <a:gsLst>
              <a:gs pos="0">
                <a:schemeClr val="accent3">
                  <a:lumMod val="95000"/>
                </a:schemeClr>
              </a:gs>
              <a:gs pos="100000">
                <a:schemeClr val="accent3">
                  <a:lumMod val="95000"/>
                  <a:lumOff val="5000"/>
                </a:schemeClr>
              </a:gs>
            </a:gsLst>
            <a:lin ang="13500000" scaled="1"/>
          </a:gradFill>
          <a:ln>
            <a:noFill/>
          </a:ln>
          <a:effectLst>
            <a:outerShdw blurRad="393700" dist="647700" dir="5400000" sx="90000" sy="90000" algn="t" rotWithShape="0">
              <a:schemeClr val="accent3">
                <a:lumMod val="75000"/>
                <a:alpha val="2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88BBA636-0F8C-8680-7B6B-DBE0B210F1FE}"/>
              </a:ext>
            </a:extLst>
          </p:cNvPr>
          <p:cNvSpPr txBox="1"/>
          <p:nvPr/>
        </p:nvSpPr>
        <p:spPr>
          <a:xfrm>
            <a:off x="8214769" y="2857069"/>
            <a:ext cx="2871216" cy="2212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全年业绩整体呈上升趋势；</a:t>
            </a:r>
            <a:endParaRPr lang="en-US" altLang="zh-CN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三个季度均高于预定业绩目标，且高于平均完成情况；</a:t>
            </a:r>
            <a:endParaRPr lang="en-US" altLang="zh-CN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一季度的业绩情况，需要及时总结问题，努力提高业绩。</a:t>
            </a:r>
            <a:endParaRPr lang="en-US" altLang="zh-CN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489C1F90-0C26-6834-F150-90FFADF6EA13}"/>
              </a:ext>
            </a:extLst>
          </p:cNvPr>
          <p:cNvSpPr txBox="1"/>
          <p:nvPr/>
        </p:nvSpPr>
        <p:spPr>
          <a:xfrm>
            <a:off x="5623474" y="2974601"/>
            <a:ext cx="13869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gradFill flip="none" rotWithShape="1">
                  <a:gsLst>
                    <a:gs pos="61000">
                      <a:schemeClr val="accent3">
                        <a:lumMod val="5000"/>
                        <a:lumOff val="95000"/>
                        <a:alpha val="60000"/>
                      </a:schemeClr>
                    </a:gs>
                    <a:gs pos="62000">
                      <a:schemeClr val="accent3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02</a:t>
            </a:r>
            <a:endParaRPr lang="en-US" sz="5400" dirty="0">
              <a:gradFill flip="none" rotWithShape="1">
                <a:gsLst>
                  <a:gs pos="61000">
                    <a:schemeClr val="accent3">
                      <a:lumMod val="5000"/>
                      <a:lumOff val="95000"/>
                      <a:alpha val="60000"/>
                    </a:schemeClr>
                  </a:gs>
                  <a:gs pos="62000">
                    <a:schemeClr val="accent3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51" name="缺角矩形 50">
            <a:extLst>
              <a:ext uri="{FF2B5EF4-FFF2-40B4-BE49-F238E27FC236}">
                <a16:creationId xmlns:a16="http://schemas.microsoft.com/office/drawing/2014/main" id="{5FDE770F-F580-1E30-A070-76A9A57530C2}"/>
              </a:ext>
            </a:extLst>
          </p:cNvPr>
          <p:cNvSpPr/>
          <p:nvPr/>
        </p:nvSpPr>
        <p:spPr>
          <a:xfrm>
            <a:off x="7975733" y="2118045"/>
            <a:ext cx="322644" cy="315143"/>
          </a:xfrm>
          <a:prstGeom prst="plaque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74037383-A838-227C-0A3E-06B08F487B30}"/>
              </a:ext>
            </a:extLst>
          </p:cNvPr>
          <p:cNvSpPr txBox="1"/>
          <p:nvPr/>
        </p:nvSpPr>
        <p:spPr>
          <a:xfrm>
            <a:off x="9010773" y="2143581"/>
            <a:ext cx="12792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100000"/>
                  </a:schemeClr>
                </a:solidFill>
                <a:effectLst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Heavy" panose="00020600040101010101" pitchFamily="18" charset="-122"/>
                <a:sym typeface="阿里巴巴普惠体 R" panose="00020600040101010101" pitchFamily="18" charset="-122"/>
              </a:rPr>
              <a:t>业绩分析</a:t>
            </a:r>
            <a:endParaRPr lang="en-US" sz="2000" dirty="0">
              <a:solidFill>
                <a:schemeClr val="bg1">
                  <a:lumMod val="100000"/>
                </a:schemeClr>
              </a:solidFill>
              <a:effectLst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Heavy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4F9055C-16B8-684F-97BD-57FC2DDFE325}"/>
              </a:ext>
            </a:extLst>
          </p:cNvPr>
          <p:cNvSpPr txBox="1"/>
          <p:nvPr/>
        </p:nvSpPr>
        <p:spPr>
          <a:xfrm>
            <a:off x="2569829" y="1291769"/>
            <a:ext cx="30536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</a:endParaRP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E0B65FEC-7CA1-A409-3F3E-7C3A3DD4B8B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工作业绩</a:t>
            </a:r>
          </a:p>
          <a:p>
            <a:endParaRPr lang="en-US" b="1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3D5EA8E-5B9C-F07A-B6F6-BD75A622DB5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028889" y="792162"/>
            <a:ext cx="1829879" cy="338138"/>
          </a:xfrm>
        </p:spPr>
        <p:txBody>
          <a:bodyPr>
            <a:noAutofit/>
          </a:bodyPr>
          <a:lstStyle/>
          <a:p>
            <a:r>
              <a:rPr lang="en-US"/>
              <a:t>/WORK RESULT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20557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F81A0E7-3068-52C4-28B3-C339725FAE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674708" y="3632200"/>
            <a:ext cx="2265332" cy="589172"/>
          </a:xfrm>
        </p:spPr>
        <p:txBody>
          <a:bodyPr>
            <a:noAutofit/>
          </a:bodyPr>
          <a:lstStyle/>
          <a:p>
            <a:r>
              <a:rPr lang="zh-CN" altLang="en-US" b="1" dirty="0"/>
              <a:t>成长感悟</a:t>
            </a:r>
            <a:endParaRPr lang="en-US" b="1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4E9FC12-589A-0959-F29A-17B93886B9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/>
              <a:t>02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8E94B8C-8DF8-03FA-8B1D-9907AB38248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/>
              <a:t>细分要点</a:t>
            </a:r>
            <a:endParaRPr 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11FC618-11A6-1B0E-3CA4-A37EAD0E0C4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/>
              <a:t>细分要点</a:t>
            </a:r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169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Oval 64+">
            <a:extLst>
              <a:ext uri="{FF2B5EF4-FFF2-40B4-BE49-F238E27FC236}">
                <a16:creationId xmlns:a16="http://schemas.microsoft.com/office/drawing/2014/main" id="{86766FB7-7A4A-C107-E311-2DE4850AEB31}"/>
              </a:ext>
            </a:extLst>
          </p:cNvPr>
          <p:cNvSpPr/>
          <p:nvPr/>
        </p:nvSpPr>
        <p:spPr>
          <a:xfrm>
            <a:off x="4634340" y="2278435"/>
            <a:ext cx="2942370" cy="2942370"/>
          </a:xfrm>
          <a:prstGeom prst="ellipse">
            <a:avLst/>
          </a:prstGeom>
          <a:noFill/>
          <a:ln w="3175">
            <a:gradFill flip="none" rotWithShape="1">
              <a:gsLst>
                <a:gs pos="0">
                  <a:schemeClr val="accent3">
                    <a:lumMod val="20000"/>
                    <a:lumOff val="80000"/>
                    <a:alpha val="21000"/>
                  </a:schemeClr>
                </a:gs>
                <a:gs pos="45000">
                  <a:schemeClr val="accent3">
                    <a:lumMod val="75000"/>
                    <a:alpha val="49000"/>
                  </a:schemeClr>
                </a:gs>
                <a:gs pos="100000">
                  <a:schemeClr val="accent3">
                    <a:lumMod val="60000"/>
                    <a:lumOff val="40000"/>
                    <a:alpha val="24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60370647-AEFB-E914-4155-438CD53947E2}"/>
              </a:ext>
            </a:extLst>
          </p:cNvPr>
          <p:cNvSpPr/>
          <p:nvPr/>
        </p:nvSpPr>
        <p:spPr>
          <a:xfrm>
            <a:off x="5058638" y="2702733"/>
            <a:ext cx="2093774" cy="2093774"/>
          </a:xfrm>
          <a:prstGeom prst="ellipse">
            <a:avLst/>
          </a:prstGeom>
          <a:gradFill>
            <a:gsLst>
              <a:gs pos="0">
                <a:schemeClr val="accent3">
                  <a:lumMod val="95000"/>
                  <a:lumOff val="5000"/>
                </a:schemeClr>
              </a:gs>
              <a:gs pos="85000">
                <a:schemeClr val="accent3">
                  <a:lumMod val="90000"/>
                </a:schemeClr>
              </a:gs>
            </a:gsLst>
            <a:lin ang="2700000" scaled="1"/>
          </a:gradFill>
          <a:ln>
            <a:noFill/>
          </a:ln>
          <a:effectLst>
            <a:outerShdw blurRad="495300" dist="800100" dir="5400000" sx="80000" sy="80000" algn="t" rotWithShape="0">
              <a:schemeClr val="accent3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我的感悟</a:t>
            </a: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BC9D232A-E251-BF5B-6D27-B9D388A0E163}"/>
              </a:ext>
            </a:extLst>
          </p:cNvPr>
          <p:cNvSpPr/>
          <p:nvPr/>
        </p:nvSpPr>
        <p:spPr>
          <a:xfrm>
            <a:off x="4454258" y="2098353"/>
            <a:ext cx="3302534" cy="3302534"/>
          </a:xfrm>
          <a:prstGeom prst="ellipse">
            <a:avLst/>
          </a:prstGeom>
          <a:noFill/>
          <a:ln w="158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8F6FBCBB-079B-30E1-62F2-430A4AAD85DD}"/>
              </a:ext>
            </a:extLst>
          </p:cNvPr>
          <p:cNvSpPr/>
          <p:nvPr/>
        </p:nvSpPr>
        <p:spPr>
          <a:xfrm>
            <a:off x="4634340" y="2258507"/>
            <a:ext cx="684052" cy="684052"/>
          </a:xfrm>
          <a:prstGeom prst="ellipse">
            <a:avLst/>
          </a:prstGeom>
          <a:gradFill>
            <a:gsLst>
              <a:gs pos="0">
                <a:schemeClr val="accent3">
                  <a:lumMod val="95000"/>
                  <a:lumOff val="5000"/>
                </a:schemeClr>
              </a:gs>
              <a:gs pos="100000">
                <a:schemeClr val="accent3">
                  <a:lumMod val="9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>
                <a:solidFill>
                  <a:schemeClr val="accent3">
                    <a:lumMod val="20000"/>
                    <a:lumOff val="8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rPr>
              <a:t>01</a:t>
            </a:r>
            <a:endParaRPr lang="zh-CN" altLang="en-US" sz="2800" dirty="0">
              <a:solidFill>
                <a:schemeClr val="accent3">
                  <a:lumMod val="20000"/>
                  <a:lumOff val="8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sym typeface="阿里巴巴普惠体 B" panose="00020600040101010101" pitchFamily="18" charset="-122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75C877F5-F8DE-0E3A-70F0-D46076181A12}"/>
              </a:ext>
            </a:extLst>
          </p:cNvPr>
          <p:cNvSpPr/>
          <p:nvPr/>
        </p:nvSpPr>
        <p:spPr>
          <a:xfrm>
            <a:off x="6892658" y="2258507"/>
            <a:ext cx="684052" cy="684052"/>
          </a:xfrm>
          <a:prstGeom prst="ellipse">
            <a:avLst/>
          </a:prstGeom>
          <a:gradFill>
            <a:gsLst>
              <a:gs pos="0">
                <a:schemeClr val="accent3">
                  <a:lumMod val="95000"/>
                  <a:lumOff val="5000"/>
                </a:schemeClr>
              </a:gs>
              <a:gs pos="100000">
                <a:schemeClr val="accent3">
                  <a:lumMod val="9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>
                <a:solidFill>
                  <a:schemeClr val="accent3">
                    <a:lumMod val="20000"/>
                    <a:lumOff val="8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03</a:t>
            </a:r>
            <a:endParaRPr lang="zh-CN" altLang="en-US" sz="2800" dirty="0">
              <a:solidFill>
                <a:schemeClr val="accent3">
                  <a:lumMod val="20000"/>
                  <a:lumOff val="8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</a:endParaRP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D8897893-CEFC-AAF0-17B3-292BECED3CA6}"/>
              </a:ext>
            </a:extLst>
          </p:cNvPr>
          <p:cNvSpPr/>
          <p:nvPr/>
        </p:nvSpPr>
        <p:spPr>
          <a:xfrm>
            <a:off x="4634340" y="4611182"/>
            <a:ext cx="684052" cy="684052"/>
          </a:xfrm>
          <a:prstGeom prst="ellipse">
            <a:avLst/>
          </a:prstGeom>
          <a:gradFill>
            <a:gsLst>
              <a:gs pos="0">
                <a:schemeClr val="accent3">
                  <a:lumMod val="95000"/>
                  <a:lumOff val="5000"/>
                </a:schemeClr>
              </a:gs>
              <a:gs pos="100000">
                <a:schemeClr val="accent3">
                  <a:lumMod val="9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>
                <a:solidFill>
                  <a:schemeClr val="accent3">
                    <a:lumMod val="20000"/>
                    <a:lumOff val="8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rPr>
              <a:t>02</a:t>
            </a:r>
            <a:endParaRPr lang="zh-CN" altLang="en-US" sz="2800" dirty="0">
              <a:solidFill>
                <a:schemeClr val="accent3">
                  <a:lumMod val="20000"/>
                  <a:lumOff val="8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sym typeface="阿里巴巴普惠体 B" panose="00020600040101010101" pitchFamily="18" charset="-122"/>
            </a:endParaRP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id="{4B3D1095-2E74-8909-67B7-75B95AB072CB}"/>
              </a:ext>
            </a:extLst>
          </p:cNvPr>
          <p:cNvSpPr/>
          <p:nvPr/>
        </p:nvSpPr>
        <p:spPr>
          <a:xfrm>
            <a:off x="6892658" y="4611182"/>
            <a:ext cx="684052" cy="684052"/>
          </a:xfrm>
          <a:prstGeom prst="ellipse">
            <a:avLst/>
          </a:prstGeom>
          <a:gradFill>
            <a:gsLst>
              <a:gs pos="0">
                <a:schemeClr val="accent3">
                  <a:lumMod val="95000"/>
                  <a:lumOff val="5000"/>
                </a:schemeClr>
              </a:gs>
              <a:gs pos="100000">
                <a:schemeClr val="accent3">
                  <a:lumMod val="9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>
                <a:solidFill>
                  <a:schemeClr val="accent3">
                    <a:lumMod val="20000"/>
                    <a:lumOff val="8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04</a:t>
            </a:r>
            <a:endParaRPr lang="zh-CN" altLang="en-US" sz="2800" dirty="0">
              <a:solidFill>
                <a:schemeClr val="accent3">
                  <a:lumMod val="20000"/>
                  <a:lumOff val="8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</a:endParaRPr>
          </a:p>
        </p:txBody>
      </p:sp>
      <p:sp>
        <p:nvSpPr>
          <p:cNvPr id="75" name="Oval 64++">
            <a:extLst>
              <a:ext uri="{FF2B5EF4-FFF2-40B4-BE49-F238E27FC236}">
                <a16:creationId xmlns:a16="http://schemas.microsoft.com/office/drawing/2014/main" id="{3FF2DC50-B21B-F8C7-7EE9-65A62B7519BF}"/>
              </a:ext>
            </a:extLst>
          </p:cNvPr>
          <p:cNvSpPr/>
          <p:nvPr/>
        </p:nvSpPr>
        <p:spPr>
          <a:xfrm>
            <a:off x="3900427" y="1544522"/>
            <a:ext cx="4410196" cy="4410196"/>
          </a:xfrm>
          <a:prstGeom prst="ellipse">
            <a:avLst/>
          </a:prstGeom>
          <a:noFill/>
          <a:ln w="3175">
            <a:gradFill flip="none" rotWithShape="1">
              <a:gsLst>
                <a:gs pos="0">
                  <a:schemeClr val="accent3">
                    <a:lumMod val="20000"/>
                    <a:lumOff val="80000"/>
                    <a:alpha val="49000"/>
                  </a:schemeClr>
                </a:gs>
                <a:gs pos="45000">
                  <a:schemeClr val="accent3">
                    <a:lumMod val="75000"/>
                    <a:alpha val="55000"/>
                  </a:schemeClr>
                </a:gs>
                <a:gs pos="100000">
                  <a:schemeClr val="accent3">
                    <a:lumMod val="60000"/>
                    <a:lumOff val="40000"/>
                    <a:alpha val="40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F90F333-4762-921A-CFEC-BCF349007E2A}"/>
              </a:ext>
            </a:extLst>
          </p:cNvPr>
          <p:cNvGrpSpPr/>
          <p:nvPr/>
        </p:nvGrpSpPr>
        <p:grpSpPr>
          <a:xfrm>
            <a:off x="1289353" y="4611182"/>
            <a:ext cx="2614932" cy="966140"/>
            <a:chOff x="1289353" y="4611182"/>
            <a:chExt cx="2614932" cy="966140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99F985DE-147F-CCCF-73A4-06766EA1B321}"/>
                </a:ext>
              </a:extLst>
            </p:cNvPr>
            <p:cNvSpPr/>
            <p:nvPr/>
          </p:nvSpPr>
          <p:spPr>
            <a:xfrm>
              <a:off x="1289353" y="4611182"/>
              <a:ext cx="2614932" cy="96614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3">
                  <a:lumMod val="75000"/>
                  <a:alpha val="20000"/>
                </a:schemeClr>
              </a:solidFill>
            </a:ln>
            <a:effectLst>
              <a:outerShdw blurRad="546100" dist="152400" dir="5400000" sx="95000" sy="95000" algn="t" rotWithShape="0">
                <a:schemeClr val="accent3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9" name="缺角矩形 78">
              <a:extLst>
                <a:ext uri="{FF2B5EF4-FFF2-40B4-BE49-F238E27FC236}">
                  <a16:creationId xmlns:a16="http://schemas.microsoft.com/office/drawing/2014/main" id="{B36EF091-553F-25C6-B755-04AB4C68338A}"/>
                </a:ext>
              </a:extLst>
            </p:cNvPr>
            <p:cNvSpPr/>
            <p:nvPr/>
          </p:nvSpPr>
          <p:spPr>
            <a:xfrm>
              <a:off x="3622120" y="4679848"/>
              <a:ext cx="180000" cy="180000"/>
            </a:xfrm>
            <a:prstGeom prst="plaque">
              <a:avLst>
                <a:gd name="adj" fmla="val 50000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675E1A12-1E01-DFC1-65D3-4693009BBE5F}"/>
                </a:ext>
              </a:extLst>
            </p:cNvPr>
            <p:cNvSpPr txBox="1"/>
            <p:nvPr/>
          </p:nvSpPr>
          <p:spPr>
            <a:xfrm>
              <a:off x="1465909" y="4740309"/>
              <a:ext cx="14236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3">
                      <a:lumMod val="75000"/>
                    </a:schemeClr>
                  </a:solidFill>
                  <a:effectLst/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  <a:sym typeface="阿里巴巴普惠体 R" panose="00020600040101010101" pitchFamily="18" charset="-122"/>
                </a:rPr>
                <a:t>热情服务</a:t>
              </a:r>
              <a:endParaRPr lang="en-US" sz="2000" dirty="0">
                <a:solidFill>
                  <a:schemeClr val="accent3">
                    <a:lumMod val="75000"/>
                  </a:schemeClr>
                </a:solidFill>
                <a:effectLst/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3E71D3D7-7B4B-097D-5BF1-E89FC14AB028}"/>
                </a:ext>
              </a:extLst>
            </p:cNvPr>
            <p:cNvSpPr txBox="1"/>
            <p:nvPr/>
          </p:nvSpPr>
          <p:spPr>
            <a:xfrm>
              <a:off x="1465909" y="5045109"/>
              <a:ext cx="23088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3">
                      <a:lumMod val="75000"/>
                    </a:schemeClr>
                  </a:solidFill>
                  <a:effectLst/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Heavy" panose="00020600040101010101" pitchFamily="18" charset="-122"/>
                  <a:sym typeface="阿里巴巴普惠体 R" panose="00020600040101010101" pitchFamily="18" charset="-122"/>
                </a:rPr>
                <a:t>是做好工作的关键</a:t>
              </a:r>
              <a:endParaRPr lang="en-US" sz="2000" dirty="0">
                <a:solidFill>
                  <a:schemeClr val="accent3">
                    <a:lumMod val="75000"/>
                  </a:schemeClr>
                </a:solidFill>
                <a:effectLst/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Heavy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sp>
        <p:nvSpPr>
          <p:cNvPr id="92" name="矩形 91">
            <a:extLst>
              <a:ext uri="{FF2B5EF4-FFF2-40B4-BE49-F238E27FC236}">
                <a16:creationId xmlns:a16="http://schemas.microsoft.com/office/drawing/2014/main" id="{515E92D0-120D-4511-B74D-4F8DC0645BF7}"/>
              </a:ext>
            </a:extLst>
          </p:cNvPr>
          <p:cNvSpPr/>
          <p:nvPr/>
        </p:nvSpPr>
        <p:spPr>
          <a:xfrm>
            <a:off x="8287716" y="4611182"/>
            <a:ext cx="2614932" cy="966140"/>
          </a:xfrm>
          <a:prstGeom prst="rect">
            <a:avLst/>
          </a:prstGeom>
          <a:gradFill>
            <a:gsLst>
              <a:gs pos="0">
                <a:schemeClr val="accent3">
                  <a:lumMod val="95000"/>
                </a:schemeClr>
              </a:gs>
              <a:gs pos="100000">
                <a:schemeClr val="accent3">
                  <a:lumMod val="95000"/>
                  <a:lumOff val="5000"/>
                </a:schemeClr>
              </a:gs>
            </a:gsLst>
            <a:lin ang="13500000" scaled="1"/>
          </a:gradFill>
          <a:ln>
            <a:noFill/>
          </a:ln>
          <a:effectLst>
            <a:outerShdw blurRad="292100" dist="317500" dir="5400000" sx="90000" sy="90000" algn="t" rotWithShape="0">
              <a:schemeClr val="accent3">
                <a:lumMod val="75000"/>
                <a:alpha val="2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3" name="缺角矩形 92">
            <a:extLst>
              <a:ext uri="{FF2B5EF4-FFF2-40B4-BE49-F238E27FC236}">
                <a16:creationId xmlns:a16="http://schemas.microsoft.com/office/drawing/2014/main" id="{DE00F626-8667-4F7F-7522-F1AFC2628418}"/>
              </a:ext>
            </a:extLst>
          </p:cNvPr>
          <p:cNvSpPr/>
          <p:nvPr/>
        </p:nvSpPr>
        <p:spPr>
          <a:xfrm>
            <a:off x="10616470" y="4679848"/>
            <a:ext cx="180000" cy="180000"/>
          </a:xfrm>
          <a:prstGeom prst="plaque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BB9FF654-8105-6AA4-5466-FD3A7F43DE31}"/>
              </a:ext>
            </a:extLst>
          </p:cNvPr>
          <p:cNvSpPr txBox="1"/>
          <p:nvPr/>
        </p:nvSpPr>
        <p:spPr>
          <a:xfrm>
            <a:off x="8473475" y="4740309"/>
            <a:ext cx="13157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100000"/>
                  </a:schemeClr>
                </a:solidFill>
                <a:effectLst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Heavy" panose="00020600040101010101" pitchFamily="18" charset="-122"/>
                <a:sym typeface="阿里巴巴普惠体 R" panose="00020600040101010101" pitchFamily="18" charset="-122"/>
              </a:rPr>
              <a:t>感恩忠诚</a:t>
            </a:r>
            <a:endParaRPr lang="en-US" sz="2000" dirty="0">
              <a:solidFill>
                <a:schemeClr val="bg1">
                  <a:lumMod val="100000"/>
                </a:schemeClr>
              </a:solidFill>
              <a:effectLst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Heavy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E344F34E-D666-ABA1-A044-E000D86C90E6}"/>
              </a:ext>
            </a:extLst>
          </p:cNvPr>
          <p:cNvSpPr txBox="1"/>
          <p:nvPr/>
        </p:nvSpPr>
        <p:spPr>
          <a:xfrm>
            <a:off x="8473475" y="5045109"/>
            <a:ext cx="22397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100000"/>
                  </a:schemeClr>
                </a:solidFill>
                <a:effectLst/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Heavy" panose="00020600040101010101" pitchFamily="18" charset="-122"/>
                <a:sym typeface="阿里巴巴普惠体 R" panose="00020600040101010101" pitchFamily="18" charset="-122"/>
              </a:rPr>
              <a:t>是做好工作的根本</a:t>
            </a:r>
            <a:endParaRPr lang="en-US" sz="2000" dirty="0">
              <a:solidFill>
                <a:schemeClr val="bg1">
                  <a:lumMod val="100000"/>
                </a:schemeClr>
              </a:solidFill>
              <a:effectLst/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Heavy" panose="00020600040101010101" pitchFamily="18" charset="-122"/>
              <a:sym typeface="阿里巴巴普惠体 R" panose="00020600040101010101" pitchFamily="18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8C568F0-681B-8158-EA75-9240A45CA54D}"/>
              </a:ext>
            </a:extLst>
          </p:cNvPr>
          <p:cNvGrpSpPr/>
          <p:nvPr/>
        </p:nvGrpSpPr>
        <p:grpSpPr>
          <a:xfrm>
            <a:off x="1289352" y="2117463"/>
            <a:ext cx="2614933" cy="966140"/>
            <a:chOff x="1289352" y="2117463"/>
            <a:chExt cx="2614933" cy="966140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83CC741B-9221-0E89-B306-3916D36F6F9D}"/>
                </a:ext>
              </a:extLst>
            </p:cNvPr>
            <p:cNvSpPr/>
            <p:nvPr/>
          </p:nvSpPr>
          <p:spPr>
            <a:xfrm>
              <a:off x="1289352" y="2117463"/>
              <a:ext cx="2614933" cy="966140"/>
            </a:xfrm>
            <a:prstGeom prst="rect">
              <a:avLst/>
            </a:prstGeom>
            <a:gradFill>
              <a:gsLst>
                <a:gs pos="0">
                  <a:schemeClr val="accent3">
                    <a:lumMod val="95000"/>
                  </a:schemeClr>
                </a:gs>
                <a:gs pos="100000">
                  <a:schemeClr val="accent3">
                    <a:lumMod val="95000"/>
                    <a:lumOff val="5000"/>
                  </a:schemeClr>
                </a:gs>
              </a:gsLst>
              <a:lin ang="13500000" scaled="1"/>
            </a:gradFill>
            <a:ln>
              <a:noFill/>
            </a:ln>
            <a:effectLst>
              <a:outerShdw blurRad="292100" dist="317500" dir="5400000" sx="90000" sy="90000" algn="t" rotWithShape="0">
                <a:schemeClr val="accent3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3" name="缺角矩形 82">
              <a:extLst>
                <a:ext uri="{FF2B5EF4-FFF2-40B4-BE49-F238E27FC236}">
                  <a16:creationId xmlns:a16="http://schemas.microsoft.com/office/drawing/2014/main" id="{CE6AD16F-5361-01D1-A567-D94D01505744}"/>
                </a:ext>
              </a:extLst>
            </p:cNvPr>
            <p:cNvSpPr/>
            <p:nvPr/>
          </p:nvSpPr>
          <p:spPr>
            <a:xfrm>
              <a:off x="3610483" y="2186129"/>
              <a:ext cx="180000" cy="180000"/>
            </a:xfrm>
            <a:prstGeom prst="plaque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F75E0D44-51A3-1251-BF85-C7534F0524D5}"/>
                </a:ext>
              </a:extLst>
            </p:cNvPr>
            <p:cNvSpPr txBox="1"/>
            <p:nvPr/>
          </p:nvSpPr>
          <p:spPr>
            <a:xfrm>
              <a:off x="1475111" y="2246590"/>
              <a:ext cx="12792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100000"/>
                    </a:schemeClr>
                  </a:solidFill>
                  <a:effectLst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Heavy" panose="00020600040101010101" pitchFamily="18" charset="-122"/>
                  <a:sym typeface="阿里巴巴普惠体 R" panose="00020600040101010101" pitchFamily="18" charset="-122"/>
                </a:rPr>
                <a:t>勤奋学习</a:t>
              </a:r>
              <a:endParaRPr lang="en-US" sz="2000" dirty="0">
                <a:solidFill>
                  <a:schemeClr val="bg1">
                    <a:lumMod val="100000"/>
                  </a:schemeClr>
                </a:solidFill>
                <a:effectLst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Heavy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504561E5-C691-0958-4455-8D24E3566971}"/>
                </a:ext>
              </a:extLst>
            </p:cNvPr>
            <p:cNvSpPr txBox="1"/>
            <p:nvPr/>
          </p:nvSpPr>
          <p:spPr>
            <a:xfrm>
              <a:off x="1475111" y="2551390"/>
              <a:ext cx="22397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100000"/>
                    </a:schemeClr>
                  </a:solidFill>
                  <a:effectLst/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Heavy" panose="00020600040101010101" pitchFamily="18" charset="-122"/>
                  <a:sym typeface="阿里巴巴普惠体 R" panose="00020600040101010101" pitchFamily="18" charset="-122"/>
                </a:rPr>
                <a:t>是做好工作的基础</a:t>
              </a:r>
              <a:endParaRPr lang="en-US" sz="2000" dirty="0">
                <a:solidFill>
                  <a:schemeClr val="bg1">
                    <a:lumMod val="100000"/>
                  </a:schemeClr>
                </a:solidFill>
                <a:effectLst/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Heavy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sp>
        <p:nvSpPr>
          <p:cNvPr id="88" name="矩形 87">
            <a:extLst>
              <a:ext uri="{FF2B5EF4-FFF2-40B4-BE49-F238E27FC236}">
                <a16:creationId xmlns:a16="http://schemas.microsoft.com/office/drawing/2014/main" id="{A2429E29-387D-BB80-4D2B-4F3A894B60D2}"/>
              </a:ext>
            </a:extLst>
          </p:cNvPr>
          <p:cNvSpPr/>
          <p:nvPr/>
        </p:nvSpPr>
        <p:spPr>
          <a:xfrm>
            <a:off x="8287715" y="2117463"/>
            <a:ext cx="2614933" cy="966140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3">
                <a:lumMod val="75000"/>
                <a:alpha val="20000"/>
              </a:schemeClr>
            </a:solidFill>
          </a:ln>
          <a:effectLst>
            <a:outerShdw blurRad="546100" dist="152400" dir="5400000" sx="95000" sy="95000" algn="t" rotWithShape="0">
              <a:schemeClr val="accent3">
                <a:lumMod val="75000"/>
                <a:alpha val="2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9" name="缺角矩形 88">
            <a:extLst>
              <a:ext uri="{FF2B5EF4-FFF2-40B4-BE49-F238E27FC236}">
                <a16:creationId xmlns:a16="http://schemas.microsoft.com/office/drawing/2014/main" id="{20A2C66E-5B76-3A3D-FE6A-CA937843288D}"/>
              </a:ext>
            </a:extLst>
          </p:cNvPr>
          <p:cNvSpPr/>
          <p:nvPr/>
        </p:nvSpPr>
        <p:spPr>
          <a:xfrm>
            <a:off x="10631831" y="2186129"/>
            <a:ext cx="180000" cy="180000"/>
          </a:xfrm>
          <a:prstGeom prst="plaque">
            <a:avLst>
              <a:gd name="adj" fmla="val 5000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B59CAD7B-6B6E-1FF2-3CD4-290B67FAEB03}"/>
              </a:ext>
            </a:extLst>
          </p:cNvPr>
          <p:cNvSpPr txBox="1"/>
          <p:nvPr/>
        </p:nvSpPr>
        <p:spPr>
          <a:xfrm>
            <a:off x="8464271" y="2246590"/>
            <a:ext cx="1264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3">
                    <a:lumMod val="75000"/>
                  </a:schemeClr>
                </a:solidFill>
                <a:effectLst/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阿里巴巴普惠体 R" panose="00020600040101010101" pitchFamily="18" charset="-122"/>
              </a:rPr>
              <a:t>爱岗敬业</a:t>
            </a:r>
            <a:endParaRPr lang="en-US" sz="2000" dirty="0">
              <a:solidFill>
                <a:schemeClr val="accent3">
                  <a:lumMod val="75000"/>
                </a:schemeClr>
              </a:solidFill>
              <a:effectLst/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53D356A0-9D0E-0EA8-2672-0361BDA38354}"/>
              </a:ext>
            </a:extLst>
          </p:cNvPr>
          <p:cNvSpPr txBox="1"/>
          <p:nvPr/>
        </p:nvSpPr>
        <p:spPr>
          <a:xfrm>
            <a:off x="8464271" y="2551390"/>
            <a:ext cx="23088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3">
                    <a:lumMod val="75000"/>
                  </a:schemeClr>
                </a:solidFill>
                <a:effectLst/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Heavy" panose="00020600040101010101" pitchFamily="18" charset="-122"/>
                <a:sym typeface="阿里巴巴普惠体 R" panose="00020600040101010101" pitchFamily="18" charset="-122"/>
              </a:rPr>
              <a:t>是做好工作的前提</a:t>
            </a:r>
            <a:endParaRPr lang="en-US" sz="2000" dirty="0">
              <a:solidFill>
                <a:schemeClr val="accent3">
                  <a:lumMod val="75000"/>
                </a:schemeClr>
              </a:solidFill>
              <a:effectLst/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Heavy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D1EF4C0-C7BB-B812-3A77-5512A1E2B94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工作感悟</a:t>
            </a:r>
          </a:p>
          <a:p>
            <a:endParaRPr lang="en-US" b="1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B7015285-3C32-01BA-A331-94D5DB9F331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028889" y="792162"/>
            <a:ext cx="2031020" cy="315613"/>
          </a:xfrm>
        </p:spPr>
        <p:txBody>
          <a:bodyPr>
            <a:noAutofit/>
          </a:bodyPr>
          <a:lstStyle/>
          <a:p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/WORK FEELING</a:t>
            </a:r>
          </a:p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58659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B77EAAAB-7190-7F16-D5A6-77B42938C6D6}"/>
              </a:ext>
            </a:extLst>
          </p:cNvPr>
          <p:cNvSpPr txBox="1"/>
          <p:nvPr/>
        </p:nvSpPr>
        <p:spPr>
          <a:xfrm>
            <a:off x="1370164" y="1981020"/>
            <a:ext cx="3284357" cy="2889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这次公司组织的中国旅游地产论坛，规模是很大的，来了很多全国重量级地产人物，参与到组织活动的其中，以前对大型活动，大型公司、大人物的崇拜感一下子就没了。</a:t>
            </a:r>
            <a:endParaRPr lang="en-US" altLang="zh-CN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再大的活动，重要的不外乎几点：制造出可以供不断炒作的噱头，请到大量的重量级人物，联系好重要媒体，安排好他们的行程和食住。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A54B8058-2B6B-5B1C-2CD0-E59550D8E470}"/>
              </a:ext>
            </a:extLst>
          </p:cNvPr>
          <p:cNvSpPr/>
          <p:nvPr/>
        </p:nvSpPr>
        <p:spPr>
          <a:xfrm>
            <a:off x="1410984" y="5114887"/>
            <a:ext cx="3161017" cy="218557"/>
          </a:xfrm>
          <a:custGeom>
            <a:avLst/>
            <a:gdLst>
              <a:gd name="connsiteX0" fmla="*/ 0 w 5550946"/>
              <a:gd name="connsiteY0" fmla="*/ 21515 h 462579"/>
              <a:gd name="connsiteX1" fmla="*/ 4561243 w 5550946"/>
              <a:gd name="connsiteY1" fmla="*/ 0 h 462579"/>
              <a:gd name="connsiteX2" fmla="*/ 4561243 w 5550946"/>
              <a:gd name="connsiteY2" fmla="*/ 462579 h 462579"/>
              <a:gd name="connsiteX3" fmla="*/ 5023821 w 5550946"/>
              <a:gd name="connsiteY3" fmla="*/ 10757 h 462579"/>
              <a:gd name="connsiteX4" fmla="*/ 5550946 w 5550946"/>
              <a:gd name="connsiteY4" fmla="*/ 10757 h 462579"/>
              <a:gd name="connsiteX0" fmla="*/ 0 w 5550946"/>
              <a:gd name="connsiteY0" fmla="*/ 35142 h 476206"/>
              <a:gd name="connsiteX1" fmla="*/ 4561243 w 5550946"/>
              <a:gd name="connsiteY1" fmla="*/ 13627 h 476206"/>
              <a:gd name="connsiteX2" fmla="*/ 4561243 w 5550946"/>
              <a:gd name="connsiteY2" fmla="*/ 476206 h 476206"/>
              <a:gd name="connsiteX3" fmla="*/ 5040619 w 5550946"/>
              <a:gd name="connsiteY3" fmla="*/ 0 h 476206"/>
              <a:gd name="connsiteX4" fmla="*/ 5550946 w 5550946"/>
              <a:gd name="connsiteY4" fmla="*/ 24384 h 476206"/>
              <a:gd name="connsiteX0" fmla="*/ 0 w 5550946"/>
              <a:gd name="connsiteY0" fmla="*/ 41238 h 482302"/>
              <a:gd name="connsiteX1" fmla="*/ 4561243 w 5550946"/>
              <a:gd name="connsiteY1" fmla="*/ 19723 h 482302"/>
              <a:gd name="connsiteX2" fmla="*/ 4561243 w 5550946"/>
              <a:gd name="connsiteY2" fmla="*/ 482302 h 482302"/>
              <a:gd name="connsiteX3" fmla="*/ 5040619 w 5550946"/>
              <a:gd name="connsiteY3" fmla="*/ 6096 h 482302"/>
              <a:gd name="connsiteX4" fmla="*/ 5550946 w 5550946"/>
              <a:gd name="connsiteY4" fmla="*/ 0 h 482302"/>
              <a:gd name="connsiteX0" fmla="*/ 0 w 5550946"/>
              <a:gd name="connsiteY0" fmla="*/ 41238 h 482302"/>
              <a:gd name="connsiteX1" fmla="*/ 4561243 w 5550946"/>
              <a:gd name="connsiteY1" fmla="*/ 19723 h 482302"/>
              <a:gd name="connsiteX2" fmla="*/ 4561243 w 5550946"/>
              <a:gd name="connsiteY2" fmla="*/ 482302 h 482302"/>
              <a:gd name="connsiteX3" fmla="*/ 5040619 w 5550946"/>
              <a:gd name="connsiteY3" fmla="*/ 6096 h 482302"/>
              <a:gd name="connsiteX4" fmla="*/ 5550946 w 5550946"/>
              <a:gd name="connsiteY4" fmla="*/ 0 h 482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50946" h="482302">
                <a:moveTo>
                  <a:pt x="0" y="41238"/>
                </a:moveTo>
                <a:lnTo>
                  <a:pt x="4561243" y="19723"/>
                </a:lnTo>
                <a:lnTo>
                  <a:pt x="4561243" y="482302"/>
                </a:lnTo>
                <a:lnTo>
                  <a:pt x="5040619" y="6096"/>
                </a:lnTo>
                <a:cubicBezTo>
                  <a:pt x="5216327" y="6096"/>
                  <a:pt x="5375238" y="0"/>
                  <a:pt x="5550946" y="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D41BF42-A6D6-96FE-0640-93E3E5275730}"/>
              </a:ext>
            </a:extLst>
          </p:cNvPr>
          <p:cNvSpPr txBox="1"/>
          <p:nvPr/>
        </p:nvSpPr>
        <p:spPr>
          <a:xfrm>
            <a:off x="495300" y="1557618"/>
            <a:ext cx="1178788" cy="1152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6600" b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“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4DCE38C-A927-FFB9-B569-71230B092CAB}"/>
              </a:ext>
            </a:extLst>
          </p:cNvPr>
          <p:cNvSpPr>
            <a:spLocks noChangeAspect="1"/>
          </p:cNvSpPr>
          <p:nvPr/>
        </p:nvSpPr>
        <p:spPr>
          <a:xfrm>
            <a:off x="8655558" y="1677958"/>
            <a:ext cx="2513940" cy="3298884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266700" dist="609600" dir="5400000" sx="90000" sy="90000" algn="t" rotWithShape="0">
              <a:schemeClr val="accent3">
                <a:lumMod val="50000"/>
                <a:alpha val="21000"/>
              </a:scheme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9D451DCD-948C-469A-BFF5-DA0EC426E8CA}"/>
              </a:ext>
            </a:extLst>
          </p:cNvPr>
          <p:cNvSpPr>
            <a:spLocks noChangeAspect="1"/>
          </p:cNvSpPr>
          <p:nvPr/>
        </p:nvSpPr>
        <p:spPr>
          <a:xfrm>
            <a:off x="5530914" y="2162091"/>
            <a:ext cx="2513940" cy="3298884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292100" dist="571500" dir="5400000" sx="90000" sy="90000" algn="t" rotWithShape="0">
              <a:schemeClr val="accent3">
                <a:lumMod val="50000"/>
                <a:alpha val="26000"/>
              </a:scheme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C4B8637-B3DC-5B96-BB1B-74F702BB618E}"/>
              </a:ext>
            </a:extLst>
          </p:cNvPr>
          <p:cNvSpPr txBox="1"/>
          <p:nvPr/>
        </p:nvSpPr>
        <p:spPr>
          <a:xfrm>
            <a:off x="5530914" y="1750139"/>
            <a:ext cx="1307850" cy="2793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图片展示一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B0E6AF5-7D8B-B11D-E8ED-6D65945398AE}"/>
              </a:ext>
            </a:extLst>
          </p:cNvPr>
          <p:cNvCxnSpPr>
            <a:cxnSpLocks/>
          </p:cNvCxnSpPr>
          <p:nvPr/>
        </p:nvCxnSpPr>
        <p:spPr>
          <a:xfrm flipH="1">
            <a:off x="5530914" y="1690534"/>
            <a:ext cx="25139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id="{C2FC5095-1A88-D27C-9FE6-6E574AB1AC78}"/>
              </a:ext>
            </a:extLst>
          </p:cNvPr>
          <p:cNvSpPr txBox="1"/>
          <p:nvPr/>
        </p:nvSpPr>
        <p:spPr>
          <a:xfrm>
            <a:off x="8655558" y="5098888"/>
            <a:ext cx="1307850" cy="2793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图片展示二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7BCBE53B-AE8C-19AB-424F-AC3D2DA356C0}"/>
              </a:ext>
            </a:extLst>
          </p:cNvPr>
          <p:cNvCxnSpPr>
            <a:cxnSpLocks/>
          </p:cNvCxnSpPr>
          <p:nvPr/>
        </p:nvCxnSpPr>
        <p:spPr>
          <a:xfrm flipH="1">
            <a:off x="8655558" y="5430721"/>
            <a:ext cx="25139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6711724-A737-6A6A-4B40-55789387310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sz="2800" b="1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工作感悟</a:t>
            </a:r>
          </a:p>
          <a:p>
            <a:endParaRPr lang="en-US" b="1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5D3EDA4-6AAF-341F-DAAC-9069FC2429C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028889" y="792161"/>
            <a:ext cx="2253551" cy="401455"/>
          </a:xfrm>
        </p:spPr>
        <p:txBody>
          <a:bodyPr>
            <a:no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/WORK FEELING</a:t>
            </a:r>
            <a:endParaRPr lang="en-US" sz="1600">
              <a:solidFill>
                <a:schemeClr val="bg1"/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</a:endParaRPr>
          </a:p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60655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611168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611179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611179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611168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611170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611168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611168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611170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611168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611168;"/>
</p:tagLst>
</file>

<file path=ppt/theme/theme1.xml><?xml version="1.0" encoding="utf-8"?>
<a:theme xmlns:a="http://schemas.openxmlformats.org/drawingml/2006/main" name="每文（P界达人）">
  <a:themeElements>
    <a:clrScheme name="自定义 7">
      <a:dk1>
        <a:srgbClr val="000000"/>
      </a:dk1>
      <a:lt1>
        <a:srgbClr val="FFFFFF"/>
      </a:lt1>
      <a:dk2>
        <a:srgbClr val="2D3847"/>
      </a:dk2>
      <a:lt2>
        <a:srgbClr val="E7E6E6"/>
      </a:lt2>
      <a:accent1>
        <a:srgbClr val="FFAF83"/>
      </a:accent1>
      <a:accent2>
        <a:srgbClr val="FF2F30"/>
      </a:accent2>
      <a:accent3>
        <a:srgbClr val="4D69FA"/>
      </a:accent3>
      <a:accent4>
        <a:srgbClr val="2859DF"/>
      </a:accent4>
      <a:accent5>
        <a:srgbClr val="F9FF83"/>
      </a:accent5>
      <a:accent6>
        <a:srgbClr val="FFDC8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3">
                <a:lumMod val="95000"/>
              </a:schemeClr>
            </a:gs>
            <a:gs pos="100000">
              <a:schemeClr val="accent3">
                <a:lumMod val="95000"/>
                <a:lumOff val="5000"/>
              </a:schemeClr>
            </a:gs>
          </a:gsLst>
          <a:lin ang="13500000" scaled="1"/>
        </a:gradFill>
        <a:ln>
          <a:noFill/>
        </a:ln>
        <a:effectLst>
          <a:outerShdw blurRad="393700" dist="647700" dir="5400000" sx="90000" sy="90000" algn="t" rotWithShape="0">
            <a:schemeClr val="accent3">
              <a:lumMod val="75000"/>
              <a:alpha val="20000"/>
            </a:schemeClr>
          </a:outerShdw>
        </a:effectLst>
      </a:spPr>
      <a:bodyPr rtlCol="0" anchor="ctr"/>
      <a:lstStyle>
        <a:defPPr algn="ctr">
          <a:defRPr dirty="0"/>
        </a:defPPr>
      </a:lstStyle>
      <a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5696</TotalTime>
  <Words>649</Words>
  <Application>Microsoft Office PowerPoint</Application>
  <PresentationFormat>宽屏</PresentationFormat>
  <Paragraphs>128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2" baseType="lpstr">
      <vt:lpstr>阿里巴巴普惠体 2.0 55 Regular</vt:lpstr>
      <vt:lpstr>阿里巴巴普惠体 B</vt:lpstr>
      <vt:lpstr>阿里巴巴普惠体 H</vt:lpstr>
      <vt:lpstr>阿里巴巴普惠体 Heavy</vt:lpstr>
      <vt:lpstr>阿里巴巴普惠体 Light</vt:lpstr>
      <vt:lpstr>阿里巴巴普惠体 M</vt:lpstr>
      <vt:lpstr>阿里巴巴普惠体 R</vt:lpstr>
      <vt:lpstr>等线</vt:lpstr>
      <vt:lpstr>等线 Light</vt:lpstr>
      <vt:lpstr>汉仪雅酷黑 45W</vt:lpstr>
      <vt:lpstr>思源黑体 CN Light</vt:lpstr>
      <vt:lpstr>Arial</vt:lpstr>
      <vt:lpstr>Calibri</vt:lpstr>
      <vt:lpstr>Calibri Light</vt:lpstr>
      <vt:lpstr>Segoe UI Light</vt:lpstr>
      <vt:lpstr>Wingdings</vt:lpstr>
      <vt:lpstr>思源黑体 CN Bold</vt:lpstr>
      <vt:lpstr>每文（P界达人）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感谢观看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卡片式几何风年度工作汇报ppt模板</dc:title>
  <dc:creator>每文</dc:creator>
  <cp:keywords>P界达人</cp:keywords>
  <dc:description>www.51pptmoban.com</dc:description>
  <cp:lastModifiedBy>Win user</cp:lastModifiedBy>
  <cp:revision>27</cp:revision>
  <dcterms:created xsi:type="dcterms:W3CDTF">2022-05-15T03:54:02Z</dcterms:created>
  <dcterms:modified xsi:type="dcterms:W3CDTF">2022-11-15T14:36:14Z</dcterms:modified>
</cp:coreProperties>
</file>