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  <p:sldMasterId id="2147483664" r:id="rId2"/>
  </p:sldMasterIdLst>
  <p:notesMasterIdLst>
    <p:notesMasterId r:id="rId9"/>
  </p:notesMasterIdLst>
  <p:handoutMasterIdLst>
    <p:handoutMasterId r:id="rId10"/>
  </p:handoutMasterIdLst>
  <p:sldIdLst>
    <p:sldId id="1018" r:id="rId3"/>
    <p:sldId id="1019" r:id="rId4"/>
    <p:sldId id="1020" r:id="rId5"/>
    <p:sldId id="1017" r:id="rId6"/>
    <p:sldId id="1016" r:id="rId7"/>
    <p:sldId id="1021" r:id="rId8"/>
  </p:sldIdLst>
  <p:sldSz cx="9144000" cy="5143500" type="screen16x9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342809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685617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028426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371234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1714043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056851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2399660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2742468" algn="l" defTabSz="685617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88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295" userDrawn="1">
          <p15:clr>
            <a:srgbClr val="A4A3A4"/>
          </p15:clr>
        </p15:guide>
        <p15:guide id="4" pos="5443" userDrawn="1">
          <p15:clr>
            <a:srgbClr val="A4A3A4"/>
          </p15:clr>
        </p15:guide>
        <p15:guide id="5" orient="horz" pos="486" userDrawn="1">
          <p15:clr>
            <a:srgbClr val="A4A3A4"/>
          </p15:clr>
        </p15:guide>
        <p15:guide id="6" orient="horz" pos="528" userDrawn="1">
          <p15:clr>
            <a:srgbClr val="A4A3A4"/>
          </p15:clr>
        </p15:guide>
        <p15:guide id="7" orient="horz" pos="2958" userDrawn="1">
          <p15:clr>
            <a:srgbClr val="A4A3A4"/>
          </p15:clr>
        </p15:guide>
        <p15:guide id="8" orient="horz" pos="28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9A71"/>
    <a:srgbClr val="D5B293"/>
    <a:srgbClr val="906238"/>
    <a:srgbClr val="1E1E1E"/>
    <a:srgbClr val="272727"/>
    <a:srgbClr val="F5FFFF"/>
    <a:srgbClr val="FFF9F5"/>
    <a:srgbClr val="FBFDF7"/>
    <a:srgbClr val="FAFAFA"/>
    <a:srgbClr val="EFFD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00" autoAdjust="0"/>
    <p:restoredTop sz="95421" autoAdjust="0"/>
  </p:normalViewPr>
  <p:slideViewPr>
    <p:cSldViewPr snapToGrid="0" snapToObjects="1">
      <p:cViewPr>
        <p:scale>
          <a:sx n="66" d="100"/>
          <a:sy n="66" d="100"/>
        </p:scale>
        <p:origin x="2016" y="972"/>
      </p:cViewPr>
      <p:guideLst>
        <p:guide orient="horz" pos="1688"/>
        <p:guide pos="2880"/>
        <p:guide pos="295"/>
        <p:guide pos="5443"/>
        <p:guide orient="horz" pos="486"/>
        <p:guide orient="horz" pos="528"/>
        <p:guide orient="horz" pos="2958"/>
        <p:guide orient="horz" pos="28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napToObjects="1">
      <p:cViewPr varScale="1">
        <p:scale>
          <a:sx n="69" d="100"/>
          <a:sy n="69" d="100"/>
        </p:scale>
        <p:origin x="-283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Worksheet1.xlsx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020957423339952E-2"/>
          <c:y val="8.3213663196995871E-2"/>
          <c:w val="0.92995808515332012"/>
          <c:h val="0.786922034669961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spPr>
            <a:noFill/>
            <a:ln w="19050">
              <a:solidFill>
                <a:srgbClr val="C79A7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noFill/>
              <a:ln w="19050">
                <a:solidFill>
                  <a:srgbClr val="C79A7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836-4853-A950-CD2BF64482A0}"/>
              </c:ext>
            </c:extLst>
          </c:dPt>
          <c:dPt>
            <c:idx val="1"/>
            <c:invertIfNegative val="0"/>
            <c:bubble3D val="0"/>
            <c:spPr>
              <a:noFill/>
              <a:ln w="19050">
                <a:solidFill>
                  <a:srgbClr val="C79A7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836-4853-A950-CD2BF64482A0}"/>
              </c:ext>
            </c:extLst>
          </c:dPt>
          <c:dPt>
            <c:idx val="2"/>
            <c:invertIfNegative val="0"/>
            <c:bubble3D val="0"/>
            <c:spPr>
              <a:noFill/>
              <a:ln w="19050">
                <a:solidFill>
                  <a:srgbClr val="C79A7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836-4853-A950-CD2BF64482A0}"/>
              </c:ext>
            </c:extLst>
          </c:dPt>
          <c:dPt>
            <c:idx val="3"/>
            <c:invertIfNegative val="0"/>
            <c:bubble3D val="0"/>
            <c:spPr>
              <a:noFill/>
              <a:ln w="19050">
                <a:solidFill>
                  <a:srgbClr val="C79A7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836-4853-A950-CD2BF64482A0}"/>
              </c:ext>
            </c:extLst>
          </c:dPt>
          <c:dPt>
            <c:idx val="4"/>
            <c:invertIfNegative val="0"/>
            <c:bubble3D val="0"/>
            <c:spPr>
              <a:noFill/>
              <a:ln w="19050">
                <a:solidFill>
                  <a:srgbClr val="C79A7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836-4853-A950-CD2BF64482A0}"/>
              </c:ext>
            </c:extLst>
          </c:dPt>
          <c:dPt>
            <c:idx val="5"/>
            <c:invertIfNegative val="0"/>
            <c:bubble3D val="0"/>
            <c:spPr>
              <a:noFill/>
              <a:ln w="19050">
                <a:solidFill>
                  <a:srgbClr val="C79A7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F836-4853-A950-CD2BF64482A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C79A7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平台投放</c:v>
                </c:pt>
                <c:pt idx="1">
                  <c:v>物流费用</c:v>
                </c:pt>
                <c:pt idx="2">
                  <c:v>广告费</c:v>
                </c:pt>
                <c:pt idx="3">
                  <c:v>FBA仓储费</c:v>
                </c:pt>
                <c:pt idx="4">
                  <c:v>促销费用</c:v>
                </c:pt>
                <c:pt idx="5">
                  <c:v>平台其他费用</c:v>
                </c:pt>
              </c:strCache>
            </c:strRef>
          </c:cat>
          <c:val>
            <c:numRef>
              <c:f>Sheet1!$B$2:$B$7</c:f>
              <c:numCache>
                <c:formatCode>0.00_);[Red]\(0.00\)</c:formatCode>
                <c:ptCount val="6"/>
                <c:pt idx="0">
                  <c:v>124511.22</c:v>
                </c:pt>
                <c:pt idx="1">
                  <c:v>84641.52</c:v>
                </c:pt>
                <c:pt idx="2">
                  <c:v>65412.21</c:v>
                </c:pt>
                <c:pt idx="3">
                  <c:v>32415.35</c:v>
                </c:pt>
                <c:pt idx="4">
                  <c:v>13514.21</c:v>
                </c:pt>
                <c:pt idx="5">
                  <c:v>2024.21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39-46E6-85BF-2F7D00A341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102933503"/>
        <c:axId val="2102929343"/>
      </c:barChart>
      <c:catAx>
        <c:axId val="2102933503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rgbClr val="C79A7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02929343"/>
        <c:crosses val="autoZero"/>
        <c:auto val="1"/>
        <c:lblAlgn val="ctr"/>
        <c:lblOffset val="100"/>
        <c:noMultiLvlLbl val="0"/>
      </c:catAx>
      <c:valAx>
        <c:axId val="2102929343"/>
        <c:scaling>
          <c:orientation val="minMax"/>
        </c:scaling>
        <c:delete val="1"/>
        <c:axPos val="l"/>
        <c:numFmt formatCode="0.00_);[Red]\(0.00\)" sourceLinked="1"/>
        <c:majorTickMark val="out"/>
        <c:minorTickMark val="none"/>
        <c:tickLblPos val="nextTo"/>
        <c:crossAx val="21029335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0771992818671455E-2"/>
          <c:y val="0.11315675301695692"/>
          <c:w val="0.95332136445242366"/>
          <c:h val="0.765611270353567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总收入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1-6456-4441-8AD8-6C47E7A2D4EE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19050"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3-6456-4441-8AD8-6C47E7A2D4EE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5-6456-4441-8AD8-6C47E7A2D4EE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7-6456-4441-8AD8-6C47E7A2D4EE}"/>
              </c:ext>
            </c:extLst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9-6456-4441-8AD8-6C47E7A2D4EE}"/>
              </c:ext>
            </c:extLst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 w="19050"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B-6456-4441-8AD8-6C47E7A2D4EE}"/>
              </c:ext>
            </c:extLst>
          </c:dPt>
          <c:dPt>
            <c:idx val="6"/>
            <c:invertIfNegative val="0"/>
            <c:bubble3D val="0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>
                <a:noFill/>
              </a:ln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C-6E5C-404A-A9C7-CDE5AFC4899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rgbClr val="C79A71"/>
                    </a:solidFill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Sheet1!$A$2:$A$8</c:f>
              <c:strCache>
                <c:ptCount val="7"/>
                <c:pt idx="0">
                  <c:v>Beats Solo3
Wireless</c:v>
                </c:pt>
                <c:pt idx="1">
                  <c:v>其它型号</c:v>
                </c:pt>
                <c:pt idx="2">
                  <c:v>B&amp;O
peoplay H95</c:v>
                </c:pt>
                <c:pt idx="3">
                  <c:v>Beats Flex</c:v>
                </c:pt>
                <c:pt idx="4">
                  <c:v>B&amp;O peoplay
Portal</c:v>
                </c:pt>
                <c:pt idx="5">
                  <c:v>Beats
Fit Pro</c:v>
                </c:pt>
                <c:pt idx="6">
                  <c:v>B&amp;O
peoplay HX</c:v>
                </c:pt>
              </c:strCache>
            </c:strRef>
          </c:cat>
          <c:val>
            <c:numRef>
              <c:f>Sheet1!$B$2:$B$8</c:f>
              <c:numCache>
                <c:formatCode>0.00_);[Red]\(0.00\)</c:formatCode>
                <c:ptCount val="7"/>
                <c:pt idx="0">
                  <c:v>263263.2</c:v>
                </c:pt>
                <c:pt idx="1">
                  <c:v>181514.21</c:v>
                </c:pt>
                <c:pt idx="2">
                  <c:v>134641.51999999999</c:v>
                </c:pt>
                <c:pt idx="3">
                  <c:v>122415.5</c:v>
                </c:pt>
                <c:pt idx="4">
                  <c:v>91514.21</c:v>
                </c:pt>
                <c:pt idx="5">
                  <c:v>75412.210000000006</c:v>
                </c:pt>
                <c:pt idx="6">
                  <c:v>74511.22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39-46E6-85BF-2F7D00A3410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85222287"/>
        <c:axId val="1885226031"/>
      </c:barChart>
      <c:catAx>
        <c:axId val="188522228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anchor="ctr" anchorCtr="0"/>
          <a:lstStyle/>
          <a:p>
            <a:pPr>
              <a:defRPr sz="600">
                <a:solidFill>
                  <a:srgbClr val="C79A71"/>
                </a:solidFill>
              </a:defRPr>
            </a:pPr>
            <a:endParaRPr lang="zh-CN"/>
          </a:p>
        </c:txPr>
        <c:crossAx val="1885226031"/>
        <c:crosses val="autoZero"/>
        <c:auto val="1"/>
        <c:lblAlgn val="ctr"/>
        <c:lblOffset val="100"/>
        <c:tickMarkSkip val="2"/>
        <c:noMultiLvlLbl val="0"/>
      </c:catAx>
      <c:valAx>
        <c:axId val="1885226031"/>
        <c:scaling>
          <c:orientation val="minMax"/>
          <c:max val="300000"/>
          <c:min val="0"/>
        </c:scaling>
        <c:delete val="1"/>
        <c:axPos val="l"/>
        <c:numFmt formatCode="0.00_);[Red]\(0.00\)" sourceLinked="1"/>
        <c:majorTickMark val="out"/>
        <c:minorTickMark val="none"/>
        <c:tickLblPos val="nextTo"/>
        <c:crossAx val="18852222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8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C79A71"/>
            </a:solidFill>
            <a:ln>
              <a:solidFill>
                <a:srgbClr val="C79A71"/>
              </a:solidFill>
              <a:prstDash val="dash"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79A71"/>
              </a:solidFill>
              <a:ln>
                <a:solidFill>
                  <a:srgbClr val="C79A71"/>
                </a:solidFill>
                <a:prstDash val="dash"/>
              </a:ln>
              <a:effectLst/>
            </c:spPr>
            <c:extLst>
              <c:ext xmlns:c16="http://schemas.microsoft.com/office/drawing/2014/chart" uri="{C3380CC4-5D6E-409C-BE32-E72D297353CC}">
                <c16:uniqueId val="{00000004-A601-4337-9772-8661A8960440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620753.35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01-4337-9772-8661A896044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noFill/>
            <a:ln>
              <a:solidFill>
                <a:srgbClr val="C79A7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noFill/>
              <a:ln>
                <a:solidFill>
                  <a:srgbClr val="C79A71"/>
                </a:solidFill>
                <a:prstDash val="dash"/>
              </a:ln>
              <a:effectLst/>
            </c:spPr>
            <c:extLst>
              <c:ext xmlns:c16="http://schemas.microsoft.com/office/drawing/2014/chart" uri="{C3380CC4-5D6E-409C-BE32-E72D297353CC}">
                <c16:uniqueId val="{00000002-267E-4201-A044-6538E9B16DAA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322518.71999999997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601-4337-9772-8661A89604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2130420223"/>
        <c:axId val="2130440191"/>
      </c:barChart>
      <c:catAx>
        <c:axId val="2130420223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30440191"/>
        <c:crosses val="autoZero"/>
        <c:auto val="1"/>
        <c:lblAlgn val="ctr"/>
        <c:lblOffset val="100"/>
        <c:noMultiLvlLbl val="0"/>
      </c:catAx>
      <c:valAx>
        <c:axId val="2130440191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2130420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10686-844B-4A1B-87C8-BB90DB4B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5553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  <a:pPr/>
              <a:t>2022/11/17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1610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342809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685617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028426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371234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1714043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851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660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468" algn="l" defTabSz="68561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801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0231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7416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5748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8346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893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8ED3153-0FC8-C512-3B32-A5C59F11F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527" y="0"/>
            <a:ext cx="9153528" cy="5155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748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6327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8129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1799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342763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685526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028289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371051" algn="l" rtl="0" fontAlgn="base">
        <a:spcBef>
          <a:spcPct val="0"/>
        </a:spcBef>
        <a:spcAft>
          <a:spcPct val="0"/>
        </a:spcAft>
        <a:defRPr sz="1799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257072" indent="-257072" algn="l" rtl="0" fontAlgn="base">
        <a:spcBef>
          <a:spcPct val="20000"/>
        </a:spcBef>
        <a:spcAft>
          <a:spcPct val="0"/>
        </a:spcAft>
        <a:buChar char="•"/>
        <a:defRPr sz="1499">
          <a:solidFill>
            <a:schemeClr val="accent1"/>
          </a:solidFill>
          <a:latin typeface="+mn-lt"/>
          <a:ea typeface="+mn-ea"/>
          <a:cs typeface="+mn-cs"/>
        </a:defRPr>
      </a:lvl1pPr>
      <a:lvl2pPr marL="556990" indent="-214227" algn="l" rtl="0" eaLnBrk="0" fontAlgn="base" hangingPunct="0">
        <a:spcBef>
          <a:spcPct val="20000"/>
        </a:spcBef>
        <a:spcAft>
          <a:spcPct val="0"/>
        </a:spcAft>
        <a:buChar char="–"/>
        <a:defRPr sz="1499">
          <a:solidFill>
            <a:schemeClr val="accent1"/>
          </a:solidFill>
          <a:latin typeface="+mn-lt"/>
          <a:ea typeface="仿宋_GB2312" pitchFamily="49" charset="-122"/>
        </a:defRPr>
      </a:lvl2pPr>
      <a:lvl3pPr marL="856907" indent="-171381" algn="l" rtl="0" eaLnBrk="0" fontAlgn="base" hangingPunct="0">
        <a:spcBef>
          <a:spcPct val="20000"/>
        </a:spcBef>
        <a:spcAft>
          <a:spcPct val="0"/>
        </a:spcAft>
        <a:buChar char="•"/>
        <a:defRPr sz="1799">
          <a:solidFill>
            <a:schemeClr val="tx1"/>
          </a:solidFill>
          <a:latin typeface="+mn-lt"/>
          <a:ea typeface="宋体" pitchFamily="2" charset="-122"/>
        </a:defRPr>
      </a:lvl3pPr>
      <a:lvl4pPr marL="1199670" indent="-171381" algn="l" rtl="0" eaLnBrk="0" fontAlgn="base" hangingPunct="0">
        <a:spcBef>
          <a:spcPct val="20000"/>
        </a:spcBef>
        <a:spcAft>
          <a:spcPct val="0"/>
        </a:spcAft>
        <a:buChar char="–"/>
        <a:defRPr sz="1499">
          <a:solidFill>
            <a:schemeClr val="tx1"/>
          </a:solidFill>
          <a:latin typeface="+mn-lt"/>
          <a:ea typeface="宋体" pitchFamily="2" charset="-122"/>
        </a:defRPr>
      </a:lvl4pPr>
      <a:lvl5pPr marL="1542433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5pPr>
      <a:lvl6pPr marL="1885196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6pPr>
      <a:lvl7pPr marL="2227958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7pPr>
      <a:lvl8pPr marL="2570721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8pPr>
      <a:lvl9pPr marL="2913484" indent="-171381" algn="l" rtl="0" eaLnBrk="0" fontAlgn="base" hangingPunct="0">
        <a:spcBef>
          <a:spcPct val="20000"/>
        </a:spcBef>
        <a:spcAft>
          <a:spcPct val="0"/>
        </a:spcAft>
        <a:buChar char="»"/>
        <a:defRPr sz="1499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1pPr>
      <a:lvl2pPr marL="342763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2pPr>
      <a:lvl3pPr marL="685526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3pPr>
      <a:lvl4pPr marL="1028289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371051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713814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056577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399340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742103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712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pos="312" userDrawn="1">
          <p15:clr>
            <a:srgbClr val="F26B43"/>
          </p15:clr>
        </p15:guide>
        <p15:guide id="4" pos="5440" userDrawn="1">
          <p15:clr>
            <a:srgbClr val="F26B43"/>
          </p15:clr>
        </p15:guide>
        <p15:guide id="5" orient="horz" pos="480" userDrawn="1">
          <p15:clr>
            <a:srgbClr val="F26B43"/>
          </p15:clr>
        </p15:guide>
        <p15:guide id="6" orient="horz" pos="528" userDrawn="1">
          <p15:clr>
            <a:srgbClr val="F26B43"/>
          </p15:clr>
        </p15:guide>
        <p15:guide id="7" orient="horz" pos="2944" userDrawn="1">
          <p15:clr>
            <a:srgbClr val="F26B43"/>
          </p15:clr>
        </p15:guide>
        <p15:guide id="8" orient="horz" pos="289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053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microsoft.com/office/2007/relationships/hdphoto" Target="../media/hdphoto3.wdp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CBCF72F-A750-9826-87EC-CB1AEE164E1E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9144000" cy="5143502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1C215551-9D7D-F31D-A2C8-DCAA688621F0}"/>
              </a:ext>
            </a:extLst>
          </p:cNvPr>
          <p:cNvGrpSpPr/>
          <p:nvPr/>
        </p:nvGrpSpPr>
        <p:grpSpPr>
          <a:xfrm>
            <a:off x="6888162" y="388407"/>
            <a:ext cx="1747838" cy="373593"/>
            <a:chOff x="4310346" y="365706"/>
            <a:chExt cx="1525634" cy="326098"/>
          </a:xfrm>
          <a:solidFill>
            <a:schemeClr val="bg1"/>
          </a:solidFill>
        </p:grpSpPr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A9153E31-E0AB-1D53-5FE2-449098EA54FF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C79A71"/>
                </a:solidFill>
                <a:latin typeface="MiSans Regular" panose="00000500000000000000" pitchFamily="2" charset="-122"/>
                <a:ea typeface="MiSans Regular" panose="00000500000000000000" pitchFamily="2" charset="-122"/>
              </a:endParaRPr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D3A9763C-0706-8FAD-EFC5-352097052C27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rgbClr val="C79A71"/>
                </a:solidFill>
                <a:latin typeface="MiSans Regular" panose="00000500000000000000" pitchFamily="2" charset="-122"/>
                <a:ea typeface="MiSans Regular" panose="00000500000000000000" pitchFamily="2" charset="-122"/>
                <a:cs typeface="OPPOSans L" panose="00020600040101010101" pitchFamily="18" charset="-122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2BBD177-5CF4-5966-51C9-456B91029F44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rgbClr val="C79A71"/>
                </a:solidFill>
              </a:endParaRPr>
            </a:p>
          </p:txBody>
        </p:sp>
      </p:grpSp>
      <p:sp>
        <p:nvSpPr>
          <p:cNvPr id="12" name="Rectangle 4">
            <a:extLst>
              <a:ext uri="{FF2B5EF4-FFF2-40B4-BE49-F238E27FC236}">
                <a16:creationId xmlns:a16="http://schemas.microsoft.com/office/drawing/2014/main" id="{0217A059-26A9-AE81-B981-3719698502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" y="4318070"/>
            <a:ext cx="2537291" cy="276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zh-CN" altLang="en-US" sz="1799" b="0" dirty="0">
                <a:solidFill>
                  <a:srgbClr val="C79A71"/>
                </a:solidFill>
                <a:latin typeface="+mn-ea"/>
                <a:ea typeface="+mn-ea"/>
              </a:rPr>
              <a:t>汇报人：孙逸洋</a:t>
            </a:r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48C2B8B0-BA4F-03A4-BE93-40360A507D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" y="3953630"/>
            <a:ext cx="2537291" cy="276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  <a:ea typeface="+mj-ea"/>
              </a:defRPr>
            </a:lvl1pPr>
          </a:lstStyle>
          <a:p>
            <a:r>
              <a:rPr lang="zh-CN" altLang="en-US" sz="1799" b="0">
                <a:solidFill>
                  <a:srgbClr val="C79A71"/>
                </a:solidFill>
                <a:latin typeface="+mn-ea"/>
                <a:ea typeface="+mn-ea"/>
              </a:rPr>
              <a:t>部   门</a:t>
            </a:r>
            <a:r>
              <a:rPr lang="zh-CN" altLang="en-US" sz="1799" b="0" dirty="0">
                <a:solidFill>
                  <a:srgbClr val="C79A71"/>
                </a:solidFill>
                <a:latin typeface="+mn-ea"/>
                <a:ea typeface="+mn-ea"/>
              </a:rPr>
              <a:t>：数码产品部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993F62BE-D80C-DC3B-B19D-CE1D464DE9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738" y="1143750"/>
            <a:ext cx="4999162" cy="1139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dist"/>
            <a:r>
              <a:rPr lang="en-US" altLang="zh-CN" sz="11500" dirty="0">
                <a:gradFill flip="none" rotWithShape="1">
                  <a:gsLst>
                    <a:gs pos="100000">
                      <a:srgbClr val="C79A71">
                        <a:alpha val="0"/>
                      </a:srgbClr>
                    </a:gs>
                    <a:gs pos="0">
                      <a:srgbClr val="C79A71">
                        <a:alpha val="40000"/>
                      </a:srgbClr>
                    </a:gs>
                  </a:gsLst>
                  <a:lin ang="5400000" scaled="1"/>
                  <a:tileRect/>
                </a:gradFill>
                <a:latin typeface="+mj-ea"/>
              </a:rPr>
              <a:t>2022</a:t>
            </a: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B61D12F3-616A-746A-BDBD-E48052E07B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079" y="1606929"/>
            <a:ext cx="4958715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dist"/>
            <a:r>
              <a:rPr lang="zh-CN" altLang="en-US" sz="6000" b="1" dirty="0">
                <a:solidFill>
                  <a:srgbClr val="C79A71"/>
                </a:solidFill>
                <a:latin typeface="+mj-ea"/>
              </a:rPr>
              <a:t>年终</a:t>
            </a:r>
            <a:r>
              <a:rPr lang="zh-CN" altLang="en-US" sz="6000" b="1">
                <a:solidFill>
                  <a:srgbClr val="C79A71"/>
                </a:solidFill>
                <a:latin typeface="+mj-ea"/>
              </a:rPr>
              <a:t>述职报告</a:t>
            </a:r>
            <a:endParaRPr lang="en-US" altLang="zh-CN" sz="6000" b="1">
              <a:solidFill>
                <a:srgbClr val="C79A71"/>
              </a:solidFill>
              <a:latin typeface="+mj-ea"/>
            </a:endParaRPr>
          </a:p>
          <a:p>
            <a:pPr algn="dist"/>
            <a:r>
              <a:rPr lang="en-US" altLang="zh-CN" sz="2000">
                <a:solidFill>
                  <a:srgbClr val="C79A71"/>
                </a:solidFill>
                <a:latin typeface="+mn-ea"/>
                <a:ea typeface="+mn-ea"/>
              </a:rPr>
              <a:t>YEAR-END DEBRIEFING REPORT</a:t>
            </a:r>
            <a:endParaRPr lang="en-US" altLang="zh-CN" sz="5400" dirty="0">
              <a:solidFill>
                <a:srgbClr val="C79A7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6805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9710"/>
    </mc:Choice>
    <mc:Fallback xmlns="">
      <p:transition advTm="971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64BAFD1C-5651-5196-079E-AD903CE60778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 useBgFill="1">
        <p:nvSpPr>
          <p:cNvPr id="15" name="矩形: 圆角 14">
            <a:extLst>
              <a:ext uri="{FF2B5EF4-FFF2-40B4-BE49-F238E27FC236}">
                <a16:creationId xmlns:a16="http://schemas.microsoft.com/office/drawing/2014/main" id="{3019C36E-A588-57E7-DFFC-A71661321CD5}"/>
              </a:ext>
            </a:extLst>
          </p:cNvPr>
          <p:cNvSpPr/>
          <p:nvPr/>
        </p:nvSpPr>
        <p:spPr bwMode="auto">
          <a:xfrm>
            <a:off x="495300" y="1011465"/>
            <a:ext cx="1987550" cy="3585936"/>
          </a:xfrm>
          <a:prstGeom prst="roundRect">
            <a:avLst>
              <a:gd name="adj" fmla="val 2734"/>
            </a:avLst>
          </a:prstGeom>
          <a:ln w="9525" cap="flat" cmpd="sng" algn="ctr">
            <a:solidFill>
              <a:srgbClr val="C79A7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228600" dir="5400000" sx="95000" sy="95000" algn="t" rotWithShape="0">
              <a:schemeClr val="bg1">
                <a:lumMod val="85000"/>
                <a:alpha val="2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rgbClr val="C79A71"/>
              </a:solidFill>
            </a:endParaRPr>
          </a:p>
        </p:txBody>
      </p:sp>
      <p:sp useBgFill="1">
        <p:nvSpPr>
          <p:cNvPr id="17" name="矩形: 圆角 16">
            <a:extLst>
              <a:ext uri="{FF2B5EF4-FFF2-40B4-BE49-F238E27FC236}">
                <a16:creationId xmlns:a16="http://schemas.microsoft.com/office/drawing/2014/main" id="{331D9037-3ED4-EF36-8B7F-40E01CCFEC27}"/>
              </a:ext>
            </a:extLst>
          </p:cNvPr>
          <p:cNvSpPr/>
          <p:nvPr/>
        </p:nvSpPr>
        <p:spPr bwMode="auto">
          <a:xfrm>
            <a:off x="2540000" y="1011465"/>
            <a:ext cx="1987550" cy="3585936"/>
          </a:xfrm>
          <a:prstGeom prst="roundRect">
            <a:avLst>
              <a:gd name="adj" fmla="val 2734"/>
            </a:avLst>
          </a:prstGeom>
          <a:ln w="9525" cap="flat" cmpd="sng" algn="ctr">
            <a:solidFill>
              <a:srgbClr val="C79A7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228600" dir="5400000" sx="95000" sy="95000" algn="t" rotWithShape="0">
              <a:schemeClr val="bg1">
                <a:lumMod val="85000"/>
                <a:alpha val="2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79A71"/>
              </a:solidFill>
            </a:endParaRPr>
          </a:p>
        </p:txBody>
      </p:sp>
      <p:sp useBgFill="1">
        <p:nvSpPr>
          <p:cNvPr id="18" name="矩形: 圆角 17">
            <a:extLst>
              <a:ext uri="{FF2B5EF4-FFF2-40B4-BE49-F238E27FC236}">
                <a16:creationId xmlns:a16="http://schemas.microsoft.com/office/drawing/2014/main" id="{786609F2-7FFF-0647-C317-AD96735FCF99}"/>
              </a:ext>
            </a:extLst>
          </p:cNvPr>
          <p:cNvSpPr/>
          <p:nvPr/>
        </p:nvSpPr>
        <p:spPr bwMode="auto">
          <a:xfrm>
            <a:off x="4584700" y="1011465"/>
            <a:ext cx="1987550" cy="3585936"/>
          </a:xfrm>
          <a:prstGeom prst="roundRect">
            <a:avLst>
              <a:gd name="adj" fmla="val 2734"/>
            </a:avLst>
          </a:prstGeom>
          <a:ln w="9525" cap="flat" cmpd="sng" algn="ctr">
            <a:solidFill>
              <a:srgbClr val="C79A7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228600" dir="5400000" sx="95000" sy="95000" algn="t" rotWithShape="0">
              <a:schemeClr val="bg1">
                <a:lumMod val="85000"/>
                <a:alpha val="2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79A71"/>
              </a:solidFill>
            </a:endParaRPr>
          </a:p>
        </p:txBody>
      </p:sp>
      <p:sp useBgFill="1">
        <p:nvSpPr>
          <p:cNvPr id="20" name="矩形: 圆角 19">
            <a:extLst>
              <a:ext uri="{FF2B5EF4-FFF2-40B4-BE49-F238E27FC236}">
                <a16:creationId xmlns:a16="http://schemas.microsoft.com/office/drawing/2014/main" id="{E26EED21-243F-0266-880D-CF220B31CDF7}"/>
              </a:ext>
            </a:extLst>
          </p:cNvPr>
          <p:cNvSpPr/>
          <p:nvPr/>
        </p:nvSpPr>
        <p:spPr bwMode="auto">
          <a:xfrm>
            <a:off x="6629400" y="1011465"/>
            <a:ext cx="1987550" cy="3585936"/>
          </a:xfrm>
          <a:prstGeom prst="roundRect">
            <a:avLst>
              <a:gd name="adj" fmla="val 2734"/>
            </a:avLst>
          </a:prstGeom>
          <a:ln w="9525" cap="flat" cmpd="sng" algn="ctr">
            <a:solidFill>
              <a:srgbClr val="C79A7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228600" dir="5400000" sx="95000" sy="95000" algn="t" rotWithShape="0">
              <a:schemeClr val="bg1">
                <a:lumMod val="85000"/>
                <a:alpha val="2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79A71"/>
              </a:solidFill>
            </a:endParaRPr>
          </a:p>
        </p:txBody>
      </p:sp>
      <p:sp>
        <p:nvSpPr>
          <p:cNvPr id="21" name="TextBox 54">
            <a:extLst>
              <a:ext uri="{FF2B5EF4-FFF2-40B4-BE49-F238E27FC236}">
                <a16:creationId xmlns:a16="http://schemas.microsoft.com/office/drawing/2014/main" id="{13517283-E003-34DC-2E0C-ABC828E78A94}"/>
              </a:ext>
            </a:extLst>
          </p:cNvPr>
          <p:cNvSpPr txBox="1"/>
          <p:nvPr/>
        </p:nvSpPr>
        <p:spPr>
          <a:xfrm>
            <a:off x="484065" y="429987"/>
            <a:ext cx="2509728" cy="3692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399"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rgbClr val="C79A71"/>
                </a:solidFill>
              </a:rPr>
              <a:t>工作回顾</a:t>
            </a:r>
          </a:p>
        </p:txBody>
      </p:sp>
      <p:sp>
        <p:nvSpPr>
          <p:cNvPr id="22" name="标题 1">
            <a:extLst>
              <a:ext uri="{FF2B5EF4-FFF2-40B4-BE49-F238E27FC236}">
                <a16:creationId xmlns:a16="http://schemas.microsoft.com/office/drawing/2014/main" id="{4727E9B0-5B3B-B463-B0E0-C9E943FA78CF}"/>
              </a:ext>
            </a:extLst>
          </p:cNvPr>
          <p:cNvSpPr txBox="1">
            <a:spLocks/>
          </p:cNvSpPr>
          <p:nvPr/>
        </p:nvSpPr>
        <p:spPr>
          <a:xfrm>
            <a:off x="828418" y="1314007"/>
            <a:ext cx="1583587" cy="301429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1050" dirty="0">
                <a:solidFill>
                  <a:schemeClr val="bg1">
                    <a:alpha val="7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提升体验，增强</a:t>
            </a:r>
            <a:r>
              <a:rPr lang="zh-CN" altLang="en-US" sz="1050">
                <a:solidFill>
                  <a:schemeClr val="bg1">
                    <a:alpha val="7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服务品质</a:t>
            </a:r>
            <a:endParaRPr lang="en-US" altLang="zh-CN" sz="1050">
              <a:solidFill>
                <a:schemeClr val="bg1">
                  <a:alpha val="70000"/>
                </a:schemeClr>
              </a:solidFill>
              <a:effectLst/>
              <a:latin typeface="+mj-ea"/>
              <a:ea typeface="+mj-ea"/>
              <a:cs typeface="+mn-ea"/>
              <a:sym typeface="+mn-lt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500">
                <a:solidFill>
                  <a:schemeClr val="bg1">
                    <a:alpha val="70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rPr>
              <a:t>ENHANCE THE EXPERIENCE AND SERVICE QUALITY</a:t>
            </a:r>
            <a:endParaRPr lang="zh-CN" altLang="en-US" sz="500" dirty="0">
              <a:solidFill>
                <a:schemeClr val="bg1">
                  <a:alpha val="70000"/>
                </a:schemeClr>
              </a:solidFill>
              <a:effectLst/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23" name="标题 1">
            <a:extLst>
              <a:ext uri="{FF2B5EF4-FFF2-40B4-BE49-F238E27FC236}">
                <a16:creationId xmlns:a16="http://schemas.microsoft.com/office/drawing/2014/main" id="{91E6A9D3-9712-FC33-30E0-31423830D1E1}"/>
              </a:ext>
            </a:extLst>
          </p:cNvPr>
          <p:cNvSpPr txBox="1">
            <a:spLocks/>
          </p:cNvSpPr>
          <p:nvPr/>
        </p:nvSpPr>
        <p:spPr>
          <a:xfrm>
            <a:off x="587635" y="1742462"/>
            <a:ext cx="1800000" cy="1020216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主导部门建立</a:t>
            </a:r>
            <a:r>
              <a:rPr lang="zh-CN" altLang="en-US" sz="1050" dirty="0">
                <a:solidFill>
                  <a:srgbClr val="C79A71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客服轮岗制</a:t>
            </a:r>
            <a:endParaRPr lang="en-US" altLang="zh-CN" sz="1050" dirty="0">
              <a:solidFill>
                <a:srgbClr val="C79A71"/>
              </a:solidFill>
              <a:effectLst/>
              <a:latin typeface="+mj-ea"/>
              <a:ea typeface="+mj-ea"/>
              <a:cs typeface="+mn-ea"/>
              <a:sym typeface="+mn-lt"/>
            </a:endParaRPr>
          </a:p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7X24</a:t>
            </a:r>
            <a:r>
              <a:rPr lang="zh-CN" altLang="en-US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即时应答</a:t>
            </a:r>
            <a:endParaRPr lang="en-US" altLang="zh-CN" sz="1050" dirty="0">
              <a:solidFill>
                <a:srgbClr val="C79A71"/>
              </a:solidFill>
              <a:effectLst/>
              <a:latin typeface="+mn-ea"/>
              <a:ea typeface="+mn-ea"/>
              <a:cs typeface="+mn-ea"/>
              <a:sym typeface="+mn-lt"/>
            </a:endParaRPr>
          </a:p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会话应答时间从</a:t>
            </a:r>
            <a:r>
              <a:rPr lang="en-US" altLang="zh-CN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67</a:t>
            </a:r>
            <a:r>
              <a:rPr lang="zh-CN" altLang="en-US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秒减少到</a:t>
            </a:r>
            <a:r>
              <a:rPr lang="en-US" altLang="zh-CN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42</a:t>
            </a:r>
            <a:r>
              <a:rPr lang="zh-CN" altLang="en-US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秒</a:t>
            </a:r>
          </a:p>
        </p:txBody>
      </p:sp>
      <p:sp>
        <p:nvSpPr>
          <p:cNvPr id="24" name="标题 1">
            <a:extLst>
              <a:ext uri="{FF2B5EF4-FFF2-40B4-BE49-F238E27FC236}">
                <a16:creationId xmlns:a16="http://schemas.microsoft.com/office/drawing/2014/main" id="{E3B589F7-DBC9-11C2-2DDC-4A0F1400E26F}"/>
              </a:ext>
            </a:extLst>
          </p:cNvPr>
          <p:cNvSpPr txBox="1">
            <a:spLocks/>
          </p:cNvSpPr>
          <p:nvPr/>
        </p:nvSpPr>
        <p:spPr>
          <a:xfrm>
            <a:off x="2856978" y="1314007"/>
            <a:ext cx="1583587" cy="301429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1050" dirty="0">
                <a:solidFill>
                  <a:schemeClr val="bg1">
                    <a:alpha val="7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不断优化</a:t>
            </a:r>
            <a:r>
              <a:rPr lang="zh-CN" altLang="en-US" sz="1050">
                <a:solidFill>
                  <a:schemeClr val="bg1">
                    <a:alpha val="7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推广渠道</a:t>
            </a:r>
            <a:endParaRPr lang="en-US" altLang="zh-CN" sz="1050">
              <a:solidFill>
                <a:schemeClr val="bg1">
                  <a:alpha val="70000"/>
                </a:schemeClr>
              </a:solidFill>
              <a:effectLst/>
              <a:latin typeface="+mj-ea"/>
              <a:ea typeface="+mj-ea"/>
              <a:cs typeface="+mn-ea"/>
              <a:sym typeface="+mn-lt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500">
                <a:solidFill>
                  <a:schemeClr val="bg1">
                    <a:alpha val="70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rPr>
              <a:t>CONTINUOUSLY OPTIMIZE PROMOTION CHANNELS</a:t>
            </a:r>
            <a:endParaRPr lang="zh-CN" altLang="en-US" sz="500" dirty="0">
              <a:solidFill>
                <a:schemeClr val="bg1">
                  <a:alpha val="70000"/>
                </a:schemeClr>
              </a:solidFill>
              <a:effectLst/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31" name="标题 1">
            <a:extLst>
              <a:ext uri="{FF2B5EF4-FFF2-40B4-BE49-F238E27FC236}">
                <a16:creationId xmlns:a16="http://schemas.microsoft.com/office/drawing/2014/main" id="{472E767C-C5E9-B43D-C3D0-2F04B413DD78}"/>
              </a:ext>
            </a:extLst>
          </p:cNvPr>
          <p:cNvSpPr txBox="1">
            <a:spLocks/>
          </p:cNvSpPr>
          <p:nvPr/>
        </p:nvSpPr>
        <p:spPr>
          <a:xfrm>
            <a:off x="2632335" y="1742462"/>
            <a:ext cx="1800000" cy="1504964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不断地关注搜索引擎的变化，不断地</a:t>
            </a:r>
            <a:r>
              <a:rPr lang="zh-CN" altLang="en-US" sz="1050" dirty="0">
                <a:solidFill>
                  <a:srgbClr val="C79A71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调整策略</a:t>
            </a:r>
            <a:r>
              <a:rPr lang="zh-CN" altLang="en-US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，以适应搜索引擎市场的变化</a:t>
            </a:r>
            <a:endParaRPr lang="en-US" altLang="zh-CN" sz="1050" dirty="0">
              <a:solidFill>
                <a:srgbClr val="C79A71"/>
              </a:solidFill>
              <a:effectLst/>
              <a:latin typeface="+mn-ea"/>
              <a:ea typeface="+mn-ea"/>
              <a:cs typeface="+mn-ea"/>
              <a:sym typeface="+mn-lt"/>
            </a:endParaRPr>
          </a:p>
          <a:p>
            <a:pPr marL="171450" indent="-1714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整体</a:t>
            </a:r>
            <a:r>
              <a:rPr lang="en-US" altLang="zh-CN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PV</a:t>
            </a:r>
            <a:r>
              <a:rPr lang="zh-CN" altLang="en-US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同期上涨</a:t>
            </a:r>
            <a:r>
              <a:rPr lang="en-US" altLang="zh-CN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10%-60</a:t>
            </a:r>
          </a:p>
          <a:p>
            <a:pPr marL="171450" indent="-1714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用户平均停留时间上升</a:t>
            </a:r>
            <a:r>
              <a:rPr lang="en-US" altLang="zh-CN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34</a:t>
            </a:r>
            <a:r>
              <a:rPr lang="zh-CN" altLang="en-US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秒</a:t>
            </a:r>
            <a:endParaRPr lang="en-US" altLang="zh-CN" sz="1050" dirty="0">
              <a:solidFill>
                <a:srgbClr val="C79A71"/>
              </a:solidFill>
              <a:effectLst/>
              <a:latin typeface="+mn-ea"/>
              <a:ea typeface="+mn-ea"/>
              <a:cs typeface="+mn-ea"/>
              <a:sym typeface="+mn-lt"/>
            </a:endParaRPr>
          </a:p>
          <a:p>
            <a:pPr marL="171450" indent="-1714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付费转化率提升</a:t>
            </a:r>
            <a:r>
              <a:rPr lang="en-US" altLang="zh-CN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12.8%</a:t>
            </a:r>
            <a:endParaRPr lang="zh-CN" altLang="en-US" sz="1050" dirty="0">
              <a:solidFill>
                <a:srgbClr val="C79A71"/>
              </a:solidFill>
              <a:effectLst/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34" name="标题 1">
            <a:extLst>
              <a:ext uri="{FF2B5EF4-FFF2-40B4-BE49-F238E27FC236}">
                <a16:creationId xmlns:a16="http://schemas.microsoft.com/office/drawing/2014/main" id="{32284AD6-883C-F9A5-EFFC-501387CE88FE}"/>
              </a:ext>
            </a:extLst>
          </p:cNvPr>
          <p:cNvSpPr txBox="1">
            <a:spLocks/>
          </p:cNvSpPr>
          <p:nvPr/>
        </p:nvSpPr>
        <p:spPr>
          <a:xfrm>
            <a:off x="4933743" y="1314007"/>
            <a:ext cx="1583587" cy="301429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1050" dirty="0">
                <a:solidFill>
                  <a:schemeClr val="bg1">
                    <a:alpha val="7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新站搭建</a:t>
            </a:r>
            <a:r>
              <a:rPr lang="zh-CN" altLang="en-US" sz="1050">
                <a:solidFill>
                  <a:schemeClr val="bg1">
                    <a:alpha val="7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与优化</a:t>
            </a:r>
            <a:endParaRPr lang="en-US" altLang="zh-CN" sz="1050">
              <a:solidFill>
                <a:schemeClr val="bg1">
                  <a:alpha val="70000"/>
                </a:schemeClr>
              </a:solidFill>
              <a:effectLst/>
              <a:latin typeface="+mj-ea"/>
              <a:ea typeface="+mj-ea"/>
              <a:cs typeface="+mn-ea"/>
              <a:sym typeface="+mn-lt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500">
                <a:solidFill>
                  <a:schemeClr val="bg1">
                    <a:alpha val="70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rPr>
              <a:t>NEW STATION CONSTRUCTION AND OPTIMIZATION</a:t>
            </a:r>
            <a:endParaRPr lang="zh-CN" altLang="en-US" sz="500" dirty="0">
              <a:solidFill>
                <a:schemeClr val="bg1">
                  <a:alpha val="70000"/>
                </a:schemeClr>
              </a:solidFill>
              <a:effectLst/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37" name="标题 1">
            <a:extLst>
              <a:ext uri="{FF2B5EF4-FFF2-40B4-BE49-F238E27FC236}">
                <a16:creationId xmlns:a16="http://schemas.microsoft.com/office/drawing/2014/main" id="{42A97DB0-6480-068C-052F-5469A86DC2CF}"/>
              </a:ext>
            </a:extLst>
          </p:cNvPr>
          <p:cNvSpPr txBox="1">
            <a:spLocks/>
          </p:cNvSpPr>
          <p:nvPr/>
        </p:nvSpPr>
        <p:spPr>
          <a:xfrm>
            <a:off x="4677035" y="1742462"/>
            <a:ext cx="1800000" cy="1504964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自从搜索引擎变化之后，项目组几个站被降权之后，开始着手</a:t>
            </a:r>
            <a:r>
              <a:rPr lang="zh-CN" altLang="en-US" sz="1050" dirty="0">
                <a:solidFill>
                  <a:srgbClr val="C79A71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做新站</a:t>
            </a:r>
            <a:endParaRPr lang="en-US" altLang="zh-CN" sz="1050" dirty="0">
              <a:solidFill>
                <a:srgbClr val="C79A71"/>
              </a:solidFill>
              <a:effectLst/>
              <a:latin typeface="+mn-ea"/>
              <a:ea typeface="+mn-ea"/>
              <a:cs typeface="+mn-ea"/>
              <a:sym typeface="+mn-lt"/>
            </a:endParaRPr>
          </a:p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关键词的选择</a:t>
            </a:r>
            <a:endParaRPr lang="en-US" altLang="zh-CN" sz="1050" dirty="0">
              <a:solidFill>
                <a:srgbClr val="C79A71"/>
              </a:solidFill>
              <a:effectLst/>
              <a:latin typeface="+mn-ea"/>
              <a:ea typeface="+mn-ea"/>
              <a:cs typeface="+mn-ea"/>
              <a:sym typeface="+mn-lt"/>
            </a:endParaRPr>
          </a:p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网站框架的选择</a:t>
            </a:r>
            <a:endParaRPr lang="en-US" altLang="zh-CN" sz="1050" dirty="0">
              <a:solidFill>
                <a:srgbClr val="C79A71"/>
              </a:solidFill>
              <a:effectLst/>
              <a:latin typeface="+mn-ea"/>
              <a:ea typeface="+mn-ea"/>
              <a:cs typeface="+mn-ea"/>
              <a:sym typeface="+mn-lt"/>
            </a:endParaRPr>
          </a:p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站内小细节的维护优化</a:t>
            </a:r>
          </a:p>
        </p:txBody>
      </p:sp>
      <p:sp>
        <p:nvSpPr>
          <p:cNvPr id="40" name="标题 1">
            <a:extLst>
              <a:ext uri="{FF2B5EF4-FFF2-40B4-BE49-F238E27FC236}">
                <a16:creationId xmlns:a16="http://schemas.microsoft.com/office/drawing/2014/main" id="{0C4D8451-8BD0-A6E3-ABCC-00662246E170}"/>
              </a:ext>
            </a:extLst>
          </p:cNvPr>
          <p:cNvSpPr txBox="1">
            <a:spLocks/>
          </p:cNvSpPr>
          <p:nvPr/>
        </p:nvSpPr>
        <p:spPr>
          <a:xfrm>
            <a:off x="7006693" y="1314007"/>
            <a:ext cx="1583587" cy="301429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1050" dirty="0">
                <a:solidFill>
                  <a:schemeClr val="bg1">
                    <a:alpha val="7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站</a:t>
            </a:r>
            <a:r>
              <a:rPr lang="zh-CN" altLang="en-US" sz="1050">
                <a:solidFill>
                  <a:schemeClr val="bg1">
                    <a:alpha val="7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外推广</a:t>
            </a:r>
            <a:endParaRPr lang="en-US" altLang="zh-CN" sz="1050">
              <a:solidFill>
                <a:schemeClr val="bg1">
                  <a:alpha val="70000"/>
                </a:schemeClr>
              </a:solidFill>
              <a:effectLst/>
              <a:latin typeface="+mj-ea"/>
              <a:ea typeface="+mj-ea"/>
              <a:cs typeface="+mn-ea"/>
              <a:sym typeface="+mn-lt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500">
                <a:solidFill>
                  <a:schemeClr val="bg1">
                    <a:alpha val="70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rPr>
              <a:t>OFF-SITE PROMOTION</a:t>
            </a:r>
            <a:endParaRPr lang="zh-CN" altLang="en-US" sz="500" dirty="0">
              <a:solidFill>
                <a:schemeClr val="bg1">
                  <a:alpha val="70000"/>
                </a:schemeClr>
              </a:solidFill>
              <a:effectLst/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43" name="标题 1">
            <a:extLst>
              <a:ext uri="{FF2B5EF4-FFF2-40B4-BE49-F238E27FC236}">
                <a16:creationId xmlns:a16="http://schemas.microsoft.com/office/drawing/2014/main" id="{ED9FE68A-5EBB-623B-58BD-3553EEF1C34B}"/>
              </a:ext>
            </a:extLst>
          </p:cNvPr>
          <p:cNvSpPr txBox="1">
            <a:spLocks/>
          </p:cNvSpPr>
          <p:nvPr/>
        </p:nvSpPr>
        <p:spPr>
          <a:xfrm>
            <a:off x="6721735" y="1742462"/>
            <a:ext cx="1800000" cy="1185646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站外推广是作为网站与外界进行交流的窗口之一，去年的下半年，整个外推市场就开始紧缩，部门</a:t>
            </a:r>
            <a:r>
              <a:rPr lang="zh-CN" altLang="en-US" sz="1050" dirty="0">
                <a:solidFill>
                  <a:srgbClr val="C79A71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迅速反应，寻找新平台</a:t>
            </a:r>
            <a:r>
              <a:rPr lang="zh-CN" altLang="en-US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，作为宣传的手段。</a:t>
            </a:r>
          </a:p>
        </p:txBody>
      </p:sp>
      <p:sp>
        <p:nvSpPr>
          <p:cNvPr id="44" name="标题 1">
            <a:extLst>
              <a:ext uri="{FF2B5EF4-FFF2-40B4-BE49-F238E27FC236}">
                <a16:creationId xmlns:a16="http://schemas.microsoft.com/office/drawing/2014/main" id="{79E336D1-8457-625C-83A2-721228405575}"/>
              </a:ext>
            </a:extLst>
          </p:cNvPr>
          <p:cNvSpPr txBox="1">
            <a:spLocks/>
          </p:cNvSpPr>
          <p:nvPr/>
        </p:nvSpPr>
        <p:spPr>
          <a:xfrm>
            <a:off x="6721735" y="3528566"/>
            <a:ext cx="1868545" cy="216149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chemeClr val="bg1">
                    <a:alpha val="7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不足</a:t>
            </a:r>
            <a:r>
              <a:rPr lang="zh-CN" altLang="en-US" sz="1050">
                <a:solidFill>
                  <a:schemeClr val="bg1">
                    <a:alpha val="7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之处</a:t>
            </a:r>
            <a:r>
              <a:rPr lang="en-US" altLang="zh-CN" sz="500">
                <a:solidFill>
                  <a:schemeClr val="bg1">
                    <a:alpha val="70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rPr>
              <a:t>DISADVANTAGES</a:t>
            </a:r>
            <a:endParaRPr lang="zh-CN" altLang="en-US" sz="1050" dirty="0">
              <a:solidFill>
                <a:schemeClr val="bg1">
                  <a:alpha val="70000"/>
                </a:schemeClr>
              </a:solidFill>
              <a:effectLst/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45" name="标题 1">
            <a:extLst>
              <a:ext uri="{FF2B5EF4-FFF2-40B4-BE49-F238E27FC236}">
                <a16:creationId xmlns:a16="http://schemas.microsoft.com/office/drawing/2014/main" id="{9A839E17-EDE1-CD83-4A75-8FBC4182B1F5}"/>
              </a:ext>
            </a:extLst>
          </p:cNvPr>
          <p:cNvSpPr txBox="1">
            <a:spLocks/>
          </p:cNvSpPr>
          <p:nvPr/>
        </p:nvSpPr>
        <p:spPr>
          <a:xfrm>
            <a:off x="6721735" y="3829432"/>
            <a:ext cx="1800000" cy="458523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多数外推文章无法</a:t>
            </a:r>
            <a:r>
              <a:rPr lang="zh-CN" altLang="en-US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得到良好的质量控制，外链转化率不稳定。</a:t>
            </a:r>
          </a:p>
        </p:txBody>
      </p:sp>
      <p:sp>
        <p:nvSpPr>
          <p:cNvPr id="54" name="标题 1">
            <a:extLst>
              <a:ext uri="{FF2B5EF4-FFF2-40B4-BE49-F238E27FC236}">
                <a16:creationId xmlns:a16="http://schemas.microsoft.com/office/drawing/2014/main" id="{02687240-3E69-F3A2-4DB6-F8EE636F2728}"/>
              </a:ext>
            </a:extLst>
          </p:cNvPr>
          <p:cNvSpPr txBox="1">
            <a:spLocks/>
          </p:cNvSpPr>
          <p:nvPr/>
        </p:nvSpPr>
        <p:spPr>
          <a:xfrm>
            <a:off x="4677035" y="3528566"/>
            <a:ext cx="1868545" cy="216149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chemeClr val="bg1">
                    <a:alpha val="7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不足</a:t>
            </a:r>
            <a:r>
              <a:rPr lang="zh-CN" altLang="en-US" sz="1050">
                <a:solidFill>
                  <a:schemeClr val="bg1">
                    <a:alpha val="7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之处</a:t>
            </a:r>
            <a:r>
              <a:rPr lang="en-US" altLang="zh-CN" sz="500">
                <a:solidFill>
                  <a:schemeClr val="bg1">
                    <a:alpha val="70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rPr>
              <a:t>DISADVANTAGES</a:t>
            </a:r>
            <a:endParaRPr lang="zh-CN" altLang="en-US" sz="500" dirty="0">
              <a:solidFill>
                <a:schemeClr val="bg1">
                  <a:alpha val="70000"/>
                </a:schemeClr>
              </a:solidFill>
              <a:effectLst/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55" name="标题 1">
            <a:extLst>
              <a:ext uri="{FF2B5EF4-FFF2-40B4-BE49-F238E27FC236}">
                <a16:creationId xmlns:a16="http://schemas.microsoft.com/office/drawing/2014/main" id="{8A4AD5E0-1FE4-829F-8261-C2EE4583D1FD}"/>
              </a:ext>
            </a:extLst>
          </p:cNvPr>
          <p:cNvSpPr txBox="1">
            <a:spLocks/>
          </p:cNvSpPr>
          <p:nvPr/>
        </p:nvSpPr>
        <p:spPr>
          <a:xfrm>
            <a:off x="4677035" y="3829432"/>
            <a:ext cx="1800000" cy="458523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网站</a:t>
            </a:r>
            <a:r>
              <a:rPr lang="zh-CN" altLang="en-US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首页经常变动，站内内容质量不高。</a:t>
            </a:r>
          </a:p>
        </p:txBody>
      </p:sp>
      <p:sp>
        <p:nvSpPr>
          <p:cNvPr id="56" name="标题 1">
            <a:extLst>
              <a:ext uri="{FF2B5EF4-FFF2-40B4-BE49-F238E27FC236}">
                <a16:creationId xmlns:a16="http://schemas.microsoft.com/office/drawing/2014/main" id="{A90EEFEC-F8D4-80F9-3B37-E611258C7474}"/>
              </a:ext>
            </a:extLst>
          </p:cNvPr>
          <p:cNvSpPr txBox="1">
            <a:spLocks/>
          </p:cNvSpPr>
          <p:nvPr/>
        </p:nvSpPr>
        <p:spPr>
          <a:xfrm>
            <a:off x="2632335" y="3528566"/>
            <a:ext cx="1868545" cy="216149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050" dirty="0">
                <a:solidFill>
                  <a:schemeClr val="bg1">
                    <a:alpha val="7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不足</a:t>
            </a:r>
            <a:r>
              <a:rPr lang="zh-CN" altLang="en-US" sz="1050">
                <a:solidFill>
                  <a:schemeClr val="bg1">
                    <a:alpha val="7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之处</a:t>
            </a:r>
            <a:r>
              <a:rPr lang="en-US" altLang="zh-CN" sz="500">
                <a:solidFill>
                  <a:schemeClr val="bg1">
                    <a:alpha val="70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rPr>
              <a:t>DISADVANTAGES</a:t>
            </a:r>
            <a:endParaRPr lang="zh-CN" altLang="en-US" sz="500" dirty="0">
              <a:solidFill>
                <a:schemeClr val="bg1">
                  <a:alpha val="70000"/>
                </a:schemeClr>
              </a:solidFill>
              <a:effectLst/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57" name="标题 1">
            <a:extLst>
              <a:ext uri="{FF2B5EF4-FFF2-40B4-BE49-F238E27FC236}">
                <a16:creationId xmlns:a16="http://schemas.microsoft.com/office/drawing/2014/main" id="{E50D81D3-1382-401A-B0F2-E0AE1A296F0D}"/>
              </a:ext>
            </a:extLst>
          </p:cNvPr>
          <p:cNvSpPr txBox="1">
            <a:spLocks/>
          </p:cNvSpPr>
          <p:nvPr/>
        </p:nvSpPr>
        <p:spPr>
          <a:xfrm>
            <a:off x="2632335" y="3829432"/>
            <a:ext cx="1800000" cy="458523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对于</a:t>
            </a:r>
            <a:r>
              <a:rPr lang="zh-CN" altLang="en-US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网站的品牌宣传不是很到位，有一定的滞后性。</a:t>
            </a:r>
          </a:p>
        </p:txBody>
      </p:sp>
      <p:sp>
        <p:nvSpPr>
          <p:cNvPr id="58" name="标题 1">
            <a:extLst>
              <a:ext uri="{FF2B5EF4-FFF2-40B4-BE49-F238E27FC236}">
                <a16:creationId xmlns:a16="http://schemas.microsoft.com/office/drawing/2014/main" id="{9F6BCC56-122A-4DC8-0A64-E87A7820024E}"/>
              </a:ext>
            </a:extLst>
          </p:cNvPr>
          <p:cNvSpPr txBox="1">
            <a:spLocks/>
          </p:cNvSpPr>
          <p:nvPr/>
        </p:nvSpPr>
        <p:spPr>
          <a:xfrm>
            <a:off x="587635" y="3528566"/>
            <a:ext cx="1868545" cy="191912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1050" dirty="0">
                <a:solidFill>
                  <a:schemeClr val="bg1">
                    <a:alpha val="7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不足</a:t>
            </a:r>
            <a:r>
              <a:rPr lang="zh-CN" altLang="en-US" sz="1050">
                <a:solidFill>
                  <a:schemeClr val="bg1">
                    <a:alpha val="7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之处</a:t>
            </a:r>
            <a:r>
              <a:rPr lang="en-US" altLang="zh-CN" sz="500">
                <a:solidFill>
                  <a:schemeClr val="bg1">
                    <a:alpha val="70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rPr>
              <a:t>DISADVANTAGES</a:t>
            </a:r>
            <a:endParaRPr lang="zh-CN" altLang="en-US" sz="1050" dirty="0">
              <a:solidFill>
                <a:schemeClr val="bg1">
                  <a:alpha val="70000"/>
                </a:schemeClr>
              </a:solidFill>
              <a:effectLst/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59" name="标题 1">
            <a:extLst>
              <a:ext uri="{FF2B5EF4-FFF2-40B4-BE49-F238E27FC236}">
                <a16:creationId xmlns:a16="http://schemas.microsoft.com/office/drawing/2014/main" id="{E17D0D2F-4D0F-ADA5-CCED-CDF14E4BF1A2}"/>
              </a:ext>
            </a:extLst>
          </p:cNvPr>
          <p:cNvSpPr txBox="1">
            <a:spLocks/>
          </p:cNvSpPr>
          <p:nvPr/>
        </p:nvSpPr>
        <p:spPr>
          <a:xfrm>
            <a:off x="587635" y="3829432"/>
            <a:ext cx="1800000" cy="458523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05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没有</a:t>
            </a:r>
            <a:r>
              <a:rPr lang="zh-CN" altLang="en-US" sz="1050" dirty="0">
                <a:solidFill>
                  <a:srgbClr val="C79A71"/>
                </a:solidFill>
                <a:effectLst/>
                <a:latin typeface="+mn-ea"/>
                <a:ea typeface="+mn-ea"/>
                <a:cs typeface="+mn-ea"/>
                <a:sym typeface="+mn-lt"/>
              </a:rPr>
              <a:t>和项目组各成员保持良好的沟通。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86BD6BE3-70C0-2A4B-D92B-BCA7597693FB}"/>
              </a:ext>
            </a:extLst>
          </p:cNvPr>
          <p:cNvSpPr txBox="1"/>
          <p:nvPr/>
        </p:nvSpPr>
        <p:spPr>
          <a:xfrm>
            <a:off x="554803" y="1107158"/>
            <a:ext cx="185948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>
                <a:solidFill>
                  <a:schemeClr val="bg1">
                    <a:alpha val="70000"/>
                  </a:schemeClr>
                </a:solidFill>
                <a:latin typeface="MiSans Regular" panose="00000500000000000000" pitchFamily="2" charset="-122"/>
              </a:rPr>
              <a:t>1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0B13CF33-69E3-1481-EE26-87D6621CFAA1}"/>
              </a:ext>
            </a:extLst>
          </p:cNvPr>
          <p:cNvSpPr txBox="1"/>
          <p:nvPr/>
        </p:nvSpPr>
        <p:spPr>
          <a:xfrm>
            <a:off x="2557722" y="1107158"/>
            <a:ext cx="259686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>
                <a:solidFill>
                  <a:schemeClr val="bg1">
                    <a:alpha val="70000"/>
                  </a:schemeClr>
                </a:solidFill>
                <a:latin typeface="MiSans Regular" panose="00000500000000000000" pitchFamily="2" charset="-122"/>
              </a:rPr>
              <a:t>2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3B624615-F9DE-9FD8-6EB4-7F9A5E2A06E5}"/>
              </a:ext>
            </a:extLst>
          </p:cNvPr>
          <p:cNvSpPr txBox="1"/>
          <p:nvPr/>
        </p:nvSpPr>
        <p:spPr>
          <a:xfrm>
            <a:off x="4617533" y="1107158"/>
            <a:ext cx="27251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>
                <a:solidFill>
                  <a:schemeClr val="bg1">
                    <a:alpha val="70000"/>
                  </a:schemeClr>
                </a:solidFill>
                <a:latin typeface="MiSans Regular" panose="00000500000000000000" pitchFamily="2" charset="-122"/>
              </a:rPr>
              <a:t>3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54053FAF-62B3-10AC-866C-CD65504E17B8}"/>
              </a:ext>
            </a:extLst>
          </p:cNvPr>
          <p:cNvSpPr txBox="1"/>
          <p:nvPr/>
        </p:nvSpPr>
        <p:spPr>
          <a:xfrm>
            <a:off x="6668970" y="1107158"/>
            <a:ext cx="27251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>
                <a:solidFill>
                  <a:schemeClr val="bg1">
                    <a:alpha val="70000"/>
                  </a:schemeClr>
                </a:solidFill>
                <a:latin typeface="MiSans Regular" panose="00000500000000000000" pitchFamily="2" charset="-122"/>
              </a:rPr>
              <a:t>4</a:t>
            </a: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07E735BA-00C9-67A8-FF26-2EF1D8796A1D}"/>
              </a:ext>
            </a:extLst>
          </p:cNvPr>
          <p:cNvCxnSpPr/>
          <p:nvPr/>
        </p:nvCxnSpPr>
        <p:spPr bwMode="auto">
          <a:xfrm>
            <a:off x="568070" y="3428999"/>
            <a:ext cx="1800000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C79A7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9883BDF5-3A61-76F6-22BC-10D1BDA0D157}"/>
              </a:ext>
            </a:extLst>
          </p:cNvPr>
          <p:cNvCxnSpPr/>
          <p:nvPr/>
        </p:nvCxnSpPr>
        <p:spPr bwMode="auto">
          <a:xfrm>
            <a:off x="2619291" y="3428999"/>
            <a:ext cx="1800000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C79A7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F8D1E689-3EFF-9941-F899-F51E7DBB3C5E}"/>
              </a:ext>
            </a:extLst>
          </p:cNvPr>
          <p:cNvCxnSpPr/>
          <p:nvPr/>
        </p:nvCxnSpPr>
        <p:spPr bwMode="auto">
          <a:xfrm>
            <a:off x="4678751" y="3428999"/>
            <a:ext cx="1800000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C79A7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33BDECD4-26D8-6D77-6850-CAFAD364C4CF}"/>
              </a:ext>
            </a:extLst>
          </p:cNvPr>
          <p:cNvCxnSpPr/>
          <p:nvPr/>
        </p:nvCxnSpPr>
        <p:spPr bwMode="auto">
          <a:xfrm>
            <a:off x="6721735" y="3428999"/>
            <a:ext cx="1800000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C79A7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183A69B-7C27-C869-12D9-3FC29CBB758A}"/>
              </a:ext>
            </a:extLst>
          </p:cNvPr>
          <p:cNvCxnSpPr>
            <a:cxnSpLocks/>
          </p:cNvCxnSpPr>
          <p:nvPr/>
        </p:nvCxnSpPr>
        <p:spPr>
          <a:xfrm>
            <a:off x="468313" y="838200"/>
            <a:ext cx="8172450" cy="0"/>
          </a:xfrm>
          <a:prstGeom prst="line">
            <a:avLst/>
          </a:prstGeom>
          <a:ln>
            <a:solidFill>
              <a:srgbClr val="C79A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id="{940F9C0D-2D23-4685-DF88-8C506A26AAE5}"/>
              </a:ext>
            </a:extLst>
          </p:cNvPr>
          <p:cNvGrpSpPr/>
          <p:nvPr/>
        </p:nvGrpSpPr>
        <p:grpSpPr>
          <a:xfrm>
            <a:off x="522823" y="3152000"/>
            <a:ext cx="2034899" cy="553998"/>
            <a:chOff x="5143980" y="5298782"/>
            <a:chExt cx="9004572" cy="245148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D217877B-66DC-4218-EA03-26CD13F7E496}"/>
                </a:ext>
              </a:extLst>
            </p:cNvPr>
            <p:cNvSpPr/>
            <p:nvPr/>
          </p:nvSpPr>
          <p:spPr>
            <a:xfrm>
              <a:off x="6936668" y="5298782"/>
              <a:ext cx="5419196" cy="2451480"/>
            </a:xfrm>
            <a:prstGeom prst="rect">
              <a:avLst/>
            </a:prstGeom>
            <a:blipFill dpi="0" rotWithShape="1">
              <a:blip r:embed="rId4" cstate="screen">
                <a:alphaModFix amt="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BF6AB802-E98B-FAC7-52A9-5D7CE3D9B01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  <a14:imgEffect>
                        <a14:brightnessContrast bright="-3000" contrast="2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43980" y="6280661"/>
              <a:ext cx="9004572" cy="487722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F7180F88-A1CC-8F3C-6FF4-08E1AF14C273}"/>
              </a:ext>
            </a:extLst>
          </p:cNvPr>
          <p:cNvGrpSpPr/>
          <p:nvPr/>
        </p:nvGrpSpPr>
        <p:grpSpPr>
          <a:xfrm>
            <a:off x="2561173" y="3152000"/>
            <a:ext cx="2034899" cy="553998"/>
            <a:chOff x="5143980" y="5298782"/>
            <a:chExt cx="9004572" cy="2451480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38FF13E1-D8F4-D853-CF3C-950633D0AD5E}"/>
                </a:ext>
              </a:extLst>
            </p:cNvPr>
            <p:cNvSpPr/>
            <p:nvPr/>
          </p:nvSpPr>
          <p:spPr>
            <a:xfrm>
              <a:off x="6936668" y="5298782"/>
              <a:ext cx="5419196" cy="2451480"/>
            </a:xfrm>
            <a:prstGeom prst="rect">
              <a:avLst/>
            </a:prstGeom>
            <a:blipFill dpi="0" rotWithShape="1">
              <a:blip r:embed="rId4" cstate="screen">
                <a:alphaModFix amt="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B2F82B0A-2DB1-621C-7D5B-C5122E82274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  <a14:imgEffect>
                        <a14:brightnessContrast bright="-3000" contrast="2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43980" y="6280661"/>
              <a:ext cx="9004572" cy="487722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CA869FF-7F42-A0E4-3BE4-E7B83505B22F}"/>
              </a:ext>
            </a:extLst>
          </p:cNvPr>
          <p:cNvGrpSpPr/>
          <p:nvPr/>
        </p:nvGrpSpPr>
        <p:grpSpPr>
          <a:xfrm>
            <a:off x="4589998" y="3152000"/>
            <a:ext cx="2034899" cy="553998"/>
            <a:chOff x="5143980" y="5298782"/>
            <a:chExt cx="9004572" cy="2451480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9B109F2-BA65-77E5-1570-BD48605D94DC}"/>
                </a:ext>
              </a:extLst>
            </p:cNvPr>
            <p:cNvSpPr/>
            <p:nvPr/>
          </p:nvSpPr>
          <p:spPr>
            <a:xfrm>
              <a:off x="6936668" y="5298782"/>
              <a:ext cx="5419196" cy="2451480"/>
            </a:xfrm>
            <a:prstGeom prst="rect">
              <a:avLst/>
            </a:prstGeom>
            <a:blipFill dpi="0" rotWithShape="1">
              <a:blip r:embed="rId4" cstate="screen">
                <a:alphaModFix amt="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2D0A77B6-AC1A-52D6-137C-8D97447CE9F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  <a14:imgEffect>
                        <a14:brightnessContrast bright="-3000" contrast="2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43980" y="6280661"/>
              <a:ext cx="9004572" cy="487722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7A4C2D3-47D8-B5A2-7914-8438AFBEE2CE}"/>
              </a:ext>
            </a:extLst>
          </p:cNvPr>
          <p:cNvGrpSpPr/>
          <p:nvPr/>
        </p:nvGrpSpPr>
        <p:grpSpPr>
          <a:xfrm>
            <a:off x="6628348" y="3152000"/>
            <a:ext cx="2034899" cy="553998"/>
            <a:chOff x="5143980" y="5298782"/>
            <a:chExt cx="9004572" cy="2451480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2F8AA1B-32C7-B304-170A-73C4ABE6DF1E}"/>
                </a:ext>
              </a:extLst>
            </p:cNvPr>
            <p:cNvSpPr/>
            <p:nvPr/>
          </p:nvSpPr>
          <p:spPr>
            <a:xfrm>
              <a:off x="6936668" y="5298782"/>
              <a:ext cx="5419196" cy="2451480"/>
            </a:xfrm>
            <a:prstGeom prst="rect">
              <a:avLst/>
            </a:prstGeom>
            <a:blipFill dpi="0" rotWithShape="1">
              <a:blip r:embed="rId4" cstate="screen">
                <a:alphaModFix amt="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33585F60-AAF5-274B-418B-D3CD8A5E2AC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  <a14:imgEffect>
                        <a14:brightnessContrast bright="-3000" contrast="2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43980" y="6280661"/>
              <a:ext cx="9004572" cy="487722"/>
            </a:xfrm>
            <a:prstGeom prst="rect">
              <a:avLst/>
            </a:prstGeom>
          </p:spPr>
        </p:pic>
      </p:grp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6612954-CC12-FAC7-3582-F0ED3C1DDB01}"/>
              </a:ext>
            </a:extLst>
          </p:cNvPr>
          <p:cNvSpPr/>
          <p:nvPr/>
        </p:nvSpPr>
        <p:spPr>
          <a:xfrm>
            <a:off x="6932733" y="570068"/>
            <a:ext cx="544635" cy="173117"/>
          </a:xfrm>
          <a:prstGeom prst="roundRect">
            <a:avLst>
              <a:gd name="adj" fmla="val 50000"/>
            </a:avLst>
          </a:prstGeom>
          <a:noFill/>
          <a:ln w="6350">
            <a:solidFill>
              <a:srgbClr val="C79A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800">
                <a:solidFill>
                  <a:schemeClr val="bg1"/>
                </a:solidFill>
              </a:rPr>
              <a:t>工作回顾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67C771FE-092D-96FC-FEA2-A77FE36C54EA}"/>
              </a:ext>
            </a:extLst>
          </p:cNvPr>
          <p:cNvSpPr/>
          <p:nvPr/>
        </p:nvSpPr>
        <p:spPr>
          <a:xfrm>
            <a:off x="7524016" y="570068"/>
            <a:ext cx="544635" cy="173117"/>
          </a:xfrm>
          <a:prstGeom prst="roundRect">
            <a:avLst>
              <a:gd name="adj" fmla="val 50000"/>
            </a:avLst>
          </a:prstGeom>
          <a:noFill/>
          <a:ln w="6350">
            <a:solidFill>
              <a:srgbClr val="C79A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800">
                <a:solidFill>
                  <a:srgbClr val="C79A71"/>
                </a:solidFill>
              </a:rPr>
              <a:t>业绩展示</a:t>
            </a: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6F8DE200-4484-6CB2-9628-CBF87E50BDCE}"/>
              </a:ext>
            </a:extLst>
          </p:cNvPr>
          <p:cNvSpPr/>
          <p:nvPr/>
        </p:nvSpPr>
        <p:spPr>
          <a:xfrm>
            <a:off x="8115299" y="570068"/>
            <a:ext cx="544635" cy="173117"/>
          </a:xfrm>
          <a:prstGeom prst="roundRect">
            <a:avLst>
              <a:gd name="adj" fmla="val 50000"/>
            </a:avLst>
          </a:prstGeom>
          <a:noFill/>
          <a:ln w="6350">
            <a:solidFill>
              <a:srgbClr val="C79A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800">
                <a:solidFill>
                  <a:srgbClr val="C79A71"/>
                </a:solidFill>
              </a:rPr>
              <a:t>未来展望</a:t>
            </a:r>
          </a:p>
        </p:txBody>
      </p:sp>
    </p:spTree>
    <p:extLst>
      <p:ext uri="{BB962C8B-B14F-4D97-AF65-F5344CB8AC3E}">
        <p14:creationId xmlns:p14="http://schemas.microsoft.com/office/powerpoint/2010/main" val="414906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389"/>
    </mc:Choice>
    <mc:Fallback xmlns="">
      <p:transition advTm="938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extLst>
              <a:ext uri="{FF2B5EF4-FFF2-40B4-BE49-F238E27FC236}">
                <a16:creationId xmlns:a16="http://schemas.microsoft.com/office/drawing/2014/main" id="{58CB098E-68C7-EC0D-25A4-A1C69C5611AC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id="{ECFF0706-440C-AC12-E920-FA8590EDF471}"/>
              </a:ext>
            </a:extLst>
          </p:cNvPr>
          <p:cNvSpPr/>
          <p:nvPr/>
        </p:nvSpPr>
        <p:spPr bwMode="auto">
          <a:xfrm>
            <a:off x="471646" y="1784644"/>
            <a:ext cx="3400653" cy="2799279"/>
          </a:xfrm>
          <a:prstGeom prst="roundRect">
            <a:avLst>
              <a:gd name="adj" fmla="val 2824"/>
            </a:avLst>
          </a:prstGeom>
          <a:solidFill>
            <a:schemeClr val="tx1"/>
          </a:solidFill>
          <a:ln w="9525" cap="flat" cmpd="sng" algn="ctr">
            <a:solidFill>
              <a:srgbClr val="C79A7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241300" dir="5400000" sx="95000" sy="95000" algn="t" rotWithShape="0">
              <a:schemeClr val="bg1">
                <a:lumMod val="50000"/>
                <a:alpha val="3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79A71"/>
              </a:solidFill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6F9B873D-6F00-8B0E-9F7B-630DA02B4FDF}"/>
              </a:ext>
            </a:extLst>
          </p:cNvPr>
          <p:cNvSpPr/>
          <p:nvPr/>
        </p:nvSpPr>
        <p:spPr bwMode="auto">
          <a:xfrm>
            <a:off x="3954856" y="1784644"/>
            <a:ext cx="3376999" cy="2799279"/>
          </a:xfrm>
          <a:prstGeom prst="roundRect">
            <a:avLst>
              <a:gd name="adj" fmla="val 3391"/>
            </a:avLst>
          </a:prstGeom>
          <a:solidFill>
            <a:schemeClr val="tx1"/>
          </a:solidFill>
          <a:ln w="9525" cap="flat" cmpd="sng" algn="ctr">
            <a:solidFill>
              <a:srgbClr val="C79A7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241300" dir="5400000" sx="95000" sy="95000" algn="t" rotWithShape="0">
              <a:schemeClr val="bg1">
                <a:lumMod val="50000"/>
                <a:alpha val="3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79A71"/>
              </a:solidFill>
            </a:endParaRPr>
          </a:p>
        </p:txBody>
      </p:sp>
      <p:sp>
        <p:nvSpPr>
          <p:cNvPr id="2" name="TextBox 54">
            <a:extLst>
              <a:ext uri="{FF2B5EF4-FFF2-40B4-BE49-F238E27FC236}">
                <a16:creationId xmlns:a16="http://schemas.microsoft.com/office/drawing/2014/main" id="{2257178D-1366-7BC5-C30C-20268F01644B}"/>
              </a:ext>
            </a:extLst>
          </p:cNvPr>
          <p:cNvSpPr txBox="1"/>
          <p:nvPr/>
        </p:nvSpPr>
        <p:spPr>
          <a:xfrm>
            <a:off x="522230" y="393948"/>
            <a:ext cx="3030595" cy="3692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399"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0" dirty="0">
                <a:solidFill>
                  <a:srgbClr val="C79A71"/>
                </a:solidFill>
              </a:rPr>
              <a:t>耳机销售业绩展示</a:t>
            </a:r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BB18A9D6-0A61-3E15-24A8-C7109F259D1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9285039"/>
              </p:ext>
            </p:extLst>
          </p:nvPr>
        </p:nvGraphicFramePr>
        <p:xfrm>
          <a:off x="4108729" y="1892178"/>
          <a:ext cx="3374810" cy="2566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A9F81133-788E-C9E0-C5F8-6CC17E10DEC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8573055"/>
              </p:ext>
            </p:extLst>
          </p:nvPr>
        </p:nvGraphicFramePr>
        <p:xfrm>
          <a:off x="522231" y="1909517"/>
          <a:ext cx="3354444" cy="2549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矩形: 圆角 2">
            <a:extLst>
              <a:ext uri="{FF2B5EF4-FFF2-40B4-BE49-F238E27FC236}">
                <a16:creationId xmlns:a16="http://schemas.microsoft.com/office/drawing/2014/main" id="{18A15055-9D40-0EB1-D500-D79524033BEA}"/>
              </a:ext>
            </a:extLst>
          </p:cNvPr>
          <p:cNvSpPr/>
          <p:nvPr/>
        </p:nvSpPr>
        <p:spPr bwMode="auto">
          <a:xfrm>
            <a:off x="484396" y="1041395"/>
            <a:ext cx="1567561" cy="627043"/>
          </a:xfrm>
          <a:prstGeom prst="roundRect">
            <a:avLst>
              <a:gd name="adj" fmla="val 4525"/>
            </a:avLst>
          </a:prstGeom>
          <a:solidFill>
            <a:schemeClr val="tx1"/>
          </a:solidFill>
          <a:ln w="9525" cap="flat" cmpd="sng" algn="ctr">
            <a:solidFill>
              <a:srgbClr val="C79A7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88900" dir="5400000" sx="95000" sy="95000" algn="t" rotWithShape="0">
              <a:schemeClr val="bg1">
                <a:lumMod val="50000"/>
                <a:alpha val="3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79A71"/>
              </a:solidFill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A6E82D10-4EDD-A99B-6BAD-8477D1FF763D}"/>
              </a:ext>
            </a:extLst>
          </p:cNvPr>
          <p:cNvSpPr/>
          <p:nvPr/>
        </p:nvSpPr>
        <p:spPr bwMode="auto">
          <a:xfrm>
            <a:off x="2144486" y="1041395"/>
            <a:ext cx="1556657" cy="627043"/>
          </a:xfrm>
          <a:prstGeom prst="roundRect">
            <a:avLst>
              <a:gd name="adj" fmla="val 4525"/>
            </a:avLst>
          </a:prstGeom>
          <a:solidFill>
            <a:schemeClr val="tx1"/>
          </a:solidFill>
          <a:ln w="9525" cap="flat" cmpd="sng" algn="ctr">
            <a:solidFill>
              <a:srgbClr val="C79A7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88900" dir="5400000" sx="95000" sy="95000" algn="t" rotWithShape="0">
              <a:schemeClr val="bg1">
                <a:lumMod val="50000"/>
                <a:alpha val="3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79A71"/>
              </a:solidFill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8AC0964-A79D-8480-EF2D-A335D5BC5D75}"/>
              </a:ext>
            </a:extLst>
          </p:cNvPr>
          <p:cNvSpPr/>
          <p:nvPr/>
        </p:nvSpPr>
        <p:spPr bwMode="auto">
          <a:xfrm>
            <a:off x="3793672" y="1041395"/>
            <a:ext cx="1556657" cy="627043"/>
          </a:xfrm>
          <a:prstGeom prst="roundRect">
            <a:avLst>
              <a:gd name="adj" fmla="val 4525"/>
            </a:avLst>
          </a:prstGeom>
          <a:solidFill>
            <a:schemeClr val="tx1"/>
          </a:solidFill>
          <a:ln w="9525" cap="flat" cmpd="sng" algn="ctr">
            <a:solidFill>
              <a:srgbClr val="C79A7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88900" dir="5400000" sx="95000" sy="95000" algn="t" rotWithShape="0">
              <a:schemeClr val="bg1">
                <a:lumMod val="50000"/>
                <a:alpha val="3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79A71"/>
              </a:solidFill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D6C1D4B-C3A2-424D-29E7-1CF39EB0116F}"/>
              </a:ext>
            </a:extLst>
          </p:cNvPr>
          <p:cNvSpPr/>
          <p:nvPr/>
        </p:nvSpPr>
        <p:spPr bwMode="auto">
          <a:xfrm>
            <a:off x="5442858" y="1041395"/>
            <a:ext cx="1556657" cy="627043"/>
          </a:xfrm>
          <a:prstGeom prst="roundRect">
            <a:avLst>
              <a:gd name="adj" fmla="val 4525"/>
            </a:avLst>
          </a:prstGeom>
          <a:solidFill>
            <a:schemeClr val="tx1"/>
          </a:solidFill>
          <a:ln w="9525" cap="flat" cmpd="sng" algn="ctr">
            <a:solidFill>
              <a:srgbClr val="C79A7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88900" dir="5400000" sx="95000" sy="95000" algn="t" rotWithShape="0">
              <a:schemeClr val="bg1">
                <a:lumMod val="50000"/>
                <a:alpha val="3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79A71"/>
              </a:solidFill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0295C1A-2138-D123-4E26-B161EC649C4D}"/>
              </a:ext>
            </a:extLst>
          </p:cNvPr>
          <p:cNvSpPr/>
          <p:nvPr/>
        </p:nvSpPr>
        <p:spPr bwMode="auto">
          <a:xfrm>
            <a:off x="7092043" y="1041395"/>
            <a:ext cx="1556657" cy="627043"/>
          </a:xfrm>
          <a:prstGeom prst="roundRect">
            <a:avLst>
              <a:gd name="adj" fmla="val 4525"/>
            </a:avLst>
          </a:prstGeom>
          <a:solidFill>
            <a:schemeClr val="tx1"/>
          </a:solidFill>
          <a:ln w="9525" cap="flat" cmpd="sng" algn="ctr">
            <a:solidFill>
              <a:srgbClr val="C79A7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88900" dir="5400000" sx="95000" sy="95000" algn="t" rotWithShape="0">
              <a:schemeClr val="bg1">
                <a:lumMod val="50000"/>
                <a:alpha val="3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79A71"/>
              </a:solidFill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45645037-BD54-EB69-759B-83BD4911661E}"/>
              </a:ext>
            </a:extLst>
          </p:cNvPr>
          <p:cNvSpPr/>
          <p:nvPr/>
        </p:nvSpPr>
        <p:spPr bwMode="auto">
          <a:xfrm>
            <a:off x="7412225" y="1784644"/>
            <a:ext cx="1213179" cy="2799279"/>
          </a:xfrm>
          <a:prstGeom prst="roundRect">
            <a:avLst>
              <a:gd name="adj" fmla="val 3391"/>
            </a:avLst>
          </a:prstGeom>
          <a:solidFill>
            <a:schemeClr val="tx1"/>
          </a:solidFill>
          <a:ln w="9525" cap="flat" cmpd="sng" algn="ctr">
            <a:solidFill>
              <a:srgbClr val="C79A71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241300" dir="5400000" sx="95000" sy="95000" algn="t" rotWithShape="0">
              <a:schemeClr val="bg1">
                <a:lumMod val="50000"/>
                <a:alpha val="3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C79A7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B76B7E5-C83C-67B8-E5DE-53FBB469E4BC}"/>
              </a:ext>
            </a:extLst>
          </p:cNvPr>
          <p:cNvSpPr txBox="1"/>
          <p:nvPr/>
        </p:nvSpPr>
        <p:spPr>
          <a:xfrm>
            <a:off x="1484252" y="2030212"/>
            <a:ext cx="20685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defRPr sz="1400" b="0" i="0" u="none" strike="noStrike" kern="1200" baseline="0">
                <a:solidFill>
                  <a:srgbClr val="484849"/>
                </a:solidFill>
                <a:latin typeface="+mj-ea"/>
                <a:ea typeface="+mj-ea"/>
                <a:cs typeface="+mn-cs"/>
              </a:defRPr>
            </a:pPr>
            <a:r>
              <a:rPr lang="zh-CN" altLang="en-US" sz="1050" dirty="0">
                <a:solidFill>
                  <a:schemeClr val="bg1"/>
                </a:solidFill>
                <a:latin typeface="+mn-ea"/>
                <a:ea typeface="+mn-ea"/>
              </a:rPr>
              <a:t>总收入：</a:t>
            </a:r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$943272.07</a:t>
            </a:r>
          </a:p>
          <a:p>
            <a:pPr algn="r" rtl="0">
              <a:defRPr sz="1400" b="0" i="0" u="none" strike="noStrike" kern="1200" baseline="0">
                <a:solidFill>
                  <a:srgbClr val="484849"/>
                </a:solidFill>
                <a:latin typeface="+mj-ea"/>
                <a:ea typeface="+mj-ea"/>
                <a:cs typeface="+mn-cs"/>
              </a:defRPr>
            </a:pPr>
            <a:r>
              <a:rPr lang="zh-CN" altLang="en-US" sz="1050" dirty="0">
                <a:solidFill>
                  <a:schemeClr val="bg1"/>
                </a:solidFill>
                <a:latin typeface="+mn-ea"/>
                <a:ea typeface="+mn-ea"/>
              </a:rPr>
              <a:t>环比上涨</a:t>
            </a:r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30%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5C721B4-085D-3348-3F9E-ABB6336D1350}"/>
              </a:ext>
            </a:extLst>
          </p:cNvPr>
          <p:cNvSpPr txBox="1"/>
          <p:nvPr/>
        </p:nvSpPr>
        <p:spPr>
          <a:xfrm>
            <a:off x="4973826" y="2030212"/>
            <a:ext cx="20685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defRPr sz="1400" b="0" i="0" u="none" strike="noStrike" kern="1200" baseline="0">
                <a:solidFill>
                  <a:srgbClr val="484849"/>
                </a:solidFill>
                <a:latin typeface="+mj-ea"/>
                <a:ea typeface="+mj-ea"/>
                <a:cs typeface="+mn-cs"/>
              </a:defRPr>
            </a:pPr>
            <a:r>
              <a:rPr lang="zh-CN" altLang="en-US" sz="1050" dirty="0">
                <a:solidFill>
                  <a:srgbClr val="C79A71">
                    <a:alpha val="70000"/>
                  </a:srgbClr>
                </a:solidFill>
                <a:latin typeface="+mn-ea"/>
                <a:ea typeface="+mn-ea"/>
              </a:rPr>
              <a:t>总支出：</a:t>
            </a:r>
            <a:r>
              <a:rPr lang="en-US" altLang="zh-CN" sz="1400" dirty="0">
                <a:solidFill>
                  <a:srgbClr val="C79A71">
                    <a:alpha val="70000"/>
                  </a:srgbClr>
                </a:solidFill>
                <a:latin typeface="Impact" panose="020B0806030902050204" pitchFamily="34" charset="0"/>
                <a:ea typeface="+mj-ea"/>
              </a:rPr>
              <a:t>$322518.72</a:t>
            </a:r>
          </a:p>
          <a:p>
            <a:pPr algn="r" rtl="0">
              <a:defRPr sz="1400" b="0" i="0" u="none" strike="noStrike" kern="1200" baseline="0">
                <a:solidFill>
                  <a:srgbClr val="484849"/>
                </a:solidFill>
                <a:latin typeface="+mj-ea"/>
                <a:ea typeface="+mj-ea"/>
                <a:cs typeface="+mn-cs"/>
              </a:defRPr>
            </a:pPr>
            <a:r>
              <a:rPr lang="zh-CN" altLang="en-US" sz="1050" dirty="0">
                <a:solidFill>
                  <a:srgbClr val="C79A71">
                    <a:alpha val="70000"/>
                  </a:srgbClr>
                </a:solidFill>
                <a:latin typeface="+mn-ea"/>
                <a:ea typeface="+mn-ea"/>
              </a:rPr>
              <a:t>环比下降</a:t>
            </a:r>
            <a:r>
              <a:rPr lang="en-US" altLang="zh-CN" sz="1400" dirty="0">
                <a:solidFill>
                  <a:srgbClr val="C79A71">
                    <a:alpha val="70000"/>
                  </a:srgbClr>
                </a:solidFill>
                <a:latin typeface="Impact" panose="020B0806030902050204" pitchFamily="34" charset="0"/>
                <a:ea typeface="+mj-ea"/>
              </a:rPr>
              <a:t>3.5%</a:t>
            </a:r>
          </a:p>
        </p:txBody>
      </p:sp>
      <p:sp>
        <p:nvSpPr>
          <p:cNvPr id="19" name="箭头: 上 18">
            <a:extLst>
              <a:ext uri="{FF2B5EF4-FFF2-40B4-BE49-F238E27FC236}">
                <a16:creationId xmlns:a16="http://schemas.microsoft.com/office/drawing/2014/main" id="{B64A9F40-F3E9-5342-0C56-CFCB49410429}"/>
              </a:ext>
            </a:extLst>
          </p:cNvPr>
          <p:cNvSpPr/>
          <p:nvPr/>
        </p:nvSpPr>
        <p:spPr bwMode="auto">
          <a:xfrm>
            <a:off x="3524256" y="2103762"/>
            <a:ext cx="236405" cy="345343"/>
          </a:xfrm>
          <a:prstGeom prst="upArrow">
            <a:avLst>
              <a:gd name="adj1" fmla="val 100000"/>
              <a:gd name="adj2" fmla="val 146081"/>
            </a:avLst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C79A7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" name="箭头: 上 19">
            <a:extLst>
              <a:ext uri="{FF2B5EF4-FFF2-40B4-BE49-F238E27FC236}">
                <a16:creationId xmlns:a16="http://schemas.microsoft.com/office/drawing/2014/main" id="{F04EF221-E041-AFF7-DD7E-D350F7D0389F}"/>
              </a:ext>
            </a:extLst>
          </p:cNvPr>
          <p:cNvSpPr/>
          <p:nvPr/>
        </p:nvSpPr>
        <p:spPr bwMode="auto">
          <a:xfrm rot="10800000">
            <a:off x="7024156" y="2103762"/>
            <a:ext cx="236405" cy="345343"/>
          </a:xfrm>
          <a:prstGeom prst="upArrow">
            <a:avLst>
              <a:gd name="adj1" fmla="val 100000"/>
              <a:gd name="adj2" fmla="val 146081"/>
            </a:avLst>
          </a:prstGeom>
          <a:solidFill>
            <a:srgbClr val="C79A71">
              <a:alpha val="7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rgbClr val="C79A7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23" name="图表 22">
            <a:extLst>
              <a:ext uri="{FF2B5EF4-FFF2-40B4-BE49-F238E27FC236}">
                <a16:creationId xmlns:a16="http://schemas.microsoft.com/office/drawing/2014/main" id="{55397DED-F922-080E-AD2E-981B2F86B0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21923293"/>
              </p:ext>
            </p:extLst>
          </p:nvPr>
        </p:nvGraphicFramePr>
        <p:xfrm>
          <a:off x="7414413" y="1784645"/>
          <a:ext cx="1208803" cy="2726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4" name="文本框 23">
            <a:extLst>
              <a:ext uri="{FF2B5EF4-FFF2-40B4-BE49-F238E27FC236}">
                <a16:creationId xmlns:a16="http://schemas.microsoft.com/office/drawing/2014/main" id="{FE3D9E35-FEC4-F654-2326-4D3C9203FD87}"/>
              </a:ext>
            </a:extLst>
          </p:cNvPr>
          <p:cNvSpPr txBox="1"/>
          <p:nvPr/>
        </p:nvSpPr>
        <p:spPr>
          <a:xfrm>
            <a:off x="7534124" y="2106810"/>
            <a:ext cx="939227" cy="384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rtl="0">
              <a:defRPr sz="1400" b="0" i="0" u="none" strike="noStrike" kern="1200" baseline="0">
                <a:solidFill>
                  <a:srgbClr val="484849"/>
                </a:solidFill>
                <a:latin typeface="+mj-ea"/>
                <a:ea typeface="+mj-ea"/>
                <a:cs typeface="+mn-cs"/>
              </a:defRPr>
            </a:pPr>
            <a:r>
              <a:rPr lang="zh-CN" altLang="en-US" sz="1050" dirty="0">
                <a:solidFill>
                  <a:schemeClr val="bg1"/>
                </a:solidFill>
                <a:latin typeface="+mn-ea"/>
                <a:ea typeface="+mn-ea"/>
              </a:rPr>
              <a:t>毛利润</a:t>
            </a:r>
            <a:r>
              <a:rPr lang="en-US" altLang="zh-CN" sz="1400" dirty="0">
                <a:solidFill>
                  <a:schemeClr val="bg1"/>
                </a:solidFill>
                <a:latin typeface="Impact" panose="020B0806030902050204" pitchFamily="34" charset="0"/>
                <a:ea typeface="+mj-ea"/>
              </a:rPr>
              <a:t>$620753.35</a:t>
            </a:r>
          </a:p>
        </p:txBody>
      </p:sp>
      <p:sp>
        <p:nvSpPr>
          <p:cNvPr id="27" name="标题 1">
            <a:extLst>
              <a:ext uri="{FF2B5EF4-FFF2-40B4-BE49-F238E27FC236}">
                <a16:creationId xmlns:a16="http://schemas.microsoft.com/office/drawing/2014/main" id="{E7AAB129-262C-DF40-A423-E6D86DED3026}"/>
              </a:ext>
            </a:extLst>
          </p:cNvPr>
          <p:cNvSpPr txBox="1">
            <a:spLocks/>
          </p:cNvSpPr>
          <p:nvPr/>
        </p:nvSpPr>
        <p:spPr>
          <a:xfrm>
            <a:off x="642473" y="1142390"/>
            <a:ext cx="1262311" cy="425053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r>
              <a:rPr lang="zh-CN" altLang="en-US" sz="1050" spc="225" dirty="0">
                <a:solidFill>
                  <a:schemeClr val="bg1">
                    <a:alpha val="70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rPr>
              <a:t>退货量</a:t>
            </a:r>
            <a:endParaRPr lang="en-US" altLang="zh-CN" sz="1050" spc="225" dirty="0">
              <a:solidFill>
                <a:schemeClr val="bg1">
                  <a:alpha val="70000"/>
                </a:schemeClr>
              </a:solidFill>
              <a:effectLst/>
              <a:latin typeface="+mn-ea"/>
              <a:ea typeface="+mn-ea"/>
              <a:cs typeface="+mn-ea"/>
              <a:sym typeface="+mn-lt"/>
            </a:endParaRPr>
          </a:p>
          <a:p>
            <a:r>
              <a:rPr lang="en-US" altLang="zh-CN" sz="1400" spc="225" dirty="0">
                <a:solidFill>
                  <a:schemeClr val="bg1">
                    <a:alpha val="70000"/>
                  </a:schemeClr>
                </a:solidFill>
                <a:effectLst/>
                <a:latin typeface="Impact" panose="020B0806030902050204" pitchFamily="34" charset="0"/>
                <a:ea typeface="+mn-ea"/>
                <a:cs typeface="+mn-ea"/>
                <a:sym typeface="+mn-lt"/>
              </a:rPr>
              <a:t>245</a:t>
            </a:r>
            <a:r>
              <a:rPr lang="zh-CN" altLang="en-US" sz="1050" spc="225" dirty="0">
                <a:solidFill>
                  <a:schemeClr val="bg1">
                    <a:alpha val="70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rPr>
              <a:t>单</a:t>
            </a:r>
          </a:p>
        </p:txBody>
      </p:sp>
      <p:sp>
        <p:nvSpPr>
          <p:cNvPr id="28" name="标题 1">
            <a:extLst>
              <a:ext uri="{FF2B5EF4-FFF2-40B4-BE49-F238E27FC236}">
                <a16:creationId xmlns:a16="http://schemas.microsoft.com/office/drawing/2014/main" id="{D45C0253-DAC1-1D69-112E-7FFDEA9E6DBB}"/>
              </a:ext>
            </a:extLst>
          </p:cNvPr>
          <p:cNvSpPr txBox="1">
            <a:spLocks/>
          </p:cNvSpPr>
          <p:nvPr/>
        </p:nvSpPr>
        <p:spPr>
          <a:xfrm>
            <a:off x="2291659" y="1142390"/>
            <a:ext cx="1262311" cy="425053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r>
              <a:rPr lang="zh-CN" altLang="en-US" sz="1050" spc="225" dirty="0">
                <a:solidFill>
                  <a:schemeClr val="bg1">
                    <a:alpha val="70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rPr>
              <a:t>退款金额</a:t>
            </a:r>
            <a:endParaRPr lang="en-US" altLang="zh-CN" sz="1050" spc="225" dirty="0">
              <a:solidFill>
                <a:schemeClr val="bg1">
                  <a:alpha val="70000"/>
                </a:schemeClr>
              </a:solidFill>
              <a:effectLst/>
              <a:latin typeface="+mn-ea"/>
              <a:ea typeface="+mn-ea"/>
              <a:cs typeface="+mn-ea"/>
              <a:sym typeface="+mn-lt"/>
            </a:endParaRPr>
          </a:p>
          <a:p>
            <a:r>
              <a:rPr lang="en-US" altLang="zh-CN" sz="1400" spc="225" dirty="0">
                <a:solidFill>
                  <a:schemeClr val="bg1">
                    <a:alpha val="70000"/>
                  </a:schemeClr>
                </a:solidFill>
                <a:effectLst/>
                <a:latin typeface="Impact" panose="020B0806030902050204" pitchFamily="34" charset="0"/>
                <a:ea typeface="+mn-ea"/>
                <a:cs typeface="+mn-ea"/>
                <a:sym typeface="+mn-lt"/>
              </a:rPr>
              <a:t>$-36547.21</a:t>
            </a:r>
            <a:endParaRPr lang="zh-CN" altLang="en-US" sz="1400" spc="225" dirty="0">
              <a:solidFill>
                <a:schemeClr val="bg1">
                  <a:alpha val="70000"/>
                </a:schemeClr>
              </a:solidFill>
              <a:effectLst/>
              <a:latin typeface="Impact" panose="020B080603090205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29" name="标题 1">
            <a:extLst>
              <a:ext uri="{FF2B5EF4-FFF2-40B4-BE49-F238E27FC236}">
                <a16:creationId xmlns:a16="http://schemas.microsoft.com/office/drawing/2014/main" id="{A43E297D-7328-F28C-A656-6A0D2D05D3BD}"/>
              </a:ext>
            </a:extLst>
          </p:cNvPr>
          <p:cNvSpPr txBox="1">
            <a:spLocks/>
          </p:cNvSpPr>
          <p:nvPr/>
        </p:nvSpPr>
        <p:spPr>
          <a:xfrm>
            <a:off x="3940845" y="1142390"/>
            <a:ext cx="1262311" cy="425053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r>
              <a:rPr lang="en-US" altLang="zh-CN" sz="1050" spc="225" dirty="0">
                <a:solidFill>
                  <a:schemeClr val="bg1">
                    <a:alpha val="70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rPr>
              <a:t>FBA</a:t>
            </a:r>
            <a:r>
              <a:rPr lang="zh-CN" altLang="en-US" sz="1050" spc="225" dirty="0">
                <a:solidFill>
                  <a:schemeClr val="bg1">
                    <a:alpha val="70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rPr>
              <a:t>订单缺陷率</a:t>
            </a:r>
            <a:endParaRPr lang="en-US" altLang="zh-CN" sz="1050" spc="225" dirty="0">
              <a:solidFill>
                <a:schemeClr val="bg1">
                  <a:alpha val="70000"/>
                </a:schemeClr>
              </a:solidFill>
              <a:effectLst/>
              <a:latin typeface="+mn-ea"/>
              <a:ea typeface="+mn-ea"/>
              <a:cs typeface="+mn-ea"/>
              <a:sym typeface="+mn-lt"/>
            </a:endParaRPr>
          </a:p>
          <a:p>
            <a:r>
              <a:rPr lang="en-US" altLang="zh-CN" sz="1400" spc="225" dirty="0">
                <a:solidFill>
                  <a:schemeClr val="bg1">
                    <a:alpha val="70000"/>
                  </a:schemeClr>
                </a:solidFill>
                <a:effectLst/>
                <a:latin typeface="Impact" panose="020B0806030902050204" pitchFamily="34" charset="0"/>
                <a:ea typeface="+mn-ea"/>
                <a:cs typeface="+mn-ea"/>
                <a:sym typeface="+mn-lt"/>
              </a:rPr>
              <a:t>0.21%</a:t>
            </a:r>
            <a:endParaRPr lang="zh-CN" altLang="en-US" sz="1400" spc="225" dirty="0">
              <a:solidFill>
                <a:schemeClr val="bg1">
                  <a:alpha val="70000"/>
                </a:schemeClr>
              </a:solidFill>
              <a:effectLst/>
              <a:latin typeface="Impact" panose="020B080603090205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30" name="标题 1">
            <a:extLst>
              <a:ext uri="{FF2B5EF4-FFF2-40B4-BE49-F238E27FC236}">
                <a16:creationId xmlns:a16="http://schemas.microsoft.com/office/drawing/2014/main" id="{4A3F52A9-7CBD-1343-8B88-2CE9816B3FF7}"/>
              </a:ext>
            </a:extLst>
          </p:cNvPr>
          <p:cNvSpPr txBox="1">
            <a:spLocks/>
          </p:cNvSpPr>
          <p:nvPr/>
        </p:nvSpPr>
        <p:spPr>
          <a:xfrm>
            <a:off x="5590031" y="1142390"/>
            <a:ext cx="1262311" cy="425053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r>
              <a:rPr lang="zh-CN" altLang="en-US" sz="1050" spc="225" dirty="0">
                <a:solidFill>
                  <a:schemeClr val="bg1">
                    <a:alpha val="70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rPr>
              <a:t>迟发率</a:t>
            </a:r>
            <a:endParaRPr lang="en-US" altLang="zh-CN" sz="1050" spc="225" dirty="0">
              <a:solidFill>
                <a:schemeClr val="bg1">
                  <a:alpha val="70000"/>
                </a:schemeClr>
              </a:solidFill>
              <a:effectLst/>
              <a:latin typeface="+mn-ea"/>
              <a:ea typeface="+mn-ea"/>
              <a:cs typeface="+mn-ea"/>
              <a:sym typeface="+mn-lt"/>
            </a:endParaRPr>
          </a:p>
          <a:p>
            <a:r>
              <a:rPr lang="en-US" altLang="zh-CN" sz="1400" spc="225" dirty="0">
                <a:solidFill>
                  <a:schemeClr val="bg1">
                    <a:alpha val="70000"/>
                  </a:schemeClr>
                </a:solidFill>
                <a:effectLst/>
                <a:latin typeface="Impact" panose="020B0806030902050204" pitchFamily="34" charset="0"/>
                <a:ea typeface="+mn-ea"/>
                <a:cs typeface="+mn-ea"/>
                <a:sym typeface="+mn-lt"/>
              </a:rPr>
              <a:t>1.35%</a:t>
            </a:r>
            <a:endParaRPr lang="zh-CN" altLang="en-US" sz="1400" spc="225" dirty="0">
              <a:solidFill>
                <a:schemeClr val="bg1">
                  <a:alpha val="70000"/>
                </a:schemeClr>
              </a:solidFill>
              <a:effectLst/>
              <a:latin typeface="Impact" panose="020B080603090205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31" name="标题 1">
            <a:extLst>
              <a:ext uri="{FF2B5EF4-FFF2-40B4-BE49-F238E27FC236}">
                <a16:creationId xmlns:a16="http://schemas.microsoft.com/office/drawing/2014/main" id="{F173424F-F80D-CCEB-1E09-469B76B3FD2D}"/>
              </a:ext>
            </a:extLst>
          </p:cNvPr>
          <p:cNvSpPr txBox="1">
            <a:spLocks/>
          </p:cNvSpPr>
          <p:nvPr/>
        </p:nvSpPr>
        <p:spPr>
          <a:xfrm>
            <a:off x="7239216" y="1142390"/>
            <a:ext cx="1262311" cy="425053"/>
          </a:xfrm>
          <a:prstGeom prst="rect">
            <a:avLst/>
          </a:prstGeom>
          <a:effectLst/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r>
              <a:rPr lang="zh-CN" altLang="en-US" sz="1050" spc="225" dirty="0">
                <a:solidFill>
                  <a:schemeClr val="bg1">
                    <a:alpha val="70000"/>
                  </a:schemeClr>
                </a:solidFill>
                <a:effectLst/>
                <a:latin typeface="+mn-ea"/>
                <a:ea typeface="+mn-ea"/>
                <a:cs typeface="+mn-ea"/>
                <a:sym typeface="+mn-lt"/>
              </a:rPr>
              <a:t>发票缺陷率</a:t>
            </a:r>
            <a:endParaRPr lang="en-US" altLang="zh-CN" sz="1050" spc="225" dirty="0">
              <a:solidFill>
                <a:schemeClr val="bg1">
                  <a:alpha val="70000"/>
                </a:schemeClr>
              </a:solidFill>
              <a:effectLst/>
              <a:latin typeface="+mn-ea"/>
              <a:ea typeface="+mn-ea"/>
              <a:cs typeface="+mn-ea"/>
              <a:sym typeface="+mn-lt"/>
            </a:endParaRPr>
          </a:p>
          <a:p>
            <a:r>
              <a:rPr lang="en-US" altLang="zh-CN" sz="1400" spc="225" dirty="0">
                <a:solidFill>
                  <a:schemeClr val="bg1">
                    <a:alpha val="70000"/>
                  </a:schemeClr>
                </a:solidFill>
                <a:effectLst/>
                <a:latin typeface="Impact" panose="020B0806030902050204" pitchFamily="34" charset="0"/>
                <a:ea typeface="+mn-ea"/>
                <a:cs typeface="+mn-ea"/>
                <a:sym typeface="+mn-lt"/>
              </a:rPr>
              <a:t>1.55%</a:t>
            </a:r>
            <a:endParaRPr lang="zh-CN" altLang="en-US" sz="1400" spc="225" dirty="0">
              <a:solidFill>
                <a:schemeClr val="bg1">
                  <a:alpha val="70000"/>
                </a:schemeClr>
              </a:solidFill>
              <a:effectLst/>
              <a:latin typeface="Impact" panose="020B0806030902050204" pitchFamily="34" charset="0"/>
              <a:ea typeface="+mn-ea"/>
              <a:cs typeface="+mn-ea"/>
              <a:sym typeface="+mn-lt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4C13575-B113-3332-96DC-7B656F2491E5}"/>
              </a:ext>
            </a:extLst>
          </p:cNvPr>
          <p:cNvCxnSpPr>
            <a:cxnSpLocks/>
          </p:cNvCxnSpPr>
          <p:nvPr/>
        </p:nvCxnSpPr>
        <p:spPr>
          <a:xfrm>
            <a:off x="450766" y="838200"/>
            <a:ext cx="8172450" cy="0"/>
          </a:xfrm>
          <a:prstGeom prst="line">
            <a:avLst/>
          </a:prstGeom>
          <a:ln>
            <a:solidFill>
              <a:srgbClr val="C79A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1EB1140C-A17D-1640-C43B-06F894381C10}"/>
              </a:ext>
            </a:extLst>
          </p:cNvPr>
          <p:cNvSpPr/>
          <p:nvPr/>
        </p:nvSpPr>
        <p:spPr>
          <a:xfrm>
            <a:off x="6932733" y="570068"/>
            <a:ext cx="544635" cy="173117"/>
          </a:xfrm>
          <a:prstGeom prst="roundRect">
            <a:avLst>
              <a:gd name="adj" fmla="val 50000"/>
            </a:avLst>
          </a:prstGeom>
          <a:noFill/>
          <a:ln w="6350">
            <a:solidFill>
              <a:srgbClr val="C79A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800">
                <a:solidFill>
                  <a:srgbClr val="C79A71"/>
                </a:solidFill>
              </a:rPr>
              <a:t>工作回顾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2801ADCB-9D58-CC00-7CC9-37536BA55377}"/>
              </a:ext>
            </a:extLst>
          </p:cNvPr>
          <p:cNvSpPr/>
          <p:nvPr/>
        </p:nvSpPr>
        <p:spPr>
          <a:xfrm>
            <a:off x="7524016" y="570068"/>
            <a:ext cx="544635" cy="173117"/>
          </a:xfrm>
          <a:prstGeom prst="roundRect">
            <a:avLst>
              <a:gd name="adj" fmla="val 50000"/>
            </a:avLst>
          </a:prstGeom>
          <a:noFill/>
          <a:ln w="6350">
            <a:solidFill>
              <a:srgbClr val="C79A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800">
                <a:solidFill>
                  <a:schemeClr val="bg1"/>
                </a:solidFill>
              </a:rPr>
              <a:t>业绩展示</a:t>
            </a: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045E2E46-46AD-DDED-FBB7-909CC3ED35EE}"/>
              </a:ext>
            </a:extLst>
          </p:cNvPr>
          <p:cNvSpPr/>
          <p:nvPr/>
        </p:nvSpPr>
        <p:spPr>
          <a:xfrm>
            <a:off x="8115299" y="570068"/>
            <a:ext cx="544635" cy="173117"/>
          </a:xfrm>
          <a:prstGeom prst="roundRect">
            <a:avLst>
              <a:gd name="adj" fmla="val 50000"/>
            </a:avLst>
          </a:prstGeom>
          <a:noFill/>
          <a:ln w="6350">
            <a:solidFill>
              <a:srgbClr val="C79A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800">
                <a:solidFill>
                  <a:srgbClr val="C79A71"/>
                </a:solidFill>
              </a:rPr>
              <a:t>未来展望</a:t>
            </a:r>
          </a:p>
        </p:txBody>
      </p:sp>
    </p:spTree>
    <p:extLst>
      <p:ext uri="{BB962C8B-B14F-4D97-AF65-F5344CB8AC3E}">
        <p14:creationId xmlns:p14="http://schemas.microsoft.com/office/powerpoint/2010/main" val="123137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222"/>
    </mc:Choice>
    <mc:Fallback xmlns="">
      <p:transition advTm="9222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E848DAE0-7AE3-7391-054D-66A7362819DA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640" r="5768"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55" name="TextBox 54"/>
          <p:cNvSpPr txBox="1"/>
          <p:nvPr/>
        </p:nvSpPr>
        <p:spPr>
          <a:xfrm>
            <a:off x="468313" y="402321"/>
            <a:ext cx="3289374" cy="3692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399" b="1" dirty="0">
                <a:solidFill>
                  <a:srgbClr val="C79A71"/>
                </a:solidFill>
                <a:latin typeface="+mj-ea"/>
                <a:ea typeface="+mj-ea"/>
              </a:rPr>
              <a:t>运营突围的四条路径</a:t>
            </a:r>
          </a:p>
        </p:txBody>
      </p:sp>
      <p:graphicFrame>
        <p:nvGraphicFramePr>
          <p:cNvPr id="23" name="表格 23">
            <a:extLst>
              <a:ext uri="{FF2B5EF4-FFF2-40B4-BE49-F238E27FC236}">
                <a16:creationId xmlns:a16="http://schemas.microsoft.com/office/drawing/2014/main" id="{9849C0CF-DF1B-513F-2568-62007DDCB8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084771"/>
              </p:ext>
            </p:extLst>
          </p:nvPr>
        </p:nvGraphicFramePr>
        <p:xfrm>
          <a:off x="468313" y="1073594"/>
          <a:ext cx="8172452" cy="3523805"/>
        </p:xfrm>
        <a:graphic>
          <a:graphicData uri="http://schemas.openxmlformats.org/drawingml/2006/table">
            <a:tbl>
              <a:tblPr firstRow="1" bandRow="1">
                <a:effectLst>
                  <a:outerShdw blurRad="88900" dist="177800" dir="5400000" sx="97000" sy="97000" algn="t" rotWithShape="0">
                    <a:schemeClr val="bg2">
                      <a:lumMod val="90000"/>
                      <a:alpha val="30000"/>
                    </a:schemeClr>
                  </a:outerShdw>
                </a:effectLst>
                <a:tableStyleId>{9D7B26C5-4107-4FEC-AEDC-1716B250A1EF}</a:tableStyleId>
              </a:tblPr>
              <a:tblGrid>
                <a:gridCol w="2043113">
                  <a:extLst>
                    <a:ext uri="{9D8B030D-6E8A-4147-A177-3AD203B41FA5}">
                      <a16:colId xmlns:a16="http://schemas.microsoft.com/office/drawing/2014/main" val="37812884"/>
                    </a:ext>
                  </a:extLst>
                </a:gridCol>
                <a:gridCol w="2043113">
                  <a:extLst>
                    <a:ext uri="{9D8B030D-6E8A-4147-A177-3AD203B41FA5}">
                      <a16:colId xmlns:a16="http://schemas.microsoft.com/office/drawing/2014/main" val="2553122458"/>
                    </a:ext>
                  </a:extLst>
                </a:gridCol>
                <a:gridCol w="2043113">
                  <a:extLst>
                    <a:ext uri="{9D8B030D-6E8A-4147-A177-3AD203B41FA5}">
                      <a16:colId xmlns:a16="http://schemas.microsoft.com/office/drawing/2014/main" val="2942940957"/>
                    </a:ext>
                  </a:extLst>
                </a:gridCol>
                <a:gridCol w="2043113">
                  <a:extLst>
                    <a:ext uri="{9D8B030D-6E8A-4147-A177-3AD203B41FA5}">
                      <a16:colId xmlns:a16="http://schemas.microsoft.com/office/drawing/2014/main" val="2011975319"/>
                    </a:ext>
                  </a:extLst>
                </a:gridCol>
              </a:tblGrid>
              <a:tr h="672027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050" b="0" dirty="0">
                          <a:solidFill>
                            <a:srgbClr val="C79A71"/>
                          </a:solidFill>
                          <a:latin typeface="+mj-ea"/>
                          <a:ea typeface="+mj-ea"/>
                        </a:rPr>
                        <a:t>成本路径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C79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050" b="0" dirty="0">
                          <a:solidFill>
                            <a:srgbClr val="C79A71"/>
                          </a:solidFill>
                          <a:latin typeface="+mj-ea"/>
                          <a:ea typeface="+mj-ea"/>
                        </a:rPr>
                        <a:t>格调路径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C79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dirty="0">
                          <a:solidFill>
                            <a:srgbClr val="C79A71"/>
                          </a:solidFill>
                          <a:latin typeface="+mj-ea"/>
                          <a:ea typeface="+mj-ea"/>
                        </a:rPr>
                        <a:t>潮流路径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C79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050" b="0" dirty="0">
                          <a:solidFill>
                            <a:srgbClr val="C79A71"/>
                          </a:solidFill>
                          <a:latin typeface="+mj-ea"/>
                          <a:ea typeface="+mj-ea"/>
                        </a:rPr>
                        <a:t>性能路径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C79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7015294"/>
                  </a:ext>
                </a:extLst>
              </a:tr>
              <a:tr h="334429"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050" b="0" dirty="0">
                          <a:solidFill>
                            <a:srgbClr val="C79A71"/>
                          </a:solidFill>
                        </a:rPr>
                        <a:t>成本驱动</a:t>
                      </a: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050" b="0" dirty="0">
                          <a:solidFill>
                            <a:srgbClr val="C79A71"/>
                          </a:solidFill>
                        </a:rPr>
                        <a:t>消费区间</a:t>
                      </a: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dirty="0">
                          <a:solidFill>
                            <a:srgbClr val="C79A71"/>
                          </a:solidFill>
                        </a:rPr>
                        <a:t>消费区间</a:t>
                      </a: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050" b="0" dirty="0">
                          <a:solidFill>
                            <a:srgbClr val="C79A71"/>
                          </a:solidFill>
                        </a:rPr>
                        <a:t>价格匹配</a:t>
                      </a:r>
                    </a:p>
                  </a:txBody>
                  <a:tcPr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1450282"/>
                  </a:ext>
                </a:extLst>
              </a:tr>
              <a:tr h="262777"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050" b="0" dirty="0">
                          <a:solidFill>
                            <a:srgbClr val="C79A71"/>
                          </a:solidFill>
                        </a:rPr>
                        <a:t>主流设计</a:t>
                      </a:r>
                    </a:p>
                  </a:txBody>
                  <a:tcPr anchor="ctr"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050" b="0" dirty="0">
                          <a:solidFill>
                            <a:srgbClr val="C79A71"/>
                          </a:solidFill>
                        </a:rPr>
                        <a:t>设计突围</a:t>
                      </a:r>
                    </a:p>
                  </a:txBody>
                  <a:tcPr anchor="ctr"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dirty="0">
                          <a:solidFill>
                            <a:srgbClr val="C79A71"/>
                          </a:solidFill>
                        </a:rPr>
                        <a:t>设计差异</a:t>
                      </a:r>
                    </a:p>
                  </a:txBody>
                  <a:tcPr anchor="ctr"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050" b="0" dirty="0">
                          <a:solidFill>
                            <a:srgbClr val="C79A71"/>
                          </a:solidFill>
                        </a:rPr>
                        <a:t>主流设计</a:t>
                      </a:r>
                    </a:p>
                  </a:txBody>
                  <a:tcPr anchor="ctr"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3508178"/>
                  </a:ext>
                </a:extLst>
              </a:tr>
              <a:tr h="262777"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050" b="0" dirty="0">
                          <a:solidFill>
                            <a:srgbClr val="C79A71"/>
                          </a:solidFill>
                        </a:rPr>
                        <a:t>以理性价值为主</a:t>
                      </a:r>
                    </a:p>
                  </a:txBody>
                  <a:tcPr anchor="ctr"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050" b="0" dirty="0">
                          <a:solidFill>
                            <a:srgbClr val="C79A71"/>
                          </a:solidFill>
                        </a:rPr>
                        <a:t>价值匹配</a:t>
                      </a:r>
                    </a:p>
                  </a:txBody>
                  <a:tcPr anchor="ctr"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dirty="0">
                          <a:solidFill>
                            <a:srgbClr val="C79A71"/>
                          </a:solidFill>
                        </a:rPr>
                        <a:t>以感性为主</a:t>
                      </a:r>
                    </a:p>
                  </a:txBody>
                  <a:tcPr anchor="ctr"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050" b="0" dirty="0">
                          <a:solidFill>
                            <a:srgbClr val="C79A71"/>
                          </a:solidFill>
                        </a:rPr>
                        <a:t>以理性价值为主</a:t>
                      </a:r>
                    </a:p>
                  </a:txBody>
                  <a:tcPr anchor="ctr"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9506309"/>
                  </a:ext>
                </a:extLst>
              </a:tr>
              <a:tr h="1991795">
                <a:tc>
                  <a:txBody>
                    <a:bodyPr/>
                    <a:lstStyle/>
                    <a:p>
                      <a:pPr marL="171450" marR="0" lvl="0" indent="-171450" algn="just" defTabSz="685526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zh-CN" altLang="en-US" sz="1050" dirty="0">
                          <a:solidFill>
                            <a:srgbClr val="C79A71"/>
                          </a:solidFill>
                          <a:latin typeface="+mn-ea"/>
                          <a:ea typeface="+mn-ea"/>
                        </a:rPr>
                        <a:t>要首先保障产品的性价比，在平价的基础上，做好性能和外观。成本导向是第一要素，苛求性能和设计是不允许的。</a:t>
                      </a:r>
                      <a:endParaRPr lang="en-US" altLang="zh-CN" sz="1050" dirty="0">
                        <a:solidFill>
                          <a:srgbClr val="C79A71"/>
                        </a:solidFill>
                        <a:latin typeface="+mn-ea"/>
                        <a:ea typeface="+mn-ea"/>
                      </a:endParaRPr>
                    </a:p>
                    <a:p>
                      <a:pPr marL="171450" marR="0" lvl="0" indent="-171450" algn="just" defTabSz="685526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zh-CN" altLang="en-US" sz="105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不适合公司平台的定位标准，调性不符。</a:t>
                      </a:r>
                      <a:endParaRPr lang="zh-CN" altLang="en-US" sz="105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C79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685526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zh-CN" altLang="en-US" sz="1050" kern="1200" dirty="0">
                          <a:solidFill>
                            <a:srgbClr val="C79A71"/>
                          </a:solidFill>
                          <a:latin typeface="+mn-ea"/>
                          <a:ea typeface="+mn-ea"/>
                          <a:cs typeface="+mn-cs"/>
                        </a:rPr>
                        <a:t>首要保障的是产品设计。耳机本身是一个具备佩戴装饰属性的产品，外观颜值就是差异价值。格调类的产品，设计风范是最高追求，但</a:t>
                      </a:r>
                      <a:r>
                        <a:rPr lang="zh-CN" altLang="en-US" sz="1050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平台用户大多为资深数码用户，仅靠设计难以触达。</a:t>
                      </a:r>
                    </a:p>
                  </a:txBody>
                  <a:tcPr anchor="ctr">
                    <a:lnB w="12700" cap="flat" cmpd="sng" algn="ctr">
                      <a:solidFill>
                        <a:srgbClr val="C79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85526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50" kern="1200" dirty="0">
                          <a:solidFill>
                            <a:srgbClr val="C79A71"/>
                          </a:solidFill>
                          <a:latin typeface="+mn-ea"/>
                          <a:ea typeface="+mn-ea"/>
                          <a:cs typeface="+mn-cs"/>
                        </a:rPr>
                        <a:t>需要设计和感性价值并重。既要是颜值派，也要是实力派。</a:t>
                      </a:r>
                      <a:r>
                        <a:rPr lang="en-US" altLang="zh-CN" sz="1050" kern="1200" dirty="0">
                          <a:solidFill>
                            <a:srgbClr val="C79A71"/>
                          </a:solidFill>
                          <a:latin typeface="+mn-ea"/>
                          <a:ea typeface="+mn-ea"/>
                          <a:cs typeface="+mn-cs"/>
                        </a:rPr>
                        <a:t>Beats</a:t>
                      </a:r>
                      <a:r>
                        <a:rPr lang="zh-CN" altLang="en-US" sz="1050" kern="1200" dirty="0">
                          <a:solidFill>
                            <a:srgbClr val="C79A71"/>
                          </a:solidFill>
                          <a:latin typeface="+mn-ea"/>
                          <a:ea typeface="+mn-ea"/>
                          <a:cs typeface="+mn-cs"/>
                        </a:rPr>
                        <a:t>虽然早期被诟病音质，但被苹果收购后，整体体验还是过硬的。与平台用户需求高度重合，适合作为主要突围方向。</a:t>
                      </a:r>
                    </a:p>
                  </a:txBody>
                  <a:tcPr anchor="ctr">
                    <a:lnB w="12700" cap="flat" cmpd="sng" algn="ctr">
                      <a:solidFill>
                        <a:srgbClr val="C79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685526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zh-CN" altLang="en-US" sz="1050" kern="1200" dirty="0">
                          <a:solidFill>
                            <a:srgbClr val="C79A71"/>
                          </a:solidFill>
                          <a:latin typeface="+mn-ea"/>
                          <a:ea typeface="+mn-ea"/>
                          <a:cs typeface="+mn-cs"/>
                        </a:rPr>
                        <a:t>必须以理性价值为突破点。</a:t>
                      </a:r>
                      <a:endParaRPr lang="en-US" altLang="zh-CN" sz="1050" kern="1200" dirty="0">
                        <a:solidFill>
                          <a:srgbClr val="C79A7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171450" marR="0" lvl="0" indent="-171450" algn="just" defTabSz="685526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zh-CN" altLang="en-US" sz="1050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没有极致功能、创新体验，这条路走不通。</a:t>
                      </a:r>
                    </a:p>
                  </a:txBody>
                  <a:tcPr anchor="ctr">
                    <a:lnB w="12700" cap="flat" cmpd="sng" algn="ctr">
                      <a:solidFill>
                        <a:srgbClr val="C79A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228541"/>
                  </a:ext>
                </a:extLst>
              </a:tr>
            </a:tbl>
          </a:graphicData>
        </a:graphic>
      </p:graphicFrame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6B72A45A-D649-DC1E-3B0B-D8C02B5D59D0}"/>
              </a:ext>
            </a:extLst>
          </p:cNvPr>
          <p:cNvSpPr/>
          <p:nvPr/>
        </p:nvSpPr>
        <p:spPr bwMode="auto">
          <a:xfrm>
            <a:off x="4572001" y="902272"/>
            <a:ext cx="1981199" cy="3776438"/>
          </a:xfrm>
          <a:prstGeom prst="roundRect">
            <a:avLst>
              <a:gd name="adj" fmla="val 2244"/>
            </a:avLst>
          </a:prstGeom>
          <a:solidFill>
            <a:srgbClr val="C79A7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52400" dist="190500" dir="2700000" sx="97000" sy="97000" algn="tl" rotWithShape="0">
              <a:schemeClr val="bg2">
                <a:lumMod val="90000"/>
                <a:alpha val="20000"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30" name="表格 29">
            <a:extLst>
              <a:ext uri="{FF2B5EF4-FFF2-40B4-BE49-F238E27FC236}">
                <a16:creationId xmlns:a16="http://schemas.microsoft.com/office/drawing/2014/main" id="{C4C96C7A-1776-BCBE-0E91-39607AEF19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352307"/>
              </p:ext>
            </p:extLst>
          </p:nvPr>
        </p:nvGraphicFramePr>
        <p:xfrm>
          <a:off x="4627361" y="981074"/>
          <a:ext cx="1870478" cy="3616325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870478">
                  <a:extLst>
                    <a:ext uri="{9D8B030D-6E8A-4147-A177-3AD203B41FA5}">
                      <a16:colId xmlns:a16="http://schemas.microsoft.com/office/drawing/2014/main" val="2076709335"/>
                    </a:ext>
                  </a:extLst>
                </a:gridCol>
              </a:tblGrid>
              <a:tr h="689671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050" b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潮流路径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9936678"/>
                  </a:ext>
                </a:extLst>
              </a:tr>
              <a:tr h="343209"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050" b="0" dirty="0">
                          <a:solidFill>
                            <a:schemeClr val="bg1"/>
                          </a:solidFill>
                        </a:rPr>
                        <a:t>消费区间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252475"/>
                  </a:ext>
                </a:extLst>
              </a:tr>
              <a:tr h="269677"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050" b="0" dirty="0">
                          <a:solidFill>
                            <a:schemeClr val="bg1"/>
                          </a:solidFill>
                        </a:rPr>
                        <a:t>设计差异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7781214"/>
                  </a:ext>
                </a:extLst>
              </a:tr>
              <a:tr h="269677">
                <a:tc>
                  <a:txBody>
                    <a:bodyPr/>
                    <a:lstStyle/>
                    <a:p>
                      <a:pPr marL="171450" indent="-171450" algn="just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050" b="0" dirty="0">
                          <a:solidFill>
                            <a:schemeClr val="bg1"/>
                          </a:solidFill>
                        </a:rPr>
                        <a:t>以感性为主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8323590"/>
                  </a:ext>
                </a:extLst>
              </a:tr>
              <a:tr h="2044091">
                <a:tc>
                  <a:txBody>
                    <a:bodyPr/>
                    <a:lstStyle/>
                    <a:p>
                      <a:pPr marL="171450" marR="0" lvl="0" indent="-171450" algn="just" defTabSz="685526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zh-CN" altLang="en-US" sz="1050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需要设计和感性价值并重。既要是颜值派，也要是实力派。</a:t>
                      </a:r>
                      <a:r>
                        <a:rPr lang="en-US" altLang="zh-CN" sz="1050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Beats</a:t>
                      </a:r>
                      <a:r>
                        <a:rPr lang="zh-CN" altLang="en-US" sz="1050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虽然早期被诟病音质，但被苹果收购后，整体体验还是过硬的。</a:t>
                      </a:r>
                      <a:endParaRPr lang="en-US" altLang="zh-CN" sz="1050" kern="12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171450" marR="0" lvl="0" indent="-171450" algn="just" defTabSz="685526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zh-CN" altLang="en-US" sz="1050" kern="1200" dirty="0">
                          <a:solidFill>
                            <a:srgbClr val="906238"/>
                          </a:solidFill>
                          <a:latin typeface="+mj-ea"/>
                          <a:ea typeface="+mj-ea"/>
                          <a:cs typeface="+mn-cs"/>
                        </a:rPr>
                        <a:t>与平台用户需求高度重合，适合作为主要突围方向。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9654305"/>
                  </a:ext>
                </a:extLst>
              </a:tr>
            </a:tbl>
          </a:graphicData>
        </a:graphic>
      </p:graphicFrame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E09AFE08-B2E0-7930-EB4F-245C473A514C}"/>
              </a:ext>
            </a:extLst>
          </p:cNvPr>
          <p:cNvCxnSpPr/>
          <p:nvPr/>
        </p:nvCxnSpPr>
        <p:spPr bwMode="auto">
          <a:xfrm>
            <a:off x="495300" y="1605703"/>
            <a:ext cx="1330748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C79A7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9640DAA-72DB-C468-2C39-E969C178FEE9}"/>
              </a:ext>
            </a:extLst>
          </p:cNvPr>
          <p:cNvCxnSpPr/>
          <p:nvPr/>
        </p:nvCxnSpPr>
        <p:spPr bwMode="auto">
          <a:xfrm>
            <a:off x="2593975" y="1605703"/>
            <a:ext cx="11684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C79A7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3CC91F0B-D099-DB67-E776-A45F3DC9CF3A}"/>
              </a:ext>
            </a:extLst>
          </p:cNvPr>
          <p:cNvCxnSpPr/>
          <p:nvPr/>
        </p:nvCxnSpPr>
        <p:spPr bwMode="auto">
          <a:xfrm>
            <a:off x="6678295" y="1605703"/>
            <a:ext cx="1070293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C79A7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0162EB7B-8CC7-408A-7CD5-E6545FA553E5}"/>
              </a:ext>
            </a:extLst>
          </p:cNvPr>
          <p:cNvCxnSpPr/>
          <p:nvPr/>
        </p:nvCxnSpPr>
        <p:spPr bwMode="auto">
          <a:xfrm>
            <a:off x="4582795" y="1605703"/>
            <a:ext cx="1070293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6004337A-50FB-1496-8F0A-B555F2E501C6}"/>
              </a:ext>
            </a:extLst>
          </p:cNvPr>
          <p:cNvGrpSpPr/>
          <p:nvPr/>
        </p:nvGrpSpPr>
        <p:grpSpPr>
          <a:xfrm>
            <a:off x="3192398" y="902272"/>
            <a:ext cx="1376126" cy="1376126"/>
            <a:chOff x="3192398" y="902272"/>
            <a:chExt cx="1376126" cy="1376126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30F5E0D7-BAC1-BC1B-4C91-0ABB206E1123}"/>
                </a:ext>
              </a:extLst>
            </p:cNvPr>
            <p:cNvSpPr/>
            <p:nvPr/>
          </p:nvSpPr>
          <p:spPr bwMode="auto">
            <a:xfrm>
              <a:off x="3603451" y="2177239"/>
              <a:ext cx="550092" cy="10011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softEdge rad="381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5BE7479C-6C65-F8D9-66FE-1A7516957A0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92398" y="902272"/>
              <a:ext cx="1376126" cy="1376126"/>
            </a:xfrm>
            <a:prstGeom prst="rect">
              <a:avLst/>
            </a:prstGeom>
          </p:spPr>
        </p:pic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2B13E515-B3B9-325D-D3C5-B1167C6E9A6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1345" y="1073593"/>
            <a:ext cx="1370932" cy="1167576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2FB4DC0E-71DC-5499-05B9-DF23C86207E5}"/>
              </a:ext>
            </a:extLst>
          </p:cNvPr>
          <p:cNvGrpSpPr/>
          <p:nvPr/>
        </p:nvGrpSpPr>
        <p:grpSpPr>
          <a:xfrm>
            <a:off x="1427178" y="1113183"/>
            <a:ext cx="990929" cy="1064056"/>
            <a:chOff x="1427178" y="1113183"/>
            <a:chExt cx="990929" cy="106405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FAA299F3-9624-4AB8-B947-23F10AFA9BBA}"/>
                </a:ext>
              </a:extLst>
            </p:cNvPr>
            <p:cNvSpPr/>
            <p:nvPr/>
          </p:nvSpPr>
          <p:spPr bwMode="auto">
            <a:xfrm>
              <a:off x="1684930" y="2077129"/>
              <a:ext cx="550092" cy="10011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softEdge rad="381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pic>
          <p:nvPicPr>
            <p:cNvPr id="15" name="Picture 5">
              <a:extLst>
                <a:ext uri="{FF2B5EF4-FFF2-40B4-BE49-F238E27FC236}">
                  <a16:creationId xmlns:a16="http://schemas.microsoft.com/office/drawing/2014/main" id="{5116FFE7-8FD8-3956-0608-87F5576EA099}"/>
                </a:ext>
              </a:extLst>
            </p:cNvPr>
            <p:cNvPicPr>
              <a:picLocks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27178" y="1113183"/>
              <a:ext cx="990929" cy="1013326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9483A64-7283-D037-C20A-E5601CFEFECC}"/>
              </a:ext>
            </a:extLst>
          </p:cNvPr>
          <p:cNvGrpSpPr/>
          <p:nvPr/>
        </p:nvGrpSpPr>
        <p:grpSpPr>
          <a:xfrm>
            <a:off x="5562600" y="1073595"/>
            <a:ext cx="776195" cy="1134152"/>
            <a:chOff x="5562600" y="1073595"/>
            <a:chExt cx="776195" cy="1134152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6F87B642-C021-A18F-0EE7-5422F4342128}"/>
                </a:ext>
              </a:extLst>
            </p:cNvPr>
            <p:cNvSpPr/>
            <p:nvPr/>
          </p:nvSpPr>
          <p:spPr bwMode="auto">
            <a:xfrm>
              <a:off x="5749342" y="2107637"/>
              <a:ext cx="550092" cy="10011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softEdge rad="381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pic>
          <p:nvPicPr>
            <p:cNvPr id="19" name="Picture 26">
              <a:extLst>
                <a:ext uri="{FF2B5EF4-FFF2-40B4-BE49-F238E27FC236}">
                  <a16:creationId xmlns:a16="http://schemas.microsoft.com/office/drawing/2014/main" id="{62DD03BD-B656-0352-D36F-213F3112CCA6}"/>
                </a:ext>
              </a:extLst>
            </p:cNvPr>
            <p:cNvPicPr>
              <a:picLocks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62600" y="1073595"/>
              <a:ext cx="776195" cy="1052914"/>
            </a:xfrm>
            <a:prstGeom prst="rect">
              <a:avLst/>
            </a:prstGeom>
          </p:spPr>
        </p:pic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A32A245-01E3-3CBF-F3D3-E428B4323390}"/>
              </a:ext>
            </a:extLst>
          </p:cNvPr>
          <p:cNvSpPr/>
          <p:nvPr/>
        </p:nvSpPr>
        <p:spPr>
          <a:xfrm>
            <a:off x="6932733" y="570068"/>
            <a:ext cx="544635" cy="173117"/>
          </a:xfrm>
          <a:prstGeom prst="roundRect">
            <a:avLst>
              <a:gd name="adj" fmla="val 50000"/>
            </a:avLst>
          </a:prstGeom>
          <a:noFill/>
          <a:ln w="6350">
            <a:solidFill>
              <a:srgbClr val="C79A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800">
                <a:solidFill>
                  <a:srgbClr val="C79A71"/>
                </a:solidFill>
              </a:rPr>
              <a:t>工作回顾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5CB9A612-6485-0CC3-D00F-8459BF8053F0}"/>
              </a:ext>
            </a:extLst>
          </p:cNvPr>
          <p:cNvSpPr/>
          <p:nvPr/>
        </p:nvSpPr>
        <p:spPr>
          <a:xfrm>
            <a:off x="7524016" y="570068"/>
            <a:ext cx="544635" cy="173117"/>
          </a:xfrm>
          <a:prstGeom prst="roundRect">
            <a:avLst>
              <a:gd name="adj" fmla="val 50000"/>
            </a:avLst>
          </a:prstGeom>
          <a:noFill/>
          <a:ln w="6350">
            <a:solidFill>
              <a:srgbClr val="C79A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800">
                <a:solidFill>
                  <a:srgbClr val="C79A71"/>
                </a:solidFill>
              </a:rPr>
              <a:t>业绩展示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C1DFF1E8-D8CA-6A3F-1316-528DCED6B870}"/>
              </a:ext>
            </a:extLst>
          </p:cNvPr>
          <p:cNvSpPr/>
          <p:nvPr/>
        </p:nvSpPr>
        <p:spPr>
          <a:xfrm>
            <a:off x="8115299" y="570068"/>
            <a:ext cx="544635" cy="173117"/>
          </a:xfrm>
          <a:prstGeom prst="roundRect">
            <a:avLst>
              <a:gd name="adj" fmla="val 50000"/>
            </a:avLst>
          </a:prstGeom>
          <a:noFill/>
          <a:ln w="6350">
            <a:solidFill>
              <a:srgbClr val="C79A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800">
                <a:solidFill>
                  <a:schemeClr val="bg1"/>
                </a:solidFill>
              </a:rPr>
              <a:t>未来展望</a:t>
            </a:r>
          </a:p>
        </p:txBody>
      </p:sp>
    </p:spTree>
    <p:extLst>
      <p:ext uri="{BB962C8B-B14F-4D97-AF65-F5344CB8AC3E}">
        <p14:creationId xmlns:p14="http://schemas.microsoft.com/office/powerpoint/2010/main" val="1738695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214"/>
    </mc:Choice>
    <mc:Fallback xmlns="">
      <p:transition advTm="5214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QR 代码&#10;&#10;中度可信度描述已自动生成">
            <a:extLst>
              <a:ext uri="{FF2B5EF4-FFF2-40B4-BE49-F238E27FC236}">
                <a16:creationId xmlns:a16="http://schemas.microsoft.com/office/drawing/2014/main" id="{8F0F0CA6-24D0-A48B-F3BC-1C1AB42DF07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4160" y="1991656"/>
            <a:ext cx="718004" cy="718004"/>
          </a:xfrm>
          <a:prstGeom prst="roundRect">
            <a:avLst>
              <a:gd name="adj" fmla="val 6397"/>
            </a:avLst>
          </a:prstGeom>
          <a:ln w="38100">
            <a:solidFill>
              <a:sysClr val="window" lastClr="FFFFFF">
                <a:lumMod val="95000"/>
              </a:sysClr>
            </a:solidFill>
          </a:ln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4C39CC04-0FA8-69EE-969F-A4F5CCC31753}"/>
              </a:ext>
            </a:extLst>
          </p:cNvPr>
          <p:cNvSpPr txBox="1"/>
          <p:nvPr/>
        </p:nvSpPr>
        <p:spPr>
          <a:xfrm>
            <a:off x="2443244" y="2105909"/>
            <a:ext cx="1393183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4319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prstClr val="white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</a:rPr>
              <a:t>PPT</a:t>
            </a:r>
            <a:r>
              <a:rPr kumimoji="0" lang="zh-CN" altLang="en-US" sz="2000" b="1" i="0" u="none" strike="noStrike" kern="0" cap="none" spc="0" normalizeH="0" baseline="0" noProof="0" dirty="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prstClr val="white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</a:rPr>
              <a:t>竞技场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BBA4F0B-F84A-58D7-ACED-DA8C530C795B}"/>
              </a:ext>
            </a:extLst>
          </p:cNvPr>
          <p:cNvSpPr txBox="1"/>
          <p:nvPr/>
        </p:nvSpPr>
        <p:spPr>
          <a:xfrm>
            <a:off x="2443244" y="2468084"/>
            <a:ext cx="802657" cy="123111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defTabSz="431963" eaLnBrk="1" fontAlgn="auto" latinLnBrk="0" hangingPunct="1">
              <a:lnSpc>
                <a:spcPct val="100000"/>
              </a:lnSpc>
              <a:spcBef>
                <a:spcPts val="94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F54F3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微信：</a:t>
            </a:r>
            <a:r>
              <a:rPr kumimoji="0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4F54F3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LIXPPT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4F54F3"/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OPPOSans H" panose="00020600040101010101" pitchFamily="18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2C6DAC6-6638-BA44-82E7-85866A2782E9}"/>
              </a:ext>
            </a:extLst>
          </p:cNvPr>
          <p:cNvSpPr txBox="1"/>
          <p:nvPr/>
        </p:nvSpPr>
        <p:spPr>
          <a:xfrm>
            <a:off x="1602011" y="2845716"/>
            <a:ext cx="2234419" cy="8189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02038" marR="0" lvl="0" indent="-102038" defTabSz="431963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PPT</a:t>
            </a: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变身大师特邀设计师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OPPOSans H" panose="00020600040101010101" pitchFamily="18" charset="-122"/>
            </a:endParaRPr>
          </a:p>
          <a:p>
            <a:pPr marL="102038" marR="0" lvl="0" indent="-102038" defTabSz="431963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PPT</a:t>
            </a: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世界认证设计师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OPPOSans H" panose="00020600040101010101" pitchFamily="18" charset="-122"/>
            </a:endParaRPr>
          </a:p>
          <a:p>
            <a:pPr marL="102038" marR="0" lvl="0" indent="-102038" defTabSz="431963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51PPT  P</a:t>
            </a: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届达人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OPPOSans H" panose="00020600040101010101" pitchFamily="18" charset="-122"/>
            </a:endParaRPr>
          </a:p>
          <a:p>
            <a:pPr marL="102038" marR="0" lvl="0" indent="-102038" defTabSz="431963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金山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KOS</a:t>
            </a: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大师级认证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OPPOSans H" panose="00020600040101010101" pitchFamily="18" charset="-122"/>
            </a:endParaRPr>
          </a:p>
          <a:p>
            <a:pPr marL="102038" marR="0" lvl="0" indent="-102038" defTabSz="431963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百万粉丝教育大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OPPOSans H" panose="00020600040101010101" pitchFamily="18" charset="-122"/>
              </a:rPr>
              <a:t>V</a:t>
            </a: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FE526DCD-81DE-93AD-D257-A4C8F919A9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2021" y="2095321"/>
            <a:ext cx="1477273" cy="1477271"/>
          </a:xfrm>
          <a:prstGeom prst="roundRect">
            <a:avLst>
              <a:gd name="adj" fmla="val 4419"/>
            </a:avLst>
          </a:prstGeom>
          <a:ln w="38100">
            <a:solidFill>
              <a:sysClr val="window" lastClr="FFFFFF">
                <a:lumMod val="95000"/>
              </a:sysClr>
            </a:solidFill>
          </a:ln>
        </p:spPr>
      </p:pic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D6074FEE-92F9-5D2A-7E7F-32A712E4236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2021" y="2095321"/>
            <a:ext cx="1477273" cy="1489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154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1DD9755-8193-628C-2011-88FB1C502278}"/>
              </a:ext>
            </a:extLst>
          </p:cNvPr>
          <p:cNvSpPr txBox="1"/>
          <p:nvPr/>
        </p:nvSpPr>
        <p:spPr>
          <a:xfrm>
            <a:off x="468313" y="3674070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4091774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heme/theme1.xml><?xml version="1.0" encoding="utf-8"?>
<a:theme xmlns:a="http://schemas.openxmlformats.org/drawingml/2006/main" name="PPT竞技场   ">
  <a:themeElements>
    <a:clrScheme name="155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969696"/>
      </a:accent3>
      <a:accent4>
        <a:srgbClr val="00AAA2"/>
      </a:accent4>
      <a:accent5>
        <a:srgbClr val="99CC39"/>
      </a:accent5>
      <a:accent6>
        <a:srgbClr val="F9C900"/>
      </a:accent6>
      <a:hlink>
        <a:srgbClr val="ED5A00"/>
      </a:hlink>
      <a:folHlink>
        <a:srgbClr val="484849"/>
      </a:folHlink>
    </a:clrScheme>
    <a:fontScheme name="自定义 5">
      <a:majorFont>
        <a:latin typeface="MiSans Semibold"/>
        <a:ea typeface="MiSans Semibold"/>
        <a:cs typeface=""/>
      </a:majorFont>
      <a:minorFont>
        <a:latin typeface="MiSans Regular"/>
        <a:ea typeface="MiSans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">
      <a:majorFont>
        <a:latin typeface="MiSans Semibold"/>
        <a:ea typeface="MiSans Semibold"/>
        <a:cs typeface=""/>
      </a:majorFont>
      <a:minorFont>
        <a:latin typeface="MiSans Regular"/>
        <a:ea typeface="MiSans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16199</TotalTime>
  <Pages>0</Pages>
  <Words>651</Words>
  <Characters>0</Characters>
  <Application>Microsoft Office PowerPoint</Application>
  <DocSecurity>0</DocSecurity>
  <PresentationFormat>全屏显示(16:9)</PresentationFormat>
  <Lines>0</Lines>
  <Paragraphs>109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MiSans Semibold</vt:lpstr>
      <vt:lpstr>Calibri</vt:lpstr>
      <vt:lpstr>MiSans Regular</vt:lpstr>
      <vt:lpstr>MiSans</vt:lpstr>
      <vt:lpstr>Arial</vt:lpstr>
      <vt:lpstr>Impact</vt:lpstr>
      <vt:lpstr>PPT竞技场   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高端黑金风年终述职报告ppt模板</dc:title>
  <dc:creator>PPT竞技场</dc:creator>
  <cp:keywords>51PPT模板网</cp:keywords>
  <dc:description>www.51pptmoban.com</dc:description>
  <cp:lastModifiedBy>Win user</cp:lastModifiedBy>
  <cp:revision>1136</cp:revision>
  <dcterms:created xsi:type="dcterms:W3CDTF">2013-01-25T01:44:32Z</dcterms:created>
  <dcterms:modified xsi:type="dcterms:W3CDTF">2022-11-16T16:22:44Z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2052-9.1.0.4429</vt:lpwstr>
  </property>
</Properties>
</file>