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99" r:id="rId5"/>
    <p:sldId id="262" r:id="rId6"/>
    <p:sldId id="267" r:id="rId7"/>
    <p:sldId id="301" r:id="rId8"/>
    <p:sldId id="296" r:id="rId9"/>
    <p:sldId id="302" r:id="rId10"/>
    <p:sldId id="274" r:id="rId11"/>
    <p:sldId id="275" r:id="rId12"/>
    <p:sldId id="276" r:id="rId13"/>
    <p:sldId id="277" r:id="rId14"/>
    <p:sldId id="297" r:id="rId15"/>
    <p:sldId id="279" r:id="rId16"/>
    <p:sldId id="278" r:id="rId17"/>
    <p:sldId id="282" r:id="rId18"/>
    <p:sldId id="298" r:id="rId19"/>
    <p:sldId id="284" r:id="rId20"/>
    <p:sldId id="286" r:id="rId21"/>
    <p:sldId id="287" r:id="rId22"/>
    <p:sldId id="269" r:id="rId23"/>
    <p:sldId id="303" r:id="rId24"/>
    <p:sldId id="305" r:id="rId25"/>
    <p:sldId id="30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2750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10" userDrawn="1">
          <p15:clr>
            <a:srgbClr val="A4A3A4"/>
          </p15:clr>
        </p15:guide>
        <p15:guide id="6" orient="horz" pos="3475" userDrawn="1">
          <p15:clr>
            <a:srgbClr val="A4A3A4"/>
          </p15:clr>
        </p15:guide>
        <p15:guide id="7" orient="horz" pos="19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 文杰" initials="刘" lastIdx="0" clrIdx="0">
    <p:extLst>
      <p:ext uri="{19B8F6BF-5375-455C-9EA6-DF929625EA0E}">
        <p15:presenceInfo xmlns:p15="http://schemas.microsoft.com/office/powerpoint/2012/main" userId="ec0e78dabb8a41b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4A4D"/>
    <a:srgbClr val="37294B"/>
    <a:srgbClr val="FB76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8" autoAdjust="0"/>
    <p:restoredTop sz="95856" autoAdjust="0"/>
  </p:normalViewPr>
  <p:slideViewPr>
    <p:cSldViewPr snapToGrid="0" showGuides="1">
      <p:cViewPr varScale="1">
        <p:scale>
          <a:sx n="91" d="100"/>
          <a:sy n="91" d="100"/>
        </p:scale>
        <p:origin x="114" y="288"/>
      </p:cViewPr>
      <p:guideLst>
        <p:guide pos="3817"/>
        <p:guide orient="horz" pos="2750"/>
        <p:guide pos="302"/>
        <p:guide pos="7310"/>
        <p:guide orient="horz" pos="3475"/>
        <p:guide orient="horz" pos="197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新能源对电能质量的影响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13-4302-9A2A-3E038A0DA0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W2</c:v>
                </c:pt>
              </c:strCache>
            </c:strRef>
          </c:tx>
          <c:spPr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13-4302-9A2A-3E038A0DA0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13-4302-9A2A-3E038A0DA03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604571151"/>
        <c:axId val="1188903039"/>
      </c:barChart>
      <c:catAx>
        <c:axId val="1604571151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8903039"/>
        <c:crosses val="autoZero"/>
        <c:auto val="1"/>
        <c:lblAlgn val="ctr"/>
        <c:lblOffset val="100"/>
        <c:noMultiLvlLbl val="0"/>
      </c:catAx>
      <c:valAx>
        <c:axId val="1188903039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604571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picture"/>
            <c:spPr>
              <a:solidFill>
                <a:schemeClr val="accent2"/>
              </a:solidFill>
              <a:ln w="25400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4</c:v>
                </c:pt>
                <c:pt idx="3">
                  <c:v>12</c:v>
                </c:pt>
                <c:pt idx="4">
                  <c:v>4</c:v>
                </c:pt>
                <c:pt idx="5">
                  <c:v>3</c:v>
                </c:pt>
                <c:pt idx="6">
                  <c:v>5</c:v>
                </c:pt>
                <c:pt idx="7">
                  <c:v>4</c:v>
                </c:pt>
                <c:pt idx="8">
                  <c:v>4</c:v>
                </c:pt>
                <c:pt idx="9">
                  <c:v>7</c:v>
                </c:pt>
                <c:pt idx="10">
                  <c:v>1</c:v>
                </c:pt>
                <c:pt idx="11">
                  <c:v>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DD9-4675-970C-3A3EDEC42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bg1">
                  <a:lumMod val="85000"/>
                  <a:alpha val="55000"/>
                </a:schemeClr>
              </a:solidFill>
              <a:prstDash val="dash"/>
              <a:round/>
            </a:ln>
            <a:effectLst/>
          </c:spPr>
        </c:dropLines>
        <c:marker val="1"/>
        <c:smooth val="0"/>
        <c:axId val="969053200"/>
        <c:axId val="969062160"/>
      </c:lineChart>
      <c:catAx>
        <c:axId val="96905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9062160"/>
        <c:crosses val="autoZero"/>
        <c:auto val="1"/>
        <c:lblAlgn val="ctr"/>
        <c:lblOffset val="100"/>
        <c:noMultiLvlLbl val="0"/>
      </c:catAx>
      <c:valAx>
        <c:axId val="969062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905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FC5-49E1-9A6B-FD92AF4970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C5-49E1-9A6B-FD92AF4970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FC5-49E1-9A6B-FD92AF49701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FC5-49E1-9A6B-FD92AF497012}"/>
              </c:ext>
            </c:extLst>
          </c:dPt>
          <c:dLbls>
            <c:dLbl>
              <c:idx val="0"/>
              <c:layout>
                <c:manualLayout>
                  <c:x val="-0.28335290716764949"/>
                  <c:y val="5.2017174379950543E-2"/>
                </c:manualLayout>
              </c:layout>
              <c:tx>
                <c:rich>
                  <a:bodyPr/>
                  <a:lstStyle/>
                  <a:p>
                    <a:fld id="{9C89E9C0-8037-4B38-954B-37B943CFF563}" type="PERCENTAGE">
                      <a:rPr lang="en-US" altLang="zh-CN"/>
                      <a:pPr/>
                      <a:t>[百分比]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496122500642949"/>
                      <c:h val="0.333899467386699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FC5-49E1-9A6B-FD92AF4970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0.45</c:v>
                </c:pt>
                <c:pt idx="1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FC5-49E1-9A6B-FD92AF4970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4C3-4044-B97E-09FF4ACB8C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4C3-4044-B97E-09FF4ACB8C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4C3-4044-B97E-09FF4ACB8C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4C3-4044-B97E-09FF4ACB8C43}"/>
              </c:ext>
            </c:extLst>
          </c:dPt>
          <c:dLbls>
            <c:dLbl>
              <c:idx val="0"/>
              <c:layout>
                <c:manualLayout>
                  <c:x val="-0.27269305743292027"/>
                  <c:y val="-0.10651076265824513"/>
                </c:manualLayout>
              </c:layout>
              <c:tx>
                <c:rich>
                  <a:bodyPr/>
                  <a:lstStyle/>
                  <a:p>
                    <a:fld id="{9C89E9C0-8037-4B38-954B-37B943CFF563}" type="PERCENTAGE">
                      <a:rPr lang="en-US" altLang="zh-CN"/>
                      <a:pPr/>
                      <a:t>[百分比]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480880426367129"/>
                      <c:h val="0.333899467386699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4C3-4044-B97E-09FF4ACB8C4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C3-4044-B97E-09FF4ACB8C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4C3-4044-B97E-09FF4ACB8C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18-49BB-ACD5-21862FE24F6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918-49BB-ACD5-21862FE24F6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918-49BB-ACD5-21862FE24F6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918-49BB-ACD5-21862FE24F6C}"/>
              </c:ext>
            </c:extLst>
          </c:dPt>
          <c:dLbls>
            <c:dLbl>
              <c:idx val="0"/>
              <c:layout>
                <c:manualLayout>
                  <c:x val="-0.2321856284409492"/>
                  <c:y val="-0.19072833913120141"/>
                </c:manualLayout>
              </c:layout>
              <c:tx>
                <c:rich>
                  <a:bodyPr/>
                  <a:lstStyle/>
                  <a:p>
                    <a:fld id="{9C89E9C0-8037-4B38-954B-37B943CFF563}" type="PERCENTAGE">
                      <a:rPr lang="en-US" altLang="zh-CN"/>
                      <a:pPr/>
                      <a:t>[百分比]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348910479421285"/>
                      <c:h val="0.333899467386699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918-49BB-ACD5-21862FE24F6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918-49BB-ACD5-21862FE24F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918-49BB-ACD5-21862FE24F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B7D-4041-9010-354F7A61CC3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B7D-4041-9010-354F7A61CC3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B7D-4041-9010-354F7A61CC3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B7D-4041-9010-354F7A61CC3A}"/>
              </c:ext>
            </c:extLst>
          </c:dPt>
          <c:dLbls>
            <c:dLbl>
              <c:idx val="0"/>
              <c:layout>
                <c:manualLayout>
                  <c:x val="-0.16822653003257382"/>
                  <c:y val="-0.2699923076502993"/>
                </c:manualLayout>
              </c:layout>
              <c:tx>
                <c:rich>
                  <a:bodyPr/>
                  <a:lstStyle/>
                  <a:p>
                    <a:fld id="{9C89E9C0-8037-4B38-954B-37B943CFF563}" type="PERCENTAGE">
                      <a:rPr lang="en-US" altLang="zh-CN"/>
                      <a:pPr/>
                      <a:t>[百分比]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01698458199626"/>
                      <c:h val="0.333899467386699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B7D-4041-9010-354F7A61CC3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B7D-4041-9010-354F7A61CC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B7D-4041-9010-354F7A61CC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0A34D5-B20F-44C0-BF5E-0E664674DD4F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735F0C8-60E4-4D15-B0A1-ADFD44761C96}">
      <dgm:prSet phldrT="[文本]"/>
      <dgm:spPr/>
      <dgm:t>
        <a:bodyPr/>
        <a:lstStyle/>
        <a:p>
          <a:r>
            <a:rPr lang="en-US" altLang="zh-CN" b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01</a:t>
          </a:r>
          <a:endParaRPr lang="zh-CN" altLang="en-US" b="0" dirty="0">
            <a:solidFill>
              <a:schemeClr val="accent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E638B2-0C60-4E2F-ACD2-CD7467F5EF84}" type="parTrans" cxnId="{53A20884-1C33-44FC-8CC6-49F90B6D10D9}">
      <dgm:prSet/>
      <dgm:spPr/>
      <dgm:t>
        <a:bodyPr/>
        <a:lstStyle/>
        <a:p>
          <a:endParaRPr lang="zh-CN" altLang="en-US"/>
        </a:p>
      </dgm:t>
    </dgm:pt>
    <dgm:pt modelId="{D5188695-0D84-4143-8C36-641AE79003A8}" type="sibTrans" cxnId="{53A20884-1C33-44FC-8CC6-49F90B6D10D9}">
      <dgm:prSet/>
      <dgm:spPr/>
      <dgm:t>
        <a:bodyPr/>
        <a:lstStyle/>
        <a:p>
          <a:endParaRPr lang="zh-CN" altLang="en-US"/>
        </a:p>
      </dgm:t>
    </dgm:pt>
    <dgm:pt modelId="{DEA1F763-123D-464E-8C8B-A7FC1041BD09}">
      <dgm:prSet phldrT="[文本]"/>
      <dgm:spPr/>
      <dgm:t>
        <a:bodyPr/>
        <a:lstStyle/>
        <a:p>
          <a:r>
            <a:rPr lang="en-US" altLang="zh-CN" b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02</a:t>
          </a:r>
          <a:endParaRPr lang="zh-CN" altLang="en-US" b="0" dirty="0">
            <a:solidFill>
              <a:schemeClr val="accent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612E9B-BAE0-42A7-BC3B-F49717C8FC52}" type="parTrans" cxnId="{33F69993-10C7-458B-8135-27E13EB5F3EE}">
      <dgm:prSet/>
      <dgm:spPr/>
      <dgm:t>
        <a:bodyPr/>
        <a:lstStyle/>
        <a:p>
          <a:endParaRPr lang="zh-CN" altLang="en-US"/>
        </a:p>
      </dgm:t>
    </dgm:pt>
    <dgm:pt modelId="{56DB3956-53C8-4940-B28A-341C77FEA380}" type="sibTrans" cxnId="{33F69993-10C7-458B-8135-27E13EB5F3EE}">
      <dgm:prSet/>
      <dgm:spPr/>
      <dgm:t>
        <a:bodyPr/>
        <a:lstStyle/>
        <a:p>
          <a:endParaRPr lang="zh-CN" altLang="en-US"/>
        </a:p>
      </dgm:t>
    </dgm:pt>
    <dgm:pt modelId="{57B61AA0-D3B7-4118-9BF4-91F8D323E13F}">
      <dgm:prSet phldrT="[文本]"/>
      <dgm:spPr/>
      <dgm:t>
        <a:bodyPr/>
        <a:lstStyle/>
        <a:p>
          <a:r>
            <a:rPr lang="en-US" altLang="zh-CN" b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03</a:t>
          </a:r>
          <a:endParaRPr lang="zh-CN" altLang="en-US" b="0" dirty="0">
            <a:solidFill>
              <a:schemeClr val="accent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50751C0-D706-4BC4-8F1A-A152F224607B}" type="parTrans" cxnId="{5C7013BF-B191-4C9B-8598-55630978BB05}">
      <dgm:prSet/>
      <dgm:spPr/>
      <dgm:t>
        <a:bodyPr/>
        <a:lstStyle/>
        <a:p>
          <a:endParaRPr lang="zh-CN" altLang="en-US"/>
        </a:p>
      </dgm:t>
    </dgm:pt>
    <dgm:pt modelId="{B8AB3D6F-E5FE-4048-938C-4F94D834A12C}" type="sibTrans" cxnId="{5C7013BF-B191-4C9B-8598-55630978BB05}">
      <dgm:prSet/>
      <dgm:spPr/>
      <dgm:t>
        <a:bodyPr/>
        <a:lstStyle/>
        <a:p>
          <a:endParaRPr lang="zh-CN" altLang="en-US"/>
        </a:p>
      </dgm:t>
    </dgm:pt>
    <dgm:pt modelId="{1E7AC691-26E8-4D24-BB74-2E1BBA818FBC}" type="pres">
      <dgm:prSet presAssocID="{850A34D5-B20F-44C0-BF5E-0E664674DD4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2D7C127-1EB3-45AB-94C0-6B6838A26492}" type="pres">
      <dgm:prSet presAssocID="{5735F0C8-60E4-4D15-B0A1-ADFD44761C96}" presName="Accent1" presStyleCnt="0"/>
      <dgm:spPr/>
    </dgm:pt>
    <dgm:pt modelId="{6CA734C9-4C57-404D-96F0-650E7908B9CE}" type="pres">
      <dgm:prSet presAssocID="{5735F0C8-60E4-4D15-B0A1-ADFD44761C96}" presName="Accent" presStyleLbl="node1" presStyleIdx="0" presStyleCnt="3"/>
      <dgm:spPr/>
    </dgm:pt>
    <dgm:pt modelId="{82F2C844-8CD5-4572-8468-8156CBC08FC6}" type="pres">
      <dgm:prSet presAssocID="{5735F0C8-60E4-4D15-B0A1-ADFD44761C96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DD7F5641-2882-4A9F-BD23-86641503B1C3}" type="pres">
      <dgm:prSet presAssocID="{DEA1F763-123D-464E-8C8B-A7FC1041BD09}" presName="Accent2" presStyleCnt="0"/>
      <dgm:spPr/>
    </dgm:pt>
    <dgm:pt modelId="{13EE513B-C73C-4B1B-91F2-01A009217CA9}" type="pres">
      <dgm:prSet presAssocID="{DEA1F763-123D-464E-8C8B-A7FC1041BD09}" presName="Accent" presStyleLbl="node1" presStyleIdx="1" presStyleCnt="3"/>
      <dgm:spPr>
        <a:solidFill>
          <a:schemeClr val="accent2"/>
        </a:solidFill>
      </dgm:spPr>
    </dgm:pt>
    <dgm:pt modelId="{5599920C-7A2D-4A31-9660-F6B56515E99F}" type="pres">
      <dgm:prSet presAssocID="{DEA1F763-123D-464E-8C8B-A7FC1041BD09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1196D176-2505-4D9D-B0BC-F6CB5BE1DBE3}" type="pres">
      <dgm:prSet presAssocID="{57B61AA0-D3B7-4118-9BF4-91F8D323E13F}" presName="Accent3" presStyleCnt="0"/>
      <dgm:spPr/>
    </dgm:pt>
    <dgm:pt modelId="{2A622860-0DD1-4477-A13B-0B5C36FB3DEF}" type="pres">
      <dgm:prSet presAssocID="{57B61AA0-D3B7-4118-9BF4-91F8D323E13F}" presName="Accent" presStyleLbl="node1" presStyleIdx="2" presStyleCnt="3"/>
      <dgm:spPr>
        <a:solidFill>
          <a:schemeClr val="accent1"/>
        </a:solidFill>
      </dgm:spPr>
    </dgm:pt>
    <dgm:pt modelId="{95DF8A2F-EFE0-499F-9CDE-AB5F948153E0}" type="pres">
      <dgm:prSet presAssocID="{57B61AA0-D3B7-4118-9BF4-91F8D323E13F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24D51A07-274C-4073-A73E-E782F3A02C0E}" type="presOf" srcId="{5735F0C8-60E4-4D15-B0A1-ADFD44761C96}" destId="{82F2C844-8CD5-4572-8468-8156CBC08FC6}" srcOrd="0" destOrd="0" presId="urn:microsoft.com/office/officeart/2009/layout/CircleArrowProcess"/>
    <dgm:cxn modelId="{89D6A10D-CD7E-4AED-A7C3-34EBC5EEFA79}" type="presOf" srcId="{57B61AA0-D3B7-4118-9BF4-91F8D323E13F}" destId="{95DF8A2F-EFE0-499F-9CDE-AB5F948153E0}" srcOrd="0" destOrd="0" presId="urn:microsoft.com/office/officeart/2009/layout/CircleArrowProcess"/>
    <dgm:cxn modelId="{719B6E3C-F741-4A26-9847-99B89CD08D33}" type="presOf" srcId="{DEA1F763-123D-464E-8C8B-A7FC1041BD09}" destId="{5599920C-7A2D-4A31-9660-F6B56515E99F}" srcOrd="0" destOrd="0" presId="urn:microsoft.com/office/officeart/2009/layout/CircleArrowProcess"/>
    <dgm:cxn modelId="{53A20884-1C33-44FC-8CC6-49F90B6D10D9}" srcId="{850A34D5-B20F-44C0-BF5E-0E664674DD4F}" destId="{5735F0C8-60E4-4D15-B0A1-ADFD44761C96}" srcOrd="0" destOrd="0" parTransId="{D3E638B2-0C60-4E2F-ACD2-CD7467F5EF84}" sibTransId="{D5188695-0D84-4143-8C36-641AE79003A8}"/>
    <dgm:cxn modelId="{33F69993-10C7-458B-8135-27E13EB5F3EE}" srcId="{850A34D5-B20F-44C0-BF5E-0E664674DD4F}" destId="{DEA1F763-123D-464E-8C8B-A7FC1041BD09}" srcOrd="1" destOrd="0" parTransId="{CA612E9B-BAE0-42A7-BC3B-F49717C8FC52}" sibTransId="{56DB3956-53C8-4940-B28A-341C77FEA380}"/>
    <dgm:cxn modelId="{8E2822A5-1E85-4894-9E67-6091C8B29058}" type="presOf" srcId="{850A34D5-B20F-44C0-BF5E-0E664674DD4F}" destId="{1E7AC691-26E8-4D24-BB74-2E1BBA818FBC}" srcOrd="0" destOrd="0" presId="urn:microsoft.com/office/officeart/2009/layout/CircleArrowProcess"/>
    <dgm:cxn modelId="{5C7013BF-B191-4C9B-8598-55630978BB05}" srcId="{850A34D5-B20F-44C0-BF5E-0E664674DD4F}" destId="{57B61AA0-D3B7-4118-9BF4-91F8D323E13F}" srcOrd="2" destOrd="0" parTransId="{750751C0-D706-4BC4-8F1A-A152F224607B}" sibTransId="{B8AB3D6F-E5FE-4048-938C-4F94D834A12C}"/>
    <dgm:cxn modelId="{989157E8-5860-4406-94A1-191ED5F47273}" type="presParOf" srcId="{1E7AC691-26E8-4D24-BB74-2E1BBA818FBC}" destId="{E2D7C127-1EB3-45AB-94C0-6B6838A26492}" srcOrd="0" destOrd="0" presId="urn:microsoft.com/office/officeart/2009/layout/CircleArrowProcess"/>
    <dgm:cxn modelId="{D1EA30C7-72F6-4C7F-B8AE-36CE229CD55F}" type="presParOf" srcId="{E2D7C127-1EB3-45AB-94C0-6B6838A26492}" destId="{6CA734C9-4C57-404D-96F0-650E7908B9CE}" srcOrd="0" destOrd="0" presId="urn:microsoft.com/office/officeart/2009/layout/CircleArrowProcess"/>
    <dgm:cxn modelId="{D1B6B935-60D4-4D1D-B82F-B919C61F46B9}" type="presParOf" srcId="{1E7AC691-26E8-4D24-BB74-2E1BBA818FBC}" destId="{82F2C844-8CD5-4572-8468-8156CBC08FC6}" srcOrd="1" destOrd="0" presId="urn:microsoft.com/office/officeart/2009/layout/CircleArrowProcess"/>
    <dgm:cxn modelId="{E7E3FF27-DD04-4BEA-9992-63D69A65EA5A}" type="presParOf" srcId="{1E7AC691-26E8-4D24-BB74-2E1BBA818FBC}" destId="{DD7F5641-2882-4A9F-BD23-86641503B1C3}" srcOrd="2" destOrd="0" presId="urn:microsoft.com/office/officeart/2009/layout/CircleArrowProcess"/>
    <dgm:cxn modelId="{50AA6CB2-DE21-4E7C-97E0-34EE3B566991}" type="presParOf" srcId="{DD7F5641-2882-4A9F-BD23-86641503B1C3}" destId="{13EE513B-C73C-4B1B-91F2-01A009217CA9}" srcOrd="0" destOrd="0" presId="urn:microsoft.com/office/officeart/2009/layout/CircleArrowProcess"/>
    <dgm:cxn modelId="{7A87ED86-A742-40EB-8022-451F6316B991}" type="presParOf" srcId="{1E7AC691-26E8-4D24-BB74-2E1BBA818FBC}" destId="{5599920C-7A2D-4A31-9660-F6B56515E99F}" srcOrd="3" destOrd="0" presId="urn:microsoft.com/office/officeart/2009/layout/CircleArrowProcess"/>
    <dgm:cxn modelId="{0563A1D3-483D-4ECD-B13E-D8E434B480DA}" type="presParOf" srcId="{1E7AC691-26E8-4D24-BB74-2E1BBA818FBC}" destId="{1196D176-2505-4D9D-B0BC-F6CB5BE1DBE3}" srcOrd="4" destOrd="0" presId="urn:microsoft.com/office/officeart/2009/layout/CircleArrowProcess"/>
    <dgm:cxn modelId="{1E900B00-3B14-4A4C-81EE-531C5808619A}" type="presParOf" srcId="{1196D176-2505-4D9D-B0BC-F6CB5BE1DBE3}" destId="{2A622860-0DD1-4477-A13B-0B5C36FB3DEF}" srcOrd="0" destOrd="0" presId="urn:microsoft.com/office/officeart/2009/layout/CircleArrowProcess"/>
    <dgm:cxn modelId="{3D89175E-D622-40EC-979C-E44A31B3106B}" type="presParOf" srcId="{1E7AC691-26E8-4D24-BB74-2E1BBA818FBC}" destId="{95DF8A2F-EFE0-499F-9CDE-AB5F948153E0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A734C9-4C57-404D-96F0-650E7908B9CE}">
      <dsp:nvSpPr>
        <dsp:cNvPr id="0" name=""/>
        <dsp:cNvSpPr/>
      </dsp:nvSpPr>
      <dsp:spPr>
        <a:xfrm>
          <a:off x="2295356" y="0"/>
          <a:ext cx="1917484" cy="191777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F2C844-8CD5-4572-8468-8156CBC08FC6}">
      <dsp:nvSpPr>
        <dsp:cNvPr id="0" name=""/>
        <dsp:cNvSpPr/>
      </dsp:nvSpPr>
      <dsp:spPr>
        <a:xfrm>
          <a:off x="2719183" y="692375"/>
          <a:ext cx="1065509" cy="532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01</a:t>
          </a:r>
          <a:endParaRPr lang="zh-CN" altLang="en-US" sz="2400" b="0" kern="1200" dirty="0">
            <a:solidFill>
              <a:schemeClr val="accent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719183" y="692375"/>
        <a:ext cx="1065509" cy="532627"/>
      </dsp:txXfrm>
    </dsp:sp>
    <dsp:sp modelId="{13EE513B-C73C-4B1B-91F2-01A009217CA9}">
      <dsp:nvSpPr>
        <dsp:cNvPr id="0" name=""/>
        <dsp:cNvSpPr/>
      </dsp:nvSpPr>
      <dsp:spPr>
        <a:xfrm>
          <a:off x="1762781" y="1101904"/>
          <a:ext cx="1917484" cy="191777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99920C-7A2D-4A31-9660-F6B56515E99F}">
      <dsp:nvSpPr>
        <dsp:cNvPr id="0" name=""/>
        <dsp:cNvSpPr/>
      </dsp:nvSpPr>
      <dsp:spPr>
        <a:xfrm>
          <a:off x="2188769" y="1800654"/>
          <a:ext cx="1065509" cy="532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0" kern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02</a:t>
          </a:r>
          <a:endParaRPr lang="zh-CN" altLang="en-US" sz="2400" b="0" kern="1200" dirty="0">
            <a:solidFill>
              <a:schemeClr val="accent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88769" y="1800654"/>
        <a:ext cx="1065509" cy="532627"/>
      </dsp:txXfrm>
    </dsp:sp>
    <dsp:sp modelId="{2A622860-0DD1-4477-A13B-0B5C36FB3DEF}">
      <dsp:nvSpPr>
        <dsp:cNvPr id="0" name=""/>
        <dsp:cNvSpPr/>
      </dsp:nvSpPr>
      <dsp:spPr>
        <a:xfrm>
          <a:off x="2431830" y="2335671"/>
          <a:ext cx="1647416" cy="164807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DF8A2F-EFE0-499F-9CDE-AB5F948153E0}">
      <dsp:nvSpPr>
        <dsp:cNvPr id="0" name=""/>
        <dsp:cNvSpPr/>
      </dsp:nvSpPr>
      <dsp:spPr>
        <a:xfrm>
          <a:off x="2721703" y="2910526"/>
          <a:ext cx="1065509" cy="532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0" kern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03</a:t>
          </a:r>
          <a:endParaRPr lang="zh-CN" altLang="en-US" sz="2400" b="0" kern="1200" dirty="0">
            <a:solidFill>
              <a:schemeClr val="accent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721703" y="2910526"/>
        <a:ext cx="1065509" cy="532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165B0-34AF-4EC7-8294-F408158611CA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AC5E5-73BA-4217-BE9F-460E4A5DEB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618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DAC5E5-73BA-4217-BE9F-460E4A5DEB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391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中度可信度描述已自动生成">
            <a:extLst>
              <a:ext uri="{FF2B5EF4-FFF2-40B4-BE49-F238E27FC236}">
                <a16:creationId xmlns:a16="http://schemas.microsoft.com/office/drawing/2014/main" id="{23EA620A-5437-D20E-3DF0-742CF17024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BBF8D46-4B6F-4EB9-88C3-FB00EEF4151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6000">
                <a:schemeClr val="accent1">
                  <a:alpha val="87000"/>
                </a:scheme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7">
            <a:extLst>
              <a:ext uri="{FF2B5EF4-FFF2-40B4-BE49-F238E27FC236}">
                <a16:creationId xmlns:a16="http://schemas.microsoft.com/office/drawing/2014/main" id="{EA8934D7-CFC3-4295-9337-01B72F1E8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2778"/>
            <a:ext cx="10515600" cy="1212255"/>
          </a:xfrm>
          <a:prstGeom prst="rect">
            <a:avLst/>
          </a:prstGeom>
          <a:noFill/>
          <a:effectLst>
            <a:outerShdw blurRad="190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>
            <a:lvl1pPr algn="ctr">
              <a:def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单击此处编辑母版</a:t>
            </a:r>
          </a:p>
        </p:txBody>
      </p:sp>
      <p:sp>
        <p:nvSpPr>
          <p:cNvPr id="9" name="流程图: 离页连接符 8">
            <a:extLst>
              <a:ext uri="{FF2B5EF4-FFF2-40B4-BE49-F238E27FC236}">
                <a16:creationId xmlns:a16="http://schemas.microsoft.com/office/drawing/2014/main" id="{B9FF836E-794B-4C55-B699-7DA34731E4AA}"/>
              </a:ext>
            </a:extLst>
          </p:cNvPr>
          <p:cNvSpPr/>
          <p:nvPr userDrawn="1"/>
        </p:nvSpPr>
        <p:spPr>
          <a:xfrm flipV="1">
            <a:off x="0" y="5481864"/>
            <a:ext cx="12192000" cy="1390648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8EFF3B3-22C0-43D5-9710-D5E52BAF793C}"/>
              </a:ext>
            </a:extLst>
          </p:cNvPr>
          <p:cNvGrpSpPr/>
          <p:nvPr userDrawn="1"/>
        </p:nvGrpSpPr>
        <p:grpSpPr>
          <a:xfrm>
            <a:off x="5778500" y="5867233"/>
            <a:ext cx="635000" cy="635000"/>
            <a:chOff x="5724525" y="5599608"/>
            <a:chExt cx="742950" cy="74295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5F0F076-90B2-4410-90A6-841DBA3474CD}"/>
                </a:ext>
              </a:extLst>
            </p:cNvPr>
            <p:cNvSpPr/>
            <p:nvPr/>
          </p:nvSpPr>
          <p:spPr>
            <a:xfrm>
              <a:off x="5724525" y="5599608"/>
              <a:ext cx="742950" cy="7429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EE208264-BD63-470F-B8A2-C1CE1F3EA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867585" y="5742668"/>
              <a:ext cx="456830" cy="4568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7850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中度可信度描述已自动生成">
            <a:extLst>
              <a:ext uri="{FF2B5EF4-FFF2-40B4-BE49-F238E27FC236}">
                <a16:creationId xmlns:a16="http://schemas.microsoft.com/office/drawing/2014/main" id="{60846804-5B25-A04E-6DD1-74B54FEC08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13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蓝色的天空&#10;&#10;中度可信度描述已自动生成">
            <a:extLst>
              <a:ext uri="{FF2B5EF4-FFF2-40B4-BE49-F238E27FC236}">
                <a16:creationId xmlns:a16="http://schemas.microsoft.com/office/drawing/2014/main" id="{145EEA7E-6E76-1336-5CF8-EC53F1DBF9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CAF3C7E-C593-459F-A943-8BC6DDCFBD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chemeClr val="accent1">
                  <a:alpha val="87000"/>
                </a:schemeClr>
              </a:gs>
              <a:gs pos="100000">
                <a:schemeClr val="accent2">
                  <a:alpha val="8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D3AF016-8134-483C-BA07-B09C025D4D5E}"/>
              </a:ext>
            </a:extLst>
          </p:cNvPr>
          <p:cNvGrpSpPr/>
          <p:nvPr userDrawn="1"/>
        </p:nvGrpSpPr>
        <p:grpSpPr>
          <a:xfrm>
            <a:off x="5181600" y="447674"/>
            <a:ext cx="1828800" cy="1165845"/>
            <a:chOff x="5181600" y="447674"/>
            <a:chExt cx="1828800" cy="1165845"/>
          </a:xfrm>
          <a:effectLst/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B633E46-987E-4A98-94F7-CE4545712BCC}"/>
                </a:ext>
              </a:extLst>
            </p:cNvPr>
            <p:cNvSpPr txBox="1"/>
            <p:nvPr/>
          </p:nvSpPr>
          <p:spPr>
            <a:xfrm>
              <a:off x="5181600" y="447674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85524F2-1B90-4B82-8269-B84978C35661}"/>
                </a:ext>
              </a:extLst>
            </p:cNvPr>
            <p:cNvSpPr txBox="1"/>
            <p:nvPr/>
          </p:nvSpPr>
          <p:spPr>
            <a:xfrm>
              <a:off x="5268086" y="1305742"/>
              <a:ext cx="17240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95BFAF-E198-489B-8D40-749229A4C618}"/>
              </a:ext>
            </a:extLst>
          </p:cNvPr>
          <p:cNvCxnSpPr>
            <a:cxnSpLocks/>
          </p:cNvCxnSpPr>
          <p:nvPr userDrawn="1"/>
        </p:nvCxnSpPr>
        <p:spPr>
          <a:xfrm>
            <a:off x="5233988" y="1691532"/>
            <a:ext cx="1724025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A02FB63E-8005-4573-B953-C7B62B9CA925}"/>
              </a:ext>
            </a:extLst>
          </p:cNvPr>
          <p:cNvSpPr/>
          <p:nvPr userDrawn="1"/>
        </p:nvSpPr>
        <p:spPr>
          <a:xfrm>
            <a:off x="1088800" y="2529801"/>
            <a:ext cx="863600" cy="863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2"/>
                </a:solidFill>
                <a:latin typeface="+mn-lt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C19E3E2-0061-4B74-BCE5-68F5264D74A0}"/>
              </a:ext>
            </a:extLst>
          </p:cNvPr>
          <p:cNvSpPr/>
          <p:nvPr userDrawn="1"/>
        </p:nvSpPr>
        <p:spPr>
          <a:xfrm>
            <a:off x="6589258" y="2529801"/>
            <a:ext cx="863600" cy="863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2"/>
                </a:solidFill>
                <a:latin typeface="+mn-lt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72BD5A9-8194-4528-8A07-A31A3F3CE476}"/>
              </a:ext>
            </a:extLst>
          </p:cNvPr>
          <p:cNvSpPr/>
          <p:nvPr userDrawn="1"/>
        </p:nvSpPr>
        <p:spPr>
          <a:xfrm>
            <a:off x="1088800" y="4144527"/>
            <a:ext cx="863600" cy="863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2"/>
                </a:solidFill>
                <a:latin typeface="+mn-lt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7D74D96-DB45-428A-986B-7CF13FAA4D41}"/>
              </a:ext>
            </a:extLst>
          </p:cNvPr>
          <p:cNvSpPr/>
          <p:nvPr userDrawn="1"/>
        </p:nvSpPr>
        <p:spPr>
          <a:xfrm>
            <a:off x="6589258" y="4144527"/>
            <a:ext cx="863600" cy="863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2"/>
                </a:solidFill>
                <a:latin typeface="+mn-lt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C900E43-7486-4B63-9A32-46946F031296}"/>
              </a:ext>
            </a:extLst>
          </p:cNvPr>
          <p:cNvSpPr/>
          <p:nvPr userDrawn="1"/>
        </p:nvSpPr>
        <p:spPr>
          <a:xfrm>
            <a:off x="496543" y="328189"/>
            <a:ext cx="11198914" cy="6201622"/>
          </a:xfrm>
          <a:prstGeom prst="rect">
            <a:avLst/>
          </a:prstGeom>
          <a:noFill/>
          <a:ln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2480F9A6-6FC7-44F7-BDD2-9DAAAA35FA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61924" y="2737918"/>
            <a:ext cx="3857568" cy="4473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点击编辑样式</a:t>
            </a:r>
          </a:p>
        </p:txBody>
      </p:sp>
      <p:sp>
        <p:nvSpPr>
          <p:cNvPr id="27" name="文本占位符 25">
            <a:extLst>
              <a:ext uri="{FF2B5EF4-FFF2-40B4-BE49-F238E27FC236}">
                <a16:creationId xmlns:a16="http://schemas.microsoft.com/office/drawing/2014/main" id="{51F834A6-13FE-4653-8C56-4B42A867B1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52857" y="2737918"/>
            <a:ext cx="3857568" cy="4473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点击编辑样式</a:t>
            </a:r>
          </a:p>
        </p:txBody>
      </p:sp>
      <p:sp>
        <p:nvSpPr>
          <p:cNvPr id="28" name="文本占位符 25">
            <a:extLst>
              <a:ext uri="{FF2B5EF4-FFF2-40B4-BE49-F238E27FC236}">
                <a16:creationId xmlns:a16="http://schemas.microsoft.com/office/drawing/2014/main" id="{B69379CA-EC24-4E64-B277-21A347EBD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1924" y="4352644"/>
            <a:ext cx="3857568" cy="4473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点击编辑样式</a:t>
            </a:r>
          </a:p>
        </p:txBody>
      </p:sp>
      <p:sp>
        <p:nvSpPr>
          <p:cNvPr id="29" name="文本占位符 25">
            <a:extLst>
              <a:ext uri="{FF2B5EF4-FFF2-40B4-BE49-F238E27FC236}">
                <a16:creationId xmlns:a16="http://schemas.microsoft.com/office/drawing/2014/main" id="{33531CE1-AAA9-434C-A2B4-2B8BBD6E1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52857" y="4352644"/>
            <a:ext cx="3857568" cy="4473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点击编辑样式</a:t>
            </a:r>
          </a:p>
        </p:txBody>
      </p:sp>
      <p:sp>
        <p:nvSpPr>
          <p:cNvPr id="11" name="流程图: 离页连接符 10">
            <a:extLst>
              <a:ext uri="{FF2B5EF4-FFF2-40B4-BE49-F238E27FC236}">
                <a16:creationId xmlns:a16="http://schemas.microsoft.com/office/drawing/2014/main" id="{B8F9BD8A-4AD1-08A0-7B93-44DAB705372B}"/>
              </a:ext>
            </a:extLst>
          </p:cNvPr>
          <p:cNvSpPr/>
          <p:nvPr userDrawn="1"/>
        </p:nvSpPr>
        <p:spPr>
          <a:xfrm flipV="1">
            <a:off x="0" y="5481864"/>
            <a:ext cx="12192000" cy="1390648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2647269-300F-4FE4-8006-93C3A9104781}"/>
              </a:ext>
            </a:extLst>
          </p:cNvPr>
          <p:cNvGrpSpPr/>
          <p:nvPr userDrawn="1"/>
        </p:nvGrpSpPr>
        <p:grpSpPr>
          <a:xfrm>
            <a:off x="5900774" y="6004457"/>
            <a:ext cx="390453" cy="525354"/>
            <a:chOff x="5900774" y="5794907"/>
            <a:chExt cx="390453" cy="525354"/>
          </a:xfrm>
          <a:solidFill>
            <a:schemeClr val="accent1"/>
          </a:solidFill>
        </p:grpSpPr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808172C6-EDB7-4458-9A18-6F782C524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900774" y="5794907"/>
              <a:ext cx="390453" cy="390453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3CA4B07E-AF28-4AF0-8BDB-D2A329D95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961099" y="6050460"/>
              <a:ext cx="269802" cy="269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674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蓝色的天空&#10;&#10;中度可信度描述已自动生成">
            <a:extLst>
              <a:ext uri="{FF2B5EF4-FFF2-40B4-BE49-F238E27FC236}">
                <a16:creationId xmlns:a16="http://schemas.microsoft.com/office/drawing/2014/main" id="{F47B3C5E-C48D-EC8A-EEE9-2A5092CC45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471110"/>
          </a:xfrm>
          <a:custGeom>
            <a:avLst/>
            <a:gdLst>
              <a:gd name="connsiteX0" fmla="*/ 0 w 12192000"/>
              <a:gd name="connsiteY0" fmla="*/ 0 h 6471110"/>
              <a:gd name="connsiteX1" fmla="*/ 12192000 w 12192000"/>
              <a:gd name="connsiteY1" fmla="*/ 0 h 6471110"/>
              <a:gd name="connsiteX2" fmla="*/ 12192000 w 12192000"/>
              <a:gd name="connsiteY2" fmla="*/ 6471110 h 6471110"/>
              <a:gd name="connsiteX3" fmla="*/ 0 w 12192000"/>
              <a:gd name="connsiteY3" fmla="*/ 6471110 h 64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471110">
                <a:moveTo>
                  <a:pt x="0" y="0"/>
                </a:moveTo>
                <a:lnTo>
                  <a:pt x="12192000" y="0"/>
                </a:lnTo>
                <a:lnTo>
                  <a:pt x="12192000" y="6471110"/>
                </a:lnTo>
                <a:lnTo>
                  <a:pt x="0" y="647111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7057DCD-7243-4900-B1C3-87E41CF457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chemeClr val="accent1">
                  <a:alpha val="87000"/>
                </a:schemeClr>
              </a:gs>
              <a:gs pos="100000">
                <a:schemeClr val="accent2">
                  <a:alpha val="8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25C251-6493-4070-9C58-86572EAF09B0}"/>
              </a:ext>
            </a:extLst>
          </p:cNvPr>
          <p:cNvSpPr txBox="1"/>
          <p:nvPr userDrawn="1"/>
        </p:nvSpPr>
        <p:spPr>
          <a:xfrm>
            <a:off x="2937120" y="1897901"/>
            <a:ext cx="3213100" cy="1862048"/>
          </a:xfrm>
          <a:prstGeom prst="rect">
            <a:avLst/>
          </a:prstGeom>
          <a:noFill/>
          <a:effectLst>
            <a:outerShdw blurRad="190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</a:t>
            </a:r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离页连接符 7">
            <a:extLst>
              <a:ext uri="{FF2B5EF4-FFF2-40B4-BE49-F238E27FC236}">
                <a16:creationId xmlns:a16="http://schemas.microsoft.com/office/drawing/2014/main" id="{931251D8-A14D-4FFB-8C65-C7B5E104B00E}"/>
              </a:ext>
            </a:extLst>
          </p:cNvPr>
          <p:cNvSpPr/>
          <p:nvPr userDrawn="1"/>
        </p:nvSpPr>
        <p:spPr>
          <a:xfrm flipV="1">
            <a:off x="0" y="5481864"/>
            <a:ext cx="12192000" cy="1390648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3358C8-5AA7-474C-9598-AB081855E622}"/>
              </a:ext>
            </a:extLst>
          </p:cNvPr>
          <p:cNvGrpSpPr/>
          <p:nvPr userDrawn="1"/>
        </p:nvGrpSpPr>
        <p:grpSpPr>
          <a:xfrm>
            <a:off x="5778500" y="5958383"/>
            <a:ext cx="635000" cy="635000"/>
            <a:chOff x="5724525" y="5599608"/>
            <a:chExt cx="742950" cy="7429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78E1DE1-16DE-4A39-BE36-E799FCF70A23}"/>
                </a:ext>
              </a:extLst>
            </p:cNvPr>
            <p:cNvSpPr/>
            <p:nvPr/>
          </p:nvSpPr>
          <p:spPr>
            <a:xfrm>
              <a:off x="5724525" y="5599608"/>
              <a:ext cx="742950" cy="7429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4264A3FF-8017-4458-B283-92D2A0BA7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867585" y="5742668"/>
              <a:ext cx="456830" cy="456830"/>
            </a:xfrm>
            <a:prstGeom prst="rect">
              <a:avLst/>
            </a:pr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408CE0F9-93E3-4F6A-B884-2107B19523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4077" y="1957590"/>
            <a:ext cx="4105677" cy="923330"/>
          </a:xfrm>
          <a:prstGeom prst="rect">
            <a:avLst/>
          </a:prstGeom>
          <a:noFill/>
          <a:effectLst>
            <a:outerShdw blurRad="190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>
            <a:lvl1pPr algn="l">
              <a:def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219073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中度可信度描述已自动生成">
            <a:extLst>
              <a:ext uri="{FF2B5EF4-FFF2-40B4-BE49-F238E27FC236}">
                <a16:creationId xmlns:a16="http://schemas.microsoft.com/office/drawing/2014/main" id="{93E18CB8-FE45-3A86-9C66-D72EBAF588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471110"/>
          </a:xfrm>
          <a:custGeom>
            <a:avLst/>
            <a:gdLst>
              <a:gd name="connsiteX0" fmla="*/ 0 w 12192000"/>
              <a:gd name="connsiteY0" fmla="*/ 0 h 6471110"/>
              <a:gd name="connsiteX1" fmla="*/ 12192000 w 12192000"/>
              <a:gd name="connsiteY1" fmla="*/ 0 h 6471110"/>
              <a:gd name="connsiteX2" fmla="*/ 12192000 w 12192000"/>
              <a:gd name="connsiteY2" fmla="*/ 6471110 h 6471110"/>
              <a:gd name="connsiteX3" fmla="*/ 0 w 12192000"/>
              <a:gd name="connsiteY3" fmla="*/ 6471110 h 64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471110">
                <a:moveTo>
                  <a:pt x="0" y="0"/>
                </a:moveTo>
                <a:lnTo>
                  <a:pt x="12192000" y="0"/>
                </a:lnTo>
                <a:lnTo>
                  <a:pt x="12192000" y="6471110"/>
                </a:lnTo>
                <a:lnTo>
                  <a:pt x="0" y="647111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7057DCD-7243-4900-B1C3-87E41CF457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chemeClr val="accent1">
                  <a:alpha val="87000"/>
                </a:schemeClr>
              </a:gs>
              <a:gs pos="100000">
                <a:schemeClr val="accent2">
                  <a:alpha val="8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25C251-6493-4070-9C58-86572EAF09B0}"/>
              </a:ext>
            </a:extLst>
          </p:cNvPr>
          <p:cNvSpPr txBox="1"/>
          <p:nvPr userDrawn="1"/>
        </p:nvSpPr>
        <p:spPr>
          <a:xfrm>
            <a:off x="2937120" y="1897901"/>
            <a:ext cx="3213100" cy="1862048"/>
          </a:xfrm>
          <a:prstGeom prst="rect">
            <a:avLst/>
          </a:prstGeom>
          <a:noFill/>
          <a:effectLst>
            <a:outerShdw blurRad="1079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</a:t>
            </a:r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离页连接符 7">
            <a:extLst>
              <a:ext uri="{FF2B5EF4-FFF2-40B4-BE49-F238E27FC236}">
                <a16:creationId xmlns:a16="http://schemas.microsoft.com/office/drawing/2014/main" id="{931251D8-A14D-4FFB-8C65-C7B5E104B00E}"/>
              </a:ext>
            </a:extLst>
          </p:cNvPr>
          <p:cNvSpPr/>
          <p:nvPr userDrawn="1"/>
        </p:nvSpPr>
        <p:spPr>
          <a:xfrm flipV="1">
            <a:off x="0" y="5481864"/>
            <a:ext cx="12192000" cy="1390648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3358C8-5AA7-474C-9598-AB081855E622}"/>
              </a:ext>
            </a:extLst>
          </p:cNvPr>
          <p:cNvGrpSpPr/>
          <p:nvPr userDrawn="1"/>
        </p:nvGrpSpPr>
        <p:grpSpPr>
          <a:xfrm>
            <a:off x="5778500" y="5958383"/>
            <a:ext cx="635000" cy="635000"/>
            <a:chOff x="5724525" y="5599608"/>
            <a:chExt cx="742950" cy="7429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78E1DE1-16DE-4A39-BE36-E799FCF70A23}"/>
                </a:ext>
              </a:extLst>
            </p:cNvPr>
            <p:cNvSpPr/>
            <p:nvPr/>
          </p:nvSpPr>
          <p:spPr>
            <a:xfrm>
              <a:off x="5724525" y="5599608"/>
              <a:ext cx="742950" cy="7429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4264A3FF-8017-4458-B283-92D2A0BA7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867585" y="5742668"/>
              <a:ext cx="456830" cy="456830"/>
            </a:xfrm>
            <a:prstGeom prst="rect">
              <a:avLst/>
            </a:prstGeom>
          </p:spPr>
        </p:pic>
      </p:grpSp>
      <p:sp>
        <p:nvSpPr>
          <p:cNvPr id="12" name="标题 1">
            <a:extLst>
              <a:ext uri="{FF2B5EF4-FFF2-40B4-BE49-F238E27FC236}">
                <a16:creationId xmlns:a16="http://schemas.microsoft.com/office/drawing/2014/main" id="{757167BE-2EFC-4CBB-8746-C36D4ED2B8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4077" y="1957590"/>
            <a:ext cx="4105677" cy="923330"/>
          </a:xfrm>
          <a:prstGeom prst="rect">
            <a:avLst/>
          </a:prstGeom>
          <a:noFill/>
          <a:effectLst>
            <a:outerShdw blurRad="1079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>
            <a:lvl1pPr algn="l">
              <a:def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2340761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中度可信度描述已自动生成">
            <a:extLst>
              <a:ext uri="{FF2B5EF4-FFF2-40B4-BE49-F238E27FC236}">
                <a16:creationId xmlns:a16="http://schemas.microsoft.com/office/drawing/2014/main" id="{D1531FB2-25C2-C995-568D-6F9AE05E70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471110"/>
          </a:xfrm>
          <a:custGeom>
            <a:avLst/>
            <a:gdLst>
              <a:gd name="connsiteX0" fmla="*/ 0 w 12192000"/>
              <a:gd name="connsiteY0" fmla="*/ 0 h 6471110"/>
              <a:gd name="connsiteX1" fmla="*/ 12192000 w 12192000"/>
              <a:gd name="connsiteY1" fmla="*/ 0 h 6471110"/>
              <a:gd name="connsiteX2" fmla="*/ 12192000 w 12192000"/>
              <a:gd name="connsiteY2" fmla="*/ 6471110 h 6471110"/>
              <a:gd name="connsiteX3" fmla="*/ 0 w 12192000"/>
              <a:gd name="connsiteY3" fmla="*/ 6471110 h 64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471110">
                <a:moveTo>
                  <a:pt x="0" y="0"/>
                </a:moveTo>
                <a:lnTo>
                  <a:pt x="12192000" y="0"/>
                </a:lnTo>
                <a:lnTo>
                  <a:pt x="12192000" y="6471110"/>
                </a:lnTo>
                <a:lnTo>
                  <a:pt x="0" y="647111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7057DCD-7243-4900-B1C3-87E41CF457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chemeClr val="accent1">
                  <a:alpha val="87000"/>
                </a:schemeClr>
              </a:gs>
              <a:gs pos="100000">
                <a:schemeClr val="accent2">
                  <a:alpha val="8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25C251-6493-4070-9C58-86572EAF09B0}"/>
              </a:ext>
            </a:extLst>
          </p:cNvPr>
          <p:cNvSpPr txBox="1"/>
          <p:nvPr userDrawn="1"/>
        </p:nvSpPr>
        <p:spPr>
          <a:xfrm>
            <a:off x="2937120" y="1897901"/>
            <a:ext cx="3213100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art</a:t>
            </a:r>
            <a:r>
              <a:rPr lang="en-US" altLang="zh-CN" sz="115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1500" dirty="0">
              <a:solidFill>
                <a:schemeClr val="bg1"/>
              </a:solidFill>
              <a:effectLst>
                <a:outerShdw blurRad="190500" sx="102000" sy="102000" algn="ctr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离页连接符 7">
            <a:extLst>
              <a:ext uri="{FF2B5EF4-FFF2-40B4-BE49-F238E27FC236}">
                <a16:creationId xmlns:a16="http://schemas.microsoft.com/office/drawing/2014/main" id="{931251D8-A14D-4FFB-8C65-C7B5E104B00E}"/>
              </a:ext>
            </a:extLst>
          </p:cNvPr>
          <p:cNvSpPr/>
          <p:nvPr userDrawn="1"/>
        </p:nvSpPr>
        <p:spPr>
          <a:xfrm flipV="1">
            <a:off x="0" y="5481864"/>
            <a:ext cx="12192000" cy="1390648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3358C8-5AA7-474C-9598-AB081855E622}"/>
              </a:ext>
            </a:extLst>
          </p:cNvPr>
          <p:cNvGrpSpPr/>
          <p:nvPr userDrawn="1"/>
        </p:nvGrpSpPr>
        <p:grpSpPr>
          <a:xfrm>
            <a:off x="5778500" y="5958383"/>
            <a:ext cx="635000" cy="635000"/>
            <a:chOff x="5724525" y="5599608"/>
            <a:chExt cx="742950" cy="7429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78E1DE1-16DE-4A39-BE36-E799FCF70A23}"/>
                </a:ext>
              </a:extLst>
            </p:cNvPr>
            <p:cNvSpPr/>
            <p:nvPr/>
          </p:nvSpPr>
          <p:spPr>
            <a:xfrm>
              <a:off x="5724525" y="5599608"/>
              <a:ext cx="742950" cy="7429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4264A3FF-8017-4458-B283-92D2A0BA7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867585" y="5742668"/>
              <a:ext cx="456830" cy="456830"/>
            </a:xfrm>
            <a:prstGeom prst="rect">
              <a:avLst/>
            </a:prstGeom>
          </p:spPr>
        </p:pic>
      </p:grpSp>
      <p:sp>
        <p:nvSpPr>
          <p:cNvPr id="12" name="标题 1">
            <a:extLst>
              <a:ext uri="{FF2B5EF4-FFF2-40B4-BE49-F238E27FC236}">
                <a16:creationId xmlns:a16="http://schemas.microsoft.com/office/drawing/2014/main" id="{18BD0EE5-62C8-4509-BF8F-4A98C3F02D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4077" y="1957590"/>
            <a:ext cx="4105677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lvl1pPr algn="l">
              <a:defRPr lang="zh-CN" altLang="en-US" sz="6000" b="1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283685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的天空&#10;&#10;中度可信度描述已自动生成">
            <a:extLst>
              <a:ext uri="{FF2B5EF4-FFF2-40B4-BE49-F238E27FC236}">
                <a16:creationId xmlns:a16="http://schemas.microsoft.com/office/drawing/2014/main" id="{3A842BD3-7072-3F06-83AF-9696B00A1F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471110"/>
          </a:xfrm>
          <a:custGeom>
            <a:avLst/>
            <a:gdLst>
              <a:gd name="connsiteX0" fmla="*/ 0 w 12192000"/>
              <a:gd name="connsiteY0" fmla="*/ 0 h 6471110"/>
              <a:gd name="connsiteX1" fmla="*/ 12192000 w 12192000"/>
              <a:gd name="connsiteY1" fmla="*/ 0 h 6471110"/>
              <a:gd name="connsiteX2" fmla="*/ 12192000 w 12192000"/>
              <a:gd name="connsiteY2" fmla="*/ 6471110 h 6471110"/>
              <a:gd name="connsiteX3" fmla="*/ 0 w 12192000"/>
              <a:gd name="connsiteY3" fmla="*/ 6471110 h 64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471110">
                <a:moveTo>
                  <a:pt x="0" y="0"/>
                </a:moveTo>
                <a:lnTo>
                  <a:pt x="12192000" y="0"/>
                </a:lnTo>
                <a:lnTo>
                  <a:pt x="12192000" y="6471110"/>
                </a:lnTo>
                <a:lnTo>
                  <a:pt x="0" y="647111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7057DCD-7243-4900-B1C3-87E41CF457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chemeClr val="accent1">
                  <a:alpha val="87000"/>
                </a:schemeClr>
              </a:gs>
              <a:gs pos="100000">
                <a:schemeClr val="accent2">
                  <a:alpha val="8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25C251-6493-4070-9C58-86572EAF09B0}"/>
              </a:ext>
            </a:extLst>
          </p:cNvPr>
          <p:cNvSpPr txBox="1"/>
          <p:nvPr userDrawn="1"/>
        </p:nvSpPr>
        <p:spPr>
          <a:xfrm>
            <a:off x="2937120" y="1897901"/>
            <a:ext cx="3213100" cy="1862048"/>
          </a:xfrm>
          <a:prstGeom prst="rect">
            <a:avLst/>
          </a:prstGeom>
          <a:noFill/>
          <a:effectLst>
            <a:outerShdw blurRad="190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</a:t>
            </a:r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离页连接符 7">
            <a:extLst>
              <a:ext uri="{FF2B5EF4-FFF2-40B4-BE49-F238E27FC236}">
                <a16:creationId xmlns:a16="http://schemas.microsoft.com/office/drawing/2014/main" id="{931251D8-A14D-4FFB-8C65-C7B5E104B00E}"/>
              </a:ext>
            </a:extLst>
          </p:cNvPr>
          <p:cNvSpPr/>
          <p:nvPr userDrawn="1"/>
        </p:nvSpPr>
        <p:spPr>
          <a:xfrm flipV="1">
            <a:off x="0" y="5481864"/>
            <a:ext cx="12192000" cy="1390648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3358C8-5AA7-474C-9598-AB081855E622}"/>
              </a:ext>
            </a:extLst>
          </p:cNvPr>
          <p:cNvGrpSpPr/>
          <p:nvPr userDrawn="1"/>
        </p:nvGrpSpPr>
        <p:grpSpPr>
          <a:xfrm>
            <a:off x="5778500" y="5958383"/>
            <a:ext cx="635000" cy="635000"/>
            <a:chOff x="5724525" y="5599608"/>
            <a:chExt cx="742950" cy="7429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78E1DE1-16DE-4A39-BE36-E799FCF70A23}"/>
                </a:ext>
              </a:extLst>
            </p:cNvPr>
            <p:cNvSpPr/>
            <p:nvPr/>
          </p:nvSpPr>
          <p:spPr>
            <a:xfrm>
              <a:off x="5724525" y="5599608"/>
              <a:ext cx="742950" cy="74295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4264A3FF-8017-4458-B283-92D2A0BA7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5867585" y="5742668"/>
              <a:ext cx="456830" cy="456830"/>
            </a:xfrm>
            <a:prstGeom prst="rect">
              <a:avLst/>
            </a:prstGeom>
          </p:spPr>
        </p:pic>
      </p:grpSp>
      <p:sp>
        <p:nvSpPr>
          <p:cNvPr id="12" name="标题 1">
            <a:extLst>
              <a:ext uri="{FF2B5EF4-FFF2-40B4-BE49-F238E27FC236}">
                <a16:creationId xmlns:a16="http://schemas.microsoft.com/office/drawing/2014/main" id="{895CB056-5BC6-46DC-8058-E75C8439C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4077" y="1957590"/>
            <a:ext cx="4105677" cy="923330"/>
          </a:xfrm>
          <a:prstGeom prst="rect">
            <a:avLst/>
          </a:prstGeom>
          <a:noFill/>
          <a:effectLst>
            <a:outerShdw blurRad="190500" dist="25400" dir="2700000" algn="ctr" rotWithShape="0">
              <a:srgbClr val="000000">
                <a:alpha val="20000"/>
              </a:srgbClr>
            </a:outerShdw>
          </a:effectLst>
        </p:spPr>
        <p:txBody>
          <a:bodyPr wrap="square" rtlCol="0">
            <a:spAutoFit/>
          </a:bodyPr>
          <a:lstStyle>
            <a:lvl1pPr algn="l">
              <a:def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3962651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的天空&#10;&#10;中度可信度描述已自动生成">
            <a:extLst>
              <a:ext uri="{FF2B5EF4-FFF2-40B4-BE49-F238E27FC236}">
                <a16:creationId xmlns:a16="http://schemas.microsoft.com/office/drawing/2014/main" id="{08F3CFCE-99D3-09F3-A3C4-F8B9D831E3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B62898F-74F0-491E-9467-14E47991F08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6000">
                <a:schemeClr val="accent1">
                  <a:alpha val="87000"/>
                </a:scheme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5CC112F-715D-46CA-8C07-550577BDB5CE}"/>
              </a:ext>
            </a:extLst>
          </p:cNvPr>
          <p:cNvGrpSpPr/>
          <p:nvPr userDrawn="1"/>
        </p:nvGrpSpPr>
        <p:grpSpPr>
          <a:xfrm>
            <a:off x="0" y="0"/>
            <a:ext cx="12192000" cy="1981197"/>
            <a:chOff x="0" y="4876803"/>
            <a:chExt cx="12192000" cy="1981197"/>
          </a:xfrm>
        </p:grpSpPr>
        <p:sp>
          <p:nvSpPr>
            <p:cNvPr id="12" name="流程图: 离页连接符 11">
              <a:extLst>
                <a:ext uri="{FF2B5EF4-FFF2-40B4-BE49-F238E27FC236}">
                  <a16:creationId xmlns:a16="http://schemas.microsoft.com/office/drawing/2014/main" id="{AEB338FA-BEA6-4E36-9321-87C96F6A1F27}"/>
                </a:ext>
              </a:extLst>
            </p:cNvPr>
            <p:cNvSpPr/>
            <p:nvPr/>
          </p:nvSpPr>
          <p:spPr>
            <a:xfrm>
              <a:off x="0" y="4876803"/>
              <a:ext cx="12192000" cy="1981197"/>
            </a:xfrm>
            <a:prstGeom prst="flowChartOffpage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8E2DDDF-E445-4248-A922-458ABC543C37}"/>
                </a:ext>
              </a:extLst>
            </p:cNvPr>
            <p:cNvGrpSpPr/>
            <p:nvPr/>
          </p:nvGrpSpPr>
          <p:grpSpPr>
            <a:xfrm flipV="1">
              <a:off x="5778500" y="5501183"/>
              <a:ext cx="635000" cy="635000"/>
              <a:chOff x="5724525" y="5777922"/>
              <a:chExt cx="742950" cy="74295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9DE4824-1E88-4A26-921F-680039A5C02C}"/>
                  </a:ext>
                </a:extLst>
              </p:cNvPr>
              <p:cNvSpPr/>
              <p:nvPr/>
            </p:nvSpPr>
            <p:spPr>
              <a:xfrm>
                <a:off x="5724525" y="5777922"/>
                <a:ext cx="742950" cy="74295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16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5" name="图形 14">
                <a:extLst>
                  <a:ext uri="{FF2B5EF4-FFF2-40B4-BE49-F238E27FC236}">
                    <a16:creationId xmlns:a16="http://schemas.microsoft.com/office/drawing/2014/main" id="{442FC6DC-D18F-46EC-9C5B-08BAEAED9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5400000">
                <a:off x="5867586" y="5920980"/>
                <a:ext cx="456830" cy="456830"/>
              </a:xfrm>
              <a:prstGeom prst="rect">
                <a:avLst/>
              </a:prstGeom>
            </p:spPr>
          </p:pic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C905E508-AE7C-490F-A55E-1DDC93A87F1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697503" y="3242112"/>
            <a:ext cx="8796996" cy="1200329"/>
          </a:xfrm>
          <a:prstGeom prst="rect">
            <a:avLst/>
          </a:prstGeom>
          <a:noFill/>
          <a:effectLst>
            <a:outerShdw blurRad="127000" dist="25400" dir="2700000" algn="ctr" rotWithShape="0">
              <a:srgbClr val="000000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lvl1pPr algn="dist">
              <a:def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dist"/>
            <a:r>
              <a:rPr lang="zh-CN" altLang="en-US" dirty="0"/>
              <a:t>单击此处编辑母版</a:t>
            </a:r>
          </a:p>
        </p:txBody>
      </p:sp>
    </p:spTree>
    <p:extLst>
      <p:ext uri="{BB962C8B-B14F-4D97-AF65-F5344CB8AC3E}">
        <p14:creationId xmlns:p14="http://schemas.microsoft.com/office/powerpoint/2010/main" val="1552637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EF7D444-06D7-4EB0-A3A0-1BF6881C6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1390648"/>
          </a:xfrm>
          <a:custGeom>
            <a:avLst/>
            <a:gdLst>
              <a:gd name="connsiteX0" fmla="*/ 0 w 12192000"/>
              <a:gd name="connsiteY0" fmla="*/ 0 h 1390648"/>
              <a:gd name="connsiteX1" fmla="*/ 12192000 w 12192000"/>
              <a:gd name="connsiteY1" fmla="*/ 0 h 1390648"/>
              <a:gd name="connsiteX2" fmla="*/ 12192000 w 12192000"/>
              <a:gd name="connsiteY2" fmla="*/ 1112519 h 1390648"/>
              <a:gd name="connsiteX3" fmla="*/ 6096000 w 12192000"/>
              <a:gd name="connsiteY3" fmla="*/ 1390648 h 1390648"/>
              <a:gd name="connsiteX4" fmla="*/ 0 w 12192000"/>
              <a:gd name="connsiteY4" fmla="*/ 1112519 h 139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90648">
                <a:moveTo>
                  <a:pt x="0" y="0"/>
                </a:moveTo>
                <a:lnTo>
                  <a:pt x="12192000" y="0"/>
                </a:lnTo>
                <a:lnTo>
                  <a:pt x="12192000" y="1112519"/>
                </a:lnTo>
                <a:lnTo>
                  <a:pt x="6096000" y="1390648"/>
                </a:lnTo>
                <a:lnTo>
                  <a:pt x="0" y="1112519"/>
                </a:lnTo>
                <a:close/>
              </a:path>
            </a:pathLst>
          </a:custGeom>
        </p:spPr>
      </p:pic>
      <p:sp>
        <p:nvSpPr>
          <p:cNvPr id="20" name="流程图: 离页连接符 19">
            <a:extLst>
              <a:ext uri="{FF2B5EF4-FFF2-40B4-BE49-F238E27FC236}">
                <a16:creationId xmlns:a16="http://schemas.microsoft.com/office/drawing/2014/main" id="{B225BBE8-07BC-43A0-A7F8-6BA72CA26239}"/>
              </a:ext>
            </a:extLst>
          </p:cNvPr>
          <p:cNvSpPr/>
          <p:nvPr userDrawn="1"/>
        </p:nvSpPr>
        <p:spPr>
          <a:xfrm>
            <a:off x="0" y="0"/>
            <a:ext cx="12192000" cy="1390648"/>
          </a:xfrm>
          <a:prstGeom prst="flowChartOffpageConnector">
            <a:avLst/>
          </a:prstGeom>
          <a:gradFill>
            <a:gsLst>
              <a:gs pos="24000">
                <a:schemeClr val="accent1">
                  <a:alpha val="90000"/>
                </a:schemeClr>
              </a:gs>
              <a:gs pos="100000">
                <a:schemeClr val="accent2"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769DEC8-30DA-01B6-4359-C3B41FAC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E41B76D-41E5-787B-BC16-66798723B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0838" y="1390650"/>
            <a:ext cx="11490325" cy="51847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328209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日历&#10;&#10;描述已自动生成">
            <a:extLst>
              <a:ext uri="{FF2B5EF4-FFF2-40B4-BE49-F238E27FC236}">
                <a16:creationId xmlns:a16="http://schemas.microsoft.com/office/drawing/2014/main" id="{4FF2ADC6-AFB9-27B3-12A8-F5E6B89191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4007ED0-7BA0-4CB4-BC8A-BC9B1A794E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1390648"/>
          </a:xfrm>
          <a:custGeom>
            <a:avLst/>
            <a:gdLst>
              <a:gd name="connsiteX0" fmla="*/ 0 w 12192000"/>
              <a:gd name="connsiteY0" fmla="*/ 0 h 1390648"/>
              <a:gd name="connsiteX1" fmla="*/ 12192000 w 12192000"/>
              <a:gd name="connsiteY1" fmla="*/ 0 h 1390648"/>
              <a:gd name="connsiteX2" fmla="*/ 12192000 w 12192000"/>
              <a:gd name="connsiteY2" fmla="*/ 1112519 h 1390648"/>
              <a:gd name="connsiteX3" fmla="*/ 6096000 w 12192000"/>
              <a:gd name="connsiteY3" fmla="*/ 1390648 h 1390648"/>
              <a:gd name="connsiteX4" fmla="*/ 0 w 12192000"/>
              <a:gd name="connsiteY4" fmla="*/ 1112519 h 139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90648">
                <a:moveTo>
                  <a:pt x="0" y="0"/>
                </a:moveTo>
                <a:lnTo>
                  <a:pt x="12192000" y="0"/>
                </a:lnTo>
                <a:lnTo>
                  <a:pt x="12192000" y="1112519"/>
                </a:lnTo>
                <a:lnTo>
                  <a:pt x="6096000" y="1390648"/>
                </a:lnTo>
                <a:lnTo>
                  <a:pt x="0" y="1112519"/>
                </a:lnTo>
                <a:close/>
              </a:path>
            </a:pathLst>
          </a:custGeom>
        </p:spPr>
      </p:pic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44CD5BE6-B17A-4873-BC9C-E3737DB95265}"/>
              </a:ext>
            </a:extLst>
          </p:cNvPr>
          <p:cNvSpPr/>
          <p:nvPr userDrawn="1"/>
        </p:nvSpPr>
        <p:spPr>
          <a:xfrm>
            <a:off x="0" y="0"/>
            <a:ext cx="12192000" cy="1390648"/>
          </a:xfrm>
          <a:prstGeom prst="flowChartOffpageConnector">
            <a:avLst/>
          </a:prstGeom>
          <a:gradFill>
            <a:gsLst>
              <a:gs pos="24000">
                <a:schemeClr val="accent1">
                  <a:alpha val="90000"/>
                </a:schemeClr>
              </a:gs>
              <a:gs pos="100000">
                <a:schemeClr val="accent2"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占位符 3">
            <a:extLst>
              <a:ext uri="{FF2B5EF4-FFF2-40B4-BE49-F238E27FC236}">
                <a16:creationId xmlns:a16="http://schemas.microsoft.com/office/drawing/2014/main" id="{5472414F-CE4A-20AF-326F-D5DD51656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9DEA046-5A16-4928-B3DA-366EB0CEF9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1065" y="1524001"/>
            <a:ext cx="11489871" cy="5050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1581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3" r:id="rId8"/>
    <p:sldLayoutId id="2147483668" r:id="rId9"/>
    <p:sldLayoutId id="2147483669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>
            <a:extLst>
              <a:ext uri="{FF2B5EF4-FFF2-40B4-BE49-F238E27FC236}">
                <a16:creationId xmlns:a16="http://schemas.microsoft.com/office/drawing/2014/main" id="{2E738A07-AF3E-4A4E-A487-F4375C9EFD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1203265"/>
            <a:ext cx="10515600" cy="2529923"/>
          </a:xfrm>
          <a:prstGeom prst="rect">
            <a:avLst/>
          </a:prstGeom>
          <a:noFill/>
          <a:effectLst>
            <a:outerShdw blurRad="152400" dist="25400" dir="2700000" algn="ctr" rotWithShape="0">
              <a:srgbClr val="000000">
                <a:alpha val="2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+mj-ea"/>
                <a:ea typeface="+mj-ea"/>
              </a:rPr>
              <a:t>低电压台区原因</a:t>
            </a:r>
            <a:br>
              <a:rPr lang="en-US" altLang="zh-CN" sz="8800" b="1" dirty="0">
                <a:solidFill>
                  <a:schemeClr val="bg1"/>
                </a:solidFill>
                <a:latin typeface="+mj-ea"/>
                <a:ea typeface="+mj-ea"/>
              </a:rPr>
            </a:br>
            <a:r>
              <a:rPr lang="zh-CN" altLang="en-US" sz="8800" b="0" dirty="0">
                <a:solidFill>
                  <a:schemeClr val="bg1"/>
                </a:solidFill>
                <a:latin typeface="+mj-ea"/>
                <a:ea typeface="+mj-ea"/>
              </a:rPr>
              <a:t>分析及解决措施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B87932-0225-4BBF-ADEB-ACD899911015}"/>
              </a:ext>
            </a:extLst>
          </p:cNvPr>
          <p:cNvSpPr txBox="1"/>
          <p:nvPr/>
        </p:nvSpPr>
        <p:spPr>
          <a:xfrm>
            <a:off x="5091777" y="4495317"/>
            <a:ext cx="2008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汇报人：艾迪鹅</a:t>
            </a:r>
          </a:p>
        </p:txBody>
      </p:sp>
    </p:spTree>
    <p:extLst>
      <p:ext uri="{BB962C8B-B14F-4D97-AF65-F5344CB8AC3E}">
        <p14:creationId xmlns:p14="http://schemas.microsoft.com/office/powerpoint/2010/main" val="172690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89494CB-450F-4817-B321-729CFD0115B7}"/>
              </a:ext>
            </a:extLst>
          </p:cNvPr>
          <p:cNvCxnSpPr>
            <a:stCxn id="10" idx="6"/>
            <a:endCxn id="12" idx="2"/>
          </p:cNvCxnSpPr>
          <p:nvPr/>
        </p:nvCxnSpPr>
        <p:spPr>
          <a:xfrm>
            <a:off x="2962801" y="3811900"/>
            <a:ext cx="63559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144625FC-909C-4E21-9B30-0E3AE3EC3F6F}"/>
              </a:ext>
            </a:extLst>
          </p:cNvPr>
          <p:cNvCxnSpPr>
            <a:cxnSpLocks/>
          </p:cNvCxnSpPr>
          <p:nvPr/>
        </p:nvCxnSpPr>
        <p:spPr>
          <a:xfrm>
            <a:off x="2623502" y="4554361"/>
            <a:ext cx="359145" cy="30636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DFEAADFC-4A8E-4495-9C39-D1577843B34A}"/>
              </a:ext>
            </a:extLst>
          </p:cNvPr>
          <p:cNvCxnSpPr>
            <a:cxnSpLocks/>
          </p:cNvCxnSpPr>
          <p:nvPr/>
        </p:nvCxnSpPr>
        <p:spPr>
          <a:xfrm flipV="1">
            <a:off x="2623502" y="2762953"/>
            <a:ext cx="359145" cy="30636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5D883A80-4536-4D52-874E-DDD5C67523D1}"/>
              </a:ext>
            </a:extLst>
          </p:cNvPr>
          <p:cNvSpPr/>
          <p:nvPr/>
        </p:nvSpPr>
        <p:spPr>
          <a:xfrm>
            <a:off x="1076957" y="2917339"/>
            <a:ext cx="1789121" cy="17891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+mn-ea"/>
              </a:rPr>
              <a:t>新能源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37E0908-A116-49D0-9467-31517F924CC2}"/>
              </a:ext>
            </a:extLst>
          </p:cNvPr>
          <p:cNvSpPr/>
          <p:nvPr/>
        </p:nvSpPr>
        <p:spPr>
          <a:xfrm>
            <a:off x="980234" y="2820616"/>
            <a:ext cx="1982567" cy="1982567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520B93D-05DA-441F-80CB-E21332B981C3}"/>
              </a:ext>
            </a:extLst>
          </p:cNvPr>
          <p:cNvSpPr/>
          <p:nvPr/>
        </p:nvSpPr>
        <p:spPr>
          <a:xfrm>
            <a:off x="3663507" y="3209753"/>
            <a:ext cx="1204294" cy="12042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0" b="1" dirty="0">
                <a:latin typeface="+mn-ea"/>
              </a:rPr>
              <a:t>太阳能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D8390DD-83E5-4B64-9BD1-EA70A9874787}"/>
              </a:ext>
            </a:extLst>
          </p:cNvPr>
          <p:cNvSpPr/>
          <p:nvPr/>
        </p:nvSpPr>
        <p:spPr>
          <a:xfrm>
            <a:off x="3598400" y="3144647"/>
            <a:ext cx="1334506" cy="1334506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97E8688-C063-407C-B6C5-BDD2873B8F6F}"/>
              </a:ext>
            </a:extLst>
          </p:cNvPr>
          <p:cNvSpPr/>
          <p:nvPr/>
        </p:nvSpPr>
        <p:spPr>
          <a:xfrm>
            <a:off x="2931185" y="1778523"/>
            <a:ext cx="1204294" cy="12042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0" b="1" dirty="0">
                <a:latin typeface="+mn-ea"/>
              </a:rPr>
              <a:t>风能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24130DCA-54F1-4699-9143-62E8A8502D18}"/>
              </a:ext>
            </a:extLst>
          </p:cNvPr>
          <p:cNvSpPr/>
          <p:nvPr/>
        </p:nvSpPr>
        <p:spPr>
          <a:xfrm>
            <a:off x="2866078" y="1713417"/>
            <a:ext cx="1334506" cy="1334506"/>
          </a:xfrm>
          <a:prstGeom prst="ellips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0860DE9-948A-45E3-AB9C-E28F15C5AFBF}"/>
              </a:ext>
            </a:extLst>
          </p:cNvPr>
          <p:cNvSpPr/>
          <p:nvPr/>
        </p:nvSpPr>
        <p:spPr>
          <a:xfrm>
            <a:off x="2931185" y="4626377"/>
            <a:ext cx="1204294" cy="12042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0" b="1" dirty="0">
                <a:latin typeface="+mn-ea"/>
              </a:rPr>
              <a:t>核能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4CE8738-89E4-41EF-A5C9-943CFF59A86A}"/>
              </a:ext>
            </a:extLst>
          </p:cNvPr>
          <p:cNvSpPr/>
          <p:nvPr/>
        </p:nvSpPr>
        <p:spPr>
          <a:xfrm>
            <a:off x="2866078" y="4561271"/>
            <a:ext cx="1334506" cy="1334506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33DD5F5-9024-4424-B3C3-9996F1FCD986}"/>
              </a:ext>
            </a:extLst>
          </p:cNvPr>
          <p:cNvSpPr txBox="1"/>
          <p:nvPr/>
        </p:nvSpPr>
        <p:spPr>
          <a:xfrm>
            <a:off x="5854700" y="1867423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EFAF95C-755D-4447-B7E9-570D1E15C49C}"/>
              </a:ext>
            </a:extLst>
          </p:cNvPr>
          <p:cNvSpPr txBox="1"/>
          <p:nvPr/>
        </p:nvSpPr>
        <p:spPr>
          <a:xfrm>
            <a:off x="5854931" y="2275545"/>
            <a:ext cx="592749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3E26DAA-DFB8-4118-9BA7-FAC454B68A0C}"/>
              </a:ext>
            </a:extLst>
          </p:cNvPr>
          <p:cNvSpPr txBox="1"/>
          <p:nvPr/>
        </p:nvSpPr>
        <p:spPr>
          <a:xfrm>
            <a:off x="5854700" y="3309145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太阳能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CFA87E8-1187-422B-B16C-8DE46F2F6E55}"/>
              </a:ext>
            </a:extLst>
          </p:cNvPr>
          <p:cNvSpPr txBox="1"/>
          <p:nvPr/>
        </p:nvSpPr>
        <p:spPr>
          <a:xfrm>
            <a:off x="5854931" y="3717267"/>
            <a:ext cx="592749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ABF01D0-7C73-42A6-9445-D1465AB552A5}"/>
              </a:ext>
            </a:extLst>
          </p:cNvPr>
          <p:cNvSpPr txBox="1"/>
          <p:nvPr/>
        </p:nvSpPr>
        <p:spPr>
          <a:xfrm>
            <a:off x="5854700" y="4750867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4DFCF88-1296-4198-8C3D-1797BDB16DD6}"/>
              </a:ext>
            </a:extLst>
          </p:cNvPr>
          <p:cNvSpPr txBox="1"/>
          <p:nvPr/>
        </p:nvSpPr>
        <p:spPr>
          <a:xfrm>
            <a:off x="5854931" y="5158989"/>
            <a:ext cx="592749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30A3797E-D514-B5D5-11D0-2D46D52F3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台区低电压“十宗罪”</a:t>
            </a:r>
          </a:p>
        </p:txBody>
      </p:sp>
    </p:spTree>
    <p:extLst>
      <p:ext uri="{BB962C8B-B14F-4D97-AF65-F5344CB8AC3E}">
        <p14:creationId xmlns:p14="http://schemas.microsoft.com/office/powerpoint/2010/main" val="276541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F0FC38E-F984-4D5B-9023-039352E73AD0}"/>
              </a:ext>
            </a:extLst>
          </p:cNvPr>
          <p:cNvSpPr/>
          <p:nvPr/>
        </p:nvSpPr>
        <p:spPr>
          <a:xfrm>
            <a:off x="550863" y="2448722"/>
            <a:ext cx="9203518" cy="134620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8F02B413-9849-4AC9-8D29-0674E24F8349}"/>
              </a:ext>
            </a:extLst>
          </p:cNvPr>
          <p:cNvSpPr/>
          <p:nvPr/>
        </p:nvSpPr>
        <p:spPr>
          <a:xfrm rot="5400000">
            <a:off x="9394033" y="2176448"/>
            <a:ext cx="2641600" cy="1920904"/>
          </a:xfrm>
          <a:prstGeom prst="triangle">
            <a:avLst>
              <a:gd name="adj" fmla="val 51181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2F1DAC-835B-42A2-8F00-C01F606BDC35}"/>
              </a:ext>
            </a:extLst>
          </p:cNvPr>
          <p:cNvSpPr/>
          <p:nvPr/>
        </p:nvSpPr>
        <p:spPr>
          <a:xfrm>
            <a:off x="835452" y="2823118"/>
            <a:ext cx="1915595" cy="5974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3" name="Graphic 10">
            <a:extLst>
              <a:ext uri="{FF2B5EF4-FFF2-40B4-BE49-F238E27FC236}">
                <a16:creationId xmlns:a16="http://schemas.microsoft.com/office/drawing/2014/main" id="{7D361515-6A9D-42B5-B0A9-E86891212772}"/>
              </a:ext>
            </a:extLst>
          </p:cNvPr>
          <p:cNvSpPr/>
          <p:nvPr/>
        </p:nvSpPr>
        <p:spPr>
          <a:xfrm>
            <a:off x="1111258" y="2932223"/>
            <a:ext cx="406405" cy="379198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 w="391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A43FD6-5146-46A5-AC40-F00C80C37752}"/>
              </a:ext>
            </a:extLst>
          </p:cNvPr>
          <p:cNvSpPr txBox="1"/>
          <p:nvPr/>
        </p:nvSpPr>
        <p:spPr>
          <a:xfrm>
            <a:off x="1474222" y="2925206"/>
            <a:ext cx="1008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风能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35BDE44-64D3-406E-B80C-97E4BAF32318}"/>
              </a:ext>
            </a:extLst>
          </p:cNvPr>
          <p:cNvSpPr/>
          <p:nvPr/>
        </p:nvSpPr>
        <p:spPr>
          <a:xfrm>
            <a:off x="3170711" y="2823118"/>
            <a:ext cx="1915595" cy="5974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4" name="Freeform 26">
            <a:extLst>
              <a:ext uri="{FF2B5EF4-FFF2-40B4-BE49-F238E27FC236}">
                <a16:creationId xmlns:a16="http://schemas.microsoft.com/office/drawing/2014/main" id="{001CFAAA-F63A-49BC-A7E7-AE3952CEB363}"/>
              </a:ext>
            </a:extLst>
          </p:cNvPr>
          <p:cNvSpPr/>
          <p:nvPr/>
        </p:nvSpPr>
        <p:spPr>
          <a:xfrm>
            <a:off x="3546005" y="2947542"/>
            <a:ext cx="332268" cy="345406"/>
          </a:xfrm>
          <a:custGeom>
            <a:avLst/>
            <a:gdLst>
              <a:gd name="T0" fmla="*/ 6527 w 6557"/>
              <a:gd name="T1" fmla="*/ 6608 h 6827"/>
              <a:gd name="T2" fmla="*/ 4843 w 6557"/>
              <a:gd name="T3" fmla="*/ 427 h 6827"/>
              <a:gd name="T4" fmla="*/ 3207 w 6557"/>
              <a:gd name="T5" fmla="*/ 0 h 6827"/>
              <a:gd name="T6" fmla="*/ 1572 w 6557"/>
              <a:gd name="T7" fmla="*/ 427 h 6827"/>
              <a:gd name="T8" fmla="*/ 29 w 6557"/>
              <a:gd name="T9" fmla="*/ 6608 h 6827"/>
              <a:gd name="T10" fmla="*/ 25 w 6557"/>
              <a:gd name="T11" fmla="*/ 6753 h 6827"/>
              <a:gd name="T12" fmla="*/ 149 w 6557"/>
              <a:gd name="T13" fmla="*/ 6827 h 6827"/>
              <a:gd name="T14" fmla="*/ 6407 w 6557"/>
              <a:gd name="T15" fmla="*/ 6827 h 6827"/>
              <a:gd name="T16" fmla="*/ 6532 w 6557"/>
              <a:gd name="T17" fmla="*/ 6753 h 6827"/>
              <a:gd name="T18" fmla="*/ 6527 w 6557"/>
              <a:gd name="T19" fmla="*/ 6608 h 6827"/>
              <a:gd name="T20" fmla="*/ 3207 w 6557"/>
              <a:gd name="T21" fmla="*/ 284 h 6827"/>
              <a:gd name="T22" fmla="*/ 4481 w 6557"/>
              <a:gd name="T23" fmla="*/ 427 h 6827"/>
              <a:gd name="T24" fmla="*/ 3207 w 6557"/>
              <a:gd name="T25" fmla="*/ 569 h 6827"/>
              <a:gd name="T26" fmla="*/ 1933 w 6557"/>
              <a:gd name="T27" fmla="*/ 427 h 6827"/>
              <a:gd name="T28" fmla="*/ 3207 w 6557"/>
              <a:gd name="T29" fmla="*/ 284 h 6827"/>
              <a:gd name="T30" fmla="*/ 403 w 6557"/>
              <a:gd name="T31" fmla="*/ 6542 h 6827"/>
              <a:gd name="T32" fmla="*/ 1854 w 6557"/>
              <a:gd name="T33" fmla="*/ 697 h 6827"/>
              <a:gd name="T34" fmla="*/ 3207 w 6557"/>
              <a:gd name="T35" fmla="*/ 853 h 6827"/>
              <a:gd name="T36" fmla="*/ 4563 w 6557"/>
              <a:gd name="T37" fmla="*/ 696 h 6827"/>
              <a:gd name="T38" fmla="*/ 6153 w 6557"/>
              <a:gd name="T39" fmla="*/ 6542 h 6827"/>
              <a:gd name="T40" fmla="*/ 403 w 6557"/>
              <a:gd name="T41" fmla="*/ 6542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57" h="6827">
                <a:moveTo>
                  <a:pt x="6527" y="6608"/>
                </a:moveTo>
                <a:cubicBezTo>
                  <a:pt x="5285" y="4646"/>
                  <a:pt x="4843" y="2128"/>
                  <a:pt x="4843" y="427"/>
                </a:cubicBezTo>
                <a:cubicBezTo>
                  <a:pt x="4843" y="42"/>
                  <a:pt x="3699" y="0"/>
                  <a:pt x="3207" y="0"/>
                </a:cubicBezTo>
                <a:cubicBezTo>
                  <a:pt x="2715" y="0"/>
                  <a:pt x="1572" y="42"/>
                  <a:pt x="1572" y="427"/>
                </a:cubicBezTo>
                <a:cubicBezTo>
                  <a:pt x="1572" y="1825"/>
                  <a:pt x="1371" y="4487"/>
                  <a:pt x="29" y="6608"/>
                </a:cubicBezTo>
                <a:cubicBezTo>
                  <a:pt x="2" y="6652"/>
                  <a:pt x="0" y="6707"/>
                  <a:pt x="25" y="6753"/>
                </a:cubicBezTo>
                <a:cubicBezTo>
                  <a:pt x="50" y="6799"/>
                  <a:pt x="98" y="6827"/>
                  <a:pt x="149" y="6827"/>
                </a:cubicBezTo>
                <a:lnTo>
                  <a:pt x="6407" y="6827"/>
                </a:lnTo>
                <a:cubicBezTo>
                  <a:pt x="6459" y="6827"/>
                  <a:pt x="6507" y="6799"/>
                  <a:pt x="6532" y="6753"/>
                </a:cubicBezTo>
                <a:cubicBezTo>
                  <a:pt x="6557" y="6707"/>
                  <a:pt x="6555" y="6652"/>
                  <a:pt x="6527" y="6608"/>
                </a:cubicBezTo>
                <a:close/>
                <a:moveTo>
                  <a:pt x="3207" y="284"/>
                </a:moveTo>
                <a:cubicBezTo>
                  <a:pt x="3867" y="284"/>
                  <a:pt x="4298" y="362"/>
                  <a:pt x="4481" y="427"/>
                </a:cubicBezTo>
                <a:cubicBezTo>
                  <a:pt x="4298" y="492"/>
                  <a:pt x="3867" y="569"/>
                  <a:pt x="3207" y="569"/>
                </a:cubicBezTo>
                <a:cubicBezTo>
                  <a:pt x="2547" y="569"/>
                  <a:pt x="2117" y="492"/>
                  <a:pt x="1933" y="427"/>
                </a:cubicBezTo>
                <a:cubicBezTo>
                  <a:pt x="2117" y="362"/>
                  <a:pt x="2547" y="284"/>
                  <a:pt x="3207" y="284"/>
                </a:cubicBezTo>
                <a:close/>
                <a:moveTo>
                  <a:pt x="403" y="6542"/>
                </a:moveTo>
                <a:cubicBezTo>
                  <a:pt x="1586" y="4533"/>
                  <a:pt x="1828" y="2128"/>
                  <a:pt x="1854" y="697"/>
                </a:cubicBezTo>
                <a:cubicBezTo>
                  <a:pt x="2225" y="834"/>
                  <a:pt x="2870" y="853"/>
                  <a:pt x="3207" y="853"/>
                </a:cubicBezTo>
                <a:cubicBezTo>
                  <a:pt x="3545" y="853"/>
                  <a:pt x="4192" y="834"/>
                  <a:pt x="4563" y="696"/>
                </a:cubicBezTo>
                <a:cubicBezTo>
                  <a:pt x="4605" y="2361"/>
                  <a:pt x="5042" y="4666"/>
                  <a:pt x="6153" y="6542"/>
                </a:cubicBezTo>
                <a:lnTo>
                  <a:pt x="403" y="6542"/>
                </a:lnTo>
                <a:close/>
              </a:path>
            </a:pathLst>
          </a:custGeom>
          <a:solidFill>
            <a:schemeClr val="bg1"/>
          </a:solidFill>
          <a:ln w="33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901AAF4-5D75-4084-9E65-86AF8795E3B2}"/>
              </a:ext>
            </a:extLst>
          </p:cNvPr>
          <p:cNvSpPr txBox="1"/>
          <p:nvPr/>
        </p:nvSpPr>
        <p:spPr>
          <a:xfrm>
            <a:off x="3817955" y="2925206"/>
            <a:ext cx="1008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核能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3594B55-3BDD-4E2F-A698-2E430FA2BE90}"/>
              </a:ext>
            </a:extLst>
          </p:cNvPr>
          <p:cNvSpPr/>
          <p:nvPr/>
        </p:nvSpPr>
        <p:spPr>
          <a:xfrm>
            <a:off x="5505970" y="2823118"/>
            <a:ext cx="1915595" cy="5974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5" name="Freeform 38">
            <a:extLst>
              <a:ext uri="{FF2B5EF4-FFF2-40B4-BE49-F238E27FC236}">
                <a16:creationId xmlns:a16="http://schemas.microsoft.com/office/drawing/2014/main" id="{DC9B493A-593A-4B42-A3E2-2A15C368EDD5}"/>
              </a:ext>
            </a:extLst>
          </p:cNvPr>
          <p:cNvSpPr/>
          <p:nvPr/>
        </p:nvSpPr>
        <p:spPr>
          <a:xfrm>
            <a:off x="5858530" y="2943822"/>
            <a:ext cx="344813" cy="344881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 w="381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BC40B77-0B01-4855-88A5-1C8BD86EBC73}"/>
              </a:ext>
            </a:extLst>
          </p:cNvPr>
          <p:cNvSpPr txBox="1"/>
          <p:nvPr/>
        </p:nvSpPr>
        <p:spPr>
          <a:xfrm>
            <a:off x="6171018" y="2925206"/>
            <a:ext cx="1008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太阳能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529F84D-922E-4680-BED6-04C0197E6042}"/>
              </a:ext>
            </a:extLst>
          </p:cNvPr>
          <p:cNvSpPr/>
          <p:nvPr/>
        </p:nvSpPr>
        <p:spPr>
          <a:xfrm>
            <a:off x="7841229" y="2823118"/>
            <a:ext cx="1915595" cy="5974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452CABB8-F61D-4221-B762-A45672645E0B}"/>
              </a:ext>
            </a:extLst>
          </p:cNvPr>
          <p:cNvSpPr/>
          <p:nvPr/>
        </p:nvSpPr>
        <p:spPr>
          <a:xfrm>
            <a:off x="8201854" y="2946740"/>
            <a:ext cx="334820" cy="332668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bg1"/>
          </a:solidFill>
          <a:ln w="372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604E04-A6F2-447A-AF3E-B23BE91C7856}"/>
              </a:ext>
            </a:extLst>
          </p:cNvPr>
          <p:cNvSpPr txBox="1"/>
          <p:nvPr/>
        </p:nvSpPr>
        <p:spPr>
          <a:xfrm>
            <a:off x="8555804" y="2925206"/>
            <a:ext cx="1008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生物能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D289252-7084-4041-89C1-63D6C05EB5F1}"/>
              </a:ext>
            </a:extLst>
          </p:cNvPr>
          <p:cNvSpPr txBox="1"/>
          <p:nvPr/>
        </p:nvSpPr>
        <p:spPr>
          <a:xfrm>
            <a:off x="884339" y="3982620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EB54CAD-DB3A-4640-A208-49EB5E8E8F20}"/>
              </a:ext>
            </a:extLst>
          </p:cNvPr>
          <p:cNvSpPr txBox="1"/>
          <p:nvPr/>
        </p:nvSpPr>
        <p:spPr>
          <a:xfrm>
            <a:off x="645482" y="4390742"/>
            <a:ext cx="229553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2AD7204-059B-4A8F-8D5D-5527A0E76348}"/>
              </a:ext>
            </a:extLst>
          </p:cNvPr>
          <p:cNvSpPr txBox="1"/>
          <p:nvPr/>
        </p:nvSpPr>
        <p:spPr>
          <a:xfrm>
            <a:off x="3220554" y="3982620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2429D57-2557-41E8-B576-1A833B43AA68}"/>
              </a:ext>
            </a:extLst>
          </p:cNvPr>
          <p:cNvSpPr txBox="1"/>
          <p:nvPr/>
        </p:nvSpPr>
        <p:spPr>
          <a:xfrm>
            <a:off x="2990329" y="4390742"/>
            <a:ext cx="229553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现如今的核能利用的主要方式是核裂变和核聚变，并且核裂变技术已经得到了运用，我国已经有了几个大型核电站。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6BB418B-870C-4162-BAB9-FB7705BE12C3}"/>
              </a:ext>
            </a:extLst>
          </p:cNvPr>
          <p:cNvSpPr txBox="1"/>
          <p:nvPr/>
        </p:nvSpPr>
        <p:spPr>
          <a:xfrm>
            <a:off x="5574033" y="3982620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太阳能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B4DFCC5-609F-4C2C-A16A-BE9522040858}"/>
              </a:ext>
            </a:extLst>
          </p:cNvPr>
          <p:cNvSpPr txBox="1"/>
          <p:nvPr/>
        </p:nvSpPr>
        <p:spPr>
          <a:xfrm>
            <a:off x="5335176" y="4390742"/>
            <a:ext cx="229553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1CC9827-3681-4FD6-B281-3BDA93F8351B}"/>
              </a:ext>
            </a:extLst>
          </p:cNvPr>
          <p:cNvSpPr txBox="1"/>
          <p:nvPr/>
        </p:nvSpPr>
        <p:spPr>
          <a:xfrm>
            <a:off x="7918880" y="3982620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生物能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C16D512-7502-4B0A-AE6C-5BE8EB6BEC65}"/>
              </a:ext>
            </a:extLst>
          </p:cNvPr>
          <p:cNvSpPr txBox="1"/>
          <p:nvPr/>
        </p:nvSpPr>
        <p:spPr>
          <a:xfrm>
            <a:off x="7680023" y="4390742"/>
            <a:ext cx="229553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AC90BE2-F1DE-ECF5-02C9-6EA747627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台区低电压“十宗罪”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123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490E9072-06D5-4E46-A1E8-EEC25FD02871}"/>
              </a:ext>
            </a:extLst>
          </p:cNvPr>
          <p:cNvSpPr>
            <a:spLocks/>
          </p:cNvSpPr>
          <p:nvPr/>
        </p:nvSpPr>
        <p:spPr>
          <a:xfrm>
            <a:off x="7288103" y="1789314"/>
            <a:ext cx="306496" cy="306496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64D2854-9ACB-4E39-A80A-3662C6898C82}"/>
              </a:ext>
            </a:extLst>
          </p:cNvPr>
          <p:cNvSpPr>
            <a:spLocks/>
          </p:cNvSpPr>
          <p:nvPr/>
        </p:nvSpPr>
        <p:spPr>
          <a:xfrm>
            <a:off x="7288103" y="3384953"/>
            <a:ext cx="306496" cy="306496"/>
          </a:xfrm>
          <a:prstGeom prst="rect">
            <a:avLst/>
          </a:prstGeom>
          <a:solidFill>
            <a:schemeClr val="accent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6B8BA44-83A8-4C85-B2E5-156490657D3E}"/>
              </a:ext>
            </a:extLst>
          </p:cNvPr>
          <p:cNvSpPr>
            <a:spLocks/>
          </p:cNvSpPr>
          <p:nvPr/>
        </p:nvSpPr>
        <p:spPr>
          <a:xfrm>
            <a:off x="7288103" y="4980592"/>
            <a:ext cx="306496" cy="306496"/>
          </a:xfrm>
          <a:prstGeom prst="rect">
            <a:avLst/>
          </a:prstGeom>
          <a:solidFill>
            <a:schemeClr val="accent3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D35783F-4EF8-49A1-96E1-411E0A99CBDB}"/>
              </a:ext>
            </a:extLst>
          </p:cNvPr>
          <p:cNvSpPr txBox="1"/>
          <p:nvPr/>
        </p:nvSpPr>
        <p:spPr>
          <a:xfrm>
            <a:off x="7332195" y="1810140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32CD5F5-D355-47D7-8EAA-3F61344550EF}"/>
              </a:ext>
            </a:extLst>
          </p:cNvPr>
          <p:cNvSpPr txBox="1"/>
          <p:nvPr/>
        </p:nvSpPr>
        <p:spPr>
          <a:xfrm>
            <a:off x="7332195" y="340577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核能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1DFBEFC-35AD-4CBF-A187-135AB120111C}"/>
              </a:ext>
            </a:extLst>
          </p:cNvPr>
          <p:cNvSpPr txBox="1"/>
          <p:nvPr/>
        </p:nvSpPr>
        <p:spPr>
          <a:xfrm>
            <a:off x="7332195" y="500141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生物能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75AF9BD-4C9B-4523-A99D-3E80E161FBBC}"/>
              </a:ext>
            </a:extLst>
          </p:cNvPr>
          <p:cNvCxnSpPr>
            <a:cxnSpLocks/>
          </p:cNvCxnSpPr>
          <p:nvPr/>
        </p:nvCxnSpPr>
        <p:spPr>
          <a:xfrm>
            <a:off x="7448327" y="3205107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452F9CC-D62C-463C-A38A-F0B7EAD18960}"/>
              </a:ext>
            </a:extLst>
          </p:cNvPr>
          <p:cNvCxnSpPr>
            <a:cxnSpLocks/>
          </p:cNvCxnSpPr>
          <p:nvPr/>
        </p:nvCxnSpPr>
        <p:spPr>
          <a:xfrm>
            <a:off x="7448327" y="4827430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8700138E-06C2-4F19-90E8-B4CF74D2D7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1265185"/>
              </p:ext>
            </p:extLst>
          </p:nvPr>
        </p:nvGraphicFramePr>
        <p:xfrm>
          <a:off x="482601" y="1366763"/>
          <a:ext cx="66294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2" name="文本框 41">
            <a:extLst>
              <a:ext uri="{FF2B5EF4-FFF2-40B4-BE49-F238E27FC236}">
                <a16:creationId xmlns:a16="http://schemas.microsoft.com/office/drawing/2014/main" id="{6ACAEFE8-2D30-4F48-936A-AB768E2FB894}"/>
              </a:ext>
            </a:extLst>
          </p:cNvPr>
          <p:cNvSpPr txBox="1"/>
          <p:nvPr/>
        </p:nvSpPr>
        <p:spPr>
          <a:xfrm>
            <a:off x="7332195" y="2235701"/>
            <a:ext cx="4316358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87A1ED1-B692-4B7B-B167-B121C2FF8EB6}"/>
              </a:ext>
            </a:extLst>
          </p:cNvPr>
          <p:cNvSpPr txBox="1"/>
          <p:nvPr/>
        </p:nvSpPr>
        <p:spPr>
          <a:xfrm>
            <a:off x="7332195" y="3844610"/>
            <a:ext cx="4316358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D878914-36E4-420A-B808-CE10E4CF7274}"/>
              </a:ext>
            </a:extLst>
          </p:cNvPr>
          <p:cNvSpPr txBox="1"/>
          <p:nvPr/>
        </p:nvSpPr>
        <p:spPr>
          <a:xfrm>
            <a:off x="7332195" y="5485790"/>
            <a:ext cx="4316358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9B7A765-D680-7053-A94B-9AC33F62D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台区低电压“十宗罪”</a:t>
            </a:r>
          </a:p>
        </p:txBody>
      </p:sp>
    </p:spTree>
    <p:extLst>
      <p:ext uri="{BB962C8B-B14F-4D97-AF65-F5344CB8AC3E}">
        <p14:creationId xmlns:p14="http://schemas.microsoft.com/office/powerpoint/2010/main" val="14480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07B4589F-8A02-4422-8E76-78CA48AE664B}"/>
              </a:ext>
            </a:extLst>
          </p:cNvPr>
          <p:cNvSpPr/>
          <p:nvPr/>
        </p:nvSpPr>
        <p:spPr>
          <a:xfrm>
            <a:off x="5850329" y="1905837"/>
            <a:ext cx="5682859" cy="42845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635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5CE54874-CA9D-46DE-9FDD-7C36749646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1132575"/>
              </p:ext>
            </p:extLst>
          </p:nvPr>
        </p:nvGraphicFramePr>
        <p:xfrm>
          <a:off x="5883395" y="2281019"/>
          <a:ext cx="5577012" cy="3388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:a16="http://schemas.microsoft.com/office/drawing/2014/main" id="{6F90E2BC-45F9-4110-BDB8-058807855BA3}"/>
              </a:ext>
            </a:extLst>
          </p:cNvPr>
          <p:cNvSpPr txBox="1"/>
          <p:nvPr/>
        </p:nvSpPr>
        <p:spPr>
          <a:xfrm>
            <a:off x="1276589" y="2715286"/>
            <a:ext cx="3930411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1191D9A-DB03-470E-88D8-22735FBB8B52}"/>
              </a:ext>
            </a:extLst>
          </p:cNvPr>
          <p:cNvSpPr txBox="1"/>
          <p:nvPr/>
        </p:nvSpPr>
        <p:spPr>
          <a:xfrm>
            <a:off x="1276588" y="1997613"/>
            <a:ext cx="240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风能和核能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D8D39A7-D44F-4868-9B76-AEF32290A903}"/>
              </a:ext>
            </a:extLst>
          </p:cNvPr>
          <p:cNvCxnSpPr/>
          <p:nvPr/>
        </p:nvCxnSpPr>
        <p:spPr>
          <a:xfrm>
            <a:off x="1373599" y="4016852"/>
            <a:ext cx="374704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F461E578-27A1-4E39-933D-81831E5B2B8F}"/>
              </a:ext>
            </a:extLst>
          </p:cNvPr>
          <p:cNvCxnSpPr/>
          <p:nvPr/>
        </p:nvCxnSpPr>
        <p:spPr>
          <a:xfrm>
            <a:off x="7593899" y="2850704"/>
            <a:ext cx="740198" cy="0"/>
          </a:xfrm>
          <a:prstGeom prst="line">
            <a:avLst/>
          </a:prstGeom>
          <a:ln w="9525">
            <a:solidFill>
              <a:schemeClr val="accent1"/>
            </a:solidFill>
            <a:prstDash val="lg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CE8C849F-804E-4217-90F2-FA903D4E7674}"/>
              </a:ext>
            </a:extLst>
          </p:cNvPr>
          <p:cNvSpPr/>
          <p:nvPr/>
        </p:nvSpPr>
        <p:spPr>
          <a:xfrm>
            <a:off x="7509405" y="2779787"/>
            <a:ext cx="125584" cy="125769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>
            <a:outerShdw blurRad="177800" sx="138000" sy="138000" algn="ctr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D51663F-2F20-4522-95D6-5D72FABDA8E5}"/>
              </a:ext>
            </a:extLst>
          </p:cNvPr>
          <p:cNvSpPr txBox="1"/>
          <p:nvPr/>
        </p:nvSpPr>
        <p:spPr>
          <a:xfrm>
            <a:off x="8345530" y="2494978"/>
            <a:ext cx="1376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+mn-ea"/>
              </a:rPr>
              <a:t>12%</a:t>
            </a:r>
            <a:endParaRPr lang="zh-CN" altLang="en-US" sz="4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850826E-0E82-4EFD-B0F2-FBEE630E435A}"/>
              </a:ext>
            </a:extLst>
          </p:cNvPr>
          <p:cNvSpPr txBox="1"/>
          <p:nvPr/>
        </p:nvSpPr>
        <p:spPr>
          <a:xfrm>
            <a:off x="1276589" y="4176061"/>
            <a:ext cx="3930411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4D21D4D-BF45-4579-9529-5E3FD4D59969}"/>
              </a:ext>
            </a:extLst>
          </p:cNvPr>
          <p:cNvSpPr txBox="1"/>
          <p:nvPr/>
        </p:nvSpPr>
        <p:spPr>
          <a:xfrm>
            <a:off x="637714" y="2684806"/>
            <a:ext cx="683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86000"/>
                      </a:schemeClr>
                    </a:gs>
                    <a:gs pos="86000">
                      <a:schemeClr val="accent1"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n-ea"/>
              </a:rPr>
              <a:t>1</a:t>
            </a:r>
            <a:endParaRPr lang="zh-CN" altLang="en-US" sz="3200" b="1" i="1" dirty="0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86000"/>
                    </a:schemeClr>
                  </a:gs>
                  <a:gs pos="86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B1463C3-496D-479C-9657-BF597C827172}"/>
              </a:ext>
            </a:extLst>
          </p:cNvPr>
          <p:cNvSpPr txBox="1"/>
          <p:nvPr/>
        </p:nvSpPr>
        <p:spPr>
          <a:xfrm>
            <a:off x="637714" y="4152703"/>
            <a:ext cx="683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86000"/>
                      </a:schemeClr>
                    </a:gs>
                    <a:gs pos="86000">
                      <a:schemeClr val="accent1"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n-ea"/>
              </a:rPr>
              <a:t>2</a:t>
            </a:r>
            <a:endParaRPr lang="zh-CN" altLang="en-US" sz="3200" b="1" i="1" dirty="0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86000"/>
                    </a:schemeClr>
                  </a:gs>
                  <a:gs pos="86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452A9F7-21B3-E096-284F-1461F3952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台区低电压“十宗罪”</a:t>
            </a:r>
          </a:p>
        </p:txBody>
      </p:sp>
    </p:spTree>
    <p:extLst>
      <p:ext uri="{BB962C8B-B14F-4D97-AF65-F5344CB8AC3E}">
        <p14:creationId xmlns:p14="http://schemas.microsoft.com/office/powerpoint/2010/main" val="2356680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A9A57DB-439D-4776-B781-312873468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077" y="1957590"/>
            <a:ext cx="4105677" cy="1754326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台区低电压原因分析</a:t>
            </a:r>
          </a:p>
        </p:txBody>
      </p:sp>
    </p:spTree>
    <p:extLst>
      <p:ext uri="{BB962C8B-B14F-4D97-AF65-F5344CB8AC3E}">
        <p14:creationId xmlns:p14="http://schemas.microsoft.com/office/powerpoint/2010/main" val="895927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AFCA59A-AA18-49C6-91E5-286EC1317B0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65" y="4863451"/>
            <a:ext cx="11341298" cy="744936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E96F399-F80F-44D1-972E-5010AE871B1E}"/>
              </a:ext>
            </a:extLst>
          </p:cNvPr>
          <p:cNvCxnSpPr/>
          <p:nvPr/>
        </p:nvCxnSpPr>
        <p:spPr>
          <a:xfrm>
            <a:off x="2498725" y="4386596"/>
            <a:ext cx="0" cy="852154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  <a:effectLst>
            <a:outerShdw blurRad="12700" dist="6350" algn="ctr" rotWithShape="0">
              <a:srgbClr val="000000">
                <a:alpha val="7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6E056AC-A5C8-4E41-BFC2-54B5E1961595}"/>
              </a:ext>
            </a:extLst>
          </p:cNvPr>
          <p:cNvCxnSpPr/>
          <p:nvPr/>
        </p:nvCxnSpPr>
        <p:spPr>
          <a:xfrm>
            <a:off x="7070725" y="4386596"/>
            <a:ext cx="0" cy="852154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  <a:effectLst>
            <a:outerShdw blurRad="12700" dist="6350" algn="ctr" rotWithShape="0">
              <a:srgbClr val="000000">
                <a:alpha val="7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D265F8E-834E-483B-AA1E-DCBF77A68CA6}"/>
              </a:ext>
            </a:extLst>
          </p:cNvPr>
          <p:cNvCxnSpPr/>
          <p:nvPr/>
        </p:nvCxnSpPr>
        <p:spPr>
          <a:xfrm>
            <a:off x="4784725" y="3527693"/>
            <a:ext cx="0" cy="171105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  <a:effectLst>
            <a:outerShdw blurRad="12700" dist="6350" algn="ctr" rotWithShape="0">
              <a:srgbClr val="000000">
                <a:alpha val="7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687E424-8690-4636-B91D-782518E8E757}"/>
              </a:ext>
            </a:extLst>
          </p:cNvPr>
          <p:cNvCxnSpPr/>
          <p:nvPr/>
        </p:nvCxnSpPr>
        <p:spPr>
          <a:xfrm>
            <a:off x="9356725" y="3527693"/>
            <a:ext cx="0" cy="171105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  <a:effectLst>
            <a:outerShdw blurRad="12700" dist="6350" algn="ctr" rotWithShape="0">
              <a:srgbClr val="000000">
                <a:alpha val="7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B8F857A4-3743-4E7A-A7E9-AC173B03D739}"/>
              </a:ext>
            </a:extLst>
          </p:cNvPr>
          <p:cNvSpPr txBox="1"/>
          <p:nvPr/>
        </p:nvSpPr>
        <p:spPr>
          <a:xfrm>
            <a:off x="1590771" y="5417122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B580033-ECB4-44E6-AF25-781130291F3E}"/>
              </a:ext>
            </a:extLst>
          </p:cNvPr>
          <p:cNvSpPr txBox="1"/>
          <p:nvPr/>
        </p:nvSpPr>
        <p:spPr>
          <a:xfrm>
            <a:off x="3876771" y="5417121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CD496D9-72D5-43C2-8E86-DC7A013D94F0}"/>
              </a:ext>
            </a:extLst>
          </p:cNvPr>
          <p:cNvSpPr txBox="1"/>
          <p:nvPr/>
        </p:nvSpPr>
        <p:spPr>
          <a:xfrm>
            <a:off x="8448771" y="5417121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生物能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E50FAB0-D84D-4D92-A2E7-8CFCDDC8F9C9}"/>
              </a:ext>
            </a:extLst>
          </p:cNvPr>
          <p:cNvSpPr txBox="1"/>
          <p:nvPr/>
        </p:nvSpPr>
        <p:spPr>
          <a:xfrm>
            <a:off x="6162771" y="5417120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太阳能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5F670B9-7E40-40C4-BD78-0FA519CF974E}"/>
              </a:ext>
            </a:extLst>
          </p:cNvPr>
          <p:cNvSpPr txBox="1"/>
          <p:nvPr/>
        </p:nvSpPr>
        <p:spPr>
          <a:xfrm>
            <a:off x="1206636" y="3205917"/>
            <a:ext cx="2584177" cy="1107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28272E8-9719-4DA3-BEA2-A3ED3CC277F8}"/>
              </a:ext>
            </a:extLst>
          </p:cNvPr>
          <p:cNvSpPr txBox="1"/>
          <p:nvPr/>
        </p:nvSpPr>
        <p:spPr>
          <a:xfrm>
            <a:off x="5692679" y="3394604"/>
            <a:ext cx="2670133" cy="847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19A5182-D183-4B15-87EC-38512EAF1E4F}"/>
              </a:ext>
            </a:extLst>
          </p:cNvPr>
          <p:cNvSpPr txBox="1"/>
          <p:nvPr/>
        </p:nvSpPr>
        <p:spPr>
          <a:xfrm>
            <a:off x="3492637" y="2350204"/>
            <a:ext cx="2584177" cy="1107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现如今的核能利用的主要方式是核裂变和核聚变，并且核裂变技术已经得到了运用，我国已经有几个大型的核电站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A789275-B48C-49A5-BFBD-43073C04C029}"/>
              </a:ext>
            </a:extLst>
          </p:cNvPr>
          <p:cNvSpPr txBox="1"/>
          <p:nvPr/>
        </p:nvSpPr>
        <p:spPr>
          <a:xfrm>
            <a:off x="8064636" y="2350204"/>
            <a:ext cx="2584177" cy="1107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EBB70E3-15E2-4E34-B6DE-B2677C9BD2CB}"/>
              </a:ext>
            </a:extLst>
          </p:cNvPr>
          <p:cNvSpPr/>
          <p:nvPr/>
        </p:nvSpPr>
        <p:spPr>
          <a:xfrm>
            <a:off x="2158143" y="2482028"/>
            <a:ext cx="681166" cy="6811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ctr" rotWithShape="0">
              <a:srgbClr val="000000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01</a:t>
            </a:r>
            <a:endParaRPr lang="zh-CN" altLang="en-US" sz="2000" dirty="0">
              <a:latin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B762226-CBE6-43D0-943A-8D3D83E82CFD}"/>
              </a:ext>
            </a:extLst>
          </p:cNvPr>
          <p:cNvSpPr/>
          <p:nvPr/>
        </p:nvSpPr>
        <p:spPr>
          <a:xfrm>
            <a:off x="6730142" y="2670715"/>
            <a:ext cx="681166" cy="6811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ctr" rotWithShape="0">
              <a:srgbClr val="000000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03</a:t>
            </a:r>
            <a:endParaRPr lang="zh-CN" altLang="en-US" sz="2000" dirty="0">
              <a:latin typeface="+mn-ea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3AE2639-5C50-4980-9191-02741D59B816}"/>
              </a:ext>
            </a:extLst>
          </p:cNvPr>
          <p:cNvSpPr/>
          <p:nvPr/>
        </p:nvSpPr>
        <p:spPr>
          <a:xfrm>
            <a:off x="4444143" y="1640463"/>
            <a:ext cx="681166" cy="6811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ctr" rotWithShape="0">
              <a:srgbClr val="000000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02</a:t>
            </a:r>
            <a:endParaRPr lang="zh-CN" altLang="en-US" sz="2000" dirty="0">
              <a:latin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BF75E13-E58F-490E-A4EC-07BB4462B645}"/>
              </a:ext>
            </a:extLst>
          </p:cNvPr>
          <p:cNvSpPr/>
          <p:nvPr/>
        </p:nvSpPr>
        <p:spPr>
          <a:xfrm>
            <a:off x="9016142" y="1640463"/>
            <a:ext cx="681166" cy="6811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ctr" rotWithShape="0">
              <a:srgbClr val="000000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04</a:t>
            </a:r>
            <a:endParaRPr lang="zh-CN" altLang="en-US" sz="2000" dirty="0"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A91E9C9-E451-3A6D-2A5A-190574CD5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台区低电压原因分析</a:t>
            </a:r>
          </a:p>
        </p:txBody>
      </p:sp>
    </p:spTree>
    <p:extLst>
      <p:ext uri="{BB962C8B-B14F-4D97-AF65-F5344CB8AC3E}">
        <p14:creationId xmlns:p14="http://schemas.microsoft.com/office/powerpoint/2010/main" val="290957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15DEFFBF-DE90-4DA3-8880-C90A32E503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8137987"/>
              </p:ext>
            </p:extLst>
          </p:nvPr>
        </p:nvGraphicFramePr>
        <p:xfrm>
          <a:off x="372665" y="1405628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id="{0338FCC3-BAB3-4B3C-B800-B79E51FAD2D9}"/>
              </a:ext>
            </a:extLst>
          </p:cNvPr>
          <p:cNvSpPr txBox="1"/>
          <p:nvPr/>
        </p:nvSpPr>
        <p:spPr>
          <a:xfrm>
            <a:off x="750788" y="3955494"/>
            <a:ext cx="2298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BC5D336-578D-4A83-8C84-14B167E5CA95}"/>
              </a:ext>
            </a:extLst>
          </p:cNvPr>
          <p:cNvSpPr/>
          <p:nvPr/>
        </p:nvSpPr>
        <p:spPr>
          <a:xfrm>
            <a:off x="480018" y="4416221"/>
            <a:ext cx="2763762" cy="13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亿千瓦左右，这种能源功率高</a:t>
            </a:r>
          </a:p>
        </p:txBody>
      </p:sp>
      <p:graphicFrame>
        <p:nvGraphicFramePr>
          <p:cNvPr id="45" name="图表 44">
            <a:extLst>
              <a:ext uri="{FF2B5EF4-FFF2-40B4-BE49-F238E27FC236}">
                <a16:creationId xmlns:a16="http://schemas.microsoft.com/office/drawing/2014/main" id="{E4FD942C-8594-4AF3-A722-E74F738964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6010833"/>
              </p:ext>
            </p:extLst>
          </p:nvPr>
        </p:nvGraphicFramePr>
        <p:xfrm>
          <a:off x="3195328" y="1398768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文本框 45">
            <a:extLst>
              <a:ext uri="{FF2B5EF4-FFF2-40B4-BE49-F238E27FC236}">
                <a16:creationId xmlns:a16="http://schemas.microsoft.com/office/drawing/2014/main" id="{707E9B07-3F0C-4E5E-A230-77AAD55345C7}"/>
              </a:ext>
            </a:extLst>
          </p:cNvPr>
          <p:cNvSpPr txBox="1"/>
          <p:nvPr/>
        </p:nvSpPr>
        <p:spPr>
          <a:xfrm>
            <a:off x="3573451" y="3962354"/>
            <a:ext cx="2298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DC41A293-7BA0-49F2-A64A-DF5D24BAB19C}"/>
              </a:ext>
            </a:extLst>
          </p:cNvPr>
          <p:cNvSpPr/>
          <p:nvPr/>
        </p:nvSpPr>
        <p:spPr>
          <a:xfrm>
            <a:off x="3351131" y="4423081"/>
            <a:ext cx="2666860" cy="13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现如今的核能利用的主要方式是核裂变和核聚变，并且核裂变技术已经得到了运用，我国已经有几个大型核电站</a:t>
            </a:r>
          </a:p>
        </p:txBody>
      </p: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89A7505D-023A-4B83-A5BB-C3A038B4C8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6547382"/>
              </p:ext>
            </p:extLst>
          </p:nvPr>
        </p:nvGraphicFramePr>
        <p:xfrm>
          <a:off x="6017991" y="1398768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8655E65D-C2DB-4DE4-9F98-24FDCC076C5E}"/>
              </a:ext>
            </a:extLst>
          </p:cNvPr>
          <p:cNvSpPr txBox="1"/>
          <p:nvPr/>
        </p:nvSpPr>
        <p:spPr>
          <a:xfrm>
            <a:off x="6396114" y="3962354"/>
            <a:ext cx="2298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生物能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9FB64C18-06BE-4B8E-8839-02D0191E1C2A}"/>
              </a:ext>
            </a:extLst>
          </p:cNvPr>
          <p:cNvSpPr/>
          <p:nvPr/>
        </p:nvSpPr>
        <p:spPr>
          <a:xfrm>
            <a:off x="6189787" y="4423081"/>
            <a:ext cx="2634876" cy="13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graphicFrame>
        <p:nvGraphicFramePr>
          <p:cNvPr id="51" name="图表 50">
            <a:extLst>
              <a:ext uri="{FF2B5EF4-FFF2-40B4-BE49-F238E27FC236}">
                <a16:creationId xmlns:a16="http://schemas.microsoft.com/office/drawing/2014/main" id="{95D7361D-79AE-455D-B933-657DA790C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8337503"/>
              </p:ext>
            </p:extLst>
          </p:nvPr>
        </p:nvGraphicFramePr>
        <p:xfrm>
          <a:off x="8840653" y="1398768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文本框 51">
            <a:extLst>
              <a:ext uri="{FF2B5EF4-FFF2-40B4-BE49-F238E27FC236}">
                <a16:creationId xmlns:a16="http://schemas.microsoft.com/office/drawing/2014/main" id="{76125E07-A647-405D-B327-83168D10B32E}"/>
              </a:ext>
            </a:extLst>
          </p:cNvPr>
          <p:cNvSpPr txBox="1"/>
          <p:nvPr/>
        </p:nvSpPr>
        <p:spPr>
          <a:xfrm>
            <a:off x="9218776" y="3962354"/>
            <a:ext cx="2298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太阳能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ACA988A9-D01D-4D77-985A-DCACF801CEE3}"/>
              </a:ext>
            </a:extLst>
          </p:cNvPr>
          <p:cNvSpPr/>
          <p:nvPr/>
        </p:nvSpPr>
        <p:spPr>
          <a:xfrm>
            <a:off x="9045122" y="4423081"/>
            <a:ext cx="2569530" cy="13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E52DAA8-E6BB-17DC-C44F-7CA6A704E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台区低电压原因分析</a:t>
            </a:r>
          </a:p>
        </p:txBody>
      </p:sp>
    </p:spTree>
    <p:extLst>
      <p:ext uri="{BB962C8B-B14F-4D97-AF65-F5344CB8AC3E}">
        <p14:creationId xmlns:p14="http://schemas.microsoft.com/office/powerpoint/2010/main" val="4073169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箭头: 五边形 32">
            <a:extLst>
              <a:ext uri="{FF2B5EF4-FFF2-40B4-BE49-F238E27FC236}">
                <a16:creationId xmlns:a16="http://schemas.microsoft.com/office/drawing/2014/main" id="{CD6E240E-148A-4A4C-8320-05D005B7A243}"/>
              </a:ext>
            </a:extLst>
          </p:cNvPr>
          <p:cNvSpPr/>
          <p:nvPr/>
        </p:nvSpPr>
        <p:spPr>
          <a:xfrm>
            <a:off x="6173461" y="1762341"/>
            <a:ext cx="2066191" cy="3756550"/>
          </a:xfrm>
          <a:prstGeom prst="homePlat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箭头: 五边形 40">
            <a:extLst>
              <a:ext uri="{FF2B5EF4-FFF2-40B4-BE49-F238E27FC236}">
                <a16:creationId xmlns:a16="http://schemas.microsoft.com/office/drawing/2014/main" id="{EF847A77-69F4-42A5-B83C-9EF7E7DCF206}"/>
              </a:ext>
            </a:extLst>
          </p:cNvPr>
          <p:cNvSpPr/>
          <p:nvPr/>
        </p:nvSpPr>
        <p:spPr>
          <a:xfrm>
            <a:off x="6047013" y="2086466"/>
            <a:ext cx="1725386" cy="3136931"/>
          </a:xfrm>
          <a:prstGeom prst="homePlat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EC84B11-A171-4FF0-BE72-A4E5EC8DE4B8}"/>
              </a:ext>
            </a:extLst>
          </p:cNvPr>
          <p:cNvSpPr/>
          <p:nvPr/>
        </p:nvSpPr>
        <p:spPr>
          <a:xfrm>
            <a:off x="1350476" y="2037054"/>
            <a:ext cx="5431324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智能电网的负荷自我调节处理能力更灵活，针对各类新能源负荷发电需求，可快速进行负荷自适应和优化调整。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5B4C3841-6183-4B57-AD59-8FFF81AADFD6}"/>
              </a:ext>
            </a:extLst>
          </p:cNvPr>
          <p:cNvSpPr/>
          <p:nvPr/>
        </p:nvSpPr>
        <p:spPr>
          <a:xfrm>
            <a:off x="749846" y="2140779"/>
            <a:ext cx="493448" cy="4934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n-ea"/>
                <a:sym typeface="Arial" panose="020B0604020202020204" pitchFamily="34" charset="0"/>
              </a:rPr>
              <a:t>1</a:t>
            </a:r>
            <a:endParaRPr lang="zh-CN" altLang="en-US" sz="28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C675DB3-2B0D-4061-8B29-F9FEA4E420CF}"/>
              </a:ext>
            </a:extLst>
          </p:cNvPr>
          <p:cNvSpPr/>
          <p:nvPr/>
        </p:nvSpPr>
        <p:spPr>
          <a:xfrm>
            <a:off x="1350476" y="3290167"/>
            <a:ext cx="5431324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智能电网的负荷自我调节处理能力更灵活，针对各类新能源负荷发电需求，可快速进行负荷自适应和优化调整。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F94D6FFE-7888-4530-8389-715B905437EB}"/>
              </a:ext>
            </a:extLst>
          </p:cNvPr>
          <p:cNvSpPr/>
          <p:nvPr/>
        </p:nvSpPr>
        <p:spPr>
          <a:xfrm>
            <a:off x="749846" y="3393892"/>
            <a:ext cx="493448" cy="4934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n-ea"/>
                <a:sym typeface="Arial" panose="020B0604020202020204" pitchFamily="34" charset="0"/>
              </a:rPr>
              <a:t>2</a:t>
            </a:r>
            <a:endParaRPr lang="zh-CN" altLang="en-US" sz="28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384E7E9-E808-473E-8965-9797A8CB4275}"/>
              </a:ext>
            </a:extLst>
          </p:cNvPr>
          <p:cNvSpPr/>
          <p:nvPr/>
        </p:nvSpPr>
        <p:spPr>
          <a:xfrm>
            <a:off x="1350476" y="4543280"/>
            <a:ext cx="5240824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智能电网的负荷自我调节处理能力更灵活，针对各类新能源负荷发电需求，可快速进行负荷自适应和优化调整。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AFED490E-E27A-4FE1-BB5C-0C4718330DA5}"/>
              </a:ext>
            </a:extLst>
          </p:cNvPr>
          <p:cNvSpPr/>
          <p:nvPr/>
        </p:nvSpPr>
        <p:spPr>
          <a:xfrm>
            <a:off x="749846" y="4647005"/>
            <a:ext cx="493448" cy="4934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n-ea"/>
                <a:sym typeface="Arial" panose="020B0604020202020204" pitchFamily="34" charset="0"/>
              </a:rPr>
              <a:t>3</a:t>
            </a:r>
            <a:endParaRPr lang="zh-CN" altLang="en-US" sz="28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DB7BABF-6288-40B5-816C-19F663DF8440}"/>
              </a:ext>
            </a:extLst>
          </p:cNvPr>
          <p:cNvSpPr/>
          <p:nvPr/>
        </p:nvSpPr>
        <p:spPr>
          <a:xfrm>
            <a:off x="8415834" y="340978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加快智能电网的建设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EC70049-00F7-F65C-8315-A0E8522A7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台区低电压原因分析</a:t>
            </a:r>
          </a:p>
        </p:txBody>
      </p:sp>
    </p:spTree>
    <p:extLst>
      <p:ext uri="{BB962C8B-B14F-4D97-AF65-F5344CB8AC3E}">
        <p14:creationId xmlns:p14="http://schemas.microsoft.com/office/powerpoint/2010/main" val="1561962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A0E23E2-2316-4CFA-ACBE-EA60EE867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077" y="1923092"/>
            <a:ext cx="4105677" cy="1754326"/>
          </a:xfrm>
        </p:spPr>
        <p:txBody>
          <a:bodyPr/>
          <a:lstStyle/>
          <a:p>
            <a:pPr algn="l"/>
            <a:r>
              <a:rPr lang="zh-CN" altLang="en-US" dirty="0"/>
              <a:t>台区低电压解决措施</a:t>
            </a:r>
          </a:p>
        </p:txBody>
      </p:sp>
    </p:spTree>
    <p:extLst>
      <p:ext uri="{BB962C8B-B14F-4D97-AF65-F5344CB8AC3E}">
        <p14:creationId xmlns:p14="http://schemas.microsoft.com/office/powerpoint/2010/main" val="745413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B4972C9-5513-45A1-85E9-26CCCCBC96C0}"/>
              </a:ext>
            </a:extLst>
          </p:cNvPr>
          <p:cNvCxnSpPr/>
          <p:nvPr/>
        </p:nvCxnSpPr>
        <p:spPr>
          <a:xfrm>
            <a:off x="1385327" y="3154023"/>
            <a:ext cx="942134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E0CB019D-9B0C-463D-AE07-EA73E940E0BA}"/>
              </a:ext>
            </a:extLst>
          </p:cNvPr>
          <p:cNvCxnSpPr/>
          <p:nvPr/>
        </p:nvCxnSpPr>
        <p:spPr>
          <a:xfrm>
            <a:off x="1385327" y="4731548"/>
            <a:ext cx="942134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BEDECD-EB7A-41B5-8559-0DEC9591CFC0}"/>
              </a:ext>
            </a:extLst>
          </p:cNvPr>
          <p:cNvGrpSpPr/>
          <p:nvPr/>
        </p:nvGrpSpPr>
        <p:grpSpPr>
          <a:xfrm>
            <a:off x="3335275" y="1928421"/>
            <a:ext cx="5532954" cy="873678"/>
            <a:chOff x="3335275" y="1878790"/>
            <a:chExt cx="5532954" cy="87367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4749C22-E368-48BE-9368-760F87663567}"/>
                </a:ext>
              </a:extLst>
            </p:cNvPr>
            <p:cNvSpPr/>
            <p:nvPr/>
          </p:nvSpPr>
          <p:spPr>
            <a:xfrm>
              <a:off x="3335275" y="2334277"/>
              <a:ext cx="5532954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智能电网的负荷自我调节处理能力更灵活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69C10D7-A22E-4C87-9345-536051A72DB7}"/>
                </a:ext>
              </a:extLst>
            </p:cNvPr>
            <p:cNvSpPr/>
            <p:nvPr/>
          </p:nvSpPr>
          <p:spPr>
            <a:xfrm>
              <a:off x="4618673" y="1878790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加快智能电网的建设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AE48FCC-1A57-4C7F-912B-CD1B0AB88609}"/>
              </a:ext>
            </a:extLst>
          </p:cNvPr>
          <p:cNvSpPr txBox="1"/>
          <p:nvPr/>
        </p:nvSpPr>
        <p:spPr>
          <a:xfrm>
            <a:off x="1441374" y="1907900"/>
            <a:ext cx="939082" cy="914721"/>
          </a:xfrm>
          <a:custGeom>
            <a:avLst/>
            <a:gdLst/>
            <a:ahLst/>
            <a:cxnLst/>
            <a:rect l="l" t="t" r="r" b="b"/>
            <a:pathLst>
              <a:path w="939082" h="914721">
                <a:moveTo>
                  <a:pt x="260105" y="135494"/>
                </a:moveTo>
                <a:cubicBezTo>
                  <a:pt x="243781" y="135494"/>
                  <a:pt x="232988" y="141752"/>
                  <a:pt x="227728" y="154267"/>
                </a:cubicBezTo>
                <a:cubicBezTo>
                  <a:pt x="222468" y="166783"/>
                  <a:pt x="219838" y="195714"/>
                  <a:pt x="219838" y="241060"/>
                </a:cubicBezTo>
                <a:lnTo>
                  <a:pt x="219838" y="670940"/>
                </a:lnTo>
                <a:cubicBezTo>
                  <a:pt x="219838" y="722091"/>
                  <a:pt x="222287" y="752926"/>
                  <a:pt x="227184" y="763446"/>
                </a:cubicBezTo>
                <a:cubicBezTo>
                  <a:pt x="232081" y="773967"/>
                  <a:pt x="242692" y="779227"/>
                  <a:pt x="259017" y="779227"/>
                </a:cubicBezTo>
                <a:cubicBezTo>
                  <a:pt x="275341" y="779227"/>
                  <a:pt x="286043" y="773060"/>
                  <a:pt x="291122" y="760726"/>
                </a:cubicBezTo>
                <a:cubicBezTo>
                  <a:pt x="296201" y="748392"/>
                  <a:pt x="298740" y="720640"/>
                  <a:pt x="298740" y="677470"/>
                </a:cubicBezTo>
                <a:lnTo>
                  <a:pt x="298740" y="241060"/>
                </a:lnTo>
                <a:cubicBezTo>
                  <a:pt x="298740" y="194262"/>
                  <a:pt x="296473" y="164969"/>
                  <a:pt x="291938" y="153179"/>
                </a:cubicBezTo>
                <a:cubicBezTo>
                  <a:pt x="287403" y="141389"/>
                  <a:pt x="276792" y="135494"/>
                  <a:pt x="260105" y="135494"/>
                </a:cubicBezTo>
                <a:close/>
                <a:moveTo>
                  <a:pt x="809574" y="16869"/>
                </a:moveTo>
                <a:lnTo>
                  <a:pt x="939082" y="16869"/>
                </a:lnTo>
                <a:lnTo>
                  <a:pt x="939082" y="897852"/>
                </a:lnTo>
                <a:lnTo>
                  <a:pt x="719245" y="897852"/>
                </a:lnTo>
                <a:lnTo>
                  <a:pt x="719245" y="425527"/>
                </a:lnTo>
                <a:cubicBezTo>
                  <a:pt x="719245" y="357327"/>
                  <a:pt x="717612" y="316334"/>
                  <a:pt x="714347" y="302549"/>
                </a:cubicBezTo>
                <a:cubicBezTo>
                  <a:pt x="711082" y="288764"/>
                  <a:pt x="702104" y="278334"/>
                  <a:pt x="687412" y="271260"/>
                </a:cubicBezTo>
                <a:cubicBezTo>
                  <a:pt x="672720" y="264186"/>
                  <a:pt x="639980" y="260649"/>
                  <a:pt x="589192" y="260649"/>
                </a:cubicBezTo>
                <a:lnTo>
                  <a:pt x="567426" y="260649"/>
                </a:lnTo>
                <a:lnTo>
                  <a:pt x="567426" y="157940"/>
                </a:lnTo>
                <a:cubicBezTo>
                  <a:pt x="673717" y="135063"/>
                  <a:pt x="754433" y="88039"/>
                  <a:pt x="809574" y="16869"/>
                </a:cubicBezTo>
                <a:close/>
                <a:moveTo>
                  <a:pt x="255208" y="0"/>
                </a:moveTo>
                <a:cubicBezTo>
                  <a:pt x="303456" y="0"/>
                  <a:pt x="346625" y="8434"/>
                  <a:pt x="384716" y="25303"/>
                </a:cubicBezTo>
                <a:cubicBezTo>
                  <a:pt x="422807" y="42172"/>
                  <a:pt x="451284" y="62759"/>
                  <a:pt x="470148" y="87064"/>
                </a:cubicBezTo>
                <a:cubicBezTo>
                  <a:pt x="489012" y="111370"/>
                  <a:pt x="501800" y="138759"/>
                  <a:pt x="508511" y="169231"/>
                </a:cubicBezTo>
                <a:cubicBezTo>
                  <a:pt x="515222" y="199704"/>
                  <a:pt x="518578" y="248315"/>
                  <a:pt x="518578" y="315064"/>
                </a:cubicBezTo>
                <a:lnTo>
                  <a:pt x="518578" y="608907"/>
                </a:lnTo>
                <a:cubicBezTo>
                  <a:pt x="518578" y="675656"/>
                  <a:pt x="514950" y="724267"/>
                  <a:pt x="507695" y="754740"/>
                </a:cubicBezTo>
                <a:cubicBezTo>
                  <a:pt x="500439" y="785213"/>
                  <a:pt x="485384" y="813690"/>
                  <a:pt x="462530" y="840172"/>
                </a:cubicBezTo>
                <a:cubicBezTo>
                  <a:pt x="439676" y="866654"/>
                  <a:pt x="412105" y="885699"/>
                  <a:pt x="379819" y="897308"/>
                </a:cubicBezTo>
                <a:cubicBezTo>
                  <a:pt x="347532" y="908917"/>
                  <a:pt x="311437" y="914721"/>
                  <a:pt x="271532" y="914721"/>
                </a:cubicBezTo>
                <a:cubicBezTo>
                  <a:pt x="218931" y="914721"/>
                  <a:pt x="175217" y="908645"/>
                  <a:pt x="140392" y="896492"/>
                </a:cubicBezTo>
                <a:cubicBezTo>
                  <a:pt x="105566" y="884339"/>
                  <a:pt x="77814" y="865384"/>
                  <a:pt x="57136" y="839628"/>
                </a:cubicBezTo>
                <a:cubicBezTo>
                  <a:pt x="36458" y="813871"/>
                  <a:pt x="21766" y="786754"/>
                  <a:pt x="13060" y="758277"/>
                </a:cubicBezTo>
                <a:cubicBezTo>
                  <a:pt x="4353" y="729800"/>
                  <a:pt x="0" y="684544"/>
                  <a:pt x="0" y="622511"/>
                </a:cubicBezTo>
                <a:lnTo>
                  <a:pt x="0" y="315064"/>
                </a:lnTo>
                <a:cubicBezTo>
                  <a:pt x="0" y="234167"/>
                  <a:pt x="6983" y="173585"/>
                  <a:pt x="20950" y="133317"/>
                </a:cubicBezTo>
                <a:cubicBezTo>
                  <a:pt x="34917" y="93050"/>
                  <a:pt x="62668" y="60764"/>
                  <a:pt x="104205" y="36458"/>
                </a:cubicBezTo>
                <a:cubicBezTo>
                  <a:pt x="145742" y="12153"/>
                  <a:pt x="196077" y="0"/>
                  <a:pt x="255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bg1">
                  <a:lumMod val="85000"/>
                  <a:alpha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wo-left-arrows_44887">
            <a:extLst>
              <a:ext uri="{FF2B5EF4-FFF2-40B4-BE49-F238E27FC236}">
                <a16:creationId xmlns:a16="http://schemas.microsoft.com/office/drawing/2014/main" id="{BB563731-29F2-4914-85CF-893DFDF114B4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9542532" y="1967631"/>
            <a:ext cx="1208094" cy="795259"/>
          </a:xfrm>
          <a:custGeom>
            <a:avLst/>
            <a:gdLst>
              <a:gd name="connsiteX0" fmla="*/ 453146 w 608558"/>
              <a:gd name="connsiteY0" fmla="*/ 0 h 400600"/>
              <a:gd name="connsiteX1" fmla="*/ 601522 w 608558"/>
              <a:gd name="connsiteY1" fmla="*/ 0 h 400600"/>
              <a:gd name="connsiteX2" fmla="*/ 607511 w 608558"/>
              <a:gd name="connsiteY2" fmla="*/ 9687 h 400600"/>
              <a:gd name="connsiteX3" fmla="*/ 447073 w 608558"/>
              <a:gd name="connsiteY3" fmla="*/ 188761 h 400600"/>
              <a:gd name="connsiteX4" fmla="*/ 447073 w 608558"/>
              <a:gd name="connsiteY4" fmla="*/ 208218 h 400600"/>
              <a:gd name="connsiteX5" fmla="*/ 607511 w 608558"/>
              <a:gd name="connsiteY5" fmla="*/ 390914 h 400600"/>
              <a:gd name="connsiteX6" fmla="*/ 601522 w 608558"/>
              <a:gd name="connsiteY6" fmla="*/ 400600 h 400600"/>
              <a:gd name="connsiteX7" fmla="*/ 453146 w 608558"/>
              <a:gd name="connsiteY7" fmla="*/ 400600 h 400600"/>
              <a:gd name="connsiteX8" fmla="*/ 437372 w 608558"/>
              <a:gd name="connsiteY8" fmla="*/ 390914 h 400600"/>
              <a:gd name="connsiteX9" fmla="*/ 277018 w 608558"/>
              <a:gd name="connsiteY9" fmla="*/ 208218 h 400600"/>
              <a:gd name="connsiteX10" fmla="*/ 277018 w 608558"/>
              <a:gd name="connsiteY10" fmla="*/ 188761 h 400600"/>
              <a:gd name="connsiteX11" fmla="*/ 412404 w 608558"/>
              <a:gd name="connsiteY11" fmla="*/ 37651 h 400600"/>
              <a:gd name="connsiteX12" fmla="*/ 453146 w 608558"/>
              <a:gd name="connsiteY12" fmla="*/ 0 h 400600"/>
              <a:gd name="connsiteX13" fmla="*/ 178152 w 608558"/>
              <a:gd name="connsiteY13" fmla="*/ 0 h 400600"/>
              <a:gd name="connsiteX14" fmla="*/ 326528 w 608558"/>
              <a:gd name="connsiteY14" fmla="*/ 0 h 400600"/>
              <a:gd name="connsiteX15" fmla="*/ 332517 w 608558"/>
              <a:gd name="connsiteY15" fmla="*/ 9687 h 400600"/>
              <a:gd name="connsiteX16" fmla="*/ 172163 w 608558"/>
              <a:gd name="connsiteY16" fmla="*/ 188761 h 400600"/>
              <a:gd name="connsiteX17" fmla="*/ 172163 w 608558"/>
              <a:gd name="connsiteY17" fmla="*/ 208218 h 400600"/>
              <a:gd name="connsiteX18" fmla="*/ 332517 w 608558"/>
              <a:gd name="connsiteY18" fmla="*/ 390914 h 400600"/>
              <a:gd name="connsiteX19" fmla="*/ 326528 w 608558"/>
              <a:gd name="connsiteY19" fmla="*/ 400600 h 400600"/>
              <a:gd name="connsiteX20" fmla="*/ 178152 w 608558"/>
              <a:gd name="connsiteY20" fmla="*/ 400600 h 400600"/>
              <a:gd name="connsiteX21" fmla="*/ 162378 w 608558"/>
              <a:gd name="connsiteY21" fmla="*/ 390914 h 400600"/>
              <a:gd name="connsiteX22" fmla="*/ 2024 w 608558"/>
              <a:gd name="connsiteY22" fmla="*/ 208218 h 400600"/>
              <a:gd name="connsiteX23" fmla="*/ 2024 w 608558"/>
              <a:gd name="connsiteY23" fmla="*/ 188761 h 400600"/>
              <a:gd name="connsiteX24" fmla="*/ 153521 w 608558"/>
              <a:gd name="connsiteY24" fmla="*/ 19710 h 400600"/>
              <a:gd name="connsiteX25" fmla="*/ 178152 w 608558"/>
              <a:gd name="connsiteY25" fmla="*/ 0 h 4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8558" h="400600">
                <a:moveTo>
                  <a:pt x="453146" y="0"/>
                </a:moveTo>
                <a:lnTo>
                  <a:pt x="601522" y="0"/>
                </a:lnTo>
                <a:cubicBezTo>
                  <a:pt x="607511" y="0"/>
                  <a:pt x="610210" y="4380"/>
                  <a:pt x="607511" y="9687"/>
                </a:cubicBezTo>
                <a:lnTo>
                  <a:pt x="447073" y="188761"/>
                </a:lnTo>
                <a:cubicBezTo>
                  <a:pt x="444458" y="194151"/>
                  <a:pt x="444458" y="202827"/>
                  <a:pt x="447073" y="208218"/>
                </a:cubicBezTo>
                <a:lnTo>
                  <a:pt x="607511" y="390914"/>
                </a:lnTo>
                <a:cubicBezTo>
                  <a:pt x="610210" y="396304"/>
                  <a:pt x="607511" y="400600"/>
                  <a:pt x="601522" y="400600"/>
                </a:cubicBezTo>
                <a:lnTo>
                  <a:pt x="453146" y="400600"/>
                </a:lnTo>
                <a:cubicBezTo>
                  <a:pt x="447157" y="400600"/>
                  <a:pt x="440071" y="396304"/>
                  <a:pt x="437372" y="390914"/>
                </a:cubicBezTo>
                <a:lnTo>
                  <a:pt x="277018" y="208218"/>
                </a:lnTo>
                <a:cubicBezTo>
                  <a:pt x="274319" y="202827"/>
                  <a:pt x="274319" y="194151"/>
                  <a:pt x="277018" y="188761"/>
                </a:cubicBezTo>
                <a:cubicBezTo>
                  <a:pt x="277862" y="187076"/>
                  <a:pt x="396630" y="55255"/>
                  <a:pt x="412404" y="37651"/>
                </a:cubicBezTo>
                <a:cubicBezTo>
                  <a:pt x="421345" y="27628"/>
                  <a:pt x="439397" y="0"/>
                  <a:pt x="453146" y="0"/>
                </a:cubicBezTo>
                <a:close/>
                <a:moveTo>
                  <a:pt x="178152" y="0"/>
                </a:moveTo>
                <a:lnTo>
                  <a:pt x="326528" y="0"/>
                </a:lnTo>
                <a:cubicBezTo>
                  <a:pt x="332517" y="0"/>
                  <a:pt x="335216" y="4380"/>
                  <a:pt x="332517" y="9687"/>
                </a:cubicBezTo>
                <a:lnTo>
                  <a:pt x="172163" y="188761"/>
                </a:lnTo>
                <a:cubicBezTo>
                  <a:pt x="169464" y="194151"/>
                  <a:pt x="169464" y="202827"/>
                  <a:pt x="172163" y="208218"/>
                </a:cubicBezTo>
                <a:lnTo>
                  <a:pt x="332517" y="390914"/>
                </a:lnTo>
                <a:cubicBezTo>
                  <a:pt x="335216" y="396220"/>
                  <a:pt x="332517" y="400600"/>
                  <a:pt x="326528" y="400600"/>
                </a:cubicBezTo>
                <a:lnTo>
                  <a:pt x="178152" y="400600"/>
                </a:lnTo>
                <a:cubicBezTo>
                  <a:pt x="172163" y="400600"/>
                  <a:pt x="165077" y="396220"/>
                  <a:pt x="162378" y="390914"/>
                </a:cubicBezTo>
                <a:lnTo>
                  <a:pt x="2024" y="208218"/>
                </a:lnTo>
                <a:cubicBezTo>
                  <a:pt x="-675" y="202827"/>
                  <a:pt x="-675" y="194151"/>
                  <a:pt x="2024" y="188761"/>
                </a:cubicBezTo>
                <a:cubicBezTo>
                  <a:pt x="26065" y="161975"/>
                  <a:pt x="144917" y="29565"/>
                  <a:pt x="153521" y="19710"/>
                </a:cubicBezTo>
                <a:cubicBezTo>
                  <a:pt x="159932" y="12214"/>
                  <a:pt x="166849" y="0"/>
                  <a:pt x="178152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7829C6-5DA8-4F91-9EE1-B4AB4456A62B}"/>
              </a:ext>
            </a:extLst>
          </p:cNvPr>
          <p:cNvGrpSpPr/>
          <p:nvPr/>
        </p:nvGrpSpPr>
        <p:grpSpPr>
          <a:xfrm>
            <a:off x="3335275" y="3501489"/>
            <a:ext cx="5532954" cy="882592"/>
            <a:chOff x="3335275" y="3417621"/>
            <a:chExt cx="5532954" cy="88259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DEDCF29-F52E-4E8D-8279-0CC2D8CFCED3}"/>
                </a:ext>
              </a:extLst>
            </p:cNvPr>
            <p:cNvSpPr/>
            <p:nvPr/>
          </p:nvSpPr>
          <p:spPr>
            <a:xfrm>
              <a:off x="3335275" y="3873108"/>
              <a:ext cx="5532954" cy="427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智能电网的负荷自我调节处理能力更灵活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9BD2F54-17E6-42B4-829A-E421D9508629}"/>
                </a:ext>
              </a:extLst>
            </p:cNvPr>
            <p:cNvSpPr/>
            <p:nvPr/>
          </p:nvSpPr>
          <p:spPr>
            <a:xfrm>
              <a:off x="4618673" y="3417621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加快智能电网的建设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CE6A759-7D41-47FA-857A-439EFAE690F8}"/>
              </a:ext>
            </a:extLst>
          </p:cNvPr>
          <p:cNvSpPr txBox="1"/>
          <p:nvPr/>
        </p:nvSpPr>
        <p:spPr>
          <a:xfrm>
            <a:off x="1441374" y="3485425"/>
            <a:ext cx="1093622" cy="914721"/>
          </a:xfrm>
          <a:custGeom>
            <a:avLst/>
            <a:gdLst/>
            <a:ahLst/>
            <a:cxnLst/>
            <a:rect l="l" t="t" r="r" b="b"/>
            <a:pathLst>
              <a:path w="1093622" h="914721">
                <a:moveTo>
                  <a:pt x="260105" y="135494"/>
                </a:moveTo>
                <a:cubicBezTo>
                  <a:pt x="243781" y="135494"/>
                  <a:pt x="232988" y="141752"/>
                  <a:pt x="227728" y="154267"/>
                </a:cubicBezTo>
                <a:cubicBezTo>
                  <a:pt x="222468" y="166783"/>
                  <a:pt x="219838" y="195714"/>
                  <a:pt x="219838" y="241060"/>
                </a:cubicBezTo>
                <a:lnTo>
                  <a:pt x="219838" y="670940"/>
                </a:lnTo>
                <a:cubicBezTo>
                  <a:pt x="219838" y="722091"/>
                  <a:pt x="222287" y="752926"/>
                  <a:pt x="227184" y="763446"/>
                </a:cubicBezTo>
                <a:cubicBezTo>
                  <a:pt x="232081" y="773967"/>
                  <a:pt x="242692" y="779227"/>
                  <a:pt x="259017" y="779227"/>
                </a:cubicBezTo>
                <a:cubicBezTo>
                  <a:pt x="275341" y="779227"/>
                  <a:pt x="286043" y="773060"/>
                  <a:pt x="291122" y="760726"/>
                </a:cubicBezTo>
                <a:cubicBezTo>
                  <a:pt x="296201" y="748392"/>
                  <a:pt x="298740" y="720640"/>
                  <a:pt x="298740" y="677470"/>
                </a:cubicBezTo>
                <a:lnTo>
                  <a:pt x="298740" y="241060"/>
                </a:lnTo>
                <a:cubicBezTo>
                  <a:pt x="298740" y="194263"/>
                  <a:pt x="296473" y="164969"/>
                  <a:pt x="291938" y="153179"/>
                </a:cubicBezTo>
                <a:cubicBezTo>
                  <a:pt x="287403" y="141389"/>
                  <a:pt x="276792" y="135494"/>
                  <a:pt x="260105" y="135494"/>
                </a:cubicBezTo>
                <a:close/>
                <a:moveTo>
                  <a:pt x="828075" y="0"/>
                </a:moveTo>
                <a:cubicBezTo>
                  <a:pt x="915502" y="0"/>
                  <a:pt x="981617" y="21675"/>
                  <a:pt x="1026419" y="65026"/>
                </a:cubicBezTo>
                <a:cubicBezTo>
                  <a:pt x="1071221" y="108377"/>
                  <a:pt x="1093622" y="163246"/>
                  <a:pt x="1093622" y="229632"/>
                </a:cubicBezTo>
                <a:cubicBezTo>
                  <a:pt x="1093622" y="280057"/>
                  <a:pt x="1081014" y="333384"/>
                  <a:pt x="1055799" y="389613"/>
                </a:cubicBezTo>
                <a:cubicBezTo>
                  <a:pt x="1030584" y="445843"/>
                  <a:pt x="956303" y="565193"/>
                  <a:pt x="832956" y="747666"/>
                </a:cubicBezTo>
                <a:lnTo>
                  <a:pt x="1074032" y="747666"/>
                </a:lnTo>
                <a:lnTo>
                  <a:pt x="1074032" y="897852"/>
                </a:lnTo>
                <a:lnTo>
                  <a:pt x="590280" y="897852"/>
                </a:lnTo>
                <a:lnTo>
                  <a:pt x="590416" y="772153"/>
                </a:lnTo>
                <a:cubicBezTo>
                  <a:pt x="733710" y="537804"/>
                  <a:pt x="818870" y="392788"/>
                  <a:pt x="845896" y="337103"/>
                </a:cubicBezTo>
                <a:cubicBezTo>
                  <a:pt x="872922" y="281418"/>
                  <a:pt x="886436" y="237976"/>
                  <a:pt x="886436" y="206778"/>
                </a:cubicBezTo>
                <a:cubicBezTo>
                  <a:pt x="886436" y="182835"/>
                  <a:pt x="882349" y="164969"/>
                  <a:pt x="874175" y="153179"/>
                </a:cubicBezTo>
                <a:cubicBezTo>
                  <a:pt x="866002" y="141389"/>
                  <a:pt x="853560" y="135494"/>
                  <a:pt x="836850" y="135494"/>
                </a:cubicBezTo>
                <a:cubicBezTo>
                  <a:pt x="820140" y="135494"/>
                  <a:pt x="807698" y="142024"/>
                  <a:pt x="799524" y="155084"/>
                </a:cubicBezTo>
                <a:cubicBezTo>
                  <a:pt x="791351" y="168143"/>
                  <a:pt x="787264" y="194081"/>
                  <a:pt x="787264" y="232897"/>
                </a:cubicBezTo>
                <a:lnTo>
                  <a:pt x="787264" y="316697"/>
                </a:lnTo>
                <a:lnTo>
                  <a:pt x="590280" y="316697"/>
                </a:lnTo>
                <a:lnTo>
                  <a:pt x="590280" y="284592"/>
                </a:lnTo>
                <a:cubicBezTo>
                  <a:pt x="590280" y="235255"/>
                  <a:pt x="592820" y="196348"/>
                  <a:pt x="597898" y="167871"/>
                </a:cubicBezTo>
                <a:cubicBezTo>
                  <a:pt x="602977" y="139394"/>
                  <a:pt x="615493" y="111370"/>
                  <a:pt x="635445" y="83799"/>
                </a:cubicBezTo>
                <a:cubicBezTo>
                  <a:pt x="655397" y="56229"/>
                  <a:pt x="681335" y="35370"/>
                  <a:pt x="713259" y="21222"/>
                </a:cubicBezTo>
                <a:cubicBezTo>
                  <a:pt x="745183" y="7074"/>
                  <a:pt x="783455" y="0"/>
                  <a:pt x="828075" y="0"/>
                </a:cubicBezTo>
                <a:close/>
                <a:moveTo>
                  <a:pt x="255208" y="0"/>
                </a:moveTo>
                <a:cubicBezTo>
                  <a:pt x="303456" y="0"/>
                  <a:pt x="346625" y="8434"/>
                  <a:pt x="384716" y="25303"/>
                </a:cubicBezTo>
                <a:cubicBezTo>
                  <a:pt x="422807" y="42172"/>
                  <a:pt x="451284" y="62759"/>
                  <a:pt x="470148" y="87064"/>
                </a:cubicBezTo>
                <a:cubicBezTo>
                  <a:pt x="489012" y="111370"/>
                  <a:pt x="501800" y="138759"/>
                  <a:pt x="508511" y="169231"/>
                </a:cubicBezTo>
                <a:cubicBezTo>
                  <a:pt x="515222" y="199704"/>
                  <a:pt x="518578" y="248315"/>
                  <a:pt x="518578" y="315064"/>
                </a:cubicBezTo>
                <a:lnTo>
                  <a:pt x="518578" y="608907"/>
                </a:lnTo>
                <a:cubicBezTo>
                  <a:pt x="518578" y="675656"/>
                  <a:pt x="514950" y="724267"/>
                  <a:pt x="507695" y="754740"/>
                </a:cubicBezTo>
                <a:cubicBezTo>
                  <a:pt x="500439" y="785213"/>
                  <a:pt x="485384" y="813690"/>
                  <a:pt x="462530" y="840172"/>
                </a:cubicBezTo>
                <a:cubicBezTo>
                  <a:pt x="439676" y="866654"/>
                  <a:pt x="412105" y="885699"/>
                  <a:pt x="379819" y="897308"/>
                </a:cubicBezTo>
                <a:cubicBezTo>
                  <a:pt x="347532" y="908917"/>
                  <a:pt x="311437" y="914721"/>
                  <a:pt x="271532" y="914721"/>
                </a:cubicBezTo>
                <a:cubicBezTo>
                  <a:pt x="218931" y="914721"/>
                  <a:pt x="175217" y="908645"/>
                  <a:pt x="140392" y="896492"/>
                </a:cubicBezTo>
                <a:cubicBezTo>
                  <a:pt x="105566" y="884339"/>
                  <a:pt x="77814" y="865384"/>
                  <a:pt x="57136" y="839628"/>
                </a:cubicBezTo>
                <a:cubicBezTo>
                  <a:pt x="36458" y="813871"/>
                  <a:pt x="21766" y="786754"/>
                  <a:pt x="13060" y="758277"/>
                </a:cubicBezTo>
                <a:cubicBezTo>
                  <a:pt x="4353" y="729800"/>
                  <a:pt x="0" y="684544"/>
                  <a:pt x="0" y="622511"/>
                </a:cubicBezTo>
                <a:lnTo>
                  <a:pt x="0" y="315064"/>
                </a:lnTo>
                <a:cubicBezTo>
                  <a:pt x="0" y="234167"/>
                  <a:pt x="6983" y="173585"/>
                  <a:pt x="20950" y="133317"/>
                </a:cubicBezTo>
                <a:cubicBezTo>
                  <a:pt x="34917" y="93050"/>
                  <a:pt x="62668" y="60764"/>
                  <a:pt x="104205" y="36458"/>
                </a:cubicBezTo>
                <a:cubicBezTo>
                  <a:pt x="145742" y="12153"/>
                  <a:pt x="196077" y="0"/>
                  <a:pt x="255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bg1">
                  <a:lumMod val="85000"/>
                  <a:alpha val="4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wo-left-arrows_44887">
            <a:extLst>
              <a:ext uri="{FF2B5EF4-FFF2-40B4-BE49-F238E27FC236}">
                <a16:creationId xmlns:a16="http://schemas.microsoft.com/office/drawing/2014/main" id="{6E811562-744A-473D-84CE-F3BF338941F4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9542532" y="3545156"/>
            <a:ext cx="1208094" cy="795259"/>
          </a:xfrm>
          <a:custGeom>
            <a:avLst/>
            <a:gdLst>
              <a:gd name="connsiteX0" fmla="*/ 453146 w 608558"/>
              <a:gd name="connsiteY0" fmla="*/ 0 h 400600"/>
              <a:gd name="connsiteX1" fmla="*/ 601522 w 608558"/>
              <a:gd name="connsiteY1" fmla="*/ 0 h 400600"/>
              <a:gd name="connsiteX2" fmla="*/ 607511 w 608558"/>
              <a:gd name="connsiteY2" fmla="*/ 9687 h 400600"/>
              <a:gd name="connsiteX3" fmla="*/ 447073 w 608558"/>
              <a:gd name="connsiteY3" fmla="*/ 188761 h 400600"/>
              <a:gd name="connsiteX4" fmla="*/ 447073 w 608558"/>
              <a:gd name="connsiteY4" fmla="*/ 208218 h 400600"/>
              <a:gd name="connsiteX5" fmla="*/ 607511 w 608558"/>
              <a:gd name="connsiteY5" fmla="*/ 390914 h 400600"/>
              <a:gd name="connsiteX6" fmla="*/ 601522 w 608558"/>
              <a:gd name="connsiteY6" fmla="*/ 400600 h 400600"/>
              <a:gd name="connsiteX7" fmla="*/ 453146 w 608558"/>
              <a:gd name="connsiteY7" fmla="*/ 400600 h 400600"/>
              <a:gd name="connsiteX8" fmla="*/ 437372 w 608558"/>
              <a:gd name="connsiteY8" fmla="*/ 390914 h 400600"/>
              <a:gd name="connsiteX9" fmla="*/ 277018 w 608558"/>
              <a:gd name="connsiteY9" fmla="*/ 208218 h 400600"/>
              <a:gd name="connsiteX10" fmla="*/ 277018 w 608558"/>
              <a:gd name="connsiteY10" fmla="*/ 188761 h 400600"/>
              <a:gd name="connsiteX11" fmla="*/ 412404 w 608558"/>
              <a:gd name="connsiteY11" fmla="*/ 37651 h 400600"/>
              <a:gd name="connsiteX12" fmla="*/ 453146 w 608558"/>
              <a:gd name="connsiteY12" fmla="*/ 0 h 400600"/>
              <a:gd name="connsiteX13" fmla="*/ 178152 w 608558"/>
              <a:gd name="connsiteY13" fmla="*/ 0 h 400600"/>
              <a:gd name="connsiteX14" fmla="*/ 326528 w 608558"/>
              <a:gd name="connsiteY14" fmla="*/ 0 h 400600"/>
              <a:gd name="connsiteX15" fmla="*/ 332517 w 608558"/>
              <a:gd name="connsiteY15" fmla="*/ 9687 h 400600"/>
              <a:gd name="connsiteX16" fmla="*/ 172163 w 608558"/>
              <a:gd name="connsiteY16" fmla="*/ 188761 h 400600"/>
              <a:gd name="connsiteX17" fmla="*/ 172163 w 608558"/>
              <a:gd name="connsiteY17" fmla="*/ 208218 h 400600"/>
              <a:gd name="connsiteX18" fmla="*/ 332517 w 608558"/>
              <a:gd name="connsiteY18" fmla="*/ 390914 h 400600"/>
              <a:gd name="connsiteX19" fmla="*/ 326528 w 608558"/>
              <a:gd name="connsiteY19" fmla="*/ 400600 h 400600"/>
              <a:gd name="connsiteX20" fmla="*/ 178152 w 608558"/>
              <a:gd name="connsiteY20" fmla="*/ 400600 h 400600"/>
              <a:gd name="connsiteX21" fmla="*/ 162378 w 608558"/>
              <a:gd name="connsiteY21" fmla="*/ 390914 h 400600"/>
              <a:gd name="connsiteX22" fmla="*/ 2024 w 608558"/>
              <a:gd name="connsiteY22" fmla="*/ 208218 h 400600"/>
              <a:gd name="connsiteX23" fmla="*/ 2024 w 608558"/>
              <a:gd name="connsiteY23" fmla="*/ 188761 h 400600"/>
              <a:gd name="connsiteX24" fmla="*/ 153521 w 608558"/>
              <a:gd name="connsiteY24" fmla="*/ 19710 h 400600"/>
              <a:gd name="connsiteX25" fmla="*/ 178152 w 608558"/>
              <a:gd name="connsiteY25" fmla="*/ 0 h 4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8558" h="400600">
                <a:moveTo>
                  <a:pt x="453146" y="0"/>
                </a:moveTo>
                <a:lnTo>
                  <a:pt x="601522" y="0"/>
                </a:lnTo>
                <a:cubicBezTo>
                  <a:pt x="607511" y="0"/>
                  <a:pt x="610210" y="4380"/>
                  <a:pt x="607511" y="9687"/>
                </a:cubicBezTo>
                <a:lnTo>
                  <a:pt x="447073" y="188761"/>
                </a:lnTo>
                <a:cubicBezTo>
                  <a:pt x="444458" y="194151"/>
                  <a:pt x="444458" y="202827"/>
                  <a:pt x="447073" y="208218"/>
                </a:cubicBezTo>
                <a:lnTo>
                  <a:pt x="607511" y="390914"/>
                </a:lnTo>
                <a:cubicBezTo>
                  <a:pt x="610210" y="396304"/>
                  <a:pt x="607511" y="400600"/>
                  <a:pt x="601522" y="400600"/>
                </a:cubicBezTo>
                <a:lnTo>
                  <a:pt x="453146" y="400600"/>
                </a:lnTo>
                <a:cubicBezTo>
                  <a:pt x="447157" y="400600"/>
                  <a:pt x="440071" y="396304"/>
                  <a:pt x="437372" y="390914"/>
                </a:cubicBezTo>
                <a:lnTo>
                  <a:pt x="277018" y="208218"/>
                </a:lnTo>
                <a:cubicBezTo>
                  <a:pt x="274319" y="202827"/>
                  <a:pt x="274319" y="194151"/>
                  <a:pt x="277018" y="188761"/>
                </a:cubicBezTo>
                <a:cubicBezTo>
                  <a:pt x="277862" y="187076"/>
                  <a:pt x="396630" y="55255"/>
                  <a:pt x="412404" y="37651"/>
                </a:cubicBezTo>
                <a:cubicBezTo>
                  <a:pt x="421345" y="27628"/>
                  <a:pt x="439397" y="0"/>
                  <a:pt x="453146" y="0"/>
                </a:cubicBezTo>
                <a:close/>
                <a:moveTo>
                  <a:pt x="178152" y="0"/>
                </a:moveTo>
                <a:lnTo>
                  <a:pt x="326528" y="0"/>
                </a:lnTo>
                <a:cubicBezTo>
                  <a:pt x="332517" y="0"/>
                  <a:pt x="335216" y="4380"/>
                  <a:pt x="332517" y="9687"/>
                </a:cubicBezTo>
                <a:lnTo>
                  <a:pt x="172163" y="188761"/>
                </a:lnTo>
                <a:cubicBezTo>
                  <a:pt x="169464" y="194151"/>
                  <a:pt x="169464" y="202827"/>
                  <a:pt x="172163" y="208218"/>
                </a:cubicBezTo>
                <a:lnTo>
                  <a:pt x="332517" y="390914"/>
                </a:lnTo>
                <a:cubicBezTo>
                  <a:pt x="335216" y="396220"/>
                  <a:pt x="332517" y="400600"/>
                  <a:pt x="326528" y="400600"/>
                </a:cubicBezTo>
                <a:lnTo>
                  <a:pt x="178152" y="400600"/>
                </a:lnTo>
                <a:cubicBezTo>
                  <a:pt x="172163" y="400600"/>
                  <a:pt x="165077" y="396220"/>
                  <a:pt x="162378" y="390914"/>
                </a:cubicBezTo>
                <a:lnTo>
                  <a:pt x="2024" y="208218"/>
                </a:lnTo>
                <a:cubicBezTo>
                  <a:pt x="-675" y="202827"/>
                  <a:pt x="-675" y="194151"/>
                  <a:pt x="2024" y="188761"/>
                </a:cubicBezTo>
                <a:cubicBezTo>
                  <a:pt x="26065" y="161975"/>
                  <a:pt x="144917" y="29565"/>
                  <a:pt x="153521" y="19710"/>
                </a:cubicBezTo>
                <a:cubicBezTo>
                  <a:pt x="159932" y="12214"/>
                  <a:pt x="166849" y="0"/>
                  <a:pt x="178152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A99EF60-AD3D-4BCA-8BBF-9DBBFA4DFA3F}"/>
              </a:ext>
            </a:extLst>
          </p:cNvPr>
          <p:cNvGrpSpPr/>
          <p:nvPr/>
        </p:nvGrpSpPr>
        <p:grpSpPr>
          <a:xfrm>
            <a:off x="3335275" y="5079559"/>
            <a:ext cx="5532954" cy="882592"/>
            <a:chOff x="3335275" y="4942322"/>
            <a:chExt cx="5532954" cy="88259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6A3EC6D-6800-4852-BCA6-6081A676B4E1}"/>
                </a:ext>
              </a:extLst>
            </p:cNvPr>
            <p:cNvSpPr/>
            <p:nvPr/>
          </p:nvSpPr>
          <p:spPr>
            <a:xfrm>
              <a:off x="3335275" y="5397809"/>
              <a:ext cx="5532954" cy="427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智能电网的负荷自我调节处理能力更灵活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20B83E6-E6E4-4BC5-A39D-E7DC8945D337}"/>
                </a:ext>
              </a:extLst>
            </p:cNvPr>
            <p:cNvSpPr/>
            <p:nvPr/>
          </p:nvSpPr>
          <p:spPr>
            <a:xfrm>
              <a:off x="4618673" y="4942322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加快智能电网的建设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C17FF61A-79E8-4EF3-8987-67988F5452CC}"/>
              </a:ext>
            </a:extLst>
          </p:cNvPr>
          <p:cNvSpPr txBox="1"/>
          <p:nvPr/>
        </p:nvSpPr>
        <p:spPr>
          <a:xfrm>
            <a:off x="1441375" y="5062951"/>
            <a:ext cx="1112123" cy="915809"/>
          </a:xfrm>
          <a:custGeom>
            <a:avLst/>
            <a:gdLst/>
            <a:ahLst/>
            <a:cxnLst/>
            <a:rect l="l" t="t" r="r" b="b"/>
            <a:pathLst>
              <a:path w="1112123" h="915809">
                <a:moveTo>
                  <a:pt x="260105" y="136038"/>
                </a:moveTo>
                <a:cubicBezTo>
                  <a:pt x="243781" y="136038"/>
                  <a:pt x="232988" y="142296"/>
                  <a:pt x="227728" y="154811"/>
                </a:cubicBezTo>
                <a:cubicBezTo>
                  <a:pt x="222468" y="167327"/>
                  <a:pt x="219838" y="196258"/>
                  <a:pt x="219838" y="241604"/>
                </a:cubicBezTo>
                <a:lnTo>
                  <a:pt x="219838" y="671485"/>
                </a:lnTo>
                <a:cubicBezTo>
                  <a:pt x="219838" y="722635"/>
                  <a:pt x="222286" y="753470"/>
                  <a:pt x="227184" y="763990"/>
                </a:cubicBezTo>
                <a:cubicBezTo>
                  <a:pt x="232081" y="774511"/>
                  <a:pt x="242692" y="779771"/>
                  <a:pt x="259017" y="779771"/>
                </a:cubicBezTo>
                <a:cubicBezTo>
                  <a:pt x="275341" y="779771"/>
                  <a:pt x="286043" y="773604"/>
                  <a:pt x="291122" y="761270"/>
                </a:cubicBezTo>
                <a:cubicBezTo>
                  <a:pt x="296201" y="748936"/>
                  <a:pt x="298740" y="721184"/>
                  <a:pt x="298740" y="678014"/>
                </a:cubicBezTo>
                <a:lnTo>
                  <a:pt x="298740" y="241604"/>
                </a:lnTo>
                <a:cubicBezTo>
                  <a:pt x="298740" y="194807"/>
                  <a:pt x="296473" y="165513"/>
                  <a:pt x="291938" y="153723"/>
                </a:cubicBezTo>
                <a:cubicBezTo>
                  <a:pt x="287403" y="141933"/>
                  <a:pt x="276792" y="136038"/>
                  <a:pt x="260105" y="136038"/>
                </a:cubicBezTo>
                <a:close/>
                <a:moveTo>
                  <a:pt x="255208" y="544"/>
                </a:moveTo>
                <a:cubicBezTo>
                  <a:pt x="303456" y="544"/>
                  <a:pt x="346625" y="8978"/>
                  <a:pt x="384716" y="25847"/>
                </a:cubicBezTo>
                <a:cubicBezTo>
                  <a:pt x="422807" y="42716"/>
                  <a:pt x="451284" y="63303"/>
                  <a:pt x="470148" y="87609"/>
                </a:cubicBezTo>
                <a:cubicBezTo>
                  <a:pt x="489012" y="111914"/>
                  <a:pt x="501800" y="139303"/>
                  <a:pt x="508511" y="169776"/>
                </a:cubicBezTo>
                <a:cubicBezTo>
                  <a:pt x="515222" y="200248"/>
                  <a:pt x="518578" y="248859"/>
                  <a:pt x="518578" y="315609"/>
                </a:cubicBezTo>
                <a:lnTo>
                  <a:pt x="518578" y="609451"/>
                </a:lnTo>
                <a:cubicBezTo>
                  <a:pt x="518578" y="676201"/>
                  <a:pt x="514950" y="724811"/>
                  <a:pt x="507695" y="755284"/>
                </a:cubicBezTo>
                <a:cubicBezTo>
                  <a:pt x="500439" y="785757"/>
                  <a:pt x="485384" y="814234"/>
                  <a:pt x="462530" y="840716"/>
                </a:cubicBezTo>
                <a:cubicBezTo>
                  <a:pt x="439676" y="867198"/>
                  <a:pt x="412105" y="886243"/>
                  <a:pt x="379819" y="897852"/>
                </a:cubicBezTo>
                <a:cubicBezTo>
                  <a:pt x="347532" y="909461"/>
                  <a:pt x="311437" y="915265"/>
                  <a:pt x="271532" y="915265"/>
                </a:cubicBezTo>
                <a:cubicBezTo>
                  <a:pt x="218931" y="915265"/>
                  <a:pt x="175217" y="909189"/>
                  <a:pt x="140392" y="897036"/>
                </a:cubicBezTo>
                <a:cubicBezTo>
                  <a:pt x="105566" y="884883"/>
                  <a:pt x="77814" y="865928"/>
                  <a:pt x="57136" y="840172"/>
                </a:cubicBezTo>
                <a:cubicBezTo>
                  <a:pt x="36458" y="814415"/>
                  <a:pt x="21766" y="787298"/>
                  <a:pt x="13060" y="758821"/>
                </a:cubicBezTo>
                <a:cubicBezTo>
                  <a:pt x="4353" y="730344"/>
                  <a:pt x="0" y="685088"/>
                  <a:pt x="0" y="623055"/>
                </a:cubicBezTo>
                <a:lnTo>
                  <a:pt x="0" y="315609"/>
                </a:lnTo>
                <a:cubicBezTo>
                  <a:pt x="0" y="234711"/>
                  <a:pt x="6983" y="174129"/>
                  <a:pt x="20950" y="133861"/>
                </a:cubicBezTo>
                <a:cubicBezTo>
                  <a:pt x="34917" y="93594"/>
                  <a:pt x="62668" y="61308"/>
                  <a:pt x="104205" y="37002"/>
                </a:cubicBezTo>
                <a:cubicBezTo>
                  <a:pt x="145742" y="12697"/>
                  <a:pt x="196077" y="544"/>
                  <a:pt x="255208" y="544"/>
                </a:cubicBezTo>
                <a:close/>
                <a:moveTo>
                  <a:pt x="834605" y="0"/>
                </a:moveTo>
                <a:cubicBezTo>
                  <a:pt x="939445" y="0"/>
                  <a:pt x="1010548" y="20482"/>
                  <a:pt x="1047913" y="61447"/>
                </a:cubicBezTo>
                <a:cubicBezTo>
                  <a:pt x="1085278" y="102411"/>
                  <a:pt x="1103961" y="159326"/>
                  <a:pt x="1103961" y="232192"/>
                </a:cubicBezTo>
                <a:cubicBezTo>
                  <a:pt x="1103961" y="281494"/>
                  <a:pt x="1097250" y="317112"/>
                  <a:pt x="1083827" y="339045"/>
                </a:cubicBezTo>
                <a:cubicBezTo>
                  <a:pt x="1070405" y="360979"/>
                  <a:pt x="1046825" y="381009"/>
                  <a:pt x="1013087" y="399136"/>
                </a:cubicBezTo>
                <a:cubicBezTo>
                  <a:pt x="1046462" y="410388"/>
                  <a:pt x="1071312" y="428808"/>
                  <a:pt x="1087636" y="454397"/>
                </a:cubicBezTo>
                <a:cubicBezTo>
                  <a:pt x="1103961" y="479987"/>
                  <a:pt x="1112123" y="539967"/>
                  <a:pt x="1112123" y="634338"/>
                </a:cubicBezTo>
                <a:cubicBezTo>
                  <a:pt x="1112123" y="704386"/>
                  <a:pt x="1104142" y="758737"/>
                  <a:pt x="1088180" y="797392"/>
                </a:cubicBezTo>
                <a:cubicBezTo>
                  <a:pt x="1072218" y="836047"/>
                  <a:pt x="1044648" y="865447"/>
                  <a:pt x="1005469" y="885592"/>
                </a:cubicBezTo>
                <a:cubicBezTo>
                  <a:pt x="966290" y="905737"/>
                  <a:pt x="916047" y="915809"/>
                  <a:pt x="854739" y="915809"/>
                </a:cubicBezTo>
                <a:cubicBezTo>
                  <a:pt x="785087" y="915809"/>
                  <a:pt x="730400" y="904110"/>
                  <a:pt x="690677" y="880711"/>
                </a:cubicBezTo>
                <a:cubicBezTo>
                  <a:pt x="650953" y="857313"/>
                  <a:pt x="624834" y="828654"/>
                  <a:pt x="612319" y="794735"/>
                </a:cubicBezTo>
                <a:cubicBezTo>
                  <a:pt x="599803" y="760816"/>
                  <a:pt x="593545" y="701957"/>
                  <a:pt x="593545" y="618158"/>
                </a:cubicBezTo>
                <a:lnTo>
                  <a:pt x="593545" y="548506"/>
                </a:lnTo>
                <a:lnTo>
                  <a:pt x="813383" y="548506"/>
                </a:lnTo>
                <a:lnTo>
                  <a:pt x="813383" y="691618"/>
                </a:lnTo>
                <a:cubicBezTo>
                  <a:pt x="813383" y="729709"/>
                  <a:pt x="815650" y="753924"/>
                  <a:pt x="820185" y="764263"/>
                </a:cubicBezTo>
                <a:cubicBezTo>
                  <a:pt x="824720" y="774601"/>
                  <a:pt x="834786" y="779771"/>
                  <a:pt x="850385" y="779771"/>
                </a:cubicBezTo>
                <a:cubicBezTo>
                  <a:pt x="867436" y="779771"/>
                  <a:pt x="878681" y="773241"/>
                  <a:pt x="884123" y="760181"/>
                </a:cubicBezTo>
                <a:cubicBezTo>
                  <a:pt x="889564" y="747122"/>
                  <a:pt x="892285" y="713022"/>
                  <a:pt x="892285" y="657881"/>
                </a:cubicBezTo>
                <a:lnTo>
                  <a:pt x="892285" y="596936"/>
                </a:lnTo>
                <a:cubicBezTo>
                  <a:pt x="892285" y="563198"/>
                  <a:pt x="888476" y="538530"/>
                  <a:pt x="880858" y="522931"/>
                </a:cubicBezTo>
                <a:cubicBezTo>
                  <a:pt x="873240" y="507332"/>
                  <a:pt x="861994" y="497084"/>
                  <a:pt x="847121" y="492186"/>
                </a:cubicBezTo>
                <a:cubicBezTo>
                  <a:pt x="832247" y="487289"/>
                  <a:pt x="803407" y="484477"/>
                  <a:pt x="760600" y="483752"/>
                </a:cubicBezTo>
                <a:lnTo>
                  <a:pt x="760600" y="355876"/>
                </a:lnTo>
                <a:cubicBezTo>
                  <a:pt x="812839" y="355876"/>
                  <a:pt x="845125" y="353881"/>
                  <a:pt x="857459" y="349890"/>
                </a:cubicBezTo>
                <a:cubicBezTo>
                  <a:pt x="869794" y="345900"/>
                  <a:pt x="878681" y="337193"/>
                  <a:pt x="884123" y="323771"/>
                </a:cubicBezTo>
                <a:cubicBezTo>
                  <a:pt x="889564" y="310348"/>
                  <a:pt x="892285" y="289308"/>
                  <a:pt x="892285" y="260649"/>
                </a:cubicBezTo>
                <a:lnTo>
                  <a:pt x="892285" y="211675"/>
                </a:lnTo>
                <a:cubicBezTo>
                  <a:pt x="892285" y="180840"/>
                  <a:pt x="889111" y="160525"/>
                  <a:pt x="882763" y="150730"/>
                </a:cubicBezTo>
                <a:cubicBezTo>
                  <a:pt x="876414" y="140935"/>
                  <a:pt x="866529" y="136038"/>
                  <a:pt x="853106" y="136038"/>
                </a:cubicBezTo>
                <a:cubicBezTo>
                  <a:pt x="837870" y="136038"/>
                  <a:pt x="827440" y="141208"/>
                  <a:pt x="821817" y="151546"/>
                </a:cubicBezTo>
                <a:cubicBezTo>
                  <a:pt x="816195" y="161885"/>
                  <a:pt x="813383" y="183924"/>
                  <a:pt x="813383" y="217661"/>
                </a:cubicBezTo>
                <a:lnTo>
                  <a:pt x="813383" y="290033"/>
                </a:lnTo>
                <a:lnTo>
                  <a:pt x="593545" y="290033"/>
                </a:lnTo>
                <a:lnTo>
                  <a:pt x="593545" y="214940"/>
                </a:lnTo>
                <a:cubicBezTo>
                  <a:pt x="593545" y="130778"/>
                  <a:pt x="612772" y="73914"/>
                  <a:pt x="651225" y="44348"/>
                </a:cubicBezTo>
                <a:cubicBezTo>
                  <a:pt x="689679" y="14783"/>
                  <a:pt x="750805" y="0"/>
                  <a:pt x="8346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bg1">
                  <a:lumMod val="85000"/>
                  <a:alpha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wo-left-arrows_44887">
            <a:extLst>
              <a:ext uri="{FF2B5EF4-FFF2-40B4-BE49-F238E27FC236}">
                <a16:creationId xmlns:a16="http://schemas.microsoft.com/office/drawing/2014/main" id="{607FB692-B7D8-4B69-A8B7-C69E6485E259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9542532" y="5123226"/>
            <a:ext cx="1208094" cy="795259"/>
          </a:xfrm>
          <a:custGeom>
            <a:avLst/>
            <a:gdLst>
              <a:gd name="connsiteX0" fmla="*/ 453146 w 608558"/>
              <a:gd name="connsiteY0" fmla="*/ 0 h 400600"/>
              <a:gd name="connsiteX1" fmla="*/ 601522 w 608558"/>
              <a:gd name="connsiteY1" fmla="*/ 0 h 400600"/>
              <a:gd name="connsiteX2" fmla="*/ 607511 w 608558"/>
              <a:gd name="connsiteY2" fmla="*/ 9687 h 400600"/>
              <a:gd name="connsiteX3" fmla="*/ 447073 w 608558"/>
              <a:gd name="connsiteY3" fmla="*/ 188761 h 400600"/>
              <a:gd name="connsiteX4" fmla="*/ 447073 w 608558"/>
              <a:gd name="connsiteY4" fmla="*/ 208218 h 400600"/>
              <a:gd name="connsiteX5" fmla="*/ 607511 w 608558"/>
              <a:gd name="connsiteY5" fmla="*/ 390914 h 400600"/>
              <a:gd name="connsiteX6" fmla="*/ 601522 w 608558"/>
              <a:gd name="connsiteY6" fmla="*/ 400600 h 400600"/>
              <a:gd name="connsiteX7" fmla="*/ 453146 w 608558"/>
              <a:gd name="connsiteY7" fmla="*/ 400600 h 400600"/>
              <a:gd name="connsiteX8" fmla="*/ 437372 w 608558"/>
              <a:gd name="connsiteY8" fmla="*/ 390914 h 400600"/>
              <a:gd name="connsiteX9" fmla="*/ 277018 w 608558"/>
              <a:gd name="connsiteY9" fmla="*/ 208218 h 400600"/>
              <a:gd name="connsiteX10" fmla="*/ 277018 w 608558"/>
              <a:gd name="connsiteY10" fmla="*/ 188761 h 400600"/>
              <a:gd name="connsiteX11" fmla="*/ 412404 w 608558"/>
              <a:gd name="connsiteY11" fmla="*/ 37651 h 400600"/>
              <a:gd name="connsiteX12" fmla="*/ 453146 w 608558"/>
              <a:gd name="connsiteY12" fmla="*/ 0 h 400600"/>
              <a:gd name="connsiteX13" fmla="*/ 178152 w 608558"/>
              <a:gd name="connsiteY13" fmla="*/ 0 h 400600"/>
              <a:gd name="connsiteX14" fmla="*/ 326528 w 608558"/>
              <a:gd name="connsiteY14" fmla="*/ 0 h 400600"/>
              <a:gd name="connsiteX15" fmla="*/ 332517 w 608558"/>
              <a:gd name="connsiteY15" fmla="*/ 9687 h 400600"/>
              <a:gd name="connsiteX16" fmla="*/ 172163 w 608558"/>
              <a:gd name="connsiteY16" fmla="*/ 188761 h 400600"/>
              <a:gd name="connsiteX17" fmla="*/ 172163 w 608558"/>
              <a:gd name="connsiteY17" fmla="*/ 208218 h 400600"/>
              <a:gd name="connsiteX18" fmla="*/ 332517 w 608558"/>
              <a:gd name="connsiteY18" fmla="*/ 390914 h 400600"/>
              <a:gd name="connsiteX19" fmla="*/ 326528 w 608558"/>
              <a:gd name="connsiteY19" fmla="*/ 400600 h 400600"/>
              <a:gd name="connsiteX20" fmla="*/ 178152 w 608558"/>
              <a:gd name="connsiteY20" fmla="*/ 400600 h 400600"/>
              <a:gd name="connsiteX21" fmla="*/ 162378 w 608558"/>
              <a:gd name="connsiteY21" fmla="*/ 390914 h 400600"/>
              <a:gd name="connsiteX22" fmla="*/ 2024 w 608558"/>
              <a:gd name="connsiteY22" fmla="*/ 208218 h 400600"/>
              <a:gd name="connsiteX23" fmla="*/ 2024 w 608558"/>
              <a:gd name="connsiteY23" fmla="*/ 188761 h 400600"/>
              <a:gd name="connsiteX24" fmla="*/ 153521 w 608558"/>
              <a:gd name="connsiteY24" fmla="*/ 19710 h 400600"/>
              <a:gd name="connsiteX25" fmla="*/ 178152 w 608558"/>
              <a:gd name="connsiteY25" fmla="*/ 0 h 4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8558" h="400600">
                <a:moveTo>
                  <a:pt x="453146" y="0"/>
                </a:moveTo>
                <a:lnTo>
                  <a:pt x="601522" y="0"/>
                </a:lnTo>
                <a:cubicBezTo>
                  <a:pt x="607511" y="0"/>
                  <a:pt x="610210" y="4380"/>
                  <a:pt x="607511" y="9687"/>
                </a:cubicBezTo>
                <a:lnTo>
                  <a:pt x="447073" y="188761"/>
                </a:lnTo>
                <a:cubicBezTo>
                  <a:pt x="444458" y="194151"/>
                  <a:pt x="444458" y="202827"/>
                  <a:pt x="447073" y="208218"/>
                </a:cubicBezTo>
                <a:lnTo>
                  <a:pt x="607511" y="390914"/>
                </a:lnTo>
                <a:cubicBezTo>
                  <a:pt x="610210" y="396304"/>
                  <a:pt x="607511" y="400600"/>
                  <a:pt x="601522" y="400600"/>
                </a:cubicBezTo>
                <a:lnTo>
                  <a:pt x="453146" y="400600"/>
                </a:lnTo>
                <a:cubicBezTo>
                  <a:pt x="447157" y="400600"/>
                  <a:pt x="440071" y="396304"/>
                  <a:pt x="437372" y="390914"/>
                </a:cubicBezTo>
                <a:lnTo>
                  <a:pt x="277018" y="208218"/>
                </a:lnTo>
                <a:cubicBezTo>
                  <a:pt x="274319" y="202827"/>
                  <a:pt x="274319" y="194151"/>
                  <a:pt x="277018" y="188761"/>
                </a:cubicBezTo>
                <a:cubicBezTo>
                  <a:pt x="277862" y="187076"/>
                  <a:pt x="396630" y="55255"/>
                  <a:pt x="412404" y="37651"/>
                </a:cubicBezTo>
                <a:cubicBezTo>
                  <a:pt x="421345" y="27628"/>
                  <a:pt x="439397" y="0"/>
                  <a:pt x="453146" y="0"/>
                </a:cubicBezTo>
                <a:close/>
                <a:moveTo>
                  <a:pt x="178152" y="0"/>
                </a:moveTo>
                <a:lnTo>
                  <a:pt x="326528" y="0"/>
                </a:lnTo>
                <a:cubicBezTo>
                  <a:pt x="332517" y="0"/>
                  <a:pt x="335216" y="4380"/>
                  <a:pt x="332517" y="9687"/>
                </a:cubicBezTo>
                <a:lnTo>
                  <a:pt x="172163" y="188761"/>
                </a:lnTo>
                <a:cubicBezTo>
                  <a:pt x="169464" y="194151"/>
                  <a:pt x="169464" y="202827"/>
                  <a:pt x="172163" y="208218"/>
                </a:cubicBezTo>
                <a:lnTo>
                  <a:pt x="332517" y="390914"/>
                </a:lnTo>
                <a:cubicBezTo>
                  <a:pt x="335216" y="396220"/>
                  <a:pt x="332517" y="400600"/>
                  <a:pt x="326528" y="400600"/>
                </a:cubicBezTo>
                <a:lnTo>
                  <a:pt x="178152" y="400600"/>
                </a:lnTo>
                <a:cubicBezTo>
                  <a:pt x="172163" y="400600"/>
                  <a:pt x="165077" y="396220"/>
                  <a:pt x="162378" y="390914"/>
                </a:cubicBezTo>
                <a:lnTo>
                  <a:pt x="2024" y="208218"/>
                </a:lnTo>
                <a:cubicBezTo>
                  <a:pt x="-675" y="202827"/>
                  <a:pt x="-675" y="194151"/>
                  <a:pt x="2024" y="188761"/>
                </a:cubicBezTo>
                <a:cubicBezTo>
                  <a:pt x="26065" y="161975"/>
                  <a:pt x="144917" y="29565"/>
                  <a:pt x="153521" y="19710"/>
                </a:cubicBezTo>
                <a:cubicBezTo>
                  <a:pt x="159932" y="12214"/>
                  <a:pt x="166849" y="0"/>
                  <a:pt x="178152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E926227F-5D5A-A7DD-6D2B-B73E94E81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台区低电压解决措施</a:t>
            </a:r>
          </a:p>
        </p:txBody>
      </p:sp>
    </p:spTree>
    <p:extLst>
      <p:ext uri="{BB962C8B-B14F-4D97-AF65-F5344CB8AC3E}">
        <p14:creationId xmlns:p14="http://schemas.microsoft.com/office/powerpoint/2010/main" val="942420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D440A606-26CC-44F0-8824-388488AA6E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78036" y="2621806"/>
            <a:ext cx="3857568" cy="447366"/>
          </a:xfrm>
        </p:spPr>
        <p:txBody>
          <a:bodyPr>
            <a:noAutofit/>
          </a:bodyPr>
          <a:lstStyle/>
          <a:p>
            <a:r>
              <a:rPr lang="zh-CN" altLang="en-US" sz="2800" b="1" dirty="0"/>
              <a:t>台区低电压概述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0101D522-B948-4DF1-BEB8-D0B5FFE317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68969" y="2621806"/>
            <a:ext cx="3857568" cy="447366"/>
          </a:xfrm>
        </p:spPr>
        <p:txBody>
          <a:bodyPr>
            <a:noAutofit/>
          </a:bodyPr>
          <a:lstStyle/>
          <a:p>
            <a:r>
              <a:rPr lang="zh-CN" altLang="en-US" sz="2800" b="1" dirty="0"/>
              <a:t>台区低电压“十宗罪”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90A5E7EA-6A23-4A8F-8F2C-F66CD5BE2E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49008" y="4265560"/>
            <a:ext cx="3857568" cy="447366"/>
          </a:xfrm>
        </p:spPr>
        <p:txBody>
          <a:bodyPr>
            <a:noAutofit/>
          </a:bodyPr>
          <a:lstStyle/>
          <a:p>
            <a:r>
              <a:rPr lang="zh-CN" altLang="en-US" sz="2800" b="1" dirty="0"/>
              <a:t>台区低电压原因分析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DBF41379-463E-4C99-880C-1D1145588A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39941" y="4265560"/>
            <a:ext cx="3857568" cy="44736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800" dirty="0"/>
              <a:t>台区低电压解决措施</a:t>
            </a:r>
          </a:p>
        </p:txBody>
      </p:sp>
    </p:spTree>
    <p:extLst>
      <p:ext uri="{BB962C8B-B14F-4D97-AF65-F5344CB8AC3E}">
        <p14:creationId xmlns:p14="http://schemas.microsoft.com/office/powerpoint/2010/main" val="2435781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7577C5E5-E4F1-4534-A136-3484FCD3C3CC}"/>
              </a:ext>
            </a:extLst>
          </p:cNvPr>
          <p:cNvSpPr/>
          <p:nvPr/>
        </p:nvSpPr>
        <p:spPr>
          <a:xfrm>
            <a:off x="1189695" y="2576885"/>
            <a:ext cx="2998839" cy="3765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847A950-602E-459C-83EF-5777D7E61972}"/>
              </a:ext>
            </a:extLst>
          </p:cNvPr>
          <p:cNvCxnSpPr/>
          <p:nvPr/>
        </p:nvCxnSpPr>
        <p:spPr>
          <a:xfrm>
            <a:off x="1189694" y="2576874"/>
            <a:ext cx="2998839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7666437F-A136-4439-8BD4-CE1E2DD5E2DA}"/>
              </a:ext>
            </a:extLst>
          </p:cNvPr>
          <p:cNvSpPr/>
          <p:nvPr/>
        </p:nvSpPr>
        <p:spPr>
          <a:xfrm>
            <a:off x="4729314" y="2104937"/>
            <a:ext cx="2998839" cy="3765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B7CF99D-F774-48A2-AAC5-DE83B1D82C51}"/>
              </a:ext>
            </a:extLst>
          </p:cNvPr>
          <p:cNvCxnSpPr/>
          <p:nvPr/>
        </p:nvCxnSpPr>
        <p:spPr>
          <a:xfrm>
            <a:off x="4729313" y="2104926"/>
            <a:ext cx="299883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8C88D36B-39D7-49D3-A6A9-95409BFCC7A8}"/>
              </a:ext>
            </a:extLst>
          </p:cNvPr>
          <p:cNvSpPr/>
          <p:nvPr/>
        </p:nvSpPr>
        <p:spPr>
          <a:xfrm>
            <a:off x="8268933" y="2576885"/>
            <a:ext cx="2998839" cy="3765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D3A5125-30C7-47B3-9235-5AE5BBF5E28E}"/>
              </a:ext>
            </a:extLst>
          </p:cNvPr>
          <p:cNvCxnSpPr/>
          <p:nvPr/>
        </p:nvCxnSpPr>
        <p:spPr>
          <a:xfrm>
            <a:off x="8268932" y="2576874"/>
            <a:ext cx="2998839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612A034A-45A5-496F-B3E4-E867914D9757}"/>
              </a:ext>
            </a:extLst>
          </p:cNvPr>
          <p:cNvSpPr txBox="1"/>
          <p:nvPr/>
        </p:nvSpPr>
        <p:spPr>
          <a:xfrm>
            <a:off x="1704271" y="3581149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D385042-731E-44EE-9B3F-C65FC909040E}"/>
              </a:ext>
            </a:extLst>
          </p:cNvPr>
          <p:cNvSpPr/>
          <p:nvPr/>
        </p:nvSpPr>
        <p:spPr>
          <a:xfrm>
            <a:off x="1427317" y="4069853"/>
            <a:ext cx="2523595" cy="166160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亿千瓦左右，这种能源的功率高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2C69AA1-D08E-4643-A07B-FB7EA919BBFE}"/>
              </a:ext>
            </a:extLst>
          </p:cNvPr>
          <p:cNvSpPr txBox="1"/>
          <p:nvPr/>
        </p:nvSpPr>
        <p:spPr>
          <a:xfrm>
            <a:off x="5243889" y="3163797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海洋能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156782F-6E5E-4918-B567-975E975A779C}"/>
              </a:ext>
            </a:extLst>
          </p:cNvPr>
          <p:cNvSpPr/>
          <p:nvPr/>
        </p:nvSpPr>
        <p:spPr>
          <a:xfrm>
            <a:off x="4910473" y="3652501"/>
            <a:ext cx="2636521" cy="16611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海洋能指依附在海水中的可再生能源，海洋通过各种物理过程储存和散发能量，这一部分能量通过潮汐、波浪和盐度梯度等形式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6F7312C-1F15-4B76-B48D-3CAAFB8731D8}"/>
              </a:ext>
            </a:extLst>
          </p:cNvPr>
          <p:cNvSpPr txBox="1"/>
          <p:nvPr/>
        </p:nvSpPr>
        <p:spPr>
          <a:xfrm>
            <a:off x="8783507" y="3652501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生物能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14599B5-DE45-4509-9683-72C4D403A6C2}"/>
              </a:ext>
            </a:extLst>
          </p:cNvPr>
          <p:cNvSpPr/>
          <p:nvPr/>
        </p:nvSpPr>
        <p:spPr>
          <a:xfrm>
            <a:off x="8526779" y="4141205"/>
            <a:ext cx="2483146" cy="16611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D07FC8F-561E-40E2-931B-98E5C1689A94}"/>
              </a:ext>
            </a:extLst>
          </p:cNvPr>
          <p:cNvCxnSpPr/>
          <p:nvPr/>
        </p:nvCxnSpPr>
        <p:spPr>
          <a:xfrm>
            <a:off x="1189694" y="6342640"/>
            <a:ext cx="2998839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A4B1554-EABA-4B5C-8ADE-1FC23ECBEF69}"/>
              </a:ext>
            </a:extLst>
          </p:cNvPr>
          <p:cNvCxnSpPr/>
          <p:nvPr/>
        </p:nvCxnSpPr>
        <p:spPr>
          <a:xfrm>
            <a:off x="8268932" y="6342640"/>
            <a:ext cx="2998839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8413401-E90B-4A59-8340-F3EBCAB0F1FC}"/>
              </a:ext>
            </a:extLst>
          </p:cNvPr>
          <p:cNvCxnSpPr/>
          <p:nvPr/>
        </p:nvCxnSpPr>
        <p:spPr>
          <a:xfrm>
            <a:off x="4729313" y="5870692"/>
            <a:ext cx="299883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27">
            <a:extLst>
              <a:ext uri="{FF2B5EF4-FFF2-40B4-BE49-F238E27FC236}">
                <a16:creationId xmlns:a16="http://schemas.microsoft.com/office/drawing/2014/main" id="{43CEA6FA-A10B-407B-90DD-775DBDF9D68C}"/>
              </a:ext>
            </a:extLst>
          </p:cNvPr>
          <p:cNvSpPr/>
          <p:nvPr/>
        </p:nvSpPr>
        <p:spPr>
          <a:xfrm>
            <a:off x="9549662" y="2924790"/>
            <a:ext cx="572906" cy="569223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848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D7C4C896-94F6-4A21-82DD-1EDE574B4BE5}"/>
              </a:ext>
            </a:extLst>
          </p:cNvPr>
          <p:cNvSpPr/>
          <p:nvPr/>
        </p:nvSpPr>
        <p:spPr>
          <a:xfrm>
            <a:off x="5959862" y="2643936"/>
            <a:ext cx="537742" cy="3549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accent1"/>
          </a:solidFill>
          <a:ln w="7144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37" name="Freeform 1">
            <a:extLst>
              <a:ext uri="{FF2B5EF4-FFF2-40B4-BE49-F238E27FC236}">
                <a16:creationId xmlns:a16="http://schemas.microsoft.com/office/drawing/2014/main" id="{F548A813-4A6C-4D20-88FE-D546A9F17111}"/>
              </a:ext>
            </a:extLst>
          </p:cNvPr>
          <p:cNvSpPr/>
          <p:nvPr/>
        </p:nvSpPr>
        <p:spPr>
          <a:xfrm>
            <a:off x="2461256" y="2946930"/>
            <a:ext cx="464853" cy="433732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6747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F29FFF0-97E4-18FF-0859-9E9B58F04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台区低电压解决措施</a:t>
            </a:r>
          </a:p>
        </p:txBody>
      </p:sp>
    </p:spTree>
    <p:extLst>
      <p:ext uri="{BB962C8B-B14F-4D97-AF65-F5344CB8AC3E}">
        <p14:creationId xmlns:p14="http://schemas.microsoft.com/office/powerpoint/2010/main" val="3369245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FC484ABD-9A38-4F6E-999A-00CE114C1BA9}"/>
              </a:ext>
            </a:extLst>
          </p:cNvPr>
          <p:cNvSpPr/>
          <p:nvPr/>
        </p:nvSpPr>
        <p:spPr>
          <a:xfrm>
            <a:off x="2473396" y="2424242"/>
            <a:ext cx="3258210" cy="217989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57E40A5-5752-4DDC-B2CD-21388EDF8912}"/>
              </a:ext>
            </a:extLst>
          </p:cNvPr>
          <p:cNvSpPr/>
          <p:nvPr/>
        </p:nvSpPr>
        <p:spPr>
          <a:xfrm>
            <a:off x="4468207" y="1525692"/>
            <a:ext cx="3258210" cy="307844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99DAA39B-CB26-46DF-9AAC-E5F2B047A0A1}"/>
              </a:ext>
            </a:extLst>
          </p:cNvPr>
          <p:cNvSpPr/>
          <p:nvPr/>
        </p:nvSpPr>
        <p:spPr>
          <a:xfrm>
            <a:off x="6506042" y="2818631"/>
            <a:ext cx="3258210" cy="178550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7" name="Freeform 32">
            <a:extLst>
              <a:ext uri="{FF2B5EF4-FFF2-40B4-BE49-F238E27FC236}">
                <a16:creationId xmlns:a16="http://schemas.microsoft.com/office/drawing/2014/main" id="{9B91DE3E-E060-426A-86D0-31FBD913323C}"/>
              </a:ext>
            </a:extLst>
          </p:cNvPr>
          <p:cNvSpPr/>
          <p:nvPr/>
        </p:nvSpPr>
        <p:spPr>
          <a:xfrm>
            <a:off x="5688064" y="3531486"/>
            <a:ext cx="817459" cy="762732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 w="789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38" name="Freeform 29">
            <a:extLst>
              <a:ext uri="{FF2B5EF4-FFF2-40B4-BE49-F238E27FC236}">
                <a16:creationId xmlns:a16="http://schemas.microsoft.com/office/drawing/2014/main" id="{D491F6BB-E08C-4BC0-8C36-1D8C11D458A4}"/>
              </a:ext>
            </a:extLst>
          </p:cNvPr>
          <p:cNvSpPr/>
          <p:nvPr/>
        </p:nvSpPr>
        <p:spPr>
          <a:xfrm>
            <a:off x="3724558" y="3663370"/>
            <a:ext cx="755938" cy="49896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bg1"/>
          </a:solidFill>
          <a:ln w="837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36" name="图形 24">
            <a:extLst>
              <a:ext uri="{FF2B5EF4-FFF2-40B4-BE49-F238E27FC236}">
                <a16:creationId xmlns:a16="http://schemas.microsoft.com/office/drawing/2014/main" id="{09F64F29-1E3A-4D6C-8F1E-B66C9A0FC780}"/>
              </a:ext>
            </a:extLst>
          </p:cNvPr>
          <p:cNvSpPr/>
          <p:nvPr/>
        </p:nvSpPr>
        <p:spPr>
          <a:xfrm>
            <a:off x="7798763" y="3585868"/>
            <a:ext cx="671046" cy="671179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 w="67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0AC827-4356-416C-AABF-86EB41869537}"/>
              </a:ext>
            </a:extLst>
          </p:cNvPr>
          <p:cNvSpPr txBox="1"/>
          <p:nvPr/>
        </p:nvSpPr>
        <p:spPr>
          <a:xfrm>
            <a:off x="2713209" y="4737154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海洋能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5DDA584-BAAE-4634-8B15-DA7AE90C64BC}"/>
              </a:ext>
            </a:extLst>
          </p:cNvPr>
          <p:cNvSpPr txBox="1"/>
          <p:nvPr/>
        </p:nvSpPr>
        <p:spPr>
          <a:xfrm>
            <a:off x="2473396" y="5169710"/>
            <a:ext cx="229553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3C07D26-886D-46EE-9518-86FCAE22BCAC}"/>
              </a:ext>
            </a:extLst>
          </p:cNvPr>
          <p:cNvSpPr txBox="1"/>
          <p:nvPr/>
        </p:nvSpPr>
        <p:spPr>
          <a:xfrm>
            <a:off x="5188046" y="4737154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C70B9D0-1813-4FF6-9DC9-682D4B8783E2}"/>
              </a:ext>
            </a:extLst>
          </p:cNvPr>
          <p:cNvSpPr txBox="1"/>
          <p:nvPr/>
        </p:nvSpPr>
        <p:spPr>
          <a:xfrm>
            <a:off x="4948233" y="5169710"/>
            <a:ext cx="229553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9B71D97-C0CF-457C-87D0-CDABD64D3A35}"/>
              </a:ext>
            </a:extLst>
          </p:cNvPr>
          <p:cNvSpPr txBox="1"/>
          <p:nvPr/>
        </p:nvSpPr>
        <p:spPr>
          <a:xfrm>
            <a:off x="7790952" y="4737154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太阳能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852887A-5D1E-4217-A4B4-C3047FF244C2}"/>
              </a:ext>
            </a:extLst>
          </p:cNvPr>
          <p:cNvSpPr txBox="1"/>
          <p:nvPr/>
        </p:nvSpPr>
        <p:spPr>
          <a:xfrm>
            <a:off x="7487560" y="5169710"/>
            <a:ext cx="229553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522BE32-1328-13BF-41F3-0DC867D69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台区低电压解决措施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1329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0CDC4B66-9712-4EC6-8852-F73A4C6E9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411" y="3242112"/>
            <a:ext cx="6357178" cy="1212255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E61271A-F32F-4D14-A0B6-2D3D623D1CBE}"/>
              </a:ext>
            </a:extLst>
          </p:cNvPr>
          <p:cNvSpPr txBox="1"/>
          <p:nvPr/>
        </p:nvSpPr>
        <p:spPr>
          <a:xfrm>
            <a:off x="3181350" y="4599226"/>
            <a:ext cx="5829300" cy="461665"/>
          </a:xfrm>
          <a:prstGeom prst="rect">
            <a:avLst/>
          </a:prstGeom>
          <a:noFill/>
          <a:effectLst>
            <a:outerShdw blurRad="50800" dist="25400" dir="27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pc="300" dirty="0">
                <a:solidFill>
                  <a:schemeClr val="bg1"/>
                </a:solidFill>
                <a:latin typeface="+mn-ea"/>
              </a:rPr>
              <a:t>Thank You For Your Watching</a:t>
            </a:r>
            <a:endParaRPr lang="zh-CN" altLang="en-US" sz="2400" spc="3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A125078-CF9D-4B2F-8531-C153F226C274}"/>
              </a:ext>
            </a:extLst>
          </p:cNvPr>
          <p:cNvCxnSpPr>
            <a:cxnSpLocks/>
          </p:cNvCxnSpPr>
          <p:nvPr/>
        </p:nvCxnSpPr>
        <p:spPr>
          <a:xfrm>
            <a:off x="5912644" y="5350609"/>
            <a:ext cx="3667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34B4C9E0-BAAE-4F3B-ADB9-00BBD0E82A1D}"/>
              </a:ext>
            </a:extLst>
          </p:cNvPr>
          <p:cNvSpPr txBox="1"/>
          <p:nvPr/>
        </p:nvSpPr>
        <p:spPr>
          <a:xfrm>
            <a:off x="5288280" y="6190251"/>
            <a:ext cx="1615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汇报人：艾迪鹅</a:t>
            </a:r>
          </a:p>
        </p:txBody>
      </p:sp>
    </p:spTree>
    <p:extLst>
      <p:ext uri="{BB962C8B-B14F-4D97-AF65-F5344CB8AC3E}">
        <p14:creationId xmlns:p14="http://schemas.microsoft.com/office/powerpoint/2010/main" val="3912486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880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680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81114DF-CF63-7804-695A-4720733AFD88}"/>
              </a:ext>
            </a:extLst>
          </p:cNvPr>
          <p:cNvSpPr txBox="1"/>
          <p:nvPr/>
        </p:nvSpPr>
        <p:spPr>
          <a:xfrm>
            <a:off x="717233" y="5233154"/>
            <a:ext cx="60979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#</a:t>
            </a:r>
            <a:r>
              <a:rPr lang="zh-CN" altLang="en-US" dirty="0"/>
              <a:t>电力</a:t>
            </a:r>
            <a:r>
              <a:rPr lang="en-US" altLang="zh-CN" dirty="0"/>
              <a:t>PPT</a:t>
            </a:r>
            <a:r>
              <a:rPr lang="zh-CN" altLang="en-US" dirty="0"/>
              <a:t>模板合集</a:t>
            </a:r>
            <a:r>
              <a:rPr lang="en-US" altLang="zh-CN" dirty="0"/>
              <a:t># 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528816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A5DADD3-15AD-491C-BFE4-FD15D73D0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077" y="1933977"/>
            <a:ext cx="4105677" cy="1754326"/>
          </a:xfrm>
        </p:spPr>
        <p:txBody>
          <a:bodyPr/>
          <a:lstStyle/>
          <a:p>
            <a:r>
              <a:rPr lang="zh-CN" altLang="en-US" dirty="0"/>
              <a:t>台区</a:t>
            </a:r>
            <a:br>
              <a:rPr lang="en-US" altLang="zh-CN" dirty="0"/>
            </a:br>
            <a:r>
              <a:rPr lang="zh-CN" altLang="en-US" dirty="0"/>
              <a:t>低电压概述</a:t>
            </a:r>
          </a:p>
        </p:txBody>
      </p:sp>
    </p:spTree>
    <p:extLst>
      <p:ext uri="{BB962C8B-B14F-4D97-AF65-F5344CB8AC3E}">
        <p14:creationId xmlns:p14="http://schemas.microsoft.com/office/powerpoint/2010/main" val="700398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示 18">
            <a:extLst>
              <a:ext uri="{FF2B5EF4-FFF2-40B4-BE49-F238E27FC236}">
                <a16:creationId xmlns:a16="http://schemas.microsoft.com/office/drawing/2014/main" id="{408F8469-1CA7-44B9-9747-376C981C57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7202059"/>
              </p:ext>
            </p:extLst>
          </p:nvPr>
        </p:nvGraphicFramePr>
        <p:xfrm>
          <a:off x="2868187" y="1983226"/>
          <a:ext cx="5975622" cy="3983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C810F553-2112-4818-BB50-AEE72D262E30}"/>
              </a:ext>
            </a:extLst>
          </p:cNvPr>
          <p:cNvSpPr txBox="1"/>
          <p:nvPr/>
        </p:nvSpPr>
        <p:spPr>
          <a:xfrm>
            <a:off x="3285418" y="1983226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风能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2A48C0-181D-42D6-9930-D3899B3AE61E}"/>
              </a:ext>
            </a:extLst>
          </p:cNvPr>
          <p:cNvSpPr txBox="1"/>
          <p:nvPr/>
        </p:nvSpPr>
        <p:spPr>
          <a:xfrm>
            <a:off x="810260" y="2322811"/>
            <a:ext cx="4300405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11DD318-A780-4A05-AA1C-0D402A63C463}"/>
              </a:ext>
            </a:extLst>
          </p:cNvPr>
          <p:cNvSpPr txBox="1"/>
          <p:nvPr/>
        </p:nvSpPr>
        <p:spPr>
          <a:xfrm>
            <a:off x="3285418" y="4893017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核能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4B97E78-CE5F-4BE3-AD10-236DE555D0A8}"/>
              </a:ext>
            </a:extLst>
          </p:cNvPr>
          <p:cNvSpPr txBox="1"/>
          <p:nvPr/>
        </p:nvSpPr>
        <p:spPr>
          <a:xfrm>
            <a:off x="810260" y="5232602"/>
            <a:ext cx="4300405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0EC2C4F-839B-438A-BFA3-EA8FA40265CB}"/>
              </a:ext>
            </a:extLst>
          </p:cNvPr>
          <p:cNvSpPr txBox="1"/>
          <p:nvPr/>
        </p:nvSpPr>
        <p:spPr>
          <a:xfrm>
            <a:off x="6873012" y="3471059"/>
            <a:ext cx="181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太阳能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16C37C0-3D13-42C6-BF98-8C9A446BF799}"/>
              </a:ext>
            </a:extLst>
          </p:cNvPr>
          <p:cNvSpPr txBox="1"/>
          <p:nvPr/>
        </p:nvSpPr>
        <p:spPr>
          <a:xfrm>
            <a:off x="6891726" y="3886200"/>
            <a:ext cx="4300405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337B0BA-4DD5-231C-39E9-843EF740F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台区低电压概述</a:t>
            </a:r>
          </a:p>
        </p:txBody>
      </p:sp>
    </p:spTree>
    <p:extLst>
      <p:ext uri="{BB962C8B-B14F-4D97-AF65-F5344CB8AC3E}">
        <p14:creationId xmlns:p14="http://schemas.microsoft.com/office/powerpoint/2010/main" val="1403819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3FD6AC05-BA95-47B7-A6F0-9A28D28D7FC6}"/>
              </a:ext>
            </a:extLst>
          </p:cNvPr>
          <p:cNvSpPr/>
          <p:nvPr/>
        </p:nvSpPr>
        <p:spPr>
          <a:xfrm>
            <a:off x="1685925" y="3124465"/>
            <a:ext cx="1333500" cy="1333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C7678E6-A207-47CD-BAA2-3E8EA78F6B72}"/>
              </a:ext>
            </a:extLst>
          </p:cNvPr>
          <p:cNvSpPr/>
          <p:nvPr/>
        </p:nvSpPr>
        <p:spPr>
          <a:xfrm>
            <a:off x="4181475" y="3124465"/>
            <a:ext cx="1333500" cy="1333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8BFBF32-8B2D-47AF-A055-6F144DC4CD24}"/>
              </a:ext>
            </a:extLst>
          </p:cNvPr>
          <p:cNvSpPr/>
          <p:nvPr/>
        </p:nvSpPr>
        <p:spPr>
          <a:xfrm>
            <a:off x="6677025" y="3124465"/>
            <a:ext cx="1333500" cy="1333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F9C8E415-1453-4E1C-9B4B-8CD473814428}"/>
              </a:ext>
            </a:extLst>
          </p:cNvPr>
          <p:cNvSpPr/>
          <p:nvPr/>
        </p:nvSpPr>
        <p:spPr>
          <a:xfrm>
            <a:off x="9172575" y="3124465"/>
            <a:ext cx="1333500" cy="1333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9C1275D5-3364-4E0E-808C-8311AF98FE2C}"/>
              </a:ext>
            </a:extLst>
          </p:cNvPr>
          <p:cNvSpPr/>
          <p:nvPr/>
        </p:nvSpPr>
        <p:spPr>
          <a:xfrm rot="19127225">
            <a:off x="1271587" y="2710127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284109C3-4743-4555-BD93-C6DCC3D04838}"/>
              </a:ext>
            </a:extLst>
          </p:cNvPr>
          <p:cNvSpPr/>
          <p:nvPr/>
        </p:nvSpPr>
        <p:spPr>
          <a:xfrm rot="2472775" flipV="1">
            <a:off x="3767136" y="2710127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D53DF568-9931-4E80-9AF6-6E4FF4E3A842}"/>
              </a:ext>
            </a:extLst>
          </p:cNvPr>
          <p:cNvSpPr/>
          <p:nvPr/>
        </p:nvSpPr>
        <p:spPr>
          <a:xfrm rot="19127225">
            <a:off x="6262689" y="2710127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FBFD152A-654B-40F8-8F72-E965CDAB4BA0}"/>
              </a:ext>
            </a:extLst>
          </p:cNvPr>
          <p:cNvSpPr/>
          <p:nvPr/>
        </p:nvSpPr>
        <p:spPr>
          <a:xfrm rot="2472775" flipV="1">
            <a:off x="8758238" y="2710127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4C16364-831E-4879-A792-45559A78546E}"/>
              </a:ext>
            </a:extLst>
          </p:cNvPr>
          <p:cNvSpPr txBox="1"/>
          <p:nvPr/>
        </p:nvSpPr>
        <p:spPr>
          <a:xfrm flipH="1">
            <a:off x="1388205" y="4793890"/>
            <a:ext cx="193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生物能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3ADC468-3F76-45E4-8DB0-78812B17E08B}"/>
              </a:ext>
            </a:extLst>
          </p:cNvPr>
          <p:cNvSpPr txBox="1"/>
          <p:nvPr/>
        </p:nvSpPr>
        <p:spPr>
          <a:xfrm flipH="1">
            <a:off x="378825" y="5187153"/>
            <a:ext cx="394769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49D6295-8817-4311-8472-65119063F649}"/>
              </a:ext>
            </a:extLst>
          </p:cNvPr>
          <p:cNvSpPr txBox="1"/>
          <p:nvPr/>
        </p:nvSpPr>
        <p:spPr>
          <a:xfrm flipH="1">
            <a:off x="6379307" y="4793890"/>
            <a:ext cx="193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核能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5E2CDBB-CD9F-4018-AA3B-A07A164C6680}"/>
              </a:ext>
            </a:extLst>
          </p:cNvPr>
          <p:cNvSpPr txBox="1"/>
          <p:nvPr/>
        </p:nvSpPr>
        <p:spPr>
          <a:xfrm flipH="1">
            <a:off x="5369927" y="5187153"/>
            <a:ext cx="394769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12C951B-771C-4F44-9051-B27E70E1383D}"/>
              </a:ext>
            </a:extLst>
          </p:cNvPr>
          <p:cNvSpPr txBox="1"/>
          <p:nvPr/>
        </p:nvSpPr>
        <p:spPr>
          <a:xfrm flipH="1">
            <a:off x="3883758" y="1799798"/>
            <a:ext cx="193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风能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D2E99DA-2230-4A6F-97F1-A920C25E5151}"/>
              </a:ext>
            </a:extLst>
          </p:cNvPr>
          <p:cNvSpPr txBox="1"/>
          <p:nvPr/>
        </p:nvSpPr>
        <p:spPr>
          <a:xfrm flipH="1">
            <a:off x="3194956" y="2193061"/>
            <a:ext cx="330654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我国目前的风能资源非常的丰富，在资源储备方面，我国的风能资源总量在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33.26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亿千瓦左右，这种能源的功率高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232F0EA-D849-45EB-A275-B3BB383E437E}"/>
              </a:ext>
            </a:extLst>
          </p:cNvPr>
          <p:cNvSpPr txBox="1"/>
          <p:nvPr/>
        </p:nvSpPr>
        <p:spPr>
          <a:xfrm flipH="1">
            <a:off x="8874859" y="1799798"/>
            <a:ext cx="193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太阳能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34CD6B5-6B93-4C6E-B8B4-270E48378CC1}"/>
              </a:ext>
            </a:extLst>
          </p:cNvPr>
          <p:cNvSpPr txBox="1"/>
          <p:nvPr/>
        </p:nvSpPr>
        <p:spPr>
          <a:xfrm flipH="1">
            <a:off x="8186057" y="2193061"/>
            <a:ext cx="330654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42" name="dna-scheme_72281">
            <a:extLst>
              <a:ext uri="{FF2B5EF4-FFF2-40B4-BE49-F238E27FC236}">
                <a16:creationId xmlns:a16="http://schemas.microsoft.com/office/drawing/2014/main" id="{C4D94A1E-68B1-4E12-81D6-5F987E374DBF}"/>
              </a:ext>
            </a:extLst>
          </p:cNvPr>
          <p:cNvSpPr/>
          <p:nvPr/>
        </p:nvSpPr>
        <p:spPr>
          <a:xfrm>
            <a:off x="2044522" y="3485043"/>
            <a:ext cx="616307" cy="612344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iconfont-11092-5226641">
            <a:extLst>
              <a:ext uri="{FF2B5EF4-FFF2-40B4-BE49-F238E27FC236}">
                <a16:creationId xmlns:a16="http://schemas.microsoft.com/office/drawing/2014/main" id="{A4121E5C-8A6F-45AC-BF77-67E8B7D01C69}"/>
              </a:ext>
            </a:extLst>
          </p:cNvPr>
          <p:cNvSpPr/>
          <p:nvPr/>
        </p:nvSpPr>
        <p:spPr>
          <a:xfrm>
            <a:off x="9531172" y="3483001"/>
            <a:ext cx="616306" cy="616428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wind-gusts_67848">
            <a:extLst>
              <a:ext uri="{FF2B5EF4-FFF2-40B4-BE49-F238E27FC236}">
                <a16:creationId xmlns:a16="http://schemas.microsoft.com/office/drawing/2014/main" id="{C4E23CA9-BB6F-4A2A-B6BA-2CFAFA27F48C}"/>
              </a:ext>
            </a:extLst>
          </p:cNvPr>
          <p:cNvSpPr/>
          <p:nvPr/>
        </p:nvSpPr>
        <p:spPr>
          <a:xfrm>
            <a:off x="4530726" y="3494971"/>
            <a:ext cx="634999" cy="592488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45" name="nuclear-plant_274056">
            <a:extLst>
              <a:ext uri="{FF2B5EF4-FFF2-40B4-BE49-F238E27FC236}">
                <a16:creationId xmlns:a16="http://schemas.microsoft.com/office/drawing/2014/main" id="{8AADE492-FD94-41C7-A239-F1F13B8D4A7F}"/>
              </a:ext>
            </a:extLst>
          </p:cNvPr>
          <p:cNvSpPr/>
          <p:nvPr/>
        </p:nvSpPr>
        <p:spPr>
          <a:xfrm>
            <a:off x="7047507" y="3483233"/>
            <a:ext cx="592537" cy="615965"/>
          </a:xfrm>
          <a:custGeom>
            <a:avLst/>
            <a:gdLst>
              <a:gd name="T0" fmla="*/ 6527 w 6557"/>
              <a:gd name="T1" fmla="*/ 6608 h 6827"/>
              <a:gd name="T2" fmla="*/ 4843 w 6557"/>
              <a:gd name="T3" fmla="*/ 427 h 6827"/>
              <a:gd name="T4" fmla="*/ 3207 w 6557"/>
              <a:gd name="T5" fmla="*/ 0 h 6827"/>
              <a:gd name="T6" fmla="*/ 1572 w 6557"/>
              <a:gd name="T7" fmla="*/ 427 h 6827"/>
              <a:gd name="T8" fmla="*/ 29 w 6557"/>
              <a:gd name="T9" fmla="*/ 6608 h 6827"/>
              <a:gd name="T10" fmla="*/ 25 w 6557"/>
              <a:gd name="T11" fmla="*/ 6753 h 6827"/>
              <a:gd name="T12" fmla="*/ 149 w 6557"/>
              <a:gd name="T13" fmla="*/ 6827 h 6827"/>
              <a:gd name="T14" fmla="*/ 6407 w 6557"/>
              <a:gd name="T15" fmla="*/ 6827 h 6827"/>
              <a:gd name="T16" fmla="*/ 6532 w 6557"/>
              <a:gd name="T17" fmla="*/ 6753 h 6827"/>
              <a:gd name="T18" fmla="*/ 6527 w 6557"/>
              <a:gd name="T19" fmla="*/ 6608 h 6827"/>
              <a:gd name="T20" fmla="*/ 3207 w 6557"/>
              <a:gd name="T21" fmla="*/ 284 h 6827"/>
              <a:gd name="T22" fmla="*/ 4481 w 6557"/>
              <a:gd name="T23" fmla="*/ 427 h 6827"/>
              <a:gd name="T24" fmla="*/ 3207 w 6557"/>
              <a:gd name="T25" fmla="*/ 569 h 6827"/>
              <a:gd name="T26" fmla="*/ 1933 w 6557"/>
              <a:gd name="T27" fmla="*/ 427 h 6827"/>
              <a:gd name="T28" fmla="*/ 3207 w 6557"/>
              <a:gd name="T29" fmla="*/ 284 h 6827"/>
              <a:gd name="T30" fmla="*/ 403 w 6557"/>
              <a:gd name="T31" fmla="*/ 6542 h 6827"/>
              <a:gd name="T32" fmla="*/ 1854 w 6557"/>
              <a:gd name="T33" fmla="*/ 697 h 6827"/>
              <a:gd name="T34" fmla="*/ 3207 w 6557"/>
              <a:gd name="T35" fmla="*/ 853 h 6827"/>
              <a:gd name="T36" fmla="*/ 4563 w 6557"/>
              <a:gd name="T37" fmla="*/ 696 h 6827"/>
              <a:gd name="T38" fmla="*/ 6153 w 6557"/>
              <a:gd name="T39" fmla="*/ 6542 h 6827"/>
              <a:gd name="T40" fmla="*/ 403 w 6557"/>
              <a:gd name="T41" fmla="*/ 6542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57" h="6827">
                <a:moveTo>
                  <a:pt x="6527" y="6608"/>
                </a:moveTo>
                <a:cubicBezTo>
                  <a:pt x="5285" y="4646"/>
                  <a:pt x="4843" y="2128"/>
                  <a:pt x="4843" y="427"/>
                </a:cubicBezTo>
                <a:cubicBezTo>
                  <a:pt x="4843" y="42"/>
                  <a:pt x="3699" y="0"/>
                  <a:pt x="3207" y="0"/>
                </a:cubicBezTo>
                <a:cubicBezTo>
                  <a:pt x="2715" y="0"/>
                  <a:pt x="1572" y="42"/>
                  <a:pt x="1572" y="427"/>
                </a:cubicBezTo>
                <a:cubicBezTo>
                  <a:pt x="1572" y="1825"/>
                  <a:pt x="1371" y="4487"/>
                  <a:pt x="29" y="6608"/>
                </a:cubicBezTo>
                <a:cubicBezTo>
                  <a:pt x="2" y="6652"/>
                  <a:pt x="0" y="6707"/>
                  <a:pt x="25" y="6753"/>
                </a:cubicBezTo>
                <a:cubicBezTo>
                  <a:pt x="50" y="6799"/>
                  <a:pt x="98" y="6827"/>
                  <a:pt x="149" y="6827"/>
                </a:cubicBezTo>
                <a:lnTo>
                  <a:pt x="6407" y="6827"/>
                </a:lnTo>
                <a:cubicBezTo>
                  <a:pt x="6459" y="6827"/>
                  <a:pt x="6507" y="6799"/>
                  <a:pt x="6532" y="6753"/>
                </a:cubicBezTo>
                <a:cubicBezTo>
                  <a:pt x="6557" y="6707"/>
                  <a:pt x="6555" y="6652"/>
                  <a:pt x="6527" y="6608"/>
                </a:cubicBezTo>
                <a:close/>
                <a:moveTo>
                  <a:pt x="3207" y="284"/>
                </a:moveTo>
                <a:cubicBezTo>
                  <a:pt x="3867" y="284"/>
                  <a:pt x="4298" y="362"/>
                  <a:pt x="4481" y="427"/>
                </a:cubicBezTo>
                <a:cubicBezTo>
                  <a:pt x="4298" y="492"/>
                  <a:pt x="3867" y="569"/>
                  <a:pt x="3207" y="569"/>
                </a:cubicBezTo>
                <a:cubicBezTo>
                  <a:pt x="2547" y="569"/>
                  <a:pt x="2117" y="492"/>
                  <a:pt x="1933" y="427"/>
                </a:cubicBezTo>
                <a:cubicBezTo>
                  <a:pt x="2117" y="362"/>
                  <a:pt x="2547" y="284"/>
                  <a:pt x="3207" y="284"/>
                </a:cubicBezTo>
                <a:close/>
                <a:moveTo>
                  <a:pt x="403" y="6542"/>
                </a:moveTo>
                <a:cubicBezTo>
                  <a:pt x="1586" y="4533"/>
                  <a:pt x="1828" y="2128"/>
                  <a:pt x="1854" y="697"/>
                </a:cubicBezTo>
                <a:cubicBezTo>
                  <a:pt x="2225" y="834"/>
                  <a:pt x="2870" y="853"/>
                  <a:pt x="3207" y="853"/>
                </a:cubicBezTo>
                <a:cubicBezTo>
                  <a:pt x="3545" y="853"/>
                  <a:pt x="4192" y="834"/>
                  <a:pt x="4563" y="696"/>
                </a:cubicBezTo>
                <a:cubicBezTo>
                  <a:pt x="4605" y="2361"/>
                  <a:pt x="5042" y="4666"/>
                  <a:pt x="6153" y="6542"/>
                </a:cubicBezTo>
                <a:lnTo>
                  <a:pt x="403" y="6542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2AE89EF-C32F-9F0B-DCC5-4B6E82807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台区低电压概述</a:t>
            </a:r>
          </a:p>
        </p:txBody>
      </p:sp>
    </p:spTree>
    <p:extLst>
      <p:ext uri="{BB962C8B-B14F-4D97-AF65-F5344CB8AC3E}">
        <p14:creationId xmlns:p14="http://schemas.microsoft.com/office/powerpoint/2010/main" val="2903522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Sľíḍe">
            <a:extLst>
              <a:ext uri="{FF2B5EF4-FFF2-40B4-BE49-F238E27FC236}">
                <a16:creationId xmlns:a16="http://schemas.microsoft.com/office/drawing/2014/main" id="{78E15B8E-A8E3-4570-A831-32E7103E5D7E}"/>
              </a:ext>
            </a:extLst>
          </p:cNvPr>
          <p:cNvSpPr txBox="1"/>
          <p:nvPr/>
        </p:nvSpPr>
        <p:spPr>
          <a:xfrm>
            <a:off x="1063837" y="1785022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/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生物能</a:t>
            </a:r>
            <a:endParaRPr lang="en-US" altLang="zh-CN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1" name="íS1iďé">
            <a:extLst>
              <a:ext uri="{FF2B5EF4-FFF2-40B4-BE49-F238E27FC236}">
                <a16:creationId xmlns:a16="http://schemas.microsoft.com/office/drawing/2014/main" id="{47B5FD3E-2605-47F0-A1F3-71EFB1346C32}"/>
              </a:ext>
            </a:extLst>
          </p:cNvPr>
          <p:cNvSpPr txBox="1"/>
          <p:nvPr/>
        </p:nvSpPr>
        <p:spPr>
          <a:xfrm>
            <a:off x="640172" y="1804022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rgbClr val="FFFFFF"/>
                </a:solidFill>
                <a:latin typeface="+mn-ea"/>
              </a:rPr>
              <a:t> 01 </a:t>
            </a:r>
          </a:p>
        </p:txBody>
      </p:sp>
      <p:sp>
        <p:nvSpPr>
          <p:cNvPr id="32" name="ïṧlíḍe">
            <a:extLst>
              <a:ext uri="{FF2B5EF4-FFF2-40B4-BE49-F238E27FC236}">
                <a16:creationId xmlns:a16="http://schemas.microsoft.com/office/drawing/2014/main" id="{4EE1A8D3-7DFB-4B26-B58F-123B2A13FDF8}"/>
              </a:ext>
            </a:extLst>
          </p:cNvPr>
          <p:cNvSpPr txBox="1"/>
          <p:nvPr/>
        </p:nvSpPr>
        <p:spPr>
          <a:xfrm>
            <a:off x="1063837" y="4241845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核能</a:t>
            </a:r>
            <a:endParaRPr lang="en-US" altLang="zh-CN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4" name="iṧḷíḓè">
            <a:extLst>
              <a:ext uri="{FF2B5EF4-FFF2-40B4-BE49-F238E27FC236}">
                <a16:creationId xmlns:a16="http://schemas.microsoft.com/office/drawing/2014/main" id="{4BB7585E-A78D-4B19-BE24-D10652FF4297}"/>
              </a:ext>
            </a:extLst>
          </p:cNvPr>
          <p:cNvSpPr txBox="1"/>
          <p:nvPr/>
        </p:nvSpPr>
        <p:spPr>
          <a:xfrm>
            <a:off x="640172" y="4260845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ea"/>
              </a:rPr>
              <a:t>04</a:t>
            </a:r>
          </a:p>
        </p:txBody>
      </p:sp>
      <p:sp>
        <p:nvSpPr>
          <p:cNvPr id="36" name="ísľîdé">
            <a:extLst>
              <a:ext uri="{FF2B5EF4-FFF2-40B4-BE49-F238E27FC236}">
                <a16:creationId xmlns:a16="http://schemas.microsoft.com/office/drawing/2014/main" id="{F8A2D678-EE3B-4413-8990-52F526069DF3}"/>
              </a:ext>
            </a:extLst>
          </p:cNvPr>
          <p:cNvSpPr txBox="1"/>
          <p:nvPr/>
        </p:nvSpPr>
        <p:spPr>
          <a:xfrm>
            <a:off x="4893629" y="1785022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风能</a:t>
            </a:r>
            <a:endParaRPr lang="en-US" altLang="zh-CN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8" name="íṧľiḍé">
            <a:extLst>
              <a:ext uri="{FF2B5EF4-FFF2-40B4-BE49-F238E27FC236}">
                <a16:creationId xmlns:a16="http://schemas.microsoft.com/office/drawing/2014/main" id="{E2CC5843-6486-4352-9B4F-BC59101C0EAE}"/>
              </a:ext>
            </a:extLst>
          </p:cNvPr>
          <p:cNvSpPr txBox="1"/>
          <p:nvPr/>
        </p:nvSpPr>
        <p:spPr>
          <a:xfrm>
            <a:off x="4469964" y="1804022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ea"/>
              </a:rPr>
              <a:t>02</a:t>
            </a:r>
          </a:p>
        </p:txBody>
      </p:sp>
      <p:sp>
        <p:nvSpPr>
          <p:cNvPr id="40" name="iṧḻîḋê">
            <a:extLst>
              <a:ext uri="{FF2B5EF4-FFF2-40B4-BE49-F238E27FC236}">
                <a16:creationId xmlns:a16="http://schemas.microsoft.com/office/drawing/2014/main" id="{8ECA78B0-F13F-4A64-ABF6-ACA99DA76169}"/>
              </a:ext>
            </a:extLst>
          </p:cNvPr>
          <p:cNvSpPr txBox="1"/>
          <p:nvPr/>
        </p:nvSpPr>
        <p:spPr>
          <a:xfrm>
            <a:off x="4893629" y="4241845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海洋能</a:t>
            </a:r>
            <a:endParaRPr lang="en-US" altLang="zh-CN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îślïďè">
            <a:extLst>
              <a:ext uri="{FF2B5EF4-FFF2-40B4-BE49-F238E27FC236}">
                <a16:creationId xmlns:a16="http://schemas.microsoft.com/office/drawing/2014/main" id="{FEDC6538-3C35-4D25-8C67-5F14B96B03D2}"/>
              </a:ext>
            </a:extLst>
          </p:cNvPr>
          <p:cNvSpPr txBox="1"/>
          <p:nvPr/>
        </p:nvSpPr>
        <p:spPr>
          <a:xfrm>
            <a:off x="4469964" y="4260845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ea"/>
              </a:rPr>
              <a:t>05</a:t>
            </a:r>
          </a:p>
        </p:txBody>
      </p:sp>
      <p:sp>
        <p:nvSpPr>
          <p:cNvPr id="44" name="îşḷîḓé">
            <a:extLst>
              <a:ext uri="{FF2B5EF4-FFF2-40B4-BE49-F238E27FC236}">
                <a16:creationId xmlns:a16="http://schemas.microsoft.com/office/drawing/2014/main" id="{F5EC31E4-A177-42D0-9898-43549DCAB815}"/>
              </a:ext>
            </a:extLst>
          </p:cNvPr>
          <p:cNvSpPr txBox="1"/>
          <p:nvPr/>
        </p:nvSpPr>
        <p:spPr>
          <a:xfrm>
            <a:off x="8723420" y="1785022"/>
            <a:ext cx="240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太阳能</a:t>
            </a:r>
            <a:endParaRPr lang="en-US" altLang="zh-CN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7" name="iṧlïḍè">
            <a:extLst>
              <a:ext uri="{FF2B5EF4-FFF2-40B4-BE49-F238E27FC236}">
                <a16:creationId xmlns:a16="http://schemas.microsoft.com/office/drawing/2014/main" id="{B04B6192-2461-4279-B63C-9B7C9D0B438E}"/>
              </a:ext>
            </a:extLst>
          </p:cNvPr>
          <p:cNvSpPr txBox="1"/>
          <p:nvPr/>
        </p:nvSpPr>
        <p:spPr>
          <a:xfrm>
            <a:off x="8299755" y="1804022"/>
            <a:ext cx="423665" cy="423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  <a:miter lim="800000"/>
          </a:ln>
        </p:spPr>
        <p:txBody>
          <a:bodyPr wrap="none" rtlCol="0" anchor="ctr">
            <a:noAutofit/>
          </a:bodyPr>
          <a:lstStyle>
            <a:defPPr>
              <a:defRPr lang="zh-CN"/>
            </a:defPPr>
            <a:lvl1pPr algn="ctr"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defRPr>
            </a:lvl1pPr>
          </a:lstStyle>
          <a:p>
            <a:r>
              <a:rPr lang="en-US" dirty="0">
                <a:latin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+mn-ea"/>
              </a:rPr>
              <a:t>03</a:t>
            </a:r>
            <a:r>
              <a:rPr lang="en-US" dirty="0">
                <a:latin typeface="+mn-ea"/>
              </a:rPr>
              <a:t> 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BA60599-1CDC-4827-AED9-1C1A344E7795}"/>
              </a:ext>
            </a:extLst>
          </p:cNvPr>
          <p:cNvSpPr txBox="1"/>
          <p:nvPr/>
        </p:nvSpPr>
        <p:spPr>
          <a:xfrm>
            <a:off x="1063836" y="220279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D7DCE45-2B5B-4583-89BC-24753596D62D}"/>
              </a:ext>
            </a:extLst>
          </p:cNvPr>
          <p:cNvSpPr txBox="1"/>
          <p:nvPr/>
        </p:nvSpPr>
        <p:spPr>
          <a:xfrm>
            <a:off x="4893627" y="220279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5FB0840-DA7A-49D2-9831-AC7F67FFD58D}"/>
              </a:ext>
            </a:extLst>
          </p:cNvPr>
          <p:cNvSpPr txBox="1"/>
          <p:nvPr/>
        </p:nvSpPr>
        <p:spPr>
          <a:xfrm>
            <a:off x="8723418" y="220279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6DD5789-4CCC-40BA-B1FF-D94245F7F0D2}"/>
              </a:ext>
            </a:extLst>
          </p:cNvPr>
          <p:cNvSpPr txBox="1"/>
          <p:nvPr/>
        </p:nvSpPr>
        <p:spPr>
          <a:xfrm>
            <a:off x="1063836" y="4671398"/>
            <a:ext cx="2828409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6CDF5FF-AA6F-4C6D-96B4-D072291B85AE}"/>
              </a:ext>
            </a:extLst>
          </p:cNvPr>
          <p:cNvSpPr txBox="1"/>
          <p:nvPr/>
        </p:nvSpPr>
        <p:spPr>
          <a:xfrm>
            <a:off x="4893627" y="4671398"/>
            <a:ext cx="3230821" cy="166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海洋能指依附在海水中的可再生能源，海洋通过各种物理过程储存和散发能量，这一部分能量通过潮汐、波浪和盐度梯度等形式存在于海洋之中。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5E8A153-D7B1-A85A-0212-38442FF66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台区低电压概述</a:t>
            </a:r>
          </a:p>
        </p:txBody>
      </p:sp>
    </p:spTree>
    <p:extLst>
      <p:ext uri="{BB962C8B-B14F-4D97-AF65-F5344CB8AC3E}">
        <p14:creationId xmlns:p14="http://schemas.microsoft.com/office/powerpoint/2010/main" val="2594916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>
            <a:extLst>
              <a:ext uri="{FF2B5EF4-FFF2-40B4-BE49-F238E27FC236}">
                <a16:creationId xmlns:a16="http://schemas.microsoft.com/office/drawing/2014/main" id="{FDA40D78-3FB8-4ED5-AB0C-0C60BA2BF59E}"/>
              </a:ext>
            </a:extLst>
          </p:cNvPr>
          <p:cNvSpPr/>
          <p:nvPr/>
        </p:nvSpPr>
        <p:spPr>
          <a:xfrm>
            <a:off x="4030399" y="786497"/>
            <a:ext cx="4131204" cy="4131196"/>
          </a:xfrm>
          <a:prstGeom prst="ellipse">
            <a:avLst/>
          </a:prstGeom>
          <a:noFill/>
          <a:ln w="41275">
            <a:gradFill>
              <a:gsLst>
                <a:gs pos="49000">
                  <a:schemeClr val="accent1">
                    <a:alpha val="47000"/>
                  </a:schemeClr>
                </a:gs>
                <a:gs pos="17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3E9B6B3C-F6DF-4A26-9D9A-540795271A3A}"/>
              </a:ext>
            </a:extLst>
          </p:cNvPr>
          <p:cNvSpPr/>
          <p:nvPr/>
        </p:nvSpPr>
        <p:spPr>
          <a:xfrm>
            <a:off x="4786640" y="1693210"/>
            <a:ext cx="2618722" cy="2618716"/>
          </a:xfrm>
          <a:prstGeom prst="ellipse">
            <a:avLst/>
          </a:prstGeom>
          <a:noFill/>
          <a:ln>
            <a:gradFill>
              <a:gsLst>
                <a:gs pos="49000">
                  <a:schemeClr val="accent1">
                    <a:alpha val="40000"/>
                  </a:schemeClr>
                </a:gs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8302EAFA-0BA9-45C0-A9C7-57F160C0BDB3}"/>
              </a:ext>
            </a:extLst>
          </p:cNvPr>
          <p:cNvSpPr/>
          <p:nvPr/>
        </p:nvSpPr>
        <p:spPr>
          <a:xfrm>
            <a:off x="3894402" y="3650424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B5A38069-ED7C-4DB0-BB36-29693FABB55F}"/>
              </a:ext>
            </a:extLst>
          </p:cNvPr>
          <p:cNvSpPr/>
          <p:nvPr/>
        </p:nvSpPr>
        <p:spPr>
          <a:xfrm>
            <a:off x="7608364" y="3650424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FDC7A598-D1A2-4DF2-AF48-0235A52C8A84}"/>
              </a:ext>
            </a:extLst>
          </p:cNvPr>
          <p:cNvSpPr/>
          <p:nvPr/>
        </p:nvSpPr>
        <p:spPr>
          <a:xfrm>
            <a:off x="3894402" y="1769586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78B76774-7587-416B-9E92-6DD2C688C61C}"/>
              </a:ext>
            </a:extLst>
          </p:cNvPr>
          <p:cNvSpPr/>
          <p:nvPr/>
        </p:nvSpPr>
        <p:spPr>
          <a:xfrm>
            <a:off x="7608364" y="1769586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7692518A-58D6-412A-9F18-4C8AB219101E}"/>
              </a:ext>
            </a:extLst>
          </p:cNvPr>
          <p:cNvSpPr/>
          <p:nvPr/>
        </p:nvSpPr>
        <p:spPr>
          <a:xfrm>
            <a:off x="5751383" y="4726242"/>
            <a:ext cx="580205" cy="580205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10EF8D7B-6609-45C4-B6D3-F2C8364B34E3}"/>
              </a:ext>
            </a:extLst>
          </p:cNvPr>
          <p:cNvSpPr/>
          <p:nvPr/>
        </p:nvSpPr>
        <p:spPr>
          <a:xfrm>
            <a:off x="5159037" y="2065605"/>
            <a:ext cx="1873928" cy="1873926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68C53731-2449-47C6-B61B-C2781DE94FF0}"/>
              </a:ext>
            </a:extLst>
          </p:cNvPr>
          <p:cNvSpPr txBox="1"/>
          <p:nvPr/>
        </p:nvSpPr>
        <p:spPr>
          <a:xfrm>
            <a:off x="8370794" y="145214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风能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511CDF4-D9DD-4E69-AC30-B8E621E4046C}"/>
              </a:ext>
            </a:extLst>
          </p:cNvPr>
          <p:cNvSpPr txBox="1"/>
          <p:nvPr/>
        </p:nvSpPr>
        <p:spPr>
          <a:xfrm>
            <a:off x="8370794" y="3525384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核能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239D378-CDB8-4906-B7AD-B94A5F10266B}"/>
              </a:ext>
            </a:extLst>
          </p:cNvPr>
          <p:cNvSpPr txBox="1"/>
          <p:nvPr/>
        </p:nvSpPr>
        <p:spPr>
          <a:xfrm>
            <a:off x="1108414" y="3525384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太阳能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199EF319-C1B2-4EE8-B1C3-4F5AAF1DD961}"/>
              </a:ext>
            </a:extLst>
          </p:cNvPr>
          <p:cNvSpPr txBox="1"/>
          <p:nvPr/>
        </p:nvSpPr>
        <p:spPr>
          <a:xfrm>
            <a:off x="1108414" y="145214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生物能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175204F2-95ED-4E0D-B589-8E44066CEEF5}"/>
              </a:ext>
            </a:extLst>
          </p:cNvPr>
          <p:cNvSpPr txBox="1"/>
          <p:nvPr/>
        </p:nvSpPr>
        <p:spPr>
          <a:xfrm>
            <a:off x="4734128" y="541162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海洋能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BE714E4-A023-457A-BF18-F93A7D00DCAF}"/>
              </a:ext>
            </a:extLst>
          </p:cNvPr>
          <p:cNvSpPr txBox="1"/>
          <p:nvPr/>
        </p:nvSpPr>
        <p:spPr>
          <a:xfrm>
            <a:off x="5336994" y="3055941"/>
            <a:ext cx="15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新能源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DCDD7E7-C10A-4AFF-B377-50835265A8B1}"/>
              </a:ext>
            </a:extLst>
          </p:cNvPr>
          <p:cNvSpPr txBox="1"/>
          <p:nvPr/>
        </p:nvSpPr>
        <p:spPr>
          <a:xfrm>
            <a:off x="234599" y="1892994"/>
            <a:ext cx="3555207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2407888-0C90-477E-B6F3-15B1DE9D9A57}"/>
              </a:ext>
            </a:extLst>
          </p:cNvPr>
          <p:cNvSpPr txBox="1"/>
          <p:nvPr/>
        </p:nvSpPr>
        <p:spPr>
          <a:xfrm>
            <a:off x="234599" y="3974366"/>
            <a:ext cx="3555207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F9E4F3F-429F-40E9-9B5F-B0F5470478D3}"/>
              </a:ext>
            </a:extLst>
          </p:cNvPr>
          <p:cNvSpPr txBox="1"/>
          <p:nvPr/>
        </p:nvSpPr>
        <p:spPr>
          <a:xfrm>
            <a:off x="8356297" y="1892994"/>
            <a:ext cx="3226103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亿千瓦左右，这种能源的功率高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B3FAEE7C-7680-4619-8AC6-1288D0286DB0}"/>
              </a:ext>
            </a:extLst>
          </p:cNvPr>
          <p:cNvSpPr txBox="1"/>
          <p:nvPr/>
        </p:nvSpPr>
        <p:spPr>
          <a:xfrm>
            <a:off x="8356297" y="3974366"/>
            <a:ext cx="3226103" cy="1341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现如今的核能利用的主要方式是核裂变和核聚变，并且核裂变技术已经得到了运用，我国已经有了几个大型的核电站。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A7A47EA-0DFA-4C38-8213-70BFE5092FA1}"/>
              </a:ext>
            </a:extLst>
          </p:cNvPr>
          <p:cNvSpPr txBox="1"/>
          <p:nvPr/>
        </p:nvSpPr>
        <p:spPr>
          <a:xfrm>
            <a:off x="3520441" y="5908029"/>
            <a:ext cx="5151120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海洋能指依附在海水中的可再生能源，海洋通过各种物理过程储存和散发能量，这一部分能量通过潮汐</a:t>
            </a:r>
          </a:p>
        </p:txBody>
      </p:sp>
      <p:sp>
        <p:nvSpPr>
          <p:cNvPr id="102" name="iconfont-11092-5226641">
            <a:extLst>
              <a:ext uri="{FF2B5EF4-FFF2-40B4-BE49-F238E27FC236}">
                <a16:creationId xmlns:a16="http://schemas.microsoft.com/office/drawing/2014/main" id="{D2DF75C0-474D-48ED-A29A-9937A38F8499}"/>
              </a:ext>
            </a:extLst>
          </p:cNvPr>
          <p:cNvSpPr/>
          <p:nvPr/>
        </p:nvSpPr>
        <p:spPr>
          <a:xfrm>
            <a:off x="4066537" y="3822525"/>
            <a:ext cx="344964" cy="345032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3" name="waves_92408">
            <a:extLst>
              <a:ext uri="{FF2B5EF4-FFF2-40B4-BE49-F238E27FC236}">
                <a16:creationId xmlns:a16="http://schemas.microsoft.com/office/drawing/2014/main" id="{988FBC58-2199-405F-8084-A4747112ADC2}"/>
              </a:ext>
            </a:extLst>
          </p:cNvPr>
          <p:cNvSpPr/>
          <p:nvPr/>
        </p:nvSpPr>
        <p:spPr>
          <a:xfrm>
            <a:off x="5892137" y="4917764"/>
            <a:ext cx="298697" cy="1971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4" name="nuclear-plant_274056">
            <a:extLst>
              <a:ext uri="{FF2B5EF4-FFF2-40B4-BE49-F238E27FC236}">
                <a16:creationId xmlns:a16="http://schemas.microsoft.com/office/drawing/2014/main" id="{C087B03A-542A-4442-A700-7ECCDD73B0FA}"/>
              </a:ext>
            </a:extLst>
          </p:cNvPr>
          <p:cNvSpPr/>
          <p:nvPr/>
        </p:nvSpPr>
        <p:spPr>
          <a:xfrm>
            <a:off x="7800106" y="3836121"/>
            <a:ext cx="305751" cy="317840"/>
          </a:xfrm>
          <a:custGeom>
            <a:avLst/>
            <a:gdLst>
              <a:gd name="T0" fmla="*/ 6527 w 6557"/>
              <a:gd name="T1" fmla="*/ 6608 h 6827"/>
              <a:gd name="T2" fmla="*/ 4843 w 6557"/>
              <a:gd name="T3" fmla="*/ 427 h 6827"/>
              <a:gd name="T4" fmla="*/ 3207 w 6557"/>
              <a:gd name="T5" fmla="*/ 0 h 6827"/>
              <a:gd name="T6" fmla="*/ 1572 w 6557"/>
              <a:gd name="T7" fmla="*/ 427 h 6827"/>
              <a:gd name="T8" fmla="*/ 29 w 6557"/>
              <a:gd name="T9" fmla="*/ 6608 h 6827"/>
              <a:gd name="T10" fmla="*/ 25 w 6557"/>
              <a:gd name="T11" fmla="*/ 6753 h 6827"/>
              <a:gd name="T12" fmla="*/ 149 w 6557"/>
              <a:gd name="T13" fmla="*/ 6827 h 6827"/>
              <a:gd name="T14" fmla="*/ 6407 w 6557"/>
              <a:gd name="T15" fmla="*/ 6827 h 6827"/>
              <a:gd name="T16" fmla="*/ 6532 w 6557"/>
              <a:gd name="T17" fmla="*/ 6753 h 6827"/>
              <a:gd name="T18" fmla="*/ 6527 w 6557"/>
              <a:gd name="T19" fmla="*/ 6608 h 6827"/>
              <a:gd name="T20" fmla="*/ 3207 w 6557"/>
              <a:gd name="T21" fmla="*/ 284 h 6827"/>
              <a:gd name="T22" fmla="*/ 4481 w 6557"/>
              <a:gd name="T23" fmla="*/ 427 h 6827"/>
              <a:gd name="T24" fmla="*/ 3207 w 6557"/>
              <a:gd name="T25" fmla="*/ 569 h 6827"/>
              <a:gd name="T26" fmla="*/ 1933 w 6557"/>
              <a:gd name="T27" fmla="*/ 427 h 6827"/>
              <a:gd name="T28" fmla="*/ 3207 w 6557"/>
              <a:gd name="T29" fmla="*/ 284 h 6827"/>
              <a:gd name="T30" fmla="*/ 403 w 6557"/>
              <a:gd name="T31" fmla="*/ 6542 h 6827"/>
              <a:gd name="T32" fmla="*/ 1854 w 6557"/>
              <a:gd name="T33" fmla="*/ 697 h 6827"/>
              <a:gd name="T34" fmla="*/ 3207 w 6557"/>
              <a:gd name="T35" fmla="*/ 853 h 6827"/>
              <a:gd name="T36" fmla="*/ 4563 w 6557"/>
              <a:gd name="T37" fmla="*/ 696 h 6827"/>
              <a:gd name="T38" fmla="*/ 6153 w 6557"/>
              <a:gd name="T39" fmla="*/ 6542 h 6827"/>
              <a:gd name="T40" fmla="*/ 403 w 6557"/>
              <a:gd name="T41" fmla="*/ 6542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57" h="6827">
                <a:moveTo>
                  <a:pt x="6527" y="6608"/>
                </a:moveTo>
                <a:cubicBezTo>
                  <a:pt x="5285" y="4646"/>
                  <a:pt x="4843" y="2128"/>
                  <a:pt x="4843" y="427"/>
                </a:cubicBezTo>
                <a:cubicBezTo>
                  <a:pt x="4843" y="42"/>
                  <a:pt x="3699" y="0"/>
                  <a:pt x="3207" y="0"/>
                </a:cubicBezTo>
                <a:cubicBezTo>
                  <a:pt x="2715" y="0"/>
                  <a:pt x="1572" y="42"/>
                  <a:pt x="1572" y="427"/>
                </a:cubicBezTo>
                <a:cubicBezTo>
                  <a:pt x="1572" y="1825"/>
                  <a:pt x="1371" y="4487"/>
                  <a:pt x="29" y="6608"/>
                </a:cubicBezTo>
                <a:cubicBezTo>
                  <a:pt x="2" y="6652"/>
                  <a:pt x="0" y="6707"/>
                  <a:pt x="25" y="6753"/>
                </a:cubicBezTo>
                <a:cubicBezTo>
                  <a:pt x="50" y="6799"/>
                  <a:pt x="98" y="6827"/>
                  <a:pt x="149" y="6827"/>
                </a:cubicBezTo>
                <a:lnTo>
                  <a:pt x="6407" y="6827"/>
                </a:lnTo>
                <a:cubicBezTo>
                  <a:pt x="6459" y="6827"/>
                  <a:pt x="6507" y="6799"/>
                  <a:pt x="6532" y="6753"/>
                </a:cubicBezTo>
                <a:cubicBezTo>
                  <a:pt x="6557" y="6707"/>
                  <a:pt x="6555" y="6652"/>
                  <a:pt x="6527" y="6608"/>
                </a:cubicBezTo>
                <a:close/>
                <a:moveTo>
                  <a:pt x="3207" y="284"/>
                </a:moveTo>
                <a:cubicBezTo>
                  <a:pt x="3867" y="284"/>
                  <a:pt x="4298" y="362"/>
                  <a:pt x="4481" y="427"/>
                </a:cubicBezTo>
                <a:cubicBezTo>
                  <a:pt x="4298" y="492"/>
                  <a:pt x="3867" y="569"/>
                  <a:pt x="3207" y="569"/>
                </a:cubicBezTo>
                <a:cubicBezTo>
                  <a:pt x="2547" y="569"/>
                  <a:pt x="2117" y="492"/>
                  <a:pt x="1933" y="427"/>
                </a:cubicBezTo>
                <a:cubicBezTo>
                  <a:pt x="2117" y="362"/>
                  <a:pt x="2547" y="284"/>
                  <a:pt x="3207" y="284"/>
                </a:cubicBezTo>
                <a:close/>
                <a:moveTo>
                  <a:pt x="403" y="6542"/>
                </a:moveTo>
                <a:cubicBezTo>
                  <a:pt x="1586" y="4533"/>
                  <a:pt x="1828" y="2128"/>
                  <a:pt x="1854" y="697"/>
                </a:cubicBezTo>
                <a:cubicBezTo>
                  <a:pt x="2225" y="834"/>
                  <a:pt x="2870" y="853"/>
                  <a:pt x="3207" y="853"/>
                </a:cubicBezTo>
                <a:cubicBezTo>
                  <a:pt x="3545" y="853"/>
                  <a:pt x="4192" y="834"/>
                  <a:pt x="4563" y="696"/>
                </a:cubicBezTo>
                <a:cubicBezTo>
                  <a:pt x="4605" y="2361"/>
                  <a:pt x="5042" y="4666"/>
                  <a:pt x="6153" y="6542"/>
                </a:cubicBezTo>
                <a:lnTo>
                  <a:pt x="403" y="6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5" name="wind-gusts_67848">
            <a:extLst>
              <a:ext uri="{FF2B5EF4-FFF2-40B4-BE49-F238E27FC236}">
                <a16:creationId xmlns:a16="http://schemas.microsoft.com/office/drawing/2014/main" id="{C5CF647F-6D4F-401F-9636-634222CA97A7}"/>
              </a:ext>
            </a:extLst>
          </p:cNvPr>
          <p:cNvSpPr/>
          <p:nvPr/>
        </p:nvSpPr>
        <p:spPr>
          <a:xfrm>
            <a:off x="7785865" y="1958275"/>
            <a:ext cx="334232" cy="311856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6" name="power_99733">
            <a:extLst>
              <a:ext uri="{FF2B5EF4-FFF2-40B4-BE49-F238E27FC236}">
                <a16:creationId xmlns:a16="http://schemas.microsoft.com/office/drawing/2014/main" id="{526A7B0C-A1F6-4302-AB15-8D91CAED11E0}"/>
              </a:ext>
            </a:extLst>
          </p:cNvPr>
          <p:cNvSpPr/>
          <p:nvPr/>
        </p:nvSpPr>
        <p:spPr>
          <a:xfrm>
            <a:off x="5959736" y="2473636"/>
            <a:ext cx="272530" cy="461665"/>
          </a:xfrm>
          <a:custGeom>
            <a:avLst/>
            <a:gdLst>
              <a:gd name="T0" fmla="*/ 2323 w 2342"/>
              <a:gd name="T1" fmla="*/ 58 h 3973"/>
              <a:gd name="T2" fmla="*/ 2229 w 2342"/>
              <a:gd name="T3" fmla="*/ 0 h 3973"/>
              <a:gd name="T4" fmla="*/ 669 w 2342"/>
              <a:gd name="T5" fmla="*/ 0 h 3973"/>
              <a:gd name="T6" fmla="*/ 567 w 2342"/>
              <a:gd name="T7" fmla="*/ 76 h 3973"/>
              <a:gd name="T8" fmla="*/ 10 w 2342"/>
              <a:gd name="T9" fmla="*/ 1943 h 3973"/>
              <a:gd name="T10" fmla="*/ 27 w 2342"/>
              <a:gd name="T11" fmla="*/ 2037 h 3973"/>
              <a:gd name="T12" fmla="*/ 112 w 2342"/>
              <a:gd name="T13" fmla="*/ 2080 h 3973"/>
              <a:gd name="T14" fmla="*/ 987 w 2342"/>
              <a:gd name="T15" fmla="*/ 2080 h 3973"/>
              <a:gd name="T16" fmla="*/ 634 w 2342"/>
              <a:gd name="T17" fmla="*/ 3845 h 3973"/>
              <a:gd name="T18" fmla="*/ 702 w 2342"/>
              <a:gd name="T19" fmla="*/ 3966 h 3973"/>
              <a:gd name="T20" fmla="*/ 739 w 2342"/>
              <a:gd name="T21" fmla="*/ 3973 h 3973"/>
              <a:gd name="T22" fmla="*/ 832 w 2342"/>
              <a:gd name="T23" fmla="*/ 3919 h 3973"/>
              <a:gd name="T24" fmla="*/ 2205 w 2342"/>
              <a:gd name="T25" fmla="*/ 1507 h 3973"/>
              <a:gd name="T26" fmla="*/ 2205 w 2342"/>
              <a:gd name="T27" fmla="*/ 1400 h 3973"/>
              <a:gd name="T28" fmla="*/ 2113 w 2342"/>
              <a:gd name="T29" fmla="*/ 1347 h 3973"/>
              <a:gd name="T30" fmla="*/ 1494 w 2342"/>
              <a:gd name="T31" fmla="*/ 1347 h 3973"/>
              <a:gd name="T32" fmla="*/ 2316 w 2342"/>
              <a:gd name="T33" fmla="*/ 168 h 3973"/>
              <a:gd name="T34" fmla="*/ 2323 w 2342"/>
              <a:gd name="T35" fmla="*/ 58 h 3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2" h="3973">
                <a:moveTo>
                  <a:pt x="2323" y="58"/>
                </a:moveTo>
                <a:cubicBezTo>
                  <a:pt x="2305" y="22"/>
                  <a:pt x="2268" y="0"/>
                  <a:pt x="2229" y="0"/>
                </a:cubicBezTo>
                <a:lnTo>
                  <a:pt x="669" y="0"/>
                </a:lnTo>
                <a:cubicBezTo>
                  <a:pt x="622" y="0"/>
                  <a:pt x="580" y="31"/>
                  <a:pt x="567" y="76"/>
                </a:cubicBezTo>
                <a:lnTo>
                  <a:pt x="10" y="1943"/>
                </a:lnTo>
                <a:cubicBezTo>
                  <a:pt x="0" y="1975"/>
                  <a:pt x="6" y="2010"/>
                  <a:pt x="27" y="2037"/>
                </a:cubicBezTo>
                <a:cubicBezTo>
                  <a:pt x="47" y="2064"/>
                  <a:pt x="78" y="2080"/>
                  <a:pt x="112" y="2080"/>
                </a:cubicBezTo>
                <a:lnTo>
                  <a:pt x="987" y="2080"/>
                </a:lnTo>
                <a:lnTo>
                  <a:pt x="634" y="3845"/>
                </a:lnTo>
                <a:cubicBezTo>
                  <a:pt x="624" y="3896"/>
                  <a:pt x="653" y="3948"/>
                  <a:pt x="702" y="3966"/>
                </a:cubicBezTo>
                <a:cubicBezTo>
                  <a:pt x="714" y="3971"/>
                  <a:pt x="726" y="3973"/>
                  <a:pt x="739" y="3973"/>
                </a:cubicBezTo>
                <a:cubicBezTo>
                  <a:pt x="776" y="3973"/>
                  <a:pt x="812" y="3953"/>
                  <a:pt x="832" y="3919"/>
                </a:cubicBezTo>
                <a:lnTo>
                  <a:pt x="2205" y="1507"/>
                </a:lnTo>
                <a:cubicBezTo>
                  <a:pt x="2224" y="1474"/>
                  <a:pt x="2224" y="1433"/>
                  <a:pt x="2205" y="1400"/>
                </a:cubicBezTo>
                <a:cubicBezTo>
                  <a:pt x="2186" y="1367"/>
                  <a:pt x="2151" y="1347"/>
                  <a:pt x="2113" y="1347"/>
                </a:cubicBezTo>
                <a:lnTo>
                  <a:pt x="1494" y="1347"/>
                </a:lnTo>
                <a:lnTo>
                  <a:pt x="2316" y="168"/>
                </a:lnTo>
                <a:cubicBezTo>
                  <a:pt x="2339" y="135"/>
                  <a:pt x="2342" y="93"/>
                  <a:pt x="232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7" name="dna-scheme_72281">
            <a:extLst>
              <a:ext uri="{FF2B5EF4-FFF2-40B4-BE49-F238E27FC236}">
                <a16:creationId xmlns:a16="http://schemas.microsoft.com/office/drawing/2014/main" id="{322861BF-C6C8-4978-A63B-CEA891957FA2}"/>
              </a:ext>
            </a:extLst>
          </p:cNvPr>
          <p:cNvSpPr/>
          <p:nvPr/>
        </p:nvSpPr>
        <p:spPr>
          <a:xfrm>
            <a:off x="4066402" y="1942696"/>
            <a:ext cx="345234" cy="343014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6846668-521F-6D9C-9912-39EA0CCDE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台区低电压概述</a:t>
            </a:r>
          </a:p>
        </p:txBody>
      </p:sp>
    </p:spTree>
    <p:extLst>
      <p:ext uri="{BB962C8B-B14F-4D97-AF65-F5344CB8AC3E}">
        <p14:creationId xmlns:p14="http://schemas.microsoft.com/office/powerpoint/2010/main" val="3121137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265C1BBD-190C-4294-A1FC-01309E062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077" y="1957590"/>
            <a:ext cx="4105677" cy="1754326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台区低电压“十宗罪”</a:t>
            </a:r>
          </a:p>
        </p:txBody>
      </p:sp>
    </p:spTree>
    <p:extLst>
      <p:ext uri="{BB962C8B-B14F-4D97-AF65-F5344CB8AC3E}">
        <p14:creationId xmlns:p14="http://schemas.microsoft.com/office/powerpoint/2010/main" val="4233832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-上箭头 22">
            <a:extLst>
              <a:ext uri="{FF2B5EF4-FFF2-40B4-BE49-F238E27FC236}">
                <a16:creationId xmlns:a16="http://schemas.microsoft.com/office/drawing/2014/main" id="{358BB2FB-A34A-491C-91E1-79C707C134F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79460" y="2132203"/>
            <a:ext cx="3072464" cy="4935347"/>
          </a:xfrm>
          <a:prstGeom prst="upArrow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alpha val="40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-矩形 9">
            <a:extLst>
              <a:ext uri="{FF2B5EF4-FFF2-40B4-BE49-F238E27FC236}">
                <a16:creationId xmlns:a16="http://schemas.microsoft.com/office/drawing/2014/main" id="{BAF5DCC5-A59F-41F5-9A0E-6C47F2AB2E6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97437" y="3802292"/>
            <a:ext cx="2236510" cy="46166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sym typeface="Arial" panose="020B0604020202020204" pitchFamily="34" charset="0"/>
              </a:rPr>
              <a:t>风能</a:t>
            </a:r>
          </a:p>
        </p:txBody>
      </p:sp>
      <p:sp>
        <p:nvSpPr>
          <p:cNvPr id="12" name="PA-上箭头 24">
            <a:extLst>
              <a:ext uri="{FF2B5EF4-FFF2-40B4-BE49-F238E27FC236}">
                <a16:creationId xmlns:a16="http://schemas.microsoft.com/office/drawing/2014/main" id="{D15D76E3-0CF5-4DE2-8771-A0403187D94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59768" y="2132203"/>
            <a:ext cx="3072464" cy="4935347"/>
          </a:xfrm>
          <a:prstGeom prst="upArrow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alpha val="40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" name="PA-矩形 11">
            <a:extLst>
              <a:ext uri="{FF2B5EF4-FFF2-40B4-BE49-F238E27FC236}">
                <a16:creationId xmlns:a16="http://schemas.microsoft.com/office/drawing/2014/main" id="{79A6BE16-96FB-441A-8FF9-B96BD5B32F3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14047" y="3802292"/>
            <a:ext cx="2363906" cy="46166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核能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4" name="PA-上箭头 26">
            <a:extLst>
              <a:ext uri="{FF2B5EF4-FFF2-40B4-BE49-F238E27FC236}">
                <a16:creationId xmlns:a16="http://schemas.microsoft.com/office/drawing/2014/main" id="{9C5DB618-2A43-4099-8D33-B8178D8A866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140076" y="2132203"/>
            <a:ext cx="3072464" cy="4935347"/>
          </a:xfrm>
          <a:prstGeom prst="upArrow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alpha val="40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PA-矩形 14">
            <a:extLst>
              <a:ext uri="{FF2B5EF4-FFF2-40B4-BE49-F238E27FC236}">
                <a16:creationId xmlns:a16="http://schemas.microsoft.com/office/drawing/2014/main" id="{C77EC9A0-E564-47F2-905E-6617813A3B8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558053" y="3802292"/>
            <a:ext cx="2236510" cy="46166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sym typeface="Arial" panose="020B0604020202020204" pitchFamily="34" charset="0"/>
              </a:rPr>
              <a:t>生物能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F2D88F-571D-47AF-92A4-6D1415CEACB6}"/>
              </a:ext>
            </a:extLst>
          </p:cNvPr>
          <p:cNvSpPr/>
          <p:nvPr/>
        </p:nvSpPr>
        <p:spPr>
          <a:xfrm>
            <a:off x="847757" y="4316289"/>
            <a:ext cx="3335867" cy="928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latin typeface="+mn-ea"/>
                <a:sym typeface="Arial" panose="020B0604020202020204" pitchFamily="34" charset="0"/>
              </a:rPr>
              <a:t>我国目前的风能资源非常的丰富，在资源储备方面，我国的风能资源总量在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latin typeface="+mn-ea"/>
                <a:sym typeface="Arial" panose="020B0604020202020204" pitchFamily="34" charset="0"/>
              </a:rPr>
              <a:t>33.26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latin typeface="+mn-ea"/>
                <a:sym typeface="Arial" panose="020B0604020202020204" pitchFamily="34" charset="0"/>
              </a:rPr>
              <a:t>亿千瓦左右，这种能源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latin typeface="+mn-ea"/>
                <a:sym typeface="Arial" panose="020B0604020202020204" pitchFamily="34" charset="0"/>
              </a:rPr>
              <a:t>.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  <a:alpha val="72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E4B4947-916C-47E9-AA79-6D3E97C36161}"/>
              </a:ext>
            </a:extLst>
          </p:cNvPr>
          <p:cNvSpPr/>
          <p:nvPr/>
        </p:nvSpPr>
        <p:spPr>
          <a:xfrm>
            <a:off x="4428065" y="4316289"/>
            <a:ext cx="3335867" cy="928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latin typeface="+mn-ea"/>
                <a:sym typeface="Arial" panose="020B0604020202020204" pitchFamily="34" charset="0"/>
              </a:rPr>
              <a:t>现如今的核能利用的主要方式是核裂变和核聚变，并且核裂变技术已经得到了运用，我国已经有大型的核电站。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2038928-21A6-4907-AAD1-2E31D591854B}"/>
              </a:ext>
            </a:extLst>
          </p:cNvPr>
          <p:cNvSpPr/>
          <p:nvPr/>
        </p:nvSpPr>
        <p:spPr>
          <a:xfrm>
            <a:off x="8008376" y="4316289"/>
            <a:ext cx="3335867" cy="928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latin typeface="+mn-ea"/>
                <a:sym typeface="Arial" panose="020B0604020202020204" pitchFamily="34" charset="0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CD3A96D-7444-A663-0318-6D355B0F5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5" y="283028"/>
            <a:ext cx="11489871" cy="796018"/>
          </a:xfrm>
        </p:spPr>
        <p:txBody>
          <a:bodyPr>
            <a:normAutofit/>
          </a:bodyPr>
          <a:lstStyle/>
          <a:p>
            <a:r>
              <a:rPr lang="zh-CN" altLang="en-US" dirty="0"/>
              <a:t>台区低电压“十宗罪”</a:t>
            </a:r>
          </a:p>
        </p:txBody>
      </p:sp>
    </p:spTree>
    <p:extLst>
      <p:ext uri="{BB962C8B-B14F-4D97-AF65-F5344CB8AC3E}">
        <p14:creationId xmlns:p14="http://schemas.microsoft.com/office/powerpoint/2010/main" val="38129850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174068;#133265;#379505;#10813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505;#379505;#174068;#172392;"/>
</p:tagLst>
</file>

<file path=ppt/theme/theme1.xml><?xml version="1.0" encoding="utf-8"?>
<a:theme xmlns:a="http://schemas.openxmlformats.org/drawingml/2006/main" name="艾迪鹅">
  <a:themeElements>
    <a:clrScheme name="电网">
      <a:dk1>
        <a:srgbClr val="000000"/>
      </a:dk1>
      <a:lt1>
        <a:srgbClr val="FFFFFF"/>
      </a:lt1>
      <a:dk2>
        <a:srgbClr val="233340"/>
      </a:dk2>
      <a:lt2>
        <a:srgbClr val="F0F0F0"/>
      </a:lt2>
      <a:accent1>
        <a:srgbClr val="007572"/>
      </a:accent1>
      <a:accent2>
        <a:srgbClr val="049373"/>
      </a:accent2>
      <a:accent3>
        <a:srgbClr val="64BF9C"/>
      </a:accent3>
      <a:accent4>
        <a:srgbClr val="C20116"/>
      </a:accent4>
      <a:accent5>
        <a:srgbClr val="FC9703"/>
      </a:accent5>
      <a:accent6>
        <a:srgbClr val="847C78"/>
      </a:accent6>
      <a:hlink>
        <a:srgbClr val="035249"/>
      </a:hlink>
      <a:folHlink>
        <a:srgbClr val="BFBFBF"/>
      </a:folHlink>
    </a:clrScheme>
    <a:fontScheme name="电力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1641</Words>
  <Application>Microsoft Office PowerPoint</Application>
  <PresentationFormat>宽屏</PresentationFormat>
  <Paragraphs>166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微软雅黑</vt:lpstr>
      <vt:lpstr>Arial</vt:lpstr>
      <vt:lpstr>艾迪鹅</vt:lpstr>
      <vt:lpstr>低电压台区原因 分析及解决措施</vt:lpstr>
      <vt:lpstr>PowerPoint 演示文稿</vt:lpstr>
      <vt:lpstr>台区 低电压概述</vt:lpstr>
      <vt:lpstr>台区低电压概述</vt:lpstr>
      <vt:lpstr>台区低电压概述</vt:lpstr>
      <vt:lpstr>台区低电压概述</vt:lpstr>
      <vt:lpstr>台区低电压概述</vt:lpstr>
      <vt:lpstr>台区低电压“十宗罪”</vt:lpstr>
      <vt:lpstr>台区低电压“十宗罪”</vt:lpstr>
      <vt:lpstr>台区低电压“十宗罪”</vt:lpstr>
      <vt:lpstr>台区低电压“十宗罪”</vt:lpstr>
      <vt:lpstr>台区低电压“十宗罪”</vt:lpstr>
      <vt:lpstr>台区低电压“十宗罪”</vt:lpstr>
      <vt:lpstr>台区低电压原因分析</vt:lpstr>
      <vt:lpstr>台区低电压原因分析</vt:lpstr>
      <vt:lpstr>台区低电压原因分析</vt:lpstr>
      <vt:lpstr>台区低电压原因分析</vt:lpstr>
      <vt:lpstr>台区低电压解决措施</vt:lpstr>
      <vt:lpstr>台区低电压解决措施</vt:lpstr>
      <vt:lpstr>台区低电压解决措施</vt:lpstr>
      <vt:lpstr>台区低电压解决措施</vt:lpstr>
      <vt:lpstr>感谢您的观看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绿色电力技能竞赛ppt模板</dc:title>
  <dc:creator>艾迪鹅</dc:creator>
  <cp:keywords>电力PPT模板合集</cp:keywords>
  <dc:description>www.51pptmoban.com</dc:description>
  <cp:lastModifiedBy>Win user</cp:lastModifiedBy>
  <cp:revision>160</cp:revision>
  <dcterms:created xsi:type="dcterms:W3CDTF">2018-09-13T10:04:34Z</dcterms:created>
  <dcterms:modified xsi:type="dcterms:W3CDTF">2022-11-17T13:15:42Z</dcterms:modified>
</cp:coreProperties>
</file>