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1" r:id="rId2"/>
    <p:sldId id="376" r:id="rId3"/>
    <p:sldId id="377" r:id="rId4"/>
    <p:sldId id="397" r:id="rId5"/>
    <p:sldId id="386" r:id="rId6"/>
    <p:sldId id="387" r:id="rId7"/>
    <p:sldId id="388" r:id="rId8"/>
    <p:sldId id="398" r:id="rId9"/>
    <p:sldId id="392" r:id="rId10"/>
    <p:sldId id="393" r:id="rId11"/>
    <p:sldId id="395" r:id="rId12"/>
    <p:sldId id="396" r:id="rId13"/>
    <p:sldId id="399" r:id="rId14"/>
    <p:sldId id="400" r:id="rId15"/>
  </p:sldIdLst>
  <p:sldSz cx="28800425" cy="92154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17" userDrawn="1">
          <p15:clr>
            <a:srgbClr val="A4A3A4"/>
          </p15:clr>
        </p15:guide>
        <p15:guide id="2" pos="1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0C8D"/>
    <a:srgbClr val="37CBFF"/>
    <a:srgbClr val="37FFB3"/>
    <a:srgbClr val="C91FF7"/>
    <a:srgbClr val="009FD8"/>
    <a:srgbClr val="00011D"/>
    <a:srgbClr val="D759F9"/>
    <a:srgbClr val="D03EF8"/>
    <a:srgbClr val="B9BCDA"/>
    <a:srgbClr val="DBD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33BA34-C105-4FDF-86DE-B8269E7A2627}" v="545" dt="2022-06-30T13:18:11.4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75" autoAdjust="0"/>
    <p:restoredTop sz="95633" autoAdjust="0"/>
  </p:normalViewPr>
  <p:slideViewPr>
    <p:cSldViewPr snapToGrid="0" showGuides="1">
      <p:cViewPr>
        <p:scale>
          <a:sx n="66" d="100"/>
          <a:sy n="66" d="100"/>
        </p:scale>
        <p:origin x="48" y="1890"/>
      </p:cViewPr>
      <p:guideLst>
        <p:guide orient="horz" pos="2517"/>
        <p:guide pos="13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8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5183326900811"/>
          <c:y val="2.9934506214570625E-2"/>
          <c:w val="0.69293927044288461"/>
          <c:h val="0.940130987570858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rgbClr val="0DF9FF">
                    <a:alpha val="45000"/>
                  </a:srgbClr>
                </a:gs>
                <a:gs pos="0">
                  <a:srgbClr val="0DF9FF">
                    <a:alpha val="99000"/>
                  </a:srgbClr>
                </a:gs>
              </a:gsLst>
              <a:lin ang="108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5385111871384431E-3"/>
                  <c:y val="2.72153302384582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DC9-4F69-AC68-B1DDFADDAB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游戏领域</c:v>
                </c:pt>
                <c:pt idx="1">
                  <c:v>影视领域</c:v>
                </c:pt>
                <c:pt idx="2">
                  <c:v>综艺领域</c:v>
                </c:pt>
                <c:pt idx="3">
                  <c:v>文化领域</c:v>
                </c:pt>
                <c:pt idx="4">
                  <c:v>其它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0.628</c:v>
                </c:pt>
                <c:pt idx="1">
                  <c:v>0.54100000000000004</c:v>
                </c:pt>
                <c:pt idx="2" formatCode="0%">
                  <c:v>0.5</c:v>
                </c:pt>
                <c:pt idx="3">
                  <c:v>0.30599999999999999</c:v>
                </c:pt>
                <c:pt idx="4">
                  <c:v>1.6E-2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C9-4F69-AC68-B1DDFADDAB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axId val="490703103"/>
        <c:axId val="490706431"/>
      </c:barChart>
      <c:catAx>
        <c:axId val="490703103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DFFC5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0706431"/>
        <c:crosses val="autoZero"/>
        <c:auto val="1"/>
        <c:lblAlgn val="ctr"/>
        <c:lblOffset val="100"/>
        <c:noMultiLvlLbl val="0"/>
      </c:catAx>
      <c:valAx>
        <c:axId val="490706431"/>
        <c:scaling>
          <c:orientation val="minMax"/>
        </c:scaling>
        <c:delete val="1"/>
        <c:axPos val="t"/>
        <c:numFmt formatCode="0.00%" sourceLinked="1"/>
        <c:majorTickMark val="out"/>
        <c:minorTickMark val="none"/>
        <c:tickLblPos val="nextTo"/>
        <c:crossAx val="4907031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10600030101010101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10600030101010101" charset="-122"/>
              </a:defRPr>
            </a:lvl1pPr>
          </a:lstStyle>
          <a:p>
            <a:fld id="{E7992530-71FD-46C3-A1E8-0977459A1906}" type="datetimeFigureOut">
              <a:rPr lang="en-US" smtClean="0"/>
              <a:pPr/>
              <a:t>11/17/2022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392238" y="1143000"/>
            <a:ext cx="96424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10600030101010101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10600030101010101" charset="-122"/>
              </a:defRPr>
            </a:lvl1pPr>
          </a:lstStyle>
          <a:p>
            <a:fld id="{A9FE4E5F-3075-4CEC-A4DF-DA2385BDB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925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4685" rtl="0" eaLnBrk="1" latinLnBrk="0" hangingPunct="1">
      <a:defRPr sz="2395" kern="1200">
        <a:solidFill>
          <a:schemeClr val="tx1"/>
        </a:solidFill>
        <a:latin typeface="思源黑体 CN Medium" panose="02010600030101010101" charset="-122"/>
        <a:ea typeface="+mn-ea"/>
        <a:cs typeface="+mn-cs"/>
      </a:defRPr>
    </a:lvl1pPr>
    <a:lvl2pPr marL="912343" algn="l" defTabSz="1824685" rtl="0" eaLnBrk="1" latinLnBrk="0" hangingPunct="1">
      <a:defRPr sz="2395" kern="1200">
        <a:solidFill>
          <a:schemeClr val="tx1"/>
        </a:solidFill>
        <a:latin typeface="思源黑体 CN Medium" panose="02010600030101010101" charset="-122"/>
        <a:ea typeface="+mn-ea"/>
        <a:cs typeface="+mn-cs"/>
      </a:defRPr>
    </a:lvl2pPr>
    <a:lvl3pPr marL="1824685" algn="l" defTabSz="1824685" rtl="0" eaLnBrk="1" latinLnBrk="0" hangingPunct="1">
      <a:defRPr sz="2395" kern="1200">
        <a:solidFill>
          <a:schemeClr val="tx1"/>
        </a:solidFill>
        <a:latin typeface="思源黑体 CN Medium" panose="02010600030101010101" charset="-122"/>
        <a:ea typeface="+mn-ea"/>
        <a:cs typeface="+mn-cs"/>
      </a:defRPr>
    </a:lvl3pPr>
    <a:lvl4pPr marL="2737028" algn="l" defTabSz="1824685" rtl="0" eaLnBrk="1" latinLnBrk="0" hangingPunct="1">
      <a:defRPr sz="2395" kern="1200">
        <a:solidFill>
          <a:schemeClr val="tx1"/>
        </a:solidFill>
        <a:latin typeface="思源黑体 CN Medium" panose="02010600030101010101" charset="-122"/>
        <a:ea typeface="+mn-ea"/>
        <a:cs typeface="+mn-cs"/>
      </a:defRPr>
    </a:lvl4pPr>
    <a:lvl5pPr marL="3649370" algn="l" defTabSz="1824685" rtl="0" eaLnBrk="1" latinLnBrk="0" hangingPunct="1">
      <a:defRPr sz="2395" kern="1200">
        <a:solidFill>
          <a:schemeClr val="tx1"/>
        </a:solidFill>
        <a:latin typeface="思源黑体 CN Medium" panose="02010600030101010101" charset="-122"/>
        <a:ea typeface="+mn-ea"/>
        <a:cs typeface="+mn-cs"/>
      </a:defRPr>
    </a:lvl5pPr>
    <a:lvl6pPr marL="4561713" algn="l" defTabSz="1824685" rtl="0" eaLnBrk="1" latinLnBrk="0" hangingPunct="1">
      <a:defRPr sz="2395" kern="1200">
        <a:solidFill>
          <a:schemeClr val="tx1"/>
        </a:solidFill>
        <a:latin typeface="+mn-lt"/>
        <a:ea typeface="+mn-ea"/>
        <a:cs typeface="+mn-cs"/>
      </a:defRPr>
    </a:lvl6pPr>
    <a:lvl7pPr marL="5474056" algn="l" defTabSz="1824685" rtl="0" eaLnBrk="1" latinLnBrk="0" hangingPunct="1">
      <a:defRPr sz="2395" kern="1200">
        <a:solidFill>
          <a:schemeClr val="tx1"/>
        </a:solidFill>
        <a:latin typeface="+mn-lt"/>
        <a:ea typeface="+mn-ea"/>
        <a:cs typeface="+mn-cs"/>
      </a:defRPr>
    </a:lvl7pPr>
    <a:lvl8pPr marL="6386398" algn="l" defTabSz="1824685" rtl="0" eaLnBrk="1" latinLnBrk="0" hangingPunct="1">
      <a:defRPr sz="2395" kern="1200">
        <a:solidFill>
          <a:schemeClr val="tx1"/>
        </a:solidFill>
        <a:latin typeface="+mn-lt"/>
        <a:ea typeface="+mn-ea"/>
        <a:cs typeface="+mn-cs"/>
      </a:defRPr>
    </a:lvl8pPr>
    <a:lvl9pPr marL="7298741" algn="l" defTabSz="1824685" rtl="0" eaLnBrk="1" latinLnBrk="0" hangingPunct="1">
      <a:defRPr sz="239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46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158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33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335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187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026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893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527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688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735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316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404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721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E5F-3075-4CEC-A4DF-DA2385BDBB2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564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A64D-B3E8-40E8-8863-4ED9AF7B24B9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F043-ADC2-48B8-819D-002C6440A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051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11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902" userDrawn="1">
          <p15:clr>
            <a:srgbClr val="FBAE40"/>
          </p15:clr>
        </p15:guide>
        <p15:guide id="2" pos="907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490638"/>
            <a:ext cx="24840367" cy="1781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2453184"/>
            <a:ext cx="24840367" cy="5847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8541346"/>
            <a:ext cx="6480096" cy="490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13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</a:defRPr>
            </a:lvl1pPr>
          </a:lstStyle>
          <a:p>
            <a:fld id="{980EA64D-B3E8-40E8-8863-4ED9AF7B24B9}" type="datetimeFigureOut">
              <a:rPr lang="en-US" smtClean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8541346"/>
            <a:ext cx="9720143" cy="490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13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8541346"/>
            <a:ext cx="6480096" cy="490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13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</a:defRPr>
            </a:lvl1pPr>
          </a:lstStyle>
          <a:p>
            <a:fld id="{81B7F043-ADC2-48B8-819D-002C6440A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18C61931-0BC5-A852-2ACE-0C6BE0FDE571}"/>
              </a:ext>
            </a:extLst>
          </p:cNvPr>
          <p:cNvSpPr/>
          <p:nvPr userDrawn="1"/>
        </p:nvSpPr>
        <p:spPr>
          <a:xfrm>
            <a:off x="14082713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B7D4922B-70CC-24D7-A810-42AC31BDE605}"/>
              </a:ext>
            </a:extLst>
          </p:cNvPr>
          <p:cNvSpPr/>
          <p:nvPr userDrawn="1"/>
        </p:nvSpPr>
        <p:spPr>
          <a:xfrm>
            <a:off x="14082713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62852479-376B-24EE-EE52-C09CA07524D8}"/>
              </a:ext>
            </a:extLst>
          </p:cNvPr>
          <p:cNvSpPr/>
          <p:nvPr userDrawn="1"/>
        </p:nvSpPr>
        <p:spPr>
          <a:xfrm>
            <a:off x="14082713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5EB7EFC4-AADF-F580-6D1F-001D39BBE5BA}"/>
              </a:ext>
            </a:extLst>
          </p:cNvPr>
          <p:cNvSpPr/>
          <p:nvPr userDrawn="1"/>
        </p:nvSpPr>
        <p:spPr>
          <a:xfrm>
            <a:off x="14082713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1" name="页面-上">
            <a:extLst>
              <a:ext uri="{FF2B5EF4-FFF2-40B4-BE49-F238E27FC236}">
                <a16:creationId xmlns:a16="http://schemas.microsoft.com/office/drawing/2014/main" id="{E282A6AB-6905-568E-4844-CF8FF6A4BAAD}"/>
              </a:ext>
            </a:extLst>
          </p:cNvPr>
          <p:cNvSpPr/>
          <p:nvPr userDrawn="1"/>
        </p:nvSpPr>
        <p:spPr>
          <a:xfrm>
            <a:off x="14082713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" name="页面-下">
            <a:extLst>
              <a:ext uri="{FF2B5EF4-FFF2-40B4-BE49-F238E27FC236}">
                <a16:creationId xmlns:a16="http://schemas.microsoft.com/office/drawing/2014/main" id="{3B29C9C7-E988-7BD1-E36C-777E9B5AF772}"/>
              </a:ext>
            </a:extLst>
          </p:cNvPr>
          <p:cNvSpPr/>
          <p:nvPr userDrawn="1"/>
        </p:nvSpPr>
        <p:spPr>
          <a:xfrm>
            <a:off x="14082713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90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</p:sldLayoutIdLst>
  <p:txStyles>
    <p:titleStyle>
      <a:lvl1pPr algn="l" defTabSz="1228771" rtl="0" eaLnBrk="1" latinLnBrk="0" hangingPunct="1">
        <a:lnSpc>
          <a:spcPct val="90000"/>
        </a:lnSpc>
        <a:spcBef>
          <a:spcPct val="0"/>
        </a:spcBef>
        <a:buNone/>
        <a:defRPr sz="59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7193" indent="-307193" algn="l" defTabSz="1228771" rtl="0" eaLnBrk="1" latinLnBrk="0" hangingPunct="1">
        <a:lnSpc>
          <a:spcPct val="90000"/>
        </a:lnSpc>
        <a:spcBef>
          <a:spcPts val="1344"/>
        </a:spcBef>
        <a:buFont typeface="Arial" panose="020B0604020202020204" pitchFamily="34" charset="0"/>
        <a:buChar char="•"/>
        <a:defRPr sz="3763" kern="1200">
          <a:solidFill>
            <a:schemeClr val="tx1"/>
          </a:solidFill>
          <a:latin typeface="思源黑体 CN Normal" panose="020B0400000000000000" pitchFamily="34" charset="-122"/>
          <a:ea typeface="+mn-ea"/>
          <a:cs typeface="+mn-cs"/>
        </a:defRPr>
      </a:lvl1pPr>
      <a:lvl2pPr marL="921578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思源黑体 CN Normal" panose="020B0400000000000000" pitchFamily="34" charset="-122"/>
          <a:ea typeface="+mn-ea"/>
          <a:cs typeface="+mn-cs"/>
        </a:defRPr>
      </a:lvl2pPr>
      <a:lvl3pPr marL="1535963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688" kern="1200">
          <a:solidFill>
            <a:schemeClr val="tx1"/>
          </a:solidFill>
          <a:latin typeface="思源黑体 CN Normal" panose="020B0400000000000000" pitchFamily="34" charset="-122"/>
          <a:ea typeface="+mn-ea"/>
          <a:cs typeface="+mn-cs"/>
        </a:defRPr>
      </a:lvl3pPr>
      <a:lvl4pPr marL="2150349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思源黑体 CN Normal" panose="020B0400000000000000" pitchFamily="34" charset="-122"/>
          <a:ea typeface="+mn-ea"/>
          <a:cs typeface="+mn-cs"/>
        </a:defRPr>
      </a:lvl4pPr>
      <a:lvl5pPr marL="2764734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思源黑体 CN Normal" panose="020B0400000000000000" pitchFamily="34" charset="-122"/>
          <a:ea typeface="+mn-ea"/>
          <a:cs typeface="+mn-cs"/>
        </a:defRPr>
      </a:lvl5pPr>
      <a:lvl6pPr marL="3379119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6pPr>
      <a:lvl7pPr marL="3993505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7pPr>
      <a:lvl8pPr marL="4607890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8pPr>
      <a:lvl9pPr marL="5222276" indent="-307193" algn="l" defTabSz="1228771" rtl="0" eaLnBrk="1" latinLnBrk="0" hangingPunct="1">
        <a:lnSpc>
          <a:spcPct val="90000"/>
        </a:lnSpc>
        <a:spcBef>
          <a:spcPts val="672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1pPr>
      <a:lvl2pPr marL="614385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2pPr>
      <a:lvl3pPr marL="1228771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3pPr>
      <a:lvl4pPr marL="1843156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4pPr>
      <a:lvl5pPr marL="2457541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5pPr>
      <a:lvl6pPr marL="3071927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6pPr>
      <a:lvl7pPr marL="3686312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7pPr>
      <a:lvl8pPr marL="4300698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8pPr>
      <a:lvl9pPr marL="4915083" algn="l" defTabSz="1228771" rtl="0" eaLnBrk="1" latinLnBrk="0" hangingPunct="1">
        <a:defRPr sz="24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902" userDrawn="1">
          <p15:clr>
            <a:srgbClr val="F26B43"/>
          </p15:clr>
        </p15:guide>
        <p15:guide id="2" pos="9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microsoft.com/office/2007/relationships/hdphoto" Target="../media/hdphoto2.wdp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背景图案&#10;&#10;描述已自动生成">
            <a:extLst>
              <a:ext uri="{FF2B5EF4-FFF2-40B4-BE49-F238E27FC236}">
                <a16:creationId xmlns:a16="http://schemas.microsoft.com/office/drawing/2014/main" id="{8F27EFA3-24B0-4596-B4AB-653B0280FA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2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" y="0"/>
            <a:ext cx="28800420" cy="9215438"/>
          </a:xfrm>
          <a:custGeom>
            <a:avLst/>
            <a:gdLst>
              <a:gd name="connsiteX0" fmla="*/ 0 w 28800420"/>
              <a:gd name="connsiteY0" fmla="*/ 0 h 9215438"/>
              <a:gd name="connsiteX1" fmla="*/ 28800420 w 28800420"/>
              <a:gd name="connsiteY1" fmla="*/ 0 h 9215438"/>
              <a:gd name="connsiteX2" fmla="*/ 28800420 w 28800420"/>
              <a:gd name="connsiteY2" fmla="*/ 9215438 h 9215438"/>
              <a:gd name="connsiteX3" fmla="*/ 0 w 28800420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0" h="9215438">
                <a:moveTo>
                  <a:pt x="0" y="0"/>
                </a:moveTo>
                <a:lnTo>
                  <a:pt x="28800420" y="0"/>
                </a:lnTo>
                <a:lnTo>
                  <a:pt x="28800420" y="9215438"/>
                </a:lnTo>
                <a:lnTo>
                  <a:pt x="0" y="9215438"/>
                </a:lnTo>
                <a:close/>
              </a:path>
            </a:pathLst>
          </a:custGeom>
          <a:solidFill>
            <a:schemeClr val="accent1"/>
          </a:solidFill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EA9BA70D-BA3D-448E-80AC-CF98A4B25F9F}"/>
              </a:ext>
            </a:extLst>
          </p:cNvPr>
          <p:cNvSpPr/>
          <p:nvPr/>
        </p:nvSpPr>
        <p:spPr>
          <a:xfrm>
            <a:off x="10957409" y="1476859"/>
            <a:ext cx="6263308" cy="6263308"/>
          </a:xfrm>
          <a:prstGeom prst="ellipse">
            <a:avLst/>
          </a:prstGeom>
          <a:gradFill flip="none" rotWithShape="1">
            <a:gsLst>
              <a:gs pos="100000">
                <a:srgbClr val="37FFB3"/>
              </a:gs>
              <a:gs pos="57000">
                <a:srgbClr val="2AAEE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804448-A494-AB53-17D8-FD4A0748D067}"/>
              </a:ext>
            </a:extLst>
          </p:cNvPr>
          <p:cNvGrpSpPr/>
          <p:nvPr/>
        </p:nvGrpSpPr>
        <p:grpSpPr>
          <a:xfrm flipV="1">
            <a:off x="20382169" y="2173019"/>
            <a:ext cx="1413240" cy="2528287"/>
            <a:chOff x="23165881" y="2733675"/>
            <a:chExt cx="2212029" cy="1203104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65FC1F9-7D64-2AD7-4DFD-8CF001227E86}"/>
                </a:ext>
              </a:extLst>
            </p:cNvPr>
            <p:cNvCxnSpPr/>
            <p:nvPr/>
          </p:nvCxnSpPr>
          <p:spPr>
            <a:xfrm>
              <a:off x="24177760" y="2733675"/>
              <a:ext cx="1200150" cy="0"/>
            </a:xfrm>
            <a:prstGeom prst="line">
              <a:avLst/>
            </a:prstGeom>
            <a:ln w="47625" cap="rnd">
              <a:solidFill>
                <a:srgbClr val="14A3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1560AE7-63FA-5CCF-F1B8-AB93C98A169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4777835" y="3333750"/>
              <a:ext cx="1200150" cy="0"/>
            </a:xfrm>
            <a:prstGeom prst="line">
              <a:avLst/>
            </a:prstGeom>
            <a:ln w="47625" cap="rnd">
              <a:solidFill>
                <a:srgbClr val="14A3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FB5DDD1-E07F-56A8-9902-57119FF3C1F1}"/>
                </a:ext>
              </a:extLst>
            </p:cNvPr>
            <p:cNvCxnSpPr>
              <a:cxnSpLocks/>
            </p:cNvCxnSpPr>
            <p:nvPr/>
          </p:nvCxnSpPr>
          <p:spPr>
            <a:xfrm>
              <a:off x="23165881" y="3936779"/>
              <a:ext cx="2212029" cy="0"/>
            </a:xfrm>
            <a:prstGeom prst="line">
              <a:avLst/>
            </a:prstGeom>
            <a:ln w="47625" cap="rnd">
              <a:solidFill>
                <a:srgbClr val="14A3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577AE5-807F-31A0-C05D-C631BA0F1B9E}"/>
              </a:ext>
            </a:extLst>
          </p:cNvPr>
          <p:cNvGrpSpPr/>
          <p:nvPr/>
        </p:nvGrpSpPr>
        <p:grpSpPr>
          <a:xfrm rot="16200000" flipH="1">
            <a:off x="6634933" y="3759495"/>
            <a:ext cx="586543" cy="586543"/>
            <a:chOff x="24177760" y="2733675"/>
            <a:chExt cx="1200150" cy="12001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9D44BA7-D2AB-F22D-D143-C2D7528CCE30}"/>
                </a:ext>
              </a:extLst>
            </p:cNvPr>
            <p:cNvCxnSpPr/>
            <p:nvPr/>
          </p:nvCxnSpPr>
          <p:spPr>
            <a:xfrm>
              <a:off x="24177760" y="2733675"/>
              <a:ext cx="1200150" cy="0"/>
            </a:xfrm>
            <a:prstGeom prst="line">
              <a:avLst/>
            </a:prstGeom>
            <a:ln w="47625" cap="rnd">
              <a:solidFill>
                <a:srgbClr val="14A3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D8C6B68-39B2-DADE-C094-5C3B1B69867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4777835" y="3333750"/>
              <a:ext cx="1200150" cy="0"/>
            </a:xfrm>
            <a:prstGeom prst="line">
              <a:avLst/>
            </a:prstGeom>
            <a:ln w="47625" cap="rnd">
              <a:solidFill>
                <a:srgbClr val="14A3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DA2D1A5-BE70-8735-2FFC-6592D30357F9}"/>
              </a:ext>
            </a:extLst>
          </p:cNvPr>
          <p:cNvSpPr txBox="1"/>
          <p:nvPr/>
        </p:nvSpPr>
        <p:spPr>
          <a:xfrm>
            <a:off x="9709591" y="4782403"/>
            <a:ext cx="84641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4800">
                <a:solidFill>
                  <a:schemeClr val="bg1"/>
                </a:solidFill>
                <a:effectLst>
                  <a:reflection blurRad="6350" stA="19000" endPos="22000" dist="127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5400" dirty="0"/>
              <a:t>虚拟形象</a:t>
            </a:r>
            <a:r>
              <a:rPr lang="en-US" altLang="zh-CN" sz="5400" dirty="0"/>
              <a:t>IP</a:t>
            </a:r>
            <a:r>
              <a:rPr lang="zh-CN" altLang="en-US" sz="5400" dirty="0"/>
              <a:t>传播与策划方案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49DBE92-4E2E-31AB-22EA-BE88C884F0F8}"/>
              </a:ext>
            </a:extLst>
          </p:cNvPr>
          <p:cNvSpPr/>
          <p:nvPr/>
        </p:nvSpPr>
        <p:spPr>
          <a:xfrm flipH="1">
            <a:off x="14152819" y="2483990"/>
            <a:ext cx="8012672" cy="1862048"/>
          </a:xfrm>
          <a:prstGeom prst="rect">
            <a:avLst/>
          </a:prstGeom>
          <a:gradFill>
            <a:gsLst>
              <a:gs pos="0">
                <a:srgbClr val="0070C0">
                  <a:alpha val="4000"/>
                </a:srgbClr>
              </a:gs>
              <a:gs pos="100000">
                <a:srgbClr val="05CBE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1CE13BC-80B9-4CE8-BF83-3229F3F33745}"/>
              </a:ext>
            </a:extLst>
          </p:cNvPr>
          <p:cNvSpPr txBox="1"/>
          <p:nvPr/>
        </p:nvSpPr>
        <p:spPr>
          <a:xfrm>
            <a:off x="16466537" y="2664921"/>
            <a:ext cx="5109091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抢先爆发</a:t>
            </a:r>
            <a:endParaRPr lang="en-US" dirty="0">
              <a:effectLst>
                <a:outerShdw blurRad="50800" dist="50800" dir="2700000" algn="tl" rotWithShape="0">
                  <a:prstClr val="black">
                    <a:alpha val="2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9612EE3-48CA-4FC5-B509-C43A0547FAB6}"/>
              </a:ext>
            </a:extLst>
          </p:cNvPr>
          <p:cNvSpPr txBox="1"/>
          <p:nvPr/>
        </p:nvSpPr>
        <p:spPr>
          <a:xfrm>
            <a:off x="6854713" y="2548884"/>
            <a:ext cx="9033242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gradFill>
                  <a:gsLst>
                    <a:gs pos="0">
                      <a:srgbClr val="37FFB3"/>
                    </a:gs>
                    <a:gs pos="100000">
                      <a:srgbClr val="05CBEF"/>
                    </a:gs>
                  </a:gsLst>
                  <a:lin ang="108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未来数字时代</a:t>
            </a:r>
          </a:p>
        </p:txBody>
      </p:sp>
    </p:spTree>
    <p:extLst>
      <p:ext uri="{BB962C8B-B14F-4D97-AF65-F5344CB8AC3E}">
        <p14:creationId xmlns:p14="http://schemas.microsoft.com/office/powerpoint/2010/main" val="378064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9AACF2D1-8BB5-41BA-94A6-4571078BED6E}"/>
              </a:ext>
            </a:extLst>
          </p:cNvPr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4B195B1B-9193-4E6C-D9D8-B2670E44B2C0}"/>
              </a:ext>
            </a:extLst>
          </p:cNvPr>
          <p:cNvGrpSpPr/>
          <p:nvPr/>
        </p:nvGrpSpPr>
        <p:grpSpPr>
          <a:xfrm>
            <a:off x="11126695" y="1697829"/>
            <a:ext cx="6547034" cy="6547034"/>
            <a:chOff x="10419794" y="1697829"/>
            <a:chExt cx="6547034" cy="654703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9BB6A3A-BF83-4CCF-88AA-2DA33C6A3197}"/>
                </a:ext>
              </a:extLst>
            </p:cNvPr>
            <p:cNvSpPr/>
            <p:nvPr/>
          </p:nvSpPr>
          <p:spPr>
            <a:xfrm>
              <a:off x="10419794" y="1697829"/>
              <a:ext cx="6547034" cy="6547034"/>
            </a:xfrm>
            <a:prstGeom prst="ellipse">
              <a:avLst/>
            </a:prstGeom>
            <a:gradFill flip="none" rotWithShape="1">
              <a:gsLst>
                <a:gs pos="45000">
                  <a:srgbClr val="00B0F0">
                    <a:alpha val="0"/>
                  </a:srgbClr>
                </a:gs>
                <a:gs pos="100000">
                  <a:srgbClr val="00B0F0">
                    <a:alpha val="6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520700">
                <a:schemeClr val="accent5">
                  <a:satMod val="175000"/>
                  <a:alpha val="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0930897-DAD6-387D-291D-FB6FBE881153}"/>
                </a:ext>
              </a:extLst>
            </p:cNvPr>
            <p:cNvSpPr txBox="1"/>
            <p:nvPr/>
          </p:nvSpPr>
          <p:spPr>
            <a:xfrm>
              <a:off x="12012876" y="3330677"/>
              <a:ext cx="3005951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charset="0"/>
                </a:rPr>
                <a:t>单日销售量</a:t>
              </a:r>
              <a:endParaRPr lang="en-US" altLang="zh-CN" sz="44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charset="0"/>
              </a:endParaRPr>
            </a:p>
          </p:txBody>
        </p:sp>
        <p:sp>
          <p:nvSpPr>
            <p:cNvPr id="11" name="矩形 10" descr="無用PPT原创模板，未经授权禁止商用&#10;关注公众号【無用PPT】获取更多模板&#10;联系微信：wuyppt">
              <a:extLst>
                <a:ext uri="{FF2B5EF4-FFF2-40B4-BE49-F238E27FC236}">
                  <a16:creationId xmlns:a16="http://schemas.microsoft.com/office/drawing/2014/main" id="{BE340039-3A0D-E4B4-976F-DDD4B862F680}"/>
                </a:ext>
              </a:extLst>
            </p:cNvPr>
            <p:cNvSpPr/>
            <p:nvPr/>
          </p:nvSpPr>
          <p:spPr>
            <a:xfrm>
              <a:off x="12003419" y="4211736"/>
              <a:ext cx="3024866" cy="212365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37CBFF"/>
                  </a:solidFill>
                  <a:effectLst>
                    <a:glow rad="165100">
                      <a:srgbClr val="37CBFF">
                        <a:alpha val="10000"/>
                      </a:srgbClr>
                    </a:glow>
                  </a:effectLst>
                  <a:latin typeface="思源黑体 CN Medium" panose="02010600030101010101" charset="-122"/>
                  <a:ea typeface="思源黑体 CN Heavy" panose="020B0A00000000000000" pitchFamily="34" charset="-122"/>
                  <a:cs typeface="Open Sans" charset="0"/>
                </a:rPr>
                <a:t>100</a:t>
              </a:r>
            </a:p>
          </p:txBody>
        </p:sp>
        <p:sp>
          <p:nvSpPr>
            <p:cNvPr id="12" name="矩形 11" descr="無用PPT原创模板，未经授权禁止商用&#10;关注公众号【無用PPT】获取更多模板&#10;联系微信：wuyppt">
              <a:extLst>
                <a:ext uri="{FF2B5EF4-FFF2-40B4-BE49-F238E27FC236}">
                  <a16:creationId xmlns:a16="http://schemas.microsoft.com/office/drawing/2014/main" id="{2F833CA4-FF68-A036-6A87-5653BB29F094}"/>
                </a:ext>
              </a:extLst>
            </p:cNvPr>
            <p:cNvSpPr/>
            <p:nvPr/>
          </p:nvSpPr>
          <p:spPr>
            <a:xfrm>
              <a:off x="15299020" y="4933897"/>
              <a:ext cx="782265" cy="11079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37CBFF"/>
                  </a:solidFill>
                  <a:effectLst>
                    <a:glow rad="165100">
                      <a:srgbClr val="37CBFF">
                        <a:alpha val="10000"/>
                      </a:srgbClr>
                    </a:glow>
                  </a:effectLst>
                  <a:latin typeface="思源黑体 CN Medium" panose="02010600030101010101" charset="-122"/>
                  <a:ea typeface="思源黑体 CN Heavy" panose="020B0A00000000000000" pitchFamily="34" charset="-122"/>
                  <a:cs typeface="Open Sans" charset="0"/>
                </a:rPr>
                <a:t>w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AD09117-05D7-C3EB-F147-8732F03FA92D}"/>
                </a:ext>
              </a:extLst>
            </p:cNvPr>
            <p:cNvSpPr txBox="1"/>
            <p:nvPr/>
          </p:nvSpPr>
          <p:spPr>
            <a:xfrm>
              <a:off x="15127167" y="3894611"/>
              <a:ext cx="525785" cy="11079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7200" dirty="0">
                  <a:solidFill>
                    <a:schemeClr val="bg1"/>
                  </a:solidFill>
                  <a:latin typeface="思源黑体 CN Medium" panose="02010600030101010101" charset="-122"/>
                </a:rPr>
                <a:t>+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B1A3717-9EE5-07A6-407F-5E32EDE31E62}"/>
              </a:ext>
            </a:extLst>
          </p:cNvPr>
          <p:cNvGrpSpPr/>
          <p:nvPr/>
        </p:nvGrpSpPr>
        <p:grpSpPr>
          <a:xfrm>
            <a:off x="5395878" y="3007236"/>
            <a:ext cx="3928220" cy="3928220"/>
            <a:chOff x="11729201" y="3007236"/>
            <a:chExt cx="3928220" cy="392822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82565DE-E285-A1A9-34CE-86BFB8D311A2}"/>
                </a:ext>
              </a:extLst>
            </p:cNvPr>
            <p:cNvSpPr/>
            <p:nvPr/>
          </p:nvSpPr>
          <p:spPr>
            <a:xfrm>
              <a:off x="11729201" y="3007236"/>
              <a:ext cx="3928220" cy="3928220"/>
            </a:xfrm>
            <a:prstGeom prst="ellipse">
              <a:avLst/>
            </a:prstGeom>
            <a:gradFill flip="none" rotWithShape="1">
              <a:gsLst>
                <a:gs pos="54000">
                  <a:srgbClr val="D03EF8">
                    <a:alpha val="0"/>
                  </a:srgbClr>
                </a:gs>
                <a:gs pos="100000">
                  <a:srgbClr val="D03EF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312420">
                <a:schemeClr val="accent5">
                  <a:satMod val="175000"/>
                  <a:alpha val="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en-US" sz="108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142E57F-58A2-FD9A-B2F5-6399AFE5D69B}"/>
                </a:ext>
              </a:extLst>
            </p:cNvPr>
            <p:cNvSpPr txBox="1"/>
            <p:nvPr/>
          </p:nvSpPr>
          <p:spPr>
            <a:xfrm>
              <a:off x="12685852" y="3986944"/>
              <a:ext cx="1801968" cy="461665"/>
            </a:xfrm>
            <a:prstGeom prst="rect">
              <a:avLst/>
            </a:prstGeom>
            <a:noFill/>
            <a:effectLst/>
          </p:spPr>
          <p:txBody>
            <a:bodyPr wrap="none" lIns="54864" tIns="27432" rIns="54864" bIns="27432">
              <a:spAutoFit/>
            </a:bodyPr>
            <a:lstStyle/>
            <a:p>
              <a:pPr algn="ctr"/>
              <a:r>
                <a:rPr lang="zh-CN" altLang="en-US" sz="264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charset="0"/>
                </a:rPr>
                <a:t>单日播放量</a:t>
              </a:r>
              <a:endParaRPr lang="en-US" altLang="zh-CN" sz="264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charset="0"/>
              </a:endParaRPr>
            </a:p>
          </p:txBody>
        </p:sp>
        <p:sp>
          <p:nvSpPr>
            <p:cNvPr id="18" name="矩形 17" descr="無用PPT原创模板，未经授权禁止商用&#10;关注公众号【無用PPT】获取更多模板&#10;联系微信：wuyppt">
              <a:extLst>
                <a:ext uri="{FF2B5EF4-FFF2-40B4-BE49-F238E27FC236}">
                  <a16:creationId xmlns:a16="http://schemas.microsoft.com/office/drawing/2014/main" id="{1002DD73-1A4D-8852-3C0E-B6940E409E01}"/>
                </a:ext>
              </a:extLst>
            </p:cNvPr>
            <p:cNvSpPr/>
            <p:nvPr/>
          </p:nvSpPr>
          <p:spPr>
            <a:xfrm>
              <a:off x="12648296" y="4607719"/>
              <a:ext cx="1817805" cy="1274195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8280" dirty="0">
                  <a:solidFill>
                    <a:srgbClr val="D759F9"/>
                  </a:solidFill>
                  <a:effectLst>
                    <a:glow rad="165100">
                      <a:srgbClr val="37CBFF">
                        <a:alpha val="10000"/>
                      </a:srgbClr>
                    </a:glow>
                  </a:effectLst>
                  <a:latin typeface="思源黑体 CN Medium" panose="02010600030101010101" charset="-122"/>
                  <a:ea typeface="思源黑体 CN Heavy" panose="020B0A00000000000000" pitchFamily="34" charset="-122"/>
                  <a:cs typeface="Open Sans" charset="0"/>
                </a:rPr>
                <a:t>100</a:t>
              </a:r>
            </a:p>
          </p:txBody>
        </p:sp>
        <p:sp>
          <p:nvSpPr>
            <p:cNvPr id="19" name="矩形 18" descr="無用PPT原创模板，未经授权禁止商用&#10;关注公众号【無用PPT】获取更多模板&#10;联系微信：wuyppt">
              <a:extLst>
                <a:ext uri="{FF2B5EF4-FFF2-40B4-BE49-F238E27FC236}">
                  <a16:creationId xmlns:a16="http://schemas.microsoft.com/office/drawing/2014/main" id="{CF29EE6E-8CBC-C932-2F78-C56AEC6CF0CB}"/>
                </a:ext>
              </a:extLst>
            </p:cNvPr>
            <p:cNvSpPr/>
            <p:nvPr/>
          </p:nvSpPr>
          <p:spPr>
            <a:xfrm>
              <a:off x="14648266" y="4944258"/>
              <a:ext cx="469359" cy="664798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4320" dirty="0">
                  <a:solidFill>
                    <a:srgbClr val="D759F9"/>
                  </a:solidFill>
                  <a:effectLst>
                    <a:glow rad="165100">
                      <a:srgbClr val="37CBFF">
                        <a:alpha val="10000"/>
                      </a:srgbClr>
                    </a:glow>
                  </a:effectLst>
                  <a:latin typeface="思源黑体 CN Medium" panose="02010600030101010101" charset="-122"/>
                  <a:ea typeface="思源黑体 CN Heavy" panose="020B0A00000000000000" pitchFamily="34" charset="-122"/>
                  <a:cs typeface="Open Sans" charset="0"/>
                </a:rPr>
                <a:t>w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FB6C11F-87CB-9B6E-AB8A-664D6380733D}"/>
                </a:ext>
              </a:extLst>
            </p:cNvPr>
            <p:cNvSpPr txBox="1"/>
            <p:nvPr/>
          </p:nvSpPr>
          <p:spPr>
            <a:xfrm>
              <a:off x="14553625" y="4323283"/>
              <a:ext cx="315792" cy="66479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320" dirty="0">
                  <a:solidFill>
                    <a:schemeClr val="bg1"/>
                  </a:solidFill>
                  <a:latin typeface="思源黑体 CN Medium" panose="02010600030101010101" charset="-122"/>
                </a:rPr>
                <a:t>+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AE23BB5-77D1-44AD-A3C7-DE053CA6253D}"/>
              </a:ext>
            </a:extLst>
          </p:cNvPr>
          <p:cNvGrpSpPr/>
          <p:nvPr/>
        </p:nvGrpSpPr>
        <p:grpSpPr>
          <a:xfrm>
            <a:off x="19476327" y="3007236"/>
            <a:ext cx="3928220" cy="3928220"/>
            <a:chOff x="11729201" y="3007236"/>
            <a:chExt cx="3928220" cy="392822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E1061F9-710C-E205-C612-23D450A38186}"/>
                </a:ext>
              </a:extLst>
            </p:cNvPr>
            <p:cNvSpPr/>
            <p:nvPr/>
          </p:nvSpPr>
          <p:spPr>
            <a:xfrm>
              <a:off x="11729201" y="3007236"/>
              <a:ext cx="3928220" cy="3928220"/>
            </a:xfrm>
            <a:prstGeom prst="ellipse">
              <a:avLst/>
            </a:prstGeom>
            <a:gradFill flip="none" rotWithShape="1">
              <a:gsLst>
                <a:gs pos="54000">
                  <a:srgbClr val="D759F9">
                    <a:alpha val="0"/>
                  </a:srgbClr>
                </a:gs>
                <a:gs pos="100000">
                  <a:srgbClr val="D03EF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312420">
                <a:schemeClr val="accent5">
                  <a:satMod val="175000"/>
                  <a:alpha val="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en-US" sz="108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1943365-A581-D2E8-5B53-B469406B2BDB}"/>
                </a:ext>
              </a:extLst>
            </p:cNvPr>
            <p:cNvSpPr txBox="1"/>
            <p:nvPr/>
          </p:nvSpPr>
          <p:spPr>
            <a:xfrm>
              <a:off x="12685852" y="3986944"/>
              <a:ext cx="1801968" cy="461665"/>
            </a:xfrm>
            <a:prstGeom prst="rect">
              <a:avLst/>
            </a:prstGeom>
            <a:noFill/>
            <a:effectLst/>
          </p:spPr>
          <p:txBody>
            <a:bodyPr wrap="none" lIns="54864" tIns="27432" rIns="54864" bIns="27432">
              <a:spAutoFit/>
            </a:bodyPr>
            <a:lstStyle/>
            <a:p>
              <a:pPr algn="ctr"/>
              <a:r>
                <a:rPr lang="zh-CN" altLang="en-US" sz="264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charset="0"/>
                </a:rPr>
                <a:t>单日浏览量</a:t>
              </a:r>
              <a:endParaRPr lang="en-US" altLang="zh-CN" sz="264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charset="0"/>
              </a:endParaRPr>
            </a:p>
          </p:txBody>
        </p:sp>
        <p:sp>
          <p:nvSpPr>
            <p:cNvPr id="26" name="矩形 25" descr="無用PPT原创模板，未经授权禁止商用&#10;关注公众号【無用PPT】获取更多模板&#10;联系微信：wuyppt">
              <a:extLst>
                <a:ext uri="{FF2B5EF4-FFF2-40B4-BE49-F238E27FC236}">
                  <a16:creationId xmlns:a16="http://schemas.microsoft.com/office/drawing/2014/main" id="{3F1824F6-7222-24B0-90EC-2CC289874C53}"/>
                </a:ext>
              </a:extLst>
            </p:cNvPr>
            <p:cNvSpPr/>
            <p:nvPr/>
          </p:nvSpPr>
          <p:spPr>
            <a:xfrm>
              <a:off x="12677933" y="4515580"/>
              <a:ext cx="1817805" cy="1274195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8280" dirty="0">
                  <a:solidFill>
                    <a:srgbClr val="D759F9"/>
                  </a:solidFill>
                  <a:effectLst>
                    <a:glow rad="165100">
                      <a:srgbClr val="37CBFF">
                        <a:alpha val="10000"/>
                      </a:srgbClr>
                    </a:glow>
                  </a:effectLst>
                  <a:latin typeface="思源黑体 CN Medium" panose="02010600030101010101" charset="-122"/>
                  <a:ea typeface="思源黑体 CN Heavy" panose="020B0A00000000000000" pitchFamily="34" charset="-122"/>
                  <a:cs typeface="Open Sans" charset="0"/>
                </a:rPr>
                <a:t>100</a:t>
              </a:r>
            </a:p>
          </p:txBody>
        </p:sp>
        <p:sp>
          <p:nvSpPr>
            <p:cNvPr id="27" name="矩形 26" descr="無用PPT原创模板，未经授权禁止商用&#10;关注公众号【無用PPT】获取更多模板&#10;联系微信：wuyppt">
              <a:extLst>
                <a:ext uri="{FF2B5EF4-FFF2-40B4-BE49-F238E27FC236}">
                  <a16:creationId xmlns:a16="http://schemas.microsoft.com/office/drawing/2014/main" id="{BACD7E4D-F3A7-4CCC-0F8E-C0FD200001E2}"/>
                </a:ext>
              </a:extLst>
            </p:cNvPr>
            <p:cNvSpPr/>
            <p:nvPr/>
          </p:nvSpPr>
          <p:spPr>
            <a:xfrm>
              <a:off x="14648266" y="4944258"/>
              <a:ext cx="469359" cy="664798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4320" dirty="0">
                  <a:solidFill>
                    <a:srgbClr val="D759F9"/>
                  </a:solidFill>
                  <a:effectLst>
                    <a:glow rad="165100">
                      <a:srgbClr val="37CBFF">
                        <a:alpha val="10000"/>
                      </a:srgbClr>
                    </a:glow>
                  </a:effectLst>
                  <a:latin typeface="思源黑体 CN Medium" panose="02010600030101010101" charset="-122"/>
                  <a:ea typeface="思源黑体 CN Heavy" panose="020B0A00000000000000" pitchFamily="34" charset="-122"/>
                  <a:cs typeface="Open Sans" charset="0"/>
                </a:rPr>
                <a:t>w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A44232-59BA-2FFA-81A3-1B8C40A7014E}"/>
                </a:ext>
              </a:extLst>
            </p:cNvPr>
            <p:cNvSpPr txBox="1"/>
            <p:nvPr/>
          </p:nvSpPr>
          <p:spPr>
            <a:xfrm>
              <a:off x="14553625" y="4323283"/>
              <a:ext cx="315792" cy="66479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320" dirty="0">
                  <a:solidFill>
                    <a:schemeClr val="bg1"/>
                  </a:solidFill>
                  <a:latin typeface="思源黑体 CN Medium" panose="02010600030101010101" charset="-122"/>
                </a:rPr>
                <a:t>+</a:t>
              </a: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E7FEEE25-1C75-9728-DB78-F12AB0D2780A}"/>
              </a:ext>
            </a:extLst>
          </p:cNvPr>
          <p:cNvSpPr/>
          <p:nvPr/>
        </p:nvSpPr>
        <p:spPr>
          <a:xfrm>
            <a:off x="1959522" y="781852"/>
            <a:ext cx="4083169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IP 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商业价值 </a:t>
            </a:r>
            <a:endParaRPr lang="en-US" altLang="zh-CN" sz="5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2190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9AACF2D1-8BB5-41BA-94A6-4571078BED6E}"/>
              </a:ext>
            </a:extLst>
          </p:cNvPr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sp>
        <p:nvSpPr>
          <p:cNvPr id="18" name="矩形: 剪去对角 17">
            <a:extLst>
              <a:ext uri="{FF2B5EF4-FFF2-40B4-BE49-F238E27FC236}">
                <a16:creationId xmlns:a16="http://schemas.microsoft.com/office/drawing/2014/main" id="{BD11B03A-244E-4E12-82AC-0D9F604B7AEF}"/>
              </a:ext>
            </a:extLst>
          </p:cNvPr>
          <p:cNvSpPr/>
          <p:nvPr/>
        </p:nvSpPr>
        <p:spPr>
          <a:xfrm>
            <a:off x="2159000" y="2904542"/>
            <a:ext cx="15367000" cy="3406354"/>
          </a:xfrm>
          <a:prstGeom prst="snip2DiagRect">
            <a:avLst/>
          </a:prstGeom>
          <a:gradFill>
            <a:gsLst>
              <a:gs pos="51300">
                <a:srgbClr val="00011D">
                  <a:alpha val="0"/>
                </a:srgbClr>
              </a:gs>
              <a:gs pos="100000">
                <a:srgbClr val="D759F9">
                  <a:alpha val="41000"/>
                </a:srgbClr>
              </a:gs>
              <a:gs pos="0">
                <a:srgbClr val="00B0F0">
                  <a:alpha val="84000"/>
                </a:srgbClr>
              </a:gs>
            </a:gsLst>
            <a:lin ang="2700000" scaled="0"/>
          </a:gradFill>
          <a:ln w="22225">
            <a:gradFill>
              <a:gsLst>
                <a:gs pos="0">
                  <a:srgbClr val="37CBFF"/>
                </a:gs>
                <a:gs pos="53100">
                  <a:schemeClr val="tx1">
                    <a:alpha val="28000"/>
                  </a:schemeClr>
                </a:gs>
                <a:gs pos="100000">
                  <a:srgbClr val="C91FF7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A95FDC0C-6BC7-4567-BCFA-C88F1A6125AE}"/>
              </a:ext>
            </a:extLst>
          </p:cNvPr>
          <p:cNvSpPr/>
          <p:nvPr/>
        </p:nvSpPr>
        <p:spPr>
          <a:xfrm>
            <a:off x="3016399" y="3726752"/>
            <a:ext cx="115219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gradFill>
                  <a:gsLst>
                    <a:gs pos="0">
                      <a:srgbClr val="37CBFF"/>
                    </a:gs>
                    <a:gs pos="100000">
                      <a:srgbClr val="C91FF7"/>
                    </a:gs>
                  </a:gsLst>
                  <a:lin ang="27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en Sans" charset="0"/>
                <a:sym typeface="思源黑体 CN Heavy" panose="020B0A00000000000000" pitchFamily="34" charset="-122"/>
              </a:rPr>
              <a:t>优质内容产出 打造变现价值</a:t>
            </a:r>
            <a:endParaRPr lang="en-US" altLang="zh-CN" sz="6600" b="1" dirty="0">
              <a:gradFill>
                <a:gsLst>
                  <a:gs pos="0">
                    <a:srgbClr val="37CBFF"/>
                  </a:gs>
                  <a:gs pos="100000">
                    <a:srgbClr val="C91FF7"/>
                  </a:gs>
                </a:gsLst>
                <a:lin ang="2700000" scaled="0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cs typeface="Open Sans" charset="0"/>
              <a:sym typeface="思源黑体 CN Heavy" panose="020B0A00000000000000" pitchFamily="34" charset="-122"/>
            </a:endParaRPr>
          </a:p>
        </p:txBody>
      </p:sp>
      <p:sp>
        <p:nvSpPr>
          <p:cNvPr id="21" name="矩形 20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179940D4-CD43-4AF4-B41D-80AF6753AF40}"/>
              </a:ext>
            </a:extLst>
          </p:cNvPr>
          <p:cNvSpPr/>
          <p:nvPr/>
        </p:nvSpPr>
        <p:spPr>
          <a:xfrm>
            <a:off x="3217898" y="4935314"/>
            <a:ext cx="11118903" cy="662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优质的产出内容将在各大网络平台上积攒人气，后期可商业运营变现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7340CA6-93CC-2BC5-9A32-1BC8F78A5604}"/>
              </a:ext>
            </a:extLst>
          </p:cNvPr>
          <p:cNvSpPr/>
          <p:nvPr/>
        </p:nvSpPr>
        <p:spPr>
          <a:xfrm>
            <a:off x="1959522" y="781852"/>
            <a:ext cx="3927678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IP 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商业运用 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B376A27-034D-4855-B3D2-75B2CB509768}"/>
              </a:ext>
            </a:extLst>
          </p:cNvPr>
          <p:cNvSpPr/>
          <p:nvPr/>
        </p:nvSpPr>
        <p:spPr>
          <a:xfrm>
            <a:off x="16211005" y="1736790"/>
            <a:ext cx="4322356" cy="738761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C91FF7">
                  <a:alpha val="0"/>
                </a:srgbClr>
              </a:gs>
              <a:gs pos="0">
                <a:srgbClr val="37CB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90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D89943A-EE15-4A5D-B4C8-5BE3BA00CC3C}"/>
              </a:ext>
            </a:extLst>
          </p:cNvPr>
          <p:cNvSpPr/>
          <p:nvPr/>
        </p:nvSpPr>
        <p:spPr>
          <a:xfrm>
            <a:off x="21455449" y="1280402"/>
            <a:ext cx="5403468" cy="102294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C91FF7">
                  <a:alpha val="0"/>
                </a:srgbClr>
              </a:gs>
              <a:gs pos="0">
                <a:srgbClr val="37CB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90</a:t>
            </a:r>
          </a:p>
        </p:txBody>
      </p:sp>
      <p:pic>
        <p:nvPicPr>
          <p:cNvPr id="12" name="图片 11" descr="图片包含 人, 男人, 穿着, 舞台&#10;&#10;描述已自动生成">
            <a:extLst>
              <a:ext uri="{FF2B5EF4-FFF2-40B4-BE49-F238E27FC236}">
                <a16:creationId xmlns:a16="http://schemas.microsoft.com/office/drawing/2014/main" id="{A51436D3-3D65-E650-E61A-C17CBE5DCA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04499" y="1958707"/>
            <a:ext cx="3935368" cy="6556911"/>
          </a:xfrm>
          <a:prstGeom prst="rect">
            <a:avLst/>
          </a:prstGeom>
        </p:spPr>
      </p:pic>
      <p:pic>
        <p:nvPicPr>
          <p:cNvPr id="3" name="图片 2" descr="穿着蓝色衣服的人&#10;&#10;低可信度描述已自动生成">
            <a:extLst>
              <a:ext uri="{FF2B5EF4-FFF2-40B4-BE49-F238E27FC236}">
                <a16:creationId xmlns:a16="http://schemas.microsoft.com/office/drawing/2014/main" id="{A7342423-BC10-D541-548B-6CEA7CEDC2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2942" y="1487259"/>
            <a:ext cx="4968483" cy="921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6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, 动物&#10;&#10;描述已自动生成">
            <a:extLst>
              <a:ext uri="{FF2B5EF4-FFF2-40B4-BE49-F238E27FC236}">
                <a16:creationId xmlns:a16="http://schemas.microsoft.com/office/drawing/2014/main" id="{1DBA90F3-A6B2-4667-B72B-3E16EB1EDC0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alphaModFix am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sp>
        <p:nvSpPr>
          <p:cNvPr id="9" name="矩形 8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61B52C14-313F-4CAB-A893-817601BA9EF4}"/>
              </a:ext>
            </a:extLst>
          </p:cNvPr>
          <p:cNvSpPr/>
          <p:nvPr/>
        </p:nvSpPr>
        <p:spPr>
          <a:xfrm>
            <a:off x="9153920" y="2220215"/>
            <a:ext cx="2127505" cy="37702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3900" b="1" kern="2500" spc="-150" dirty="0">
                <a:gradFill flip="none" rotWithShape="1">
                  <a:gsLst>
                    <a:gs pos="0">
                      <a:srgbClr val="37CB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</a:t>
            </a:r>
          </a:p>
        </p:txBody>
      </p:sp>
      <p:sp>
        <p:nvSpPr>
          <p:cNvPr id="10" name="矩形 9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58B132BC-7AB8-45E7-B02D-F8F9D4C9E7C6}"/>
              </a:ext>
            </a:extLst>
          </p:cNvPr>
          <p:cNvSpPr/>
          <p:nvPr/>
        </p:nvSpPr>
        <p:spPr>
          <a:xfrm>
            <a:off x="10550175" y="2220215"/>
            <a:ext cx="2537874" cy="37702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3900" b="1" kern="2500" spc="-150" dirty="0">
                <a:gradFill flip="none" rotWithShape="1">
                  <a:gsLst>
                    <a:gs pos="0">
                      <a:srgbClr val="37CB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H</a:t>
            </a:r>
          </a:p>
        </p:txBody>
      </p:sp>
      <p:sp>
        <p:nvSpPr>
          <p:cNvPr id="11" name="矩形 10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549BF4D5-049E-4C7B-82E0-1C1C18FF60B5}"/>
              </a:ext>
            </a:extLst>
          </p:cNvPr>
          <p:cNvSpPr/>
          <p:nvPr/>
        </p:nvSpPr>
        <p:spPr>
          <a:xfrm>
            <a:off x="12356799" y="2220215"/>
            <a:ext cx="2188420" cy="37702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3900" b="1" kern="2500" spc="-150" dirty="0">
                <a:gradFill flip="none" rotWithShape="1">
                  <a:gsLst>
                    <a:gs pos="0">
                      <a:srgbClr val="37CB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A</a:t>
            </a:r>
          </a:p>
        </p:txBody>
      </p:sp>
      <p:sp>
        <p:nvSpPr>
          <p:cNvPr id="12" name="矩形 11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14941AC9-3BA2-4C10-89F0-8D55F05FD30B}"/>
              </a:ext>
            </a:extLst>
          </p:cNvPr>
          <p:cNvSpPr/>
          <p:nvPr/>
        </p:nvSpPr>
        <p:spPr>
          <a:xfrm>
            <a:off x="13813969" y="2220215"/>
            <a:ext cx="2507418" cy="37702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3900" b="1" kern="2500" spc="-150" dirty="0">
                <a:gradFill flip="none" rotWithShape="1">
                  <a:gsLst>
                    <a:gs pos="0">
                      <a:srgbClr val="37CB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N</a:t>
            </a:r>
          </a:p>
        </p:txBody>
      </p:sp>
      <p:sp>
        <p:nvSpPr>
          <p:cNvPr id="13" name="矩形 12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5C1577CB-7984-4001-9BBC-CBA7BB494CC5}"/>
              </a:ext>
            </a:extLst>
          </p:cNvPr>
          <p:cNvSpPr/>
          <p:nvPr/>
        </p:nvSpPr>
        <p:spPr>
          <a:xfrm>
            <a:off x="15590137" y="2220215"/>
            <a:ext cx="2335896" cy="37702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3900" b="1" kern="2500" spc="-150" dirty="0">
                <a:gradFill flip="none" rotWithShape="1">
                  <a:gsLst>
                    <a:gs pos="0">
                      <a:srgbClr val="37CB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K</a:t>
            </a:r>
          </a:p>
        </p:txBody>
      </p:sp>
      <p:sp>
        <p:nvSpPr>
          <p:cNvPr id="14" name="矩形 13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F90DD076-B711-4201-B636-B1B660D16A58}"/>
              </a:ext>
            </a:extLst>
          </p:cNvPr>
          <p:cNvSpPr/>
          <p:nvPr/>
        </p:nvSpPr>
        <p:spPr>
          <a:xfrm>
            <a:off x="17194784" y="2220215"/>
            <a:ext cx="2124299" cy="37702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3900" b="1" kern="2500" spc="-150" dirty="0">
                <a:gradFill flip="none" rotWithShape="1">
                  <a:gsLst>
                    <a:gs pos="0">
                      <a:srgbClr val="37CB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93037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C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图片 287" descr="QR 代码&#10;&#10;描述已自动生成">
            <a:extLst>
              <a:ext uri="{FF2B5EF4-FFF2-40B4-BE49-F238E27FC236}">
                <a16:creationId xmlns:a16="http://schemas.microsoft.com/office/drawing/2014/main" id="{C6FEFAA3-559E-5137-F586-74B4E5EAB6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212" y="1179328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2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2A727DC-FC3D-C466-38B1-9436940A490B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新奇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31D1FB-F1CE-6A70-3FF0-C07BE443C6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2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7C53B8A0-43F0-4A1F-A64C-C42FD6ACD338}"/>
              </a:ext>
            </a:extLst>
          </p:cNvPr>
          <p:cNvSpPr txBox="1"/>
          <p:nvPr/>
        </p:nvSpPr>
        <p:spPr>
          <a:xfrm>
            <a:off x="21339849" y="1269449"/>
            <a:ext cx="3699349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9900" dirty="0">
                <a:solidFill>
                  <a:schemeClr val="bg1">
                    <a:alpha val="18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03</a:t>
            </a:r>
            <a:endParaRPr lang="en-US" sz="19900" dirty="0">
              <a:solidFill>
                <a:schemeClr val="bg1">
                  <a:alpha val="18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77B5570-73C1-4BAA-B33F-01BE7960A728}"/>
              </a:ext>
            </a:extLst>
          </p:cNvPr>
          <p:cNvSpPr txBox="1"/>
          <p:nvPr/>
        </p:nvSpPr>
        <p:spPr>
          <a:xfrm>
            <a:off x="14535422" y="1269449"/>
            <a:ext cx="3699349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9900" dirty="0">
                <a:solidFill>
                  <a:schemeClr val="bg1">
                    <a:alpha val="18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02</a:t>
            </a:r>
            <a:endParaRPr lang="en-US" sz="19900" dirty="0">
              <a:solidFill>
                <a:schemeClr val="bg1">
                  <a:alpha val="18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9151D5C-FF5A-4F57-A787-E1D72FD5246E}"/>
              </a:ext>
            </a:extLst>
          </p:cNvPr>
          <p:cNvSpPr txBox="1"/>
          <p:nvPr/>
        </p:nvSpPr>
        <p:spPr>
          <a:xfrm>
            <a:off x="7348435" y="1171364"/>
            <a:ext cx="3699349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9900" dirty="0">
                <a:solidFill>
                  <a:schemeClr val="bg1">
                    <a:alpha val="18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01</a:t>
            </a:r>
            <a:endParaRPr lang="en-US" sz="19900" dirty="0">
              <a:solidFill>
                <a:schemeClr val="bg1">
                  <a:alpha val="18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3" name="矩形 12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824EC7F0-7616-4005-9919-47EA1DF4D868}"/>
              </a:ext>
            </a:extLst>
          </p:cNvPr>
          <p:cNvSpPr/>
          <p:nvPr/>
        </p:nvSpPr>
        <p:spPr>
          <a:xfrm>
            <a:off x="487063" y="2916436"/>
            <a:ext cx="6548327" cy="246221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8800" kern="2500" spc="-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  <a:endParaRPr lang="en-US" altLang="zh-CN" sz="8800" kern="2500" spc="-15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ctr"/>
            <a:r>
              <a:rPr lang="en-US" altLang="zh-CN" sz="6600" kern="2500" spc="-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CONTENTS </a:t>
            </a:r>
          </a:p>
        </p:txBody>
      </p:sp>
      <p:sp>
        <p:nvSpPr>
          <p:cNvPr id="14" name="矩形 13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08BA3502-F456-4513-B3FF-44D476E04E3C}"/>
              </a:ext>
            </a:extLst>
          </p:cNvPr>
          <p:cNvSpPr/>
          <p:nvPr/>
        </p:nvSpPr>
        <p:spPr>
          <a:xfrm>
            <a:off x="7494059" y="2519486"/>
            <a:ext cx="343876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gradFill>
                  <a:gsLst>
                    <a:gs pos="4000">
                      <a:srgbClr val="0DC0FF"/>
                    </a:gs>
                    <a:gs pos="100000">
                      <a:srgbClr val="0DFFC5"/>
                    </a:gs>
                  </a:gsLst>
                  <a:lin ang="30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产业生态 </a:t>
            </a:r>
          </a:p>
        </p:txBody>
      </p:sp>
      <p:sp>
        <p:nvSpPr>
          <p:cNvPr id="15" name="矩形 14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858B697D-C0F9-4F02-88B7-D72E2D6A3919}"/>
              </a:ext>
            </a:extLst>
          </p:cNvPr>
          <p:cNvSpPr/>
          <p:nvPr/>
        </p:nvSpPr>
        <p:spPr>
          <a:xfrm>
            <a:off x="7494060" y="3800594"/>
            <a:ext cx="499374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虚拟偶像产业宏观环境分析，选择抓住此赛道的原因阐述</a:t>
            </a:r>
          </a:p>
        </p:txBody>
      </p:sp>
      <p:sp>
        <p:nvSpPr>
          <p:cNvPr id="16" name="矩形 15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301E085F-C612-466F-83AD-011A195BF949}"/>
              </a:ext>
            </a:extLst>
          </p:cNvPr>
          <p:cNvSpPr/>
          <p:nvPr/>
        </p:nvSpPr>
        <p:spPr>
          <a:xfrm>
            <a:off x="14693472" y="2519486"/>
            <a:ext cx="42370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gradFill>
                  <a:gsLst>
                    <a:gs pos="4000">
                      <a:srgbClr val="0DC0FF"/>
                    </a:gs>
                    <a:gs pos="100000">
                      <a:srgbClr val="0DFFC5"/>
                    </a:gs>
                  </a:gsLst>
                  <a:lin ang="30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IP</a:t>
            </a:r>
            <a:r>
              <a:rPr lang="zh-CN" altLang="en-US" sz="6000" dirty="0">
                <a:gradFill>
                  <a:gsLst>
                    <a:gs pos="4000">
                      <a:srgbClr val="0DC0FF"/>
                    </a:gs>
                    <a:gs pos="100000">
                      <a:srgbClr val="0DFFC5"/>
                    </a:gs>
                  </a:gsLst>
                  <a:lin ang="30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设计理念 </a:t>
            </a:r>
          </a:p>
        </p:txBody>
      </p:sp>
      <p:sp>
        <p:nvSpPr>
          <p:cNvPr id="17" name="矩形 16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CE00CB46-0352-46BC-AFF8-DA0B5B236272}"/>
              </a:ext>
            </a:extLst>
          </p:cNvPr>
          <p:cNvSpPr/>
          <p:nvPr/>
        </p:nvSpPr>
        <p:spPr>
          <a:xfrm>
            <a:off x="14739667" y="3796395"/>
            <a:ext cx="4996249" cy="1316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首个城区虚拟人物形象</a:t>
            </a:r>
            <a:r>
              <a:rPr lang="en-US" altLang="zh-CN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IP</a:t>
            </a:r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，为元宇宙量身打造双生虚拟形象</a:t>
            </a:r>
          </a:p>
        </p:txBody>
      </p:sp>
      <p:cxnSp>
        <p:nvCxnSpPr>
          <p:cNvPr id="18" name="直接连接符 17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50D3499F-9D12-4EC0-A2A9-5BE8645B723C}"/>
              </a:ext>
            </a:extLst>
          </p:cNvPr>
          <p:cNvCxnSpPr>
            <a:cxnSpLocks/>
          </p:cNvCxnSpPr>
          <p:nvPr/>
        </p:nvCxnSpPr>
        <p:spPr>
          <a:xfrm>
            <a:off x="7596326" y="5370432"/>
            <a:ext cx="426184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A0D58029-3F51-45AC-B4D9-194BB210D770}"/>
              </a:ext>
            </a:extLst>
          </p:cNvPr>
          <p:cNvSpPr/>
          <p:nvPr/>
        </p:nvSpPr>
        <p:spPr>
          <a:xfrm>
            <a:off x="14903583" y="2549819"/>
            <a:ext cx="4996249" cy="397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zh-CN" altLang="en-US" sz="15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矩形 19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1583DFFE-682F-4B64-BDC9-524857E5FF3A}"/>
              </a:ext>
            </a:extLst>
          </p:cNvPr>
          <p:cNvSpPr/>
          <p:nvPr/>
        </p:nvSpPr>
        <p:spPr>
          <a:xfrm>
            <a:off x="21485999" y="2519486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gradFill>
                  <a:gsLst>
                    <a:gs pos="4000">
                      <a:srgbClr val="0DC0FF"/>
                    </a:gs>
                    <a:gs pos="100000">
                      <a:srgbClr val="0DFFC5"/>
                    </a:gs>
                  </a:gsLst>
                  <a:lin ang="30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项目价值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53C31D-AE63-4A05-A276-DCE73D473EDA}"/>
              </a:ext>
            </a:extLst>
          </p:cNvPr>
          <p:cNvSpPr txBox="1"/>
          <p:nvPr/>
        </p:nvSpPr>
        <p:spPr>
          <a:xfrm>
            <a:off x="21667088" y="3796395"/>
            <a:ext cx="3081344" cy="13161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3200">
                <a:solidFill>
                  <a:schemeClr val="bg1"/>
                </a:solidFill>
                <a:ea typeface="思源黑体 Medium" panose="020B0600000000000000" pitchFamily="34" charset="-122"/>
              </a:defRPr>
            </a:lvl1pPr>
          </a:lstStyle>
          <a:p>
            <a:pPr algn="l"/>
            <a:r>
              <a:rPr lang="zh-CN" altLang="en-US" sz="28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现实与虚拟交互结合，探索无限商机</a:t>
            </a:r>
          </a:p>
        </p:txBody>
      </p:sp>
      <p:cxnSp>
        <p:nvCxnSpPr>
          <p:cNvPr id="22" name="直接连接符 21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DAB2F096-3770-F576-5B8E-6881F6576D38}"/>
              </a:ext>
            </a:extLst>
          </p:cNvPr>
          <p:cNvCxnSpPr>
            <a:cxnSpLocks/>
          </p:cNvCxnSpPr>
          <p:nvPr/>
        </p:nvCxnSpPr>
        <p:spPr>
          <a:xfrm>
            <a:off x="14808858" y="5359040"/>
            <a:ext cx="462577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FD14BA68-7CFF-EFEE-50D5-2A86241ABAED}"/>
              </a:ext>
            </a:extLst>
          </p:cNvPr>
          <p:cNvCxnSpPr>
            <a:cxnSpLocks/>
          </p:cNvCxnSpPr>
          <p:nvPr/>
        </p:nvCxnSpPr>
        <p:spPr>
          <a:xfrm>
            <a:off x="21881794" y="5370432"/>
            <a:ext cx="2705406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006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背景图案&#10;&#10;描述已自动生成">
            <a:extLst>
              <a:ext uri="{FF2B5EF4-FFF2-40B4-BE49-F238E27FC236}">
                <a16:creationId xmlns:a16="http://schemas.microsoft.com/office/drawing/2014/main" id="{3F3DBEE5-FC77-234B-6967-3ECFA16C66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 cstate="screen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sp>
        <p:nvSpPr>
          <p:cNvPr id="16" name="矩形 15" descr="無用PPT原创模板，未经授权禁止商用&#10;关注公众号【無用PPT】获取更多模板&#10;联系微信：wuyppt">
            <a:extLst>
              <a:ext uri="{FF2B5EF4-FFF2-40B4-BE49-F238E27FC236}">
                <a16:creationId xmlns:a16="http://schemas.microsoft.com/office/drawing/2014/main" id="{DB259592-FAEF-44DC-816E-83FEA29BB4A7}"/>
              </a:ext>
            </a:extLst>
          </p:cNvPr>
          <p:cNvSpPr/>
          <p:nvPr/>
        </p:nvSpPr>
        <p:spPr>
          <a:xfrm>
            <a:off x="2076862" y="2627716"/>
            <a:ext cx="4365298" cy="1722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0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产业生态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D0C161-D99A-D2BD-722E-3F056240880C}"/>
              </a:ext>
            </a:extLst>
          </p:cNvPr>
          <p:cNvGrpSpPr/>
          <p:nvPr/>
        </p:nvGrpSpPr>
        <p:grpSpPr>
          <a:xfrm>
            <a:off x="8564995" y="2792053"/>
            <a:ext cx="4569358" cy="2851366"/>
            <a:chOff x="9013292" y="2753953"/>
            <a:chExt cx="4569358" cy="28513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67BEB89-1BB1-42F5-BF45-6C4ADC0E0095}"/>
                </a:ext>
              </a:extLst>
            </p:cNvPr>
            <p:cNvSpPr>
              <a:spLocks/>
            </p:cNvSpPr>
            <p:nvPr/>
          </p:nvSpPr>
          <p:spPr>
            <a:xfrm>
              <a:off x="9303900" y="4467122"/>
              <a:ext cx="4278750" cy="1138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2020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年中国数字虚拟人物</a:t>
              </a:r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IP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核心产业规模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EC6B9C5-035C-E6A5-C83A-49ACEA1D73CB}"/>
                </a:ext>
              </a:extLst>
            </p:cNvPr>
            <p:cNvSpPr txBox="1"/>
            <p:nvPr/>
          </p:nvSpPr>
          <p:spPr>
            <a:xfrm>
              <a:off x="9013292" y="2753953"/>
              <a:ext cx="2935419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9600">
                  <a:gradFill flip="none" rotWithShape="1">
                    <a:gsLst>
                      <a:gs pos="97000">
                        <a:srgbClr val="EE0AF4"/>
                      </a:gs>
                      <a:gs pos="0">
                        <a:srgbClr val="143FF8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Bahnschrift SemiBold" panose="020B0502040204020203" pitchFamily="34" charset="0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97000">
                        <a:srgbClr val="0DFFC5"/>
                      </a:gs>
                      <a:gs pos="0">
                        <a:srgbClr val="0DC0FF"/>
                      </a:gs>
                    </a:gsLst>
                    <a:path path="circle">
                      <a:fillToRect r="100000" b="100000"/>
                    </a:path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r>
                <a:rPr lang="en-US" altLang="zh-CN" dirty="0">
                  <a:gradFill>
                    <a:gsLst>
                      <a:gs pos="97000">
                        <a:srgbClr val="0DFFC5"/>
                      </a:gs>
                      <a:gs pos="0">
                        <a:srgbClr val="0DC0FF"/>
                      </a:gs>
                    </a:gsLst>
                    <a:path path="circle">
                      <a:fillToRect r="100000" b="100000"/>
                    </a:path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34.6</a:t>
              </a:r>
              <a:endParaRPr lang="en-US" dirty="0">
                <a:gradFill>
                  <a:gsLst>
                    <a:gs pos="97000">
                      <a:srgbClr val="0DFFC5"/>
                    </a:gs>
                    <a:gs pos="0">
                      <a:srgbClr val="0DC0FF"/>
                    </a:gs>
                  </a:gsLst>
                  <a:path path="circle">
                    <a:fillToRect r="100000" b="100000"/>
                  </a:path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146F1A4-382E-D5F4-4F38-DA348D22D7FC}"/>
                </a:ext>
              </a:extLst>
            </p:cNvPr>
            <p:cNvSpPr txBox="1"/>
            <p:nvPr/>
          </p:nvSpPr>
          <p:spPr>
            <a:xfrm>
              <a:off x="12020389" y="3512936"/>
              <a:ext cx="100540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亿元</a:t>
              </a:r>
              <a:endParaRPr 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96A88B0-846E-6641-0D14-2BCEE80744DC}"/>
                </a:ext>
              </a:extLst>
            </p:cNvPr>
            <p:cNvCxnSpPr>
              <a:cxnSpLocks/>
            </p:cNvCxnSpPr>
            <p:nvPr/>
          </p:nvCxnSpPr>
          <p:spPr>
            <a:xfrm>
              <a:off x="9420370" y="4315155"/>
              <a:ext cx="4047980" cy="0"/>
            </a:xfrm>
            <a:prstGeom prst="line">
              <a:avLst/>
            </a:prstGeom>
            <a:solidFill>
              <a:schemeClr val="bg1">
                <a:alpha val="5000"/>
              </a:schemeClr>
            </a:solidFill>
            <a:ln w="25400" cap="rnd">
              <a:gradFill>
                <a:gsLst>
                  <a:gs pos="0">
                    <a:srgbClr val="14A3EA"/>
                  </a:gs>
                  <a:gs pos="100000">
                    <a:srgbClr val="0DFFC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BD46825-0C4F-EA7D-2A5A-AE917A56B2CD}"/>
              </a:ext>
            </a:extLst>
          </p:cNvPr>
          <p:cNvGrpSpPr/>
          <p:nvPr/>
        </p:nvGrpSpPr>
        <p:grpSpPr>
          <a:xfrm>
            <a:off x="14474126" y="2792053"/>
            <a:ext cx="4542118" cy="2851366"/>
            <a:chOff x="15898532" y="2753953"/>
            <a:chExt cx="4542118" cy="2851366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CAA067C-9E37-7519-0252-6BE1AE7EFB5F}"/>
                </a:ext>
              </a:extLst>
            </p:cNvPr>
            <p:cNvSpPr>
              <a:spLocks/>
            </p:cNvSpPr>
            <p:nvPr/>
          </p:nvSpPr>
          <p:spPr>
            <a:xfrm>
              <a:off x="15949559" y="4467122"/>
              <a:ext cx="4491091" cy="1138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+mn-ea"/>
                </a:rPr>
                <a:t>2020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年数字虚拟人带动产业规模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42920AA-0A5E-EDA3-CF5C-2443767CA987}"/>
                </a:ext>
              </a:extLst>
            </p:cNvPr>
            <p:cNvSpPr txBox="1"/>
            <p:nvPr/>
          </p:nvSpPr>
          <p:spPr>
            <a:xfrm>
              <a:off x="15898532" y="2753953"/>
              <a:ext cx="3360215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6600">
                  <a:gradFill>
                    <a:gsLst>
                      <a:gs pos="0">
                        <a:srgbClr val="14A3EA"/>
                      </a:gs>
                      <a:gs pos="100000">
                        <a:srgbClr val="143FF8"/>
                      </a:gs>
                    </a:gsLst>
                    <a:lin ang="5400000" scaled="1"/>
                  </a:gradFill>
                  <a:latin typeface="Bahnschrift SemiBold" panose="020B0502040204020203" pitchFamily="34" charset="0"/>
                  <a:ea typeface="+mj-ea"/>
                </a:defRPr>
              </a:lvl1pPr>
            </a:lstStyle>
            <a:p>
              <a:r>
                <a:rPr lang="en-US" altLang="zh-CN" sz="9600" dirty="0">
                  <a:gradFill>
                    <a:gsLst>
                      <a:gs pos="97000">
                        <a:srgbClr val="0DFFC5"/>
                      </a:gs>
                      <a:gs pos="0">
                        <a:srgbClr val="0DC0FF"/>
                      </a:gs>
                    </a:gsLst>
                    <a:path path="circle">
                      <a:fillToRect r="100000" b="100000"/>
                    </a:path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645.6</a:t>
              </a:r>
              <a:endParaRPr lang="en-US" sz="9600" dirty="0">
                <a:gradFill>
                  <a:gsLst>
                    <a:gs pos="97000">
                      <a:srgbClr val="0DFFC5"/>
                    </a:gs>
                    <a:gs pos="0">
                      <a:srgbClr val="0DC0FF"/>
                    </a:gs>
                  </a:gsLst>
                  <a:path path="circle">
                    <a:fillToRect r="100000" b="100000"/>
                  </a:path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2A261BD-C7CC-3D17-D2FD-01D68D3F299F}"/>
                </a:ext>
              </a:extLst>
            </p:cNvPr>
            <p:cNvSpPr txBox="1"/>
            <p:nvPr/>
          </p:nvSpPr>
          <p:spPr>
            <a:xfrm>
              <a:off x="19328831" y="3514302"/>
              <a:ext cx="100540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亿元</a:t>
              </a:r>
              <a:endParaRPr 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74F05620-B7E0-F959-EC87-A763AE614986}"/>
                </a:ext>
              </a:extLst>
            </p:cNvPr>
            <p:cNvCxnSpPr>
              <a:cxnSpLocks/>
            </p:cNvCxnSpPr>
            <p:nvPr/>
          </p:nvCxnSpPr>
          <p:spPr>
            <a:xfrm>
              <a:off x="16046980" y="4315155"/>
              <a:ext cx="4165070" cy="0"/>
            </a:xfrm>
            <a:prstGeom prst="line">
              <a:avLst/>
            </a:prstGeom>
            <a:solidFill>
              <a:schemeClr val="bg1">
                <a:alpha val="5000"/>
              </a:schemeClr>
            </a:solidFill>
            <a:ln w="25400" cap="rnd">
              <a:gradFill>
                <a:gsLst>
                  <a:gs pos="0">
                    <a:srgbClr val="14A3EA"/>
                  </a:gs>
                  <a:gs pos="100000">
                    <a:srgbClr val="0DFFC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AA9A0E-4CE6-B2DD-3C69-E00D7B32E4C1}"/>
              </a:ext>
            </a:extLst>
          </p:cNvPr>
          <p:cNvGrpSpPr/>
          <p:nvPr/>
        </p:nvGrpSpPr>
        <p:grpSpPr>
          <a:xfrm>
            <a:off x="20356017" y="2790869"/>
            <a:ext cx="4441412" cy="2851366"/>
            <a:chOff x="22394135" y="2753953"/>
            <a:chExt cx="4441412" cy="2851366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29436C03-8701-E1A1-1B8A-18C720D724BC}"/>
                </a:ext>
              </a:extLst>
            </p:cNvPr>
            <p:cNvSpPr>
              <a:spLocks/>
            </p:cNvSpPr>
            <p:nvPr/>
          </p:nvSpPr>
          <p:spPr>
            <a:xfrm>
              <a:off x="22394135" y="4467122"/>
              <a:ext cx="4441412" cy="1138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网民有支持和关注虚拟人的相关动态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7DAC60B-0501-AD2B-8816-168532B10B89}"/>
                </a:ext>
              </a:extLst>
            </p:cNvPr>
            <p:cNvSpPr txBox="1"/>
            <p:nvPr/>
          </p:nvSpPr>
          <p:spPr>
            <a:xfrm>
              <a:off x="22394135" y="2753953"/>
              <a:ext cx="2658100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9600">
                  <a:gradFill flip="none" rotWithShape="1">
                    <a:gsLst>
                      <a:gs pos="97000">
                        <a:srgbClr val="EE0AF4"/>
                      </a:gs>
                      <a:gs pos="0">
                        <a:srgbClr val="143FF8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Bahnschrift SemiBold" panose="020B0502040204020203" pitchFamily="34" charset="0"/>
                  <a:ea typeface="+mj-ea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97000">
                        <a:srgbClr val="0DFFC5"/>
                      </a:gs>
                      <a:gs pos="0">
                        <a:srgbClr val="0DC0FF"/>
                      </a:gs>
                    </a:gsLst>
                    <a:path path="circle">
                      <a:fillToRect r="100000" b="100000"/>
                    </a:path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63.6</a:t>
              </a:r>
              <a:endParaRPr lang="en-US" dirty="0">
                <a:gradFill>
                  <a:gsLst>
                    <a:gs pos="97000">
                      <a:srgbClr val="0DFFC5"/>
                    </a:gs>
                    <a:gs pos="0">
                      <a:srgbClr val="0DC0FF"/>
                    </a:gs>
                  </a:gsLst>
                  <a:path path="circle">
                    <a:fillToRect r="100000" b="100000"/>
                  </a:path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4D338F10-162D-49D7-3F62-D633C8D977B0}"/>
                </a:ext>
              </a:extLst>
            </p:cNvPr>
            <p:cNvCxnSpPr>
              <a:cxnSpLocks/>
            </p:cNvCxnSpPr>
            <p:nvPr/>
          </p:nvCxnSpPr>
          <p:spPr>
            <a:xfrm>
              <a:off x="22510833" y="4315155"/>
              <a:ext cx="4072754" cy="0"/>
            </a:xfrm>
            <a:prstGeom prst="line">
              <a:avLst/>
            </a:prstGeom>
            <a:solidFill>
              <a:schemeClr val="bg1">
                <a:alpha val="5000"/>
              </a:schemeClr>
            </a:solidFill>
            <a:ln w="25400" cap="rnd">
              <a:gradFill>
                <a:gsLst>
                  <a:gs pos="0">
                    <a:srgbClr val="14A3EA"/>
                  </a:gs>
                  <a:gs pos="100000">
                    <a:srgbClr val="0DFFC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A86A4F3-9E36-81E3-D9B1-E211EB491B98}"/>
                </a:ext>
              </a:extLst>
            </p:cNvPr>
            <p:cNvSpPr txBox="1"/>
            <p:nvPr/>
          </p:nvSpPr>
          <p:spPr>
            <a:xfrm>
              <a:off x="25052235" y="3545739"/>
              <a:ext cx="58862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55E69678-EA84-A780-4086-047BB4AA0295}"/>
              </a:ext>
            </a:extLst>
          </p:cNvPr>
          <p:cNvSpPr/>
          <p:nvPr/>
        </p:nvSpPr>
        <p:spPr>
          <a:xfrm>
            <a:off x="1959522" y="781852"/>
            <a:ext cx="4495141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赛道数据展示</a:t>
            </a:r>
          </a:p>
        </p:txBody>
      </p:sp>
    </p:spTree>
    <p:extLst>
      <p:ext uri="{BB962C8B-B14F-4D97-AF65-F5344CB8AC3E}">
        <p14:creationId xmlns:p14="http://schemas.microsoft.com/office/powerpoint/2010/main" val="2101945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背景图案&#10;&#10;描述已自动生成">
            <a:extLst>
              <a:ext uri="{FF2B5EF4-FFF2-40B4-BE49-F238E27FC236}">
                <a16:creationId xmlns:a16="http://schemas.microsoft.com/office/drawing/2014/main" id="{3F3DBEE5-FC77-234B-6967-3ECFA16C66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 cstate="screen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D5D3311E-5CB0-9196-04BD-31D2C9BB88DC}"/>
              </a:ext>
            </a:extLst>
          </p:cNvPr>
          <p:cNvSpPr/>
          <p:nvPr/>
        </p:nvSpPr>
        <p:spPr>
          <a:xfrm>
            <a:off x="2094933" y="2531187"/>
            <a:ext cx="12744101" cy="185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5400" b="1" dirty="0">
                <a:gradFill flip="none" rotWithShape="1">
                  <a:gsLst>
                    <a:gs pos="100000">
                      <a:srgbClr val="0DFFC5"/>
                    </a:gs>
                    <a:gs pos="4000">
                      <a:srgbClr val="0DC0FF"/>
                    </a:gs>
                  </a:gsLst>
                  <a:lin ang="4200000" scaled="0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2021</a:t>
            </a:r>
            <a:r>
              <a:rPr lang="zh-CN" altLang="en-US" sz="5400" b="1" dirty="0">
                <a:gradFill flip="none" rotWithShape="1">
                  <a:gsLst>
                    <a:gs pos="100000">
                      <a:srgbClr val="0DFFC5"/>
                    </a:gs>
                    <a:gs pos="4000">
                      <a:srgbClr val="0DC0FF"/>
                    </a:gs>
                  </a:gsLst>
                  <a:lin ang="4200000" scaled="0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endParaRPr lang="en-US" altLang="zh-CN" sz="5400" b="1" dirty="0">
              <a:gradFill flip="none" rotWithShape="1">
                <a:gsLst>
                  <a:gs pos="100000">
                    <a:srgbClr val="0DFFC5"/>
                  </a:gs>
                  <a:gs pos="4000">
                    <a:srgbClr val="0DC0FF"/>
                  </a:gs>
                </a:gsLst>
                <a:lin ang="4200000" scaled="0"/>
                <a:tileRect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5400" b="1" dirty="0">
                <a:gradFill flip="none" rotWithShape="1">
                  <a:gsLst>
                    <a:gs pos="100000">
                      <a:srgbClr val="0DFFC5"/>
                    </a:gs>
                    <a:gs pos="4000">
                      <a:srgbClr val="0DC0FF"/>
                    </a:gs>
                  </a:gsLst>
                  <a:lin ang="4200000" scaled="0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中国网民最喜欢的虚拟偶像</a:t>
            </a:r>
            <a:r>
              <a:rPr lang="en-US" altLang="zh-CN" sz="5400" b="1" dirty="0">
                <a:gradFill flip="none" rotWithShape="1">
                  <a:gsLst>
                    <a:gs pos="100000">
                      <a:srgbClr val="0DFFC5"/>
                    </a:gs>
                    <a:gs pos="4000">
                      <a:srgbClr val="0DC0FF"/>
                    </a:gs>
                  </a:gsLst>
                  <a:lin ang="4200000" scaled="0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IP</a:t>
            </a:r>
            <a:r>
              <a:rPr lang="zh-CN" altLang="en-US" sz="5400" b="1" dirty="0">
                <a:gradFill flip="none" rotWithShape="1">
                  <a:gsLst>
                    <a:gs pos="100000">
                      <a:srgbClr val="0DFFC5"/>
                    </a:gs>
                    <a:gs pos="4000">
                      <a:srgbClr val="0DC0FF"/>
                    </a:gs>
                  </a:gsLst>
                  <a:lin ang="4200000" scaled="0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涉及领域</a:t>
            </a:r>
            <a:endParaRPr lang="zh-CN" altLang="en-US" sz="5400" b="1" dirty="0">
              <a:gradFill flip="none" rotWithShape="1">
                <a:gsLst>
                  <a:gs pos="100000">
                    <a:srgbClr val="0DFFC5"/>
                  </a:gs>
                  <a:gs pos="4000">
                    <a:srgbClr val="0DC0FF"/>
                  </a:gs>
                </a:gsLst>
                <a:lin ang="4200000" scaled="0"/>
                <a:tileRect/>
              </a:gradFill>
              <a:effectLst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E75D78D-0E81-19CF-DDEF-700A30CEBAEB}"/>
              </a:ext>
            </a:extLst>
          </p:cNvPr>
          <p:cNvSpPr/>
          <p:nvPr/>
        </p:nvSpPr>
        <p:spPr>
          <a:xfrm>
            <a:off x="2094933" y="4559146"/>
            <a:ext cx="11882324" cy="1608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600" spc="12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虚拟形象</a:t>
            </a:r>
            <a:r>
              <a:rPr lang="en-US" altLang="zh-CN" sz="2600" spc="12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IP</a:t>
            </a:r>
            <a:r>
              <a:rPr lang="zh-CN" altLang="en-US" sz="2600" spc="12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在内容和周边产品产出方面有着较强的可塑性，能根据时代潮流发展不断开发新的爆点，因此行业增长的延续性较强，未来一段时间内都将保持稳定增长态势。</a:t>
            </a: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5EBDA11B-4499-7BC3-C2D7-0A3F29B1CE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9879136"/>
              </p:ext>
            </p:extLst>
          </p:nvPr>
        </p:nvGraphicFramePr>
        <p:xfrm>
          <a:off x="16435373" y="3437073"/>
          <a:ext cx="10768711" cy="4666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:a16="http://schemas.microsoft.com/office/drawing/2014/main" id="{AD1707B6-0936-C3DC-4A4C-1A2D01E80C79}"/>
              </a:ext>
            </a:extLst>
          </p:cNvPr>
          <p:cNvSpPr txBox="1"/>
          <p:nvPr/>
        </p:nvSpPr>
        <p:spPr>
          <a:xfrm>
            <a:off x="16660360" y="2818828"/>
            <a:ext cx="4905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虚拟偶像涉及领域所占比例</a:t>
            </a:r>
            <a:endParaRPr lang="en-US" sz="28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9CB195E-FABF-ECAB-BFEF-DA6386C04E71}"/>
              </a:ext>
            </a:extLst>
          </p:cNvPr>
          <p:cNvSpPr txBox="1"/>
          <p:nvPr/>
        </p:nvSpPr>
        <p:spPr>
          <a:xfrm>
            <a:off x="23039619" y="7796151"/>
            <a:ext cx="3548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数据来源：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iiMedia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Research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（艾媒咨询）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7E76E95-8D1F-84F4-F9BE-E1DD33756159}"/>
              </a:ext>
            </a:extLst>
          </p:cNvPr>
          <p:cNvSpPr/>
          <p:nvPr/>
        </p:nvSpPr>
        <p:spPr>
          <a:xfrm>
            <a:off x="1959522" y="781852"/>
            <a:ext cx="4339650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赛道数据展示</a:t>
            </a:r>
            <a:endParaRPr lang="en-US" altLang="zh-CN" sz="5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76EC4379-55C4-5EB9-F39A-D2CECF53C05C}"/>
              </a:ext>
            </a:extLst>
          </p:cNvPr>
          <p:cNvSpPr/>
          <p:nvPr/>
        </p:nvSpPr>
        <p:spPr>
          <a:xfrm rot="10800000">
            <a:off x="21155025" y="3013433"/>
            <a:ext cx="219075" cy="188858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8322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夜晚的星空&#10;&#10;低可信度描述已自动生成">
            <a:extLst>
              <a:ext uri="{FF2B5EF4-FFF2-40B4-BE49-F238E27FC236}">
                <a16:creationId xmlns:a16="http://schemas.microsoft.com/office/drawing/2014/main" id="{47B72321-22F5-4BE1-A578-B2BDF5A256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5000"/>
                    </a14:imgEffect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18B478-1571-C4C4-DD7B-CAC93605372D}"/>
              </a:ext>
            </a:extLst>
          </p:cNvPr>
          <p:cNvGrpSpPr>
            <a:grpSpLocks/>
          </p:cNvGrpSpPr>
          <p:nvPr/>
        </p:nvGrpSpPr>
        <p:grpSpPr>
          <a:xfrm>
            <a:off x="4067909" y="5404821"/>
            <a:ext cx="4350121" cy="2054520"/>
            <a:chOff x="8696076" y="475911"/>
            <a:chExt cx="3086065" cy="2188576"/>
          </a:xfrm>
        </p:grpSpPr>
        <p:sp>
          <p:nvSpPr>
            <p:cNvPr id="52" name="菱形 51">
              <a:extLst>
                <a:ext uri="{FF2B5EF4-FFF2-40B4-BE49-F238E27FC236}">
                  <a16:creationId xmlns:a16="http://schemas.microsoft.com/office/drawing/2014/main" id="{48D2604B-0AC4-7C8A-7196-C26B8FF82E24}"/>
                </a:ext>
              </a:extLst>
            </p:cNvPr>
            <p:cNvSpPr/>
            <p:nvPr/>
          </p:nvSpPr>
          <p:spPr>
            <a:xfrm>
              <a:off x="9019010" y="1698877"/>
              <a:ext cx="2447172" cy="855195"/>
            </a:xfrm>
            <a:prstGeom prst="diamond">
              <a:avLst/>
            </a:prstGeom>
            <a:solidFill>
              <a:srgbClr val="1BADE1">
                <a:alpha val="33000"/>
              </a:srgbClr>
            </a:solidFill>
            <a:ln w="6350">
              <a:gradFill>
                <a:gsLst>
                  <a:gs pos="0">
                    <a:srgbClr val="00B0F0"/>
                  </a:gs>
                  <a:gs pos="5220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3" name="菱形 52">
              <a:extLst>
                <a:ext uri="{FF2B5EF4-FFF2-40B4-BE49-F238E27FC236}">
                  <a16:creationId xmlns:a16="http://schemas.microsoft.com/office/drawing/2014/main" id="{21EF7426-6491-C730-0B70-40F8F36B8AD9}"/>
                </a:ext>
              </a:extLst>
            </p:cNvPr>
            <p:cNvSpPr/>
            <p:nvPr/>
          </p:nvSpPr>
          <p:spPr>
            <a:xfrm>
              <a:off x="9455083" y="1857370"/>
              <a:ext cx="1575023" cy="550412"/>
            </a:xfrm>
            <a:prstGeom prst="diamond">
              <a:avLst/>
            </a:prstGeom>
            <a:solidFill>
              <a:srgbClr val="1BADE1">
                <a:alpha val="86000"/>
              </a:srgbClr>
            </a:solidFill>
            <a:ln w="31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4" name="梯形 53">
              <a:extLst>
                <a:ext uri="{FF2B5EF4-FFF2-40B4-BE49-F238E27FC236}">
                  <a16:creationId xmlns:a16="http://schemas.microsoft.com/office/drawing/2014/main" id="{21B599C8-37C5-11B8-C13D-D6C6CB2CB153}"/>
                </a:ext>
              </a:extLst>
            </p:cNvPr>
            <p:cNvSpPr/>
            <p:nvPr/>
          </p:nvSpPr>
          <p:spPr>
            <a:xfrm flipV="1">
              <a:off x="9148566" y="475911"/>
              <a:ext cx="2195412" cy="1650560"/>
            </a:xfrm>
            <a:prstGeom prst="trapezoid">
              <a:avLst>
                <a:gd name="adj" fmla="val 19444"/>
              </a:avLst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2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0" name="菱形 59">
              <a:extLst>
                <a:ext uri="{FF2B5EF4-FFF2-40B4-BE49-F238E27FC236}">
                  <a16:creationId xmlns:a16="http://schemas.microsoft.com/office/drawing/2014/main" id="{373BCB78-1054-79A3-E970-69437D3B4754}"/>
                </a:ext>
              </a:extLst>
            </p:cNvPr>
            <p:cNvSpPr/>
            <p:nvPr/>
          </p:nvSpPr>
          <p:spPr>
            <a:xfrm>
              <a:off x="8703050" y="1588460"/>
              <a:ext cx="3079091" cy="1076027"/>
            </a:xfrm>
            <a:prstGeom prst="diamond">
              <a:avLst/>
            </a:prstGeom>
            <a:noFill/>
            <a:ln w="31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1" name="菱形 10">
              <a:extLst>
                <a:ext uri="{FF2B5EF4-FFF2-40B4-BE49-F238E27FC236}">
                  <a16:creationId xmlns:a16="http://schemas.microsoft.com/office/drawing/2014/main" id="{63F15C01-C353-9027-16D2-8C547AE24B11}"/>
                </a:ext>
              </a:extLst>
            </p:cNvPr>
            <p:cNvSpPr/>
            <p:nvPr/>
          </p:nvSpPr>
          <p:spPr>
            <a:xfrm>
              <a:off x="11600615" y="2063036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2" name="菱形 10">
              <a:extLst>
                <a:ext uri="{FF2B5EF4-FFF2-40B4-BE49-F238E27FC236}">
                  <a16:creationId xmlns:a16="http://schemas.microsoft.com/office/drawing/2014/main" id="{3AF1406B-8A25-0E3A-1946-BAF91A5BF18B}"/>
                </a:ext>
              </a:extLst>
            </p:cNvPr>
            <p:cNvSpPr/>
            <p:nvPr/>
          </p:nvSpPr>
          <p:spPr>
            <a:xfrm flipH="1">
              <a:off x="8696076" y="2063035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3" name="菱形 12">
              <a:extLst>
                <a:ext uri="{FF2B5EF4-FFF2-40B4-BE49-F238E27FC236}">
                  <a16:creationId xmlns:a16="http://schemas.microsoft.com/office/drawing/2014/main" id="{1513E2E0-34C5-4E5A-0819-EF74D1089CBE}"/>
                </a:ext>
              </a:extLst>
            </p:cNvPr>
            <p:cNvSpPr/>
            <p:nvPr/>
          </p:nvSpPr>
          <p:spPr>
            <a:xfrm>
              <a:off x="10032521" y="2591074"/>
              <a:ext cx="420148" cy="7341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3079091 w 3079091"/>
                <a:gd name="connsiteY0" fmla="*/ 0 h 538013"/>
                <a:gd name="connsiteX1" fmla="*/ 1539546 w 3079091"/>
                <a:gd name="connsiteY1" fmla="*/ 538013 h 538013"/>
                <a:gd name="connsiteX2" fmla="*/ 0 w 3079091"/>
                <a:gd name="connsiteY2" fmla="*/ 0 h 53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9091" h="538013">
                  <a:moveTo>
                    <a:pt x="3079091" y="0"/>
                  </a:moveTo>
                  <a:lnTo>
                    <a:pt x="1539546" y="538013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03B36AB-64ED-FE46-E58D-B3C3AE6EB32C}"/>
              </a:ext>
            </a:extLst>
          </p:cNvPr>
          <p:cNvGrpSpPr>
            <a:grpSpLocks/>
          </p:cNvGrpSpPr>
          <p:nvPr/>
        </p:nvGrpSpPr>
        <p:grpSpPr>
          <a:xfrm>
            <a:off x="9548820" y="5404821"/>
            <a:ext cx="4350121" cy="2054520"/>
            <a:chOff x="8696076" y="475911"/>
            <a:chExt cx="3086065" cy="2188576"/>
          </a:xfrm>
        </p:grpSpPr>
        <p:sp>
          <p:nvSpPr>
            <p:cNvPr id="65" name="菱形 64">
              <a:extLst>
                <a:ext uri="{FF2B5EF4-FFF2-40B4-BE49-F238E27FC236}">
                  <a16:creationId xmlns:a16="http://schemas.microsoft.com/office/drawing/2014/main" id="{97CD8F57-0288-A53A-E841-7EB9725A4DF9}"/>
                </a:ext>
              </a:extLst>
            </p:cNvPr>
            <p:cNvSpPr/>
            <p:nvPr/>
          </p:nvSpPr>
          <p:spPr>
            <a:xfrm>
              <a:off x="9019010" y="1698877"/>
              <a:ext cx="2447172" cy="855195"/>
            </a:xfrm>
            <a:prstGeom prst="diamond">
              <a:avLst/>
            </a:prstGeom>
            <a:solidFill>
              <a:srgbClr val="1BADE1">
                <a:alpha val="33000"/>
              </a:srgbClr>
            </a:solidFill>
            <a:ln w="6350">
              <a:gradFill>
                <a:gsLst>
                  <a:gs pos="0">
                    <a:srgbClr val="00B0F0"/>
                  </a:gs>
                  <a:gs pos="5220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6" name="菱形 65">
              <a:extLst>
                <a:ext uri="{FF2B5EF4-FFF2-40B4-BE49-F238E27FC236}">
                  <a16:creationId xmlns:a16="http://schemas.microsoft.com/office/drawing/2014/main" id="{BD7F708C-ECD1-65DB-AFAD-523099FE4C7E}"/>
                </a:ext>
              </a:extLst>
            </p:cNvPr>
            <p:cNvSpPr/>
            <p:nvPr/>
          </p:nvSpPr>
          <p:spPr>
            <a:xfrm>
              <a:off x="9455083" y="1857370"/>
              <a:ext cx="1575023" cy="550412"/>
            </a:xfrm>
            <a:prstGeom prst="diamond">
              <a:avLst/>
            </a:prstGeom>
            <a:solidFill>
              <a:srgbClr val="1BADE1">
                <a:alpha val="86000"/>
              </a:srgbClr>
            </a:solidFill>
            <a:ln w="31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7" name="梯形 66">
              <a:extLst>
                <a:ext uri="{FF2B5EF4-FFF2-40B4-BE49-F238E27FC236}">
                  <a16:creationId xmlns:a16="http://schemas.microsoft.com/office/drawing/2014/main" id="{0B41DB6C-BD35-AF02-EAAD-843761CA0529}"/>
                </a:ext>
              </a:extLst>
            </p:cNvPr>
            <p:cNvSpPr/>
            <p:nvPr/>
          </p:nvSpPr>
          <p:spPr>
            <a:xfrm flipV="1">
              <a:off x="9148566" y="475911"/>
              <a:ext cx="2195412" cy="1650560"/>
            </a:xfrm>
            <a:prstGeom prst="trapezoid">
              <a:avLst>
                <a:gd name="adj" fmla="val 19444"/>
              </a:avLst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2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8" name="菱形 67">
              <a:extLst>
                <a:ext uri="{FF2B5EF4-FFF2-40B4-BE49-F238E27FC236}">
                  <a16:creationId xmlns:a16="http://schemas.microsoft.com/office/drawing/2014/main" id="{D232DA90-AB56-39E6-0EFC-B860F43FB9F5}"/>
                </a:ext>
              </a:extLst>
            </p:cNvPr>
            <p:cNvSpPr/>
            <p:nvPr/>
          </p:nvSpPr>
          <p:spPr>
            <a:xfrm>
              <a:off x="8703050" y="1588460"/>
              <a:ext cx="3079091" cy="1076027"/>
            </a:xfrm>
            <a:prstGeom prst="diamond">
              <a:avLst/>
            </a:prstGeom>
            <a:noFill/>
            <a:ln w="31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69" name="菱形 10">
              <a:extLst>
                <a:ext uri="{FF2B5EF4-FFF2-40B4-BE49-F238E27FC236}">
                  <a16:creationId xmlns:a16="http://schemas.microsoft.com/office/drawing/2014/main" id="{3503D88D-14EE-6700-D51E-3F1C0D4ABA71}"/>
                </a:ext>
              </a:extLst>
            </p:cNvPr>
            <p:cNvSpPr/>
            <p:nvPr/>
          </p:nvSpPr>
          <p:spPr>
            <a:xfrm>
              <a:off x="11600615" y="2063036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0" name="菱形 10">
              <a:extLst>
                <a:ext uri="{FF2B5EF4-FFF2-40B4-BE49-F238E27FC236}">
                  <a16:creationId xmlns:a16="http://schemas.microsoft.com/office/drawing/2014/main" id="{75620FCD-E1BE-9FCA-11A5-511E67E49CA8}"/>
                </a:ext>
              </a:extLst>
            </p:cNvPr>
            <p:cNvSpPr/>
            <p:nvPr/>
          </p:nvSpPr>
          <p:spPr>
            <a:xfrm flipH="1">
              <a:off x="8696076" y="2063035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1" name="菱形 12">
              <a:extLst>
                <a:ext uri="{FF2B5EF4-FFF2-40B4-BE49-F238E27FC236}">
                  <a16:creationId xmlns:a16="http://schemas.microsoft.com/office/drawing/2014/main" id="{282C17B2-5F42-A07D-7AAF-C191FA013E2C}"/>
                </a:ext>
              </a:extLst>
            </p:cNvPr>
            <p:cNvSpPr/>
            <p:nvPr/>
          </p:nvSpPr>
          <p:spPr>
            <a:xfrm>
              <a:off x="10032521" y="2591074"/>
              <a:ext cx="420148" cy="7341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3079091 w 3079091"/>
                <a:gd name="connsiteY0" fmla="*/ 0 h 538013"/>
                <a:gd name="connsiteX1" fmla="*/ 1539546 w 3079091"/>
                <a:gd name="connsiteY1" fmla="*/ 538013 h 538013"/>
                <a:gd name="connsiteX2" fmla="*/ 0 w 3079091"/>
                <a:gd name="connsiteY2" fmla="*/ 0 h 53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9091" h="538013">
                  <a:moveTo>
                    <a:pt x="3079091" y="0"/>
                  </a:moveTo>
                  <a:lnTo>
                    <a:pt x="1539546" y="538013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85D99EE-3A43-134D-CE28-6082CA9A1597}"/>
              </a:ext>
            </a:extLst>
          </p:cNvPr>
          <p:cNvGrpSpPr>
            <a:grpSpLocks/>
          </p:cNvGrpSpPr>
          <p:nvPr/>
        </p:nvGrpSpPr>
        <p:grpSpPr>
          <a:xfrm>
            <a:off x="20510643" y="5404821"/>
            <a:ext cx="4350121" cy="2054520"/>
            <a:chOff x="8696076" y="475911"/>
            <a:chExt cx="3086065" cy="2188576"/>
          </a:xfrm>
        </p:grpSpPr>
        <p:sp>
          <p:nvSpPr>
            <p:cNvPr id="73" name="菱形 72">
              <a:extLst>
                <a:ext uri="{FF2B5EF4-FFF2-40B4-BE49-F238E27FC236}">
                  <a16:creationId xmlns:a16="http://schemas.microsoft.com/office/drawing/2014/main" id="{427C4791-D5DD-0F43-7DE3-CEEFFCB68AAC}"/>
                </a:ext>
              </a:extLst>
            </p:cNvPr>
            <p:cNvSpPr/>
            <p:nvPr/>
          </p:nvSpPr>
          <p:spPr>
            <a:xfrm>
              <a:off x="9019010" y="1698877"/>
              <a:ext cx="2447172" cy="855195"/>
            </a:xfrm>
            <a:prstGeom prst="diamond">
              <a:avLst/>
            </a:prstGeom>
            <a:solidFill>
              <a:srgbClr val="1BADE1">
                <a:alpha val="33000"/>
              </a:srgbClr>
            </a:solidFill>
            <a:ln w="6350">
              <a:gradFill>
                <a:gsLst>
                  <a:gs pos="0">
                    <a:srgbClr val="00B0F0"/>
                  </a:gs>
                  <a:gs pos="5220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4" name="菱形 73">
              <a:extLst>
                <a:ext uri="{FF2B5EF4-FFF2-40B4-BE49-F238E27FC236}">
                  <a16:creationId xmlns:a16="http://schemas.microsoft.com/office/drawing/2014/main" id="{615CEA74-B531-055A-FD74-3581D21D72B1}"/>
                </a:ext>
              </a:extLst>
            </p:cNvPr>
            <p:cNvSpPr/>
            <p:nvPr/>
          </p:nvSpPr>
          <p:spPr>
            <a:xfrm>
              <a:off x="9455083" y="1857370"/>
              <a:ext cx="1575023" cy="550412"/>
            </a:xfrm>
            <a:prstGeom prst="diamond">
              <a:avLst/>
            </a:prstGeom>
            <a:solidFill>
              <a:srgbClr val="1BADE1">
                <a:alpha val="86000"/>
              </a:srgbClr>
            </a:solidFill>
            <a:ln w="31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5" name="梯形 74">
              <a:extLst>
                <a:ext uri="{FF2B5EF4-FFF2-40B4-BE49-F238E27FC236}">
                  <a16:creationId xmlns:a16="http://schemas.microsoft.com/office/drawing/2014/main" id="{BA1E0460-83DC-758E-A1E1-6133D018E9D4}"/>
                </a:ext>
              </a:extLst>
            </p:cNvPr>
            <p:cNvSpPr/>
            <p:nvPr/>
          </p:nvSpPr>
          <p:spPr>
            <a:xfrm flipV="1">
              <a:off x="9148566" y="475911"/>
              <a:ext cx="2195412" cy="1650560"/>
            </a:xfrm>
            <a:prstGeom prst="trapezoid">
              <a:avLst>
                <a:gd name="adj" fmla="val 19444"/>
              </a:avLst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2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6" name="菱形 75">
              <a:extLst>
                <a:ext uri="{FF2B5EF4-FFF2-40B4-BE49-F238E27FC236}">
                  <a16:creationId xmlns:a16="http://schemas.microsoft.com/office/drawing/2014/main" id="{65B8398D-320B-8DD2-4FCE-122375669403}"/>
                </a:ext>
              </a:extLst>
            </p:cNvPr>
            <p:cNvSpPr/>
            <p:nvPr/>
          </p:nvSpPr>
          <p:spPr>
            <a:xfrm>
              <a:off x="8703050" y="1588460"/>
              <a:ext cx="3079091" cy="1076027"/>
            </a:xfrm>
            <a:prstGeom prst="diamond">
              <a:avLst/>
            </a:prstGeom>
            <a:noFill/>
            <a:ln w="31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7" name="菱形 10">
              <a:extLst>
                <a:ext uri="{FF2B5EF4-FFF2-40B4-BE49-F238E27FC236}">
                  <a16:creationId xmlns:a16="http://schemas.microsoft.com/office/drawing/2014/main" id="{9C460F9B-5BAC-1C6A-C932-55814E88D28C}"/>
                </a:ext>
              </a:extLst>
            </p:cNvPr>
            <p:cNvSpPr/>
            <p:nvPr/>
          </p:nvSpPr>
          <p:spPr>
            <a:xfrm>
              <a:off x="11600615" y="2063036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8" name="菱形 10">
              <a:extLst>
                <a:ext uri="{FF2B5EF4-FFF2-40B4-BE49-F238E27FC236}">
                  <a16:creationId xmlns:a16="http://schemas.microsoft.com/office/drawing/2014/main" id="{64342376-9C1C-F58D-5884-33F9491F91E9}"/>
                </a:ext>
              </a:extLst>
            </p:cNvPr>
            <p:cNvSpPr/>
            <p:nvPr/>
          </p:nvSpPr>
          <p:spPr>
            <a:xfrm flipH="1">
              <a:off x="8696076" y="2063035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79" name="菱形 12">
              <a:extLst>
                <a:ext uri="{FF2B5EF4-FFF2-40B4-BE49-F238E27FC236}">
                  <a16:creationId xmlns:a16="http://schemas.microsoft.com/office/drawing/2014/main" id="{C6AAC06F-D43D-124C-3760-C83E6F2D5FF4}"/>
                </a:ext>
              </a:extLst>
            </p:cNvPr>
            <p:cNvSpPr/>
            <p:nvPr/>
          </p:nvSpPr>
          <p:spPr>
            <a:xfrm>
              <a:off x="10032521" y="2591074"/>
              <a:ext cx="420148" cy="7341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3079091 w 3079091"/>
                <a:gd name="connsiteY0" fmla="*/ 0 h 538013"/>
                <a:gd name="connsiteX1" fmla="*/ 1539546 w 3079091"/>
                <a:gd name="connsiteY1" fmla="*/ 538013 h 538013"/>
                <a:gd name="connsiteX2" fmla="*/ 0 w 3079091"/>
                <a:gd name="connsiteY2" fmla="*/ 0 h 53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9091" h="538013">
                  <a:moveTo>
                    <a:pt x="3079091" y="0"/>
                  </a:moveTo>
                  <a:lnTo>
                    <a:pt x="1539546" y="538013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B3F0B1C3-D012-AF6B-EBC3-D2B272012F93}"/>
              </a:ext>
            </a:extLst>
          </p:cNvPr>
          <p:cNvGrpSpPr>
            <a:grpSpLocks/>
          </p:cNvGrpSpPr>
          <p:nvPr/>
        </p:nvGrpSpPr>
        <p:grpSpPr>
          <a:xfrm>
            <a:off x="15029731" y="5404821"/>
            <a:ext cx="4350121" cy="2054520"/>
            <a:chOff x="8696076" y="475911"/>
            <a:chExt cx="3086065" cy="2188576"/>
          </a:xfrm>
        </p:grpSpPr>
        <p:sp>
          <p:nvSpPr>
            <p:cNvPr id="81" name="菱形 80">
              <a:extLst>
                <a:ext uri="{FF2B5EF4-FFF2-40B4-BE49-F238E27FC236}">
                  <a16:creationId xmlns:a16="http://schemas.microsoft.com/office/drawing/2014/main" id="{7014CB96-A432-E037-4C8F-FF8F79E0FA70}"/>
                </a:ext>
              </a:extLst>
            </p:cNvPr>
            <p:cNvSpPr/>
            <p:nvPr/>
          </p:nvSpPr>
          <p:spPr>
            <a:xfrm>
              <a:off x="9019010" y="1698877"/>
              <a:ext cx="2447172" cy="855195"/>
            </a:xfrm>
            <a:prstGeom prst="diamond">
              <a:avLst/>
            </a:prstGeom>
            <a:solidFill>
              <a:srgbClr val="1BADE1">
                <a:alpha val="33000"/>
              </a:srgbClr>
            </a:solidFill>
            <a:ln w="6350">
              <a:gradFill>
                <a:gsLst>
                  <a:gs pos="0">
                    <a:srgbClr val="00B0F0"/>
                  </a:gs>
                  <a:gs pos="5220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2" name="菱形 81">
              <a:extLst>
                <a:ext uri="{FF2B5EF4-FFF2-40B4-BE49-F238E27FC236}">
                  <a16:creationId xmlns:a16="http://schemas.microsoft.com/office/drawing/2014/main" id="{C6B74B10-1348-B74B-BABB-94969A6DE145}"/>
                </a:ext>
              </a:extLst>
            </p:cNvPr>
            <p:cNvSpPr/>
            <p:nvPr/>
          </p:nvSpPr>
          <p:spPr>
            <a:xfrm>
              <a:off x="9455083" y="1857370"/>
              <a:ext cx="1575023" cy="550412"/>
            </a:xfrm>
            <a:prstGeom prst="diamond">
              <a:avLst/>
            </a:prstGeom>
            <a:solidFill>
              <a:srgbClr val="1BADE1">
                <a:alpha val="86000"/>
              </a:srgbClr>
            </a:solidFill>
            <a:ln w="31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3" name="梯形 82">
              <a:extLst>
                <a:ext uri="{FF2B5EF4-FFF2-40B4-BE49-F238E27FC236}">
                  <a16:creationId xmlns:a16="http://schemas.microsoft.com/office/drawing/2014/main" id="{65721820-51A6-4896-8A70-1FC2A66E1036}"/>
                </a:ext>
              </a:extLst>
            </p:cNvPr>
            <p:cNvSpPr/>
            <p:nvPr/>
          </p:nvSpPr>
          <p:spPr>
            <a:xfrm flipV="1">
              <a:off x="9148566" y="475911"/>
              <a:ext cx="2195412" cy="1650560"/>
            </a:xfrm>
            <a:prstGeom prst="trapezoid">
              <a:avLst>
                <a:gd name="adj" fmla="val 19444"/>
              </a:avLst>
            </a:prstGeom>
            <a:gradFill>
              <a:gsLst>
                <a:gs pos="100000">
                  <a:srgbClr val="00B0F0">
                    <a:alpha val="0"/>
                  </a:srgbClr>
                </a:gs>
                <a:gs pos="0">
                  <a:srgbClr val="00B0F0">
                    <a:alpha val="2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4" name="菱形 83">
              <a:extLst>
                <a:ext uri="{FF2B5EF4-FFF2-40B4-BE49-F238E27FC236}">
                  <a16:creationId xmlns:a16="http://schemas.microsoft.com/office/drawing/2014/main" id="{94DF56E0-5F1A-EDA4-D532-3AB8E8469BFF}"/>
                </a:ext>
              </a:extLst>
            </p:cNvPr>
            <p:cNvSpPr/>
            <p:nvPr/>
          </p:nvSpPr>
          <p:spPr>
            <a:xfrm>
              <a:off x="8703050" y="1588460"/>
              <a:ext cx="3079091" cy="1076027"/>
            </a:xfrm>
            <a:prstGeom prst="diamond">
              <a:avLst/>
            </a:prstGeom>
            <a:noFill/>
            <a:ln w="31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5" name="菱形 10">
              <a:extLst>
                <a:ext uri="{FF2B5EF4-FFF2-40B4-BE49-F238E27FC236}">
                  <a16:creationId xmlns:a16="http://schemas.microsoft.com/office/drawing/2014/main" id="{14F2D4E9-A427-E549-65BF-17F171BB5E82}"/>
                </a:ext>
              </a:extLst>
            </p:cNvPr>
            <p:cNvSpPr/>
            <p:nvPr/>
          </p:nvSpPr>
          <p:spPr>
            <a:xfrm>
              <a:off x="11600615" y="2063036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6" name="菱形 10">
              <a:extLst>
                <a:ext uri="{FF2B5EF4-FFF2-40B4-BE49-F238E27FC236}">
                  <a16:creationId xmlns:a16="http://schemas.microsoft.com/office/drawing/2014/main" id="{5B9F4731-0B8B-6667-5C13-67F2711865B9}"/>
                </a:ext>
              </a:extLst>
            </p:cNvPr>
            <p:cNvSpPr/>
            <p:nvPr/>
          </p:nvSpPr>
          <p:spPr>
            <a:xfrm flipH="1">
              <a:off x="8696076" y="2063035"/>
              <a:ext cx="181526" cy="12687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0 w 1539545"/>
                <a:gd name="connsiteY0" fmla="*/ 0 h 1076027"/>
                <a:gd name="connsiteX1" fmla="*/ 1539545 w 1539545"/>
                <a:gd name="connsiteY1" fmla="*/ 538014 h 1076027"/>
                <a:gd name="connsiteX2" fmla="*/ 0 w 1539545"/>
                <a:gd name="connsiteY2" fmla="*/ 1076027 h 107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9545" h="1076027">
                  <a:moveTo>
                    <a:pt x="0" y="0"/>
                  </a:moveTo>
                  <a:lnTo>
                    <a:pt x="1539545" y="538014"/>
                  </a:lnTo>
                  <a:lnTo>
                    <a:pt x="0" y="1076027"/>
                  </a:lnTo>
                </a:path>
              </a:pathLst>
            </a:custGeom>
            <a:noFill/>
            <a:ln w="15875">
              <a:solidFill>
                <a:srgbClr val="1BAD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87" name="菱形 12">
              <a:extLst>
                <a:ext uri="{FF2B5EF4-FFF2-40B4-BE49-F238E27FC236}">
                  <a16:creationId xmlns:a16="http://schemas.microsoft.com/office/drawing/2014/main" id="{E3717100-11A6-6C10-0D12-5FE3C79B2DAF}"/>
                </a:ext>
              </a:extLst>
            </p:cNvPr>
            <p:cNvSpPr/>
            <p:nvPr/>
          </p:nvSpPr>
          <p:spPr>
            <a:xfrm>
              <a:off x="10032521" y="2591074"/>
              <a:ext cx="420148" cy="73413"/>
            </a:xfrm>
            <a:custGeom>
              <a:avLst/>
              <a:gdLst>
                <a:gd name="connsiteX0" fmla="*/ 0 w 3079091"/>
                <a:gd name="connsiteY0" fmla="*/ 538014 h 1076027"/>
                <a:gd name="connsiteX1" fmla="*/ 1539546 w 3079091"/>
                <a:gd name="connsiteY1" fmla="*/ 0 h 1076027"/>
                <a:gd name="connsiteX2" fmla="*/ 3079091 w 3079091"/>
                <a:gd name="connsiteY2" fmla="*/ 538014 h 1076027"/>
                <a:gd name="connsiteX3" fmla="*/ 1539546 w 3079091"/>
                <a:gd name="connsiteY3" fmla="*/ 1076027 h 1076027"/>
                <a:gd name="connsiteX4" fmla="*/ 0 w 3079091"/>
                <a:gd name="connsiteY4" fmla="*/ 538014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4" fmla="*/ 1630986 w 3079091"/>
                <a:gd name="connsiteY4" fmla="*/ 91440 h 1076027"/>
                <a:gd name="connsiteX0" fmla="*/ 1539546 w 3079091"/>
                <a:gd name="connsiteY0" fmla="*/ 0 h 1076027"/>
                <a:gd name="connsiteX1" fmla="*/ 3079091 w 3079091"/>
                <a:gd name="connsiteY1" fmla="*/ 538014 h 1076027"/>
                <a:gd name="connsiteX2" fmla="*/ 1539546 w 3079091"/>
                <a:gd name="connsiteY2" fmla="*/ 1076027 h 1076027"/>
                <a:gd name="connsiteX3" fmla="*/ 0 w 3079091"/>
                <a:gd name="connsiteY3" fmla="*/ 538014 h 1076027"/>
                <a:gd name="connsiteX0" fmla="*/ 3079091 w 3079091"/>
                <a:gd name="connsiteY0" fmla="*/ 0 h 538013"/>
                <a:gd name="connsiteX1" fmla="*/ 1539546 w 3079091"/>
                <a:gd name="connsiteY1" fmla="*/ 538013 h 538013"/>
                <a:gd name="connsiteX2" fmla="*/ 0 w 3079091"/>
                <a:gd name="connsiteY2" fmla="*/ 0 h 53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9091" h="538013">
                  <a:moveTo>
                    <a:pt x="3079091" y="0"/>
                  </a:moveTo>
                  <a:lnTo>
                    <a:pt x="1539546" y="538013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1BADE1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8F56DAAD-158B-CBF4-BDE6-0F2CADBC3A44}"/>
              </a:ext>
            </a:extLst>
          </p:cNvPr>
          <p:cNvSpPr/>
          <p:nvPr/>
        </p:nvSpPr>
        <p:spPr>
          <a:xfrm>
            <a:off x="1959522" y="781852"/>
            <a:ext cx="3772186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IP 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人物特点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F2309A9-017C-1C19-9447-A4F614AEDE04}"/>
              </a:ext>
            </a:extLst>
          </p:cNvPr>
          <p:cNvSpPr>
            <a:spLocks/>
          </p:cNvSpPr>
          <p:nvPr/>
        </p:nvSpPr>
        <p:spPr>
          <a:xfrm>
            <a:off x="5576218" y="2709855"/>
            <a:ext cx="1313180" cy="836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400" dirty="0">
                <a:gradFill>
                  <a:gsLst>
                    <a:gs pos="0">
                      <a:srgbClr val="10DBD3"/>
                    </a:gs>
                    <a:gs pos="100000">
                      <a:srgbClr val="0DFFC5"/>
                    </a:gs>
                  </a:gsLst>
                  <a:lin ang="5400000" scaled="1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特长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DB55C64-1355-999C-E1E5-23AD8C6E1C73}"/>
              </a:ext>
            </a:extLst>
          </p:cNvPr>
          <p:cNvSpPr>
            <a:spLocks/>
          </p:cNvSpPr>
          <p:nvPr/>
        </p:nvSpPr>
        <p:spPr>
          <a:xfrm>
            <a:off x="5406892" y="3868412"/>
            <a:ext cx="1620957" cy="565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视觉设计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70F3CA7-C970-C264-0B57-047587CAE515}"/>
              </a:ext>
            </a:extLst>
          </p:cNvPr>
          <p:cNvSpPr>
            <a:spLocks/>
          </p:cNvSpPr>
          <p:nvPr/>
        </p:nvSpPr>
        <p:spPr>
          <a:xfrm>
            <a:off x="16594798" y="2709855"/>
            <a:ext cx="1313180" cy="836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400" dirty="0">
                <a:gradFill>
                  <a:gsLst>
                    <a:gs pos="0">
                      <a:srgbClr val="10DBD3"/>
                    </a:gs>
                    <a:gs pos="100000">
                      <a:srgbClr val="0DFFC5"/>
                    </a:gs>
                  </a:gsLst>
                  <a:lin ang="5400000" scaled="1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气质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9E02BC55-671F-ECFC-E3EE-3253186955BB}"/>
              </a:ext>
            </a:extLst>
          </p:cNvPr>
          <p:cNvSpPr>
            <a:spLocks/>
          </p:cNvSpPr>
          <p:nvPr/>
        </p:nvSpPr>
        <p:spPr>
          <a:xfrm>
            <a:off x="16449865" y="3837284"/>
            <a:ext cx="1620957" cy="565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可爱阳光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CF23447-3FCF-744B-CE04-128D1D3311A4}"/>
              </a:ext>
            </a:extLst>
          </p:cNvPr>
          <p:cNvSpPr>
            <a:spLocks/>
          </p:cNvSpPr>
          <p:nvPr/>
        </p:nvSpPr>
        <p:spPr>
          <a:xfrm>
            <a:off x="22104089" y="2709855"/>
            <a:ext cx="1313180" cy="836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400" dirty="0">
                <a:gradFill>
                  <a:gsLst>
                    <a:gs pos="0">
                      <a:srgbClr val="10DBD3"/>
                    </a:gs>
                    <a:gs pos="100000">
                      <a:srgbClr val="0DFFC5"/>
                    </a:gs>
                  </a:gsLst>
                  <a:lin ang="5400000" scaled="1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形象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C63239F-9E88-53ED-E583-A6D9DA30B763}"/>
              </a:ext>
            </a:extLst>
          </p:cNvPr>
          <p:cNvSpPr>
            <a:spLocks/>
          </p:cNvSpPr>
          <p:nvPr/>
        </p:nvSpPr>
        <p:spPr>
          <a:xfrm>
            <a:off x="21814665" y="3820112"/>
            <a:ext cx="1620957" cy="565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清爽短发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D8943BD-725D-B50C-F53D-CB1786FDC50A}"/>
              </a:ext>
            </a:extLst>
          </p:cNvPr>
          <p:cNvSpPr>
            <a:spLocks/>
          </p:cNvSpPr>
          <p:nvPr/>
        </p:nvSpPr>
        <p:spPr>
          <a:xfrm>
            <a:off x="11085508" y="2709855"/>
            <a:ext cx="1313180" cy="836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400">
                <a:gradFill>
                  <a:gsLst>
                    <a:gs pos="0">
                      <a:srgbClr val="10DBD3"/>
                    </a:gs>
                    <a:gs pos="100000">
                      <a:srgbClr val="0DFFC5"/>
                    </a:gs>
                  </a:gsLst>
                  <a:lin ang="5400000" scaled="1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爱好</a:t>
            </a:r>
            <a:endParaRPr kumimoji="1" lang="zh-CN" altLang="en-US" sz="4400" dirty="0">
              <a:gradFill>
                <a:gsLst>
                  <a:gs pos="0">
                    <a:srgbClr val="10DBD3"/>
                  </a:gs>
                  <a:gs pos="100000">
                    <a:srgbClr val="0DFFC5"/>
                  </a:gs>
                </a:gsLst>
                <a:lin ang="5400000" scaled="1"/>
              </a:gradFill>
              <a:effectLst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61AD6E0D-BA9E-999B-C693-AAADE330F1E3}"/>
              </a:ext>
            </a:extLst>
          </p:cNvPr>
          <p:cNvSpPr>
            <a:spLocks/>
          </p:cNvSpPr>
          <p:nvPr/>
        </p:nvSpPr>
        <p:spPr>
          <a:xfrm>
            <a:off x="10479093" y="3868412"/>
            <a:ext cx="2499402" cy="565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摄影 运动 音乐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1AFAEE-633F-4842-9867-61FA5DF0C8C4}"/>
              </a:ext>
            </a:extLst>
          </p:cNvPr>
          <p:cNvGrpSpPr/>
          <p:nvPr/>
        </p:nvGrpSpPr>
        <p:grpSpPr>
          <a:xfrm>
            <a:off x="5548073" y="4871366"/>
            <a:ext cx="1399619" cy="1399619"/>
            <a:chOff x="5528250" y="4687644"/>
            <a:chExt cx="1399619" cy="1399619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1993DD85-67CC-E020-A234-08ADF6A42DF1}"/>
                </a:ext>
              </a:extLst>
            </p:cNvPr>
            <p:cNvSpPr/>
            <p:nvPr/>
          </p:nvSpPr>
          <p:spPr>
            <a:xfrm>
              <a:off x="5528250" y="4687644"/>
              <a:ext cx="1399619" cy="1399619"/>
            </a:xfrm>
            <a:prstGeom prst="ellipse">
              <a:avLst/>
            </a:prstGeom>
            <a:gradFill flip="none" rotWithShape="1">
              <a:gsLst>
                <a:gs pos="53000">
                  <a:srgbClr val="37CBFF">
                    <a:alpha val="0"/>
                  </a:srgbClr>
                </a:gs>
                <a:gs pos="100000">
                  <a:srgbClr val="37CB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0" name="compass-and-ruler-for-mathematics_43064">
              <a:extLst>
                <a:ext uri="{FF2B5EF4-FFF2-40B4-BE49-F238E27FC236}">
                  <a16:creationId xmlns:a16="http://schemas.microsoft.com/office/drawing/2014/main" id="{5D5EBC99-66D7-DDA0-D409-0D1F4279831D}"/>
                </a:ext>
              </a:extLst>
            </p:cNvPr>
            <p:cNvSpPr/>
            <p:nvPr/>
          </p:nvSpPr>
          <p:spPr>
            <a:xfrm>
              <a:off x="5956218" y="5124737"/>
              <a:ext cx="543682" cy="525433"/>
            </a:xfrm>
            <a:custGeom>
              <a:avLst/>
              <a:gdLst>
                <a:gd name="connsiteX0" fmla="*/ 168106 w 602824"/>
                <a:gd name="connsiteY0" fmla="*/ 293834 h 582590"/>
                <a:gd name="connsiteX1" fmla="*/ 187466 w 602824"/>
                <a:gd name="connsiteY1" fmla="*/ 313171 h 582590"/>
                <a:gd name="connsiteX2" fmla="*/ 253611 w 602824"/>
                <a:gd name="connsiteY2" fmla="*/ 450136 h 582590"/>
                <a:gd name="connsiteX3" fmla="*/ 127774 w 602824"/>
                <a:gd name="connsiteY3" fmla="*/ 575823 h 582590"/>
                <a:gd name="connsiteX4" fmla="*/ 95507 w 602824"/>
                <a:gd name="connsiteY4" fmla="*/ 575823 h 582590"/>
                <a:gd name="connsiteX5" fmla="*/ 6775 w 602824"/>
                <a:gd name="connsiteY5" fmla="*/ 487198 h 582590"/>
                <a:gd name="connsiteX6" fmla="*/ 6775 w 602824"/>
                <a:gd name="connsiteY6" fmla="*/ 454970 h 582590"/>
                <a:gd name="connsiteX7" fmla="*/ 55175 w 602824"/>
                <a:gd name="connsiteY7" fmla="*/ 406630 h 582590"/>
                <a:gd name="connsiteX8" fmla="*/ 131645 w 602824"/>
                <a:gd name="connsiteY8" fmla="*/ 483008 h 582590"/>
                <a:gd name="connsiteX9" fmla="*/ 139712 w 602824"/>
                <a:gd name="connsiteY9" fmla="*/ 483008 h 582590"/>
                <a:gd name="connsiteX10" fmla="*/ 139712 w 602824"/>
                <a:gd name="connsiteY10" fmla="*/ 474951 h 582590"/>
                <a:gd name="connsiteX11" fmla="*/ 63241 w 602824"/>
                <a:gd name="connsiteY11" fmla="*/ 398573 h 582590"/>
                <a:gd name="connsiteX12" fmla="*/ 87441 w 602824"/>
                <a:gd name="connsiteY12" fmla="*/ 374402 h 582590"/>
                <a:gd name="connsiteX13" fmla="*/ 131645 w 602824"/>
                <a:gd name="connsiteY13" fmla="*/ 418554 h 582590"/>
                <a:gd name="connsiteX14" fmla="*/ 139712 w 602824"/>
                <a:gd name="connsiteY14" fmla="*/ 418554 h 582590"/>
                <a:gd name="connsiteX15" fmla="*/ 139712 w 602824"/>
                <a:gd name="connsiteY15" fmla="*/ 410497 h 582590"/>
                <a:gd name="connsiteX16" fmla="*/ 95507 w 602824"/>
                <a:gd name="connsiteY16" fmla="*/ 366346 h 582590"/>
                <a:gd name="connsiteX17" fmla="*/ 111641 w 602824"/>
                <a:gd name="connsiteY17" fmla="*/ 350232 h 582590"/>
                <a:gd name="connsiteX18" fmla="*/ 188111 w 602824"/>
                <a:gd name="connsiteY18" fmla="*/ 426610 h 582590"/>
                <a:gd name="connsiteX19" fmla="*/ 196178 w 602824"/>
                <a:gd name="connsiteY19" fmla="*/ 426610 h 582590"/>
                <a:gd name="connsiteX20" fmla="*/ 196178 w 602824"/>
                <a:gd name="connsiteY20" fmla="*/ 418554 h 582590"/>
                <a:gd name="connsiteX21" fmla="*/ 119707 w 602824"/>
                <a:gd name="connsiteY21" fmla="*/ 342175 h 582590"/>
                <a:gd name="connsiteX22" fmla="*/ 143907 w 602824"/>
                <a:gd name="connsiteY22" fmla="*/ 318005 h 582590"/>
                <a:gd name="connsiteX23" fmla="*/ 188111 w 602824"/>
                <a:gd name="connsiteY23" fmla="*/ 362156 h 582590"/>
                <a:gd name="connsiteX24" fmla="*/ 196178 w 602824"/>
                <a:gd name="connsiteY24" fmla="*/ 362156 h 582590"/>
                <a:gd name="connsiteX25" fmla="*/ 196178 w 602824"/>
                <a:gd name="connsiteY25" fmla="*/ 354099 h 582590"/>
                <a:gd name="connsiteX26" fmla="*/ 151973 w 602824"/>
                <a:gd name="connsiteY26" fmla="*/ 309948 h 582590"/>
                <a:gd name="connsiteX27" fmla="*/ 271747 w 602824"/>
                <a:gd name="connsiteY27" fmla="*/ 238440 h 582590"/>
                <a:gd name="connsiteX28" fmla="*/ 405610 w 602824"/>
                <a:gd name="connsiteY28" fmla="*/ 298373 h 582590"/>
                <a:gd name="connsiteX29" fmla="*/ 331744 w 602824"/>
                <a:gd name="connsiteY29" fmla="*/ 372161 h 582590"/>
                <a:gd name="connsiteX30" fmla="*/ 295939 w 602824"/>
                <a:gd name="connsiteY30" fmla="*/ 292573 h 582590"/>
                <a:gd name="connsiteX31" fmla="*/ 309164 w 602824"/>
                <a:gd name="connsiteY31" fmla="*/ 305784 h 582590"/>
                <a:gd name="connsiteX32" fmla="*/ 317228 w 602824"/>
                <a:gd name="connsiteY32" fmla="*/ 305784 h 582590"/>
                <a:gd name="connsiteX33" fmla="*/ 317228 w 602824"/>
                <a:gd name="connsiteY33" fmla="*/ 297729 h 582590"/>
                <a:gd name="connsiteX34" fmla="*/ 282714 w 602824"/>
                <a:gd name="connsiteY34" fmla="*/ 263251 h 582590"/>
                <a:gd name="connsiteX35" fmla="*/ 345622 w 602824"/>
                <a:gd name="connsiteY35" fmla="*/ 116645 h 582590"/>
                <a:gd name="connsiteX36" fmla="*/ 420146 w 602824"/>
                <a:gd name="connsiteY36" fmla="*/ 191091 h 582590"/>
                <a:gd name="connsiteX37" fmla="*/ 327555 w 602824"/>
                <a:gd name="connsiteY37" fmla="*/ 146939 h 582590"/>
                <a:gd name="connsiteX38" fmla="*/ 321425 w 602824"/>
                <a:gd name="connsiteY38" fmla="*/ 140816 h 582590"/>
                <a:gd name="connsiteX39" fmla="*/ 466744 w 602824"/>
                <a:gd name="connsiteY39" fmla="*/ 5068 h 582590"/>
                <a:gd name="connsiteX40" fmla="*/ 482759 w 602824"/>
                <a:gd name="connsiteY40" fmla="*/ 11592 h 582590"/>
                <a:gd name="connsiteX41" fmla="*/ 571505 w 602824"/>
                <a:gd name="connsiteY41" fmla="*/ 100515 h 582590"/>
                <a:gd name="connsiteX42" fmla="*/ 571505 w 602824"/>
                <a:gd name="connsiteY42" fmla="*/ 132733 h 582590"/>
                <a:gd name="connsiteX43" fmla="*/ 483082 w 602824"/>
                <a:gd name="connsiteY43" fmla="*/ 221011 h 582590"/>
                <a:gd name="connsiteX44" fmla="*/ 427575 w 602824"/>
                <a:gd name="connsiteY44" fmla="*/ 194592 h 582590"/>
                <a:gd name="connsiteX45" fmla="*/ 430479 w 602824"/>
                <a:gd name="connsiteY45" fmla="*/ 192981 h 582590"/>
                <a:gd name="connsiteX46" fmla="*/ 430479 w 602824"/>
                <a:gd name="connsiteY46" fmla="*/ 184927 h 582590"/>
                <a:gd name="connsiteX47" fmla="*/ 353673 w 602824"/>
                <a:gd name="connsiteY47" fmla="*/ 108569 h 582590"/>
                <a:gd name="connsiteX48" fmla="*/ 369809 w 602824"/>
                <a:gd name="connsiteY48" fmla="*/ 92460 h 582590"/>
                <a:gd name="connsiteX49" fmla="*/ 414343 w 602824"/>
                <a:gd name="connsiteY49" fmla="*/ 136599 h 582590"/>
                <a:gd name="connsiteX50" fmla="*/ 422411 w 602824"/>
                <a:gd name="connsiteY50" fmla="*/ 136599 h 582590"/>
                <a:gd name="connsiteX51" fmla="*/ 422411 w 602824"/>
                <a:gd name="connsiteY51" fmla="*/ 128545 h 582590"/>
                <a:gd name="connsiteX52" fmla="*/ 377877 w 602824"/>
                <a:gd name="connsiteY52" fmla="*/ 84406 h 582590"/>
                <a:gd name="connsiteX53" fmla="*/ 402080 w 602824"/>
                <a:gd name="connsiteY53" fmla="*/ 60242 h 582590"/>
                <a:gd name="connsiteX54" fmla="*/ 478886 w 602824"/>
                <a:gd name="connsiteY54" fmla="*/ 136599 h 582590"/>
                <a:gd name="connsiteX55" fmla="*/ 486954 w 602824"/>
                <a:gd name="connsiteY55" fmla="*/ 136599 h 582590"/>
                <a:gd name="connsiteX56" fmla="*/ 486954 w 602824"/>
                <a:gd name="connsiteY56" fmla="*/ 128545 h 582590"/>
                <a:gd name="connsiteX57" fmla="*/ 410148 w 602824"/>
                <a:gd name="connsiteY57" fmla="*/ 52187 h 582590"/>
                <a:gd name="connsiteX58" fmla="*/ 450487 w 602824"/>
                <a:gd name="connsiteY58" fmla="*/ 11592 h 582590"/>
                <a:gd name="connsiteX59" fmla="*/ 466744 w 602824"/>
                <a:gd name="connsiteY59" fmla="*/ 5068 h 582590"/>
                <a:gd name="connsiteX60" fmla="*/ 67786 w 602824"/>
                <a:gd name="connsiteY60" fmla="*/ 0 h 582590"/>
                <a:gd name="connsiteX61" fmla="*/ 84889 w 602824"/>
                <a:gd name="connsiteY61" fmla="*/ 8700 h 582590"/>
                <a:gd name="connsiteX62" fmla="*/ 137810 w 602824"/>
                <a:gd name="connsiteY62" fmla="*/ 61544 h 582590"/>
                <a:gd name="connsiteX63" fmla="*/ 168143 w 602824"/>
                <a:gd name="connsiteY63" fmla="*/ 30933 h 582590"/>
                <a:gd name="connsiteX64" fmla="*/ 263337 w 602824"/>
                <a:gd name="connsiteY64" fmla="*/ 125987 h 582590"/>
                <a:gd name="connsiteX65" fmla="*/ 265919 w 602824"/>
                <a:gd name="connsiteY65" fmla="*/ 140487 h 582590"/>
                <a:gd name="connsiteX66" fmla="*/ 303674 w 602824"/>
                <a:gd name="connsiteY66" fmla="*/ 158531 h 582590"/>
                <a:gd name="connsiteX67" fmla="*/ 341106 w 602824"/>
                <a:gd name="connsiteY67" fmla="*/ 176575 h 582590"/>
                <a:gd name="connsiteX68" fmla="*/ 367566 w 602824"/>
                <a:gd name="connsiteY68" fmla="*/ 189141 h 582590"/>
                <a:gd name="connsiteX69" fmla="*/ 467278 w 602824"/>
                <a:gd name="connsiteY69" fmla="*/ 236829 h 582590"/>
                <a:gd name="connsiteX70" fmla="*/ 532462 w 602824"/>
                <a:gd name="connsiteY70" fmla="*/ 267762 h 582590"/>
                <a:gd name="connsiteX71" fmla="*/ 556986 w 602824"/>
                <a:gd name="connsiteY71" fmla="*/ 305139 h 582590"/>
                <a:gd name="connsiteX72" fmla="*/ 560213 w 602824"/>
                <a:gd name="connsiteY72" fmla="*/ 314806 h 582590"/>
                <a:gd name="connsiteX73" fmla="*/ 601517 w 602824"/>
                <a:gd name="connsiteY73" fmla="*/ 335427 h 582590"/>
                <a:gd name="connsiteX74" fmla="*/ 593450 w 602824"/>
                <a:gd name="connsiteY74" fmla="*/ 351216 h 582590"/>
                <a:gd name="connsiteX75" fmla="*/ 568603 w 602824"/>
                <a:gd name="connsiteY75" fmla="*/ 339294 h 582590"/>
                <a:gd name="connsiteX76" fmla="*/ 572153 w 602824"/>
                <a:gd name="connsiteY76" fmla="*/ 350249 h 582590"/>
                <a:gd name="connsiteX77" fmla="*/ 421456 w 602824"/>
                <a:gd name="connsiteY77" fmla="*/ 282584 h 582590"/>
                <a:gd name="connsiteX78" fmla="*/ 293025 w 602824"/>
                <a:gd name="connsiteY78" fmla="*/ 224907 h 582590"/>
                <a:gd name="connsiteX79" fmla="*/ 263660 w 602824"/>
                <a:gd name="connsiteY79" fmla="*/ 212019 h 582590"/>
                <a:gd name="connsiteX80" fmla="*/ 254302 w 602824"/>
                <a:gd name="connsiteY80" fmla="*/ 207830 h 582590"/>
                <a:gd name="connsiteX81" fmla="*/ 251398 w 602824"/>
                <a:gd name="connsiteY81" fmla="*/ 206541 h 582590"/>
                <a:gd name="connsiteX82" fmla="*/ 248171 w 602824"/>
                <a:gd name="connsiteY82" fmla="*/ 209763 h 582590"/>
                <a:gd name="connsiteX83" fmla="*/ 239781 w 602824"/>
                <a:gd name="connsiteY83" fmla="*/ 218141 h 582590"/>
                <a:gd name="connsiteX84" fmla="*/ 240749 w 602824"/>
                <a:gd name="connsiteY84" fmla="*/ 221041 h 582590"/>
                <a:gd name="connsiteX85" fmla="*/ 241072 w 602824"/>
                <a:gd name="connsiteY85" fmla="*/ 221685 h 582590"/>
                <a:gd name="connsiteX86" fmla="*/ 254302 w 602824"/>
                <a:gd name="connsiteY86" fmla="*/ 251007 h 582590"/>
                <a:gd name="connsiteX87" fmla="*/ 315936 w 602824"/>
                <a:gd name="connsiteY87" fmla="*/ 387949 h 582590"/>
                <a:gd name="connsiteX88" fmla="*/ 383378 w 602824"/>
                <a:gd name="connsiteY88" fmla="*/ 538746 h 582590"/>
                <a:gd name="connsiteX89" fmla="*/ 375956 w 602824"/>
                <a:gd name="connsiteY89" fmla="*/ 536168 h 582590"/>
                <a:gd name="connsiteX90" fmla="*/ 386605 w 602824"/>
                <a:gd name="connsiteY90" fmla="*/ 557112 h 582590"/>
                <a:gd name="connsiteX91" fmla="*/ 387896 w 602824"/>
                <a:gd name="connsiteY91" fmla="*/ 564523 h 582590"/>
                <a:gd name="connsiteX92" fmla="*/ 373375 w 602824"/>
                <a:gd name="connsiteY92" fmla="*/ 552601 h 582590"/>
                <a:gd name="connsiteX93" fmla="*/ 349496 w 602824"/>
                <a:gd name="connsiteY93" fmla="*/ 527468 h 582590"/>
                <a:gd name="connsiteX94" fmla="*/ 338202 w 602824"/>
                <a:gd name="connsiteY94" fmla="*/ 523602 h 582590"/>
                <a:gd name="connsiteX95" fmla="*/ 300447 w 602824"/>
                <a:gd name="connsiteY95" fmla="*/ 499436 h 582590"/>
                <a:gd name="connsiteX96" fmla="*/ 269146 w 602824"/>
                <a:gd name="connsiteY96" fmla="*/ 434670 h 582590"/>
                <a:gd name="connsiteX97" fmla="*/ 232359 w 602824"/>
                <a:gd name="connsiteY97" fmla="*/ 357983 h 582590"/>
                <a:gd name="connsiteX98" fmla="*/ 217192 w 602824"/>
                <a:gd name="connsiteY98" fmla="*/ 326728 h 582590"/>
                <a:gd name="connsiteX99" fmla="*/ 190409 w 602824"/>
                <a:gd name="connsiteY99" fmla="*/ 271306 h 582590"/>
                <a:gd name="connsiteX100" fmla="*/ 172661 w 602824"/>
                <a:gd name="connsiteY100" fmla="*/ 233929 h 582590"/>
                <a:gd name="connsiteX101" fmla="*/ 166853 w 602824"/>
                <a:gd name="connsiteY101" fmla="*/ 235218 h 582590"/>
                <a:gd name="connsiteX102" fmla="*/ 156849 w 602824"/>
                <a:gd name="connsiteY102" fmla="*/ 232640 h 582590"/>
                <a:gd name="connsiteX103" fmla="*/ 61655 w 602824"/>
                <a:gd name="connsiteY103" fmla="*/ 137587 h 582590"/>
                <a:gd name="connsiteX104" fmla="*/ 91988 w 602824"/>
                <a:gd name="connsiteY104" fmla="*/ 106976 h 582590"/>
                <a:gd name="connsiteX105" fmla="*/ 39390 w 602824"/>
                <a:gd name="connsiteY105" fmla="*/ 54455 h 582590"/>
                <a:gd name="connsiteX106" fmla="*/ 35195 w 602824"/>
                <a:gd name="connsiteY106" fmla="*/ 27389 h 582590"/>
                <a:gd name="connsiteX107" fmla="*/ 42617 w 602824"/>
                <a:gd name="connsiteY107" fmla="*/ 19655 h 582590"/>
                <a:gd name="connsiteX108" fmla="*/ 50361 w 602824"/>
                <a:gd name="connsiteY108" fmla="*/ 11922 h 582590"/>
                <a:gd name="connsiteX109" fmla="*/ 60365 w 602824"/>
                <a:gd name="connsiteY109" fmla="*/ 2256 h 582590"/>
                <a:gd name="connsiteX110" fmla="*/ 67786 w 602824"/>
                <a:gd name="connsiteY110" fmla="*/ 0 h 582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2824" h="582590">
                  <a:moveTo>
                    <a:pt x="168106" y="293834"/>
                  </a:moveTo>
                  <a:lnTo>
                    <a:pt x="187466" y="313171"/>
                  </a:lnTo>
                  <a:lnTo>
                    <a:pt x="253611" y="450136"/>
                  </a:lnTo>
                  <a:lnTo>
                    <a:pt x="127774" y="575823"/>
                  </a:lnTo>
                  <a:cubicBezTo>
                    <a:pt x="118739" y="584846"/>
                    <a:pt x="104219" y="584846"/>
                    <a:pt x="95507" y="575823"/>
                  </a:cubicBezTo>
                  <a:lnTo>
                    <a:pt x="6775" y="487198"/>
                  </a:lnTo>
                  <a:cubicBezTo>
                    <a:pt x="-2259" y="478174"/>
                    <a:pt x="-2259" y="463672"/>
                    <a:pt x="6775" y="454970"/>
                  </a:cubicBezTo>
                  <a:lnTo>
                    <a:pt x="55175" y="406630"/>
                  </a:lnTo>
                  <a:lnTo>
                    <a:pt x="131645" y="483008"/>
                  </a:lnTo>
                  <a:cubicBezTo>
                    <a:pt x="133904" y="485264"/>
                    <a:pt x="137453" y="485264"/>
                    <a:pt x="139712" y="483008"/>
                  </a:cubicBezTo>
                  <a:cubicBezTo>
                    <a:pt x="141971" y="480752"/>
                    <a:pt x="141971" y="477207"/>
                    <a:pt x="139712" y="474951"/>
                  </a:cubicBezTo>
                  <a:lnTo>
                    <a:pt x="63241" y="398573"/>
                  </a:lnTo>
                  <a:lnTo>
                    <a:pt x="87441" y="374402"/>
                  </a:lnTo>
                  <a:lnTo>
                    <a:pt x="131645" y="418554"/>
                  </a:lnTo>
                  <a:cubicBezTo>
                    <a:pt x="133904" y="420810"/>
                    <a:pt x="137453" y="420810"/>
                    <a:pt x="139712" y="418554"/>
                  </a:cubicBezTo>
                  <a:cubicBezTo>
                    <a:pt x="141971" y="416298"/>
                    <a:pt x="141971" y="412753"/>
                    <a:pt x="139712" y="410497"/>
                  </a:cubicBezTo>
                  <a:lnTo>
                    <a:pt x="95507" y="366346"/>
                  </a:lnTo>
                  <a:lnTo>
                    <a:pt x="111641" y="350232"/>
                  </a:lnTo>
                  <a:lnTo>
                    <a:pt x="188111" y="426610"/>
                  </a:lnTo>
                  <a:cubicBezTo>
                    <a:pt x="190370" y="428866"/>
                    <a:pt x="193919" y="428866"/>
                    <a:pt x="196178" y="426610"/>
                  </a:cubicBezTo>
                  <a:cubicBezTo>
                    <a:pt x="198436" y="424355"/>
                    <a:pt x="198436" y="420810"/>
                    <a:pt x="196178" y="418554"/>
                  </a:cubicBezTo>
                  <a:lnTo>
                    <a:pt x="119707" y="342175"/>
                  </a:lnTo>
                  <a:lnTo>
                    <a:pt x="143907" y="318005"/>
                  </a:lnTo>
                  <a:lnTo>
                    <a:pt x="188111" y="362156"/>
                  </a:lnTo>
                  <a:cubicBezTo>
                    <a:pt x="190370" y="364412"/>
                    <a:pt x="193919" y="364412"/>
                    <a:pt x="196178" y="362156"/>
                  </a:cubicBezTo>
                  <a:cubicBezTo>
                    <a:pt x="198436" y="359900"/>
                    <a:pt x="198436" y="356355"/>
                    <a:pt x="196178" y="354099"/>
                  </a:cubicBezTo>
                  <a:lnTo>
                    <a:pt x="151973" y="309948"/>
                  </a:lnTo>
                  <a:close/>
                  <a:moveTo>
                    <a:pt x="271747" y="238440"/>
                  </a:moveTo>
                  <a:lnTo>
                    <a:pt x="405610" y="298373"/>
                  </a:lnTo>
                  <a:lnTo>
                    <a:pt x="331744" y="372161"/>
                  </a:lnTo>
                  <a:lnTo>
                    <a:pt x="295939" y="292573"/>
                  </a:lnTo>
                  <a:lnTo>
                    <a:pt x="309164" y="305784"/>
                  </a:lnTo>
                  <a:cubicBezTo>
                    <a:pt x="311422" y="308040"/>
                    <a:pt x="315293" y="308040"/>
                    <a:pt x="317228" y="305784"/>
                  </a:cubicBezTo>
                  <a:cubicBezTo>
                    <a:pt x="319486" y="303529"/>
                    <a:pt x="319486" y="299984"/>
                    <a:pt x="317228" y="297729"/>
                  </a:cubicBezTo>
                  <a:lnTo>
                    <a:pt x="282714" y="263251"/>
                  </a:lnTo>
                  <a:close/>
                  <a:moveTo>
                    <a:pt x="345622" y="116645"/>
                  </a:moveTo>
                  <a:lnTo>
                    <a:pt x="420146" y="191091"/>
                  </a:lnTo>
                  <a:lnTo>
                    <a:pt x="327555" y="146939"/>
                  </a:lnTo>
                  <a:lnTo>
                    <a:pt x="321425" y="140816"/>
                  </a:lnTo>
                  <a:close/>
                  <a:moveTo>
                    <a:pt x="466744" y="5068"/>
                  </a:moveTo>
                  <a:cubicBezTo>
                    <a:pt x="472593" y="5068"/>
                    <a:pt x="478402" y="7243"/>
                    <a:pt x="482759" y="11592"/>
                  </a:cubicBezTo>
                  <a:lnTo>
                    <a:pt x="571505" y="100515"/>
                  </a:lnTo>
                  <a:cubicBezTo>
                    <a:pt x="580541" y="109214"/>
                    <a:pt x="580541" y="123712"/>
                    <a:pt x="571505" y="132733"/>
                  </a:cubicBezTo>
                  <a:lnTo>
                    <a:pt x="483082" y="221011"/>
                  </a:lnTo>
                  <a:lnTo>
                    <a:pt x="427575" y="194592"/>
                  </a:lnTo>
                  <a:cubicBezTo>
                    <a:pt x="428543" y="194270"/>
                    <a:pt x="429511" y="193948"/>
                    <a:pt x="430479" y="192981"/>
                  </a:cubicBezTo>
                  <a:cubicBezTo>
                    <a:pt x="432738" y="190726"/>
                    <a:pt x="432738" y="187182"/>
                    <a:pt x="430479" y="184927"/>
                  </a:cubicBezTo>
                  <a:lnTo>
                    <a:pt x="353673" y="108569"/>
                  </a:lnTo>
                  <a:lnTo>
                    <a:pt x="369809" y="92460"/>
                  </a:lnTo>
                  <a:lnTo>
                    <a:pt x="414343" y="136599"/>
                  </a:lnTo>
                  <a:cubicBezTo>
                    <a:pt x="416280" y="138855"/>
                    <a:pt x="420152" y="138855"/>
                    <a:pt x="422411" y="136599"/>
                  </a:cubicBezTo>
                  <a:cubicBezTo>
                    <a:pt x="424348" y="134344"/>
                    <a:pt x="424348" y="130800"/>
                    <a:pt x="422411" y="128545"/>
                  </a:cubicBezTo>
                  <a:lnTo>
                    <a:pt x="377877" y="84406"/>
                  </a:lnTo>
                  <a:lnTo>
                    <a:pt x="402080" y="60242"/>
                  </a:lnTo>
                  <a:lnTo>
                    <a:pt x="478886" y="136599"/>
                  </a:lnTo>
                  <a:cubicBezTo>
                    <a:pt x="481145" y="138855"/>
                    <a:pt x="484695" y="138855"/>
                    <a:pt x="486954" y="136599"/>
                  </a:cubicBezTo>
                  <a:cubicBezTo>
                    <a:pt x="489213" y="134344"/>
                    <a:pt x="489213" y="130800"/>
                    <a:pt x="486954" y="128545"/>
                  </a:cubicBezTo>
                  <a:lnTo>
                    <a:pt x="410148" y="52187"/>
                  </a:lnTo>
                  <a:lnTo>
                    <a:pt x="450487" y="11592"/>
                  </a:lnTo>
                  <a:cubicBezTo>
                    <a:pt x="455005" y="7243"/>
                    <a:pt x="460895" y="5068"/>
                    <a:pt x="466744" y="5068"/>
                  </a:cubicBezTo>
                  <a:close/>
                  <a:moveTo>
                    <a:pt x="67786" y="0"/>
                  </a:moveTo>
                  <a:cubicBezTo>
                    <a:pt x="71981" y="0"/>
                    <a:pt x="78113" y="1934"/>
                    <a:pt x="84889" y="8700"/>
                  </a:cubicBezTo>
                  <a:lnTo>
                    <a:pt x="137810" y="61544"/>
                  </a:lnTo>
                  <a:lnTo>
                    <a:pt x="168143" y="30933"/>
                  </a:lnTo>
                  <a:lnTo>
                    <a:pt x="263337" y="125987"/>
                  </a:lnTo>
                  <a:cubicBezTo>
                    <a:pt x="263337" y="125987"/>
                    <a:pt x="269791" y="133398"/>
                    <a:pt x="265919" y="140487"/>
                  </a:cubicBezTo>
                  <a:lnTo>
                    <a:pt x="303674" y="158531"/>
                  </a:lnTo>
                  <a:lnTo>
                    <a:pt x="341106" y="176575"/>
                  </a:lnTo>
                  <a:lnTo>
                    <a:pt x="367566" y="189141"/>
                  </a:lnTo>
                  <a:lnTo>
                    <a:pt x="467278" y="236829"/>
                  </a:lnTo>
                  <a:lnTo>
                    <a:pt x="532462" y="267762"/>
                  </a:lnTo>
                  <a:cubicBezTo>
                    <a:pt x="532462" y="267762"/>
                    <a:pt x="550532" y="278395"/>
                    <a:pt x="556986" y="305139"/>
                  </a:cubicBezTo>
                  <a:lnTo>
                    <a:pt x="560213" y="314806"/>
                  </a:lnTo>
                  <a:lnTo>
                    <a:pt x="601517" y="335427"/>
                  </a:lnTo>
                  <a:cubicBezTo>
                    <a:pt x="607003" y="344772"/>
                    <a:pt x="593450" y="351216"/>
                    <a:pt x="593450" y="351216"/>
                  </a:cubicBezTo>
                  <a:lnTo>
                    <a:pt x="568603" y="339294"/>
                  </a:lnTo>
                  <a:lnTo>
                    <a:pt x="572153" y="350249"/>
                  </a:lnTo>
                  <a:lnTo>
                    <a:pt x="421456" y="282584"/>
                  </a:lnTo>
                  <a:lnTo>
                    <a:pt x="293025" y="224907"/>
                  </a:lnTo>
                  <a:lnTo>
                    <a:pt x="263660" y="212019"/>
                  </a:lnTo>
                  <a:lnTo>
                    <a:pt x="254302" y="207830"/>
                  </a:lnTo>
                  <a:lnTo>
                    <a:pt x="251398" y="206541"/>
                  </a:lnTo>
                  <a:lnTo>
                    <a:pt x="248171" y="209763"/>
                  </a:lnTo>
                  <a:lnTo>
                    <a:pt x="239781" y="218141"/>
                  </a:lnTo>
                  <a:lnTo>
                    <a:pt x="240749" y="221041"/>
                  </a:lnTo>
                  <a:lnTo>
                    <a:pt x="241072" y="221685"/>
                  </a:lnTo>
                  <a:lnTo>
                    <a:pt x="254302" y="251007"/>
                  </a:lnTo>
                  <a:lnTo>
                    <a:pt x="315936" y="387949"/>
                  </a:lnTo>
                  <a:lnTo>
                    <a:pt x="383378" y="538746"/>
                  </a:lnTo>
                  <a:lnTo>
                    <a:pt x="375956" y="536168"/>
                  </a:lnTo>
                  <a:lnTo>
                    <a:pt x="386605" y="557112"/>
                  </a:lnTo>
                  <a:cubicBezTo>
                    <a:pt x="389187" y="561945"/>
                    <a:pt x="389509" y="564523"/>
                    <a:pt x="387896" y="564523"/>
                  </a:cubicBezTo>
                  <a:cubicBezTo>
                    <a:pt x="385960" y="564523"/>
                    <a:pt x="380797" y="560334"/>
                    <a:pt x="373375" y="552601"/>
                  </a:cubicBezTo>
                  <a:cubicBezTo>
                    <a:pt x="360145" y="538746"/>
                    <a:pt x="349496" y="527468"/>
                    <a:pt x="349496" y="527468"/>
                  </a:cubicBezTo>
                  <a:lnTo>
                    <a:pt x="338202" y="523602"/>
                  </a:lnTo>
                  <a:cubicBezTo>
                    <a:pt x="311418" y="517157"/>
                    <a:pt x="300447" y="499436"/>
                    <a:pt x="300447" y="499436"/>
                  </a:cubicBezTo>
                  <a:lnTo>
                    <a:pt x="269146" y="434670"/>
                  </a:lnTo>
                  <a:lnTo>
                    <a:pt x="232359" y="357983"/>
                  </a:lnTo>
                  <a:lnTo>
                    <a:pt x="217192" y="326728"/>
                  </a:lnTo>
                  <a:lnTo>
                    <a:pt x="190409" y="271306"/>
                  </a:lnTo>
                  <a:lnTo>
                    <a:pt x="172661" y="233929"/>
                  </a:lnTo>
                  <a:cubicBezTo>
                    <a:pt x="170725" y="234896"/>
                    <a:pt x="168789" y="235218"/>
                    <a:pt x="166853" y="235218"/>
                  </a:cubicBezTo>
                  <a:cubicBezTo>
                    <a:pt x="161367" y="235218"/>
                    <a:pt x="156849" y="232640"/>
                    <a:pt x="156849" y="232640"/>
                  </a:cubicBezTo>
                  <a:lnTo>
                    <a:pt x="61655" y="137587"/>
                  </a:lnTo>
                  <a:lnTo>
                    <a:pt x="91988" y="106976"/>
                  </a:lnTo>
                  <a:lnTo>
                    <a:pt x="39390" y="54455"/>
                  </a:lnTo>
                  <a:cubicBezTo>
                    <a:pt x="25191" y="40277"/>
                    <a:pt x="35195" y="27389"/>
                    <a:pt x="35195" y="27389"/>
                  </a:cubicBezTo>
                  <a:lnTo>
                    <a:pt x="42617" y="19655"/>
                  </a:lnTo>
                  <a:lnTo>
                    <a:pt x="50361" y="11922"/>
                  </a:lnTo>
                  <a:lnTo>
                    <a:pt x="60365" y="2256"/>
                  </a:lnTo>
                  <a:cubicBezTo>
                    <a:pt x="60365" y="2256"/>
                    <a:pt x="62946" y="0"/>
                    <a:pt x="67786" y="0"/>
                  </a:cubicBezTo>
                  <a:close/>
                </a:path>
              </a:pathLst>
            </a:custGeom>
            <a:gradFill>
              <a:gsLst>
                <a:gs pos="0">
                  <a:srgbClr val="37CBFF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44A76D-C990-8506-DC59-D98C92D7FA86}"/>
              </a:ext>
            </a:extLst>
          </p:cNvPr>
          <p:cNvGrpSpPr/>
          <p:nvPr/>
        </p:nvGrpSpPr>
        <p:grpSpPr>
          <a:xfrm>
            <a:off x="11106514" y="4871366"/>
            <a:ext cx="1399619" cy="1399619"/>
            <a:chOff x="11608917" y="5021020"/>
            <a:chExt cx="1399619" cy="1399619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7510095C-27B7-A344-0EBB-007027406C67}"/>
                </a:ext>
              </a:extLst>
            </p:cNvPr>
            <p:cNvSpPr/>
            <p:nvPr/>
          </p:nvSpPr>
          <p:spPr>
            <a:xfrm>
              <a:off x="11608917" y="5021020"/>
              <a:ext cx="1399619" cy="1399619"/>
            </a:xfrm>
            <a:prstGeom prst="ellipse">
              <a:avLst/>
            </a:prstGeom>
            <a:gradFill flip="none" rotWithShape="1">
              <a:gsLst>
                <a:gs pos="53000">
                  <a:srgbClr val="37CBFF">
                    <a:alpha val="0"/>
                  </a:srgbClr>
                </a:gs>
                <a:gs pos="100000">
                  <a:srgbClr val="37CB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92" name="big-and-small-hearts_21158">
              <a:extLst>
                <a:ext uri="{FF2B5EF4-FFF2-40B4-BE49-F238E27FC236}">
                  <a16:creationId xmlns:a16="http://schemas.microsoft.com/office/drawing/2014/main" id="{531667C8-A727-2067-D3EB-87BD5C2B0D42}"/>
                </a:ext>
              </a:extLst>
            </p:cNvPr>
            <p:cNvSpPr/>
            <p:nvPr/>
          </p:nvSpPr>
          <p:spPr>
            <a:xfrm>
              <a:off x="11985489" y="5504554"/>
              <a:ext cx="646474" cy="432550"/>
            </a:xfrm>
            <a:custGeom>
              <a:avLst/>
              <a:gdLst>
                <a:gd name="connsiteX0" fmla="*/ 438960 w 606512"/>
                <a:gd name="connsiteY0" fmla="*/ 178337 h 405812"/>
                <a:gd name="connsiteX1" fmla="*/ 499740 w 606512"/>
                <a:gd name="connsiteY1" fmla="*/ 225355 h 405812"/>
                <a:gd name="connsiteX2" fmla="*/ 603827 w 606512"/>
                <a:gd name="connsiteY2" fmla="*/ 282231 h 405812"/>
                <a:gd name="connsiteX3" fmla="*/ 454915 w 606512"/>
                <a:gd name="connsiteY3" fmla="*/ 391434 h 405812"/>
                <a:gd name="connsiteX4" fmla="*/ 407050 w 606512"/>
                <a:gd name="connsiteY4" fmla="*/ 320149 h 405812"/>
                <a:gd name="connsiteX5" fmla="*/ 438960 w 606512"/>
                <a:gd name="connsiteY5" fmla="*/ 178337 h 405812"/>
                <a:gd name="connsiteX6" fmla="*/ 311078 w 606512"/>
                <a:gd name="connsiteY6" fmla="*/ 197 h 405812"/>
                <a:gd name="connsiteX7" fmla="*/ 396502 w 606512"/>
                <a:gd name="connsiteY7" fmla="*/ 60735 h 405812"/>
                <a:gd name="connsiteX8" fmla="*/ 344084 w 606512"/>
                <a:gd name="connsiteY8" fmla="*/ 405812 h 405812"/>
                <a:gd name="connsiteX9" fmla="*/ 18939 w 606512"/>
                <a:gd name="connsiteY9" fmla="*/ 278399 h 405812"/>
                <a:gd name="connsiteX10" fmla="*/ 180752 w 606512"/>
                <a:gd name="connsiteY10" fmla="*/ 123683 h 405812"/>
                <a:gd name="connsiteX11" fmla="*/ 311078 w 606512"/>
                <a:gd name="connsiteY11" fmla="*/ 197 h 40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6512" h="405812">
                  <a:moveTo>
                    <a:pt x="438960" y="178337"/>
                  </a:moveTo>
                  <a:cubicBezTo>
                    <a:pt x="460993" y="181370"/>
                    <a:pt x="483785" y="196537"/>
                    <a:pt x="499740" y="225355"/>
                  </a:cubicBezTo>
                  <a:cubicBezTo>
                    <a:pt x="562040" y="188954"/>
                    <a:pt x="619782" y="220805"/>
                    <a:pt x="603827" y="282231"/>
                  </a:cubicBezTo>
                  <a:cubicBezTo>
                    <a:pt x="587112" y="343658"/>
                    <a:pt x="454915" y="391434"/>
                    <a:pt x="454915" y="391434"/>
                  </a:cubicBezTo>
                  <a:cubicBezTo>
                    <a:pt x="454915" y="391434"/>
                    <a:pt x="428323" y="359583"/>
                    <a:pt x="407050" y="320149"/>
                  </a:cubicBezTo>
                  <a:cubicBezTo>
                    <a:pt x="420726" y="278440"/>
                    <a:pt x="434401" y="227630"/>
                    <a:pt x="438960" y="178337"/>
                  </a:cubicBezTo>
                  <a:close/>
                  <a:moveTo>
                    <a:pt x="311078" y="197"/>
                  </a:moveTo>
                  <a:cubicBezTo>
                    <a:pt x="342944" y="2326"/>
                    <a:pt x="373996" y="21772"/>
                    <a:pt x="396502" y="60735"/>
                  </a:cubicBezTo>
                  <a:cubicBezTo>
                    <a:pt x="456517" y="164637"/>
                    <a:pt x="344084" y="405812"/>
                    <a:pt x="344084" y="405812"/>
                  </a:cubicBezTo>
                  <a:cubicBezTo>
                    <a:pt x="344084" y="405812"/>
                    <a:pt x="78954" y="382301"/>
                    <a:pt x="18939" y="278399"/>
                  </a:cubicBezTo>
                  <a:cubicBezTo>
                    <a:pt x="-41076" y="174497"/>
                    <a:pt x="49326" y="87280"/>
                    <a:pt x="180752" y="123683"/>
                  </a:cubicBezTo>
                  <a:cubicBezTo>
                    <a:pt x="202593" y="41206"/>
                    <a:pt x="257966" y="-3350"/>
                    <a:pt x="311078" y="197"/>
                  </a:cubicBezTo>
                  <a:close/>
                </a:path>
              </a:pathLst>
            </a:custGeom>
            <a:gradFill>
              <a:gsLst>
                <a:gs pos="0">
                  <a:srgbClr val="37CBFF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CDE2DE-6CE3-EE89-5B95-B19C167D4541}"/>
              </a:ext>
            </a:extLst>
          </p:cNvPr>
          <p:cNvGrpSpPr/>
          <p:nvPr/>
        </p:nvGrpSpPr>
        <p:grpSpPr>
          <a:xfrm>
            <a:off x="16587425" y="4871366"/>
            <a:ext cx="1399619" cy="1399619"/>
            <a:chOff x="14339752" y="1243517"/>
            <a:chExt cx="1399619" cy="1399619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B4281E26-6CE0-15D0-588E-4E497AEC8D5C}"/>
                </a:ext>
              </a:extLst>
            </p:cNvPr>
            <p:cNvSpPr/>
            <p:nvPr/>
          </p:nvSpPr>
          <p:spPr>
            <a:xfrm>
              <a:off x="14339752" y="1243517"/>
              <a:ext cx="1399619" cy="1399619"/>
            </a:xfrm>
            <a:prstGeom prst="ellipse">
              <a:avLst/>
            </a:prstGeom>
            <a:gradFill flip="none" rotWithShape="1">
              <a:gsLst>
                <a:gs pos="53000">
                  <a:srgbClr val="37CBFF">
                    <a:alpha val="0"/>
                  </a:srgbClr>
                </a:gs>
                <a:gs pos="100000">
                  <a:srgbClr val="37CB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1" name="wink-circular-face-symbol_45030">
              <a:extLst>
                <a:ext uri="{FF2B5EF4-FFF2-40B4-BE49-F238E27FC236}">
                  <a16:creationId xmlns:a16="http://schemas.microsoft.com/office/drawing/2014/main" id="{6AF878CA-7094-66EE-3BED-D409924BB09D}"/>
                </a:ext>
              </a:extLst>
            </p:cNvPr>
            <p:cNvSpPr/>
            <p:nvPr/>
          </p:nvSpPr>
          <p:spPr>
            <a:xfrm>
              <a:off x="14759200" y="1663359"/>
              <a:ext cx="560722" cy="559935"/>
            </a:xfrm>
            <a:custGeom>
              <a:avLst/>
              <a:gdLst>
                <a:gd name="T0" fmla="*/ 228 w 457"/>
                <a:gd name="T1" fmla="*/ 0 h 457"/>
                <a:gd name="T2" fmla="*/ 0 w 457"/>
                <a:gd name="T3" fmla="*/ 228 h 457"/>
                <a:gd name="T4" fmla="*/ 228 w 457"/>
                <a:gd name="T5" fmla="*/ 457 h 457"/>
                <a:gd name="T6" fmla="*/ 457 w 457"/>
                <a:gd name="T7" fmla="*/ 228 h 457"/>
                <a:gd name="T8" fmla="*/ 228 w 457"/>
                <a:gd name="T9" fmla="*/ 0 h 457"/>
                <a:gd name="T10" fmla="*/ 144 w 457"/>
                <a:gd name="T11" fmla="*/ 139 h 457"/>
                <a:gd name="T12" fmla="*/ 187 w 457"/>
                <a:gd name="T13" fmla="*/ 182 h 457"/>
                <a:gd name="T14" fmla="*/ 144 w 457"/>
                <a:gd name="T15" fmla="*/ 226 h 457"/>
                <a:gd name="T16" fmla="*/ 101 w 457"/>
                <a:gd name="T17" fmla="*/ 182 h 457"/>
                <a:gd name="T18" fmla="*/ 144 w 457"/>
                <a:gd name="T19" fmla="*/ 139 h 457"/>
                <a:gd name="T20" fmla="*/ 352 w 457"/>
                <a:gd name="T21" fmla="*/ 308 h 457"/>
                <a:gd name="T22" fmla="*/ 228 w 457"/>
                <a:gd name="T23" fmla="*/ 373 h 457"/>
                <a:gd name="T24" fmla="*/ 105 w 457"/>
                <a:gd name="T25" fmla="*/ 308 h 457"/>
                <a:gd name="T26" fmla="*/ 110 w 457"/>
                <a:gd name="T27" fmla="*/ 280 h 457"/>
                <a:gd name="T28" fmla="*/ 138 w 457"/>
                <a:gd name="T29" fmla="*/ 285 h 457"/>
                <a:gd name="T30" fmla="*/ 228 w 457"/>
                <a:gd name="T31" fmla="*/ 333 h 457"/>
                <a:gd name="T32" fmla="*/ 319 w 457"/>
                <a:gd name="T33" fmla="*/ 285 h 457"/>
                <a:gd name="T34" fmla="*/ 346 w 457"/>
                <a:gd name="T35" fmla="*/ 280 h 457"/>
                <a:gd name="T36" fmla="*/ 352 w 457"/>
                <a:gd name="T37" fmla="*/ 308 h 457"/>
                <a:gd name="T38" fmla="*/ 359 w 457"/>
                <a:gd name="T39" fmla="*/ 202 h 457"/>
                <a:gd name="T40" fmla="*/ 293 w 457"/>
                <a:gd name="T41" fmla="*/ 202 h 457"/>
                <a:gd name="T42" fmla="*/ 273 w 457"/>
                <a:gd name="T43" fmla="*/ 182 h 457"/>
                <a:gd name="T44" fmla="*/ 293 w 457"/>
                <a:gd name="T45" fmla="*/ 162 h 457"/>
                <a:gd name="T46" fmla="*/ 359 w 457"/>
                <a:gd name="T47" fmla="*/ 162 h 457"/>
                <a:gd name="T48" fmla="*/ 379 w 457"/>
                <a:gd name="T49" fmla="*/ 182 h 457"/>
                <a:gd name="T50" fmla="*/ 359 w 457"/>
                <a:gd name="T51" fmla="*/ 202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7" h="457">
                  <a:moveTo>
                    <a:pt x="228" y="0"/>
                  </a:moveTo>
                  <a:cubicBezTo>
                    <a:pt x="102" y="0"/>
                    <a:pt x="0" y="102"/>
                    <a:pt x="0" y="228"/>
                  </a:cubicBezTo>
                  <a:cubicBezTo>
                    <a:pt x="0" y="354"/>
                    <a:pt x="102" y="457"/>
                    <a:pt x="228" y="457"/>
                  </a:cubicBezTo>
                  <a:cubicBezTo>
                    <a:pt x="354" y="457"/>
                    <a:pt x="457" y="354"/>
                    <a:pt x="457" y="228"/>
                  </a:cubicBezTo>
                  <a:cubicBezTo>
                    <a:pt x="457" y="102"/>
                    <a:pt x="354" y="0"/>
                    <a:pt x="228" y="0"/>
                  </a:cubicBezTo>
                  <a:close/>
                  <a:moveTo>
                    <a:pt x="144" y="139"/>
                  </a:moveTo>
                  <a:cubicBezTo>
                    <a:pt x="168" y="139"/>
                    <a:pt x="187" y="158"/>
                    <a:pt x="187" y="182"/>
                  </a:cubicBezTo>
                  <a:cubicBezTo>
                    <a:pt x="187" y="206"/>
                    <a:pt x="168" y="226"/>
                    <a:pt x="144" y="226"/>
                  </a:cubicBezTo>
                  <a:cubicBezTo>
                    <a:pt x="120" y="226"/>
                    <a:pt x="101" y="206"/>
                    <a:pt x="101" y="182"/>
                  </a:cubicBezTo>
                  <a:cubicBezTo>
                    <a:pt x="101" y="158"/>
                    <a:pt x="120" y="139"/>
                    <a:pt x="144" y="139"/>
                  </a:cubicBezTo>
                  <a:close/>
                  <a:moveTo>
                    <a:pt x="352" y="308"/>
                  </a:moveTo>
                  <a:cubicBezTo>
                    <a:pt x="324" y="348"/>
                    <a:pt x="277" y="373"/>
                    <a:pt x="228" y="373"/>
                  </a:cubicBezTo>
                  <a:cubicBezTo>
                    <a:pt x="179" y="373"/>
                    <a:pt x="133" y="348"/>
                    <a:pt x="105" y="308"/>
                  </a:cubicBezTo>
                  <a:cubicBezTo>
                    <a:pt x="99" y="299"/>
                    <a:pt x="101" y="286"/>
                    <a:pt x="110" y="280"/>
                  </a:cubicBezTo>
                  <a:cubicBezTo>
                    <a:pt x="119" y="274"/>
                    <a:pt x="132" y="276"/>
                    <a:pt x="138" y="285"/>
                  </a:cubicBezTo>
                  <a:cubicBezTo>
                    <a:pt x="159" y="315"/>
                    <a:pt x="192" y="333"/>
                    <a:pt x="228" y="333"/>
                  </a:cubicBezTo>
                  <a:cubicBezTo>
                    <a:pt x="264" y="333"/>
                    <a:pt x="298" y="315"/>
                    <a:pt x="319" y="285"/>
                  </a:cubicBezTo>
                  <a:cubicBezTo>
                    <a:pt x="325" y="276"/>
                    <a:pt x="337" y="274"/>
                    <a:pt x="346" y="280"/>
                  </a:cubicBezTo>
                  <a:cubicBezTo>
                    <a:pt x="355" y="286"/>
                    <a:pt x="358" y="299"/>
                    <a:pt x="352" y="308"/>
                  </a:cubicBezTo>
                  <a:close/>
                  <a:moveTo>
                    <a:pt x="359" y="202"/>
                  </a:moveTo>
                  <a:lnTo>
                    <a:pt x="293" y="202"/>
                  </a:lnTo>
                  <a:cubicBezTo>
                    <a:pt x="282" y="202"/>
                    <a:pt x="273" y="193"/>
                    <a:pt x="273" y="182"/>
                  </a:cubicBezTo>
                  <a:cubicBezTo>
                    <a:pt x="273" y="171"/>
                    <a:pt x="282" y="162"/>
                    <a:pt x="293" y="162"/>
                  </a:cubicBezTo>
                  <a:lnTo>
                    <a:pt x="359" y="162"/>
                  </a:lnTo>
                  <a:cubicBezTo>
                    <a:pt x="370" y="162"/>
                    <a:pt x="379" y="171"/>
                    <a:pt x="379" y="182"/>
                  </a:cubicBezTo>
                  <a:cubicBezTo>
                    <a:pt x="379" y="193"/>
                    <a:pt x="371" y="202"/>
                    <a:pt x="359" y="202"/>
                  </a:cubicBezTo>
                  <a:close/>
                </a:path>
              </a:pathLst>
            </a:custGeom>
            <a:gradFill>
              <a:gsLst>
                <a:gs pos="0">
                  <a:srgbClr val="37CBFF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DEA896D-4063-BA7B-F016-026F6CF1BE52}"/>
              </a:ext>
            </a:extLst>
          </p:cNvPr>
          <p:cNvGrpSpPr/>
          <p:nvPr/>
        </p:nvGrpSpPr>
        <p:grpSpPr>
          <a:xfrm>
            <a:off x="21990807" y="4871366"/>
            <a:ext cx="1399619" cy="1399619"/>
            <a:chOff x="17534857" y="820178"/>
            <a:chExt cx="1399619" cy="1399619"/>
          </a:xfrm>
        </p:grpSpPr>
        <p:sp>
          <p:nvSpPr>
            <p:cNvPr id="100" name="iconfont-10938-5211609">
              <a:extLst>
                <a:ext uri="{FF2B5EF4-FFF2-40B4-BE49-F238E27FC236}">
                  <a16:creationId xmlns:a16="http://schemas.microsoft.com/office/drawing/2014/main" id="{C6CBE6EA-95C2-CBA2-2E8E-8D48D9537C7D}"/>
                </a:ext>
              </a:extLst>
            </p:cNvPr>
            <p:cNvSpPr/>
            <p:nvPr/>
          </p:nvSpPr>
          <p:spPr>
            <a:xfrm>
              <a:off x="17929824" y="1216168"/>
              <a:ext cx="609685" cy="607638"/>
            </a:xfrm>
            <a:custGeom>
              <a:avLst/>
              <a:gdLst>
                <a:gd name="T0" fmla="*/ 3969 w 6280"/>
                <a:gd name="T1" fmla="*/ 4752 h 6268"/>
                <a:gd name="T2" fmla="*/ 3915 w 6280"/>
                <a:gd name="T3" fmla="*/ 4097 h 6268"/>
                <a:gd name="T4" fmla="*/ 4094 w 6280"/>
                <a:gd name="T5" fmla="*/ 4172 h 6268"/>
                <a:gd name="T6" fmla="*/ 4594 w 6280"/>
                <a:gd name="T7" fmla="*/ 3050 h 6268"/>
                <a:gd name="T8" fmla="*/ 3133 w 6280"/>
                <a:gd name="T9" fmla="*/ 0 h 6268"/>
                <a:gd name="T10" fmla="*/ 1647 w 6280"/>
                <a:gd name="T11" fmla="*/ 3615 h 6268"/>
                <a:gd name="T12" fmla="*/ 2172 w 6280"/>
                <a:gd name="T13" fmla="*/ 4318 h 6268"/>
                <a:gd name="T14" fmla="*/ 2513 w 6280"/>
                <a:gd name="T15" fmla="*/ 4166 h 6268"/>
                <a:gd name="T16" fmla="*/ 2480 w 6280"/>
                <a:gd name="T17" fmla="*/ 4703 h 6268"/>
                <a:gd name="T18" fmla="*/ 0 w 6280"/>
                <a:gd name="T19" fmla="*/ 6268 h 6268"/>
                <a:gd name="T20" fmla="*/ 3140 w 6280"/>
                <a:gd name="T21" fmla="*/ 6268 h 6268"/>
                <a:gd name="T22" fmla="*/ 6280 w 6280"/>
                <a:gd name="T23" fmla="*/ 6268 h 6268"/>
                <a:gd name="T24" fmla="*/ 3969 w 6280"/>
                <a:gd name="T25" fmla="*/ 4752 h 6268"/>
                <a:gd name="T26" fmla="*/ 2510 w 6280"/>
                <a:gd name="T27" fmla="*/ 3725 h 6268"/>
                <a:gd name="T28" fmla="*/ 2458 w 6280"/>
                <a:gd name="T29" fmla="*/ 3673 h 6268"/>
                <a:gd name="T30" fmla="*/ 2244 w 6280"/>
                <a:gd name="T31" fmla="*/ 3449 h 6268"/>
                <a:gd name="T32" fmla="*/ 2119 w 6280"/>
                <a:gd name="T33" fmla="*/ 3083 h 6268"/>
                <a:gd name="T34" fmla="*/ 2069 w 6280"/>
                <a:gd name="T35" fmla="*/ 2811 h 6268"/>
                <a:gd name="T36" fmla="*/ 2537 w 6280"/>
                <a:gd name="T37" fmla="*/ 3110 h 6268"/>
                <a:gd name="T38" fmla="*/ 2756 w 6280"/>
                <a:gd name="T39" fmla="*/ 2305 h 6268"/>
                <a:gd name="T40" fmla="*/ 3789 w 6280"/>
                <a:gd name="T41" fmla="*/ 1174 h 6268"/>
                <a:gd name="T42" fmla="*/ 3790 w 6280"/>
                <a:gd name="T43" fmla="*/ 1174 h 6268"/>
                <a:gd name="T44" fmla="*/ 3891 w 6280"/>
                <a:gd name="T45" fmla="*/ 3673 h 6268"/>
                <a:gd name="T46" fmla="*/ 3866 w 6280"/>
                <a:gd name="T47" fmla="*/ 3726 h 6268"/>
                <a:gd name="T48" fmla="*/ 3832 w 6280"/>
                <a:gd name="T49" fmla="*/ 3778 h 6268"/>
                <a:gd name="T50" fmla="*/ 3790 w 6280"/>
                <a:gd name="T51" fmla="*/ 3825 h 6268"/>
                <a:gd name="T52" fmla="*/ 3788 w 6280"/>
                <a:gd name="T53" fmla="*/ 3844 h 6268"/>
                <a:gd name="T54" fmla="*/ 3210 w 6280"/>
                <a:gd name="T55" fmla="*/ 4266 h 6268"/>
                <a:gd name="T56" fmla="*/ 2564 w 6280"/>
                <a:gd name="T57" fmla="*/ 3778 h 6268"/>
                <a:gd name="T58" fmla="*/ 2510 w 6280"/>
                <a:gd name="T59" fmla="*/ 3725 h 6268"/>
                <a:gd name="T60" fmla="*/ 3210 w 6280"/>
                <a:gd name="T61" fmla="*/ 5754 h 6268"/>
                <a:gd name="T62" fmla="*/ 2264 w 6280"/>
                <a:gd name="T63" fmla="*/ 5217 h 6268"/>
                <a:gd name="T64" fmla="*/ 2401 w 6280"/>
                <a:gd name="T65" fmla="*/ 4942 h 6268"/>
                <a:gd name="T66" fmla="*/ 2413 w 6280"/>
                <a:gd name="T67" fmla="*/ 4931 h 6268"/>
                <a:gd name="T68" fmla="*/ 2486 w 6280"/>
                <a:gd name="T69" fmla="*/ 4875 h 6268"/>
                <a:gd name="T70" fmla="*/ 2501 w 6280"/>
                <a:gd name="T71" fmla="*/ 4859 h 6268"/>
                <a:gd name="T72" fmla="*/ 2602 w 6280"/>
                <a:gd name="T73" fmla="*/ 4679 h 6268"/>
                <a:gd name="T74" fmla="*/ 2614 w 6280"/>
                <a:gd name="T75" fmla="*/ 4136 h 6268"/>
                <a:gd name="T76" fmla="*/ 2614 w 6280"/>
                <a:gd name="T77" fmla="*/ 4136 h 6268"/>
                <a:gd name="T78" fmla="*/ 2613 w 6280"/>
                <a:gd name="T79" fmla="*/ 4134 h 6268"/>
                <a:gd name="T80" fmla="*/ 2590 w 6280"/>
                <a:gd name="T81" fmla="*/ 3949 h 6268"/>
                <a:gd name="T82" fmla="*/ 3210 w 6280"/>
                <a:gd name="T83" fmla="*/ 4371 h 6268"/>
                <a:gd name="T84" fmla="*/ 3772 w 6280"/>
                <a:gd name="T85" fmla="*/ 4002 h 6268"/>
                <a:gd name="T86" fmla="*/ 3769 w 6280"/>
                <a:gd name="T87" fmla="*/ 4035 h 6268"/>
                <a:gd name="T88" fmla="*/ 3815 w 6280"/>
                <a:gd name="T89" fmla="*/ 4054 h 6268"/>
                <a:gd name="T90" fmla="*/ 3832 w 6280"/>
                <a:gd name="T91" fmla="*/ 4720 h 6268"/>
                <a:gd name="T92" fmla="*/ 3922 w 6280"/>
                <a:gd name="T93" fmla="*/ 4864 h 6268"/>
                <a:gd name="T94" fmla="*/ 3934 w 6280"/>
                <a:gd name="T95" fmla="*/ 4875 h 6268"/>
                <a:gd name="T96" fmla="*/ 4008 w 6280"/>
                <a:gd name="T97" fmla="*/ 4933 h 6268"/>
                <a:gd name="T98" fmla="*/ 4019 w 6280"/>
                <a:gd name="T99" fmla="*/ 4943 h 6268"/>
                <a:gd name="T100" fmla="*/ 4156 w 6280"/>
                <a:gd name="T101" fmla="*/ 5217 h 6268"/>
                <a:gd name="T102" fmla="*/ 3210 w 6280"/>
                <a:gd name="T103" fmla="*/ 5754 h 6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80" h="6268">
                  <a:moveTo>
                    <a:pt x="3969" y="4752"/>
                  </a:moveTo>
                  <a:cubicBezTo>
                    <a:pt x="3908" y="4666"/>
                    <a:pt x="3861" y="4532"/>
                    <a:pt x="3915" y="4097"/>
                  </a:cubicBezTo>
                  <a:lnTo>
                    <a:pt x="4094" y="4172"/>
                  </a:lnTo>
                  <a:cubicBezTo>
                    <a:pt x="4094" y="4172"/>
                    <a:pt x="3981" y="3881"/>
                    <a:pt x="4594" y="3050"/>
                  </a:cubicBezTo>
                  <a:cubicBezTo>
                    <a:pt x="5207" y="2219"/>
                    <a:pt x="5265" y="69"/>
                    <a:pt x="3133" y="0"/>
                  </a:cubicBezTo>
                  <a:cubicBezTo>
                    <a:pt x="329" y="69"/>
                    <a:pt x="1228" y="3273"/>
                    <a:pt x="1647" y="3615"/>
                  </a:cubicBezTo>
                  <a:cubicBezTo>
                    <a:pt x="2067" y="3958"/>
                    <a:pt x="2172" y="4318"/>
                    <a:pt x="2172" y="4318"/>
                  </a:cubicBezTo>
                  <a:cubicBezTo>
                    <a:pt x="2192" y="4272"/>
                    <a:pt x="2388" y="4205"/>
                    <a:pt x="2513" y="4166"/>
                  </a:cubicBezTo>
                  <a:cubicBezTo>
                    <a:pt x="2545" y="4476"/>
                    <a:pt x="2522" y="4616"/>
                    <a:pt x="2480" y="4703"/>
                  </a:cubicBezTo>
                  <a:cubicBezTo>
                    <a:pt x="1624" y="4876"/>
                    <a:pt x="221" y="5299"/>
                    <a:pt x="0" y="6268"/>
                  </a:cubicBezTo>
                  <a:lnTo>
                    <a:pt x="3140" y="6268"/>
                  </a:lnTo>
                  <a:lnTo>
                    <a:pt x="6280" y="6268"/>
                  </a:lnTo>
                  <a:cubicBezTo>
                    <a:pt x="5921" y="5381"/>
                    <a:pt x="4773" y="4952"/>
                    <a:pt x="3969" y="4752"/>
                  </a:cubicBezTo>
                  <a:close/>
                  <a:moveTo>
                    <a:pt x="2510" y="3725"/>
                  </a:moveTo>
                  <a:cubicBezTo>
                    <a:pt x="2493" y="3708"/>
                    <a:pt x="2476" y="3690"/>
                    <a:pt x="2458" y="3673"/>
                  </a:cubicBezTo>
                  <a:cubicBezTo>
                    <a:pt x="2383" y="3596"/>
                    <a:pt x="2310" y="3520"/>
                    <a:pt x="2244" y="3449"/>
                  </a:cubicBezTo>
                  <a:cubicBezTo>
                    <a:pt x="2194" y="3335"/>
                    <a:pt x="2152" y="3207"/>
                    <a:pt x="2119" y="3083"/>
                  </a:cubicBezTo>
                  <a:lnTo>
                    <a:pt x="2069" y="2811"/>
                  </a:lnTo>
                  <a:cubicBezTo>
                    <a:pt x="2294" y="3035"/>
                    <a:pt x="2537" y="3110"/>
                    <a:pt x="2537" y="3110"/>
                  </a:cubicBezTo>
                  <a:cubicBezTo>
                    <a:pt x="2537" y="3110"/>
                    <a:pt x="1631" y="2553"/>
                    <a:pt x="2756" y="2305"/>
                  </a:cubicBezTo>
                  <a:cubicBezTo>
                    <a:pt x="3676" y="2101"/>
                    <a:pt x="3781" y="1416"/>
                    <a:pt x="3789" y="1174"/>
                  </a:cubicBezTo>
                  <a:lnTo>
                    <a:pt x="3790" y="1174"/>
                  </a:lnTo>
                  <a:cubicBezTo>
                    <a:pt x="3790" y="1174"/>
                    <a:pt x="4163" y="3035"/>
                    <a:pt x="3891" y="3673"/>
                  </a:cubicBezTo>
                  <a:cubicBezTo>
                    <a:pt x="3883" y="3692"/>
                    <a:pt x="3875" y="3709"/>
                    <a:pt x="3866" y="3726"/>
                  </a:cubicBezTo>
                  <a:cubicBezTo>
                    <a:pt x="3856" y="3745"/>
                    <a:pt x="3844" y="3762"/>
                    <a:pt x="3832" y="3778"/>
                  </a:cubicBezTo>
                  <a:cubicBezTo>
                    <a:pt x="3819" y="3795"/>
                    <a:pt x="3805" y="3811"/>
                    <a:pt x="3790" y="3825"/>
                  </a:cubicBezTo>
                  <a:lnTo>
                    <a:pt x="3788" y="3844"/>
                  </a:lnTo>
                  <a:cubicBezTo>
                    <a:pt x="3547" y="4074"/>
                    <a:pt x="3312" y="4266"/>
                    <a:pt x="3210" y="4266"/>
                  </a:cubicBezTo>
                  <a:cubicBezTo>
                    <a:pt x="3099" y="4266"/>
                    <a:pt x="2827" y="4036"/>
                    <a:pt x="2564" y="3778"/>
                  </a:cubicBezTo>
                  <a:cubicBezTo>
                    <a:pt x="2546" y="3760"/>
                    <a:pt x="2528" y="3743"/>
                    <a:pt x="2510" y="3725"/>
                  </a:cubicBezTo>
                  <a:close/>
                  <a:moveTo>
                    <a:pt x="3210" y="5754"/>
                  </a:moveTo>
                  <a:cubicBezTo>
                    <a:pt x="2688" y="5754"/>
                    <a:pt x="2264" y="5513"/>
                    <a:pt x="2264" y="5217"/>
                  </a:cubicBezTo>
                  <a:cubicBezTo>
                    <a:pt x="2264" y="5121"/>
                    <a:pt x="2311" y="5026"/>
                    <a:pt x="2401" y="4942"/>
                  </a:cubicBezTo>
                  <a:lnTo>
                    <a:pt x="2413" y="4931"/>
                  </a:lnTo>
                  <a:cubicBezTo>
                    <a:pt x="2435" y="4912"/>
                    <a:pt x="2459" y="4893"/>
                    <a:pt x="2486" y="4875"/>
                  </a:cubicBezTo>
                  <a:lnTo>
                    <a:pt x="2501" y="4859"/>
                  </a:lnTo>
                  <a:cubicBezTo>
                    <a:pt x="2539" y="4812"/>
                    <a:pt x="2577" y="4764"/>
                    <a:pt x="2602" y="4679"/>
                  </a:cubicBezTo>
                  <a:cubicBezTo>
                    <a:pt x="2633" y="4576"/>
                    <a:pt x="2644" y="4415"/>
                    <a:pt x="2614" y="4136"/>
                  </a:cubicBezTo>
                  <a:lnTo>
                    <a:pt x="2614" y="4136"/>
                  </a:lnTo>
                  <a:lnTo>
                    <a:pt x="2613" y="4134"/>
                  </a:lnTo>
                  <a:cubicBezTo>
                    <a:pt x="2607" y="4077"/>
                    <a:pt x="2600" y="4017"/>
                    <a:pt x="2590" y="3949"/>
                  </a:cubicBezTo>
                  <a:cubicBezTo>
                    <a:pt x="2822" y="4168"/>
                    <a:pt x="3074" y="4371"/>
                    <a:pt x="3210" y="4371"/>
                  </a:cubicBezTo>
                  <a:cubicBezTo>
                    <a:pt x="3334" y="4371"/>
                    <a:pt x="3557" y="4200"/>
                    <a:pt x="3772" y="4002"/>
                  </a:cubicBezTo>
                  <a:lnTo>
                    <a:pt x="3769" y="4035"/>
                  </a:lnTo>
                  <a:lnTo>
                    <a:pt x="3815" y="4054"/>
                  </a:lnTo>
                  <a:cubicBezTo>
                    <a:pt x="3767" y="4428"/>
                    <a:pt x="3787" y="4608"/>
                    <a:pt x="3832" y="4720"/>
                  </a:cubicBezTo>
                  <a:cubicBezTo>
                    <a:pt x="3857" y="4782"/>
                    <a:pt x="3890" y="4823"/>
                    <a:pt x="3922" y="4864"/>
                  </a:cubicBezTo>
                  <a:lnTo>
                    <a:pt x="3934" y="4875"/>
                  </a:lnTo>
                  <a:cubicBezTo>
                    <a:pt x="3961" y="4894"/>
                    <a:pt x="3986" y="4913"/>
                    <a:pt x="4008" y="4933"/>
                  </a:cubicBezTo>
                  <a:lnTo>
                    <a:pt x="4019" y="4943"/>
                  </a:lnTo>
                  <a:cubicBezTo>
                    <a:pt x="4109" y="5027"/>
                    <a:pt x="4156" y="5122"/>
                    <a:pt x="4156" y="5217"/>
                  </a:cubicBezTo>
                  <a:cubicBezTo>
                    <a:pt x="4156" y="5513"/>
                    <a:pt x="3732" y="5754"/>
                    <a:pt x="3210" y="5754"/>
                  </a:cubicBezTo>
                  <a:close/>
                </a:path>
              </a:pathLst>
            </a:custGeom>
            <a:gradFill>
              <a:gsLst>
                <a:gs pos="0">
                  <a:srgbClr val="37CBFF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FD104DB2-2E4C-A166-F4E3-A4F7C10CCEFF}"/>
                </a:ext>
              </a:extLst>
            </p:cNvPr>
            <p:cNvSpPr/>
            <p:nvPr/>
          </p:nvSpPr>
          <p:spPr>
            <a:xfrm>
              <a:off x="17534857" y="820178"/>
              <a:ext cx="1399619" cy="1399619"/>
            </a:xfrm>
            <a:prstGeom prst="ellipse">
              <a:avLst/>
            </a:prstGeom>
            <a:gradFill flip="none" rotWithShape="1">
              <a:gsLst>
                <a:gs pos="53000">
                  <a:srgbClr val="37CBFF">
                    <a:alpha val="0"/>
                  </a:srgbClr>
                </a:gs>
                <a:gs pos="100000">
                  <a:srgbClr val="37CB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212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27A7F9C-A205-42D6-9B8E-85EC34DD85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794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EC97579-60A7-4920-94C6-3E5B7F67308A}"/>
              </a:ext>
            </a:extLst>
          </p:cNvPr>
          <p:cNvSpPr txBox="1"/>
          <p:nvPr/>
        </p:nvSpPr>
        <p:spPr>
          <a:xfrm>
            <a:off x="3021805" y="3499724"/>
            <a:ext cx="227568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0">
                      <a:srgbClr val="14A3EA"/>
                    </a:gs>
                    <a:gs pos="100000">
                      <a:srgbClr val="0DFFC5"/>
                    </a:gs>
                  </a:gsLst>
                  <a:lin ang="108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项目价值与商业运用</a:t>
            </a:r>
          </a:p>
        </p:txBody>
      </p:sp>
    </p:spTree>
    <p:extLst>
      <p:ext uri="{BB962C8B-B14F-4D97-AF65-F5344CB8AC3E}">
        <p14:creationId xmlns:p14="http://schemas.microsoft.com/office/powerpoint/2010/main" val="349399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id="{299C17F8-1FC5-4FE5-8726-F420A539FF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CB3CE2A-0E48-4EEA-B9E4-40A264DEF9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6956" y="3397300"/>
            <a:ext cx="3185907" cy="3185907"/>
          </a:xfrm>
          <a:prstGeom prst="ellipse">
            <a:avLst/>
          </a:prstGeom>
          <a:ln w="6350">
            <a:solidFill>
              <a:srgbClr val="0DFFC5"/>
            </a:solidFill>
          </a:ln>
        </p:spPr>
      </p:pic>
      <p:sp>
        <p:nvSpPr>
          <p:cNvPr id="25" name="弧形 24">
            <a:extLst>
              <a:ext uri="{FF2B5EF4-FFF2-40B4-BE49-F238E27FC236}">
                <a16:creationId xmlns:a16="http://schemas.microsoft.com/office/drawing/2014/main" id="{81C289F7-F54A-4713-A2BC-C0619627E1F9}"/>
              </a:ext>
            </a:extLst>
          </p:cNvPr>
          <p:cNvSpPr/>
          <p:nvPr/>
        </p:nvSpPr>
        <p:spPr>
          <a:xfrm>
            <a:off x="1561930" y="3125997"/>
            <a:ext cx="3730101" cy="3730101"/>
          </a:xfrm>
          <a:prstGeom prst="arc">
            <a:avLst>
              <a:gd name="adj1" fmla="val 5782632"/>
              <a:gd name="adj2" fmla="val 632123"/>
            </a:avLst>
          </a:prstGeom>
          <a:noFill/>
          <a:ln w="41275">
            <a:solidFill>
              <a:srgbClr val="14A3EA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BF0F518-2D21-434D-A8D1-DA3249C7BE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67" t="-1337"/>
          <a:stretch/>
        </p:blipFill>
        <p:spPr>
          <a:xfrm>
            <a:off x="5850655" y="3405680"/>
            <a:ext cx="3286497" cy="3286497"/>
          </a:xfrm>
          <a:prstGeom prst="ellipse">
            <a:avLst/>
          </a:prstGeom>
          <a:ln w="6350">
            <a:solidFill>
              <a:srgbClr val="0DFFC5"/>
            </a:solidFill>
          </a:ln>
        </p:spPr>
      </p:pic>
      <p:sp>
        <p:nvSpPr>
          <p:cNvPr id="26" name="弧形 25">
            <a:extLst>
              <a:ext uri="{FF2B5EF4-FFF2-40B4-BE49-F238E27FC236}">
                <a16:creationId xmlns:a16="http://schemas.microsoft.com/office/drawing/2014/main" id="{2B6BF4BD-2D6F-45C6-991E-C9FEBF151D5B}"/>
              </a:ext>
            </a:extLst>
          </p:cNvPr>
          <p:cNvSpPr/>
          <p:nvPr/>
        </p:nvSpPr>
        <p:spPr>
          <a:xfrm>
            <a:off x="5650633" y="3125997"/>
            <a:ext cx="3730101" cy="3730101"/>
          </a:xfrm>
          <a:prstGeom prst="arc">
            <a:avLst>
              <a:gd name="adj1" fmla="val 19877943"/>
              <a:gd name="adj2" fmla="val 14821925"/>
            </a:avLst>
          </a:prstGeom>
          <a:noFill/>
          <a:ln w="41275">
            <a:solidFill>
              <a:srgbClr val="14A3EA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C331F35-B3BD-4B79-A89E-5A9B11BC50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4003" y="3289918"/>
            <a:ext cx="3286497" cy="3286497"/>
          </a:xfrm>
          <a:prstGeom prst="ellipse">
            <a:avLst/>
          </a:prstGeom>
          <a:ln w="6350">
            <a:solidFill>
              <a:srgbClr val="0DFFC5"/>
            </a:solidFill>
          </a:ln>
        </p:spPr>
      </p:pic>
      <p:sp>
        <p:nvSpPr>
          <p:cNvPr id="27" name="弧形 26">
            <a:extLst>
              <a:ext uri="{FF2B5EF4-FFF2-40B4-BE49-F238E27FC236}">
                <a16:creationId xmlns:a16="http://schemas.microsoft.com/office/drawing/2014/main" id="{C5B03D82-B5E5-41BF-A30B-630DBD3A843F}"/>
              </a:ext>
            </a:extLst>
          </p:cNvPr>
          <p:cNvSpPr/>
          <p:nvPr/>
        </p:nvSpPr>
        <p:spPr>
          <a:xfrm>
            <a:off x="9739336" y="3125997"/>
            <a:ext cx="3730101" cy="3730101"/>
          </a:xfrm>
          <a:prstGeom prst="arc">
            <a:avLst>
              <a:gd name="adj1" fmla="val 11097801"/>
              <a:gd name="adj2" fmla="val 7142153"/>
            </a:avLst>
          </a:prstGeom>
          <a:noFill/>
          <a:ln w="41275">
            <a:solidFill>
              <a:srgbClr val="14A3EA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D6141F8-D1EF-1A2E-300F-3D1C0A892FBB}"/>
              </a:ext>
            </a:extLst>
          </p:cNvPr>
          <p:cNvGrpSpPr/>
          <p:nvPr/>
        </p:nvGrpSpPr>
        <p:grpSpPr>
          <a:xfrm>
            <a:off x="18550610" y="1309606"/>
            <a:ext cx="3993294" cy="5322213"/>
            <a:chOff x="17900570" y="1733164"/>
            <a:chExt cx="3993294" cy="532221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D300F42-FE13-0813-E587-75C628A5103E}"/>
                </a:ext>
              </a:extLst>
            </p:cNvPr>
            <p:cNvGrpSpPr/>
            <p:nvPr/>
          </p:nvGrpSpPr>
          <p:grpSpPr>
            <a:xfrm>
              <a:off x="19660128" y="2883620"/>
              <a:ext cx="108633" cy="4171757"/>
              <a:chOff x="18444741" y="2376995"/>
              <a:chExt cx="108633" cy="4171757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D4F15AEF-BBD5-4A3B-A8D1-0DFA9BD3F3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499058" y="2485628"/>
                <a:ext cx="0" cy="4063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14A3EA"/>
                    </a:gs>
                    <a:gs pos="100000">
                      <a:srgbClr val="14A3E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89D63C43-C1AA-A9C3-CF3E-DDC287D0C044}"/>
                  </a:ext>
                </a:extLst>
              </p:cNvPr>
              <p:cNvSpPr/>
              <p:nvPr/>
            </p:nvSpPr>
            <p:spPr>
              <a:xfrm>
                <a:off x="18444741" y="2376995"/>
                <a:ext cx="108633" cy="108633"/>
              </a:xfrm>
              <a:prstGeom prst="ellipse">
                <a:avLst/>
              </a:prstGeom>
              <a:solidFill>
                <a:srgbClr val="37CBFF"/>
              </a:solidFill>
              <a:ln w="142875">
                <a:solidFill>
                  <a:srgbClr val="37CBFF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sp>
          <p:nvSpPr>
            <p:cNvPr id="34" name="矩形: 对角圆角 33">
              <a:extLst>
                <a:ext uri="{FF2B5EF4-FFF2-40B4-BE49-F238E27FC236}">
                  <a16:creationId xmlns:a16="http://schemas.microsoft.com/office/drawing/2014/main" id="{7D1E7411-6808-8B3D-450C-B74328EAF231}"/>
                </a:ext>
              </a:extLst>
            </p:cNvPr>
            <p:cNvSpPr/>
            <p:nvPr/>
          </p:nvSpPr>
          <p:spPr>
            <a:xfrm>
              <a:off x="19462628" y="3900342"/>
              <a:ext cx="1935723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形象艺术品</a:t>
              </a:r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8F6D951-265F-4F9A-83AA-B61BB6967EDE}"/>
                </a:ext>
              </a:extLst>
            </p:cNvPr>
            <p:cNvSpPr txBox="1"/>
            <p:nvPr/>
          </p:nvSpPr>
          <p:spPr>
            <a:xfrm>
              <a:off x="18413068" y="1733164"/>
              <a:ext cx="2602751" cy="1084706"/>
            </a:xfrm>
            <a:prstGeom prst="round2DiagRect">
              <a:avLst/>
            </a:prstGeom>
            <a:noFill/>
            <a:ln w="3175">
              <a:noFill/>
            </a:ln>
          </p:spPr>
          <p:txBody>
            <a:bodyPr wrap="none" lIns="0" tIns="36000" rIns="0" bIns="36000" anchor="ctr">
              <a:no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44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b="0" dirty="0">
                  <a:gradFill flip="none" rotWithShape="1">
                    <a:gsLst>
                      <a:gs pos="0">
                        <a:srgbClr val="0DFFC5"/>
                      </a:gs>
                      <a:gs pos="100000">
                        <a:srgbClr val="0DC0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rPr>
                <a:t>周边产品</a:t>
              </a:r>
              <a:endParaRPr lang="en-US" altLang="zh-CN" b="0" dirty="0">
                <a:gradFill flip="none" rotWithShape="1">
                  <a:gsLst>
                    <a:gs pos="0">
                      <a:srgbClr val="0DFFC5"/>
                    </a:gs>
                    <a:gs pos="100000">
                      <a:srgbClr val="0DC0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endParaRPr>
            </a:p>
          </p:txBody>
        </p:sp>
        <p:sp>
          <p:nvSpPr>
            <p:cNvPr id="33" name="矩形: 对角圆角 32">
              <a:extLst>
                <a:ext uri="{FF2B5EF4-FFF2-40B4-BE49-F238E27FC236}">
                  <a16:creationId xmlns:a16="http://schemas.microsoft.com/office/drawing/2014/main" id="{8EBD2E71-01B4-5227-7832-1A0CCC6EAFF5}"/>
                </a:ext>
              </a:extLst>
            </p:cNvPr>
            <p:cNvSpPr/>
            <p:nvPr/>
          </p:nvSpPr>
          <p:spPr>
            <a:xfrm>
              <a:off x="17900570" y="3211537"/>
              <a:ext cx="1935723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玩具人偶</a:t>
              </a:r>
            </a:p>
          </p:txBody>
        </p:sp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id="{3D09E30D-0503-4AC4-C36B-976C7CC42C1F}"/>
                </a:ext>
              </a:extLst>
            </p:cNvPr>
            <p:cNvSpPr>
              <a:spLocks/>
            </p:cNvSpPr>
            <p:nvPr/>
          </p:nvSpPr>
          <p:spPr>
            <a:xfrm>
              <a:off x="19958141" y="2974468"/>
              <a:ext cx="1935723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IP</a:t>
              </a:r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形象商用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599B90A-4FB2-7E90-58EC-483ACF546495}"/>
              </a:ext>
            </a:extLst>
          </p:cNvPr>
          <p:cNvGrpSpPr/>
          <p:nvPr/>
        </p:nvGrpSpPr>
        <p:grpSpPr>
          <a:xfrm>
            <a:off x="14526212" y="3590735"/>
            <a:ext cx="4186639" cy="5597061"/>
            <a:chOff x="13195721" y="3680002"/>
            <a:chExt cx="4186639" cy="5597061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79714FE6-8404-42BB-84D6-3B5A778097F6}"/>
                </a:ext>
              </a:extLst>
            </p:cNvPr>
            <p:cNvSpPr/>
            <p:nvPr/>
          </p:nvSpPr>
          <p:spPr>
            <a:xfrm>
              <a:off x="13408069" y="3680002"/>
              <a:ext cx="3812050" cy="1084706"/>
            </a:xfrm>
            <a:prstGeom prst="round2DiagRect">
              <a:avLst/>
            </a:prstGeom>
            <a:noFill/>
            <a:ln w="3175">
              <a:noFill/>
            </a:ln>
          </p:spPr>
          <p:txBody>
            <a:bodyPr wrap="none" lIns="0" tIns="36000" rIns="0" bIns="3600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dirty="0">
                  <a:gradFill flip="none" rotWithShape="1">
                    <a:gsLst>
                      <a:gs pos="0">
                        <a:srgbClr val="0DFFC5"/>
                      </a:gs>
                      <a:gs pos="100000">
                        <a:srgbClr val="0DC0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+mj-ea"/>
                  <a:ea typeface="+mj-ea"/>
                </a:rPr>
                <a:t>品牌合作</a:t>
              </a:r>
              <a:endParaRPr lang="en-US" altLang="zh-CN" sz="4400" dirty="0">
                <a:gradFill flip="none" rotWithShape="1">
                  <a:gsLst>
                    <a:gs pos="0">
                      <a:srgbClr val="0DFFC5"/>
                    </a:gs>
                    <a:gs pos="100000">
                      <a:srgbClr val="0DC0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663926D-D1EB-19DF-7EEB-AAF376BE39E0}"/>
                </a:ext>
              </a:extLst>
            </p:cNvPr>
            <p:cNvGrpSpPr/>
            <p:nvPr/>
          </p:nvGrpSpPr>
          <p:grpSpPr>
            <a:xfrm>
              <a:off x="15296064" y="4860866"/>
              <a:ext cx="108633" cy="4416197"/>
              <a:chOff x="15752341" y="4582660"/>
              <a:chExt cx="108633" cy="4416197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1B197CB6-DC60-113E-AA46-9663D805FE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06658" y="4665440"/>
                <a:ext cx="0" cy="4333417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14A3EA"/>
                    </a:gs>
                    <a:gs pos="100000">
                      <a:srgbClr val="14A3E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7D988783-621D-CBB6-4F10-2DB9B0EC3BB9}"/>
                  </a:ext>
                </a:extLst>
              </p:cNvPr>
              <p:cNvSpPr/>
              <p:nvPr/>
            </p:nvSpPr>
            <p:spPr>
              <a:xfrm>
                <a:off x="15752341" y="4582660"/>
                <a:ext cx="108633" cy="108633"/>
              </a:xfrm>
              <a:prstGeom prst="ellipse">
                <a:avLst/>
              </a:prstGeom>
              <a:solidFill>
                <a:srgbClr val="37CBFF"/>
              </a:solidFill>
              <a:ln w="142875">
                <a:solidFill>
                  <a:srgbClr val="37CBFF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87F96116-8EFB-F7AF-4E78-B1F294E8F613}"/>
                </a:ext>
              </a:extLst>
            </p:cNvPr>
            <p:cNvSpPr>
              <a:spLocks/>
            </p:cNvSpPr>
            <p:nvPr/>
          </p:nvSpPr>
          <p:spPr>
            <a:xfrm>
              <a:off x="15446637" y="5273896"/>
              <a:ext cx="1935723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宣传推销</a:t>
              </a:r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9E378020-E3D7-EC68-E1C3-C97BB39594D7}"/>
                </a:ext>
              </a:extLst>
            </p:cNvPr>
            <p:cNvSpPr>
              <a:spLocks/>
            </p:cNvSpPr>
            <p:nvPr/>
          </p:nvSpPr>
          <p:spPr>
            <a:xfrm>
              <a:off x="13195721" y="5143659"/>
              <a:ext cx="1935723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直播带货</a:t>
              </a:r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2DCAE2F-5179-17F9-D5C6-4B215551FAE0}"/>
              </a:ext>
            </a:extLst>
          </p:cNvPr>
          <p:cNvGrpSpPr/>
          <p:nvPr/>
        </p:nvGrpSpPr>
        <p:grpSpPr>
          <a:xfrm>
            <a:off x="23667439" y="2124016"/>
            <a:ext cx="3972535" cy="7091422"/>
            <a:chOff x="23291132" y="1733164"/>
            <a:chExt cx="3972535" cy="70914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B0D36D-C0C3-41DF-8253-3065B9A3B0D9}"/>
                </a:ext>
              </a:extLst>
            </p:cNvPr>
            <p:cNvSpPr txBox="1"/>
            <p:nvPr/>
          </p:nvSpPr>
          <p:spPr>
            <a:xfrm>
              <a:off x="23342926" y="1733164"/>
              <a:ext cx="2602751" cy="1084706"/>
            </a:xfrm>
            <a:prstGeom prst="round2DiagRect">
              <a:avLst/>
            </a:prstGeom>
            <a:noFill/>
            <a:ln w="3175">
              <a:noFill/>
            </a:ln>
          </p:spPr>
          <p:txBody>
            <a:bodyPr wrap="none" lIns="0" tIns="36000" rIns="0" bIns="36000" anchor="ctr">
              <a:no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44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b="0" dirty="0">
                  <a:gradFill flip="none" rotWithShape="1">
                    <a:gsLst>
                      <a:gs pos="0">
                        <a:srgbClr val="0DFFC5"/>
                      </a:gs>
                      <a:gs pos="100000">
                        <a:srgbClr val="0DC0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rPr>
                <a:t>力推出圈</a:t>
              </a:r>
              <a:endParaRPr lang="en-US" altLang="zh-CN" b="0" dirty="0">
                <a:gradFill flip="none" rotWithShape="1">
                  <a:gsLst>
                    <a:gs pos="0">
                      <a:srgbClr val="0DFFC5"/>
                    </a:gs>
                    <a:gs pos="100000">
                      <a:srgbClr val="0DC0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16AD7D7-6A82-A52D-A0BE-D89369AFD3EF}"/>
                </a:ext>
              </a:extLst>
            </p:cNvPr>
            <p:cNvGrpSpPr/>
            <p:nvPr/>
          </p:nvGrpSpPr>
          <p:grpSpPr>
            <a:xfrm>
              <a:off x="24589986" y="2883619"/>
              <a:ext cx="108633" cy="5940967"/>
              <a:chOff x="23374204" y="2376994"/>
              <a:chExt cx="108633" cy="5940967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952FA371-C092-4107-846B-9522F6BC42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28521" y="2485628"/>
                <a:ext cx="0" cy="5832333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14A3EA"/>
                    </a:gs>
                    <a:gs pos="100000">
                      <a:srgbClr val="14A3E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664D1DD-ECF0-992F-29D3-B33E2706425D}"/>
                  </a:ext>
                </a:extLst>
              </p:cNvPr>
              <p:cNvSpPr/>
              <p:nvPr/>
            </p:nvSpPr>
            <p:spPr>
              <a:xfrm>
                <a:off x="23374204" y="2376994"/>
                <a:ext cx="108633" cy="108633"/>
              </a:xfrm>
              <a:prstGeom prst="ellipse">
                <a:avLst/>
              </a:prstGeom>
              <a:solidFill>
                <a:srgbClr val="37CBFF"/>
              </a:solidFill>
              <a:ln w="142875">
                <a:solidFill>
                  <a:srgbClr val="37CBFF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sp>
          <p:nvSpPr>
            <p:cNvPr id="39" name="矩形: 对角圆角 38">
              <a:extLst>
                <a:ext uri="{FF2B5EF4-FFF2-40B4-BE49-F238E27FC236}">
                  <a16:creationId xmlns:a16="http://schemas.microsoft.com/office/drawing/2014/main" id="{79D32239-630C-B62D-D5BC-1F1C3D2621F1}"/>
                </a:ext>
              </a:extLst>
            </p:cNvPr>
            <p:cNvSpPr/>
            <p:nvPr/>
          </p:nvSpPr>
          <p:spPr>
            <a:xfrm>
              <a:off x="24589986" y="3680002"/>
              <a:ext cx="2673681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打造文化新形象</a:t>
              </a:r>
            </a:p>
          </p:txBody>
        </p:sp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329E8813-64D0-FE9E-653B-04DD89B6808D}"/>
                </a:ext>
              </a:extLst>
            </p:cNvPr>
            <p:cNvSpPr>
              <a:spLocks/>
            </p:cNvSpPr>
            <p:nvPr/>
          </p:nvSpPr>
          <p:spPr>
            <a:xfrm>
              <a:off x="23291132" y="3103005"/>
              <a:ext cx="1466124" cy="5814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IP</a:t>
              </a:r>
              <a:r>
                <a:rPr lang="zh-CN" altLang="en-US" sz="2400" dirty="0">
                  <a:solidFill>
                    <a:schemeClr val="bg1">
                      <a:lumMod val="100000"/>
                    </a:schemeClr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rPr>
                <a:t>化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66D2EC33-7688-19D8-A646-A3D5AB48EB23}"/>
              </a:ext>
            </a:extLst>
          </p:cNvPr>
          <p:cNvSpPr/>
          <p:nvPr/>
        </p:nvSpPr>
        <p:spPr>
          <a:xfrm>
            <a:off x="1959522" y="781852"/>
            <a:ext cx="4083169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IP 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商业价值 </a:t>
            </a:r>
            <a:endParaRPr lang="en-US" altLang="zh-CN" sz="5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1613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id="{299C17F8-1FC5-4FE5-8726-F420A539FF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0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315BCB88-9E49-BFE4-0559-886EFA6B8137}"/>
              </a:ext>
            </a:extLst>
          </p:cNvPr>
          <p:cNvSpPr/>
          <p:nvPr/>
        </p:nvSpPr>
        <p:spPr>
          <a:xfrm>
            <a:off x="1959522" y="781852"/>
            <a:ext cx="3927678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IP 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场景运用 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B06594-DB4D-A96D-0856-406AC0208EEC}"/>
              </a:ext>
            </a:extLst>
          </p:cNvPr>
          <p:cNvGrpSpPr/>
          <p:nvPr/>
        </p:nvGrpSpPr>
        <p:grpSpPr>
          <a:xfrm>
            <a:off x="4780495" y="2465603"/>
            <a:ext cx="3160990" cy="4885166"/>
            <a:chOff x="4425232" y="2444172"/>
            <a:chExt cx="3160990" cy="4885166"/>
          </a:xfrm>
        </p:grpSpPr>
        <p:pic>
          <p:nvPicPr>
            <p:cNvPr id="37" name="图片 36" descr="图片包含 文本&#10;&#10;描述已自动生成">
              <a:extLst>
                <a:ext uri="{FF2B5EF4-FFF2-40B4-BE49-F238E27FC236}">
                  <a16:creationId xmlns:a16="http://schemas.microsoft.com/office/drawing/2014/main" id="{3D116DF4-6162-CA47-BE07-DC4AF31CB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563144" y="3306260"/>
              <a:ext cx="4885166" cy="3160990"/>
            </a:xfrm>
            <a:prstGeom prst="rect">
              <a:avLst/>
            </a:prstGeom>
            <a:effectLst/>
          </p:spPr>
        </p:pic>
        <p:pic>
          <p:nvPicPr>
            <p:cNvPr id="41" name="图片 40" descr="人在舞台上&#10;&#10;低可信度描述已自动生成">
              <a:extLst>
                <a:ext uri="{FF2B5EF4-FFF2-40B4-BE49-F238E27FC236}">
                  <a16:creationId xmlns:a16="http://schemas.microsoft.com/office/drawing/2014/main" id="{B8DDA588-716D-79A4-10C3-CFC0EA739C63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3294" y="2698927"/>
              <a:ext cx="2758987" cy="4296500"/>
            </a:xfrm>
            <a:prstGeom prst="snip2DiagRect">
              <a:avLst>
                <a:gd name="adj1" fmla="val 3941"/>
                <a:gd name="adj2" fmla="val 6301"/>
              </a:avLst>
            </a:prstGeom>
            <a:effectLst/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C88E66D-40B3-EAC3-8BEE-1888262B2CBD}"/>
              </a:ext>
            </a:extLst>
          </p:cNvPr>
          <p:cNvGrpSpPr/>
          <p:nvPr/>
        </p:nvGrpSpPr>
        <p:grpSpPr>
          <a:xfrm>
            <a:off x="8851907" y="2465603"/>
            <a:ext cx="3160990" cy="4885166"/>
            <a:chOff x="8622473" y="2444172"/>
            <a:chExt cx="3160990" cy="4885166"/>
          </a:xfrm>
        </p:grpSpPr>
        <p:pic>
          <p:nvPicPr>
            <p:cNvPr id="45" name="图片 44" descr="图片包含 文本&#10;&#10;描述已自动生成">
              <a:extLst>
                <a:ext uri="{FF2B5EF4-FFF2-40B4-BE49-F238E27FC236}">
                  <a16:creationId xmlns:a16="http://schemas.microsoft.com/office/drawing/2014/main" id="{6966841B-01D6-FB5D-0677-FCC62CC85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760385" y="3306260"/>
              <a:ext cx="4885166" cy="3160990"/>
            </a:xfrm>
            <a:prstGeom prst="rect">
              <a:avLst/>
            </a:prstGeom>
            <a:effectLst/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63B75046-54C7-642A-470D-BF51AFCB41DC}"/>
                </a:ext>
              </a:extLst>
            </p:cNvPr>
            <p:cNvPicPr>
              <a:picLocks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70534" y="2698927"/>
              <a:ext cx="2758987" cy="4296500"/>
            </a:xfrm>
            <a:prstGeom prst="snip2DiagRect">
              <a:avLst>
                <a:gd name="adj1" fmla="val 3941"/>
                <a:gd name="adj2" fmla="val 6301"/>
              </a:avLst>
            </a:prstGeom>
            <a:effectLst/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2BFE7F-176F-9672-9894-BE60361E966B}"/>
              </a:ext>
            </a:extLst>
          </p:cNvPr>
          <p:cNvGrpSpPr/>
          <p:nvPr/>
        </p:nvGrpSpPr>
        <p:grpSpPr>
          <a:xfrm>
            <a:off x="12923319" y="2465603"/>
            <a:ext cx="3160990" cy="4885166"/>
            <a:chOff x="12819714" y="2444172"/>
            <a:chExt cx="3160990" cy="4885166"/>
          </a:xfrm>
        </p:grpSpPr>
        <p:pic>
          <p:nvPicPr>
            <p:cNvPr id="48" name="图片 47" descr="图片包含 文本&#10;&#10;描述已自动生成">
              <a:extLst>
                <a:ext uri="{FF2B5EF4-FFF2-40B4-BE49-F238E27FC236}">
                  <a16:creationId xmlns:a16="http://schemas.microsoft.com/office/drawing/2014/main" id="{4750491E-B296-73B6-999D-055857461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1957626" y="3306260"/>
              <a:ext cx="4885166" cy="3160990"/>
            </a:xfrm>
            <a:prstGeom prst="rect">
              <a:avLst/>
            </a:prstGeom>
            <a:effectLst/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0234FE01-7051-4D2D-FBA6-F19D5CC5D294}"/>
                </a:ext>
              </a:extLst>
            </p:cNvPr>
            <p:cNvPicPr>
              <a:picLocks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67775" y="2698927"/>
              <a:ext cx="2758987" cy="4296500"/>
            </a:xfrm>
            <a:prstGeom prst="snip2DiagRect">
              <a:avLst>
                <a:gd name="adj1" fmla="val 3941"/>
                <a:gd name="adj2" fmla="val 6301"/>
              </a:avLst>
            </a:prstGeom>
            <a:effectLst/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CF0F938-5418-A21C-5608-F5518B6671FE}"/>
              </a:ext>
            </a:extLst>
          </p:cNvPr>
          <p:cNvGrpSpPr/>
          <p:nvPr/>
        </p:nvGrpSpPr>
        <p:grpSpPr>
          <a:xfrm>
            <a:off x="16994730" y="2465603"/>
            <a:ext cx="3160990" cy="4885166"/>
            <a:chOff x="17016955" y="2444172"/>
            <a:chExt cx="3160990" cy="4885166"/>
          </a:xfrm>
        </p:grpSpPr>
        <p:pic>
          <p:nvPicPr>
            <p:cNvPr id="51" name="图片 50" descr="图片包含 文本&#10;&#10;描述已自动生成">
              <a:extLst>
                <a:ext uri="{FF2B5EF4-FFF2-40B4-BE49-F238E27FC236}">
                  <a16:creationId xmlns:a16="http://schemas.microsoft.com/office/drawing/2014/main" id="{8381D490-740D-97D8-6664-7F672A560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6154867" y="3306260"/>
              <a:ext cx="4885166" cy="3160990"/>
            </a:xfrm>
            <a:prstGeom prst="rect">
              <a:avLst/>
            </a:prstGeom>
            <a:effectLst/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18E77790-7D43-45D8-BC10-2BED7095C105}"/>
                </a:ext>
              </a:extLst>
            </p:cNvPr>
            <p:cNvPicPr>
              <a:picLocks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65010" y="2698927"/>
              <a:ext cx="2758987" cy="4296500"/>
            </a:xfrm>
            <a:prstGeom prst="snip2DiagRect">
              <a:avLst>
                <a:gd name="adj1" fmla="val 3941"/>
                <a:gd name="adj2" fmla="val 6301"/>
              </a:avLst>
            </a:prstGeom>
            <a:effectLst/>
          </p:spPr>
        </p:pic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39EB313-7CEC-54FF-03F7-12E5007849E5}"/>
              </a:ext>
            </a:extLst>
          </p:cNvPr>
          <p:cNvGrpSpPr/>
          <p:nvPr/>
        </p:nvGrpSpPr>
        <p:grpSpPr>
          <a:xfrm>
            <a:off x="21066141" y="2465603"/>
            <a:ext cx="3160990" cy="4885166"/>
            <a:chOff x="21214201" y="2444172"/>
            <a:chExt cx="3160990" cy="4885166"/>
          </a:xfrm>
        </p:grpSpPr>
        <p:pic>
          <p:nvPicPr>
            <p:cNvPr id="54" name="图片 53" descr="图片包含 文本&#10;&#10;描述已自动生成">
              <a:extLst>
                <a:ext uri="{FF2B5EF4-FFF2-40B4-BE49-F238E27FC236}">
                  <a16:creationId xmlns:a16="http://schemas.microsoft.com/office/drawing/2014/main" id="{BBEEEF7A-D45C-1BFB-DF0A-9AE72DEE0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0352113" y="3306260"/>
              <a:ext cx="4885166" cy="3160990"/>
            </a:xfrm>
            <a:prstGeom prst="rect">
              <a:avLst/>
            </a:prstGeom>
            <a:effectLst/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0B4CB800-882A-A1C3-0915-FC11DD87F740}"/>
                </a:ext>
              </a:extLst>
            </p:cNvPr>
            <p:cNvPicPr>
              <a:picLocks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362254" y="2698927"/>
              <a:ext cx="2758987" cy="4296500"/>
            </a:xfrm>
            <a:prstGeom prst="snip2DiagRect">
              <a:avLst>
                <a:gd name="adj1" fmla="val 3941"/>
                <a:gd name="adj2" fmla="val 6301"/>
              </a:avLst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67559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9AACF2D1-8BB5-41BA-94A6-4571078BED6E}"/>
              </a:ext>
            </a:extLst>
          </p:cNvPr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2" b="18002"/>
          <a:stretch>
            <a:fillRect/>
          </a:stretch>
        </p:blipFill>
        <p:spPr>
          <a:xfrm>
            <a:off x="-49703" y="0"/>
            <a:ext cx="28800424" cy="9215438"/>
          </a:xfrm>
          <a:custGeom>
            <a:avLst/>
            <a:gdLst>
              <a:gd name="connsiteX0" fmla="*/ 0 w 28800424"/>
              <a:gd name="connsiteY0" fmla="*/ 0 h 9215438"/>
              <a:gd name="connsiteX1" fmla="*/ 28800424 w 28800424"/>
              <a:gd name="connsiteY1" fmla="*/ 0 h 9215438"/>
              <a:gd name="connsiteX2" fmla="*/ 28800424 w 28800424"/>
              <a:gd name="connsiteY2" fmla="*/ 9215438 h 9215438"/>
              <a:gd name="connsiteX3" fmla="*/ 0 w 28800424"/>
              <a:gd name="connsiteY3" fmla="*/ 9215438 h 921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424" h="9215438">
                <a:moveTo>
                  <a:pt x="0" y="0"/>
                </a:moveTo>
                <a:lnTo>
                  <a:pt x="28800424" y="0"/>
                </a:lnTo>
                <a:lnTo>
                  <a:pt x="28800424" y="9215438"/>
                </a:lnTo>
                <a:lnTo>
                  <a:pt x="0" y="9215438"/>
                </a:lnTo>
                <a:close/>
              </a:path>
            </a:pathLst>
          </a:custGeom>
        </p:spPr>
      </p:pic>
      <p:pic>
        <p:nvPicPr>
          <p:cNvPr id="34" name="图片 33" descr="图片包含 人, 服装, 男人, 穿着&#10;&#10;描述已自动生成">
            <a:extLst>
              <a:ext uri="{FF2B5EF4-FFF2-40B4-BE49-F238E27FC236}">
                <a16:creationId xmlns:a16="http://schemas.microsoft.com/office/drawing/2014/main" id="{4FA40B0A-05B2-AD55-BC89-69B575C783DB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81437" y="2281711"/>
            <a:ext cx="4127897" cy="6191846"/>
          </a:xfrm>
          <a:prstGeom prst="rect">
            <a:avLst/>
          </a:prstGeom>
          <a:ln>
            <a:solidFill>
              <a:srgbClr val="14A3EA"/>
            </a:solidFill>
          </a:ln>
          <a:scene3d>
            <a:camera prst="perspectiveContrastingRightFacing">
              <a:rot lat="623785" lon="19800000" rev="213211"/>
            </a:camera>
            <a:lightRig rig="threePt" dir="t"/>
          </a:scene3d>
        </p:spPr>
      </p:pic>
      <p:pic>
        <p:nvPicPr>
          <p:cNvPr id="4" name="图片 3" descr="人在舞台上&#10;&#10;低可信度描述已自动生成">
            <a:extLst>
              <a:ext uri="{FF2B5EF4-FFF2-40B4-BE49-F238E27FC236}">
                <a16:creationId xmlns:a16="http://schemas.microsoft.com/office/drawing/2014/main" id="{1872E9E1-BE6F-3C54-8469-266D9C325AD7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507340" y="2234828"/>
            <a:ext cx="4190408" cy="6285612"/>
          </a:xfrm>
          <a:prstGeom prst="rect">
            <a:avLst/>
          </a:prstGeom>
          <a:ln>
            <a:solidFill>
              <a:srgbClr val="14A3EA"/>
            </a:solidFill>
          </a:ln>
          <a:scene3d>
            <a:camera prst="perspectiveContrastingLeftFacing">
              <a:rot lat="600000" lon="1800000" rev="21386789"/>
            </a:camera>
            <a:lightRig rig="threePt" dir="t"/>
          </a:scene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8872A29-EF51-4074-AE71-0D0A22F80DB2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9309" y="2487034"/>
            <a:ext cx="3850948" cy="5781200"/>
          </a:xfrm>
          <a:prstGeom prst="rect">
            <a:avLst/>
          </a:prstGeom>
          <a:ln>
            <a:solidFill>
              <a:srgbClr val="14A3EA"/>
            </a:solidFill>
          </a:ln>
          <a:scene3d>
            <a:camera prst="perspectiveContrastingRightFacing">
              <a:rot lat="623785" lon="19800000" rev="213211"/>
            </a:camera>
            <a:lightRig rig="threePt" dir="t"/>
          </a:scene3d>
        </p:spPr>
      </p:pic>
      <p:pic>
        <p:nvPicPr>
          <p:cNvPr id="32" name="图片 31" descr="图片包含 人, 穿着, 男人, 年轻&#10;&#10;描述已自动生成">
            <a:extLst>
              <a:ext uri="{FF2B5EF4-FFF2-40B4-BE49-F238E27FC236}">
                <a16:creationId xmlns:a16="http://schemas.microsoft.com/office/drawing/2014/main" id="{DD635129-2959-93DD-D5BC-15F2E7788F40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361944" y="2487034"/>
            <a:ext cx="3850948" cy="5781200"/>
          </a:xfrm>
          <a:prstGeom prst="rect">
            <a:avLst/>
          </a:prstGeom>
          <a:ln>
            <a:solidFill>
              <a:srgbClr val="14A3EA"/>
            </a:solidFill>
          </a:ln>
          <a:scene3d>
            <a:camera prst="perspectiveContrastingLeftFacing">
              <a:rot lat="600000" lon="1800000" rev="21386789"/>
            </a:camera>
            <a:lightRig rig="threePt" dir="t"/>
          </a:scene3d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E98BA182-9265-C8C2-02BE-17C5B5C31ED9}"/>
              </a:ext>
            </a:extLst>
          </p:cNvPr>
          <p:cNvSpPr/>
          <p:nvPr/>
        </p:nvSpPr>
        <p:spPr>
          <a:xfrm>
            <a:off x="1959522" y="781852"/>
            <a:ext cx="3927678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lvl="1" defTabSz="1228771">
              <a:defRPr/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IP 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商业运用 </a:t>
            </a: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id="{B3D0316E-1CB3-F6DB-4863-7B21A515E503}"/>
              </a:ext>
            </a:extLst>
          </p:cNvPr>
          <p:cNvSpPr/>
          <p:nvPr/>
        </p:nvSpPr>
        <p:spPr>
          <a:xfrm flipV="1">
            <a:off x="10270374" y="-2"/>
            <a:ext cx="7879795" cy="9215437"/>
          </a:xfrm>
          <a:prstGeom prst="trapezoid">
            <a:avLst>
              <a:gd name="adj" fmla="val 19444"/>
            </a:avLst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00B0F0">
                  <a:alpha val="2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5" name="梯形 34">
            <a:extLst>
              <a:ext uri="{FF2B5EF4-FFF2-40B4-BE49-F238E27FC236}">
                <a16:creationId xmlns:a16="http://schemas.microsoft.com/office/drawing/2014/main" id="{69771196-4B33-3BBD-08B7-84E135CBEA65}"/>
              </a:ext>
            </a:extLst>
          </p:cNvPr>
          <p:cNvSpPr/>
          <p:nvPr/>
        </p:nvSpPr>
        <p:spPr>
          <a:xfrm flipV="1">
            <a:off x="10664428" y="-5"/>
            <a:ext cx="7879795" cy="9215437"/>
          </a:xfrm>
          <a:prstGeom prst="trapezoid">
            <a:avLst>
              <a:gd name="adj" fmla="val 19444"/>
            </a:avLst>
          </a:prstGeom>
          <a:gradFill>
            <a:gsLst>
              <a:gs pos="100000">
                <a:srgbClr val="D759F9">
                  <a:alpha val="8000"/>
                </a:srgbClr>
              </a:gs>
              <a:gs pos="0">
                <a:srgbClr val="00B0F0">
                  <a:alpha val="2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A40745D-65FE-45F8-961C-2BC9A7C8E17A}"/>
              </a:ext>
            </a:extLst>
          </p:cNvPr>
          <p:cNvSpPr/>
          <p:nvPr/>
        </p:nvSpPr>
        <p:spPr>
          <a:xfrm>
            <a:off x="12977514" y="5932693"/>
            <a:ext cx="2989921" cy="1559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200" dirty="0">
                <a:solidFill>
                  <a:srgbClr val="37CB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IP</a:t>
            </a:r>
            <a:r>
              <a:rPr lang="zh-CN" altLang="en-US" sz="7200" dirty="0">
                <a:solidFill>
                  <a:srgbClr val="37CB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周边</a:t>
            </a:r>
            <a:endParaRPr lang="en-US" altLang="zh-CN" sz="7200" dirty="0">
              <a:solidFill>
                <a:srgbClr val="37CB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F8A975-4227-8577-5D29-B63422126D14}"/>
              </a:ext>
            </a:extLst>
          </p:cNvPr>
          <p:cNvGrpSpPr>
            <a:grpSpLocks/>
          </p:cNvGrpSpPr>
          <p:nvPr/>
        </p:nvGrpSpPr>
        <p:grpSpPr>
          <a:xfrm>
            <a:off x="15059235" y="2405929"/>
            <a:ext cx="1868294" cy="1868294"/>
            <a:chOff x="15092091" y="1979565"/>
            <a:chExt cx="2011759" cy="201175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C2ED52-1FD0-454D-812C-EBE26C6E439C}"/>
                </a:ext>
              </a:extLst>
            </p:cNvPr>
            <p:cNvSpPr/>
            <p:nvPr/>
          </p:nvSpPr>
          <p:spPr>
            <a:xfrm>
              <a:off x="15092091" y="1979565"/>
              <a:ext cx="2011759" cy="2011759"/>
            </a:xfrm>
            <a:prstGeom prst="ellipse">
              <a:avLst/>
            </a:prstGeom>
            <a:gradFill flip="none" rotWithShape="1">
              <a:gsLst>
                <a:gs pos="39000">
                  <a:srgbClr val="00B0F0">
                    <a:alpha val="0"/>
                  </a:srgbClr>
                </a:gs>
                <a:gs pos="100000">
                  <a:srgbClr val="00B0F0">
                    <a:alpha val="6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B4FD0B7-500F-499A-B43B-FF6577B0EA99}"/>
                </a:ext>
              </a:extLst>
            </p:cNvPr>
            <p:cNvSpPr/>
            <p:nvPr/>
          </p:nvSpPr>
          <p:spPr>
            <a:xfrm>
              <a:off x="15591654" y="2671325"/>
              <a:ext cx="1082607" cy="629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盲盒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1E7E3B5-B861-8905-8750-A2FD10AEF550}"/>
              </a:ext>
            </a:extLst>
          </p:cNvPr>
          <p:cNvGrpSpPr/>
          <p:nvPr/>
        </p:nvGrpSpPr>
        <p:grpSpPr>
          <a:xfrm>
            <a:off x="12210198" y="2698317"/>
            <a:ext cx="1868294" cy="1868294"/>
            <a:chOff x="10498335" y="2579950"/>
            <a:chExt cx="1868294" cy="186829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38D62FD-B67A-438B-8AAF-F40DD62AE254}"/>
                </a:ext>
              </a:extLst>
            </p:cNvPr>
            <p:cNvSpPr/>
            <p:nvPr/>
          </p:nvSpPr>
          <p:spPr>
            <a:xfrm>
              <a:off x="10498335" y="2579950"/>
              <a:ext cx="1868294" cy="1868294"/>
            </a:xfrm>
            <a:prstGeom prst="ellipse">
              <a:avLst/>
            </a:prstGeom>
            <a:gradFill flip="none" rotWithShape="1">
              <a:gsLst>
                <a:gs pos="39000">
                  <a:srgbClr val="00B0F0">
                    <a:alpha val="0"/>
                  </a:srgbClr>
                </a:gs>
                <a:gs pos="100000">
                  <a:srgbClr val="00B0F0">
                    <a:alpha val="6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2D3A07D-35B7-460C-A7B4-DF04CA23AA3E}"/>
                </a:ext>
              </a:extLst>
            </p:cNvPr>
            <p:cNvSpPr txBox="1"/>
            <p:nvPr/>
          </p:nvSpPr>
          <p:spPr>
            <a:xfrm>
              <a:off x="10929780" y="322170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36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3200" dirty="0"/>
                <a:t>摆件</a:t>
              </a:r>
              <a:endParaRPr lang="en-US" sz="32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51981BB-7EAF-05B2-8DDD-1C31B6A9830B}"/>
              </a:ext>
            </a:extLst>
          </p:cNvPr>
          <p:cNvGrpSpPr>
            <a:grpSpLocks/>
          </p:cNvGrpSpPr>
          <p:nvPr/>
        </p:nvGrpSpPr>
        <p:grpSpPr>
          <a:xfrm>
            <a:off x="13731034" y="4064393"/>
            <a:ext cx="1868294" cy="1868294"/>
            <a:chOff x="10498335" y="2579950"/>
            <a:chExt cx="1868294" cy="186829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8F81CD1-BDC6-2B9B-691C-5BB7A794D811}"/>
                </a:ext>
              </a:extLst>
            </p:cNvPr>
            <p:cNvSpPr/>
            <p:nvPr/>
          </p:nvSpPr>
          <p:spPr>
            <a:xfrm>
              <a:off x="10498335" y="2579950"/>
              <a:ext cx="1868294" cy="1868294"/>
            </a:xfrm>
            <a:prstGeom prst="ellipse">
              <a:avLst/>
            </a:prstGeom>
            <a:gradFill flip="none" rotWithShape="1">
              <a:gsLst>
                <a:gs pos="39000">
                  <a:srgbClr val="00B0F0">
                    <a:alpha val="0"/>
                  </a:srgbClr>
                </a:gs>
                <a:gs pos="100000">
                  <a:srgbClr val="00B0F0">
                    <a:alpha val="6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331156C-FB1C-5675-5429-504A9DA40578}"/>
                </a:ext>
              </a:extLst>
            </p:cNvPr>
            <p:cNvSpPr txBox="1"/>
            <p:nvPr/>
          </p:nvSpPr>
          <p:spPr>
            <a:xfrm>
              <a:off x="10950229" y="322170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36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3200" dirty="0"/>
                <a:t>服饰</a:t>
              </a:r>
              <a:endParaRPr 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9332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648;#17304;#383959;#91318;#177992;"/>
</p:tagLst>
</file>

<file path=ppt/theme/theme1.xml><?xml version="1.0" encoding="utf-8"?>
<a:theme xmlns:a="http://schemas.openxmlformats.org/drawingml/2006/main" name="新奇（P界达人）​​">
  <a:themeElements>
    <a:clrScheme name="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A1253"/>
      </a:accent1>
      <a:accent2>
        <a:srgbClr val="143FF8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公众号排版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Mediu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3476</TotalTime>
  <Words>339</Words>
  <Application>Microsoft Office PowerPoint</Application>
  <PresentationFormat>自定义</PresentationFormat>
  <Paragraphs>100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思源黑体 CN Normal</vt:lpstr>
      <vt:lpstr>思源黑体 CN Medium</vt:lpstr>
      <vt:lpstr>汉仪雅酷黑 45W</vt:lpstr>
      <vt:lpstr>思源黑体 CN Light</vt:lpstr>
      <vt:lpstr>思源黑体 CN Heavy</vt:lpstr>
      <vt:lpstr>阿里巴巴普惠体 2.0 55 Regular</vt:lpstr>
      <vt:lpstr>Arial</vt:lpstr>
      <vt:lpstr>新奇（P界达人）​​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超宽屏科技风发布会ppt模板</dc:title>
  <dc:creator>新奇</dc:creator>
  <cp:keywords>P界达人</cp:keywords>
  <dc:description>www.51pptmoban.com</dc:description>
  <cp:lastModifiedBy>Win user</cp:lastModifiedBy>
  <cp:revision>37</cp:revision>
  <dcterms:created xsi:type="dcterms:W3CDTF">2022-03-07T09:26:39Z</dcterms:created>
  <dcterms:modified xsi:type="dcterms:W3CDTF">2022-11-16T16:38:39Z</dcterms:modified>
</cp:coreProperties>
</file>