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1" r:id="rId4"/>
    <p:sldId id="262" r:id="rId5"/>
    <p:sldId id="1016" r:id="rId6"/>
    <p:sldId id="10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64F2"/>
    <a:srgbClr val="BEA9F8"/>
    <a:srgbClr val="FDF0EC"/>
    <a:srgbClr val="F9E6F3"/>
    <a:srgbClr val="FFF9FF"/>
    <a:srgbClr val="FBE9E4"/>
    <a:srgbClr val="EA0000"/>
    <a:srgbClr val="F2D5F6"/>
    <a:srgbClr val="E3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455" autoAdjust="0"/>
  </p:normalViewPr>
  <p:slideViewPr>
    <p:cSldViewPr snapToGrid="0" showGuides="1">
      <p:cViewPr varScale="1">
        <p:scale>
          <a:sx n="90" d="100"/>
          <a:sy n="90" d="100"/>
        </p:scale>
        <p:origin x="90" y="312"/>
      </p:cViewPr>
      <p:guideLst>
        <p:guide orient="horz" pos="2160"/>
        <p:guide pos="386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package" Target="../embeddings/Microsoft_Excel_Worksheet.xlsx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image" Target="../media/image32.svg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sv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37.sv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package" Target="../embeddings/Microsoft_Excel_Worksheet1.xlsx"/><Relationship Id="rId10" Type="http://schemas.openxmlformats.org/officeDocument/2006/relationships/image" Target="../media/image41.svg"/><Relationship Id="rId4" Type="http://schemas.openxmlformats.org/officeDocument/2006/relationships/image" Target="../media/image35.svg"/><Relationship Id="rId9" Type="http://schemas.openxmlformats.org/officeDocument/2006/relationships/image" Target="../media/image40.png"/><Relationship Id="rId14" Type="http://schemas.openxmlformats.org/officeDocument/2006/relationships/image" Target="../media/image45.sv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110984501105862"/>
          <c:y val="4.2512814707425406E-2"/>
          <c:w val="0.69383321187501801"/>
          <c:h val="0.9149743705851491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101600" dist="38100" algn="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D3D-4251-B961-9E516A651E2F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D3D-4251-B961-9E516A651E2F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D3D-4251-B961-9E516A651E2F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D3D-4251-B961-9E516A651E2F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D3D-4251-B961-9E516A651E2F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D3D-4251-B961-9E516A651E2F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4D3D-4251-B961-9E516A651E2F}"/>
              </c:ext>
            </c:extLst>
          </c:dPt>
          <c:dLbls>
            <c:numFmt formatCode="&quot;¥&quot;#,##0_);[Red]\(&quot;¥&quot;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Beats Solo3 Wireless</c:v>
                </c:pt>
                <c:pt idx="1">
                  <c:v>Beats Flex</c:v>
                </c:pt>
                <c:pt idx="2">
                  <c:v>Beats Fit Pro</c:v>
                </c:pt>
                <c:pt idx="3">
                  <c:v>B&amp;O peoplay HX</c:v>
                </c:pt>
                <c:pt idx="4">
                  <c:v>B&amp;O peoplay H95</c:v>
                </c:pt>
                <c:pt idx="5">
                  <c:v>B&amp;O peoplay Portal</c:v>
                </c:pt>
                <c:pt idx="6">
                  <c:v>其它型号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122415.5</c:v>
                </c:pt>
                <c:pt idx="2">
                  <c:v>75412.210000000006</c:v>
                </c:pt>
                <c:pt idx="3">
                  <c:v>74511.22</c:v>
                </c:pt>
                <c:pt idx="4">
                  <c:v>134641.51999999999</c:v>
                </c:pt>
                <c:pt idx="5">
                  <c:v>91514.21</c:v>
                </c:pt>
                <c:pt idx="6">
                  <c:v>181514.21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D3D-4251-B961-9E516A651E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02175816"/>
        <c:axId val="1702174832"/>
      </c:barChart>
      <c:valAx>
        <c:axId val="1702174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02175816"/>
        <c:crosses val="autoZero"/>
        <c:crossBetween val="between"/>
      </c:valAx>
      <c:catAx>
        <c:axId val="1702175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17021748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>
              <a:lumMod val="75000"/>
              <a:lumOff val="25000"/>
            </a:schemeClr>
          </a:solidFill>
          <a:latin typeface="OPPOSans R" panose="00020600040101010101" pitchFamily="18" charset="-122"/>
          <a:ea typeface="OPPOSans R" panose="00020600040101010101" pitchFamily="18" charset="-122"/>
          <a:cs typeface="OPPOSans R" panose="00020600040101010101" pitchFamily="18" charset="-122"/>
        </a:defRPr>
      </a:pPr>
      <a:endParaRPr lang="zh-CN"/>
    </a:p>
  </c:txPr>
  <c:externalData r:id="rId1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rgbClr val="FBE9E4"/>
            </a:solidFill>
            <a:ln w="19050">
              <a:noFill/>
            </a:ln>
            <a:effectLst>
              <a:outerShdw blurRad="101600" dist="38100" algn="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 w="19050"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64B-48F5-9198-0A9DCBD41359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 w="19050"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64B-48F5-9198-0A9DCBD41359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19050"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64B-48F5-9198-0A9DCBD41359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a:blipFill>
              <a:ln w="19050"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64B-48F5-9198-0A9DCBD41359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a:blipFill>
              <a:ln w="19050"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64B-48F5-9198-0A9DCBD41359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a:blipFill>
              <a:ln w="19050">
                <a:noFill/>
              </a:ln>
              <a:effectLst>
                <a:outerShdw blurRad="101600" dist="381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64B-48F5-9198-0A9DCBD41359}"/>
              </c:ext>
            </c:extLst>
          </c:dPt>
          <c:dLbls>
            <c:numFmt formatCode="&quot;¥&quot;#,##0_);[Red]\(&quot;¥&quot;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FBA仓储费</c:v>
                </c:pt>
                <c:pt idx="2">
                  <c:v>广告费</c:v>
                </c:pt>
                <c:pt idx="3">
                  <c:v>平台投放</c:v>
                </c:pt>
                <c:pt idx="4">
                  <c:v>物流费用</c:v>
                </c:pt>
                <c:pt idx="5">
                  <c:v>促销费用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32415.35</c:v>
                </c:pt>
                <c:pt idx="2">
                  <c:v>65412.21</c:v>
                </c:pt>
                <c:pt idx="3">
                  <c:v>124511.22</c:v>
                </c:pt>
                <c:pt idx="4">
                  <c:v>84641.52</c:v>
                </c:pt>
                <c:pt idx="5">
                  <c:v>13514.21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64B-48F5-9198-0A9DCBD413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847627488"/>
        <c:axId val="847627160"/>
      </c:barChart>
      <c:valAx>
        <c:axId val="8476271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47627488"/>
        <c:crosses val="autoZero"/>
        <c:crossBetween val="between"/>
      </c:valAx>
      <c:catAx>
        <c:axId val="8476274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847627160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OPPOSans R" panose="00020600040101010101" pitchFamily="18" charset="-122"/>
          <a:ea typeface="OPPOSans R" panose="00020600040101010101" pitchFamily="18" charset="-122"/>
          <a:cs typeface="OPPOSans R" panose="00020600040101010101" pitchFamily="18" charset="-122"/>
        </a:defRPr>
      </a:pPr>
      <a:endParaRPr lang="zh-CN"/>
    </a:p>
  </c:txPr>
  <c:externalData r:id="rId1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BA937-3D87-4379-BD5C-450F9C4E5C9E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C3876-F58A-46A0-BC00-4A79D4E68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38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3C3876-F58A-46A0-BC00-4A79D4E682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754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3C3876-F58A-46A0-BC00-4A79D4E682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797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3C3876-F58A-46A0-BC00-4A79D4E682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09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3C3876-F58A-46A0-BC00-4A79D4E682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971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3C3876-F58A-46A0-BC00-4A79D4E682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902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3C3876-F58A-46A0-BC00-4A79D4E682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559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790F21-66E1-41AC-D2E6-B7326AE6E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878EA61-1DB1-C02B-36D7-2472AB7AAE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9F36D1-043F-9930-9BFA-6F53BCCFD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AD0A-02F1-4BD3-81D3-B17FCF53A4D2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9587C6-39EA-6BA5-7E90-03023F3C1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0414AD-887D-1C03-6867-AFBED6C10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7C28-B644-4D8F-80C6-A791B16FE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22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08AE8E-8BF6-9AC2-4281-A019859D8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9B2182-FCB6-1FA7-1470-06A425EBC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E25A1F-1027-BFDC-EE97-4547B68F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AD0A-02F1-4BD3-81D3-B17FCF53A4D2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013490-2CB7-FB7D-93F7-058A55DE5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C83758-A689-928D-4ED4-15A363C8B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7C28-B644-4D8F-80C6-A791B16FE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26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16C8213-B693-4951-E121-3CC5DAAF1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AD0A-02F1-4BD3-81D3-B17FCF53A4D2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2662366-2015-9263-154E-68E53D796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76D294-D684-8AE0-7270-4DDC7F704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7C28-B644-4D8F-80C6-A791B16FE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60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ED3153-0FC8-C512-3B32-A5C59F11F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94" r="2094"/>
          <a:stretch/>
        </p:blipFill>
        <p:spPr>
          <a:xfrm>
            <a:off x="-12703" y="0"/>
            <a:ext cx="12204704" cy="687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15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891E4E5-DE32-43CE-A200-0F7E9466B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ACEF15-5B5E-5519-5D86-D21AD8880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BAFBE0-C746-D071-0EA4-6681341A60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6AD0A-02F1-4BD3-81D3-B17FCF53A4D2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48E07E-56E1-F4BE-8367-C9887DDBC6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261356-80B9-43AC-8FEA-35C537302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7C28-B644-4D8F-80C6-A791B16FE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722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openxmlformats.org/officeDocument/2006/relationships/image" Target="../media/image8.sv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12" Type="http://schemas.openxmlformats.org/officeDocument/2006/relationships/image" Target="../media/image15.png"/><Relationship Id="rId2" Type="http://schemas.openxmlformats.org/officeDocument/2006/relationships/tags" Target="../tags/tag4.xml"/><Relationship Id="rId16" Type="http://schemas.openxmlformats.org/officeDocument/2006/relationships/image" Target="../media/image19.svg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11" Type="http://schemas.openxmlformats.org/officeDocument/2006/relationships/image" Target="../media/image14.svg"/><Relationship Id="rId5" Type="http://schemas.openxmlformats.org/officeDocument/2006/relationships/image" Target="../media/image2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2.svg"/><Relationship Id="rId1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0.png"/><Relationship Id="rId11" Type="http://schemas.openxmlformats.org/officeDocument/2006/relationships/chart" Target="../charts/chart2.xml"/><Relationship Id="rId5" Type="http://schemas.openxmlformats.org/officeDocument/2006/relationships/image" Target="../media/image2.png"/><Relationship Id="rId10" Type="http://schemas.microsoft.com/office/2007/relationships/hdphoto" Target="../media/hdphoto3.wdp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0.png"/><Relationship Id="rId18" Type="http://schemas.openxmlformats.org/officeDocument/2006/relationships/image" Target="../media/image54.png"/><Relationship Id="rId3" Type="http://schemas.openxmlformats.org/officeDocument/2006/relationships/slideLayout" Target="../slideLayouts/slideLayout2.xml"/><Relationship Id="rId7" Type="http://schemas.microsoft.com/office/2007/relationships/hdphoto" Target="../media/hdphoto4.wdp"/><Relationship Id="rId12" Type="http://schemas.openxmlformats.org/officeDocument/2006/relationships/image" Target="../media/image49.png"/><Relationship Id="rId17" Type="http://schemas.openxmlformats.org/officeDocument/2006/relationships/image" Target="../media/image53.png"/><Relationship Id="rId2" Type="http://schemas.openxmlformats.org/officeDocument/2006/relationships/tags" Target="../tags/tag8.xml"/><Relationship Id="rId16" Type="http://schemas.openxmlformats.org/officeDocument/2006/relationships/image" Target="../media/image52.png"/><Relationship Id="rId1" Type="http://schemas.openxmlformats.org/officeDocument/2006/relationships/tags" Target="../tags/tag7.xml"/><Relationship Id="rId6" Type="http://schemas.openxmlformats.org/officeDocument/2006/relationships/image" Target="../media/image46.png"/><Relationship Id="rId11" Type="http://schemas.microsoft.com/office/2007/relationships/hdphoto" Target="../media/hdphoto6.wdp"/><Relationship Id="rId5" Type="http://schemas.openxmlformats.org/officeDocument/2006/relationships/image" Target="../media/image2.png"/><Relationship Id="rId15" Type="http://schemas.openxmlformats.org/officeDocument/2006/relationships/image" Target="../media/image51.png"/><Relationship Id="rId10" Type="http://schemas.openxmlformats.org/officeDocument/2006/relationships/image" Target="../media/image48.png"/><Relationship Id="rId4" Type="http://schemas.openxmlformats.org/officeDocument/2006/relationships/notesSlide" Target="../notesSlides/notesSlide4.xml"/><Relationship Id="rId9" Type="http://schemas.microsoft.com/office/2007/relationships/hdphoto" Target="../media/hdphoto5.wdp"/><Relationship Id="rId14" Type="http://schemas.microsoft.com/office/2007/relationships/hdphoto" Target="../media/hdphoto7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g"/><Relationship Id="rId5" Type="http://schemas.microsoft.com/office/2007/relationships/hdphoto" Target="../media/hdphoto8.wdp"/><Relationship Id="rId4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背景图案&#10;&#10;描述已自动生成">
            <a:extLst>
              <a:ext uri="{FF2B5EF4-FFF2-40B4-BE49-F238E27FC236}">
                <a16:creationId xmlns:a16="http://schemas.microsoft.com/office/drawing/2014/main" id="{CF90A5D4-26AC-3369-DF16-099807AB29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7000"/>
            <a:ext cx="6858000" cy="12192000"/>
          </a:xfrm>
          <a:prstGeom prst="rect">
            <a:avLst/>
          </a:prstGeom>
        </p:spPr>
      </p:pic>
      <p:pic>
        <p:nvPicPr>
          <p:cNvPr id="55" name="图片 54" descr="图片包含 游戏机, 厨房&#10;&#10;描述已自动生成">
            <a:extLst>
              <a:ext uri="{FF2B5EF4-FFF2-40B4-BE49-F238E27FC236}">
                <a16:creationId xmlns:a16="http://schemas.microsoft.com/office/drawing/2014/main" id="{5EC0CAB9-ADE2-7189-0BF6-AF9EFF517B3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6696567" y="-1370720"/>
            <a:ext cx="4132867" cy="6858000"/>
          </a:xfrm>
          <a:prstGeom prst="rect">
            <a:avLst/>
          </a:prstGeom>
        </p:spPr>
      </p:pic>
      <p:pic>
        <p:nvPicPr>
          <p:cNvPr id="23" name="图片 22" descr="图片包含 物体, 小, 黑暗, 桌子&#10;&#10;描述已自动生成">
            <a:extLst>
              <a:ext uri="{FF2B5EF4-FFF2-40B4-BE49-F238E27FC236}">
                <a16:creationId xmlns:a16="http://schemas.microsoft.com/office/drawing/2014/main" id="{72EDFD70-14CE-689E-4838-D9B27E44C9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0281">
            <a:off x="6898162" y="1483509"/>
            <a:ext cx="4183963" cy="4183963"/>
          </a:xfrm>
          <a:prstGeom prst="rect">
            <a:avLst/>
          </a:prstGeom>
          <a:effectLst>
            <a:outerShdw blurRad="152400" dist="38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41D270-17C9-4C7B-4560-C9A804593B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214" y="2633660"/>
            <a:ext cx="7735847" cy="1676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10500" dirty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0000"/>
                    </a:srgb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OPPOSans B" panose="00020600040101010101" pitchFamily="18" charset="-122"/>
              </a:rPr>
              <a:t>年终述职报告</a:t>
            </a:r>
            <a:endParaRPr lang="en-US" altLang="zh-CN" sz="10500" dirty="0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0000"/>
                  </a:srgbClr>
                </a:outerShdw>
              </a:effectLst>
              <a:latin typeface="郑庆科黄油体Regular " panose="02000603000000000000" pitchFamily="2" charset="-122"/>
              <a:ea typeface="郑庆科黄油体Regular " panose="02000603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53615E8-40F9-8FD3-406D-7D9F4FA67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214" y="1529791"/>
            <a:ext cx="7202942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6600" b="1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8800" b="0" dirty="0">
                <a:solidFill>
                  <a:srgbClr val="FDF0EC"/>
                </a:solidFill>
                <a:effectLst>
                  <a:outerShdw blurRad="101600" dist="50800" dir="5400000" algn="ctr" rotWithShape="0">
                    <a:schemeClr val="tx1">
                      <a:alpha val="20000"/>
                    </a:scheme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2022</a:t>
            </a:r>
            <a:endParaRPr lang="en-US" altLang="zh-CN" sz="8000" b="0" dirty="0">
              <a:solidFill>
                <a:srgbClr val="FDF0EC"/>
              </a:solidFill>
              <a:effectLst>
                <a:outerShdw blurRad="101600" dist="50800" dir="5400000" algn="ctr" rotWithShape="0">
                  <a:schemeClr val="tx1">
                    <a:alpha val="20000"/>
                  </a:schemeClr>
                </a:outerShdw>
              </a:effectLst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5FDA3E5-9E20-C270-5860-C00357D2E0B0}"/>
              </a:ext>
            </a:extLst>
          </p:cNvPr>
          <p:cNvSpPr txBox="1"/>
          <p:nvPr/>
        </p:nvSpPr>
        <p:spPr>
          <a:xfrm>
            <a:off x="1050342" y="4007607"/>
            <a:ext cx="606165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ANNUAL REPORT ON WORK OF 2022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0FC1D0C-C8C5-A7E8-A3B3-64298A640726}"/>
              </a:ext>
            </a:extLst>
          </p:cNvPr>
          <p:cNvGrpSpPr/>
          <p:nvPr/>
        </p:nvGrpSpPr>
        <p:grpSpPr>
          <a:xfrm>
            <a:off x="4588988" y="5729778"/>
            <a:ext cx="2318743" cy="449321"/>
            <a:chOff x="3501602" y="5157068"/>
            <a:chExt cx="2318743" cy="449321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46A02FF3-2B1D-E6FC-44F6-0A10B84CBB44}"/>
                </a:ext>
              </a:extLst>
            </p:cNvPr>
            <p:cNvSpPr/>
            <p:nvPr/>
          </p:nvSpPr>
          <p:spPr>
            <a:xfrm>
              <a:off x="3501602" y="5157068"/>
              <a:ext cx="2267805" cy="4302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F2D5F6"/>
                </a:gs>
                <a:gs pos="83000">
                  <a:srgbClr val="F2D5F6"/>
                </a:gs>
                <a:gs pos="100000">
                  <a:srgbClr val="F9E6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Rectangle 4">
              <a:extLst>
                <a:ext uri="{FF2B5EF4-FFF2-40B4-BE49-F238E27FC236}">
                  <a16:creationId xmlns:a16="http://schemas.microsoft.com/office/drawing/2014/main" id="{30904EE0-32C8-EF85-47B5-BC892C5B9D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4295" y="5176118"/>
              <a:ext cx="1736050" cy="4302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6600" b="1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b="0" dirty="0">
                  <a:solidFill>
                    <a:srgbClr val="8964F2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汇报人：孙逸洋</a:t>
              </a:r>
            </a:p>
          </p:txBody>
        </p:sp>
        <p:pic>
          <p:nvPicPr>
            <p:cNvPr id="33" name="图形 32" descr="用户 纯色填充">
              <a:extLst>
                <a:ext uri="{FF2B5EF4-FFF2-40B4-BE49-F238E27FC236}">
                  <a16:creationId xmlns:a16="http://schemas.microsoft.com/office/drawing/2014/main" id="{73BE17D0-108F-E51B-B0B8-726BD102D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739752" y="5210952"/>
              <a:ext cx="309473" cy="309473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F97F446-1502-0680-007F-42D5C6E69BCD}"/>
              </a:ext>
            </a:extLst>
          </p:cNvPr>
          <p:cNvGrpSpPr/>
          <p:nvPr/>
        </p:nvGrpSpPr>
        <p:grpSpPr>
          <a:xfrm>
            <a:off x="1050343" y="5729778"/>
            <a:ext cx="2594398" cy="449321"/>
            <a:chOff x="737657" y="5112077"/>
            <a:chExt cx="2594398" cy="44932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A1B5A7E0-0D62-11DE-7984-6A518B95C16E}"/>
                </a:ext>
              </a:extLst>
            </p:cNvPr>
            <p:cNvSpPr/>
            <p:nvPr/>
          </p:nvSpPr>
          <p:spPr>
            <a:xfrm>
              <a:off x="737657" y="5112077"/>
              <a:ext cx="2594398" cy="4302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F2D5F6"/>
                </a:gs>
                <a:gs pos="83000">
                  <a:srgbClr val="F2D5F6"/>
                </a:gs>
                <a:gs pos="100000">
                  <a:srgbClr val="F9E6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Rectangle 4">
              <a:extLst>
                <a:ext uri="{FF2B5EF4-FFF2-40B4-BE49-F238E27FC236}">
                  <a16:creationId xmlns:a16="http://schemas.microsoft.com/office/drawing/2014/main" id="{9C7D2325-B836-9707-8F74-5784F489F6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20349" y="5131127"/>
              <a:ext cx="1882669" cy="4302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6600" b="1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b="0" dirty="0">
                  <a:solidFill>
                    <a:srgbClr val="8964F2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部门：数码产品部</a:t>
              </a:r>
            </a:p>
          </p:txBody>
        </p:sp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B1C00A3E-967E-CF78-DB9E-D325184F8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988507" y="5165961"/>
              <a:ext cx="309473" cy="309473"/>
            </a:xfrm>
            <a:prstGeom prst="rect">
              <a:avLst/>
            </a:prstGeom>
          </p:spPr>
        </p:pic>
      </p:grpSp>
      <p:pic>
        <p:nvPicPr>
          <p:cNvPr id="51" name="Picture 40">
            <a:extLst>
              <a:ext uri="{FF2B5EF4-FFF2-40B4-BE49-F238E27FC236}">
                <a16:creationId xmlns:a16="http://schemas.microsoft.com/office/drawing/2014/main" id="{D382AA7E-E2FB-4369-5F0A-063BBAC01AC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86003" y="-37667"/>
            <a:ext cx="3595420" cy="2848484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55742D11-5372-D6BA-14B2-EA9F4547BA19}"/>
              </a:ext>
            </a:extLst>
          </p:cNvPr>
          <p:cNvGrpSpPr/>
          <p:nvPr/>
        </p:nvGrpSpPr>
        <p:grpSpPr>
          <a:xfrm>
            <a:off x="10014673" y="430084"/>
            <a:ext cx="1598201" cy="341609"/>
            <a:chOff x="10014673" y="430084"/>
            <a:chExt cx="1598201" cy="341609"/>
          </a:xfrm>
        </p:grpSpPr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2C5C716D-EADF-B9DD-0605-9676A4AE1DB1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0542097" y="432087"/>
              <a:ext cx="1070777" cy="197596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08814" tIns="54407" rIns="108814" bIns="5440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904" dirty="0">
                <a:solidFill>
                  <a:schemeClr val="bg1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7919D1FE-2A7A-7F03-E9B6-889C1CABFCD3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0542097" y="668748"/>
              <a:ext cx="1070777" cy="102945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08814" tIns="54407" rIns="108814" bIns="5440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428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2BF2CAB-A247-5B4F-4214-51425033EDE4}"/>
                </a:ext>
              </a:extLst>
            </p:cNvPr>
            <p:cNvSpPr/>
            <p:nvPr/>
          </p:nvSpPr>
          <p:spPr>
            <a:xfrm flipH="1">
              <a:off x="10014673" y="430084"/>
              <a:ext cx="439903" cy="336609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814" tIns="54407" rIns="108814" bIns="54407" rtlCol="0" anchor="ctr">
              <a:noAutofit/>
            </a:bodyPr>
            <a:lstStyle/>
            <a:p>
              <a:pPr algn="ctr"/>
              <a:endParaRPr lang="en-US" sz="2142"/>
            </a:p>
          </p:txBody>
        </p:sp>
      </p:grpSp>
    </p:spTree>
    <p:extLst>
      <p:ext uri="{BB962C8B-B14F-4D97-AF65-F5344CB8AC3E}">
        <p14:creationId xmlns:p14="http://schemas.microsoft.com/office/powerpoint/2010/main" val="2387868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背景图案&#10;&#10;描述已自动生成">
            <a:extLst>
              <a:ext uri="{FF2B5EF4-FFF2-40B4-BE49-F238E27FC236}">
                <a16:creationId xmlns:a16="http://schemas.microsoft.com/office/drawing/2014/main" id="{2D2B0F07-3091-B7D1-81A2-F9E87D3B19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7000"/>
            <a:ext cx="6858000" cy="12192000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1449E06C-4534-5D31-A2CC-6CAA4072B901}"/>
              </a:ext>
            </a:extLst>
          </p:cNvPr>
          <p:cNvSpPr/>
          <p:nvPr/>
        </p:nvSpPr>
        <p:spPr>
          <a:xfrm>
            <a:off x="304799" y="947057"/>
            <a:ext cx="11604171" cy="5617029"/>
          </a:xfrm>
          <a:prstGeom prst="roundRect">
            <a:avLst>
              <a:gd name="adj" fmla="val 1748"/>
            </a:avLst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2627" t="-16860" r="-2439" b="-5232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3B73D63E-EA1F-A62F-91BF-16F6E94F41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799" y="144412"/>
            <a:ext cx="2219415" cy="93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6600" b="1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4000" b="0" dirty="0">
                <a:solidFill>
                  <a:schemeClr val="bg1"/>
                </a:solidFill>
                <a:effectLst>
                  <a:outerShdw blurRad="101600" dist="50800" dir="5400000" algn="ctr" rotWithShape="0">
                    <a:schemeClr val="tx1">
                      <a:alpha val="30000"/>
                    </a:scheme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工作回顾</a:t>
            </a:r>
            <a:endParaRPr lang="en-US" altLang="zh-CN" sz="4000" b="0" dirty="0">
              <a:solidFill>
                <a:schemeClr val="bg1"/>
              </a:solidFill>
              <a:effectLst>
                <a:outerShdw blurRad="101600" dist="50800" dir="5400000" algn="ctr" rotWithShape="0">
                  <a:schemeClr val="tx1">
                    <a:alpha val="30000"/>
                  </a:schemeClr>
                </a:outerShdw>
              </a:effectLst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A3915DF-8ADE-4468-CC0F-A957ACE43FED}"/>
              </a:ext>
            </a:extLst>
          </p:cNvPr>
          <p:cNvSpPr/>
          <p:nvPr/>
        </p:nvSpPr>
        <p:spPr>
          <a:xfrm>
            <a:off x="304799" y="293914"/>
            <a:ext cx="72000" cy="544286"/>
          </a:xfrm>
          <a:prstGeom prst="roundRect">
            <a:avLst>
              <a:gd name="adj" fmla="val 50000"/>
            </a:avLst>
          </a:prstGeom>
          <a:solidFill>
            <a:srgbClr val="FBE9E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6ECA8D7F-C9A1-A50A-3E26-F71907424685}"/>
              </a:ext>
            </a:extLst>
          </p:cNvPr>
          <p:cNvSpPr/>
          <p:nvPr/>
        </p:nvSpPr>
        <p:spPr>
          <a:xfrm>
            <a:off x="420343" y="1074792"/>
            <a:ext cx="5522200" cy="228015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2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  <a:gs pos="75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87B86FF9-66D5-85DA-BD11-BD26A9BD5544}"/>
              </a:ext>
            </a:extLst>
          </p:cNvPr>
          <p:cNvSpPr/>
          <p:nvPr/>
        </p:nvSpPr>
        <p:spPr>
          <a:xfrm>
            <a:off x="6215726" y="1074792"/>
            <a:ext cx="5522200" cy="228015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2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  <a:gs pos="75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D0D04FE7-C245-4142-F05B-A9A60D576342}"/>
              </a:ext>
            </a:extLst>
          </p:cNvPr>
          <p:cNvSpPr/>
          <p:nvPr/>
        </p:nvSpPr>
        <p:spPr>
          <a:xfrm>
            <a:off x="420343" y="3691774"/>
            <a:ext cx="5522200" cy="273475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2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  <a:gs pos="75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62760721-AE0A-941F-30CB-8F158A27B915}"/>
              </a:ext>
            </a:extLst>
          </p:cNvPr>
          <p:cNvSpPr/>
          <p:nvPr/>
        </p:nvSpPr>
        <p:spPr>
          <a:xfrm>
            <a:off x="6215726" y="3691774"/>
            <a:ext cx="5522200" cy="273475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2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  <a:gs pos="75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E6E14EA-9773-AC8C-B63E-9E9AD821C2CE}"/>
              </a:ext>
            </a:extLst>
          </p:cNvPr>
          <p:cNvGrpSpPr/>
          <p:nvPr/>
        </p:nvGrpSpPr>
        <p:grpSpPr>
          <a:xfrm>
            <a:off x="7009106" y="1376479"/>
            <a:ext cx="2221279" cy="400110"/>
            <a:chOff x="1112156" y="1213589"/>
            <a:chExt cx="2221279" cy="400110"/>
          </a:xfrm>
        </p:grpSpPr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03226086-EF1F-6301-B8AB-DB9DCB4F265B}"/>
                </a:ext>
              </a:extLst>
            </p:cNvPr>
            <p:cNvSpPr/>
            <p:nvPr/>
          </p:nvSpPr>
          <p:spPr>
            <a:xfrm>
              <a:off x="1112156" y="1213589"/>
              <a:ext cx="2221279" cy="4001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F2D5F6"/>
                </a:gs>
                <a:gs pos="83000">
                  <a:srgbClr val="F2D5F6"/>
                </a:gs>
                <a:gs pos="100000">
                  <a:srgbClr val="F9E6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1FC1E52-09BA-B266-2195-387F76FFA3C3}"/>
                </a:ext>
              </a:extLst>
            </p:cNvPr>
            <p:cNvSpPr txBox="1"/>
            <p:nvPr/>
          </p:nvSpPr>
          <p:spPr>
            <a:xfrm>
              <a:off x="1265921" y="1213589"/>
              <a:ext cx="20675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新站搭建与优化</a:t>
              </a:r>
            </a:p>
          </p:txBody>
        </p:sp>
      </p:grpSp>
      <p:pic>
        <p:nvPicPr>
          <p:cNvPr id="82" name="图形 81">
            <a:extLst>
              <a:ext uri="{FF2B5EF4-FFF2-40B4-BE49-F238E27FC236}">
                <a16:creationId xmlns:a16="http://schemas.microsoft.com/office/drawing/2014/main" id="{F158CF8E-44B6-658F-88CB-BA18FE18CF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439365" y="1357958"/>
            <a:ext cx="437153" cy="437153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80FB0C-F518-8269-78A4-68C3A698B55F}"/>
              </a:ext>
            </a:extLst>
          </p:cNvPr>
          <p:cNvSpPr txBox="1"/>
          <p:nvPr/>
        </p:nvSpPr>
        <p:spPr>
          <a:xfrm>
            <a:off x="7016286" y="2011609"/>
            <a:ext cx="25525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着手开始做新站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6C97B3-DD18-ECE4-2361-53BF753D7959}"/>
              </a:ext>
            </a:extLst>
          </p:cNvPr>
          <p:cNvSpPr txBox="1"/>
          <p:nvPr/>
        </p:nvSpPr>
        <p:spPr>
          <a:xfrm>
            <a:off x="7016286" y="2361415"/>
            <a:ext cx="25525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关键词和网站框架的选择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CAF413-6FB5-169A-9B90-6C14A2F5D3DF}"/>
              </a:ext>
            </a:extLst>
          </p:cNvPr>
          <p:cNvSpPr txBox="1"/>
          <p:nvPr/>
        </p:nvSpPr>
        <p:spPr>
          <a:xfrm>
            <a:off x="7016286" y="2711221"/>
            <a:ext cx="25525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加强站内小细节的优化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760C280-77ED-7F6B-EC5A-4F18553DC1B3}"/>
              </a:ext>
            </a:extLst>
          </p:cNvPr>
          <p:cNvCxnSpPr>
            <a:cxnSpLocks/>
          </p:cNvCxnSpPr>
          <p:nvPr/>
        </p:nvCxnSpPr>
        <p:spPr>
          <a:xfrm>
            <a:off x="9510448" y="2011609"/>
            <a:ext cx="0" cy="100738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62388D87-C8FA-2F9F-558A-F77E2D026517}"/>
              </a:ext>
            </a:extLst>
          </p:cNvPr>
          <p:cNvSpPr txBox="1"/>
          <p:nvPr/>
        </p:nvSpPr>
        <p:spPr>
          <a:xfrm>
            <a:off x="9685283" y="2390260"/>
            <a:ext cx="1873700" cy="354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网站首页经常变动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8F9D43F-E219-FCBC-FB54-33E321A474AE}"/>
              </a:ext>
            </a:extLst>
          </p:cNvPr>
          <p:cNvSpPr txBox="1"/>
          <p:nvPr/>
        </p:nvSpPr>
        <p:spPr>
          <a:xfrm>
            <a:off x="9685283" y="2747792"/>
            <a:ext cx="1873700" cy="354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站内内容质量不高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3CC0E12D-2EB3-B431-21D5-30C6EF418AED}"/>
              </a:ext>
            </a:extLst>
          </p:cNvPr>
          <p:cNvCxnSpPr>
            <a:cxnSpLocks/>
          </p:cNvCxnSpPr>
          <p:nvPr/>
        </p:nvCxnSpPr>
        <p:spPr>
          <a:xfrm>
            <a:off x="7141099" y="2333713"/>
            <a:ext cx="1404187" cy="0"/>
          </a:xfrm>
          <a:prstGeom prst="line">
            <a:avLst/>
          </a:prstGeom>
          <a:ln>
            <a:solidFill>
              <a:srgbClr val="BEA9F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8E494A29-A69F-9D9F-6B10-A9E18D2B17E6}"/>
              </a:ext>
            </a:extLst>
          </p:cNvPr>
          <p:cNvCxnSpPr>
            <a:cxnSpLocks/>
          </p:cNvCxnSpPr>
          <p:nvPr/>
        </p:nvCxnSpPr>
        <p:spPr>
          <a:xfrm>
            <a:off x="7141098" y="2690964"/>
            <a:ext cx="2187054" cy="0"/>
          </a:xfrm>
          <a:prstGeom prst="line">
            <a:avLst/>
          </a:prstGeom>
          <a:ln>
            <a:solidFill>
              <a:srgbClr val="BEA9F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1559C8FA-BD95-BBFA-DC06-6263F884D61D}"/>
              </a:ext>
            </a:extLst>
          </p:cNvPr>
          <p:cNvCxnSpPr>
            <a:cxnSpLocks/>
          </p:cNvCxnSpPr>
          <p:nvPr/>
        </p:nvCxnSpPr>
        <p:spPr>
          <a:xfrm>
            <a:off x="9797384" y="2766392"/>
            <a:ext cx="1567585" cy="0"/>
          </a:xfrm>
          <a:prstGeom prst="line">
            <a:avLst/>
          </a:prstGeom>
          <a:ln>
            <a:solidFill>
              <a:srgbClr val="BEA9F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3A2B5BE-CC9F-F7B0-B31D-C17E1786738A}"/>
              </a:ext>
            </a:extLst>
          </p:cNvPr>
          <p:cNvGrpSpPr/>
          <p:nvPr/>
        </p:nvGrpSpPr>
        <p:grpSpPr>
          <a:xfrm>
            <a:off x="1191134" y="1390163"/>
            <a:ext cx="2088691" cy="400110"/>
            <a:chOff x="1112156" y="1213589"/>
            <a:chExt cx="2088691" cy="400110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464E7C3C-9AF7-32E5-1FAA-23594B18F8A5}"/>
                </a:ext>
              </a:extLst>
            </p:cNvPr>
            <p:cNvSpPr/>
            <p:nvPr/>
          </p:nvSpPr>
          <p:spPr>
            <a:xfrm>
              <a:off x="1112156" y="1213589"/>
              <a:ext cx="2088691" cy="4001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F2D5F6"/>
                </a:gs>
                <a:gs pos="83000">
                  <a:srgbClr val="F2D5F6"/>
                </a:gs>
                <a:gs pos="100000">
                  <a:srgbClr val="F9E6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33D85E-1C60-886C-D9B9-EFF7FDE5629D}"/>
                </a:ext>
              </a:extLst>
            </p:cNvPr>
            <p:cNvSpPr txBox="1"/>
            <p:nvPr/>
          </p:nvSpPr>
          <p:spPr>
            <a:xfrm>
              <a:off x="1265921" y="1213589"/>
              <a:ext cx="193492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增强服务品质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pic>
        <p:nvPicPr>
          <p:cNvPr id="19" name="图形 18">
            <a:extLst>
              <a:ext uri="{FF2B5EF4-FFF2-40B4-BE49-F238E27FC236}">
                <a16:creationId xmlns:a16="http://schemas.microsoft.com/office/drawing/2014/main" id="{67965794-90AC-F440-37E6-C281412046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621393" y="1371642"/>
            <a:ext cx="437153" cy="437153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BCFA79A6-D986-C362-4295-A30FF6896E86}"/>
              </a:ext>
            </a:extLst>
          </p:cNvPr>
          <p:cNvSpPr txBox="1"/>
          <p:nvPr/>
        </p:nvSpPr>
        <p:spPr>
          <a:xfrm>
            <a:off x="1181302" y="2011609"/>
            <a:ext cx="25525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成立客服轮岗制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3327E71-D65B-F88F-2D5F-E974DC527826}"/>
              </a:ext>
            </a:extLst>
          </p:cNvPr>
          <p:cNvSpPr txBox="1"/>
          <p:nvPr/>
        </p:nvSpPr>
        <p:spPr>
          <a:xfrm>
            <a:off x="1181302" y="2361415"/>
            <a:ext cx="25525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7X24</a:t>
            </a: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即时应答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961544-0528-6B50-7735-61FB155D3E55}"/>
              </a:ext>
            </a:extLst>
          </p:cNvPr>
          <p:cNvSpPr txBox="1"/>
          <p:nvPr/>
        </p:nvSpPr>
        <p:spPr>
          <a:xfrm>
            <a:off x="1181302" y="2711221"/>
            <a:ext cx="25525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应答时间从</a:t>
            </a:r>
            <a:r>
              <a:rPr lang="en-US" altLang="zh-CN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67s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C337F1B-A479-6976-DB29-D8C42E76D4D9}"/>
              </a:ext>
            </a:extLst>
          </p:cNvPr>
          <p:cNvSpPr txBox="1"/>
          <p:nvPr/>
        </p:nvSpPr>
        <p:spPr>
          <a:xfrm>
            <a:off x="3037117" y="2700335"/>
            <a:ext cx="631370" cy="318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42</a:t>
            </a:r>
            <a:r>
              <a:rPr lang="en-US" altLang="zh-CN" sz="1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s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9D58A22F-549D-BE38-2DD6-DD471C6A677B}"/>
              </a:ext>
            </a:extLst>
          </p:cNvPr>
          <p:cNvCxnSpPr>
            <a:cxnSpLocks/>
          </p:cNvCxnSpPr>
          <p:nvPr/>
        </p:nvCxnSpPr>
        <p:spPr>
          <a:xfrm>
            <a:off x="3675464" y="2011609"/>
            <a:ext cx="0" cy="100738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箭头: 右 29">
            <a:extLst>
              <a:ext uri="{FF2B5EF4-FFF2-40B4-BE49-F238E27FC236}">
                <a16:creationId xmlns:a16="http://schemas.microsoft.com/office/drawing/2014/main" id="{99D9095D-813A-F015-646D-893CE62D6593}"/>
              </a:ext>
            </a:extLst>
          </p:cNvPr>
          <p:cNvSpPr/>
          <p:nvPr/>
        </p:nvSpPr>
        <p:spPr>
          <a:xfrm>
            <a:off x="2754089" y="2777278"/>
            <a:ext cx="246741" cy="153889"/>
          </a:xfrm>
          <a:prstGeom prst="rightArrow">
            <a:avLst/>
          </a:pr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5866BFF-02E0-00F6-DEFC-214A2A04E7C6}"/>
              </a:ext>
            </a:extLst>
          </p:cNvPr>
          <p:cNvGrpSpPr/>
          <p:nvPr/>
        </p:nvGrpSpPr>
        <p:grpSpPr>
          <a:xfrm>
            <a:off x="3962400" y="2018156"/>
            <a:ext cx="1409054" cy="288885"/>
            <a:chOff x="1534977" y="3073470"/>
            <a:chExt cx="1409054" cy="288885"/>
          </a:xfrm>
        </p:grpSpPr>
        <p:pic>
          <p:nvPicPr>
            <p:cNvPr id="32" name="图片 31" descr="图标&#10;&#10;描述已自动生成">
              <a:extLst>
                <a:ext uri="{FF2B5EF4-FFF2-40B4-BE49-F238E27FC236}">
                  <a16:creationId xmlns:a16="http://schemas.microsoft.com/office/drawing/2014/main" id="{205A72F0-E88F-4942-8EA2-2965F95F5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4977" y="3073470"/>
              <a:ext cx="288885" cy="288885"/>
            </a:xfrm>
            <a:prstGeom prst="rect">
              <a:avLst/>
            </a:prstGeom>
          </p:spPr>
        </p:pic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267E5C2-FD7C-B453-C305-08E3DF93B5E2}"/>
                </a:ext>
              </a:extLst>
            </p:cNvPr>
            <p:cNvSpPr/>
            <p:nvPr/>
          </p:nvSpPr>
          <p:spPr>
            <a:xfrm>
              <a:off x="1893759" y="3095839"/>
              <a:ext cx="1050272" cy="244145"/>
            </a:xfrm>
            <a:prstGeom prst="roundRect">
              <a:avLst>
                <a:gd name="adj" fmla="val 50000"/>
              </a:avLst>
            </a:pr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不足之处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9DB4241F-714F-1A8B-EB94-E2BC384E32A5}"/>
              </a:ext>
            </a:extLst>
          </p:cNvPr>
          <p:cNvSpPr txBox="1"/>
          <p:nvPr/>
        </p:nvSpPr>
        <p:spPr>
          <a:xfrm>
            <a:off x="3884321" y="2390261"/>
            <a:ext cx="1873700" cy="63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和项目组各成员</a:t>
            </a: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缺乏</a:t>
            </a: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良好的沟通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C5179BB5-72A3-7ADB-732F-A7696688ECBE}"/>
              </a:ext>
            </a:extLst>
          </p:cNvPr>
          <p:cNvCxnSpPr>
            <a:cxnSpLocks/>
          </p:cNvCxnSpPr>
          <p:nvPr/>
        </p:nvCxnSpPr>
        <p:spPr>
          <a:xfrm>
            <a:off x="1292467" y="2330792"/>
            <a:ext cx="1303747" cy="0"/>
          </a:xfrm>
          <a:prstGeom prst="line">
            <a:avLst/>
          </a:prstGeom>
          <a:ln>
            <a:solidFill>
              <a:srgbClr val="BEA9F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E152960B-1315-C366-63CF-C61FEE8D2802}"/>
              </a:ext>
            </a:extLst>
          </p:cNvPr>
          <p:cNvCxnSpPr>
            <a:cxnSpLocks/>
          </p:cNvCxnSpPr>
          <p:nvPr/>
        </p:nvCxnSpPr>
        <p:spPr>
          <a:xfrm>
            <a:off x="1292467" y="2681327"/>
            <a:ext cx="1303747" cy="0"/>
          </a:xfrm>
          <a:prstGeom prst="line">
            <a:avLst/>
          </a:prstGeom>
          <a:ln>
            <a:solidFill>
              <a:srgbClr val="BEA9F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5B63BB3-648B-DF02-6A73-3A908362E541}"/>
              </a:ext>
            </a:extLst>
          </p:cNvPr>
          <p:cNvGrpSpPr/>
          <p:nvPr/>
        </p:nvGrpSpPr>
        <p:grpSpPr>
          <a:xfrm>
            <a:off x="1212622" y="3895051"/>
            <a:ext cx="2088691" cy="400110"/>
            <a:chOff x="1112156" y="1213589"/>
            <a:chExt cx="2088691" cy="400110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54379071-29DE-78C1-76CE-3D3035B112BC}"/>
                </a:ext>
              </a:extLst>
            </p:cNvPr>
            <p:cNvSpPr/>
            <p:nvPr/>
          </p:nvSpPr>
          <p:spPr>
            <a:xfrm>
              <a:off x="1112156" y="1213589"/>
              <a:ext cx="2088691" cy="4001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F2D5F6"/>
                </a:gs>
                <a:gs pos="83000">
                  <a:srgbClr val="F2D5F6"/>
                </a:gs>
                <a:gs pos="100000">
                  <a:srgbClr val="F9E6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ACE49F6-D295-C573-FA48-304BDAF0757A}"/>
                </a:ext>
              </a:extLst>
            </p:cNvPr>
            <p:cNvSpPr txBox="1"/>
            <p:nvPr/>
          </p:nvSpPr>
          <p:spPr>
            <a:xfrm>
              <a:off x="1265921" y="1213589"/>
              <a:ext cx="193492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优化推广渠道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pic>
        <p:nvPicPr>
          <p:cNvPr id="38" name="图形 37">
            <a:extLst>
              <a:ext uri="{FF2B5EF4-FFF2-40B4-BE49-F238E27FC236}">
                <a16:creationId xmlns:a16="http://schemas.microsoft.com/office/drawing/2014/main" id="{A1964132-3573-021F-F2A0-DF9B751571D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642881" y="3876530"/>
            <a:ext cx="437153" cy="437153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</p:pic>
      <p:sp>
        <p:nvSpPr>
          <p:cNvPr id="116" name="文本框 115">
            <a:extLst>
              <a:ext uri="{FF2B5EF4-FFF2-40B4-BE49-F238E27FC236}">
                <a16:creationId xmlns:a16="http://schemas.microsoft.com/office/drawing/2014/main" id="{EA9B198D-CCF4-CD7A-7FBC-A150F7207A4F}"/>
              </a:ext>
            </a:extLst>
          </p:cNvPr>
          <p:cNvSpPr txBox="1"/>
          <p:nvPr/>
        </p:nvSpPr>
        <p:spPr>
          <a:xfrm>
            <a:off x="1177391" y="5066202"/>
            <a:ext cx="3724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整体</a:t>
            </a:r>
            <a:r>
              <a:rPr lang="en-US" altLang="zh-CN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PV   10%-60%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1A2BA0D9-0899-CEC2-3505-5D7EDCAF553E}"/>
              </a:ext>
            </a:extLst>
          </p:cNvPr>
          <p:cNvSpPr txBox="1"/>
          <p:nvPr/>
        </p:nvSpPr>
        <p:spPr>
          <a:xfrm>
            <a:off x="1177391" y="5400464"/>
            <a:ext cx="31472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用户平均停留时间   </a:t>
            </a:r>
            <a:r>
              <a:rPr lang="en-US" altLang="zh-CN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34</a:t>
            </a: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秒</a:t>
            </a:r>
          </a:p>
        </p:txBody>
      </p:sp>
      <p:sp>
        <p:nvSpPr>
          <p:cNvPr id="123" name="箭头: 右 122">
            <a:extLst>
              <a:ext uri="{FF2B5EF4-FFF2-40B4-BE49-F238E27FC236}">
                <a16:creationId xmlns:a16="http://schemas.microsoft.com/office/drawing/2014/main" id="{B97D247F-0BD5-1110-2771-5BD8A3C3DF75}"/>
              </a:ext>
            </a:extLst>
          </p:cNvPr>
          <p:cNvSpPr/>
          <p:nvPr/>
        </p:nvSpPr>
        <p:spPr>
          <a:xfrm rot="16200000">
            <a:off x="1966007" y="5125612"/>
            <a:ext cx="216000" cy="153889"/>
          </a:xfrm>
          <a:prstGeom prst="rightArrow">
            <a:avLst/>
          </a:pr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箭头: 右 123">
            <a:extLst>
              <a:ext uri="{FF2B5EF4-FFF2-40B4-BE49-F238E27FC236}">
                <a16:creationId xmlns:a16="http://schemas.microsoft.com/office/drawing/2014/main" id="{77977D99-7094-21A0-3D80-1F25F3E427E2}"/>
              </a:ext>
            </a:extLst>
          </p:cNvPr>
          <p:cNvSpPr/>
          <p:nvPr/>
        </p:nvSpPr>
        <p:spPr>
          <a:xfrm rot="16200000">
            <a:off x="2919285" y="5444466"/>
            <a:ext cx="216000" cy="153889"/>
          </a:xfrm>
          <a:prstGeom prst="rightArrow">
            <a:avLst/>
          </a:pr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2511327-A942-71B5-3305-4DD3D07D35E5}"/>
              </a:ext>
            </a:extLst>
          </p:cNvPr>
          <p:cNvSpPr txBox="1"/>
          <p:nvPr/>
        </p:nvSpPr>
        <p:spPr>
          <a:xfrm>
            <a:off x="1177391" y="4516497"/>
            <a:ext cx="23342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根据搜索引擎变化</a:t>
            </a:r>
            <a:endParaRPr lang="en-US" altLang="zh-CN" sz="1400" spc="225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  <a:p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调整策略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EFAE067F-9038-40D5-56C0-57D0641C762A}"/>
              </a:ext>
            </a:extLst>
          </p:cNvPr>
          <p:cNvCxnSpPr>
            <a:cxnSpLocks/>
          </p:cNvCxnSpPr>
          <p:nvPr/>
        </p:nvCxnSpPr>
        <p:spPr>
          <a:xfrm flipH="1">
            <a:off x="3668487" y="4516497"/>
            <a:ext cx="3065" cy="144164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3111C062-81B3-8BA6-BFE4-72F10CA68CF2}"/>
              </a:ext>
            </a:extLst>
          </p:cNvPr>
          <p:cNvSpPr txBox="1"/>
          <p:nvPr/>
        </p:nvSpPr>
        <p:spPr>
          <a:xfrm>
            <a:off x="3910999" y="4895148"/>
            <a:ext cx="1913992" cy="63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网站的品牌宣传有一定的滞后性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9132EEA-EF55-B8B5-FBC5-3B0BF16FD284}"/>
              </a:ext>
            </a:extLst>
          </p:cNvPr>
          <p:cNvSpPr txBox="1"/>
          <p:nvPr/>
        </p:nvSpPr>
        <p:spPr>
          <a:xfrm>
            <a:off x="1177391" y="5734726"/>
            <a:ext cx="31472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付费转化率    </a:t>
            </a:r>
            <a:r>
              <a:rPr lang="en-US" altLang="zh-CN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12.8%</a:t>
            </a:r>
            <a:endParaRPr lang="zh-CN" altLang="en-US" sz="1400" spc="225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65" name="箭头: 右 64">
            <a:extLst>
              <a:ext uri="{FF2B5EF4-FFF2-40B4-BE49-F238E27FC236}">
                <a16:creationId xmlns:a16="http://schemas.microsoft.com/office/drawing/2014/main" id="{8EED9352-F2E5-FA74-8441-5895ADAFDC96}"/>
              </a:ext>
            </a:extLst>
          </p:cNvPr>
          <p:cNvSpPr/>
          <p:nvPr/>
        </p:nvSpPr>
        <p:spPr>
          <a:xfrm rot="16200000">
            <a:off x="2362252" y="5773192"/>
            <a:ext cx="216000" cy="153889"/>
          </a:xfrm>
          <a:prstGeom prst="rightArrow">
            <a:avLst/>
          </a:pr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319E3183-01D2-583C-9073-7C9F2B5BA291}"/>
              </a:ext>
            </a:extLst>
          </p:cNvPr>
          <p:cNvCxnSpPr>
            <a:cxnSpLocks/>
          </p:cNvCxnSpPr>
          <p:nvPr/>
        </p:nvCxnSpPr>
        <p:spPr>
          <a:xfrm>
            <a:off x="1242246" y="5048601"/>
            <a:ext cx="1635213" cy="0"/>
          </a:xfrm>
          <a:prstGeom prst="line">
            <a:avLst/>
          </a:prstGeom>
          <a:ln>
            <a:solidFill>
              <a:srgbClr val="BEA9F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D942BE40-7C90-53D4-CF8F-4560E1CAE3D2}"/>
              </a:ext>
            </a:extLst>
          </p:cNvPr>
          <p:cNvCxnSpPr>
            <a:cxnSpLocks/>
          </p:cNvCxnSpPr>
          <p:nvPr/>
        </p:nvCxnSpPr>
        <p:spPr>
          <a:xfrm>
            <a:off x="1242246" y="5356378"/>
            <a:ext cx="1861984" cy="0"/>
          </a:xfrm>
          <a:prstGeom prst="line">
            <a:avLst/>
          </a:prstGeom>
          <a:ln>
            <a:solidFill>
              <a:srgbClr val="BEA9F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84836D75-4045-D7E1-B1DC-6086B45F8E88}"/>
              </a:ext>
            </a:extLst>
          </p:cNvPr>
          <p:cNvCxnSpPr>
            <a:cxnSpLocks/>
          </p:cNvCxnSpPr>
          <p:nvPr/>
        </p:nvCxnSpPr>
        <p:spPr>
          <a:xfrm>
            <a:off x="1271080" y="5706909"/>
            <a:ext cx="2321206" cy="0"/>
          </a:xfrm>
          <a:prstGeom prst="line">
            <a:avLst/>
          </a:prstGeom>
          <a:ln>
            <a:solidFill>
              <a:srgbClr val="BEA9F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1758785-52E2-B1FD-BF1C-6DB21EA2B868}"/>
              </a:ext>
            </a:extLst>
          </p:cNvPr>
          <p:cNvGrpSpPr/>
          <p:nvPr/>
        </p:nvGrpSpPr>
        <p:grpSpPr>
          <a:xfrm>
            <a:off x="7030594" y="3885954"/>
            <a:ext cx="2221279" cy="400110"/>
            <a:chOff x="1112156" y="1213589"/>
            <a:chExt cx="2221279" cy="400110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ED5F4FFF-6989-D84E-DDC2-44413AAC4B2C}"/>
                </a:ext>
              </a:extLst>
            </p:cNvPr>
            <p:cNvSpPr/>
            <p:nvPr/>
          </p:nvSpPr>
          <p:spPr>
            <a:xfrm>
              <a:off x="1112156" y="1213589"/>
              <a:ext cx="2221279" cy="4001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F2D5F6"/>
                </a:gs>
                <a:gs pos="83000">
                  <a:srgbClr val="F2D5F6"/>
                </a:gs>
                <a:gs pos="100000">
                  <a:srgbClr val="F9E6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2313576-2CAB-7B2C-3BE4-C8BF1800DA86}"/>
                </a:ext>
              </a:extLst>
            </p:cNvPr>
            <p:cNvSpPr txBox="1"/>
            <p:nvPr/>
          </p:nvSpPr>
          <p:spPr>
            <a:xfrm>
              <a:off x="1265921" y="1213589"/>
              <a:ext cx="20675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优化站外推广</a:t>
              </a:r>
            </a:p>
          </p:txBody>
        </p:sp>
      </p:grpSp>
      <p:pic>
        <p:nvPicPr>
          <p:cNvPr id="52" name="图形 51">
            <a:extLst>
              <a:ext uri="{FF2B5EF4-FFF2-40B4-BE49-F238E27FC236}">
                <a16:creationId xmlns:a16="http://schemas.microsoft.com/office/drawing/2014/main" id="{BA946FE8-70F7-5249-034D-EBC59627B4C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6460853" y="3867433"/>
            <a:ext cx="437153" cy="437153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id="{8319E49D-298C-D815-F8AB-706AD5051FE0}"/>
              </a:ext>
            </a:extLst>
          </p:cNvPr>
          <p:cNvSpPr txBox="1"/>
          <p:nvPr/>
        </p:nvSpPr>
        <p:spPr>
          <a:xfrm>
            <a:off x="7037774" y="4516497"/>
            <a:ext cx="2494161" cy="91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对面市场紧缩的开始，迅速做出反应，查找新平台，作为宣传的手段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FB4C097D-C375-B6CD-518B-2E94CCC7E9D3}"/>
              </a:ext>
            </a:extLst>
          </p:cNvPr>
          <p:cNvCxnSpPr>
            <a:cxnSpLocks/>
          </p:cNvCxnSpPr>
          <p:nvPr/>
        </p:nvCxnSpPr>
        <p:spPr>
          <a:xfrm>
            <a:off x="9531936" y="4516497"/>
            <a:ext cx="0" cy="134306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09E6B8A2-BE9F-CFD7-3CC7-5167D478EB3C}"/>
              </a:ext>
            </a:extLst>
          </p:cNvPr>
          <p:cNvSpPr txBox="1"/>
          <p:nvPr/>
        </p:nvSpPr>
        <p:spPr>
          <a:xfrm>
            <a:off x="9706771" y="4895148"/>
            <a:ext cx="1873700" cy="63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外推文章无法得到良好的质量控制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71710220-744C-3103-BE70-8E84FC06BC39}"/>
              </a:ext>
            </a:extLst>
          </p:cNvPr>
          <p:cNvSpPr txBox="1"/>
          <p:nvPr/>
        </p:nvSpPr>
        <p:spPr>
          <a:xfrm>
            <a:off x="9706771" y="5529681"/>
            <a:ext cx="1873700" cy="354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25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外链转化率不稳定</a:t>
            </a: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7C20E3E7-B1D5-A7DF-CAB3-AA58632441B6}"/>
              </a:ext>
            </a:extLst>
          </p:cNvPr>
          <p:cNvCxnSpPr>
            <a:cxnSpLocks/>
          </p:cNvCxnSpPr>
          <p:nvPr/>
        </p:nvCxnSpPr>
        <p:spPr>
          <a:xfrm>
            <a:off x="9818872" y="5543182"/>
            <a:ext cx="1567585" cy="0"/>
          </a:xfrm>
          <a:prstGeom prst="line">
            <a:avLst/>
          </a:prstGeom>
          <a:ln>
            <a:solidFill>
              <a:srgbClr val="BEA9F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40A0876B-108C-A6F8-54DF-C63E306F7EA3}"/>
              </a:ext>
            </a:extLst>
          </p:cNvPr>
          <p:cNvGrpSpPr/>
          <p:nvPr/>
        </p:nvGrpSpPr>
        <p:grpSpPr>
          <a:xfrm>
            <a:off x="9880911" y="2018156"/>
            <a:ext cx="1409054" cy="288885"/>
            <a:chOff x="1534977" y="3073470"/>
            <a:chExt cx="1409054" cy="288885"/>
          </a:xfrm>
        </p:grpSpPr>
        <p:pic>
          <p:nvPicPr>
            <p:cNvPr id="144" name="图片 143" descr="图标&#10;&#10;描述已自动生成">
              <a:extLst>
                <a:ext uri="{FF2B5EF4-FFF2-40B4-BE49-F238E27FC236}">
                  <a16:creationId xmlns:a16="http://schemas.microsoft.com/office/drawing/2014/main" id="{9D07E2FA-9E55-E4F4-AADF-FD78B5A1EE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4977" y="3073470"/>
              <a:ext cx="288885" cy="288885"/>
            </a:xfrm>
            <a:prstGeom prst="rect">
              <a:avLst/>
            </a:prstGeom>
          </p:spPr>
        </p:pic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id="{F45D7FFB-720E-88B2-5A80-6B5DB595E13B}"/>
                </a:ext>
              </a:extLst>
            </p:cNvPr>
            <p:cNvSpPr/>
            <p:nvPr/>
          </p:nvSpPr>
          <p:spPr>
            <a:xfrm>
              <a:off x="1893759" y="3095839"/>
              <a:ext cx="1050272" cy="244145"/>
            </a:xfrm>
            <a:prstGeom prst="roundRect">
              <a:avLst>
                <a:gd name="adj" fmla="val 50000"/>
              </a:avLst>
            </a:pr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不足之处</a:t>
              </a: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6080E329-3CD4-4628-2BEA-9B3EF8BF75B0}"/>
              </a:ext>
            </a:extLst>
          </p:cNvPr>
          <p:cNvGrpSpPr/>
          <p:nvPr/>
        </p:nvGrpSpPr>
        <p:grpSpPr>
          <a:xfrm>
            <a:off x="3962400" y="4511591"/>
            <a:ext cx="1409054" cy="288885"/>
            <a:chOff x="1534977" y="3073470"/>
            <a:chExt cx="1409054" cy="288885"/>
          </a:xfrm>
        </p:grpSpPr>
        <p:pic>
          <p:nvPicPr>
            <p:cNvPr id="147" name="图片 146" descr="图标&#10;&#10;描述已自动生成">
              <a:extLst>
                <a:ext uri="{FF2B5EF4-FFF2-40B4-BE49-F238E27FC236}">
                  <a16:creationId xmlns:a16="http://schemas.microsoft.com/office/drawing/2014/main" id="{949BFEFF-63B6-0913-FED5-AAC50279F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4977" y="3073470"/>
              <a:ext cx="288885" cy="288885"/>
            </a:xfrm>
            <a:prstGeom prst="rect">
              <a:avLst/>
            </a:prstGeom>
          </p:spPr>
        </p:pic>
        <p:sp>
          <p:nvSpPr>
            <p:cNvPr id="148" name="矩形: 圆角 147">
              <a:extLst>
                <a:ext uri="{FF2B5EF4-FFF2-40B4-BE49-F238E27FC236}">
                  <a16:creationId xmlns:a16="http://schemas.microsoft.com/office/drawing/2014/main" id="{9DAA38E1-BDDB-3A2A-EB1B-BB672B35BECD}"/>
                </a:ext>
              </a:extLst>
            </p:cNvPr>
            <p:cNvSpPr/>
            <p:nvPr/>
          </p:nvSpPr>
          <p:spPr>
            <a:xfrm>
              <a:off x="1893759" y="3095839"/>
              <a:ext cx="1050272" cy="244145"/>
            </a:xfrm>
            <a:prstGeom prst="roundRect">
              <a:avLst>
                <a:gd name="adj" fmla="val 50000"/>
              </a:avLst>
            </a:pr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不足之处</a:t>
              </a: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EC8E727F-9326-890F-CEFE-C9CEBB692F72}"/>
              </a:ext>
            </a:extLst>
          </p:cNvPr>
          <p:cNvGrpSpPr/>
          <p:nvPr/>
        </p:nvGrpSpPr>
        <p:grpSpPr>
          <a:xfrm>
            <a:off x="9880911" y="4511591"/>
            <a:ext cx="1409054" cy="288885"/>
            <a:chOff x="1534977" y="3073470"/>
            <a:chExt cx="1409054" cy="288885"/>
          </a:xfrm>
        </p:grpSpPr>
        <p:pic>
          <p:nvPicPr>
            <p:cNvPr id="150" name="图片 149" descr="图标&#10;&#10;描述已自动生成">
              <a:extLst>
                <a:ext uri="{FF2B5EF4-FFF2-40B4-BE49-F238E27FC236}">
                  <a16:creationId xmlns:a16="http://schemas.microsoft.com/office/drawing/2014/main" id="{706ED1F6-A6E9-DB1D-9051-EBBBDC3F9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4977" y="3073470"/>
              <a:ext cx="288885" cy="288885"/>
            </a:xfrm>
            <a:prstGeom prst="rect">
              <a:avLst/>
            </a:prstGeom>
          </p:spPr>
        </p:pic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4EC8AB58-278D-EA0A-D105-906F8F0451BC}"/>
                </a:ext>
              </a:extLst>
            </p:cNvPr>
            <p:cNvSpPr/>
            <p:nvPr/>
          </p:nvSpPr>
          <p:spPr>
            <a:xfrm>
              <a:off x="1893759" y="3095839"/>
              <a:ext cx="1050272" cy="244145"/>
            </a:xfrm>
            <a:prstGeom prst="roundRect">
              <a:avLst>
                <a:gd name="adj" fmla="val 50000"/>
              </a:avLst>
            </a:pr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不足之处</a:t>
              </a: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E5395744-4214-9A8D-6920-1F07BE4839DC}"/>
              </a:ext>
            </a:extLst>
          </p:cNvPr>
          <p:cNvGrpSpPr/>
          <p:nvPr/>
        </p:nvGrpSpPr>
        <p:grpSpPr>
          <a:xfrm>
            <a:off x="10289000" y="362806"/>
            <a:ext cx="1598201" cy="341609"/>
            <a:chOff x="10014673" y="430084"/>
            <a:chExt cx="1598201" cy="341609"/>
          </a:xfrm>
        </p:grpSpPr>
        <p:sp>
          <p:nvSpPr>
            <p:cNvPr id="154" name="Rectangle 3">
              <a:extLst>
                <a:ext uri="{FF2B5EF4-FFF2-40B4-BE49-F238E27FC236}">
                  <a16:creationId xmlns:a16="http://schemas.microsoft.com/office/drawing/2014/main" id="{342F388C-D84A-4B35-3711-FCBBF3F9ECCE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0542097" y="432087"/>
              <a:ext cx="1070777" cy="197596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08814" tIns="54407" rIns="108814" bIns="5440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904" dirty="0">
                <a:solidFill>
                  <a:schemeClr val="bg1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55" name="Rectangle 3">
              <a:extLst>
                <a:ext uri="{FF2B5EF4-FFF2-40B4-BE49-F238E27FC236}">
                  <a16:creationId xmlns:a16="http://schemas.microsoft.com/office/drawing/2014/main" id="{EBF03C92-00F1-1A18-385A-3A873F40D6BE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0542097" y="668748"/>
              <a:ext cx="1070777" cy="102945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08814" tIns="54407" rIns="108814" bIns="5440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428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64DE53D-24B2-66D5-8628-9283BA2EDBE0}"/>
                </a:ext>
              </a:extLst>
            </p:cNvPr>
            <p:cNvSpPr/>
            <p:nvPr/>
          </p:nvSpPr>
          <p:spPr>
            <a:xfrm flipH="1">
              <a:off x="10014673" y="430084"/>
              <a:ext cx="439903" cy="336609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814" tIns="54407" rIns="108814" bIns="54407" rtlCol="0" anchor="ctr">
              <a:noAutofit/>
            </a:bodyPr>
            <a:lstStyle/>
            <a:p>
              <a:pPr algn="ctr"/>
              <a:endParaRPr lang="en-US" sz="2142"/>
            </a:p>
          </p:txBody>
        </p:sp>
      </p:grpSp>
    </p:spTree>
    <p:extLst>
      <p:ext uri="{BB962C8B-B14F-4D97-AF65-F5344CB8AC3E}">
        <p14:creationId xmlns:p14="http://schemas.microsoft.com/office/powerpoint/2010/main" val="338195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背景图案&#10;&#10;描述已自动生成">
            <a:extLst>
              <a:ext uri="{FF2B5EF4-FFF2-40B4-BE49-F238E27FC236}">
                <a16:creationId xmlns:a16="http://schemas.microsoft.com/office/drawing/2014/main" id="{2D2B0F07-3091-B7D1-81A2-F9E87D3B19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5649" y="-2667000"/>
            <a:ext cx="6858000" cy="12192000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A3915DF-8ADE-4468-CC0F-A957ACE43FED}"/>
              </a:ext>
            </a:extLst>
          </p:cNvPr>
          <p:cNvSpPr/>
          <p:nvPr/>
        </p:nvSpPr>
        <p:spPr>
          <a:xfrm>
            <a:off x="304799" y="293914"/>
            <a:ext cx="72000" cy="544286"/>
          </a:xfrm>
          <a:prstGeom prst="roundRect">
            <a:avLst>
              <a:gd name="adj" fmla="val 50000"/>
            </a:avLst>
          </a:prstGeom>
          <a:solidFill>
            <a:srgbClr val="FBE9E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1DE8E4C-744B-32C3-F8FD-7AED6C874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799" y="144412"/>
            <a:ext cx="2219415" cy="93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6600" b="1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4000" b="0" dirty="0">
                <a:solidFill>
                  <a:schemeClr val="bg1"/>
                </a:solidFill>
                <a:effectLst>
                  <a:outerShdw blurRad="101600" dist="50800" dir="5400000" algn="ctr" rotWithShape="0">
                    <a:schemeClr val="tx1">
                      <a:alpha val="30000"/>
                    </a:scheme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售后分析</a:t>
            </a:r>
            <a:endParaRPr lang="en-US" altLang="zh-CN" sz="4000" b="0" dirty="0">
              <a:solidFill>
                <a:schemeClr val="bg1"/>
              </a:solidFill>
              <a:effectLst>
                <a:outerShdw blurRad="101600" dist="50800" dir="5400000" algn="ctr" rotWithShape="0">
                  <a:schemeClr val="tx1">
                    <a:alpha val="30000"/>
                  </a:schemeClr>
                </a:outerShdw>
              </a:effectLst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B50A509B-6AE0-E87A-B757-646E9783D8F4}"/>
              </a:ext>
            </a:extLst>
          </p:cNvPr>
          <p:cNvGrpSpPr/>
          <p:nvPr/>
        </p:nvGrpSpPr>
        <p:grpSpPr>
          <a:xfrm>
            <a:off x="567307" y="2044699"/>
            <a:ext cx="5918354" cy="4203700"/>
            <a:chOff x="431799" y="2108200"/>
            <a:chExt cx="5894544" cy="4203700"/>
          </a:xfrm>
          <a:scene3d>
            <a:camera prst="perspectiveRight"/>
            <a:lightRig rig="threePt" dir="t"/>
          </a:scene3d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62CB298-5BB8-6BDD-F8A6-627E4E3AEB79}"/>
                </a:ext>
              </a:extLst>
            </p:cNvPr>
            <p:cNvSpPr/>
            <p:nvPr/>
          </p:nvSpPr>
          <p:spPr>
            <a:xfrm>
              <a:off x="431799" y="2108200"/>
              <a:ext cx="5894544" cy="4203700"/>
            </a:xfrm>
            <a:prstGeom prst="roundRect">
              <a:avLst>
                <a:gd name="adj" fmla="val 1748"/>
              </a:avLst>
            </a:prstGeom>
            <a:blipFill dpi="0"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t="-41892" r="-100000" b="-28378"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ECC5CC2F-2CEA-F21A-5BD7-76BAADEF773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76167534"/>
                </p:ext>
              </p:extLst>
            </p:nvPr>
          </p:nvGraphicFramePr>
          <p:xfrm>
            <a:off x="661124" y="2912479"/>
            <a:ext cx="5637750" cy="32371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62F4E013-CF4D-AD17-8024-41C837A18671}"/>
                </a:ext>
              </a:extLst>
            </p:cNvPr>
            <p:cNvGrpSpPr/>
            <p:nvPr/>
          </p:nvGrpSpPr>
          <p:grpSpPr>
            <a:xfrm>
              <a:off x="609794" y="2313130"/>
              <a:ext cx="1956599" cy="437094"/>
              <a:chOff x="1061394" y="1111489"/>
              <a:chExt cx="1934926" cy="443697"/>
            </a:xfrm>
          </p:grpSpPr>
          <p:sp>
            <p:nvSpPr>
              <p:cNvPr id="110" name="矩形: 圆角 109">
                <a:extLst>
                  <a:ext uri="{FF2B5EF4-FFF2-40B4-BE49-F238E27FC236}">
                    <a16:creationId xmlns:a16="http://schemas.microsoft.com/office/drawing/2014/main" id="{2FFED88C-EB07-15A9-C182-2C6FFB613691}"/>
                  </a:ext>
                </a:extLst>
              </p:cNvPr>
              <p:cNvSpPr/>
              <p:nvPr/>
            </p:nvSpPr>
            <p:spPr>
              <a:xfrm>
                <a:off x="1112155" y="1111489"/>
                <a:ext cx="1803850" cy="44369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F2D5F6"/>
                  </a:gs>
                  <a:gs pos="83000">
                    <a:srgbClr val="F2D5F6"/>
                  </a:gs>
                  <a:gs pos="100000">
                    <a:srgbClr val="F9E6F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4C5DA586-1375-0818-9569-CE99FAADA7AA}"/>
                  </a:ext>
                </a:extLst>
              </p:cNvPr>
              <p:cNvSpPr txBox="1"/>
              <p:nvPr/>
            </p:nvSpPr>
            <p:spPr>
              <a:xfrm>
                <a:off x="1061394" y="1133282"/>
                <a:ext cx="193492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  <a:sym typeface="+mn-lt"/>
                  </a:rPr>
                  <a:t>总收入情况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</p:grp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2C71698F-874E-E311-217A-D3D7C6888074}"/>
                </a:ext>
              </a:extLst>
            </p:cNvPr>
            <p:cNvSpPr txBox="1"/>
            <p:nvPr/>
          </p:nvSpPr>
          <p:spPr>
            <a:xfrm>
              <a:off x="2596215" y="2377789"/>
              <a:ext cx="14423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$ 943272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BCE08DA3-EF77-CEAB-4AEF-1B6579543022}"/>
                </a:ext>
              </a:extLst>
            </p:cNvPr>
            <p:cNvSpPr txBox="1"/>
            <p:nvPr/>
          </p:nvSpPr>
          <p:spPr>
            <a:xfrm>
              <a:off x="4038600" y="2377789"/>
              <a:ext cx="16509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环比     </a:t>
              </a:r>
              <a:r>
                <a:rPr lang="en-US" altLang="zh-CN" sz="14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30%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28" name="箭头: 右 127">
              <a:extLst>
                <a:ext uri="{FF2B5EF4-FFF2-40B4-BE49-F238E27FC236}">
                  <a16:creationId xmlns:a16="http://schemas.microsoft.com/office/drawing/2014/main" id="{C1DFE054-06EB-A6D1-1CFE-EBC44C237427}"/>
                </a:ext>
              </a:extLst>
            </p:cNvPr>
            <p:cNvSpPr/>
            <p:nvPr/>
          </p:nvSpPr>
          <p:spPr>
            <a:xfrm rot="16200000">
              <a:off x="4666454" y="2442032"/>
              <a:ext cx="216000" cy="153889"/>
            </a:xfrm>
            <a:prstGeom prst="rightArrow">
              <a:avLst/>
            </a:pr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53F7050A-F615-07EA-0F64-1972F675C2BE}"/>
                </a:ext>
              </a:extLst>
            </p:cNvPr>
            <p:cNvCxnSpPr>
              <a:cxnSpLocks/>
            </p:cNvCxnSpPr>
            <p:nvPr/>
          </p:nvCxnSpPr>
          <p:spPr>
            <a:xfrm>
              <a:off x="3957566" y="2428786"/>
              <a:ext cx="0" cy="2108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44E3230-1D7A-5AF8-8C16-2ECFE867C8B0}"/>
              </a:ext>
            </a:extLst>
          </p:cNvPr>
          <p:cNvGrpSpPr/>
          <p:nvPr/>
        </p:nvGrpSpPr>
        <p:grpSpPr>
          <a:xfrm>
            <a:off x="6287916" y="2175876"/>
            <a:ext cx="4840681" cy="3863001"/>
            <a:chOff x="6515430" y="2108200"/>
            <a:chExt cx="5894544" cy="4203700"/>
          </a:xfrm>
          <a:scene3d>
            <a:camera prst="perspectiveLeft"/>
            <a:lightRig rig="threePt" dir="t"/>
          </a:scene3d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96C2FE6E-22D8-D137-21FA-3FA8F59AAAE7}"/>
                </a:ext>
              </a:extLst>
            </p:cNvPr>
            <p:cNvGrpSpPr/>
            <p:nvPr/>
          </p:nvGrpSpPr>
          <p:grpSpPr>
            <a:xfrm>
              <a:off x="6515430" y="2108200"/>
              <a:ext cx="5894544" cy="4203700"/>
              <a:chOff x="6096000" y="1687286"/>
              <a:chExt cx="6096000" cy="4267200"/>
            </a:xfrm>
            <a:effectLst>
              <a:outerShdw blurRad="127000" dist="38100" dir="10800000" algn="r" rotWithShape="0">
                <a:prstClr val="black">
                  <a:alpha val="20000"/>
                </a:prstClr>
              </a:outerShdw>
            </a:effectLst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79EB9E67-2901-C261-E137-BD27946DF64D}"/>
                  </a:ext>
                </a:extLst>
              </p:cNvPr>
              <p:cNvSpPr/>
              <p:nvPr/>
            </p:nvSpPr>
            <p:spPr>
              <a:xfrm>
                <a:off x="6096000" y="1687286"/>
                <a:ext cx="6096000" cy="4267200"/>
              </a:xfrm>
              <a:prstGeom prst="roundRect">
                <a:avLst>
                  <a:gd name="adj" fmla="val 1748"/>
                </a:avLst>
              </a:prstGeom>
              <a:blipFill dpi="0" rotWithShape="1">
                <a:blip r:embed="rId9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121569" t="-52165" r="-16091" b="-17527"/>
                </a:stretch>
              </a:blipFill>
              <a:ln>
                <a:noFill/>
              </a:ln>
              <a:effectLst>
                <a:outerShdw blurRad="127000" dist="76200" dir="5400000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aphicFrame>
            <p:nvGraphicFramePr>
              <p:cNvPr id="16" name="图表 15">
                <a:extLst>
                  <a:ext uri="{FF2B5EF4-FFF2-40B4-BE49-F238E27FC236}">
                    <a16:creationId xmlns:a16="http://schemas.microsoft.com/office/drawing/2014/main" id="{792BFB99-C308-6028-6505-16844BE8EAD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589743502"/>
                  </p:ext>
                </p:extLst>
              </p:nvPr>
            </p:nvGraphicFramePr>
            <p:xfrm>
              <a:off x="6322784" y="2828868"/>
              <a:ext cx="5642431" cy="296091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1"/>
              </a:graphicData>
            </a:graphic>
          </p:graphicFrame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978E2713-AA1C-0348-72A2-AFF8C861254A}"/>
                </a:ext>
              </a:extLst>
            </p:cNvPr>
            <p:cNvGrpSpPr/>
            <p:nvPr/>
          </p:nvGrpSpPr>
          <p:grpSpPr>
            <a:xfrm>
              <a:off x="6734719" y="2313130"/>
              <a:ext cx="1956599" cy="437094"/>
              <a:chOff x="1061394" y="1111489"/>
              <a:chExt cx="1934926" cy="443697"/>
            </a:xfrm>
          </p:grpSpPr>
          <p:sp>
            <p:nvSpPr>
              <p:cNvPr id="141" name="矩形: 圆角 140">
                <a:extLst>
                  <a:ext uri="{FF2B5EF4-FFF2-40B4-BE49-F238E27FC236}">
                    <a16:creationId xmlns:a16="http://schemas.microsoft.com/office/drawing/2014/main" id="{D9F04FE5-F5C2-95EE-E949-D6781546BE22}"/>
                  </a:ext>
                </a:extLst>
              </p:cNvPr>
              <p:cNvSpPr/>
              <p:nvPr/>
            </p:nvSpPr>
            <p:spPr>
              <a:xfrm>
                <a:off x="1112155" y="1111489"/>
                <a:ext cx="1803850" cy="44369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F2D5F6"/>
                  </a:gs>
                  <a:gs pos="83000">
                    <a:srgbClr val="F2D5F6"/>
                  </a:gs>
                  <a:gs pos="100000">
                    <a:srgbClr val="F9E6F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6BE15759-19B6-1D7F-0AA5-021A3F85D0C0}"/>
                  </a:ext>
                </a:extLst>
              </p:cNvPr>
              <p:cNvSpPr txBox="1"/>
              <p:nvPr/>
            </p:nvSpPr>
            <p:spPr>
              <a:xfrm>
                <a:off x="1061394" y="1133282"/>
                <a:ext cx="1934926" cy="4061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  <a:sym typeface="+mn-lt"/>
                  </a:rPr>
                  <a:t>总支出情况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</p:grp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756559DA-581E-2937-9A1E-112DE1AEFCC5}"/>
                </a:ext>
              </a:extLst>
            </p:cNvPr>
            <p:cNvSpPr txBox="1"/>
            <p:nvPr/>
          </p:nvSpPr>
          <p:spPr>
            <a:xfrm>
              <a:off x="8721141" y="2377790"/>
              <a:ext cx="1612810" cy="3349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$ 322519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B28ACF47-40A4-2D2E-4BC4-A9012886574A}"/>
                </a:ext>
              </a:extLst>
            </p:cNvPr>
            <p:cNvSpPr txBox="1"/>
            <p:nvPr/>
          </p:nvSpPr>
          <p:spPr>
            <a:xfrm>
              <a:off x="10285526" y="2377790"/>
              <a:ext cx="2124448" cy="3349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环比   </a:t>
              </a:r>
              <a:r>
                <a:rPr lang="en-US" altLang="zh-CN" sz="14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3.5%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54" name="箭头: 右 153">
              <a:extLst>
                <a:ext uri="{FF2B5EF4-FFF2-40B4-BE49-F238E27FC236}">
                  <a16:creationId xmlns:a16="http://schemas.microsoft.com/office/drawing/2014/main" id="{2474FB88-D844-BAAC-F927-5BA7E4AC520A}"/>
                </a:ext>
              </a:extLst>
            </p:cNvPr>
            <p:cNvSpPr/>
            <p:nvPr/>
          </p:nvSpPr>
          <p:spPr>
            <a:xfrm rot="5400000" flipV="1">
              <a:off x="10899634" y="2442032"/>
              <a:ext cx="216000" cy="153889"/>
            </a:xfrm>
            <a:prstGeom prst="rightArrow">
              <a:avLst/>
            </a:pr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F1C4387B-D527-05F3-F385-7B7724914858}"/>
                </a:ext>
              </a:extLst>
            </p:cNvPr>
            <p:cNvCxnSpPr>
              <a:cxnSpLocks/>
            </p:cNvCxnSpPr>
            <p:nvPr/>
          </p:nvCxnSpPr>
          <p:spPr>
            <a:xfrm>
              <a:off x="10237140" y="2428786"/>
              <a:ext cx="0" cy="2108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9090367C-8274-67A3-3DA8-5F2474B31CB2}"/>
              </a:ext>
            </a:extLst>
          </p:cNvPr>
          <p:cNvGrpSpPr/>
          <p:nvPr/>
        </p:nvGrpSpPr>
        <p:grpSpPr>
          <a:xfrm>
            <a:off x="567305" y="1074790"/>
            <a:ext cx="3255395" cy="330636"/>
            <a:chOff x="567305" y="1074790"/>
            <a:chExt cx="3255395" cy="330636"/>
          </a:xfrm>
        </p:grpSpPr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6EB43217-05ED-457C-19A1-3C81CFFF1A0A}"/>
                </a:ext>
              </a:extLst>
            </p:cNvPr>
            <p:cNvSpPr/>
            <p:nvPr/>
          </p:nvSpPr>
          <p:spPr>
            <a:xfrm>
              <a:off x="1486506" y="1074790"/>
              <a:ext cx="2336194" cy="3264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254AF3ED-BFB9-F3C0-3D48-7E92878C68DE}"/>
                </a:ext>
              </a:extLst>
            </p:cNvPr>
            <p:cNvSpPr/>
            <p:nvPr/>
          </p:nvSpPr>
          <p:spPr>
            <a:xfrm>
              <a:off x="567305" y="1074791"/>
              <a:ext cx="1760865" cy="326423"/>
            </a:xfrm>
            <a:prstGeom prst="roundRect">
              <a:avLst>
                <a:gd name="adj" fmla="val 50000"/>
              </a:avLst>
            </a:prstGeom>
            <a:solidFill>
              <a:srgbClr val="896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退货量</a:t>
              </a: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C78913DA-C9DB-0702-C66F-C9671153E997}"/>
                </a:ext>
              </a:extLst>
            </p:cNvPr>
            <p:cNvSpPr txBox="1"/>
            <p:nvPr/>
          </p:nvSpPr>
          <p:spPr>
            <a:xfrm>
              <a:off x="2680992" y="1097649"/>
              <a:ext cx="8416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964F2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245</a:t>
              </a:r>
              <a:r>
                <a:rPr lang="zh-CN" altLang="en-US" sz="1400" dirty="0">
                  <a:solidFill>
                    <a:srgbClr val="8964F2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</a:t>
              </a: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24951917-EFDF-DEA2-7E29-88E739B9E96A}"/>
              </a:ext>
            </a:extLst>
          </p:cNvPr>
          <p:cNvGrpSpPr/>
          <p:nvPr/>
        </p:nvGrpSpPr>
        <p:grpSpPr>
          <a:xfrm>
            <a:off x="4468302" y="1074790"/>
            <a:ext cx="3255395" cy="330636"/>
            <a:chOff x="567305" y="1074790"/>
            <a:chExt cx="3255395" cy="330636"/>
          </a:xfrm>
        </p:grpSpPr>
        <p:sp>
          <p:nvSpPr>
            <p:cNvPr id="167" name="矩形: 圆角 166">
              <a:extLst>
                <a:ext uri="{FF2B5EF4-FFF2-40B4-BE49-F238E27FC236}">
                  <a16:creationId xmlns:a16="http://schemas.microsoft.com/office/drawing/2014/main" id="{5E7BED5B-5B74-52BF-ACB8-5738F34254DB}"/>
                </a:ext>
              </a:extLst>
            </p:cNvPr>
            <p:cNvSpPr/>
            <p:nvPr/>
          </p:nvSpPr>
          <p:spPr>
            <a:xfrm>
              <a:off x="1486506" y="1074790"/>
              <a:ext cx="2336194" cy="3264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68" name="矩形: 圆角 167">
              <a:extLst>
                <a:ext uri="{FF2B5EF4-FFF2-40B4-BE49-F238E27FC236}">
                  <a16:creationId xmlns:a16="http://schemas.microsoft.com/office/drawing/2014/main" id="{1420AA99-4D30-9B40-0932-C0AA525DE261}"/>
                </a:ext>
              </a:extLst>
            </p:cNvPr>
            <p:cNvSpPr/>
            <p:nvPr/>
          </p:nvSpPr>
          <p:spPr>
            <a:xfrm>
              <a:off x="567305" y="1074791"/>
              <a:ext cx="1760865" cy="326423"/>
            </a:xfrm>
            <a:prstGeom prst="roundRect">
              <a:avLst>
                <a:gd name="adj" fmla="val 50000"/>
              </a:avLst>
            </a:prstGeom>
            <a:solidFill>
              <a:srgbClr val="896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退款金额</a:t>
              </a: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559D3C8B-22FA-AB51-FA99-F2F56CB5C654}"/>
                </a:ext>
              </a:extLst>
            </p:cNvPr>
            <p:cNvSpPr txBox="1"/>
            <p:nvPr/>
          </p:nvSpPr>
          <p:spPr>
            <a:xfrm>
              <a:off x="2606644" y="1097649"/>
              <a:ext cx="10829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964F2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$ 36547</a:t>
              </a:r>
              <a:endParaRPr lang="zh-CN" altLang="en-US" sz="1400" dirty="0">
                <a:solidFill>
                  <a:srgbClr val="8964F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A16212DD-1455-0FB6-C6DC-F0757014257A}"/>
              </a:ext>
            </a:extLst>
          </p:cNvPr>
          <p:cNvGrpSpPr/>
          <p:nvPr/>
        </p:nvGrpSpPr>
        <p:grpSpPr>
          <a:xfrm>
            <a:off x="8369300" y="1074790"/>
            <a:ext cx="3255395" cy="330636"/>
            <a:chOff x="567305" y="1074790"/>
            <a:chExt cx="3255395" cy="330636"/>
          </a:xfrm>
        </p:grpSpPr>
        <p:sp>
          <p:nvSpPr>
            <p:cNvPr id="171" name="矩形: 圆角 170">
              <a:extLst>
                <a:ext uri="{FF2B5EF4-FFF2-40B4-BE49-F238E27FC236}">
                  <a16:creationId xmlns:a16="http://schemas.microsoft.com/office/drawing/2014/main" id="{BC44BBAB-5952-6D99-8205-06D1E948ACF2}"/>
                </a:ext>
              </a:extLst>
            </p:cNvPr>
            <p:cNvSpPr/>
            <p:nvPr/>
          </p:nvSpPr>
          <p:spPr>
            <a:xfrm>
              <a:off x="1486506" y="1074790"/>
              <a:ext cx="2336194" cy="3264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72" name="矩形: 圆角 171">
              <a:extLst>
                <a:ext uri="{FF2B5EF4-FFF2-40B4-BE49-F238E27FC236}">
                  <a16:creationId xmlns:a16="http://schemas.microsoft.com/office/drawing/2014/main" id="{8FBCADE8-2399-E649-396B-57BEB916AF91}"/>
                </a:ext>
              </a:extLst>
            </p:cNvPr>
            <p:cNvSpPr/>
            <p:nvPr/>
          </p:nvSpPr>
          <p:spPr>
            <a:xfrm>
              <a:off x="567305" y="1074791"/>
              <a:ext cx="1760865" cy="326423"/>
            </a:xfrm>
            <a:prstGeom prst="roundRect">
              <a:avLst>
                <a:gd name="adj" fmla="val 50000"/>
              </a:avLst>
            </a:prstGeom>
            <a:solidFill>
              <a:srgbClr val="896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FBA</a:t>
              </a:r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订单缺陷率</a:t>
              </a:r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4AF5DF75-2AEB-978E-2F74-C749247263F4}"/>
                </a:ext>
              </a:extLst>
            </p:cNvPr>
            <p:cNvSpPr txBox="1"/>
            <p:nvPr/>
          </p:nvSpPr>
          <p:spPr>
            <a:xfrm>
              <a:off x="2606644" y="1097649"/>
              <a:ext cx="10829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964F2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0.21%</a:t>
              </a:r>
              <a:endParaRPr lang="zh-CN" altLang="en-US" sz="1400" dirty="0">
                <a:solidFill>
                  <a:srgbClr val="8964F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07423416-25CA-7BD5-31E0-8693E79A5848}"/>
              </a:ext>
            </a:extLst>
          </p:cNvPr>
          <p:cNvGrpSpPr/>
          <p:nvPr/>
        </p:nvGrpSpPr>
        <p:grpSpPr>
          <a:xfrm>
            <a:off x="567305" y="1506553"/>
            <a:ext cx="3255395" cy="330636"/>
            <a:chOff x="567305" y="1074790"/>
            <a:chExt cx="3255395" cy="330636"/>
          </a:xfrm>
        </p:grpSpPr>
        <p:sp>
          <p:nvSpPr>
            <p:cNvPr id="175" name="矩形: 圆角 174">
              <a:extLst>
                <a:ext uri="{FF2B5EF4-FFF2-40B4-BE49-F238E27FC236}">
                  <a16:creationId xmlns:a16="http://schemas.microsoft.com/office/drawing/2014/main" id="{9A0980BE-C18C-41F3-8F85-A63AB64FCD10}"/>
                </a:ext>
              </a:extLst>
            </p:cNvPr>
            <p:cNvSpPr/>
            <p:nvPr/>
          </p:nvSpPr>
          <p:spPr>
            <a:xfrm>
              <a:off x="1486506" y="1074790"/>
              <a:ext cx="2336194" cy="3264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76" name="矩形: 圆角 175">
              <a:extLst>
                <a:ext uri="{FF2B5EF4-FFF2-40B4-BE49-F238E27FC236}">
                  <a16:creationId xmlns:a16="http://schemas.microsoft.com/office/drawing/2014/main" id="{9F317BC3-EDCB-A40A-FE4A-0CAA7CDFD736}"/>
                </a:ext>
              </a:extLst>
            </p:cNvPr>
            <p:cNvSpPr/>
            <p:nvPr/>
          </p:nvSpPr>
          <p:spPr>
            <a:xfrm>
              <a:off x="567305" y="1074791"/>
              <a:ext cx="1760865" cy="326423"/>
            </a:xfrm>
            <a:prstGeom prst="roundRect">
              <a:avLst>
                <a:gd name="adj" fmla="val 50000"/>
              </a:avLst>
            </a:prstGeom>
            <a:solidFill>
              <a:srgbClr val="896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迟发率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7D774331-7468-CAEE-5CE4-4776027A2257}"/>
                </a:ext>
              </a:extLst>
            </p:cNvPr>
            <p:cNvSpPr txBox="1"/>
            <p:nvPr/>
          </p:nvSpPr>
          <p:spPr>
            <a:xfrm>
              <a:off x="2680992" y="1097649"/>
              <a:ext cx="8416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964F2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1.35%</a:t>
              </a:r>
              <a:endParaRPr lang="zh-CN" altLang="en-US" sz="1400" dirty="0">
                <a:solidFill>
                  <a:srgbClr val="8964F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D6700E8F-846E-CA17-5B0D-4B0C49DD31D0}"/>
              </a:ext>
            </a:extLst>
          </p:cNvPr>
          <p:cNvGrpSpPr/>
          <p:nvPr/>
        </p:nvGrpSpPr>
        <p:grpSpPr>
          <a:xfrm>
            <a:off x="4468302" y="1506553"/>
            <a:ext cx="3255395" cy="330636"/>
            <a:chOff x="567305" y="1074790"/>
            <a:chExt cx="3255395" cy="330636"/>
          </a:xfrm>
        </p:grpSpPr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B5A97062-F7C2-6673-5BB3-61E186B3401E}"/>
                </a:ext>
              </a:extLst>
            </p:cNvPr>
            <p:cNvSpPr/>
            <p:nvPr/>
          </p:nvSpPr>
          <p:spPr>
            <a:xfrm>
              <a:off x="1486506" y="1074790"/>
              <a:ext cx="2336194" cy="3264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A03FB256-B317-0557-51A8-907F126D587E}"/>
                </a:ext>
              </a:extLst>
            </p:cNvPr>
            <p:cNvSpPr/>
            <p:nvPr/>
          </p:nvSpPr>
          <p:spPr>
            <a:xfrm>
              <a:off x="567305" y="1074791"/>
              <a:ext cx="1760865" cy="326423"/>
            </a:xfrm>
            <a:prstGeom prst="roundRect">
              <a:avLst>
                <a:gd name="adj" fmla="val 50000"/>
              </a:avLst>
            </a:prstGeom>
            <a:solidFill>
              <a:srgbClr val="896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发票缺陷率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2FB3EC2A-00BF-958C-3D65-562BA19FA94A}"/>
                </a:ext>
              </a:extLst>
            </p:cNvPr>
            <p:cNvSpPr txBox="1"/>
            <p:nvPr/>
          </p:nvSpPr>
          <p:spPr>
            <a:xfrm>
              <a:off x="2606644" y="1097649"/>
              <a:ext cx="10829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964F2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1.55%</a:t>
              </a:r>
              <a:endParaRPr lang="zh-CN" altLang="en-US" sz="1400" dirty="0">
                <a:solidFill>
                  <a:srgbClr val="8964F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62916843-1583-5F16-4666-B785B52CB4EF}"/>
              </a:ext>
            </a:extLst>
          </p:cNvPr>
          <p:cNvGrpSpPr/>
          <p:nvPr/>
        </p:nvGrpSpPr>
        <p:grpSpPr>
          <a:xfrm>
            <a:off x="8369300" y="1506553"/>
            <a:ext cx="3255395" cy="330636"/>
            <a:chOff x="567305" y="1074790"/>
            <a:chExt cx="3255395" cy="330636"/>
          </a:xfrm>
        </p:grpSpPr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15E0DB76-01F3-E466-5FF4-A080828964D8}"/>
                </a:ext>
              </a:extLst>
            </p:cNvPr>
            <p:cNvSpPr/>
            <p:nvPr/>
          </p:nvSpPr>
          <p:spPr>
            <a:xfrm>
              <a:off x="1486506" y="1074790"/>
              <a:ext cx="2336194" cy="3264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id="{5D202049-34C7-B83C-2D55-7E6DE6825E4E}"/>
                </a:ext>
              </a:extLst>
            </p:cNvPr>
            <p:cNvSpPr/>
            <p:nvPr/>
          </p:nvSpPr>
          <p:spPr>
            <a:xfrm>
              <a:off x="567305" y="1074791"/>
              <a:ext cx="1760865" cy="326423"/>
            </a:xfrm>
            <a:prstGeom prst="roundRect">
              <a:avLst>
                <a:gd name="adj" fmla="val 50000"/>
              </a:avLst>
            </a:prstGeom>
            <a:solidFill>
              <a:srgbClr val="896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毛利润</a:t>
              </a: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3282CCC1-26F0-EA43-F100-F6C8BC6C50F7}"/>
                </a:ext>
              </a:extLst>
            </p:cNvPr>
            <p:cNvSpPr txBox="1"/>
            <p:nvPr/>
          </p:nvSpPr>
          <p:spPr>
            <a:xfrm>
              <a:off x="2342602" y="1097649"/>
              <a:ext cx="13470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964F2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$ 620753.35</a:t>
              </a:r>
              <a:endParaRPr lang="zh-CN" altLang="en-US" sz="1400" dirty="0">
                <a:solidFill>
                  <a:srgbClr val="8964F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F73E1C79-260A-34FB-E002-AE33C05C001C}"/>
              </a:ext>
            </a:extLst>
          </p:cNvPr>
          <p:cNvGrpSpPr/>
          <p:nvPr/>
        </p:nvGrpSpPr>
        <p:grpSpPr>
          <a:xfrm>
            <a:off x="10289000" y="362806"/>
            <a:ext cx="1598201" cy="341609"/>
            <a:chOff x="10014673" y="430084"/>
            <a:chExt cx="1598201" cy="341609"/>
          </a:xfrm>
        </p:grpSpPr>
        <p:sp>
          <p:nvSpPr>
            <p:cNvPr id="187" name="Rectangle 3">
              <a:extLst>
                <a:ext uri="{FF2B5EF4-FFF2-40B4-BE49-F238E27FC236}">
                  <a16:creationId xmlns:a16="http://schemas.microsoft.com/office/drawing/2014/main" id="{C407F23C-0795-60B4-E622-E03C794B183E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0542097" y="432087"/>
              <a:ext cx="1070777" cy="197596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08814" tIns="54407" rIns="108814" bIns="5440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904" dirty="0">
                <a:solidFill>
                  <a:schemeClr val="bg1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88" name="Rectangle 3">
              <a:extLst>
                <a:ext uri="{FF2B5EF4-FFF2-40B4-BE49-F238E27FC236}">
                  <a16:creationId xmlns:a16="http://schemas.microsoft.com/office/drawing/2014/main" id="{22FF31BF-F9A1-EEC5-6B71-546B9791B3F1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0542097" y="668748"/>
              <a:ext cx="1070777" cy="102945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08814" tIns="54407" rIns="108814" bIns="5440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428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FE169F1D-0B4F-23C5-001D-E32CD0C1D6AF}"/>
                </a:ext>
              </a:extLst>
            </p:cNvPr>
            <p:cNvSpPr/>
            <p:nvPr/>
          </p:nvSpPr>
          <p:spPr>
            <a:xfrm flipH="1">
              <a:off x="10014673" y="430084"/>
              <a:ext cx="439903" cy="336609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814" tIns="54407" rIns="108814" bIns="54407" rtlCol="0" anchor="ctr">
              <a:noAutofit/>
            </a:bodyPr>
            <a:lstStyle/>
            <a:p>
              <a:pPr algn="ctr"/>
              <a:endParaRPr lang="en-US" sz="2142"/>
            </a:p>
          </p:txBody>
        </p:sp>
      </p:grpSp>
    </p:spTree>
    <p:extLst>
      <p:ext uri="{BB962C8B-B14F-4D97-AF65-F5344CB8AC3E}">
        <p14:creationId xmlns:p14="http://schemas.microsoft.com/office/powerpoint/2010/main" val="1919063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背景图案&#10;&#10;描述已自动生成">
            <a:extLst>
              <a:ext uri="{FF2B5EF4-FFF2-40B4-BE49-F238E27FC236}">
                <a16:creationId xmlns:a16="http://schemas.microsoft.com/office/drawing/2014/main" id="{9160F883-2A2C-D91E-06E1-F1622DB251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5649" y="-2667000"/>
            <a:ext cx="6858000" cy="12192000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3E288E0-2FD8-208A-D968-8B07E203BCB7}"/>
              </a:ext>
            </a:extLst>
          </p:cNvPr>
          <p:cNvSpPr/>
          <p:nvPr/>
        </p:nvSpPr>
        <p:spPr>
          <a:xfrm>
            <a:off x="1943100" y="1233171"/>
            <a:ext cx="9805400" cy="1015441"/>
          </a:xfrm>
          <a:prstGeom prst="roundRect">
            <a:avLst>
              <a:gd name="adj" fmla="val 149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A95ECE4-267F-4CD2-C18D-4C3FD26F73C3}"/>
              </a:ext>
            </a:extLst>
          </p:cNvPr>
          <p:cNvSpPr/>
          <p:nvPr/>
        </p:nvSpPr>
        <p:spPr>
          <a:xfrm>
            <a:off x="376799" y="1752599"/>
            <a:ext cx="1844701" cy="3505201"/>
          </a:xfrm>
          <a:prstGeom prst="roundRect">
            <a:avLst>
              <a:gd name="adj" fmla="val 149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4ECE8651-CE94-B984-4746-2C663F75EE9B}"/>
              </a:ext>
            </a:extLst>
          </p:cNvPr>
          <p:cNvSpPr/>
          <p:nvPr/>
        </p:nvSpPr>
        <p:spPr>
          <a:xfrm>
            <a:off x="1943100" y="1752600"/>
            <a:ext cx="2387600" cy="4602601"/>
          </a:xfrm>
          <a:prstGeom prst="roundRect">
            <a:avLst>
              <a:gd name="adj" fmla="val 5839"/>
            </a:avLst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83333" t="-39083" r="-332796" b="-13851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17C0367-2D28-DEC0-FA49-B8DDBE135130}"/>
              </a:ext>
            </a:extLst>
          </p:cNvPr>
          <p:cNvSpPr/>
          <p:nvPr/>
        </p:nvSpPr>
        <p:spPr>
          <a:xfrm>
            <a:off x="4330700" y="1752600"/>
            <a:ext cx="2489200" cy="4602601"/>
          </a:xfrm>
          <a:prstGeom prst="roundRect">
            <a:avLst>
              <a:gd name="adj" fmla="val 4500"/>
            </a:avLst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73980" t="-39083" r="-215816" b="-13851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CFAA396-74ED-F70E-019A-9C7676F27A1C}"/>
              </a:ext>
            </a:extLst>
          </p:cNvPr>
          <p:cNvSpPr/>
          <p:nvPr/>
        </p:nvSpPr>
        <p:spPr>
          <a:xfrm>
            <a:off x="9512300" y="1752600"/>
            <a:ext cx="2236200" cy="4602601"/>
          </a:xfrm>
          <a:prstGeom prst="roundRect">
            <a:avLst>
              <a:gd name="adj" fmla="val 4491"/>
            </a:avLst>
          </a:prstGeom>
          <a:blipFill dpi="0"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425378" t="-39083" r="-19832" b="-13851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4369FB8-95D1-7B73-1154-A3A216F9AD60}"/>
              </a:ext>
            </a:extLst>
          </p:cNvPr>
          <p:cNvSpPr/>
          <p:nvPr/>
        </p:nvSpPr>
        <p:spPr>
          <a:xfrm>
            <a:off x="304799" y="293914"/>
            <a:ext cx="72000" cy="544286"/>
          </a:xfrm>
          <a:prstGeom prst="roundRect">
            <a:avLst>
              <a:gd name="adj" fmla="val 50000"/>
            </a:avLst>
          </a:prstGeom>
          <a:solidFill>
            <a:srgbClr val="FBE9E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52D1D80-B691-585E-456F-9444DDD27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799" y="144412"/>
            <a:ext cx="2219415" cy="93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6600" b="1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4000" b="0" dirty="0">
                <a:solidFill>
                  <a:schemeClr val="bg1"/>
                </a:solidFill>
                <a:effectLst>
                  <a:outerShdw blurRad="101600" dist="50800" dir="5400000" algn="ctr" rotWithShape="0">
                    <a:schemeClr val="tx1">
                      <a:alpha val="30000"/>
                    </a:scheme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突围路径</a:t>
            </a:r>
            <a:endParaRPr lang="en-US" altLang="zh-CN" sz="4000" b="0" dirty="0">
              <a:solidFill>
                <a:schemeClr val="bg1"/>
              </a:solidFill>
              <a:effectLst>
                <a:outerShdw blurRad="101600" dist="50800" dir="5400000" algn="ctr" rotWithShape="0">
                  <a:schemeClr val="tx1">
                    <a:alpha val="30000"/>
                  </a:schemeClr>
                </a:outerShdw>
              </a:effectLst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AD16DD6-8140-4BB6-24E0-D397A999DC89}"/>
              </a:ext>
            </a:extLst>
          </p:cNvPr>
          <p:cNvSpPr/>
          <p:nvPr/>
        </p:nvSpPr>
        <p:spPr>
          <a:xfrm>
            <a:off x="6680200" y="965201"/>
            <a:ext cx="2959100" cy="5499099"/>
          </a:xfrm>
          <a:prstGeom prst="roundRect">
            <a:avLst>
              <a:gd name="adj" fmla="val 4056"/>
            </a:avLst>
          </a:prstGeom>
          <a:gradFill>
            <a:gsLst>
              <a:gs pos="0">
                <a:srgbClr val="FDF0EC"/>
              </a:gs>
              <a:gs pos="66456">
                <a:schemeClr val="bg1"/>
              </a:gs>
              <a:gs pos="44000">
                <a:schemeClr val="bg1"/>
              </a:gs>
              <a:gs pos="100000">
                <a:srgbClr val="FDF0EC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856BF62-7639-94CA-CD94-A28A36F725E5}"/>
              </a:ext>
            </a:extLst>
          </p:cNvPr>
          <p:cNvCxnSpPr>
            <a:cxnSpLocks/>
          </p:cNvCxnSpPr>
          <p:nvPr/>
        </p:nvCxnSpPr>
        <p:spPr>
          <a:xfrm>
            <a:off x="4310464" y="1163692"/>
            <a:ext cx="0" cy="411108"/>
          </a:xfrm>
          <a:prstGeom prst="line">
            <a:avLst/>
          </a:prstGeom>
          <a:ln>
            <a:solidFill>
              <a:srgbClr val="8964F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D7A5920-E0B2-7F86-9BAC-5F769DF89966}"/>
              </a:ext>
            </a:extLst>
          </p:cNvPr>
          <p:cNvCxnSpPr>
            <a:cxnSpLocks/>
          </p:cNvCxnSpPr>
          <p:nvPr/>
        </p:nvCxnSpPr>
        <p:spPr>
          <a:xfrm flipH="1">
            <a:off x="856064" y="2806700"/>
            <a:ext cx="706036" cy="0"/>
          </a:xfrm>
          <a:prstGeom prst="line">
            <a:avLst/>
          </a:prstGeom>
          <a:ln>
            <a:solidFill>
              <a:srgbClr val="8964F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78C3BD8C-14F2-BB4F-4235-CEC4BD995C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632075"/>
              </p:ext>
            </p:extLst>
          </p:nvPr>
        </p:nvGraphicFramePr>
        <p:xfrm>
          <a:off x="468073" y="883194"/>
          <a:ext cx="11232802" cy="54109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5943">
                  <a:extLst>
                    <a:ext uri="{9D8B030D-6E8A-4147-A177-3AD203B41FA5}">
                      <a16:colId xmlns:a16="http://schemas.microsoft.com/office/drawing/2014/main" val="3359707655"/>
                    </a:ext>
                  </a:extLst>
                </a:gridCol>
                <a:gridCol w="2339059">
                  <a:extLst>
                    <a:ext uri="{9D8B030D-6E8A-4147-A177-3AD203B41FA5}">
                      <a16:colId xmlns:a16="http://schemas.microsoft.com/office/drawing/2014/main" val="662420756"/>
                    </a:ext>
                  </a:extLst>
                </a:gridCol>
                <a:gridCol w="2484941">
                  <a:extLst>
                    <a:ext uri="{9D8B030D-6E8A-4147-A177-3AD203B41FA5}">
                      <a16:colId xmlns:a16="http://schemas.microsoft.com/office/drawing/2014/main" val="2814716926"/>
                    </a:ext>
                  </a:extLst>
                </a:gridCol>
                <a:gridCol w="2772859">
                  <a:extLst>
                    <a:ext uri="{9D8B030D-6E8A-4147-A177-3AD203B41FA5}">
                      <a16:colId xmlns:a16="http://schemas.microsoft.com/office/drawing/2014/main" val="1617896738"/>
                    </a:ext>
                  </a:extLst>
                </a:gridCol>
                <a:gridCol w="2160000">
                  <a:extLst>
                    <a:ext uri="{9D8B030D-6E8A-4147-A177-3AD203B41FA5}">
                      <a16:colId xmlns:a16="http://schemas.microsoft.com/office/drawing/2014/main" val="2933982162"/>
                    </a:ext>
                  </a:extLst>
                </a:gridCol>
              </a:tblGrid>
              <a:tr h="777982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rgbClr val="8964F2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成本路径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rgbClr val="8964F2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格调路径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rgbClr val="8964F2"/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潮流路径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rgbClr val="8964F2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性能路径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4194028245"/>
                  </a:ext>
                </a:extLst>
              </a:tr>
              <a:tr h="1103369">
                <a:tc>
                  <a:txBody>
                    <a:bodyPr/>
                    <a:lstStyle/>
                    <a:p>
                      <a:pPr algn="ctr"/>
                      <a:endPara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代表品牌</a:t>
                      </a:r>
                      <a:endParaRPr 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823486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设计风格</a:t>
                      </a:r>
                      <a:endParaRPr 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主流设计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设计突围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设计差异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主流设计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42365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价位区间</a:t>
                      </a:r>
                      <a:endParaRPr 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成本驱动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消费区间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消费区间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价格匹配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299576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价值组合</a:t>
                      </a:r>
                      <a:endParaRPr 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以理性价值为主</a:t>
                      </a:r>
                      <a:endParaRPr lang="en-US" altLang="zh-CN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价值匹配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以感性价值为主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以理性价值为主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337451"/>
                  </a:ext>
                </a:extLst>
              </a:tr>
              <a:tr h="7216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与平台匹配度</a:t>
                      </a:r>
                      <a:endParaRPr lang="en-US" altLang="zh-CN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不适合公司平台的定位标准，调性不符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平台用户多为资深数码用户，仅靠设计难以触达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与平台用户需求高度重合，适合作为主要突围方向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  没有极致功能、创新体验，这条路走不通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472935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首先保障产品的性价比。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在平价的基础上做好性能和外观。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成本导向是第一要素，苛求性能和设计是不允许的。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首要保障的是产品设计。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 耳机本身是具备佩戴装饰属性的产品，外观颜值就是差异价值。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设计风范是最高追求。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设计和感性价值并重，既要是颜值派，也要是实力派。</a:t>
                      </a:r>
                      <a:endParaRPr lang="en-US" altLang="zh-CN" sz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Beats</a:t>
                      </a:r>
                      <a:r>
                        <a:rPr lang="zh-CN" altLang="en-US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虽然早期被诟病音质，但被苹果收购后，整体体验还是过硬的。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  </a:t>
                      </a:r>
                      <a:r>
                        <a:rPr lang="zh-CN" altLang="en-US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必须以理性价值为突破点。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5655522"/>
                  </a:ext>
                </a:extLst>
              </a:tr>
            </a:tbl>
          </a:graphicData>
        </a:graphic>
      </p:graphicFrame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58BC8FF-5F28-95A2-A1FD-47A4B8E99F3B}"/>
              </a:ext>
            </a:extLst>
          </p:cNvPr>
          <p:cNvCxnSpPr>
            <a:cxnSpLocks/>
          </p:cNvCxnSpPr>
          <p:nvPr/>
        </p:nvCxnSpPr>
        <p:spPr>
          <a:xfrm flipH="1">
            <a:off x="856064" y="3352800"/>
            <a:ext cx="706036" cy="0"/>
          </a:xfrm>
          <a:prstGeom prst="line">
            <a:avLst/>
          </a:prstGeom>
          <a:ln>
            <a:solidFill>
              <a:srgbClr val="8964F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CE3E08C-4C39-9A47-3C50-A5BE66707EB7}"/>
              </a:ext>
            </a:extLst>
          </p:cNvPr>
          <p:cNvCxnSpPr>
            <a:cxnSpLocks/>
          </p:cNvCxnSpPr>
          <p:nvPr/>
        </p:nvCxnSpPr>
        <p:spPr>
          <a:xfrm flipH="1">
            <a:off x="856064" y="3898900"/>
            <a:ext cx="706036" cy="0"/>
          </a:xfrm>
          <a:prstGeom prst="line">
            <a:avLst/>
          </a:prstGeom>
          <a:ln>
            <a:solidFill>
              <a:srgbClr val="8964F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CDBC7F0-FC01-15A6-59AC-B3B9F45D2328}"/>
              </a:ext>
            </a:extLst>
          </p:cNvPr>
          <p:cNvCxnSpPr>
            <a:cxnSpLocks/>
          </p:cNvCxnSpPr>
          <p:nvPr/>
        </p:nvCxnSpPr>
        <p:spPr>
          <a:xfrm flipH="1">
            <a:off x="856064" y="4521200"/>
            <a:ext cx="706036" cy="0"/>
          </a:xfrm>
          <a:prstGeom prst="line">
            <a:avLst/>
          </a:prstGeom>
          <a:ln>
            <a:solidFill>
              <a:srgbClr val="8964F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A79850B-9B9C-EF55-9891-0FFCC65E0970}"/>
              </a:ext>
            </a:extLst>
          </p:cNvPr>
          <p:cNvCxnSpPr>
            <a:cxnSpLocks/>
          </p:cNvCxnSpPr>
          <p:nvPr/>
        </p:nvCxnSpPr>
        <p:spPr>
          <a:xfrm flipH="1">
            <a:off x="1943100" y="5257800"/>
            <a:ext cx="9805400" cy="0"/>
          </a:xfrm>
          <a:prstGeom prst="line">
            <a:avLst/>
          </a:prstGeom>
          <a:ln>
            <a:gradFill>
              <a:gsLst>
                <a:gs pos="41000">
                  <a:schemeClr val="bg1"/>
                </a:gs>
                <a:gs pos="86000">
                  <a:srgbClr val="8964F2"/>
                </a:gs>
              </a:gsLst>
              <a:lin ang="108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A263ACF-939D-6856-0179-B3394CB0ED03}"/>
              </a:ext>
            </a:extLst>
          </p:cNvPr>
          <p:cNvCxnSpPr>
            <a:cxnSpLocks/>
          </p:cNvCxnSpPr>
          <p:nvPr/>
        </p:nvCxnSpPr>
        <p:spPr>
          <a:xfrm flipH="1">
            <a:off x="2596214" y="3352800"/>
            <a:ext cx="102328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B83C5863-7906-2CBE-0779-7CEAE4E58619}"/>
              </a:ext>
            </a:extLst>
          </p:cNvPr>
          <p:cNvCxnSpPr>
            <a:cxnSpLocks/>
          </p:cNvCxnSpPr>
          <p:nvPr/>
        </p:nvCxnSpPr>
        <p:spPr>
          <a:xfrm flipH="1">
            <a:off x="2596214" y="3898900"/>
            <a:ext cx="102328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6FA0152E-E972-E623-C0C6-91CCD4440A28}"/>
              </a:ext>
            </a:extLst>
          </p:cNvPr>
          <p:cNvCxnSpPr>
            <a:cxnSpLocks/>
          </p:cNvCxnSpPr>
          <p:nvPr/>
        </p:nvCxnSpPr>
        <p:spPr>
          <a:xfrm flipH="1">
            <a:off x="2596214" y="4495800"/>
            <a:ext cx="102328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57CCD32-E428-57D4-B7D2-02C864CC7BCF}"/>
              </a:ext>
            </a:extLst>
          </p:cNvPr>
          <p:cNvCxnSpPr>
            <a:cxnSpLocks/>
          </p:cNvCxnSpPr>
          <p:nvPr/>
        </p:nvCxnSpPr>
        <p:spPr>
          <a:xfrm flipH="1">
            <a:off x="4971114" y="3352800"/>
            <a:ext cx="102328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5835B9A7-D75F-FEEA-C5BA-19C342B931FE}"/>
              </a:ext>
            </a:extLst>
          </p:cNvPr>
          <p:cNvCxnSpPr>
            <a:cxnSpLocks/>
          </p:cNvCxnSpPr>
          <p:nvPr/>
        </p:nvCxnSpPr>
        <p:spPr>
          <a:xfrm flipH="1">
            <a:off x="4971114" y="3898900"/>
            <a:ext cx="102328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B1875D72-97BF-E6ED-7074-5F0CD51E42D1}"/>
              </a:ext>
            </a:extLst>
          </p:cNvPr>
          <p:cNvCxnSpPr>
            <a:cxnSpLocks/>
          </p:cNvCxnSpPr>
          <p:nvPr/>
        </p:nvCxnSpPr>
        <p:spPr>
          <a:xfrm flipH="1">
            <a:off x="4971114" y="4495800"/>
            <a:ext cx="102328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E83C9690-F908-1718-343E-9277B4FF942D}"/>
              </a:ext>
            </a:extLst>
          </p:cNvPr>
          <p:cNvCxnSpPr>
            <a:cxnSpLocks/>
          </p:cNvCxnSpPr>
          <p:nvPr/>
        </p:nvCxnSpPr>
        <p:spPr>
          <a:xfrm flipH="1">
            <a:off x="10063814" y="3352800"/>
            <a:ext cx="1023286" cy="0"/>
          </a:xfrm>
          <a:prstGeom prst="line">
            <a:avLst/>
          </a:prstGeom>
          <a:ln>
            <a:solidFill>
              <a:srgbClr val="BEA9F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19FAF2F-A397-325B-1E66-AB9B6D8763AD}"/>
              </a:ext>
            </a:extLst>
          </p:cNvPr>
          <p:cNvCxnSpPr>
            <a:cxnSpLocks/>
          </p:cNvCxnSpPr>
          <p:nvPr/>
        </p:nvCxnSpPr>
        <p:spPr>
          <a:xfrm flipH="1">
            <a:off x="10063814" y="3898900"/>
            <a:ext cx="1023286" cy="0"/>
          </a:xfrm>
          <a:prstGeom prst="line">
            <a:avLst/>
          </a:prstGeom>
          <a:ln>
            <a:solidFill>
              <a:srgbClr val="BEA9F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9D13E937-17A9-0FBC-A4F5-BD54702638D8}"/>
              </a:ext>
            </a:extLst>
          </p:cNvPr>
          <p:cNvCxnSpPr>
            <a:cxnSpLocks/>
          </p:cNvCxnSpPr>
          <p:nvPr/>
        </p:nvCxnSpPr>
        <p:spPr>
          <a:xfrm flipH="1">
            <a:off x="10063814" y="4495800"/>
            <a:ext cx="1023286" cy="0"/>
          </a:xfrm>
          <a:prstGeom prst="line">
            <a:avLst/>
          </a:prstGeom>
          <a:ln>
            <a:solidFill>
              <a:srgbClr val="BEA9F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C6694BB5-D829-90CD-09EB-4E2023C54F8B}"/>
              </a:ext>
            </a:extLst>
          </p:cNvPr>
          <p:cNvCxnSpPr>
            <a:cxnSpLocks/>
          </p:cNvCxnSpPr>
          <p:nvPr/>
        </p:nvCxnSpPr>
        <p:spPr>
          <a:xfrm flipH="1">
            <a:off x="7638114" y="3352800"/>
            <a:ext cx="1023286" cy="0"/>
          </a:xfrm>
          <a:prstGeom prst="line">
            <a:avLst/>
          </a:prstGeom>
          <a:ln>
            <a:solidFill>
              <a:srgbClr val="8964F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1DEF60C8-8E70-69BD-C9F4-234198571657}"/>
              </a:ext>
            </a:extLst>
          </p:cNvPr>
          <p:cNvCxnSpPr>
            <a:cxnSpLocks/>
          </p:cNvCxnSpPr>
          <p:nvPr/>
        </p:nvCxnSpPr>
        <p:spPr>
          <a:xfrm flipH="1">
            <a:off x="7638114" y="3898900"/>
            <a:ext cx="1023286" cy="0"/>
          </a:xfrm>
          <a:prstGeom prst="line">
            <a:avLst/>
          </a:prstGeom>
          <a:ln>
            <a:solidFill>
              <a:srgbClr val="8964F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8784885F-D4F7-43D4-C329-9D76E5B652F6}"/>
              </a:ext>
            </a:extLst>
          </p:cNvPr>
          <p:cNvCxnSpPr>
            <a:cxnSpLocks/>
          </p:cNvCxnSpPr>
          <p:nvPr/>
        </p:nvCxnSpPr>
        <p:spPr>
          <a:xfrm flipH="1">
            <a:off x="7638114" y="4495800"/>
            <a:ext cx="1023286" cy="0"/>
          </a:xfrm>
          <a:prstGeom prst="line">
            <a:avLst/>
          </a:prstGeom>
          <a:ln>
            <a:solidFill>
              <a:srgbClr val="8964F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 descr="徽标&#10;&#10;描述已自动生成">
            <a:extLst>
              <a:ext uri="{FF2B5EF4-FFF2-40B4-BE49-F238E27FC236}">
                <a16:creationId xmlns:a16="http://schemas.microsoft.com/office/drawing/2014/main" id="{257B04FB-AE92-9CFB-59D4-BE315F3B74F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282" y="1983827"/>
            <a:ext cx="741892" cy="719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8CC37EF-87EA-CF97-6964-516E17A2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871" b="95484" l="3226" r="96452">
                        <a14:foregroundMark x1="51290" y1="26774" x2="61290" y2="55161"/>
                        <a14:foregroundMark x1="61290" y1="55161" x2="53871" y2="74194"/>
                        <a14:foregroundMark x1="53871" y1="74194" x2="67742" y2="41290"/>
                        <a14:foregroundMark x1="67742" y1="41290" x2="72258" y2="38710"/>
                        <a14:foregroundMark x1="61613" y1="57742" x2="57742" y2="55484"/>
                        <a14:foregroundMark x1="62581" y1="42581" x2="56774" y2="64516"/>
                        <a14:foregroundMark x1="34194" y1="30323" x2="43871" y2="45484"/>
                        <a14:foregroundMark x1="43871" y1="45484" x2="58710" y2="52903"/>
                        <a14:foregroundMark x1="19032" y1="39355" x2="20968" y2="58387"/>
                        <a14:foregroundMark x1="20968" y1="58387" x2="42581" y2="82581"/>
                        <a14:foregroundMark x1="42581" y1="82581" x2="59355" y2="83871"/>
                        <a14:foregroundMark x1="59355" y1="83871" x2="59355" y2="82581"/>
                        <a14:foregroundMark x1="37097" y1="23226" x2="77097" y2="26452"/>
                        <a14:foregroundMark x1="77097" y1="26452" x2="92903" y2="52258"/>
                        <a14:foregroundMark x1="92903" y1="52258" x2="87419" y2="68387"/>
                        <a14:foregroundMark x1="87419" y1="68387" x2="74516" y2="84516"/>
                        <a14:foregroundMark x1="74516" y1="84516" x2="58065" y2="89355"/>
                        <a14:foregroundMark x1="58065" y1="89355" x2="29677" y2="82581"/>
                        <a14:foregroundMark x1="29677" y1="82581" x2="16774" y2="53548"/>
                        <a14:foregroundMark x1="16774" y1="53548" x2="17419" y2="33871"/>
                        <a14:foregroundMark x1="17419" y1="33871" x2="25806" y2="20000"/>
                        <a14:foregroundMark x1="29355" y1="18065" x2="60645" y2="17097"/>
                        <a14:foregroundMark x1="60645" y1="17097" x2="65806" y2="20323"/>
                        <a14:foregroundMark x1="37419" y1="35484" x2="35806" y2="51290"/>
                        <a14:foregroundMark x1="65484" y1="59032" x2="65484" y2="67742"/>
                        <a14:foregroundMark x1="37097" y1="65484" x2="36774" y2="69355"/>
                        <a14:foregroundMark x1="15484" y1="69032" x2="21290" y2="77097"/>
                        <a14:foregroundMark x1="10000" y1="53871" x2="13548" y2="67097"/>
                        <a14:foregroundMark x1="7419" y1="55161" x2="24516" y2="85806"/>
                        <a14:foregroundMark x1="32903" y1="91613" x2="45161" y2="95484"/>
                        <a14:foregroundMark x1="45161" y1="3871" x2="52581" y2="8710"/>
                        <a14:foregroundMark x1="60323" y1="36129" x2="57742" y2="42258"/>
                        <a14:foregroundMark x1="65161" y1="35806" x2="69032" y2="41935"/>
                        <a14:foregroundMark x1="70645" y1="51613" x2="78387" y2="61290"/>
                        <a14:foregroundMark x1="70645" y1="71935" x2="78065" y2="65484"/>
                        <a14:foregroundMark x1="66452" y1="75806" x2="52258" y2="60000"/>
                        <a14:foregroundMark x1="52258" y1="60000" x2="52581" y2="53871"/>
                        <a14:foregroundMark x1="48387" y1="36129" x2="36129" y2="50968"/>
                        <a14:foregroundMark x1="36129" y1="50968" x2="30000" y2="31935"/>
                        <a14:foregroundMark x1="30000" y1="31935" x2="31613" y2="22581"/>
                        <a14:foregroundMark x1="36129" y1="29677" x2="45806" y2="37097"/>
                        <a14:foregroundMark x1="27097" y1="41935" x2="25161" y2="61935"/>
                        <a14:foregroundMark x1="25161" y1="61935" x2="34516" y2="79677"/>
                        <a14:foregroundMark x1="34516" y1="79677" x2="36774" y2="79355"/>
                        <a14:foregroundMark x1="27742" y1="37419" x2="27742" y2="54194"/>
                        <a14:foregroundMark x1="26774" y1="41290" x2="28710" y2="60968"/>
                        <a14:foregroundMark x1="28710" y1="60968" x2="27742" y2="63871"/>
                        <a14:foregroundMark x1="31935" y1="56452" x2="34839" y2="59032"/>
                        <a14:foregroundMark x1="36129" y1="57742" x2="40968" y2="50323"/>
                        <a14:foregroundMark x1="40000" y1="59032" x2="41935" y2="64516"/>
                        <a14:foregroundMark x1="41935" y1="68065" x2="40645" y2="74194"/>
                        <a14:foregroundMark x1="49677" y1="64194" x2="49677" y2="68387"/>
                        <a14:foregroundMark x1="36774" y1="26452" x2="40000" y2="30323"/>
                        <a14:foregroundMark x1="3871" y1="45161" x2="3226" y2="48710"/>
                        <a14:foregroundMark x1="96452" y1="45806" x2="96452" y2="48710"/>
                        <a14:backgroundMark x1="16129" y1="4839" x2="8387" y2="70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75622"/>
            <a:ext cx="717489" cy="71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图片 41" descr="徽标&#10;&#10;描述已自动生成">
            <a:extLst>
              <a:ext uri="{FF2B5EF4-FFF2-40B4-BE49-F238E27FC236}">
                <a16:creationId xmlns:a16="http://schemas.microsoft.com/office/drawing/2014/main" id="{5A5E8FCB-3736-E54A-1A3F-F7AA2147556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691" y="1498957"/>
            <a:ext cx="2187796" cy="1640847"/>
          </a:xfrm>
          <a:prstGeom prst="rect">
            <a:avLst/>
          </a:prstGeom>
        </p:spPr>
      </p:pic>
      <p:pic>
        <p:nvPicPr>
          <p:cNvPr id="44" name="图片 43" descr="形状&#10;&#10;中度可信度描述已自动生成">
            <a:extLst>
              <a:ext uri="{FF2B5EF4-FFF2-40B4-BE49-F238E27FC236}">
                <a16:creationId xmlns:a16="http://schemas.microsoft.com/office/drawing/2014/main" id="{AD0BA54C-9733-2838-2AD2-A62860F0BD9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396" y="2255400"/>
            <a:ext cx="1940270" cy="244474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0EF82E61-4717-D759-9F0D-3E4AE6CC0717}"/>
              </a:ext>
            </a:extLst>
          </p:cNvPr>
          <p:cNvGrpSpPr/>
          <p:nvPr/>
        </p:nvGrpSpPr>
        <p:grpSpPr>
          <a:xfrm>
            <a:off x="10289000" y="362806"/>
            <a:ext cx="1598201" cy="341609"/>
            <a:chOff x="10014673" y="430084"/>
            <a:chExt cx="1598201" cy="341609"/>
          </a:xfrm>
        </p:grpSpPr>
        <p:sp>
          <p:nvSpPr>
            <p:cNvPr id="46" name="Rectangle 3">
              <a:extLst>
                <a:ext uri="{FF2B5EF4-FFF2-40B4-BE49-F238E27FC236}">
                  <a16:creationId xmlns:a16="http://schemas.microsoft.com/office/drawing/2014/main" id="{69C10DFC-FE22-EC63-31D6-C7725D7B7585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0542097" y="432087"/>
              <a:ext cx="1070777" cy="197596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08814" tIns="54407" rIns="108814" bIns="5440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904" dirty="0">
                <a:solidFill>
                  <a:schemeClr val="bg1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47" name="Rectangle 3">
              <a:extLst>
                <a:ext uri="{FF2B5EF4-FFF2-40B4-BE49-F238E27FC236}">
                  <a16:creationId xmlns:a16="http://schemas.microsoft.com/office/drawing/2014/main" id="{6EC25883-AB94-692E-7D2F-61A6300DF9BE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0542097" y="668748"/>
              <a:ext cx="1070777" cy="102945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08814" tIns="54407" rIns="108814" bIns="5440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428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86F2147-7250-C4A9-F1DB-8F4D38177BC6}"/>
                </a:ext>
              </a:extLst>
            </p:cNvPr>
            <p:cNvSpPr/>
            <p:nvPr/>
          </p:nvSpPr>
          <p:spPr>
            <a:xfrm flipH="1">
              <a:off x="10014673" y="430084"/>
              <a:ext cx="439903" cy="336609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814" tIns="54407" rIns="108814" bIns="54407" rtlCol="0" anchor="ctr">
              <a:noAutofit/>
            </a:bodyPr>
            <a:lstStyle/>
            <a:p>
              <a:pPr algn="ctr"/>
              <a:endParaRPr lang="en-US" sz="2142"/>
            </a:p>
          </p:txBody>
        </p:sp>
      </p:grpSp>
      <p:pic>
        <p:nvPicPr>
          <p:cNvPr id="50" name="图片 49" descr="徽标&#10;&#10;描述已自动生成">
            <a:extLst>
              <a:ext uri="{FF2B5EF4-FFF2-40B4-BE49-F238E27FC236}">
                <a16:creationId xmlns:a16="http://schemas.microsoft.com/office/drawing/2014/main" id="{7D2ABAA8-2FE7-D3F5-611D-39FBF650450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172" y="4795493"/>
            <a:ext cx="395986" cy="401265"/>
          </a:xfrm>
          <a:prstGeom prst="rect">
            <a:avLst/>
          </a:prstGeom>
        </p:spPr>
      </p:pic>
      <p:pic>
        <p:nvPicPr>
          <p:cNvPr id="51" name="图片 50" descr="徽标&#10;&#10;描述已自动生成">
            <a:extLst>
              <a:ext uri="{FF2B5EF4-FFF2-40B4-BE49-F238E27FC236}">
                <a16:creationId xmlns:a16="http://schemas.microsoft.com/office/drawing/2014/main" id="{400CBC0E-C138-BDE7-522B-D322CC8042B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589" y="4795493"/>
            <a:ext cx="395986" cy="401265"/>
          </a:xfrm>
          <a:prstGeom prst="rect">
            <a:avLst/>
          </a:prstGeom>
        </p:spPr>
      </p:pic>
      <p:pic>
        <p:nvPicPr>
          <p:cNvPr id="52" name="图片 51" descr="徽标&#10;&#10;描述已自动生成">
            <a:extLst>
              <a:ext uri="{FF2B5EF4-FFF2-40B4-BE49-F238E27FC236}">
                <a16:creationId xmlns:a16="http://schemas.microsoft.com/office/drawing/2014/main" id="{61DE14F8-6063-3928-B5DE-5D2707492FA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6517" y="4795493"/>
            <a:ext cx="395986" cy="401265"/>
          </a:xfrm>
          <a:prstGeom prst="rect">
            <a:avLst/>
          </a:prstGeom>
        </p:spPr>
      </p:pic>
      <p:pic>
        <p:nvPicPr>
          <p:cNvPr id="54" name="图片 53" descr="图片包含 游戏机, 芹菜, 花&#10;&#10;描述已自动生成">
            <a:extLst>
              <a:ext uri="{FF2B5EF4-FFF2-40B4-BE49-F238E27FC236}">
                <a16:creationId xmlns:a16="http://schemas.microsoft.com/office/drawing/2014/main" id="{BC6044DF-5241-02D1-36F8-32BF8DFAC2C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4626539"/>
            <a:ext cx="739172" cy="73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68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QR 代码&#10;&#10;中度可信度描述已自动生成">
            <a:extLst>
              <a:ext uri="{FF2B5EF4-FFF2-40B4-BE49-F238E27FC236}">
                <a16:creationId xmlns:a16="http://schemas.microsoft.com/office/drawing/2014/main" id="{8F0F0CA6-24D0-A48B-F3BC-1C1AB42DF0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880" y="2655541"/>
            <a:ext cx="957339" cy="957339"/>
          </a:xfrm>
          <a:prstGeom prst="roundRect">
            <a:avLst>
              <a:gd name="adj" fmla="val 6397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4C39CC04-0FA8-69EE-969F-A4F5CCC31753}"/>
              </a:ext>
            </a:extLst>
          </p:cNvPr>
          <p:cNvSpPr txBox="1"/>
          <p:nvPr/>
        </p:nvSpPr>
        <p:spPr>
          <a:xfrm>
            <a:off x="3257660" y="2807879"/>
            <a:ext cx="1857577" cy="4104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 defTabSz="575936">
              <a:defRPr/>
            </a:pPr>
            <a:r>
              <a:rPr lang="en-US" altLang="zh-CN" sz="2667" b="1" kern="0" dirty="0"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PPT</a:t>
            </a:r>
            <a:r>
              <a:rPr lang="zh-CN" altLang="en-US" sz="2667" b="1" kern="0" dirty="0"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竞技场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BA4F0B-F84A-58D7-ACED-DA8C530C795B}"/>
              </a:ext>
            </a:extLst>
          </p:cNvPr>
          <p:cNvSpPr txBox="1"/>
          <p:nvPr/>
        </p:nvSpPr>
        <p:spPr>
          <a:xfrm>
            <a:off x="3257660" y="3290780"/>
            <a:ext cx="1706226" cy="16421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defTabSz="575936">
              <a:spcBef>
                <a:spcPts val="1260"/>
              </a:spcBef>
              <a:defRPr/>
            </a:pPr>
            <a:r>
              <a:rPr lang="zh-CN" altLang="en-US" sz="1067" kern="0" dirty="0">
                <a:solidFill>
                  <a:srgbClr val="4F54F3"/>
                </a:solidFill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微信：</a:t>
            </a:r>
            <a:r>
              <a:rPr lang="en-US" altLang="zh-CN" sz="1067" kern="0" dirty="0">
                <a:solidFill>
                  <a:srgbClr val="4F54F3"/>
                </a:solidFill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luckystar8088</a:t>
            </a:r>
            <a:endParaRPr lang="zh-CN" altLang="en-US" sz="1067" kern="0" dirty="0">
              <a:solidFill>
                <a:srgbClr val="4F54F3"/>
              </a:solidFill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2C6DAC6-6638-BA44-82E7-85866A2782E9}"/>
              </a:ext>
            </a:extLst>
          </p:cNvPr>
          <p:cNvSpPr txBox="1"/>
          <p:nvPr/>
        </p:nvSpPr>
        <p:spPr>
          <a:xfrm>
            <a:off x="2136016" y="3794288"/>
            <a:ext cx="2979225" cy="205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6047" indent="-136047" defTabSz="575936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秋叶</a:t>
            </a:r>
            <a:r>
              <a:rPr lang="en-US" altLang="zh-CN" sz="1200" kern="0" dirty="0">
                <a:solidFill>
                  <a:prstClr val="white"/>
                </a:solidFill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认证设计师</a:t>
            </a:r>
            <a:endParaRPr lang="en-US" altLang="zh-CN" sz="1200" kern="0" dirty="0">
              <a:solidFill>
                <a:prstClr val="white"/>
              </a:solidFill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FE526DCD-81DE-93AD-D257-A4C8F919A9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6029" y="2793762"/>
            <a:ext cx="1969697" cy="1969695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88BFF02B-9BD1-51AD-2AEA-8ABA25A127B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" t="23691" r="7915" b="16071"/>
          <a:stretch/>
        </p:blipFill>
        <p:spPr>
          <a:xfrm>
            <a:off x="5775664" y="2913008"/>
            <a:ext cx="1804360" cy="176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154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CFA0989-38D4-4356-8FD2-20EF4D7C999C}"/>
              </a:ext>
            </a:extLst>
          </p:cNvPr>
          <p:cNvSpPr txBox="1"/>
          <p:nvPr/>
        </p:nvSpPr>
        <p:spPr>
          <a:xfrm>
            <a:off x="695325" y="494612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791084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数字跳跃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ALIGNMENT" val="2"/>
  <p:tag name="WORDWRAP" val="-1"/>
  <p:tag name="AUTOSIZE" val="1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优质跨境电商数码平台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ALIGNMENT" val="2"/>
  <p:tag name="WORDWRAP" val="-1"/>
  <p:tag name="AUTOSIZE" val="1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数字跳跃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ALIGNMENT" val="2"/>
  <p:tag name="WORDWRAP" val="-1"/>
  <p:tag name="AUTOSIZE" val="1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优质跨境电商数码平台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ALIGNMENT" val="2"/>
  <p:tag name="WORDWRAP" val="-1"/>
  <p:tag name="AUTOSIZE" val="1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数字跳跃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ALIGNMENT" val="2"/>
  <p:tag name="WORDWRAP" val="-1"/>
  <p:tag name="AUTOSIZE" val="1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优质跨境电商数码平台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ALIGNMENT" val="2"/>
  <p:tag name="WORDWRAP" val="-1"/>
  <p:tag name="AUTOSIZE" val="1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数字跳跃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ALIGNMENT" val="2"/>
  <p:tag name="WORDWRAP" val="-1"/>
  <p:tag name="AUTOSIZE" val="1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优质跨境电商数码平台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ALIGNMENT" val="2"/>
  <p:tag name="WORDWRAP" val="-1"/>
  <p:tag name="AUTOSIZE" val="1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heme/theme1.xml><?xml version="1.0" encoding="utf-8"?>
<a:theme xmlns:a="http://schemas.openxmlformats.org/drawingml/2006/main" name="PPT竞技场  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451</Words>
  <Application>Microsoft Office PowerPoint</Application>
  <PresentationFormat>宽屏</PresentationFormat>
  <Paragraphs>101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MiSans</vt:lpstr>
      <vt:lpstr>OPPOSans B</vt:lpstr>
      <vt:lpstr>OPPOSans L</vt:lpstr>
      <vt:lpstr>OPPOSans R</vt:lpstr>
      <vt:lpstr>等线</vt:lpstr>
      <vt:lpstr>等线 Light</vt:lpstr>
      <vt:lpstr>斗鱼追光体</vt:lpstr>
      <vt:lpstr>郑庆科黄油体Regular </vt:lpstr>
      <vt:lpstr>Arial</vt:lpstr>
      <vt:lpstr>PPT竞技场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简约大气新拟态年终述职报告ppt模板</dc:title>
  <dc:creator>PPT竞技场</dc:creator>
  <cp:keywords>51PPT模板网</cp:keywords>
  <dc:description>www.51pptmoban.com</dc:description>
  <cp:lastModifiedBy>Win user</cp:lastModifiedBy>
  <cp:revision>21</cp:revision>
  <dcterms:created xsi:type="dcterms:W3CDTF">2022-10-31T03:13:36Z</dcterms:created>
  <dcterms:modified xsi:type="dcterms:W3CDTF">2022-11-17T12:57:03Z</dcterms:modified>
</cp:coreProperties>
</file>