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4.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5.xml" ContentType="application/vnd.openxmlformats-officedocument.presentationml.tags+xml"/>
  <Override PartName="/ppt/notesSlides/notesSlide11.xml" ContentType="application/vnd.openxmlformats-officedocument.presentationml.notesSlide+xml"/>
  <Override PartName="/ppt/tags/tag6.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7.xml" ContentType="application/vnd.openxmlformats-officedocument.presentationml.tags+xml"/>
  <Override PartName="/ppt/notesSlides/notesSlide17.xml" ContentType="application/vnd.openxmlformats-officedocument.presentationml.notesSlide+xml"/>
  <Override PartName="/ppt/tags/tag8.xml" ContentType="application/vnd.openxmlformats-officedocument.presentationml.tags+xml"/>
  <Override PartName="/ppt/notesSlides/notesSlide18.xml" ContentType="application/vnd.openxmlformats-officedocument.presentationml.notesSlide+xml"/>
  <Override PartName="/ppt/tags/tag9.xml" ContentType="application/vnd.openxmlformats-officedocument.presentationml.tags+xml"/>
  <Override PartName="/ppt/notesSlides/notesSlide19.xml" ContentType="application/vnd.openxmlformats-officedocument.presentationml.notesSlide+xml"/>
  <Override PartName="/ppt/tags/tag10.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7" r:id="rId3"/>
    <p:sldId id="258" r:id="rId4"/>
    <p:sldId id="259" r:id="rId5"/>
    <p:sldId id="260" r:id="rId6"/>
    <p:sldId id="261" r:id="rId7"/>
    <p:sldId id="262" r:id="rId8"/>
    <p:sldId id="279" r:id="rId9"/>
    <p:sldId id="263" r:id="rId10"/>
    <p:sldId id="264" r:id="rId11"/>
    <p:sldId id="265" r:id="rId12"/>
    <p:sldId id="266" r:id="rId13"/>
    <p:sldId id="267" r:id="rId14"/>
    <p:sldId id="268" r:id="rId15"/>
    <p:sldId id="269" r:id="rId16"/>
    <p:sldId id="270" r:id="rId17"/>
    <p:sldId id="271" r:id="rId18"/>
    <p:sldId id="282" r:id="rId19"/>
    <p:sldId id="273" r:id="rId20"/>
    <p:sldId id="274" r:id="rId21"/>
    <p:sldId id="275" r:id="rId22"/>
    <p:sldId id="284" r:id="rId23"/>
    <p:sldId id="285" r:id="rId24"/>
    <p:sldId id="286" r:id="rId25"/>
    <p:sldId id="287"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7256" userDrawn="1">
          <p15:clr>
            <a:srgbClr val="A4A3A4"/>
          </p15:clr>
        </p15:guide>
        <p15:guide id="5" orient="horz" pos="390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397" autoAdjust="0"/>
    <p:restoredTop sz="95421" autoAdjust="0"/>
  </p:normalViewPr>
  <p:slideViewPr>
    <p:cSldViewPr snapToGrid="0">
      <p:cViewPr varScale="1">
        <p:scale>
          <a:sx n="80" d="100"/>
          <a:sy n="80" d="100"/>
        </p:scale>
        <p:origin x="120" y="324"/>
      </p:cViewPr>
      <p:guideLst>
        <p:guide pos="7256"/>
        <p:guide orient="horz" pos="3906"/>
      </p:guideLst>
    </p:cSldViewPr>
  </p:slideViewPr>
  <p:notesTextViewPr>
    <p:cViewPr>
      <p:scale>
        <a:sx n="20" d="100"/>
        <a:sy n="20" d="100"/>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Profit</c:v>
                </c:pt>
              </c:strCache>
            </c:strRef>
          </c:tx>
          <c:spPr>
            <a:solidFill>
              <a:schemeClr val="accent1"/>
            </a:solidFill>
            <a:ln>
              <a:noFill/>
            </a:ln>
            <a:effectLst/>
          </c:spPr>
          <c:invertIfNegative val="0"/>
          <c:cat>
            <c:strRef>
              <c:f>Sheet1!$A$2:$A$5</c:f>
              <c:strCache>
                <c:ptCount val="4"/>
                <c:pt idx="0">
                  <c:v>PART  01</c:v>
                </c:pt>
                <c:pt idx="1">
                  <c:v>PART  02</c:v>
                </c:pt>
                <c:pt idx="2">
                  <c:v>PART  03</c:v>
                </c:pt>
                <c:pt idx="3">
                  <c:v>PART  04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2E30-4DB7-99DA-16E3B9B176E3}"/>
            </c:ext>
          </c:extLst>
        </c:ser>
        <c:ser>
          <c:idx val="1"/>
          <c:order val="1"/>
          <c:tx>
            <c:strRef>
              <c:f>Sheet1!$C$1</c:f>
              <c:strCache>
                <c:ptCount val="1"/>
                <c:pt idx="0">
                  <c:v>Expenditures</c:v>
                </c:pt>
              </c:strCache>
            </c:strRef>
          </c:tx>
          <c:spPr>
            <a:solidFill>
              <a:schemeClr val="accent2"/>
            </a:solidFill>
            <a:ln>
              <a:noFill/>
            </a:ln>
            <a:effectLst/>
          </c:spPr>
          <c:invertIfNegative val="0"/>
          <c:cat>
            <c:strRef>
              <c:f>Sheet1!$A$2:$A$5</c:f>
              <c:strCache>
                <c:ptCount val="4"/>
                <c:pt idx="0">
                  <c:v>PART  01</c:v>
                </c:pt>
                <c:pt idx="1">
                  <c:v>PART  02</c:v>
                </c:pt>
                <c:pt idx="2">
                  <c:v>PART  03</c:v>
                </c:pt>
                <c:pt idx="3">
                  <c:v>PART  04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2E30-4DB7-99DA-16E3B9B176E3}"/>
            </c:ext>
          </c:extLst>
        </c:ser>
        <c:dLbls>
          <c:showLegendKey val="0"/>
          <c:showVal val="0"/>
          <c:showCatName val="0"/>
          <c:showSerName val="0"/>
          <c:showPercent val="0"/>
          <c:showBubbleSize val="0"/>
        </c:dLbls>
        <c:gapWidth val="219"/>
        <c:overlap val="-27"/>
        <c:axId val="620430720"/>
        <c:axId val="620427808"/>
      </c:barChart>
      <c:catAx>
        <c:axId val="620430720"/>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crossAx val="620427808"/>
        <c:crosses val="autoZero"/>
        <c:auto val="1"/>
        <c:lblAlgn val="ctr"/>
        <c:lblOffset val="100"/>
        <c:noMultiLvlLbl val="0"/>
      </c:catAx>
      <c:valAx>
        <c:axId val="620427808"/>
        <c:scaling>
          <c:orientation val="minMax"/>
        </c:scaling>
        <c:delete val="1"/>
        <c:axPos val="l"/>
        <c:numFmt formatCode="General" sourceLinked="1"/>
        <c:majorTickMark val="out"/>
        <c:minorTickMark val="none"/>
        <c:tickLblPos val="nextTo"/>
        <c:crossAx val="62043072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72F006-88A6-43D4-AB85-6CE63BE17590}" type="datetimeFigureOut">
              <a:rPr lang="zh-CN" altLang="en-US" smtClean="0"/>
              <a:t>2022/11/17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FEE8FD7-CBA9-4A6D-8344-F67304901BEB}" type="slidenum">
              <a:rPr lang="zh-CN" altLang="en-US" smtClean="0"/>
              <a:t>‹#›</a:t>
            </a:fld>
            <a:endParaRPr lang="zh-CN" altLang="en-US"/>
          </a:p>
        </p:txBody>
      </p:sp>
    </p:spTree>
    <p:extLst>
      <p:ext uri="{BB962C8B-B14F-4D97-AF65-F5344CB8AC3E}">
        <p14:creationId xmlns:p14="http://schemas.microsoft.com/office/powerpoint/2010/main" val="36992907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EE8FD7-CBA9-4A6D-8344-F67304901BEB}" type="slidenum">
              <a:rPr lang="zh-CN" altLang="en-US" smtClean="0"/>
              <a:t>1</a:t>
            </a:fld>
            <a:endParaRPr lang="zh-CN" altLang="en-US"/>
          </a:p>
        </p:txBody>
      </p:sp>
    </p:spTree>
    <p:extLst>
      <p:ext uri="{BB962C8B-B14F-4D97-AF65-F5344CB8AC3E}">
        <p14:creationId xmlns:p14="http://schemas.microsoft.com/office/powerpoint/2010/main" val="29873631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EE8FD7-CBA9-4A6D-8344-F67304901BEB}" type="slidenum">
              <a:rPr lang="zh-CN" altLang="en-US" smtClean="0"/>
              <a:t>10</a:t>
            </a:fld>
            <a:endParaRPr lang="zh-CN" altLang="en-US"/>
          </a:p>
        </p:txBody>
      </p:sp>
    </p:spTree>
    <p:extLst>
      <p:ext uri="{BB962C8B-B14F-4D97-AF65-F5344CB8AC3E}">
        <p14:creationId xmlns:p14="http://schemas.microsoft.com/office/powerpoint/2010/main" val="30624171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EE8FD7-CBA9-4A6D-8344-F67304901BEB}" type="slidenum">
              <a:rPr lang="zh-CN" altLang="en-US" smtClean="0"/>
              <a:t>11</a:t>
            </a:fld>
            <a:endParaRPr lang="zh-CN" altLang="en-US"/>
          </a:p>
        </p:txBody>
      </p:sp>
    </p:spTree>
    <p:extLst>
      <p:ext uri="{BB962C8B-B14F-4D97-AF65-F5344CB8AC3E}">
        <p14:creationId xmlns:p14="http://schemas.microsoft.com/office/powerpoint/2010/main" val="27606965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EE8FD7-CBA9-4A6D-8344-F67304901BEB}" type="slidenum">
              <a:rPr lang="zh-CN" altLang="en-US" smtClean="0"/>
              <a:t>12</a:t>
            </a:fld>
            <a:endParaRPr lang="zh-CN" altLang="en-US"/>
          </a:p>
        </p:txBody>
      </p:sp>
    </p:spTree>
    <p:extLst>
      <p:ext uri="{BB962C8B-B14F-4D97-AF65-F5344CB8AC3E}">
        <p14:creationId xmlns:p14="http://schemas.microsoft.com/office/powerpoint/2010/main" val="38093374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EE8FD7-CBA9-4A6D-8344-F67304901BEB}" type="slidenum">
              <a:rPr lang="zh-CN" altLang="en-US" smtClean="0"/>
              <a:t>13</a:t>
            </a:fld>
            <a:endParaRPr lang="zh-CN" altLang="en-US"/>
          </a:p>
        </p:txBody>
      </p:sp>
    </p:spTree>
    <p:extLst>
      <p:ext uri="{BB962C8B-B14F-4D97-AF65-F5344CB8AC3E}">
        <p14:creationId xmlns:p14="http://schemas.microsoft.com/office/powerpoint/2010/main" val="9503412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EE8FD7-CBA9-4A6D-8344-F67304901BEB}" type="slidenum">
              <a:rPr lang="zh-CN" altLang="en-US" smtClean="0"/>
              <a:t>14</a:t>
            </a:fld>
            <a:endParaRPr lang="zh-CN" altLang="en-US"/>
          </a:p>
        </p:txBody>
      </p:sp>
    </p:spTree>
    <p:extLst>
      <p:ext uri="{BB962C8B-B14F-4D97-AF65-F5344CB8AC3E}">
        <p14:creationId xmlns:p14="http://schemas.microsoft.com/office/powerpoint/2010/main" val="30935610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EE8FD7-CBA9-4A6D-8344-F67304901BEB}" type="slidenum">
              <a:rPr lang="zh-CN" altLang="en-US" smtClean="0"/>
              <a:t>15</a:t>
            </a:fld>
            <a:endParaRPr lang="zh-CN" altLang="en-US"/>
          </a:p>
        </p:txBody>
      </p:sp>
    </p:spTree>
    <p:extLst>
      <p:ext uri="{BB962C8B-B14F-4D97-AF65-F5344CB8AC3E}">
        <p14:creationId xmlns:p14="http://schemas.microsoft.com/office/powerpoint/2010/main" val="34383465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EE8FD7-CBA9-4A6D-8344-F67304901BEB}" type="slidenum">
              <a:rPr lang="zh-CN" altLang="en-US" smtClean="0"/>
              <a:t>16</a:t>
            </a:fld>
            <a:endParaRPr lang="zh-CN" altLang="en-US"/>
          </a:p>
        </p:txBody>
      </p:sp>
    </p:spTree>
    <p:extLst>
      <p:ext uri="{BB962C8B-B14F-4D97-AF65-F5344CB8AC3E}">
        <p14:creationId xmlns:p14="http://schemas.microsoft.com/office/powerpoint/2010/main" val="16480590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EE8FD7-CBA9-4A6D-8344-F67304901BEB}" type="slidenum">
              <a:rPr lang="zh-CN" altLang="en-US" smtClean="0"/>
              <a:t>17</a:t>
            </a:fld>
            <a:endParaRPr lang="zh-CN" altLang="en-US"/>
          </a:p>
        </p:txBody>
      </p:sp>
    </p:spTree>
    <p:extLst>
      <p:ext uri="{BB962C8B-B14F-4D97-AF65-F5344CB8AC3E}">
        <p14:creationId xmlns:p14="http://schemas.microsoft.com/office/powerpoint/2010/main" val="6581428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EE8FD7-CBA9-4A6D-8344-F67304901BEB}" type="slidenum">
              <a:rPr lang="zh-CN" altLang="en-US" smtClean="0"/>
              <a:t>18</a:t>
            </a:fld>
            <a:endParaRPr lang="zh-CN" altLang="en-US"/>
          </a:p>
        </p:txBody>
      </p:sp>
    </p:spTree>
    <p:extLst>
      <p:ext uri="{BB962C8B-B14F-4D97-AF65-F5344CB8AC3E}">
        <p14:creationId xmlns:p14="http://schemas.microsoft.com/office/powerpoint/2010/main" val="33573686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EE8FD7-CBA9-4A6D-8344-F67304901BEB}" type="slidenum">
              <a:rPr lang="zh-CN" altLang="en-US" smtClean="0"/>
              <a:t>19</a:t>
            </a:fld>
            <a:endParaRPr lang="zh-CN" altLang="en-US"/>
          </a:p>
        </p:txBody>
      </p:sp>
    </p:spTree>
    <p:extLst>
      <p:ext uri="{BB962C8B-B14F-4D97-AF65-F5344CB8AC3E}">
        <p14:creationId xmlns:p14="http://schemas.microsoft.com/office/powerpoint/2010/main" val="40241527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EE8FD7-CBA9-4A6D-8344-F67304901BEB}" type="slidenum">
              <a:rPr lang="zh-CN" altLang="en-US" smtClean="0"/>
              <a:t>2</a:t>
            </a:fld>
            <a:endParaRPr lang="zh-CN" altLang="en-US"/>
          </a:p>
        </p:txBody>
      </p:sp>
    </p:spTree>
    <p:extLst>
      <p:ext uri="{BB962C8B-B14F-4D97-AF65-F5344CB8AC3E}">
        <p14:creationId xmlns:p14="http://schemas.microsoft.com/office/powerpoint/2010/main" val="2085461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EE8FD7-CBA9-4A6D-8344-F67304901BEB}" type="slidenum">
              <a:rPr lang="zh-CN" altLang="en-US" smtClean="0"/>
              <a:t>20</a:t>
            </a:fld>
            <a:endParaRPr lang="zh-CN" altLang="en-US"/>
          </a:p>
        </p:txBody>
      </p:sp>
    </p:spTree>
    <p:extLst>
      <p:ext uri="{BB962C8B-B14F-4D97-AF65-F5344CB8AC3E}">
        <p14:creationId xmlns:p14="http://schemas.microsoft.com/office/powerpoint/2010/main" val="8825350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EE8FD7-CBA9-4A6D-8344-F67304901BEB}" type="slidenum">
              <a:rPr lang="zh-CN" altLang="en-US" smtClean="0"/>
              <a:t>21</a:t>
            </a:fld>
            <a:endParaRPr lang="zh-CN" altLang="en-US"/>
          </a:p>
        </p:txBody>
      </p:sp>
    </p:spTree>
    <p:extLst>
      <p:ext uri="{BB962C8B-B14F-4D97-AF65-F5344CB8AC3E}">
        <p14:creationId xmlns:p14="http://schemas.microsoft.com/office/powerpoint/2010/main" val="18942509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EFEE8FD7-CBA9-4A6D-8344-F67304901BEB}" type="slidenum">
              <a:rPr lang="zh-CN" altLang="en-US" smtClean="0"/>
              <a:t>22</a:t>
            </a:fld>
            <a:endParaRPr lang="zh-CN" altLang="en-US"/>
          </a:p>
        </p:txBody>
      </p:sp>
    </p:spTree>
    <p:extLst>
      <p:ext uri="{BB962C8B-B14F-4D97-AF65-F5344CB8AC3E}">
        <p14:creationId xmlns:p14="http://schemas.microsoft.com/office/powerpoint/2010/main" val="8938728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EE8FD7-CBA9-4A6D-8344-F67304901BEB}" type="slidenum">
              <a:rPr lang="zh-CN" altLang="en-US" smtClean="0"/>
              <a:t>3</a:t>
            </a:fld>
            <a:endParaRPr lang="zh-CN" altLang="en-US"/>
          </a:p>
        </p:txBody>
      </p:sp>
    </p:spTree>
    <p:extLst>
      <p:ext uri="{BB962C8B-B14F-4D97-AF65-F5344CB8AC3E}">
        <p14:creationId xmlns:p14="http://schemas.microsoft.com/office/powerpoint/2010/main" val="33921605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EE8FD7-CBA9-4A6D-8344-F67304901BEB}" type="slidenum">
              <a:rPr lang="zh-CN" altLang="en-US" smtClean="0"/>
              <a:t>4</a:t>
            </a:fld>
            <a:endParaRPr lang="zh-CN" altLang="en-US"/>
          </a:p>
        </p:txBody>
      </p:sp>
    </p:spTree>
    <p:extLst>
      <p:ext uri="{BB962C8B-B14F-4D97-AF65-F5344CB8AC3E}">
        <p14:creationId xmlns:p14="http://schemas.microsoft.com/office/powerpoint/2010/main" val="2242732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EE8FD7-CBA9-4A6D-8344-F67304901BEB}" type="slidenum">
              <a:rPr lang="zh-CN" altLang="en-US" smtClean="0"/>
              <a:t>5</a:t>
            </a:fld>
            <a:endParaRPr lang="zh-CN" altLang="en-US"/>
          </a:p>
        </p:txBody>
      </p:sp>
    </p:spTree>
    <p:extLst>
      <p:ext uri="{BB962C8B-B14F-4D97-AF65-F5344CB8AC3E}">
        <p14:creationId xmlns:p14="http://schemas.microsoft.com/office/powerpoint/2010/main" val="23604646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EE8FD7-CBA9-4A6D-8344-F67304901BEB}" type="slidenum">
              <a:rPr lang="zh-CN" altLang="en-US" smtClean="0"/>
              <a:t>6</a:t>
            </a:fld>
            <a:endParaRPr lang="zh-CN" altLang="en-US"/>
          </a:p>
        </p:txBody>
      </p:sp>
    </p:spTree>
    <p:extLst>
      <p:ext uri="{BB962C8B-B14F-4D97-AF65-F5344CB8AC3E}">
        <p14:creationId xmlns:p14="http://schemas.microsoft.com/office/powerpoint/2010/main" val="38679358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EE8FD7-CBA9-4A6D-8344-F67304901BEB}" type="slidenum">
              <a:rPr lang="zh-CN" altLang="en-US" smtClean="0"/>
              <a:t>7</a:t>
            </a:fld>
            <a:endParaRPr lang="zh-CN" altLang="en-US"/>
          </a:p>
        </p:txBody>
      </p:sp>
    </p:spTree>
    <p:extLst>
      <p:ext uri="{BB962C8B-B14F-4D97-AF65-F5344CB8AC3E}">
        <p14:creationId xmlns:p14="http://schemas.microsoft.com/office/powerpoint/2010/main" val="7035157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EE8FD7-CBA9-4A6D-8344-F67304901BEB}" type="slidenum">
              <a:rPr lang="zh-CN" altLang="en-US" smtClean="0"/>
              <a:t>8</a:t>
            </a:fld>
            <a:endParaRPr lang="zh-CN" altLang="en-US"/>
          </a:p>
        </p:txBody>
      </p:sp>
    </p:spTree>
    <p:extLst>
      <p:ext uri="{BB962C8B-B14F-4D97-AF65-F5344CB8AC3E}">
        <p14:creationId xmlns:p14="http://schemas.microsoft.com/office/powerpoint/2010/main" val="17692520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FEE8FD7-CBA9-4A6D-8344-F67304901BEB}" type="slidenum">
              <a:rPr lang="zh-CN" altLang="en-US" smtClean="0"/>
              <a:t>9</a:t>
            </a:fld>
            <a:endParaRPr lang="zh-CN" altLang="en-US"/>
          </a:p>
        </p:txBody>
      </p:sp>
    </p:spTree>
    <p:extLst>
      <p:ext uri="{BB962C8B-B14F-4D97-AF65-F5344CB8AC3E}">
        <p14:creationId xmlns:p14="http://schemas.microsoft.com/office/powerpoint/2010/main" val="39063838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封面&amp;结尾页">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24DFBBB-7F6D-A811-60D5-F39F72AB8EC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1905000" y="0"/>
            <a:ext cx="10287000" cy="5905500"/>
          </a:xfrm>
          <a:prstGeom prst="rect">
            <a:avLst/>
          </a:prstGeom>
        </p:spPr>
      </p:pic>
      <p:sp>
        <p:nvSpPr>
          <p:cNvPr id="5" name="矩形: 圆角 4">
            <a:extLst>
              <a:ext uri="{FF2B5EF4-FFF2-40B4-BE49-F238E27FC236}">
                <a16:creationId xmlns:a16="http://schemas.microsoft.com/office/drawing/2014/main" id="{375E2DDF-301A-1406-5BA4-1C69641D37D6}"/>
              </a:ext>
            </a:extLst>
          </p:cNvPr>
          <p:cNvSpPr/>
          <p:nvPr userDrawn="1"/>
        </p:nvSpPr>
        <p:spPr>
          <a:xfrm>
            <a:off x="0" y="0"/>
            <a:ext cx="12192000" cy="5905500"/>
          </a:xfrm>
          <a:prstGeom prst="roundRect">
            <a:avLst>
              <a:gd name="adj" fmla="val 0"/>
            </a:avLst>
          </a:prstGeom>
          <a:gradFill>
            <a:gsLst>
              <a:gs pos="27000">
                <a:srgbClr val="014099">
                  <a:alpha val="94000"/>
                </a:srgbClr>
              </a:gs>
              <a:gs pos="0">
                <a:schemeClr val="accent1"/>
              </a:gs>
              <a:gs pos="100000">
                <a:schemeClr val="accent1">
                  <a:alpha val="0"/>
                </a:schemeClr>
              </a:gs>
            </a:gsLst>
            <a:lin ang="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7" name="任意多边形: 形状 6">
            <a:extLst>
              <a:ext uri="{FF2B5EF4-FFF2-40B4-BE49-F238E27FC236}">
                <a16:creationId xmlns:a16="http://schemas.microsoft.com/office/drawing/2014/main" id="{F67992EC-1C42-4AE6-9449-2B355FC80AF3}"/>
              </a:ext>
            </a:extLst>
          </p:cNvPr>
          <p:cNvSpPr/>
          <p:nvPr userDrawn="1"/>
        </p:nvSpPr>
        <p:spPr>
          <a:xfrm>
            <a:off x="698500" y="3429000"/>
            <a:ext cx="4330700" cy="138167"/>
          </a:xfrm>
          <a:custGeom>
            <a:avLst/>
            <a:gdLst>
              <a:gd name="connsiteX0" fmla="*/ 0 w 1709738"/>
              <a:gd name="connsiteY0" fmla="*/ 0 h 104775"/>
              <a:gd name="connsiteX1" fmla="*/ 323850 w 1709738"/>
              <a:gd name="connsiteY1" fmla="*/ 0 h 104775"/>
              <a:gd name="connsiteX2" fmla="*/ 271463 w 1709738"/>
              <a:gd name="connsiteY2" fmla="*/ 104775 h 104775"/>
              <a:gd name="connsiteX3" fmla="*/ 478631 w 1709738"/>
              <a:gd name="connsiteY3" fmla="*/ 0 h 104775"/>
              <a:gd name="connsiteX4" fmla="*/ 1709738 w 1709738"/>
              <a:gd name="connsiteY4" fmla="*/ 0 h 104775"/>
              <a:gd name="connsiteX0" fmla="*/ 0 w 1709738"/>
              <a:gd name="connsiteY0" fmla="*/ 0 h 75154"/>
              <a:gd name="connsiteX1" fmla="*/ 323850 w 1709738"/>
              <a:gd name="connsiteY1" fmla="*/ 0 h 75154"/>
              <a:gd name="connsiteX2" fmla="*/ 299151 w 1709738"/>
              <a:gd name="connsiteY2" fmla="*/ 75154 h 75154"/>
              <a:gd name="connsiteX3" fmla="*/ 478631 w 1709738"/>
              <a:gd name="connsiteY3" fmla="*/ 0 h 75154"/>
              <a:gd name="connsiteX4" fmla="*/ 1709738 w 1709738"/>
              <a:gd name="connsiteY4" fmla="*/ 0 h 75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9738" h="75154">
                <a:moveTo>
                  <a:pt x="0" y="0"/>
                </a:moveTo>
                <a:lnTo>
                  <a:pt x="323850" y="0"/>
                </a:lnTo>
                <a:lnTo>
                  <a:pt x="299151" y="75154"/>
                </a:lnTo>
                <a:lnTo>
                  <a:pt x="478631" y="0"/>
                </a:lnTo>
                <a:lnTo>
                  <a:pt x="1709738" y="0"/>
                </a:lnTo>
              </a:path>
            </a:pathLst>
          </a:cu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FD89EF95-9605-43D7-8A97-E24F153DE1B3}"/>
              </a:ext>
            </a:extLst>
          </p:cNvPr>
          <p:cNvSpPr txBox="1"/>
          <p:nvPr userDrawn="1"/>
        </p:nvSpPr>
        <p:spPr>
          <a:xfrm flipH="1">
            <a:off x="675980" y="781987"/>
            <a:ext cx="533451" cy="493365"/>
          </a:xfrm>
          <a:custGeom>
            <a:avLst/>
            <a:gdLst/>
            <a:ahLst/>
            <a:cxnLst/>
            <a:rect l="l" t="t" r="r" b="b"/>
            <a:pathLst>
              <a:path w="533451" h="493365">
                <a:moveTo>
                  <a:pt x="335077" y="0"/>
                </a:moveTo>
                <a:lnTo>
                  <a:pt x="533451" y="0"/>
                </a:lnTo>
                <a:lnTo>
                  <a:pt x="533451" y="169594"/>
                </a:lnTo>
                <a:cubicBezTo>
                  <a:pt x="533451" y="261415"/>
                  <a:pt x="522830" y="327539"/>
                  <a:pt x="501588" y="367968"/>
                </a:cubicBezTo>
                <a:cubicBezTo>
                  <a:pt x="472123" y="423472"/>
                  <a:pt x="426213" y="465271"/>
                  <a:pt x="363857" y="493365"/>
                </a:cubicBezTo>
                <a:lnTo>
                  <a:pt x="318632" y="420388"/>
                </a:lnTo>
                <a:cubicBezTo>
                  <a:pt x="355634" y="405313"/>
                  <a:pt x="383215" y="381501"/>
                  <a:pt x="401373" y="348953"/>
                </a:cubicBezTo>
                <a:cubicBezTo>
                  <a:pt x="419532" y="316405"/>
                  <a:pt x="429639" y="271693"/>
                  <a:pt x="431695" y="214819"/>
                </a:cubicBezTo>
                <a:lnTo>
                  <a:pt x="335077" y="214819"/>
                </a:lnTo>
                <a:close/>
                <a:moveTo>
                  <a:pt x="16445" y="0"/>
                </a:moveTo>
                <a:lnTo>
                  <a:pt x="214819" y="0"/>
                </a:lnTo>
                <a:lnTo>
                  <a:pt x="214819" y="169594"/>
                </a:lnTo>
                <a:cubicBezTo>
                  <a:pt x="214819" y="261415"/>
                  <a:pt x="204198" y="327539"/>
                  <a:pt x="182956" y="367968"/>
                </a:cubicBezTo>
                <a:cubicBezTo>
                  <a:pt x="153491" y="423472"/>
                  <a:pt x="107581" y="465271"/>
                  <a:pt x="45225" y="493365"/>
                </a:cubicBezTo>
                <a:lnTo>
                  <a:pt x="0" y="420388"/>
                </a:lnTo>
                <a:cubicBezTo>
                  <a:pt x="37002" y="405313"/>
                  <a:pt x="64583" y="381501"/>
                  <a:pt x="82741" y="348953"/>
                </a:cubicBezTo>
                <a:cubicBezTo>
                  <a:pt x="100900" y="316405"/>
                  <a:pt x="111007" y="271693"/>
                  <a:pt x="113063" y="214819"/>
                </a:cubicBezTo>
                <a:lnTo>
                  <a:pt x="16445" y="214819"/>
                </a:lnTo>
                <a:close/>
              </a:path>
            </a:pathLst>
          </a:custGeom>
          <a:solidFill>
            <a:schemeClr val="bg1">
              <a:alpha val="39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600" b="0" i="0" u="none" strike="noStrike" kern="1200" cap="none" spc="0" normalizeH="0" baseline="0" noProof="0" dirty="0">
              <a:ln>
                <a:noFill/>
              </a:ln>
              <a:solidFill>
                <a:prstClr val="black">
                  <a:lumMod val="50000"/>
                  <a:lumOff val="50000"/>
                </a:prstClr>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9" name="文本占位符 8">
            <a:extLst>
              <a:ext uri="{FF2B5EF4-FFF2-40B4-BE49-F238E27FC236}">
                <a16:creationId xmlns:a16="http://schemas.microsoft.com/office/drawing/2014/main" id="{C9079A72-F898-4759-BA6E-53C6DEBBAADC}"/>
              </a:ext>
            </a:extLst>
          </p:cNvPr>
          <p:cNvSpPr>
            <a:spLocks noGrp="1"/>
          </p:cNvSpPr>
          <p:nvPr>
            <p:ph type="body" sz="quarter" idx="10" hasCustomPrompt="1"/>
          </p:nvPr>
        </p:nvSpPr>
        <p:spPr>
          <a:xfrm>
            <a:off x="565025" y="1333430"/>
            <a:ext cx="4814138" cy="1449388"/>
          </a:xfrm>
          <a:prstGeom prst="rect">
            <a:avLst/>
          </a:prstGeom>
        </p:spPr>
        <p:txBody>
          <a:bodyPr/>
          <a:lstStyle>
            <a:lvl1pPr marL="0" indent="0">
              <a:buFontTx/>
              <a:buNone/>
              <a:defRPr lang="zh-CN" altLang="en-US" sz="7200" b="1" kern="1200" dirty="0" smtClean="0">
                <a:solidFill>
                  <a:schemeClr val="bg1"/>
                </a:solidFill>
                <a:latin typeface="微软雅黑" panose="020B0503020204020204" pitchFamily="34" charset="-122"/>
                <a:ea typeface="微软雅黑" panose="020B0503020204020204" pitchFamily="34" charset="-122"/>
                <a:cs typeface="+mj-cs"/>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dirty="0"/>
              <a:t>单击此处编辑文本样式</a:t>
            </a:r>
          </a:p>
        </p:txBody>
      </p:sp>
      <p:sp>
        <p:nvSpPr>
          <p:cNvPr id="11" name="文本占位符 10">
            <a:extLst>
              <a:ext uri="{FF2B5EF4-FFF2-40B4-BE49-F238E27FC236}">
                <a16:creationId xmlns:a16="http://schemas.microsoft.com/office/drawing/2014/main" id="{E33C6BB6-F6FC-465A-9325-9EDDA2521F92}"/>
              </a:ext>
            </a:extLst>
          </p:cNvPr>
          <p:cNvSpPr>
            <a:spLocks noGrp="1"/>
          </p:cNvSpPr>
          <p:nvPr>
            <p:ph type="body" sz="quarter" idx="11"/>
          </p:nvPr>
        </p:nvSpPr>
        <p:spPr>
          <a:xfrm>
            <a:off x="593603" y="3630670"/>
            <a:ext cx="6070600" cy="317427"/>
          </a:xfrm>
          <a:prstGeom prst="rect">
            <a:avLst/>
          </a:prstGeom>
        </p:spPr>
        <p:txBody>
          <a:bodyPr/>
          <a:lstStyle>
            <a:lvl1pPr marL="0" indent="0">
              <a:buFontTx/>
              <a:buNone/>
              <a:defRPr lang="zh-CN" altLang="en-US" sz="1600" kern="1200" spc="300" dirty="0" smtClean="0">
                <a:solidFill>
                  <a:schemeClr val="bg1"/>
                </a:solidFill>
                <a:latin typeface="微软雅黑" panose="020B0503020204020204" pitchFamily="34" charset="-122"/>
                <a:ea typeface="微软雅黑" panose="020B0503020204020204" pitchFamily="34" charset="-122"/>
                <a:cs typeface="+mj-cs"/>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dirty="0"/>
              <a:t>单击此处编辑母版文本样式</a:t>
            </a:r>
          </a:p>
        </p:txBody>
      </p:sp>
    </p:spTree>
    <p:extLst>
      <p:ext uri="{BB962C8B-B14F-4D97-AF65-F5344CB8AC3E}">
        <p14:creationId xmlns:p14="http://schemas.microsoft.com/office/powerpoint/2010/main" val="34459576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1PPT模板网   www.51pptmoban.com">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7BA8A3D-DC84-2DFA-EAAD-D690BB94320A}"/>
              </a:ext>
            </a:extLst>
          </p:cNvPr>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16858036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9394C86-6502-902D-8F01-E0C3B024024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192001" cy="2965488"/>
          </a:xfrm>
          <a:prstGeom prst="rect">
            <a:avLst/>
          </a:prstGeom>
        </p:spPr>
      </p:pic>
      <p:sp>
        <p:nvSpPr>
          <p:cNvPr id="4" name="矩形: 圆角 3">
            <a:extLst>
              <a:ext uri="{FF2B5EF4-FFF2-40B4-BE49-F238E27FC236}">
                <a16:creationId xmlns:a16="http://schemas.microsoft.com/office/drawing/2014/main" id="{F05B7416-FEC8-BD2D-DB34-ABBCF4D95DC8}"/>
              </a:ext>
            </a:extLst>
          </p:cNvPr>
          <p:cNvSpPr/>
          <p:nvPr userDrawn="1"/>
        </p:nvSpPr>
        <p:spPr>
          <a:xfrm>
            <a:off x="0" y="0"/>
            <a:ext cx="12192000" cy="2965488"/>
          </a:xfrm>
          <a:prstGeom prst="roundRect">
            <a:avLst>
              <a:gd name="adj" fmla="val 0"/>
            </a:avLst>
          </a:prstGeom>
          <a:solidFill>
            <a:schemeClr val="accent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26FDE9D9-C75F-19B6-8E4D-EE670F97E25E}"/>
              </a:ext>
            </a:extLst>
          </p:cNvPr>
          <p:cNvGrpSpPr/>
          <p:nvPr userDrawn="1"/>
        </p:nvGrpSpPr>
        <p:grpSpPr>
          <a:xfrm>
            <a:off x="4048629" y="651747"/>
            <a:ext cx="4094743" cy="830997"/>
            <a:chOff x="4048629" y="1398032"/>
            <a:chExt cx="4094743" cy="830997"/>
          </a:xfrm>
        </p:grpSpPr>
        <p:sp>
          <p:nvSpPr>
            <p:cNvPr id="6" name="标题 1">
              <a:extLst>
                <a:ext uri="{FF2B5EF4-FFF2-40B4-BE49-F238E27FC236}">
                  <a16:creationId xmlns:a16="http://schemas.microsoft.com/office/drawing/2014/main" id="{DB6C299B-576F-C018-CC6A-362B31906F57}"/>
                </a:ext>
              </a:extLst>
            </p:cNvPr>
            <p:cNvSpPr txBox="1">
              <a:spLocks noChangeArrowheads="1"/>
            </p:cNvSpPr>
            <p:nvPr/>
          </p:nvSpPr>
          <p:spPr>
            <a:xfrm>
              <a:off x="5311170" y="1398032"/>
              <a:ext cx="1569660" cy="830997"/>
            </a:xfrm>
            <a:prstGeom prst="rect">
              <a:avLst/>
            </a:prstGeom>
          </p:spPr>
          <p:txBody>
            <a:bodyPr vert="horz" wrap="none" lIns="91440" tIns="45720" rIns="91440" bIns="45720" rtlCol="0" anchor="b">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4800" b="1" spc="600" dirty="0">
                  <a:solidFill>
                    <a:schemeClr val="bg1"/>
                  </a:solidFill>
                  <a:latin typeface="微软雅黑" panose="020B0503020204020204" pitchFamily="34" charset="-122"/>
                  <a:ea typeface="微软雅黑" panose="020B0503020204020204" pitchFamily="34" charset="-122"/>
                </a:rPr>
                <a:t>目录</a:t>
              </a:r>
              <a:endParaRPr lang="zh-CN" sz="5400" spc="600" dirty="0">
                <a:solidFill>
                  <a:schemeClr val="bg1"/>
                </a:solidFill>
                <a:latin typeface="微软雅黑" panose="020B0503020204020204" pitchFamily="34" charset="-122"/>
                <a:ea typeface="微软雅黑" panose="020B0503020204020204" pitchFamily="34" charset="-122"/>
              </a:endParaRPr>
            </a:p>
          </p:txBody>
        </p:sp>
        <p:grpSp>
          <p:nvGrpSpPr>
            <p:cNvPr id="7" name="组合 6">
              <a:extLst>
                <a:ext uri="{FF2B5EF4-FFF2-40B4-BE49-F238E27FC236}">
                  <a16:creationId xmlns:a16="http://schemas.microsoft.com/office/drawing/2014/main" id="{93037B4E-1623-8422-55D4-4C739BC163F0}"/>
                </a:ext>
              </a:extLst>
            </p:cNvPr>
            <p:cNvGrpSpPr/>
            <p:nvPr/>
          </p:nvGrpSpPr>
          <p:grpSpPr>
            <a:xfrm>
              <a:off x="4048629" y="1774500"/>
              <a:ext cx="4094743" cy="186379"/>
              <a:chOff x="4097934" y="1774500"/>
              <a:chExt cx="4094743" cy="186379"/>
            </a:xfrm>
          </p:grpSpPr>
          <p:grpSp>
            <p:nvGrpSpPr>
              <p:cNvPr id="8" name="组合 7">
                <a:extLst>
                  <a:ext uri="{FF2B5EF4-FFF2-40B4-BE49-F238E27FC236}">
                    <a16:creationId xmlns:a16="http://schemas.microsoft.com/office/drawing/2014/main" id="{35AEB387-6E21-DD56-ADFF-72B33BBCFC2F}"/>
                  </a:ext>
                </a:extLst>
              </p:cNvPr>
              <p:cNvGrpSpPr/>
              <p:nvPr/>
            </p:nvGrpSpPr>
            <p:grpSpPr>
              <a:xfrm>
                <a:off x="7111679" y="1774500"/>
                <a:ext cx="1080998" cy="186379"/>
                <a:chOff x="3843020" y="3261360"/>
                <a:chExt cx="3830320" cy="660400"/>
              </a:xfrm>
            </p:grpSpPr>
            <p:sp>
              <p:nvSpPr>
                <p:cNvPr id="13" name="平行四边形 12">
                  <a:extLst>
                    <a:ext uri="{FF2B5EF4-FFF2-40B4-BE49-F238E27FC236}">
                      <a16:creationId xmlns:a16="http://schemas.microsoft.com/office/drawing/2014/main" id="{FF7E90EB-AEC6-4619-1397-3600200B1171}"/>
                    </a:ext>
                  </a:extLst>
                </p:cNvPr>
                <p:cNvSpPr/>
                <p:nvPr/>
              </p:nvSpPr>
              <p:spPr>
                <a:xfrm>
                  <a:off x="3843020" y="3261360"/>
                  <a:ext cx="430696" cy="660400"/>
                </a:xfrm>
                <a:prstGeom prst="parallelogram">
                  <a:avLst>
                    <a:gd name="adj" fmla="val 4391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62"/>
                </a:p>
              </p:txBody>
            </p:sp>
            <p:sp>
              <p:nvSpPr>
                <p:cNvPr id="14" name="平行四边形 13">
                  <a:extLst>
                    <a:ext uri="{FF2B5EF4-FFF2-40B4-BE49-F238E27FC236}">
                      <a16:creationId xmlns:a16="http://schemas.microsoft.com/office/drawing/2014/main" id="{5CF8A527-DB31-F698-F513-F08B3FCE0B80}"/>
                    </a:ext>
                  </a:extLst>
                </p:cNvPr>
                <p:cNvSpPr/>
                <p:nvPr/>
              </p:nvSpPr>
              <p:spPr>
                <a:xfrm>
                  <a:off x="4275746" y="3381958"/>
                  <a:ext cx="273394" cy="419204"/>
                </a:xfrm>
                <a:prstGeom prst="parallelogram">
                  <a:avLst>
                    <a:gd name="adj" fmla="val 4391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62"/>
                </a:p>
              </p:txBody>
            </p:sp>
            <p:cxnSp>
              <p:nvCxnSpPr>
                <p:cNvPr id="15" name="直接连接符 14">
                  <a:extLst>
                    <a:ext uri="{FF2B5EF4-FFF2-40B4-BE49-F238E27FC236}">
                      <a16:creationId xmlns:a16="http://schemas.microsoft.com/office/drawing/2014/main" id="{CC887764-BBBA-632A-C194-04EC36DA703B}"/>
                    </a:ext>
                  </a:extLst>
                </p:cNvPr>
                <p:cNvCxnSpPr>
                  <a:stCxn id="14" idx="2"/>
                </p:cNvCxnSpPr>
                <p:nvPr/>
              </p:nvCxnSpPr>
              <p:spPr>
                <a:xfrm flipV="1">
                  <a:off x="4489104" y="3573780"/>
                  <a:ext cx="3184236" cy="17780"/>
                </a:xfrm>
                <a:prstGeom prst="line">
                  <a:avLst/>
                </a:prstGeom>
                <a:solidFill>
                  <a:schemeClr val="bg1"/>
                </a:solidFill>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9" name="组合 8">
                <a:extLst>
                  <a:ext uri="{FF2B5EF4-FFF2-40B4-BE49-F238E27FC236}">
                    <a16:creationId xmlns:a16="http://schemas.microsoft.com/office/drawing/2014/main" id="{9A3D9785-5CDD-C840-631E-4C848C67922C}"/>
                  </a:ext>
                </a:extLst>
              </p:cNvPr>
              <p:cNvGrpSpPr/>
              <p:nvPr/>
            </p:nvGrpSpPr>
            <p:grpSpPr>
              <a:xfrm flipH="1">
                <a:off x="4097934" y="1774500"/>
                <a:ext cx="1080998" cy="186379"/>
                <a:chOff x="3843020" y="3261360"/>
                <a:chExt cx="3830320" cy="660400"/>
              </a:xfrm>
            </p:grpSpPr>
            <p:sp>
              <p:nvSpPr>
                <p:cNvPr id="10" name="平行四边形 9">
                  <a:extLst>
                    <a:ext uri="{FF2B5EF4-FFF2-40B4-BE49-F238E27FC236}">
                      <a16:creationId xmlns:a16="http://schemas.microsoft.com/office/drawing/2014/main" id="{A6802C51-860C-A597-18DD-8F958BCB8F8A}"/>
                    </a:ext>
                  </a:extLst>
                </p:cNvPr>
                <p:cNvSpPr/>
                <p:nvPr/>
              </p:nvSpPr>
              <p:spPr>
                <a:xfrm>
                  <a:off x="3843020" y="3261360"/>
                  <a:ext cx="430696" cy="660400"/>
                </a:xfrm>
                <a:prstGeom prst="parallelogram">
                  <a:avLst>
                    <a:gd name="adj" fmla="val 4391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62"/>
                </a:p>
              </p:txBody>
            </p:sp>
            <p:sp>
              <p:nvSpPr>
                <p:cNvPr id="11" name="平行四边形 10">
                  <a:extLst>
                    <a:ext uri="{FF2B5EF4-FFF2-40B4-BE49-F238E27FC236}">
                      <a16:creationId xmlns:a16="http://schemas.microsoft.com/office/drawing/2014/main" id="{6E795AF8-0848-8713-5E61-F0606A787907}"/>
                    </a:ext>
                  </a:extLst>
                </p:cNvPr>
                <p:cNvSpPr/>
                <p:nvPr/>
              </p:nvSpPr>
              <p:spPr>
                <a:xfrm>
                  <a:off x="4275746" y="3381958"/>
                  <a:ext cx="273394" cy="419204"/>
                </a:xfrm>
                <a:prstGeom prst="parallelogram">
                  <a:avLst>
                    <a:gd name="adj" fmla="val 4391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62"/>
                </a:p>
              </p:txBody>
            </p:sp>
            <p:cxnSp>
              <p:nvCxnSpPr>
                <p:cNvPr id="12" name="直接连接符 11">
                  <a:extLst>
                    <a:ext uri="{FF2B5EF4-FFF2-40B4-BE49-F238E27FC236}">
                      <a16:creationId xmlns:a16="http://schemas.microsoft.com/office/drawing/2014/main" id="{BC7CAAEE-04D2-A151-1473-699C8CAB9377}"/>
                    </a:ext>
                  </a:extLst>
                </p:cNvPr>
                <p:cNvCxnSpPr>
                  <a:stCxn id="11" idx="2"/>
                </p:cNvCxnSpPr>
                <p:nvPr/>
              </p:nvCxnSpPr>
              <p:spPr>
                <a:xfrm flipV="1">
                  <a:off x="4489104" y="3573780"/>
                  <a:ext cx="3184236" cy="17780"/>
                </a:xfrm>
                <a:prstGeom prst="line">
                  <a:avLst/>
                </a:prstGeom>
                <a:ln w="12700">
                  <a:gradFill>
                    <a:gsLst>
                      <a:gs pos="0">
                        <a:schemeClr val="bg1"/>
                      </a:gs>
                      <a:gs pos="100000">
                        <a:schemeClr val="bg1"/>
                      </a:gs>
                    </a:gsLst>
                    <a:lin ang="0" scaled="0"/>
                  </a:gradFill>
                </a:ln>
              </p:spPr>
              <p:style>
                <a:lnRef idx="1">
                  <a:schemeClr val="accent1"/>
                </a:lnRef>
                <a:fillRef idx="0">
                  <a:schemeClr val="accent1"/>
                </a:fillRef>
                <a:effectRef idx="0">
                  <a:schemeClr val="accent1"/>
                </a:effectRef>
                <a:fontRef idx="minor">
                  <a:schemeClr val="tx1"/>
                </a:fontRef>
              </p:style>
            </p:cxnSp>
          </p:grpSp>
        </p:grpSp>
      </p:grpSp>
      <p:sp>
        <p:nvSpPr>
          <p:cNvPr id="17" name="矩形: 圆角 16">
            <a:extLst>
              <a:ext uri="{FF2B5EF4-FFF2-40B4-BE49-F238E27FC236}">
                <a16:creationId xmlns:a16="http://schemas.microsoft.com/office/drawing/2014/main" id="{FC735357-CE5E-5999-9B5D-B8FDBF921343}"/>
              </a:ext>
            </a:extLst>
          </p:cNvPr>
          <p:cNvSpPr/>
          <p:nvPr/>
        </p:nvSpPr>
        <p:spPr>
          <a:xfrm>
            <a:off x="930219" y="2355038"/>
            <a:ext cx="2732386" cy="3825875"/>
          </a:xfrm>
          <a:prstGeom prst="roundRect">
            <a:avLst>
              <a:gd name="adj" fmla="val 5093"/>
            </a:avLst>
          </a:prstGeom>
          <a:solidFill>
            <a:schemeClr val="bg1"/>
          </a:solidFill>
          <a:ln>
            <a:noFill/>
          </a:ln>
          <a:effectLst>
            <a:outerShdw blurRad="127000" dist="127000" dir="5400000" sx="95000" sy="950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圆角 17">
            <a:extLst>
              <a:ext uri="{FF2B5EF4-FFF2-40B4-BE49-F238E27FC236}">
                <a16:creationId xmlns:a16="http://schemas.microsoft.com/office/drawing/2014/main" id="{1A0B00A2-C2DC-80E9-8223-812C7EDB37D7}"/>
              </a:ext>
            </a:extLst>
          </p:cNvPr>
          <p:cNvSpPr/>
          <p:nvPr/>
        </p:nvSpPr>
        <p:spPr>
          <a:xfrm>
            <a:off x="4729786" y="2355039"/>
            <a:ext cx="2732400" cy="3825875"/>
          </a:xfrm>
          <a:prstGeom prst="roundRect">
            <a:avLst>
              <a:gd name="adj" fmla="val 5093"/>
            </a:avLst>
          </a:prstGeom>
          <a:solidFill>
            <a:schemeClr val="bg1"/>
          </a:solidFill>
          <a:ln>
            <a:noFill/>
          </a:ln>
          <a:effectLst>
            <a:outerShdw blurRad="127000" dist="127000" dir="5400000" sx="95000" sy="950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18">
            <a:extLst>
              <a:ext uri="{FF2B5EF4-FFF2-40B4-BE49-F238E27FC236}">
                <a16:creationId xmlns:a16="http://schemas.microsoft.com/office/drawing/2014/main" id="{AD1C14E9-CBC2-5D3A-0725-DA892E89EA82}"/>
              </a:ext>
            </a:extLst>
          </p:cNvPr>
          <p:cNvSpPr/>
          <p:nvPr/>
        </p:nvSpPr>
        <p:spPr>
          <a:xfrm>
            <a:off x="8529367" y="2355039"/>
            <a:ext cx="2732400" cy="3825875"/>
          </a:xfrm>
          <a:prstGeom prst="roundRect">
            <a:avLst>
              <a:gd name="adj" fmla="val 5093"/>
            </a:avLst>
          </a:prstGeom>
          <a:solidFill>
            <a:schemeClr val="bg1"/>
          </a:solidFill>
          <a:ln>
            <a:noFill/>
          </a:ln>
          <a:effectLst>
            <a:outerShdw blurRad="127000" dist="127000" dir="5400000" sx="95000" sy="950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19">
            <a:extLst>
              <a:ext uri="{FF2B5EF4-FFF2-40B4-BE49-F238E27FC236}">
                <a16:creationId xmlns:a16="http://schemas.microsoft.com/office/drawing/2014/main" id="{1C6896BC-35CB-981F-2FAA-6A065FD8F099}"/>
              </a:ext>
            </a:extLst>
          </p:cNvPr>
          <p:cNvSpPr/>
          <p:nvPr userDrawn="1"/>
        </p:nvSpPr>
        <p:spPr>
          <a:xfrm>
            <a:off x="1419225" y="2247900"/>
            <a:ext cx="1819275" cy="400050"/>
          </a:xfrm>
          <a:prstGeom prst="roundRect">
            <a:avLst>
              <a:gd name="adj" fmla="val 50000"/>
            </a:avLst>
          </a:prstGeom>
          <a:solidFill>
            <a:schemeClr val="bg1"/>
          </a:solidFill>
          <a:ln>
            <a:solidFill>
              <a:schemeClr val="accent1">
                <a:lumMod val="60000"/>
                <a:lumOff val="40000"/>
              </a:schemeClr>
            </a:solidFill>
          </a:ln>
          <a:effectLst>
            <a:outerShdw blurRad="127000" dist="127000" dir="5400000" sx="95000" sy="950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id="{7ADB26F5-F5B0-8F2C-633D-DC1060B94BE0}"/>
              </a:ext>
            </a:extLst>
          </p:cNvPr>
          <p:cNvSpPr/>
          <p:nvPr userDrawn="1"/>
        </p:nvSpPr>
        <p:spPr>
          <a:xfrm>
            <a:off x="5198393" y="2247900"/>
            <a:ext cx="1819275" cy="400050"/>
          </a:xfrm>
          <a:prstGeom prst="roundRect">
            <a:avLst>
              <a:gd name="adj" fmla="val 50000"/>
            </a:avLst>
          </a:prstGeom>
          <a:solidFill>
            <a:schemeClr val="bg1"/>
          </a:solidFill>
          <a:ln>
            <a:solidFill>
              <a:schemeClr val="accent1">
                <a:lumMod val="60000"/>
                <a:lumOff val="40000"/>
              </a:schemeClr>
            </a:solidFill>
          </a:ln>
          <a:effectLst>
            <a:outerShdw blurRad="127000" dist="127000" dir="5400000" sx="95000" sy="950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a:extLst>
              <a:ext uri="{FF2B5EF4-FFF2-40B4-BE49-F238E27FC236}">
                <a16:creationId xmlns:a16="http://schemas.microsoft.com/office/drawing/2014/main" id="{BEBA45D4-3CE5-63DE-A31C-960174846CE2}"/>
              </a:ext>
            </a:extLst>
          </p:cNvPr>
          <p:cNvSpPr/>
          <p:nvPr userDrawn="1"/>
        </p:nvSpPr>
        <p:spPr>
          <a:xfrm>
            <a:off x="8997975" y="2247900"/>
            <a:ext cx="1819275" cy="400050"/>
          </a:xfrm>
          <a:prstGeom prst="roundRect">
            <a:avLst>
              <a:gd name="adj" fmla="val 50000"/>
            </a:avLst>
          </a:prstGeom>
          <a:solidFill>
            <a:schemeClr val="bg1"/>
          </a:solidFill>
          <a:ln>
            <a:solidFill>
              <a:schemeClr val="accent1">
                <a:lumMod val="60000"/>
                <a:lumOff val="40000"/>
              </a:schemeClr>
            </a:solidFill>
          </a:ln>
          <a:effectLst>
            <a:outerShdw blurRad="127000" dist="127000" dir="5400000" sx="95000" sy="950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D26DED7B-E98B-F25F-873F-27F76979C38C}"/>
              </a:ext>
            </a:extLst>
          </p:cNvPr>
          <p:cNvSpPr txBox="1"/>
          <p:nvPr userDrawn="1"/>
        </p:nvSpPr>
        <p:spPr>
          <a:xfrm>
            <a:off x="1697920" y="2263259"/>
            <a:ext cx="1261884" cy="369332"/>
          </a:xfrm>
          <a:prstGeom prst="rect">
            <a:avLst/>
          </a:prstGeom>
          <a:noFill/>
        </p:spPr>
        <p:txBody>
          <a:bodyPr wrap="none" rtlCol="0">
            <a:spAutoFit/>
          </a:bodyPr>
          <a:lstStyle/>
          <a:p>
            <a:r>
              <a:rPr lang="zh-CN" altLang="en-US" spc="300" dirty="0"/>
              <a:t>第一部分</a:t>
            </a:r>
          </a:p>
        </p:txBody>
      </p:sp>
      <p:sp>
        <p:nvSpPr>
          <p:cNvPr id="24" name="文本框 23">
            <a:extLst>
              <a:ext uri="{FF2B5EF4-FFF2-40B4-BE49-F238E27FC236}">
                <a16:creationId xmlns:a16="http://schemas.microsoft.com/office/drawing/2014/main" id="{4263B340-A0C4-4892-2614-5849316EDFB6}"/>
              </a:ext>
            </a:extLst>
          </p:cNvPr>
          <p:cNvSpPr txBox="1"/>
          <p:nvPr userDrawn="1"/>
        </p:nvSpPr>
        <p:spPr>
          <a:xfrm>
            <a:off x="5477088" y="2263259"/>
            <a:ext cx="1261884" cy="369332"/>
          </a:xfrm>
          <a:prstGeom prst="rect">
            <a:avLst/>
          </a:prstGeom>
          <a:noFill/>
        </p:spPr>
        <p:txBody>
          <a:bodyPr wrap="none" rtlCol="0">
            <a:spAutoFit/>
          </a:bodyPr>
          <a:lstStyle/>
          <a:p>
            <a:r>
              <a:rPr lang="zh-CN" altLang="en-US" spc="300" dirty="0"/>
              <a:t>第二部分</a:t>
            </a:r>
          </a:p>
        </p:txBody>
      </p:sp>
      <p:sp>
        <p:nvSpPr>
          <p:cNvPr id="25" name="文本框 24">
            <a:extLst>
              <a:ext uri="{FF2B5EF4-FFF2-40B4-BE49-F238E27FC236}">
                <a16:creationId xmlns:a16="http://schemas.microsoft.com/office/drawing/2014/main" id="{CFA9852E-2583-0A54-D590-2504D0C42BCA}"/>
              </a:ext>
            </a:extLst>
          </p:cNvPr>
          <p:cNvSpPr txBox="1"/>
          <p:nvPr userDrawn="1"/>
        </p:nvSpPr>
        <p:spPr>
          <a:xfrm>
            <a:off x="9276670" y="2263259"/>
            <a:ext cx="1261884" cy="369332"/>
          </a:xfrm>
          <a:prstGeom prst="rect">
            <a:avLst/>
          </a:prstGeom>
          <a:noFill/>
        </p:spPr>
        <p:txBody>
          <a:bodyPr wrap="none" rtlCol="0">
            <a:spAutoFit/>
          </a:bodyPr>
          <a:lstStyle/>
          <a:p>
            <a:r>
              <a:rPr lang="zh-CN" altLang="en-US" spc="300" dirty="0"/>
              <a:t>第三部分</a:t>
            </a:r>
          </a:p>
        </p:txBody>
      </p:sp>
      <p:cxnSp>
        <p:nvCxnSpPr>
          <p:cNvPr id="29" name="直接连接符 28">
            <a:extLst>
              <a:ext uri="{FF2B5EF4-FFF2-40B4-BE49-F238E27FC236}">
                <a16:creationId xmlns:a16="http://schemas.microsoft.com/office/drawing/2014/main" id="{3AE459EA-8B91-5BAC-4228-12F4943C8D6C}"/>
              </a:ext>
            </a:extLst>
          </p:cNvPr>
          <p:cNvCxnSpPr>
            <a:cxnSpLocks/>
          </p:cNvCxnSpPr>
          <p:nvPr userDrawn="1"/>
        </p:nvCxnSpPr>
        <p:spPr>
          <a:xfrm>
            <a:off x="1284041" y="4018922"/>
            <a:ext cx="202474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A4E38956-542B-CCE6-BBAC-9F51A67D4549}"/>
              </a:ext>
            </a:extLst>
          </p:cNvPr>
          <p:cNvCxnSpPr>
            <a:cxnSpLocks/>
          </p:cNvCxnSpPr>
          <p:nvPr userDrawn="1"/>
        </p:nvCxnSpPr>
        <p:spPr>
          <a:xfrm>
            <a:off x="5083615" y="4018922"/>
            <a:ext cx="202474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2E765EAD-DA85-DAA3-BF0C-2B0375801B16}"/>
              </a:ext>
            </a:extLst>
          </p:cNvPr>
          <p:cNvCxnSpPr>
            <a:cxnSpLocks/>
          </p:cNvCxnSpPr>
          <p:nvPr userDrawn="1"/>
        </p:nvCxnSpPr>
        <p:spPr>
          <a:xfrm>
            <a:off x="8883196" y="4018922"/>
            <a:ext cx="2024743" cy="0"/>
          </a:xfrm>
          <a:prstGeom prst="line">
            <a:avLst/>
          </a:prstGeom>
        </p:spPr>
        <p:style>
          <a:lnRef idx="1">
            <a:schemeClr val="accent1"/>
          </a:lnRef>
          <a:fillRef idx="0">
            <a:schemeClr val="accent1"/>
          </a:fillRef>
          <a:effectRef idx="0">
            <a:schemeClr val="accent1"/>
          </a:effectRef>
          <a:fontRef idx="minor">
            <a:schemeClr val="tx1"/>
          </a:fontRef>
        </p:style>
      </p:cxnSp>
      <p:sp>
        <p:nvSpPr>
          <p:cNvPr id="38" name="line-chart_156225">
            <a:extLst>
              <a:ext uri="{FF2B5EF4-FFF2-40B4-BE49-F238E27FC236}">
                <a16:creationId xmlns:a16="http://schemas.microsoft.com/office/drawing/2014/main" id="{240190C1-E3DF-6C70-972A-CF8AA4EA2B2E}"/>
              </a:ext>
            </a:extLst>
          </p:cNvPr>
          <p:cNvSpPr/>
          <p:nvPr userDrawn="1"/>
        </p:nvSpPr>
        <p:spPr>
          <a:xfrm>
            <a:off x="3053033" y="5711976"/>
            <a:ext cx="238750" cy="238361"/>
          </a:xfrm>
          <a:custGeom>
            <a:avLst/>
            <a:gdLst>
              <a:gd name="connsiteX0" fmla="*/ 606580 w 606580"/>
              <a:gd name="connsiteY0" fmla="*/ 99921 h 605592"/>
              <a:gd name="connsiteX1" fmla="*/ 594788 w 606580"/>
              <a:gd name="connsiteY1" fmla="*/ 262241 h 605592"/>
              <a:gd name="connsiteX2" fmla="*/ 542606 w 606580"/>
              <a:gd name="connsiteY2" fmla="*/ 226921 h 605592"/>
              <a:gd name="connsiteX3" fmla="*/ 416513 w 606580"/>
              <a:gd name="connsiteY3" fmla="*/ 436797 h 605592"/>
              <a:gd name="connsiteX4" fmla="*/ 238518 w 606580"/>
              <a:gd name="connsiteY4" fmla="*/ 316193 h 605592"/>
              <a:gd name="connsiteX5" fmla="*/ 148173 w 606580"/>
              <a:gd name="connsiteY5" fmla="*/ 445974 h 605592"/>
              <a:gd name="connsiteX6" fmla="*/ 117068 w 606580"/>
              <a:gd name="connsiteY6" fmla="*/ 424282 h 605592"/>
              <a:gd name="connsiteX7" fmla="*/ 228768 w 606580"/>
              <a:gd name="connsiteY7" fmla="*/ 263909 h 605592"/>
              <a:gd name="connsiteX8" fmla="*/ 404629 w 606580"/>
              <a:gd name="connsiteY8" fmla="*/ 383030 h 605592"/>
              <a:gd name="connsiteX9" fmla="*/ 511129 w 606580"/>
              <a:gd name="connsiteY9" fmla="*/ 205600 h 605592"/>
              <a:gd name="connsiteX10" fmla="*/ 459875 w 606580"/>
              <a:gd name="connsiteY10" fmla="*/ 170837 h 605592"/>
              <a:gd name="connsiteX11" fmla="*/ 0 w 606580"/>
              <a:gd name="connsiteY11" fmla="*/ 0 h 605592"/>
              <a:gd name="connsiteX12" fmla="*/ 37882 w 606580"/>
              <a:gd name="connsiteY12" fmla="*/ 0 h 605592"/>
              <a:gd name="connsiteX13" fmla="*/ 38625 w 606580"/>
              <a:gd name="connsiteY13" fmla="*/ 567771 h 605592"/>
              <a:gd name="connsiteX14" fmla="*/ 606580 w 606580"/>
              <a:gd name="connsiteY14" fmla="*/ 567679 h 605592"/>
              <a:gd name="connsiteX15" fmla="*/ 606580 w 606580"/>
              <a:gd name="connsiteY15" fmla="*/ 605592 h 605592"/>
              <a:gd name="connsiteX16" fmla="*/ 743 w 606580"/>
              <a:gd name="connsiteY16" fmla="*/ 605592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06580" h="605592">
                <a:moveTo>
                  <a:pt x="606580" y="99921"/>
                </a:moveTo>
                <a:lnTo>
                  <a:pt x="594788" y="262241"/>
                </a:lnTo>
                <a:lnTo>
                  <a:pt x="542606" y="226921"/>
                </a:lnTo>
                <a:lnTo>
                  <a:pt x="416513" y="436797"/>
                </a:lnTo>
                <a:lnTo>
                  <a:pt x="238518" y="316193"/>
                </a:lnTo>
                <a:lnTo>
                  <a:pt x="148173" y="445974"/>
                </a:lnTo>
                <a:lnTo>
                  <a:pt x="117068" y="424282"/>
                </a:lnTo>
                <a:lnTo>
                  <a:pt x="228768" y="263909"/>
                </a:lnTo>
                <a:lnTo>
                  <a:pt x="404629" y="383030"/>
                </a:lnTo>
                <a:lnTo>
                  <a:pt x="511129" y="205600"/>
                </a:lnTo>
                <a:lnTo>
                  <a:pt x="459875" y="170837"/>
                </a:lnTo>
                <a:close/>
                <a:moveTo>
                  <a:pt x="0" y="0"/>
                </a:moveTo>
                <a:lnTo>
                  <a:pt x="37882" y="0"/>
                </a:lnTo>
                <a:lnTo>
                  <a:pt x="38625" y="567771"/>
                </a:lnTo>
                <a:lnTo>
                  <a:pt x="606580" y="567679"/>
                </a:lnTo>
                <a:lnTo>
                  <a:pt x="606580" y="605592"/>
                </a:lnTo>
                <a:lnTo>
                  <a:pt x="743" y="60559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line-chart_156225">
            <a:extLst>
              <a:ext uri="{FF2B5EF4-FFF2-40B4-BE49-F238E27FC236}">
                <a16:creationId xmlns:a16="http://schemas.microsoft.com/office/drawing/2014/main" id="{168CF4E8-A1F8-CE30-F862-7209FF8E8E3F}"/>
              </a:ext>
            </a:extLst>
          </p:cNvPr>
          <p:cNvSpPr/>
          <p:nvPr userDrawn="1"/>
        </p:nvSpPr>
        <p:spPr>
          <a:xfrm>
            <a:off x="6884400" y="5711976"/>
            <a:ext cx="238750" cy="238361"/>
          </a:xfrm>
          <a:custGeom>
            <a:avLst/>
            <a:gdLst>
              <a:gd name="connsiteX0" fmla="*/ 606580 w 606580"/>
              <a:gd name="connsiteY0" fmla="*/ 99921 h 605592"/>
              <a:gd name="connsiteX1" fmla="*/ 594788 w 606580"/>
              <a:gd name="connsiteY1" fmla="*/ 262241 h 605592"/>
              <a:gd name="connsiteX2" fmla="*/ 542606 w 606580"/>
              <a:gd name="connsiteY2" fmla="*/ 226921 h 605592"/>
              <a:gd name="connsiteX3" fmla="*/ 416513 w 606580"/>
              <a:gd name="connsiteY3" fmla="*/ 436797 h 605592"/>
              <a:gd name="connsiteX4" fmla="*/ 238518 w 606580"/>
              <a:gd name="connsiteY4" fmla="*/ 316193 h 605592"/>
              <a:gd name="connsiteX5" fmla="*/ 148173 w 606580"/>
              <a:gd name="connsiteY5" fmla="*/ 445974 h 605592"/>
              <a:gd name="connsiteX6" fmla="*/ 117068 w 606580"/>
              <a:gd name="connsiteY6" fmla="*/ 424282 h 605592"/>
              <a:gd name="connsiteX7" fmla="*/ 228768 w 606580"/>
              <a:gd name="connsiteY7" fmla="*/ 263909 h 605592"/>
              <a:gd name="connsiteX8" fmla="*/ 404629 w 606580"/>
              <a:gd name="connsiteY8" fmla="*/ 383030 h 605592"/>
              <a:gd name="connsiteX9" fmla="*/ 511129 w 606580"/>
              <a:gd name="connsiteY9" fmla="*/ 205600 h 605592"/>
              <a:gd name="connsiteX10" fmla="*/ 459875 w 606580"/>
              <a:gd name="connsiteY10" fmla="*/ 170837 h 605592"/>
              <a:gd name="connsiteX11" fmla="*/ 0 w 606580"/>
              <a:gd name="connsiteY11" fmla="*/ 0 h 605592"/>
              <a:gd name="connsiteX12" fmla="*/ 37882 w 606580"/>
              <a:gd name="connsiteY12" fmla="*/ 0 h 605592"/>
              <a:gd name="connsiteX13" fmla="*/ 38625 w 606580"/>
              <a:gd name="connsiteY13" fmla="*/ 567771 h 605592"/>
              <a:gd name="connsiteX14" fmla="*/ 606580 w 606580"/>
              <a:gd name="connsiteY14" fmla="*/ 567679 h 605592"/>
              <a:gd name="connsiteX15" fmla="*/ 606580 w 606580"/>
              <a:gd name="connsiteY15" fmla="*/ 605592 h 605592"/>
              <a:gd name="connsiteX16" fmla="*/ 743 w 606580"/>
              <a:gd name="connsiteY16" fmla="*/ 605592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06580" h="605592">
                <a:moveTo>
                  <a:pt x="606580" y="99921"/>
                </a:moveTo>
                <a:lnTo>
                  <a:pt x="594788" y="262241"/>
                </a:lnTo>
                <a:lnTo>
                  <a:pt x="542606" y="226921"/>
                </a:lnTo>
                <a:lnTo>
                  <a:pt x="416513" y="436797"/>
                </a:lnTo>
                <a:lnTo>
                  <a:pt x="238518" y="316193"/>
                </a:lnTo>
                <a:lnTo>
                  <a:pt x="148173" y="445974"/>
                </a:lnTo>
                <a:lnTo>
                  <a:pt x="117068" y="424282"/>
                </a:lnTo>
                <a:lnTo>
                  <a:pt x="228768" y="263909"/>
                </a:lnTo>
                <a:lnTo>
                  <a:pt x="404629" y="383030"/>
                </a:lnTo>
                <a:lnTo>
                  <a:pt x="511129" y="205600"/>
                </a:lnTo>
                <a:lnTo>
                  <a:pt x="459875" y="170837"/>
                </a:lnTo>
                <a:close/>
                <a:moveTo>
                  <a:pt x="0" y="0"/>
                </a:moveTo>
                <a:lnTo>
                  <a:pt x="37882" y="0"/>
                </a:lnTo>
                <a:lnTo>
                  <a:pt x="38625" y="567771"/>
                </a:lnTo>
                <a:lnTo>
                  <a:pt x="606580" y="567679"/>
                </a:lnTo>
                <a:lnTo>
                  <a:pt x="606580" y="605592"/>
                </a:lnTo>
                <a:lnTo>
                  <a:pt x="743" y="60559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line-chart_156225">
            <a:extLst>
              <a:ext uri="{FF2B5EF4-FFF2-40B4-BE49-F238E27FC236}">
                <a16:creationId xmlns:a16="http://schemas.microsoft.com/office/drawing/2014/main" id="{E3939EA4-3E6E-C089-17B2-3635FFBA300F}"/>
              </a:ext>
            </a:extLst>
          </p:cNvPr>
          <p:cNvSpPr/>
          <p:nvPr userDrawn="1"/>
        </p:nvSpPr>
        <p:spPr>
          <a:xfrm>
            <a:off x="10660073" y="5711976"/>
            <a:ext cx="238750" cy="238361"/>
          </a:xfrm>
          <a:custGeom>
            <a:avLst/>
            <a:gdLst>
              <a:gd name="connsiteX0" fmla="*/ 606580 w 606580"/>
              <a:gd name="connsiteY0" fmla="*/ 99921 h 605592"/>
              <a:gd name="connsiteX1" fmla="*/ 594788 w 606580"/>
              <a:gd name="connsiteY1" fmla="*/ 262241 h 605592"/>
              <a:gd name="connsiteX2" fmla="*/ 542606 w 606580"/>
              <a:gd name="connsiteY2" fmla="*/ 226921 h 605592"/>
              <a:gd name="connsiteX3" fmla="*/ 416513 w 606580"/>
              <a:gd name="connsiteY3" fmla="*/ 436797 h 605592"/>
              <a:gd name="connsiteX4" fmla="*/ 238518 w 606580"/>
              <a:gd name="connsiteY4" fmla="*/ 316193 h 605592"/>
              <a:gd name="connsiteX5" fmla="*/ 148173 w 606580"/>
              <a:gd name="connsiteY5" fmla="*/ 445974 h 605592"/>
              <a:gd name="connsiteX6" fmla="*/ 117068 w 606580"/>
              <a:gd name="connsiteY6" fmla="*/ 424282 h 605592"/>
              <a:gd name="connsiteX7" fmla="*/ 228768 w 606580"/>
              <a:gd name="connsiteY7" fmla="*/ 263909 h 605592"/>
              <a:gd name="connsiteX8" fmla="*/ 404629 w 606580"/>
              <a:gd name="connsiteY8" fmla="*/ 383030 h 605592"/>
              <a:gd name="connsiteX9" fmla="*/ 511129 w 606580"/>
              <a:gd name="connsiteY9" fmla="*/ 205600 h 605592"/>
              <a:gd name="connsiteX10" fmla="*/ 459875 w 606580"/>
              <a:gd name="connsiteY10" fmla="*/ 170837 h 605592"/>
              <a:gd name="connsiteX11" fmla="*/ 0 w 606580"/>
              <a:gd name="connsiteY11" fmla="*/ 0 h 605592"/>
              <a:gd name="connsiteX12" fmla="*/ 37882 w 606580"/>
              <a:gd name="connsiteY12" fmla="*/ 0 h 605592"/>
              <a:gd name="connsiteX13" fmla="*/ 38625 w 606580"/>
              <a:gd name="connsiteY13" fmla="*/ 567771 h 605592"/>
              <a:gd name="connsiteX14" fmla="*/ 606580 w 606580"/>
              <a:gd name="connsiteY14" fmla="*/ 567679 h 605592"/>
              <a:gd name="connsiteX15" fmla="*/ 606580 w 606580"/>
              <a:gd name="connsiteY15" fmla="*/ 605592 h 605592"/>
              <a:gd name="connsiteX16" fmla="*/ 743 w 606580"/>
              <a:gd name="connsiteY16" fmla="*/ 605592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06580" h="605592">
                <a:moveTo>
                  <a:pt x="606580" y="99921"/>
                </a:moveTo>
                <a:lnTo>
                  <a:pt x="594788" y="262241"/>
                </a:lnTo>
                <a:lnTo>
                  <a:pt x="542606" y="226921"/>
                </a:lnTo>
                <a:lnTo>
                  <a:pt x="416513" y="436797"/>
                </a:lnTo>
                <a:lnTo>
                  <a:pt x="238518" y="316193"/>
                </a:lnTo>
                <a:lnTo>
                  <a:pt x="148173" y="445974"/>
                </a:lnTo>
                <a:lnTo>
                  <a:pt x="117068" y="424282"/>
                </a:lnTo>
                <a:lnTo>
                  <a:pt x="228768" y="263909"/>
                </a:lnTo>
                <a:lnTo>
                  <a:pt x="404629" y="383030"/>
                </a:lnTo>
                <a:lnTo>
                  <a:pt x="511129" y="205600"/>
                </a:lnTo>
                <a:lnTo>
                  <a:pt x="459875" y="170837"/>
                </a:lnTo>
                <a:close/>
                <a:moveTo>
                  <a:pt x="0" y="0"/>
                </a:moveTo>
                <a:lnTo>
                  <a:pt x="37882" y="0"/>
                </a:lnTo>
                <a:lnTo>
                  <a:pt x="38625" y="567771"/>
                </a:lnTo>
                <a:lnTo>
                  <a:pt x="606580" y="567679"/>
                </a:lnTo>
                <a:lnTo>
                  <a:pt x="606580" y="605592"/>
                </a:lnTo>
                <a:lnTo>
                  <a:pt x="743" y="60559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文本占位符 25">
            <a:extLst>
              <a:ext uri="{FF2B5EF4-FFF2-40B4-BE49-F238E27FC236}">
                <a16:creationId xmlns:a16="http://schemas.microsoft.com/office/drawing/2014/main" id="{B9088AE9-E5E1-4B27-B5F9-5E8E2037CB98}"/>
              </a:ext>
            </a:extLst>
          </p:cNvPr>
          <p:cNvSpPr>
            <a:spLocks noGrp="1"/>
          </p:cNvSpPr>
          <p:nvPr userDrawn="1">
            <p:ph type="body" sz="quarter" idx="10" hasCustomPrompt="1"/>
          </p:nvPr>
        </p:nvSpPr>
        <p:spPr>
          <a:xfrm>
            <a:off x="1175637" y="2954673"/>
            <a:ext cx="2241550" cy="584200"/>
          </a:xfrm>
          <a:prstGeom prst="rect">
            <a:avLst/>
          </a:prstGeom>
        </p:spPr>
        <p:txBody>
          <a:bodyPr/>
          <a:lstStyle>
            <a:lvl1pPr marL="0" indent="0" algn="ctr">
              <a:buFontTx/>
              <a:buNone/>
              <a:defRPr lang="zh-CN" altLang="en-US" sz="3200" b="1" kern="1200" dirty="0" smtClean="0">
                <a:solidFill>
                  <a:schemeClr val="accent1"/>
                </a:solidFill>
                <a:latin typeface="微软雅黑" panose="020B0503020204020204" pitchFamily="34" charset="-122"/>
                <a:ea typeface="微软雅黑" panose="020B0503020204020204" pitchFamily="34" charset="-122"/>
                <a:cs typeface="+mj-cs"/>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dirty="0"/>
              <a:t>单击此处编辑文本样式</a:t>
            </a:r>
          </a:p>
        </p:txBody>
      </p:sp>
      <p:sp>
        <p:nvSpPr>
          <p:cNvPr id="35" name="文本占位符 25">
            <a:extLst>
              <a:ext uri="{FF2B5EF4-FFF2-40B4-BE49-F238E27FC236}">
                <a16:creationId xmlns:a16="http://schemas.microsoft.com/office/drawing/2014/main" id="{246295AB-CF64-49D9-9E77-EA65D1D68C2C}"/>
              </a:ext>
            </a:extLst>
          </p:cNvPr>
          <p:cNvSpPr>
            <a:spLocks noGrp="1"/>
          </p:cNvSpPr>
          <p:nvPr userDrawn="1">
            <p:ph type="body" sz="quarter" idx="11" hasCustomPrompt="1"/>
          </p:nvPr>
        </p:nvSpPr>
        <p:spPr>
          <a:xfrm>
            <a:off x="4975211" y="2954673"/>
            <a:ext cx="2241550" cy="584200"/>
          </a:xfrm>
          <a:prstGeom prst="rect">
            <a:avLst/>
          </a:prstGeom>
        </p:spPr>
        <p:txBody>
          <a:bodyPr/>
          <a:lstStyle>
            <a:lvl1pPr marL="0" indent="0" algn="ctr">
              <a:buFontTx/>
              <a:buNone/>
              <a:defRPr lang="zh-CN" altLang="en-US" sz="3200" b="1" kern="1200" dirty="0" smtClean="0">
                <a:solidFill>
                  <a:schemeClr val="accent1"/>
                </a:solidFill>
                <a:latin typeface="微软雅黑" panose="020B0503020204020204" pitchFamily="34" charset="-122"/>
                <a:ea typeface="微软雅黑" panose="020B0503020204020204" pitchFamily="34" charset="-122"/>
                <a:cs typeface="+mj-cs"/>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dirty="0"/>
              <a:t>单击此处编辑文本样式</a:t>
            </a:r>
          </a:p>
        </p:txBody>
      </p:sp>
      <p:sp>
        <p:nvSpPr>
          <p:cNvPr id="36" name="文本占位符 25">
            <a:extLst>
              <a:ext uri="{FF2B5EF4-FFF2-40B4-BE49-F238E27FC236}">
                <a16:creationId xmlns:a16="http://schemas.microsoft.com/office/drawing/2014/main" id="{27C622FF-1DA7-41AA-A949-49146B9E10D6}"/>
              </a:ext>
            </a:extLst>
          </p:cNvPr>
          <p:cNvSpPr>
            <a:spLocks noGrp="1"/>
          </p:cNvSpPr>
          <p:nvPr userDrawn="1">
            <p:ph type="body" sz="quarter" idx="12" hasCustomPrompt="1"/>
          </p:nvPr>
        </p:nvSpPr>
        <p:spPr>
          <a:xfrm>
            <a:off x="8774792" y="2954673"/>
            <a:ext cx="2241550" cy="584200"/>
          </a:xfrm>
          <a:prstGeom prst="rect">
            <a:avLst/>
          </a:prstGeom>
        </p:spPr>
        <p:txBody>
          <a:bodyPr/>
          <a:lstStyle>
            <a:lvl1pPr marL="0" indent="0" algn="ctr">
              <a:buFontTx/>
              <a:buNone/>
              <a:defRPr lang="zh-CN" altLang="en-US" sz="3200" b="1" kern="1200" dirty="0" smtClean="0">
                <a:solidFill>
                  <a:schemeClr val="accent1"/>
                </a:solidFill>
                <a:latin typeface="微软雅黑" panose="020B0503020204020204" pitchFamily="34" charset="-122"/>
                <a:ea typeface="微软雅黑" panose="020B0503020204020204" pitchFamily="34" charset="-122"/>
                <a:cs typeface="+mj-cs"/>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dirty="0"/>
              <a:t>单击此处编辑文本样式</a:t>
            </a:r>
          </a:p>
        </p:txBody>
      </p:sp>
      <p:sp>
        <p:nvSpPr>
          <p:cNvPr id="30" name="文本占位符 29">
            <a:extLst>
              <a:ext uri="{FF2B5EF4-FFF2-40B4-BE49-F238E27FC236}">
                <a16:creationId xmlns:a16="http://schemas.microsoft.com/office/drawing/2014/main" id="{81F5F542-12E7-402F-AD40-5AE13A9D5BB6}"/>
              </a:ext>
            </a:extLst>
          </p:cNvPr>
          <p:cNvSpPr>
            <a:spLocks noGrp="1"/>
          </p:cNvSpPr>
          <p:nvPr>
            <p:ph type="body" sz="quarter" idx="13"/>
          </p:nvPr>
        </p:nvSpPr>
        <p:spPr>
          <a:xfrm>
            <a:off x="1284288" y="4267200"/>
            <a:ext cx="2030412" cy="812800"/>
          </a:xfrm>
          <a:prstGeom prst="rect">
            <a:avLst/>
          </a:prstGeom>
        </p:spPr>
        <p:txBody>
          <a:bodyPr/>
          <a:lstStyle>
            <a:lvl1pPr marL="0" indent="0">
              <a:lnSpc>
                <a:spcPct val="130000"/>
              </a:lnSpc>
              <a:buFontTx/>
              <a:buNone/>
              <a:defRPr lang="zh-CN" altLang="en-US" sz="1600" kern="1200" dirty="0" smtClean="0">
                <a:solidFill>
                  <a:schemeClr val="accent1">
                    <a:lumMod val="75000"/>
                  </a:schemeClr>
                </a:solidFill>
                <a:latin typeface="+mn-lt"/>
                <a:ea typeface="+mn-ea"/>
                <a:cs typeface="+mn-cs"/>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dirty="0"/>
              <a:t>单击此处编辑母版文本样式</a:t>
            </a:r>
          </a:p>
        </p:txBody>
      </p:sp>
      <p:sp>
        <p:nvSpPr>
          <p:cNvPr id="41" name="文本占位符 29">
            <a:extLst>
              <a:ext uri="{FF2B5EF4-FFF2-40B4-BE49-F238E27FC236}">
                <a16:creationId xmlns:a16="http://schemas.microsoft.com/office/drawing/2014/main" id="{E9C99257-EE35-422C-B812-0C866F4B3ADC}"/>
              </a:ext>
            </a:extLst>
          </p:cNvPr>
          <p:cNvSpPr>
            <a:spLocks noGrp="1"/>
          </p:cNvSpPr>
          <p:nvPr>
            <p:ph type="body" sz="quarter" idx="14"/>
          </p:nvPr>
        </p:nvSpPr>
        <p:spPr>
          <a:xfrm>
            <a:off x="5092824" y="4267200"/>
            <a:ext cx="2030412" cy="812800"/>
          </a:xfrm>
          <a:prstGeom prst="rect">
            <a:avLst/>
          </a:prstGeom>
        </p:spPr>
        <p:txBody>
          <a:bodyPr/>
          <a:lstStyle>
            <a:lvl1pPr marL="0" indent="0">
              <a:lnSpc>
                <a:spcPct val="130000"/>
              </a:lnSpc>
              <a:buFontTx/>
              <a:buNone/>
              <a:defRPr lang="zh-CN" altLang="en-US" sz="1600" kern="1200" dirty="0" smtClean="0">
                <a:solidFill>
                  <a:schemeClr val="accent1">
                    <a:lumMod val="75000"/>
                  </a:schemeClr>
                </a:solidFill>
                <a:latin typeface="+mn-lt"/>
                <a:ea typeface="+mn-ea"/>
                <a:cs typeface="+mn-cs"/>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dirty="0"/>
              <a:t>单击此处编辑母版文本样式</a:t>
            </a:r>
          </a:p>
        </p:txBody>
      </p:sp>
      <p:sp>
        <p:nvSpPr>
          <p:cNvPr id="42" name="文本占位符 29">
            <a:extLst>
              <a:ext uri="{FF2B5EF4-FFF2-40B4-BE49-F238E27FC236}">
                <a16:creationId xmlns:a16="http://schemas.microsoft.com/office/drawing/2014/main" id="{A8A227DE-C61E-479C-A5A4-CA133DD3DC87}"/>
              </a:ext>
            </a:extLst>
          </p:cNvPr>
          <p:cNvSpPr>
            <a:spLocks noGrp="1"/>
          </p:cNvSpPr>
          <p:nvPr>
            <p:ph type="body" sz="quarter" idx="15"/>
          </p:nvPr>
        </p:nvSpPr>
        <p:spPr>
          <a:xfrm>
            <a:off x="8892406" y="4267200"/>
            <a:ext cx="2030412" cy="812800"/>
          </a:xfrm>
          <a:prstGeom prst="rect">
            <a:avLst/>
          </a:prstGeom>
        </p:spPr>
        <p:txBody>
          <a:bodyPr/>
          <a:lstStyle>
            <a:lvl1pPr marL="0" indent="0">
              <a:lnSpc>
                <a:spcPct val="130000"/>
              </a:lnSpc>
              <a:buFontTx/>
              <a:buNone/>
              <a:defRPr lang="zh-CN" altLang="en-US" sz="1600" kern="1200" dirty="0" smtClean="0">
                <a:solidFill>
                  <a:schemeClr val="accent1">
                    <a:lumMod val="75000"/>
                  </a:schemeClr>
                </a:solidFill>
                <a:latin typeface="+mn-lt"/>
                <a:ea typeface="+mn-ea"/>
                <a:cs typeface="+mn-cs"/>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dirty="0"/>
              <a:t>单击此处编辑母版文本样式</a:t>
            </a:r>
          </a:p>
        </p:txBody>
      </p:sp>
    </p:spTree>
    <p:extLst>
      <p:ext uri="{BB962C8B-B14F-4D97-AF65-F5344CB8AC3E}">
        <p14:creationId xmlns:p14="http://schemas.microsoft.com/office/powerpoint/2010/main" val="33175071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转场页1">
    <p:spTree>
      <p:nvGrpSpPr>
        <p:cNvPr id="1" name=""/>
        <p:cNvGrpSpPr/>
        <p:nvPr/>
      </p:nvGrpSpPr>
      <p:grpSpPr>
        <a:xfrm>
          <a:off x="0" y="0"/>
          <a:ext cx="0" cy="0"/>
          <a:chOff x="0" y="0"/>
          <a:chExt cx="0" cy="0"/>
        </a:xfrm>
      </p:grpSpPr>
      <p:sp>
        <p:nvSpPr>
          <p:cNvPr id="3" name="等腰三角形 2">
            <a:extLst>
              <a:ext uri="{FF2B5EF4-FFF2-40B4-BE49-F238E27FC236}">
                <a16:creationId xmlns:a16="http://schemas.microsoft.com/office/drawing/2014/main" id="{B585B756-742E-5057-8E59-91B94830B153}"/>
              </a:ext>
            </a:extLst>
          </p:cNvPr>
          <p:cNvSpPr/>
          <p:nvPr userDrawn="1"/>
        </p:nvSpPr>
        <p:spPr>
          <a:xfrm>
            <a:off x="2576512" y="2038350"/>
            <a:ext cx="585787" cy="361950"/>
          </a:xfrm>
          <a:prstGeom prs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8F774200-D16F-A135-53B7-38B407888BF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734300" y="0"/>
            <a:ext cx="4457700" cy="6858000"/>
          </a:xfrm>
          <a:prstGeom prst="rect">
            <a:avLst/>
          </a:prstGeom>
        </p:spPr>
      </p:pic>
      <p:sp>
        <p:nvSpPr>
          <p:cNvPr id="5" name="矩形 4">
            <a:extLst>
              <a:ext uri="{FF2B5EF4-FFF2-40B4-BE49-F238E27FC236}">
                <a16:creationId xmlns:a16="http://schemas.microsoft.com/office/drawing/2014/main" id="{EADF996A-8080-9106-2236-0D779BF03B39}"/>
              </a:ext>
            </a:extLst>
          </p:cNvPr>
          <p:cNvSpPr/>
          <p:nvPr userDrawn="1"/>
        </p:nvSpPr>
        <p:spPr>
          <a:xfrm>
            <a:off x="7734300" y="0"/>
            <a:ext cx="4457700" cy="6858000"/>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C86401E1-7ACD-4B48-A8D2-EF4DEBF03D49}"/>
              </a:ext>
            </a:extLst>
          </p:cNvPr>
          <p:cNvSpPr/>
          <p:nvPr userDrawn="1"/>
        </p:nvSpPr>
        <p:spPr>
          <a:xfrm>
            <a:off x="660400" y="2400300"/>
            <a:ext cx="9067800" cy="2374900"/>
          </a:xfrm>
          <a:prstGeom prst="rect">
            <a:avLst/>
          </a:prstGeom>
          <a:solidFill>
            <a:schemeClr val="bg1"/>
          </a:solidFill>
          <a:ln>
            <a:noFill/>
          </a:ln>
          <a:effectLst>
            <a:outerShdw blurRad="127000" dist="127000" dir="5400000" sx="95000" sy="950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86D57C8D-6887-13FD-ED80-EC166C98E042}"/>
              </a:ext>
            </a:extLst>
          </p:cNvPr>
          <p:cNvSpPr/>
          <p:nvPr userDrawn="1"/>
        </p:nvSpPr>
        <p:spPr>
          <a:xfrm>
            <a:off x="912019" y="2038350"/>
            <a:ext cx="1957387" cy="3098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a:extLst>
              <a:ext uri="{FF2B5EF4-FFF2-40B4-BE49-F238E27FC236}">
                <a16:creationId xmlns:a16="http://schemas.microsoft.com/office/drawing/2014/main" id="{3C09D806-3D77-E869-14AC-515AA226FDE9}"/>
              </a:ext>
            </a:extLst>
          </p:cNvPr>
          <p:cNvCxnSpPr/>
          <p:nvPr/>
        </p:nvCxnSpPr>
        <p:spPr>
          <a:xfrm>
            <a:off x="1203649" y="3587749"/>
            <a:ext cx="14928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D6E8E418-E2A3-466A-B6A3-EA8D1595D0A4}"/>
              </a:ext>
            </a:extLst>
          </p:cNvPr>
          <p:cNvCxnSpPr/>
          <p:nvPr/>
        </p:nvCxnSpPr>
        <p:spPr>
          <a:xfrm>
            <a:off x="1203649" y="3587749"/>
            <a:ext cx="14928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文本占位符 13">
            <a:extLst>
              <a:ext uri="{FF2B5EF4-FFF2-40B4-BE49-F238E27FC236}">
                <a16:creationId xmlns:a16="http://schemas.microsoft.com/office/drawing/2014/main" id="{B7A28A3E-2C75-46D3-8281-50F8C1C8C14B}"/>
              </a:ext>
            </a:extLst>
          </p:cNvPr>
          <p:cNvSpPr>
            <a:spLocks noGrp="1"/>
          </p:cNvSpPr>
          <p:nvPr userDrawn="1">
            <p:ph type="body" sz="quarter" idx="10"/>
          </p:nvPr>
        </p:nvSpPr>
        <p:spPr>
          <a:xfrm>
            <a:off x="3325469" y="2725050"/>
            <a:ext cx="5700346" cy="1725401"/>
          </a:xfrm>
          <a:prstGeom prst="rect">
            <a:avLst/>
          </a:prstGeom>
        </p:spPr>
        <p:txBody>
          <a:bodyPr/>
          <a:lstStyle>
            <a:lvl1pPr marL="0" indent="0">
              <a:lnSpc>
                <a:spcPct val="100000"/>
              </a:lnSpc>
              <a:buFontTx/>
              <a:buNone/>
              <a:defRPr lang="zh-CN" altLang="en-US" sz="4000" kern="1200" dirty="0" smtClean="0">
                <a:solidFill>
                  <a:schemeClr val="accent1">
                    <a:lumMod val="75000"/>
                  </a:schemeClr>
                </a:solidFill>
                <a:latin typeface="+mj-ea"/>
                <a:ea typeface="+mj-ea"/>
                <a:cs typeface="+mn-cs"/>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dirty="0"/>
              <a:t>单击此处编辑母版文本样式</a:t>
            </a:r>
          </a:p>
        </p:txBody>
      </p:sp>
      <p:sp>
        <p:nvSpPr>
          <p:cNvPr id="16" name="文本占位符 15">
            <a:extLst>
              <a:ext uri="{FF2B5EF4-FFF2-40B4-BE49-F238E27FC236}">
                <a16:creationId xmlns:a16="http://schemas.microsoft.com/office/drawing/2014/main" id="{935D7E93-F2E5-4742-A8EE-5B47711E7907}"/>
              </a:ext>
            </a:extLst>
          </p:cNvPr>
          <p:cNvSpPr>
            <a:spLocks noGrp="1"/>
          </p:cNvSpPr>
          <p:nvPr>
            <p:ph type="body" sz="quarter" idx="11" hasCustomPrompt="1"/>
          </p:nvPr>
        </p:nvSpPr>
        <p:spPr>
          <a:xfrm>
            <a:off x="1335139" y="2730498"/>
            <a:ext cx="1107996" cy="891930"/>
          </a:xfrm>
          <a:prstGeom prst="rect">
            <a:avLst/>
          </a:prstGeom>
        </p:spPr>
        <p:txBody>
          <a:bodyPr/>
          <a:lstStyle>
            <a:lvl1pPr marL="0" indent="0">
              <a:buFontTx/>
              <a:buNone/>
              <a:defRPr lang="zh-CN" altLang="en-US" sz="5400" kern="1200" dirty="0">
                <a:solidFill>
                  <a:schemeClr val="bg1"/>
                </a:solidFill>
                <a:latin typeface="+mj-lt"/>
                <a:ea typeface="+mn-ea"/>
                <a:cs typeface="+mn-cs"/>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ltLang="zh-CN" dirty="0"/>
              <a:t>01</a:t>
            </a:r>
            <a:endParaRPr lang="zh-CN" altLang="en-US" dirty="0"/>
          </a:p>
        </p:txBody>
      </p:sp>
      <p:sp>
        <p:nvSpPr>
          <p:cNvPr id="18" name="文本占位符 17">
            <a:extLst>
              <a:ext uri="{FF2B5EF4-FFF2-40B4-BE49-F238E27FC236}">
                <a16:creationId xmlns:a16="http://schemas.microsoft.com/office/drawing/2014/main" id="{694FE279-A526-4E57-9E24-58DDDC5C6C3A}"/>
              </a:ext>
            </a:extLst>
          </p:cNvPr>
          <p:cNvSpPr>
            <a:spLocks noGrp="1"/>
          </p:cNvSpPr>
          <p:nvPr>
            <p:ph type="body" sz="quarter" idx="12" hasCustomPrompt="1"/>
          </p:nvPr>
        </p:nvSpPr>
        <p:spPr>
          <a:xfrm>
            <a:off x="1144264" y="3841255"/>
            <a:ext cx="1492897" cy="315913"/>
          </a:xfrm>
          <a:prstGeom prst="rect">
            <a:avLst/>
          </a:prstGeom>
        </p:spPr>
        <p:txBody>
          <a:bodyPr/>
          <a:lstStyle>
            <a:lvl1pPr marL="0" indent="0" algn="ctr">
              <a:buFontTx/>
              <a:buNone/>
              <a:defRPr lang="zh-CN" altLang="en-US" sz="1800" b="1" kern="1200" spc="600" dirty="0">
                <a:solidFill>
                  <a:schemeClr val="bg1"/>
                </a:solidFill>
                <a:latin typeface="微软雅黑" panose="020B0503020204020204" pitchFamily="34" charset="-122"/>
                <a:ea typeface="微软雅黑" panose="020B0503020204020204" pitchFamily="34" charset="-122"/>
                <a:cs typeface="+mj-cs"/>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dirty="0"/>
              <a:t>编辑文字</a:t>
            </a:r>
          </a:p>
        </p:txBody>
      </p:sp>
    </p:spTree>
    <p:extLst>
      <p:ext uri="{BB962C8B-B14F-4D97-AF65-F5344CB8AC3E}">
        <p14:creationId xmlns:p14="http://schemas.microsoft.com/office/powerpoint/2010/main" val="3648320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转场页2">
    <p:spTree>
      <p:nvGrpSpPr>
        <p:cNvPr id="1" name=""/>
        <p:cNvGrpSpPr/>
        <p:nvPr/>
      </p:nvGrpSpPr>
      <p:grpSpPr>
        <a:xfrm>
          <a:off x="0" y="0"/>
          <a:ext cx="0" cy="0"/>
          <a:chOff x="0" y="0"/>
          <a:chExt cx="0" cy="0"/>
        </a:xfrm>
      </p:grpSpPr>
      <p:sp>
        <p:nvSpPr>
          <p:cNvPr id="3" name="等腰三角形 2">
            <a:extLst>
              <a:ext uri="{FF2B5EF4-FFF2-40B4-BE49-F238E27FC236}">
                <a16:creationId xmlns:a16="http://schemas.microsoft.com/office/drawing/2014/main" id="{B585B756-742E-5057-8E59-91B94830B153}"/>
              </a:ext>
            </a:extLst>
          </p:cNvPr>
          <p:cNvSpPr/>
          <p:nvPr userDrawn="1"/>
        </p:nvSpPr>
        <p:spPr>
          <a:xfrm>
            <a:off x="2576512" y="2038350"/>
            <a:ext cx="585787" cy="361950"/>
          </a:xfrm>
          <a:prstGeom prs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8F774200-D16F-A135-53B7-38B407888BF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734300" y="0"/>
            <a:ext cx="4457700" cy="6858000"/>
          </a:xfrm>
          <a:prstGeom prst="rect">
            <a:avLst/>
          </a:prstGeom>
        </p:spPr>
      </p:pic>
      <p:sp>
        <p:nvSpPr>
          <p:cNvPr id="5" name="矩形 4">
            <a:extLst>
              <a:ext uri="{FF2B5EF4-FFF2-40B4-BE49-F238E27FC236}">
                <a16:creationId xmlns:a16="http://schemas.microsoft.com/office/drawing/2014/main" id="{EADF996A-8080-9106-2236-0D779BF03B39}"/>
              </a:ext>
            </a:extLst>
          </p:cNvPr>
          <p:cNvSpPr/>
          <p:nvPr userDrawn="1"/>
        </p:nvSpPr>
        <p:spPr>
          <a:xfrm>
            <a:off x="7734300" y="0"/>
            <a:ext cx="4457700" cy="6858000"/>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C86401E1-7ACD-4B48-A8D2-EF4DEBF03D49}"/>
              </a:ext>
            </a:extLst>
          </p:cNvPr>
          <p:cNvSpPr/>
          <p:nvPr userDrawn="1"/>
        </p:nvSpPr>
        <p:spPr>
          <a:xfrm>
            <a:off x="660400" y="2400300"/>
            <a:ext cx="9067800" cy="2374900"/>
          </a:xfrm>
          <a:prstGeom prst="rect">
            <a:avLst/>
          </a:prstGeom>
          <a:solidFill>
            <a:schemeClr val="bg1"/>
          </a:solidFill>
          <a:ln>
            <a:noFill/>
          </a:ln>
          <a:effectLst>
            <a:outerShdw blurRad="127000" dist="127000" dir="5400000" sx="95000" sy="950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86D57C8D-6887-13FD-ED80-EC166C98E042}"/>
              </a:ext>
            </a:extLst>
          </p:cNvPr>
          <p:cNvSpPr/>
          <p:nvPr userDrawn="1"/>
        </p:nvSpPr>
        <p:spPr>
          <a:xfrm>
            <a:off x="912019" y="2038350"/>
            <a:ext cx="1957387" cy="3098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a:extLst>
              <a:ext uri="{FF2B5EF4-FFF2-40B4-BE49-F238E27FC236}">
                <a16:creationId xmlns:a16="http://schemas.microsoft.com/office/drawing/2014/main" id="{3C09D806-3D77-E869-14AC-515AA226FDE9}"/>
              </a:ext>
            </a:extLst>
          </p:cNvPr>
          <p:cNvCxnSpPr/>
          <p:nvPr/>
        </p:nvCxnSpPr>
        <p:spPr>
          <a:xfrm>
            <a:off x="1203649" y="3587749"/>
            <a:ext cx="14928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D6E8E418-E2A3-466A-B6A3-EA8D1595D0A4}"/>
              </a:ext>
            </a:extLst>
          </p:cNvPr>
          <p:cNvCxnSpPr/>
          <p:nvPr/>
        </p:nvCxnSpPr>
        <p:spPr>
          <a:xfrm>
            <a:off x="1203649" y="3587749"/>
            <a:ext cx="14928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占位符 15">
            <a:extLst>
              <a:ext uri="{FF2B5EF4-FFF2-40B4-BE49-F238E27FC236}">
                <a16:creationId xmlns:a16="http://schemas.microsoft.com/office/drawing/2014/main" id="{935D7E93-F2E5-4742-A8EE-5B47711E7907}"/>
              </a:ext>
            </a:extLst>
          </p:cNvPr>
          <p:cNvSpPr>
            <a:spLocks noGrp="1"/>
          </p:cNvSpPr>
          <p:nvPr>
            <p:ph type="body" sz="quarter" idx="11" hasCustomPrompt="1"/>
          </p:nvPr>
        </p:nvSpPr>
        <p:spPr>
          <a:xfrm>
            <a:off x="1335139" y="2730498"/>
            <a:ext cx="1107996" cy="891930"/>
          </a:xfrm>
          <a:prstGeom prst="rect">
            <a:avLst/>
          </a:prstGeom>
        </p:spPr>
        <p:txBody>
          <a:bodyPr/>
          <a:lstStyle>
            <a:lvl1pPr marL="0" indent="0">
              <a:buFontTx/>
              <a:buNone/>
              <a:defRPr lang="zh-CN" altLang="en-US" sz="5400" kern="1200" dirty="0">
                <a:solidFill>
                  <a:schemeClr val="bg1"/>
                </a:solidFill>
                <a:latin typeface="+mj-lt"/>
                <a:ea typeface="+mn-ea"/>
                <a:cs typeface="+mn-cs"/>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ltLang="zh-CN" dirty="0"/>
              <a:t>02</a:t>
            </a:r>
            <a:endParaRPr lang="zh-CN" altLang="en-US" dirty="0"/>
          </a:p>
        </p:txBody>
      </p:sp>
      <p:sp>
        <p:nvSpPr>
          <p:cNvPr id="18" name="文本占位符 17">
            <a:extLst>
              <a:ext uri="{FF2B5EF4-FFF2-40B4-BE49-F238E27FC236}">
                <a16:creationId xmlns:a16="http://schemas.microsoft.com/office/drawing/2014/main" id="{694FE279-A526-4E57-9E24-58DDDC5C6C3A}"/>
              </a:ext>
            </a:extLst>
          </p:cNvPr>
          <p:cNvSpPr>
            <a:spLocks noGrp="1"/>
          </p:cNvSpPr>
          <p:nvPr>
            <p:ph type="body" sz="quarter" idx="12" hasCustomPrompt="1"/>
          </p:nvPr>
        </p:nvSpPr>
        <p:spPr>
          <a:xfrm>
            <a:off x="1144264" y="3841255"/>
            <a:ext cx="1492897" cy="315913"/>
          </a:xfrm>
          <a:prstGeom prst="rect">
            <a:avLst/>
          </a:prstGeom>
        </p:spPr>
        <p:txBody>
          <a:bodyPr/>
          <a:lstStyle>
            <a:lvl1pPr marL="0" indent="0" algn="ctr">
              <a:buFontTx/>
              <a:buNone/>
              <a:defRPr lang="zh-CN" altLang="en-US" sz="1800" b="1" kern="1200" spc="600" dirty="0">
                <a:solidFill>
                  <a:schemeClr val="bg1"/>
                </a:solidFill>
                <a:latin typeface="微软雅黑" panose="020B0503020204020204" pitchFamily="34" charset="-122"/>
                <a:ea typeface="微软雅黑" panose="020B0503020204020204" pitchFamily="34" charset="-122"/>
                <a:cs typeface="+mj-cs"/>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dirty="0"/>
              <a:t>编辑文字</a:t>
            </a:r>
          </a:p>
        </p:txBody>
      </p:sp>
      <p:sp>
        <p:nvSpPr>
          <p:cNvPr id="13" name="文本占位符 13">
            <a:extLst>
              <a:ext uri="{FF2B5EF4-FFF2-40B4-BE49-F238E27FC236}">
                <a16:creationId xmlns:a16="http://schemas.microsoft.com/office/drawing/2014/main" id="{7FC560D6-47E4-4FF0-8FF4-6686FA28A99A}"/>
              </a:ext>
            </a:extLst>
          </p:cNvPr>
          <p:cNvSpPr>
            <a:spLocks noGrp="1"/>
          </p:cNvSpPr>
          <p:nvPr>
            <p:ph type="body" sz="quarter" idx="10"/>
          </p:nvPr>
        </p:nvSpPr>
        <p:spPr>
          <a:xfrm>
            <a:off x="3325469" y="2725050"/>
            <a:ext cx="5700346" cy="1725401"/>
          </a:xfrm>
          <a:prstGeom prst="rect">
            <a:avLst/>
          </a:prstGeom>
        </p:spPr>
        <p:txBody>
          <a:bodyPr vert="horz" lIns="91440" tIns="45720" rIns="91440" bIns="45720" rtlCol="0">
            <a:normAutofit/>
          </a:bodyPr>
          <a:lstStyle>
            <a:lvl1pPr>
              <a:defRPr lang="zh-CN" altLang="en-US" sz="4000" dirty="0">
                <a:solidFill>
                  <a:schemeClr val="accent1">
                    <a:lumMod val="75000"/>
                  </a:schemeClr>
                </a:solidFill>
                <a:latin typeface="+mj-ea"/>
                <a:ea typeface="+mj-ea"/>
              </a:defRPr>
            </a:lvl1pPr>
          </a:lstStyle>
          <a:p>
            <a:pPr marL="0" lvl="0" indent="0">
              <a:lnSpc>
                <a:spcPct val="100000"/>
              </a:lnSpc>
              <a:buFontTx/>
              <a:buNone/>
            </a:pPr>
            <a:r>
              <a:rPr lang="zh-CN" altLang="en-US" dirty="0"/>
              <a:t>单击此处编辑母版文本样式</a:t>
            </a:r>
          </a:p>
        </p:txBody>
      </p:sp>
    </p:spTree>
    <p:extLst>
      <p:ext uri="{BB962C8B-B14F-4D97-AF65-F5344CB8AC3E}">
        <p14:creationId xmlns:p14="http://schemas.microsoft.com/office/powerpoint/2010/main" val="4527806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转场页3">
    <p:spTree>
      <p:nvGrpSpPr>
        <p:cNvPr id="1" name=""/>
        <p:cNvGrpSpPr/>
        <p:nvPr/>
      </p:nvGrpSpPr>
      <p:grpSpPr>
        <a:xfrm>
          <a:off x="0" y="0"/>
          <a:ext cx="0" cy="0"/>
          <a:chOff x="0" y="0"/>
          <a:chExt cx="0" cy="0"/>
        </a:xfrm>
      </p:grpSpPr>
      <p:sp>
        <p:nvSpPr>
          <p:cNvPr id="3" name="等腰三角形 2">
            <a:extLst>
              <a:ext uri="{FF2B5EF4-FFF2-40B4-BE49-F238E27FC236}">
                <a16:creationId xmlns:a16="http://schemas.microsoft.com/office/drawing/2014/main" id="{B585B756-742E-5057-8E59-91B94830B153}"/>
              </a:ext>
            </a:extLst>
          </p:cNvPr>
          <p:cNvSpPr/>
          <p:nvPr userDrawn="1"/>
        </p:nvSpPr>
        <p:spPr>
          <a:xfrm>
            <a:off x="2576512" y="2038350"/>
            <a:ext cx="585787" cy="361950"/>
          </a:xfrm>
          <a:prstGeom prs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8F774200-D16F-A135-53B7-38B407888BF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734300" y="0"/>
            <a:ext cx="4457700" cy="6858000"/>
          </a:xfrm>
          <a:prstGeom prst="rect">
            <a:avLst/>
          </a:prstGeom>
        </p:spPr>
      </p:pic>
      <p:sp>
        <p:nvSpPr>
          <p:cNvPr id="5" name="矩形 4">
            <a:extLst>
              <a:ext uri="{FF2B5EF4-FFF2-40B4-BE49-F238E27FC236}">
                <a16:creationId xmlns:a16="http://schemas.microsoft.com/office/drawing/2014/main" id="{EADF996A-8080-9106-2236-0D779BF03B39}"/>
              </a:ext>
            </a:extLst>
          </p:cNvPr>
          <p:cNvSpPr/>
          <p:nvPr userDrawn="1"/>
        </p:nvSpPr>
        <p:spPr>
          <a:xfrm>
            <a:off x="7734300" y="0"/>
            <a:ext cx="4457700" cy="6858000"/>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C86401E1-7ACD-4B48-A8D2-EF4DEBF03D49}"/>
              </a:ext>
            </a:extLst>
          </p:cNvPr>
          <p:cNvSpPr/>
          <p:nvPr userDrawn="1"/>
        </p:nvSpPr>
        <p:spPr>
          <a:xfrm>
            <a:off x="660400" y="2400300"/>
            <a:ext cx="9067800" cy="2374900"/>
          </a:xfrm>
          <a:prstGeom prst="rect">
            <a:avLst/>
          </a:prstGeom>
          <a:solidFill>
            <a:schemeClr val="bg1"/>
          </a:solidFill>
          <a:ln>
            <a:noFill/>
          </a:ln>
          <a:effectLst>
            <a:outerShdw blurRad="127000" dist="127000" dir="5400000" sx="95000" sy="950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86D57C8D-6887-13FD-ED80-EC166C98E042}"/>
              </a:ext>
            </a:extLst>
          </p:cNvPr>
          <p:cNvSpPr/>
          <p:nvPr userDrawn="1"/>
        </p:nvSpPr>
        <p:spPr>
          <a:xfrm>
            <a:off x="912019" y="2038350"/>
            <a:ext cx="1957387" cy="3098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a:extLst>
              <a:ext uri="{FF2B5EF4-FFF2-40B4-BE49-F238E27FC236}">
                <a16:creationId xmlns:a16="http://schemas.microsoft.com/office/drawing/2014/main" id="{3C09D806-3D77-E869-14AC-515AA226FDE9}"/>
              </a:ext>
            </a:extLst>
          </p:cNvPr>
          <p:cNvCxnSpPr/>
          <p:nvPr/>
        </p:nvCxnSpPr>
        <p:spPr>
          <a:xfrm>
            <a:off x="1203649" y="3587749"/>
            <a:ext cx="14928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D6E8E418-E2A3-466A-B6A3-EA8D1595D0A4}"/>
              </a:ext>
            </a:extLst>
          </p:cNvPr>
          <p:cNvCxnSpPr/>
          <p:nvPr/>
        </p:nvCxnSpPr>
        <p:spPr>
          <a:xfrm>
            <a:off x="1203649" y="3587749"/>
            <a:ext cx="14928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占位符 15">
            <a:extLst>
              <a:ext uri="{FF2B5EF4-FFF2-40B4-BE49-F238E27FC236}">
                <a16:creationId xmlns:a16="http://schemas.microsoft.com/office/drawing/2014/main" id="{935D7E93-F2E5-4742-A8EE-5B47711E7907}"/>
              </a:ext>
            </a:extLst>
          </p:cNvPr>
          <p:cNvSpPr>
            <a:spLocks noGrp="1"/>
          </p:cNvSpPr>
          <p:nvPr>
            <p:ph type="body" sz="quarter" idx="11" hasCustomPrompt="1"/>
          </p:nvPr>
        </p:nvSpPr>
        <p:spPr>
          <a:xfrm>
            <a:off x="1335139" y="2730498"/>
            <a:ext cx="1107996" cy="891930"/>
          </a:xfrm>
          <a:prstGeom prst="rect">
            <a:avLst/>
          </a:prstGeom>
        </p:spPr>
        <p:txBody>
          <a:bodyPr/>
          <a:lstStyle>
            <a:lvl1pPr marL="0" indent="0">
              <a:buFontTx/>
              <a:buNone/>
              <a:defRPr lang="zh-CN" altLang="en-US" sz="5400" kern="1200" dirty="0">
                <a:solidFill>
                  <a:schemeClr val="bg1"/>
                </a:solidFill>
                <a:latin typeface="+mj-lt"/>
                <a:ea typeface="+mn-ea"/>
                <a:cs typeface="+mn-cs"/>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ltLang="zh-CN" dirty="0"/>
              <a:t>03</a:t>
            </a:r>
            <a:endParaRPr lang="zh-CN" altLang="en-US" dirty="0"/>
          </a:p>
        </p:txBody>
      </p:sp>
      <p:sp>
        <p:nvSpPr>
          <p:cNvPr id="18" name="文本占位符 17">
            <a:extLst>
              <a:ext uri="{FF2B5EF4-FFF2-40B4-BE49-F238E27FC236}">
                <a16:creationId xmlns:a16="http://schemas.microsoft.com/office/drawing/2014/main" id="{694FE279-A526-4E57-9E24-58DDDC5C6C3A}"/>
              </a:ext>
            </a:extLst>
          </p:cNvPr>
          <p:cNvSpPr>
            <a:spLocks noGrp="1"/>
          </p:cNvSpPr>
          <p:nvPr>
            <p:ph type="body" sz="quarter" idx="12" hasCustomPrompt="1"/>
          </p:nvPr>
        </p:nvSpPr>
        <p:spPr>
          <a:xfrm>
            <a:off x="1144264" y="3841255"/>
            <a:ext cx="1492897" cy="315913"/>
          </a:xfrm>
          <a:prstGeom prst="rect">
            <a:avLst/>
          </a:prstGeom>
        </p:spPr>
        <p:txBody>
          <a:bodyPr/>
          <a:lstStyle>
            <a:lvl1pPr marL="0" indent="0" algn="ctr">
              <a:buFontTx/>
              <a:buNone/>
              <a:defRPr lang="zh-CN" altLang="en-US" sz="1800" b="1" kern="1200" spc="600" dirty="0">
                <a:solidFill>
                  <a:schemeClr val="bg1"/>
                </a:solidFill>
                <a:latin typeface="微软雅黑" panose="020B0503020204020204" pitchFamily="34" charset="-122"/>
                <a:ea typeface="微软雅黑" panose="020B0503020204020204" pitchFamily="34" charset="-122"/>
                <a:cs typeface="+mj-cs"/>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dirty="0"/>
              <a:t>编辑文字</a:t>
            </a:r>
          </a:p>
        </p:txBody>
      </p:sp>
      <p:sp>
        <p:nvSpPr>
          <p:cNvPr id="13" name="文本占位符 13">
            <a:extLst>
              <a:ext uri="{FF2B5EF4-FFF2-40B4-BE49-F238E27FC236}">
                <a16:creationId xmlns:a16="http://schemas.microsoft.com/office/drawing/2014/main" id="{A811C8B4-9D8F-4840-A89F-57D90714A0DF}"/>
              </a:ext>
            </a:extLst>
          </p:cNvPr>
          <p:cNvSpPr>
            <a:spLocks noGrp="1"/>
          </p:cNvSpPr>
          <p:nvPr>
            <p:ph type="body" sz="quarter" idx="10"/>
          </p:nvPr>
        </p:nvSpPr>
        <p:spPr>
          <a:xfrm>
            <a:off x="3325469" y="2725050"/>
            <a:ext cx="5700346" cy="1725401"/>
          </a:xfrm>
          <a:prstGeom prst="rect">
            <a:avLst/>
          </a:prstGeom>
        </p:spPr>
        <p:txBody>
          <a:bodyPr vert="horz" lIns="91440" tIns="45720" rIns="91440" bIns="45720" rtlCol="0">
            <a:normAutofit/>
          </a:bodyPr>
          <a:lstStyle>
            <a:lvl1pPr>
              <a:defRPr lang="zh-CN" altLang="en-US" sz="4000" dirty="0">
                <a:solidFill>
                  <a:schemeClr val="accent1">
                    <a:lumMod val="75000"/>
                  </a:schemeClr>
                </a:solidFill>
                <a:latin typeface="+mj-ea"/>
                <a:ea typeface="+mj-ea"/>
              </a:defRPr>
            </a:lvl1pPr>
          </a:lstStyle>
          <a:p>
            <a:pPr marL="0" lvl="0" indent="0">
              <a:lnSpc>
                <a:spcPct val="100000"/>
              </a:lnSpc>
              <a:buFontTx/>
              <a:buNone/>
            </a:pPr>
            <a:r>
              <a:rPr lang="zh-CN" altLang="en-US" dirty="0"/>
              <a:t>单击此处编辑母版文本样式</a:t>
            </a:r>
          </a:p>
        </p:txBody>
      </p:sp>
    </p:spTree>
    <p:extLst>
      <p:ext uri="{BB962C8B-B14F-4D97-AF65-F5344CB8AC3E}">
        <p14:creationId xmlns:p14="http://schemas.microsoft.com/office/powerpoint/2010/main" val="34961045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内容页">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30BFCA71-7B7E-5947-C10D-145C57C48368}"/>
              </a:ext>
            </a:extLst>
          </p:cNvPr>
          <p:cNvGrpSpPr/>
          <p:nvPr userDrawn="1"/>
        </p:nvGrpSpPr>
        <p:grpSpPr>
          <a:xfrm>
            <a:off x="0" y="469141"/>
            <a:ext cx="946640" cy="559559"/>
            <a:chOff x="0" y="748920"/>
            <a:chExt cx="946640" cy="559559"/>
          </a:xfrm>
        </p:grpSpPr>
        <p:sp>
          <p:nvSpPr>
            <p:cNvPr id="4" name="任意多边形: 形状 3">
              <a:extLst>
                <a:ext uri="{FF2B5EF4-FFF2-40B4-BE49-F238E27FC236}">
                  <a16:creationId xmlns:a16="http://schemas.microsoft.com/office/drawing/2014/main" id="{F7F68096-0E97-DC24-F0D7-2A9504ECD48C}"/>
                </a:ext>
              </a:extLst>
            </p:cNvPr>
            <p:cNvSpPr/>
            <p:nvPr/>
          </p:nvSpPr>
          <p:spPr>
            <a:xfrm flipH="1">
              <a:off x="0" y="748920"/>
              <a:ext cx="946640" cy="559559"/>
            </a:xfrm>
            <a:custGeom>
              <a:avLst/>
              <a:gdLst>
                <a:gd name="connsiteX0" fmla="*/ 946640 w 946640"/>
                <a:gd name="connsiteY0" fmla="*/ 0 h 559559"/>
                <a:gd name="connsiteX1" fmla="*/ 210967 w 946640"/>
                <a:gd name="connsiteY1" fmla="*/ 0 h 559559"/>
                <a:gd name="connsiteX2" fmla="*/ 0 w 946640"/>
                <a:gd name="connsiteY2" fmla="*/ 559559 h 559559"/>
                <a:gd name="connsiteX3" fmla="*/ 946640 w 946640"/>
                <a:gd name="connsiteY3" fmla="*/ 559559 h 559559"/>
              </a:gdLst>
              <a:ahLst/>
              <a:cxnLst>
                <a:cxn ang="0">
                  <a:pos x="connsiteX0" y="connsiteY0"/>
                </a:cxn>
                <a:cxn ang="0">
                  <a:pos x="connsiteX1" y="connsiteY1"/>
                </a:cxn>
                <a:cxn ang="0">
                  <a:pos x="connsiteX2" y="connsiteY2"/>
                </a:cxn>
                <a:cxn ang="0">
                  <a:pos x="connsiteX3" y="connsiteY3"/>
                </a:cxn>
              </a:cxnLst>
              <a:rect l="l" t="t" r="r" b="b"/>
              <a:pathLst>
                <a:path w="946640" h="559559">
                  <a:moveTo>
                    <a:pt x="946640" y="0"/>
                  </a:moveTo>
                  <a:lnTo>
                    <a:pt x="210967" y="0"/>
                  </a:lnTo>
                  <a:lnTo>
                    <a:pt x="0" y="559559"/>
                  </a:lnTo>
                  <a:lnTo>
                    <a:pt x="946640" y="55955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162"/>
            </a:p>
          </p:txBody>
        </p:sp>
        <p:sp>
          <p:nvSpPr>
            <p:cNvPr id="5" name="任意多边形: 形状 4">
              <a:extLst>
                <a:ext uri="{FF2B5EF4-FFF2-40B4-BE49-F238E27FC236}">
                  <a16:creationId xmlns:a16="http://schemas.microsoft.com/office/drawing/2014/main" id="{D4B390BA-2918-FA78-0703-3E4B64FC72D9}"/>
                </a:ext>
              </a:extLst>
            </p:cNvPr>
            <p:cNvSpPr/>
            <p:nvPr/>
          </p:nvSpPr>
          <p:spPr>
            <a:xfrm flipH="1">
              <a:off x="0" y="748920"/>
              <a:ext cx="829804" cy="559559"/>
            </a:xfrm>
            <a:custGeom>
              <a:avLst/>
              <a:gdLst>
                <a:gd name="connsiteX0" fmla="*/ 829804 w 829804"/>
                <a:gd name="connsiteY0" fmla="*/ 0 h 559559"/>
                <a:gd name="connsiteX1" fmla="*/ 210967 w 829804"/>
                <a:gd name="connsiteY1" fmla="*/ 0 h 559559"/>
                <a:gd name="connsiteX2" fmla="*/ 0 w 829804"/>
                <a:gd name="connsiteY2" fmla="*/ 559559 h 559559"/>
                <a:gd name="connsiteX3" fmla="*/ 829804 w 829804"/>
                <a:gd name="connsiteY3" fmla="*/ 559559 h 559559"/>
              </a:gdLst>
              <a:ahLst/>
              <a:cxnLst>
                <a:cxn ang="0">
                  <a:pos x="connsiteX0" y="connsiteY0"/>
                </a:cxn>
                <a:cxn ang="0">
                  <a:pos x="connsiteX1" y="connsiteY1"/>
                </a:cxn>
                <a:cxn ang="0">
                  <a:pos x="connsiteX2" y="connsiteY2"/>
                </a:cxn>
                <a:cxn ang="0">
                  <a:pos x="connsiteX3" y="connsiteY3"/>
                </a:cxn>
              </a:cxnLst>
              <a:rect l="l" t="t" r="r" b="b"/>
              <a:pathLst>
                <a:path w="829804" h="559559">
                  <a:moveTo>
                    <a:pt x="829804" y="0"/>
                  </a:moveTo>
                  <a:lnTo>
                    <a:pt x="210967" y="0"/>
                  </a:lnTo>
                  <a:lnTo>
                    <a:pt x="0" y="559559"/>
                  </a:lnTo>
                  <a:lnTo>
                    <a:pt x="829804" y="55955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162"/>
            </a:p>
          </p:txBody>
        </p:sp>
      </p:grpSp>
      <p:sp>
        <p:nvSpPr>
          <p:cNvPr id="7" name="矩形 6">
            <a:extLst>
              <a:ext uri="{FF2B5EF4-FFF2-40B4-BE49-F238E27FC236}">
                <a16:creationId xmlns:a16="http://schemas.microsoft.com/office/drawing/2014/main" id="{4A0F2AE6-C029-EC2C-2A3D-028F240A4B57}"/>
              </a:ext>
            </a:extLst>
          </p:cNvPr>
          <p:cNvSpPr/>
          <p:nvPr userDrawn="1"/>
        </p:nvSpPr>
        <p:spPr>
          <a:xfrm>
            <a:off x="0" y="6680718"/>
            <a:ext cx="12192000" cy="177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A8C2F264-F531-787B-C40D-D3805C490150}"/>
              </a:ext>
            </a:extLst>
          </p:cNvPr>
          <p:cNvSpPr>
            <a:spLocks noGrp="1"/>
          </p:cNvSpPr>
          <p:nvPr>
            <p:ph type="title"/>
          </p:nvPr>
        </p:nvSpPr>
        <p:spPr>
          <a:xfrm>
            <a:off x="1146676" y="500268"/>
            <a:ext cx="10515600" cy="479198"/>
          </a:xfrm>
          <a:prstGeom prst="rect">
            <a:avLst/>
          </a:prstGeom>
        </p:spPr>
        <p:txBody>
          <a:bodyPr/>
          <a:lstStyle>
            <a:lvl1pPr>
              <a:defRPr lang="zh-CN" altLang="en-US" sz="2800" b="1">
                <a:solidFill>
                  <a:schemeClr val="accent1">
                    <a:lumMod val="75000"/>
                  </a:schemeClr>
                </a:solidFill>
                <a:latin typeface="+mj-ea"/>
                <a:cs typeface="+mn-cs"/>
              </a:defRPr>
            </a:lvl1pPr>
          </a:lstStyle>
          <a:p>
            <a:pPr marL="0" lvl="0" indent="0">
              <a:spcBef>
                <a:spcPts val="1000"/>
              </a:spcBef>
              <a:buFontTx/>
            </a:pPr>
            <a:r>
              <a:rPr lang="zh-CN" altLang="en-US" dirty="0"/>
              <a:t>单击此处编辑母版标题样式</a:t>
            </a:r>
          </a:p>
        </p:txBody>
      </p:sp>
      <p:sp>
        <p:nvSpPr>
          <p:cNvPr id="9" name="文本占位符 8">
            <a:extLst>
              <a:ext uri="{FF2B5EF4-FFF2-40B4-BE49-F238E27FC236}">
                <a16:creationId xmlns:a16="http://schemas.microsoft.com/office/drawing/2014/main" id="{4439A711-1256-F245-8CC5-C0A9156409E4}"/>
              </a:ext>
            </a:extLst>
          </p:cNvPr>
          <p:cNvSpPr>
            <a:spLocks noGrp="1"/>
          </p:cNvSpPr>
          <p:nvPr>
            <p:ph type="body" sz="quarter" idx="10"/>
          </p:nvPr>
        </p:nvSpPr>
        <p:spPr>
          <a:xfrm>
            <a:off x="1146175" y="1185863"/>
            <a:ext cx="10515600" cy="5172075"/>
          </a:xfrm>
          <a:prstGeom prst="rect">
            <a:avLst/>
          </a:prstGeom>
        </p:spPr>
        <p:txBody>
          <a:bodyPr/>
          <a:lstStyle>
            <a:lvl1pPr>
              <a:defRPr sz="1800"/>
            </a:lvl1pPr>
            <a:lvl2pPr>
              <a:defRPr sz="1600"/>
            </a:lvl2pPr>
            <a:lvl3pPr>
              <a:defRPr sz="1400"/>
            </a:lvl3pPr>
            <a:lvl4pPr>
              <a:defRPr sz="1200"/>
            </a:lvl4pPr>
            <a:lvl5pPr>
              <a:defRPr sz="1200"/>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Tree>
    <p:extLst>
      <p:ext uri="{BB962C8B-B14F-4D97-AF65-F5344CB8AC3E}">
        <p14:creationId xmlns:p14="http://schemas.microsoft.com/office/powerpoint/2010/main" val="116168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内容页2">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79649D58-503D-4113-B02D-6BCB58593F6F}"/>
              </a:ext>
            </a:extLst>
          </p:cNvPr>
          <p:cNvGrpSpPr/>
          <p:nvPr userDrawn="1"/>
        </p:nvGrpSpPr>
        <p:grpSpPr>
          <a:xfrm>
            <a:off x="0" y="469141"/>
            <a:ext cx="946640" cy="559559"/>
            <a:chOff x="0" y="748920"/>
            <a:chExt cx="946640" cy="559559"/>
          </a:xfrm>
        </p:grpSpPr>
        <p:sp>
          <p:nvSpPr>
            <p:cNvPr id="7" name="任意多边形: 形状 6">
              <a:extLst>
                <a:ext uri="{FF2B5EF4-FFF2-40B4-BE49-F238E27FC236}">
                  <a16:creationId xmlns:a16="http://schemas.microsoft.com/office/drawing/2014/main" id="{47D02AE1-5923-4E81-A0F0-37E0B432D1D5}"/>
                </a:ext>
              </a:extLst>
            </p:cNvPr>
            <p:cNvSpPr/>
            <p:nvPr/>
          </p:nvSpPr>
          <p:spPr>
            <a:xfrm flipH="1">
              <a:off x="0" y="748920"/>
              <a:ext cx="946640" cy="559559"/>
            </a:xfrm>
            <a:custGeom>
              <a:avLst/>
              <a:gdLst>
                <a:gd name="connsiteX0" fmla="*/ 946640 w 946640"/>
                <a:gd name="connsiteY0" fmla="*/ 0 h 559559"/>
                <a:gd name="connsiteX1" fmla="*/ 210967 w 946640"/>
                <a:gd name="connsiteY1" fmla="*/ 0 h 559559"/>
                <a:gd name="connsiteX2" fmla="*/ 0 w 946640"/>
                <a:gd name="connsiteY2" fmla="*/ 559559 h 559559"/>
                <a:gd name="connsiteX3" fmla="*/ 946640 w 946640"/>
                <a:gd name="connsiteY3" fmla="*/ 559559 h 559559"/>
              </a:gdLst>
              <a:ahLst/>
              <a:cxnLst>
                <a:cxn ang="0">
                  <a:pos x="connsiteX0" y="connsiteY0"/>
                </a:cxn>
                <a:cxn ang="0">
                  <a:pos x="connsiteX1" y="connsiteY1"/>
                </a:cxn>
                <a:cxn ang="0">
                  <a:pos x="connsiteX2" y="connsiteY2"/>
                </a:cxn>
                <a:cxn ang="0">
                  <a:pos x="connsiteX3" y="connsiteY3"/>
                </a:cxn>
              </a:cxnLst>
              <a:rect l="l" t="t" r="r" b="b"/>
              <a:pathLst>
                <a:path w="946640" h="559559">
                  <a:moveTo>
                    <a:pt x="946640" y="0"/>
                  </a:moveTo>
                  <a:lnTo>
                    <a:pt x="210967" y="0"/>
                  </a:lnTo>
                  <a:lnTo>
                    <a:pt x="0" y="559559"/>
                  </a:lnTo>
                  <a:lnTo>
                    <a:pt x="946640" y="55955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162"/>
            </a:p>
          </p:txBody>
        </p:sp>
        <p:sp>
          <p:nvSpPr>
            <p:cNvPr id="8" name="任意多边形: 形状 7">
              <a:extLst>
                <a:ext uri="{FF2B5EF4-FFF2-40B4-BE49-F238E27FC236}">
                  <a16:creationId xmlns:a16="http://schemas.microsoft.com/office/drawing/2014/main" id="{6C625254-E59C-457E-BD9C-63E8B792B8D9}"/>
                </a:ext>
              </a:extLst>
            </p:cNvPr>
            <p:cNvSpPr/>
            <p:nvPr/>
          </p:nvSpPr>
          <p:spPr>
            <a:xfrm flipH="1">
              <a:off x="0" y="748920"/>
              <a:ext cx="829804" cy="559559"/>
            </a:xfrm>
            <a:custGeom>
              <a:avLst/>
              <a:gdLst>
                <a:gd name="connsiteX0" fmla="*/ 829804 w 829804"/>
                <a:gd name="connsiteY0" fmla="*/ 0 h 559559"/>
                <a:gd name="connsiteX1" fmla="*/ 210967 w 829804"/>
                <a:gd name="connsiteY1" fmla="*/ 0 h 559559"/>
                <a:gd name="connsiteX2" fmla="*/ 0 w 829804"/>
                <a:gd name="connsiteY2" fmla="*/ 559559 h 559559"/>
                <a:gd name="connsiteX3" fmla="*/ 829804 w 829804"/>
                <a:gd name="connsiteY3" fmla="*/ 559559 h 559559"/>
              </a:gdLst>
              <a:ahLst/>
              <a:cxnLst>
                <a:cxn ang="0">
                  <a:pos x="connsiteX0" y="connsiteY0"/>
                </a:cxn>
                <a:cxn ang="0">
                  <a:pos x="connsiteX1" y="connsiteY1"/>
                </a:cxn>
                <a:cxn ang="0">
                  <a:pos x="connsiteX2" y="connsiteY2"/>
                </a:cxn>
                <a:cxn ang="0">
                  <a:pos x="connsiteX3" y="connsiteY3"/>
                </a:cxn>
              </a:cxnLst>
              <a:rect l="l" t="t" r="r" b="b"/>
              <a:pathLst>
                <a:path w="829804" h="559559">
                  <a:moveTo>
                    <a:pt x="829804" y="0"/>
                  </a:moveTo>
                  <a:lnTo>
                    <a:pt x="210967" y="0"/>
                  </a:lnTo>
                  <a:lnTo>
                    <a:pt x="0" y="559559"/>
                  </a:lnTo>
                  <a:lnTo>
                    <a:pt x="829804" y="55955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162"/>
            </a:p>
          </p:txBody>
        </p:sp>
      </p:grpSp>
      <p:sp>
        <p:nvSpPr>
          <p:cNvPr id="2" name="标题 1">
            <a:extLst>
              <a:ext uri="{FF2B5EF4-FFF2-40B4-BE49-F238E27FC236}">
                <a16:creationId xmlns:a16="http://schemas.microsoft.com/office/drawing/2014/main" id="{6480FCA4-A4A3-4D84-2345-F70B843FA9DC}"/>
              </a:ext>
            </a:extLst>
          </p:cNvPr>
          <p:cNvSpPr>
            <a:spLocks noGrp="1"/>
          </p:cNvSpPr>
          <p:nvPr>
            <p:ph type="title"/>
          </p:nvPr>
        </p:nvSpPr>
        <p:spPr>
          <a:xfrm>
            <a:off x="1146676" y="500268"/>
            <a:ext cx="10515600" cy="479198"/>
          </a:xfrm>
          <a:prstGeom prst="rect">
            <a:avLst/>
          </a:prstGeom>
        </p:spPr>
        <p:txBody>
          <a:bodyPr/>
          <a:lstStyle>
            <a:lvl1pPr>
              <a:defRPr lang="zh-CN" altLang="en-US" sz="2800" b="1">
                <a:solidFill>
                  <a:schemeClr val="accent1">
                    <a:lumMod val="75000"/>
                  </a:schemeClr>
                </a:solidFill>
                <a:latin typeface="+mj-ea"/>
                <a:cs typeface="+mn-cs"/>
              </a:defRPr>
            </a:lvl1pPr>
          </a:lstStyle>
          <a:p>
            <a:pPr marL="0" lvl="0" indent="0">
              <a:spcBef>
                <a:spcPts val="1000"/>
              </a:spcBef>
              <a:buFontTx/>
            </a:pPr>
            <a:r>
              <a:rPr lang="zh-CN" altLang="en-US" dirty="0"/>
              <a:t>单击此处编辑母版标题样式</a:t>
            </a:r>
          </a:p>
        </p:txBody>
      </p:sp>
      <p:sp>
        <p:nvSpPr>
          <p:cNvPr id="3" name="文本占位符 8">
            <a:extLst>
              <a:ext uri="{FF2B5EF4-FFF2-40B4-BE49-F238E27FC236}">
                <a16:creationId xmlns:a16="http://schemas.microsoft.com/office/drawing/2014/main" id="{D4A53ABD-D2C0-D5D6-2712-243B948414FF}"/>
              </a:ext>
            </a:extLst>
          </p:cNvPr>
          <p:cNvSpPr>
            <a:spLocks noGrp="1"/>
          </p:cNvSpPr>
          <p:nvPr>
            <p:ph type="body" sz="quarter" idx="10"/>
          </p:nvPr>
        </p:nvSpPr>
        <p:spPr>
          <a:xfrm>
            <a:off x="1146175" y="1185863"/>
            <a:ext cx="10515600" cy="5172075"/>
          </a:xfrm>
          <a:prstGeom prst="rect">
            <a:avLst/>
          </a:prstGeom>
        </p:spPr>
        <p:txBody>
          <a:bodyPr/>
          <a:lstStyle>
            <a:lvl1pPr>
              <a:defRPr sz="1800"/>
            </a:lvl1pPr>
            <a:lvl2pPr>
              <a:defRPr sz="1600"/>
            </a:lvl2pPr>
            <a:lvl3pPr>
              <a:defRPr sz="1400"/>
            </a:lvl3pPr>
            <a:lvl4pPr>
              <a:defRPr sz="1200"/>
            </a:lvl4pPr>
            <a:lvl5pPr>
              <a:defRPr sz="1200"/>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Tree>
    <p:extLst>
      <p:ext uri="{BB962C8B-B14F-4D97-AF65-F5344CB8AC3E}">
        <p14:creationId xmlns:p14="http://schemas.microsoft.com/office/powerpoint/2010/main" val="10654511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pic>
        <p:nvPicPr>
          <p:cNvPr id="4" name="图片 3" descr="图片包含 日历&#10;&#10;描述已自动生成">
            <a:extLst>
              <a:ext uri="{FF2B5EF4-FFF2-40B4-BE49-F238E27FC236}">
                <a16:creationId xmlns:a16="http://schemas.microsoft.com/office/drawing/2014/main" id="{B477E280-BD98-577B-904A-B28C476445F9}"/>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3794919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pic>
        <p:nvPicPr>
          <p:cNvPr id="4" name="图片 3" descr="QR 代码&#10;&#10;中度可信度描述已自动生成">
            <a:extLst>
              <a:ext uri="{FF2B5EF4-FFF2-40B4-BE49-F238E27FC236}">
                <a16:creationId xmlns:a16="http://schemas.microsoft.com/office/drawing/2014/main" id="{46C39DF2-B2B7-6605-1635-28C984DAD8CE}"/>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971917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5CEB3D7E-56D2-4E3A-8AF9-C4D7266B2F20}"/>
              </a:ext>
            </a:extLst>
          </p:cNvPr>
          <p:cNvSpPr/>
          <p:nvPr userDrawn="1"/>
        </p:nvSpPr>
        <p:spPr>
          <a:xfrm>
            <a:off x="0" y="6680718"/>
            <a:ext cx="12192000" cy="177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ACFA062D-26EB-4FBB-9BDE-256240A8EED2}"/>
              </a:ext>
            </a:extLst>
          </p:cNvPr>
          <p:cNvGrpSpPr/>
          <p:nvPr userDrawn="1"/>
        </p:nvGrpSpPr>
        <p:grpSpPr>
          <a:xfrm>
            <a:off x="0" y="469141"/>
            <a:ext cx="946640" cy="559559"/>
            <a:chOff x="0" y="748920"/>
            <a:chExt cx="946640" cy="559559"/>
          </a:xfrm>
        </p:grpSpPr>
        <p:sp>
          <p:nvSpPr>
            <p:cNvPr id="7" name="任意多边形: 形状 6">
              <a:extLst>
                <a:ext uri="{FF2B5EF4-FFF2-40B4-BE49-F238E27FC236}">
                  <a16:creationId xmlns:a16="http://schemas.microsoft.com/office/drawing/2014/main" id="{08F9A810-3280-41F6-953B-6EA0A9A93F2B}"/>
                </a:ext>
              </a:extLst>
            </p:cNvPr>
            <p:cNvSpPr/>
            <p:nvPr/>
          </p:nvSpPr>
          <p:spPr>
            <a:xfrm flipH="1">
              <a:off x="0" y="748920"/>
              <a:ext cx="946640" cy="559559"/>
            </a:xfrm>
            <a:custGeom>
              <a:avLst/>
              <a:gdLst>
                <a:gd name="connsiteX0" fmla="*/ 946640 w 946640"/>
                <a:gd name="connsiteY0" fmla="*/ 0 h 559559"/>
                <a:gd name="connsiteX1" fmla="*/ 210967 w 946640"/>
                <a:gd name="connsiteY1" fmla="*/ 0 h 559559"/>
                <a:gd name="connsiteX2" fmla="*/ 0 w 946640"/>
                <a:gd name="connsiteY2" fmla="*/ 559559 h 559559"/>
                <a:gd name="connsiteX3" fmla="*/ 946640 w 946640"/>
                <a:gd name="connsiteY3" fmla="*/ 559559 h 559559"/>
              </a:gdLst>
              <a:ahLst/>
              <a:cxnLst>
                <a:cxn ang="0">
                  <a:pos x="connsiteX0" y="connsiteY0"/>
                </a:cxn>
                <a:cxn ang="0">
                  <a:pos x="connsiteX1" y="connsiteY1"/>
                </a:cxn>
                <a:cxn ang="0">
                  <a:pos x="connsiteX2" y="connsiteY2"/>
                </a:cxn>
                <a:cxn ang="0">
                  <a:pos x="connsiteX3" y="connsiteY3"/>
                </a:cxn>
              </a:cxnLst>
              <a:rect l="l" t="t" r="r" b="b"/>
              <a:pathLst>
                <a:path w="946640" h="559559">
                  <a:moveTo>
                    <a:pt x="946640" y="0"/>
                  </a:moveTo>
                  <a:lnTo>
                    <a:pt x="210967" y="0"/>
                  </a:lnTo>
                  <a:lnTo>
                    <a:pt x="0" y="559559"/>
                  </a:lnTo>
                  <a:lnTo>
                    <a:pt x="946640" y="55955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162"/>
            </a:p>
          </p:txBody>
        </p:sp>
        <p:sp>
          <p:nvSpPr>
            <p:cNvPr id="8" name="任意多边形: 形状 7">
              <a:extLst>
                <a:ext uri="{FF2B5EF4-FFF2-40B4-BE49-F238E27FC236}">
                  <a16:creationId xmlns:a16="http://schemas.microsoft.com/office/drawing/2014/main" id="{51687468-56DC-42BA-9DF0-3CF4850AA45E}"/>
                </a:ext>
              </a:extLst>
            </p:cNvPr>
            <p:cNvSpPr/>
            <p:nvPr/>
          </p:nvSpPr>
          <p:spPr>
            <a:xfrm flipH="1">
              <a:off x="0" y="748920"/>
              <a:ext cx="829804" cy="559559"/>
            </a:xfrm>
            <a:custGeom>
              <a:avLst/>
              <a:gdLst>
                <a:gd name="connsiteX0" fmla="*/ 829804 w 829804"/>
                <a:gd name="connsiteY0" fmla="*/ 0 h 559559"/>
                <a:gd name="connsiteX1" fmla="*/ 210967 w 829804"/>
                <a:gd name="connsiteY1" fmla="*/ 0 h 559559"/>
                <a:gd name="connsiteX2" fmla="*/ 0 w 829804"/>
                <a:gd name="connsiteY2" fmla="*/ 559559 h 559559"/>
                <a:gd name="connsiteX3" fmla="*/ 829804 w 829804"/>
                <a:gd name="connsiteY3" fmla="*/ 559559 h 559559"/>
              </a:gdLst>
              <a:ahLst/>
              <a:cxnLst>
                <a:cxn ang="0">
                  <a:pos x="connsiteX0" y="connsiteY0"/>
                </a:cxn>
                <a:cxn ang="0">
                  <a:pos x="connsiteX1" y="connsiteY1"/>
                </a:cxn>
                <a:cxn ang="0">
                  <a:pos x="connsiteX2" y="connsiteY2"/>
                </a:cxn>
                <a:cxn ang="0">
                  <a:pos x="connsiteX3" y="connsiteY3"/>
                </a:cxn>
              </a:cxnLst>
              <a:rect l="l" t="t" r="r" b="b"/>
              <a:pathLst>
                <a:path w="829804" h="559559">
                  <a:moveTo>
                    <a:pt x="829804" y="0"/>
                  </a:moveTo>
                  <a:lnTo>
                    <a:pt x="210967" y="0"/>
                  </a:lnTo>
                  <a:lnTo>
                    <a:pt x="0" y="559559"/>
                  </a:lnTo>
                  <a:lnTo>
                    <a:pt x="829804" y="55955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162"/>
            </a:p>
          </p:txBody>
        </p:sp>
      </p:grpSp>
      <p:sp>
        <p:nvSpPr>
          <p:cNvPr id="2" name="标题占位符 1">
            <a:extLst>
              <a:ext uri="{FF2B5EF4-FFF2-40B4-BE49-F238E27FC236}">
                <a16:creationId xmlns:a16="http://schemas.microsoft.com/office/drawing/2014/main" id="{0EF447A8-A28C-B4B0-DDB9-3148E1A5A4E7}"/>
              </a:ext>
            </a:extLst>
          </p:cNvPr>
          <p:cNvSpPr>
            <a:spLocks noGrp="1"/>
          </p:cNvSpPr>
          <p:nvPr>
            <p:ph type="title"/>
          </p:nvPr>
        </p:nvSpPr>
        <p:spPr>
          <a:xfrm>
            <a:off x="946640" y="444414"/>
            <a:ext cx="10515600" cy="559559"/>
          </a:xfrm>
          <a:prstGeom prst="rect">
            <a:avLst/>
          </a:prstGeom>
        </p:spPr>
        <p:txBody>
          <a:bodyPr vert="horz" lIns="91440" tIns="45720" rIns="91440" bIns="45720" rtlCol="0" anchor="ctr">
            <a:normAutofit/>
          </a:bodyPr>
          <a:lstStyle/>
          <a:p>
            <a:pPr marL="0" lvl="0" indent="0">
              <a:spcBef>
                <a:spcPts val="1000"/>
              </a:spcBef>
              <a:buFontTx/>
            </a:pPr>
            <a:r>
              <a:rPr lang="zh-CN" altLang="en-US" dirty="0"/>
              <a:t>单击此处编辑母版标题样式</a:t>
            </a:r>
          </a:p>
        </p:txBody>
      </p:sp>
      <p:sp>
        <p:nvSpPr>
          <p:cNvPr id="3" name="文本占位符 2">
            <a:extLst>
              <a:ext uri="{FF2B5EF4-FFF2-40B4-BE49-F238E27FC236}">
                <a16:creationId xmlns:a16="http://schemas.microsoft.com/office/drawing/2014/main" id="{80055785-B3A8-F122-7563-2B637A9D7BD2}"/>
              </a:ext>
            </a:extLst>
          </p:cNvPr>
          <p:cNvSpPr>
            <a:spLocks noGrp="1"/>
          </p:cNvSpPr>
          <p:nvPr>
            <p:ph type="body" idx="1"/>
          </p:nvPr>
        </p:nvSpPr>
        <p:spPr>
          <a:xfrm>
            <a:off x="946640" y="1253330"/>
            <a:ext cx="10515600" cy="5160255"/>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extLst>
      <p:ext uri="{BB962C8B-B14F-4D97-AF65-F5344CB8AC3E}">
        <p14:creationId xmlns:p14="http://schemas.microsoft.com/office/powerpoint/2010/main" val="27398748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5" r:id="rId4"/>
    <p:sldLayoutId id="2147483656" r:id="rId5"/>
    <p:sldLayoutId id="2147483652" r:id="rId6"/>
    <p:sldLayoutId id="2147483653" r:id="rId7"/>
    <p:sldLayoutId id="2147483657" r:id="rId8"/>
    <p:sldLayoutId id="2147483658" r:id="rId9"/>
    <p:sldLayoutId id="2147483659" r:id="rId10"/>
  </p:sldLayoutIdLst>
  <p:txStyles>
    <p:titleStyle>
      <a:lvl1pPr algn="l" defTabSz="914400" rtl="0" eaLnBrk="1" latinLnBrk="0" hangingPunct="1">
        <a:lnSpc>
          <a:spcPct val="90000"/>
        </a:lnSpc>
        <a:spcBef>
          <a:spcPct val="0"/>
        </a:spcBef>
        <a:buNone/>
        <a:defRPr lang="zh-CN" altLang="en-US" sz="2800" b="1" kern="1200" dirty="0" smtClean="0">
          <a:solidFill>
            <a:schemeClr val="accent1">
              <a:lumMod val="75000"/>
            </a:schemeClr>
          </a:solidFill>
          <a:latin typeface="+mj-ea"/>
          <a:ea typeface="+mj-ea"/>
          <a:cs typeface="+mn-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5.xml"/><Relationship Id="rId4" Type="http://schemas.openxmlformats.org/officeDocument/2006/relationships/image" Target="../media/image7.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tags" Target="../tags/tag6.xml"/><Relationship Id="rId4" Type="http://schemas.openxmlformats.org/officeDocument/2006/relationships/image" Target="../media/image8.jpeg"/></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7.xml"/><Relationship Id="rId5" Type="http://schemas.openxmlformats.org/officeDocument/2006/relationships/image" Target="../media/image12.svg"/><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xml"/><Relationship Id="rId1" Type="http://schemas.openxmlformats.org/officeDocument/2006/relationships/tags" Target="../tags/tag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6.xml"/><Relationship Id="rId1" Type="http://schemas.openxmlformats.org/officeDocument/2006/relationships/tags" Target="../tags/tag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ags" Target="../tags/tag1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4.xml"/><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id="{157EF004-79BF-7961-A7A4-A12C0F5129E8}"/>
              </a:ext>
            </a:extLst>
          </p:cNvPr>
          <p:cNvSpPr txBox="1"/>
          <p:nvPr/>
        </p:nvSpPr>
        <p:spPr>
          <a:xfrm>
            <a:off x="595636" y="6086043"/>
            <a:ext cx="1441420" cy="307777"/>
          </a:xfrm>
          <a:prstGeom prst="rect">
            <a:avLst/>
          </a:prstGeom>
          <a:noFill/>
        </p:spPr>
        <p:txBody>
          <a:bodyPr wrap="none" rtlCol="0">
            <a:spAutoFit/>
          </a:bodyPr>
          <a:lstStyle/>
          <a:p>
            <a:r>
              <a:rPr lang="zh-CN" altLang="en-US" sz="1400" dirty="0">
                <a:latin typeface="Arial" panose="020B0604020202020204" pitchFamily="34" charset="0"/>
                <a:ea typeface="微软雅黑" panose="020B0503020204020204" pitchFamily="34" charset="-122"/>
                <a:sym typeface="Arial" panose="020B0604020202020204" pitchFamily="34" charset="0"/>
              </a:rPr>
              <a:t>汇报人：艾迪鹅</a:t>
            </a:r>
          </a:p>
        </p:txBody>
      </p:sp>
      <p:sp>
        <p:nvSpPr>
          <p:cNvPr id="13" name="文本框 12">
            <a:extLst>
              <a:ext uri="{FF2B5EF4-FFF2-40B4-BE49-F238E27FC236}">
                <a16:creationId xmlns:a16="http://schemas.microsoft.com/office/drawing/2014/main" id="{B8D90AEC-F03D-A4AF-27D6-59F072760787}"/>
              </a:ext>
            </a:extLst>
          </p:cNvPr>
          <p:cNvSpPr txBox="1"/>
          <p:nvPr/>
        </p:nvSpPr>
        <p:spPr>
          <a:xfrm>
            <a:off x="10536458" y="6086043"/>
            <a:ext cx="1120820" cy="307777"/>
          </a:xfrm>
          <a:prstGeom prst="rect">
            <a:avLst/>
          </a:prstGeom>
          <a:noFill/>
        </p:spPr>
        <p:txBody>
          <a:bodyPr wrap="none" rtlCol="0">
            <a:spAutoFit/>
          </a:bodyPr>
          <a:lstStyle/>
          <a:p>
            <a:r>
              <a:rPr lang="en-US" altLang="zh-CN" sz="1400" dirty="0">
                <a:latin typeface="Arial" panose="020B0604020202020204" pitchFamily="34" charset="0"/>
                <a:ea typeface="微软雅黑" panose="020B0503020204020204" pitchFamily="34" charset="-122"/>
                <a:sym typeface="Arial" panose="020B0604020202020204" pitchFamily="34" charset="0"/>
              </a:rPr>
              <a:t>20XX 01 01</a:t>
            </a: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文本占位符 9">
            <a:extLst>
              <a:ext uri="{FF2B5EF4-FFF2-40B4-BE49-F238E27FC236}">
                <a16:creationId xmlns:a16="http://schemas.microsoft.com/office/drawing/2014/main" id="{BC4EEEB6-3BE3-4D62-AB14-AC27DB3AD355}"/>
              </a:ext>
            </a:extLst>
          </p:cNvPr>
          <p:cNvSpPr>
            <a:spLocks noGrp="1"/>
          </p:cNvSpPr>
          <p:nvPr>
            <p:ph type="body" sz="quarter" idx="10"/>
          </p:nvPr>
        </p:nvSpPr>
        <p:spPr>
          <a:xfrm>
            <a:off x="526924" y="911225"/>
            <a:ext cx="6388225" cy="2097030"/>
          </a:xfrm>
        </p:spPr>
        <p:txBody>
          <a:bodyPr>
            <a:normAutofit fontScale="92500" lnSpcReduction="10000"/>
          </a:bodyPr>
          <a:lstStyle/>
          <a:p>
            <a:endParaRPr lang="en-US" altLang="zh-CN" sz="8000" dirty="0">
              <a:latin typeface="Arial" panose="020B0604020202020204" pitchFamily="34" charset="0"/>
              <a:sym typeface="Arial" panose="020B0604020202020204" pitchFamily="34" charset="0"/>
            </a:endParaRPr>
          </a:p>
          <a:p>
            <a:r>
              <a:rPr lang="zh-CN" altLang="en-US" sz="8000" dirty="0">
                <a:latin typeface="Arial" panose="020B0604020202020204" pitchFamily="34" charset="0"/>
                <a:sym typeface="Arial" panose="020B0604020202020204" pitchFamily="34" charset="0"/>
              </a:rPr>
              <a:t>电力新角色</a:t>
            </a:r>
          </a:p>
        </p:txBody>
      </p:sp>
      <p:sp>
        <p:nvSpPr>
          <p:cNvPr id="11" name="文本占位符 10">
            <a:extLst>
              <a:ext uri="{FF2B5EF4-FFF2-40B4-BE49-F238E27FC236}">
                <a16:creationId xmlns:a16="http://schemas.microsoft.com/office/drawing/2014/main" id="{85D58446-9922-430E-A9E7-8CD846B21366}"/>
              </a:ext>
            </a:extLst>
          </p:cNvPr>
          <p:cNvSpPr>
            <a:spLocks noGrp="1"/>
          </p:cNvSpPr>
          <p:nvPr>
            <p:ph type="body" sz="quarter" idx="11"/>
          </p:nvPr>
        </p:nvSpPr>
        <p:spPr/>
        <p:txBody>
          <a:bodyPr/>
          <a:lstStyle/>
          <a:p>
            <a:r>
              <a:rPr lang="zh-CN" altLang="zh-CN" sz="1600" spc="300" dirty="0">
                <a:solidFill>
                  <a:schemeClr val="bg1"/>
                </a:solidFill>
                <a:latin typeface="Arial" panose="020B0604020202020204" pitchFamily="34" charset="0"/>
                <a:sym typeface="Arial" panose="020B0604020202020204" pitchFamily="34" charset="0"/>
              </a:rPr>
              <a:t>解读中国电力在全球能源转型中的清洁发展</a:t>
            </a:r>
          </a:p>
        </p:txBody>
      </p:sp>
    </p:spTree>
    <p:extLst>
      <p:ext uri="{BB962C8B-B14F-4D97-AF65-F5344CB8AC3E}">
        <p14:creationId xmlns:p14="http://schemas.microsoft.com/office/powerpoint/2010/main" val="40760477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a:extLst>
              <a:ext uri="{FF2B5EF4-FFF2-40B4-BE49-F238E27FC236}">
                <a16:creationId xmlns:a16="http://schemas.microsoft.com/office/drawing/2014/main" id="{59E531DE-4F29-5FC2-1B3F-6E0CB36C858E}"/>
              </a:ext>
            </a:extLst>
          </p:cNvPr>
          <p:cNvGraphicFramePr>
            <a:graphicFrameLocks noGrp="1"/>
          </p:cNvGraphicFramePr>
          <p:nvPr>
            <p:extLst>
              <p:ext uri="{D42A27DB-BD31-4B8C-83A1-F6EECF244321}">
                <p14:modId xmlns:p14="http://schemas.microsoft.com/office/powerpoint/2010/main" val="695109634"/>
              </p:ext>
            </p:extLst>
          </p:nvPr>
        </p:nvGraphicFramePr>
        <p:xfrm>
          <a:off x="982227" y="1677689"/>
          <a:ext cx="10227546" cy="4275436"/>
        </p:xfrm>
        <a:graphic>
          <a:graphicData uri="http://schemas.openxmlformats.org/drawingml/2006/table">
            <a:tbl>
              <a:tblPr firstRow="1" firstCol="1" bandRow="1">
                <a:tableStyleId>{5C22544A-7EE6-4342-B048-85BDC9FD1C3A}</a:tableStyleId>
              </a:tblPr>
              <a:tblGrid>
                <a:gridCol w="2635320">
                  <a:extLst>
                    <a:ext uri="{9D8B030D-6E8A-4147-A177-3AD203B41FA5}">
                      <a16:colId xmlns:a16="http://schemas.microsoft.com/office/drawing/2014/main" val="20000"/>
                    </a:ext>
                  </a:extLst>
                </a:gridCol>
                <a:gridCol w="4182644">
                  <a:extLst>
                    <a:ext uri="{9D8B030D-6E8A-4147-A177-3AD203B41FA5}">
                      <a16:colId xmlns:a16="http://schemas.microsoft.com/office/drawing/2014/main" val="20001"/>
                    </a:ext>
                  </a:extLst>
                </a:gridCol>
                <a:gridCol w="3409582">
                  <a:extLst>
                    <a:ext uri="{9D8B030D-6E8A-4147-A177-3AD203B41FA5}">
                      <a16:colId xmlns:a16="http://schemas.microsoft.com/office/drawing/2014/main" val="20002"/>
                    </a:ext>
                  </a:extLst>
                </a:gridCol>
              </a:tblGrid>
              <a:tr h="784906">
                <a:tc>
                  <a:txBody>
                    <a:bodyPr/>
                    <a:lstStyle/>
                    <a:p>
                      <a:pPr algn="ctr">
                        <a:spcAft>
                          <a:spcPts val="0"/>
                        </a:spcAft>
                      </a:pPr>
                      <a:r>
                        <a:rPr lang="zh-CN" sz="2000" kern="100" dirty="0">
                          <a:solidFill>
                            <a:schemeClr val="bg1"/>
                          </a:solidFill>
                          <a:effectLst/>
                          <a:latin typeface="Arial" panose="020B0604020202020204" pitchFamily="34" charset="0"/>
                          <a:ea typeface="微软雅黑" panose="020B0503020204020204" pitchFamily="34" charset="-122"/>
                          <a:sym typeface="Arial" panose="020B0604020202020204" pitchFamily="34" charset="0"/>
                        </a:rPr>
                        <a:t>序号（</a:t>
                      </a:r>
                      <a:r>
                        <a:rPr lang="en-US" sz="2000" kern="100" dirty="0">
                          <a:solidFill>
                            <a:schemeClr val="bg1"/>
                          </a:solidFill>
                          <a:effectLst/>
                          <a:latin typeface="Arial" panose="020B0604020202020204" pitchFamily="34" charset="0"/>
                          <a:ea typeface="微软雅黑" panose="020B0503020204020204" pitchFamily="34" charset="-122"/>
                          <a:sym typeface="Arial" panose="020B0604020202020204" pitchFamily="34" charset="0"/>
                        </a:rPr>
                        <a:t>n</a:t>
                      </a:r>
                      <a:r>
                        <a:rPr lang="zh-CN" sz="2000" kern="100" dirty="0">
                          <a:solidFill>
                            <a:schemeClr val="bg1"/>
                          </a:solidFill>
                          <a:effectLst/>
                          <a:latin typeface="Arial" panose="020B0604020202020204" pitchFamily="34" charset="0"/>
                          <a:ea typeface="微软雅黑" panose="020B0503020204020204" pitchFamily="34" charset="-122"/>
                          <a:sym typeface="Arial" panose="020B0604020202020204" pitchFamily="34" charset="0"/>
                        </a:rPr>
                        <a:t>）</a:t>
                      </a:r>
                      <a:endParaRPr lang="zh-CN" sz="2000" kern="100" dirty="0">
                        <a:solidFill>
                          <a:schemeClr val="bg1"/>
                        </a:solidFill>
                        <a:effectLst/>
                        <a:latin typeface="Arial" panose="020B0604020202020204" pitchFamily="34" charset="0"/>
                        <a:ea typeface="微软雅黑" panose="020B0503020204020204" pitchFamily="34" charset="-122"/>
                        <a:cs typeface="Times New Roman" panose="02020603050405020304"/>
                        <a:sym typeface="Arial" panose="020B0604020202020204" pitchFamily="34" charset="0"/>
                      </a:endParaRPr>
                    </a:p>
                  </a:txBody>
                  <a:tcPr marL="68580" marR="68580" marT="0" marB="0" anchor="ctr">
                    <a:lnL w="12700" cmpd="sng">
                      <a:noFill/>
                    </a:lnL>
                    <a:lnR w="12700" cmpd="sng">
                      <a:noFill/>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spcAft>
                          <a:spcPts val="0"/>
                        </a:spcAft>
                      </a:pPr>
                      <a:r>
                        <a:rPr lang="zh-CN" sz="2000" kern="100" dirty="0">
                          <a:solidFill>
                            <a:schemeClr val="bg1"/>
                          </a:solidFill>
                          <a:effectLst/>
                          <a:latin typeface="Arial" panose="020B0604020202020204" pitchFamily="34" charset="0"/>
                          <a:ea typeface="微软雅黑" panose="020B0503020204020204" pitchFamily="34" charset="-122"/>
                          <a:sym typeface="Arial" panose="020B0604020202020204" pitchFamily="34" charset="0"/>
                        </a:rPr>
                        <a:t>指标名称（</a:t>
                      </a:r>
                      <a:r>
                        <a:rPr lang="en-US" sz="2000" kern="100" dirty="0" err="1">
                          <a:solidFill>
                            <a:schemeClr val="bg1"/>
                          </a:solidFill>
                          <a:effectLst/>
                          <a:latin typeface="Arial" panose="020B0604020202020204" pitchFamily="34" charset="0"/>
                          <a:ea typeface="微软雅黑" panose="020B0503020204020204" pitchFamily="34" charset="-122"/>
                          <a:sym typeface="Arial" panose="020B0604020202020204" pitchFamily="34" charset="0"/>
                        </a:rPr>
                        <a:t>X</a:t>
                      </a:r>
                      <a:r>
                        <a:rPr lang="en-US" sz="2000" kern="100" baseline="-25000" dirty="0" err="1">
                          <a:solidFill>
                            <a:schemeClr val="bg1"/>
                          </a:solidFill>
                          <a:effectLst/>
                          <a:latin typeface="Arial" panose="020B0604020202020204" pitchFamily="34" charset="0"/>
                          <a:ea typeface="微软雅黑" panose="020B0503020204020204" pitchFamily="34" charset="-122"/>
                          <a:sym typeface="Arial" panose="020B0604020202020204" pitchFamily="34" charset="0"/>
                        </a:rPr>
                        <a:t>n</a:t>
                      </a:r>
                      <a:r>
                        <a:rPr lang="zh-CN" sz="2000" kern="100" dirty="0">
                          <a:solidFill>
                            <a:schemeClr val="bg1"/>
                          </a:solidFill>
                          <a:effectLst/>
                          <a:latin typeface="Arial" panose="020B0604020202020204" pitchFamily="34" charset="0"/>
                          <a:ea typeface="微软雅黑" panose="020B0503020204020204" pitchFamily="34" charset="-122"/>
                          <a:sym typeface="Arial" panose="020B0604020202020204" pitchFamily="34" charset="0"/>
                        </a:rPr>
                        <a:t>）</a:t>
                      </a:r>
                      <a:endParaRPr lang="zh-CN" sz="2000" kern="100" dirty="0">
                        <a:solidFill>
                          <a:schemeClr val="bg1"/>
                        </a:solidFill>
                        <a:effectLst/>
                        <a:latin typeface="Arial" panose="020B0604020202020204" pitchFamily="34" charset="0"/>
                        <a:ea typeface="微软雅黑" panose="020B0503020204020204" pitchFamily="34" charset="-122"/>
                        <a:cs typeface="Times New Roman" panose="02020603050405020304"/>
                        <a:sym typeface="Arial" panose="020B0604020202020204" pitchFamily="34" charset="0"/>
                      </a:endParaRPr>
                    </a:p>
                  </a:txBody>
                  <a:tcPr marL="68580" marR="68580" marT="0" marB="0" anchor="ctr">
                    <a:lnL w="12700" cmpd="sng">
                      <a:noFill/>
                    </a:lnL>
                    <a:lnR w="12700" cmpd="sng">
                      <a:noFill/>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spcAft>
                          <a:spcPts val="0"/>
                        </a:spcAft>
                      </a:pPr>
                      <a:r>
                        <a:rPr lang="zh-CN" sz="2000" kern="100" dirty="0">
                          <a:solidFill>
                            <a:schemeClr val="bg1"/>
                          </a:solidFill>
                          <a:effectLst/>
                          <a:latin typeface="Arial" panose="020B0604020202020204" pitchFamily="34" charset="0"/>
                          <a:ea typeface="微软雅黑" panose="020B0503020204020204" pitchFamily="34" charset="-122"/>
                          <a:sym typeface="Arial" panose="020B0604020202020204" pitchFamily="34" charset="0"/>
                        </a:rPr>
                        <a:t>权重（ɑ</a:t>
                      </a:r>
                      <a:r>
                        <a:rPr lang="en-US" sz="2000" kern="100" baseline="-25000" dirty="0">
                          <a:solidFill>
                            <a:schemeClr val="bg1"/>
                          </a:solidFill>
                          <a:effectLst/>
                          <a:latin typeface="Arial" panose="020B0604020202020204" pitchFamily="34" charset="0"/>
                          <a:ea typeface="微软雅黑" panose="020B0503020204020204" pitchFamily="34" charset="-122"/>
                          <a:sym typeface="Arial" panose="020B0604020202020204" pitchFamily="34" charset="0"/>
                        </a:rPr>
                        <a:t>n</a:t>
                      </a:r>
                      <a:r>
                        <a:rPr lang="zh-CN" sz="2000" kern="100" dirty="0">
                          <a:solidFill>
                            <a:schemeClr val="bg1"/>
                          </a:solidFill>
                          <a:effectLst/>
                          <a:latin typeface="Arial" panose="020B0604020202020204" pitchFamily="34" charset="0"/>
                          <a:ea typeface="微软雅黑" panose="020B0503020204020204" pitchFamily="34" charset="-122"/>
                          <a:sym typeface="Arial" panose="020B0604020202020204" pitchFamily="34" charset="0"/>
                        </a:rPr>
                        <a:t>）</a:t>
                      </a:r>
                      <a:endParaRPr lang="zh-CN" sz="2000" kern="100" dirty="0">
                        <a:solidFill>
                          <a:schemeClr val="bg1"/>
                        </a:solidFill>
                        <a:effectLst/>
                        <a:latin typeface="Arial" panose="020B0604020202020204" pitchFamily="34" charset="0"/>
                        <a:ea typeface="微软雅黑" panose="020B0503020204020204" pitchFamily="34" charset="-122"/>
                        <a:cs typeface="Times New Roman" panose="02020603050405020304"/>
                        <a:sym typeface="Arial" panose="020B0604020202020204" pitchFamily="34" charset="0"/>
                      </a:endParaRPr>
                    </a:p>
                  </a:txBody>
                  <a:tcPr marL="68580" marR="68580" marT="0" marB="0" anchor="ctr">
                    <a:lnL w="12700" cmpd="sng">
                      <a:noFill/>
                    </a:lnL>
                    <a:lnR w="12700" cmpd="sng">
                      <a:noFill/>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0"/>
                  </a:ext>
                </a:extLst>
              </a:tr>
              <a:tr h="652083">
                <a:tc>
                  <a:txBody>
                    <a:bodyPr/>
                    <a:lstStyle/>
                    <a:p>
                      <a:pPr algn="ctr">
                        <a:spcAft>
                          <a:spcPts val="0"/>
                        </a:spcAft>
                      </a:pPr>
                      <a:r>
                        <a:rPr lang="en-US" sz="1600" kern="100" dirty="0">
                          <a:solidFill>
                            <a:schemeClr val="tx1">
                              <a:lumMod val="75000"/>
                              <a:lumOff val="25000"/>
                            </a:schemeClr>
                          </a:solidFill>
                          <a:effectLst/>
                          <a:latin typeface="Arial" panose="020B0604020202020204" pitchFamily="34" charset="0"/>
                          <a:ea typeface="微软雅黑" panose="020B0503020204020204" pitchFamily="34" charset="-122"/>
                          <a:sym typeface="Arial" panose="020B0604020202020204" pitchFamily="34" charset="0"/>
                        </a:rPr>
                        <a:t>1</a:t>
                      </a:r>
                      <a:endParaRPr lang="zh-CN" sz="1600" kern="100" dirty="0">
                        <a:solidFill>
                          <a:schemeClr val="tx1">
                            <a:lumMod val="75000"/>
                            <a:lumOff val="25000"/>
                          </a:schemeClr>
                        </a:solidFill>
                        <a:effectLst/>
                        <a:latin typeface="Arial" panose="020B0604020202020204" pitchFamily="34" charset="0"/>
                        <a:ea typeface="微软雅黑" panose="020B0503020204020204" pitchFamily="34" charset="-122"/>
                        <a:cs typeface="Times New Roman" panose="02020603050405020304"/>
                        <a:sym typeface="Arial" panose="020B0604020202020204" pitchFamily="34" charset="0"/>
                      </a:endParaRPr>
                    </a:p>
                  </a:txBody>
                  <a:tcPr marL="68580" marR="68580" marT="0" marB="0" anchor="ctr">
                    <a:lnL w="12700" cmpd="sng">
                      <a:noFill/>
                    </a:lnL>
                    <a:lnR w="12700" cmpd="sng">
                      <a:noFill/>
                    </a:lnR>
                    <a:lnT w="28575" cap="flat" cmpd="sng" algn="ctr">
                      <a:solidFill>
                        <a:schemeClr val="accent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sz="1600" kern="100" dirty="0">
                          <a:solidFill>
                            <a:schemeClr val="tx1">
                              <a:lumMod val="75000"/>
                              <a:lumOff val="25000"/>
                            </a:schemeClr>
                          </a:solidFill>
                          <a:effectLst/>
                          <a:latin typeface="Arial" panose="020B0604020202020204" pitchFamily="34" charset="0"/>
                          <a:ea typeface="微软雅黑" panose="020B0503020204020204" pitchFamily="34" charset="-122"/>
                          <a:sym typeface="Arial" panose="020B0604020202020204" pitchFamily="34" charset="0"/>
                        </a:rPr>
                        <a:t>人均财政收入</a:t>
                      </a:r>
                      <a:endParaRPr lang="zh-CN" sz="1600" kern="100" dirty="0">
                        <a:solidFill>
                          <a:schemeClr val="tx1">
                            <a:lumMod val="75000"/>
                            <a:lumOff val="25000"/>
                          </a:schemeClr>
                        </a:solidFill>
                        <a:effectLst/>
                        <a:latin typeface="Arial" panose="020B0604020202020204" pitchFamily="34" charset="0"/>
                        <a:ea typeface="微软雅黑" panose="020B0503020204020204" pitchFamily="34" charset="-122"/>
                        <a:cs typeface="Times New Roman" panose="02020603050405020304"/>
                        <a:sym typeface="Arial" panose="020B0604020202020204" pitchFamily="34" charset="0"/>
                      </a:endParaRPr>
                    </a:p>
                  </a:txBody>
                  <a:tcPr marL="68580" marR="68580" marT="0" marB="0" anchor="ctr">
                    <a:lnL w="12700" cmpd="sng">
                      <a:noFill/>
                    </a:lnL>
                    <a:lnR w="12700" cmpd="sng">
                      <a:noFill/>
                    </a:lnR>
                    <a:lnT w="28575" cap="flat" cmpd="sng" algn="ctr">
                      <a:solidFill>
                        <a:schemeClr val="accent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en-US" sz="1600" kern="100">
                          <a:solidFill>
                            <a:schemeClr val="tx1">
                              <a:lumMod val="75000"/>
                              <a:lumOff val="25000"/>
                            </a:schemeClr>
                          </a:solidFill>
                          <a:effectLst/>
                          <a:latin typeface="Arial" panose="020B0604020202020204" pitchFamily="34" charset="0"/>
                          <a:ea typeface="微软雅黑" panose="020B0503020204020204" pitchFamily="34" charset="-122"/>
                          <a:sym typeface="Arial" panose="020B0604020202020204" pitchFamily="34" charset="0"/>
                        </a:rPr>
                        <a:t>20%</a:t>
                      </a:r>
                      <a:endParaRPr lang="zh-CN" sz="1600" kern="100">
                        <a:solidFill>
                          <a:schemeClr val="tx1">
                            <a:lumMod val="75000"/>
                            <a:lumOff val="25000"/>
                          </a:schemeClr>
                        </a:solidFill>
                        <a:effectLst/>
                        <a:latin typeface="Arial" panose="020B0604020202020204" pitchFamily="34" charset="0"/>
                        <a:ea typeface="微软雅黑" panose="020B0503020204020204" pitchFamily="34" charset="-122"/>
                        <a:cs typeface="Times New Roman" panose="02020603050405020304"/>
                        <a:sym typeface="Arial" panose="020B0604020202020204" pitchFamily="34" charset="0"/>
                      </a:endParaRPr>
                    </a:p>
                  </a:txBody>
                  <a:tcPr marL="68580" marR="68580" marT="0" marB="0" anchor="ctr">
                    <a:lnL w="12700" cmpd="sng">
                      <a:noFill/>
                    </a:lnL>
                    <a:lnR w="12700" cmpd="sng">
                      <a:noFill/>
                    </a:lnR>
                    <a:lnT w="28575" cap="flat" cmpd="sng" algn="ctr">
                      <a:solidFill>
                        <a:schemeClr val="accent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652083">
                <a:tc>
                  <a:txBody>
                    <a:bodyPr/>
                    <a:lstStyle/>
                    <a:p>
                      <a:pPr algn="ctr">
                        <a:spcAft>
                          <a:spcPts val="0"/>
                        </a:spcAft>
                      </a:pPr>
                      <a:r>
                        <a:rPr lang="en-US" sz="1600" kern="100" dirty="0">
                          <a:solidFill>
                            <a:schemeClr val="tx1">
                              <a:lumMod val="75000"/>
                              <a:lumOff val="25000"/>
                            </a:schemeClr>
                          </a:solidFill>
                          <a:effectLst/>
                          <a:latin typeface="Arial" panose="020B0604020202020204" pitchFamily="34" charset="0"/>
                          <a:ea typeface="微软雅黑" panose="020B0503020204020204" pitchFamily="34" charset="-122"/>
                          <a:sym typeface="Arial" panose="020B0604020202020204" pitchFamily="34" charset="0"/>
                        </a:rPr>
                        <a:t>2</a:t>
                      </a:r>
                      <a:endParaRPr lang="zh-CN" sz="1600" kern="100" dirty="0">
                        <a:solidFill>
                          <a:schemeClr val="tx1">
                            <a:lumMod val="75000"/>
                            <a:lumOff val="25000"/>
                          </a:schemeClr>
                        </a:solidFill>
                        <a:effectLst/>
                        <a:latin typeface="Arial" panose="020B0604020202020204" pitchFamily="34" charset="0"/>
                        <a:ea typeface="微软雅黑" panose="020B0503020204020204" pitchFamily="34" charset="-122"/>
                        <a:cs typeface="Times New Roman" panose="02020603050405020304"/>
                        <a:sym typeface="Arial" panose="020B0604020202020204" pitchFamily="34" charset="0"/>
                      </a:endParaRPr>
                    </a:p>
                  </a:txBody>
                  <a:tcPr marL="68580" marR="68580" marT="0" marB="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sz="1600" kern="100" dirty="0">
                          <a:solidFill>
                            <a:schemeClr val="tx1">
                              <a:lumMod val="75000"/>
                              <a:lumOff val="25000"/>
                            </a:schemeClr>
                          </a:solidFill>
                          <a:effectLst/>
                          <a:latin typeface="Arial" panose="020B0604020202020204" pitchFamily="34" charset="0"/>
                          <a:ea typeface="微软雅黑" panose="020B0503020204020204" pitchFamily="34" charset="-122"/>
                          <a:sym typeface="Arial" panose="020B0604020202020204" pitchFamily="34" charset="0"/>
                        </a:rPr>
                        <a:t>第三产业比重</a:t>
                      </a:r>
                      <a:endParaRPr lang="zh-CN" sz="1600" kern="100" dirty="0">
                        <a:solidFill>
                          <a:schemeClr val="tx1">
                            <a:lumMod val="75000"/>
                            <a:lumOff val="25000"/>
                          </a:schemeClr>
                        </a:solidFill>
                        <a:effectLst/>
                        <a:latin typeface="Arial" panose="020B0604020202020204" pitchFamily="34" charset="0"/>
                        <a:ea typeface="微软雅黑" panose="020B0503020204020204" pitchFamily="34" charset="-122"/>
                        <a:cs typeface="Times New Roman" panose="02020603050405020304"/>
                        <a:sym typeface="Arial" panose="020B0604020202020204" pitchFamily="34" charset="0"/>
                      </a:endParaRPr>
                    </a:p>
                  </a:txBody>
                  <a:tcPr marL="68580" marR="68580" marT="0" marB="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en-US" sz="1600" kern="100" dirty="0">
                          <a:solidFill>
                            <a:schemeClr val="tx1">
                              <a:lumMod val="75000"/>
                              <a:lumOff val="25000"/>
                            </a:schemeClr>
                          </a:solidFill>
                          <a:effectLst/>
                          <a:latin typeface="Arial" panose="020B0604020202020204" pitchFamily="34" charset="0"/>
                          <a:ea typeface="微软雅黑" panose="020B0503020204020204" pitchFamily="34" charset="-122"/>
                          <a:sym typeface="Arial" panose="020B0604020202020204" pitchFamily="34" charset="0"/>
                        </a:rPr>
                        <a:t>20%</a:t>
                      </a:r>
                      <a:endParaRPr lang="zh-CN" sz="1600" kern="100" dirty="0">
                        <a:solidFill>
                          <a:schemeClr val="tx1">
                            <a:lumMod val="75000"/>
                            <a:lumOff val="25000"/>
                          </a:schemeClr>
                        </a:solidFill>
                        <a:effectLst/>
                        <a:latin typeface="Arial" panose="020B0604020202020204" pitchFamily="34" charset="0"/>
                        <a:ea typeface="微软雅黑" panose="020B0503020204020204" pitchFamily="34" charset="-122"/>
                        <a:cs typeface="Times New Roman" panose="02020603050405020304"/>
                        <a:sym typeface="Arial" panose="020B0604020202020204" pitchFamily="34" charset="0"/>
                      </a:endParaRPr>
                    </a:p>
                  </a:txBody>
                  <a:tcPr marL="68580" marR="68580" marT="0" marB="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652083">
                <a:tc>
                  <a:txBody>
                    <a:bodyPr/>
                    <a:lstStyle/>
                    <a:p>
                      <a:pPr algn="ctr">
                        <a:spcAft>
                          <a:spcPts val="0"/>
                        </a:spcAft>
                      </a:pPr>
                      <a:r>
                        <a:rPr lang="en-US" sz="1600" kern="100" dirty="0">
                          <a:solidFill>
                            <a:schemeClr val="tx1">
                              <a:lumMod val="75000"/>
                              <a:lumOff val="25000"/>
                            </a:schemeClr>
                          </a:solidFill>
                          <a:effectLst/>
                          <a:latin typeface="Arial" panose="020B0604020202020204" pitchFamily="34" charset="0"/>
                          <a:ea typeface="微软雅黑" panose="020B0503020204020204" pitchFamily="34" charset="-122"/>
                          <a:sym typeface="Arial" panose="020B0604020202020204" pitchFamily="34" charset="0"/>
                        </a:rPr>
                        <a:t>3</a:t>
                      </a:r>
                      <a:endParaRPr lang="zh-CN" sz="1600" kern="100" dirty="0">
                        <a:solidFill>
                          <a:schemeClr val="tx1">
                            <a:lumMod val="75000"/>
                            <a:lumOff val="25000"/>
                          </a:schemeClr>
                        </a:solidFill>
                        <a:effectLst/>
                        <a:latin typeface="Arial" panose="020B0604020202020204" pitchFamily="34" charset="0"/>
                        <a:ea typeface="微软雅黑" panose="020B0503020204020204" pitchFamily="34" charset="-122"/>
                        <a:cs typeface="Times New Roman" panose="02020603050405020304"/>
                        <a:sym typeface="Arial" panose="020B0604020202020204" pitchFamily="34" charset="0"/>
                      </a:endParaRPr>
                    </a:p>
                  </a:txBody>
                  <a:tcPr marL="68580" marR="68580" marT="0" marB="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sz="1600" kern="100" dirty="0">
                          <a:solidFill>
                            <a:schemeClr val="tx1">
                              <a:lumMod val="75000"/>
                              <a:lumOff val="25000"/>
                            </a:schemeClr>
                          </a:solidFill>
                          <a:effectLst/>
                          <a:latin typeface="Arial" panose="020B0604020202020204" pitchFamily="34" charset="0"/>
                          <a:ea typeface="微软雅黑" panose="020B0503020204020204" pitchFamily="34" charset="-122"/>
                          <a:sym typeface="Arial" panose="020B0604020202020204" pitchFamily="34" charset="0"/>
                        </a:rPr>
                        <a:t>人均能源消费量</a:t>
                      </a:r>
                      <a:endParaRPr lang="zh-CN" sz="1600" kern="100" dirty="0">
                        <a:solidFill>
                          <a:schemeClr val="tx1">
                            <a:lumMod val="75000"/>
                            <a:lumOff val="25000"/>
                          </a:schemeClr>
                        </a:solidFill>
                        <a:effectLst/>
                        <a:latin typeface="Arial" panose="020B0604020202020204" pitchFamily="34" charset="0"/>
                        <a:ea typeface="微软雅黑" panose="020B0503020204020204" pitchFamily="34" charset="-122"/>
                        <a:cs typeface="Times New Roman" panose="02020603050405020304"/>
                        <a:sym typeface="Arial" panose="020B0604020202020204" pitchFamily="34" charset="0"/>
                      </a:endParaRPr>
                    </a:p>
                  </a:txBody>
                  <a:tcPr marL="68580" marR="68580" marT="0" marB="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en-US" sz="1600" kern="100" dirty="0">
                          <a:solidFill>
                            <a:schemeClr val="tx1">
                              <a:lumMod val="75000"/>
                              <a:lumOff val="25000"/>
                            </a:schemeClr>
                          </a:solidFill>
                          <a:effectLst/>
                          <a:latin typeface="Arial" panose="020B0604020202020204" pitchFamily="34" charset="0"/>
                          <a:ea typeface="微软雅黑" panose="020B0503020204020204" pitchFamily="34" charset="-122"/>
                          <a:sym typeface="Arial" panose="020B0604020202020204" pitchFamily="34" charset="0"/>
                        </a:rPr>
                        <a:t>20%</a:t>
                      </a:r>
                      <a:endParaRPr lang="zh-CN" sz="1600" kern="100" dirty="0">
                        <a:solidFill>
                          <a:schemeClr val="tx1">
                            <a:lumMod val="75000"/>
                            <a:lumOff val="25000"/>
                          </a:schemeClr>
                        </a:solidFill>
                        <a:effectLst/>
                        <a:latin typeface="Arial" panose="020B0604020202020204" pitchFamily="34" charset="0"/>
                        <a:ea typeface="微软雅黑" panose="020B0503020204020204" pitchFamily="34" charset="-122"/>
                        <a:cs typeface="Times New Roman" panose="02020603050405020304"/>
                        <a:sym typeface="Arial" panose="020B0604020202020204" pitchFamily="34" charset="0"/>
                      </a:endParaRPr>
                    </a:p>
                  </a:txBody>
                  <a:tcPr marL="68580" marR="68580" marT="0" marB="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978122">
                <a:tc>
                  <a:txBody>
                    <a:bodyPr/>
                    <a:lstStyle/>
                    <a:p>
                      <a:pPr algn="ctr">
                        <a:spcAft>
                          <a:spcPts val="0"/>
                        </a:spcAft>
                      </a:pPr>
                      <a:r>
                        <a:rPr lang="en-US" sz="1600" kern="100" dirty="0">
                          <a:solidFill>
                            <a:schemeClr val="tx1">
                              <a:lumMod val="75000"/>
                              <a:lumOff val="25000"/>
                            </a:schemeClr>
                          </a:solidFill>
                          <a:effectLst/>
                          <a:latin typeface="Arial" panose="020B0604020202020204" pitchFamily="34" charset="0"/>
                          <a:ea typeface="微软雅黑" panose="020B0503020204020204" pitchFamily="34" charset="-122"/>
                          <a:sym typeface="Arial" panose="020B0604020202020204" pitchFamily="34" charset="0"/>
                        </a:rPr>
                        <a:t>4</a:t>
                      </a:r>
                      <a:endParaRPr lang="zh-CN" sz="1600" kern="100" dirty="0">
                        <a:solidFill>
                          <a:schemeClr val="tx1">
                            <a:lumMod val="75000"/>
                            <a:lumOff val="25000"/>
                          </a:schemeClr>
                        </a:solidFill>
                        <a:effectLst/>
                        <a:latin typeface="Arial" panose="020B0604020202020204" pitchFamily="34" charset="0"/>
                        <a:ea typeface="微软雅黑" panose="020B0503020204020204" pitchFamily="34" charset="-122"/>
                        <a:cs typeface="Times New Roman" panose="02020603050405020304"/>
                        <a:sym typeface="Arial" panose="020B0604020202020204" pitchFamily="34" charset="0"/>
                      </a:endParaRPr>
                    </a:p>
                  </a:txBody>
                  <a:tcPr marL="68580" marR="68580" marT="0" marB="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sz="1600" kern="100" dirty="0">
                          <a:solidFill>
                            <a:schemeClr val="tx1">
                              <a:lumMod val="75000"/>
                              <a:lumOff val="25000"/>
                            </a:schemeClr>
                          </a:solidFill>
                          <a:effectLst/>
                          <a:latin typeface="Arial" panose="020B0604020202020204" pitchFamily="34" charset="0"/>
                          <a:ea typeface="微软雅黑" panose="020B0503020204020204" pitchFamily="34" charset="-122"/>
                          <a:sym typeface="Arial" panose="020B0604020202020204" pitchFamily="34" charset="0"/>
                        </a:rPr>
                        <a:t>单位工业增加值能耗</a:t>
                      </a:r>
                      <a:endParaRPr lang="zh-CN" sz="1600" kern="100" dirty="0">
                        <a:solidFill>
                          <a:schemeClr val="tx1">
                            <a:lumMod val="75000"/>
                            <a:lumOff val="25000"/>
                          </a:schemeClr>
                        </a:solidFill>
                        <a:effectLst/>
                        <a:latin typeface="Arial" panose="020B0604020202020204" pitchFamily="34" charset="0"/>
                        <a:ea typeface="微软雅黑" panose="020B0503020204020204" pitchFamily="34" charset="-122"/>
                        <a:cs typeface="Times New Roman" panose="02020603050405020304"/>
                        <a:sym typeface="Arial" panose="020B0604020202020204" pitchFamily="34" charset="0"/>
                      </a:endParaRPr>
                    </a:p>
                  </a:txBody>
                  <a:tcPr marL="68580" marR="68580" marT="0" marB="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en-US" sz="1600" kern="100" dirty="0">
                          <a:solidFill>
                            <a:schemeClr val="tx1">
                              <a:lumMod val="75000"/>
                              <a:lumOff val="25000"/>
                            </a:schemeClr>
                          </a:solidFill>
                          <a:effectLst/>
                          <a:latin typeface="Arial" panose="020B0604020202020204" pitchFamily="34" charset="0"/>
                          <a:ea typeface="微软雅黑" panose="020B0503020204020204" pitchFamily="34" charset="-122"/>
                          <a:sym typeface="Arial" panose="020B0604020202020204" pitchFamily="34" charset="0"/>
                        </a:rPr>
                        <a:t>20%</a:t>
                      </a:r>
                      <a:endParaRPr lang="zh-CN" sz="1600" kern="100" dirty="0">
                        <a:solidFill>
                          <a:schemeClr val="tx1">
                            <a:lumMod val="75000"/>
                            <a:lumOff val="25000"/>
                          </a:schemeClr>
                        </a:solidFill>
                        <a:effectLst/>
                        <a:latin typeface="Arial" panose="020B0604020202020204" pitchFamily="34" charset="0"/>
                        <a:ea typeface="微软雅黑" panose="020B0503020204020204" pitchFamily="34" charset="-122"/>
                        <a:cs typeface="Times New Roman" panose="02020603050405020304"/>
                        <a:sym typeface="Arial" panose="020B0604020202020204" pitchFamily="34" charset="0"/>
                      </a:endParaRPr>
                    </a:p>
                  </a:txBody>
                  <a:tcPr marL="68580" marR="68580" marT="0" marB="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556159">
                <a:tc>
                  <a:txBody>
                    <a:bodyPr/>
                    <a:lstStyle/>
                    <a:p>
                      <a:pPr algn="ctr">
                        <a:spcAft>
                          <a:spcPts val="0"/>
                        </a:spcAft>
                      </a:pPr>
                      <a:r>
                        <a:rPr lang="en-US" sz="1600" kern="100" dirty="0">
                          <a:solidFill>
                            <a:schemeClr val="tx1">
                              <a:lumMod val="75000"/>
                              <a:lumOff val="25000"/>
                            </a:schemeClr>
                          </a:solidFill>
                          <a:effectLst/>
                          <a:latin typeface="Arial" panose="020B0604020202020204" pitchFamily="34" charset="0"/>
                          <a:ea typeface="微软雅黑" panose="020B0503020204020204" pitchFamily="34" charset="-122"/>
                          <a:sym typeface="Arial" panose="020B0604020202020204" pitchFamily="34" charset="0"/>
                        </a:rPr>
                        <a:t>5</a:t>
                      </a:r>
                      <a:endParaRPr lang="zh-CN" sz="1600" kern="100" dirty="0">
                        <a:solidFill>
                          <a:schemeClr val="tx1">
                            <a:lumMod val="75000"/>
                            <a:lumOff val="25000"/>
                          </a:schemeClr>
                        </a:solidFill>
                        <a:effectLst/>
                        <a:latin typeface="Arial" panose="020B0604020202020204" pitchFamily="34" charset="0"/>
                        <a:ea typeface="微软雅黑" panose="020B0503020204020204" pitchFamily="34" charset="-122"/>
                        <a:cs typeface="Times New Roman" panose="02020603050405020304"/>
                        <a:sym typeface="Arial" panose="020B0604020202020204" pitchFamily="34" charset="0"/>
                      </a:endParaRPr>
                    </a:p>
                  </a:txBody>
                  <a:tcPr marL="68580" marR="68580" marT="0" marB="0" anchor="ctr">
                    <a:lnL w="12700" cmpd="sng">
                      <a:noFill/>
                    </a:lnL>
                    <a:lnR w="12700" cmpd="sng">
                      <a:noFill/>
                    </a:lnR>
                    <a:lnT w="6350" cap="flat" cmpd="sng" algn="ctr">
                      <a:solidFill>
                        <a:schemeClr val="tx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zh-CN" sz="1600" kern="100" dirty="0">
                          <a:solidFill>
                            <a:schemeClr val="tx1">
                              <a:lumMod val="75000"/>
                              <a:lumOff val="25000"/>
                            </a:schemeClr>
                          </a:solidFill>
                          <a:effectLst/>
                          <a:latin typeface="Arial" panose="020B0604020202020204" pitchFamily="34" charset="0"/>
                          <a:ea typeface="微软雅黑" panose="020B0503020204020204" pitchFamily="34" charset="-122"/>
                          <a:sym typeface="Arial" panose="020B0604020202020204" pitchFamily="34" charset="0"/>
                        </a:rPr>
                        <a:t>区域类别</a:t>
                      </a:r>
                      <a:endParaRPr lang="zh-CN" sz="1600" kern="100" dirty="0">
                        <a:solidFill>
                          <a:schemeClr val="tx1">
                            <a:lumMod val="75000"/>
                            <a:lumOff val="25000"/>
                          </a:schemeClr>
                        </a:solidFill>
                        <a:effectLst/>
                        <a:latin typeface="Arial" panose="020B0604020202020204" pitchFamily="34" charset="0"/>
                        <a:ea typeface="微软雅黑" panose="020B0503020204020204" pitchFamily="34" charset="-122"/>
                        <a:cs typeface="Times New Roman" panose="02020603050405020304"/>
                        <a:sym typeface="Arial" panose="020B0604020202020204" pitchFamily="34" charset="0"/>
                      </a:endParaRPr>
                    </a:p>
                  </a:txBody>
                  <a:tcPr marL="68580" marR="68580" marT="0" marB="0" anchor="ctr">
                    <a:lnL w="12700" cmpd="sng">
                      <a:noFill/>
                    </a:lnL>
                    <a:lnR w="12700" cmpd="sng">
                      <a:noFill/>
                    </a:lnR>
                    <a:lnT w="6350" cap="flat" cmpd="sng" algn="ctr">
                      <a:solidFill>
                        <a:schemeClr val="tx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spcAft>
                          <a:spcPts val="0"/>
                        </a:spcAft>
                      </a:pPr>
                      <a:r>
                        <a:rPr lang="en-US" sz="1600" kern="100" dirty="0">
                          <a:solidFill>
                            <a:schemeClr val="tx1">
                              <a:lumMod val="75000"/>
                              <a:lumOff val="25000"/>
                            </a:schemeClr>
                          </a:solidFill>
                          <a:effectLst/>
                          <a:latin typeface="Arial" panose="020B0604020202020204" pitchFamily="34" charset="0"/>
                          <a:ea typeface="微软雅黑" panose="020B0503020204020204" pitchFamily="34" charset="-122"/>
                          <a:sym typeface="Arial" panose="020B0604020202020204" pitchFamily="34" charset="0"/>
                        </a:rPr>
                        <a:t>20%</a:t>
                      </a:r>
                      <a:endParaRPr lang="zh-CN" sz="1600" kern="100" dirty="0">
                        <a:solidFill>
                          <a:schemeClr val="tx1">
                            <a:lumMod val="75000"/>
                            <a:lumOff val="25000"/>
                          </a:schemeClr>
                        </a:solidFill>
                        <a:effectLst/>
                        <a:latin typeface="Arial" panose="020B0604020202020204" pitchFamily="34" charset="0"/>
                        <a:ea typeface="微软雅黑" panose="020B0503020204020204" pitchFamily="34" charset="-122"/>
                        <a:cs typeface="Times New Roman" panose="02020603050405020304"/>
                        <a:sym typeface="Arial" panose="020B0604020202020204" pitchFamily="34" charset="0"/>
                      </a:endParaRPr>
                    </a:p>
                  </a:txBody>
                  <a:tcPr marL="68580" marR="68580" marT="0" marB="0" anchor="ctr">
                    <a:lnL w="12700" cmpd="sng">
                      <a:noFill/>
                    </a:lnL>
                    <a:lnR w="12700" cmpd="sng">
                      <a:noFill/>
                    </a:lnR>
                    <a:lnT w="6350" cap="flat" cmpd="sng" algn="ctr">
                      <a:solidFill>
                        <a:schemeClr val="tx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bl>
          </a:graphicData>
        </a:graphic>
      </p:graphicFrame>
      <p:sp>
        <p:nvSpPr>
          <p:cNvPr id="2" name="文本占位符 1">
            <a:extLst>
              <a:ext uri="{FF2B5EF4-FFF2-40B4-BE49-F238E27FC236}">
                <a16:creationId xmlns:a16="http://schemas.microsoft.com/office/drawing/2014/main" id="{45F499F5-E894-4BFE-BFB6-E4A17B693DC6}"/>
              </a:ext>
            </a:extLst>
          </p:cNvPr>
          <p:cNvSpPr>
            <a:spLocks noGrp="1"/>
          </p:cNvSpPr>
          <p:nvPr>
            <p:ph type="body" sz="quarter" idx="4294967295"/>
          </p:nvPr>
        </p:nvSpPr>
        <p:spPr>
          <a:xfrm>
            <a:off x="1163638" y="509321"/>
            <a:ext cx="9288657" cy="479198"/>
          </a:xfrm>
          <a:prstGeom prst="rect">
            <a:avLst/>
          </a:prstGeom>
        </p:spPr>
        <p:txBody>
          <a:bodyPr/>
          <a:lstStyle/>
          <a:p>
            <a:pPr marL="0" indent="0">
              <a:buNone/>
            </a:pPr>
            <a:r>
              <a:rPr lang="zh-CN" altLang="en-US" b="1">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电网企业</a:t>
            </a:r>
            <a:r>
              <a:rPr lang="en-US" altLang="zh-CN" b="1"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DSM</a:t>
            </a:r>
            <a:r>
              <a:rPr lang="zh-CN" altLang="en-US" b="1"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节电目标及采取措施 </a:t>
            </a:r>
          </a:p>
        </p:txBody>
      </p:sp>
    </p:spTree>
    <p:extLst>
      <p:ext uri="{BB962C8B-B14F-4D97-AF65-F5344CB8AC3E}">
        <p14:creationId xmlns:p14="http://schemas.microsoft.com/office/powerpoint/2010/main" val="12205314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AD8FF58B-4C08-2D85-FF85-CEE486A7C94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667250" y="2209800"/>
            <a:ext cx="7524750" cy="1930400"/>
          </a:xfrm>
          <a:prstGeom prst="rect">
            <a:avLst/>
          </a:prstGeom>
        </p:spPr>
      </p:pic>
      <p:sp>
        <p:nvSpPr>
          <p:cNvPr id="4" name="矩形 3">
            <a:extLst>
              <a:ext uri="{FF2B5EF4-FFF2-40B4-BE49-F238E27FC236}">
                <a16:creationId xmlns:a16="http://schemas.microsoft.com/office/drawing/2014/main" id="{37B27EB8-0822-6DB1-8826-3579FBDFDF09}"/>
              </a:ext>
            </a:extLst>
          </p:cNvPr>
          <p:cNvSpPr/>
          <p:nvPr/>
        </p:nvSpPr>
        <p:spPr>
          <a:xfrm>
            <a:off x="-203200" y="2209800"/>
            <a:ext cx="12395200" cy="1930400"/>
          </a:xfrm>
          <a:prstGeom prst="rect">
            <a:avLst/>
          </a:prstGeom>
          <a:gradFill>
            <a:gsLst>
              <a:gs pos="32000">
                <a:schemeClr val="accent1"/>
              </a:gs>
              <a:gs pos="10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文本框 7">
            <a:extLst>
              <a:ext uri="{FF2B5EF4-FFF2-40B4-BE49-F238E27FC236}">
                <a16:creationId xmlns:a16="http://schemas.microsoft.com/office/drawing/2014/main" id="{1D46EE8F-BE40-3A4E-761A-6166997434AA}"/>
              </a:ext>
            </a:extLst>
          </p:cNvPr>
          <p:cNvSpPr txBox="1"/>
          <p:nvPr/>
        </p:nvSpPr>
        <p:spPr>
          <a:xfrm>
            <a:off x="796132" y="2530855"/>
            <a:ext cx="2376264" cy="400110"/>
          </a:xfrm>
          <a:prstGeom prst="rect">
            <a:avLst/>
          </a:prstGeom>
          <a:noFill/>
        </p:spPr>
        <p:txBody>
          <a:bodyPr wrap="square" rtlCol="0">
            <a:spAutoFit/>
          </a:bodyPr>
          <a:lstStyle/>
          <a:p>
            <a:r>
              <a:rPr lang="zh-CN" altLang="en-US" sz="2000" b="1" dirty="0">
                <a:solidFill>
                  <a:schemeClr val="bg1"/>
                </a:solidFill>
                <a:latin typeface="+mn-ea"/>
                <a:sym typeface="Arial" panose="020B0604020202020204" pitchFamily="34" charset="0"/>
              </a:rPr>
              <a:t>与方案一的区别：</a:t>
            </a:r>
          </a:p>
        </p:txBody>
      </p:sp>
      <p:sp>
        <p:nvSpPr>
          <p:cNvPr id="10" name="文本框 9">
            <a:extLst>
              <a:ext uri="{FF2B5EF4-FFF2-40B4-BE49-F238E27FC236}">
                <a16:creationId xmlns:a16="http://schemas.microsoft.com/office/drawing/2014/main" id="{7F5AD05C-5C01-08FF-C9A9-E1C00780CE36}"/>
              </a:ext>
            </a:extLst>
          </p:cNvPr>
          <p:cNvSpPr txBox="1"/>
          <p:nvPr/>
        </p:nvSpPr>
        <p:spPr>
          <a:xfrm>
            <a:off x="789781" y="3117800"/>
            <a:ext cx="4494325" cy="701346"/>
          </a:xfrm>
          <a:prstGeom prst="rect">
            <a:avLst/>
          </a:prstGeom>
          <a:noFill/>
        </p:spPr>
        <p:txBody>
          <a:bodyPr wrap="square" rtlCol="0">
            <a:spAutoFit/>
          </a:bodyPr>
          <a:lstStyle/>
          <a:p>
            <a:pPr algn="just">
              <a:lnSpc>
                <a:spcPct val="130000"/>
              </a:lnSpc>
            </a:pPr>
            <a:r>
              <a:rPr lang="zh-CN" altLang="en-US" sz="1600" dirty="0">
                <a:solidFill>
                  <a:schemeClr val="bg1"/>
                </a:solidFill>
                <a:latin typeface="+mn-ea"/>
                <a:sym typeface="Arial" panose="020B0604020202020204" pitchFamily="34" charset="0"/>
              </a:rPr>
              <a:t>直接沿用</a:t>
            </a:r>
            <a:r>
              <a:rPr lang="en-US" altLang="zh-CN" sz="1600" dirty="0">
                <a:solidFill>
                  <a:schemeClr val="bg1"/>
                </a:solidFill>
                <a:latin typeface="+mn-ea"/>
                <a:sym typeface="Arial" panose="020B0604020202020204" pitchFamily="34" charset="0"/>
              </a:rPr>
              <a:t>《</a:t>
            </a:r>
            <a:r>
              <a:rPr lang="zh-CN" altLang="en-US" sz="1600" dirty="0">
                <a:solidFill>
                  <a:schemeClr val="bg1"/>
                </a:solidFill>
                <a:latin typeface="+mn-ea"/>
                <a:sym typeface="Arial" panose="020B0604020202020204" pitchFamily="34" charset="0"/>
              </a:rPr>
              <a:t>四川省“十二五”节约能源规划</a:t>
            </a:r>
            <a:r>
              <a:rPr lang="en-US" altLang="zh-CN" sz="1600" dirty="0">
                <a:solidFill>
                  <a:schemeClr val="bg1"/>
                </a:solidFill>
                <a:latin typeface="+mn-ea"/>
                <a:sym typeface="Arial" panose="020B0604020202020204" pitchFamily="34" charset="0"/>
              </a:rPr>
              <a:t>》</a:t>
            </a:r>
          </a:p>
          <a:p>
            <a:pPr algn="just">
              <a:lnSpc>
                <a:spcPct val="130000"/>
              </a:lnSpc>
            </a:pPr>
            <a:r>
              <a:rPr lang="zh-CN" altLang="en-US" sz="1600" dirty="0">
                <a:solidFill>
                  <a:schemeClr val="bg1"/>
                </a:solidFill>
                <a:latin typeface="+mn-ea"/>
                <a:sym typeface="Arial" panose="020B0604020202020204" pitchFamily="34" charset="0"/>
              </a:rPr>
              <a:t>中的地区分类结果</a:t>
            </a:r>
          </a:p>
        </p:txBody>
      </p:sp>
      <p:cxnSp>
        <p:nvCxnSpPr>
          <p:cNvPr id="12" name="直接连接符 11">
            <a:extLst>
              <a:ext uri="{FF2B5EF4-FFF2-40B4-BE49-F238E27FC236}">
                <a16:creationId xmlns:a16="http://schemas.microsoft.com/office/drawing/2014/main" id="{644C0A5A-58EC-820D-C45F-39EA25FDB41F}"/>
              </a:ext>
            </a:extLst>
          </p:cNvPr>
          <p:cNvCxnSpPr>
            <a:cxnSpLocks/>
          </p:cNvCxnSpPr>
          <p:nvPr/>
        </p:nvCxnSpPr>
        <p:spPr>
          <a:xfrm>
            <a:off x="899220" y="3009750"/>
            <a:ext cx="3031171" cy="0"/>
          </a:xfrm>
          <a:prstGeom prst="line">
            <a:avLst/>
          </a:prstGeom>
          <a:ln w="12700">
            <a:solidFill>
              <a:schemeClr val="bg1"/>
            </a:solidFill>
            <a:tailEnd type="arrow" w="lg" len="lg"/>
          </a:ln>
        </p:spPr>
        <p:style>
          <a:lnRef idx="1">
            <a:schemeClr val="accent1"/>
          </a:lnRef>
          <a:fillRef idx="0">
            <a:schemeClr val="accent1"/>
          </a:fillRef>
          <a:effectRef idx="0">
            <a:schemeClr val="accent1"/>
          </a:effectRef>
          <a:fontRef idx="minor">
            <a:schemeClr val="tx1"/>
          </a:fontRef>
        </p:style>
      </p:cxnSp>
      <p:sp>
        <p:nvSpPr>
          <p:cNvPr id="15" name="矩形: 圆角 14">
            <a:extLst>
              <a:ext uri="{FF2B5EF4-FFF2-40B4-BE49-F238E27FC236}">
                <a16:creationId xmlns:a16="http://schemas.microsoft.com/office/drawing/2014/main" id="{39E4FCA6-1DE4-6D93-3440-8A1DB9300470}"/>
              </a:ext>
            </a:extLst>
          </p:cNvPr>
          <p:cNvSpPr/>
          <p:nvPr/>
        </p:nvSpPr>
        <p:spPr>
          <a:xfrm>
            <a:off x="943670" y="3927195"/>
            <a:ext cx="2015430" cy="2206905"/>
          </a:xfrm>
          <a:prstGeom prst="roundRect">
            <a:avLst>
              <a:gd name="adj" fmla="val 5955"/>
            </a:avLst>
          </a:prstGeom>
          <a:solidFill>
            <a:schemeClr val="bg1"/>
          </a:solidFill>
          <a:ln>
            <a:noFill/>
          </a:ln>
          <a:effectLst>
            <a:outerShdw blurRad="571500" dist="241300" dir="5400000" sx="99000" sy="99000" algn="t" rotWithShape="0">
              <a:schemeClr val="tx1">
                <a:lumMod val="75000"/>
                <a:lumOff val="25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sym typeface="Arial" panose="020B0604020202020204" pitchFamily="34" charset="0"/>
            </a:endParaRPr>
          </a:p>
        </p:txBody>
      </p:sp>
      <p:sp>
        <p:nvSpPr>
          <p:cNvPr id="16" name="矩形: 圆角 15">
            <a:extLst>
              <a:ext uri="{FF2B5EF4-FFF2-40B4-BE49-F238E27FC236}">
                <a16:creationId xmlns:a16="http://schemas.microsoft.com/office/drawing/2014/main" id="{9AAE2B82-CBAB-0F68-8C04-848DD9BFDB5E}"/>
              </a:ext>
            </a:extLst>
          </p:cNvPr>
          <p:cNvSpPr/>
          <p:nvPr/>
        </p:nvSpPr>
        <p:spPr>
          <a:xfrm>
            <a:off x="3796937" y="3927195"/>
            <a:ext cx="2015430" cy="2206905"/>
          </a:xfrm>
          <a:prstGeom prst="roundRect">
            <a:avLst>
              <a:gd name="adj" fmla="val 5955"/>
            </a:avLst>
          </a:prstGeom>
          <a:solidFill>
            <a:schemeClr val="bg1"/>
          </a:solidFill>
          <a:ln>
            <a:noFill/>
          </a:ln>
          <a:effectLst>
            <a:outerShdw blurRad="571500" dist="241300" dir="5400000" sx="99000" sy="99000" algn="t" rotWithShape="0">
              <a:schemeClr val="tx1">
                <a:lumMod val="75000"/>
                <a:lumOff val="25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sym typeface="Arial" panose="020B0604020202020204" pitchFamily="34" charset="0"/>
            </a:endParaRPr>
          </a:p>
        </p:txBody>
      </p:sp>
      <p:sp>
        <p:nvSpPr>
          <p:cNvPr id="17" name="矩形: 圆角 16">
            <a:extLst>
              <a:ext uri="{FF2B5EF4-FFF2-40B4-BE49-F238E27FC236}">
                <a16:creationId xmlns:a16="http://schemas.microsoft.com/office/drawing/2014/main" id="{63FC17E0-39E7-CD96-C4E0-57153FB9CB7A}"/>
              </a:ext>
            </a:extLst>
          </p:cNvPr>
          <p:cNvSpPr/>
          <p:nvPr/>
        </p:nvSpPr>
        <p:spPr>
          <a:xfrm>
            <a:off x="6650204" y="3927195"/>
            <a:ext cx="2015430" cy="2206905"/>
          </a:xfrm>
          <a:prstGeom prst="roundRect">
            <a:avLst>
              <a:gd name="adj" fmla="val 5955"/>
            </a:avLst>
          </a:prstGeom>
          <a:solidFill>
            <a:schemeClr val="bg1"/>
          </a:solidFill>
          <a:ln>
            <a:noFill/>
          </a:ln>
          <a:effectLst>
            <a:outerShdw blurRad="571500" dist="241300" dir="5400000" sx="99000" sy="99000" algn="t" rotWithShape="0">
              <a:schemeClr val="tx1">
                <a:lumMod val="75000"/>
                <a:lumOff val="25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sym typeface="Arial" panose="020B0604020202020204" pitchFamily="34" charset="0"/>
            </a:endParaRPr>
          </a:p>
        </p:txBody>
      </p:sp>
      <p:sp>
        <p:nvSpPr>
          <p:cNvPr id="18" name="矩形: 圆角 17">
            <a:extLst>
              <a:ext uri="{FF2B5EF4-FFF2-40B4-BE49-F238E27FC236}">
                <a16:creationId xmlns:a16="http://schemas.microsoft.com/office/drawing/2014/main" id="{305F1C9C-B2DD-4D33-67F8-648B8086E1B0}"/>
              </a:ext>
            </a:extLst>
          </p:cNvPr>
          <p:cNvSpPr/>
          <p:nvPr/>
        </p:nvSpPr>
        <p:spPr>
          <a:xfrm>
            <a:off x="9503470" y="3927195"/>
            <a:ext cx="2015430" cy="2206905"/>
          </a:xfrm>
          <a:prstGeom prst="roundRect">
            <a:avLst>
              <a:gd name="adj" fmla="val 5955"/>
            </a:avLst>
          </a:prstGeom>
          <a:solidFill>
            <a:schemeClr val="bg1"/>
          </a:solidFill>
          <a:ln>
            <a:noFill/>
          </a:ln>
          <a:effectLst>
            <a:outerShdw blurRad="571500" dist="241300" dir="5400000" sx="99000" sy="99000" algn="t" rotWithShape="0">
              <a:schemeClr val="tx1">
                <a:lumMod val="75000"/>
                <a:lumOff val="25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sym typeface="Arial" panose="020B0604020202020204" pitchFamily="34" charset="0"/>
            </a:endParaRPr>
          </a:p>
        </p:txBody>
      </p:sp>
      <p:sp>
        <p:nvSpPr>
          <p:cNvPr id="22" name="文本框 21">
            <a:extLst>
              <a:ext uri="{FF2B5EF4-FFF2-40B4-BE49-F238E27FC236}">
                <a16:creationId xmlns:a16="http://schemas.microsoft.com/office/drawing/2014/main" id="{F16E8FB5-4008-E2D5-F408-2E5B51DFE585}"/>
              </a:ext>
            </a:extLst>
          </p:cNvPr>
          <p:cNvSpPr txBox="1"/>
          <p:nvPr/>
        </p:nvSpPr>
        <p:spPr>
          <a:xfrm>
            <a:off x="1089611" y="4840760"/>
            <a:ext cx="1723549"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accent1"/>
                </a:solidFill>
                <a:effectLst/>
                <a:uLnTx/>
                <a:uFillTx/>
                <a:latin typeface="+mn-ea"/>
                <a:sym typeface="Arial" panose="020B0604020202020204" pitchFamily="34" charset="0"/>
              </a:rPr>
              <a:t>有序开发风能</a:t>
            </a:r>
          </a:p>
        </p:txBody>
      </p:sp>
      <p:cxnSp>
        <p:nvCxnSpPr>
          <p:cNvPr id="24" name="直接连接符 23">
            <a:extLst>
              <a:ext uri="{FF2B5EF4-FFF2-40B4-BE49-F238E27FC236}">
                <a16:creationId xmlns:a16="http://schemas.microsoft.com/office/drawing/2014/main" id="{0CE705BC-EA67-ABE9-5EB4-71EA24BC57C9}"/>
              </a:ext>
            </a:extLst>
          </p:cNvPr>
          <p:cNvCxnSpPr>
            <a:cxnSpLocks/>
          </p:cNvCxnSpPr>
          <p:nvPr/>
        </p:nvCxnSpPr>
        <p:spPr>
          <a:xfrm>
            <a:off x="1243357" y="5428314"/>
            <a:ext cx="585334"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2" name="Freeform 6">
            <a:extLst>
              <a:ext uri="{FF2B5EF4-FFF2-40B4-BE49-F238E27FC236}">
                <a16:creationId xmlns:a16="http://schemas.microsoft.com/office/drawing/2014/main" id="{6A7583E7-7C81-47D2-A960-CE1C8FFA4EBE}"/>
              </a:ext>
            </a:extLst>
          </p:cNvPr>
          <p:cNvSpPr/>
          <p:nvPr/>
        </p:nvSpPr>
        <p:spPr>
          <a:xfrm>
            <a:off x="1248542" y="4294570"/>
            <a:ext cx="377658" cy="352374"/>
          </a:xfrm>
          <a:custGeom>
            <a:avLst/>
            <a:gdLst>
              <a:gd name="connsiteX0" fmla="*/ 205700 w 609048"/>
              <a:gd name="connsiteY0" fmla="*/ 330166 h 568274"/>
              <a:gd name="connsiteX1" fmla="*/ 576264 w 609048"/>
              <a:gd name="connsiteY1" fmla="*/ 331158 h 568274"/>
              <a:gd name="connsiteX2" fmla="*/ 609048 w 609048"/>
              <a:gd name="connsiteY2" fmla="*/ 363898 h 568274"/>
              <a:gd name="connsiteX3" fmla="*/ 576264 w 609048"/>
              <a:gd name="connsiteY3" fmla="*/ 396638 h 568274"/>
              <a:gd name="connsiteX4" fmla="*/ 205700 w 609048"/>
              <a:gd name="connsiteY4" fmla="*/ 396638 h 568274"/>
              <a:gd name="connsiteX5" fmla="*/ 167949 w 609048"/>
              <a:gd name="connsiteY5" fmla="*/ 412512 h 568274"/>
              <a:gd name="connsiteX6" fmla="*/ 152053 w 609048"/>
              <a:gd name="connsiteY6" fmla="*/ 449220 h 568274"/>
              <a:gd name="connsiteX7" fmla="*/ 205700 w 609048"/>
              <a:gd name="connsiteY7" fmla="*/ 502794 h 568274"/>
              <a:gd name="connsiteX8" fmla="*/ 265308 w 609048"/>
              <a:gd name="connsiteY8" fmla="*/ 502794 h 568274"/>
              <a:gd name="connsiteX9" fmla="*/ 298093 w 609048"/>
              <a:gd name="connsiteY9" fmla="*/ 535534 h 568274"/>
              <a:gd name="connsiteX10" fmla="*/ 265308 w 609048"/>
              <a:gd name="connsiteY10" fmla="*/ 568274 h 568274"/>
              <a:gd name="connsiteX11" fmla="*/ 205700 w 609048"/>
              <a:gd name="connsiteY11" fmla="*/ 568274 h 568274"/>
              <a:gd name="connsiteX12" fmla="*/ 86484 w 609048"/>
              <a:gd name="connsiteY12" fmla="*/ 449220 h 568274"/>
              <a:gd name="connsiteX13" fmla="*/ 121255 w 609048"/>
              <a:gd name="connsiteY13" fmla="*/ 364890 h 568274"/>
              <a:gd name="connsiteX14" fmla="*/ 205700 w 609048"/>
              <a:gd name="connsiteY14" fmla="*/ 330166 h 568274"/>
              <a:gd name="connsiteX15" fmla="*/ 106310 w 609048"/>
              <a:gd name="connsiteY15" fmla="*/ 237949 h 568274"/>
              <a:gd name="connsiteX16" fmla="*/ 576261 w 609048"/>
              <a:gd name="connsiteY16" fmla="*/ 237949 h 568274"/>
              <a:gd name="connsiteX17" fmla="*/ 609048 w 609048"/>
              <a:gd name="connsiteY17" fmla="*/ 270686 h 568274"/>
              <a:gd name="connsiteX18" fmla="*/ 576261 w 609048"/>
              <a:gd name="connsiteY18" fmla="*/ 304414 h 568274"/>
              <a:gd name="connsiteX19" fmla="*/ 106310 w 609048"/>
              <a:gd name="connsiteY19" fmla="*/ 304414 h 568274"/>
              <a:gd name="connsiteX20" fmla="*/ 66568 w 609048"/>
              <a:gd name="connsiteY20" fmla="*/ 344095 h 568274"/>
              <a:gd name="connsiteX21" fmla="*/ 32787 w 609048"/>
              <a:gd name="connsiteY21" fmla="*/ 376832 h 568274"/>
              <a:gd name="connsiteX22" fmla="*/ 0 w 609048"/>
              <a:gd name="connsiteY22" fmla="*/ 344095 h 568274"/>
              <a:gd name="connsiteX23" fmla="*/ 106310 w 609048"/>
              <a:gd name="connsiteY23" fmla="*/ 237949 h 568274"/>
              <a:gd name="connsiteX24" fmla="*/ 251367 w 609048"/>
              <a:gd name="connsiteY24" fmla="*/ 0 h 568274"/>
              <a:gd name="connsiteX25" fmla="*/ 291110 w 609048"/>
              <a:gd name="connsiteY25" fmla="*/ 0 h 568274"/>
              <a:gd name="connsiteX26" fmla="*/ 324891 w 609048"/>
              <a:gd name="connsiteY26" fmla="*/ 32720 h 568274"/>
              <a:gd name="connsiteX27" fmla="*/ 291110 w 609048"/>
              <a:gd name="connsiteY27" fmla="*/ 66431 h 568274"/>
              <a:gd name="connsiteX28" fmla="*/ 251367 w 609048"/>
              <a:gd name="connsiteY28" fmla="*/ 66431 h 568274"/>
              <a:gd name="connsiteX29" fmla="*/ 211625 w 609048"/>
              <a:gd name="connsiteY29" fmla="*/ 106092 h 568274"/>
              <a:gd name="connsiteX30" fmla="*/ 251367 w 609048"/>
              <a:gd name="connsiteY30" fmla="*/ 145752 h 568274"/>
              <a:gd name="connsiteX31" fmla="*/ 576261 w 609048"/>
              <a:gd name="connsiteY31" fmla="*/ 145752 h 568274"/>
              <a:gd name="connsiteX32" fmla="*/ 609048 w 609048"/>
              <a:gd name="connsiteY32" fmla="*/ 178472 h 568274"/>
              <a:gd name="connsiteX33" fmla="*/ 576261 w 609048"/>
              <a:gd name="connsiteY33" fmla="*/ 211192 h 568274"/>
              <a:gd name="connsiteX34" fmla="*/ 251367 w 609048"/>
              <a:gd name="connsiteY34" fmla="*/ 211192 h 568274"/>
              <a:gd name="connsiteX35" fmla="*/ 146050 w 609048"/>
              <a:gd name="connsiteY35" fmla="*/ 106092 h 568274"/>
              <a:gd name="connsiteX36" fmla="*/ 251367 w 609048"/>
              <a:gd name="connsiteY36" fmla="*/ 0 h 568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9048" h="568274">
                <a:moveTo>
                  <a:pt x="205700" y="330166"/>
                </a:moveTo>
                <a:lnTo>
                  <a:pt x="576264" y="331158"/>
                </a:lnTo>
                <a:cubicBezTo>
                  <a:pt x="594146" y="331158"/>
                  <a:pt x="609048" y="346040"/>
                  <a:pt x="609048" y="363898"/>
                </a:cubicBezTo>
                <a:cubicBezTo>
                  <a:pt x="609048" y="381756"/>
                  <a:pt x="594146" y="396638"/>
                  <a:pt x="576264" y="396638"/>
                </a:cubicBezTo>
                <a:lnTo>
                  <a:pt x="205700" y="396638"/>
                </a:lnTo>
                <a:cubicBezTo>
                  <a:pt x="190798" y="396638"/>
                  <a:pt x="177883" y="402591"/>
                  <a:pt x="167949" y="412512"/>
                </a:cubicBezTo>
                <a:cubicBezTo>
                  <a:pt x="158014" y="422433"/>
                  <a:pt x="152053" y="435330"/>
                  <a:pt x="152053" y="449220"/>
                </a:cubicBezTo>
                <a:cubicBezTo>
                  <a:pt x="152053" y="478984"/>
                  <a:pt x="175896" y="502794"/>
                  <a:pt x="205700" y="502794"/>
                </a:cubicBezTo>
                <a:lnTo>
                  <a:pt x="265308" y="502794"/>
                </a:lnTo>
                <a:cubicBezTo>
                  <a:pt x="283191" y="502794"/>
                  <a:pt x="298093" y="517676"/>
                  <a:pt x="298093" y="535534"/>
                </a:cubicBezTo>
                <a:cubicBezTo>
                  <a:pt x="298093" y="553392"/>
                  <a:pt x="283191" y="568274"/>
                  <a:pt x="265308" y="568274"/>
                </a:cubicBezTo>
                <a:lnTo>
                  <a:pt x="205700" y="568274"/>
                </a:lnTo>
                <a:cubicBezTo>
                  <a:pt x="139138" y="568274"/>
                  <a:pt x="86484" y="515692"/>
                  <a:pt x="86484" y="449220"/>
                </a:cubicBezTo>
                <a:cubicBezTo>
                  <a:pt x="86484" y="417472"/>
                  <a:pt x="98405" y="387709"/>
                  <a:pt x="121255" y="364890"/>
                </a:cubicBezTo>
                <a:cubicBezTo>
                  <a:pt x="144105" y="343064"/>
                  <a:pt x="173909" y="330166"/>
                  <a:pt x="205700" y="330166"/>
                </a:cubicBezTo>
                <a:close/>
                <a:moveTo>
                  <a:pt x="106310" y="237949"/>
                </a:moveTo>
                <a:lnTo>
                  <a:pt x="576261" y="237949"/>
                </a:lnTo>
                <a:cubicBezTo>
                  <a:pt x="594145" y="237949"/>
                  <a:pt x="609048" y="252829"/>
                  <a:pt x="609048" y="270686"/>
                </a:cubicBezTo>
                <a:cubicBezTo>
                  <a:pt x="609048" y="289534"/>
                  <a:pt x="594145" y="304414"/>
                  <a:pt x="576261" y="304414"/>
                </a:cubicBezTo>
                <a:lnTo>
                  <a:pt x="106310" y="304414"/>
                </a:lnTo>
                <a:cubicBezTo>
                  <a:pt x="84452" y="304414"/>
                  <a:pt x="66568" y="322271"/>
                  <a:pt x="66568" y="344095"/>
                </a:cubicBezTo>
                <a:cubicBezTo>
                  <a:pt x="66568" y="361952"/>
                  <a:pt x="51665" y="376832"/>
                  <a:pt x="32787" y="376832"/>
                </a:cubicBezTo>
                <a:cubicBezTo>
                  <a:pt x="14903" y="376832"/>
                  <a:pt x="0" y="361952"/>
                  <a:pt x="0" y="344095"/>
                </a:cubicBezTo>
                <a:cubicBezTo>
                  <a:pt x="0" y="285566"/>
                  <a:pt x="47690" y="237949"/>
                  <a:pt x="106310" y="237949"/>
                </a:cubicBezTo>
                <a:close/>
                <a:moveTo>
                  <a:pt x="251367" y="0"/>
                </a:moveTo>
                <a:lnTo>
                  <a:pt x="291110" y="0"/>
                </a:lnTo>
                <a:cubicBezTo>
                  <a:pt x="309987" y="0"/>
                  <a:pt x="324891" y="14873"/>
                  <a:pt x="324891" y="32720"/>
                </a:cubicBezTo>
                <a:cubicBezTo>
                  <a:pt x="324891" y="51559"/>
                  <a:pt x="309987" y="66431"/>
                  <a:pt x="291110" y="66431"/>
                </a:cubicBezTo>
                <a:lnTo>
                  <a:pt x="251367" y="66431"/>
                </a:lnTo>
                <a:cubicBezTo>
                  <a:pt x="229509" y="66431"/>
                  <a:pt x="211625" y="84278"/>
                  <a:pt x="211625" y="106092"/>
                </a:cubicBezTo>
                <a:cubicBezTo>
                  <a:pt x="211625" y="127905"/>
                  <a:pt x="229509" y="145752"/>
                  <a:pt x="251367" y="145752"/>
                </a:cubicBezTo>
                <a:lnTo>
                  <a:pt x="576261" y="145752"/>
                </a:lnTo>
                <a:cubicBezTo>
                  <a:pt x="594145" y="145752"/>
                  <a:pt x="609048" y="160625"/>
                  <a:pt x="609048" y="178472"/>
                </a:cubicBezTo>
                <a:cubicBezTo>
                  <a:pt x="609048" y="196319"/>
                  <a:pt x="594145" y="211192"/>
                  <a:pt x="576261" y="211192"/>
                </a:cubicBezTo>
                <a:lnTo>
                  <a:pt x="251367" y="211192"/>
                </a:lnTo>
                <a:cubicBezTo>
                  <a:pt x="193741" y="211192"/>
                  <a:pt x="146050" y="163599"/>
                  <a:pt x="146050" y="106092"/>
                </a:cubicBezTo>
                <a:cubicBezTo>
                  <a:pt x="146050" y="47593"/>
                  <a:pt x="193741" y="0"/>
                  <a:pt x="251367" y="0"/>
                </a:cubicBezTo>
                <a:close/>
              </a:path>
            </a:pathLst>
          </a:custGeom>
          <a:solidFill>
            <a:schemeClr val="accent1"/>
          </a:solidFill>
          <a:ln w="20638" cap="rnd">
            <a:noFill/>
            <a:prstDash val="solid"/>
            <a:round/>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sym typeface="Arial" panose="020B0604020202020204" pitchFamily="34" charset="0"/>
            </a:endParaRPr>
          </a:p>
        </p:txBody>
      </p:sp>
      <p:sp>
        <p:nvSpPr>
          <p:cNvPr id="30" name="文本框 29">
            <a:extLst>
              <a:ext uri="{FF2B5EF4-FFF2-40B4-BE49-F238E27FC236}">
                <a16:creationId xmlns:a16="http://schemas.microsoft.com/office/drawing/2014/main" id="{301D3558-97B3-6693-6DC4-5DEA48F99E90}"/>
              </a:ext>
            </a:extLst>
          </p:cNvPr>
          <p:cNvSpPr txBox="1"/>
          <p:nvPr/>
        </p:nvSpPr>
        <p:spPr>
          <a:xfrm>
            <a:off x="3942877" y="4840760"/>
            <a:ext cx="1723549"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accent1"/>
                </a:solidFill>
                <a:effectLst/>
                <a:uLnTx/>
                <a:uFillTx/>
                <a:latin typeface="+mn-ea"/>
                <a:sym typeface="Arial" panose="020B0604020202020204" pitchFamily="34" charset="0"/>
              </a:rPr>
              <a:t>有序开发风能</a:t>
            </a:r>
          </a:p>
        </p:txBody>
      </p:sp>
      <p:cxnSp>
        <p:nvCxnSpPr>
          <p:cNvPr id="31" name="直接连接符 30">
            <a:extLst>
              <a:ext uri="{FF2B5EF4-FFF2-40B4-BE49-F238E27FC236}">
                <a16:creationId xmlns:a16="http://schemas.microsoft.com/office/drawing/2014/main" id="{5C54A6D3-A720-9F9C-572F-F76C8A312AAC}"/>
              </a:ext>
            </a:extLst>
          </p:cNvPr>
          <p:cNvCxnSpPr>
            <a:cxnSpLocks/>
          </p:cNvCxnSpPr>
          <p:nvPr/>
        </p:nvCxnSpPr>
        <p:spPr>
          <a:xfrm>
            <a:off x="4096623" y="5428314"/>
            <a:ext cx="585334"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4" name="文本框 33">
            <a:extLst>
              <a:ext uri="{FF2B5EF4-FFF2-40B4-BE49-F238E27FC236}">
                <a16:creationId xmlns:a16="http://schemas.microsoft.com/office/drawing/2014/main" id="{C98AFD35-2BF9-F1FE-DA3B-3D4D6D8634DA}"/>
              </a:ext>
            </a:extLst>
          </p:cNvPr>
          <p:cNvSpPr txBox="1"/>
          <p:nvPr/>
        </p:nvSpPr>
        <p:spPr>
          <a:xfrm>
            <a:off x="6796144" y="4840760"/>
            <a:ext cx="1723549"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accent1"/>
                </a:solidFill>
                <a:effectLst/>
                <a:uLnTx/>
                <a:uFillTx/>
                <a:latin typeface="+mn-ea"/>
                <a:sym typeface="Arial" panose="020B0604020202020204" pitchFamily="34" charset="0"/>
              </a:rPr>
              <a:t>有序开发风能</a:t>
            </a:r>
          </a:p>
        </p:txBody>
      </p:sp>
      <p:sp>
        <p:nvSpPr>
          <p:cNvPr id="43" name="Freeform 12">
            <a:extLst>
              <a:ext uri="{FF2B5EF4-FFF2-40B4-BE49-F238E27FC236}">
                <a16:creationId xmlns:a16="http://schemas.microsoft.com/office/drawing/2014/main" id="{2579563C-57F5-4F8D-B967-2B99BF7E1E12}"/>
              </a:ext>
            </a:extLst>
          </p:cNvPr>
          <p:cNvSpPr/>
          <p:nvPr/>
        </p:nvSpPr>
        <p:spPr>
          <a:xfrm>
            <a:off x="4101808" y="4294570"/>
            <a:ext cx="377658" cy="352374"/>
          </a:xfrm>
          <a:custGeom>
            <a:avLst/>
            <a:gdLst>
              <a:gd name="connsiteX0" fmla="*/ 205700 w 609048"/>
              <a:gd name="connsiteY0" fmla="*/ 330166 h 568274"/>
              <a:gd name="connsiteX1" fmla="*/ 576264 w 609048"/>
              <a:gd name="connsiteY1" fmla="*/ 331158 h 568274"/>
              <a:gd name="connsiteX2" fmla="*/ 609048 w 609048"/>
              <a:gd name="connsiteY2" fmla="*/ 363898 h 568274"/>
              <a:gd name="connsiteX3" fmla="*/ 576264 w 609048"/>
              <a:gd name="connsiteY3" fmla="*/ 396638 h 568274"/>
              <a:gd name="connsiteX4" fmla="*/ 205700 w 609048"/>
              <a:gd name="connsiteY4" fmla="*/ 396638 h 568274"/>
              <a:gd name="connsiteX5" fmla="*/ 167949 w 609048"/>
              <a:gd name="connsiteY5" fmla="*/ 412512 h 568274"/>
              <a:gd name="connsiteX6" fmla="*/ 152053 w 609048"/>
              <a:gd name="connsiteY6" fmla="*/ 449220 h 568274"/>
              <a:gd name="connsiteX7" fmla="*/ 205700 w 609048"/>
              <a:gd name="connsiteY7" fmla="*/ 502794 h 568274"/>
              <a:gd name="connsiteX8" fmla="*/ 265308 w 609048"/>
              <a:gd name="connsiteY8" fmla="*/ 502794 h 568274"/>
              <a:gd name="connsiteX9" fmla="*/ 298093 w 609048"/>
              <a:gd name="connsiteY9" fmla="*/ 535534 h 568274"/>
              <a:gd name="connsiteX10" fmla="*/ 265308 w 609048"/>
              <a:gd name="connsiteY10" fmla="*/ 568274 h 568274"/>
              <a:gd name="connsiteX11" fmla="*/ 205700 w 609048"/>
              <a:gd name="connsiteY11" fmla="*/ 568274 h 568274"/>
              <a:gd name="connsiteX12" fmla="*/ 86484 w 609048"/>
              <a:gd name="connsiteY12" fmla="*/ 449220 h 568274"/>
              <a:gd name="connsiteX13" fmla="*/ 121255 w 609048"/>
              <a:gd name="connsiteY13" fmla="*/ 364890 h 568274"/>
              <a:gd name="connsiteX14" fmla="*/ 205700 w 609048"/>
              <a:gd name="connsiteY14" fmla="*/ 330166 h 568274"/>
              <a:gd name="connsiteX15" fmla="*/ 106310 w 609048"/>
              <a:gd name="connsiteY15" fmla="*/ 237949 h 568274"/>
              <a:gd name="connsiteX16" fmla="*/ 576261 w 609048"/>
              <a:gd name="connsiteY16" fmla="*/ 237949 h 568274"/>
              <a:gd name="connsiteX17" fmla="*/ 609048 w 609048"/>
              <a:gd name="connsiteY17" fmla="*/ 270686 h 568274"/>
              <a:gd name="connsiteX18" fmla="*/ 576261 w 609048"/>
              <a:gd name="connsiteY18" fmla="*/ 304414 h 568274"/>
              <a:gd name="connsiteX19" fmla="*/ 106310 w 609048"/>
              <a:gd name="connsiteY19" fmla="*/ 304414 h 568274"/>
              <a:gd name="connsiteX20" fmla="*/ 66568 w 609048"/>
              <a:gd name="connsiteY20" fmla="*/ 344095 h 568274"/>
              <a:gd name="connsiteX21" fmla="*/ 32787 w 609048"/>
              <a:gd name="connsiteY21" fmla="*/ 376832 h 568274"/>
              <a:gd name="connsiteX22" fmla="*/ 0 w 609048"/>
              <a:gd name="connsiteY22" fmla="*/ 344095 h 568274"/>
              <a:gd name="connsiteX23" fmla="*/ 106310 w 609048"/>
              <a:gd name="connsiteY23" fmla="*/ 237949 h 568274"/>
              <a:gd name="connsiteX24" fmla="*/ 251367 w 609048"/>
              <a:gd name="connsiteY24" fmla="*/ 0 h 568274"/>
              <a:gd name="connsiteX25" fmla="*/ 291110 w 609048"/>
              <a:gd name="connsiteY25" fmla="*/ 0 h 568274"/>
              <a:gd name="connsiteX26" fmla="*/ 324891 w 609048"/>
              <a:gd name="connsiteY26" fmla="*/ 32720 h 568274"/>
              <a:gd name="connsiteX27" fmla="*/ 291110 w 609048"/>
              <a:gd name="connsiteY27" fmla="*/ 66431 h 568274"/>
              <a:gd name="connsiteX28" fmla="*/ 251367 w 609048"/>
              <a:gd name="connsiteY28" fmla="*/ 66431 h 568274"/>
              <a:gd name="connsiteX29" fmla="*/ 211625 w 609048"/>
              <a:gd name="connsiteY29" fmla="*/ 106092 h 568274"/>
              <a:gd name="connsiteX30" fmla="*/ 251367 w 609048"/>
              <a:gd name="connsiteY30" fmla="*/ 145752 h 568274"/>
              <a:gd name="connsiteX31" fmla="*/ 576261 w 609048"/>
              <a:gd name="connsiteY31" fmla="*/ 145752 h 568274"/>
              <a:gd name="connsiteX32" fmla="*/ 609048 w 609048"/>
              <a:gd name="connsiteY32" fmla="*/ 178472 h 568274"/>
              <a:gd name="connsiteX33" fmla="*/ 576261 w 609048"/>
              <a:gd name="connsiteY33" fmla="*/ 211192 h 568274"/>
              <a:gd name="connsiteX34" fmla="*/ 251367 w 609048"/>
              <a:gd name="connsiteY34" fmla="*/ 211192 h 568274"/>
              <a:gd name="connsiteX35" fmla="*/ 146050 w 609048"/>
              <a:gd name="connsiteY35" fmla="*/ 106092 h 568274"/>
              <a:gd name="connsiteX36" fmla="*/ 251367 w 609048"/>
              <a:gd name="connsiteY36" fmla="*/ 0 h 568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9048" h="568274">
                <a:moveTo>
                  <a:pt x="205700" y="330166"/>
                </a:moveTo>
                <a:lnTo>
                  <a:pt x="576264" y="331158"/>
                </a:lnTo>
                <a:cubicBezTo>
                  <a:pt x="594146" y="331158"/>
                  <a:pt x="609048" y="346040"/>
                  <a:pt x="609048" y="363898"/>
                </a:cubicBezTo>
                <a:cubicBezTo>
                  <a:pt x="609048" y="381756"/>
                  <a:pt x="594146" y="396638"/>
                  <a:pt x="576264" y="396638"/>
                </a:cubicBezTo>
                <a:lnTo>
                  <a:pt x="205700" y="396638"/>
                </a:lnTo>
                <a:cubicBezTo>
                  <a:pt x="190798" y="396638"/>
                  <a:pt x="177883" y="402591"/>
                  <a:pt x="167949" y="412512"/>
                </a:cubicBezTo>
                <a:cubicBezTo>
                  <a:pt x="158014" y="422433"/>
                  <a:pt x="152053" y="435330"/>
                  <a:pt x="152053" y="449220"/>
                </a:cubicBezTo>
                <a:cubicBezTo>
                  <a:pt x="152053" y="478984"/>
                  <a:pt x="175896" y="502794"/>
                  <a:pt x="205700" y="502794"/>
                </a:cubicBezTo>
                <a:lnTo>
                  <a:pt x="265308" y="502794"/>
                </a:lnTo>
                <a:cubicBezTo>
                  <a:pt x="283191" y="502794"/>
                  <a:pt x="298093" y="517676"/>
                  <a:pt x="298093" y="535534"/>
                </a:cubicBezTo>
                <a:cubicBezTo>
                  <a:pt x="298093" y="553392"/>
                  <a:pt x="283191" y="568274"/>
                  <a:pt x="265308" y="568274"/>
                </a:cubicBezTo>
                <a:lnTo>
                  <a:pt x="205700" y="568274"/>
                </a:lnTo>
                <a:cubicBezTo>
                  <a:pt x="139138" y="568274"/>
                  <a:pt x="86484" y="515692"/>
                  <a:pt x="86484" y="449220"/>
                </a:cubicBezTo>
                <a:cubicBezTo>
                  <a:pt x="86484" y="417472"/>
                  <a:pt x="98405" y="387709"/>
                  <a:pt x="121255" y="364890"/>
                </a:cubicBezTo>
                <a:cubicBezTo>
                  <a:pt x="144105" y="343064"/>
                  <a:pt x="173909" y="330166"/>
                  <a:pt x="205700" y="330166"/>
                </a:cubicBezTo>
                <a:close/>
                <a:moveTo>
                  <a:pt x="106310" y="237949"/>
                </a:moveTo>
                <a:lnTo>
                  <a:pt x="576261" y="237949"/>
                </a:lnTo>
                <a:cubicBezTo>
                  <a:pt x="594145" y="237949"/>
                  <a:pt x="609048" y="252829"/>
                  <a:pt x="609048" y="270686"/>
                </a:cubicBezTo>
                <a:cubicBezTo>
                  <a:pt x="609048" y="289534"/>
                  <a:pt x="594145" y="304414"/>
                  <a:pt x="576261" y="304414"/>
                </a:cubicBezTo>
                <a:lnTo>
                  <a:pt x="106310" y="304414"/>
                </a:lnTo>
                <a:cubicBezTo>
                  <a:pt x="84452" y="304414"/>
                  <a:pt x="66568" y="322271"/>
                  <a:pt x="66568" y="344095"/>
                </a:cubicBezTo>
                <a:cubicBezTo>
                  <a:pt x="66568" y="361952"/>
                  <a:pt x="51665" y="376832"/>
                  <a:pt x="32787" y="376832"/>
                </a:cubicBezTo>
                <a:cubicBezTo>
                  <a:pt x="14903" y="376832"/>
                  <a:pt x="0" y="361952"/>
                  <a:pt x="0" y="344095"/>
                </a:cubicBezTo>
                <a:cubicBezTo>
                  <a:pt x="0" y="285566"/>
                  <a:pt x="47690" y="237949"/>
                  <a:pt x="106310" y="237949"/>
                </a:cubicBezTo>
                <a:close/>
                <a:moveTo>
                  <a:pt x="251367" y="0"/>
                </a:moveTo>
                <a:lnTo>
                  <a:pt x="291110" y="0"/>
                </a:lnTo>
                <a:cubicBezTo>
                  <a:pt x="309987" y="0"/>
                  <a:pt x="324891" y="14873"/>
                  <a:pt x="324891" y="32720"/>
                </a:cubicBezTo>
                <a:cubicBezTo>
                  <a:pt x="324891" y="51559"/>
                  <a:pt x="309987" y="66431"/>
                  <a:pt x="291110" y="66431"/>
                </a:cubicBezTo>
                <a:lnTo>
                  <a:pt x="251367" y="66431"/>
                </a:lnTo>
                <a:cubicBezTo>
                  <a:pt x="229509" y="66431"/>
                  <a:pt x="211625" y="84278"/>
                  <a:pt x="211625" y="106092"/>
                </a:cubicBezTo>
                <a:cubicBezTo>
                  <a:pt x="211625" y="127905"/>
                  <a:pt x="229509" y="145752"/>
                  <a:pt x="251367" y="145752"/>
                </a:cubicBezTo>
                <a:lnTo>
                  <a:pt x="576261" y="145752"/>
                </a:lnTo>
                <a:cubicBezTo>
                  <a:pt x="594145" y="145752"/>
                  <a:pt x="609048" y="160625"/>
                  <a:pt x="609048" y="178472"/>
                </a:cubicBezTo>
                <a:cubicBezTo>
                  <a:pt x="609048" y="196319"/>
                  <a:pt x="594145" y="211192"/>
                  <a:pt x="576261" y="211192"/>
                </a:cubicBezTo>
                <a:lnTo>
                  <a:pt x="251367" y="211192"/>
                </a:lnTo>
                <a:cubicBezTo>
                  <a:pt x="193741" y="211192"/>
                  <a:pt x="146050" y="163599"/>
                  <a:pt x="146050" y="106092"/>
                </a:cubicBezTo>
                <a:cubicBezTo>
                  <a:pt x="146050" y="47593"/>
                  <a:pt x="193741" y="0"/>
                  <a:pt x="251367" y="0"/>
                </a:cubicBezTo>
                <a:close/>
              </a:path>
            </a:pathLst>
          </a:custGeom>
          <a:solidFill>
            <a:schemeClr val="accent1"/>
          </a:solidFill>
          <a:ln w="20638" cap="rnd">
            <a:noFill/>
            <a:prstDash val="solid"/>
            <a:round/>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sym typeface="Arial" panose="020B0604020202020204" pitchFamily="34" charset="0"/>
            </a:endParaRPr>
          </a:p>
        </p:txBody>
      </p:sp>
      <p:cxnSp>
        <p:nvCxnSpPr>
          <p:cNvPr id="35" name="直接连接符 34">
            <a:extLst>
              <a:ext uri="{FF2B5EF4-FFF2-40B4-BE49-F238E27FC236}">
                <a16:creationId xmlns:a16="http://schemas.microsoft.com/office/drawing/2014/main" id="{C23B9603-0C2D-6562-E08C-4E992DA13AC7}"/>
              </a:ext>
            </a:extLst>
          </p:cNvPr>
          <p:cNvCxnSpPr>
            <a:cxnSpLocks/>
          </p:cNvCxnSpPr>
          <p:nvPr/>
        </p:nvCxnSpPr>
        <p:spPr>
          <a:xfrm>
            <a:off x="6949890" y="5428314"/>
            <a:ext cx="585334"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8" name="文本框 37">
            <a:extLst>
              <a:ext uri="{FF2B5EF4-FFF2-40B4-BE49-F238E27FC236}">
                <a16:creationId xmlns:a16="http://schemas.microsoft.com/office/drawing/2014/main" id="{E1AA6566-EBB7-8463-90F1-924F07CA1782}"/>
              </a:ext>
            </a:extLst>
          </p:cNvPr>
          <p:cNvSpPr txBox="1"/>
          <p:nvPr/>
        </p:nvSpPr>
        <p:spPr>
          <a:xfrm>
            <a:off x="9649410" y="4840760"/>
            <a:ext cx="1723549"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accent1"/>
                </a:solidFill>
                <a:effectLst/>
                <a:uLnTx/>
                <a:uFillTx/>
                <a:latin typeface="+mn-ea"/>
                <a:sym typeface="Arial" panose="020B0604020202020204" pitchFamily="34" charset="0"/>
              </a:rPr>
              <a:t>有序开发风能</a:t>
            </a:r>
          </a:p>
        </p:txBody>
      </p:sp>
      <p:cxnSp>
        <p:nvCxnSpPr>
          <p:cNvPr id="39" name="直接连接符 38">
            <a:extLst>
              <a:ext uri="{FF2B5EF4-FFF2-40B4-BE49-F238E27FC236}">
                <a16:creationId xmlns:a16="http://schemas.microsoft.com/office/drawing/2014/main" id="{87BF0D75-0B7E-EDDE-B18F-7DA80FA6FFC3}"/>
              </a:ext>
            </a:extLst>
          </p:cNvPr>
          <p:cNvCxnSpPr>
            <a:cxnSpLocks/>
          </p:cNvCxnSpPr>
          <p:nvPr/>
        </p:nvCxnSpPr>
        <p:spPr>
          <a:xfrm>
            <a:off x="9803156" y="5428314"/>
            <a:ext cx="585334"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Freeform 20">
            <a:extLst>
              <a:ext uri="{FF2B5EF4-FFF2-40B4-BE49-F238E27FC236}">
                <a16:creationId xmlns:a16="http://schemas.microsoft.com/office/drawing/2014/main" id="{16A154C1-959A-4BFD-847D-08680F3941E1}"/>
              </a:ext>
            </a:extLst>
          </p:cNvPr>
          <p:cNvSpPr/>
          <p:nvPr/>
        </p:nvSpPr>
        <p:spPr>
          <a:xfrm>
            <a:off x="6955075" y="4294570"/>
            <a:ext cx="377658" cy="352374"/>
          </a:xfrm>
          <a:custGeom>
            <a:avLst/>
            <a:gdLst>
              <a:gd name="connsiteX0" fmla="*/ 205700 w 609048"/>
              <a:gd name="connsiteY0" fmla="*/ 330166 h 568274"/>
              <a:gd name="connsiteX1" fmla="*/ 576264 w 609048"/>
              <a:gd name="connsiteY1" fmla="*/ 331158 h 568274"/>
              <a:gd name="connsiteX2" fmla="*/ 609048 w 609048"/>
              <a:gd name="connsiteY2" fmla="*/ 363898 h 568274"/>
              <a:gd name="connsiteX3" fmla="*/ 576264 w 609048"/>
              <a:gd name="connsiteY3" fmla="*/ 396638 h 568274"/>
              <a:gd name="connsiteX4" fmla="*/ 205700 w 609048"/>
              <a:gd name="connsiteY4" fmla="*/ 396638 h 568274"/>
              <a:gd name="connsiteX5" fmla="*/ 167949 w 609048"/>
              <a:gd name="connsiteY5" fmla="*/ 412512 h 568274"/>
              <a:gd name="connsiteX6" fmla="*/ 152053 w 609048"/>
              <a:gd name="connsiteY6" fmla="*/ 449220 h 568274"/>
              <a:gd name="connsiteX7" fmla="*/ 205700 w 609048"/>
              <a:gd name="connsiteY7" fmla="*/ 502794 h 568274"/>
              <a:gd name="connsiteX8" fmla="*/ 265308 w 609048"/>
              <a:gd name="connsiteY8" fmla="*/ 502794 h 568274"/>
              <a:gd name="connsiteX9" fmla="*/ 298093 w 609048"/>
              <a:gd name="connsiteY9" fmla="*/ 535534 h 568274"/>
              <a:gd name="connsiteX10" fmla="*/ 265308 w 609048"/>
              <a:gd name="connsiteY10" fmla="*/ 568274 h 568274"/>
              <a:gd name="connsiteX11" fmla="*/ 205700 w 609048"/>
              <a:gd name="connsiteY11" fmla="*/ 568274 h 568274"/>
              <a:gd name="connsiteX12" fmla="*/ 86484 w 609048"/>
              <a:gd name="connsiteY12" fmla="*/ 449220 h 568274"/>
              <a:gd name="connsiteX13" fmla="*/ 121255 w 609048"/>
              <a:gd name="connsiteY13" fmla="*/ 364890 h 568274"/>
              <a:gd name="connsiteX14" fmla="*/ 205700 w 609048"/>
              <a:gd name="connsiteY14" fmla="*/ 330166 h 568274"/>
              <a:gd name="connsiteX15" fmla="*/ 106310 w 609048"/>
              <a:gd name="connsiteY15" fmla="*/ 237949 h 568274"/>
              <a:gd name="connsiteX16" fmla="*/ 576261 w 609048"/>
              <a:gd name="connsiteY16" fmla="*/ 237949 h 568274"/>
              <a:gd name="connsiteX17" fmla="*/ 609048 w 609048"/>
              <a:gd name="connsiteY17" fmla="*/ 270686 h 568274"/>
              <a:gd name="connsiteX18" fmla="*/ 576261 w 609048"/>
              <a:gd name="connsiteY18" fmla="*/ 304414 h 568274"/>
              <a:gd name="connsiteX19" fmla="*/ 106310 w 609048"/>
              <a:gd name="connsiteY19" fmla="*/ 304414 h 568274"/>
              <a:gd name="connsiteX20" fmla="*/ 66568 w 609048"/>
              <a:gd name="connsiteY20" fmla="*/ 344095 h 568274"/>
              <a:gd name="connsiteX21" fmla="*/ 32787 w 609048"/>
              <a:gd name="connsiteY21" fmla="*/ 376832 h 568274"/>
              <a:gd name="connsiteX22" fmla="*/ 0 w 609048"/>
              <a:gd name="connsiteY22" fmla="*/ 344095 h 568274"/>
              <a:gd name="connsiteX23" fmla="*/ 106310 w 609048"/>
              <a:gd name="connsiteY23" fmla="*/ 237949 h 568274"/>
              <a:gd name="connsiteX24" fmla="*/ 251367 w 609048"/>
              <a:gd name="connsiteY24" fmla="*/ 0 h 568274"/>
              <a:gd name="connsiteX25" fmla="*/ 291110 w 609048"/>
              <a:gd name="connsiteY25" fmla="*/ 0 h 568274"/>
              <a:gd name="connsiteX26" fmla="*/ 324891 w 609048"/>
              <a:gd name="connsiteY26" fmla="*/ 32720 h 568274"/>
              <a:gd name="connsiteX27" fmla="*/ 291110 w 609048"/>
              <a:gd name="connsiteY27" fmla="*/ 66431 h 568274"/>
              <a:gd name="connsiteX28" fmla="*/ 251367 w 609048"/>
              <a:gd name="connsiteY28" fmla="*/ 66431 h 568274"/>
              <a:gd name="connsiteX29" fmla="*/ 211625 w 609048"/>
              <a:gd name="connsiteY29" fmla="*/ 106092 h 568274"/>
              <a:gd name="connsiteX30" fmla="*/ 251367 w 609048"/>
              <a:gd name="connsiteY30" fmla="*/ 145752 h 568274"/>
              <a:gd name="connsiteX31" fmla="*/ 576261 w 609048"/>
              <a:gd name="connsiteY31" fmla="*/ 145752 h 568274"/>
              <a:gd name="connsiteX32" fmla="*/ 609048 w 609048"/>
              <a:gd name="connsiteY32" fmla="*/ 178472 h 568274"/>
              <a:gd name="connsiteX33" fmla="*/ 576261 w 609048"/>
              <a:gd name="connsiteY33" fmla="*/ 211192 h 568274"/>
              <a:gd name="connsiteX34" fmla="*/ 251367 w 609048"/>
              <a:gd name="connsiteY34" fmla="*/ 211192 h 568274"/>
              <a:gd name="connsiteX35" fmla="*/ 146050 w 609048"/>
              <a:gd name="connsiteY35" fmla="*/ 106092 h 568274"/>
              <a:gd name="connsiteX36" fmla="*/ 251367 w 609048"/>
              <a:gd name="connsiteY36" fmla="*/ 0 h 568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9048" h="568274">
                <a:moveTo>
                  <a:pt x="205700" y="330166"/>
                </a:moveTo>
                <a:lnTo>
                  <a:pt x="576264" y="331158"/>
                </a:lnTo>
                <a:cubicBezTo>
                  <a:pt x="594146" y="331158"/>
                  <a:pt x="609048" y="346040"/>
                  <a:pt x="609048" y="363898"/>
                </a:cubicBezTo>
                <a:cubicBezTo>
                  <a:pt x="609048" y="381756"/>
                  <a:pt x="594146" y="396638"/>
                  <a:pt x="576264" y="396638"/>
                </a:cubicBezTo>
                <a:lnTo>
                  <a:pt x="205700" y="396638"/>
                </a:lnTo>
                <a:cubicBezTo>
                  <a:pt x="190798" y="396638"/>
                  <a:pt x="177883" y="402591"/>
                  <a:pt x="167949" y="412512"/>
                </a:cubicBezTo>
                <a:cubicBezTo>
                  <a:pt x="158014" y="422433"/>
                  <a:pt x="152053" y="435330"/>
                  <a:pt x="152053" y="449220"/>
                </a:cubicBezTo>
                <a:cubicBezTo>
                  <a:pt x="152053" y="478984"/>
                  <a:pt x="175896" y="502794"/>
                  <a:pt x="205700" y="502794"/>
                </a:cubicBezTo>
                <a:lnTo>
                  <a:pt x="265308" y="502794"/>
                </a:lnTo>
                <a:cubicBezTo>
                  <a:pt x="283191" y="502794"/>
                  <a:pt x="298093" y="517676"/>
                  <a:pt x="298093" y="535534"/>
                </a:cubicBezTo>
                <a:cubicBezTo>
                  <a:pt x="298093" y="553392"/>
                  <a:pt x="283191" y="568274"/>
                  <a:pt x="265308" y="568274"/>
                </a:cubicBezTo>
                <a:lnTo>
                  <a:pt x="205700" y="568274"/>
                </a:lnTo>
                <a:cubicBezTo>
                  <a:pt x="139138" y="568274"/>
                  <a:pt x="86484" y="515692"/>
                  <a:pt x="86484" y="449220"/>
                </a:cubicBezTo>
                <a:cubicBezTo>
                  <a:pt x="86484" y="417472"/>
                  <a:pt x="98405" y="387709"/>
                  <a:pt x="121255" y="364890"/>
                </a:cubicBezTo>
                <a:cubicBezTo>
                  <a:pt x="144105" y="343064"/>
                  <a:pt x="173909" y="330166"/>
                  <a:pt x="205700" y="330166"/>
                </a:cubicBezTo>
                <a:close/>
                <a:moveTo>
                  <a:pt x="106310" y="237949"/>
                </a:moveTo>
                <a:lnTo>
                  <a:pt x="576261" y="237949"/>
                </a:lnTo>
                <a:cubicBezTo>
                  <a:pt x="594145" y="237949"/>
                  <a:pt x="609048" y="252829"/>
                  <a:pt x="609048" y="270686"/>
                </a:cubicBezTo>
                <a:cubicBezTo>
                  <a:pt x="609048" y="289534"/>
                  <a:pt x="594145" y="304414"/>
                  <a:pt x="576261" y="304414"/>
                </a:cubicBezTo>
                <a:lnTo>
                  <a:pt x="106310" y="304414"/>
                </a:lnTo>
                <a:cubicBezTo>
                  <a:pt x="84452" y="304414"/>
                  <a:pt x="66568" y="322271"/>
                  <a:pt x="66568" y="344095"/>
                </a:cubicBezTo>
                <a:cubicBezTo>
                  <a:pt x="66568" y="361952"/>
                  <a:pt x="51665" y="376832"/>
                  <a:pt x="32787" y="376832"/>
                </a:cubicBezTo>
                <a:cubicBezTo>
                  <a:pt x="14903" y="376832"/>
                  <a:pt x="0" y="361952"/>
                  <a:pt x="0" y="344095"/>
                </a:cubicBezTo>
                <a:cubicBezTo>
                  <a:pt x="0" y="285566"/>
                  <a:pt x="47690" y="237949"/>
                  <a:pt x="106310" y="237949"/>
                </a:cubicBezTo>
                <a:close/>
                <a:moveTo>
                  <a:pt x="251367" y="0"/>
                </a:moveTo>
                <a:lnTo>
                  <a:pt x="291110" y="0"/>
                </a:lnTo>
                <a:cubicBezTo>
                  <a:pt x="309987" y="0"/>
                  <a:pt x="324891" y="14873"/>
                  <a:pt x="324891" y="32720"/>
                </a:cubicBezTo>
                <a:cubicBezTo>
                  <a:pt x="324891" y="51559"/>
                  <a:pt x="309987" y="66431"/>
                  <a:pt x="291110" y="66431"/>
                </a:cubicBezTo>
                <a:lnTo>
                  <a:pt x="251367" y="66431"/>
                </a:lnTo>
                <a:cubicBezTo>
                  <a:pt x="229509" y="66431"/>
                  <a:pt x="211625" y="84278"/>
                  <a:pt x="211625" y="106092"/>
                </a:cubicBezTo>
                <a:cubicBezTo>
                  <a:pt x="211625" y="127905"/>
                  <a:pt x="229509" y="145752"/>
                  <a:pt x="251367" y="145752"/>
                </a:cubicBezTo>
                <a:lnTo>
                  <a:pt x="576261" y="145752"/>
                </a:lnTo>
                <a:cubicBezTo>
                  <a:pt x="594145" y="145752"/>
                  <a:pt x="609048" y="160625"/>
                  <a:pt x="609048" y="178472"/>
                </a:cubicBezTo>
                <a:cubicBezTo>
                  <a:pt x="609048" y="196319"/>
                  <a:pt x="594145" y="211192"/>
                  <a:pt x="576261" y="211192"/>
                </a:cubicBezTo>
                <a:lnTo>
                  <a:pt x="251367" y="211192"/>
                </a:lnTo>
                <a:cubicBezTo>
                  <a:pt x="193741" y="211192"/>
                  <a:pt x="146050" y="163599"/>
                  <a:pt x="146050" y="106092"/>
                </a:cubicBezTo>
                <a:cubicBezTo>
                  <a:pt x="146050" y="47593"/>
                  <a:pt x="193741" y="0"/>
                  <a:pt x="251367" y="0"/>
                </a:cubicBezTo>
                <a:close/>
              </a:path>
            </a:pathLst>
          </a:custGeom>
          <a:solidFill>
            <a:schemeClr val="accent1"/>
          </a:solidFill>
          <a:ln w="20638" cap="rnd">
            <a:noFill/>
            <a:prstDash val="solid"/>
            <a:round/>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sym typeface="Arial" panose="020B0604020202020204" pitchFamily="34" charset="0"/>
            </a:endParaRPr>
          </a:p>
        </p:txBody>
      </p:sp>
      <p:sp>
        <p:nvSpPr>
          <p:cNvPr id="2" name="文本占位符 1">
            <a:extLst>
              <a:ext uri="{FF2B5EF4-FFF2-40B4-BE49-F238E27FC236}">
                <a16:creationId xmlns:a16="http://schemas.microsoft.com/office/drawing/2014/main" id="{F5E1CB2B-DB07-4589-8432-C625792EFB35}"/>
              </a:ext>
            </a:extLst>
          </p:cNvPr>
          <p:cNvSpPr>
            <a:spLocks noGrp="1"/>
          </p:cNvSpPr>
          <p:nvPr>
            <p:ph type="body" sz="quarter" idx="4294967295"/>
          </p:nvPr>
        </p:nvSpPr>
        <p:spPr>
          <a:xfrm>
            <a:off x="1163638" y="509321"/>
            <a:ext cx="9781027" cy="479198"/>
          </a:xfrm>
          <a:prstGeom prst="rect">
            <a:avLst/>
          </a:prstGeom>
        </p:spPr>
        <p:txBody>
          <a:bodyPr/>
          <a:lstStyle/>
          <a:p>
            <a:pPr marL="0" indent="0">
              <a:buNone/>
            </a:pPr>
            <a:r>
              <a:rPr lang="zh-CN" altLang="en-US" b="1">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电网企业</a:t>
            </a:r>
            <a:r>
              <a:rPr lang="en-US" altLang="zh-CN" b="1"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DSM</a:t>
            </a:r>
            <a:r>
              <a:rPr lang="zh-CN" altLang="en-US" b="1"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节电目标及采取措施 </a:t>
            </a:r>
          </a:p>
        </p:txBody>
      </p:sp>
      <p:sp>
        <p:nvSpPr>
          <p:cNvPr id="45" name="Freeform 25">
            <a:extLst>
              <a:ext uri="{FF2B5EF4-FFF2-40B4-BE49-F238E27FC236}">
                <a16:creationId xmlns:a16="http://schemas.microsoft.com/office/drawing/2014/main" id="{EF4D7455-6C4C-4C24-902D-9662B7D9FED5}"/>
              </a:ext>
            </a:extLst>
          </p:cNvPr>
          <p:cNvSpPr/>
          <p:nvPr/>
        </p:nvSpPr>
        <p:spPr>
          <a:xfrm>
            <a:off x="9808341" y="4294570"/>
            <a:ext cx="377658" cy="352374"/>
          </a:xfrm>
          <a:custGeom>
            <a:avLst/>
            <a:gdLst>
              <a:gd name="connsiteX0" fmla="*/ 205700 w 609048"/>
              <a:gd name="connsiteY0" fmla="*/ 330166 h 568274"/>
              <a:gd name="connsiteX1" fmla="*/ 576264 w 609048"/>
              <a:gd name="connsiteY1" fmla="*/ 331158 h 568274"/>
              <a:gd name="connsiteX2" fmla="*/ 609048 w 609048"/>
              <a:gd name="connsiteY2" fmla="*/ 363898 h 568274"/>
              <a:gd name="connsiteX3" fmla="*/ 576264 w 609048"/>
              <a:gd name="connsiteY3" fmla="*/ 396638 h 568274"/>
              <a:gd name="connsiteX4" fmla="*/ 205700 w 609048"/>
              <a:gd name="connsiteY4" fmla="*/ 396638 h 568274"/>
              <a:gd name="connsiteX5" fmla="*/ 167949 w 609048"/>
              <a:gd name="connsiteY5" fmla="*/ 412512 h 568274"/>
              <a:gd name="connsiteX6" fmla="*/ 152053 w 609048"/>
              <a:gd name="connsiteY6" fmla="*/ 449220 h 568274"/>
              <a:gd name="connsiteX7" fmla="*/ 205700 w 609048"/>
              <a:gd name="connsiteY7" fmla="*/ 502794 h 568274"/>
              <a:gd name="connsiteX8" fmla="*/ 265308 w 609048"/>
              <a:gd name="connsiteY8" fmla="*/ 502794 h 568274"/>
              <a:gd name="connsiteX9" fmla="*/ 298093 w 609048"/>
              <a:gd name="connsiteY9" fmla="*/ 535534 h 568274"/>
              <a:gd name="connsiteX10" fmla="*/ 265308 w 609048"/>
              <a:gd name="connsiteY10" fmla="*/ 568274 h 568274"/>
              <a:gd name="connsiteX11" fmla="*/ 205700 w 609048"/>
              <a:gd name="connsiteY11" fmla="*/ 568274 h 568274"/>
              <a:gd name="connsiteX12" fmla="*/ 86484 w 609048"/>
              <a:gd name="connsiteY12" fmla="*/ 449220 h 568274"/>
              <a:gd name="connsiteX13" fmla="*/ 121255 w 609048"/>
              <a:gd name="connsiteY13" fmla="*/ 364890 h 568274"/>
              <a:gd name="connsiteX14" fmla="*/ 205700 w 609048"/>
              <a:gd name="connsiteY14" fmla="*/ 330166 h 568274"/>
              <a:gd name="connsiteX15" fmla="*/ 106310 w 609048"/>
              <a:gd name="connsiteY15" fmla="*/ 237949 h 568274"/>
              <a:gd name="connsiteX16" fmla="*/ 576261 w 609048"/>
              <a:gd name="connsiteY16" fmla="*/ 237949 h 568274"/>
              <a:gd name="connsiteX17" fmla="*/ 609048 w 609048"/>
              <a:gd name="connsiteY17" fmla="*/ 270686 h 568274"/>
              <a:gd name="connsiteX18" fmla="*/ 576261 w 609048"/>
              <a:gd name="connsiteY18" fmla="*/ 304414 h 568274"/>
              <a:gd name="connsiteX19" fmla="*/ 106310 w 609048"/>
              <a:gd name="connsiteY19" fmla="*/ 304414 h 568274"/>
              <a:gd name="connsiteX20" fmla="*/ 66568 w 609048"/>
              <a:gd name="connsiteY20" fmla="*/ 344095 h 568274"/>
              <a:gd name="connsiteX21" fmla="*/ 32787 w 609048"/>
              <a:gd name="connsiteY21" fmla="*/ 376832 h 568274"/>
              <a:gd name="connsiteX22" fmla="*/ 0 w 609048"/>
              <a:gd name="connsiteY22" fmla="*/ 344095 h 568274"/>
              <a:gd name="connsiteX23" fmla="*/ 106310 w 609048"/>
              <a:gd name="connsiteY23" fmla="*/ 237949 h 568274"/>
              <a:gd name="connsiteX24" fmla="*/ 251367 w 609048"/>
              <a:gd name="connsiteY24" fmla="*/ 0 h 568274"/>
              <a:gd name="connsiteX25" fmla="*/ 291110 w 609048"/>
              <a:gd name="connsiteY25" fmla="*/ 0 h 568274"/>
              <a:gd name="connsiteX26" fmla="*/ 324891 w 609048"/>
              <a:gd name="connsiteY26" fmla="*/ 32720 h 568274"/>
              <a:gd name="connsiteX27" fmla="*/ 291110 w 609048"/>
              <a:gd name="connsiteY27" fmla="*/ 66431 h 568274"/>
              <a:gd name="connsiteX28" fmla="*/ 251367 w 609048"/>
              <a:gd name="connsiteY28" fmla="*/ 66431 h 568274"/>
              <a:gd name="connsiteX29" fmla="*/ 211625 w 609048"/>
              <a:gd name="connsiteY29" fmla="*/ 106092 h 568274"/>
              <a:gd name="connsiteX30" fmla="*/ 251367 w 609048"/>
              <a:gd name="connsiteY30" fmla="*/ 145752 h 568274"/>
              <a:gd name="connsiteX31" fmla="*/ 576261 w 609048"/>
              <a:gd name="connsiteY31" fmla="*/ 145752 h 568274"/>
              <a:gd name="connsiteX32" fmla="*/ 609048 w 609048"/>
              <a:gd name="connsiteY32" fmla="*/ 178472 h 568274"/>
              <a:gd name="connsiteX33" fmla="*/ 576261 w 609048"/>
              <a:gd name="connsiteY33" fmla="*/ 211192 h 568274"/>
              <a:gd name="connsiteX34" fmla="*/ 251367 w 609048"/>
              <a:gd name="connsiteY34" fmla="*/ 211192 h 568274"/>
              <a:gd name="connsiteX35" fmla="*/ 146050 w 609048"/>
              <a:gd name="connsiteY35" fmla="*/ 106092 h 568274"/>
              <a:gd name="connsiteX36" fmla="*/ 251367 w 609048"/>
              <a:gd name="connsiteY36" fmla="*/ 0 h 568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9048" h="568274">
                <a:moveTo>
                  <a:pt x="205700" y="330166"/>
                </a:moveTo>
                <a:lnTo>
                  <a:pt x="576264" y="331158"/>
                </a:lnTo>
                <a:cubicBezTo>
                  <a:pt x="594146" y="331158"/>
                  <a:pt x="609048" y="346040"/>
                  <a:pt x="609048" y="363898"/>
                </a:cubicBezTo>
                <a:cubicBezTo>
                  <a:pt x="609048" y="381756"/>
                  <a:pt x="594146" y="396638"/>
                  <a:pt x="576264" y="396638"/>
                </a:cubicBezTo>
                <a:lnTo>
                  <a:pt x="205700" y="396638"/>
                </a:lnTo>
                <a:cubicBezTo>
                  <a:pt x="190798" y="396638"/>
                  <a:pt x="177883" y="402591"/>
                  <a:pt x="167949" y="412512"/>
                </a:cubicBezTo>
                <a:cubicBezTo>
                  <a:pt x="158014" y="422433"/>
                  <a:pt x="152053" y="435330"/>
                  <a:pt x="152053" y="449220"/>
                </a:cubicBezTo>
                <a:cubicBezTo>
                  <a:pt x="152053" y="478984"/>
                  <a:pt x="175896" y="502794"/>
                  <a:pt x="205700" y="502794"/>
                </a:cubicBezTo>
                <a:lnTo>
                  <a:pt x="265308" y="502794"/>
                </a:lnTo>
                <a:cubicBezTo>
                  <a:pt x="283191" y="502794"/>
                  <a:pt x="298093" y="517676"/>
                  <a:pt x="298093" y="535534"/>
                </a:cubicBezTo>
                <a:cubicBezTo>
                  <a:pt x="298093" y="553392"/>
                  <a:pt x="283191" y="568274"/>
                  <a:pt x="265308" y="568274"/>
                </a:cubicBezTo>
                <a:lnTo>
                  <a:pt x="205700" y="568274"/>
                </a:lnTo>
                <a:cubicBezTo>
                  <a:pt x="139138" y="568274"/>
                  <a:pt x="86484" y="515692"/>
                  <a:pt x="86484" y="449220"/>
                </a:cubicBezTo>
                <a:cubicBezTo>
                  <a:pt x="86484" y="417472"/>
                  <a:pt x="98405" y="387709"/>
                  <a:pt x="121255" y="364890"/>
                </a:cubicBezTo>
                <a:cubicBezTo>
                  <a:pt x="144105" y="343064"/>
                  <a:pt x="173909" y="330166"/>
                  <a:pt x="205700" y="330166"/>
                </a:cubicBezTo>
                <a:close/>
                <a:moveTo>
                  <a:pt x="106310" y="237949"/>
                </a:moveTo>
                <a:lnTo>
                  <a:pt x="576261" y="237949"/>
                </a:lnTo>
                <a:cubicBezTo>
                  <a:pt x="594145" y="237949"/>
                  <a:pt x="609048" y="252829"/>
                  <a:pt x="609048" y="270686"/>
                </a:cubicBezTo>
                <a:cubicBezTo>
                  <a:pt x="609048" y="289534"/>
                  <a:pt x="594145" y="304414"/>
                  <a:pt x="576261" y="304414"/>
                </a:cubicBezTo>
                <a:lnTo>
                  <a:pt x="106310" y="304414"/>
                </a:lnTo>
                <a:cubicBezTo>
                  <a:pt x="84452" y="304414"/>
                  <a:pt x="66568" y="322271"/>
                  <a:pt x="66568" y="344095"/>
                </a:cubicBezTo>
                <a:cubicBezTo>
                  <a:pt x="66568" y="361952"/>
                  <a:pt x="51665" y="376832"/>
                  <a:pt x="32787" y="376832"/>
                </a:cubicBezTo>
                <a:cubicBezTo>
                  <a:pt x="14903" y="376832"/>
                  <a:pt x="0" y="361952"/>
                  <a:pt x="0" y="344095"/>
                </a:cubicBezTo>
                <a:cubicBezTo>
                  <a:pt x="0" y="285566"/>
                  <a:pt x="47690" y="237949"/>
                  <a:pt x="106310" y="237949"/>
                </a:cubicBezTo>
                <a:close/>
                <a:moveTo>
                  <a:pt x="251367" y="0"/>
                </a:moveTo>
                <a:lnTo>
                  <a:pt x="291110" y="0"/>
                </a:lnTo>
                <a:cubicBezTo>
                  <a:pt x="309987" y="0"/>
                  <a:pt x="324891" y="14873"/>
                  <a:pt x="324891" y="32720"/>
                </a:cubicBezTo>
                <a:cubicBezTo>
                  <a:pt x="324891" y="51559"/>
                  <a:pt x="309987" y="66431"/>
                  <a:pt x="291110" y="66431"/>
                </a:cubicBezTo>
                <a:lnTo>
                  <a:pt x="251367" y="66431"/>
                </a:lnTo>
                <a:cubicBezTo>
                  <a:pt x="229509" y="66431"/>
                  <a:pt x="211625" y="84278"/>
                  <a:pt x="211625" y="106092"/>
                </a:cubicBezTo>
                <a:cubicBezTo>
                  <a:pt x="211625" y="127905"/>
                  <a:pt x="229509" y="145752"/>
                  <a:pt x="251367" y="145752"/>
                </a:cubicBezTo>
                <a:lnTo>
                  <a:pt x="576261" y="145752"/>
                </a:lnTo>
                <a:cubicBezTo>
                  <a:pt x="594145" y="145752"/>
                  <a:pt x="609048" y="160625"/>
                  <a:pt x="609048" y="178472"/>
                </a:cubicBezTo>
                <a:cubicBezTo>
                  <a:pt x="609048" y="196319"/>
                  <a:pt x="594145" y="211192"/>
                  <a:pt x="576261" y="211192"/>
                </a:cubicBezTo>
                <a:lnTo>
                  <a:pt x="251367" y="211192"/>
                </a:lnTo>
                <a:cubicBezTo>
                  <a:pt x="193741" y="211192"/>
                  <a:pt x="146050" y="163599"/>
                  <a:pt x="146050" y="106092"/>
                </a:cubicBezTo>
                <a:cubicBezTo>
                  <a:pt x="146050" y="47593"/>
                  <a:pt x="193741" y="0"/>
                  <a:pt x="251367" y="0"/>
                </a:cubicBezTo>
                <a:close/>
              </a:path>
            </a:pathLst>
          </a:custGeom>
          <a:solidFill>
            <a:schemeClr val="accent1"/>
          </a:solidFill>
          <a:ln w="20638" cap="rnd">
            <a:noFill/>
            <a:prstDash val="solid"/>
            <a:round/>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sym typeface="Arial" panose="020B0604020202020204" pitchFamily="34" charset="0"/>
            </a:endParaRPr>
          </a:p>
        </p:txBody>
      </p:sp>
    </p:spTree>
    <p:custDataLst>
      <p:tags r:id="rId1"/>
    </p:custDataLst>
    <p:extLst>
      <p:ext uri="{BB962C8B-B14F-4D97-AF65-F5344CB8AC3E}">
        <p14:creationId xmlns:p14="http://schemas.microsoft.com/office/powerpoint/2010/main" val="33151442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图片 58">
            <a:extLst>
              <a:ext uri="{FF2B5EF4-FFF2-40B4-BE49-F238E27FC236}">
                <a16:creationId xmlns:a16="http://schemas.microsoft.com/office/drawing/2014/main" id="{E49F81D1-EE94-6C0D-CD5B-928478F2D162}"/>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5530" y="3478995"/>
            <a:ext cx="12203060" cy="3379005"/>
          </a:xfrm>
          <a:prstGeom prst="rect">
            <a:avLst/>
          </a:prstGeom>
        </p:spPr>
      </p:pic>
      <p:sp>
        <p:nvSpPr>
          <p:cNvPr id="7" name="矩形 6">
            <a:extLst>
              <a:ext uri="{FF2B5EF4-FFF2-40B4-BE49-F238E27FC236}">
                <a16:creationId xmlns:a16="http://schemas.microsoft.com/office/drawing/2014/main" id="{465B355E-CF65-75A8-4516-07F06DB26C1C}"/>
              </a:ext>
            </a:extLst>
          </p:cNvPr>
          <p:cNvSpPr/>
          <p:nvPr/>
        </p:nvSpPr>
        <p:spPr>
          <a:xfrm>
            <a:off x="0" y="3478995"/>
            <a:ext cx="12192000" cy="3379005"/>
          </a:xfrm>
          <a:prstGeom prst="rect">
            <a:avLst/>
          </a:prstGeom>
          <a:gradFill>
            <a:gsLst>
              <a:gs pos="0">
                <a:schemeClr val="accent1">
                  <a:alpha val="80000"/>
                </a:schemeClr>
              </a:gs>
              <a:gs pos="100000">
                <a:schemeClr val="accent2">
                  <a:alpha val="8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矩形 11">
            <a:extLst>
              <a:ext uri="{FF2B5EF4-FFF2-40B4-BE49-F238E27FC236}">
                <a16:creationId xmlns:a16="http://schemas.microsoft.com/office/drawing/2014/main" id="{37C4E3CA-BBD0-44E1-C61E-8FC2852F415F}"/>
              </a:ext>
            </a:extLst>
          </p:cNvPr>
          <p:cNvSpPr/>
          <p:nvPr/>
        </p:nvSpPr>
        <p:spPr>
          <a:xfrm flipH="1">
            <a:off x="705107" y="2086095"/>
            <a:ext cx="2018366" cy="4149605"/>
          </a:xfrm>
          <a:prstGeom prst="round1Rect">
            <a:avLst/>
          </a:prstGeom>
          <a:solidFill>
            <a:schemeClr val="bg1"/>
          </a:solidFill>
          <a:ln>
            <a:noFill/>
          </a:ln>
          <a:effectLst>
            <a:outerShdw blurRad="3302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1" name="矩形 11">
            <a:extLst>
              <a:ext uri="{FF2B5EF4-FFF2-40B4-BE49-F238E27FC236}">
                <a16:creationId xmlns:a16="http://schemas.microsoft.com/office/drawing/2014/main" id="{D298BFB9-06E3-06EB-F391-D2404798506E}"/>
              </a:ext>
            </a:extLst>
          </p:cNvPr>
          <p:cNvSpPr/>
          <p:nvPr/>
        </p:nvSpPr>
        <p:spPr>
          <a:xfrm flipH="1">
            <a:off x="2906365" y="2086095"/>
            <a:ext cx="2018366" cy="4149605"/>
          </a:xfrm>
          <a:prstGeom prst="round1Rect">
            <a:avLst>
              <a:gd name="adj" fmla="val 0"/>
            </a:avLst>
          </a:prstGeom>
          <a:solidFill>
            <a:schemeClr val="bg1"/>
          </a:solidFill>
          <a:ln>
            <a:noFill/>
          </a:ln>
          <a:effectLst>
            <a:outerShdw blurRad="3302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11">
            <a:extLst>
              <a:ext uri="{FF2B5EF4-FFF2-40B4-BE49-F238E27FC236}">
                <a16:creationId xmlns:a16="http://schemas.microsoft.com/office/drawing/2014/main" id="{7948F090-3398-E8EF-D3CD-ADC1F24A0D97}"/>
              </a:ext>
            </a:extLst>
          </p:cNvPr>
          <p:cNvSpPr/>
          <p:nvPr/>
        </p:nvSpPr>
        <p:spPr>
          <a:xfrm flipH="1">
            <a:off x="5104421" y="2086095"/>
            <a:ext cx="2018366" cy="4149605"/>
          </a:xfrm>
          <a:prstGeom prst="round1Rect">
            <a:avLst>
              <a:gd name="adj" fmla="val 0"/>
            </a:avLst>
          </a:prstGeom>
          <a:solidFill>
            <a:schemeClr val="bg1"/>
          </a:solidFill>
          <a:ln>
            <a:noFill/>
          </a:ln>
          <a:effectLst>
            <a:outerShdw blurRad="3302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11">
            <a:extLst>
              <a:ext uri="{FF2B5EF4-FFF2-40B4-BE49-F238E27FC236}">
                <a16:creationId xmlns:a16="http://schemas.microsoft.com/office/drawing/2014/main" id="{3A1AD657-A2F2-3E64-B407-911644A5AD38}"/>
              </a:ext>
            </a:extLst>
          </p:cNvPr>
          <p:cNvSpPr/>
          <p:nvPr/>
        </p:nvSpPr>
        <p:spPr>
          <a:xfrm flipH="1">
            <a:off x="7302477" y="2086095"/>
            <a:ext cx="2018366" cy="4149605"/>
          </a:xfrm>
          <a:prstGeom prst="round1Rect">
            <a:avLst>
              <a:gd name="adj" fmla="val 0"/>
            </a:avLst>
          </a:prstGeom>
          <a:solidFill>
            <a:schemeClr val="bg1"/>
          </a:solidFill>
          <a:ln>
            <a:noFill/>
          </a:ln>
          <a:effectLst>
            <a:outerShdw blurRad="3302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7" name="矩形 11">
            <a:extLst>
              <a:ext uri="{FF2B5EF4-FFF2-40B4-BE49-F238E27FC236}">
                <a16:creationId xmlns:a16="http://schemas.microsoft.com/office/drawing/2014/main" id="{C6309207-21FF-BCC3-DF13-9E6BD8A1AEBA}"/>
              </a:ext>
            </a:extLst>
          </p:cNvPr>
          <p:cNvSpPr/>
          <p:nvPr/>
        </p:nvSpPr>
        <p:spPr>
          <a:xfrm>
            <a:off x="9500534" y="2086095"/>
            <a:ext cx="2018366" cy="4149605"/>
          </a:xfrm>
          <a:prstGeom prst="round1Rect">
            <a:avLst>
              <a:gd name="adj" fmla="val 21632"/>
            </a:avLst>
          </a:prstGeom>
          <a:solidFill>
            <a:schemeClr val="bg1"/>
          </a:solidFill>
          <a:ln>
            <a:noFill/>
          </a:ln>
          <a:effectLst>
            <a:outerShdw blurRad="3302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Freeform 4">
            <a:extLst>
              <a:ext uri="{FF2B5EF4-FFF2-40B4-BE49-F238E27FC236}">
                <a16:creationId xmlns:a16="http://schemas.microsoft.com/office/drawing/2014/main" id="{2B4A0615-BD4A-4A81-AEB6-12D8A024CFC5}"/>
              </a:ext>
            </a:extLst>
          </p:cNvPr>
          <p:cNvSpPr/>
          <p:nvPr/>
        </p:nvSpPr>
        <p:spPr>
          <a:xfrm>
            <a:off x="1472964" y="2581365"/>
            <a:ext cx="482651" cy="450338"/>
          </a:xfrm>
          <a:custGeom>
            <a:avLst/>
            <a:gdLst>
              <a:gd name="connsiteX0" fmla="*/ 205700 w 609048"/>
              <a:gd name="connsiteY0" fmla="*/ 330166 h 568274"/>
              <a:gd name="connsiteX1" fmla="*/ 576264 w 609048"/>
              <a:gd name="connsiteY1" fmla="*/ 331158 h 568274"/>
              <a:gd name="connsiteX2" fmla="*/ 609048 w 609048"/>
              <a:gd name="connsiteY2" fmla="*/ 363898 h 568274"/>
              <a:gd name="connsiteX3" fmla="*/ 576264 w 609048"/>
              <a:gd name="connsiteY3" fmla="*/ 396638 h 568274"/>
              <a:gd name="connsiteX4" fmla="*/ 205700 w 609048"/>
              <a:gd name="connsiteY4" fmla="*/ 396638 h 568274"/>
              <a:gd name="connsiteX5" fmla="*/ 167949 w 609048"/>
              <a:gd name="connsiteY5" fmla="*/ 412512 h 568274"/>
              <a:gd name="connsiteX6" fmla="*/ 152053 w 609048"/>
              <a:gd name="connsiteY6" fmla="*/ 449220 h 568274"/>
              <a:gd name="connsiteX7" fmla="*/ 205700 w 609048"/>
              <a:gd name="connsiteY7" fmla="*/ 502794 h 568274"/>
              <a:gd name="connsiteX8" fmla="*/ 265308 w 609048"/>
              <a:gd name="connsiteY8" fmla="*/ 502794 h 568274"/>
              <a:gd name="connsiteX9" fmla="*/ 298093 w 609048"/>
              <a:gd name="connsiteY9" fmla="*/ 535534 h 568274"/>
              <a:gd name="connsiteX10" fmla="*/ 265308 w 609048"/>
              <a:gd name="connsiteY10" fmla="*/ 568274 h 568274"/>
              <a:gd name="connsiteX11" fmla="*/ 205700 w 609048"/>
              <a:gd name="connsiteY11" fmla="*/ 568274 h 568274"/>
              <a:gd name="connsiteX12" fmla="*/ 86484 w 609048"/>
              <a:gd name="connsiteY12" fmla="*/ 449220 h 568274"/>
              <a:gd name="connsiteX13" fmla="*/ 121255 w 609048"/>
              <a:gd name="connsiteY13" fmla="*/ 364890 h 568274"/>
              <a:gd name="connsiteX14" fmla="*/ 205700 w 609048"/>
              <a:gd name="connsiteY14" fmla="*/ 330166 h 568274"/>
              <a:gd name="connsiteX15" fmla="*/ 106310 w 609048"/>
              <a:gd name="connsiteY15" fmla="*/ 237949 h 568274"/>
              <a:gd name="connsiteX16" fmla="*/ 576261 w 609048"/>
              <a:gd name="connsiteY16" fmla="*/ 237949 h 568274"/>
              <a:gd name="connsiteX17" fmla="*/ 609048 w 609048"/>
              <a:gd name="connsiteY17" fmla="*/ 270686 h 568274"/>
              <a:gd name="connsiteX18" fmla="*/ 576261 w 609048"/>
              <a:gd name="connsiteY18" fmla="*/ 304414 h 568274"/>
              <a:gd name="connsiteX19" fmla="*/ 106310 w 609048"/>
              <a:gd name="connsiteY19" fmla="*/ 304414 h 568274"/>
              <a:gd name="connsiteX20" fmla="*/ 66568 w 609048"/>
              <a:gd name="connsiteY20" fmla="*/ 344095 h 568274"/>
              <a:gd name="connsiteX21" fmla="*/ 32787 w 609048"/>
              <a:gd name="connsiteY21" fmla="*/ 376832 h 568274"/>
              <a:gd name="connsiteX22" fmla="*/ 0 w 609048"/>
              <a:gd name="connsiteY22" fmla="*/ 344095 h 568274"/>
              <a:gd name="connsiteX23" fmla="*/ 106310 w 609048"/>
              <a:gd name="connsiteY23" fmla="*/ 237949 h 568274"/>
              <a:gd name="connsiteX24" fmla="*/ 251367 w 609048"/>
              <a:gd name="connsiteY24" fmla="*/ 0 h 568274"/>
              <a:gd name="connsiteX25" fmla="*/ 291110 w 609048"/>
              <a:gd name="connsiteY25" fmla="*/ 0 h 568274"/>
              <a:gd name="connsiteX26" fmla="*/ 324891 w 609048"/>
              <a:gd name="connsiteY26" fmla="*/ 32720 h 568274"/>
              <a:gd name="connsiteX27" fmla="*/ 291110 w 609048"/>
              <a:gd name="connsiteY27" fmla="*/ 66431 h 568274"/>
              <a:gd name="connsiteX28" fmla="*/ 251367 w 609048"/>
              <a:gd name="connsiteY28" fmla="*/ 66431 h 568274"/>
              <a:gd name="connsiteX29" fmla="*/ 211625 w 609048"/>
              <a:gd name="connsiteY29" fmla="*/ 106092 h 568274"/>
              <a:gd name="connsiteX30" fmla="*/ 251367 w 609048"/>
              <a:gd name="connsiteY30" fmla="*/ 145752 h 568274"/>
              <a:gd name="connsiteX31" fmla="*/ 576261 w 609048"/>
              <a:gd name="connsiteY31" fmla="*/ 145752 h 568274"/>
              <a:gd name="connsiteX32" fmla="*/ 609048 w 609048"/>
              <a:gd name="connsiteY32" fmla="*/ 178472 h 568274"/>
              <a:gd name="connsiteX33" fmla="*/ 576261 w 609048"/>
              <a:gd name="connsiteY33" fmla="*/ 211192 h 568274"/>
              <a:gd name="connsiteX34" fmla="*/ 251367 w 609048"/>
              <a:gd name="connsiteY34" fmla="*/ 211192 h 568274"/>
              <a:gd name="connsiteX35" fmla="*/ 146050 w 609048"/>
              <a:gd name="connsiteY35" fmla="*/ 106092 h 568274"/>
              <a:gd name="connsiteX36" fmla="*/ 251367 w 609048"/>
              <a:gd name="connsiteY36" fmla="*/ 0 h 568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9048" h="568274">
                <a:moveTo>
                  <a:pt x="205700" y="330166"/>
                </a:moveTo>
                <a:lnTo>
                  <a:pt x="576264" y="331158"/>
                </a:lnTo>
                <a:cubicBezTo>
                  <a:pt x="594146" y="331158"/>
                  <a:pt x="609048" y="346040"/>
                  <a:pt x="609048" y="363898"/>
                </a:cubicBezTo>
                <a:cubicBezTo>
                  <a:pt x="609048" y="381756"/>
                  <a:pt x="594146" y="396638"/>
                  <a:pt x="576264" y="396638"/>
                </a:cubicBezTo>
                <a:lnTo>
                  <a:pt x="205700" y="396638"/>
                </a:lnTo>
                <a:cubicBezTo>
                  <a:pt x="190798" y="396638"/>
                  <a:pt x="177883" y="402591"/>
                  <a:pt x="167949" y="412512"/>
                </a:cubicBezTo>
                <a:cubicBezTo>
                  <a:pt x="158014" y="422433"/>
                  <a:pt x="152053" y="435330"/>
                  <a:pt x="152053" y="449220"/>
                </a:cubicBezTo>
                <a:cubicBezTo>
                  <a:pt x="152053" y="478984"/>
                  <a:pt x="175896" y="502794"/>
                  <a:pt x="205700" y="502794"/>
                </a:cubicBezTo>
                <a:lnTo>
                  <a:pt x="265308" y="502794"/>
                </a:lnTo>
                <a:cubicBezTo>
                  <a:pt x="283191" y="502794"/>
                  <a:pt x="298093" y="517676"/>
                  <a:pt x="298093" y="535534"/>
                </a:cubicBezTo>
                <a:cubicBezTo>
                  <a:pt x="298093" y="553392"/>
                  <a:pt x="283191" y="568274"/>
                  <a:pt x="265308" y="568274"/>
                </a:cubicBezTo>
                <a:lnTo>
                  <a:pt x="205700" y="568274"/>
                </a:lnTo>
                <a:cubicBezTo>
                  <a:pt x="139138" y="568274"/>
                  <a:pt x="86484" y="515692"/>
                  <a:pt x="86484" y="449220"/>
                </a:cubicBezTo>
                <a:cubicBezTo>
                  <a:pt x="86484" y="417472"/>
                  <a:pt x="98405" y="387709"/>
                  <a:pt x="121255" y="364890"/>
                </a:cubicBezTo>
                <a:cubicBezTo>
                  <a:pt x="144105" y="343064"/>
                  <a:pt x="173909" y="330166"/>
                  <a:pt x="205700" y="330166"/>
                </a:cubicBezTo>
                <a:close/>
                <a:moveTo>
                  <a:pt x="106310" y="237949"/>
                </a:moveTo>
                <a:lnTo>
                  <a:pt x="576261" y="237949"/>
                </a:lnTo>
                <a:cubicBezTo>
                  <a:pt x="594145" y="237949"/>
                  <a:pt x="609048" y="252829"/>
                  <a:pt x="609048" y="270686"/>
                </a:cubicBezTo>
                <a:cubicBezTo>
                  <a:pt x="609048" y="289534"/>
                  <a:pt x="594145" y="304414"/>
                  <a:pt x="576261" y="304414"/>
                </a:cubicBezTo>
                <a:lnTo>
                  <a:pt x="106310" y="304414"/>
                </a:lnTo>
                <a:cubicBezTo>
                  <a:pt x="84452" y="304414"/>
                  <a:pt x="66568" y="322271"/>
                  <a:pt x="66568" y="344095"/>
                </a:cubicBezTo>
                <a:cubicBezTo>
                  <a:pt x="66568" y="361952"/>
                  <a:pt x="51665" y="376832"/>
                  <a:pt x="32787" y="376832"/>
                </a:cubicBezTo>
                <a:cubicBezTo>
                  <a:pt x="14903" y="376832"/>
                  <a:pt x="0" y="361952"/>
                  <a:pt x="0" y="344095"/>
                </a:cubicBezTo>
                <a:cubicBezTo>
                  <a:pt x="0" y="285566"/>
                  <a:pt x="47690" y="237949"/>
                  <a:pt x="106310" y="237949"/>
                </a:cubicBezTo>
                <a:close/>
                <a:moveTo>
                  <a:pt x="251367" y="0"/>
                </a:moveTo>
                <a:lnTo>
                  <a:pt x="291110" y="0"/>
                </a:lnTo>
                <a:cubicBezTo>
                  <a:pt x="309987" y="0"/>
                  <a:pt x="324891" y="14873"/>
                  <a:pt x="324891" y="32720"/>
                </a:cubicBezTo>
                <a:cubicBezTo>
                  <a:pt x="324891" y="51559"/>
                  <a:pt x="309987" y="66431"/>
                  <a:pt x="291110" y="66431"/>
                </a:cubicBezTo>
                <a:lnTo>
                  <a:pt x="251367" y="66431"/>
                </a:lnTo>
                <a:cubicBezTo>
                  <a:pt x="229509" y="66431"/>
                  <a:pt x="211625" y="84278"/>
                  <a:pt x="211625" y="106092"/>
                </a:cubicBezTo>
                <a:cubicBezTo>
                  <a:pt x="211625" y="127905"/>
                  <a:pt x="229509" y="145752"/>
                  <a:pt x="251367" y="145752"/>
                </a:cubicBezTo>
                <a:lnTo>
                  <a:pt x="576261" y="145752"/>
                </a:lnTo>
                <a:cubicBezTo>
                  <a:pt x="594145" y="145752"/>
                  <a:pt x="609048" y="160625"/>
                  <a:pt x="609048" y="178472"/>
                </a:cubicBezTo>
                <a:cubicBezTo>
                  <a:pt x="609048" y="196319"/>
                  <a:pt x="594145" y="211192"/>
                  <a:pt x="576261" y="211192"/>
                </a:cubicBezTo>
                <a:lnTo>
                  <a:pt x="251367" y="211192"/>
                </a:lnTo>
                <a:cubicBezTo>
                  <a:pt x="193741" y="211192"/>
                  <a:pt x="146050" y="163599"/>
                  <a:pt x="146050" y="106092"/>
                </a:cubicBezTo>
                <a:cubicBezTo>
                  <a:pt x="146050" y="47593"/>
                  <a:pt x="193741" y="0"/>
                  <a:pt x="251367" y="0"/>
                </a:cubicBezTo>
                <a:close/>
              </a:path>
            </a:pathLst>
          </a:custGeom>
          <a:solidFill>
            <a:schemeClr val="accent1"/>
          </a:solidFill>
          <a:ln w="26591" cap="rnd">
            <a:noFill/>
            <a:prstDash val="solid"/>
            <a:round/>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sym typeface="Arial" panose="020B0604020202020204" pitchFamily="34" charset="0"/>
            </a:endParaRPr>
          </a:p>
        </p:txBody>
      </p:sp>
      <p:sp>
        <p:nvSpPr>
          <p:cNvPr id="21" name="文本框 20">
            <a:extLst>
              <a:ext uri="{FF2B5EF4-FFF2-40B4-BE49-F238E27FC236}">
                <a16:creationId xmlns:a16="http://schemas.microsoft.com/office/drawing/2014/main" id="{524527C6-3A19-2BDE-E754-597C0897BE5A}"/>
              </a:ext>
            </a:extLst>
          </p:cNvPr>
          <p:cNvSpPr txBox="1"/>
          <p:nvPr/>
        </p:nvSpPr>
        <p:spPr>
          <a:xfrm>
            <a:off x="832111" y="3265952"/>
            <a:ext cx="1764358" cy="400110"/>
          </a:xfrm>
          <a:prstGeom prst="rect">
            <a:avLst/>
          </a:prstGeom>
          <a:noFill/>
        </p:spPr>
        <p:txBody>
          <a:bodyPr wrap="square">
            <a:spAutoFit/>
          </a:bodyPr>
          <a:lstStyle/>
          <a:p>
            <a:pPr algn="ctr"/>
            <a:r>
              <a:rPr lang="zh-CN" altLang="en-US" sz="2000" b="1" dirty="0">
                <a:solidFill>
                  <a:schemeClr val="accent1"/>
                </a:solidFill>
                <a:latin typeface="+mn-ea"/>
                <a:sym typeface="Arial" panose="020B0604020202020204" pitchFamily="34" charset="0"/>
              </a:rPr>
              <a:t>有序开发风能</a:t>
            </a:r>
          </a:p>
        </p:txBody>
      </p:sp>
      <p:sp>
        <p:nvSpPr>
          <p:cNvPr id="23" name="文本框 22">
            <a:extLst>
              <a:ext uri="{FF2B5EF4-FFF2-40B4-BE49-F238E27FC236}">
                <a16:creationId xmlns:a16="http://schemas.microsoft.com/office/drawing/2014/main" id="{39616EAE-91A1-210D-4967-BEA2425E858A}"/>
              </a:ext>
            </a:extLst>
          </p:cNvPr>
          <p:cNvSpPr txBox="1"/>
          <p:nvPr/>
        </p:nvSpPr>
        <p:spPr>
          <a:xfrm>
            <a:off x="886781" y="4222459"/>
            <a:ext cx="1655018" cy="700898"/>
          </a:xfrm>
          <a:prstGeom prst="rect">
            <a:avLst/>
          </a:prstGeom>
          <a:noFill/>
        </p:spPr>
        <p:txBody>
          <a:bodyPr wrap="square" rtlCol="0">
            <a:spAutoFit/>
          </a:bodyPr>
          <a:lstStyle/>
          <a:p>
            <a:pPr algn="ctr">
              <a:lnSpc>
                <a:spcPct val="130000"/>
              </a:lnSpc>
            </a:pPr>
            <a:r>
              <a:rPr lang="zh-CN" altLang="en-US" sz="1600" dirty="0">
                <a:solidFill>
                  <a:schemeClr val="tx1">
                    <a:lumMod val="75000"/>
                    <a:lumOff val="25000"/>
                  </a:schemeClr>
                </a:solidFill>
                <a:latin typeface="+mn-ea"/>
                <a:sym typeface="Arial" panose="020B0604020202020204" pitchFamily="34" charset="0"/>
              </a:rPr>
              <a:t>为保障电网安全稳定运行而设立</a:t>
            </a:r>
          </a:p>
        </p:txBody>
      </p:sp>
      <p:sp>
        <p:nvSpPr>
          <p:cNvPr id="50" name="Freeform 9">
            <a:extLst>
              <a:ext uri="{FF2B5EF4-FFF2-40B4-BE49-F238E27FC236}">
                <a16:creationId xmlns:a16="http://schemas.microsoft.com/office/drawing/2014/main" id="{A23C5167-3E36-4316-9352-26BEABAB4D37}"/>
              </a:ext>
            </a:extLst>
          </p:cNvPr>
          <p:cNvSpPr/>
          <p:nvPr/>
        </p:nvSpPr>
        <p:spPr>
          <a:xfrm>
            <a:off x="3674222" y="2581365"/>
            <a:ext cx="482651" cy="450338"/>
          </a:xfrm>
          <a:custGeom>
            <a:avLst/>
            <a:gdLst>
              <a:gd name="connsiteX0" fmla="*/ 205700 w 609048"/>
              <a:gd name="connsiteY0" fmla="*/ 330166 h 568274"/>
              <a:gd name="connsiteX1" fmla="*/ 576264 w 609048"/>
              <a:gd name="connsiteY1" fmla="*/ 331158 h 568274"/>
              <a:gd name="connsiteX2" fmla="*/ 609048 w 609048"/>
              <a:gd name="connsiteY2" fmla="*/ 363898 h 568274"/>
              <a:gd name="connsiteX3" fmla="*/ 576264 w 609048"/>
              <a:gd name="connsiteY3" fmla="*/ 396638 h 568274"/>
              <a:gd name="connsiteX4" fmla="*/ 205700 w 609048"/>
              <a:gd name="connsiteY4" fmla="*/ 396638 h 568274"/>
              <a:gd name="connsiteX5" fmla="*/ 167949 w 609048"/>
              <a:gd name="connsiteY5" fmla="*/ 412512 h 568274"/>
              <a:gd name="connsiteX6" fmla="*/ 152053 w 609048"/>
              <a:gd name="connsiteY6" fmla="*/ 449220 h 568274"/>
              <a:gd name="connsiteX7" fmla="*/ 205700 w 609048"/>
              <a:gd name="connsiteY7" fmla="*/ 502794 h 568274"/>
              <a:gd name="connsiteX8" fmla="*/ 265308 w 609048"/>
              <a:gd name="connsiteY8" fmla="*/ 502794 h 568274"/>
              <a:gd name="connsiteX9" fmla="*/ 298093 w 609048"/>
              <a:gd name="connsiteY9" fmla="*/ 535534 h 568274"/>
              <a:gd name="connsiteX10" fmla="*/ 265308 w 609048"/>
              <a:gd name="connsiteY10" fmla="*/ 568274 h 568274"/>
              <a:gd name="connsiteX11" fmla="*/ 205700 w 609048"/>
              <a:gd name="connsiteY11" fmla="*/ 568274 h 568274"/>
              <a:gd name="connsiteX12" fmla="*/ 86484 w 609048"/>
              <a:gd name="connsiteY12" fmla="*/ 449220 h 568274"/>
              <a:gd name="connsiteX13" fmla="*/ 121255 w 609048"/>
              <a:gd name="connsiteY13" fmla="*/ 364890 h 568274"/>
              <a:gd name="connsiteX14" fmla="*/ 205700 w 609048"/>
              <a:gd name="connsiteY14" fmla="*/ 330166 h 568274"/>
              <a:gd name="connsiteX15" fmla="*/ 106310 w 609048"/>
              <a:gd name="connsiteY15" fmla="*/ 237949 h 568274"/>
              <a:gd name="connsiteX16" fmla="*/ 576261 w 609048"/>
              <a:gd name="connsiteY16" fmla="*/ 237949 h 568274"/>
              <a:gd name="connsiteX17" fmla="*/ 609048 w 609048"/>
              <a:gd name="connsiteY17" fmla="*/ 270686 h 568274"/>
              <a:gd name="connsiteX18" fmla="*/ 576261 w 609048"/>
              <a:gd name="connsiteY18" fmla="*/ 304414 h 568274"/>
              <a:gd name="connsiteX19" fmla="*/ 106310 w 609048"/>
              <a:gd name="connsiteY19" fmla="*/ 304414 h 568274"/>
              <a:gd name="connsiteX20" fmla="*/ 66568 w 609048"/>
              <a:gd name="connsiteY20" fmla="*/ 344095 h 568274"/>
              <a:gd name="connsiteX21" fmla="*/ 32787 w 609048"/>
              <a:gd name="connsiteY21" fmla="*/ 376832 h 568274"/>
              <a:gd name="connsiteX22" fmla="*/ 0 w 609048"/>
              <a:gd name="connsiteY22" fmla="*/ 344095 h 568274"/>
              <a:gd name="connsiteX23" fmla="*/ 106310 w 609048"/>
              <a:gd name="connsiteY23" fmla="*/ 237949 h 568274"/>
              <a:gd name="connsiteX24" fmla="*/ 251367 w 609048"/>
              <a:gd name="connsiteY24" fmla="*/ 0 h 568274"/>
              <a:gd name="connsiteX25" fmla="*/ 291110 w 609048"/>
              <a:gd name="connsiteY25" fmla="*/ 0 h 568274"/>
              <a:gd name="connsiteX26" fmla="*/ 324891 w 609048"/>
              <a:gd name="connsiteY26" fmla="*/ 32720 h 568274"/>
              <a:gd name="connsiteX27" fmla="*/ 291110 w 609048"/>
              <a:gd name="connsiteY27" fmla="*/ 66431 h 568274"/>
              <a:gd name="connsiteX28" fmla="*/ 251367 w 609048"/>
              <a:gd name="connsiteY28" fmla="*/ 66431 h 568274"/>
              <a:gd name="connsiteX29" fmla="*/ 211625 w 609048"/>
              <a:gd name="connsiteY29" fmla="*/ 106092 h 568274"/>
              <a:gd name="connsiteX30" fmla="*/ 251367 w 609048"/>
              <a:gd name="connsiteY30" fmla="*/ 145752 h 568274"/>
              <a:gd name="connsiteX31" fmla="*/ 576261 w 609048"/>
              <a:gd name="connsiteY31" fmla="*/ 145752 h 568274"/>
              <a:gd name="connsiteX32" fmla="*/ 609048 w 609048"/>
              <a:gd name="connsiteY32" fmla="*/ 178472 h 568274"/>
              <a:gd name="connsiteX33" fmla="*/ 576261 w 609048"/>
              <a:gd name="connsiteY33" fmla="*/ 211192 h 568274"/>
              <a:gd name="connsiteX34" fmla="*/ 251367 w 609048"/>
              <a:gd name="connsiteY34" fmla="*/ 211192 h 568274"/>
              <a:gd name="connsiteX35" fmla="*/ 146050 w 609048"/>
              <a:gd name="connsiteY35" fmla="*/ 106092 h 568274"/>
              <a:gd name="connsiteX36" fmla="*/ 251367 w 609048"/>
              <a:gd name="connsiteY36" fmla="*/ 0 h 568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9048" h="568274">
                <a:moveTo>
                  <a:pt x="205700" y="330166"/>
                </a:moveTo>
                <a:lnTo>
                  <a:pt x="576264" y="331158"/>
                </a:lnTo>
                <a:cubicBezTo>
                  <a:pt x="594146" y="331158"/>
                  <a:pt x="609048" y="346040"/>
                  <a:pt x="609048" y="363898"/>
                </a:cubicBezTo>
                <a:cubicBezTo>
                  <a:pt x="609048" y="381756"/>
                  <a:pt x="594146" y="396638"/>
                  <a:pt x="576264" y="396638"/>
                </a:cubicBezTo>
                <a:lnTo>
                  <a:pt x="205700" y="396638"/>
                </a:lnTo>
                <a:cubicBezTo>
                  <a:pt x="190798" y="396638"/>
                  <a:pt x="177883" y="402591"/>
                  <a:pt x="167949" y="412512"/>
                </a:cubicBezTo>
                <a:cubicBezTo>
                  <a:pt x="158014" y="422433"/>
                  <a:pt x="152053" y="435330"/>
                  <a:pt x="152053" y="449220"/>
                </a:cubicBezTo>
                <a:cubicBezTo>
                  <a:pt x="152053" y="478984"/>
                  <a:pt x="175896" y="502794"/>
                  <a:pt x="205700" y="502794"/>
                </a:cubicBezTo>
                <a:lnTo>
                  <a:pt x="265308" y="502794"/>
                </a:lnTo>
                <a:cubicBezTo>
                  <a:pt x="283191" y="502794"/>
                  <a:pt x="298093" y="517676"/>
                  <a:pt x="298093" y="535534"/>
                </a:cubicBezTo>
                <a:cubicBezTo>
                  <a:pt x="298093" y="553392"/>
                  <a:pt x="283191" y="568274"/>
                  <a:pt x="265308" y="568274"/>
                </a:cubicBezTo>
                <a:lnTo>
                  <a:pt x="205700" y="568274"/>
                </a:lnTo>
                <a:cubicBezTo>
                  <a:pt x="139138" y="568274"/>
                  <a:pt x="86484" y="515692"/>
                  <a:pt x="86484" y="449220"/>
                </a:cubicBezTo>
                <a:cubicBezTo>
                  <a:pt x="86484" y="417472"/>
                  <a:pt x="98405" y="387709"/>
                  <a:pt x="121255" y="364890"/>
                </a:cubicBezTo>
                <a:cubicBezTo>
                  <a:pt x="144105" y="343064"/>
                  <a:pt x="173909" y="330166"/>
                  <a:pt x="205700" y="330166"/>
                </a:cubicBezTo>
                <a:close/>
                <a:moveTo>
                  <a:pt x="106310" y="237949"/>
                </a:moveTo>
                <a:lnTo>
                  <a:pt x="576261" y="237949"/>
                </a:lnTo>
                <a:cubicBezTo>
                  <a:pt x="594145" y="237949"/>
                  <a:pt x="609048" y="252829"/>
                  <a:pt x="609048" y="270686"/>
                </a:cubicBezTo>
                <a:cubicBezTo>
                  <a:pt x="609048" y="289534"/>
                  <a:pt x="594145" y="304414"/>
                  <a:pt x="576261" y="304414"/>
                </a:cubicBezTo>
                <a:lnTo>
                  <a:pt x="106310" y="304414"/>
                </a:lnTo>
                <a:cubicBezTo>
                  <a:pt x="84452" y="304414"/>
                  <a:pt x="66568" y="322271"/>
                  <a:pt x="66568" y="344095"/>
                </a:cubicBezTo>
                <a:cubicBezTo>
                  <a:pt x="66568" y="361952"/>
                  <a:pt x="51665" y="376832"/>
                  <a:pt x="32787" y="376832"/>
                </a:cubicBezTo>
                <a:cubicBezTo>
                  <a:pt x="14903" y="376832"/>
                  <a:pt x="0" y="361952"/>
                  <a:pt x="0" y="344095"/>
                </a:cubicBezTo>
                <a:cubicBezTo>
                  <a:pt x="0" y="285566"/>
                  <a:pt x="47690" y="237949"/>
                  <a:pt x="106310" y="237949"/>
                </a:cubicBezTo>
                <a:close/>
                <a:moveTo>
                  <a:pt x="251367" y="0"/>
                </a:moveTo>
                <a:lnTo>
                  <a:pt x="291110" y="0"/>
                </a:lnTo>
                <a:cubicBezTo>
                  <a:pt x="309987" y="0"/>
                  <a:pt x="324891" y="14873"/>
                  <a:pt x="324891" y="32720"/>
                </a:cubicBezTo>
                <a:cubicBezTo>
                  <a:pt x="324891" y="51559"/>
                  <a:pt x="309987" y="66431"/>
                  <a:pt x="291110" y="66431"/>
                </a:cubicBezTo>
                <a:lnTo>
                  <a:pt x="251367" y="66431"/>
                </a:lnTo>
                <a:cubicBezTo>
                  <a:pt x="229509" y="66431"/>
                  <a:pt x="211625" y="84278"/>
                  <a:pt x="211625" y="106092"/>
                </a:cubicBezTo>
                <a:cubicBezTo>
                  <a:pt x="211625" y="127905"/>
                  <a:pt x="229509" y="145752"/>
                  <a:pt x="251367" y="145752"/>
                </a:cubicBezTo>
                <a:lnTo>
                  <a:pt x="576261" y="145752"/>
                </a:lnTo>
                <a:cubicBezTo>
                  <a:pt x="594145" y="145752"/>
                  <a:pt x="609048" y="160625"/>
                  <a:pt x="609048" y="178472"/>
                </a:cubicBezTo>
                <a:cubicBezTo>
                  <a:pt x="609048" y="196319"/>
                  <a:pt x="594145" y="211192"/>
                  <a:pt x="576261" y="211192"/>
                </a:cubicBezTo>
                <a:lnTo>
                  <a:pt x="251367" y="211192"/>
                </a:lnTo>
                <a:cubicBezTo>
                  <a:pt x="193741" y="211192"/>
                  <a:pt x="146050" y="163599"/>
                  <a:pt x="146050" y="106092"/>
                </a:cubicBezTo>
                <a:cubicBezTo>
                  <a:pt x="146050" y="47593"/>
                  <a:pt x="193741" y="0"/>
                  <a:pt x="251367" y="0"/>
                </a:cubicBezTo>
                <a:close/>
              </a:path>
            </a:pathLst>
          </a:custGeom>
          <a:solidFill>
            <a:schemeClr val="accent1"/>
          </a:solidFill>
          <a:ln w="26591" cap="rnd">
            <a:noFill/>
            <a:prstDash val="solid"/>
            <a:round/>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sym typeface="Arial" panose="020B0604020202020204" pitchFamily="34" charset="0"/>
            </a:endParaRPr>
          </a:p>
        </p:txBody>
      </p:sp>
      <p:sp>
        <p:nvSpPr>
          <p:cNvPr id="27" name="文本框 26">
            <a:extLst>
              <a:ext uri="{FF2B5EF4-FFF2-40B4-BE49-F238E27FC236}">
                <a16:creationId xmlns:a16="http://schemas.microsoft.com/office/drawing/2014/main" id="{7A2E7A59-9B9F-7433-E01B-27543EB682B3}"/>
              </a:ext>
            </a:extLst>
          </p:cNvPr>
          <p:cNvSpPr txBox="1"/>
          <p:nvPr/>
        </p:nvSpPr>
        <p:spPr>
          <a:xfrm>
            <a:off x="3033369" y="3265952"/>
            <a:ext cx="1764358" cy="400110"/>
          </a:xfrm>
          <a:prstGeom prst="rect">
            <a:avLst/>
          </a:prstGeom>
          <a:noFill/>
        </p:spPr>
        <p:txBody>
          <a:bodyPr wrap="square">
            <a:spAutoFit/>
          </a:bodyPr>
          <a:lstStyle/>
          <a:p>
            <a:pPr algn="ctr"/>
            <a:r>
              <a:rPr lang="zh-CN" altLang="en-US" sz="2000" b="1" dirty="0">
                <a:solidFill>
                  <a:schemeClr val="accent1"/>
                </a:solidFill>
                <a:latin typeface="+mn-ea"/>
                <a:sym typeface="Arial" panose="020B0604020202020204" pitchFamily="34" charset="0"/>
              </a:rPr>
              <a:t>有序开发风能</a:t>
            </a:r>
          </a:p>
        </p:txBody>
      </p:sp>
      <p:sp>
        <p:nvSpPr>
          <p:cNvPr id="29" name="文本框 28">
            <a:extLst>
              <a:ext uri="{FF2B5EF4-FFF2-40B4-BE49-F238E27FC236}">
                <a16:creationId xmlns:a16="http://schemas.microsoft.com/office/drawing/2014/main" id="{7E3F25D4-2DE2-050C-8218-87507DAE0D58}"/>
              </a:ext>
            </a:extLst>
          </p:cNvPr>
          <p:cNvSpPr txBox="1"/>
          <p:nvPr/>
        </p:nvSpPr>
        <p:spPr>
          <a:xfrm>
            <a:off x="3088039" y="4222459"/>
            <a:ext cx="1655018" cy="700898"/>
          </a:xfrm>
          <a:prstGeom prst="rect">
            <a:avLst/>
          </a:prstGeom>
          <a:noFill/>
        </p:spPr>
        <p:txBody>
          <a:bodyPr wrap="square" rtlCol="0">
            <a:spAutoFit/>
          </a:bodyPr>
          <a:lstStyle/>
          <a:p>
            <a:pPr algn="ctr">
              <a:lnSpc>
                <a:spcPct val="130000"/>
              </a:lnSpc>
            </a:pPr>
            <a:r>
              <a:rPr lang="zh-CN" altLang="en-US" sz="1600" dirty="0">
                <a:solidFill>
                  <a:schemeClr val="tx1">
                    <a:lumMod val="75000"/>
                    <a:lumOff val="25000"/>
                  </a:schemeClr>
                </a:solidFill>
                <a:latin typeface="+mn-ea"/>
                <a:sym typeface="Arial" panose="020B0604020202020204" pitchFamily="34" charset="0"/>
              </a:rPr>
              <a:t>为保障电网安全稳定运行而设立</a:t>
            </a:r>
          </a:p>
        </p:txBody>
      </p:sp>
      <p:sp>
        <p:nvSpPr>
          <p:cNvPr id="52" name="Freeform 15">
            <a:extLst>
              <a:ext uri="{FF2B5EF4-FFF2-40B4-BE49-F238E27FC236}">
                <a16:creationId xmlns:a16="http://schemas.microsoft.com/office/drawing/2014/main" id="{1D46D5DC-C24C-496A-919A-6BDD355CC8A7}"/>
              </a:ext>
            </a:extLst>
          </p:cNvPr>
          <p:cNvSpPr/>
          <p:nvPr/>
        </p:nvSpPr>
        <p:spPr>
          <a:xfrm>
            <a:off x="5875480" y="2581365"/>
            <a:ext cx="482651" cy="450338"/>
          </a:xfrm>
          <a:custGeom>
            <a:avLst/>
            <a:gdLst>
              <a:gd name="connsiteX0" fmla="*/ 205700 w 609048"/>
              <a:gd name="connsiteY0" fmla="*/ 330166 h 568274"/>
              <a:gd name="connsiteX1" fmla="*/ 576264 w 609048"/>
              <a:gd name="connsiteY1" fmla="*/ 331158 h 568274"/>
              <a:gd name="connsiteX2" fmla="*/ 609048 w 609048"/>
              <a:gd name="connsiteY2" fmla="*/ 363898 h 568274"/>
              <a:gd name="connsiteX3" fmla="*/ 576264 w 609048"/>
              <a:gd name="connsiteY3" fmla="*/ 396638 h 568274"/>
              <a:gd name="connsiteX4" fmla="*/ 205700 w 609048"/>
              <a:gd name="connsiteY4" fmla="*/ 396638 h 568274"/>
              <a:gd name="connsiteX5" fmla="*/ 167949 w 609048"/>
              <a:gd name="connsiteY5" fmla="*/ 412512 h 568274"/>
              <a:gd name="connsiteX6" fmla="*/ 152053 w 609048"/>
              <a:gd name="connsiteY6" fmla="*/ 449220 h 568274"/>
              <a:gd name="connsiteX7" fmla="*/ 205700 w 609048"/>
              <a:gd name="connsiteY7" fmla="*/ 502794 h 568274"/>
              <a:gd name="connsiteX8" fmla="*/ 265308 w 609048"/>
              <a:gd name="connsiteY8" fmla="*/ 502794 h 568274"/>
              <a:gd name="connsiteX9" fmla="*/ 298093 w 609048"/>
              <a:gd name="connsiteY9" fmla="*/ 535534 h 568274"/>
              <a:gd name="connsiteX10" fmla="*/ 265308 w 609048"/>
              <a:gd name="connsiteY10" fmla="*/ 568274 h 568274"/>
              <a:gd name="connsiteX11" fmla="*/ 205700 w 609048"/>
              <a:gd name="connsiteY11" fmla="*/ 568274 h 568274"/>
              <a:gd name="connsiteX12" fmla="*/ 86484 w 609048"/>
              <a:gd name="connsiteY12" fmla="*/ 449220 h 568274"/>
              <a:gd name="connsiteX13" fmla="*/ 121255 w 609048"/>
              <a:gd name="connsiteY13" fmla="*/ 364890 h 568274"/>
              <a:gd name="connsiteX14" fmla="*/ 205700 w 609048"/>
              <a:gd name="connsiteY14" fmla="*/ 330166 h 568274"/>
              <a:gd name="connsiteX15" fmla="*/ 106310 w 609048"/>
              <a:gd name="connsiteY15" fmla="*/ 237949 h 568274"/>
              <a:gd name="connsiteX16" fmla="*/ 576261 w 609048"/>
              <a:gd name="connsiteY16" fmla="*/ 237949 h 568274"/>
              <a:gd name="connsiteX17" fmla="*/ 609048 w 609048"/>
              <a:gd name="connsiteY17" fmla="*/ 270686 h 568274"/>
              <a:gd name="connsiteX18" fmla="*/ 576261 w 609048"/>
              <a:gd name="connsiteY18" fmla="*/ 304414 h 568274"/>
              <a:gd name="connsiteX19" fmla="*/ 106310 w 609048"/>
              <a:gd name="connsiteY19" fmla="*/ 304414 h 568274"/>
              <a:gd name="connsiteX20" fmla="*/ 66568 w 609048"/>
              <a:gd name="connsiteY20" fmla="*/ 344095 h 568274"/>
              <a:gd name="connsiteX21" fmla="*/ 32787 w 609048"/>
              <a:gd name="connsiteY21" fmla="*/ 376832 h 568274"/>
              <a:gd name="connsiteX22" fmla="*/ 0 w 609048"/>
              <a:gd name="connsiteY22" fmla="*/ 344095 h 568274"/>
              <a:gd name="connsiteX23" fmla="*/ 106310 w 609048"/>
              <a:gd name="connsiteY23" fmla="*/ 237949 h 568274"/>
              <a:gd name="connsiteX24" fmla="*/ 251367 w 609048"/>
              <a:gd name="connsiteY24" fmla="*/ 0 h 568274"/>
              <a:gd name="connsiteX25" fmla="*/ 291110 w 609048"/>
              <a:gd name="connsiteY25" fmla="*/ 0 h 568274"/>
              <a:gd name="connsiteX26" fmla="*/ 324891 w 609048"/>
              <a:gd name="connsiteY26" fmla="*/ 32720 h 568274"/>
              <a:gd name="connsiteX27" fmla="*/ 291110 w 609048"/>
              <a:gd name="connsiteY27" fmla="*/ 66431 h 568274"/>
              <a:gd name="connsiteX28" fmla="*/ 251367 w 609048"/>
              <a:gd name="connsiteY28" fmla="*/ 66431 h 568274"/>
              <a:gd name="connsiteX29" fmla="*/ 211625 w 609048"/>
              <a:gd name="connsiteY29" fmla="*/ 106092 h 568274"/>
              <a:gd name="connsiteX30" fmla="*/ 251367 w 609048"/>
              <a:gd name="connsiteY30" fmla="*/ 145752 h 568274"/>
              <a:gd name="connsiteX31" fmla="*/ 576261 w 609048"/>
              <a:gd name="connsiteY31" fmla="*/ 145752 h 568274"/>
              <a:gd name="connsiteX32" fmla="*/ 609048 w 609048"/>
              <a:gd name="connsiteY32" fmla="*/ 178472 h 568274"/>
              <a:gd name="connsiteX33" fmla="*/ 576261 w 609048"/>
              <a:gd name="connsiteY33" fmla="*/ 211192 h 568274"/>
              <a:gd name="connsiteX34" fmla="*/ 251367 w 609048"/>
              <a:gd name="connsiteY34" fmla="*/ 211192 h 568274"/>
              <a:gd name="connsiteX35" fmla="*/ 146050 w 609048"/>
              <a:gd name="connsiteY35" fmla="*/ 106092 h 568274"/>
              <a:gd name="connsiteX36" fmla="*/ 251367 w 609048"/>
              <a:gd name="connsiteY36" fmla="*/ 0 h 568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9048" h="568274">
                <a:moveTo>
                  <a:pt x="205700" y="330166"/>
                </a:moveTo>
                <a:lnTo>
                  <a:pt x="576264" y="331158"/>
                </a:lnTo>
                <a:cubicBezTo>
                  <a:pt x="594146" y="331158"/>
                  <a:pt x="609048" y="346040"/>
                  <a:pt x="609048" y="363898"/>
                </a:cubicBezTo>
                <a:cubicBezTo>
                  <a:pt x="609048" y="381756"/>
                  <a:pt x="594146" y="396638"/>
                  <a:pt x="576264" y="396638"/>
                </a:cubicBezTo>
                <a:lnTo>
                  <a:pt x="205700" y="396638"/>
                </a:lnTo>
                <a:cubicBezTo>
                  <a:pt x="190798" y="396638"/>
                  <a:pt x="177883" y="402591"/>
                  <a:pt x="167949" y="412512"/>
                </a:cubicBezTo>
                <a:cubicBezTo>
                  <a:pt x="158014" y="422433"/>
                  <a:pt x="152053" y="435330"/>
                  <a:pt x="152053" y="449220"/>
                </a:cubicBezTo>
                <a:cubicBezTo>
                  <a:pt x="152053" y="478984"/>
                  <a:pt x="175896" y="502794"/>
                  <a:pt x="205700" y="502794"/>
                </a:cubicBezTo>
                <a:lnTo>
                  <a:pt x="265308" y="502794"/>
                </a:lnTo>
                <a:cubicBezTo>
                  <a:pt x="283191" y="502794"/>
                  <a:pt x="298093" y="517676"/>
                  <a:pt x="298093" y="535534"/>
                </a:cubicBezTo>
                <a:cubicBezTo>
                  <a:pt x="298093" y="553392"/>
                  <a:pt x="283191" y="568274"/>
                  <a:pt x="265308" y="568274"/>
                </a:cubicBezTo>
                <a:lnTo>
                  <a:pt x="205700" y="568274"/>
                </a:lnTo>
                <a:cubicBezTo>
                  <a:pt x="139138" y="568274"/>
                  <a:pt x="86484" y="515692"/>
                  <a:pt x="86484" y="449220"/>
                </a:cubicBezTo>
                <a:cubicBezTo>
                  <a:pt x="86484" y="417472"/>
                  <a:pt x="98405" y="387709"/>
                  <a:pt x="121255" y="364890"/>
                </a:cubicBezTo>
                <a:cubicBezTo>
                  <a:pt x="144105" y="343064"/>
                  <a:pt x="173909" y="330166"/>
                  <a:pt x="205700" y="330166"/>
                </a:cubicBezTo>
                <a:close/>
                <a:moveTo>
                  <a:pt x="106310" y="237949"/>
                </a:moveTo>
                <a:lnTo>
                  <a:pt x="576261" y="237949"/>
                </a:lnTo>
                <a:cubicBezTo>
                  <a:pt x="594145" y="237949"/>
                  <a:pt x="609048" y="252829"/>
                  <a:pt x="609048" y="270686"/>
                </a:cubicBezTo>
                <a:cubicBezTo>
                  <a:pt x="609048" y="289534"/>
                  <a:pt x="594145" y="304414"/>
                  <a:pt x="576261" y="304414"/>
                </a:cubicBezTo>
                <a:lnTo>
                  <a:pt x="106310" y="304414"/>
                </a:lnTo>
                <a:cubicBezTo>
                  <a:pt x="84452" y="304414"/>
                  <a:pt x="66568" y="322271"/>
                  <a:pt x="66568" y="344095"/>
                </a:cubicBezTo>
                <a:cubicBezTo>
                  <a:pt x="66568" y="361952"/>
                  <a:pt x="51665" y="376832"/>
                  <a:pt x="32787" y="376832"/>
                </a:cubicBezTo>
                <a:cubicBezTo>
                  <a:pt x="14903" y="376832"/>
                  <a:pt x="0" y="361952"/>
                  <a:pt x="0" y="344095"/>
                </a:cubicBezTo>
                <a:cubicBezTo>
                  <a:pt x="0" y="285566"/>
                  <a:pt x="47690" y="237949"/>
                  <a:pt x="106310" y="237949"/>
                </a:cubicBezTo>
                <a:close/>
                <a:moveTo>
                  <a:pt x="251367" y="0"/>
                </a:moveTo>
                <a:lnTo>
                  <a:pt x="291110" y="0"/>
                </a:lnTo>
                <a:cubicBezTo>
                  <a:pt x="309987" y="0"/>
                  <a:pt x="324891" y="14873"/>
                  <a:pt x="324891" y="32720"/>
                </a:cubicBezTo>
                <a:cubicBezTo>
                  <a:pt x="324891" y="51559"/>
                  <a:pt x="309987" y="66431"/>
                  <a:pt x="291110" y="66431"/>
                </a:cubicBezTo>
                <a:lnTo>
                  <a:pt x="251367" y="66431"/>
                </a:lnTo>
                <a:cubicBezTo>
                  <a:pt x="229509" y="66431"/>
                  <a:pt x="211625" y="84278"/>
                  <a:pt x="211625" y="106092"/>
                </a:cubicBezTo>
                <a:cubicBezTo>
                  <a:pt x="211625" y="127905"/>
                  <a:pt x="229509" y="145752"/>
                  <a:pt x="251367" y="145752"/>
                </a:cubicBezTo>
                <a:lnTo>
                  <a:pt x="576261" y="145752"/>
                </a:lnTo>
                <a:cubicBezTo>
                  <a:pt x="594145" y="145752"/>
                  <a:pt x="609048" y="160625"/>
                  <a:pt x="609048" y="178472"/>
                </a:cubicBezTo>
                <a:cubicBezTo>
                  <a:pt x="609048" y="196319"/>
                  <a:pt x="594145" y="211192"/>
                  <a:pt x="576261" y="211192"/>
                </a:cubicBezTo>
                <a:lnTo>
                  <a:pt x="251367" y="211192"/>
                </a:lnTo>
                <a:cubicBezTo>
                  <a:pt x="193741" y="211192"/>
                  <a:pt x="146050" y="163599"/>
                  <a:pt x="146050" y="106092"/>
                </a:cubicBezTo>
                <a:cubicBezTo>
                  <a:pt x="146050" y="47593"/>
                  <a:pt x="193741" y="0"/>
                  <a:pt x="251367" y="0"/>
                </a:cubicBezTo>
                <a:close/>
              </a:path>
            </a:pathLst>
          </a:custGeom>
          <a:solidFill>
            <a:schemeClr val="accent1"/>
          </a:solidFill>
          <a:ln w="26591" cap="rnd">
            <a:noFill/>
            <a:prstDash val="solid"/>
            <a:round/>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sym typeface="Arial" panose="020B0604020202020204" pitchFamily="34" charset="0"/>
            </a:endParaRPr>
          </a:p>
        </p:txBody>
      </p:sp>
      <p:sp>
        <p:nvSpPr>
          <p:cNvPr id="33" name="文本框 32">
            <a:extLst>
              <a:ext uri="{FF2B5EF4-FFF2-40B4-BE49-F238E27FC236}">
                <a16:creationId xmlns:a16="http://schemas.microsoft.com/office/drawing/2014/main" id="{F11AABA2-32DD-9C6C-9B17-99F2E57E4C26}"/>
              </a:ext>
            </a:extLst>
          </p:cNvPr>
          <p:cNvSpPr txBox="1"/>
          <p:nvPr/>
        </p:nvSpPr>
        <p:spPr>
          <a:xfrm>
            <a:off x="5234627" y="3265952"/>
            <a:ext cx="1764358" cy="400110"/>
          </a:xfrm>
          <a:prstGeom prst="rect">
            <a:avLst/>
          </a:prstGeom>
          <a:noFill/>
        </p:spPr>
        <p:txBody>
          <a:bodyPr wrap="square">
            <a:spAutoFit/>
          </a:bodyPr>
          <a:lstStyle/>
          <a:p>
            <a:pPr algn="ctr"/>
            <a:r>
              <a:rPr lang="zh-CN" altLang="en-US" sz="2000" b="1" dirty="0">
                <a:solidFill>
                  <a:schemeClr val="accent1"/>
                </a:solidFill>
                <a:latin typeface="+mn-ea"/>
                <a:sym typeface="Arial" panose="020B0604020202020204" pitchFamily="34" charset="0"/>
              </a:rPr>
              <a:t>有序开发风能</a:t>
            </a:r>
          </a:p>
        </p:txBody>
      </p:sp>
      <p:sp>
        <p:nvSpPr>
          <p:cNvPr id="35" name="文本框 34">
            <a:extLst>
              <a:ext uri="{FF2B5EF4-FFF2-40B4-BE49-F238E27FC236}">
                <a16:creationId xmlns:a16="http://schemas.microsoft.com/office/drawing/2014/main" id="{9AC47D3D-9F44-61ED-E3DA-196232FD1784}"/>
              </a:ext>
            </a:extLst>
          </p:cNvPr>
          <p:cNvSpPr txBox="1"/>
          <p:nvPr/>
        </p:nvSpPr>
        <p:spPr>
          <a:xfrm>
            <a:off x="5289297" y="4222459"/>
            <a:ext cx="1655018" cy="700898"/>
          </a:xfrm>
          <a:prstGeom prst="rect">
            <a:avLst/>
          </a:prstGeom>
          <a:noFill/>
        </p:spPr>
        <p:txBody>
          <a:bodyPr wrap="square" rtlCol="0">
            <a:spAutoFit/>
          </a:bodyPr>
          <a:lstStyle/>
          <a:p>
            <a:pPr algn="ctr">
              <a:lnSpc>
                <a:spcPct val="130000"/>
              </a:lnSpc>
            </a:pPr>
            <a:r>
              <a:rPr lang="zh-CN" altLang="en-US" sz="1600" dirty="0">
                <a:solidFill>
                  <a:schemeClr val="tx1">
                    <a:lumMod val="75000"/>
                    <a:lumOff val="25000"/>
                  </a:schemeClr>
                </a:solidFill>
                <a:latin typeface="+mn-ea"/>
                <a:sym typeface="Arial" panose="020B0604020202020204" pitchFamily="34" charset="0"/>
              </a:rPr>
              <a:t>为保障电网安全稳定运行而设立</a:t>
            </a:r>
          </a:p>
        </p:txBody>
      </p:sp>
      <p:sp>
        <p:nvSpPr>
          <p:cNvPr id="54" name="Freeform 21">
            <a:extLst>
              <a:ext uri="{FF2B5EF4-FFF2-40B4-BE49-F238E27FC236}">
                <a16:creationId xmlns:a16="http://schemas.microsoft.com/office/drawing/2014/main" id="{937B4020-A726-4E4F-87B2-DF0E503145F5}"/>
              </a:ext>
            </a:extLst>
          </p:cNvPr>
          <p:cNvSpPr/>
          <p:nvPr/>
        </p:nvSpPr>
        <p:spPr>
          <a:xfrm>
            <a:off x="8070334" y="2581365"/>
            <a:ext cx="482651" cy="450338"/>
          </a:xfrm>
          <a:custGeom>
            <a:avLst/>
            <a:gdLst>
              <a:gd name="connsiteX0" fmla="*/ 205700 w 609048"/>
              <a:gd name="connsiteY0" fmla="*/ 330166 h 568274"/>
              <a:gd name="connsiteX1" fmla="*/ 576264 w 609048"/>
              <a:gd name="connsiteY1" fmla="*/ 331158 h 568274"/>
              <a:gd name="connsiteX2" fmla="*/ 609048 w 609048"/>
              <a:gd name="connsiteY2" fmla="*/ 363898 h 568274"/>
              <a:gd name="connsiteX3" fmla="*/ 576264 w 609048"/>
              <a:gd name="connsiteY3" fmla="*/ 396638 h 568274"/>
              <a:gd name="connsiteX4" fmla="*/ 205700 w 609048"/>
              <a:gd name="connsiteY4" fmla="*/ 396638 h 568274"/>
              <a:gd name="connsiteX5" fmla="*/ 167949 w 609048"/>
              <a:gd name="connsiteY5" fmla="*/ 412512 h 568274"/>
              <a:gd name="connsiteX6" fmla="*/ 152053 w 609048"/>
              <a:gd name="connsiteY6" fmla="*/ 449220 h 568274"/>
              <a:gd name="connsiteX7" fmla="*/ 205700 w 609048"/>
              <a:gd name="connsiteY7" fmla="*/ 502794 h 568274"/>
              <a:gd name="connsiteX8" fmla="*/ 265308 w 609048"/>
              <a:gd name="connsiteY8" fmla="*/ 502794 h 568274"/>
              <a:gd name="connsiteX9" fmla="*/ 298093 w 609048"/>
              <a:gd name="connsiteY9" fmla="*/ 535534 h 568274"/>
              <a:gd name="connsiteX10" fmla="*/ 265308 w 609048"/>
              <a:gd name="connsiteY10" fmla="*/ 568274 h 568274"/>
              <a:gd name="connsiteX11" fmla="*/ 205700 w 609048"/>
              <a:gd name="connsiteY11" fmla="*/ 568274 h 568274"/>
              <a:gd name="connsiteX12" fmla="*/ 86484 w 609048"/>
              <a:gd name="connsiteY12" fmla="*/ 449220 h 568274"/>
              <a:gd name="connsiteX13" fmla="*/ 121255 w 609048"/>
              <a:gd name="connsiteY13" fmla="*/ 364890 h 568274"/>
              <a:gd name="connsiteX14" fmla="*/ 205700 w 609048"/>
              <a:gd name="connsiteY14" fmla="*/ 330166 h 568274"/>
              <a:gd name="connsiteX15" fmla="*/ 106310 w 609048"/>
              <a:gd name="connsiteY15" fmla="*/ 237949 h 568274"/>
              <a:gd name="connsiteX16" fmla="*/ 576261 w 609048"/>
              <a:gd name="connsiteY16" fmla="*/ 237949 h 568274"/>
              <a:gd name="connsiteX17" fmla="*/ 609048 w 609048"/>
              <a:gd name="connsiteY17" fmla="*/ 270686 h 568274"/>
              <a:gd name="connsiteX18" fmla="*/ 576261 w 609048"/>
              <a:gd name="connsiteY18" fmla="*/ 304414 h 568274"/>
              <a:gd name="connsiteX19" fmla="*/ 106310 w 609048"/>
              <a:gd name="connsiteY19" fmla="*/ 304414 h 568274"/>
              <a:gd name="connsiteX20" fmla="*/ 66568 w 609048"/>
              <a:gd name="connsiteY20" fmla="*/ 344095 h 568274"/>
              <a:gd name="connsiteX21" fmla="*/ 32787 w 609048"/>
              <a:gd name="connsiteY21" fmla="*/ 376832 h 568274"/>
              <a:gd name="connsiteX22" fmla="*/ 0 w 609048"/>
              <a:gd name="connsiteY22" fmla="*/ 344095 h 568274"/>
              <a:gd name="connsiteX23" fmla="*/ 106310 w 609048"/>
              <a:gd name="connsiteY23" fmla="*/ 237949 h 568274"/>
              <a:gd name="connsiteX24" fmla="*/ 251367 w 609048"/>
              <a:gd name="connsiteY24" fmla="*/ 0 h 568274"/>
              <a:gd name="connsiteX25" fmla="*/ 291110 w 609048"/>
              <a:gd name="connsiteY25" fmla="*/ 0 h 568274"/>
              <a:gd name="connsiteX26" fmla="*/ 324891 w 609048"/>
              <a:gd name="connsiteY26" fmla="*/ 32720 h 568274"/>
              <a:gd name="connsiteX27" fmla="*/ 291110 w 609048"/>
              <a:gd name="connsiteY27" fmla="*/ 66431 h 568274"/>
              <a:gd name="connsiteX28" fmla="*/ 251367 w 609048"/>
              <a:gd name="connsiteY28" fmla="*/ 66431 h 568274"/>
              <a:gd name="connsiteX29" fmla="*/ 211625 w 609048"/>
              <a:gd name="connsiteY29" fmla="*/ 106092 h 568274"/>
              <a:gd name="connsiteX30" fmla="*/ 251367 w 609048"/>
              <a:gd name="connsiteY30" fmla="*/ 145752 h 568274"/>
              <a:gd name="connsiteX31" fmla="*/ 576261 w 609048"/>
              <a:gd name="connsiteY31" fmla="*/ 145752 h 568274"/>
              <a:gd name="connsiteX32" fmla="*/ 609048 w 609048"/>
              <a:gd name="connsiteY32" fmla="*/ 178472 h 568274"/>
              <a:gd name="connsiteX33" fmla="*/ 576261 w 609048"/>
              <a:gd name="connsiteY33" fmla="*/ 211192 h 568274"/>
              <a:gd name="connsiteX34" fmla="*/ 251367 w 609048"/>
              <a:gd name="connsiteY34" fmla="*/ 211192 h 568274"/>
              <a:gd name="connsiteX35" fmla="*/ 146050 w 609048"/>
              <a:gd name="connsiteY35" fmla="*/ 106092 h 568274"/>
              <a:gd name="connsiteX36" fmla="*/ 251367 w 609048"/>
              <a:gd name="connsiteY36" fmla="*/ 0 h 568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9048" h="568274">
                <a:moveTo>
                  <a:pt x="205700" y="330166"/>
                </a:moveTo>
                <a:lnTo>
                  <a:pt x="576264" y="331158"/>
                </a:lnTo>
                <a:cubicBezTo>
                  <a:pt x="594146" y="331158"/>
                  <a:pt x="609048" y="346040"/>
                  <a:pt x="609048" y="363898"/>
                </a:cubicBezTo>
                <a:cubicBezTo>
                  <a:pt x="609048" y="381756"/>
                  <a:pt x="594146" y="396638"/>
                  <a:pt x="576264" y="396638"/>
                </a:cubicBezTo>
                <a:lnTo>
                  <a:pt x="205700" y="396638"/>
                </a:lnTo>
                <a:cubicBezTo>
                  <a:pt x="190798" y="396638"/>
                  <a:pt x="177883" y="402591"/>
                  <a:pt x="167949" y="412512"/>
                </a:cubicBezTo>
                <a:cubicBezTo>
                  <a:pt x="158014" y="422433"/>
                  <a:pt x="152053" y="435330"/>
                  <a:pt x="152053" y="449220"/>
                </a:cubicBezTo>
                <a:cubicBezTo>
                  <a:pt x="152053" y="478984"/>
                  <a:pt x="175896" y="502794"/>
                  <a:pt x="205700" y="502794"/>
                </a:cubicBezTo>
                <a:lnTo>
                  <a:pt x="265308" y="502794"/>
                </a:lnTo>
                <a:cubicBezTo>
                  <a:pt x="283191" y="502794"/>
                  <a:pt x="298093" y="517676"/>
                  <a:pt x="298093" y="535534"/>
                </a:cubicBezTo>
                <a:cubicBezTo>
                  <a:pt x="298093" y="553392"/>
                  <a:pt x="283191" y="568274"/>
                  <a:pt x="265308" y="568274"/>
                </a:cubicBezTo>
                <a:lnTo>
                  <a:pt x="205700" y="568274"/>
                </a:lnTo>
                <a:cubicBezTo>
                  <a:pt x="139138" y="568274"/>
                  <a:pt x="86484" y="515692"/>
                  <a:pt x="86484" y="449220"/>
                </a:cubicBezTo>
                <a:cubicBezTo>
                  <a:pt x="86484" y="417472"/>
                  <a:pt x="98405" y="387709"/>
                  <a:pt x="121255" y="364890"/>
                </a:cubicBezTo>
                <a:cubicBezTo>
                  <a:pt x="144105" y="343064"/>
                  <a:pt x="173909" y="330166"/>
                  <a:pt x="205700" y="330166"/>
                </a:cubicBezTo>
                <a:close/>
                <a:moveTo>
                  <a:pt x="106310" y="237949"/>
                </a:moveTo>
                <a:lnTo>
                  <a:pt x="576261" y="237949"/>
                </a:lnTo>
                <a:cubicBezTo>
                  <a:pt x="594145" y="237949"/>
                  <a:pt x="609048" y="252829"/>
                  <a:pt x="609048" y="270686"/>
                </a:cubicBezTo>
                <a:cubicBezTo>
                  <a:pt x="609048" y="289534"/>
                  <a:pt x="594145" y="304414"/>
                  <a:pt x="576261" y="304414"/>
                </a:cubicBezTo>
                <a:lnTo>
                  <a:pt x="106310" y="304414"/>
                </a:lnTo>
                <a:cubicBezTo>
                  <a:pt x="84452" y="304414"/>
                  <a:pt x="66568" y="322271"/>
                  <a:pt x="66568" y="344095"/>
                </a:cubicBezTo>
                <a:cubicBezTo>
                  <a:pt x="66568" y="361952"/>
                  <a:pt x="51665" y="376832"/>
                  <a:pt x="32787" y="376832"/>
                </a:cubicBezTo>
                <a:cubicBezTo>
                  <a:pt x="14903" y="376832"/>
                  <a:pt x="0" y="361952"/>
                  <a:pt x="0" y="344095"/>
                </a:cubicBezTo>
                <a:cubicBezTo>
                  <a:pt x="0" y="285566"/>
                  <a:pt x="47690" y="237949"/>
                  <a:pt x="106310" y="237949"/>
                </a:cubicBezTo>
                <a:close/>
                <a:moveTo>
                  <a:pt x="251367" y="0"/>
                </a:moveTo>
                <a:lnTo>
                  <a:pt x="291110" y="0"/>
                </a:lnTo>
                <a:cubicBezTo>
                  <a:pt x="309987" y="0"/>
                  <a:pt x="324891" y="14873"/>
                  <a:pt x="324891" y="32720"/>
                </a:cubicBezTo>
                <a:cubicBezTo>
                  <a:pt x="324891" y="51559"/>
                  <a:pt x="309987" y="66431"/>
                  <a:pt x="291110" y="66431"/>
                </a:cubicBezTo>
                <a:lnTo>
                  <a:pt x="251367" y="66431"/>
                </a:lnTo>
                <a:cubicBezTo>
                  <a:pt x="229509" y="66431"/>
                  <a:pt x="211625" y="84278"/>
                  <a:pt x="211625" y="106092"/>
                </a:cubicBezTo>
                <a:cubicBezTo>
                  <a:pt x="211625" y="127905"/>
                  <a:pt x="229509" y="145752"/>
                  <a:pt x="251367" y="145752"/>
                </a:cubicBezTo>
                <a:lnTo>
                  <a:pt x="576261" y="145752"/>
                </a:lnTo>
                <a:cubicBezTo>
                  <a:pt x="594145" y="145752"/>
                  <a:pt x="609048" y="160625"/>
                  <a:pt x="609048" y="178472"/>
                </a:cubicBezTo>
                <a:cubicBezTo>
                  <a:pt x="609048" y="196319"/>
                  <a:pt x="594145" y="211192"/>
                  <a:pt x="576261" y="211192"/>
                </a:cubicBezTo>
                <a:lnTo>
                  <a:pt x="251367" y="211192"/>
                </a:lnTo>
                <a:cubicBezTo>
                  <a:pt x="193741" y="211192"/>
                  <a:pt x="146050" y="163599"/>
                  <a:pt x="146050" y="106092"/>
                </a:cubicBezTo>
                <a:cubicBezTo>
                  <a:pt x="146050" y="47593"/>
                  <a:pt x="193741" y="0"/>
                  <a:pt x="251367" y="0"/>
                </a:cubicBezTo>
                <a:close/>
              </a:path>
            </a:pathLst>
          </a:custGeom>
          <a:solidFill>
            <a:schemeClr val="accent1"/>
          </a:solidFill>
          <a:ln w="26591" cap="rnd">
            <a:noFill/>
            <a:prstDash val="solid"/>
            <a:round/>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sym typeface="Arial" panose="020B0604020202020204" pitchFamily="34" charset="0"/>
            </a:endParaRPr>
          </a:p>
        </p:txBody>
      </p:sp>
      <p:sp>
        <p:nvSpPr>
          <p:cNvPr id="39" name="文本框 38">
            <a:extLst>
              <a:ext uri="{FF2B5EF4-FFF2-40B4-BE49-F238E27FC236}">
                <a16:creationId xmlns:a16="http://schemas.microsoft.com/office/drawing/2014/main" id="{E30D10F9-28FF-3BF0-78AC-190252545514}"/>
              </a:ext>
            </a:extLst>
          </p:cNvPr>
          <p:cNvSpPr txBox="1"/>
          <p:nvPr/>
        </p:nvSpPr>
        <p:spPr>
          <a:xfrm>
            <a:off x="7429481" y="3265952"/>
            <a:ext cx="1764358" cy="400110"/>
          </a:xfrm>
          <a:prstGeom prst="rect">
            <a:avLst/>
          </a:prstGeom>
          <a:noFill/>
        </p:spPr>
        <p:txBody>
          <a:bodyPr wrap="square">
            <a:spAutoFit/>
          </a:bodyPr>
          <a:lstStyle/>
          <a:p>
            <a:pPr algn="ctr"/>
            <a:r>
              <a:rPr lang="zh-CN" altLang="en-US" sz="2000" b="1" dirty="0">
                <a:solidFill>
                  <a:schemeClr val="accent1"/>
                </a:solidFill>
                <a:latin typeface="+mn-ea"/>
                <a:sym typeface="Arial" panose="020B0604020202020204" pitchFamily="34" charset="0"/>
              </a:rPr>
              <a:t>有序开发风能</a:t>
            </a:r>
          </a:p>
        </p:txBody>
      </p:sp>
      <p:sp>
        <p:nvSpPr>
          <p:cNvPr id="41" name="文本框 40">
            <a:extLst>
              <a:ext uri="{FF2B5EF4-FFF2-40B4-BE49-F238E27FC236}">
                <a16:creationId xmlns:a16="http://schemas.microsoft.com/office/drawing/2014/main" id="{B4C5515F-E96E-0826-2F54-E08F2F5C83CF}"/>
              </a:ext>
            </a:extLst>
          </p:cNvPr>
          <p:cNvSpPr txBox="1"/>
          <p:nvPr/>
        </p:nvSpPr>
        <p:spPr>
          <a:xfrm>
            <a:off x="7484151" y="4222459"/>
            <a:ext cx="1655018" cy="700898"/>
          </a:xfrm>
          <a:prstGeom prst="rect">
            <a:avLst/>
          </a:prstGeom>
          <a:noFill/>
        </p:spPr>
        <p:txBody>
          <a:bodyPr wrap="square" rtlCol="0">
            <a:spAutoFit/>
          </a:bodyPr>
          <a:lstStyle/>
          <a:p>
            <a:pPr algn="ctr">
              <a:lnSpc>
                <a:spcPct val="130000"/>
              </a:lnSpc>
            </a:pPr>
            <a:r>
              <a:rPr lang="zh-CN" altLang="en-US" sz="1600" dirty="0">
                <a:solidFill>
                  <a:schemeClr val="tx1">
                    <a:lumMod val="75000"/>
                    <a:lumOff val="25000"/>
                  </a:schemeClr>
                </a:solidFill>
                <a:latin typeface="+mn-ea"/>
                <a:sym typeface="Arial" panose="020B0604020202020204" pitchFamily="34" charset="0"/>
              </a:rPr>
              <a:t>为保障电网安全稳定运行而设立</a:t>
            </a:r>
          </a:p>
        </p:txBody>
      </p:sp>
      <p:sp>
        <p:nvSpPr>
          <p:cNvPr id="56" name="Freeform 27">
            <a:extLst>
              <a:ext uri="{FF2B5EF4-FFF2-40B4-BE49-F238E27FC236}">
                <a16:creationId xmlns:a16="http://schemas.microsoft.com/office/drawing/2014/main" id="{CB89FEC6-B458-4DF5-9F82-38E5B509243F}"/>
              </a:ext>
            </a:extLst>
          </p:cNvPr>
          <p:cNvSpPr/>
          <p:nvPr/>
        </p:nvSpPr>
        <p:spPr>
          <a:xfrm>
            <a:off x="10268391" y="2581365"/>
            <a:ext cx="482651" cy="450338"/>
          </a:xfrm>
          <a:custGeom>
            <a:avLst/>
            <a:gdLst>
              <a:gd name="connsiteX0" fmla="*/ 205700 w 609048"/>
              <a:gd name="connsiteY0" fmla="*/ 330166 h 568274"/>
              <a:gd name="connsiteX1" fmla="*/ 576264 w 609048"/>
              <a:gd name="connsiteY1" fmla="*/ 331158 h 568274"/>
              <a:gd name="connsiteX2" fmla="*/ 609048 w 609048"/>
              <a:gd name="connsiteY2" fmla="*/ 363898 h 568274"/>
              <a:gd name="connsiteX3" fmla="*/ 576264 w 609048"/>
              <a:gd name="connsiteY3" fmla="*/ 396638 h 568274"/>
              <a:gd name="connsiteX4" fmla="*/ 205700 w 609048"/>
              <a:gd name="connsiteY4" fmla="*/ 396638 h 568274"/>
              <a:gd name="connsiteX5" fmla="*/ 167949 w 609048"/>
              <a:gd name="connsiteY5" fmla="*/ 412512 h 568274"/>
              <a:gd name="connsiteX6" fmla="*/ 152053 w 609048"/>
              <a:gd name="connsiteY6" fmla="*/ 449220 h 568274"/>
              <a:gd name="connsiteX7" fmla="*/ 205700 w 609048"/>
              <a:gd name="connsiteY7" fmla="*/ 502794 h 568274"/>
              <a:gd name="connsiteX8" fmla="*/ 265308 w 609048"/>
              <a:gd name="connsiteY8" fmla="*/ 502794 h 568274"/>
              <a:gd name="connsiteX9" fmla="*/ 298093 w 609048"/>
              <a:gd name="connsiteY9" fmla="*/ 535534 h 568274"/>
              <a:gd name="connsiteX10" fmla="*/ 265308 w 609048"/>
              <a:gd name="connsiteY10" fmla="*/ 568274 h 568274"/>
              <a:gd name="connsiteX11" fmla="*/ 205700 w 609048"/>
              <a:gd name="connsiteY11" fmla="*/ 568274 h 568274"/>
              <a:gd name="connsiteX12" fmla="*/ 86484 w 609048"/>
              <a:gd name="connsiteY12" fmla="*/ 449220 h 568274"/>
              <a:gd name="connsiteX13" fmla="*/ 121255 w 609048"/>
              <a:gd name="connsiteY13" fmla="*/ 364890 h 568274"/>
              <a:gd name="connsiteX14" fmla="*/ 205700 w 609048"/>
              <a:gd name="connsiteY14" fmla="*/ 330166 h 568274"/>
              <a:gd name="connsiteX15" fmla="*/ 106310 w 609048"/>
              <a:gd name="connsiteY15" fmla="*/ 237949 h 568274"/>
              <a:gd name="connsiteX16" fmla="*/ 576261 w 609048"/>
              <a:gd name="connsiteY16" fmla="*/ 237949 h 568274"/>
              <a:gd name="connsiteX17" fmla="*/ 609048 w 609048"/>
              <a:gd name="connsiteY17" fmla="*/ 270686 h 568274"/>
              <a:gd name="connsiteX18" fmla="*/ 576261 w 609048"/>
              <a:gd name="connsiteY18" fmla="*/ 304414 h 568274"/>
              <a:gd name="connsiteX19" fmla="*/ 106310 w 609048"/>
              <a:gd name="connsiteY19" fmla="*/ 304414 h 568274"/>
              <a:gd name="connsiteX20" fmla="*/ 66568 w 609048"/>
              <a:gd name="connsiteY20" fmla="*/ 344095 h 568274"/>
              <a:gd name="connsiteX21" fmla="*/ 32787 w 609048"/>
              <a:gd name="connsiteY21" fmla="*/ 376832 h 568274"/>
              <a:gd name="connsiteX22" fmla="*/ 0 w 609048"/>
              <a:gd name="connsiteY22" fmla="*/ 344095 h 568274"/>
              <a:gd name="connsiteX23" fmla="*/ 106310 w 609048"/>
              <a:gd name="connsiteY23" fmla="*/ 237949 h 568274"/>
              <a:gd name="connsiteX24" fmla="*/ 251367 w 609048"/>
              <a:gd name="connsiteY24" fmla="*/ 0 h 568274"/>
              <a:gd name="connsiteX25" fmla="*/ 291110 w 609048"/>
              <a:gd name="connsiteY25" fmla="*/ 0 h 568274"/>
              <a:gd name="connsiteX26" fmla="*/ 324891 w 609048"/>
              <a:gd name="connsiteY26" fmla="*/ 32720 h 568274"/>
              <a:gd name="connsiteX27" fmla="*/ 291110 w 609048"/>
              <a:gd name="connsiteY27" fmla="*/ 66431 h 568274"/>
              <a:gd name="connsiteX28" fmla="*/ 251367 w 609048"/>
              <a:gd name="connsiteY28" fmla="*/ 66431 h 568274"/>
              <a:gd name="connsiteX29" fmla="*/ 211625 w 609048"/>
              <a:gd name="connsiteY29" fmla="*/ 106092 h 568274"/>
              <a:gd name="connsiteX30" fmla="*/ 251367 w 609048"/>
              <a:gd name="connsiteY30" fmla="*/ 145752 h 568274"/>
              <a:gd name="connsiteX31" fmla="*/ 576261 w 609048"/>
              <a:gd name="connsiteY31" fmla="*/ 145752 h 568274"/>
              <a:gd name="connsiteX32" fmla="*/ 609048 w 609048"/>
              <a:gd name="connsiteY32" fmla="*/ 178472 h 568274"/>
              <a:gd name="connsiteX33" fmla="*/ 576261 w 609048"/>
              <a:gd name="connsiteY33" fmla="*/ 211192 h 568274"/>
              <a:gd name="connsiteX34" fmla="*/ 251367 w 609048"/>
              <a:gd name="connsiteY34" fmla="*/ 211192 h 568274"/>
              <a:gd name="connsiteX35" fmla="*/ 146050 w 609048"/>
              <a:gd name="connsiteY35" fmla="*/ 106092 h 568274"/>
              <a:gd name="connsiteX36" fmla="*/ 251367 w 609048"/>
              <a:gd name="connsiteY36" fmla="*/ 0 h 568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9048" h="568274">
                <a:moveTo>
                  <a:pt x="205700" y="330166"/>
                </a:moveTo>
                <a:lnTo>
                  <a:pt x="576264" y="331158"/>
                </a:lnTo>
                <a:cubicBezTo>
                  <a:pt x="594146" y="331158"/>
                  <a:pt x="609048" y="346040"/>
                  <a:pt x="609048" y="363898"/>
                </a:cubicBezTo>
                <a:cubicBezTo>
                  <a:pt x="609048" y="381756"/>
                  <a:pt x="594146" y="396638"/>
                  <a:pt x="576264" y="396638"/>
                </a:cubicBezTo>
                <a:lnTo>
                  <a:pt x="205700" y="396638"/>
                </a:lnTo>
                <a:cubicBezTo>
                  <a:pt x="190798" y="396638"/>
                  <a:pt x="177883" y="402591"/>
                  <a:pt x="167949" y="412512"/>
                </a:cubicBezTo>
                <a:cubicBezTo>
                  <a:pt x="158014" y="422433"/>
                  <a:pt x="152053" y="435330"/>
                  <a:pt x="152053" y="449220"/>
                </a:cubicBezTo>
                <a:cubicBezTo>
                  <a:pt x="152053" y="478984"/>
                  <a:pt x="175896" y="502794"/>
                  <a:pt x="205700" y="502794"/>
                </a:cubicBezTo>
                <a:lnTo>
                  <a:pt x="265308" y="502794"/>
                </a:lnTo>
                <a:cubicBezTo>
                  <a:pt x="283191" y="502794"/>
                  <a:pt x="298093" y="517676"/>
                  <a:pt x="298093" y="535534"/>
                </a:cubicBezTo>
                <a:cubicBezTo>
                  <a:pt x="298093" y="553392"/>
                  <a:pt x="283191" y="568274"/>
                  <a:pt x="265308" y="568274"/>
                </a:cubicBezTo>
                <a:lnTo>
                  <a:pt x="205700" y="568274"/>
                </a:lnTo>
                <a:cubicBezTo>
                  <a:pt x="139138" y="568274"/>
                  <a:pt x="86484" y="515692"/>
                  <a:pt x="86484" y="449220"/>
                </a:cubicBezTo>
                <a:cubicBezTo>
                  <a:pt x="86484" y="417472"/>
                  <a:pt x="98405" y="387709"/>
                  <a:pt x="121255" y="364890"/>
                </a:cubicBezTo>
                <a:cubicBezTo>
                  <a:pt x="144105" y="343064"/>
                  <a:pt x="173909" y="330166"/>
                  <a:pt x="205700" y="330166"/>
                </a:cubicBezTo>
                <a:close/>
                <a:moveTo>
                  <a:pt x="106310" y="237949"/>
                </a:moveTo>
                <a:lnTo>
                  <a:pt x="576261" y="237949"/>
                </a:lnTo>
                <a:cubicBezTo>
                  <a:pt x="594145" y="237949"/>
                  <a:pt x="609048" y="252829"/>
                  <a:pt x="609048" y="270686"/>
                </a:cubicBezTo>
                <a:cubicBezTo>
                  <a:pt x="609048" y="289534"/>
                  <a:pt x="594145" y="304414"/>
                  <a:pt x="576261" y="304414"/>
                </a:cubicBezTo>
                <a:lnTo>
                  <a:pt x="106310" y="304414"/>
                </a:lnTo>
                <a:cubicBezTo>
                  <a:pt x="84452" y="304414"/>
                  <a:pt x="66568" y="322271"/>
                  <a:pt x="66568" y="344095"/>
                </a:cubicBezTo>
                <a:cubicBezTo>
                  <a:pt x="66568" y="361952"/>
                  <a:pt x="51665" y="376832"/>
                  <a:pt x="32787" y="376832"/>
                </a:cubicBezTo>
                <a:cubicBezTo>
                  <a:pt x="14903" y="376832"/>
                  <a:pt x="0" y="361952"/>
                  <a:pt x="0" y="344095"/>
                </a:cubicBezTo>
                <a:cubicBezTo>
                  <a:pt x="0" y="285566"/>
                  <a:pt x="47690" y="237949"/>
                  <a:pt x="106310" y="237949"/>
                </a:cubicBezTo>
                <a:close/>
                <a:moveTo>
                  <a:pt x="251367" y="0"/>
                </a:moveTo>
                <a:lnTo>
                  <a:pt x="291110" y="0"/>
                </a:lnTo>
                <a:cubicBezTo>
                  <a:pt x="309987" y="0"/>
                  <a:pt x="324891" y="14873"/>
                  <a:pt x="324891" y="32720"/>
                </a:cubicBezTo>
                <a:cubicBezTo>
                  <a:pt x="324891" y="51559"/>
                  <a:pt x="309987" y="66431"/>
                  <a:pt x="291110" y="66431"/>
                </a:cubicBezTo>
                <a:lnTo>
                  <a:pt x="251367" y="66431"/>
                </a:lnTo>
                <a:cubicBezTo>
                  <a:pt x="229509" y="66431"/>
                  <a:pt x="211625" y="84278"/>
                  <a:pt x="211625" y="106092"/>
                </a:cubicBezTo>
                <a:cubicBezTo>
                  <a:pt x="211625" y="127905"/>
                  <a:pt x="229509" y="145752"/>
                  <a:pt x="251367" y="145752"/>
                </a:cubicBezTo>
                <a:lnTo>
                  <a:pt x="576261" y="145752"/>
                </a:lnTo>
                <a:cubicBezTo>
                  <a:pt x="594145" y="145752"/>
                  <a:pt x="609048" y="160625"/>
                  <a:pt x="609048" y="178472"/>
                </a:cubicBezTo>
                <a:cubicBezTo>
                  <a:pt x="609048" y="196319"/>
                  <a:pt x="594145" y="211192"/>
                  <a:pt x="576261" y="211192"/>
                </a:cubicBezTo>
                <a:lnTo>
                  <a:pt x="251367" y="211192"/>
                </a:lnTo>
                <a:cubicBezTo>
                  <a:pt x="193741" y="211192"/>
                  <a:pt x="146050" y="163599"/>
                  <a:pt x="146050" y="106092"/>
                </a:cubicBezTo>
                <a:cubicBezTo>
                  <a:pt x="146050" y="47593"/>
                  <a:pt x="193741" y="0"/>
                  <a:pt x="251367" y="0"/>
                </a:cubicBezTo>
                <a:close/>
              </a:path>
            </a:pathLst>
          </a:custGeom>
          <a:solidFill>
            <a:schemeClr val="accent1"/>
          </a:solidFill>
          <a:ln w="26591" cap="rnd">
            <a:noFill/>
            <a:prstDash val="solid"/>
            <a:round/>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sym typeface="Arial" panose="020B0604020202020204" pitchFamily="34" charset="0"/>
            </a:endParaRPr>
          </a:p>
        </p:txBody>
      </p:sp>
      <p:sp>
        <p:nvSpPr>
          <p:cNvPr id="45" name="文本框 44">
            <a:extLst>
              <a:ext uri="{FF2B5EF4-FFF2-40B4-BE49-F238E27FC236}">
                <a16:creationId xmlns:a16="http://schemas.microsoft.com/office/drawing/2014/main" id="{8022858A-2B0C-395D-2195-86385F722A33}"/>
              </a:ext>
            </a:extLst>
          </p:cNvPr>
          <p:cNvSpPr txBox="1"/>
          <p:nvPr/>
        </p:nvSpPr>
        <p:spPr>
          <a:xfrm>
            <a:off x="9627538" y="3265952"/>
            <a:ext cx="1764358" cy="400110"/>
          </a:xfrm>
          <a:prstGeom prst="rect">
            <a:avLst/>
          </a:prstGeom>
          <a:noFill/>
        </p:spPr>
        <p:txBody>
          <a:bodyPr wrap="square">
            <a:spAutoFit/>
          </a:bodyPr>
          <a:lstStyle/>
          <a:p>
            <a:pPr algn="ctr"/>
            <a:r>
              <a:rPr lang="zh-CN" altLang="en-US" sz="2000" b="1" dirty="0">
                <a:solidFill>
                  <a:schemeClr val="accent1"/>
                </a:solidFill>
                <a:latin typeface="+mn-ea"/>
                <a:sym typeface="Arial" panose="020B0604020202020204" pitchFamily="34" charset="0"/>
              </a:rPr>
              <a:t>有序开发风能</a:t>
            </a:r>
          </a:p>
        </p:txBody>
      </p:sp>
      <p:sp>
        <p:nvSpPr>
          <p:cNvPr id="47" name="文本框 46">
            <a:extLst>
              <a:ext uri="{FF2B5EF4-FFF2-40B4-BE49-F238E27FC236}">
                <a16:creationId xmlns:a16="http://schemas.microsoft.com/office/drawing/2014/main" id="{82D8EAD2-EFBF-FAC7-1BF0-D4B8F6FD31ED}"/>
              </a:ext>
            </a:extLst>
          </p:cNvPr>
          <p:cNvSpPr txBox="1"/>
          <p:nvPr/>
        </p:nvSpPr>
        <p:spPr>
          <a:xfrm>
            <a:off x="9682208" y="4222459"/>
            <a:ext cx="1655018" cy="700898"/>
          </a:xfrm>
          <a:prstGeom prst="rect">
            <a:avLst/>
          </a:prstGeom>
          <a:noFill/>
        </p:spPr>
        <p:txBody>
          <a:bodyPr wrap="square" rtlCol="0">
            <a:spAutoFit/>
          </a:bodyPr>
          <a:lstStyle/>
          <a:p>
            <a:pPr algn="ctr">
              <a:lnSpc>
                <a:spcPct val="130000"/>
              </a:lnSpc>
            </a:pPr>
            <a:r>
              <a:rPr lang="zh-CN" altLang="en-US" sz="1600" dirty="0">
                <a:solidFill>
                  <a:schemeClr val="tx1">
                    <a:lumMod val="75000"/>
                    <a:lumOff val="25000"/>
                  </a:schemeClr>
                </a:solidFill>
                <a:latin typeface="+mn-ea"/>
                <a:sym typeface="Arial" panose="020B0604020202020204" pitchFamily="34" charset="0"/>
              </a:rPr>
              <a:t>为保障电网安全稳定运行而设立</a:t>
            </a:r>
          </a:p>
        </p:txBody>
      </p:sp>
      <p:cxnSp>
        <p:nvCxnSpPr>
          <p:cNvPr id="49" name="直接连接符 48">
            <a:extLst>
              <a:ext uri="{FF2B5EF4-FFF2-40B4-BE49-F238E27FC236}">
                <a16:creationId xmlns:a16="http://schemas.microsoft.com/office/drawing/2014/main" id="{E6CA4C05-D475-2BC8-465C-6B6A63DC861E}"/>
              </a:ext>
            </a:extLst>
          </p:cNvPr>
          <p:cNvCxnSpPr>
            <a:cxnSpLocks/>
          </p:cNvCxnSpPr>
          <p:nvPr/>
        </p:nvCxnSpPr>
        <p:spPr>
          <a:xfrm>
            <a:off x="1093260" y="3962400"/>
            <a:ext cx="124206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F5C0B29D-A4A5-F01B-2E70-EFF698264C77}"/>
              </a:ext>
            </a:extLst>
          </p:cNvPr>
          <p:cNvCxnSpPr>
            <a:cxnSpLocks/>
          </p:cNvCxnSpPr>
          <p:nvPr/>
        </p:nvCxnSpPr>
        <p:spPr>
          <a:xfrm>
            <a:off x="3294518" y="3962400"/>
            <a:ext cx="124206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3B816206-B604-BC0F-CD9A-1D624B3A32B7}"/>
              </a:ext>
            </a:extLst>
          </p:cNvPr>
          <p:cNvCxnSpPr>
            <a:cxnSpLocks/>
          </p:cNvCxnSpPr>
          <p:nvPr/>
        </p:nvCxnSpPr>
        <p:spPr>
          <a:xfrm>
            <a:off x="5495776" y="3962400"/>
            <a:ext cx="124206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9C833A85-13F3-8F8F-6310-6E5CB165756E}"/>
              </a:ext>
            </a:extLst>
          </p:cNvPr>
          <p:cNvCxnSpPr>
            <a:cxnSpLocks/>
          </p:cNvCxnSpPr>
          <p:nvPr/>
        </p:nvCxnSpPr>
        <p:spPr>
          <a:xfrm>
            <a:off x="7697034" y="3962400"/>
            <a:ext cx="124206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BAB06E9A-F6E3-F3A4-FC1D-C04BBA69D35A}"/>
              </a:ext>
            </a:extLst>
          </p:cNvPr>
          <p:cNvCxnSpPr>
            <a:cxnSpLocks/>
          </p:cNvCxnSpPr>
          <p:nvPr/>
        </p:nvCxnSpPr>
        <p:spPr>
          <a:xfrm>
            <a:off x="9898292" y="3962400"/>
            <a:ext cx="1242060"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文本占位符 1">
            <a:extLst>
              <a:ext uri="{FF2B5EF4-FFF2-40B4-BE49-F238E27FC236}">
                <a16:creationId xmlns:a16="http://schemas.microsoft.com/office/drawing/2014/main" id="{9A92E48E-05FD-4E87-9C88-A3D1ACCB421F}"/>
              </a:ext>
            </a:extLst>
          </p:cNvPr>
          <p:cNvSpPr>
            <a:spLocks noGrp="1"/>
          </p:cNvSpPr>
          <p:nvPr>
            <p:ph type="body" sz="quarter" idx="4294967295"/>
          </p:nvPr>
        </p:nvSpPr>
        <p:spPr>
          <a:xfrm>
            <a:off x="1163638" y="509321"/>
            <a:ext cx="9288657" cy="479198"/>
          </a:xfrm>
          <a:prstGeom prst="rect">
            <a:avLst/>
          </a:prstGeom>
        </p:spPr>
        <p:txBody>
          <a:bodyPr/>
          <a:lstStyle/>
          <a:p>
            <a:pPr marL="0" indent="0">
              <a:buNone/>
            </a:pPr>
            <a:r>
              <a:rPr lang="zh-CN" altLang="en-US" b="1">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电网企业</a:t>
            </a:r>
            <a:r>
              <a:rPr lang="en-US" altLang="zh-CN" b="1"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DSM</a:t>
            </a:r>
            <a:r>
              <a:rPr lang="zh-CN" altLang="en-US" b="1"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节电目标及采取措施 </a:t>
            </a:r>
          </a:p>
        </p:txBody>
      </p:sp>
    </p:spTree>
    <p:custDataLst>
      <p:tags r:id="rId1"/>
    </p:custDataLst>
    <p:extLst>
      <p:ext uri="{BB962C8B-B14F-4D97-AF65-F5344CB8AC3E}">
        <p14:creationId xmlns:p14="http://schemas.microsoft.com/office/powerpoint/2010/main" val="36921906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035A2990-7D6F-BF90-5FEE-BF2052A8239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p:blipFill>
        <p:spPr bwMode="auto">
          <a:xfrm flipH="1">
            <a:off x="5543550" y="1803400"/>
            <a:ext cx="6648450" cy="4432300"/>
          </a:xfrm>
          <a:prstGeom prst="rect">
            <a:avLst/>
          </a:prstGeom>
          <a:solidFill>
            <a:schemeClr val="bg1"/>
          </a:solidFill>
          <a:ln>
            <a:noFill/>
          </a:ln>
          <a:effectLst>
            <a:outerShdw blurRad="330200" algn="ctr" rotWithShape="0">
              <a:schemeClr val="accent1">
                <a:alpha val="20000"/>
              </a:schemeClr>
            </a:outerShdw>
          </a:effectLst>
        </p:spPr>
      </p:pic>
      <p:sp>
        <p:nvSpPr>
          <p:cNvPr id="9" name="矩形: 圆角 8">
            <a:extLst>
              <a:ext uri="{FF2B5EF4-FFF2-40B4-BE49-F238E27FC236}">
                <a16:creationId xmlns:a16="http://schemas.microsoft.com/office/drawing/2014/main" id="{DD2041DC-52A6-2E8C-2E55-D11C8B5A7AB7}"/>
              </a:ext>
            </a:extLst>
          </p:cNvPr>
          <p:cNvSpPr/>
          <p:nvPr/>
        </p:nvSpPr>
        <p:spPr>
          <a:xfrm>
            <a:off x="660400" y="1654629"/>
            <a:ext cx="7482114" cy="4281714"/>
          </a:xfrm>
          <a:prstGeom prst="roundRect">
            <a:avLst>
              <a:gd name="adj" fmla="val 2430"/>
            </a:avLst>
          </a:prstGeom>
          <a:solidFill>
            <a:schemeClr val="bg1"/>
          </a:solidFill>
          <a:ln>
            <a:noFill/>
          </a:ln>
          <a:effectLst>
            <a:outerShdw blurRad="3302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文本框 10">
            <a:extLst>
              <a:ext uri="{FF2B5EF4-FFF2-40B4-BE49-F238E27FC236}">
                <a16:creationId xmlns:a16="http://schemas.microsoft.com/office/drawing/2014/main" id="{3E86D5AF-08ED-40B3-A78F-63B49F6FA4B6}"/>
              </a:ext>
            </a:extLst>
          </p:cNvPr>
          <p:cNvSpPr txBox="1"/>
          <p:nvPr/>
        </p:nvSpPr>
        <p:spPr>
          <a:xfrm>
            <a:off x="885699" y="2070237"/>
            <a:ext cx="3202860" cy="400110"/>
          </a:xfrm>
          <a:prstGeom prst="rect">
            <a:avLst/>
          </a:prstGeom>
          <a:noFill/>
        </p:spPr>
        <p:txBody>
          <a:bodyPr wrap="square">
            <a:spAutoFit/>
          </a:bodyPr>
          <a:lstStyle/>
          <a:p>
            <a:r>
              <a:rPr lang="zh-CN" altLang="en-US" sz="2000" b="1" dirty="0">
                <a:solidFill>
                  <a:schemeClr val="accent1"/>
                </a:solidFill>
                <a:latin typeface="+mn-ea"/>
                <a:sym typeface="Arial" panose="020B0604020202020204" pitchFamily="34" charset="0"/>
              </a:rPr>
              <a:t>有序开发风能</a:t>
            </a:r>
          </a:p>
        </p:txBody>
      </p:sp>
      <p:sp>
        <p:nvSpPr>
          <p:cNvPr id="13" name="文本框 12">
            <a:extLst>
              <a:ext uri="{FF2B5EF4-FFF2-40B4-BE49-F238E27FC236}">
                <a16:creationId xmlns:a16="http://schemas.microsoft.com/office/drawing/2014/main" id="{1BEE7C7F-E879-4FBC-7E8C-CE5C1929A86C}"/>
              </a:ext>
            </a:extLst>
          </p:cNvPr>
          <p:cNvSpPr txBox="1"/>
          <p:nvPr/>
        </p:nvSpPr>
        <p:spPr>
          <a:xfrm>
            <a:off x="886781" y="2533287"/>
            <a:ext cx="5064076" cy="380810"/>
          </a:xfrm>
          <a:prstGeom prst="rect">
            <a:avLst/>
          </a:prstGeom>
          <a:noFill/>
        </p:spPr>
        <p:txBody>
          <a:bodyPr wrap="square" rtlCol="0">
            <a:spAutoFit/>
          </a:bodyPr>
          <a:lstStyle/>
          <a:p>
            <a:pPr>
              <a:lnSpc>
                <a:spcPct val="130000"/>
              </a:lnSpc>
            </a:pPr>
            <a:r>
              <a:rPr lang="zh-CN" altLang="en-US" sz="1600" spc="150" dirty="0">
                <a:solidFill>
                  <a:schemeClr val="tx1">
                    <a:lumMod val="75000"/>
                    <a:lumOff val="25000"/>
                  </a:schemeClr>
                </a:solidFill>
                <a:latin typeface="+mn-ea"/>
                <a:sym typeface="Arial" panose="020B0604020202020204" pitchFamily="34" charset="0"/>
              </a:rPr>
              <a:t>为保障电网安全稳定运行而设立</a:t>
            </a:r>
          </a:p>
        </p:txBody>
      </p:sp>
      <p:sp>
        <p:nvSpPr>
          <p:cNvPr id="15" name="文本框 14">
            <a:extLst>
              <a:ext uri="{FF2B5EF4-FFF2-40B4-BE49-F238E27FC236}">
                <a16:creationId xmlns:a16="http://schemas.microsoft.com/office/drawing/2014/main" id="{E0821353-F27E-7400-2A9C-2EDA69C55A58}"/>
              </a:ext>
            </a:extLst>
          </p:cNvPr>
          <p:cNvSpPr txBox="1"/>
          <p:nvPr/>
        </p:nvSpPr>
        <p:spPr>
          <a:xfrm>
            <a:off x="885699" y="3352892"/>
            <a:ext cx="3202860" cy="400110"/>
          </a:xfrm>
          <a:prstGeom prst="rect">
            <a:avLst/>
          </a:prstGeom>
          <a:noFill/>
        </p:spPr>
        <p:txBody>
          <a:bodyPr wrap="square">
            <a:spAutoFit/>
          </a:bodyPr>
          <a:lstStyle/>
          <a:p>
            <a:r>
              <a:rPr lang="zh-CN" altLang="en-US" sz="2000" b="1" dirty="0">
                <a:solidFill>
                  <a:schemeClr val="accent1"/>
                </a:solidFill>
                <a:latin typeface="+mn-ea"/>
                <a:sym typeface="Arial" panose="020B0604020202020204" pitchFamily="34" charset="0"/>
              </a:rPr>
              <a:t>有序开发风能</a:t>
            </a:r>
          </a:p>
        </p:txBody>
      </p:sp>
      <p:sp>
        <p:nvSpPr>
          <p:cNvPr id="17" name="文本框 16">
            <a:extLst>
              <a:ext uri="{FF2B5EF4-FFF2-40B4-BE49-F238E27FC236}">
                <a16:creationId xmlns:a16="http://schemas.microsoft.com/office/drawing/2014/main" id="{BFA2CECD-7070-2E7D-EBA4-7B439886DDF7}"/>
              </a:ext>
            </a:extLst>
          </p:cNvPr>
          <p:cNvSpPr txBox="1"/>
          <p:nvPr/>
        </p:nvSpPr>
        <p:spPr>
          <a:xfrm>
            <a:off x="886781" y="3710991"/>
            <a:ext cx="5064076" cy="380810"/>
          </a:xfrm>
          <a:prstGeom prst="rect">
            <a:avLst/>
          </a:prstGeom>
          <a:noFill/>
        </p:spPr>
        <p:txBody>
          <a:bodyPr wrap="square" rtlCol="0">
            <a:spAutoFit/>
          </a:bodyPr>
          <a:lstStyle/>
          <a:p>
            <a:pPr>
              <a:lnSpc>
                <a:spcPct val="130000"/>
              </a:lnSpc>
            </a:pPr>
            <a:r>
              <a:rPr lang="zh-CN" altLang="en-US" sz="1600" spc="150" dirty="0">
                <a:solidFill>
                  <a:schemeClr val="tx1">
                    <a:lumMod val="75000"/>
                    <a:lumOff val="25000"/>
                  </a:schemeClr>
                </a:solidFill>
                <a:latin typeface="+mn-ea"/>
                <a:sym typeface="Arial" panose="020B0604020202020204" pitchFamily="34" charset="0"/>
              </a:rPr>
              <a:t>为保障电网安全稳定运行而设立</a:t>
            </a:r>
          </a:p>
        </p:txBody>
      </p:sp>
      <p:sp>
        <p:nvSpPr>
          <p:cNvPr id="19" name="文本框 18">
            <a:extLst>
              <a:ext uri="{FF2B5EF4-FFF2-40B4-BE49-F238E27FC236}">
                <a16:creationId xmlns:a16="http://schemas.microsoft.com/office/drawing/2014/main" id="{708F4385-117D-98C2-2CD5-88DAF671B6E3}"/>
              </a:ext>
            </a:extLst>
          </p:cNvPr>
          <p:cNvSpPr txBox="1"/>
          <p:nvPr/>
        </p:nvSpPr>
        <p:spPr>
          <a:xfrm>
            <a:off x="885699" y="4609790"/>
            <a:ext cx="3202860" cy="400110"/>
          </a:xfrm>
          <a:prstGeom prst="rect">
            <a:avLst/>
          </a:prstGeom>
          <a:noFill/>
        </p:spPr>
        <p:txBody>
          <a:bodyPr wrap="square">
            <a:spAutoFit/>
          </a:bodyPr>
          <a:lstStyle/>
          <a:p>
            <a:r>
              <a:rPr lang="zh-CN" altLang="en-US" sz="2000" b="1" dirty="0">
                <a:solidFill>
                  <a:schemeClr val="accent1"/>
                </a:solidFill>
                <a:latin typeface="+mn-ea"/>
                <a:sym typeface="Arial" panose="020B0604020202020204" pitchFamily="34" charset="0"/>
              </a:rPr>
              <a:t>有序开发风能</a:t>
            </a:r>
          </a:p>
        </p:txBody>
      </p:sp>
      <p:sp>
        <p:nvSpPr>
          <p:cNvPr id="21" name="文本框 20">
            <a:extLst>
              <a:ext uri="{FF2B5EF4-FFF2-40B4-BE49-F238E27FC236}">
                <a16:creationId xmlns:a16="http://schemas.microsoft.com/office/drawing/2014/main" id="{990BF30D-B40D-CC88-656E-FE476E2CA339}"/>
              </a:ext>
            </a:extLst>
          </p:cNvPr>
          <p:cNvSpPr txBox="1"/>
          <p:nvPr/>
        </p:nvSpPr>
        <p:spPr>
          <a:xfrm>
            <a:off x="886781" y="4967889"/>
            <a:ext cx="5064076" cy="380810"/>
          </a:xfrm>
          <a:prstGeom prst="rect">
            <a:avLst/>
          </a:prstGeom>
          <a:noFill/>
        </p:spPr>
        <p:txBody>
          <a:bodyPr wrap="square" rtlCol="0">
            <a:spAutoFit/>
          </a:bodyPr>
          <a:lstStyle/>
          <a:p>
            <a:pPr>
              <a:lnSpc>
                <a:spcPct val="130000"/>
              </a:lnSpc>
            </a:pPr>
            <a:r>
              <a:rPr lang="zh-CN" altLang="en-US" sz="1600" spc="150" dirty="0">
                <a:solidFill>
                  <a:schemeClr val="tx1">
                    <a:lumMod val="75000"/>
                    <a:lumOff val="25000"/>
                  </a:schemeClr>
                </a:solidFill>
                <a:latin typeface="+mn-ea"/>
                <a:sym typeface="Arial" panose="020B0604020202020204" pitchFamily="34" charset="0"/>
              </a:rPr>
              <a:t>为保障电网安全稳定运行而设立</a:t>
            </a:r>
          </a:p>
        </p:txBody>
      </p:sp>
      <p:cxnSp>
        <p:nvCxnSpPr>
          <p:cNvPr id="23" name="直接连接符 22">
            <a:extLst>
              <a:ext uri="{FF2B5EF4-FFF2-40B4-BE49-F238E27FC236}">
                <a16:creationId xmlns:a16="http://schemas.microsoft.com/office/drawing/2014/main" id="{5D646611-6C73-05E5-7D37-A39D1F568D20}"/>
              </a:ext>
            </a:extLst>
          </p:cNvPr>
          <p:cNvCxnSpPr>
            <a:cxnSpLocks/>
          </p:cNvCxnSpPr>
          <p:nvPr/>
        </p:nvCxnSpPr>
        <p:spPr>
          <a:xfrm>
            <a:off x="1000574" y="3101718"/>
            <a:ext cx="6445255"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804ED690-C935-79F0-64AF-ACAB8B535B85}"/>
              </a:ext>
            </a:extLst>
          </p:cNvPr>
          <p:cNvCxnSpPr>
            <a:cxnSpLocks/>
          </p:cNvCxnSpPr>
          <p:nvPr/>
        </p:nvCxnSpPr>
        <p:spPr>
          <a:xfrm>
            <a:off x="1000574" y="4364462"/>
            <a:ext cx="6445255"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 name="文本占位符 1">
            <a:extLst>
              <a:ext uri="{FF2B5EF4-FFF2-40B4-BE49-F238E27FC236}">
                <a16:creationId xmlns:a16="http://schemas.microsoft.com/office/drawing/2014/main" id="{6DE1CBFC-FD08-4FAD-8A0A-994E5CD3DF8D}"/>
              </a:ext>
            </a:extLst>
          </p:cNvPr>
          <p:cNvSpPr>
            <a:spLocks noGrp="1"/>
          </p:cNvSpPr>
          <p:nvPr>
            <p:ph type="body" sz="quarter" idx="4294967295"/>
          </p:nvPr>
        </p:nvSpPr>
        <p:spPr>
          <a:xfrm>
            <a:off x="1163638" y="509321"/>
            <a:ext cx="9288657" cy="479198"/>
          </a:xfrm>
          <a:prstGeom prst="rect">
            <a:avLst/>
          </a:prstGeom>
        </p:spPr>
        <p:txBody>
          <a:bodyPr/>
          <a:lstStyle/>
          <a:p>
            <a:pPr marL="0" indent="0">
              <a:buNone/>
            </a:pPr>
            <a:r>
              <a:rPr lang="zh-CN" altLang="en-US" b="1">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电网企业</a:t>
            </a:r>
            <a:r>
              <a:rPr lang="en-US" altLang="zh-CN" b="1"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DSM</a:t>
            </a:r>
            <a:r>
              <a:rPr lang="zh-CN" altLang="en-US" b="1"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节电目标及采取措施 </a:t>
            </a:r>
          </a:p>
        </p:txBody>
      </p:sp>
    </p:spTree>
    <p:extLst>
      <p:ext uri="{BB962C8B-B14F-4D97-AF65-F5344CB8AC3E}">
        <p14:creationId xmlns:p14="http://schemas.microsoft.com/office/powerpoint/2010/main" val="13665932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任意多边形: 形状 34">
            <a:extLst>
              <a:ext uri="{FF2B5EF4-FFF2-40B4-BE49-F238E27FC236}">
                <a16:creationId xmlns:a16="http://schemas.microsoft.com/office/drawing/2014/main" id="{71545F4E-34D4-25A2-AA74-09FF21E61DEC}"/>
              </a:ext>
            </a:extLst>
          </p:cNvPr>
          <p:cNvSpPr/>
          <p:nvPr/>
        </p:nvSpPr>
        <p:spPr>
          <a:xfrm>
            <a:off x="-685800" y="1603866"/>
            <a:ext cx="14112240" cy="1992316"/>
          </a:xfrm>
          <a:custGeom>
            <a:avLst/>
            <a:gdLst>
              <a:gd name="connsiteX0" fmla="*/ 0 w 10363200"/>
              <a:gd name="connsiteY0" fmla="*/ 1463040 h 1463040"/>
              <a:gd name="connsiteX1" fmla="*/ 76200 w 10363200"/>
              <a:gd name="connsiteY1" fmla="*/ 1432560 h 1463040"/>
              <a:gd name="connsiteX2" fmla="*/ 3078480 w 10363200"/>
              <a:gd name="connsiteY2" fmla="*/ 472440 h 1463040"/>
              <a:gd name="connsiteX3" fmla="*/ 7498080 w 10363200"/>
              <a:gd name="connsiteY3" fmla="*/ 1127760 h 1463040"/>
              <a:gd name="connsiteX4" fmla="*/ 10363200 w 10363200"/>
              <a:gd name="connsiteY4" fmla="*/ 0 h 1463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63200" h="1463040">
                <a:moveTo>
                  <a:pt x="0" y="1463040"/>
                </a:moveTo>
                <a:lnTo>
                  <a:pt x="76200" y="1432560"/>
                </a:lnTo>
                <a:cubicBezTo>
                  <a:pt x="589280" y="1267460"/>
                  <a:pt x="1841500" y="523240"/>
                  <a:pt x="3078480" y="472440"/>
                </a:cubicBezTo>
                <a:cubicBezTo>
                  <a:pt x="4315460" y="421640"/>
                  <a:pt x="6283960" y="1206500"/>
                  <a:pt x="7498080" y="1127760"/>
                </a:cubicBezTo>
                <a:cubicBezTo>
                  <a:pt x="8712200" y="1049020"/>
                  <a:pt x="9537700" y="524510"/>
                  <a:pt x="10363200" y="0"/>
                </a:cubicBezTo>
              </a:path>
            </a:pathLst>
          </a:custGeom>
          <a:noFill/>
          <a:ln w="47625" cap="flat" cmpd="sng" algn="ctr">
            <a:gradFill flip="none" rotWithShape="1">
              <a:gsLst>
                <a:gs pos="0">
                  <a:schemeClr val="accent2">
                    <a:alpha val="0"/>
                  </a:schemeClr>
                </a:gs>
                <a:gs pos="58000">
                  <a:schemeClr val="accent2"/>
                </a:gs>
                <a:gs pos="100000">
                  <a:schemeClr val="accent2">
                    <a:alpha val="0"/>
                  </a:schemeClr>
                </a:gs>
              </a:gsLst>
              <a:lin ang="0" scaled="1"/>
              <a:tileRect/>
            </a:gradFill>
            <a:prstDash val="solid"/>
            <a:miter lim="800000"/>
          </a:ln>
          <a:effectLst>
            <a:outerShdw blurRad="50800" dist="889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a:extLst>
              <a:ext uri="{FF2B5EF4-FFF2-40B4-BE49-F238E27FC236}">
                <a16:creationId xmlns:a16="http://schemas.microsoft.com/office/drawing/2014/main" id="{30E5C202-8175-36A0-0E11-90EB2EEE3804}"/>
              </a:ext>
            </a:extLst>
          </p:cNvPr>
          <p:cNvSpPr txBox="1"/>
          <p:nvPr/>
        </p:nvSpPr>
        <p:spPr>
          <a:xfrm>
            <a:off x="570565" y="3722956"/>
            <a:ext cx="1723549" cy="400110"/>
          </a:xfrm>
          <a:prstGeom prst="rect">
            <a:avLst/>
          </a:prstGeom>
          <a:noFill/>
        </p:spPr>
        <p:txBody>
          <a:bodyPr wrap="none">
            <a:spAutoFit/>
          </a:bodyPr>
          <a:lstStyle/>
          <a:p>
            <a:r>
              <a:rPr lang="zh-CN" altLang="en-US" sz="2000" b="1" dirty="0">
                <a:solidFill>
                  <a:schemeClr val="accent1"/>
                </a:solidFill>
                <a:latin typeface="+mn-ea"/>
                <a:sym typeface="Arial" panose="020B0604020202020204" pitchFamily="34" charset="0"/>
              </a:rPr>
              <a:t>有序开发风能</a:t>
            </a:r>
          </a:p>
        </p:txBody>
      </p:sp>
      <p:sp>
        <p:nvSpPr>
          <p:cNvPr id="16" name="矩形 15">
            <a:extLst>
              <a:ext uri="{FF2B5EF4-FFF2-40B4-BE49-F238E27FC236}">
                <a16:creationId xmlns:a16="http://schemas.microsoft.com/office/drawing/2014/main" id="{0F13AD16-F4B4-B451-E6D4-1AD3F12A415D}"/>
              </a:ext>
            </a:extLst>
          </p:cNvPr>
          <p:cNvSpPr/>
          <p:nvPr/>
        </p:nvSpPr>
        <p:spPr>
          <a:xfrm>
            <a:off x="652220" y="4858822"/>
            <a:ext cx="420800"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sym typeface="Arial" panose="020B0604020202020204" pitchFamily="34" charset="0"/>
            </a:endParaRPr>
          </a:p>
        </p:txBody>
      </p:sp>
      <p:sp>
        <p:nvSpPr>
          <p:cNvPr id="44" name="文本框 43">
            <a:extLst>
              <a:ext uri="{FF2B5EF4-FFF2-40B4-BE49-F238E27FC236}">
                <a16:creationId xmlns:a16="http://schemas.microsoft.com/office/drawing/2014/main" id="{B3CB4F2F-38FE-A466-6E05-C1CCCEC550A2}"/>
              </a:ext>
            </a:extLst>
          </p:cNvPr>
          <p:cNvSpPr txBox="1"/>
          <p:nvPr/>
        </p:nvSpPr>
        <p:spPr>
          <a:xfrm>
            <a:off x="557304" y="4123066"/>
            <a:ext cx="2374581" cy="700898"/>
          </a:xfrm>
          <a:prstGeom prst="rect">
            <a:avLst/>
          </a:prstGeom>
          <a:noFill/>
        </p:spPr>
        <p:txBody>
          <a:bodyPr wrap="square" rtlCol="0">
            <a:spAutoFit/>
          </a:bodyPr>
          <a:lstStyle/>
          <a:p>
            <a:pPr>
              <a:lnSpc>
                <a:spcPct val="130000"/>
              </a:lnSpc>
            </a:pPr>
            <a:r>
              <a:rPr lang="zh-CN" altLang="en-US" sz="1600" spc="150" dirty="0">
                <a:solidFill>
                  <a:schemeClr val="tx1">
                    <a:lumMod val="75000"/>
                    <a:lumOff val="25000"/>
                  </a:schemeClr>
                </a:solidFill>
                <a:latin typeface="+mn-ea"/>
                <a:sym typeface="Arial" panose="020B0604020202020204" pitchFamily="34" charset="0"/>
              </a:rPr>
              <a:t>为保障电网安全稳定运行而设立</a:t>
            </a:r>
          </a:p>
        </p:txBody>
      </p:sp>
      <p:sp>
        <p:nvSpPr>
          <p:cNvPr id="47" name="文本框 46">
            <a:extLst>
              <a:ext uri="{FF2B5EF4-FFF2-40B4-BE49-F238E27FC236}">
                <a16:creationId xmlns:a16="http://schemas.microsoft.com/office/drawing/2014/main" id="{E4F28518-C0EC-4385-FBC2-9779CE56DCDF}"/>
              </a:ext>
            </a:extLst>
          </p:cNvPr>
          <p:cNvSpPr txBox="1"/>
          <p:nvPr/>
        </p:nvSpPr>
        <p:spPr>
          <a:xfrm>
            <a:off x="3478426" y="3178659"/>
            <a:ext cx="1723549" cy="400110"/>
          </a:xfrm>
          <a:prstGeom prst="rect">
            <a:avLst/>
          </a:prstGeom>
          <a:noFill/>
        </p:spPr>
        <p:txBody>
          <a:bodyPr wrap="none">
            <a:spAutoFit/>
          </a:bodyPr>
          <a:lstStyle/>
          <a:p>
            <a:r>
              <a:rPr lang="zh-CN" altLang="en-US" sz="2000" b="1" dirty="0">
                <a:solidFill>
                  <a:schemeClr val="accent1"/>
                </a:solidFill>
                <a:latin typeface="+mn-ea"/>
                <a:sym typeface="Arial" panose="020B0604020202020204" pitchFamily="34" charset="0"/>
              </a:rPr>
              <a:t>有序开发风能</a:t>
            </a:r>
          </a:p>
        </p:txBody>
      </p:sp>
      <p:sp>
        <p:nvSpPr>
          <p:cNvPr id="48" name="矩形 47">
            <a:extLst>
              <a:ext uri="{FF2B5EF4-FFF2-40B4-BE49-F238E27FC236}">
                <a16:creationId xmlns:a16="http://schemas.microsoft.com/office/drawing/2014/main" id="{A7F2690C-D6A5-1512-9BF7-038607BFC927}"/>
              </a:ext>
            </a:extLst>
          </p:cNvPr>
          <p:cNvSpPr/>
          <p:nvPr/>
        </p:nvSpPr>
        <p:spPr>
          <a:xfrm>
            <a:off x="3560081" y="4314525"/>
            <a:ext cx="420800"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sym typeface="Arial" panose="020B0604020202020204" pitchFamily="34" charset="0"/>
            </a:endParaRPr>
          </a:p>
        </p:txBody>
      </p:sp>
      <p:sp>
        <p:nvSpPr>
          <p:cNvPr id="49" name="文本框 48">
            <a:extLst>
              <a:ext uri="{FF2B5EF4-FFF2-40B4-BE49-F238E27FC236}">
                <a16:creationId xmlns:a16="http://schemas.microsoft.com/office/drawing/2014/main" id="{01FFADA6-ED2C-A336-38E3-2D68C9280325}"/>
              </a:ext>
            </a:extLst>
          </p:cNvPr>
          <p:cNvSpPr txBox="1"/>
          <p:nvPr/>
        </p:nvSpPr>
        <p:spPr>
          <a:xfrm>
            <a:off x="3465165" y="3578769"/>
            <a:ext cx="2374581" cy="700898"/>
          </a:xfrm>
          <a:prstGeom prst="rect">
            <a:avLst/>
          </a:prstGeom>
          <a:noFill/>
        </p:spPr>
        <p:txBody>
          <a:bodyPr wrap="square" rtlCol="0">
            <a:spAutoFit/>
          </a:bodyPr>
          <a:lstStyle/>
          <a:p>
            <a:pPr>
              <a:lnSpc>
                <a:spcPct val="130000"/>
              </a:lnSpc>
            </a:pPr>
            <a:r>
              <a:rPr lang="zh-CN" altLang="en-US" sz="1600" spc="150" dirty="0">
                <a:solidFill>
                  <a:schemeClr val="tx1">
                    <a:lumMod val="75000"/>
                    <a:lumOff val="25000"/>
                  </a:schemeClr>
                </a:solidFill>
                <a:latin typeface="+mn-ea"/>
                <a:sym typeface="Arial" panose="020B0604020202020204" pitchFamily="34" charset="0"/>
              </a:rPr>
              <a:t>为保障电网安全稳定运行而设立</a:t>
            </a:r>
          </a:p>
        </p:txBody>
      </p:sp>
      <p:sp>
        <p:nvSpPr>
          <p:cNvPr id="51" name="文本框 50">
            <a:extLst>
              <a:ext uri="{FF2B5EF4-FFF2-40B4-BE49-F238E27FC236}">
                <a16:creationId xmlns:a16="http://schemas.microsoft.com/office/drawing/2014/main" id="{7F8DEF54-BD04-6855-9B95-17843FD9F726}"/>
              </a:ext>
            </a:extLst>
          </p:cNvPr>
          <p:cNvSpPr txBox="1"/>
          <p:nvPr/>
        </p:nvSpPr>
        <p:spPr>
          <a:xfrm>
            <a:off x="6373410" y="3789857"/>
            <a:ext cx="1723549" cy="400110"/>
          </a:xfrm>
          <a:prstGeom prst="rect">
            <a:avLst/>
          </a:prstGeom>
          <a:noFill/>
        </p:spPr>
        <p:txBody>
          <a:bodyPr wrap="none">
            <a:spAutoFit/>
          </a:bodyPr>
          <a:lstStyle/>
          <a:p>
            <a:r>
              <a:rPr lang="zh-CN" altLang="en-US" sz="2000" b="1" dirty="0">
                <a:solidFill>
                  <a:schemeClr val="accent1"/>
                </a:solidFill>
                <a:latin typeface="+mn-ea"/>
                <a:sym typeface="Arial" panose="020B0604020202020204" pitchFamily="34" charset="0"/>
              </a:rPr>
              <a:t>有序开发风能</a:t>
            </a:r>
          </a:p>
        </p:txBody>
      </p:sp>
      <p:sp>
        <p:nvSpPr>
          <p:cNvPr id="52" name="矩形 51">
            <a:extLst>
              <a:ext uri="{FF2B5EF4-FFF2-40B4-BE49-F238E27FC236}">
                <a16:creationId xmlns:a16="http://schemas.microsoft.com/office/drawing/2014/main" id="{B0CF1AED-E9B9-5775-68A8-46FC85A239A3}"/>
              </a:ext>
            </a:extLst>
          </p:cNvPr>
          <p:cNvSpPr/>
          <p:nvPr/>
        </p:nvSpPr>
        <p:spPr>
          <a:xfrm>
            <a:off x="6455065" y="4925723"/>
            <a:ext cx="420800"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sym typeface="Arial" panose="020B0604020202020204" pitchFamily="34" charset="0"/>
            </a:endParaRPr>
          </a:p>
        </p:txBody>
      </p:sp>
      <p:sp>
        <p:nvSpPr>
          <p:cNvPr id="53" name="文本框 52">
            <a:extLst>
              <a:ext uri="{FF2B5EF4-FFF2-40B4-BE49-F238E27FC236}">
                <a16:creationId xmlns:a16="http://schemas.microsoft.com/office/drawing/2014/main" id="{280FCA8B-1883-709E-1E01-BD33B9B1E9CA}"/>
              </a:ext>
            </a:extLst>
          </p:cNvPr>
          <p:cNvSpPr txBox="1"/>
          <p:nvPr/>
        </p:nvSpPr>
        <p:spPr>
          <a:xfrm>
            <a:off x="6360149" y="4189967"/>
            <a:ext cx="2374581" cy="700898"/>
          </a:xfrm>
          <a:prstGeom prst="rect">
            <a:avLst/>
          </a:prstGeom>
          <a:noFill/>
        </p:spPr>
        <p:txBody>
          <a:bodyPr wrap="square" rtlCol="0">
            <a:spAutoFit/>
          </a:bodyPr>
          <a:lstStyle/>
          <a:p>
            <a:pPr>
              <a:lnSpc>
                <a:spcPct val="130000"/>
              </a:lnSpc>
            </a:pPr>
            <a:r>
              <a:rPr lang="zh-CN" altLang="en-US" sz="1600" spc="150" dirty="0">
                <a:solidFill>
                  <a:schemeClr val="tx1">
                    <a:lumMod val="75000"/>
                    <a:lumOff val="25000"/>
                  </a:schemeClr>
                </a:solidFill>
                <a:latin typeface="+mn-ea"/>
                <a:sym typeface="Arial" panose="020B0604020202020204" pitchFamily="34" charset="0"/>
              </a:rPr>
              <a:t>为保障电网安全稳定运行而设立</a:t>
            </a:r>
          </a:p>
        </p:txBody>
      </p:sp>
      <p:sp>
        <p:nvSpPr>
          <p:cNvPr id="55" name="文本框 54">
            <a:extLst>
              <a:ext uri="{FF2B5EF4-FFF2-40B4-BE49-F238E27FC236}">
                <a16:creationId xmlns:a16="http://schemas.microsoft.com/office/drawing/2014/main" id="{21F759D8-0BDD-5E36-8E44-672DF3B3BFC2}"/>
              </a:ext>
            </a:extLst>
          </p:cNvPr>
          <p:cNvSpPr txBox="1"/>
          <p:nvPr/>
        </p:nvSpPr>
        <p:spPr>
          <a:xfrm>
            <a:off x="9363955" y="3949623"/>
            <a:ext cx="1723549" cy="400110"/>
          </a:xfrm>
          <a:prstGeom prst="rect">
            <a:avLst/>
          </a:prstGeom>
          <a:noFill/>
        </p:spPr>
        <p:txBody>
          <a:bodyPr wrap="none">
            <a:spAutoFit/>
          </a:bodyPr>
          <a:lstStyle/>
          <a:p>
            <a:r>
              <a:rPr lang="zh-CN" altLang="en-US" sz="2000" b="1" dirty="0">
                <a:solidFill>
                  <a:schemeClr val="accent1"/>
                </a:solidFill>
                <a:latin typeface="+mn-ea"/>
                <a:sym typeface="Arial" panose="020B0604020202020204" pitchFamily="34" charset="0"/>
              </a:rPr>
              <a:t>有序开发风能</a:t>
            </a:r>
          </a:p>
        </p:txBody>
      </p:sp>
      <p:sp>
        <p:nvSpPr>
          <p:cNvPr id="56" name="矩形 55">
            <a:extLst>
              <a:ext uri="{FF2B5EF4-FFF2-40B4-BE49-F238E27FC236}">
                <a16:creationId xmlns:a16="http://schemas.microsoft.com/office/drawing/2014/main" id="{D140ED3F-D05E-303A-AEEA-58B3E1BFDC62}"/>
              </a:ext>
            </a:extLst>
          </p:cNvPr>
          <p:cNvSpPr/>
          <p:nvPr/>
        </p:nvSpPr>
        <p:spPr>
          <a:xfrm>
            <a:off x="9445610" y="5085489"/>
            <a:ext cx="420800"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sym typeface="Arial" panose="020B0604020202020204" pitchFamily="34" charset="0"/>
            </a:endParaRPr>
          </a:p>
        </p:txBody>
      </p:sp>
      <p:sp>
        <p:nvSpPr>
          <p:cNvPr id="57" name="文本框 56">
            <a:extLst>
              <a:ext uri="{FF2B5EF4-FFF2-40B4-BE49-F238E27FC236}">
                <a16:creationId xmlns:a16="http://schemas.microsoft.com/office/drawing/2014/main" id="{C483A80B-809A-9CDA-8118-C3925D94CA27}"/>
              </a:ext>
            </a:extLst>
          </p:cNvPr>
          <p:cNvSpPr txBox="1"/>
          <p:nvPr/>
        </p:nvSpPr>
        <p:spPr>
          <a:xfrm>
            <a:off x="9350694" y="4349733"/>
            <a:ext cx="2374581" cy="700898"/>
          </a:xfrm>
          <a:prstGeom prst="rect">
            <a:avLst/>
          </a:prstGeom>
          <a:noFill/>
        </p:spPr>
        <p:txBody>
          <a:bodyPr wrap="square" rtlCol="0">
            <a:spAutoFit/>
          </a:bodyPr>
          <a:lstStyle/>
          <a:p>
            <a:pPr>
              <a:lnSpc>
                <a:spcPct val="130000"/>
              </a:lnSpc>
            </a:pPr>
            <a:r>
              <a:rPr lang="zh-CN" altLang="en-US" sz="1600" spc="150" dirty="0">
                <a:solidFill>
                  <a:schemeClr val="tx1">
                    <a:lumMod val="75000"/>
                    <a:lumOff val="25000"/>
                  </a:schemeClr>
                </a:solidFill>
                <a:latin typeface="+mn-ea"/>
                <a:sym typeface="Arial" panose="020B0604020202020204" pitchFamily="34" charset="0"/>
              </a:rPr>
              <a:t>为保障电网安全稳定运行而设立</a:t>
            </a:r>
          </a:p>
        </p:txBody>
      </p:sp>
      <p:grpSp>
        <p:nvGrpSpPr>
          <p:cNvPr id="58" name="组合 57">
            <a:extLst>
              <a:ext uri="{FF2B5EF4-FFF2-40B4-BE49-F238E27FC236}">
                <a16:creationId xmlns:a16="http://schemas.microsoft.com/office/drawing/2014/main" id="{D1C94C87-6C35-20D1-183A-C42D52458AC8}"/>
              </a:ext>
            </a:extLst>
          </p:cNvPr>
          <p:cNvGrpSpPr/>
          <p:nvPr/>
        </p:nvGrpSpPr>
        <p:grpSpPr>
          <a:xfrm>
            <a:off x="1180101" y="2687686"/>
            <a:ext cx="238394" cy="1038494"/>
            <a:chOff x="1180101" y="2687686"/>
            <a:chExt cx="238394" cy="1038494"/>
          </a:xfrm>
        </p:grpSpPr>
        <p:sp>
          <p:nvSpPr>
            <p:cNvPr id="5" name="椭圆 4">
              <a:extLst>
                <a:ext uri="{FF2B5EF4-FFF2-40B4-BE49-F238E27FC236}">
                  <a16:creationId xmlns:a16="http://schemas.microsoft.com/office/drawing/2014/main" id="{4E6E960C-2354-FE5B-5D27-08678703E567}"/>
                </a:ext>
              </a:extLst>
            </p:cNvPr>
            <p:cNvSpPr/>
            <p:nvPr/>
          </p:nvSpPr>
          <p:spPr>
            <a:xfrm>
              <a:off x="1180101" y="2687686"/>
              <a:ext cx="238394" cy="238394"/>
            </a:xfrm>
            <a:prstGeom prst="ellipse">
              <a:avLst/>
            </a:prstGeom>
            <a:solidFill>
              <a:schemeClr val="bg1"/>
            </a:solidFill>
            <a:ln>
              <a:solidFill>
                <a:schemeClr val="accent1"/>
              </a:solidFill>
            </a:ln>
            <a:effectLst>
              <a:outerShdw blurRad="165100" algn="ctr"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latin typeface="+mn-ea"/>
                <a:sym typeface="Arial" panose="020B0604020202020204" pitchFamily="34" charset="0"/>
              </a:endParaRPr>
            </a:p>
          </p:txBody>
        </p:sp>
        <p:cxnSp>
          <p:nvCxnSpPr>
            <p:cNvPr id="9" name="直接连接符 8">
              <a:extLst>
                <a:ext uri="{FF2B5EF4-FFF2-40B4-BE49-F238E27FC236}">
                  <a16:creationId xmlns:a16="http://schemas.microsoft.com/office/drawing/2014/main" id="{8076435E-2044-6E59-5E30-2DB434ADF411}"/>
                </a:ext>
              </a:extLst>
            </p:cNvPr>
            <p:cNvCxnSpPr/>
            <p:nvPr/>
          </p:nvCxnSpPr>
          <p:spPr>
            <a:xfrm>
              <a:off x="1299298" y="2926080"/>
              <a:ext cx="0" cy="800100"/>
            </a:xfrm>
            <a:prstGeom prst="line">
              <a:avLst/>
            </a:prstGeom>
            <a:ln>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38" name="组合 37">
            <a:extLst>
              <a:ext uri="{FF2B5EF4-FFF2-40B4-BE49-F238E27FC236}">
                <a16:creationId xmlns:a16="http://schemas.microsoft.com/office/drawing/2014/main" id="{68DE3DB1-4FD7-8AE5-AACC-CDD431E40714}"/>
              </a:ext>
            </a:extLst>
          </p:cNvPr>
          <p:cNvGrpSpPr/>
          <p:nvPr/>
        </p:nvGrpSpPr>
        <p:grpSpPr>
          <a:xfrm>
            <a:off x="4083172" y="2160865"/>
            <a:ext cx="238394" cy="1038494"/>
            <a:chOff x="4261410" y="3250205"/>
            <a:chExt cx="238394" cy="1038494"/>
          </a:xfrm>
        </p:grpSpPr>
        <p:sp>
          <p:nvSpPr>
            <p:cNvPr id="6" name="椭圆 5">
              <a:extLst>
                <a:ext uri="{FF2B5EF4-FFF2-40B4-BE49-F238E27FC236}">
                  <a16:creationId xmlns:a16="http://schemas.microsoft.com/office/drawing/2014/main" id="{C7A12169-67AB-13A8-7C44-F18B5818CDA5}"/>
                </a:ext>
              </a:extLst>
            </p:cNvPr>
            <p:cNvSpPr/>
            <p:nvPr/>
          </p:nvSpPr>
          <p:spPr>
            <a:xfrm>
              <a:off x="4261410" y="3250205"/>
              <a:ext cx="238394" cy="238394"/>
            </a:xfrm>
            <a:prstGeom prst="ellipse">
              <a:avLst/>
            </a:prstGeom>
            <a:solidFill>
              <a:schemeClr val="bg1"/>
            </a:solidFill>
            <a:ln>
              <a:solidFill>
                <a:schemeClr val="accent1"/>
              </a:solidFill>
            </a:ln>
            <a:effectLst>
              <a:outerShdw blurRad="165100" algn="ctr"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latin typeface="Arial" panose="020B0604020202020204" pitchFamily="34" charset="0"/>
                <a:ea typeface="微软雅黑" panose="020B0503020204020204" pitchFamily="34" charset="-122"/>
                <a:sym typeface="Arial" panose="020B0604020202020204" pitchFamily="34" charset="0"/>
              </a:endParaRPr>
            </a:p>
          </p:txBody>
        </p:sp>
        <p:cxnSp>
          <p:nvCxnSpPr>
            <p:cNvPr id="10" name="直接连接符 9">
              <a:extLst>
                <a:ext uri="{FF2B5EF4-FFF2-40B4-BE49-F238E27FC236}">
                  <a16:creationId xmlns:a16="http://schemas.microsoft.com/office/drawing/2014/main" id="{2F71DB27-D475-0BF9-920E-6D2C62B0057B}"/>
                </a:ext>
              </a:extLst>
            </p:cNvPr>
            <p:cNvCxnSpPr/>
            <p:nvPr/>
          </p:nvCxnSpPr>
          <p:spPr>
            <a:xfrm>
              <a:off x="4375873" y="3488599"/>
              <a:ext cx="0" cy="800100"/>
            </a:xfrm>
            <a:prstGeom prst="line">
              <a:avLst/>
            </a:prstGeom>
            <a:ln>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37" name="组合 36">
            <a:extLst>
              <a:ext uri="{FF2B5EF4-FFF2-40B4-BE49-F238E27FC236}">
                <a16:creationId xmlns:a16="http://schemas.microsoft.com/office/drawing/2014/main" id="{D45A92E8-A8C9-AB98-37BA-C1CB4A6E1AEC}"/>
              </a:ext>
            </a:extLst>
          </p:cNvPr>
          <p:cNvGrpSpPr/>
          <p:nvPr/>
        </p:nvGrpSpPr>
        <p:grpSpPr>
          <a:xfrm>
            <a:off x="6986243" y="2751363"/>
            <a:ext cx="238394" cy="1038494"/>
            <a:chOff x="7342719" y="3131008"/>
            <a:chExt cx="238394" cy="1038494"/>
          </a:xfrm>
        </p:grpSpPr>
        <p:sp>
          <p:nvSpPr>
            <p:cNvPr id="7" name="椭圆 6">
              <a:extLst>
                <a:ext uri="{FF2B5EF4-FFF2-40B4-BE49-F238E27FC236}">
                  <a16:creationId xmlns:a16="http://schemas.microsoft.com/office/drawing/2014/main" id="{CB653A05-3FAE-C142-0B2B-578B5186258F}"/>
                </a:ext>
              </a:extLst>
            </p:cNvPr>
            <p:cNvSpPr/>
            <p:nvPr/>
          </p:nvSpPr>
          <p:spPr>
            <a:xfrm>
              <a:off x="7342719" y="3131008"/>
              <a:ext cx="238394" cy="238394"/>
            </a:xfrm>
            <a:prstGeom prst="ellipse">
              <a:avLst/>
            </a:prstGeom>
            <a:solidFill>
              <a:schemeClr val="bg1"/>
            </a:solidFill>
            <a:ln>
              <a:solidFill>
                <a:schemeClr val="accent1"/>
              </a:solidFill>
            </a:ln>
            <a:effectLst>
              <a:outerShdw blurRad="165100" algn="ctr"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latin typeface="+mn-ea"/>
                <a:sym typeface="Arial" panose="020B0604020202020204" pitchFamily="34" charset="0"/>
              </a:endParaRPr>
            </a:p>
          </p:txBody>
        </p:sp>
        <p:cxnSp>
          <p:nvCxnSpPr>
            <p:cNvPr id="11" name="直接连接符 10">
              <a:extLst>
                <a:ext uri="{FF2B5EF4-FFF2-40B4-BE49-F238E27FC236}">
                  <a16:creationId xmlns:a16="http://schemas.microsoft.com/office/drawing/2014/main" id="{71D57B02-29E6-0DAB-8FF8-C3A1E3AB4D4A}"/>
                </a:ext>
              </a:extLst>
            </p:cNvPr>
            <p:cNvCxnSpPr/>
            <p:nvPr/>
          </p:nvCxnSpPr>
          <p:spPr>
            <a:xfrm>
              <a:off x="7461973" y="3369402"/>
              <a:ext cx="0" cy="800100"/>
            </a:xfrm>
            <a:prstGeom prst="line">
              <a:avLst/>
            </a:prstGeom>
            <a:ln>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36" name="组合 35">
            <a:extLst>
              <a:ext uri="{FF2B5EF4-FFF2-40B4-BE49-F238E27FC236}">
                <a16:creationId xmlns:a16="http://schemas.microsoft.com/office/drawing/2014/main" id="{032C71A0-E925-98B8-8BE1-0458C7E58670}"/>
              </a:ext>
            </a:extLst>
          </p:cNvPr>
          <p:cNvGrpSpPr/>
          <p:nvPr/>
        </p:nvGrpSpPr>
        <p:grpSpPr>
          <a:xfrm>
            <a:off x="9889315" y="2974840"/>
            <a:ext cx="238394" cy="1038494"/>
            <a:chOff x="10424027" y="2568489"/>
            <a:chExt cx="238394" cy="1038494"/>
          </a:xfrm>
        </p:grpSpPr>
        <p:sp>
          <p:nvSpPr>
            <p:cNvPr id="8" name="椭圆 7">
              <a:extLst>
                <a:ext uri="{FF2B5EF4-FFF2-40B4-BE49-F238E27FC236}">
                  <a16:creationId xmlns:a16="http://schemas.microsoft.com/office/drawing/2014/main" id="{5E717DF1-BB1C-7D1D-B313-2FE3F5F22E42}"/>
                </a:ext>
              </a:extLst>
            </p:cNvPr>
            <p:cNvSpPr/>
            <p:nvPr/>
          </p:nvSpPr>
          <p:spPr>
            <a:xfrm>
              <a:off x="10424027" y="2568489"/>
              <a:ext cx="238394" cy="238394"/>
            </a:xfrm>
            <a:prstGeom prst="ellipse">
              <a:avLst/>
            </a:prstGeom>
            <a:solidFill>
              <a:schemeClr val="bg1"/>
            </a:solidFill>
            <a:ln>
              <a:solidFill>
                <a:schemeClr val="accent1"/>
              </a:solidFill>
            </a:ln>
            <a:effectLst>
              <a:outerShdw blurRad="165100" algn="ctr"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latin typeface="+mn-ea"/>
                <a:sym typeface="Arial" panose="020B0604020202020204" pitchFamily="34" charset="0"/>
              </a:endParaRPr>
            </a:p>
          </p:txBody>
        </p:sp>
        <p:cxnSp>
          <p:nvCxnSpPr>
            <p:cNvPr id="12" name="直接连接符 11">
              <a:extLst>
                <a:ext uri="{FF2B5EF4-FFF2-40B4-BE49-F238E27FC236}">
                  <a16:creationId xmlns:a16="http://schemas.microsoft.com/office/drawing/2014/main" id="{E29B5F40-28C9-F5A3-403B-061657053290}"/>
                </a:ext>
              </a:extLst>
            </p:cNvPr>
            <p:cNvCxnSpPr/>
            <p:nvPr/>
          </p:nvCxnSpPr>
          <p:spPr>
            <a:xfrm>
              <a:off x="10548073" y="2806883"/>
              <a:ext cx="0" cy="800100"/>
            </a:xfrm>
            <a:prstGeom prst="line">
              <a:avLst/>
            </a:prstGeom>
            <a:ln>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2" name="文本占位符 1">
            <a:extLst>
              <a:ext uri="{FF2B5EF4-FFF2-40B4-BE49-F238E27FC236}">
                <a16:creationId xmlns:a16="http://schemas.microsoft.com/office/drawing/2014/main" id="{5BC11997-17CE-46BD-B59D-BDBD0BC06DA7}"/>
              </a:ext>
            </a:extLst>
          </p:cNvPr>
          <p:cNvSpPr>
            <a:spLocks noGrp="1"/>
          </p:cNvSpPr>
          <p:nvPr>
            <p:ph type="body" sz="quarter" idx="4294967295"/>
          </p:nvPr>
        </p:nvSpPr>
        <p:spPr>
          <a:xfrm>
            <a:off x="1163638" y="509321"/>
            <a:ext cx="9288657" cy="479198"/>
          </a:xfrm>
          <a:prstGeom prst="rect">
            <a:avLst/>
          </a:prstGeom>
        </p:spPr>
        <p:txBody>
          <a:bodyPr/>
          <a:lstStyle/>
          <a:p>
            <a:pPr marL="0" indent="0">
              <a:buNone/>
            </a:pPr>
            <a:r>
              <a:rPr lang="zh-CN" altLang="en-US" b="1">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电网企业</a:t>
            </a:r>
            <a:r>
              <a:rPr lang="en-US" altLang="zh-CN" b="1"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DSM</a:t>
            </a:r>
            <a:r>
              <a:rPr lang="zh-CN" altLang="en-US" b="1"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节电目标及采取措施 </a:t>
            </a:r>
          </a:p>
        </p:txBody>
      </p:sp>
    </p:spTree>
    <p:extLst>
      <p:ext uri="{BB962C8B-B14F-4D97-AF65-F5344CB8AC3E}">
        <p14:creationId xmlns:p14="http://schemas.microsoft.com/office/powerpoint/2010/main" val="4597791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DFE1E3C3-CA3A-580C-3296-16D9D448D84A}"/>
              </a:ext>
            </a:extLst>
          </p:cNvPr>
          <p:cNvSpPr/>
          <p:nvPr/>
        </p:nvSpPr>
        <p:spPr>
          <a:xfrm>
            <a:off x="6188220" y="1590184"/>
            <a:ext cx="5284959" cy="4147310"/>
          </a:xfrm>
          <a:prstGeom prst="rect">
            <a:avLst/>
          </a:prstGeom>
          <a:gradFill flip="none" rotWithShape="1">
            <a:gsLst>
              <a:gs pos="81000">
                <a:schemeClr val="accent1">
                  <a:alpha val="0"/>
                </a:schemeClr>
              </a:gs>
              <a:gs pos="100000">
                <a:schemeClr val="accent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a:extLst>
              <a:ext uri="{FF2B5EF4-FFF2-40B4-BE49-F238E27FC236}">
                <a16:creationId xmlns:a16="http://schemas.microsoft.com/office/drawing/2014/main" id="{2B3A3750-1250-892E-6A23-DA4C8CD9580D}"/>
              </a:ext>
            </a:extLst>
          </p:cNvPr>
          <p:cNvSpPr/>
          <p:nvPr/>
        </p:nvSpPr>
        <p:spPr>
          <a:xfrm>
            <a:off x="660400" y="2074301"/>
            <a:ext cx="3418114" cy="691124"/>
          </a:xfrm>
          <a:prstGeom prst="rect">
            <a:avLst/>
          </a:prstGeom>
          <a:solidFill>
            <a:schemeClr val="bg1"/>
          </a:solidFill>
          <a:ln>
            <a:solidFill>
              <a:schemeClr val="accent1"/>
            </a:solidFill>
          </a:ln>
          <a:effectLst>
            <a:outerShdw blurRad="3175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sym typeface="Arial" panose="020B0604020202020204" pitchFamily="34" charset="0"/>
            </a:endParaRPr>
          </a:p>
        </p:txBody>
      </p:sp>
      <p:pic>
        <p:nvPicPr>
          <p:cNvPr id="8" name="图片 7">
            <a:extLst>
              <a:ext uri="{FF2B5EF4-FFF2-40B4-BE49-F238E27FC236}">
                <a16:creationId xmlns:a16="http://schemas.microsoft.com/office/drawing/2014/main" id="{3566CC4A-28A8-F164-3A98-F1B7E7F3CBDE}"/>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230607" y="1707180"/>
            <a:ext cx="5178784" cy="3928248"/>
          </a:xfrm>
          <a:prstGeom prst="rect">
            <a:avLst/>
          </a:prstGeom>
        </p:spPr>
      </p:pic>
      <p:grpSp>
        <p:nvGrpSpPr>
          <p:cNvPr id="9" name="组合 8">
            <a:extLst>
              <a:ext uri="{FF2B5EF4-FFF2-40B4-BE49-F238E27FC236}">
                <a16:creationId xmlns:a16="http://schemas.microsoft.com/office/drawing/2014/main" id="{32039F7B-894F-239F-65E3-FF18FACCC611}"/>
              </a:ext>
            </a:extLst>
          </p:cNvPr>
          <p:cNvGrpSpPr/>
          <p:nvPr/>
        </p:nvGrpSpPr>
        <p:grpSpPr>
          <a:xfrm>
            <a:off x="6142500" y="1567325"/>
            <a:ext cx="315687" cy="315687"/>
            <a:chOff x="6142500" y="1481600"/>
            <a:chExt cx="315687" cy="315687"/>
          </a:xfrm>
        </p:grpSpPr>
        <p:sp>
          <p:nvSpPr>
            <p:cNvPr id="10" name="矩形 9">
              <a:extLst>
                <a:ext uri="{FF2B5EF4-FFF2-40B4-BE49-F238E27FC236}">
                  <a16:creationId xmlns:a16="http://schemas.microsoft.com/office/drawing/2014/main" id="{FE6B2601-2C93-BC43-1E1A-D652BDF44B22}"/>
                </a:ext>
              </a:extLst>
            </p:cNvPr>
            <p:cNvSpPr/>
            <p:nvPr/>
          </p:nvSpPr>
          <p:spPr>
            <a:xfrm>
              <a:off x="6142501" y="1481600"/>
              <a:ext cx="315686"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 name="矩形 10">
              <a:extLst>
                <a:ext uri="{FF2B5EF4-FFF2-40B4-BE49-F238E27FC236}">
                  <a16:creationId xmlns:a16="http://schemas.microsoft.com/office/drawing/2014/main" id="{19340E96-DFDD-88E0-EF4E-02D2C506494F}"/>
                </a:ext>
              </a:extLst>
            </p:cNvPr>
            <p:cNvSpPr/>
            <p:nvPr/>
          </p:nvSpPr>
          <p:spPr>
            <a:xfrm rot="5400000">
              <a:off x="6007517" y="1616584"/>
              <a:ext cx="315686"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 name="组合 11">
            <a:extLst>
              <a:ext uri="{FF2B5EF4-FFF2-40B4-BE49-F238E27FC236}">
                <a16:creationId xmlns:a16="http://schemas.microsoft.com/office/drawing/2014/main" id="{2ADF5052-7C19-A24E-683C-40AE9130DBA5}"/>
              </a:ext>
            </a:extLst>
          </p:cNvPr>
          <p:cNvGrpSpPr/>
          <p:nvPr/>
        </p:nvGrpSpPr>
        <p:grpSpPr>
          <a:xfrm flipV="1">
            <a:off x="6142500" y="5467526"/>
            <a:ext cx="315687" cy="315687"/>
            <a:chOff x="6142500" y="1481600"/>
            <a:chExt cx="315687" cy="315687"/>
          </a:xfrm>
        </p:grpSpPr>
        <p:sp>
          <p:nvSpPr>
            <p:cNvPr id="13" name="矩形 12">
              <a:extLst>
                <a:ext uri="{FF2B5EF4-FFF2-40B4-BE49-F238E27FC236}">
                  <a16:creationId xmlns:a16="http://schemas.microsoft.com/office/drawing/2014/main" id="{60143B10-D7B3-B50E-B527-608CA8E3C28D}"/>
                </a:ext>
              </a:extLst>
            </p:cNvPr>
            <p:cNvSpPr/>
            <p:nvPr/>
          </p:nvSpPr>
          <p:spPr>
            <a:xfrm>
              <a:off x="6142501" y="1481600"/>
              <a:ext cx="315686"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4" name="矩形 13">
              <a:extLst>
                <a:ext uri="{FF2B5EF4-FFF2-40B4-BE49-F238E27FC236}">
                  <a16:creationId xmlns:a16="http://schemas.microsoft.com/office/drawing/2014/main" id="{5F5B717A-750C-8AFB-1080-63DD791D4A5C}"/>
                </a:ext>
              </a:extLst>
            </p:cNvPr>
            <p:cNvSpPr/>
            <p:nvPr/>
          </p:nvSpPr>
          <p:spPr>
            <a:xfrm rot="5400000">
              <a:off x="6007517" y="1616584"/>
              <a:ext cx="315686"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组合 14">
            <a:extLst>
              <a:ext uri="{FF2B5EF4-FFF2-40B4-BE49-F238E27FC236}">
                <a16:creationId xmlns:a16="http://schemas.microsoft.com/office/drawing/2014/main" id="{99774207-9EB0-947A-9F14-84DDB2127EA9}"/>
              </a:ext>
            </a:extLst>
          </p:cNvPr>
          <p:cNvGrpSpPr/>
          <p:nvPr/>
        </p:nvGrpSpPr>
        <p:grpSpPr>
          <a:xfrm flipH="1">
            <a:off x="11203213" y="1567325"/>
            <a:ext cx="315687" cy="315687"/>
            <a:chOff x="6142500" y="1481600"/>
            <a:chExt cx="315687" cy="315687"/>
          </a:xfrm>
        </p:grpSpPr>
        <p:sp>
          <p:nvSpPr>
            <p:cNvPr id="16" name="矩形 15">
              <a:extLst>
                <a:ext uri="{FF2B5EF4-FFF2-40B4-BE49-F238E27FC236}">
                  <a16:creationId xmlns:a16="http://schemas.microsoft.com/office/drawing/2014/main" id="{DDEDDBBC-CE03-84B3-97EB-6968D158399C}"/>
                </a:ext>
              </a:extLst>
            </p:cNvPr>
            <p:cNvSpPr/>
            <p:nvPr/>
          </p:nvSpPr>
          <p:spPr>
            <a:xfrm>
              <a:off x="6142501" y="1481600"/>
              <a:ext cx="315686"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 name="矩形 16">
              <a:extLst>
                <a:ext uri="{FF2B5EF4-FFF2-40B4-BE49-F238E27FC236}">
                  <a16:creationId xmlns:a16="http://schemas.microsoft.com/office/drawing/2014/main" id="{BB6418D5-A046-9624-4EF0-3D8E2F30C125}"/>
                </a:ext>
              </a:extLst>
            </p:cNvPr>
            <p:cNvSpPr/>
            <p:nvPr/>
          </p:nvSpPr>
          <p:spPr>
            <a:xfrm rot="5400000">
              <a:off x="6007517" y="1616584"/>
              <a:ext cx="315686"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 name="组合 17">
            <a:extLst>
              <a:ext uri="{FF2B5EF4-FFF2-40B4-BE49-F238E27FC236}">
                <a16:creationId xmlns:a16="http://schemas.microsoft.com/office/drawing/2014/main" id="{746C6B3B-F1EB-54A6-3D04-4295FBC28125}"/>
              </a:ext>
            </a:extLst>
          </p:cNvPr>
          <p:cNvGrpSpPr/>
          <p:nvPr/>
        </p:nvGrpSpPr>
        <p:grpSpPr>
          <a:xfrm flipH="1" flipV="1">
            <a:off x="11203213" y="5467526"/>
            <a:ext cx="315687" cy="315687"/>
            <a:chOff x="6142500" y="1481600"/>
            <a:chExt cx="315687" cy="315687"/>
          </a:xfrm>
        </p:grpSpPr>
        <p:sp>
          <p:nvSpPr>
            <p:cNvPr id="19" name="矩形 18">
              <a:extLst>
                <a:ext uri="{FF2B5EF4-FFF2-40B4-BE49-F238E27FC236}">
                  <a16:creationId xmlns:a16="http://schemas.microsoft.com/office/drawing/2014/main" id="{D29F48BA-98C5-C033-295C-18086C999628}"/>
                </a:ext>
              </a:extLst>
            </p:cNvPr>
            <p:cNvSpPr/>
            <p:nvPr/>
          </p:nvSpPr>
          <p:spPr>
            <a:xfrm>
              <a:off x="6142501" y="1481600"/>
              <a:ext cx="315686"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a:extLst>
                <a:ext uri="{FF2B5EF4-FFF2-40B4-BE49-F238E27FC236}">
                  <a16:creationId xmlns:a16="http://schemas.microsoft.com/office/drawing/2014/main" id="{75D8ECD8-E2A7-63E8-0B78-7317C9321C74}"/>
                </a:ext>
              </a:extLst>
            </p:cNvPr>
            <p:cNvSpPr/>
            <p:nvPr/>
          </p:nvSpPr>
          <p:spPr>
            <a:xfrm rot="5400000">
              <a:off x="6007517" y="1616584"/>
              <a:ext cx="315686"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2" name="文本框 21">
            <a:extLst>
              <a:ext uri="{FF2B5EF4-FFF2-40B4-BE49-F238E27FC236}">
                <a16:creationId xmlns:a16="http://schemas.microsoft.com/office/drawing/2014/main" id="{FF4BF403-44A4-B3C8-7719-691ADE839E83}"/>
              </a:ext>
            </a:extLst>
          </p:cNvPr>
          <p:cNvSpPr txBox="1"/>
          <p:nvPr/>
        </p:nvSpPr>
        <p:spPr>
          <a:xfrm>
            <a:off x="718821" y="2189030"/>
            <a:ext cx="6096000" cy="461665"/>
          </a:xfrm>
          <a:prstGeom prst="rect">
            <a:avLst/>
          </a:prstGeom>
          <a:noFill/>
        </p:spPr>
        <p:txBody>
          <a:bodyPr wrap="none">
            <a:normAutofit/>
          </a:bodyPr>
          <a:lstStyle/>
          <a:p>
            <a:r>
              <a:rPr lang="zh-CN" altLang="zh-CN" sz="2400" b="1" dirty="0">
                <a:solidFill>
                  <a:schemeClr val="accent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三种方案的用电量结果</a:t>
            </a:r>
            <a:endParaRPr lang="zh-CN" altLang="en-US" sz="24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文本框 23">
            <a:extLst>
              <a:ext uri="{FF2B5EF4-FFF2-40B4-BE49-F238E27FC236}">
                <a16:creationId xmlns:a16="http://schemas.microsoft.com/office/drawing/2014/main" id="{764E6882-B47B-7F8D-6F7C-DDF8C85AF094}"/>
              </a:ext>
            </a:extLst>
          </p:cNvPr>
          <p:cNvSpPr txBox="1"/>
          <p:nvPr/>
        </p:nvSpPr>
        <p:spPr>
          <a:xfrm>
            <a:off x="573085" y="3078551"/>
            <a:ext cx="5213720" cy="2301336"/>
          </a:xfrm>
          <a:prstGeom prst="rect">
            <a:avLst/>
          </a:prstGeom>
          <a:noFill/>
        </p:spPr>
        <p:txBody>
          <a:bodyPr wrap="square" rtlCol="0">
            <a:spAutoFit/>
          </a:bodyPr>
          <a:lstStyle/>
          <a:p>
            <a:pPr marL="285750" indent="-285750">
              <a:lnSpc>
                <a:spcPct val="130000"/>
              </a:lnSpc>
              <a:buFont typeface="Arial" panose="020B0604020202020204" pitchFamily="34" charset="0"/>
              <a:buChar char="•"/>
            </a:pPr>
            <a:r>
              <a:rPr lang="zh-CN" altLang="en-US" sz="1600" spc="150" dirty="0">
                <a:solidFill>
                  <a:schemeClr val="tx1">
                    <a:lumMod val="75000"/>
                    <a:lumOff val="25000"/>
                  </a:schemeClr>
                </a:solidFill>
                <a:latin typeface="+mn-ea"/>
                <a:sym typeface="Arial" panose="020B0604020202020204" pitchFamily="34" charset="0"/>
              </a:rPr>
              <a:t>虽然采用国家方法的分解方法进行，但由于其所使用分解评价体系与四川省“十二五”单位</a:t>
            </a:r>
            <a:r>
              <a:rPr lang="en-US" altLang="zh-CN" sz="1600" spc="150" dirty="0">
                <a:solidFill>
                  <a:schemeClr val="tx1">
                    <a:lumMod val="75000"/>
                    <a:lumOff val="25000"/>
                  </a:schemeClr>
                </a:solidFill>
                <a:latin typeface="+mn-ea"/>
                <a:sym typeface="Arial" panose="020B0604020202020204" pitchFamily="34" charset="0"/>
              </a:rPr>
              <a:t>GDP</a:t>
            </a:r>
            <a:r>
              <a:rPr lang="zh-CN" altLang="en-US" sz="1600" spc="150" dirty="0">
                <a:solidFill>
                  <a:schemeClr val="tx1">
                    <a:lumMod val="75000"/>
                    <a:lumOff val="25000"/>
                  </a:schemeClr>
                </a:solidFill>
                <a:latin typeface="+mn-ea"/>
                <a:sym typeface="Arial" panose="020B0604020202020204" pitchFamily="34" charset="0"/>
              </a:rPr>
              <a:t>能耗分解所使用的评价体系差异较大</a:t>
            </a:r>
          </a:p>
          <a:p>
            <a:pPr marL="285750" indent="-285750">
              <a:lnSpc>
                <a:spcPct val="130000"/>
              </a:lnSpc>
              <a:buFont typeface="Arial" panose="020B0604020202020204" pitchFamily="34" charset="0"/>
              <a:buChar char="•"/>
            </a:pPr>
            <a:r>
              <a:rPr lang="zh-CN" altLang="en-US" sz="1600" spc="150" dirty="0">
                <a:solidFill>
                  <a:schemeClr val="tx1">
                    <a:lumMod val="75000"/>
                    <a:lumOff val="25000"/>
                  </a:schemeClr>
                </a:solidFill>
                <a:latin typeface="+mn-ea"/>
                <a:sym typeface="Arial" panose="020B0604020202020204" pitchFamily="34" charset="0"/>
              </a:rPr>
              <a:t>更侧重与地区“十二五”规划纲要的衔接，充分考虑各地区的经济社会发展规划</a:t>
            </a:r>
          </a:p>
          <a:p>
            <a:pPr marL="285750" indent="-285750">
              <a:lnSpc>
                <a:spcPct val="130000"/>
              </a:lnSpc>
              <a:buFont typeface="Arial" panose="020B0604020202020204" pitchFamily="34" charset="0"/>
              <a:buChar char="•"/>
            </a:pPr>
            <a:r>
              <a:rPr lang="zh-CN" altLang="en-US" sz="1600" spc="150" dirty="0">
                <a:solidFill>
                  <a:schemeClr val="tx1">
                    <a:lumMod val="75000"/>
                    <a:lumOff val="25000"/>
                  </a:schemeClr>
                </a:solidFill>
                <a:latin typeface="+mn-ea"/>
                <a:sym typeface="Arial" panose="020B0604020202020204" pitchFamily="34" charset="0"/>
              </a:rPr>
              <a:t>综合考虑各地区经济社会发展情况以及资源禀赋等要素</a:t>
            </a:r>
          </a:p>
        </p:txBody>
      </p:sp>
      <p:sp>
        <p:nvSpPr>
          <p:cNvPr id="2" name="文本占位符 1">
            <a:extLst>
              <a:ext uri="{FF2B5EF4-FFF2-40B4-BE49-F238E27FC236}">
                <a16:creationId xmlns:a16="http://schemas.microsoft.com/office/drawing/2014/main" id="{DB4AFD81-27B7-4AD1-AC04-0EAD18F685EC}"/>
              </a:ext>
            </a:extLst>
          </p:cNvPr>
          <p:cNvSpPr>
            <a:spLocks noGrp="1"/>
          </p:cNvSpPr>
          <p:nvPr>
            <p:ph type="body" sz="quarter" idx="4294967295"/>
          </p:nvPr>
        </p:nvSpPr>
        <p:spPr>
          <a:xfrm>
            <a:off x="1163638" y="509321"/>
            <a:ext cx="9288657" cy="479198"/>
          </a:xfrm>
          <a:prstGeom prst="rect">
            <a:avLst/>
          </a:prstGeom>
        </p:spPr>
        <p:txBody>
          <a:bodyPr/>
          <a:lstStyle/>
          <a:p>
            <a:pPr marL="0" indent="0">
              <a:buNone/>
            </a:pPr>
            <a:r>
              <a:rPr lang="zh-CN" altLang="en-US" b="1">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电网企业</a:t>
            </a:r>
            <a:r>
              <a:rPr lang="en-US" altLang="zh-CN" b="1"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DSM</a:t>
            </a:r>
            <a:r>
              <a:rPr lang="zh-CN" altLang="en-US" b="1"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节电目标及采取措施 </a:t>
            </a:r>
          </a:p>
        </p:txBody>
      </p:sp>
    </p:spTree>
    <p:extLst>
      <p:ext uri="{BB962C8B-B14F-4D97-AF65-F5344CB8AC3E}">
        <p14:creationId xmlns:p14="http://schemas.microsoft.com/office/powerpoint/2010/main" val="12660810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表 4">
            <a:extLst>
              <a:ext uri="{FF2B5EF4-FFF2-40B4-BE49-F238E27FC236}">
                <a16:creationId xmlns:a16="http://schemas.microsoft.com/office/drawing/2014/main" id="{2D41F11F-6090-7223-5A66-3F7196DBD8AB}"/>
              </a:ext>
            </a:extLst>
          </p:cNvPr>
          <p:cNvGraphicFramePr/>
          <p:nvPr>
            <p:extLst>
              <p:ext uri="{D42A27DB-BD31-4B8C-83A1-F6EECF244321}">
                <p14:modId xmlns:p14="http://schemas.microsoft.com/office/powerpoint/2010/main" val="125186712"/>
              </p:ext>
            </p:extLst>
          </p:nvPr>
        </p:nvGraphicFramePr>
        <p:xfrm>
          <a:off x="660400" y="1732795"/>
          <a:ext cx="5435600" cy="4502904"/>
        </p:xfrm>
        <a:graphic>
          <a:graphicData uri="http://schemas.openxmlformats.org/drawingml/2006/chart">
            <c:chart xmlns:c="http://schemas.openxmlformats.org/drawingml/2006/chart" xmlns:r="http://schemas.openxmlformats.org/officeDocument/2006/relationships" r:id="rId3"/>
          </a:graphicData>
        </a:graphic>
      </p:graphicFrame>
      <p:sp>
        <p:nvSpPr>
          <p:cNvPr id="7" name="矩形: 圆角 6">
            <a:extLst>
              <a:ext uri="{FF2B5EF4-FFF2-40B4-BE49-F238E27FC236}">
                <a16:creationId xmlns:a16="http://schemas.microsoft.com/office/drawing/2014/main" id="{6B455179-A4D3-275C-F98F-00B3B8BD16B4}"/>
              </a:ext>
            </a:extLst>
          </p:cNvPr>
          <p:cNvSpPr/>
          <p:nvPr/>
        </p:nvSpPr>
        <p:spPr>
          <a:xfrm>
            <a:off x="6627581" y="3778922"/>
            <a:ext cx="4228705" cy="1969088"/>
          </a:xfrm>
          <a:prstGeom prst="roundRect">
            <a:avLst>
              <a:gd name="adj" fmla="val 6879"/>
            </a:avLst>
          </a:prstGeom>
          <a:solidFill>
            <a:schemeClr val="bg1"/>
          </a:solidFill>
          <a:ln>
            <a:solidFill>
              <a:schemeClr val="accent1">
                <a:shade val="50000"/>
              </a:schemeClr>
            </a:solidFill>
          </a:ln>
          <a:effectLst>
            <a:outerShdw blurRad="3175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mn-ea"/>
            </a:endParaRPr>
          </a:p>
        </p:txBody>
      </p:sp>
      <p:sp>
        <p:nvSpPr>
          <p:cNvPr id="8" name="文本框 7">
            <a:extLst>
              <a:ext uri="{FF2B5EF4-FFF2-40B4-BE49-F238E27FC236}">
                <a16:creationId xmlns:a16="http://schemas.microsoft.com/office/drawing/2014/main" id="{7C4C0807-EDB3-AB17-362B-DB3E1FE05F4F}"/>
              </a:ext>
            </a:extLst>
          </p:cNvPr>
          <p:cNvSpPr txBox="1"/>
          <p:nvPr/>
        </p:nvSpPr>
        <p:spPr>
          <a:xfrm>
            <a:off x="6748231" y="4014864"/>
            <a:ext cx="4021369" cy="1497205"/>
          </a:xfrm>
          <a:prstGeom prst="rect">
            <a:avLst/>
          </a:prstGeom>
          <a:noFill/>
        </p:spPr>
        <p:txBody>
          <a:bodyPr wrap="square">
            <a:spAutoFit/>
          </a:bodyPr>
          <a:lstStyle/>
          <a:p>
            <a:pPr algn="just">
              <a:lnSpc>
                <a:spcPct val="130000"/>
              </a:lnSpc>
            </a:pPr>
            <a:r>
              <a:rPr lang="zh-CN" altLang="en-US" dirty="0">
                <a:solidFill>
                  <a:schemeClr val="tx1">
                    <a:lumMod val="75000"/>
                    <a:lumOff val="25000"/>
                  </a:schemeClr>
                </a:solidFill>
                <a:latin typeface="+mn-ea"/>
              </a:rPr>
              <a:t>采用国家方法的分解方法进行，但由于其所使用分解评价体系与四川省“十二五”单位</a:t>
            </a:r>
            <a:r>
              <a:rPr lang="en-US" altLang="zh-CN" dirty="0">
                <a:solidFill>
                  <a:schemeClr val="tx1">
                    <a:lumMod val="75000"/>
                    <a:lumOff val="25000"/>
                  </a:schemeClr>
                </a:solidFill>
                <a:latin typeface="+mn-ea"/>
              </a:rPr>
              <a:t>GDP</a:t>
            </a:r>
            <a:r>
              <a:rPr lang="zh-CN" altLang="en-US" dirty="0">
                <a:solidFill>
                  <a:schemeClr val="tx1">
                    <a:lumMod val="75000"/>
                    <a:lumOff val="25000"/>
                  </a:schemeClr>
                </a:solidFill>
                <a:latin typeface="+mn-ea"/>
              </a:rPr>
              <a:t>能耗分解所使用的评价体系</a:t>
            </a:r>
            <a:endParaRPr lang="en-US" altLang="zh-CN" dirty="0">
              <a:solidFill>
                <a:schemeClr val="tx1">
                  <a:lumMod val="75000"/>
                  <a:lumOff val="25000"/>
                </a:schemeClr>
              </a:solidFill>
              <a:latin typeface="+mn-ea"/>
            </a:endParaRPr>
          </a:p>
        </p:txBody>
      </p:sp>
      <p:sp>
        <p:nvSpPr>
          <p:cNvPr id="9" name="文本框 8">
            <a:extLst>
              <a:ext uri="{FF2B5EF4-FFF2-40B4-BE49-F238E27FC236}">
                <a16:creationId xmlns:a16="http://schemas.microsoft.com/office/drawing/2014/main" id="{E10763FD-88E7-0E4E-7A50-0709DC51D693}"/>
              </a:ext>
            </a:extLst>
          </p:cNvPr>
          <p:cNvSpPr txBox="1"/>
          <p:nvPr/>
        </p:nvSpPr>
        <p:spPr>
          <a:xfrm>
            <a:off x="6627581" y="2027567"/>
            <a:ext cx="4383463" cy="523220"/>
          </a:xfrm>
          <a:prstGeom prst="rect">
            <a:avLst/>
          </a:prstGeom>
          <a:noFill/>
        </p:spPr>
        <p:txBody>
          <a:bodyPr wrap="square">
            <a:spAutoFit/>
          </a:bodyPr>
          <a:lstStyle/>
          <a:p>
            <a:r>
              <a:rPr lang="zh-CN" altLang="en-US" sz="2800" b="1" dirty="0">
                <a:solidFill>
                  <a:schemeClr val="accent1"/>
                </a:solidFill>
                <a:latin typeface="+mn-ea"/>
              </a:rPr>
              <a:t>三种方案的用电量结果</a:t>
            </a:r>
          </a:p>
        </p:txBody>
      </p:sp>
      <p:sp>
        <p:nvSpPr>
          <p:cNvPr id="10" name="文本框 9">
            <a:extLst>
              <a:ext uri="{FF2B5EF4-FFF2-40B4-BE49-F238E27FC236}">
                <a16:creationId xmlns:a16="http://schemas.microsoft.com/office/drawing/2014/main" id="{B546CA3B-0026-835E-0F82-D2137FCA8288}"/>
              </a:ext>
            </a:extLst>
          </p:cNvPr>
          <p:cNvSpPr txBox="1"/>
          <p:nvPr/>
        </p:nvSpPr>
        <p:spPr>
          <a:xfrm>
            <a:off x="6627581" y="2757793"/>
            <a:ext cx="4383463" cy="700898"/>
          </a:xfrm>
          <a:prstGeom prst="rect">
            <a:avLst/>
          </a:prstGeom>
          <a:noFill/>
        </p:spPr>
        <p:txBody>
          <a:bodyPr wrap="square">
            <a:spAutoFit/>
          </a:bodyPr>
          <a:lstStyle/>
          <a:p>
            <a:pPr algn="just">
              <a:lnSpc>
                <a:spcPct val="130000"/>
              </a:lnSpc>
            </a:pPr>
            <a:r>
              <a:rPr lang="zh-CN" altLang="en-US" sz="1600" dirty="0">
                <a:solidFill>
                  <a:schemeClr val="tx1">
                    <a:lumMod val="75000"/>
                    <a:lumOff val="25000"/>
                  </a:schemeClr>
                </a:solidFill>
                <a:latin typeface="+mn-ea"/>
              </a:rPr>
              <a:t>“十二五”规划纲要的衔接，充分考虑各地区的经济社会发展规划</a:t>
            </a:r>
          </a:p>
        </p:txBody>
      </p:sp>
      <p:cxnSp>
        <p:nvCxnSpPr>
          <p:cNvPr id="11" name="直接连接符 10">
            <a:extLst>
              <a:ext uri="{FF2B5EF4-FFF2-40B4-BE49-F238E27FC236}">
                <a16:creationId xmlns:a16="http://schemas.microsoft.com/office/drawing/2014/main" id="{F7734CDB-A57B-FE2C-69AD-AE54D6359A8B}"/>
              </a:ext>
            </a:extLst>
          </p:cNvPr>
          <p:cNvCxnSpPr>
            <a:cxnSpLocks/>
          </p:cNvCxnSpPr>
          <p:nvPr/>
        </p:nvCxnSpPr>
        <p:spPr>
          <a:xfrm>
            <a:off x="6748231" y="2666290"/>
            <a:ext cx="2764736"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 name="文本占位符 1">
            <a:extLst>
              <a:ext uri="{FF2B5EF4-FFF2-40B4-BE49-F238E27FC236}">
                <a16:creationId xmlns:a16="http://schemas.microsoft.com/office/drawing/2014/main" id="{94590E4B-AD94-49ED-A216-B745B639EDB7}"/>
              </a:ext>
            </a:extLst>
          </p:cNvPr>
          <p:cNvSpPr>
            <a:spLocks noGrp="1"/>
          </p:cNvSpPr>
          <p:nvPr>
            <p:ph type="body" sz="quarter" idx="4294967295"/>
          </p:nvPr>
        </p:nvSpPr>
        <p:spPr>
          <a:xfrm>
            <a:off x="1163638" y="509321"/>
            <a:ext cx="9288657" cy="479198"/>
          </a:xfrm>
          <a:prstGeom prst="rect">
            <a:avLst/>
          </a:prstGeom>
        </p:spPr>
        <p:txBody>
          <a:bodyPr/>
          <a:lstStyle/>
          <a:p>
            <a:pPr marL="0" indent="0">
              <a:buNone/>
            </a:pPr>
            <a:r>
              <a:rPr lang="zh-CN" altLang="en-US" b="1">
                <a:solidFill>
                  <a:schemeClr val="accent1">
                    <a:lumMod val="75000"/>
                  </a:schemeClr>
                </a:solidFill>
                <a:latin typeface="Arial" panose="020B0604020202020204" pitchFamily="34" charset="0"/>
                <a:ea typeface="微软雅黑" panose="020B0503020204020204" pitchFamily="34" charset="-122"/>
              </a:rPr>
              <a:t>电网企业</a:t>
            </a:r>
            <a:r>
              <a:rPr lang="en-US" altLang="zh-CN" b="1" dirty="0">
                <a:solidFill>
                  <a:schemeClr val="accent1">
                    <a:lumMod val="75000"/>
                  </a:schemeClr>
                </a:solidFill>
                <a:latin typeface="Arial" panose="020B0604020202020204" pitchFamily="34" charset="0"/>
                <a:ea typeface="微软雅黑" panose="020B0503020204020204" pitchFamily="34" charset="-122"/>
              </a:rPr>
              <a:t>DSM</a:t>
            </a:r>
            <a:r>
              <a:rPr lang="zh-CN" altLang="en-US" b="1" dirty="0">
                <a:solidFill>
                  <a:schemeClr val="accent1">
                    <a:lumMod val="75000"/>
                  </a:schemeClr>
                </a:solidFill>
                <a:latin typeface="Arial" panose="020B0604020202020204" pitchFamily="34" charset="0"/>
                <a:ea typeface="微软雅黑" panose="020B0503020204020204" pitchFamily="34" charset="-122"/>
              </a:rPr>
              <a:t>节电目标及采取措施 </a:t>
            </a:r>
          </a:p>
        </p:txBody>
      </p:sp>
    </p:spTree>
    <p:extLst>
      <p:ext uri="{BB962C8B-B14F-4D97-AF65-F5344CB8AC3E}">
        <p14:creationId xmlns:p14="http://schemas.microsoft.com/office/powerpoint/2010/main" val="27871955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a:extLst>
              <a:ext uri="{FF2B5EF4-FFF2-40B4-BE49-F238E27FC236}">
                <a16:creationId xmlns:a16="http://schemas.microsoft.com/office/drawing/2014/main" id="{06B41DC5-3D51-78A5-2F5D-8E24EA313A01}"/>
              </a:ext>
            </a:extLst>
          </p:cNvPr>
          <p:cNvSpPr/>
          <p:nvPr/>
        </p:nvSpPr>
        <p:spPr>
          <a:xfrm>
            <a:off x="673100" y="1411442"/>
            <a:ext cx="10845800" cy="5065558"/>
          </a:xfrm>
          <a:prstGeom prst="roundRect">
            <a:avLst>
              <a:gd name="adj" fmla="val 2971"/>
            </a:avLst>
          </a:prstGeom>
          <a:solidFill>
            <a:schemeClr val="bg1"/>
          </a:solidFill>
          <a:ln>
            <a:solidFill>
              <a:schemeClr val="accent1">
                <a:shade val="50000"/>
              </a:schemeClr>
            </a:solidFill>
          </a:ln>
          <a:effectLst>
            <a:outerShdw blurRad="3175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cxnSp>
        <p:nvCxnSpPr>
          <p:cNvPr id="5" name="直接连接符 4">
            <a:extLst>
              <a:ext uri="{FF2B5EF4-FFF2-40B4-BE49-F238E27FC236}">
                <a16:creationId xmlns:a16="http://schemas.microsoft.com/office/drawing/2014/main" id="{F479B7C9-D64C-AB63-48EB-F1DC584031A2}"/>
              </a:ext>
            </a:extLst>
          </p:cNvPr>
          <p:cNvCxnSpPr>
            <a:cxnSpLocks/>
          </p:cNvCxnSpPr>
          <p:nvPr/>
        </p:nvCxnSpPr>
        <p:spPr>
          <a:xfrm>
            <a:off x="6096000" y="1569321"/>
            <a:ext cx="0" cy="4749800"/>
          </a:xfrm>
          <a:prstGeom prst="line">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E83840CE-876D-02A5-B104-B88E7B888913}"/>
              </a:ext>
            </a:extLst>
          </p:cNvPr>
          <p:cNvCxnSpPr>
            <a:cxnSpLocks/>
          </p:cNvCxnSpPr>
          <p:nvPr/>
        </p:nvCxnSpPr>
        <p:spPr>
          <a:xfrm>
            <a:off x="1054100" y="3944221"/>
            <a:ext cx="10248900" cy="0"/>
          </a:xfrm>
          <a:prstGeom prst="line">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
        <p:nvSpPr>
          <p:cNvPr id="7" name="椭圆 6">
            <a:extLst>
              <a:ext uri="{FF2B5EF4-FFF2-40B4-BE49-F238E27FC236}">
                <a16:creationId xmlns:a16="http://schemas.microsoft.com/office/drawing/2014/main" id="{85A56377-2A68-4E87-6D37-270EEF821B87}"/>
              </a:ext>
            </a:extLst>
          </p:cNvPr>
          <p:cNvSpPr/>
          <p:nvPr/>
        </p:nvSpPr>
        <p:spPr>
          <a:xfrm>
            <a:off x="5416552" y="3264773"/>
            <a:ext cx="1358897" cy="135889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8" name="椭圆 7">
            <a:extLst>
              <a:ext uri="{FF2B5EF4-FFF2-40B4-BE49-F238E27FC236}">
                <a16:creationId xmlns:a16="http://schemas.microsoft.com/office/drawing/2014/main" id="{B0FF3A8B-457E-548C-BEEB-1A35BFD6AD79}"/>
              </a:ext>
            </a:extLst>
          </p:cNvPr>
          <p:cNvSpPr/>
          <p:nvPr/>
        </p:nvSpPr>
        <p:spPr>
          <a:xfrm>
            <a:off x="5245101" y="3093323"/>
            <a:ext cx="1701800" cy="1701798"/>
          </a:xfrm>
          <a:prstGeom prst="ellipse">
            <a:avLst/>
          </a:prstGeom>
          <a:noFill/>
          <a:ln w="6350">
            <a:solidFill>
              <a:schemeClr val="accent1">
                <a:shade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30" name="Freeform 14">
            <a:extLst>
              <a:ext uri="{FF2B5EF4-FFF2-40B4-BE49-F238E27FC236}">
                <a16:creationId xmlns:a16="http://schemas.microsoft.com/office/drawing/2014/main" id="{3B1EECBD-E079-48BE-8EAA-FA0AC43E8F95}"/>
              </a:ext>
            </a:extLst>
          </p:cNvPr>
          <p:cNvSpPr/>
          <p:nvPr/>
        </p:nvSpPr>
        <p:spPr>
          <a:xfrm>
            <a:off x="5975088" y="3744006"/>
            <a:ext cx="266630" cy="400428"/>
          </a:xfrm>
          <a:custGeom>
            <a:avLst/>
            <a:gdLst>
              <a:gd name="T0" fmla="*/ 2823 w 7483"/>
              <a:gd name="T1" fmla="*/ 11240 h 11240"/>
              <a:gd name="T2" fmla="*/ 2753 w 7483"/>
              <a:gd name="T3" fmla="*/ 11216 h 11240"/>
              <a:gd name="T4" fmla="*/ 2637 w 7483"/>
              <a:gd name="T5" fmla="*/ 11030 h 11240"/>
              <a:gd name="T6" fmla="*/ 3360 w 7483"/>
              <a:gd name="T7" fmla="*/ 6759 h 11240"/>
              <a:gd name="T8" fmla="*/ 210 w 7483"/>
              <a:gd name="T9" fmla="*/ 6759 h 11240"/>
              <a:gd name="T10" fmla="*/ 46 w 7483"/>
              <a:gd name="T11" fmla="*/ 6666 h 11240"/>
              <a:gd name="T12" fmla="*/ 70 w 7483"/>
              <a:gd name="T13" fmla="*/ 6456 h 11240"/>
              <a:gd name="T14" fmla="*/ 4924 w 7483"/>
              <a:gd name="T15" fmla="*/ 108 h 11240"/>
              <a:gd name="T16" fmla="*/ 5134 w 7483"/>
              <a:gd name="T17" fmla="*/ 62 h 11240"/>
              <a:gd name="T18" fmla="*/ 5250 w 7483"/>
              <a:gd name="T19" fmla="*/ 248 h 11240"/>
              <a:gd name="T20" fmla="*/ 4527 w 7483"/>
              <a:gd name="T21" fmla="*/ 4519 h 11240"/>
              <a:gd name="T22" fmla="*/ 7304 w 7483"/>
              <a:gd name="T23" fmla="*/ 4519 h 11240"/>
              <a:gd name="T24" fmla="*/ 7467 w 7483"/>
              <a:gd name="T25" fmla="*/ 4612 h 11240"/>
              <a:gd name="T26" fmla="*/ 7467 w 7483"/>
              <a:gd name="T27" fmla="*/ 4822 h 11240"/>
              <a:gd name="T28" fmla="*/ 2987 w 7483"/>
              <a:gd name="T29" fmla="*/ 11170 h 11240"/>
              <a:gd name="T30" fmla="*/ 2823 w 7483"/>
              <a:gd name="T31" fmla="*/ 11240 h 11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83" h="11240">
                <a:moveTo>
                  <a:pt x="2823" y="11240"/>
                </a:moveTo>
                <a:cubicBezTo>
                  <a:pt x="2792" y="11240"/>
                  <a:pt x="2769" y="11231"/>
                  <a:pt x="2753" y="11216"/>
                </a:cubicBezTo>
                <a:cubicBezTo>
                  <a:pt x="2644" y="11185"/>
                  <a:pt x="2605" y="11123"/>
                  <a:pt x="2637" y="11030"/>
                </a:cubicBezTo>
                <a:lnTo>
                  <a:pt x="3360" y="6759"/>
                </a:lnTo>
                <a:lnTo>
                  <a:pt x="210" y="6759"/>
                </a:lnTo>
                <a:cubicBezTo>
                  <a:pt x="132" y="6759"/>
                  <a:pt x="77" y="6728"/>
                  <a:pt x="46" y="6666"/>
                </a:cubicBezTo>
                <a:cubicBezTo>
                  <a:pt x="0" y="6604"/>
                  <a:pt x="7" y="6534"/>
                  <a:pt x="70" y="6456"/>
                </a:cubicBezTo>
                <a:lnTo>
                  <a:pt x="4924" y="108"/>
                </a:lnTo>
                <a:cubicBezTo>
                  <a:pt x="4986" y="15"/>
                  <a:pt x="5056" y="0"/>
                  <a:pt x="5134" y="62"/>
                </a:cubicBezTo>
                <a:cubicBezTo>
                  <a:pt x="5211" y="77"/>
                  <a:pt x="5250" y="140"/>
                  <a:pt x="5250" y="248"/>
                </a:cubicBezTo>
                <a:lnTo>
                  <a:pt x="4527" y="4519"/>
                </a:lnTo>
                <a:lnTo>
                  <a:pt x="7304" y="4519"/>
                </a:lnTo>
                <a:cubicBezTo>
                  <a:pt x="7382" y="4519"/>
                  <a:pt x="7436" y="4550"/>
                  <a:pt x="7467" y="4612"/>
                </a:cubicBezTo>
                <a:cubicBezTo>
                  <a:pt x="7483" y="4674"/>
                  <a:pt x="7483" y="4744"/>
                  <a:pt x="7467" y="4822"/>
                </a:cubicBezTo>
                <a:lnTo>
                  <a:pt x="2987" y="11170"/>
                </a:lnTo>
                <a:cubicBezTo>
                  <a:pt x="2940" y="11216"/>
                  <a:pt x="2885" y="11240"/>
                  <a:pt x="2823" y="11240"/>
                </a:cubicBezTo>
                <a:close/>
              </a:path>
            </a:pathLst>
          </a:custGeom>
          <a:solidFill>
            <a:schemeClr val="bg1"/>
          </a:solidFill>
          <a:ln w="22225" cap="rnd">
            <a:solidFill>
              <a:srgbClr val="292929"/>
            </a:solidFill>
            <a:prstDash val="solid"/>
            <a:round/>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endParaRPr>
          </a:p>
        </p:txBody>
      </p:sp>
      <p:pic>
        <p:nvPicPr>
          <p:cNvPr id="11" name="图形 10">
            <a:extLst>
              <a:ext uri="{FF2B5EF4-FFF2-40B4-BE49-F238E27FC236}">
                <a16:creationId xmlns:a16="http://schemas.microsoft.com/office/drawing/2014/main" id="{DB905AA4-05F7-11A4-30A6-D1316E0EE75C}"/>
              </a:ext>
            </a:extLst>
          </p:cNvPr>
          <p:cNvPicPr>
            <a:picLocks/>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55161" y="2016512"/>
            <a:ext cx="249392" cy="249392"/>
          </a:xfrm>
          <a:prstGeom prst="rect">
            <a:avLst/>
          </a:prstGeom>
        </p:spPr>
      </p:pic>
      <p:sp>
        <p:nvSpPr>
          <p:cNvPr id="12" name="文本框 11">
            <a:extLst>
              <a:ext uri="{FF2B5EF4-FFF2-40B4-BE49-F238E27FC236}">
                <a16:creationId xmlns:a16="http://schemas.microsoft.com/office/drawing/2014/main" id="{4733EF76-3FB3-CA93-B9CF-007BDEB55FFF}"/>
              </a:ext>
            </a:extLst>
          </p:cNvPr>
          <p:cNvSpPr txBox="1"/>
          <p:nvPr/>
        </p:nvSpPr>
        <p:spPr>
          <a:xfrm>
            <a:off x="1304553" y="1930691"/>
            <a:ext cx="3202860" cy="400110"/>
          </a:xfrm>
          <a:prstGeom prst="rect">
            <a:avLst/>
          </a:prstGeom>
          <a:noFill/>
        </p:spPr>
        <p:txBody>
          <a:bodyPr wrap="square">
            <a:spAutoFit/>
          </a:bodyPr>
          <a:lstStyle/>
          <a:p>
            <a:r>
              <a:rPr lang="zh-CN" altLang="en-US" sz="2000" b="1" spc="300" dirty="0">
                <a:solidFill>
                  <a:schemeClr val="accent1"/>
                </a:solidFill>
                <a:latin typeface="+mn-ea"/>
              </a:rPr>
              <a:t>队伍持续快速壮大</a:t>
            </a:r>
          </a:p>
        </p:txBody>
      </p:sp>
      <p:sp>
        <p:nvSpPr>
          <p:cNvPr id="13" name="文本框 12">
            <a:extLst>
              <a:ext uri="{FF2B5EF4-FFF2-40B4-BE49-F238E27FC236}">
                <a16:creationId xmlns:a16="http://schemas.microsoft.com/office/drawing/2014/main" id="{890B52FF-AD37-D959-6E91-1C67DBF7E2B3}"/>
              </a:ext>
            </a:extLst>
          </p:cNvPr>
          <p:cNvSpPr txBox="1"/>
          <p:nvPr/>
        </p:nvSpPr>
        <p:spPr>
          <a:xfrm>
            <a:off x="936189" y="2441417"/>
            <a:ext cx="4375588" cy="1341521"/>
          </a:xfrm>
          <a:prstGeom prst="rect">
            <a:avLst/>
          </a:prstGeom>
          <a:noFill/>
        </p:spPr>
        <p:txBody>
          <a:bodyPr wrap="square" rtlCol="0">
            <a:spAutoFit/>
          </a:bodyPr>
          <a:lstStyle/>
          <a:p>
            <a:pPr algn="just">
              <a:lnSpc>
                <a:spcPct val="130000"/>
              </a:lnSpc>
            </a:pPr>
            <a:r>
              <a:rPr lang="en-US" altLang="zh-CN" sz="1600" dirty="0">
                <a:solidFill>
                  <a:schemeClr val="tx1">
                    <a:lumMod val="75000"/>
                    <a:lumOff val="25000"/>
                  </a:schemeClr>
                </a:solidFill>
                <a:latin typeface="+mn-ea"/>
              </a:rPr>
              <a:t>EMCA </a:t>
            </a:r>
            <a:r>
              <a:rPr lang="zh-CN" altLang="en-US" sz="1600" dirty="0">
                <a:solidFill>
                  <a:schemeClr val="tx1">
                    <a:lumMod val="75000"/>
                    <a:lumOff val="25000"/>
                  </a:schemeClr>
                </a:solidFill>
                <a:latin typeface="+mn-ea"/>
              </a:rPr>
              <a:t>的会员主要包括节能服务公司、节能中心、金融机构、咨询机构等，已经从最初的</a:t>
            </a:r>
            <a:r>
              <a:rPr lang="en-US" altLang="zh-CN" sz="1600" dirty="0">
                <a:solidFill>
                  <a:schemeClr val="tx1">
                    <a:lumMod val="75000"/>
                    <a:lumOff val="25000"/>
                  </a:schemeClr>
                </a:solidFill>
                <a:latin typeface="+mn-ea"/>
              </a:rPr>
              <a:t>59</a:t>
            </a:r>
            <a:r>
              <a:rPr lang="zh-CN" altLang="en-US" sz="1600" dirty="0">
                <a:solidFill>
                  <a:schemeClr val="tx1">
                    <a:lumMod val="75000"/>
                    <a:lumOff val="25000"/>
                  </a:schemeClr>
                </a:solidFill>
                <a:latin typeface="+mn-ea"/>
              </a:rPr>
              <a:t>家发展到</a:t>
            </a:r>
            <a:r>
              <a:rPr lang="en-US" altLang="zh-CN" sz="1600" dirty="0">
                <a:solidFill>
                  <a:schemeClr val="tx1">
                    <a:lumMod val="75000"/>
                    <a:lumOff val="25000"/>
                  </a:schemeClr>
                </a:solidFill>
                <a:latin typeface="+mn-ea"/>
              </a:rPr>
              <a:t>2009</a:t>
            </a:r>
            <a:r>
              <a:rPr lang="zh-CN" altLang="en-US" sz="1600" dirty="0">
                <a:solidFill>
                  <a:schemeClr val="tx1">
                    <a:lumMod val="75000"/>
                    <a:lumOff val="25000"/>
                  </a:schemeClr>
                </a:solidFill>
                <a:latin typeface="+mn-ea"/>
              </a:rPr>
              <a:t>年的</a:t>
            </a:r>
            <a:r>
              <a:rPr lang="en-US" altLang="zh-CN" sz="1600" dirty="0">
                <a:solidFill>
                  <a:schemeClr val="tx1">
                    <a:lumMod val="75000"/>
                    <a:lumOff val="25000"/>
                  </a:schemeClr>
                </a:solidFill>
                <a:latin typeface="+mn-ea"/>
              </a:rPr>
              <a:t>450</a:t>
            </a:r>
            <a:r>
              <a:rPr lang="zh-CN" altLang="en-US" sz="1600" dirty="0">
                <a:solidFill>
                  <a:schemeClr val="tx1">
                    <a:lumMod val="75000"/>
                    <a:lumOff val="25000"/>
                  </a:schemeClr>
                </a:solidFill>
                <a:latin typeface="+mn-ea"/>
              </a:rPr>
              <a:t>家，会员数量增长了</a:t>
            </a:r>
            <a:r>
              <a:rPr lang="en-US" altLang="zh-CN" sz="1600" dirty="0">
                <a:solidFill>
                  <a:schemeClr val="tx1">
                    <a:lumMod val="75000"/>
                    <a:lumOff val="25000"/>
                  </a:schemeClr>
                </a:solidFill>
                <a:latin typeface="+mn-ea"/>
              </a:rPr>
              <a:t>6</a:t>
            </a:r>
            <a:r>
              <a:rPr lang="zh-CN" altLang="en-US" sz="1600" dirty="0">
                <a:solidFill>
                  <a:schemeClr val="tx1">
                    <a:lumMod val="75000"/>
                    <a:lumOff val="25000"/>
                  </a:schemeClr>
                </a:solidFill>
                <a:latin typeface="+mn-ea"/>
              </a:rPr>
              <a:t>倍多。</a:t>
            </a:r>
          </a:p>
        </p:txBody>
      </p:sp>
      <p:sp>
        <p:nvSpPr>
          <p:cNvPr id="14" name="矩形: 圆角 13">
            <a:extLst>
              <a:ext uri="{FF2B5EF4-FFF2-40B4-BE49-F238E27FC236}">
                <a16:creationId xmlns:a16="http://schemas.microsoft.com/office/drawing/2014/main" id="{51855E4B-E221-1B99-0F99-B4152B79EB9B}"/>
              </a:ext>
            </a:extLst>
          </p:cNvPr>
          <p:cNvSpPr/>
          <p:nvPr/>
        </p:nvSpPr>
        <p:spPr>
          <a:xfrm>
            <a:off x="1040964" y="2330801"/>
            <a:ext cx="2845236" cy="4571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en-US" sz="1162">
              <a:latin typeface="+mn-ea"/>
            </a:endParaRPr>
          </a:p>
        </p:txBody>
      </p:sp>
      <p:pic>
        <p:nvPicPr>
          <p:cNvPr id="16" name="图形 15">
            <a:extLst>
              <a:ext uri="{FF2B5EF4-FFF2-40B4-BE49-F238E27FC236}">
                <a16:creationId xmlns:a16="http://schemas.microsoft.com/office/drawing/2014/main" id="{A40B48D2-AE03-53B5-639D-F1B569103BE5}"/>
              </a:ext>
            </a:extLst>
          </p:cNvPr>
          <p:cNvPicPr>
            <a:picLocks/>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55161" y="4279096"/>
            <a:ext cx="249392" cy="249392"/>
          </a:xfrm>
          <a:prstGeom prst="rect">
            <a:avLst/>
          </a:prstGeom>
        </p:spPr>
      </p:pic>
      <p:sp>
        <p:nvSpPr>
          <p:cNvPr id="17" name="文本框 16">
            <a:extLst>
              <a:ext uri="{FF2B5EF4-FFF2-40B4-BE49-F238E27FC236}">
                <a16:creationId xmlns:a16="http://schemas.microsoft.com/office/drawing/2014/main" id="{1E8BB8A3-0768-0387-E678-B27B363C6A88}"/>
              </a:ext>
            </a:extLst>
          </p:cNvPr>
          <p:cNvSpPr txBox="1"/>
          <p:nvPr/>
        </p:nvSpPr>
        <p:spPr>
          <a:xfrm>
            <a:off x="1304553" y="4187365"/>
            <a:ext cx="3202860" cy="400110"/>
          </a:xfrm>
          <a:prstGeom prst="rect">
            <a:avLst/>
          </a:prstGeom>
          <a:noFill/>
        </p:spPr>
        <p:txBody>
          <a:bodyPr wrap="square">
            <a:spAutoFit/>
          </a:bodyPr>
          <a:lstStyle/>
          <a:p>
            <a:r>
              <a:rPr lang="zh-CN" altLang="en-US" sz="2000" b="1" spc="300" dirty="0">
                <a:solidFill>
                  <a:schemeClr val="accent1"/>
                </a:solidFill>
                <a:latin typeface="+mn-ea"/>
              </a:rPr>
              <a:t>投资规模大幅增加</a:t>
            </a:r>
          </a:p>
        </p:txBody>
      </p:sp>
      <p:sp>
        <p:nvSpPr>
          <p:cNvPr id="18" name="文本框 17">
            <a:extLst>
              <a:ext uri="{FF2B5EF4-FFF2-40B4-BE49-F238E27FC236}">
                <a16:creationId xmlns:a16="http://schemas.microsoft.com/office/drawing/2014/main" id="{F935149F-E9D1-5D88-7A53-17B759B238A6}"/>
              </a:ext>
            </a:extLst>
          </p:cNvPr>
          <p:cNvSpPr txBox="1"/>
          <p:nvPr/>
        </p:nvSpPr>
        <p:spPr>
          <a:xfrm>
            <a:off x="936189" y="4704001"/>
            <a:ext cx="4375588" cy="1661609"/>
          </a:xfrm>
          <a:prstGeom prst="rect">
            <a:avLst/>
          </a:prstGeom>
          <a:noFill/>
        </p:spPr>
        <p:txBody>
          <a:bodyPr wrap="square" rtlCol="0">
            <a:spAutoFit/>
          </a:bodyPr>
          <a:lstStyle/>
          <a:p>
            <a:pPr algn="just">
              <a:lnSpc>
                <a:spcPct val="130000"/>
              </a:lnSpc>
            </a:pPr>
            <a:r>
              <a:rPr lang="en-US" altLang="zh-CN" sz="1600" dirty="0">
                <a:solidFill>
                  <a:schemeClr val="tx1">
                    <a:lumMod val="75000"/>
                    <a:lumOff val="25000"/>
                  </a:schemeClr>
                </a:solidFill>
                <a:latin typeface="+mn-ea"/>
              </a:rPr>
              <a:t>EMCA</a:t>
            </a:r>
            <a:r>
              <a:rPr lang="zh-CN" altLang="en-US" sz="1600" dirty="0">
                <a:solidFill>
                  <a:schemeClr val="tx1">
                    <a:lumMod val="75000"/>
                    <a:lumOff val="25000"/>
                  </a:schemeClr>
                </a:solidFill>
                <a:latin typeface="+mn-ea"/>
              </a:rPr>
              <a:t>的统计数据显示，节能服务产业综合节能投资由</a:t>
            </a:r>
            <a:r>
              <a:rPr lang="en-US" altLang="zh-CN" sz="1600" dirty="0">
                <a:solidFill>
                  <a:schemeClr val="tx1">
                    <a:lumMod val="75000"/>
                    <a:lumOff val="25000"/>
                  </a:schemeClr>
                </a:solidFill>
                <a:latin typeface="+mn-ea"/>
              </a:rPr>
              <a:t>2003</a:t>
            </a:r>
            <a:r>
              <a:rPr lang="zh-CN" altLang="en-US" sz="1600" dirty="0">
                <a:solidFill>
                  <a:schemeClr val="tx1">
                    <a:lumMod val="75000"/>
                    <a:lumOff val="25000"/>
                  </a:schemeClr>
                </a:solidFill>
                <a:latin typeface="+mn-ea"/>
              </a:rPr>
              <a:t>年的</a:t>
            </a:r>
            <a:r>
              <a:rPr lang="en-US" altLang="zh-CN" sz="1600" dirty="0">
                <a:solidFill>
                  <a:schemeClr val="tx1">
                    <a:lumMod val="75000"/>
                    <a:lumOff val="25000"/>
                  </a:schemeClr>
                </a:solidFill>
                <a:latin typeface="+mn-ea"/>
              </a:rPr>
              <a:t>11.48</a:t>
            </a:r>
            <a:r>
              <a:rPr lang="zh-CN" altLang="en-US" sz="1600" dirty="0">
                <a:solidFill>
                  <a:schemeClr val="tx1">
                    <a:lumMod val="75000"/>
                    <a:lumOff val="25000"/>
                  </a:schemeClr>
                </a:solidFill>
                <a:latin typeface="+mn-ea"/>
              </a:rPr>
              <a:t>亿元，增长到</a:t>
            </a:r>
            <a:r>
              <a:rPr lang="en-US" altLang="zh-CN" sz="1600" dirty="0">
                <a:solidFill>
                  <a:schemeClr val="tx1">
                    <a:lumMod val="75000"/>
                    <a:lumOff val="25000"/>
                  </a:schemeClr>
                </a:solidFill>
                <a:latin typeface="+mn-ea"/>
              </a:rPr>
              <a:t>2009</a:t>
            </a:r>
            <a:r>
              <a:rPr lang="zh-CN" altLang="en-US" sz="1600" dirty="0">
                <a:solidFill>
                  <a:schemeClr val="tx1">
                    <a:lumMod val="75000"/>
                    <a:lumOff val="25000"/>
                  </a:schemeClr>
                </a:solidFill>
                <a:latin typeface="+mn-ea"/>
              </a:rPr>
              <a:t>年的</a:t>
            </a:r>
            <a:r>
              <a:rPr lang="en-US" altLang="zh-CN" sz="1600" dirty="0">
                <a:solidFill>
                  <a:schemeClr val="tx1">
                    <a:lumMod val="75000"/>
                    <a:lumOff val="25000"/>
                  </a:schemeClr>
                </a:solidFill>
                <a:latin typeface="+mn-ea"/>
              </a:rPr>
              <a:t>277.99</a:t>
            </a:r>
            <a:r>
              <a:rPr lang="zh-CN" altLang="en-US" sz="1600" dirty="0">
                <a:solidFill>
                  <a:schemeClr val="tx1">
                    <a:lumMod val="75000"/>
                    <a:lumOff val="25000"/>
                  </a:schemeClr>
                </a:solidFill>
                <a:latin typeface="+mn-ea"/>
              </a:rPr>
              <a:t>亿元，增长了</a:t>
            </a:r>
            <a:r>
              <a:rPr lang="en-US" altLang="zh-CN" sz="1600" dirty="0">
                <a:solidFill>
                  <a:schemeClr val="tx1">
                    <a:lumMod val="75000"/>
                    <a:lumOff val="25000"/>
                  </a:schemeClr>
                </a:solidFill>
                <a:latin typeface="+mn-ea"/>
              </a:rPr>
              <a:t>24</a:t>
            </a:r>
            <a:r>
              <a:rPr lang="zh-CN" altLang="en-US" sz="1600" dirty="0">
                <a:solidFill>
                  <a:schemeClr val="tx1">
                    <a:lumMod val="75000"/>
                    <a:lumOff val="25000"/>
                  </a:schemeClr>
                </a:solidFill>
                <a:latin typeface="+mn-ea"/>
              </a:rPr>
              <a:t>倍。其中，合同能源管理项目投资从</a:t>
            </a:r>
            <a:r>
              <a:rPr lang="en-US" altLang="zh-CN" sz="1600" dirty="0">
                <a:solidFill>
                  <a:schemeClr val="tx1">
                    <a:lumMod val="75000"/>
                    <a:lumOff val="25000"/>
                  </a:schemeClr>
                </a:solidFill>
                <a:latin typeface="+mn-ea"/>
              </a:rPr>
              <a:t>2004</a:t>
            </a:r>
            <a:r>
              <a:rPr lang="zh-CN" altLang="en-US" sz="1600" dirty="0">
                <a:solidFill>
                  <a:schemeClr val="tx1">
                    <a:lumMod val="75000"/>
                    <a:lumOff val="25000"/>
                  </a:schemeClr>
                </a:solidFill>
                <a:latin typeface="+mn-ea"/>
              </a:rPr>
              <a:t>年 </a:t>
            </a:r>
            <a:r>
              <a:rPr lang="en-US" altLang="zh-CN" sz="1600" dirty="0">
                <a:solidFill>
                  <a:schemeClr val="tx1">
                    <a:lumMod val="75000"/>
                    <a:lumOff val="25000"/>
                  </a:schemeClr>
                </a:solidFill>
                <a:latin typeface="+mn-ea"/>
              </a:rPr>
              <a:t>10.98</a:t>
            </a:r>
            <a:r>
              <a:rPr lang="zh-CN" altLang="en-US" sz="1600" dirty="0">
                <a:solidFill>
                  <a:schemeClr val="tx1">
                    <a:lumMod val="75000"/>
                    <a:lumOff val="25000"/>
                  </a:schemeClr>
                </a:solidFill>
                <a:latin typeface="+mn-ea"/>
              </a:rPr>
              <a:t>亿元增长到</a:t>
            </a:r>
            <a:r>
              <a:rPr lang="en-US" altLang="zh-CN" sz="1600" dirty="0">
                <a:solidFill>
                  <a:schemeClr val="tx1">
                    <a:lumMod val="75000"/>
                    <a:lumOff val="25000"/>
                  </a:schemeClr>
                </a:solidFill>
                <a:latin typeface="+mn-ea"/>
              </a:rPr>
              <a:t>2009</a:t>
            </a:r>
            <a:r>
              <a:rPr lang="zh-CN" altLang="en-US" sz="1600" dirty="0">
                <a:solidFill>
                  <a:schemeClr val="tx1">
                    <a:lumMod val="75000"/>
                    <a:lumOff val="25000"/>
                  </a:schemeClr>
                </a:solidFill>
                <a:latin typeface="+mn-ea"/>
              </a:rPr>
              <a:t>年的</a:t>
            </a:r>
            <a:r>
              <a:rPr lang="en-US" altLang="zh-CN" sz="1600" dirty="0">
                <a:solidFill>
                  <a:schemeClr val="tx1">
                    <a:lumMod val="75000"/>
                    <a:lumOff val="25000"/>
                  </a:schemeClr>
                </a:solidFill>
                <a:latin typeface="+mn-ea"/>
              </a:rPr>
              <a:t>157.31</a:t>
            </a:r>
            <a:r>
              <a:rPr lang="zh-CN" altLang="en-US" sz="1600" dirty="0">
                <a:solidFill>
                  <a:schemeClr val="tx1">
                    <a:lumMod val="75000"/>
                    <a:lumOff val="25000"/>
                  </a:schemeClr>
                </a:solidFill>
                <a:latin typeface="+mn-ea"/>
              </a:rPr>
              <a:t>亿元，年均增长率</a:t>
            </a:r>
            <a:r>
              <a:rPr lang="en-US" altLang="zh-CN" sz="1600" dirty="0">
                <a:solidFill>
                  <a:schemeClr val="tx1">
                    <a:lumMod val="75000"/>
                    <a:lumOff val="25000"/>
                  </a:schemeClr>
                </a:solidFill>
                <a:latin typeface="+mn-ea"/>
              </a:rPr>
              <a:t>70.3%</a:t>
            </a:r>
            <a:endParaRPr lang="zh-CN" altLang="en-US" sz="1600" dirty="0">
              <a:solidFill>
                <a:schemeClr val="tx1">
                  <a:lumMod val="75000"/>
                  <a:lumOff val="25000"/>
                </a:schemeClr>
              </a:solidFill>
              <a:latin typeface="+mn-ea"/>
            </a:endParaRPr>
          </a:p>
        </p:txBody>
      </p:sp>
      <p:sp>
        <p:nvSpPr>
          <p:cNvPr id="19" name="矩形: 圆角 18">
            <a:extLst>
              <a:ext uri="{FF2B5EF4-FFF2-40B4-BE49-F238E27FC236}">
                <a16:creationId xmlns:a16="http://schemas.microsoft.com/office/drawing/2014/main" id="{B3049091-56A8-1DAF-ADAF-7D6110997903}"/>
              </a:ext>
            </a:extLst>
          </p:cNvPr>
          <p:cNvSpPr/>
          <p:nvPr/>
        </p:nvSpPr>
        <p:spPr>
          <a:xfrm>
            <a:off x="1040964" y="4593385"/>
            <a:ext cx="2845236" cy="4571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en-US" sz="1162">
              <a:latin typeface="+mn-ea"/>
            </a:endParaRPr>
          </a:p>
        </p:txBody>
      </p:sp>
      <p:pic>
        <p:nvPicPr>
          <p:cNvPr id="21" name="图形 20">
            <a:extLst>
              <a:ext uri="{FF2B5EF4-FFF2-40B4-BE49-F238E27FC236}">
                <a16:creationId xmlns:a16="http://schemas.microsoft.com/office/drawing/2014/main" id="{15F2122E-08A5-70DD-F4E1-9716D6D78DA0}"/>
              </a:ext>
            </a:extLst>
          </p:cNvPr>
          <p:cNvPicPr>
            <a:picLocks/>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951354" y="2016512"/>
            <a:ext cx="249392" cy="249392"/>
          </a:xfrm>
          <a:prstGeom prst="rect">
            <a:avLst/>
          </a:prstGeom>
        </p:spPr>
      </p:pic>
      <p:sp>
        <p:nvSpPr>
          <p:cNvPr id="22" name="文本框 21">
            <a:extLst>
              <a:ext uri="{FF2B5EF4-FFF2-40B4-BE49-F238E27FC236}">
                <a16:creationId xmlns:a16="http://schemas.microsoft.com/office/drawing/2014/main" id="{1738AA24-EA32-2464-60EA-DA68AA5CD8E7}"/>
              </a:ext>
            </a:extLst>
          </p:cNvPr>
          <p:cNvSpPr txBox="1"/>
          <p:nvPr/>
        </p:nvSpPr>
        <p:spPr>
          <a:xfrm>
            <a:off x="7200746" y="1929279"/>
            <a:ext cx="3202860" cy="400110"/>
          </a:xfrm>
          <a:prstGeom prst="rect">
            <a:avLst/>
          </a:prstGeom>
          <a:noFill/>
        </p:spPr>
        <p:txBody>
          <a:bodyPr wrap="square">
            <a:spAutoFit/>
          </a:bodyPr>
          <a:lstStyle/>
          <a:p>
            <a:r>
              <a:rPr lang="zh-CN" altLang="en-US" sz="2000" b="1" spc="300" dirty="0">
                <a:solidFill>
                  <a:schemeClr val="accent1"/>
                </a:solidFill>
                <a:latin typeface="+mn-ea"/>
              </a:rPr>
              <a:t>节能减排成效显著</a:t>
            </a:r>
          </a:p>
        </p:txBody>
      </p:sp>
      <p:sp>
        <p:nvSpPr>
          <p:cNvPr id="23" name="文本框 22">
            <a:extLst>
              <a:ext uri="{FF2B5EF4-FFF2-40B4-BE49-F238E27FC236}">
                <a16:creationId xmlns:a16="http://schemas.microsoft.com/office/drawing/2014/main" id="{E894D454-5042-AB29-7D1C-03197A424B13}"/>
              </a:ext>
            </a:extLst>
          </p:cNvPr>
          <p:cNvSpPr txBox="1"/>
          <p:nvPr/>
        </p:nvSpPr>
        <p:spPr>
          <a:xfrm>
            <a:off x="6832382" y="2441417"/>
            <a:ext cx="4375588" cy="1021433"/>
          </a:xfrm>
          <a:prstGeom prst="rect">
            <a:avLst/>
          </a:prstGeom>
          <a:noFill/>
        </p:spPr>
        <p:txBody>
          <a:bodyPr wrap="square" rtlCol="0">
            <a:spAutoFit/>
          </a:bodyPr>
          <a:lstStyle/>
          <a:p>
            <a:pPr algn="just">
              <a:lnSpc>
                <a:spcPct val="130000"/>
              </a:lnSpc>
            </a:pPr>
            <a:r>
              <a:rPr lang="en-US" altLang="zh-CN" sz="1600" dirty="0">
                <a:solidFill>
                  <a:schemeClr val="tx1">
                    <a:lumMod val="75000"/>
                    <a:lumOff val="25000"/>
                  </a:schemeClr>
                </a:solidFill>
                <a:latin typeface="+mn-ea"/>
              </a:rPr>
              <a:t>EMCA</a:t>
            </a:r>
            <a:r>
              <a:rPr lang="zh-CN" altLang="en-US" sz="1600" dirty="0">
                <a:solidFill>
                  <a:schemeClr val="tx1">
                    <a:lumMod val="75000"/>
                    <a:lumOff val="25000"/>
                  </a:schemeClr>
                </a:solidFill>
                <a:latin typeface="+mn-ea"/>
              </a:rPr>
              <a:t>会员单位按照综合节能投资计算，</a:t>
            </a:r>
            <a:r>
              <a:rPr lang="en-US" altLang="zh-CN" sz="1600" dirty="0">
                <a:solidFill>
                  <a:schemeClr val="tx1">
                    <a:lumMod val="75000"/>
                    <a:lumOff val="25000"/>
                  </a:schemeClr>
                </a:solidFill>
                <a:latin typeface="+mn-ea"/>
              </a:rPr>
              <a:t>2009</a:t>
            </a:r>
            <a:r>
              <a:rPr lang="zh-CN" altLang="en-US" sz="1600" dirty="0">
                <a:solidFill>
                  <a:schemeClr val="tx1">
                    <a:lumMod val="75000"/>
                    <a:lumOff val="25000"/>
                  </a:schemeClr>
                </a:solidFill>
                <a:latin typeface="+mn-ea"/>
              </a:rPr>
              <a:t>年形成的节能减排能力分别增长到</a:t>
            </a:r>
            <a:r>
              <a:rPr lang="en-US" altLang="zh-CN" sz="1600" dirty="0">
                <a:solidFill>
                  <a:schemeClr val="tx1">
                    <a:lumMod val="75000"/>
                    <a:lumOff val="25000"/>
                  </a:schemeClr>
                </a:solidFill>
                <a:latin typeface="+mn-ea"/>
              </a:rPr>
              <a:t>1356.05</a:t>
            </a:r>
            <a:r>
              <a:rPr lang="zh-CN" altLang="en-US" sz="1600" dirty="0">
                <a:solidFill>
                  <a:schemeClr val="tx1">
                    <a:lumMod val="75000"/>
                    <a:lumOff val="25000"/>
                  </a:schemeClr>
                </a:solidFill>
                <a:latin typeface="+mn-ea"/>
              </a:rPr>
              <a:t>万</a:t>
            </a:r>
            <a:r>
              <a:rPr lang="en-US" altLang="zh-CN" sz="1600" dirty="0" err="1">
                <a:solidFill>
                  <a:schemeClr val="tx1">
                    <a:lumMod val="75000"/>
                    <a:lumOff val="25000"/>
                  </a:schemeClr>
                </a:solidFill>
                <a:latin typeface="+mn-ea"/>
              </a:rPr>
              <a:t>tce</a:t>
            </a:r>
            <a:r>
              <a:rPr lang="en-US" altLang="zh-CN" sz="1600" dirty="0">
                <a:solidFill>
                  <a:schemeClr val="tx1">
                    <a:lumMod val="75000"/>
                    <a:lumOff val="25000"/>
                  </a:schemeClr>
                </a:solidFill>
                <a:latin typeface="+mn-ea"/>
              </a:rPr>
              <a:t>/a </a:t>
            </a:r>
            <a:r>
              <a:rPr lang="zh-CN" altLang="en-US" sz="1600" dirty="0">
                <a:solidFill>
                  <a:schemeClr val="tx1">
                    <a:lumMod val="75000"/>
                    <a:lumOff val="25000"/>
                  </a:schemeClr>
                </a:solidFill>
                <a:latin typeface="+mn-ea"/>
              </a:rPr>
              <a:t>和</a:t>
            </a:r>
            <a:r>
              <a:rPr lang="en-US" altLang="zh-CN" sz="1600" dirty="0">
                <a:solidFill>
                  <a:schemeClr val="tx1">
                    <a:lumMod val="75000"/>
                    <a:lumOff val="25000"/>
                  </a:schemeClr>
                </a:solidFill>
                <a:latin typeface="+mn-ea"/>
              </a:rPr>
              <a:t>874.66</a:t>
            </a:r>
            <a:r>
              <a:rPr lang="zh-CN" altLang="en-US" sz="1600" dirty="0">
                <a:solidFill>
                  <a:schemeClr val="tx1">
                    <a:lumMod val="75000"/>
                    <a:lumOff val="25000"/>
                  </a:schemeClr>
                </a:solidFill>
                <a:latin typeface="+mn-ea"/>
              </a:rPr>
              <a:t>万</a:t>
            </a:r>
            <a:r>
              <a:rPr lang="en-US" altLang="zh-CN" sz="1600" dirty="0" err="1">
                <a:solidFill>
                  <a:schemeClr val="tx1">
                    <a:lumMod val="75000"/>
                    <a:lumOff val="25000"/>
                  </a:schemeClr>
                </a:solidFill>
                <a:latin typeface="+mn-ea"/>
              </a:rPr>
              <a:t>tC</a:t>
            </a:r>
            <a:r>
              <a:rPr lang="en-US" altLang="zh-CN" sz="1600" dirty="0">
                <a:solidFill>
                  <a:schemeClr val="tx1">
                    <a:lumMod val="75000"/>
                    <a:lumOff val="25000"/>
                  </a:schemeClr>
                </a:solidFill>
                <a:latin typeface="+mn-ea"/>
              </a:rPr>
              <a:t>/a</a:t>
            </a:r>
            <a:endParaRPr lang="zh-CN" altLang="en-US" sz="1600" dirty="0">
              <a:solidFill>
                <a:schemeClr val="tx1">
                  <a:lumMod val="75000"/>
                  <a:lumOff val="25000"/>
                </a:schemeClr>
              </a:solidFill>
              <a:latin typeface="+mn-ea"/>
            </a:endParaRPr>
          </a:p>
        </p:txBody>
      </p:sp>
      <p:sp>
        <p:nvSpPr>
          <p:cNvPr id="24" name="矩形: 圆角 23">
            <a:extLst>
              <a:ext uri="{FF2B5EF4-FFF2-40B4-BE49-F238E27FC236}">
                <a16:creationId xmlns:a16="http://schemas.microsoft.com/office/drawing/2014/main" id="{6BE4A3CC-8D02-02B3-71B2-2C21EB38FDD5}"/>
              </a:ext>
            </a:extLst>
          </p:cNvPr>
          <p:cNvSpPr/>
          <p:nvPr/>
        </p:nvSpPr>
        <p:spPr>
          <a:xfrm>
            <a:off x="6937157" y="2330801"/>
            <a:ext cx="2845236" cy="4571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en-US" sz="1162">
              <a:latin typeface="+mn-ea"/>
            </a:endParaRPr>
          </a:p>
        </p:txBody>
      </p:sp>
      <p:pic>
        <p:nvPicPr>
          <p:cNvPr id="26" name="图形 25">
            <a:extLst>
              <a:ext uri="{FF2B5EF4-FFF2-40B4-BE49-F238E27FC236}">
                <a16:creationId xmlns:a16="http://schemas.microsoft.com/office/drawing/2014/main" id="{8DE911B5-B62C-F3BC-657F-3F28B92B85DD}"/>
              </a:ext>
            </a:extLst>
          </p:cNvPr>
          <p:cNvPicPr>
            <a:picLocks/>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951354" y="4279096"/>
            <a:ext cx="249392" cy="249392"/>
          </a:xfrm>
          <a:prstGeom prst="rect">
            <a:avLst/>
          </a:prstGeom>
        </p:spPr>
      </p:pic>
      <p:sp>
        <p:nvSpPr>
          <p:cNvPr id="27" name="文本框 26">
            <a:extLst>
              <a:ext uri="{FF2B5EF4-FFF2-40B4-BE49-F238E27FC236}">
                <a16:creationId xmlns:a16="http://schemas.microsoft.com/office/drawing/2014/main" id="{6DC9B55C-7B2E-2DB0-4E96-5C93ABE8B33E}"/>
              </a:ext>
            </a:extLst>
          </p:cNvPr>
          <p:cNvSpPr txBox="1"/>
          <p:nvPr/>
        </p:nvSpPr>
        <p:spPr>
          <a:xfrm>
            <a:off x="7200746" y="4187365"/>
            <a:ext cx="3202860" cy="400110"/>
          </a:xfrm>
          <a:prstGeom prst="rect">
            <a:avLst/>
          </a:prstGeom>
          <a:noFill/>
        </p:spPr>
        <p:txBody>
          <a:bodyPr wrap="square">
            <a:spAutoFit/>
          </a:bodyPr>
          <a:lstStyle/>
          <a:p>
            <a:r>
              <a:rPr lang="zh-CN" altLang="en-US" sz="2000" b="1" spc="300" dirty="0">
                <a:solidFill>
                  <a:schemeClr val="accent1"/>
                </a:solidFill>
                <a:latin typeface="+mn-ea"/>
              </a:rPr>
              <a:t>商务模式发展创新</a:t>
            </a:r>
          </a:p>
        </p:txBody>
      </p:sp>
      <p:sp>
        <p:nvSpPr>
          <p:cNvPr id="28" name="文本框 27">
            <a:extLst>
              <a:ext uri="{FF2B5EF4-FFF2-40B4-BE49-F238E27FC236}">
                <a16:creationId xmlns:a16="http://schemas.microsoft.com/office/drawing/2014/main" id="{99A6CCD3-713E-1F03-C61C-26BFE7CB61F3}"/>
              </a:ext>
            </a:extLst>
          </p:cNvPr>
          <p:cNvSpPr txBox="1"/>
          <p:nvPr/>
        </p:nvSpPr>
        <p:spPr>
          <a:xfrm>
            <a:off x="6832382" y="4704001"/>
            <a:ext cx="4375588" cy="1661609"/>
          </a:xfrm>
          <a:prstGeom prst="rect">
            <a:avLst/>
          </a:prstGeom>
          <a:noFill/>
        </p:spPr>
        <p:txBody>
          <a:bodyPr wrap="square" rtlCol="0">
            <a:spAutoFit/>
          </a:bodyPr>
          <a:lstStyle/>
          <a:p>
            <a:pPr algn="just">
              <a:lnSpc>
                <a:spcPct val="130000"/>
              </a:lnSpc>
            </a:pPr>
            <a:r>
              <a:rPr lang="zh-CN" altLang="en-US" sz="1600" dirty="0">
                <a:solidFill>
                  <a:schemeClr val="tx1">
                    <a:lumMod val="75000"/>
                    <a:lumOff val="25000"/>
                  </a:schemeClr>
                </a:solidFill>
                <a:latin typeface="+mn-ea"/>
              </a:rPr>
              <a:t>从项目数量来看，</a:t>
            </a:r>
            <a:r>
              <a:rPr lang="en-US" altLang="zh-CN" sz="1600" dirty="0">
                <a:solidFill>
                  <a:schemeClr val="tx1">
                    <a:lumMod val="75000"/>
                    <a:lumOff val="25000"/>
                  </a:schemeClr>
                </a:solidFill>
                <a:latin typeface="+mn-ea"/>
              </a:rPr>
              <a:t>2008</a:t>
            </a:r>
            <a:r>
              <a:rPr lang="zh-CN" altLang="en-US" sz="1600" dirty="0">
                <a:solidFill>
                  <a:schemeClr val="tx1">
                    <a:lumMod val="75000"/>
                    <a:lumOff val="25000"/>
                  </a:schemeClr>
                </a:solidFill>
                <a:latin typeface="+mn-ea"/>
              </a:rPr>
              <a:t>～</a:t>
            </a:r>
            <a:r>
              <a:rPr lang="en-US" altLang="zh-CN" sz="1600" dirty="0">
                <a:solidFill>
                  <a:schemeClr val="tx1">
                    <a:lumMod val="75000"/>
                    <a:lumOff val="25000"/>
                  </a:schemeClr>
                </a:solidFill>
                <a:latin typeface="+mn-ea"/>
              </a:rPr>
              <a:t>2009</a:t>
            </a:r>
            <a:r>
              <a:rPr lang="zh-CN" altLang="en-US" sz="1600" dirty="0">
                <a:solidFill>
                  <a:schemeClr val="tx1">
                    <a:lumMod val="75000"/>
                    <a:lumOff val="25000"/>
                  </a:schemeClr>
                </a:solidFill>
                <a:latin typeface="+mn-ea"/>
              </a:rPr>
              <a:t>年</a:t>
            </a:r>
            <a:r>
              <a:rPr lang="en-US" altLang="zh-CN" sz="1600" dirty="0">
                <a:solidFill>
                  <a:schemeClr val="tx1">
                    <a:lumMod val="75000"/>
                    <a:lumOff val="25000"/>
                  </a:schemeClr>
                </a:solidFill>
                <a:latin typeface="+mn-ea"/>
              </a:rPr>
              <a:t>96.2%</a:t>
            </a:r>
            <a:r>
              <a:rPr lang="zh-CN" altLang="en-US" sz="1600" dirty="0">
                <a:solidFill>
                  <a:schemeClr val="tx1">
                    <a:lumMod val="75000"/>
                    <a:lumOff val="25000"/>
                  </a:schemeClr>
                </a:solidFill>
                <a:latin typeface="+mn-ea"/>
              </a:rPr>
              <a:t>的合同能源管理项目都是基于节能效益分享型和节能量保证型实施的；从总体投资额来看，节能效益分享型项目的总投资额最多，</a:t>
            </a:r>
            <a:r>
              <a:rPr lang="en-US" altLang="zh-CN" sz="1600" dirty="0">
                <a:solidFill>
                  <a:schemeClr val="tx1">
                    <a:lumMod val="75000"/>
                    <a:lumOff val="25000"/>
                  </a:schemeClr>
                </a:solidFill>
                <a:latin typeface="+mn-ea"/>
              </a:rPr>
              <a:t>2008</a:t>
            </a:r>
            <a:r>
              <a:rPr lang="zh-CN" altLang="en-US" sz="1600" dirty="0">
                <a:solidFill>
                  <a:schemeClr val="tx1">
                    <a:lumMod val="75000"/>
                    <a:lumOff val="25000"/>
                  </a:schemeClr>
                </a:solidFill>
                <a:latin typeface="+mn-ea"/>
              </a:rPr>
              <a:t>～</a:t>
            </a:r>
            <a:r>
              <a:rPr lang="en-US" altLang="zh-CN" sz="1600" dirty="0">
                <a:solidFill>
                  <a:schemeClr val="tx1">
                    <a:lumMod val="75000"/>
                    <a:lumOff val="25000"/>
                  </a:schemeClr>
                </a:solidFill>
                <a:latin typeface="+mn-ea"/>
              </a:rPr>
              <a:t>2009</a:t>
            </a:r>
            <a:r>
              <a:rPr lang="zh-CN" altLang="en-US" sz="1600" dirty="0">
                <a:solidFill>
                  <a:schemeClr val="tx1">
                    <a:lumMod val="75000"/>
                    <a:lumOff val="25000"/>
                  </a:schemeClr>
                </a:solidFill>
                <a:latin typeface="+mn-ea"/>
              </a:rPr>
              <a:t>年期间总投资额达</a:t>
            </a:r>
            <a:r>
              <a:rPr lang="en-US" altLang="zh-CN" sz="1600" dirty="0">
                <a:solidFill>
                  <a:schemeClr val="tx1">
                    <a:lumMod val="75000"/>
                    <a:lumOff val="25000"/>
                  </a:schemeClr>
                </a:solidFill>
                <a:latin typeface="+mn-ea"/>
              </a:rPr>
              <a:t>37.3</a:t>
            </a:r>
            <a:r>
              <a:rPr lang="zh-CN" altLang="en-US" sz="1600" dirty="0">
                <a:solidFill>
                  <a:schemeClr val="tx1">
                    <a:lumMod val="75000"/>
                    <a:lumOff val="25000"/>
                  </a:schemeClr>
                </a:solidFill>
                <a:latin typeface="+mn-ea"/>
              </a:rPr>
              <a:t>亿元</a:t>
            </a:r>
          </a:p>
        </p:txBody>
      </p:sp>
      <p:sp>
        <p:nvSpPr>
          <p:cNvPr id="29" name="矩形: 圆角 28">
            <a:extLst>
              <a:ext uri="{FF2B5EF4-FFF2-40B4-BE49-F238E27FC236}">
                <a16:creationId xmlns:a16="http://schemas.microsoft.com/office/drawing/2014/main" id="{CB8D582E-32F1-FAAA-D812-892A84FCF643}"/>
              </a:ext>
            </a:extLst>
          </p:cNvPr>
          <p:cNvSpPr/>
          <p:nvPr/>
        </p:nvSpPr>
        <p:spPr>
          <a:xfrm>
            <a:off x="6937157" y="4593385"/>
            <a:ext cx="2845236" cy="4571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en-US" sz="1162">
              <a:latin typeface="+mn-ea"/>
            </a:endParaRPr>
          </a:p>
        </p:txBody>
      </p:sp>
      <p:sp>
        <p:nvSpPr>
          <p:cNvPr id="2" name="文本占位符 1">
            <a:extLst>
              <a:ext uri="{FF2B5EF4-FFF2-40B4-BE49-F238E27FC236}">
                <a16:creationId xmlns:a16="http://schemas.microsoft.com/office/drawing/2014/main" id="{51E8C70F-B456-4422-8E57-5453FDC3F513}"/>
              </a:ext>
            </a:extLst>
          </p:cNvPr>
          <p:cNvSpPr>
            <a:spLocks noGrp="1"/>
          </p:cNvSpPr>
          <p:nvPr>
            <p:ph type="body" sz="quarter" idx="4294967295"/>
          </p:nvPr>
        </p:nvSpPr>
        <p:spPr>
          <a:xfrm>
            <a:off x="1163638" y="509321"/>
            <a:ext cx="9781027" cy="479198"/>
          </a:xfrm>
          <a:prstGeom prst="rect">
            <a:avLst/>
          </a:prstGeom>
        </p:spPr>
        <p:txBody>
          <a:bodyPr/>
          <a:lstStyle/>
          <a:p>
            <a:pPr marL="0" indent="0">
              <a:buNone/>
            </a:pPr>
            <a:r>
              <a:rPr lang="zh-CN" altLang="en-US" b="1">
                <a:solidFill>
                  <a:schemeClr val="accent1">
                    <a:lumMod val="75000"/>
                  </a:schemeClr>
                </a:solidFill>
                <a:latin typeface="Arial" panose="020B0604020202020204" pitchFamily="34" charset="0"/>
                <a:ea typeface="微软雅黑" panose="020B0503020204020204" pitchFamily="34" charset="-122"/>
              </a:rPr>
              <a:t>电网企业</a:t>
            </a:r>
            <a:r>
              <a:rPr lang="en-US" altLang="zh-CN" b="1" dirty="0">
                <a:solidFill>
                  <a:schemeClr val="accent1">
                    <a:lumMod val="75000"/>
                  </a:schemeClr>
                </a:solidFill>
                <a:latin typeface="Arial" panose="020B0604020202020204" pitchFamily="34" charset="0"/>
                <a:ea typeface="微软雅黑" panose="020B0503020204020204" pitchFamily="34" charset="-122"/>
              </a:rPr>
              <a:t>DSM</a:t>
            </a:r>
            <a:r>
              <a:rPr lang="zh-CN" altLang="en-US" b="1" dirty="0">
                <a:solidFill>
                  <a:schemeClr val="accent1">
                    <a:lumMod val="75000"/>
                  </a:schemeClr>
                </a:solidFill>
                <a:latin typeface="Arial" panose="020B0604020202020204" pitchFamily="34" charset="0"/>
                <a:ea typeface="微软雅黑" panose="020B0503020204020204" pitchFamily="34" charset="-122"/>
              </a:rPr>
              <a:t>节电目标及采取措施 </a:t>
            </a:r>
          </a:p>
        </p:txBody>
      </p:sp>
    </p:spTree>
    <p:custDataLst>
      <p:tags r:id="rId1"/>
    </p:custDataLst>
    <p:extLst>
      <p:ext uri="{BB962C8B-B14F-4D97-AF65-F5344CB8AC3E}">
        <p14:creationId xmlns:p14="http://schemas.microsoft.com/office/powerpoint/2010/main" val="39968865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4" name="直接连接符 33">
            <a:extLst>
              <a:ext uri="{FF2B5EF4-FFF2-40B4-BE49-F238E27FC236}">
                <a16:creationId xmlns:a16="http://schemas.microsoft.com/office/drawing/2014/main" id="{E9F55653-1487-5C4A-BA83-9AD2ADA2A74B}"/>
              </a:ext>
            </a:extLst>
          </p:cNvPr>
          <p:cNvCxnSpPr/>
          <p:nvPr/>
        </p:nvCxnSpPr>
        <p:spPr>
          <a:xfrm>
            <a:off x="1203649" y="3587749"/>
            <a:ext cx="14928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文本占位符 6">
            <a:extLst>
              <a:ext uri="{FF2B5EF4-FFF2-40B4-BE49-F238E27FC236}">
                <a16:creationId xmlns:a16="http://schemas.microsoft.com/office/drawing/2014/main" id="{83D5141B-B17A-4BCA-90ED-79E2FFCC40D2}"/>
              </a:ext>
            </a:extLst>
          </p:cNvPr>
          <p:cNvSpPr>
            <a:spLocks noGrp="1"/>
          </p:cNvSpPr>
          <p:nvPr>
            <p:ph type="body" sz="quarter" idx="12"/>
          </p:nvPr>
        </p:nvSpPr>
        <p:spPr/>
        <p:txBody>
          <a:bodyPr>
            <a:normAutofit lnSpcReduction="10000"/>
          </a:bodyPr>
          <a:lstStyle/>
          <a:p>
            <a:r>
              <a:rPr lang="zh-CN" altLang="en-US" dirty="0"/>
              <a:t>新视野</a:t>
            </a:r>
          </a:p>
        </p:txBody>
      </p:sp>
      <p:sp>
        <p:nvSpPr>
          <p:cNvPr id="3" name="文本占位符 2">
            <a:extLst>
              <a:ext uri="{FF2B5EF4-FFF2-40B4-BE49-F238E27FC236}">
                <a16:creationId xmlns:a16="http://schemas.microsoft.com/office/drawing/2014/main" id="{53626A6A-3AF2-4201-BD5C-9AB4A8E158F1}"/>
              </a:ext>
            </a:extLst>
          </p:cNvPr>
          <p:cNvSpPr>
            <a:spLocks noGrp="1"/>
          </p:cNvSpPr>
          <p:nvPr>
            <p:ph type="body" sz="quarter" idx="10"/>
          </p:nvPr>
        </p:nvSpPr>
        <p:spPr>
          <a:xfrm>
            <a:off x="3325468" y="2871690"/>
            <a:ext cx="5905617" cy="1432118"/>
          </a:xfrm>
        </p:spPr>
        <p:txBody>
          <a:bodyPr>
            <a:normAutofit fontScale="92500"/>
          </a:bodyPr>
          <a:lstStyle/>
          <a:p>
            <a:pPr>
              <a:lnSpc>
                <a:spcPct val="100000"/>
              </a:lnSpc>
            </a:pPr>
            <a:r>
              <a:rPr lang="zh-CN" altLang="en-US" b="1" dirty="0"/>
              <a:t>四川电力节能服务</a:t>
            </a:r>
          </a:p>
          <a:p>
            <a:pPr>
              <a:lnSpc>
                <a:spcPct val="100000"/>
              </a:lnSpc>
            </a:pPr>
            <a:r>
              <a:rPr lang="zh-CN" altLang="en-US" b="1" dirty="0"/>
              <a:t>公司市场定位和客户选择</a:t>
            </a:r>
          </a:p>
          <a:p>
            <a:pPr>
              <a:lnSpc>
                <a:spcPct val="100000"/>
              </a:lnSpc>
            </a:pPr>
            <a:endParaRPr lang="zh-CN" altLang="en-US" b="1" dirty="0"/>
          </a:p>
        </p:txBody>
      </p:sp>
      <p:sp>
        <p:nvSpPr>
          <p:cNvPr id="12" name="文本占位符 11">
            <a:extLst>
              <a:ext uri="{FF2B5EF4-FFF2-40B4-BE49-F238E27FC236}">
                <a16:creationId xmlns:a16="http://schemas.microsoft.com/office/drawing/2014/main" id="{9B747825-48F8-4F1D-A013-065E7A85890C}"/>
              </a:ext>
            </a:extLst>
          </p:cNvPr>
          <p:cNvSpPr>
            <a:spLocks noGrp="1"/>
          </p:cNvSpPr>
          <p:nvPr>
            <p:ph type="body" sz="quarter" idx="11"/>
          </p:nvPr>
        </p:nvSpPr>
        <p:spPr/>
        <p:txBody>
          <a:bodyPr/>
          <a:lstStyle/>
          <a:p>
            <a:r>
              <a:rPr lang="en-US" altLang="zh-CN" dirty="0"/>
              <a:t>03</a:t>
            </a:r>
            <a:endParaRPr lang="zh-CN" altLang="en-US" dirty="0"/>
          </a:p>
        </p:txBody>
      </p:sp>
    </p:spTree>
    <p:custDataLst>
      <p:tags r:id="rId1"/>
    </p:custDataLst>
    <p:extLst>
      <p:ext uri="{BB962C8B-B14F-4D97-AF65-F5344CB8AC3E}">
        <p14:creationId xmlns:p14="http://schemas.microsoft.com/office/powerpoint/2010/main" val="37827644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a:extLst>
              <a:ext uri="{FF2B5EF4-FFF2-40B4-BE49-F238E27FC236}">
                <a16:creationId xmlns:a16="http://schemas.microsoft.com/office/drawing/2014/main" id="{3556EE70-5B86-3FDD-A502-7CFD6C2EBC95}"/>
              </a:ext>
            </a:extLst>
          </p:cNvPr>
          <p:cNvSpPr/>
          <p:nvPr/>
        </p:nvSpPr>
        <p:spPr>
          <a:xfrm>
            <a:off x="4299191" y="1963089"/>
            <a:ext cx="3415818" cy="3415818"/>
          </a:xfrm>
          <a:prstGeom prst="ellipse">
            <a:avLst/>
          </a:prstGeom>
          <a:noFill/>
          <a:ln w="3810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mn-ea"/>
              <a:cs typeface="OPPOSans M"/>
              <a:sym typeface="+mn-lt"/>
            </a:endParaRPr>
          </a:p>
        </p:txBody>
      </p:sp>
      <p:sp>
        <p:nvSpPr>
          <p:cNvPr id="29" name="椭圆 28">
            <a:extLst>
              <a:ext uri="{FF2B5EF4-FFF2-40B4-BE49-F238E27FC236}">
                <a16:creationId xmlns:a16="http://schemas.microsoft.com/office/drawing/2014/main" id="{DD9E5F7B-DAA9-0C1C-5256-23C7FCD91101}"/>
              </a:ext>
            </a:extLst>
          </p:cNvPr>
          <p:cNvSpPr/>
          <p:nvPr/>
        </p:nvSpPr>
        <p:spPr>
          <a:xfrm>
            <a:off x="4130946" y="4294830"/>
            <a:ext cx="1008476" cy="1008476"/>
          </a:xfrm>
          <a:prstGeom prst="ellipse">
            <a:avLst/>
          </a:prstGeom>
          <a:gradFill flip="none" rotWithShape="1">
            <a:gsLst>
              <a:gs pos="100000">
                <a:schemeClr val="accent1">
                  <a:lumMod val="100000"/>
                </a:schemeClr>
              </a:gs>
              <a:gs pos="0">
                <a:schemeClr val="accent1">
                  <a:lumMod val="100000"/>
                </a:schemeClr>
              </a:gs>
            </a:gsLst>
            <a:lin ang="1800000" scaled="0"/>
            <a:tileRect/>
          </a:gradFill>
          <a:ln>
            <a:noFill/>
          </a:ln>
          <a:effectLst>
            <a:outerShdw blurRad="228600" dist="76200" dir="5400000" algn="t" rotWithShape="0">
              <a:schemeClr val="accent1">
                <a:lumMod val="10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mn-ea"/>
              <a:cs typeface="OPPOSans M"/>
              <a:sym typeface="+mn-lt"/>
            </a:endParaRPr>
          </a:p>
        </p:txBody>
      </p:sp>
      <p:sp>
        <p:nvSpPr>
          <p:cNvPr id="54" name="椭圆 53">
            <a:extLst>
              <a:ext uri="{FF2B5EF4-FFF2-40B4-BE49-F238E27FC236}">
                <a16:creationId xmlns:a16="http://schemas.microsoft.com/office/drawing/2014/main" id="{3B5EF548-ABB8-F4EE-5146-C52EBA60BF14}"/>
              </a:ext>
            </a:extLst>
          </p:cNvPr>
          <p:cNvSpPr/>
          <p:nvPr/>
        </p:nvSpPr>
        <p:spPr>
          <a:xfrm>
            <a:off x="4130946" y="2244653"/>
            <a:ext cx="1008476" cy="1008476"/>
          </a:xfrm>
          <a:prstGeom prst="ellipse">
            <a:avLst/>
          </a:prstGeom>
          <a:gradFill flip="none" rotWithShape="1">
            <a:gsLst>
              <a:gs pos="100000">
                <a:schemeClr val="accent1">
                  <a:lumMod val="100000"/>
                </a:schemeClr>
              </a:gs>
              <a:gs pos="0">
                <a:schemeClr val="accent1">
                  <a:lumMod val="100000"/>
                </a:schemeClr>
              </a:gs>
            </a:gsLst>
            <a:lin ang="1800000" scaled="0"/>
            <a:tileRect/>
          </a:gradFill>
          <a:ln>
            <a:noFill/>
          </a:ln>
          <a:effectLst>
            <a:outerShdw blurRad="228600" dist="76200" dir="5400000" algn="t" rotWithShape="0">
              <a:schemeClr val="accent1">
                <a:lumMod val="10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mn-ea"/>
              <a:cs typeface="OPPOSans M"/>
              <a:sym typeface="+mn-lt"/>
            </a:endParaRPr>
          </a:p>
        </p:txBody>
      </p:sp>
      <p:sp>
        <p:nvSpPr>
          <p:cNvPr id="55" name="椭圆 54">
            <a:extLst>
              <a:ext uri="{FF2B5EF4-FFF2-40B4-BE49-F238E27FC236}">
                <a16:creationId xmlns:a16="http://schemas.microsoft.com/office/drawing/2014/main" id="{A70CAB83-8930-F692-9081-94D17463C142}"/>
              </a:ext>
            </a:extLst>
          </p:cNvPr>
          <p:cNvSpPr/>
          <p:nvPr/>
        </p:nvSpPr>
        <p:spPr>
          <a:xfrm>
            <a:off x="5405906" y="3167559"/>
            <a:ext cx="1214902" cy="1214902"/>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mn-ea"/>
              <a:cs typeface="OPPOSans M"/>
              <a:sym typeface="+mn-lt"/>
            </a:endParaRPr>
          </a:p>
        </p:txBody>
      </p:sp>
      <p:sp>
        <p:nvSpPr>
          <p:cNvPr id="60" name="箭头: V 形 59">
            <a:extLst>
              <a:ext uri="{FF2B5EF4-FFF2-40B4-BE49-F238E27FC236}">
                <a16:creationId xmlns:a16="http://schemas.microsoft.com/office/drawing/2014/main" id="{42A30CE7-28A4-60BA-CA9F-6386E2284ED2}"/>
              </a:ext>
            </a:extLst>
          </p:cNvPr>
          <p:cNvSpPr/>
          <p:nvPr/>
        </p:nvSpPr>
        <p:spPr>
          <a:xfrm rot="16200000">
            <a:off x="4044416" y="3563938"/>
            <a:ext cx="532824" cy="532824"/>
          </a:xfrm>
          <a:prstGeom prst="chevron">
            <a:avLst/>
          </a:prstGeom>
          <a:gradFill flip="none" rotWithShape="1">
            <a:gsLst>
              <a:gs pos="0">
                <a:schemeClr val="accent1">
                  <a:lumMod val="100000"/>
                </a:schemeClr>
              </a:gs>
              <a:gs pos="100000">
                <a:schemeClr val="accent1">
                  <a:lumMod val="100000"/>
                </a:schemeClr>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mn-ea"/>
              <a:cs typeface="OPPOSans M"/>
              <a:sym typeface="+mn-lt"/>
            </a:endParaRPr>
          </a:p>
        </p:txBody>
      </p:sp>
      <p:sp>
        <p:nvSpPr>
          <p:cNvPr id="61" name="箭头: V 形 60">
            <a:extLst>
              <a:ext uri="{FF2B5EF4-FFF2-40B4-BE49-F238E27FC236}">
                <a16:creationId xmlns:a16="http://schemas.microsoft.com/office/drawing/2014/main" id="{1324729B-50D1-5CA7-7B5B-B31B30119379}"/>
              </a:ext>
            </a:extLst>
          </p:cNvPr>
          <p:cNvSpPr/>
          <p:nvPr/>
        </p:nvSpPr>
        <p:spPr>
          <a:xfrm>
            <a:off x="5702033" y="1705941"/>
            <a:ext cx="532824" cy="532824"/>
          </a:xfrm>
          <a:prstGeom prst="chevron">
            <a:avLst/>
          </a:prstGeom>
          <a:gradFill flip="none" rotWithShape="1">
            <a:gsLst>
              <a:gs pos="0">
                <a:schemeClr val="accent1">
                  <a:lumMod val="100000"/>
                </a:schemeClr>
              </a:gs>
              <a:gs pos="100000">
                <a:schemeClr val="accent1">
                  <a:lumMod val="100000"/>
                </a:schemeClr>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OPPOSans M"/>
              <a:sym typeface="+mn-lt"/>
            </a:endParaRPr>
          </a:p>
        </p:txBody>
      </p:sp>
      <p:sp>
        <p:nvSpPr>
          <p:cNvPr id="62" name="箭头: V 形 61">
            <a:extLst>
              <a:ext uri="{FF2B5EF4-FFF2-40B4-BE49-F238E27FC236}">
                <a16:creationId xmlns:a16="http://schemas.microsoft.com/office/drawing/2014/main" id="{DC897E83-DEEF-555E-B7F8-B7559D1CF191}"/>
              </a:ext>
            </a:extLst>
          </p:cNvPr>
          <p:cNvSpPr/>
          <p:nvPr/>
        </p:nvSpPr>
        <p:spPr>
          <a:xfrm rot="10800000">
            <a:off x="5793451" y="5107325"/>
            <a:ext cx="532824" cy="532824"/>
          </a:xfrm>
          <a:prstGeom prst="chevron">
            <a:avLst/>
          </a:prstGeom>
          <a:gradFill flip="none" rotWithShape="1">
            <a:gsLst>
              <a:gs pos="0">
                <a:schemeClr val="accent1">
                  <a:lumMod val="100000"/>
                </a:schemeClr>
              </a:gs>
              <a:gs pos="100000">
                <a:schemeClr val="accent1">
                  <a:lumMod val="100000"/>
                </a:schemeClr>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mn-ea"/>
              <a:cs typeface="OPPOSans M"/>
              <a:sym typeface="+mn-lt"/>
            </a:endParaRPr>
          </a:p>
        </p:txBody>
      </p:sp>
      <p:sp>
        <p:nvSpPr>
          <p:cNvPr id="87" name="椭圆 86">
            <a:extLst>
              <a:ext uri="{FF2B5EF4-FFF2-40B4-BE49-F238E27FC236}">
                <a16:creationId xmlns:a16="http://schemas.microsoft.com/office/drawing/2014/main" id="{62D208CE-516A-5CD6-2A2E-89C4859B17CD}"/>
              </a:ext>
            </a:extLst>
          </p:cNvPr>
          <p:cNvSpPr/>
          <p:nvPr/>
        </p:nvSpPr>
        <p:spPr>
          <a:xfrm>
            <a:off x="6976233" y="4294830"/>
            <a:ext cx="1008476" cy="1008476"/>
          </a:xfrm>
          <a:prstGeom prst="ellipse">
            <a:avLst/>
          </a:prstGeom>
          <a:gradFill flip="none" rotWithShape="1">
            <a:gsLst>
              <a:gs pos="100000">
                <a:schemeClr val="accent1">
                  <a:lumMod val="100000"/>
                </a:schemeClr>
              </a:gs>
              <a:gs pos="0">
                <a:schemeClr val="accent1">
                  <a:lumMod val="100000"/>
                </a:schemeClr>
              </a:gs>
            </a:gsLst>
            <a:lin ang="1800000" scaled="0"/>
            <a:tileRect/>
          </a:gradFill>
          <a:ln>
            <a:noFill/>
          </a:ln>
          <a:effectLst>
            <a:outerShdw blurRad="228600" dist="76200" dir="5400000" algn="t" rotWithShape="0">
              <a:schemeClr val="accent1">
                <a:lumMod val="10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mn-ea"/>
              <a:cs typeface="OPPOSans M"/>
              <a:sym typeface="+mn-lt"/>
            </a:endParaRPr>
          </a:p>
        </p:txBody>
      </p:sp>
      <p:grpSp>
        <p:nvGrpSpPr>
          <p:cNvPr id="101" name="组合 100">
            <a:extLst>
              <a:ext uri="{FF2B5EF4-FFF2-40B4-BE49-F238E27FC236}">
                <a16:creationId xmlns:a16="http://schemas.microsoft.com/office/drawing/2014/main" id="{87F084E5-8549-5F79-BCD8-CA777D19FFCA}"/>
              </a:ext>
            </a:extLst>
          </p:cNvPr>
          <p:cNvGrpSpPr/>
          <p:nvPr/>
        </p:nvGrpSpPr>
        <p:grpSpPr>
          <a:xfrm>
            <a:off x="6984309" y="2251289"/>
            <a:ext cx="1008476" cy="1008476"/>
            <a:chOff x="2333815" y="5036279"/>
            <a:chExt cx="754188" cy="754188"/>
          </a:xfrm>
        </p:grpSpPr>
        <p:sp>
          <p:nvSpPr>
            <p:cNvPr id="112" name="椭圆 111">
              <a:extLst>
                <a:ext uri="{FF2B5EF4-FFF2-40B4-BE49-F238E27FC236}">
                  <a16:creationId xmlns:a16="http://schemas.microsoft.com/office/drawing/2014/main" id="{A4285F3C-9AC3-7DED-8074-2AE14309E43F}"/>
                </a:ext>
              </a:extLst>
            </p:cNvPr>
            <p:cNvSpPr/>
            <p:nvPr/>
          </p:nvSpPr>
          <p:spPr>
            <a:xfrm>
              <a:off x="2333815" y="5036279"/>
              <a:ext cx="754188" cy="754188"/>
            </a:xfrm>
            <a:prstGeom prst="ellipse">
              <a:avLst/>
            </a:prstGeom>
            <a:gradFill flip="none" rotWithShape="1">
              <a:gsLst>
                <a:gs pos="100000">
                  <a:schemeClr val="accent1">
                    <a:lumMod val="100000"/>
                  </a:schemeClr>
                </a:gs>
                <a:gs pos="0">
                  <a:schemeClr val="accent1">
                    <a:lumMod val="100000"/>
                  </a:schemeClr>
                </a:gs>
              </a:gsLst>
              <a:lin ang="1800000" scaled="0"/>
              <a:tileRect/>
            </a:gradFill>
            <a:ln>
              <a:noFill/>
            </a:ln>
            <a:effectLst>
              <a:outerShdw blurRad="228600" dist="76200" dir="5400000" algn="t" rotWithShape="0">
                <a:schemeClr val="accent1">
                  <a:lumMod val="10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mn-ea"/>
                <a:cs typeface="OPPOSans M"/>
                <a:sym typeface="+mn-lt"/>
              </a:endParaRPr>
            </a:p>
          </p:txBody>
        </p:sp>
      </p:grpSp>
      <p:sp>
        <p:nvSpPr>
          <p:cNvPr id="113" name="箭头: V 形 112">
            <a:extLst>
              <a:ext uri="{FF2B5EF4-FFF2-40B4-BE49-F238E27FC236}">
                <a16:creationId xmlns:a16="http://schemas.microsoft.com/office/drawing/2014/main" id="{C560D9E9-6CB1-688F-889D-05103F097FBF}"/>
              </a:ext>
            </a:extLst>
          </p:cNvPr>
          <p:cNvSpPr/>
          <p:nvPr/>
        </p:nvSpPr>
        <p:spPr>
          <a:xfrm rot="5400000">
            <a:off x="7443345" y="3368345"/>
            <a:ext cx="532824" cy="532824"/>
          </a:xfrm>
          <a:prstGeom prst="chevron">
            <a:avLst/>
          </a:prstGeom>
          <a:gradFill flip="none" rotWithShape="1">
            <a:gsLst>
              <a:gs pos="0">
                <a:schemeClr val="accent1">
                  <a:lumMod val="100000"/>
                </a:schemeClr>
              </a:gs>
              <a:gs pos="100000">
                <a:schemeClr val="accent1">
                  <a:lumMod val="100000"/>
                </a:schemeClr>
              </a:gs>
            </a:gsLst>
            <a:lin ang="1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mn-ea"/>
              <a:cs typeface="OPPOSans M"/>
              <a:sym typeface="+mn-lt"/>
            </a:endParaRPr>
          </a:p>
        </p:txBody>
      </p:sp>
      <p:sp>
        <p:nvSpPr>
          <p:cNvPr id="79" name="图形 153">
            <a:extLst>
              <a:ext uri="{FF2B5EF4-FFF2-40B4-BE49-F238E27FC236}">
                <a16:creationId xmlns:a16="http://schemas.microsoft.com/office/drawing/2014/main" id="{C212BBFC-5E65-28BD-09D9-B244992E1422}"/>
              </a:ext>
            </a:extLst>
          </p:cNvPr>
          <p:cNvSpPr/>
          <p:nvPr/>
        </p:nvSpPr>
        <p:spPr>
          <a:xfrm>
            <a:off x="5801793" y="3493336"/>
            <a:ext cx="410612" cy="616661"/>
          </a:xfrm>
          <a:custGeom>
            <a:avLst/>
            <a:gdLst>
              <a:gd name="T0" fmla="*/ 2823 w 7483"/>
              <a:gd name="T1" fmla="*/ 11240 h 11240"/>
              <a:gd name="T2" fmla="*/ 2753 w 7483"/>
              <a:gd name="T3" fmla="*/ 11216 h 11240"/>
              <a:gd name="T4" fmla="*/ 2637 w 7483"/>
              <a:gd name="T5" fmla="*/ 11030 h 11240"/>
              <a:gd name="T6" fmla="*/ 3360 w 7483"/>
              <a:gd name="T7" fmla="*/ 6759 h 11240"/>
              <a:gd name="T8" fmla="*/ 210 w 7483"/>
              <a:gd name="T9" fmla="*/ 6759 h 11240"/>
              <a:gd name="T10" fmla="*/ 46 w 7483"/>
              <a:gd name="T11" fmla="*/ 6666 h 11240"/>
              <a:gd name="T12" fmla="*/ 70 w 7483"/>
              <a:gd name="T13" fmla="*/ 6456 h 11240"/>
              <a:gd name="T14" fmla="*/ 4924 w 7483"/>
              <a:gd name="T15" fmla="*/ 108 h 11240"/>
              <a:gd name="T16" fmla="*/ 5134 w 7483"/>
              <a:gd name="T17" fmla="*/ 62 h 11240"/>
              <a:gd name="T18" fmla="*/ 5250 w 7483"/>
              <a:gd name="T19" fmla="*/ 248 h 11240"/>
              <a:gd name="T20" fmla="*/ 4527 w 7483"/>
              <a:gd name="T21" fmla="*/ 4519 h 11240"/>
              <a:gd name="T22" fmla="*/ 7304 w 7483"/>
              <a:gd name="T23" fmla="*/ 4519 h 11240"/>
              <a:gd name="T24" fmla="*/ 7467 w 7483"/>
              <a:gd name="T25" fmla="*/ 4612 h 11240"/>
              <a:gd name="T26" fmla="*/ 7467 w 7483"/>
              <a:gd name="T27" fmla="*/ 4822 h 11240"/>
              <a:gd name="T28" fmla="*/ 2987 w 7483"/>
              <a:gd name="T29" fmla="*/ 11170 h 11240"/>
              <a:gd name="T30" fmla="*/ 2823 w 7483"/>
              <a:gd name="T31" fmla="*/ 11240 h 11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83" h="11240">
                <a:moveTo>
                  <a:pt x="2823" y="11240"/>
                </a:moveTo>
                <a:cubicBezTo>
                  <a:pt x="2792" y="11240"/>
                  <a:pt x="2769" y="11231"/>
                  <a:pt x="2753" y="11216"/>
                </a:cubicBezTo>
                <a:cubicBezTo>
                  <a:pt x="2644" y="11185"/>
                  <a:pt x="2605" y="11123"/>
                  <a:pt x="2637" y="11030"/>
                </a:cubicBezTo>
                <a:lnTo>
                  <a:pt x="3360" y="6759"/>
                </a:lnTo>
                <a:lnTo>
                  <a:pt x="210" y="6759"/>
                </a:lnTo>
                <a:cubicBezTo>
                  <a:pt x="132" y="6759"/>
                  <a:pt x="77" y="6728"/>
                  <a:pt x="46" y="6666"/>
                </a:cubicBezTo>
                <a:cubicBezTo>
                  <a:pt x="0" y="6604"/>
                  <a:pt x="7" y="6534"/>
                  <a:pt x="70" y="6456"/>
                </a:cubicBezTo>
                <a:lnTo>
                  <a:pt x="4924" y="108"/>
                </a:lnTo>
                <a:cubicBezTo>
                  <a:pt x="4986" y="15"/>
                  <a:pt x="5056" y="0"/>
                  <a:pt x="5134" y="62"/>
                </a:cubicBezTo>
                <a:cubicBezTo>
                  <a:pt x="5211" y="77"/>
                  <a:pt x="5250" y="140"/>
                  <a:pt x="5250" y="248"/>
                </a:cubicBezTo>
                <a:lnTo>
                  <a:pt x="4527" y="4519"/>
                </a:lnTo>
                <a:lnTo>
                  <a:pt x="7304" y="4519"/>
                </a:lnTo>
                <a:cubicBezTo>
                  <a:pt x="7382" y="4519"/>
                  <a:pt x="7436" y="4550"/>
                  <a:pt x="7467" y="4612"/>
                </a:cubicBezTo>
                <a:cubicBezTo>
                  <a:pt x="7483" y="4674"/>
                  <a:pt x="7483" y="4744"/>
                  <a:pt x="7467" y="4822"/>
                </a:cubicBezTo>
                <a:lnTo>
                  <a:pt x="2987" y="11170"/>
                </a:lnTo>
                <a:cubicBezTo>
                  <a:pt x="2940" y="11216"/>
                  <a:pt x="2885" y="11240"/>
                  <a:pt x="2823" y="11240"/>
                </a:cubicBezTo>
                <a:close/>
              </a:path>
            </a:pathLst>
          </a:custGeom>
          <a:noFill/>
          <a:ln w="36116" cap="rnd">
            <a:solidFill>
              <a:schemeClr val="accent1"/>
            </a:solidFill>
            <a:prstDash val="solid"/>
            <a:round/>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mn-ea"/>
            </a:endParaRPr>
          </a:p>
        </p:txBody>
      </p:sp>
      <p:sp>
        <p:nvSpPr>
          <p:cNvPr id="115" name="矩形: 圆角 114">
            <a:extLst>
              <a:ext uri="{FF2B5EF4-FFF2-40B4-BE49-F238E27FC236}">
                <a16:creationId xmlns:a16="http://schemas.microsoft.com/office/drawing/2014/main" id="{7C4C283E-3662-8CD4-B7C4-8C8BF8E3D07C}"/>
              </a:ext>
            </a:extLst>
          </p:cNvPr>
          <p:cNvSpPr/>
          <p:nvPr/>
        </p:nvSpPr>
        <p:spPr>
          <a:xfrm>
            <a:off x="636592" y="2385659"/>
            <a:ext cx="336264" cy="36000"/>
          </a:xfrm>
          <a:prstGeom prst="roundRect">
            <a:avLst>
              <a:gd name="adj" fmla="val 50000"/>
            </a:avLst>
          </a:prstGeom>
          <a:gradFill flip="none" rotWithShape="1">
            <a:gsLst>
              <a:gs pos="15000">
                <a:schemeClr val="accent1">
                  <a:lumMod val="100000"/>
                </a:schemeClr>
              </a:gs>
              <a:gs pos="100000">
                <a:schemeClr val="accent1">
                  <a:lumMod val="100000"/>
                </a:schemeClr>
              </a:gs>
              <a:gs pos="85000">
                <a:schemeClr val="accent1">
                  <a:lumMod val="100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5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mn-ea"/>
              <a:cs typeface="OPPOSans M"/>
              <a:sym typeface="+mn-lt"/>
            </a:endParaRPr>
          </a:p>
        </p:txBody>
      </p:sp>
      <p:sp>
        <p:nvSpPr>
          <p:cNvPr id="116" name="矩形 115">
            <a:extLst>
              <a:ext uri="{FF2B5EF4-FFF2-40B4-BE49-F238E27FC236}">
                <a16:creationId xmlns:a16="http://schemas.microsoft.com/office/drawing/2014/main" id="{910BE4B8-9DB8-0219-89B7-A3A7E6E00ACE}"/>
              </a:ext>
            </a:extLst>
          </p:cNvPr>
          <p:cNvSpPr/>
          <p:nvPr/>
        </p:nvSpPr>
        <p:spPr>
          <a:xfrm>
            <a:off x="527945" y="2501647"/>
            <a:ext cx="3243293" cy="1341521"/>
          </a:xfrm>
          <a:prstGeom prst="rect">
            <a:avLst/>
          </a:prstGeom>
        </p:spPr>
        <p:txBody>
          <a:bodyPr wrap="square">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75000"/>
                    <a:lumOff val="25000"/>
                    <a:alpha val="73000"/>
                  </a:schemeClr>
                </a:solidFill>
                <a:effectLst/>
                <a:uLnTx/>
                <a:uFillTx/>
                <a:latin typeface="+mn-ea"/>
                <a:cs typeface="OPPOSans M"/>
                <a:sym typeface="+mn-lt"/>
              </a:rPr>
              <a:t>我国目前的风能资源非常的丰富，在资源储备方面，我国的风能资源总量在</a:t>
            </a:r>
            <a:r>
              <a:rPr kumimoji="0" lang="en-US" altLang="zh-CN" sz="1600" b="0" i="0" u="none" strike="noStrike" kern="1200" cap="none" spc="0" normalizeH="0" baseline="0" noProof="0" dirty="0">
                <a:ln>
                  <a:noFill/>
                </a:ln>
                <a:solidFill>
                  <a:schemeClr val="tx1">
                    <a:lumMod val="75000"/>
                    <a:lumOff val="25000"/>
                    <a:alpha val="73000"/>
                  </a:schemeClr>
                </a:solidFill>
                <a:effectLst/>
                <a:uLnTx/>
                <a:uFillTx/>
                <a:latin typeface="+mn-ea"/>
                <a:cs typeface="OPPOSans M"/>
                <a:sym typeface="+mn-lt"/>
              </a:rPr>
              <a:t>33.26</a:t>
            </a:r>
            <a:r>
              <a:rPr kumimoji="0" lang="zh-CN" altLang="en-US" sz="1600" b="0" i="0" u="none" strike="noStrike" kern="1200" cap="none" spc="0" normalizeH="0" baseline="0" noProof="0" dirty="0">
                <a:ln>
                  <a:noFill/>
                </a:ln>
                <a:solidFill>
                  <a:schemeClr val="tx1">
                    <a:lumMod val="75000"/>
                    <a:lumOff val="25000"/>
                    <a:alpha val="73000"/>
                  </a:schemeClr>
                </a:solidFill>
                <a:effectLst/>
                <a:uLnTx/>
                <a:uFillTx/>
                <a:latin typeface="+mn-ea"/>
                <a:cs typeface="OPPOSans M"/>
                <a:sym typeface="+mn-lt"/>
              </a:rPr>
              <a:t>亿千瓦左右，这种能源的功率高。</a:t>
            </a:r>
          </a:p>
        </p:txBody>
      </p:sp>
      <p:sp>
        <p:nvSpPr>
          <p:cNvPr id="117" name="文本框 116">
            <a:extLst>
              <a:ext uri="{FF2B5EF4-FFF2-40B4-BE49-F238E27FC236}">
                <a16:creationId xmlns:a16="http://schemas.microsoft.com/office/drawing/2014/main" id="{54FB15A1-3CCC-F510-A10E-599F463DBC32}"/>
              </a:ext>
            </a:extLst>
          </p:cNvPr>
          <p:cNvSpPr txBox="1"/>
          <p:nvPr/>
        </p:nvSpPr>
        <p:spPr>
          <a:xfrm>
            <a:off x="527948" y="1807924"/>
            <a:ext cx="3415818" cy="400110"/>
          </a:xfrm>
          <a:prstGeom prst="rect">
            <a:avLst/>
          </a:prstGeom>
          <a:noFill/>
        </p:spPr>
        <p:txBody>
          <a:bodyPr wrap="square" rtlCol="0">
            <a:spAutoFit/>
          </a:bodyPr>
          <a:lstStyle/>
          <a:p>
            <a:pPr marL="0" marR="0" lvl="0" indent="0" algn="l" defTabSz="914400" rtl="0" eaLnBrk="1" fontAlgn="auto" latinLnBrk="0" hangingPunct="1">
              <a:spcBef>
                <a:spcPts val="0"/>
              </a:spcBef>
              <a:spcAft>
                <a:spcPts val="0"/>
              </a:spcAft>
              <a:buClrTx/>
              <a:buSzPct val="25000"/>
              <a:buFontTx/>
              <a:buNone/>
              <a:tabLst/>
              <a:defRPr/>
            </a:pPr>
            <a:r>
              <a:rPr kumimoji="0" lang="zh-CN" altLang="en-US" sz="2000" b="1" i="0" u="none" strike="noStrike" kern="1200" cap="none" spc="0" normalizeH="0" baseline="0" noProof="0" dirty="0">
                <a:ln>
                  <a:noFill/>
                </a:ln>
                <a:solidFill>
                  <a:schemeClr val="accent1">
                    <a:alpha val="87000"/>
                  </a:schemeClr>
                </a:solidFill>
                <a:effectLst/>
                <a:uLnTx/>
                <a:uFillTx/>
                <a:latin typeface="+mn-ea"/>
                <a:cs typeface="OPPOSans M"/>
              </a:rPr>
              <a:t>风能</a:t>
            </a:r>
          </a:p>
        </p:txBody>
      </p:sp>
      <p:sp>
        <p:nvSpPr>
          <p:cNvPr id="129" name="矩形: 圆角 128">
            <a:extLst>
              <a:ext uri="{FF2B5EF4-FFF2-40B4-BE49-F238E27FC236}">
                <a16:creationId xmlns:a16="http://schemas.microsoft.com/office/drawing/2014/main" id="{885C1364-AEAE-706C-2E3B-F7DCFCAF92C8}"/>
              </a:ext>
            </a:extLst>
          </p:cNvPr>
          <p:cNvSpPr/>
          <p:nvPr/>
        </p:nvSpPr>
        <p:spPr>
          <a:xfrm>
            <a:off x="636592" y="4577880"/>
            <a:ext cx="336264" cy="36000"/>
          </a:xfrm>
          <a:prstGeom prst="roundRect">
            <a:avLst>
              <a:gd name="adj" fmla="val 50000"/>
            </a:avLst>
          </a:prstGeom>
          <a:gradFill flip="none" rotWithShape="1">
            <a:gsLst>
              <a:gs pos="15000">
                <a:schemeClr val="accent1">
                  <a:lumMod val="100000"/>
                </a:schemeClr>
              </a:gs>
              <a:gs pos="100000">
                <a:schemeClr val="accent1">
                  <a:lumMod val="100000"/>
                </a:schemeClr>
              </a:gs>
              <a:gs pos="85000">
                <a:schemeClr val="accent1">
                  <a:lumMod val="100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5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mn-ea"/>
              <a:cs typeface="OPPOSans M"/>
              <a:sym typeface="+mn-lt"/>
            </a:endParaRPr>
          </a:p>
        </p:txBody>
      </p:sp>
      <p:sp>
        <p:nvSpPr>
          <p:cNvPr id="130" name="矩形 129">
            <a:extLst>
              <a:ext uri="{FF2B5EF4-FFF2-40B4-BE49-F238E27FC236}">
                <a16:creationId xmlns:a16="http://schemas.microsoft.com/office/drawing/2014/main" id="{9D892038-C655-4A8B-6989-013F353BED3A}"/>
              </a:ext>
            </a:extLst>
          </p:cNvPr>
          <p:cNvSpPr/>
          <p:nvPr/>
        </p:nvSpPr>
        <p:spPr>
          <a:xfrm>
            <a:off x="527945" y="4693868"/>
            <a:ext cx="3243293" cy="1341521"/>
          </a:xfrm>
          <a:prstGeom prst="rect">
            <a:avLst/>
          </a:prstGeom>
        </p:spPr>
        <p:txBody>
          <a:bodyPr wrap="square">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75000"/>
                    <a:lumOff val="25000"/>
                    <a:alpha val="73000"/>
                  </a:schemeClr>
                </a:solidFill>
                <a:effectLst/>
                <a:uLnTx/>
                <a:uFillTx/>
                <a:latin typeface="+mn-ea"/>
                <a:cs typeface="OPPOSans M"/>
                <a:sym typeface="+mn-lt"/>
              </a:rPr>
              <a:t>我国的生物能源储存量特别丰厚，因此生物能十分具有开发以及利用价值。这种能源分布范围广、可利用率高。</a:t>
            </a:r>
          </a:p>
        </p:txBody>
      </p:sp>
      <p:sp>
        <p:nvSpPr>
          <p:cNvPr id="131" name="文本框 130">
            <a:extLst>
              <a:ext uri="{FF2B5EF4-FFF2-40B4-BE49-F238E27FC236}">
                <a16:creationId xmlns:a16="http://schemas.microsoft.com/office/drawing/2014/main" id="{D7E1AAD8-CCA1-06B6-1214-527393532ECE}"/>
              </a:ext>
            </a:extLst>
          </p:cNvPr>
          <p:cNvSpPr txBox="1"/>
          <p:nvPr/>
        </p:nvSpPr>
        <p:spPr>
          <a:xfrm>
            <a:off x="527948" y="4000145"/>
            <a:ext cx="3415818" cy="400110"/>
          </a:xfrm>
          <a:prstGeom prst="rect">
            <a:avLst/>
          </a:prstGeom>
          <a:noFill/>
        </p:spPr>
        <p:txBody>
          <a:bodyPr wrap="square" rtlCol="0">
            <a:spAutoFit/>
          </a:bodyPr>
          <a:lstStyle/>
          <a:p>
            <a:pPr marL="0" marR="0" lvl="0" indent="0" algn="l" defTabSz="914400" rtl="0" eaLnBrk="1" fontAlgn="auto" latinLnBrk="0" hangingPunct="1">
              <a:spcBef>
                <a:spcPts val="0"/>
              </a:spcBef>
              <a:spcAft>
                <a:spcPts val="0"/>
              </a:spcAft>
              <a:buClrTx/>
              <a:buSzPct val="25000"/>
              <a:buFontTx/>
              <a:buNone/>
              <a:tabLst/>
              <a:defRPr/>
            </a:pPr>
            <a:r>
              <a:rPr kumimoji="0" lang="zh-CN" altLang="en-US" sz="2000" b="1" i="0" u="none" strike="noStrike" kern="1200" cap="none" spc="0" normalizeH="0" baseline="0" noProof="0" dirty="0">
                <a:ln>
                  <a:noFill/>
                </a:ln>
                <a:solidFill>
                  <a:schemeClr val="accent1">
                    <a:alpha val="87000"/>
                  </a:schemeClr>
                </a:solidFill>
                <a:effectLst/>
                <a:uLnTx/>
                <a:uFillTx/>
                <a:latin typeface="+mn-ea"/>
                <a:cs typeface="OPPOSans M"/>
              </a:rPr>
              <a:t>生物能</a:t>
            </a:r>
          </a:p>
        </p:txBody>
      </p:sp>
      <p:sp>
        <p:nvSpPr>
          <p:cNvPr id="133" name="矩形: 圆角 132">
            <a:extLst>
              <a:ext uri="{FF2B5EF4-FFF2-40B4-BE49-F238E27FC236}">
                <a16:creationId xmlns:a16="http://schemas.microsoft.com/office/drawing/2014/main" id="{F972D129-47AD-3BE4-38AC-EA2D23ACE65E}"/>
              </a:ext>
            </a:extLst>
          </p:cNvPr>
          <p:cNvSpPr/>
          <p:nvPr/>
        </p:nvSpPr>
        <p:spPr>
          <a:xfrm>
            <a:off x="8351606" y="2385659"/>
            <a:ext cx="336264" cy="36000"/>
          </a:xfrm>
          <a:prstGeom prst="roundRect">
            <a:avLst>
              <a:gd name="adj" fmla="val 50000"/>
            </a:avLst>
          </a:prstGeom>
          <a:gradFill flip="none" rotWithShape="1">
            <a:gsLst>
              <a:gs pos="15000">
                <a:schemeClr val="accent1">
                  <a:lumMod val="100000"/>
                </a:schemeClr>
              </a:gs>
              <a:gs pos="100000">
                <a:schemeClr val="accent1">
                  <a:lumMod val="100000"/>
                </a:schemeClr>
              </a:gs>
              <a:gs pos="85000">
                <a:schemeClr val="accent1">
                  <a:lumMod val="100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5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mn-ea"/>
              <a:cs typeface="OPPOSans M"/>
              <a:sym typeface="+mn-lt"/>
            </a:endParaRPr>
          </a:p>
        </p:txBody>
      </p:sp>
      <p:sp>
        <p:nvSpPr>
          <p:cNvPr id="134" name="矩形 133">
            <a:extLst>
              <a:ext uri="{FF2B5EF4-FFF2-40B4-BE49-F238E27FC236}">
                <a16:creationId xmlns:a16="http://schemas.microsoft.com/office/drawing/2014/main" id="{7F23AA52-AA93-DF67-8457-F6791861D170}"/>
              </a:ext>
            </a:extLst>
          </p:cNvPr>
          <p:cNvSpPr/>
          <p:nvPr/>
        </p:nvSpPr>
        <p:spPr>
          <a:xfrm>
            <a:off x="8242959" y="2501647"/>
            <a:ext cx="3243293" cy="1021433"/>
          </a:xfrm>
          <a:prstGeom prst="rect">
            <a:avLst/>
          </a:prstGeom>
        </p:spPr>
        <p:txBody>
          <a:bodyPr wrap="square">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75000"/>
                    <a:lumOff val="25000"/>
                    <a:alpha val="73000"/>
                  </a:schemeClr>
                </a:solidFill>
                <a:effectLst/>
                <a:uLnTx/>
                <a:uFillTx/>
                <a:latin typeface="+mn-ea"/>
                <a:cs typeface="OPPOSans M"/>
                <a:sym typeface="+mn-lt"/>
              </a:rPr>
              <a:t>太阳能可以算是人类能够利用的最广泛的一种能量，并且我们都在间接的利用这种能量来生存和生活。</a:t>
            </a:r>
          </a:p>
        </p:txBody>
      </p:sp>
      <p:sp>
        <p:nvSpPr>
          <p:cNvPr id="135" name="文本框 134">
            <a:extLst>
              <a:ext uri="{FF2B5EF4-FFF2-40B4-BE49-F238E27FC236}">
                <a16:creationId xmlns:a16="http://schemas.microsoft.com/office/drawing/2014/main" id="{EF34CEA8-2228-2260-D862-3F0C38513853}"/>
              </a:ext>
            </a:extLst>
          </p:cNvPr>
          <p:cNvSpPr txBox="1"/>
          <p:nvPr/>
        </p:nvSpPr>
        <p:spPr>
          <a:xfrm>
            <a:off x="8242962" y="1807924"/>
            <a:ext cx="3415818" cy="400110"/>
          </a:xfrm>
          <a:prstGeom prst="rect">
            <a:avLst/>
          </a:prstGeom>
          <a:noFill/>
        </p:spPr>
        <p:txBody>
          <a:bodyPr wrap="square" rtlCol="0">
            <a:spAutoFit/>
          </a:bodyPr>
          <a:lstStyle/>
          <a:p>
            <a:pPr marL="0" marR="0" lvl="0" indent="0" algn="l" defTabSz="914400" rtl="0" eaLnBrk="1" fontAlgn="auto" latinLnBrk="0" hangingPunct="1">
              <a:spcBef>
                <a:spcPts val="0"/>
              </a:spcBef>
              <a:spcAft>
                <a:spcPts val="0"/>
              </a:spcAft>
              <a:buClrTx/>
              <a:buSzPct val="25000"/>
              <a:buFontTx/>
              <a:buNone/>
              <a:tabLst/>
              <a:defRPr/>
            </a:pPr>
            <a:r>
              <a:rPr kumimoji="0" lang="zh-CN" altLang="en-US" sz="2000" b="1" i="0" u="none" strike="noStrike" kern="1200" cap="none" spc="0" normalizeH="0" baseline="0" noProof="0" dirty="0">
                <a:ln>
                  <a:noFill/>
                </a:ln>
                <a:solidFill>
                  <a:schemeClr val="accent1">
                    <a:alpha val="87000"/>
                  </a:schemeClr>
                </a:solidFill>
                <a:effectLst/>
                <a:uLnTx/>
                <a:uFillTx/>
                <a:latin typeface="+mn-ea"/>
                <a:cs typeface="OPPOSans M"/>
              </a:rPr>
              <a:t>太阳能</a:t>
            </a:r>
          </a:p>
        </p:txBody>
      </p:sp>
      <p:sp>
        <p:nvSpPr>
          <p:cNvPr id="137" name="矩形: 圆角 136">
            <a:extLst>
              <a:ext uri="{FF2B5EF4-FFF2-40B4-BE49-F238E27FC236}">
                <a16:creationId xmlns:a16="http://schemas.microsoft.com/office/drawing/2014/main" id="{1F417268-CB06-B05A-17D4-1BAC84977F67}"/>
              </a:ext>
            </a:extLst>
          </p:cNvPr>
          <p:cNvSpPr/>
          <p:nvPr/>
        </p:nvSpPr>
        <p:spPr>
          <a:xfrm>
            <a:off x="8351606" y="4577880"/>
            <a:ext cx="336264" cy="36000"/>
          </a:xfrm>
          <a:prstGeom prst="roundRect">
            <a:avLst>
              <a:gd name="adj" fmla="val 50000"/>
            </a:avLst>
          </a:prstGeom>
          <a:gradFill flip="none" rotWithShape="1">
            <a:gsLst>
              <a:gs pos="15000">
                <a:schemeClr val="accent1">
                  <a:lumMod val="100000"/>
                </a:schemeClr>
              </a:gs>
              <a:gs pos="100000">
                <a:schemeClr val="accent1">
                  <a:lumMod val="100000"/>
                </a:schemeClr>
              </a:gs>
              <a:gs pos="85000">
                <a:schemeClr val="accent1">
                  <a:lumMod val="100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5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mn-ea"/>
              <a:cs typeface="OPPOSans M"/>
              <a:sym typeface="+mn-lt"/>
            </a:endParaRPr>
          </a:p>
        </p:txBody>
      </p:sp>
      <p:sp>
        <p:nvSpPr>
          <p:cNvPr id="138" name="矩形 137">
            <a:extLst>
              <a:ext uri="{FF2B5EF4-FFF2-40B4-BE49-F238E27FC236}">
                <a16:creationId xmlns:a16="http://schemas.microsoft.com/office/drawing/2014/main" id="{970FBCAD-BBCE-1498-3F40-CBA79F2C908A}"/>
              </a:ext>
            </a:extLst>
          </p:cNvPr>
          <p:cNvSpPr/>
          <p:nvPr/>
        </p:nvSpPr>
        <p:spPr>
          <a:xfrm>
            <a:off x="8242959" y="4693868"/>
            <a:ext cx="3243293" cy="1341521"/>
          </a:xfrm>
          <a:prstGeom prst="rect">
            <a:avLst/>
          </a:prstGeom>
        </p:spPr>
        <p:txBody>
          <a:bodyPr wrap="square">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75000"/>
                    <a:lumOff val="25000"/>
                    <a:alpha val="73000"/>
                  </a:schemeClr>
                </a:solidFill>
                <a:effectLst/>
                <a:uLnTx/>
                <a:uFillTx/>
                <a:latin typeface="+mn-ea"/>
                <a:cs typeface="OPPOSans M"/>
                <a:sym typeface="+mn-lt"/>
              </a:rPr>
              <a:t>海洋能指依附在海水中的可再生能源，海洋通过各种物理过程储存和散发能量，这一部分能量通过潮汐、波浪和盐度梯度等形式存在于海洋</a:t>
            </a:r>
            <a:r>
              <a:rPr lang="zh-CN" altLang="en-US" sz="1600" dirty="0">
                <a:solidFill>
                  <a:schemeClr val="tx1">
                    <a:lumMod val="75000"/>
                    <a:lumOff val="25000"/>
                    <a:alpha val="73000"/>
                  </a:schemeClr>
                </a:solidFill>
                <a:latin typeface="+mn-ea"/>
                <a:cs typeface="OPPOSans M"/>
                <a:sym typeface="+mn-lt"/>
              </a:rPr>
              <a:t>。</a:t>
            </a:r>
            <a:endParaRPr kumimoji="0" lang="zh-CN" altLang="en-US" sz="1600" b="0" i="0" u="none" strike="noStrike" kern="1200" cap="none" spc="0" normalizeH="0" baseline="0" noProof="0" dirty="0">
              <a:ln>
                <a:noFill/>
              </a:ln>
              <a:solidFill>
                <a:schemeClr val="tx1">
                  <a:lumMod val="75000"/>
                  <a:lumOff val="25000"/>
                  <a:alpha val="73000"/>
                </a:schemeClr>
              </a:solidFill>
              <a:effectLst/>
              <a:uLnTx/>
              <a:uFillTx/>
              <a:latin typeface="+mn-ea"/>
              <a:cs typeface="OPPOSans M"/>
              <a:sym typeface="+mn-lt"/>
            </a:endParaRPr>
          </a:p>
        </p:txBody>
      </p:sp>
      <p:sp>
        <p:nvSpPr>
          <p:cNvPr id="139" name="文本框 138">
            <a:extLst>
              <a:ext uri="{FF2B5EF4-FFF2-40B4-BE49-F238E27FC236}">
                <a16:creationId xmlns:a16="http://schemas.microsoft.com/office/drawing/2014/main" id="{F58AA5EB-0E31-6885-CBE8-A6BEFD270ACF}"/>
              </a:ext>
            </a:extLst>
          </p:cNvPr>
          <p:cNvSpPr txBox="1"/>
          <p:nvPr/>
        </p:nvSpPr>
        <p:spPr>
          <a:xfrm>
            <a:off x="8242962" y="4000145"/>
            <a:ext cx="3415818" cy="400110"/>
          </a:xfrm>
          <a:prstGeom prst="rect">
            <a:avLst/>
          </a:prstGeom>
          <a:noFill/>
        </p:spPr>
        <p:txBody>
          <a:bodyPr wrap="square" rtlCol="0">
            <a:spAutoFit/>
          </a:bodyPr>
          <a:lstStyle/>
          <a:p>
            <a:pPr marL="0" marR="0" lvl="0" indent="0" algn="l" defTabSz="914400" rtl="0" eaLnBrk="1" fontAlgn="auto" latinLnBrk="0" hangingPunct="1">
              <a:spcBef>
                <a:spcPts val="0"/>
              </a:spcBef>
              <a:spcAft>
                <a:spcPts val="0"/>
              </a:spcAft>
              <a:buClrTx/>
              <a:buSzPct val="25000"/>
              <a:buFontTx/>
              <a:buNone/>
              <a:tabLst/>
              <a:defRPr/>
            </a:pPr>
            <a:r>
              <a:rPr kumimoji="0" lang="zh-CN" altLang="en-US" sz="2000" b="1" i="0" u="none" strike="noStrike" kern="1200" cap="none" spc="0" normalizeH="0" baseline="0" noProof="0" dirty="0">
                <a:ln>
                  <a:noFill/>
                </a:ln>
                <a:solidFill>
                  <a:schemeClr val="accent1">
                    <a:alpha val="87000"/>
                  </a:schemeClr>
                </a:solidFill>
                <a:effectLst/>
                <a:uLnTx/>
                <a:uFillTx/>
                <a:latin typeface="+mn-ea"/>
                <a:cs typeface="OPPOSans M"/>
              </a:rPr>
              <a:t>海洋能</a:t>
            </a:r>
          </a:p>
        </p:txBody>
      </p:sp>
      <p:sp>
        <p:nvSpPr>
          <p:cNvPr id="2" name="文本占位符 1">
            <a:extLst>
              <a:ext uri="{FF2B5EF4-FFF2-40B4-BE49-F238E27FC236}">
                <a16:creationId xmlns:a16="http://schemas.microsoft.com/office/drawing/2014/main" id="{CE5A1976-AE49-4D4A-B6BA-2A4B4B93A22F}"/>
              </a:ext>
            </a:extLst>
          </p:cNvPr>
          <p:cNvSpPr>
            <a:spLocks noGrp="1"/>
          </p:cNvSpPr>
          <p:nvPr>
            <p:ph type="body" sz="quarter" idx="4294967295"/>
          </p:nvPr>
        </p:nvSpPr>
        <p:spPr>
          <a:xfrm>
            <a:off x="1163638" y="509321"/>
            <a:ext cx="9288657" cy="479198"/>
          </a:xfrm>
          <a:prstGeom prst="rect">
            <a:avLst/>
          </a:prstGeom>
        </p:spPr>
        <p:txBody>
          <a:bodyPr/>
          <a:lstStyle/>
          <a:p>
            <a:pPr marL="0" indent="0">
              <a:buNone/>
            </a:pPr>
            <a:r>
              <a:rPr lang="zh-CN" altLang="en-US" b="1" dirty="0">
                <a:solidFill>
                  <a:schemeClr val="accent1">
                    <a:lumMod val="75000"/>
                  </a:schemeClr>
                </a:solidFill>
                <a:latin typeface="Arial" panose="020B0604020202020204" pitchFamily="34" charset="0"/>
                <a:ea typeface="微软雅黑" panose="020B0503020204020204" pitchFamily="34" charset="-122"/>
              </a:rPr>
              <a:t>四川电力节能服务公司市场定位和客户选择</a:t>
            </a:r>
          </a:p>
        </p:txBody>
      </p:sp>
      <p:sp>
        <p:nvSpPr>
          <p:cNvPr id="80" name="wind-gusts_67848">
            <a:extLst>
              <a:ext uri="{FF2B5EF4-FFF2-40B4-BE49-F238E27FC236}">
                <a16:creationId xmlns:a16="http://schemas.microsoft.com/office/drawing/2014/main" id="{D664B5AB-CD51-4272-B8EC-6270650D42BF}"/>
              </a:ext>
            </a:extLst>
          </p:cNvPr>
          <p:cNvSpPr/>
          <p:nvPr/>
        </p:nvSpPr>
        <p:spPr>
          <a:xfrm>
            <a:off x="4412566" y="2541177"/>
            <a:ext cx="445236" cy="415428"/>
          </a:xfrm>
          <a:custGeom>
            <a:avLst/>
            <a:gdLst>
              <a:gd name="connsiteX0" fmla="*/ 205700 w 609048"/>
              <a:gd name="connsiteY0" fmla="*/ 330166 h 568274"/>
              <a:gd name="connsiteX1" fmla="*/ 576264 w 609048"/>
              <a:gd name="connsiteY1" fmla="*/ 331158 h 568274"/>
              <a:gd name="connsiteX2" fmla="*/ 609048 w 609048"/>
              <a:gd name="connsiteY2" fmla="*/ 363898 h 568274"/>
              <a:gd name="connsiteX3" fmla="*/ 576264 w 609048"/>
              <a:gd name="connsiteY3" fmla="*/ 396638 h 568274"/>
              <a:gd name="connsiteX4" fmla="*/ 205700 w 609048"/>
              <a:gd name="connsiteY4" fmla="*/ 396638 h 568274"/>
              <a:gd name="connsiteX5" fmla="*/ 167949 w 609048"/>
              <a:gd name="connsiteY5" fmla="*/ 412512 h 568274"/>
              <a:gd name="connsiteX6" fmla="*/ 152053 w 609048"/>
              <a:gd name="connsiteY6" fmla="*/ 449220 h 568274"/>
              <a:gd name="connsiteX7" fmla="*/ 205700 w 609048"/>
              <a:gd name="connsiteY7" fmla="*/ 502794 h 568274"/>
              <a:gd name="connsiteX8" fmla="*/ 265308 w 609048"/>
              <a:gd name="connsiteY8" fmla="*/ 502794 h 568274"/>
              <a:gd name="connsiteX9" fmla="*/ 298093 w 609048"/>
              <a:gd name="connsiteY9" fmla="*/ 535534 h 568274"/>
              <a:gd name="connsiteX10" fmla="*/ 265308 w 609048"/>
              <a:gd name="connsiteY10" fmla="*/ 568274 h 568274"/>
              <a:gd name="connsiteX11" fmla="*/ 205700 w 609048"/>
              <a:gd name="connsiteY11" fmla="*/ 568274 h 568274"/>
              <a:gd name="connsiteX12" fmla="*/ 86484 w 609048"/>
              <a:gd name="connsiteY12" fmla="*/ 449220 h 568274"/>
              <a:gd name="connsiteX13" fmla="*/ 121255 w 609048"/>
              <a:gd name="connsiteY13" fmla="*/ 364890 h 568274"/>
              <a:gd name="connsiteX14" fmla="*/ 205700 w 609048"/>
              <a:gd name="connsiteY14" fmla="*/ 330166 h 568274"/>
              <a:gd name="connsiteX15" fmla="*/ 106310 w 609048"/>
              <a:gd name="connsiteY15" fmla="*/ 237949 h 568274"/>
              <a:gd name="connsiteX16" fmla="*/ 576261 w 609048"/>
              <a:gd name="connsiteY16" fmla="*/ 237949 h 568274"/>
              <a:gd name="connsiteX17" fmla="*/ 609048 w 609048"/>
              <a:gd name="connsiteY17" fmla="*/ 270686 h 568274"/>
              <a:gd name="connsiteX18" fmla="*/ 576261 w 609048"/>
              <a:gd name="connsiteY18" fmla="*/ 304414 h 568274"/>
              <a:gd name="connsiteX19" fmla="*/ 106310 w 609048"/>
              <a:gd name="connsiteY19" fmla="*/ 304414 h 568274"/>
              <a:gd name="connsiteX20" fmla="*/ 66568 w 609048"/>
              <a:gd name="connsiteY20" fmla="*/ 344095 h 568274"/>
              <a:gd name="connsiteX21" fmla="*/ 32787 w 609048"/>
              <a:gd name="connsiteY21" fmla="*/ 376832 h 568274"/>
              <a:gd name="connsiteX22" fmla="*/ 0 w 609048"/>
              <a:gd name="connsiteY22" fmla="*/ 344095 h 568274"/>
              <a:gd name="connsiteX23" fmla="*/ 106310 w 609048"/>
              <a:gd name="connsiteY23" fmla="*/ 237949 h 568274"/>
              <a:gd name="connsiteX24" fmla="*/ 251367 w 609048"/>
              <a:gd name="connsiteY24" fmla="*/ 0 h 568274"/>
              <a:gd name="connsiteX25" fmla="*/ 291110 w 609048"/>
              <a:gd name="connsiteY25" fmla="*/ 0 h 568274"/>
              <a:gd name="connsiteX26" fmla="*/ 324891 w 609048"/>
              <a:gd name="connsiteY26" fmla="*/ 32720 h 568274"/>
              <a:gd name="connsiteX27" fmla="*/ 291110 w 609048"/>
              <a:gd name="connsiteY27" fmla="*/ 66431 h 568274"/>
              <a:gd name="connsiteX28" fmla="*/ 251367 w 609048"/>
              <a:gd name="connsiteY28" fmla="*/ 66431 h 568274"/>
              <a:gd name="connsiteX29" fmla="*/ 211625 w 609048"/>
              <a:gd name="connsiteY29" fmla="*/ 106092 h 568274"/>
              <a:gd name="connsiteX30" fmla="*/ 251367 w 609048"/>
              <a:gd name="connsiteY30" fmla="*/ 145752 h 568274"/>
              <a:gd name="connsiteX31" fmla="*/ 576261 w 609048"/>
              <a:gd name="connsiteY31" fmla="*/ 145752 h 568274"/>
              <a:gd name="connsiteX32" fmla="*/ 609048 w 609048"/>
              <a:gd name="connsiteY32" fmla="*/ 178472 h 568274"/>
              <a:gd name="connsiteX33" fmla="*/ 576261 w 609048"/>
              <a:gd name="connsiteY33" fmla="*/ 211192 h 568274"/>
              <a:gd name="connsiteX34" fmla="*/ 251367 w 609048"/>
              <a:gd name="connsiteY34" fmla="*/ 211192 h 568274"/>
              <a:gd name="connsiteX35" fmla="*/ 146050 w 609048"/>
              <a:gd name="connsiteY35" fmla="*/ 106092 h 568274"/>
              <a:gd name="connsiteX36" fmla="*/ 251367 w 609048"/>
              <a:gd name="connsiteY36" fmla="*/ 0 h 568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9048" h="568274">
                <a:moveTo>
                  <a:pt x="205700" y="330166"/>
                </a:moveTo>
                <a:lnTo>
                  <a:pt x="576264" y="331158"/>
                </a:lnTo>
                <a:cubicBezTo>
                  <a:pt x="594146" y="331158"/>
                  <a:pt x="609048" y="346040"/>
                  <a:pt x="609048" y="363898"/>
                </a:cubicBezTo>
                <a:cubicBezTo>
                  <a:pt x="609048" y="381756"/>
                  <a:pt x="594146" y="396638"/>
                  <a:pt x="576264" y="396638"/>
                </a:cubicBezTo>
                <a:lnTo>
                  <a:pt x="205700" y="396638"/>
                </a:lnTo>
                <a:cubicBezTo>
                  <a:pt x="190798" y="396638"/>
                  <a:pt x="177883" y="402591"/>
                  <a:pt x="167949" y="412512"/>
                </a:cubicBezTo>
                <a:cubicBezTo>
                  <a:pt x="158014" y="422433"/>
                  <a:pt x="152053" y="435330"/>
                  <a:pt x="152053" y="449220"/>
                </a:cubicBezTo>
                <a:cubicBezTo>
                  <a:pt x="152053" y="478984"/>
                  <a:pt x="175896" y="502794"/>
                  <a:pt x="205700" y="502794"/>
                </a:cubicBezTo>
                <a:lnTo>
                  <a:pt x="265308" y="502794"/>
                </a:lnTo>
                <a:cubicBezTo>
                  <a:pt x="283191" y="502794"/>
                  <a:pt x="298093" y="517676"/>
                  <a:pt x="298093" y="535534"/>
                </a:cubicBezTo>
                <a:cubicBezTo>
                  <a:pt x="298093" y="553392"/>
                  <a:pt x="283191" y="568274"/>
                  <a:pt x="265308" y="568274"/>
                </a:cubicBezTo>
                <a:lnTo>
                  <a:pt x="205700" y="568274"/>
                </a:lnTo>
                <a:cubicBezTo>
                  <a:pt x="139138" y="568274"/>
                  <a:pt x="86484" y="515692"/>
                  <a:pt x="86484" y="449220"/>
                </a:cubicBezTo>
                <a:cubicBezTo>
                  <a:pt x="86484" y="417472"/>
                  <a:pt x="98405" y="387709"/>
                  <a:pt x="121255" y="364890"/>
                </a:cubicBezTo>
                <a:cubicBezTo>
                  <a:pt x="144105" y="343064"/>
                  <a:pt x="173909" y="330166"/>
                  <a:pt x="205700" y="330166"/>
                </a:cubicBezTo>
                <a:close/>
                <a:moveTo>
                  <a:pt x="106310" y="237949"/>
                </a:moveTo>
                <a:lnTo>
                  <a:pt x="576261" y="237949"/>
                </a:lnTo>
                <a:cubicBezTo>
                  <a:pt x="594145" y="237949"/>
                  <a:pt x="609048" y="252829"/>
                  <a:pt x="609048" y="270686"/>
                </a:cubicBezTo>
                <a:cubicBezTo>
                  <a:pt x="609048" y="289534"/>
                  <a:pt x="594145" y="304414"/>
                  <a:pt x="576261" y="304414"/>
                </a:cubicBezTo>
                <a:lnTo>
                  <a:pt x="106310" y="304414"/>
                </a:lnTo>
                <a:cubicBezTo>
                  <a:pt x="84452" y="304414"/>
                  <a:pt x="66568" y="322271"/>
                  <a:pt x="66568" y="344095"/>
                </a:cubicBezTo>
                <a:cubicBezTo>
                  <a:pt x="66568" y="361952"/>
                  <a:pt x="51665" y="376832"/>
                  <a:pt x="32787" y="376832"/>
                </a:cubicBezTo>
                <a:cubicBezTo>
                  <a:pt x="14903" y="376832"/>
                  <a:pt x="0" y="361952"/>
                  <a:pt x="0" y="344095"/>
                </a:cubicBezTo>
                <a:cubicBezTo>
                  <a:pt x="0" y="285566"/>
                  <a:pt x="47690" y="237949"/>
                  <a:pt x="106310" y="237949"/>
                </a:cubicBezTo>
                <a:close/>
                <a:moveTo>
                  <a:pt x="251367" y="0"/>
                </a:moveTo>
                <a:lnTo>
                  <a:pt x="291110" y="0"/>
                </a:lnTo>
                <a:cubicBezTo>
                  <a:pt x="309987" y="0"/>
                  <a:pt x="324891" y="14873"/>
                  <a:pt x="324891" y="32720"/>
                </a:cubicBezTo>
                <a:cubicBezTo>
                  <a:pt x="324891" y="51559"/>
                  <a:pt x="309987" y="66431"/>
                  <a:pt x="291110" y="66431"/>
                </a:cubicBezTo>
                <a:lnTo>
                  <a:pt x="251367" y="66431"/>
                </a:lnTo>
                <a:cubicBezTo>
                  <a:pt x="229509" y="66431"/>
                  <a:pt x="211625" y="84278"/>
                  <a:pt x="211625" y="106092"/>
                </a:cubicBezTo>
                <a:cubicBezTo>
                  <a:pt x="211625" y="127905"/>
                  <a:pt x="229509" y="145752"/>
                  <a:pt x="251367" y="145752"/>
                </a:cubicBezTo>
                <a:lnTo>
                  <a:pt x="576261" y="145752"/>
                </a:lnTo>
                <a:cubicBezTo>
                  <a:pt x="594145" y="145752"/>
                  <a:pt x="609048" y="160625"/>
                  <a:pt x="609048" y="178472"/>
                </a:cubicBezTo>
                <a:cubicBezTo>
                  <a:pt x="609048" y="196319"/>
                  <a:pt x="594145" y="211192"/>
                  <a:pt x="576261" y="211192"/>
                </a:cubicBezTo>
                <a:lnTo>
                  <a:pt x="251367" y="211192"/>
                </a:lnTo>
                <a:cubicBezTo>
                  <a:pt x="193741" y="211192"/>
                  <a:pt x="146050" y="163599"/>
                  <a:pt x="146050" y="106092"/>
                </a:cubicBezTo>
                <a:cubicBezTo>
                  <a:pt x="146050" y="47593"/>
                  <a:pt x="193741" y="0"/>
                  <a:pt x="25136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84" name="wind-gusts_67848">
            <a:extLst>
              <a:ext uri="{FF2B5EF4-FFF2-40B4-BE49-F238E27FC236}">
                <a16:creationId xmlns:a16="http://schemas.microsoft.com/office/drawing/2014/main" id="{6242B17D-BE8D-4A41-A070-481B3A9054E1}"/>
              </a:ext>
            </a:extLst>
          </p:cNvPr>
          <p:cNvSpPr/>
          <p:nvPr/>
        </p:nvSpPr>
        <p:spPr>
          <a:xfrm>
            <a:off x="7265974" y="2532909"/>
            <a:ext cx="445148" cy="445236"/>
          </a:xfrm>
          <a:custGeom>
            <a:avLst/>
            <a:gdLst>
              <a:gd name="T0" fmla="*/ 5333 w 10666"/>
              <a:gd name="T1" fmla="*/ 0 h 10666"/>
              <a:gd name="T2" fmla="*/ 5866 w 10666"/>
              <a:gd name="T3" fmla="*/ 1600 h 10666"/>
              <a:gd name="T4" fmla="*/ 4800 w 10666"/>
              <a:gd name="T5" fmla="*/ 1600 h 10666"/>
              <a:gd name="T6" fmla="*/ 4800 w 10666"/>
              <a:gd name="T7" fmla="*/ 9066 h 10666"/>
              <a:gd name="T8" fmla="*/ 5866 w 10666"/>
              <a:gd name="T9" fmla="*/ 9066 h 10666"/>
              <a:gd name="T10" fmla="*/ 5333 w 10666"/>
              <a:gd name="T11" fmla="*/ 10666 h 10666"/>
              <a:gd name="T12" fmla="*/ 4800 w 10666"/>
              <a:gd name="T13" fmla="*/ 9066 h 10666"/>
              <a:gd name="T14" fmla="*/ 2666 w 10666"/>
              <a:gd name="T15" fmla="*/ 5333 h 10666"/>
              <a:gd name="T16" fmla="*/ 8000 w 10666"/>
              <a:gd name="T17" fmla="*/ 5333 h 10666"/>
              <a:gd name="T18" fmla="*/ 5333 w 10666"/>
              <a:gd name="T19" fmla="*/ 6933 h 10666"/>
              <a:gd name="T20" fmla="*/ 5333 w 10666"/>
              <a:gd name="T21" fmla="*/ 3733 h 10666"/>
              <a:gd name="T22" fmla="*/ 5333 w 10666"/>
              <a:gd name="T23" fmla="*/ 6933 h 10666"/>
              <a:gd name="T24" fmla="*/ 0 w 10666"/>
              <a:gd name="T25" fmla="*/ 5333 h 10666"/>
              <a:gd name="T26" fmla="*/ 1600 w 10666"/>
              <a:gd name="T27" fmla="*/ 4800 h 10666"/>
              <a:gd name="T28" fmla="*/ 1600 w 10666"/>
              <a:gd name="T29" fmla="*/ 5866 h 10666"/>
              <a:gd name="T30" fmla="*/ 9066 w 10666"/>
              <a:gd name="T31" fmla="*/ 5866 h 10666"/>
              <a:gd name="T32" fmla="*/ 9066 w 10666"/>
              <a:gd name="T33" fmla="*/ 4800 h 10666"/>
              <a:gd name="T34" fmla="*/ 10666 w 10666"/>
              <a:gd name="T35" fmla="*/ 5333 h 10666"/>
              <a:gd name="T36" fmla="*/ 9066 w 10666"/>
              <a:gd name="T37" fmla="*/ 5866 h 10666"/>
              <a:gd name="T38" fmla="*/ 9437 w 10666"/>
              <a:gd name="T39" fmla="*/ 1229 h 10666"/>
              <a:gd name="T40" fmla="*/ 8600 w 10666"/>
              <a:gd name="T41" fmla="*/ 2820 h 10666"/>
              <a:gd name="T42" fmla="*/ 7846 w 10666"/>
              <a:gd name="T43" fmla="*/ 2066 h 10666"/>
              <a:gd name="T44" fmla="*/ 1977 w 10666"/>
              <a:gd name="T45" fmla="*/ 9443 h 10666"/>
              <a:gd name="T46" fmla="*/ 1223 w 10666"/>
              <a:gd name="T47" fmla="*/ 8689 h 10666"/>
              <a:gd name="T48" fmla="*/ 2827 w 10666"/>
              <a:gd name="T49" fmla="*/ 7839 h 10666"/>
              <a:gd name="T50" fmla="*/ 1977 w 10666"/>
              <a:gd name="T51" fmla="*/ 9443 h 10666"/>
              <a:gd name="T52" fmla="*/ 1229 w 10666"/>
              <a:gd name="T53" fmla="*/ 1229 h 10666"/>
              <a:gd name="T54" fmla="*/ 2820 w 10666"/>
              <a:gd name="T55" fmla="*/ 2066 h 10666"/>
              <a:gd name="T56" fmla="*/ 2066 w 10666"/>
              <a:gd name="T57" fmla="*/ 2820 h 10666"/>
              <a:gd name="T58" fmla="*/ 9443 w 10666"/>
              <a:gd name="T59" fmla="*/ 8689 h 10666"/>
              <a:gd name="T60" fmla="*/ 8689 w 10666"/>
              <a:gd name="T61" fmla="*/ 9443 h 10666"/>
              <a:gd name="T62" fmla="*/ 7853 w 10666"/>
              <a:gd name="T63" fmla="*/ 7853 h 10666"/>
              <a:gd name="T64" fmla="*/ 9443 w 10666"/>
              <a:gd name="T65" fmla="*/ 8689 h 10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66" h="10666">
                <a:moveTo>
                  <a:pt x="4800" y="533"/>
                </a:moveTo>
                <a:cubicBezTo>
                  <a:pt x="4800" y="238"/>
                  <a:pt x="5038" y="0"/>
                  <a:pt x="5333" y="0"/>
                </a:cubicBezTo>
                <a:cubicBezTo>
                  <a:pt x="5628" y="0"/>
                  <a:pt x="5866" y="238"/>
                  <a:pt x="5866" y="533"/>
                </a:cubicBezTo>
                <a:lnTo>
                  <a:pt x="5866" y="1600"/>
                </a:lnTo>
                <a:cubicBezTo>
                  <a:pt x="5866" y="1894"/>
                  <a:pt x="5628" y="2133"/>
                  <a:pt x="5333" y="2133"/>
                </a:cubicBezTo>
                <a:cubicBezTo>
                  <a:pt x="5038" y="2133"/>
                  <a:pt x="4800" y="1894"/>
                  <a:pt x="4800" y="1600"/>
                </a:cubicBezTo>
                <a:lnTo>
                  <a:pt x="4800" y="533"/>
                </a:lnTo>
                <a:close/>
                <a:moveTo>
                  <a:pt x="4800" y="9066"/>
                </a:moveTo>
                <a:cubicBezTo>
                  <a:pt x="4800" y="8772"/>
                  <a:pt x="5038" y="8533"/>
                  <a:pt x="5333" y="8533"/>
                </a:cubicBezTo>
                <a:cubicBezTo>
                  <a:pt x="5628" y="8533"/>
                  <a:pt x="5866" y="8772"/>
                  <a:pt x="5866" y="9066"/>
                </a:cubicBezTo>
                <a:lnTo>
                  <a:pt x="5866" y="10133"/>
                </a:lnTo>
                <a:cubicBezTo>
                  <a:pt x="5866" y="10428"/>
                  <a:pt x="5628" y="10666"/>
                  <a:pt x="5333" y="10666"/>
                </a:cubicBezTo>
                <a:cubicBezTo>
                  <a:pt x="5038" y="10666"/>
                  <a:pt x="4800" y="10428"/>
                  <a:pt x="4800" y="10133"/>
                </a:cubicBezTo>
                <a:lnTo>
                  <a:pt x="4800" y="9066"/>
                </a:lnTo>
                <a:close/>
                <a:moveTo>
                  <a:pt x="5333" y="8000"/>
                </a:moveTo>
                <a:cubicBezTo>
                  <a:pt x="3860" y="8000"/>
                  <a:pt x="2666" y="6806"/>
                  <a:pt x="2666" y="5333"/>
                </a:cubicBezTo>
                <a:cubicBezTo>
                  <a:pt x="2666" y="3860"/>
                  <a:pt x="3860" y="2666"/>
                  <a:pt x="5333" y="2666"/>
                </a:cubicBezTo>
                <a:cubicBezTo>
                  <a:pt x="6806" y="2666"/>
                  <a:pt x="8000" y="3860"/>
                  <a:pt x="8000" y="5333"/>
                </a:cubicBezTo>
                <a:cubicBezTo>
                  <a:pt x="8000" y="6806"/>
                  <a:pt x="6806" y="8000"/>
                  <a:pt x="5333" y="8000"/>
                </a:cubicBezTo>
                <a:close/>
                <a:moveTo>
                  <a:pt x="5333" y="6933"/>
                </a:moveTo>
                <a:cubicBezTo>
                  <a:pt x="6217" y="6933"/>
                  <a:pt x="6933" y="6217"/>
                  <a:pt x="6933" y="5333"/>
                </a:cubicBezTo>
                <a:cubicBezTo>
                  <a:pt x="6933" y="4449"/>
                  <a:pt x="6217" y="3733"/>
                  <a:pt x="5333" y="3733"/>
                </a:cubicBezTo>
                <a:cubicBezTo>
                  <a:pt x="4449" y="3733"/>
                  <a:pt x="3733" y="4449"/>
                  <a:pt x="3733" y="5333"/>
                </a:cubicBezTo>
                <a:cubicBezTo>
                  <a:pt x="3733" y="6217"/>
                  <a:pt x="4449" y="6933"/>
                  <a:pt x="5333" y="6933"/>
                </a:cubicBezTo>
                <a:close/>
                <a:moveTo>
                  <a:pt x="533" y="5866"/>
                </a:moveTo>
                <a:cubicBezTo>
                  <a:pt x="238" y="5866"/>
                  <a:pt x="0" y="5628"/>
                  <a:pt x="0" y="5333"/>
                </a:cubicBezTo>
                <a:cubicBezTo>
                  <a:pt x="0" y="5038"/>
                  <a:pt x="238" y="4800"/>
                  <a:pt x="533" y="4800"/>
                </a:cubicBezTo>
                <a:lnTo>
                  <a:pt x="1600" y="4800"/>
                </a:lnTo>
                <a:cubicBezTo>
                  <a:pt x="1894" y="4800"/>
                  <a:pt x="2133" y="5038"/>
                  <a:pt x="2133" y="5333"/>
                </a:cubicBezTo>
                <a:cubicBezTo>
                  <a:pt x="2133" y="5628"/>
                  <a:pt x="1894" y="5866"/>
                  <a:pt x="1600" y="5866"/>
                </a:cubicBezTo>
                <a:lnTo>
                  <a:pt x="533" y="5866"/>
                </a:lnTo>
                <a:close/>
                <a:moveTo>
                  <a:pt x="9066" y="5866"/>
                </a:moveTo>
                <a:cubicBezTo>
                  <a:pt x="8772" y="5866"/>
                  <a:pt x="8533" y="5628"/>
                  <a:pt x="8533" y="5333"/>
                </a:cubicBezTo>
                <a:cubicBezTo>
                  <a:pt x="8533" y="5038"/>
                  <a:pt x="8772" y="4800"/>
                  <a:pt x="9066" y="4800"/>
                </a:cubicBezTo>
                <a:lnTo>
                  <a:pt x="10133" y="4800"/>
                </a:lnTo>
                <a:cubicBezTo>
                  <a:pt x="10428" y="4800"/>
                  <a:pt x="10666" y="5038"/>
                  <a:pt x="10666" y="5333"/>
                </a:cubicBezTo>
                <a:cubicBezTo>
                  <a:pt x="10666" y="5628"/>
                  <a:pt x="10428" y="5866"/>
                  <a:pt x="10133" y="5866"/>
                </a:cubicBezTo>
                <a:lnTo>
                  <a:pt x="9066" y="5866"/>
                </a:lnTo>
                <a:close/>
                <a:moveTo>
                  <a:pt x="8689" y="1223"/>
                </a:moveTo>
                <a:cubicBezTo>
                  <a:pt x="8899" y="1020"/>
                  <a:pt x="9231" y="1023"/>
                  <a:pt x="9437" y="1229"/>
                </a:cubicBezTo>
                <a:cubicBezTo>
                  <a:pt x="9643" y="1435"/>
                  <a:pt x="9646" y="1767"/>
                  <a:pt x="9443" y="1977"/>
                </a:cubicBezTo>
                <a:lnTo>
                  <a:pt x="8600" y="2820"/>
                </a:lnTo>
                <a:cubicBezTo>
                  <a:pt x="8391" y="3022"/>
                  <a:pt x="8058" y="3019"/>
                  <a:pt x="7853" y="2813"/>
                </a:cubicBezTo>
                <a:cubicBezTo>
                  <a:pt x="7647" y="2608"/>
                  <a:pt x="7644" y="2275"/>
                  <a:pt x="7846" y="2066"/>
                </a:cubicBezTo>
                <a:lnTo>
                  <a:pt x="8689" y="1223"/>
                </a:lnTo>
                <a:close/>
                <a:moveTo>
                  <a:pt x="1977" y="9443"/>
                </a:moveTo>
                <a:cubicBezTo>
                  <a:pt x="1770" y="9658"/>
                  <a:pt x="1427" y="9661"/>
                  <a:pt x="1216" y="9450"/>
                </a:cubicBezTo>
                <a:cubicBezTo>
                  <a:pt x="1005" y="9239"/>
                  <a:pt x="1008" y="8896"/>
                  <a:pt x="1223" y="8689"/>
                </a:cubicBezTo>
                <a:lnTo>
                  <a:pt x="2066" y="7846"/>
                </a:lnTo>
                <a:cubicBezTo>
                  <a:pt x="2273" y="7632"/>
                  <a:pt x="2616" y="7629"/>
                  <a:pt x="2827" y="7839"/>
                </a:cubicBezTo>
                <a:cubicBezTo>
                  <a:pt x="3037" y="8050"/>
                  <a:pt x="3034" y="8393"/>
                  <a:pt x="2820" y="8600"/>
                </a:cubicBezTo>
                <a:lnTo>
                  <a:pt x="1977" y="9443"/>
                </a:lnTo>
                <a:close/>
                <a:moveTo>
                  <a:pt x="1223" y="1977"/>
                </a:moveTo>
                <a:cubicBezTo>
                  <a:pt x="1020" y="1767"/>
                  <a:pt x="1023" y="1435"/>
                  <a:pt x="1229" y="1229"/>
                </a:cubicBezTo>
                <a:cubicBezTo>
                  <a:pt x="1435" y="1023"/>
                  <a:pt x="1767" y="1020"/>
                  <a:pt x="1977" y="1223"/>
                </a:cubicBezTo>
                <a:lnTo>
                  <a:pt x="2820" y="2066"/>
                </a:lnTo>
                <a:cubicBezTo>
                  <a:pt x="3022" y="2275"/>
                  <a:pt x="3019" y="2608"/>
                  <a:pt x="2813" y="2813"/>
                </a:cubicBezTo>
                <a:cubicBezTo>
                  <a:pt x="2608" y="3019"/>
                  <a:pt x="2275" y="3022"/>
                  <a:pt x="2066" y="2820"/>
                </a:cubicBezTo>
                <a:lnTo>
                  <a:pt x="1223" y="1977"/>
                </a:lnTo>
                <a:close/>
                <a:moveTo>
                  <a:pt x="9443" y="8689"/>
                </a:moveTo>
                <a:cubicBezTo>
                  <a:pt x="9646" y="8899"/>
                  <a:pt x="9643" y="9231"/>
                  <a:pt x="9437" y="9437"/>
                </a:cubicBezTo>
                <a:cubicBezTo>
                  <a:pt x="9231" y="9643"/>
                  <a:pt x="8899" y="9646"/>
                  <a:pt x="8689" y="9443"/>
                </a:cubicBezTo>
                <a:lnTo>
                  <a:pt x="7846" y="8600"/>
                </a:lnTo>
                <a:cubicBezTo>
                  <a:pt x="7644" y="8391"/>
                  <a:pt x="7647" y="8058"/>
                  <a:pt x="7853" y="7853"/>
                </a:cubicBezTo>
                <a:cubicBezTo>
                  <a:pt x="8058" y="7647"/>
                  <a:pt x="8391" y="7644"/>
                  <a:pt x="8600" y="7846"/>
                </a:cubicBezTo>
                <a:lnTo>
                  <a:pt x="9443" y="868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atin typeface="+mn-ea"/>
            </a:endParaRPr>
          </a:p>
        </p:txBody>
      </p:sp>
      <p:sp>
        <p:nvSpPr>
          <p:cNvPr id="85" name="wind-gusts_67848">
            <a:extLst>
              <a:ext uri="{FF2B5EF4-FFF2-40B4-BE49-F238E27FC236}">
                <a16:creationId xmlns:a16="http://schemas.microsoft.com/office/drawing/2014/main" id="{AF3048AB-71F6-4D26-AE69-D566260B915D}"/>
              </a:ext>
            </a:extLst>
          </p:cNvPr>
          <p:cNvSpPr/>
          <p:nvPr/>
        </p:nvSpPr>
        <p:spPr>
          <a:xfrm>
            <a:off x="7257853" y="4652126"/>
            <a:ext cx="445236" cy="293884"/>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 name="T90" fmla="*/ 372171 w 604011"/>
              <a:gd name="T91" fmla="*/ 372171 w 604011"/>
              <a:gd name="T92" fmla="*/ 372171 w 604011"/>
              <a:gd name="T93" fmla="*/ 372171 w 604011"/>
              <a:gd name="T94" fmla="*/ 372171 w 604011"/>
              <a:gd name="T95" fmla="*/ 372171 w 604011"/>
              <a:gd name="T96" fmla="*/ 372171 w 604011"/>
              <a:gd name="T97" fmla="*/ 372171 w 604011"/>
              <a:gd name="T98" fmla="*/ 372171 w 604011"/>
              <a:gd name="T99" fmla="*/ 372171 w 604011"/>
              <a:gd name="T100" fmla="*/ 372171 w 604011"/>
              <a:gd name="T101" fmla="*/ 372171 w 604011"/>
              <a:gd name="T102" fmla="*/ 372171 w 604011"/>
              <a:gd name="T103" fmla="*/ 372171 w 604011"/>
              <a:gd name="T104" fmla="*/ 372171 w 604011"/>
              <a:gd name="T105" fmla="*/ 372171 w 604011"/>
              <a:gd name="T106" fmla="*/ 372171 w 604011"/>
              <a:gd name="T107" fmla="*/ 372171 w 604011"/>
              <a:gd name="T108" fmla="*/ 372171 w 604011"/>
              <a:gd name="T109" fmla="*/ 372171 w 604011"/>
              <a:gd name="T110" fmla="*/ 372171 w 604011"/>
              <a:gd name="T111" fmla="*/ 372171 w 604011"/>
              <a:gd name="T112" fmla="*/ 372171 w 604011"/>
              <a:gd name="T113" fmla="*/ 372171 w 604011"/>
              <a:gd name="T114" fmla="*/ 372171 w 604011"/>
              <a:gd name="T115" fmla="*/ 372171 w 604011"/>
              <a:gd name="T116" fmla="*/ 372171 w 604011"/>
              <a:gd name="T117" fmla="*/ 372171 w 604011"/>
              <a:gd name="T118" fmla="*/ 372171 w 604011"/>
              <a:gd name="T119" fmla="*/ 372171 w 604011"/>
              <a:gd name="T120" fmla="*/ 372171 w 604011"/>
              <a:gd name="T121"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37" h="2669">
                <a:moveTo>
                  <a:pt x="3939" y="2501"/>
                </a:moveTo>
                <a:cubicBezTo>
                  <a:pt x="3854" y="2571"/>
                  <a:pt x="3728" y="2559"/>
                  <a:pt x="3658" y="2473"/>
                </a:cubicBezTo>
                <a:lnTo>
                  <a:pt x="3657" y="2472"/>
                </a:lnTo>
                <a:cubicBezTo>
                  <a:pt x="3627" y="2436"/>
                  <a:pt x="3591" y="2416"/>
                  <a:pt x="3556" y="2416"/>
                </a:cubicBezTo>
                <a:lnTo>
                  <a:pt x="3555" y="2416"/>
                </a:lnTo>
                <a:cubicBezTo>
                  <a:pt x="3520" y="2416"/>
                  <a:pt x="3484" y="2433"/>
                  <a:pt x="3454" y="2469"/>
                </a:cubicBezTo>
                <a:cubicBezTo>
                  <a:pt x="3348" y="2598"/>
                  <a:pt x="3199" y="2669"/>
                  <a:pt x="3043" y="2669"/>
                </a:cubicBezTo>
                <a:lnTo>
                  <a:pt x="3043" y="2669"/>
                </a:lnTo>
                <a:cubicBezTo>
                  <a:pt x="2887" y="2669"/>
                  <a:pt x="2738" y="2599"/>
                  <a:pt x="2632" y="2470"/>
                </a:cubicBezTo>
                <a:lnTo>
                  <a:pt x="2631" y="2472"/>
                </a:lnTo>
                <a:cubicBezTo>
                  <a:pt x="2605" y="2440"/>
                  <a:pt x="2574" y="2421"/>
                  <a:pt x="2543" y="2417"/>
                </a:cubicBezTo>
                <a:cubicBezTo>
                  <a:pt x="2540" y="2416"/>
                  <a:pt x="2536" y="2416"/>
                  <a:pt x="2533" y="2416"/>
                </a:cubicBezTo>
                <a:lnTo>
                  <a:pt x="2533" y="2416"/>
                </a:lnTo>
                <a:cubicBezTo>
                  <a:pt x="2497" y="2416"/>
                  <a:pt x="2461" y="2433"/>
                  <a:pt x="2431" y="2469"/>
                </a:cubicBezTo>
                <a:cubicBezTo>
                  <a:pt x="2326" y="2598"/>
                  <a:pt x="2176" y="2669"/>
                  <a:pt x="2021" y="2669"/>
                </a:cubicBezTo>
                <a:lnTo>
                  <a:pt x="2020" y="2669"/>
                </a:lnTo>
                <a:cubicBezTo>
                  <a:pt x="1865" y="2669"/>
                  <a:pt x="1715" y="2599"/>
                  <a:pt x="1610" y="2470"/>
                </a:cubicBezTo>
                <a:lnTo>
                  <a:pt x="1609" y="2473"/>
                </a:lnTo>
                <a:cubicBezTo>
                  <a:pt x="1579" y="2436"/>
                  <a:pt x="1543" y="2416"/>
                  <a:pt x="1507" y="2416"/>
                </a:cubicBezTo>
                <a:lnTo>
                  <a:pt x="1507" y="2416"/>
                </a:lnTo>
                <a:cubicBezTo>
                  <a:pt x="1472" y="2416"/>
                  <a:pt x="1436" y="2434"/>
                  <a:pt x="1406" y="2470"/>
                </a:cubicBezTo>
                <a:cubicBezTo>
                  <a:pt x="1406" y="2470"/>
                  <a:pt x="1406" y="2469"/>
                  <a:pt x="1405" y="2470"/>
                </a:cubicBezTo>
                <a:cubicBezTo>
                  <a:pt x="1300" y="2598"/>
                  <a:pt x="1150" y="2669"/>
                  <a:pt x="995" y="2669"/>
                </a:cubicBezTo>
                <a:lnTo>
                  <a:pt x="994" y="2669"/>
                </a:lnTo>
                <a:cubicBezTo>
                  <a:pt x="839" y="2669"/>
                  <a:pt x="689" y="2599"/>
                  <a:pt x="584" y="2470"/>
                </a:cubicBezTo>
                <a:lnTo>
                  <a:pt x="582" y="2472"/>
                </a:lnTo>
                <a:cubicBezTo>
                  <a:pt x="553" y="2436"/>
                  <a:pt x="517" y="2416"/>
                  <a:pt x="481" y="2416"/>
                </a:cubicBezTo>
                <a:lnTo>
                  <a:pt x="481" y="2416"/>
                </a:lnTo>
                <a:cubicBezTo>
                  <a:pt x="445" y="2416"/>
                  <a:pt x="409" y="2436"/>
                  <a:pt x="380" y="2472"/>
                </a:cubicBezTo>
                <a:cubicBezTo>
                  <a:pt x="310" y="2558"/>
                  <a:pt x="184" y="2570"/>
                  <a:pt x="98" y="2500"/>
                </a:cubicBezTo>
                <a:cubicBezTo>
                  <a:pt x="13" y="2430"/>
                  <a:pt x="0" y="2304"/>
                  <a:pt x="70" y="2219"/>
                </a:cubicBezTo>
                <a:cubicBezTo>
                  <a:pt x="176" y="2090"/>
                  <a:pt x="326" y="2016"/>
                  <a:pt x="481" y="2016"/>
                </a:cubicBezTo>
                <a:lnTo>
                  <a:pt x="481" y="2016"/>
                </a:lnTo>
                <a:cubicBezTo>
                  <a:pt x="636" y="2016"/>
                  <a:pt x="786" y="2088"/>
                  <a:pt x="892" y="2216"/>
                </a:cubicBezTo>
                <a:lnTo>
                  <a:pt x="893" y="2217"/>
                </a:lnTo>
                <a:cubicBezTo>
                  <a:pt x="923" y="2253"/>
                  <a:pt x="959" y="2269"/>
                  <a:pt x="994" y="2269"/>
                </a:cubicBezTo>
                <a:lnTo>
                  <a:pt x="994" y="2269"/>
                </a:lnTo>
                <a:cubicBezTo>
                  <a:pt x="1030" y="2269"/>
                  <a:pt x="1066" y="2253"/>
                  <a:pt x="1095" y="2217"/>
                </a:cubicBezTo>
                <a:cubicBezTo>
                  <a:pt x="1096" y="2217"/>
                  <a:pt x="1096" y="2219"/>
                  <a:pt x="1096" y="2219"/>
                </a:cubicBezTo>
                <a:cubicBezTo>
                  <a:pt x="1202" y="2090"/>
                  <a:pt x="1351" y="2016"/>
                  <a:pt x="1507" y="2016"/>
                </a:cubicBezTo>
                <a:lnTo>
                  <a:pt x="1507" y="2016"/>
                </a:lnTo>
                <a:cubicBezTo>
                  <a:pt x="1663" y="2016"/>
                  <a:pt x="1812" y="2088"/>
                  <a:pt x="1918" y="2217"/>
                </a:cubicBezTo>
                <a:lnTo>
                  <a:pt x="1918" y="2216"/>
                </a:lnTo>
                <a:cubicBezTo>
                  <a:pt x="1949" y="2253"/>
                  <a:pt x="1985" y="2269"/>
                  <a:pt x="2020" y="2269"/>
                </a:cubicBezTo>
                <a:lnTo>
                  <a:pt x="2020" y="2269"/>
                </a:lnTo>
                <a:cubicBezTo>
                  <a:pt x="2050" y="2269"/>
                  <a:pt x="2079" y="2259"/>
                  <a:pt x="2105" y="2234"/>
                </a:cubicBezTo>
                <a:cubicBezTo>
                  <a:pt x="2109" y="2227"/>
                  <a:pt x="2114" y="2224"/>
                  <a:pt x="2119" y="2219"/>
                </a:cubicBezTo>
                <a:cubicBezTo>
                  <a:pt x="2224" y="2090"/>
                  <a:pt x="2374" y="2016"/>
                  <a:pt x="2529" y="2016"/>
                </a:cubicBezTo>
                <a:lnTo>
                  <a:pt x="2530" y="2016"/>
                </a:lnTo>
                <a:cubicBezTo>
                  <a:pt x="2540" y="2016"/>
                  <a:pt x="2551" y="2016"/>
                  <a:pt x="2562" y="2017"/>
                </a:cubicBezTo>
                <a:cubicBezTo>
                  <a:pt x="2707" y="2025"/>
                  <a:pt x="2844" y="2097"/>
                  <a:pt x="2944" y="2218"/>
                </a:cubicBezTo>
                <a:lnTo>
                  <a:pt x="2945" y="2218"/>
                </a:lnTo>
                <a:cubicBezTo>
                  <a:pt x="2949" y="2224"/>
                  <a:pt x="2953" y="2228"/>
                  <a:pt x="2957" y="2233"/>
                </a:cubicBezTo>
                <a:cubicBezTo>
                  <a:pt x="2983" y="2259"/>
                  <a:pt x="3013" y="2269"/>
                  <a:pt x="3043" y="2269"/>
                </a:cubicBezTo>
                <a:lnTo>
                  <a:pt x="3043" y="2269"/>
                </a:lnTo>
                <a:cubicBezTo>
                  <a:pt x="3079" y="2269"/>
                  <a:pt x="3115" y="2252"/>
                  <a:pt x="3144" y="2216"/>
                </a:cubicBezTo>
                <a:cubicBezTo>
                  <a:pt x="3250" y="2087"/>
                  <a:pt x="3400" y="2016"/>
                  <a:pt x="3555" y="2016"/>
                </a:cubicBezTo>
                <a:lnTo>
                  <a:pt x="3556" y="2016"/>
                </a:lnTo>
                <a:cubicBezTo>
                  <a:pt x="3711" y="2016"/>
                  <a:pt x="3860" y="2090"/>
                  <a:pt x="3966" y="2218"/>
                </a:cubicBezTo>
                <a:lnTo>
                  <a:pt x="3967" y="2220"/>
                </a:lnTo>
                <a:cubicBezTo>
                  <a:pt x="4037" y="2305"/>
                  <a:pt x="4025" y="2431"/>
                  <a:pt x="3939" y="2501"/>
                </a:cubicBezTo>
                <a:close/>
                <a:moveTo>
                  <a:pt x="3556" y="1003"/>
                </a:moveTo>
                <a:lnTo>
                  <a:pt x="3555" y="1003"/>
                </a:lnTo>
                <a:cubicBezTo>
                  <a:pt x="3400" y="1003"/>
                  <a:pt x="3251" y="1078"/>
                  <a:pt x="3145" y="1206"/>
                </a:cubicBezTo>
                <a:cubicBezTo>
                  <a:pt x="3145" y="1207"/>
                  <a:pt x="3145" y="1210"/>
                  <a:pt x="3144" y="1210"/>
                </a:cubicBezTo>
                <a:cubicBezTo>
                  <a:pt x="3114" y="1247"/>
                  <a:pt x="3078" y="1269"/>
                  <a:pt x="3043" y="1269"/>
                </a:cubicBezTo>
                <a:lnTo>
                  <a:pt x="3043" y="1269"/>
                </a:lnTo>
                <a:cubicBezTo>
                  <a:pt x="3013" y="1269"/>
                  <a:pt x="2983" y="1254"/>
                  <a:pt x="2957" y="1228"/>
                </a:cubicBezTo>
                <a:cubicBezTo>
                  <a:pt x="2953" y="1223"/>
                  <a:pt x="2950" y="1217"/>
                  <a:pt x="2945" y="1211"/>
                </a:cubicBezTo>
                <a:lnTo>
                  <a:pt x="2943" y="1209"/>
                </a:lnTo>
                <a:cubicBezTo>
                  <a:pt x="2844" y="1088"/>
                  <a:pt x="2706" y="1014"/>
                  <a:pt x="2561" y="1006"/>
                </a:cubicBezTo>
                <a:cubicBezTo>
                  <a:pt x="2551" y="1005"/>
                  <a:pt x="2540" y="1003"/>
                  <a:pt x="2529" y="1003"/>
                </a:cubicBezTo>
                <a:lnTo>
                  <a:pt x="2529" y="1003"/>
                </a:lnTo>
                <a:cubicBezTo>
                  <a:pt x="2374" y="1003"/>
                  <a:pt x="2224" y="1078"/>
                  <a:pt x="2119" y="1207"/>
                </a:cubicBezTo>
                <a:cubicBezTo>
                  <a:pt x="2114" y="1213"/>
                  <a:pt x="2109" y="1222"/>
                  <a:pt x="2105" y="1228"/>
                </a:cubicBezTo>
                <a:cubicBezTo>
                  <a:pt x="2079" y="1253"/>
                  <a:pt x="2050" y="1269"/>
                  <a:pt x="2020" y="1269"/>
                </a:cubicBezTo>
                <a:lnTo>
                  <a:pt x="2020" y="1269"/>
                </a:lnTo>
                <a:cubicBezTo>
                  <a:pt x="1984" y="1269"/>
                  <a:pt x="1948" y="1248"/>
                  <a:pt x="1919" y="1211"/>
                </a:cubicBezTo>
                <a:lnTo>
                  <a:pt x="1918" y="1207"/>
                </a:lnTo>
                <a:cubicBezTo>
                  <a:pt x="1812" y="1079"/>
                  <a:pt x="1662" y="1003"/>
                  <a:pt x="1507" y="1003"/>
                </a:cubicBezTo>
                <a:lnTo>
                  <a:pt x="1507" y="1003"/>
                </a:lnTo>
                <a:cubicBezTo>
                  <a:pt x="1351" y="1003"/>
                  <a:pt x="1202" y="1080"/>
                  <a:pt x="1096" y="1209"/>
                </a:cubicBezTo>
                <a:cubicBezTo>
                  <a:pt x="1066" y="1246"/>
                  <a:pt x="1030" y="1269"/>
                  <a:pt x="994" y="1269"/>
                </a:cubicBezTo>
                <a:lnTo>
                  <a:pt x="994" y="1269"/>
                </a:lnTo>
                <a:cubicBezTo>
                  <a:pt x="959" y="1269"/>
                  <a:pt x="923" y="1248"/>
                  <a:pt x="893" y="1212"/>
                </a:cubicBezTo>
                <a:lnTo>
                  <a:pt x="892" y="1207"/>
                </a:lnTo>
                <a:cubicBezTo>
                  <a:pt x="786" y="1079"/>
                  <a:pt x="636" y="1003"/>
                  <a:pt x="481" y="1003"/>
                </a:cubicBezTo>
                <a:lnTo>
                  <a:pt x="481" y="1003"/>
                </a:lnTo>
                <a:cubicBezTo>
                  <a:pt x="326" y="1003"/>
                  <a:pt x="176" y="1078"/>
                  <a:pt x="70" y="1207"/>
                </a:cubicBezTo>
                <a:cubicBezTo>
                  <a:pt x="0" y="1292"/>
                  <a:pt x="13" y="1419"/>
                  <a:pt x="98" y="1489"/>
                </a:cubicBezTo>
                <a:cubicBezTo>
                  <a:pt x="184" y="1559"/>
                  <a:pt x="310" y="1545"/>
                  <a:pt x="380" y="1460"/>
                </a:cubicBezTo>
                <a:cubicBezTo>
                  <a:pt x="409" y="1424"/>
                  <a:pt x="445" y="1403"/>
                  <a:pt x="481" y="1403"/>
                </a:cubicBezTo>
                <a:lnTo>
                  <a:pt x="481" y="1403"/>
                </a:lnTo>
                <a:cubicBezTo>
                  <a:pt x="517" y="1403"/>
                  <a:pt x="553" y="1424"/>
                  <a:pt x="582" y="1460"/>
                </a:cubicBezTo>
                <a:lnTo>
                  <a:pt x="584" y="1465"/>
                </a:lnTo>
                <a:cubicBezTo>
                  <a:pt x="689" y="1593"/>
                  <a:pt x="839" y="1669"/>
                  <a:pt x="994" y="1669"/>
                </a:cubicBezTo>
                <a:lnTo>
                  <a:pt x="995" y="1669"/>
                </a:lnTo>
                <a:cubicBezTo>
                  <a:pt x="1150" y="1669"/>
                  <a:pt x="1300" y="1592"/>
                  <a:pt x="1406" y="1462"/>
                </a:cubicBezTo>
                <a:cubicBezTo>
                  <a:pt x="1435" y="1426"/>
                  <a:pt x="1471" y="1403"/>
                  <a:pt x="1507" y="1403"/>
                </a:cubicBezTo>
                <a:lnTo>
                  <a:pt x="1507" y="1403"/>
                </a:lnTo>
                <a:cubicBezTo>
                  <a:pt x="1543" y="1403"/>
                  <a:pt x="1579" y="1424"/>
                  <a:pt x="1609" y="1461"/>
                </a:cubicBezTo>
                <a:lnTo>
                  <a:pt x="1610" y="1464"/>
                </a:lnTo>
                <a:cubicBezTo>
                  <a:pt x="1715" y="1593"/>
                  <a:pt x="1865" y="1669"/>
                  <a:pt x="2020" y="1669"/>
                </a:cubicBezTo>
                <a:lnTo>
                  <a:pt x="2021" y="1669"/>
                </a:lnTo>
                <a:cubicBezTo>
                  <a:pt x="2176" y="1669"/>
                  <a:pt x="2325" y="1594"/>
                  <a:pt x="2430" y="1466"/>
                </a:cubicBezTo>
                <a:cubicBezTo>
                  <a:pt x="2431" y="1465"/>
                  <a:pt x="2431" y="1462"/>
                  <a:pt x="2431" y="1462"/>
                </a:cubicBezTo>
                <a:cubicBezTo>
                  <a:pt x="2461" y="1425"/>
                  <a:pt x="2497" y="1403"/>
                  <a:pt x="2533" y="1403"/>
                </a:cubicBezTo>
                <a:lnTo>
                  <a:pt x="2533" y="1403"/>
                </a:lnTo>
                <a:cubicBezTo>
                  <a:pt x="2536" y="1403"/>
                  <a:pt x="2540" y="1405"/>
                  <a:pt x="2543" y="1405"/>
                </a:cubicBezTo>
                <a:cubicBezTo>
                  <a:pt x="2574" y="1409"/>
                  <a:pt x="2605" y="1430"/>
                  <a:pt x="2631" y="1461"/>
                </a:cubicBezTo>
                <a:lnTo>
                  <a:pt x="2632" y="1465"/>
                </a:lnTo>
                <a:cubicBezTo>
                  <a:pt x="2738" y="1593"/>
                  <a:pt x="2887" y="1669"/>
                  <a:pt x="3043" y="1669"/>
                </a:cubicBezTo>
                <a:lnTo>
                  <a:pt x="3043" y="1669"/>
                </a:lnTo>
                <a:cubicBezTo>
                  <a:pt x="3198" y="1669"/>
                  <a:pt x="3347" y="1594"/>
                  <a:pt x="3453" y="1466"/>
                </a:cubicBezTo>
                <a:cubicBezTo>
                  <a:pt x="3453" y="1465"/>
                  <a:pt x="3453" y="1462"/>
                  <a:pt x="3454" y="1462"/>
                </a:cubicBezTo>
                <a:cubicBezTo>
                  <a:pt x="3484" y="1425"/>
                  <a:pt x="3520" y="1403"/>
                  <a:pt x="3555" y="1403"/>
                </a:cubicBezTo>
                <a:lnTo>
                  <a:pt x="3555" y="1403"/>
                </a:lnTo>
                <a:cubicBezTo>
                  <a:pt x="3591" y="1403"/>
                  <a:pt x="3627" y="1424"/>
                  <a:pt x="3656" y="1460"/>
                </a:cubicBezTo>
                <a:lnTo>
                  <a:pt x="3657" y="1462"/>
                </a:lnTo>
                <a:cubicBezTo>
                  <a:pt x="3727" y="1548"/>
                  <a:pt x="3853" y="1561"/>
                  <a:pt x="3939" y="1491"/>
                </a:cubicBezTo>
                <a:cubicBezTo>
                  <a:pt x="4024" y="1422"/>
                  <a:pt x="4037" y="1296"/>
                  <a:pt x="3968" y="1210"/>
                </a:cubicBezTo>
                <a:lnTo>
                  <a:pt x="3966" y="1206"/>
                </a:lnTo>
                <a:cubicBezTo>
                  <a:pt x="3860" y="1078"/>
                  <a:pt x="3711" y="1003"/>
                  <a:pt x="3556" y="1003"/>
                </a:cubicBezTo>
                <a:close/>
                <a:moveTo>
                  <a:pt x="98" y="480"/>
                </a:moveTo>
                <a:cubicBezTo>
                  <a:pt x="184" y="550"/>
                  <a:pt x="310" y="541"/>
                  <a:pt x="380" y="456"/>
                </a:cubicBezTo>
                <a:cubicBezTo>
                  <a:pt x="409" y="419"/>
                  <a:pt x="445" y="403"/>
                  <a:pt x="481" y="403"/>
                </a:cubicBezTo>
                <a:lnTo>
                  <a:pt x="481" y="403"/>
                </a:lnTo>
                <a:cubicBezTo>
                  <a:pt x="517" y="403"/>
                  <a:pt x="553" y="419"/>
                  <a:pt x="582" y="455"/>
                </a:cubicBezTo>
                <a:lnTo>
                  <a:pt x="584" y="455"/>
                </a:lnTo>
                <a:cubicBezTo>
                  <a:pt x="689" y="584"/>
                  <a:pt x="839" y="656"/>
                  <a:pt x="994" y="656"/>
                </a:cubicBezTo>
                <a:lnTo>
                  <a:pt x="995" y="656"/>
                </a:lnTo>
                <a:cubicBezTo>
                  <a:pt x="1150" y="656"/>
                  <a:pt x="1300" y="585"/>
                  <a:pt x="1406" y="456"/>
                </a:cubicBezTo>
                <a:cubicBezTo>
                  <a:pt x="1435" y="419"/>
                  <a:pt x="1471" y="403"/>
                  <a:pt x="1507" y="403"/>
                </a:cubicBezTo>
                <a:lnTo>
                  <a:pt x="1507" y="403"/>
                </a:lnTo>
                <a:cubicBezTo>
                  <a:pt x="1543" y="403"/>
                  <a:pt x="1579" y="419"/>
                  <a:pt x="1609" y="456"/>
                </a:cubicBezTo>
                <a:lnTo>
                  <a:pt x="1610" y="455"/>
                </a:lnTo>
                <a:cubicBezTo>
                  <a:pt x="1715" y="584"/>
                  <a:pt x="1865" y="656"/>
                  <a:pt x="2020" y="656"/>
                </a:cubicBezTo>
                <a:lnTo>
                  <a:pt x="2021" y="656"/>
                </a:lnTo>
                <a:cubicBezTo>
                  <a:pt x="2176" y="656"/>
                  <a:pt x="2325" y="582"/>
                  <a:pt x="2430" y="454"/>
                </a:cubicBezTo>
                <a:cubicBezTo>
                  <a:pt x="2431" y="454"/>
                  <a:pt x="2431" y="456"/>
                  <a:pt x="2431" y="456"/>
                </a:cubicBezTo>
                <a:cubicBezTo>
                  <a:pt x="2461" y="419"/>
                  <a:pt x="2497" y="403"/>
                  <a:pt x="2533" y="403"/>
                </a:cubicBezTo>
                <a:lnTo>
                  <a:pt x="2533" y="403"/>
                </a:lnTo>
                <a:cubicBezTo>
                  <a:pt x="2536" y="403"/>
                  <a:pt x="2540" y="400"/>
                  <a:pt x="2543" y="400"/>
                </a:cubicBezTo>
                <a:cubicBezTo>
                  <a:pt x="2574" y="405"/>
                  <a:pt x="2605" y="422"/>
                  <a:pt x="2631" y="454"/>
                </a:cubicBezTo>
                <a:lnTo>
                  <a:pt x="2632" y="455"/>
                </a:lnTo>
                <a:cubicBezTo>
                  <a:pt x="2738" y="583"/>
                  <a:pt x="2887" y="656"/>
                  <a:pt x="3043" y="656"/>
                </a:cubicBezTo>
                <a:lnTo>
                  <a:pt x="3043" y="656"/>
                </a:lnTo>
                <a:cubicBezTo>
                  <a:pt x="3198" y="656"/>
                  <a:pt x="3347" y="582"/>
                  <a:pt x="3453" y="454"/>
                </a:cubicBezTo>
                <a:cubicBezTo>
                  <a:pt x="3453" y="454"/>
                  <a:pt x="3453" y="456"/>
                  <a:pt x="3454" y="456"/>
                </a:cubicBezTo>
                <a:cubicBezTo>
                  <a:pt x="3484" y="419"/>
                  <a:pt x="3520" y="403"/>
                  <a:pt x="3555" y="403"/>
                </a:cubicBezTo>
                <a:lnTo>
                  <a:pt x="3556" y="403"/>
                </a:lnTo>
                <a:cubicBezTo>
                  <a:pt x="3591" y="403"/>
                  <a:pt x="3627" y="419"/>
                  <a:pt x="3656" y="455"/>
                </a:cubicBezTo>
                <a:lnTo>
                  <a:pt x="3657" y="455"/>
                </a:lnTo>
                <a:cubicBezTo>
                  <a:pt x="3727" y="540"/>
                  <a:pt x="3853" y="552"/>
                  <a:pt x="3939" y="483"/>
                </a:cubicBezTo>
                <a:cubicBezTo>
                  <a:pt x="4024" y="413"/>
                  <a:pt x="4037" y="287"/>
                  <a:pt x="3968" y="201"/>
                </a:cubicBezTo>
                <a:lnTo>
                  <a:pt x="3966" y="202"/>
                </a:lnTo>
                <a:cubicBezTo>
                  <a:pt x="3860" y="73"/>
                  <a:pt x="3711" y="3"/>
                  <a:pt x="3556" y="3"/>
                </a:cubicBezTo>
                <a:lnTo>
                  <a:pt x="3555" y="3"/>
                </a:lnTo>
                <a:cubicBezTo>
                  <a:pt x="3400" y="3"/>
                  <a:pt x="3251" y="73"/>
                  <a:pt x="3145" y="201"/>
                </a:cubicBezTo>
                <a:cubicBezTo>
                  <a:pt x="3145" y="202"/>
                  <a:pt x="3145" y="201"/>
                  <a:pt x="3144" y="201"/>
                </a:cubicBezTo>
                <a:cubicBezTo>
                  <a:pt x="3114" y="237"/>
                  <a:pt x="3078" y="256"/>
                  <a:pt x="3043" y="256"/>
                </a:cubicBezTo>
                <a:lnTo>
                  <a:pt x="3043" y="256"/>
                </a:lnTo>
                <a:cubicBezTo>
                  <a:pt x="3013" y="256"/>
                  <a:pt x="2983" y="242"/>
                  <a:pt x="2957" y="217"/>
                </a:cubicBezTo>
                <a:cubicBezTo>
                  <a:pt x="2953" y="211"/>
                  <a:pt x="2949" y="206"/>
                  <a:pt x="2945" y="201"/>
                </a:cubicBezTo>
                <a:lnTo>
                  <a:pt x="2943" y="198"/>
                </a:lnTo>
                <a:cubicBezTo>
                  <a:pt x="2844" y="78"/>
                  <a:pt x="2707" y="9"/>
                  <a:pt x="2562" y="0"/>
                </a:cubicBezTo>
                <a:cubicBezTo>
                  <a:pt x="2551" y="0"/>
                  <a:pt x="2540" y="3"/>
                  <a:pt x="2529" y="3"/>
                </a:cubicBezTo>
                <a:lnTo>
                  <a:pt x="2529" y="3"/>
                </a:lnTo>
                <a:cubicBezTo>
                  <a:pt x="2374" y="3"/>
                  <a:pt x="2224" y="73"/>
                  <a:pt x="2119" y="202"/>
                </a:cubicBezTo>
                <a:cubicBezTo>
                  <a:pt x="2114" y="208"/>
                  <a:pt x="2109" y="212"/>
                  <a:pt x="2105" y="219"/>
                </a:cubicBezTo>
                <a:cubicBezTo>
                  <a:pt x="2079" y="244"/>
                  <a:pt x="2050" y="256"/>
                  <a:pt x="2020" y="256"/>
                </a:cubicBezTo>
                <a:lnTo>
                  <a:pt x="2020" y="256"/>
                </a:lnTo>
                <a:cubicBezTo>
                  <a:pt x="1984" y="256"/>
                  <a:pt x="1948" y="236"/>
                  <a:pt x="1919" y="200"/>
                </a:cubicBezTo>
                <a:lnTo>
                  <a:pt x="1918" y="202"/>
                </a:lnTo>
                <a:cubicBezTo>
                  <a:pt x="1812" y="73"/>
                  <a:pt x="1662" y="3"/>
                  <a:pt x="1507" y="3"/>
                </a:cubicBezTo>
                <a:lnTo>
                  <a:pt x="1507" y="3"/>
                </a:lnTo>
                <a:cubicBezTo>
                  <a:pt x="1351" y="3"/>
                  <a:pt x="1202" y="74"/>
                  <a:pt x="1096" y="203"/>
                </a:cubicBezTo>
                <a:cubicBezTo>
                  <a:pt x="1066" y="239"/>
                  <a:pt x="1030" y="256"/>
                  <a:pt x="994" y="256"/>
                </a:cubicBezTo>
                <a:lnTo>
                  <a:pt x="994" y="256"/>
                </a:lnTo>
                <a:cubicBezTo>
                  <a:pt x="959" y="256"/>
                  <a:pt x="923" y="236"/>
                  <a:pt x="893" y="200"/>
                </a:cubicBezTo>
                <a:lnTo>
                  <a:pt x="892" y="201"/>
                </a:lnTo>
                <a:cubicBezTo>
                  <a:pt x="786" y="73"/>
                  <a:pt x="636" y="3"/>
                  <a:pt x="481" y="3"/>
                </a:cubicBezTo>
                <a:lnTo>
                  <a:pt x="481" y="3"/>
                </a:lnTo>
                <a:cubicBezTo>
                  <a:pt x="325" y="3"/>
                  <a:pt x="176" y="73"/>
                  <a:pt x="70" y="202"/>
                </a:cubicBezTo>
                <a:cubicBezTo>
                  <a:pt x="0" y="287"/>
                  <a:pt x="13" y="410"/>
                  <a:pt x="98" y="48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atin typeface="+mn-ea"/>
            </a:endParaRPr>
          </a:p>
        </p:txBody>
      </p:sp>
      <p:sp>
        <p:nvSpPr>
          <p:cNvPr id="86" name="wind-gusts_67848">
            <a:extLst>
              <a:ext uri="{FF2B5EF4-FFF2-40B4-BE49-F238E27FC236}">
                <a16:creationId xmlns:a16="http://schemas.microsoft.com/office/drawing/2014/main" id="{3EFC8C8A-D14D-409A-9155-AF0A8B689C06}"/>
              </a:ext>
            </a:extLst>
          </p:cNvPr>
          <p:cNvSpPr/>
          <p:nvPr/>
        </p:nvSpPr>
        <p:spPr>
          <a:xfrm>
            <a:off x="4412566" y="4577881"/>
            <a:ext cx="445236" cy="442374"/>
          </a:xfrm>
          <a:custGeom>
            <a:avLst/>
            <a:gdLst>
              <a:gd name="T0" fmla="*/ 8079 w 8242"/>
              <a:gd name="T1" fmla="*/ 2177 h 8201"/>
              <a:gd name="T2" fmla="*/ 7493 w 8242"/>
              <a:gd name="T3" fmla="*/ 2177 h 8201"/>
              <a:gd name="T4" fmla="*/ 7402 w 8242"/>
              <a:gd name="T5" fmla="*/ 2260 h 8201"/>
              <a:gd name="T6" fmla="*/ 5982 w 8242"/>
              <a:gd name="T7" fmla="*/ 840 h 8201"/>
              <a:gd name="T8" fmla="*/ 6065 w 8242"/>
              <a:gd name="T9" fmla="*/ 749 h 8201"/>
              <a:gd name="T10" fmla="*/ 6065 w 8242"/>
              <a:gd name="T11" fmla="*/ 163 h 8201"/>
              <a:gd name="T12" fmla="*/ 5478 w 8242"/>
              <a:gd name="T13" fmla="*/ 163 h 8201"/>
              <a:gd name="T14" fmla="*/ 4914 w 8242"/>
              <a:gd name="T15" fmla="*/ 2319 h 8201"/>
              <a:gd name="T16" fmla="*/ 2903 w 8242"/>
              <a:gd name="T17" fmla="*/ 2903 h 8201"/>
              <a:gd name="T18" fmla="*/ 2319 w 8242"/>
              <a:gd name="T19" fmla="*/ 4914 h 8201"/>
              <a:gd name="T20" fmla="*/ 163 w 8242"/>
              <a:gd name="T21" fmla="*/ 5478 h 8201"/>
              <a:gd name="T22" fmla="*/ 163 w 8242"/>
              <a:gd name="T23" fmla="*/ 6065 h 8201"/>
              <a:gd name="T24" fmla="*/ 456 w 8242"/>
              <a:gd name="T25" fmla="*/ 6187 h 8201"/>
              <a:gd name="T26" fmla="*/ 749 w 8242"/>
              <a:gd name="T27" fmla="*/ 6065 h 8201"/>
              <a:gd name="T28" fmla="*/ 840 w 8242"/>
              <a:gd name="T29" fmla="*/ 5982 h 8201"/>
              <a:gd name="T30" fmla="*/ 2260 w 8242"/>
              <a:gd name="T31" fmla="*/ 7402 h 8201"/>
              <a:gd name="T32" fmla="*/ 2177 w 8242"/>
              <a:gd name="T33" fmla="*/ 7493 h 8201"/>
              <a:gd name="T34" fmla="*/ 2177 w 8242"/>
              <a:gd name="T35" fmla="*/ 8079 h 8201"/>
              <a:gd name="T36" fmla="*/ 2470 w 8242"/>
              <a:gd name="T37" fmla="*/ 8201 h 8201"/>
              <a:gd name="T38" fmla="*/ 2764 w 8242"/>
              <a:gd name="T39" fmla="*/ 8079 h 8201"/>
              <a:gd name="T40" fmla="*/ 3328 w 8242"/>
              <a:gd name="T41" fmla="*/ 5923 h 8201"/>
              <a:gd name="T42" fmla="*/ 5339 w 8242"/>
              <a:gd name="T43" fmla="*/ 5339 h 8201"/>
              <a:gd name="T44" fmla="*/ 5923 w 8242"/>
              <a:gd name="T45" fmla="*/ 3328 h 8201"/>
              <a:gd name="T46" fmla="*/ 8079 w 8242"/>
              <a:gd name="T47" fmla="*/ 2764 h 8201"/>
              <a:gd name="T48" fmla="*/ 8079 w 8242"/>
              <a:gd name="T49" fmla="*/ 2177 h 8201"/>
              <a:gd name="T50" fmla="*/ 5062 w 8242"/>
              <a:gd name="T51" fmla="*/ 3179 h 8201"/>
              <a:gd name="T52" fmla="*/ 4951 w 8242"/>
              <a:gd name="T53" fmla="*/ 4499 h 8201"/>
              <a:gd name="T54" fmla="*/ 3743 w 8242"/>
              <a:gd name="T55" fmla="*/ 3291 h 8201"/>
              <a:gd name="T56" fmla="*/ 5062 w 8242"/>
              <a:gd name="T57" fmla="*/ 3179 h 8201"/>
              <a:gd name="T58" fmla="*/ 1470 w 8242"/>
              <a:gd name="T59" fmla="*/ 5708 h 8201"/>
              <a:gd name="T60" fmla="*/ 2464 w 8242"/>
              <a:gd name="T61" fmla="*/ 5778 h 8201"/>
              <a:gd name="T62" fmla="*/ 2534 w 8242"/>
              <a:gd name="T63" fmla="*/ 6772 h 8201"/>
              <a:gd name="T64" fmla="*/ 1470 w 8242"/>
              <a:gd name="T65" fmla="*/ 5708 h 8201"/>
              <a:gd name="T66" fmla="*/ 3179 w 8242"/>
              <a:gd name="T67" fmla="*/ 5063 h 8201"/>
              <a:gd name="T68" fmla="*/ 3291 w 8242"/>
              <a:gd name="T69" fmla="*/ 3743 h 8201"/>
              <a:gd name="T70" fmla="*/ 4499 w 8242"/>
              <a:gd name="T71" fmla="*/ 4951 h 8201"/>
              <a:gd name="T72" fmla="*/ 3179 w 8242"/>
              <a:gd name="T73" fmla="*/ 5063 h 8201"/>
              <a:gd name="T74" fmla="*/ 5778 w 8242"/>
              <a:gd name="T75" fmla="*/ 2464 h 8201"/>
              <a:gd name="T76" fmla="*/ 5708 w 8242"/>
              <a:gd name="T77" fmla="*/ 1470 h 8201"/>
              <a:gd name="T78" fmla="*/ 6772 w 8242"/>
              <a:gd name="T79" fmla="*/ 2534 h 8201"/>
              <a:gd name="T80" fmla="*/ 5778 w 8242"/>
              <a:gd name="T81" fmla="*/ 2464 h 8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242" h="8201">
                <a:moveTo>
                  <a:pt x="8079" y="2177"/>
                </a:moveTo>
                <a:cubicBezTo>
                  <a:pt x="7917" y="2015"/>
                  <a:pt x="7655" y="2015"/>
                  <a:pt x="7493" y="2177"/>
                </a:cubicBezTo>
                <a:cubicBezTo>
                  <a:pt x="7463" y="2207"/>
                  <a:pt x="7433" y="2234"/>
                  <a:pt x="7402" y="2260"/>
                </a:cubicBezTo>
                <a:lnTo>
                  <a:pt x="5982" y="840"/>
                </a:lnTo>
                <a:cubicBezTo>
                  <a:pt x="6008" y="809"/>
                  <a:pt x="6035" y="779"/>
                  <a:pt x="6065" y="749"/>
                </a:cubicBezTo>
                <a:cubicBezTo>
                  <a:pt x="6227" y="587"/>
                  <a:pt x="6227" y="325"/>
                  <a:pt x="6065" y="163"/>
                </a:cubicBezTo>
                <a:cubicBezTo>
                  <a:pt x="5903" y="0"/>
                  <a:pt x="5640" y="0"/>
                  <a:pt x="5478" y="163"/>
                </a:cubicBezTo>
                <a:cubicBezTo>
                  <a:pt x="4816" y="825"/>
                  <a:pt x="4808" y="1592"/>
                  <a:pt x="4914" y="2319"/>
                </a:cubicBezTo>
                <a:cubicBezTo>
                  <a:pt x="4231" y="2237"/>
                  <a:pt x="3521" y="2285"/>
                  <a:pt x="2903" y="2903"/>
                </a:cubicBezTo>
                <a:cubicBezTo>
                  <a:pt x="2285" y="3521"/>
                  <a:pt x="2237" y="4231"/>
                  <a:pt x="2319" y="4914"/>
                </a:cubicBezTo>
                <a:cubicBezTo>
                  <a:pt x="1592" y="4808"/>
                  <a:pt x="825" y="4816"/>
                  <a:pt x="163" y="5478"/>
                </a:cubicBezTo>
                <a:cubicBezTo>
                  <a:pt x="0" y="5640"/>
                  <a:pt x="0" y="5903"/>
                  <a:pt x="163" y="6065"/>
                </a:cubicBezTo>
                <a:cubicBezTo>
                  <a:pt x="244" y="6146"/>
                  <a:pt x="350" y="6187"/>
                  <a:pt x="456" y="6187"/>
                </a:cubicBezTo>
                <a:cubicBezTo>
                  <a:pt x="562" y="6187"/>
                  <a:pt x="668" y="6146"/>
                  <a:pt x="749" y="6065"/>
                </a:cubicBezTo>
                <a:cubicBezTo>
                  <a:pt x="779" y="6035"/>
                  <a:pt x="809" y="6008"/>
                  <a:pt x="840" y="5982"/>
                </a:cubicBezTo>
                <a:lnTo>
                  <a:pt x="2260" y="7402"/>
                </a:lnTo>
                <a:cubicBezTo>
                  <a:pt x="2234" y="7433"/>
                  <a:pt x="2207" y="7463"/>
                  <a:pt x="2177" y="7493"/>
                </a:cubicBezTo>
                <a:cubicBezTo>
                  <a:pt x="2015" y="7655"/>
                  <a:pt x="2015" y="7917"/>
                  <a:pt x="2177" y="8079"/>
                </a:cubicBezTo>
                <a:cubicBezTo>
                  <a:pt x="2258" y="8160"/>
                  <a:pt x="2364" y="8201"/>
                  <a:pt x="2470" y="8201"/>
                </a:cubicBezTo>
                <a:cubicBezTo>
                  <a:pt x="2576" y="8201"/>
                  <a:pt x="2683" y="8160"/>
                  <a:pt x="2764" y="8079"/>
                </a:cubicBezTo>
                <a:cubicBezTo>
                  <a:pt x="3426" y="7417"/>
                  <a:pt x="3434" y="6650"/>
                  <a:pt x="3328" y="5923"/>
                </a:cubicBezTo>
                <a:cubicBezTo>
                  <a:pt x="4011" y="6005"/>
                  <a:pt x="4721" y="5957"/>
                  <a:pt x="5339" y="5339"/>
                </a:cubicBezTo>
                <a:cubicBezTo>
                  <a:pt x="5957" y="4721"/>
                  <a:pt x="6005" y="4011"/>
                  <a:pt x="5923" y="3328"/>
                </a:cubicBezTo>
                <a:cubicBezTo>
                  <a:pt x="6650" y="3434"/>
                  <a:pt x="7417" y="3426"/>
                  <a:pt x="8079" y="2764"/>
                </a:cubicBezTo>
                <a:cubicBezTo>
                  <a:pt x="8242" y="2602"/>
                  <a:pt x="8242" y="2339"/>
                  <a:pt x="8079" y="2177"/>
                </a:cubicBezTo>
                <a:close/>
                <a:moveTo>
                  <a:pt x="5062" y="3179"/>
                </a:moveTo>
                <a:cubicBezTo>
                  <a:pt x="5151" y="3727"/>
                  <a:pt x="5166" y="4141"/>
                  <a:pt x="4951" y="4499"/>
                </a:cubicBezTo>
                <a:lnTo>
                  <a:pt x="3743" y="3291"/>
                </a:lnTo>
                <a:cubicBezTo>
                  <a:pt x="4101" y="3076"/>
                  <a:pt x="4515" y="3091"/>
                  <a:pt x="5062" y="3179"/>
                </a:cubicBezTo>
                <a:close/>
                <a:moveTo>
                  <a:pt x="1470" y="5708"/>
                </a:moveTo>
                <a:cubicBezTo>
                  <a:pt x="1753" y="5671"/>
                  <a:pt x="2076" y="5711"/>
                  <a:pt x="2464" y="5778"/>
                </a:cubicBezTo>
                <a:cubicBezTo>
                  <a:pt x="2531" y="6166"/>
                  <a:pt x="2571" y="6489"/>
                  <a:pt x="2534" y="6772"/>
                </a:cubicBezTo>
                <a:lnTo>
                  <a:pt x="1470" y="5708"/>
                </a:lnTo>
                <a:close/>
                <a:moveTo>
                  <a:pt x="3179" y="5063"/>
                </a:moveTo>
                <a:cubicBezTo>
                  <a:pt x="3091" y="4515"/>
                  <a:pt x="3076" y="4101"/>
                  <a:pt x="3291" y="3743"/>
                </a:cubicBezTo>
                <a:lnTo>
                  <a:pt x="4499" y="4951"/>
                </a:lnTo>
                <a:cubicBezTo>
                  <a:pt x="4141" y="5166"/>
                  <a:pt x="3727" y="5151"/>
                  <a:pt x="3179" y="5063"/>
                </a:cubicBezTo>
                <a:close/>
                <a:moveTo>
                  <a:pt x="5778" y="2464"/>
                </a:moveTo>
                <a:cubicBezTo>
                  <a:pt x="5711" y="2076"/>
                  <a:pt x="5671" y="1753"/>
                  <a:pt x="5708" y="1470"/>
                </a:cubicBezTo>
                <a:lnTo>
                  <a:pt x="6772" y="2534"/>
                </a:lnTo>
                <a:cubicBezTo>
                  <a:pt x="6489" y="2571"/>
                  <a:pt x="6166" y="2531"/>
                  <a:pt x="5778" y="246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atin typeface="+mn-ea"/>
            </a:endParaRPr>
          </a:p>
        </p:txBody>
      </p:sp>
    </p:spTree>
    <p:custDataLst>
      <p:tags r:id="rId1"/>
    </p:custDataLst>
    <p:extLst>
      <p:ext uri="{BB962C8B-B14F-4D97-AF65-F5344CB8AC3E}">
        <p14:creationId xmlns:p14="http://schemas.microsoft.com/office/powerpoint/2010/main" val="152504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590A0C42-E910-40C4-98E8-81874EAA3F69}"/>
              </a:ext>
            </a:extLst>
          </p:cNvPr>
          <p:cNvSpPr>
            <a:spLocks noGrp="1"/>
          </p:cNvSpPr>
          <p:nvPr>
            <p:ph type="body" sz="quarter" idx="10"/>
          </p:nvPr>
        </p:nvSpPr>
        <p:spPr>
          <a:xfrm>
            <a:off x="1175637" y="3083265"/>
            <a:ext cx="2241550" cy="584200"/>
          </a:xfrm>
        </p:spPr>
        <p:txBody>
          <a:bodyPr/>
          <a:lstStyle/>
          <a:p>
            <a:r>
              <a:rPr lang="zh-CN" altLang="en-US" dirty="0">
                <a:latin typeface="Arial" panose="020B0604020202020204" pitchFamily="34" charset="0"/>
                <a:sym typeface="Arial" panose="020B0604020202020204" pitchFamily="34" charset="0"/>
              </a:rPr>
              <a:t>新视野</a:t>
            </a:r>
          </a:p>
        </p:txBody>
      </p:sp>
      <p:sp>
        <p:nvSpPr>
          <p:cNvPr id="3" name="文本占位符 2">
            <a:extLst>
              <a:ext uri="{FF2B5EF4-FFF2-40B4-BE49-F238E27FC236}">
                <a16:creationId xmlns:a16="http://schemas.microsoft.com/office/drawing/2014/main" id="{06F6B0FA-AD71-4B52-8208-10C56A933CE0}"/>
              </a:ext>
            </a:extLst>
          </p:cNvPr>
          <p:cNvSpPr>
            <a:spLocks noGrp="1"/>
          </p:cNvSpPr>
          <p:nvPr>
            <p:ph type="body" sz="quarter" idx="11"/>
          </p:nvPr>
        </p:nvSpPr>
        <p:spPr>
          <a:xfrm>
            <a:off x="4975211" y="3083265"/>
            <a:ext cx="2241550" cy="584200"/>
          </a:xfrm>
        </p:spPr>
        <p:txBody>
          <a:bodyPr/>
          <a:lstStyle/>
          <a:p>
            <a:r>
              <a:rPr lang="zh-CN" altLang="en-US" dirty="0">
                <a:latin typeface="Arial" panose="020B0604020202020204" pitchFamily="34" charset="0"/>
                <a:sym typeface="Arial" panose="020B0604020202020204" pitchFamily="34" charset="0"/>
              </a:rPr>
              <a:t>新视野</a:t>
            </a:r>
          </a:p>
        </p:txBody>
      </p:sp>
      <p:sp>
        <p:nvSpPr>
          <p:cNvPr id="4" name="文本占位符 3">
            <a:extLst>
              <a:ext uri="{FF2B5EF4-FFF2-40B4-BE49-F238E27FC236}">
                <a16:creationId xmlns:a16="http://schemas.microsoft.com/office/drawing/2014/main" id="{3FB6217F-F885-438D-A381-590AAC003FA4}"/>
              </a:ext>
            </a:extLst>
          </p:cNvPr>
          <p:cNvSpPr>
            <a:spLocks noGrp="1"/>
          </p:cNvSpPr>
          <p:nvPr>
            <p:ph type="body" sz="quarter" idx="12"/>
          </p:nvPr>
        </p:nvSpPr>
        <p:spPr>
          <a:xfrm>
            <a:off x="8786837" y="3083265"/>
            <a:ext cx="2241550" cy="584200"/>
          </a:xfrm>
        </p:spPr>
        <p:txBody>
          <a:bodyPr/>
          <a:lstStyle/>
          <a:p>
            <a:r>
              <a:rPr lang="zh-CN" altLang="en-US" dirty="0">
                <a:latin typeface="Arial" panose="020B0604020202020204" pitchFamily="34" charset="0"/>
                <a:sym typeface="Arial" panose="020B0604020202020204" pitchFamily="34" charset="0"/>
              </a:rPr>
              <a:t>新视野</a:t>
            </a:r>
          </a:p>
        </p:txBody>
      </p:sp>
      <p:sp>
        <p:nvSpPr>
          <p:cNvPr id="5" name="文本占位符 4">
            <a:extLst>
              <a:ext uri="{FF2B5EF4-FFF2-40B4-BE49-F238E27FC236}">
                <a16:creationId xmlns:a16="http://schemas.microsoft.com/office/drawing/2014/main" id="{3CFE9B41-BDB2-465E-8ED5-9A1C54AADAC2}"/>
              </a:ext>
            </a:extLst>
          </p:cNvPr>
          <p:cNvSpPr>
            <a:spLocks noGrp="1"/>
          </p:cNvSpPr>
          <p:nvPr>
            <p:ph type="body" sz="quarter" idx="13"/>
          </p:nvPr>
        </p:nvSpPr>
        <p:spPr/>
        <p:txBody>
          <a:bodyPr/>
          <a:lstStyle/>
          <a:p>
            <a:pPr algn="ctr">
              <a:lnSpc>
                <a:spcPct val="100000"/>
              </a:lnSpc>
            </a:pPr>
            <a:r>
              <a:rPr lang="zh-CN" alt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四川省用电量</a:t>
            </a:r>
            <a:endParaRPr lang="en-US" altLang="zh-CN"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a:p>
            <a:pPr algn="ctr">
              <a:lnSpc>
                <a:spcPct val="100000"/>
              </a:lnSpc>
            </a:pPr>
            <a:r>
              <a:rPr lang="zh-CN" alt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控制目标及地区分解</a:t>
            </a:r>
          </a:p>
          <a:p>
            <a:pPr algn="ctr">
              <a:lnSpc>
                <a:spcPct val="100000"/>
              </a:lnSpc>
            </a:pPr>
            <a:endParaRPr lang="zh-CN" altLang="en-US"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文本占位符 5">
            <a:extLst>
              <a:ext uri="{FF2B5EF4-FFF2-40B4-BE49-F238E27FC236}">
                <a16:creationId xmlns:a16="http://schemas.microsoft.com/office/drawing/2014/main" id="{F35C8802-9D43-4E01-8B50-B5A58129AC0C}"/>
              </a:ext>
            </a:extLst>
          </p:cNvPr>
          <p:cNvSpPr>
            <a:spLocks noGrp="1"/>
          </p:cNvSpPr>
          <p:nvPr>
            <p:ph type="body" sz="quarter" idx="14"/>
          </p:nvPr>
        </p:nvSpPr>
        <p:spPr/>
        <p:txBody>
          <a:bodyPr/>
          <a:lstStyle/>
          <a:p>
            <a:pPr algn="ctr">
              <a:lnSpc>
                <a:spcPct val="100000"/>
              </a:lnSpc>
            </a:pPr>
            <a:r>
              <a:rPr lang="zh-CN" alt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电网企业</a:t>
            </a:r>
            <a:r>
              <a:rPr lang="en-US" altLang="zh-CN"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DSM</a:t>
            </a:r>
            <a:r>
              <a:rPr lang="zh-CN" alt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节电</a:t>
            </a:r>
            <a:endParaRPr lang="en-US" altLang="zh-CN"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a:p>
            <a:pPr algn="ctr">
              <a:lnSpc>
                <a:spcPct val="100000"/>
              </a:lnSpc>
            </a:pPr>
            <a:r>
              <a:rPr lang="zh-CN" alt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目标及采取措施</a:t>
            </a:r>
          </a:p>
          <a:p>
            <a:pPr algn="ctr">
              <a:lnSpc>
                <a:spcPct val="100000"/>
              </a:lnSpc>
            </a:pPr>
            <a:endParaRPr lang="zh-CN" altLang="en-US"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占位符 6">
            <a:extLst>
              <a:ext uri="{FF2B5EF4-FFF2-40B4-BE49-F238E27FC236}">
                <a16:creationId xmlns:a16="http://schemas.microsoft.com/office/drawing/2014/main" id="{35EDB854-4B9E-4070-BF8D-AE78FAEF8F84}"/>
              </a:ext>
            </a:extLst>
          </p:cNvPr>
          <p:cNvSpPr>
            <a:spLocks noGrp="1"/>
          </p:cNvSpPr>
          <p:nvPr>
            <p:ph type="body" sz="quarter" idx="15"/>
          </p:nvPr>
        </p:nvSpPr>
        <p:spPr>
          <a:xfrm>
            <a:off x="8636000" y="4267200"/>
            <a:ext cx="2543224" cy="812800"/>
          </a:xfrm>
        </p:spPr>
        <p:txBody>
          <a:bodyPr/>
          <a:lstStyle/>
          <a:p>
            <a:pPr algn="ctr">
              <a:lnSpc>
                <a:spcPct val="100000"/>
              </a:lnSpc>
            </a:pPr>
            <a:r>
              <a:rPr lang="zh-CN" alt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四川电力节能服务</a:t>
            </a:r>
            <a:endParaRPr lang="en-US" altLang="zh-CN"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a:p>
            <a:pPr algn="ctr">
              <a:lnSpc>
                <a:spcPct val="100000"/>
              </a:lnSpc>
            </a:pPr>
            <a:r>
              <a:rPr lang="zh-CN" alt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公司市场定位和客户选择</a:t>
            </a:r>
          </a:p>
          <a:p>
            <a:pPr algn="ctr">
              <a:lnSpc>
                <a:spcPct val="100000"/>
              </a:lnSpc>
            </a:pPr>
            <a:endParaRPr lang="zh-CN" altLang="en-US"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41807167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id="{81772DD9-A080-26D6-C154-BB7044202FFB}"/>
              </a:ext>
            </a:extLst>
          </p:cNvPr>
          <p:cNvSpPr/>
          <p:nvPr/>
        </p:nvSpPr>
        <p:spPr>
          <a:xfrm>
            <a:off x="1126917" y="2032001"/>
            <a:ext cx="2481943" cy="3904342"/>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n-ea"/>
            </a:endParaRPr>
          </a:p>
        </p:txBody>
      </p:sp>
      <p:sp>
        <p:nvSpPr>
          <p:cNvPr id="7" name="矩形 6">
            <a:extLst>
              <a:ext uri="{FF2B5EF4-FFF2-40B4-BE49-F238E27FC236}">
                <a16:creationId xmlns:a16="http://schemas.microsoft.com/office/drawing/2014/main" id="{A352C085-7D33-3FF4-91A5-4BD2789CEC22}"/>
              </a:ext>
            </a:extLst>
          </p:cNvPr>
          <p:cNvSpPr/>
          <p:nvPr/>
        </p:nvSpPr>
        <p:spPr>
          <a:xfrm>
            <a:off x="872917" y="2032001"/>
            <a:ext cx="508000" cy="5791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 name="椭圆 8">
            <a:extLst>
              <a:ext uri="{FF2B5EF4-FFF2-40B4-BE49-F238E27FC236}">
                <a16:creationId xmlns:a16="http://schemas.microsoft.com/office/drawing/2014/main" id="{FAD6B9A0-4D58-AC09-958D-21EA749FC44E}"/>
              </a:ext>
            </a:extLst>
          </p:cNvPr>
          <p:cNvSpPr/>
          <p:nvPr/>
        </p:nvSpPr>
        <p:spPr>
          <a:xfrm>
            <a:off x="771317" y="1818641"/>
            <a:ext cx="703943" cy="70394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mn-ea"/>
            </a:endParaRPr>
          </a:p>
        </p:txBody>
      </p:sp>
      <p:sp>
        <p:nvSpPr>
          <p:cNvPr id="13" name="矩形: 圆角 12">
            <a:extLst>
              <a:ext uri="{FF2B5EF4-FFF2-40B4-BE49-F238E27FC236}">
                <a16:creationId xmlns:a16="http://schemas.microsoft.com/office/drawing/2014/main" id="{DA3D3E0C-305F-CE8B-2FD5-9656680D773D}"/>
              </a:ext>
            </a:extLst>
          </p:cNvPr>
          <p:cNvSpPr/>
          <p:nvPr/>
        </p:nvSpPr>
        <p:spPr>
          <a:xfrm>
            <a:off x="1538103" y="2936526"/>
            <a:ext cx="194500" cy="50861"/>
          </a:xfrm>
          <a:prstGeom prst="roundRect">
            <a:avLst>
              <a:gd name="adj" fmla="val 50000"/>
            </a:avLst>
          </a:prstGeom>
          <a:gradFill flip="none" rotWithShape="1">
            <a:gsLst>
              <a:gs pos="15000">
                <a:schemeClr val="accent1">
                  <a:lumMod val="100000"/>
                </a:schemeClr>
              </a:gs>
              <a:gs pos="100000">
                <a:schemeClr val="accent1">
                  <a:lumMod val="100000"/>
                </a:schemeClr>
              </a:gs>
              <a:gs pos="85000">
                <a:schemeClr val="accent1">
                  <a:lumMod val="100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5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mn-ea"/>
              <a:cs typeface="OPPOSans M"/>
              <a:sym typeface="+mn-lt"/>
            </a:endParaRPr>
          </a:p>
        </p:txBody>
      </p:sp>
      <p:sp>
        <p:nvSpPr>
          <p:cNvPr id="15" name="矩形 14">
            <a:extLst>
              <a:ext uri="{FF2B5EF4-FFF2-40B4-BE49-F238E27FC236}">
                <a16:creationId xmlns:a16="http://schemas.microsoft.com/office/drawing/2014/main" id="{3AADEE9F-9E03-E3D1-9B0B-9C80E63EF70E}"/>
              </a:ext>
            </a:extLst>
          </p:cNvPr>
          <p:cNvSpPr/>
          <p:nvPr/>
        </p:nvSpPr>
        <p:spPr>
          <a:xfrm>
            <a:off x="1475259" y="3098816"/>
            <a:ext cx="1975755" cy="1981696"/>
          </a:xfrm>
          <a:prstGeom prst="rect">
            <a:avLst/>
          </a:prstGeom>
        </p:spPr>
        <p:txBody>
          <a:bodyPr wrap="square">
            <a:spAutoFit/>
          </a:bodyPr>
          <a:lstStyle/>
          <a:p>
            <a:pPr algn="just">
              <a:lnSpc>
                <a:spcPct val="130000"/>
              </a:lnSpc>
              <a:defRPr/>
            </a:pPr>
            <a:r>
              <a:rPr lang="zh-CN" altLang="en-US" sz="1600" dirty="0">
                <a:solidFill>
                  <a:schemeClr val="tx1">
                    <a:lumMod val="75000"/>
                    <a:lumOff val="25000"/>
                    <a:alpha val="73000"/>
                  </a:schemeClr>
                </a:solidFill>
                <a:latin typeface="+mn-ea"/>
                <a:cs typeface="OPPOSans M"/>
                <a:sym typeface="+mn-lt"/>
              </a:rPr>
              <a:t>我国目前的风能资源非常的丰富，在资源储备方面，我国的风能资源总量在</a:t>
            </a:r>
            <a:r>
              <a:rPr lang="en-US" altLang="zh-CN" sz="1600" dirty="0">
                <a:solidFill>
                  <a:schemeClr val="tx1">
                    <a:lumMod val="75000"/>
                    <a:lumOff val="25000"/>
                    <a:alpha val="73000"/>
                  </a:schemeClr>
                </a:solidFill>
                <a:latin typeface="+mn-ea"/>
                <a:cs typeface="OPPOSans M"/>
                <a:sym typeface="+mn-lt"/>
              </a:rPr>
              <a:t>33.26</a:t>
            </a:r>
            <a:r>
              <a:rPr lang="zh-CN" altLang="en-US" sz="1600" dirty="0">
                <a:solidFill>
                  <a:schemeClr val="tx1">
                    <a:lumMod val="75000"/>
                    <a:lumOff val="25000"/>
                    <a:alpha val="73000"/>
                  </a:schemeClr>
                </a:solidFill>
                <a:latin typeface="+mn-ea"/>
                <a:cs typeface="OPPOSans M"/>
                <a:sym typeface="+mn-lt"/>
              </a:rPr>
              <a:t>亿千瓦左右，这种能源的功率高</a:t>
            </a:r>
          </a:p>
        </p:txBody>
      </p:sp>
      <p:sp>
        <p:nvSpPr>
          <p:cNvPr id="17" name="文本框 16">
            <a:extLst>
              <a:ext uri="{FF2B5EF4-FFF2-40B4-BE49-F238E27FC236}">
                <a16:creationId xmlns:a16="http://schemas.microsoft.com/office/drawing/2014/main" id="{911F524D-0B73-0FD9-915F-85FE6EC9CD27}"/>
              </a:ext>
            </a:extLst>
          </p:cNvPr>
          <p:cNvSpPr txBox="1"/>
          <p:nvPr/>
        </p:nvSpPr>
        <p:spPr>
          <a:xfrm>
            <a:off x="1446564" y="2463121"/>
            <a:ext cx="2496196" cy="400110"/>
          </a:xfrm>
          <a:prstGeom prst="rect">
            <a:avLst/>
          </a:prstGeom>
          <a:noFill/>
        </p:spPr>
        <p:txBody>
          <a:bodyPr wrap="square" rtlCol="0">
            <a:spAutoFit/>
          </a:bodyPr>
          <a:lstStyle/>
          <a:p>
            <a:pPr marL="0" marR="0" lvl="0" indent="0" algn="l" defTabSz="914400" rtl="0" eaLnBrk="1" fontAlgn="auto" latinLnBrk="0" hangingPunct="1">
              <a:spcBef>
                <a:spcPts val="0"/>
              </a:spcBef>
              <a:spcAft>
                <a:spcPts val="0"/>
              </a:spcAft>
              <a:buClrTx/>
              <a:buSzPct val="25000"/>
              <a:buFontTx/>
              <a:buNone/>
              <a:tabLst/>
              <a:defRPr/>
            </a:pPr>
            <a:r>
              <a:rPr kumimoji="0" lang="zh-CN" altLang="en-US" sz="2000" b="1" i="0" u="none" strike="noStrike" kern="1200" cap="none" spc="0" normalizeH="0" baseline="0" noProof="0" dirty="0">
                <a:ln>
                  <a:noFill/>
                </a:ln>
                <a:solidFill>
                  <a:schemeClr val="accent1">
                    <a:alpha val="87000"/>
                  </a:schemeClr>
                </a:solidFill>
                <a:effectLst/>
                <a:uLnTx/>
                <a:uFillTx/>
                <a:latin typeface="+mn-ea"/>
                <a:cs typeface="OPPOSans M"/>
              </a:rPr>
              <a:t>风能</a:t>
            </a:r>
          </a:p>
        </p:txBody>
      </p:sp>
      <p:sp>
        <p:nvSpPr>
          <p:cNvPr id="19" name="矩形: 圆角 18">
            <a:extLst>
              <a:ext uri="{FF2B5EF4-FFF2-40B4-BE49-F238E27FC236}">
                <a16:creationId xmlns:a16="http://schemas.microsoft.com/office/drawing/2014/main" id="{6CED7621-08FC-860D-7106-B2A12CE526AE}"/>
              </a:ext>
            </a:extLst>
          </p:cNvPr>
          <p:cNvSpPr/>
          <p:nvPr/>
        </p:nvSpPr>
        <p:spPr>
          <a:xfrm>
            <a:off x="5032829" y="2032001"/>
            <a:ext cx="2481943" cy="3904342"/>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n-ea"/>
            </a:endParaRPr>
          </a:p>
        </p:txBody>
      </p:sp>
      <p:sp>
        <p:nvSpPr>
          <p:cNvPr id="21" name="矩形 20">
            <a:extLst>
              <a:ext uri="{FF2B5EF4-FFF2-40B4-BE49-F238E27FC236}">
                <a16:creationId xmlns:a16="http://schemas.microsoft.com/office/drawing/2014/main" id="{EDD2C1AB-80D2-12A4-4CDD-439383EF3000}"/>
              </a:ext>
            </a:extLst>
          </p:cNvPr>
          <p:cNvSpPr/>
          <p:nvPr/>
        </p:nvSpPr>
        <p:spPr>
          <a:xfrm>
            <a:off x="4778829" y="2032001"/>
            <a:ext cx="508000" cy="5791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3" name="椭圆 22">
            <a:extLst>
              <a:ext uri="{FF2B5EF4-FFF2-40B4-BE49-F238E27FC236}">
                <a16:creationId xmlns:a16="http://schemas.microsoft.com/office/drawing/2014/main" id="{677A9A19-4651-54CB-428F-61F9E45EC0FF}"/>
              </a:ext>
            </a:extLst>
          </p:cNvPr>
          <p:cNvSpPr/>
          <p:nvPr/>
        </p:nvSpPr>
        <p:spPr>
          <a:xfrm>
            <a:off x="4677229" y="1818641"/>
            <a:ext cx="703943" cy="70394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mn-ea"/>
            </a:endParaRPr>
          </a:p>
        </p:txBody>
      </p:sp>
      <p:sp>
        <p:nvSpPr>
          <p:cNvPr id="27" name="矩形: 圆角 26">
            <a:extLst>
              <a:ext uri="{FF2B5EF4-FFF2-40B4-BE49-F238E27FC236}">
                <a16:creationId xmlns:a16="http://schemas.microsoft.com/office/drawing/2014/main" id="{A4F12466-7E23-3D5D-2646-E45DC802B7A5}"/>
              </a:ext>
            </a:extLst>
          </p:cNvPr>
          <p:cNvSpPr/>
          <p:nvPr/>
        </p:nvSpPr>
        <p:spPr>
          <a:xfrm>
            <a:off x="5444017" y="2936527"/>
            <a:ext cx="194499" cy="50861"/>
          </a:xfrm>
          <a:prstGeom prst="roundRect">
            <a:avLst>
              <a:gd name="adj" fmla="val 50000"/>
            </a:avLst>
          </a:prstGeom>
          <a:gradFill flip="none" rotWithShape="1">
            <a:gsLst>
              <a:gs pos="15000">
                <a:schemeClr val="accent1">
                  <a:lumMod val="100000"/>
                </a:schemeClr>
              </a:gs>
              <a:gs pos="100000">
                <a:schemeClr val="accent1">
                  <a:lumMod val="100000"/>
                </a:schemeClr>
              </a:gs>
              <a:gs pos="85000">
                <a:schemeClr val="accent1">
                  <a:lumMod val="100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5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mn-ea"/>
              <a:cs typeface="OPPOSans M"/>
              <a:sym typeface="+mn-lt"/>
            </a:endParaRPr>
          </a:p>
        </p:txBody>
      </p:sp>
      <p:sp>
        <p:nvSpPr>
          <p:cNvPr id="29" name="矩形 28">
            <a:extLst>
              <a:ext uri="{FF2B5EF4-FFF2-40B4-BE49-F238E27FC236}">
                <a16:creationId xmlns:a16="http://schemas.microsoft.com/office/drawing/2014/main" id="{313E7874-9214-965A-452A-E351A9102214}"/>
              </a:ext>
            </a:extLst>
          </p:cNvPr>
          <p:cNvSpPr/>
          <p:nvPr/>
        </p:nvSpPr>
        <p:spPr>
          <a:xfrm>
            <a:off x="5347830" y="3100396"/>
            <a:ext cx="1975755" cy="1981696"/>
          </a:xfrm>
          <a:prstGeom prst="rect">
            <a:avLst/>
          </a:prstGeom>
        </p:spPr>
        <p:txBody>
          <a:bodyPr wrap="square">
            <a:spAutoFit/>
          </a:bodyPr>
          <a:lstStyle/>
          <a:p>
            <a:pPr marR="0" lvl="0" algn="just" fontAlgn="auto">
              <a:lnSpc>
                <a:spcPct val="130000"/>
              </a:lnSpc>
              <a:spcBef>
                <a:spcPts val="0"/>
              </a:spcBef>
              <a:spcAft>
                <a:spcPts val="800"/>
              </a:spcAft>
              <a:buClrTx/>
              <a:buSzTx/>
              <a:tabLst/>
              <a:defRPr/>
            </a:pPr>
            <a:r>
              <a:rPr lang="zh-CN" altLang="en-US" sz="1600" dirty="0">
                <a:solidFill>
                  <a:schemeClr val="tx1">
                    <a:lumMod val="75000"/>
                    <a:lumOff val="25000"/>
                    <a:alpha val="73000"/>
                  </a:schemeClr>
                </a:solidFill>
                <a:latin typeface="+mn-ea"/>
                <a:cs typeface="OPPOSans M"/>
                <a:sym typeface="+mn-lt"/>
              </a:rPr>
              <a:t>太阳能可以算是人类能够利用的最广泛的一种能量，并且我们都在间接的利用这种能量来生存和生活。</a:t>
            </a:r>
          </a:p>
        </p:txBody>
      </p:sp>
      <p:sp>
        <p:nvSpPr>
          <p:cNvPr id="33" name="矩形: 圆角 32">
            <a:extLst>
              <a:ext uri="{FF2B5EF4-FFF2-40B4-BE49-F238E27FC236}">
                <a16:creationId xmlns:a16="http://schemas.microsoft.com/office/drawing/2014/main" id="{7D766D4B-6FB8-4666-E45D-45271C25FD7C}"/>
              </a:ext>
            </a:extLst>
          </p:cNvPr>
          <p:cNvSpPr/>
          <p:nvPr/>
        </p:nvSpPr>
        <p:spPr>
          <a:xfrm>
            <a:off x="8938741" y="2032001"/>
            <a:ext cx="2481943" cy="3904342"/>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n-ea"/>
            </a:endParaRPr>
          </a:p>
        </p:txBody>
      </p:sp>
      <p:sp>
        <p:nvSpPr>
          <p:cNvPr id="35" name="矩形 34">
            <a:extLst>
              <a:ext uri="{FF2B5EF4-FFF2-40B4-BE49-F238E27FC236}">
                <a16:creationId xmlns:a16="http://schemas.microsoft.com/office/drawing/2014/main" id="{3FC325D1-C587-26D4-51EE-D575DD1D57E6}"/>
              </a:ext>
            </a:extLst>
          </p:cNvPr>
          <p:cNvSpPr/>
          <p:nvPr/>
        </p:nvSpPr>
        <p:spPr>
          <a:xfrm>
            <a:off x="8684741" y="2032001"/>
            <a:ext cx="508000" cy="5791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37" name="椭圆 36">
            <a:extLst>
              <a:ext uri="{FF2B5EF4-FFF2-40B4-BE49-F238E27FC236}">
                <a16:creationId xmlns:a16="http://schemas.microsoft.com/office/drawing/2014/main" id="{62C84E1C-0B07-2081-5E80-F2DE315B31E2}"/>
              </a:ext>
            </a:extLst>
          </p:cNvPr>
          <p:cNvSpPr/>
          <p:nvPr/>
        </p:nvSpPr>
        <p:spPr>
          <a:xfrm>
            <a:off x="8583141" y="1818641"/>
            <a:ext cx="703943" cy="70394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mn-ea"/>
            </a:endParaRPr>
          </a:p>
        </p:txBody>
      </p:sp>
      <p:sp>
        <p:nvSpPr>
          <p:cNvPr id="41" name="矩形: 圆角 40">
            <a:extLst>
              <a:ext uri="{FF2B5EF4-FFF2-40B4-BE49-F238E27FC236}">
                <a16:creationId xmlns:a16="http://schemas.microsoft.com/office/drawing/2014/main" id="{1BE59EDC-CA8C-4537-22D5-B2B43C903384}"/>
              </a:ext>
            </a:extLst>
          </p:cNvPr>
          <p:cNvSpPr/>
          <p:nvPr/>
        </p:nvSpPr>
        <p:spPr>
          <a:xfrm>
            <a:off x="9349929" y="2936527"/>
            <a:ext cx="194499" cy="50861"/>
          </a:xfrm>
          <a:prstGeom prst="roundRect">
            <a:avLst>
              <a:gd name="adj" fmla="val 50000"/>
            </a:avLst>
          </a:prstGeom>
          <a:gradFill flip="none" rotWithShape="1">
            <a:gsLst>
              <a:gs pos="15000">
                <a:schemeClr val="accent1">
                  <a:lumMod val="100000"/>
                </a:schemeClr>
              </a:gs>
              <a:gs pos="100000">
                <a:schemeClr val="accent1">
                  <a:lumMod val="100000"/>
                </a:schemeClr>
              </a:gs>
              <a:gs pos="85000">
                <a:schemeClr val="accent1">
                  <a:lumMod val="100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5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mn-ea"/>
              <a:cs typeface="OPPOSans M"/>
              <a:sym typeface="+mn-lt"/>
            </a:endParaRPr>
          </a:p>
        </p:txBody>
      </p:sp>
      <p:sp>
        <p:nvSpPr>
          <p:cNvPr id="43" name="矩形 42">
            <a:extLst>
              <a:ext uri="{FF2B5EF4-FFF2-40B4-BE49-F238E27FC236}">
                <a16:creationId xmlns:a16="http://schemas.microsoft.com/office/drawing/2014/main" id="{C460D2D1-00C7-0BC5-B9E8-37AB52F6EEBC}"/>
              </a:ext>
            </a:extLst>
          </p:cNvPr>
          <p:cNvSpPr/>
          <p:nvPr/>
        </p:nvSpPr>
        <p:spPr>
          <a:xfrm>
            <a:off x="9258507" y="3100396"/>
            <a:ext cx="1975753" cy="2621872"/>
          </a:xfrm>
          <a:prstGeom prst="rect">
            <a:avLst/>
          </a:prstGeom>
        </p:spPr>
        <p:txBody>
          <a:bodyPr wrap="square">
            <a:spAutoFit/>
          </a:bodyPr>
          <a:lstStyle/>
          <a:p>
            <a:pPr marR="0" lvl="0" algn="just" fontAlgn="auto">
              <a:lnSpc>
                <a:spcPct val="130000"/>
              </a:lnSpc>
              <a:spcBef>
                <a:spcPts val="0"/>
              </a:spcBef>
              <a:spcAft>
                <a:spcPts val="800"/>
              </a:spcAft>
              <a:buClrTx/>
              <a:buSzTx/>
              <a:tabLst/>
              <a:defRPr/>
            </a:pPr>
            <a:r>
              <a:rPr lang="zh-CN" altLang="en-US" sz="1600" dirty="0">
                <a:solidFill>
                  <a:schemeClr val="tx1">
                    <a:lumMod val="75000"/>
                    <a:lumOff val="25000"/>
                    <a:alpha val="73000"/>
                  </a:schemeClr>
                </a:solidFill>
                <a:latin typeface="+mn-ea"/>
                <a:cs typeface="OPPOSans M"/>
                <a:sym typeface="+mn-lt"/>
              </a:rPr>
              <a:t>海洋能指依附在海水中的可再生能源，海洋通过各种物理过程储存和散发能量，这一部分能量通过潮汐、波浪和盐度梯度等形式存在于海洋之中。</a:t>
            </a:r>
          </a:p>
        </p:txBody>
      </p:sp>
      <p:sp>
        <p:nvSpPr>
          <p:cNvPr id="46" name="文本框 45">
            <a:extLst>
              <a:ext uri="{FF2B5EF4-FFF2-40B4-BE49-F238E27FC236}">
                <a16:creationId xmlns:a16="http://schemas.microsoft.com/office/drawing/2014/main" id="{E60CB80C-0916-09F9-D8CA-6AB70142F274}"/>
              </a:ext>
            </a:extLst>
          </p:cNvPr>
          <p:cNvSpPr txBox="1"/>
          <p:nvPr/>
        </p:nvSpPr>
        <p:spPr>
          <a:xfrm>
            <a:off x="5347830" y="2463121"/>
            <a:ext cx="2496196" cy="400110"/>
          </a:xfrm>
          <a:prstGeom prst="rect">
            <a:avLst/>
          </a:prstGeom>
          <a:noFill/>
        </p:spPr>
        <p:txBody>
          <a:bodyPr wrap="square" rtlCol="0">
            <a:spAutoFit/>
          </a:bodyPr>
          <a:lstStyle/>
          <a:p>
            <a:pPr marL="0" marR="0" lvl="0" indent="0" algn="l" defTabSz="914400" rtl="0" eaLnBrk="1" fontAlgn="auto" latinLnBrk="0" hangingPunct="1">
              <a:spcBef>
                <a:spcPts val="0"/>
              </a:spcBef>
              <a:spcAft>
                <a:spcPts val="0"/>
              </a:spcAft>
              <a:buClrTx/>
              <a:buSzPct val="25000"/>
              <a:buFontTx/>
              <a:buNone/>
              <a:tabLst/>
              <a:defRPr/>
            </a:pPr>
            <a:r>
              <a:rPr kumimoji="0" lang="zh-CN" altLang="en-US" sz="2000" b="1" i="0" u="none" strike="noStrike" kern="1200" cap="none" spc="0" normalizeH="0" baseline="0" noProof="0" dirty="0">
                <a:ln>
                  <a:noFill/>
                </a:ln>
                <a:solidFill>
                  <a:schemeClr val="accent1">
                    <a:alpha val="87000"/>
                  </a:schemeClr>
                </a:solidFill>
                <a:effectLst/>
                <a:uLnTx/>
                <a:uFillTx/>
                <a:latin typeface="+mn-ea"/>
                <a:cs typeface="OPPOSans M"/>
              </a:rPr>
              <a:t>太阳能</a:t>
            </a:r>
          </a:p>
        </p:txBody>
      </p:sp>
      <p:sp>
        <p:nvSpPr>
          <p:cNvPr id="47" name="文本框 46">
            <a:extLst>
              <a:ext uri="{FF2B5EF4-FFF2-40B4-BE49-F238E27FC236}">
                <a16:creationId xmlns:a16="http://schemas.microsoft.com/office/drawing/2014/main" id="{5D27D83A-42A3-FD4C-6B03-3FDDC1CAAE12}"/>
              </a:ext>
            </a:extLst>
          </p:cNvPr>
          <p:cNvSpPr txBox="1"/>
          <p:nvPr/>
        </p:nvSpPr>
        <p:spPr>
          <a:xfrm>
            <a:off x="9258507" y="2463121"/>
            <a:ext cx="2496196" cy="400110"/>
          </a:xfrm>
          <a:prstGeom prst="rect">
            <a:avLst/>
          </a:prstGeom>
          <a:noFill/>
        </p:spPr>
        <p:txBody>
          <a:bodyPr wrap="square" rtlCol="0">
            <a:spAutoFit/>
          </a:bodyPr>
          <a:lstStyle/>
          <a:p>
            <a:pPr marL="0" marR="0" lvl="0" indent="0" algn="l" defTabSz="914400" rtl="0" eaLnBrk="1" fontAlgn="auto" latinLnBrk="0" hangingPunct="1">
              <a:spcBef>
                <a:spcPts val="0"/>
              </a:spcBef>
              <a:spcAft>
                <a:spcPts val="0"/>
              </a:spcAft>
              <a:buClrTx/>
              <a:buSzPct val="25000"/>
              <a:buFontTx/>
              <a:buNone/>
              <a:tabLst/>
              <a:defRPr/>
            </a:pPr>
            <a:r>
              <a:rPr kumimoji="0" lang="zh-CN" altLang="en-US" sz="2000" b="1" i="0" u="none" strike="noStrike" kern="1200" cap="none" spc="0" normalizeH="0" baseline="0" noProof="0" dirty="0">
                <a:ln>
                  <a:noFill/>
                </a:ln>
                <a:solidFill>
                  <a:schemeClr val="accent1">
                    <a:alpha val="87000"/>
                  </a:schemeClr>
                </a:solidFill>
                <a:effectLst/>
                <a:uLnTx/>
                <a:uFillTx/>
                <a:latin typeface="+mn-ea"/>
                <a:cs typeface="OPPOSans M"/>
              </a:rPr>
              <a:t>海洋能</a:t>
            </a:r>
          </a:p>
        </p:txBody>
      </p:sp>
      <p:sp>
        <p:nvSpPr>
          <p:cNvPr id="2" name="文本占位符 1">
            <a:extLst>
              <a:ext uri="{FF2B5EF4-FFF2-40B4-BE49-F238E27FC236}">
                <a16:creationId xmlns:a16="http://schemas.microsoft.com/office/drawing/2014/main" id="{902B485F-16A7-4D66-9D04-374A0402683C}"/>
              </a:ext>
            </a:extLst>
          </p:cNvPr>
          <p:cNvSpPr>
            <a:spLocks noGrp="1"/>
          </p:cNvSpPr>
          <p:nvPr>
            <p:ph type="body" sz="quarter" idx="4294967295"/>
          </p:nvPr>
        </p:nvSpPr>
        <p:spPr>
          <a:xfrm>
            <a:off x="1163638" y="509321"/>
            <a:ext cx="9781027" cy="479198"/>
          </a:xfrm>
          <a:prstGeom prst="rect">
            <a:avLst/>
          </a:prstGeom>
        </p:spPr>
        <p:txBody>
          <a:bodyPr/>
          <a:lstStyle/>
          <a:p>
            <a:pPr marL="0" indent="0">
              <a:buNone/>
            </a:pPr>
            <a:r>
              <a:rPr lang="zh-CN" altLang="en-US" b="1" dirty="0">
                <a:solidFill>
                  <a:schemeClr val="accent1">
                    <a:lumMod val="75000"/>
                  </a:schemeClr>
                </a:solidFill>
                <a:latin typeface="Arial" panose="020B0604020202020204" pitchFamily="34" charset="0"/>
                <a:ea typeface="微软雅黑" panose="020B0503020204020204" pitchFamily="34" charset="-122"/>
              </a:rPr>
              <a:t>四川电力节能服务公司市场定位和客户选择</a:t>
            </a:r>
          </a:p>
        </p:txBody>
      </p:sp>
      <p:sp>
        <p:nvSpPr>
          <p:cNvPr id="56" name="wind-gusts_67848">
            <a:extLst>
              <a:ext uri="{FF2B5EF4-FFF2-40B4-BE49-F238E27FC236}">
                <a16:creationId xmlns:a16="http://schemas.microsoft.com/office/drawing/2014/main" id="{B4B4C336-0351-43CA-A18C-35B2859F8AFA}"/>
              </a:ext>
            </a:extLst>
          </p:cNvPr>
          <p:cNvSpPr/>
          <p:nvPr/>
        </p:nvSpPr>
        <p:spPr>
          <a:xfrm>
            <a:off x="949405" y="2008370"/>
            <a:ext cx="347766" cy="324484"/>
          </a:xfrm>
          <a:custGeom>
            <a:avLst/>
            <a:gdLst>
              <a:gd name="connsiteX0" fmla="*/ 205700 w 609048"/>
              <a:gd name="connsiteY0" fmla="*/ 330166 h 568274"/>
              <a:gd name="connsiteX1" fmla="*/ 576264 w 609048"/>
              <a:gd name="connsiteY1" fmla="*/ 331158 h 568274"/>
              <a:gd name="connsiteX2" fmla="*/ 609048 w 609048"/>
              <a:gd name="connsiteY2" fmla="*/ 363898 h 568274"/>
              <a:gd name="connsiteX3" fmla="*/ 576264 w 609048"/>
              <a:gd name="connsiteY3" fmla="*/ 396638 h 568274"/>
              <a:gd name="connsiteX4" fmla="*/ 205700 w 609048"/>
              <a:gd name="connsiteY4" fmla="*/ 396638 h 568274"/>
              <a:gd name="connsiteX5" fmla="*/ 167949 w 609048"/>
              <a:gd name="connsiteY5" fmla="*/ 412512 h 568274"/>
              <a:gd name="connsiteX6" fmla="*/ 152053 w 609048"/>
              <a:gd name="connsiteY6" fmla="*/ 449220 h 568274"/>
              <a:gd name="connsiteX7" fmla="*/ 205700 w 609048"/>
              <a:gd name="connsiteY7" fmla="*/ 502794 h 568274"/>
              <a:gd name="connsiteX8" fmla="*/ 265308 w 609048"/>
              <a:gd name="connsiteY8" fmla="*/ 502794 h 568274"/>
              <a:gd name="connsiteX9" fmla="*/ 298093 w 609048"/>
              <a:gd name="connsiteY9" fmla="*/ 535534 h 568274"/>
              <a:gd name="connsiteX10" fmla="*/ 265308 w 609048"/>
              <a:gd name="connsiteY10" fmla="*/ 568274 h 568274"/>
              <a:gd name="connsiteX11" fmla="*/ 205700 w 609048"/>
              <a:gd name="connsiteY11" fmla="*/ 568274 h 568274"/>
              <a:gd name="connsiteX12" fmla="*/ 86484 w 609048"/>
              <a:gd name="connsiteY12" fmla="*/ 449220 h 568274"/>
              <a:gd name="connsiteX13" fmla="*/ 121255 w 609048"/>
              <a:gd name="connsiteY13" fmla="*/ 364890 h 568274"/>
              <a:gd name="connsiteX14" fmla="*/ 205700 w 609048"/>
              <a:gd name="connsiteY14" fmla="*/ 330166 h 568274"/>
              <a:gd name="connsiteX15" fmla="*/ 106310 w 609048"/>
              <a:gd name="connsiteY15" fmla="*/ 237949 h 568274"/>
              <a:gd name="connsiteX16" fmla="*/ 576261 w 609048"/>
              <a:gd name="connsiteY16" fmla="*/ 237949 h 568274"/>
              <a:gd name="connsiteX17" fmla="*/ 609048 w 609048"/>
              <a:gd name="connsiteY17" fmla="*/ 270686 h 568274"/>
              <a:gd name="connsiteX18" fmla="*/ 576261 w 609048"/>
              <a:gd name="connsiteY18" fmla="*/ 304414 h 568274"/>
              <a:gd name="connsiteX19" fmla="*/ 106310 w 609048"/>
              <a:gd name="connsiteY19" fmla="*/ 304414 h 568274"/>
              <a:gd name="connsiteX20" fmla="*/ 66568 w 609048"/>
              <a:gd name="connsiteY20" fmla="*/ 344095 h 568274"/>
              <a:gd name="connsiteX21" fmla="*/ 32787 w 609048"/>
              <a:gd name="connsiteY21" fmla="*/ 376832 h 568274"/>
              <a:gd name="connsiteX22" fmla="*/ 0 w 609048"/>
              <a:gd name="connsiteY22" fmla="*/ 344095 h 568274"/>
              <a:gd name="connsiteX23" fmla="*/ 106310 w 609048"/>
              <a:gd name="connsiteY23" fmla="*/ 237949 h 568274"/>
              <a:gd name="connsiteX24" fmla="*/ 251367 w 609048"/>
              <a:gd name="connsiteY24" fmla="*/ 0 h 568274"/>
              <a:gd name="connsiteX25" fmla="*/ 291110 w 609048"/>
              <a:gd name="connsiteY25" fmla="*/ 0 h 568274"/>
              <a:gd name="connsiteX26" fmla="*/ 324891 w 609048"/>
              <a:gd name="connsiteY26" fmla="*/ 32720 h 568274"/>
              <a:gd name="connsiteX27" fmla="*/ 291110 w 609048"/>
              <a:gd name="connsiteY27" fmla="*/ 66431 h 568274"/>
              <a:gd name="connsiteX28" fmla="*/ 251367 w 609048"/>
              <a:gd name="connsiteY28" fmla="*/ 66431 h 568274"/>
              <a:gd name="connsiteX29" fmla="*/ 211625 w 609048"/>
              <a:gd name="connsiteY29" fmla="*/ 106092 h 568274"/>
              <a:gd name="connsiteX30" fmla="*/ 251367 w 609048"/>
              <a:gd name="connsiteY30" fmla="*/ 145752 h 568274"/>
              <a:gd name="connsiteX31" fmla="*/ 576261 w 609048"/>
              <a:gd name="connsiteY31" fmla="*/ 145752 h 568274"/>
              <a:gd name="connsiteX32" fmla="*/ 609048 w 609048"/>
              <a:gd name="connsiteY32" fmla="*/ 178472 h 568274"/>
              <a:gd name="connsiteX33" fmla="*/ 576261 w 609048"/>
              <a:gd name="connsiteY33" fmla="*/ 211192 h 568274"/>
              <a:gd name="connsiteX34" fmla="*/ 251367 w 609048"/>
              <a:gd name="connsiteY34" fmla="*/ 211192 h 568274"/>
              <a:gd name="connsiteX35" fmla="*/ 146050 w 609048"/>
              <a:gd name="connsiteY35" fmla="*/ 106092 h 568274"/>
              <a:gd name="connsiteX36" fmla="*/ 251367 w 609048"/>
              <a:gd name="connsiteY36" fmla="*/ 0 h 568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9048" h="568274">
                <a:moveTo>
                  <a:pt x="205700" y="330166"/>
                </a:moveTo>
                <a:lnTo>
                  <a:pt x="576264" y="331158"/>
                </a:lnTo>
                <a:cubicBezTo>
                  <a:pt x="594146" y="331158"/>
                  <a:pt x="609048" y="346040"/>
                  <a:pt x="609048" y="363898"/>
                </a:cubicBezTo>
                <a:cubicBezTo>
                  <a:pt x="609048" y="381756"/>
                  <a:pt x="594146" y="396638"/>
                  <a:pt x="576264" y="396638"/>
                </a:cubicBezTo>
                <a:lnTo>
                  <a:pt x="205700" y="396638"/>
                </a:lnTo>
                <a:cubicBezTo>
                  <a:pt x="190798" y="396638"/>
                  <a:pt x="177883" y="402591"/>
                  <a:pt x="167949" y="412512"/>
                </a:cubicBezTo>
                <a:cubicBezTo>
                  <a:pt x="158014" y="422433"/>
                  <a:pt x="152053" y="435330"/>
                  <a:pt x="152053" y="449220"/>
                </a:cubicBezTo>
                <a:cubicBezTo>
                  <a:pt x="152053" y="478984"/>
                  <a:pt x="175896" y="502794"/>
                  <a:pt x="205700" y="502794"/>
                </a:cubicBezTo>
                <a:lnTo>
                  <a:pt x="265308" y="502794"/>
                </a:lnTo>
                <a:cubicBezTo>
                  <a:pt x="283191" y="502794"/>
                  <a:pt x="298093" y="517676"/>
                  <a:pt x="298093" y="535534"/>
                </a:cubicBezTo>
                <a:cubicBezTo>
                  <a:pt x="298093" y="553392"/>
                  <a:pt x="283191" y="568274"/>
                  <a:pt x="265308" y="568274"/>
                </a:cubicBezTo>
                <a:lnTo>
                  <a:pt x="205700" y="568274"/>
                </a:lnTo>
                <a:cubicBezTo>
                  <a:pt x="139138" y="568274"/>
                  <a:pt x="86484" y="515692"/>
                  <a:pt x="86484" y="449220"/>
                </a:cubicBezTo>
                <a:cubicBezTo>
                  <a:pt x="86484" y="417472"/>
                  <a:pt x="98405" y="387709"/>
                  <a:pt x="121255" y="364890"/>
                </a:cubicBezTo>
                <a:cubicBezTo>
                  <a:pt x="144105" y="343064"/>
                  <a:pt x="173909" y="330166"/>
                  <a:pt x="205700" y="330166"/>
                </a:cubicBezTo>
                <a:close/>
                <a:moveTo>
                  <a:pt x="106310" y="237949"/>
                </a:moveTo>
                <a:lnTo>
                  <a:pt x="576261" y="237949"/>
                </a:lnTo>
                <a:cubicBezTo>
                  <a:pt x="594145" y="237949"/>
                  <a:pt x="609048" y="252829"/>
                  <a:pt x="609048" y="270686"/>
                </a:cubicBezTo>
                <a:cubicBezTo>
                  <a:pt x="609048" y="289534"/>
                  <a:pt x="594145" y="304414"/>
                  <a:pt x="576261" y="304414"/>
                </a:cubicBezTo>
                <a:lnTo>
                  <a:pt x="106310" y="304414"/>
                </a:lnTo>
                <a:cubicBezTo>
                  <a:pt x="84452" y="304414"/>
                  <a:pt x="66568" y="322271"/>
                  <a:pt x="66568" y="344095"/>
                </a:cubicBezTo>
                <a:cubicBezTo>
                  <a:pt x="66568" y="361952"/>
                  <a:pt x="51665" y="376832"/>
                  <a:pt x="32787" y="376832"/>
                </a:cubicBezTo>
                <a:cubicBezTo>
                  <a:pt x="14903" y="376832"/>
                  <a:pt x="0" y="361952"/>
                  <a:pt x="0" y="344095"/>
                </a:cubicBezTo>
                <a:cubicBezTo>
                  <a:pt x="0" y="285566"/>
                  <a:pt x="47690" y="237949"/>
                  <a:pt x="106310" y="237949"/>
                </a:cubicBezTo>
                <a:close/>
                <a:moveTo>
                  <a:pt x="251367" y="0"/>
                </a:moveTo>
                <a:lnTo>
                  <a:pt x="291110" y="0"/>
                </a:lnTo>
                <a:cubicBezTo>
                  <a:pt x="309987" y="0"/>
                  <a:pt x="324891" y="14873"/>
                  <a:pt x="324891" y="32720"/>
                </a:cubicBezTo>
                <a:cubicBezTo>
                  <a:pt x="324891" y="51559"/>
                  <a:pt x="309987" y="66431"/>
                  <a:pt x="291110" y="66431"/>
                </a:cubicBezTo>
                <a:lnTo>
                  <a:pt x="251367" y="66431"/>
                </a:lnTo>
                <a:cubicBezTo>
                  <a:pt x="229509" y="66431"/>
                  <a:pt x="211625" y="84278"/>
                  <a:pt x="211625" y="106092"/>
                </a:cubicBezTo>
                <a:cubicBezTo>
                  <a:pt x="211625" y="127905"/>
                  <a:pt x="229509" y="145752"/>
                  <a:pt x="251367" y="145752"/>
                </a:cubicBezTo>
                <a:lnTo>
                  <a:pt x="576261" y="145752"/>
                </a:lnTo>
                <a:cubicBezTo>
                  <a:pt x="594145" y="145752"/>
                  <a:pt x="609048" y="160625"/>
                  <a:pt x="609048" y="178472"/>
                </a:cubicBezTo>
                <a:cubicBezTo>
                  <a:pt x="609048" y="196319"/>
                  <a:pt x="594145" y="211192"/>
                  <a:pt x="576261" y="211192"/>
                </a:cubicBezTo>
                <a:lnTo>
                  <a:pt x="251367" y="211192"/>
                </a:lnTo>
                <a:cubicBezTo>
                  <a:pt x="193741" y="211192"/>
                  <a:pt x="146050" y="163599"/>
                  <a:pt x="146050" y="106092"/>
                </a:cubicBezTo>
                <a:cubicBezTo>
                  <a:pt x="146050" y="47593"/>
                  <a:pt x="193741" y="0"/>
                  <a:pt x="25136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59" name="wind-gusts_67848">
            <a:extLst>
              <a:ext uri="{FF2B5EF4-FFF2-40B4-BE49-F238E27FC236}">
                <a16:creationId xmlns:a16="http://schemas.microsoft.com/office/drawing/2014/main" id="{FBC3FF93-60B2-4929-B576-2304D984D752}"/>
              </a:ext>
            </a:extLst>
          </p:cNvPr>
          <p:cNvSpPr/>
          <p:nvPr/>
        </p:nvSpPr>
        <p:spPr>
          <a:xfrm>
            <a:off x="4855352" y="1996729"/>
            <a:ext cx="347697" cy="347766"/>
          </a:xfrm>
          <a:custGeom>
            <a:avLst/>
            <a:gdLst>
              <a:gd name="T0" fmla="*/ 5333 w 10666"/>
              <a:gd name="T1" fmla="*/ 0 h 10666"/>
              <a:gd name="T2" fmla="*/ 5866 w 10666"/>
              <a:gd name="T3" fmla="*/ 1600 h 10666"/>
              <a:gd name="T4" fmla="*/ 4800 w 10666"/>
              <a:gd name="T5" fmla="*/ 1600 h 10666"/>
              <a:gd name="T6" fmla="*/ 4800 w 10666"/>
              <a:gd name="T7" fmla="*/ 9066 h 10666"/>
              <a:gd name="T8" fmla="*/ 5866 w 10666"/>
              <a:gd name="T9" fmla="*/ 9066 h 10666"/>
              <a:gd name="T10" fmla="*/ 5333 w 10666"/>
              <a:gd name="T11" fmla="*/ 10666 h 10666"/>
              <a:gd name="T12" fmla="*/ 4800 w 10666"/>
              <a:gd name="T13" fmla="*/ 9066 h 10666"/>
              <a:gd name="T14" fmla="*/ 2666 w 10666"/>
              <a:gd name="T15" fmla="*/ 5333 h 10666"/>
              <a:gd name="T16" fmla="*/ 8000 w 10666"/>
              <a:gd name="T17" fmla="*/ 5333 h 10666"/>
              <a:gd name="T18" fmla="*/ 5333 w 10666"/>
              <a:gd name="T19" fmla="*/ 6933 h 10666"/>
              <a:gd name="T20" fmla="*/ 5333 w 10666"/>
              <a:gd name="T21" fmla="*/ 3733 h 10666"/>
              <a:gd name="T22" fmla="*/ 5333 w 10666"/>
              <a:gd name="T23" fmla="*/ 6933 h 10666"/>
              <a:gd name="T24" fmla="*/ 0 w 10666"/>
              <a:gd name="T25" fmla="*/ 5333 h 10666"/>
              <a:gd name="T26" fmla="*/ 1600 w 10666"/>
              <a:gd name="T27" fmla="*/ 4800 h 10666"/>
              <a:gd name="T28" fmla="*/ 1600 w 10666"/>
              <a:gd name="T29" fmla="*/ 5866 h 10666"/>
              <a:gd name="T30" fmla="*/ 9066 w 10666"/>
              <a:gd name="T31" fmla="*/ 5866 h 10666"/>
              <a:gd name="T32" fmla="*/ 9066 w 10666"/>
              <a:gd name="T33" fmla="*/ 4800 h 10666"/>
              <a:gd name="T34" fmla="*/ 10666 w 10666"/>
              <a:gd name="T35" fmla="*/ 5333 h 10666"/>
              <a:gd name="T36" fmla="*/ 9066 w 10666"/>
              <a:gd name="T37" fmla="*/ 5866 h 10666"/>
              <a:gd name="T38" fmla="*/ 9437 w 10666"/>
              <a:gd name="T39" fmla="*/ 1229 h 10666"/>
              <a:gd name="T40" fmla="*/ 8600 w 10666"/>
              <a:gd name="T41" fmla="*/ 2820 h 10666"/>
              <a:gd name="T42" fmla="*/ 7846 w 10666"/>
              <a:gd name="T43" fmla="*/ 2066 h 10666"/>
              <a:gd name="T44" fmla="*/ 1977 w 10666"/>
              <a:gd name="T45" fmla="*/ 9443 h 10666"/>
              <a:gd name="T46" fmla="*/ 1223 w 10666"/>
              <a:gd name="T47" fmla="*/ 8689 h 10666"/>
              <a:gd name="T48" fmla="*/ 2827 w 10666"/>
              <a:gd name="T49" fmla="*/ 7839 h 10666"/>
              <a:gd name="T50" fmla="*/ 1977 w 10666"/>
              <a:gd name="T51" fmla="*/ 9443 h 10666"/>
              <a:gd name="T52" fmla="*/ 1229 w 10666"/>
              <a:gd name="T53" fmla="*/ 1229 h 10666"/>
              <a:gd name="T54" fmla="*/ 2820 w 10666"/>
              <a:gd name="T55" fmla="*/ 2066 h 10666"/>
              <a:gd name="T56" fmla="*/ 2066 w 10666"/>
              <a:gd name="T57" fmla="*/ 2820 h 10666"/>
              <a:gd name="T58" fmla="*/ 9443 w 10666"/>
              <a:gd name="T59" fmla="*/ 8689 h 10666"/>
              <a:gd name="T60" fmla="*/ 8689 w 10666"/>
              <a:gd name="T61" fmla="*/ 9443 h 10666"/>
              <a:gd name="T62" fmla="*/ 7853 w 10666"/>
              <a:gd name="T63" fmla="*/ 7853 h 10666"/>
              <a:gd name="T64" fmla="*/ 9443 w 10666"/>
              <a:gd name="T65" fmla="*/ 8689 h 10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66" h="10666">
                <a:moveTo>
                  <a:pt x="4800" y="533"/>
                </a:moveTo>
                <a:cubicBezTo>
                  <a:pt x="4800" y="238"/>
                  <a:pt x="5038" y="0"/>
                  <a:pt x="5333" y="0"/>
                </a:cubicBezTo>
                <a:cubicBezTo>
                  <a:pt x="5628" y="0"/>
                  <a:pt x="5866" y="238"/>
                  <a:pt x="5866" y="533"/>
                </a:cubicBezTo>
                <a:lnTo>
                  <a:pt x="5866" y="1600"/>
                </a:lnTo>
                <a:cubicBezTo>
                  <a:pt x="5866" y="1894"/>
                  <a:pt x="5628" y="2133"/>
                  <a:pt x="5333" y="2133"/>
                </a:cubicBezTo>
                <a:cubicBezTo>
                  <a:pt x="5038" y="2133"/>
                  <a:pt x="4800" y="1894"/>
                  <a:pt x="4800" y="1600"/>
                </a:cubicBezTo>
                <a:lnTo>
                  <a:pt x="4800" y="533"/>
                </a:lnTo>
                <a:close/>
                <a:moveTo>
                  <a:pt x="4800" y="9066"/>
                </a:moveTo>
                <a:cubicBezTo>
                  <a:pt x="4800" y="8772"/>
                  <a:pt x="5038" y="8533"/>
                  <a:pt x="5333" y="8533"/>
                </a:cubicBezTo>
                <a:cubicBezTo>
                  <a:pt x="5628" y="8533"/>
                  <a:pt x="5866" y="8772"/>
                  <a:pt x="5866" y="9066"/>
                </a:cubicBezTo>
                <a:lnTo>
                  <a:pt x="5866" y="10133"/>
                </a:lnTo>
                <a:cubicBezTo>
                  <a:pt x="5866" y="10428"/>
                  <a:pt x="5628" y="10666"/>
                  <a:pt x="5333" y="10666"/>
                </a:cubicBezTo>
                <a:cubicBezTo>
                  <a:pt x="5038" y="10666"/>
                  <a:pt x="4800" y="10428"/>
                  <a:pt x="4800" y="10133"/>
                </a:cubicBezTo>
                <a:lnTo>
                  <a:pt x="4800" y="9066"/>
                </a:lnTo>
                <a:close/>
                <a:moveTo>
                  <a:pt x="5333" y="8000"/>
                </a:moveTo>
                <a:cubicBezTo>
                  <a:pt x="3860" y="8000"/>
                  <a:pt x="2666" y="6806"/>
                  <a:pt x="2666" y="5333"/>
                </a:cubicBezTo>
                <a:cubicBezTo>
                  <a:pt x="2666" y="3860"/>
                  <a:pt x="3860" y="2666"/>
                  <a:pt x="5333" y="2666"/>
                </a:cubicBezTo>
                <a:cubicBezTo>
                  <a:pt x="6806" y="2666"/>
                  <a:pt x="8000" y="3860"/>
                  <a:pt x="8000" y="5333"/>
                </a:cubicBezTo>
                <a:cubicBezTo>
                  <a:pt x="8000" y="6806"/>
                  <a:pt x="6806" y="8000"/>
                  <a:pt x="5333" y="8000"/>
                </a:cubicBezTo>
                <a:close/>
                <a:moveTo>
                  <a:pt x="5333" y="6933"/>
                </a:moveTo>
                <a:cubicBezTo>
                  <a:pt x="6217" y="6933"/>
                  <a:pt x="6933" y="6217"/>
                  <a:pt x="6933" y="5333"/>
                </a:cubicBezTo>
                <a:cubicBezTo>
                  <a:pt x="6933" y="4449"/>
                  <a:pt x="6217" y="3733"/>
                  <a:pt x="5333" y="3733"/>
                </a:cubicBezTo>
                <a:cubicBezTo>
                  <a:pt x="4449" y="3733"/>
                  <a:pt x="3733" y="4449"/>
                  <a:pt x="3733" y="5333"/>
                </a:cubicBezTo>
                <a:cubicBezTo>
                  <a:pt x="3733" y="6217"/>
                  <a:pt x="4449" y="6933"/>
                  <a:pt x="5333" y="6933"/>
                </a:cubicBezTo>
                <a:close/>
                <a:moveTo>
                  <a:pt x="533" y="5866"/>
                </a:moveTo>
                <a:cubicBezTo>
                  <a:pt x="238" y="5866"/>
                  <a:pt x="0" y="5628"/>
                  <a:pt x="0" y="5333"/>
                </a:cubicBezTo>
                <a:cubicBezTo>
                  <a:pt x="0" y="5038"/>
                  <a:pt x="238" y="4800"/>
                  <a:pt x="533" y="4800"/>
                </a:cubicBezTo>
                <a:lnTo>
                  <a:pt x="1600" y="4800"/>
                </a:lnTo>
                <a:cubicBezTo>
                  <a:pt x="1894" y="4800"/>
                  <a:pt x="2133" y="5038"/>
                  <a:pt x="2133" y="5333"/>
                </a:cubicBezTo>
                <a:cubicBezTo>
                  <a:pt x="2133" y="5628"/>
                  <a:pt x="1894" y="5866"/>
                  <a:pt x="1600" y="5866"/>
                </a:cubicBezTo>
                <a:lnTo>
                  <a:pt x="533" y="5866"/>
                </a:lnTo>
                <a:close/>
                <a:moveTo>
                  <a:pt x="9066" y="5866"/>
                </a:moveTo>
                <a:cubicBezTo>
                  <a:pt x="8772" y="5866"/>
                  <a:pt x="8533" y="5628"/>
                  <a:pt x="8533" y="5333"/>
                </a:cubicBezTo>
                <a:cubicBezTo>
                  <a:pt x="8533" y="5038"/>
                  <a:pt x="8772" y="4800"/>
                  <a:pt x="9066" y="4800"/>
                </a:cubicBezTo>
                <a:lnTo>
                  <a:pt x="10133" y="4800"/>
                </a:lnTo>
                <a:cubicBezTo>
                  <a:pt x="10428" y="4800"/>
                  <a:pt x="10666" y="5038"/>
                  <a:pt x="10666" y="5333"/>
                </a:cubicBezTo>
                <a:cubicBezTo>
                  <a:pt x="10666" y="5628"/>
                  <a:pt x="10428" y="5866"/>
                  <a:pt x="10133" y="5866"/>
                </a:cubicBezTo>
                <a:lnTo>
                  <a:pt x="9066" y="5866"/>
                </a:lnTo>
                <a:close/>
                <a:moveTo>
                  <a:pt x="8689" y="1223"/>
                </a:moveTo>
                <a:cubicBezTo>
                  <a:pt x="8899" y="1020"/>
                  <a:pt x="9231" y="1023"/>
                  <a:pt x="9437" y="1229"/>
                </a:cubicBezTo>
                <a:cubicBezTo>
                  <a:pt x="9643" y="1435"/>
                  <a:pt x="9646" y="1767"/>
                  <a:pt x="9443" y="1977"/>
                </a:cubicBezTo>
                <a:lnTo>
                  <a:pt x="8600" y="2820"/>
                </a:lnTo>
                <a:cubicBezTo>
                  <a:pt x="8391" y="3022"/>
                  <a:pt x="8058" y="3019"/>
                  <a:pt x="7853" y="2813"/>
                </a:cubicBezTo>
                <a:cubicBezTo>
                  <a:pt x="7647" y="2608"/>
                  <a:pt x="7644" y="2275"/>
                  <a:pt x="7846" y="2066"/>
                </a:cubicBezTo>
                <a:lnTo>
                  <a:pt x="8689" y="1223"/>
                </a:lnTo>
                <a:close/>
                <a:moveTo>
                  <a:pt x="1977" y="9443"/>
                </a:moveTo>
                <a:cubicBezTo>
                  <a:pt x="1770" y="9658"/>
                  <a:pt x="1427" y="9661"/>
                  <a:pt x="1216" y="9450"/>
                </a:cubicBezTo>
                <a:cubicBezTo>
                  <a:pt x="1005" y="9239"/>
                  <a:pt x="1008" y="8896"/>
                  <a:pt x="1223" y="8689"/>
                </a:cubicBezTo>
                <a:lnTo>
                  <a:pt x="2066" y="7846"/>
                </a:lnTo>
                <a:cubicBezTo>
                  <a:pt x="2273" y="7632"/>
                  <a:pt x="2616" y="7629"/>
                  <a:pt x="2827" y="7839"/>
                </a:cubicBezTo>
                <a:cubicBezTo>
                  <a:pt x="3037" y="8050"/>
                  <a:pt x="3034" y="8393"/>
                  <a:pt x="2820" y="8600"/>
                </a:cubicBezTo>
                <a:lnTo>
                  <a:pt x="1977" y="9443"/>
                </a:lnTo>
                <a:close/>
                <a:moveTo>
                  <a:pt x="1223" y="1977"/>
                </a:moveTo>
                <a:cubicBezTo>
                  <a:pt x="1020" y="1767"/>
                  <a:pt x="1023" y="1435"/>
                  <a:pt x="1229" y="1229"/>
                </a:cubicBezTo>
                <a:cubicBezTo>
                  <a:pt x="1435" y="1023"/>
                  <a:pt x="1767" y="1020"/>
                  <a:pt x="1977" y="1223"/>
                </a:cubicBezTo>
                <a:lnTo>
                  <a:pt x="2820" y="2066"/>
                </a:lnTo>
                <a:cubicBezTo>
                  <a:pt x="3022" y="2275"/>
                  <a:pt x="3019" y="2608"/>
                  <a:pt x="2813" y="2813"/>
                </a:cubicBezTo>
                <a:cubicBezTo>
                  <a:pt x="2608" y="3019"/>
                  <a:pt x="2275" y="3022"/>
                  <a:pt x="2066" y="2820"/>
                </a:cubicBezTo>
                <a:lnTo>
                  <a:pt x="1223" y="1977"/>
                </a:lnTo>
                <a:close/>
                <a:moveTo>
                  <a:pt x="9443" y="8689"/>
                </a:moveTo>
                <a:cubicBezTo>
                  <a:pt x="9646" y="8899"/>
                  <a:pt x="9643" y="9231"/>
                  <a:pt x="9437" y="9437"/>
                </a:cubicBezTo>
                <a:cubicBezTo>
                  <a:pt x="9231" y="9643"/>
                  <a:pt x="8899" y="9646"/>
                  <a:pt x="8689" y="9443"/>
                </a:cubicBezTo>
                <a:lnTo>
                  <a:pt x="7846" y="8600"/>
                </a:lnTo>
                <a:cubicBezTo>
                  <a:pt x="7644" y="8391"/>
                  <a:pt x="7647" y="8058"/>
                  <a:pt x="7853" y="7853"/>
                </a:cubicBezTo>
                <a:cubicBezTo>
                  <a:pt x="8058" y="7647"/>
                  <a:pt x="8391" y="7644"/>
                  <a:pt x="8600" y="7846"/>
                </a:cubicBezTo>
                <a:lnTo>
                  <a:pt x="9443" y="868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atin typeface="+mn-ea"/>
            </a:endParaRPr>
          </a:p>
        </p:txBody>
      </p:sp>
      <p:sp>
        <p:nvSpPr>
          <p:cNvPr id="60" name="wind-gusts_67848">
            <a:extLst>
              <a:ext uri="{FF2B5EF4-FFF2-40B4-BE49-F238E27FC236}">
                <a16:creationId xmlns:a16="http://schemas.microsoft.com/office/drawing/2014/main" id="{BA0EB3EE-FE17-43A0-A1E9-3C0E6CC9217E}"/>
              </a:ext>
            </a:extLst>
          </p:cNvPr>
          <p:cNvSpPr/>
          <p:nvPr/>
        </p:nvSpPr>
        <p:spPr>
          <a:xfrm>
            <a:off x="8761229" y="2055838"/>
            <a:ext cx="347766" cy="229548"/>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 name="T90" fmla="*/ 372171 w 604011"/>
              <a:gd name="T91" fmla="*/ 372171 w 604011"/>
              <a:gd name="T92" fmla="*/ 372171 w 604011"/>
              <a:gd name="T93" fmla="*/ 372171 w 604011"/>
              <a:gd name="T94" fmla="*/ 372171 w 604011"/>
              <a:gd name="T95" fmla="*/ 372171 w 604011"/>
              <a:gd name="T96" fmla="*/ 372171 w 604011"/>
              <a:gd name="T97" fmla="*/ 372171 w 604011"/>
              <a:gd name="T98" fmla="*/ 372171 w 604011"/>
              <a:gd name="T99" fmla="*/ 372171 w 604011"/>
              <a:gd name="T100" fmla="*/ 372171 w 604011"/>
              <a:gd name="T101" fmla="*/ 372171 w 604011"/>
              <a:gd name="T102" fmla="*/ 372171 w 604011"/>
              <a:gd name="T103" fmla="*/ 372171 w 604011"/>
              <a:gd name="T104" fmla="*/ 372171 w 604011"/>
              <a:gd name="T105" fmla="*/ 372171 w 604011"/>
              <a:gd name="T106" fmla="*/ 372171 w 604011"/>
              <a:gd name="T107" fmla="*/ 372171 w 604011"/>
              <a:gd name="T108" fmla="*/ 372171 w 604011"/>
              <a:gd name="T109" fmla="*/ 372171 w 604011"/>
              <a:gd name="T110" fmla="*/ 372171 w 604011"/>
              <a:gd name="T111" fmla="*/ 372171 w 604011"/>
              <a:gd name="T112" fmla="*/ 372171 w 604011"/>
              <a:gd name="T113" fmla="*/ 372171 w 604011"/>
              <a:gd name="T114" fmla="*/ 372171 w 604011"/>
              <a:gd name="T115" fmla="*/ 372171 w 604011"/>
              <a:gd name="T116" fmla="*/ 372171 w 604011"/>
              <a:gd name="T117" fmla="*/ 372171 w 604011"/>
              <a:gd name="T118" fmla="*/ 372171 w 604011"/>
              <a:gd name="T119" fmla="*/ 372171 w 604011"/>
              <a:gd name="T120" fmla="*/ 372171 w 604011"/>
              <a:gd name="T121"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37" h="2669">
                <a:moveTo>
                  <a:pt x="3939" y="2501"/>
                </a:moveTo>
                <a:cubicBezTo>
                  <a:pt x="3854" y="2571"/>
                  <a:pt x="3728" y="2559"/>
                  <a:pt x="3658" y="2473"/>
                </a:cubicBezTo>
                <a:lnTo>
                  <a:pt x="3657" y="2472"/>
                </a:lnTo>
                <a:cubicBezTo>
                  <a:pt x="3627" y="2436"/>
                  <a:pt x="3591" y="2416"/>
                  <a:pt x="3556" y="2416"/>
                </a:cubicBezTo>
                <a:lnTo>
                  <a:pt x="3555" y="2416"/>
                </a:lnTo>
                <a:cubicBezTo>
                  <a:pt x="3520" y="2416"/>
                  <a:pt x="3484" y="2433"/>
                  <a:pt x="3454" y="2469"/>
                </a:cubicBezTo>
                <a:cubicBezTo>
                  <a:pt x="3348" y="2598"/>
                  <a:pt x="3199" y="2669"/>
                  <a:pt x="3043" y="2669"/>
                </a:cubicBezTo>
                <a:lnTo>
                  <a:pt x="3043" y="2669"/>
                </a:lnTo>
                <a:cubicBezTo>
                  <a:pt x="2887" y="2669"/>
                  <a:pt x="2738" y="2599"/>
                  <a:pt x="2632" y="2470"/>
                </a:cubicBezTo>
                <a:lnTo>
                  <a:pt x="2631" y="2472"/>
                </a:lnTo>
                <a:cubicBezTo>
                  <a:pt x="2605" y="2440"/>
                  <a:pt x="2574" y="2421"/>
                  <a:pt x="2543" y="2417"/>
                </a:cubicBezTo>
                <a:cubicBezTo>
                  <a:pt x="2540" y="2416"/>
                  <a:pt x="2536" y="2416"/>
                  <a:pt x="2533" y="2416"/>
                </a:cubicBezTo>
                <a:lnTo>
                  <a:pt x="2533" y="2416"/>
                </a:lnTo>
                <a:cubicBezTo>
                  <a:pt x="2497" y="2416"/>
                  <a:pt x="2461" y="2433"/>
                  <a:pt x="2431" y="2469"/>
                </a:cubicBezTo>
                <a:cubicBezTo>
                  <a:pt x="2326" y="2598"/>
                  <a:pt x="2176" y="2669"/>
                  <a:pt x="2021" y="2669"/>
                </a:cubicBezTo>
                <a:lnTo>
                  <a:pt x="2020" y="2669"/>
                </a:lnTo>
                <a:cubicBezTo>
                  <a:pt x="1865" y="2669"/>
                  <a:pt x="1715" y="2599"/>
                  <a:pt x="1610" y="2470"/>
                </a:cubicBezTo>
                <a:lnTo>
                  <a:pt x="1609" y="2473"/>
                </a:lnTo>
                <a:cubicBezTo>
                  <a:pt x="1579" y="2436"/>
                  <a:pt x="1543" y="2416"/>
                  <a:pt x="1507" y="2416"/>
                </a:cubicBezTo>
                <a:lnTo>
                  <a:pt x="1507" y="2416"/>
                </a:lnTo>
                <a:cubicBezTo>
                  <a:pt x="1472" y="2416"/>
                  <a:pt x="1436" y="2434"/>
                  <a:pt x="1406" y="2470"/>
                </a:cubicBezTo>
                <a:cubicBezTo>
                  <a:pt x="1406" y="2470"/>
                  <a:pt x="1406" y="2469"/>
                  <a:pt x="1405" y="2470"/>
                </a:cubicBezTo>
                <a:cubicBezTo>
                  <a:pt x="1300" y="2598"/>
                  <a:pt x="1150" y="2669"/>
                  <a:pt x="995" y="2669"/>
                </a:cubicBezTo>
                <a:lnTo>
                  <a:pt x="994" y="2669"/>
                </a:lnTo>
                <a:cubicBezTo>
                  <a:pt x="839" y="2669"/>
                  <a:pt x="689" y="2599"/>
                  <a:pt x="584" y="2470"/>
                </a:cubicBezTo>
                <a:lnTo>
                  <a:pt x="582" y="2472"/>
                </a:lnTo>
                <a:cubicBezTo>
                  <a:pt x="553" y="2436"/>
                  <a:pt x="517" y="2416"/>
                  <a:pt x="481" y="2416"/>
                </a:cubicBezTo>
                <a:lnTo>
                  <a:pt x="481" y="2416"/>
                </a:lnTo>
                <a:cubicBezTo>
                  <a:pt x="445" y="2416"/>
                  <a:pt x="409" y="2436"/>
                  <a:pt x="380" y="2472"/>
                </a:cubicBezTo>
                <a:cubicBezTo>
                  <a:pt x="310" y="2558"/>
                  <a:pt x="184" y="2570"/>
                  <a:pt x="98" y="2500"/>
                </a:cubicBezTo>
                <a:cubicBezTo>
                  <a:pt x="13" y="2430"/>
                  <a:pt x="0" y="2304"/>
                  <a:pt x="70" y="2219"/>
                </a:cubicBezTo>
                <a:cubicBezTo>
                  <a:pt x="176" y="2090"/>
                  <a:pt x="326" y="2016"/>
                  <a:pt x="481" y="2016"/>
                </a:cubicBezTo>
                <a:lnTo>
                  <a:pt x="481" y="2016"/>
                </a:lnTo>
                <a:cubicBezTo>
                  <a:pt x="636" y="2016"/>
                  <a:pt x="786" y="2088"/>
                  <a:pt x="892" y="2216"/>
                </a:cubicBezTo>
                <a:lnTo>
                  <a:pt x="893" y="2217"/>
                </a:lnTo>
                <a:cubicBezTo>
                  <a:pt x="923" y="2253"/>
                  <a:pt x="959" y="2269"/>
                  <a:pt x="994" y="2269"/>
                </a:cubicBezTo>
                <a:lnTo>
                  <a:pt x="994" y="2269"/>
                </a:lnTo>
                <a:cubicBezTo>
                  <a:pt x="1030" y="2269"/>
                  <a:pt x="1066" y="2253"/>
                  <a:pt x="1095" y="2217"/>
                </a:cubicBezTo>
                <a:cubicBezTo>
                  <a:pt x="1096" y="2217"/>
                  <a:pt x="1096" y="2219"/>
                  <a:pt x="1096" y="2219"/>
                </a:cubicBezTo>
                <a:cubicBezTo>
                  <a:pt x="1202" y="2090"/>
                  <a:pt x="1351" y="2016"/>
                  <a:pt x="1507" y="2016"/>
                </a:cubicBezTo>
                <a:lnTo>
                  <a:pt x="1507" y="2016"/>
                </a:lnTo>
                <a:cubicBezTo>
                  <a:pt x="1663" y="2016"/>
                  <a:pt x="1812" y="2088"/>
                  <a:pt x="1918" y="2217"/>
                </a:cubicBezTo>
                <a:lnTo>
                  <a:pt x="1918" y="2216"/>
                </a:lnTo>
                <a:cubicBezTo>
                  <a:pt x="1949" y="2253"/>
                  <a:pt x="1985" y="2269"/>
                  <a:pt x="2020" y="2269"/>
                </a:cubicBezTo>
                <a:lnTo>
                  <a:pt x="2020" y="2269"/>
                </a:lnTo>
                <a:cubicBezTo>
                  <a:pt x="2050" y="2269"/>
                  <a:pt x="2079" y="2259"/>
                  <a:pt x="2105" y="2234"/>
                </a:cubicBezTo>
                <a:cubicBezTo>
                  <a:pt x="2109" y="2227"/>
                  <a:pt x="2114" y="2224"/>
                  <a:pt x="2119" y="2219"/>
                </a:cubicBezTo>
                <a:cubicBezTo>
                  <a:pt x="2224" y="2090"/>
                  <a:pt x="2374" y="2016"/>
                  <a:pt x="2529" y="2016"/>
                </a:cubicBezTo>
                <a:lnTo>
                  <a:pt x="2530" y="2016"/>
                </a:lnTo>
                <a:cubicBezTo>
                  <a:pt x="2540" y="2016"/>
                  <a:pt x="2551" y="2016"/>
                  <a:pt x="2562" y="2017"/>
                </a:cubicBezTo>
                <a:cubicBezTo>
                  <a:pt x="2707" y="2025"/>
                  <a:pt x="2844" y="2097"/>
                  <a:pt x="2944" y="2218"/>
                </a:cubicBezTo>
                <a:lnTo>
                  <a:pt x="2945" y="2218"/>
                </a:lnTo>
                <a:cubicBezTo>
                  <a:pt x="2949" y="2224"/>
                  <a:pt x="2953" y="2228"/>
                  <a:pt x="2957" y="2233"/>
                </a:cubicBezTo>
                <a:cubicBezTo>
                  <a:pt x="2983" y="2259"/>
                  <a:pt x="3013" y="2269"/>
                  <a:pt x="3043" y="2269"/>
                </a:cubicBezTo>
                <a:lnTo>
                  <a:pt x="3043" y="2269"/>
                </a:lnTo>
                <a:cubicBezTo>
                  <a:pt x="3079" y="2269"/>
                  <a:pt x="3115" y="2252"/>
                  <a:pt x="3144" y="2216"/>
                </a:cubicBezTo>
                <a:cubicBezTo>
                  <a:pt x="3250" y="2087"/>
                  <a:pt x="3400" y="2016"/>
                  <a:pt x="3555" y="2016"/>
                </a:cubicBezTo>
                <a:lnTo>
                  <a:pt x="3556" y="2016"/>
                </a:lnTo>
                <a:cubicBezTo>
                  <a:pt x="3711" y="2016"/>
                  <a:pt x="3860" y="2090"/>
                  <a:pt x="3966" y="2218"/>
                </a:cubicBezTo>
                <a:lnTo>
                  <a:pt x="3967" y="2220"/>
                </a:lnTo>
                <a:cubicBezTo>
                  <a:pt x="4037" y="2305"/>
                  <a:pt x="4025" y="2431"/>
                  <a:pt x="3939" y="2501"/>
                </a:cubicBezTo>
                <a:close/>
                <a:moveTo>
                  <a:pt x="3556" y="1003"/>
                </a:moveTo>
                <a:lnTo>
                  <a:pt x="3555" y="1003"/>
                </a:lnTo>
                <a:cubicBezTo>
                  <a:pt x="3400" y="1003"/>
                  <a:pt x="3251" y="1078"/>
                  <a:pt x="3145" y="1206"/>
                </a:cubicBezTo>
                <a:cubicBezTo>
                  <a:pt x="3145" y="1207"/>
                  <a:pt x="3145" y="1210"/>
                  <a:pt x="3144" y="1210"/>
                </a:cubicBezTo>
                <a:cubicBezTo>
                  <a:pt x="3114" y="1247"/>
                  <a:pt x="3078" y="1269"/>
                  <a:pt x="3043" y="1269"/>
                </a:cubicBezTo>
                <a:lnTo>
                  <a:pt x="3043" y="1269"/>
                </a:lnTo>
                <a:cubicBezTo>
                  <a:pt x="3013" y="1269"/>
                  <a:pt x="2983" y="1254"/>
                  <a:pt x="2957" y="1228"/>
                </a:cubicBezTo>
                <a:cubicBezTo>
                  <a:pt x="2953" y="1223"/>
                  <a:pt x="2950" y="1217"/>
                  <a:pt x="2945" y="1211"/>
                </a:cubicBezTo>
                <a:lnTo>
                  <a:pt x="2943" y="1209"/>
                </a:lnTo>
                <a:cubicBezTo>
                  <a:pt x="2844" y="1088"/>
                  <a:pt x="2706" y="1014"/>
                  <a:pt x="2561" y="1006"/>
                </a:cubicBezTo>
                <a:cubicBezTo>
                  <a:pt x="2551" y="1005"/>
                  <a:pt x="2540" y="1003"/>
                  <a:pt x="2529" y="1003"/>
                </a:cubicBezTo>
                <a:lnTo>
                  <a:pt x="2529" y="1003"/>
                </a:lnTo>
                <a:cubicBezTo>
                  <a:pt x="2374" y="1003"/>
                  <a:pt x="2224" y="1078"/>
                  <a:pt x="2119" y="1207"/>
                </a:cubicBezTo>
                <a:cubicBezTo>
                  <a:pt x="2114" y="1213"/>
                  <a:pt x="2109" y="1222"/>
                  <a:pt x="2105" y="1228"/>
                </a:cubicBezTo>
                <a:cubicBezTo>
                  <a:pt x="2079" y="1253"/>
                  <a:pt x="2050" y="1269"/>
                  <a:pt x="2020" y="1269"/>
                </a:cubicBezTo>
                <a:lnTo>
                  <a:pt x="2020" y="1269"/>
                </a:lnTo>
                <a:cubicBezTo>
                  <a:pt x="1984" y="1269"/>
                  <a:pt x="1948" y="1248"/>
                  <a:pt x="1919" y="1211"/>
                </a:cubicBezTo>
                <a:lnTo>
                  <a:pt x="1918" y="1207"/>
                </a:lnTo>
                <a:cubicBezTo>
                  <a:pt x="1812" y="1079"/>
                  <a:pt x="1662" y="1003"/>
                  <a:pt x="1507" y="1003"/>
                </a:cubicBezTo>
                <a:lnTo>
                  <a:pt x="1507" y="1003"/>
                </a:lnTo>
                <a:cubicBezTo>
                  <a:pt x="1351" y="1003"/>
                  <a:pt x="1202" y="1080"/>
                  <a:pt x="1096" y="1209"/>
                </a:cubicBezTo>
                <a:cubicBezTo>
                  <a:pt x="1066" y="1246"/>
                  <a:pt x="1030" y="1269"/>
                  <a:pt x="994" y="1269"/>
                </a:cubicBezTo>
                <a:lnTo>
                  <a:pt x="994" y="1269"/>
                </a:lnTo>
                <a:cubicBezTo>
                  <a:pt x="959" y="1269"/>
                  <a:pt x="923" y="1248"/>
                  <a:pt x="893" y="1212"/>
                </a:cubicBezTo>
                <a:lnTo>
                  <a:pt x="892" y="1207"/>
                </a:lnTo>
                <a:cubicBezTo>
                  <a:pt x="786" y="1079"/>
                  <a:pt x="636" y="1003"/>
                  <a:pt x="481" y="1003"/>
                </a:cubicBezTo>
                <a:lnTo>
                  <a:pt x="481" y="1003"/>
                </a:lnTo>
                <a:cubicBezTo>
                  <a:pt x="326" y="1003"/>
                  <a:pt x="176" y="1078"/>
                  <a:pt x="70" y="1207"/>
                </a:cubicBezTo>
                <a:cubicBezTo>
                  <a:pt x="0" y="1292"/>
                  <a:pt x="13" y="1419"/>
                  <a:pt x="98" y="1489"/>
                </a:cubicBezTo>
                <a:cubicBezTo>
                  <a:pt x="184" y="1559"/>
                  <a:pt x="310" y="1545"/>
                  <a:pt x="380" y="1460"/>
                </a:cubicBezTo>
                <a:cubicBezTo>
                  <a:pt x="409" y="1424"/>
                  <a:pt x="445" y="1403"/>
                  <a:pt x="481" y="1403"/>
                </a:cubicBezTo>
                <a:lnTo>
                  <a:pt x="481" y="1403"/>
                </a:lnTo>
                <a:cubicBezTo>
                  <a:pt x="517" y="1403"/>
                  <a:pt x="553" y="1424"/>
                  <a:pt x="582" y="1460"/>
                </a:cubicBezTo>
                <a:lnTo>
                  <a:pt x="584" y="1465"/>
                </a:lnTo>
                <a:cubicBezTo>
                  <a:pt x="689" y="1593"/>
                  <a:pt x="839" y="1669"/>
                  <a:pt x="994" y="1669"/>
                </a:cubicBezTo>
                <a:lnTo>
                  <a:pt x="995" y="1669"/>
                </a:lnTo>
                <a:cubicBezTo>
                  <a:pt x="1150" y="1669"/>
                  <a:pt x="1300" y="1592"/>
                  <a:pt x="1406" y="1462"/>
                </a:cubicBezTo>
                <a:cubicBezTo>
                  <a:pt x="1435" y="1426"/>
                  <a:pt x="1471" y="1403"/>
                  <a:pt x="1507" y="1403"/>
                </a:cubicBezTo>
                <a:lnTo>
                  <a:pt x="1507" y="1403"/>
                </a:lnTo>
                <a:cubicBezTo>
                  <a:pt x="1543" y="1403"/>
                  <a:pt x="1579" y="1424"/>
                  <a:pt x="1609" y="1461"/>
                </a:cubicBezTo>
                <a:lnTo>
                  <a:pt x="1610" y="1464"/>
                </a:lnTo>
                <a:cubicBezTo>
                  <a:pt x="1715" y="1593"/>
                  <a:pt x="1865" y="1669"/>
                  <a:pt x="2020" y="1669"/>
                </a:cubicBezTo>
                <a:lnTo>
                  <a:pt x="2021" y="1669"/>
                </a:lnTo>
                <a:cubicBezTo>
                  <a:pt x="2176" y="1669"/>
                  <a:pt x="2325" y="1594"/>
                  <a:pt x="2430" y="1466"/>
                </a:cubicBezTo>
                <a:cubicBezTo>
                  <a:pt x="2431" y="1465"/>
                  <a:pt x="2431" y="1462"/>
                  <a:pt x="2431" y="1462"/>
                </a:cubicBezTo>
                <a:cubicBezTo>
                  <a:pt x="2461" y="1425"/>
                  <a:pt x="2497" y="1403"/>
                  <a:pt x="2533" y="1403"/>
                </a:cubicBezTo>
                <a:lnTo>
                  <a:pt x="2533" y="1403"/>
                </a:lnTo>
                <a:cubicBezTo>
                  <a:pt x="2536" y="1403"/>
                  <a:pt x="2540" y="1405"/>
                  <a:pt x="2543" y="1405"/>
                </a:cubicBezTo>
                <a:cubicBezTo>
                  <a:pt x="2574" y="1409"/>
                  <a:pt x="2605" y="1430"/>
                  <a:pt x="2631" y="1461"/>
                </a:cubicBezTo>
                <a:lnTo>
                  <a:pt x="2632" y="1465"/>
                </a:lnTo>
                <a:cubicBezTo>
                  <a:pt x="2738" y="1593"/>
                  <a:pt x="2887" y="1669"/>
                  <a:pt x="3043" y="1669"/>
                </a:cubicBezTo>
                <a:lnTo>
                  <a:pt x="3043" y="1669"/>
                </a:lnTo>
                <a:cubicBezTo>
                  <a:pt x="3198" y="1669"/>
                  <a:pt x="3347" y="1594"/>
                  <a:pt x="3453" y="1466"/>
                </a:cubicBezTo>
                <a:cubicBezTo>
                  <a:pt x="3453" y="1465"/>
                  <a:pt x="3453" y="1462"/>
                  <a:pt x="3454" y="1462"/>
                </a:cubicBezTo>
                <a:cubicBezTo>
                  <a:pt x="3484" y="1425"/>
                  <a:pt x="3520" y="1403"/>
                  <a:pt x="3555" y="1403"/>
                </a:cubicBezTo>
                <a:lnTo>
                  <a:pt x="3555" y="1403"/>
                </a:lnTo>
                <a:cubicBezTo>
                  <a:pt x="3591" y="1403"/>
                  <a:pt x="3627" y="1424"/>
                  <a:pt x="3656" y="1460"/>
                </a:cubicBezTo>
                <a:lnTo>
                  <a:pt x="3657" y="1462"/>
                </a:lnTo>
                <a:cubicBezTo>
                  <a:pt x="3727" y="1548"/>
                  <a:pt x="3853" y="1561"/>
                  <a:pt x="3939" y="1491"/>
                </a:cubicBezTo>
                <a:cubicBezTo>
                  <a:pt x="4024" y="1422"/>
                  <a:pt x="4037" y="1296"/>
                  <a:pt x="3968" y="1210"/>
                </a:cubicBezTo>
                <a:lnTo>
                  <a:pt x="3966" y="1206"/>
                </a:lnTo>
                <a:cubicBezTo>
                  <a:pt x="3860" y="1078"/>
                  <a:pt x="3711" y="1003"/>
                  <a:pt x="3556" y="1003"/>
                </a:cubicBezTo>
                <a:close/>
                <a:moveTo>
                  <a:pt x="98" y="480"/>
                </a:moveTo>
                <a:cubicBezTo>
                  <a:pt x="184" y="550"/>
                  <a:pt x="310" y="541"/>
                  <a:pt x="380" y="456"/>
                </a:cubicBezTo>
                <a:cubicBezTo>
                  <a:pt x="409" y="419"/>
                  <a:pt x="445" y="403"/>
                  <a:pt x="481" y="403"/>
                </a:cubicBezTo>
                <a:lnTo>
                  <a:pt x="481" y="403"/>
                </a:lnTo>
                <a:cubicBezTo>
                  <a:pt x="517" y="403"/>
                  <a:pt x="553" y="419"/>
                  <a:pt x="582" y="455"/>
                </a:cubicBezTo>
                <a:lnTo>
                  <a:pt x="584" y="455"/>
                </a:lnTo>
                <a:cubicBezTo>
                  <a:pt x="689" y="584"/>
                  <a:pt x="839" y="656"/>
                  <a:pt x="994" y="656"/>
                </a:cubicBezTo>
                <a:lnTo>
                  <a:pt x="995" y="656"/>
                </a:lnTo>
                <a:cubicBezTo>
                  <a:pt x="1150" y="656"/>
                  <a:pt x="1300" y="585"/>
                  <a:pt x="1406" y="456"/>
                </a:cubicBezTo>
                <a:cubicBezTo>
                  <a:pt x="1435" y="419"/>
                  <a:pt x="1471" y="403"/>
                  <a:pt x="1507" y="403"/>
                </a:cubicBezTo>
                <a:lnTo>
                  <a:pt x="1507" y="403"/>
                </a:lnTo>
                <a:cubicBezTo>
                  <a:pt x="1543" y="403"/>
                  <a:pt x="1579" y="419"/>
                  <a:pt x="1609" y="456"/>
                </a:cubicBezTo>
                <a:lnTo>
                  <a:pt x="1610" y="455"/>
                </a:lnTo>
                <a:cubicBezTo>
                  <a:pt x="1715" y="584"/>
                  <a:pt x="1865" y="656"/>
                  <a:pt x="2020" y="656"/>
                </a:cubicBezTo>
                <a:lnTo>
                  <a:pt x="2021" y="656"/>
                </a:lnTo>
                <a:cubicBezTo>
                  <a:pt x="2176" y="656"/>
                  <a:pt x="2325" y="582"/>
                  <a:pt x="2430" y="454"/>
                </a:cubicBezTo>
                <a:cubicBezTo>
                  <a:pt x="2431" y="454"/>
                  <a:pt x="2431" y="456"/>
                  <a:pt x="2431" y="456"/>
                </a:cubicBezTo>
                <a:cubicBezTo>
                  <a:pt x="2461" y="419"/>
                  <a:pt x="2497" y="403"/>
                  <a:pt x="2533" y="403"/>
                </a:cubicBezTo>
                <a:lnTo>
                  <a:pt x="2533" y="403"/>
                </a:lnTo>
                <a:cubicBezTo>
                  <a:pt x="2536" y="403"/>
                  <a:pt x="2540" y="400"/>
                  <a:pt x="2543" y="400"/>
                </a:cubicBezTo>
                <a:cubicBezTo>
                  <a:pt x="2574" y="405"/>
                  <a:pt x="2605" y="422"/>
                  <a:pt x="2631" y="454"/>
                </a:cubicBezTo>
                <a:lnTo>
                  <a:pt x="2632" y="455"/>
                </a:lnTo>
                <a:cubicBezTo>
                  <a:pt x="2738" y="583"/>
                  <a:pt x="2887" y="656"/>
                  <a:pt x="3043" y="656"/>
                </a:cubicBezTo>
                <a:lnTo>
                  <a:pt x="3043" y="656"/>
                </a:lnTo>
                <a:cubicBezTo>
                  <a:pt x="3198" y="656"/>
                  <a:pt x="3347" y="582"/>
                  <a:pt x="3453" y="454"/>
                </a:cubicBezTo>
                <a:cubicBezTo>
                  <a:pt x="3453" y="454"/>
                  <a:pt x="3453" y="456"/>
                  <a:pt x="3454" y="456"/>
                </a:cubicBezTo>
                <a:cubicBezTo>
                  <a:pt x="3484" y="419"/>
                  <a:pt x="3520" y="403"/>
                  <a:pt x="3555" y="403"/>
                </a:cubicBezTo>
                <a:lnTo>
                  <a:pt x="3556" y="403"/>
                </a:lnTo>
                <a:cubicBezTo>
                  <a:pt x="3591" y="403"/>
                  <a:pt x="3627" y="419"/>
                  <a:pt x="3656" y="455"/>
                </a:cubicBezTo>
                <a:lnTo>
                  <a:pt x="3657" y="455"/>
                </a:lnTo>
                <a:cubicBezTo>
                  <a:pt x="3727" y="540"/>
                  <a:pt x="3853" y="552"/>
                  <a:pt x="3939" y="483"/>
                </a:cubicBezTo>
                <a:cubicBezTo>
                  <a:pt x="4024" y="413"/>
                  <a:pt x="4037" y="287"/>
                  <a:pt x="3968" y="201"/>
                </a:cubicBezTo>
                <a:lnTo>
                  <a:pt x="3966" y="202"/>
                </a:lnTo>
                <a:cubicBezTo>
                  <a:pt x="3860" y="73"/>
                  <a:pt x="3711" y="3"/>
                  <a:pt x="3556" y="3"/>
                </a:cubicBezTo>
                <a:lnTo>
                  <a:pt x="3555" y="3"/>
                </a:lnTo>
                <a:cubicBezTo>
                  <a:pt x="3400" y="3"/>
                  <a:pt x="3251" y="73"/>
                  <a:pt x="3145" y="201"/>
                </a:cubicBezTo>
                <a:cubicBezTo>
                  <a:pt x="3145" y="202"/>
                  <a:pt x="3145" y="201"/>
                  <a:pt x="3144" y="201"/>
                </a:cubicBezTo>
                <a:cubicBezTo>
                  <a:pt x="3114" y="237"/>
                  <a:pt x="3078" y="256"/>
                  <a:pt x="3043" y="256"/>
                </a:cubicBezTo>
                <a:lnTo>
                  <a:pt x="3043" y="256"/>
                </a:lnTo>
                <a:cubicBezTo>
                  <a:pt x="3013" y="256"/>
                  <a:pt x="2983" y="242"/>
                  <a:pt x="2957" y="217"/>
                </a:cubicBezTo>
                <a:cubicBezTo>
                  <a:pt x="2953" y="211"/>
                  <a:pt x="2949" y="206"/>
                  <a:pt x="2945" y="201"/>
                </a:cubicBezTo>
                <a:lnTo>
                  <a:pt x="2943" y="198"/>
                </a:lnTo>
                <a:cubicBezTo>
                  <a:pt x="2844" y="78"/>
                  <a:pt x="2707" y="9"/>
                  <a:pt x="2562" y="0"/>
                </a:cubicBezTo>
                <a:cubicBezTo>
                  <a:pt x="2551" y="0"/>
                  <a:pt x="2540" y="3"/>
                  <a:pt x="2529" y="3"/>
                </a:cubicBezTo>
                <a:lnTo>
                  <a:pt x="2529" y="3"/>
                </a:lnTo>
                <a:cubicBezTo>
                  <a:pt x="2374" y="3"/>
                  <a:pt x="2224" y="73"/>
                  <a:pt x="2119" y="202"/>
                </a:cubicBezTo>
                <a:cubicBezTo>
                  <a:pt x="2114" y="208"/>
                  <a:pt x="2109" y="212"/>
                  <a:pt x="2105" y="219"/>
                </a:cubicBezTo>
                <a:cubicBezTo>
                  <a:pt x="2079" y="244"/>
                  <a:pt x="2050" y="256"/>
                  <a:pt x="2020" y="256"/>
                </a:cubicBezTo>
                <a:lnTo>
                  <a:pt x="2020" y="256"/>
                </a:lnTo>
                <a:cubicBezTo>
                  <a:pt x="1984" y="256"/>
                  <a:pt x="1948" y="236"/>
                  <a:pt x="1919" y="200"/>
                </a:cubicBezTo>
                <a:lnTo>
                  <a:pt x="1918" y="202"/>
                </a:lnTo>
                <a:cubicBezTo>
                  <a:pt x="1812" y="73"/>
                  <a:pt x="1662" y="3"/>
                  <a:pt x="1507" y="3"/>
                </a:cubicBezTo>
                <a:lnTo>
                  <a:pt x="1507" y="3"/>
                </a:lnTo>
                <a:cubicBezTo>
                  <a:pt x="1351" y="3"/>
                  <a:pt x="1202" y="74"/>
                  <a:pt x="1096" y="203"/>
                </a:cubicBezTo>
                <a:cubicBezTo>
                  <a:pt x="1066" y="239"/>
                  <a:pt x="1030" y="256"/>
                  <a:pt x="994" y="256"/>
                </a:cubicBezTo>
                <a:lnTo>
                  <a:pt x="994" y="256"/>
                </a:lnTo>
                <a:cubicBezTo>
                  <a:pt x="959" y="256"/>
                  <a:pt x="923" y="236"/>
                  <a:pt x="893" y="200"/>
                </a:cubicBezTo>
                <a:lnTo>
                  <a:pt x="892" y="201"/>
                </a:lnTo>
                <a:cubicBezTo>
                  <a:pt x="786" y="73"/>
                  <a:pt x="636" y="3"/>
                  <a:pt x="481" y="3"/>
                </a:cubicBezTo>
                <a:lnTo>
                  <a:pt x="481" y="3"/>
                </a:lnTo>
                <a:cubicBezTo>
                  <a:pt x="325" y="3"/>
                  <a:pt x="176" y="73"/>
                  <a:pt x="70" y="202"/>
                </a:cubicBezTo>
                <a:cubicBezTo>
                  <a:pt x="0" y="287"/>
                  <a:pt x="13" y="410"/>
                  <a:pt x="98" y="48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atin typeface="+mn-ea"/>
            </a:endParaRPr>
          </a:p>
        </p:txBody>
      </p:sp>
    </p:spTree>
    <p:custDataLst>
      <p:tags r:id="rId1"/>
    </p:custDataLst>
    <p:extLst>
      <p:ext uri="{BB962C8B-B14F-4D97-AF65-F5344CB8AC3E}">
        <p14:creationId xmlns:p14="http://schemas.microsoft.com/office/powerpoint/2010/main" val="19556003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任意多边形: 形状 32">
            <a:extLst>
              <a:ext uri="{FF2B5EF4-FFF2-40B4-BE49-F238E27FC236}">
                <a16:creationId xmlns:a16="http://schemas.microsoft.com/office/drawing/2014/main" id="{D7D177E7-73CC-C19B-0CCD-9BBAEE25B580}"/>
              </a:ext>
            </a:extLst>
          </p:cNvPr>
          <p:cNvSpPr/>
          <p:nvPr/>
        </p:nvSpPr>
        <p:spPr>
          <a:xfrm rot="900000">
            <a:off x="6243337" y="933928"/>
            <a:ext cx="5770010" cy="6153301"/>
          </a:xfrm>
          <a:custGeom>
            <a:avLst/>
            <a:gdLst>
              <a:gd name="connsiteX0" fmla="*/ 1 w 5770010"/>
              <a:gd name="connsiteY0" fmla="*/ 1215285 h 6153301"/>
              <a:gd name="connsiteX1" fmla="*/ 4535506 w 5770010"/>
              <a:gd name="connsiteY1" fmla="*/ 0 h 6153301"/>
              <a:gd name="connsiteX2" fmla="*/ 5770010 w 5770010"/>
              <a:gd name="connsiteY2" fmla="*/ 4607231 h 6153301"/>
              <a:gd name="connsiteX3" fmla="*/ 0 w 5770010"/>
              <a:gd name="connsiteY3" fmla="*/ 6153301 h 6153301"/>
              <a:gd name="connsiteX4" fmla="*/ 1 w 5770010"/>
              <a:gd name="connsiteY4" fmla="*/ 1215285 h 61533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0010" h="6153301">
                <a:moveTo>
                  <a:pt x="1" y="1215285"/>
                </a:moveTo>
                <a:lnTo>
                  <a:pt x="4535506" y="0"/>
                </a:lnTo>
                <a:lnTo>
                  <a:pt x="5770010" y="4607231"/>
                </a:lnTo>
                <a:lnTo>
                  <a:pt x="0" y="6153301"/>
                </a:lnTo>
                <a:lnTo>
                  <a:pt x="1" y="121528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3" name="任意多边形: 形状 2">
            <a:extLst>
              <a:ext uri="{FF2B5EF4-FFF2-40B4-BE49-F238E27FC236}">
                <a16:creationId xmlns:a16="http://schemas.microsoft.com/office/drawing/2014/main" id="{A3646B59-48BF-5F17-887E-C8F173AAEBD6}"/>
              </a:ext>
            </a:extLst>
          </p:cNvPr>
          <p:cNvSpPr/>
          <p:nvPr/>
        </p:nvSpPr>
        <p:spPr>
          <a:xfrm rot="900000">
            <a:off x="115043" y="550479"/>
            <a:ext cx="5807859" cy="6163442"/>
          </a:xfrm>
          <a:custGeom>
            <a:avLst/>
            <a:gdLst>
              <a:gd name="connsiteX0" fmla="*/ 0 w 5807859"/>
              <a:gd name="connsiteY0" fmla="*/ 1556211 h 6163442"/>
              <a:gd name="connsiteX1" fmla="*/ 5807858 w 5807859"/>
              <a:gd name="connsiteY1" fmla="*/ 0 h 6163442"/>
              <a:gd name="connsiteX2" fmla="*/ 5807859 w 5807859"/>
              <a:gd name="connsiteY2" fmla="*/ 4938015 h 6163442"/>
              <a:gd name="connsiteX3" fmla="*/ 1234504 w 5807859"/>
              <a:gd name="connsiteY3" fmla="*/ 6163442 h 6163442"/>
              <a:gd name="connsiteX4" fmla="*/ 0 w 5807859"/>
              <a:gd name="connsiteY4" fmla="*/ 1556211 h 61634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07859" h="6163442">
                <a:moveTo>
                  <a:pt x="0" y="1556211"/>
                </a:moveTo>
                <a:lnTo>
                  <a:pt x="5807858" y="0"/>
                </a:lnTo>
                <a:lnTo>
                  <a:pt x="5807859" y="4938015"/>
                </a:lnTo>
                <a:lnTo>
                  <a:pt x="1234504" y="6163442"/>
                </a:lnTo>
                <a:lnTo>
                  <a:pt x="0" y="155621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 name="椭圆 4">
            <a:extLst>
              <a:ext uri="{FF2B5EF4-FFF2-40B4-BE49-F238E27FC236}">
                <a16:creationId xmlns:a16="http://schemas.microsoft.com/office/drawing/2014/main" id="{DA942A2C-75D6-FFF7-5F78-AB064721D4BC}"/>
              </a:ext>
            </a:extLst>
          </p:cNvPr>
          <p:cNvSpPr/>
          <p:nvPr/>
        </p:nvSpPr>
        <p:spPr>
          <a:xfrm>
            <a:off x="4989845" y="2526046"/>
            <a:ext cx="2212307" cy="2212307"/>
          </a:xfrm>
          <a:prstGeom prst="ellipse">
            <a:avLst/>
          </a:prstGeom>
          <a:solidFill>
            <a:schemeClr val="bg1"/>
          </a:solidFill>
          <a:ln>
            <a:noFill/>
          </a:ln>
          <a:effectLst>
            <a:outerShdw blurRad="3175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mn-ea"/>
            </a:endParaRPr>
          </a:p>
        </p:txBody>
      </p:sp>
      <p:sp>
        <p:nvSpPr>
          <p:cNvPr id="7" name="文本框 6">
            <a:extLst>
              <a:ext uri="{FF2B5EF4-FFF2-40B4-BE49-F238E27FC236}">
                <a16:creationId xmlns:a16="http://schemas.microsoft.com/office/drawing/2014/main" id="{BF47EC25-9DD3-D972-6E87-21361F1FA703}"/>
              </a:ext>
            </a:extLst>
          </p:cNvPr>
          <p:cNvSpPr txBox="1"/>
          <p:nvPr/>
        </p:nvSpPr>
        <p:spPr>
          <a:xfrm>
            <a:off x="2929762" y="2763098"/>
            <a:ext cx="6096000" cy="1569660"/>
          </a:xfrm>
          <a:prstGeom prst="rect">
            <a:avLst/>
          </a:prstGeom>
          <a:noFill/>
        </p:spPr>
        <p:txBody>
          <a:bodyPr wrap="square">
            <a:spAutoFit/>
          </a:bodyPr>
          <a:lstStyle/>
          <a:p>
            <a:pPr marL="0" marR="0" lvl="0" indent="0" algn="ctr" defTabSz="914400" rtl="0" eaLnBrk="1" fontAlgn="auto" latinLnBrk="0" hangingPunct="1">
              <a:spcBef>
                <a:spcPts val="0"/>
              </a:spcBef>
              <a:spcAft>
                <a:spcPts val="0"/>
              </a:spcAft>
              <a:buClrTx/>
              <a:buSzTx/>
              <a:buFontTx/>
              <a:buNone/>
              <a:tabLst/>
              <a:defRPr/>
            </a:pPr>
            <a:r>
              <a:rPr kumimoji="0" lang="en-US" altLang="zh-CN" sz="9600" b="0" i="1" u="none" strike="noStrike" kern="1200" cap="none" spc="0" normalizeH="0" baseline="0" noProof="0" dirty="0">
                <a:ln>
                  <a:noFill/>
                </a:ln>
                <a:solidFill>
                  <a:schemeClr val="accent1"/>
                </a:solidFill>
                <a:effectLst/>
                <a:uLnTx/>
                <a:uFillTx/>
                <a:latin typeface="+mn-ea"/>
              </a:rPr>
              <a:t>vs</a:t>
            </a:r>
            <a:endParaRPr kumimoji="0" lang="zh-CN" altLang="en-US" sz="9600" b="0" i="1" u="none" strike="noStrike" kern="1200" cap="none" spc="0" normalizeH="0" baseline="0" noProof="0" dirty="0">
              <a:ln>
                <a:noFill/>
              </a:ln>
              <a:solidFill>
                <a:schemeClr val="accent1"/>
              </a:solidFill>
              <a:effectLst/>
              <a:uLnTx/>
              <a:uFillTx/>
              <a:latin typeface="+mn-ea"/>
            </a:endParaRPr>
          </a:p>
        </p:txBody>
      </p:sp>
      <p:sp>
        <p:nvSpPr>
          <p:cNvPr id="9" name="矩形: 圆角 8">
            <a:extLst>
              <a:ext uri="{FF2B5EF4-FFF2-40B4-BE49-F238E27FC236}">
                <a16:creationId xmlns:a16="http://schemas.microsoft.com/office/drawing/2014/main" id="{53EBFEB3-24D7-0148-F112-97171FB523D6}"/>
              </a:ext>
            </a:extLst>
          </p:cNvPr>
          <p:cNvSpPr/>
          <p:nvPr/>
        </p:nvSpPr>
        <p:spPr>
          <a:xfrm flipV="1">
            <a:off x="792436" y="2487470"/>
            <a:ext cx="1975754" cy="4571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5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bg1"/>
              </a:solidFill>
              <a:effectLst/>
              <a:uLnTx/>
              <a:uFillTx/>
              <a:latin typeface="+mn-ea"/>
              <a:cs typeface="OPPOSans M"/>
              <a:sym typeface="+mn-lt"/>
            </a:endParaRPr>
          </a:p>
        </p:txBody>
      </p:sp>
      <p:sp>
        <p:nvSpPr>
          <p:cNvPr id="13" name="文本框 12">
            <a:extLst>
              <a:ext uri="{FF2B5EF4-FFF2-40B4-BE49-F238E27FC236}">
                <a16:creationId xmlns:a16="http://schemas.microsoft.com/office/drawing/2014/main" id="{18E51CC3-63F8-E90C-2B86-F75FB4A6DA52}"/>
              </a:ext>
            </a:extLst>
          </p:cNvPr>
          <p:cNvSpPr txBox="1"/>
          <p:nvPr/>
        </p:nvSpPr>
        <p:spPr>
          <a:xfrm>
            <a:off x="676255" y="1738602"/>
            <a:ext cx="4606945" cy="681277"/>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800" b="1" i="0" u="none" strike="noStrike" kern="1200" cap="none" spc="300" normalizeH="0" baseline="0" noProof="0" dirty="0">
                <a:ln>
                  <a:noFill/>
                </a:ln>
                <a:solidFill>
                  <a:schemeClr val="bg1"/>
                </a:solidFill>
                <a:effectLst/>
                <a:uLnTx/>
                <a:uFillTx/>
                <a:latin typeface="+mn-ea"/>
                <a:cs typeface="OPPOSans M"/>
                <a:sym typeface="+mn-lt"/>
              </a:rPr>
              <a:t>新能源概念</a:t>
            </a:r>
          </a:p>
        </p:txBody>
      </p:sp>
      <p:sp>
        <p:nvSpPr>
          <p:cNvPr id="21" name="矩形: 圆角 20">
            <a:extLst>
              <a:ext uri="{FF2B5EF4-FFF2-40B4-BE49-F238E27FC236}">
                <a16:creationId xmlns:a16="http://schemas.microsoft.com/office/drawing/2014/main" id="{9E4CFDE3-42B3-1862-EA65-B40FD12A9D99}"/>
              </a:ext>
            </a:extLst>
          </p:cNvPr>
          <p:cNvSpPr/>
          <p:nvPr/>
        </p:nvSpPr>
        <p:spPr>
          <a:xfrm flipV="1">
            <a:off x="9213507" y="2487470"/>
            <a:ext cx="1975754" cy="4571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5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mn-ea"/>
              <a:cs typeface="OPPOSans M"/>
              <a:sym typeface="+mn-lt"/>
            </a:endParaRPr>
          </a:p>
        </p:txBody>
      </p:sp>
      <p:sp>
        <p:nvSpPr>
          <p:cNvPr id="25" name="文本框 24">
            <a:extLst>
              <a:ext uri="{FF2B5EF4-FFF2-40B4-BE49-F238E27FC236}">
                <a16:creationId xmlns:a16="http://schemas.microsoft.com/office/drawing/2014/main" id="{BB9911A6-B9C6-407F-9202-95146E72DA3F}"/>
              </a:ext>
            </a:extLst>
          </p:cNvPr>
          <p:cNvSpPr txBox="1"/>
          <p:nvPr/>
        </p:nvSpPr>
        <p:spPr>
          <a:xfrm>
            <a:off x="6665335" y="1738602"/>
            <a:ext cx="4606945" cy="662554"/>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FFFFFF"/>
                </a:solidFill>
                <a:effectLst/>
                <a:uLnTx/>
                <a:uFillTx/>
                <a:latin typeface="+mn-ea"/>
                <a:cs typeface="OPPOSans M"/>
                <a:sym typeface="+mn-lt"/>
              </a:rPr>
              <a:t>发展现状</a:t>
            </a:r>
            <a:endParaRPr kumimoji="0" lang="en-US" altLang="zh-CN" sz="2800" b="1" i="0" u="none" strike="noStrike" kern="1200" cap="none" spc="0" normalizeH="0" baseline="0" noProof="0" dirty="0">
              <a:ln>
                <a:noFill/>
              </a:ln>
              <a:solidFill>
                <a:srgbClr val="FFFFFF"/>
              </a:solidFill>
              <a:effectLst/>
              <a:uLnTx/>
              <a:uFillTx/>
              <a:latin typeface="+mn-ea"/>
              <a:cs typeface="OPPOSans M"/>
              <a:sym typeface="+mn-lt"/>
            </a:endParaRPr>
          </a:p>
        </p:txBody>
      </p:sp>
      <p:sp>
        <p:nvSpPr>
          <p:cNvPr id="2" name="文本占位符 1">
            <a:extLst>
              <a:ext uri="{FF2B5EF4-FFF2-40B4-BE49-F238E27FC236}">
                <a16:creationId xmlns:a16="http://schemas.microsoft.com/office/drawing/2014/main" id="{0003DF6A-8F12-4F3C-B8DA-41B55EA7C907}"/>
              </a:ext>
            </a:extLst>
          </p:cNvPr>
          <p:cNvSpPr>
            <a:spLocks noGrp="1"/>
          </p:cNvSpPr>
          <p:nvPr>
            <p:ph type="body" sz="quarter" idx="4294967295"/>
          </p:nvPr>
        </p:nvSpPr>
        <p:spPr>
          <a:xfrm>
            <a:off x="1163638" y="509321"/>
            <a:ext cx="9288657" cy="479198"/>
          </a:xfrm>
          <a:prstGeom prst="rect">
            <a:avLst/>
          </a:prstGeom>
        </p:spPr>
        <p:txBody>
          <a:bodyPr/>
          <a:lstStyle/>
          <a:p>
            <a:pPr marL="0" indent="0">
              <a:buNone/>
            </a:pPr>
            <a:r>
              <a:rPr lang="zh-CN" altLang="en-US" b="1" dirty="0">
                <a:solidFill>
                  <a:schemeClr val="accent1">
                    <a:lumMod val="75000"/>
                  </a:schemeClr>
                </a:solidFill>
                <a:latin typeface="Arial" panose="020B0604020202020204" pitchFamily="34" charset="0"/>
                <a:ea typeface="微软雅黑" panose="020B0503020204020204" pitchFamily="34" charset="-122"/>
              </a:rPr>
              <a:t>四川电力节能服务公司市场定位和客户选择</a:t>
            </a:r>
          </a:p>
          <a:p>
            <a:pPr marL="0" indent="0">
              <a:buNone/>
            </a:pPr>
            <a:endParaRPr lang="zh-CN" altLang="en-US" b="1" dirty="0">
              <a:solidFill>
                <a:schemeClr val="accent1">
                  <a:lumMod val="75000"/>
                </a:schemeClr>
              </a:solidFill>
              <a:latin typeface="Arial" panose="020B0604020202020204" pitchFamily="34" charset="0"/>
              <a:ea typeface="微软雅黑" panose="020B0503020204020204" pitchFamily="34" charset="-122"/>
            </a:endParaRPr>
          </a:p>
        </p:txBody>
      </p:sp>
      <p:sp>
        <p:nvSpPr>
          <p:cNvPr id="4" name="文本框 3">
            <a:extLst>
              <a:ext uri="{FF2B5EF4-FFF2-40B4-BE49-F238E27FC236}">
                <a16:creationId xmlns:a16="http://schemas.microsoft.com/office/drawing/2014/main" id="{CBE6BDED-4D59-4F1D-BEC3-004390C2A695}"/>
              </a:ext>
            </a:extLst>
          </p:cNvPr>
          <p:cNvSpPr txBox="1"/>
          <p:nvPr/>
        </p:nvSpPr>
        <p:spPr>
          <a:xfrm>
            <a:off x="706708" y="2745523"/>
            <a:ext cx="4143743" cy="3259867"/>
          </a:xfrm>
          <a:prstGeom prst="rect">
            <a:avLst/>
          </a:prstGeom>
          <a:noFill/>
        </p:spPr>
        <p:txBody>
          <a:bodyPr wrap="square" rtlCol="0">
            <a:spAutoFit/>
          </a:bodyPr>
          <a:lstStyle/>
          <a:p>
            <a:pPr algn="just">
              <a:lnSpc>
                <a:spcPct val="130000"/>
              </a:lnSpc>
            </a:pPr>
            <a:r>
              <a:rPr lang="zh-CN" altLang="en-US" sz="1600" dirty="0">
                <a:solidFill>
                  <a:schemeClr val="bg1"/>
                </a:solidFill>
                <a:latin typeface="+mn-ea"/>
              </a:rPr>
              <a:t>新能源一般是指在新技术基础上加以开发利用的可再生能源，包括太阳能、生物质能、水能、风能、地热能、波浪能、洋流能和潮汐能，以及海洋表面与深层之间的热循环等；此外，还有氢能、沼气、酒精、甲醇等，而已经广泛利用的煤炭、石油、天然气、水能等能源，称为常规能源。随着常规能源的有限性以及环境问题的日益突出，以环保和可再生为特质的新能源越来越得到各国的重视。</a:t>
            </a:r>
            <a:endParaRPr lang="en-US" altLang="zh-CN" sz="1600" dirty="0">
              <a:solidFill>
                <a:schemeClr val="bg1"/>
              </a:solidFill>
              <a:latin typeface="+mn-ea"/>
            </a:endParaRPr>
          </a:p>
          <a:p>
            <a:pPr algn="just">
              <a:lnSpc>
                <a:spcPct val="130000"/>
              </a:lnSpc>
            </a:pPr>
            <a:endParaRPr lang="zh-CN" altLang="en-US" sz="1600" dirty="0">
              <a:solidFill>
                <a:schemeClr val="bg1"/>
              </a:solidFill>
              <a:latin typeface="+mn-ea"/>
            </a:endParaRPr>
          </a:p>
        </p:txBody>
      </p:sp>
      <p:sp>
        <p:nvSpPr>
          <p:cNvPr id="20" name="文本框 19">
            <a:extLst>
              <a:ext uri="{FF2B5EF4-FFF2-40B4-BE49-F238E27FC236}">
                <a16:creationId xmlns:a16="http://schemas.microsoft.com/office/drawing/2014/main" id="{1FCCFACA-6F97-4103-869E-C8CA544767BE}"/>
              </a:ext>
            </a:extLst>
          </p:cNvPr>
          <p:cNvSpPr txBox="1"/>
          <p:nvPr/>
        </p:nvSpPr>
        <p:spPr>
          <a:xfrm>
            <a:off x="7155431" y="2745523"/>
            <a:ext cx="4143743" cy="2301336"/>
          </a:xfrm>
          <a:prstGeom prst="rect">
            <a:avLst/>
          </a:prstGeom>
          <a:noFill/>
        </p:spPr>
        <p:txBody>
          <a:bodyPr wrap="square" rtlCol="0">
            <a:spAutoFit/>
          </a:bodyPr>
          <a:lstStyle/>
          <a:p>
            <a:pPr algn="r">
              <a:lnSpc>
                <a:spcPct val="130000"/>
              </a:lnSpc>
            </a:pPr>
            <a:r>
              <a:rPr lang="zh-CN" altLang="en-US" sz="1600" dirty="0">
                <a:solidFill>
                  <a:schemeClr val="bg1"/>
                </a:solidFill>
                <a:latin typeface="+mn-ea"/>
              </a:rPr>
              <a:t>日前在中国，可以形成产业的新能源主要包括水能（主要指小型水电站）、风能、生物质能、太阳能、地热能等，是可循环利用的清洁能源。新能源产业的发展既是整个能源供应系统的有效补充手段，也是环境治理和生态保护的重要措施，是满足人类社会可持续发展需要的最终能源选择</a:t>
            </a:r>
          </a:p>
        </p:txBody>
      </p:sp>
    </p:spTree>
    <p:extLst>
      <p:ext uri="{BB962C8B-B14F-4D97-AF65-F5344CB8AC3E}">
        <p14:creationId xmlns:p14="http://schemas.microsoft.com/office/powerpoint/2010/main" val="13387742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id="{157EF004-79BF-7961-A7A4-A12C0F5129E8}"/>
              </a:ext>
            </a:extLst>
          </p:cNvPr>
          <p:cNvSpPr txBox="1"/>
          <p:nvPr/>
        </p:nvSpPr>
        <p:spPr>
          <a:xfrm>
            <a:off x="595636" y="6086043"/>
            <a:ext cx="1441420" cy="307777"/>
          </a:xfrm>
          <a:prstGeom prst="rect">
            <a:avLst/>
          </a:prstGeom>
          <a:noFill/>
        </p:spPr>
        <p:txBody>
          <a:bodyPr wrap="none" rtlCol="0">
            <a:spAutoFit/>
          </a:bodyPr>
          <a:lstStyle/>
          <a:p>
            <a:r>
              <a:rPr lang="zh-CN" altLang="en-US" sz="1400" dirty="0"/>
              <a:t>汇报人：艾迪鹅</a:t>
            </a:r>
          </a:p>
        </p:txBody>
      </p:sp>
      <p:sp>
        <p:nvSpPr>
          <p:cNvPr id="13" name="文本框 12">
            <a:extLst>
              <a:ext uri="{FF2B5EF4-FFF2-40B4-BE49-F238E27FC236}">
                <a16:creationId xmlns:a16="http://schemas.microsoft.com/office/drawing/2014/main" id="{B8D90AEC-F03D-A4AF-27D6-59F072760787}"/>
              </a:ext>
            </a:extLst>
          </p:cNvPr>
          <p:cNvSpPr txBox="1"/>
          <p:nvPr/>
        </p:nvSpPr>
        <p:spPr>
          <a:xfrm>
            <a:off x="10536458" y="6086043"/>
            <a:ext cx="1059906" cy="307777"/>
          </a:xfrm>
          <a:prstGeom prst="rect">
            <a:avLst/>
          </a:prstGeom>
          <a:noFill/>
        </p:spPr>
        <p:txBody>
          <a:bodyPr wrap="none" rtlCol="0">
            <a:spAutoFit/>
          </a:bodyPr>
          <a:lstStyle/>
          <a:p>
            <a:r>
              <a:rPr lang="en-US" altLang="zh-CN" sz="1400" dirty="0"/>
              <a:t>20xx 01 01</a:t>
            </a:r>
            <a:endParaRPr lang="zh-CN" altLang="en-US" sz="1400" dirty="0"/>
          </a:p>
        </p:txBody>
      </p:sp>
      <p:sp>
        <p:nvSpPr>
          <p:cNvPr id="10" name="文本占位符 9">
            <a:extLst>
              <a:ext uri="{FF2B5EF4-FFF2-40B4-BE49-F238E27FC236}">
                <a16:creationId xmlns:a16="http://schemas.microsoft.com/office/drawing/2014/main" id="{BC4EEEB6-3BE3-4D62-AB14-AC27DB3AD355}"/>
              </a:ext>
            </a:extLst>
          </p:cNvPr>
          <p:cNvSpPr>
            <a:spLocks noGrp="1"/>
          </p:cNvSpPr>
          <p:nvPr>
            <p:ph type="body" sz="quarter" idx="10"/>
          </p:nvPr>
        </p:nvSpPr>
        <p:spPr>
          <a:xfrm>
            <a:off x="565025" y="1130300"/>
            <a:ext cx="4814138" cy="1449388"/>
          </a:xfrm>
        </p:spPr>
        <p:txBody>
          <a:bodyPr>
            <a:normAutofit fontScale="77500" lnSpcReduction="20000"/>
          </a:bodyPr>
          <a:lstStyle/>
          <a:p>
            <a:endParaRPr lang="en-US" altLang="zh-CN" dirty="0"/>
          </a:p>
          <a:p>
            <a:r>
              <a:rPr lang="zh-CN" altLang="en-US" dirty="0"/>
              <a:t>电力新角色</a:t>
            </a:r>
          </a:p>
        </p:txBody>
      </p:sp>
      <p:sp>
        <p:nvSpPr>
          <p:cNvPr id="11" name="文本占位符 10">
            <a:extLst>
              <a:ext uri="{FF2B5EF4-FFF2-40B4-BE49-F238E27FC236}">
                <a16:creationId xmlns:a16="http://schemas.microsoft.com/office/drawing/2014/main" id="{85D58446-9922-430E-A9E7-8CD846B21366}"/>
              </a:ext>
            </a:extLst>
          </p:cNvPr>
          <p:cNvSpPr>
            <a:spLocks noGrp="1"/>
          </p:cNvSpPr>
          <p:nvPr>
            <p:ph type="body" sz="quarter" idx="11"/>
          </p:nvPr>
        </p:nvSpPr>
        <p:spPr/>
        <p:txBody>
          <a:bodyPr/>
          <a:lstStyle/>
          <a:p>
            <a:pPr algn="l"/>
            <a:r>
              <a:rPr lang="zh-CN" altLang="en-US" sz="1600" spc="300" dirty="0">
                <a:solidFill>
                  <a:schemeClr val="bg1"/>
                </a:solidFill>
              </a:rPr>
              <a:t>感谢您的聆听 演讲完毕</a:t>
            </a:r>
            <a:endParaRPr lang="zh-CN" altLang="zh-CN" sz="1600" spc="300" dirty="0">
              <a:solidFill>
                <a:schemeClr val="bg1"/>
              </a:solidFill>
            </a:endParaRPr>
          </a:p>
        </p:txBody>
      </p:sp>
    </p:spTree>
    <p:extLst>
      <p:ext uri="{BB962C8B-B14F-4D97-AF65-F5344CB8AC3E}">
        <p14:creationId xmlns:p14="http://schemas.microsoft.com/office/powerpoint/2010/main" val="14056375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31657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33582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7AA5602-AA75-0D91-15D6-9F6E8D51E936}"/>
              </a:ext>
            </a:extLst>
          </p:cNvPr>
          <p:cNvSpPr>
            <a:spLocks noGrp="1"/>
          </p:cNvSpPr>
          <p:nvPr>
            <p:ph type="title"/>
          </p:nvPr>
        </p:nvSpPr>
        <p:spPr/>
        <p:txBody>
          <a:bodyPr/>
          <a:lstStyle/>
          <a:p>
            <a:endParaRPr lang="zh-CN" altLang="en-US"/>
          </a:p>
        </p:txBody>
      </p:sp>
      <p:sp>
        <p:nvSpPr>
          <p:cNvPr id="4" name="文本框 3">
            <a:extLst>
              <a:ext uri="{FF2B5EF4-FFF2-40B4-BE49-F238E27FC236}">
                <a16:creationId xmlns:a16="http://schemas.microsoft.com/office/drawing/2014/main" id="{5008ABB9-FD2B-1327-5B05-665E37E325F6}"/>
              </a:ext>
            </a:extLst>
          </p:cNvPr>
          <p:cNvSpPr txBox="1"/>
          <p:nvPr/>
        </p:nvSpPr>
        <p:spPr>
          <a:xfrm>
            <a:off x="717233" y="5233154"/>
            <a:ext cx="6097904" cy="923330"/>
          </a:xfrm>
          <a:prstGeom prst="rect">
            <a:avLst/>
          </a:prstGeom>
          <a:noFill/>
        </p:spPr>
        <p:txBody>
          <a:bodyPr wrap="square">
            <a:spAutoFit/>
          </a:bodyPr>
          <a:lstStyle/>
          <a:p>
            <a:r>
              <a:rPr lang="en-US" altLang="zh-CN" dirty="0"/>
              <a:t>#</a:t>
            </a:r>
            <a:r>
              <a:rPr lang="zh-CN" altLang="en-US" dirty="0"/>
              <a:t>电力</a:t>
            </a:r>
            <a:r>
              <a:rPr lang="en-US" altLang="zh-CN" dirty="0"/>
              <a:t>PPT</a:t>
            </a:r>
            <a:r>
              <a:rPr lang="zh-CN" altLang="en-US" dirty="0"/>
              <a:t>模板合集</a:t>
            </a:r>
            <a:r>
              <a:rPr lang="en-US" altLang="zh-CN" dirty="0"/>
              <a:t># </a:t>
            </a:r>
            <a:r>
              <a:rPr lang="zh-CN" altLang="en-US" dirty="0"/>
              <a:t>由艾迪鹅 出品</a:t>
            </a:r>
            <a:endParaRPr lang="en-US" altLang="zh-CN" dirty="0"/>
          </a:p>
          <a:p>
            <a:endParaRPr lang="en-US" altLang="zh-CN" dirty="0"/>
          </a:p>
          <a:p>
            <a:r>
              <a:rPr lang="en-US" altLang="zh-CN" dirty="0"/>
              <a:t>51PPT</a:t>
            </a:r>
            <a:r>
              <a:rPr lang="zh-CN" altLang="en-US" dirty="0"/>
              <a:t>模板网   </a:t>
            </a:r>
            <a:r>
              <a:rPr lang="en-US" altLang="zh-CN" dirty="0">
                <a:hlinkClick r:id="rId2"/>
              </a:rPr>
              <a:t>www.51pptmoban.com</a:t>
            </a:r>
            <a:r>
              <a:rPr lang="en-US" altLang="zh-CN" dirty="0"/>
              <a:t>   </a:t>
            </a:r>
            <a:r>
              <a:rPr lang="zh-CN" altLang="en-US" dirty="0"/>
              <a:t>授权发布</a:t>
            </a:r>
          </a:p>
        </p:txBody>
      </p:sp>
    </p:spTree>
    <p:extLst>
      <p:ext uri="{BB962C8B-B14F-4D97-AF65-F5344CB8AC3E}">
        <p14:creationId xmlns:p14="http://schemas.microsoft.com/office/powerpoint/2010/main" val="17462935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a:extLst>
              <a:ext uri="{FF2B5EF4-FFF2-40B4-BE49-F238E27FC236}">
                <a16:creationId xmlns:a16="http://schemas.microsoft.com/office/drawing/2014/main" id="{BFCA1A34-B916-CF33-6819-E89D112C2AB2}"/>
              </a:ext>
            </a:extLst>
          </p:cNvPr>
          <p:cNvGrpSpPr/>
          <p:nvPr/>
        </p:nvGrpSpPr>
        <p:grpSpPr>
          <a:xfrm>
            <a:off x="1203649" y="2645758"/>
            <a:ext cx="1492898" cy="941991"/>
            <a:chOff x="1203649" y="2808515"/>
            <a:chExt cx="1492898" cy="941991"/>
          </a:xfrm>
        </p:grpSpPr>
        <p:sp>
          <p:nvSpPr>
            <p:cNvPr id="32" name="文本框 31">
              <a:extLst>
                <a:ext uri="{FF2B5EF4-FFF2-40B4-BE49-F238E27FC236}">
                  <a16:creationId xmlns:a16="http://schemas.microsoft.com/office/drawing/2014/main" id="{68DB55E1-E579-AC50-7513-1CF0DB329AB6}"/>
                </a:ext>
              </a:extLst>
            </p:cNvPr>
            <p:cNvSpPr txBox="1"/>
            <p:nvPr/>
          </p:nvSpPr>
          <p:spPr>
            <a:xfrm>
              <a:off x="1336714" y="2808515"/>
              <a:ext cx="954107" cy="923330"/>
            </a:xfrm>
            <a:prstGeom prst="rect">
              <a:avLst/>
            </a:prstGeom>
            <a:noFill/>
          </p:spPr>
          <p:txBody>
            <a:bodyPr wrap="none" rtlCol="0">
              <a:spAutoFit/>
            </a:bodyPr>
            <a:lstStyle/>
            <a:p>
              <a:r>
                <a:rPr lang="en-US" altLang="zh-CN" sz="5400" dirty="0">
                  <a:solidFill>
                    <a:schemeClr val="bg1"/>
                  </a:solidFill>
                  <a:latin typeface="Arial" panose="020B0604020202020204" pitchFamily="34" charset="0"/>
                  <a:ea typeface="微软雅黑" panose="020B0503020204020204" pitchFamily="34" charset="-122"/>
                  <a:sym typeface="Arial" panose="020B0604020202020204" pitchFamily="34" charset="0"/>
                </a:rPr>
                <a:t>01</a:t>
              </a:r>
              <a:endParaRPr lang="zh-CN" altLang="en-US" sz="5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34" name="直接连接符 33">
              <a:extLst>
                <a:ext uri="{FF2B5EF4-FFF2-40B4-BE49-F238E27FC236}">
                  <a16:creationId xmlns:a16="http://schemas.microsoft.com/office/drawing/2014/main" id="{E9F55653-1487-5C4A-BA83-9AD2ADA2A74B}"/>
                </a:ext>
              </a:extLst>
            </p:cNvPr>
            <p:cNvCxnSpPr/>
            <p:nvPr/>
          </p:nvCxnSpPr>
          <p:spPr>
            <a:xfrm>
              <a:off x="1203649" y="3750506"/>
              <a:ext cx="14928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文本占位符 2">
            <a:extLst>
              <a:ext uri="{FF2B5EF4-FFF2-40B4-BE49-F238E27FC236}">
                <a16:creationId xmlns:a16="http://schemas.microsoft.com/office/drawing/2014/main" id="{00326EAB-0563-4875-8382-884A3A839D6F}"/>
              </a:ext>
            </a:extLst>
          </p:cNvPr>
          <p:cNvSpPr>
            <a:spLocks noGrp="1"/>
          </p:cNvSpPr>
          <p:nvPr>
            <p:ph type="body" sz="quarter" idx="10"/>
          </p:nvPr>
        </p:nvSpPr>
        <p:spPr>
          <a:xfrm>
            <a:off x="3325469" y="2759727"/>
            <a:ext cx="5700346" cy="1725401"/>
          </a:xfrm>
        </p:spPr>
        <p:txBody>
          <a:bodyPr/>
          <a:lstStyle/>
          <a:p>
            <a:pPr>
              <a:lnSpc>
                <a:spcPct val="100000"/>
              </a:lnSpc>
            </a:pPr>
            <a:r>
              <a:rPr lang="zh-CN" altLang="en-US" b="1">
                <a:latin typeface="+mj-ea"/>
                <a:ea typeface="+mj-ea"/>
                <a:sym typeface="Arial" panose="020B0604020202020204" pitchFamily="34" charset="0"/>
              </a:rPr>
              <a:t>四川省用电量</a:t>
            </a:r>
            <a:endParaRPr lang="en-US" altLang="zh-CN" b="1" dirty="0">
              <a:latin typeface="+mj-ea"/>
              <a:ea typeface="+mj-ea"/>
              <a:sym typeface="Arial" panose="020B0604020202020204" pitchFamily="34" charset="0"/>
            </a:endParaRPr>
          </a:p>
          <a:p>
            <a:pPr>
              <a:lnSpc>
                <a:spcPct val="100000"/>
              </a:lnSpc>
            </a:pPr>
            <a:r>
              <a:rPr lang="zh-CN" altLang="en-US" b="1" dirty="0">
                <a:latin typeface="+mj-ea"/>
                <a:ea typeface="+mj-ea"/>
                <a:sym typeface="Arial" panose="020B0604020202020204" pitchFamily="34" charset="0"/>
              </a:rPr>
              <a:t>控制目标及地区分解</a:t>
            </a:r>
          </a:p>
        </p:txBody>
      </p:sp>
      <p:sp>
        <p:nvSpPr>
          <p:cNvPr id="5" name="文本占位符 4">
            <a:extLst>
              <a:ext uri="{FF2B5EF4-FFF2-40B4-BE49-F238E27FC236}">
                <a16:creationId xmlns:a16="http://schemas.microsoft.com/office/drawing/2014/main" id="{38602028-7E61-4500-9D81-C464DD62B190}"/>
              </a:ext>
            </a:extLst>
          </p:cNvPr>
          <p:cNvSpPr>
            <a:spLocks noGrp="1"/>
          </p:cNvSpPr>
          <p:nvPr>
            <p:ph type="body" sz="quarter" idx="11"/>
          </p:nvPr>
        </p:nvSpPr>
        <p:spPr/>
        <p:txBody>
          <a:bodyPr/>
          <a:lstStyle/>
          <a:p>
            <a:r>
              <a:rPr lang="en-US" altLang="zh-CN" dirty="0">
                <a:latin typeface="Arial" panose="020B0604020202020204" pitchFamily="34" charset="0"/>
                <a:ea typeface="微软雅黑" panose="020B0503020204020204" pitchFamily="34" charset="-122"/>
                <a:sym typeface="Arial" panose="020B0604020202020204" pitchFamily="34" charset="0"/>
              </a:rPr>
              <a:t>01</a:t>
            </a: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7" name="文本占位符 6">
            <a:extLst>
              <a:ext uri="{FF2B5EF4-FFF2-40B4-BE49-F238E27FC236}">
                <a16:creationId xmlns:a16="http://schemas.microsoft.com/office/drawing/2014/main" id="{F36203B6-1826-49F3-8823-AA6DC259A7B9}"/>
              </a:ext>
            </a:extLst>
          </p:cNvPr>
          <p:cNvSpPr>
            <a:spLocks noGrp="1"/>
          </p:cNvSpPr>
          <p:nvPr>
            <p:ph type="body" sz="quarter" idx="12"/>
          </p:nvPr>
        </p:nvSpPr>
        <p:spPr/>
        <p:txBody>
          <a:bodyPr>
            <a:normAutofit lnSpcReduction="10000"/>
          </a:bodyPr>
          <a:lstStyle/>
          <a:p>
            <a:r>
              <a:rPr lang="zh-CN" altLang="en-US" dirty="0">
                <a:latin typeface="Arial" panose="020B0604020202020204" pitchFamily="34" charset="0"/>
                <a:sym typeface="Arial" panose="020B0604020202020204" pitchFamily="34" charset="0"/>
              </a:rPr>
              <a:t>新视野</a:t>
            </a:r>
          </a:p>
        </p:txBody>
      </p:sp>
    </p:spTree>
    <p:custDataLst>
      <p:tags r:id="rId1"/>
    </p:custDataLst>
    <p:extLst>
      <p:ext uri="{BB962C8B-B14F-4D97-AF65-F5344CB8AC3E}">
        <p14:creationId xmlns:p14="http://schemas.microsoft.com/office/powerpoint/2010/main" val="31974150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任意多边形: 形状 31">
            <a:extLst>
              <a:ext uri="{FF2B5EF4-FFF2-40B4-BE49-F238E27FC236}">
                <a16:creationId xmlns:a16="http://schemas.microsoft.com/office/drawing/2014/main" id="{5FD1E620-3B0C-0C67-6E2F-81C671F18885}"/>
              </a:ext>
            </a:extLst>
          </p:cNvPr>
          <p:cNvSpPr/>
          <p:nvPr/>
        </p:nvSpPr>
        <p:spPr>
          <a:xfrm>
            <a:off x="6414594" y="0"/>
            <a:ext cx="5777406" cy="6858000"/>
          </a:xfrm>
          <a:custGeom>
            <a:avLst/>
            <a:gdLst>
              <a:gd name="connsiteX0" fmla="*/ 2250071 w 5777406"/>
              <a:gd name="connsiteY0" fmla="*/ 0 h 6858000"/>
              <a:gd name="connsiteX1" fmla="*/ 5777406 w 5777406"/>
              <a:gd name="connsiteY1" fmla="*/ 0 h 6858000"/>
              <a:gd name="connsiteX2" fmla="*/ 5777406 w 5777406"/>
              <a:gd name="connsiteY2" fmla="*/ 6858000 h 6858000"/>
              <a:gd name="connsiteX3" fmla="*/ 1354460 w 5777406"/>
              <a:gd name="connsiteY3" fmla="*/ 6858000 h 6858000"/>
              <a:gd name="connsiteX4" fmla="*/ 1245582 w 5777406"/>
              <a:gd name="connsiteY4" fmla="*/ 6759046 h 6858000"/>
              <a:gd name="connsiteX5" fmla="*/ 0 w 5777406"/>
              <a:gd name="connsiteY5" fmla="*/ 3751942 h 6858000"/>
              <a:gd name="connsiteX6" fmla="*/ 2225602 w 5777406"/>
              <a:gd name="connsiteY6" fmla="*/ 1253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77406" h="6858000">
                <a:moveTo>
                  <a:pt x="2250071" y="0"/>
                </a:moveTo>
                <a:lnTo>
                  <a:pt x="5777406" y="0"/>
                </a:lnTo>
                <a:lnTo>
                  <a:pt x="5777406" y="6858000"/>
                </a:lnTo>
                <a:lnTo>
                  <a:pt x="1354460" y="6858000"/>
                </a:lnTo>
                <a:lnTo>
                  <a:pt x="1245582" y="6759046"/>
                </a:lnTo>
                <a:cubicBezTo>
                  <a:pt x="475997" y="5989461"/>
                  <a:pt x="0" y="4926289"/>
                  <a:pt x="0" y="3751942"/>
                </a:cubicBezTo>
                <a:cubicBezTo>
                  <a:pt x="0" y="2137215"/>
                  <a:pt x="899933" y="732679"/>
                  <a:pt x="2225602" y="1253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a:extLst>
              <a:ext uri="{FF2B5EF4-FFF2-40B4-BE49-F238E27FC236}">
                <a16:creationId xmlns:a16="http://schemas.microsoft.com/office/drawing/2014/main" id="{2C195277-C0A5-59D2-C0B2-922D8B7D83C1}"/>
              </a:ext>
            </a:extLst>
          </p:cNvPr>
          <p:cNvSpPr txBox="1"/>
          <p:nvPr/>
        </p:nvSpPr>
        <p:spPr>
          <a:xfrm>
            <a:off x="660400" y="4179837"/>
            <a:ext cx="4424784" cy="1526187"/>
          </a:xfrm>
          <a:prstGeom prst="rect">
            <a:avLst/>
          </a:prstGeom>
          <a:noFill/>
        </p:spPr>
        <p:txBody>
          <a:bodyPr wrap="square">
            <a:spAutoFit/>
          </a:bodyPr>
          <a:lstStyle/>
          <a:p>
            <a:pPr algn="just">
              <a:lnSpc>
                <a:spcPct val="150000"/>
              </a:lnSpc>
            </a:pPr>
            <a:r>
              <a:rPr lang="zh-CN" altLang="en-US" sz="1600" dirty="0">
                <a:solidFill>
                  <a:schemeClr val="tx1">
                    <a:lumMod val="75000"/>
                    <a:lumOff val="25000"/>
                  </a:schemeClr>
                </a:solidFill>
                <a:latin typeface="+mn-ea"/>
                <a:sym typeface="Arial" panose="020B0604020202020204" pitchFamily="34" charset="0"/>
              </a:rPr>
              <a:t>终端用电效率明显提高，重点行业主要产品电耗接近世界先进水平，低碳生活的消费理念和社会氛围基本形成，合理控制用电总量的政策保障、技术支撑、监督管理体系逐步完善。</a:t>
            </a:r>
          </a:p>
        </p:txBody>
      </p:sp>
      <p:sp>
        <p:nvSpPr>
          <p:cNvPr id="30" name="任意多边形: 形状 29">
            <a:extLst>
              <a:ext uri="{FF2B5EF4-FFF2-40B4-BE49-F238E27FC236}">
                <a16:creationId xmlns:a16="http://schemas.microsoft.com/office/drawing/2014/main" id="{6579AA6B-BA3A-7CA2-6A6F-ACBFB690B121}"/>
              </a:ext>
            </a:extLst>
          </p:cNvPr>
          <p:cNvSpPr/>
          <p:nvPr/>
        </p:nvSpPr>
        <p:spPr>
          <a:xfrm>
            <a:off x="6531429" y="0"/>
            <a:ext cx="5660571" cy="6858000"/>
          </a:xfrm>
          <a:custGeom>
            <a:avLst/>
            <a:gdLst>
              <a:gd name="connsiteX0" fmla="*/ 2250072 w 5660571"/>
              <a:gd name="connsiteY0" fmla="*/ 0 h 6858000"/>
              <a:gd name="connsiteX1" fmla="*/ 5660571 w 5660571"/>
              <a:gd name="connsiteY1" fmla="*/ 0 h 6858000"/>
              <a:gd name="connsiteX2" fmla="*/ 5660571 w 5660571"/>
              <a:gd name="connsiteY2" fmla="*/ 6858000 h 6858000"/>
              <a:gd name="connsiteX3" fmla="*/ 1354461 w 5660571"/>
              <a:gd name="connsiteY3" fmla="*/ 6858000 h 6858000"/>
              <a:gd name="connsiteX4" fmla="*/ 1245583 w 5660571"/>
              <a:gd name="connsiteY4" fmla="*/ 6759046 h 6858000"/>
              <a:gd name="connsiteX5" fmla="*/ 0 w 5660571"/>
              <a:gd name="connsiteY5" fmla="*/ 3751942 h 6858000"/>
              <a:gd name="connsiteX6" fmla="*/ 2225603 w 5660571"/>
              <a:gd name="connsiteY6" fmla="*/ 1253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60571" h="6858000">
                <a:moveTo>
                  <a:pt x="2250072" y="0"/>
                </a:moveTo>
                <a:lnTo>
                  <a:pt x="5660571" y="0"/>
                </a:lnTo>
                <a:lnTo>
                  <a:pt x="5660571" y="6858000"/>
                </a:lnTo>
                <a:lnTo>
                  <a:pt x="1354461" y="6858000"/>
                </a:lnTo>
                <a:lnTo>
                  <a:pt x="1245583" y="6759046"/>
                </a:lnTo>
                <a:cubicBezTo>
                  <a:pt x="475998" y="5989461"/>
                  <a:pt x="0" y="4926289"/>
                  <a:pt x="0" y="3751942"/>
                </a:cubicBezTo>
                <a:cubicBezTo>
                  <a:pt x="0" y="2137215"/>
                  <a:pt x="899934" y="732679"/>
                  <a:pt x="2225603" y="12532"/>
                </a:cubicBezTo>
                <a:close/>
              </a:path>
            </a:pathLst>
          </a:custGeom>
          <a:blipFill>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9" name="文本框 18">
            <a:extLst>
              <a:ext uri="{FF2B5EF4-FFF2-40B4-BE49-F238E27FC236}">
                <a16:creationId xmlns:a16="http://schemas.microsoft.com/office/drawing/2014/main" id="{2B3869F1-752E-F1F9-76D2-586E0DB6498A}"/>
              </a:ext>
            </a:extLst>
          </p:cNvPr>
          <p:cNvSpPr txBox="1"/>
          <p:nvPr/>
        </p:nvSpPr>
        <p:spPr>
          <a:xfrm>
            <a:off x="660400" y="2335821"/>
            <a:ext cx="5314275" cy="400110"/>
          </a:xfrm>
          <a:prstGeom prst="rect">
            <a:avLst/>
          </a:prstGeom>
          <a:noFill/>
        </p:spPr>
        <p:txBody>
          <a:bodyPr wrap="none">
            <a:spAutoFit/>
          </a:bodyPr>
          <a:lstStyle/>
          <a:p>
            <a:r>
              <a:rPr lang="zh-CN" altLang="en-US" sz="2000" dirty="0">
                <a:solidFill>
                  <a:schemeClr val="accent1"/>
                </a:solidFill>
                <a:latin typeface="+mn-ea"/>
                <a:sym typeface="Arial" panose="020B0604020202020204" pitchFamily="34" charset="0"/>
              </a:rPr>
              <a:t>根据国家</a:t>
            </a:r>
            <a:r>
              <a:rPr lang="en-US" altLang="zh-CN" sz="2000" dirty="0">
                <a:solidFill>
                  <a:schemeClr val="accent1"/>
                </a:solidFill>
                <a:latin typeface="+mn-ea"/>
                <a:sym typeface="Arial" panose="020B0604020202020204" pitchFamily="34" charset="0"/>
              </a:rPr>
              <a:t>《</a:t>
            </a:r>
            <a:r>
              <a:rPr lang="zh-CN" altLang="en-US" sz="2000" dirty="0">
                <a:solidFill>
                  <a:schemeClr val="accent1"/>
                </a:solidFill>
                <a:latin typeface="+mn-ea"/>
                <a:sym typeface="Arial" panose="020B0604020202020204" pitchFamily="34" charset="0"/>
              </a:rPr>
              <a:t>合理控制能源消费总量工作方案</a:t>
            </a:r>
            <a:r>
              <a:rPr lang="en-US" altLang="zh-CN" sz="2000" dirty="0">
                <a:solidFill>
                  <a:schemeClr val="accent1"/>
                </a:solidFill>
                <a:latin typeface="+mn-ea"/>
                <a:sym typeface="Arial" panose="020B0604020202020204" pitchFamily="34" charset="0"/>
              </a:rPr>
              <a:t>》</a:t>
            </a:r>
            <a:endParaRPr lang="zh-CN" altLang="en-US" sz="2000" dirty="0">
              <a:solidFill>
                <a:schemeClr val="accent1"/>
              </a:solidFill>
              <a:latin typeface="+mn-ea"/>
              <a:sym typeface="Arial" panose="020B0604020202020204" pitchFamily="34" charset="0"/>
            </a:endParaRPr>
          </a:p>
        </p:txBody>
      </p:sp>
      <p:cxnSp>
        <p:nvCxnSpPr>
          <p:cNvPr id="21" name="直接连接符 20">
            <a:extLst>
              <a:ext uri="{FF2B5EF4-FFF2-40B4-BE49-F238E27FC236}">
                <a16:creationId xmlns:a16="http://schemas.microsoft.com/office/drawing/2014/main" id="{955746C8-3BC3-F845-55C5-3F16C6319920}"/>
              </a:ext>
            </a:extLst>
          </p:cNvPr>
          <p:cNvCxnSpPr>
            <a:cxnSpLocks/>
          </p:cNvCxnSpPr>
          <p:nvPr/>
        </p:nvCxnSpPr>
        <p:spPr>
          <a:xfrm>
            <a:off x="660400" y="2838006"/>
            <a:ext cx="4955540" cy="0"/>
          </a:xfrm>
          <a:prstGeom prst="line">
            <a:avLst/>
          </a:prstGeom>
          <a:ln w="12700" cap="rnd">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2" name="组合 21">
            <a:extLst>
              <a:ext uri="{FF2B5EF4-FFF2-40B4-BE49-F238E27FC236}">
                <a16:creationId xmlns:a16="http://schemas.microsoft.com/office/drawing/2014/main" id="{393C6DAB-84F7-9AB9-70CC-EF1EAEAF74A5}"/>
              </a:ext>
            </a:extLst>
          </p:cNvPr>
          <p:cNvGrpSpPr/>
          <p:nvPr/>
        </p:nvGrpSpPr>
        <p:grpSpPr>
          <a:xfrm>
            <a:off x="5760317" y="2794001"/>
            <a:ext cx="189000" cy="88011"/>
            <a:chOff x="5244062" y="4555575"/>
            <a:chExt cx="312173" cy="107863"/>
          </a:xfrm>
        </p:grpSpPr>
        <p:sp>
          <p:nvSpPr>
            <p:cNvPr id="23" name="等腰三角形 22">
              <a:extLst>
                <a:ext uri="{FF2B5EF4-FFF2-40B4-BE49-F238E27FC236}">
                  <a16:creationId xmlns:a16="http://schemas.microsoft.com/office/drawing/2014/main" id="{6D81727A-17A8-511B-71AD-9CC9462497BC}"/>
                </a:ext>
              </a:extLst>
            </p:cNvPr>
            <p:cNvSpPr/>
            <p:nvPr/>
          </p:nvSpPr>
          <p:spPr>
            <a:xfrm rot="16200000" flipH="1">
              <a:off x="5236623" y="4563014"/>
              <a:ext cx="107863" cy="92985"/>
            </a:xfrm>
            <a:custGeom>
              <a:avLst/>
              <a:gdLst>
                <a:gd name="connsiteX0" fmla="*/ 0 w 307162"/>
                <a:gd name="connsiteY0" fmla="*/ 264795 h 264795"/>
                <a:gd name="connsiteX1" fmla="*/ 153581 w 307162"/>
                <a:gd name="connsiteY1" fmla="*/ 0 h 264795"/>
                <a:gd name="connsiteX2" fmla="*/ 307162 w 307162"/>
                <a:gd name="connsiteY2" fmla="*/ 264795 h 264795"/>
                <a:gd name="connsiteX3" fmla="*/ 0 w 307162"/>
                <a:gd name="connsiteY3" fmla="*/ 264795 h 264795"/>
                <a:gd name="connsiteX0" fmla="*/ 0 w 307162"/>
                <a:gd name="connsiteY0" fmla="*/ 264795 h 356235"/>
                <a:gd name="connsiteX1" fmla="*/ 153581 w 307162"/>
                <a:gd name="connsiteY1" fmla="*/ 0 h 356235"/>
                <a:gd name="connsiteX2" fmla="*/ 307162 w 307162"/>
                <a:gd name="connsiteY2" fmla="*/ 264795 h 356235"/>
                <a:gd name="connsiteX3" fmla="*/ 91440 w 307162"/>
                <a:gd name="connsiteY3" fmla="*/ 356235 h 356235"/>
                <a:gd name="connsiteX0" fmla="*/ 0 w 307162"/>
                <a:gd name="connsiteY0" fmla="*/ 264795 h 264795"/>
                <a:gd name="connsiteX1" fmla="*/ 153581 w 307162"/>
                <a:gd name="connsiteY1" fmla="*/ 0 h 264795"/>
                <a:gd name="connsiteX2" fmla="*/ 307162 w 307162"/>
                <a:gd name="connsiteY2" fmla="*/ 264795 h 264795"/>
              </a:gdLst>
              <a:ahLst/>
              <a:cxnLst>
                <a:cxn ang="0">
                  <a:pos x="connsiteX0" y="connsiteY0"/>
                </a:cxn>
                <a:cxn ang="0">
                  <a:pos x="connsiteX1" y="connsiteY1"/>
                </a:cxn>
                <a:cxn ang="0">
                  <a:pos x="connsiteX2" y="connsiteY2"/>
                </a:cxn>
              </a:cxnLst>
              <a:rect l="l" t="t" r="r" b="b"/>
              <a:pathLst>
                <a:path w="307162" h="264795">
                  <a:moveTo>
                    <a:pt x="0" y="264795"/>
                  </a:moveTo>
                  <a:lnTo>
                    <a:pt x="153581" y="0"/>
                  </a:lnTo>
                  <a:lnTo>
                    <a:pt x="307162" y="264795"/>
                  </a:lnTo>
                </a:path>
              </a:pathLst>
            </a:custGeom>
            <a:noFill/>
            <a:ln w="12700"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sym typeface="Arial" panose="020B0604020202020204" pitchFamily="34" charset="0"/>
              </a:endParaRPr>
            </a:p>
          </p:txBody>
        </p:sp>
        <p:sp>
          <p:nvSpPr>
            <p:cNvPr id="24" name="等腰三角形 22">
              <a:extLst>
                <a:ext uri="{FF2B5EF4-FFF2-40B4-BE49-F238E27FC236}">
                  <a16:creationId xmlns:a16="http://schemas.microsoft.com/office/drawing/2014/main" id="{3F0BAF71-9716-83D6-C46E-04C59F7A2EDE}"/>
                </a:ext>
              </a:extLst>
            </p:cNvPr>
            <p:cNvSpPr/>
            <p:nvPr/>
          </p:nvSpPr>
          <p:spPr>
            <a:xfrm rot="16200000" flipH="1">
              <a:off x="5346217" y="4563014"/>
              <a:ext cx="107863" cy="92985"/>
            </a:xfrm>
            <a:custGeom>
              <a:avLst/>
              <a:gdLst>
                <a:gd name="connsiteX0" fmla="*/ 0 w 307162"/>
                <a:gd name="connsiteY0" fmla="*/ 264795 h 264795"/>
                <a:gd name="connsiteX1" fmla="*/ 153581 w 307162"/>
                <a:gd name="connsiteY1" fmla="*/ 0 h 264795"/>
                <a:gd name="connsiteX2" fmla="*/ 307162 w 307162"/>
                <a:gd name="connsiteY2" fmla="*/ 264795 h 264795"/>
                <a:gd name="connsiteX3" fmla="*/ 0 w 307162"/>
                <a:gd name="connsiteY3" fmla="*/ 264795 h 264795"/>
                <a:gd name="connsiteX0" fmla="*/ 0 w 307162"/>
                <a:gd name="connsiteY0" fmla="*/ 264795 h 356235"/>
                <a:gd name="connsiteX1" fmla="*/ 153581 w 307162"/>
                <a:gd name="connsiteY1" fmla="*/ 0 h 356235"/>
                <a:gd name="connsiteX2" fmla="*/ 307162 w 307162"/>
                <a:gd name="connsiteY2" fmla="*/ 264795 h 356235"/>
                <a:gd name="connsiteX3" fmla="*/ 91440 w 307162"/>
                <a:gd name="connsiteY3" fmla="*/ 356235 h 356235"/>
                <a:gd name="connsiteX0" fmla="*/ 0 w 307162"/>
                <a:gd name="connsiteY0" fmla="*/ 264795 h 264795"/>
                <a:gd name="connsiteX1" fmla="*/ 153581 w 307162"/>
                <a:gd name="connsiteY1" fmla="*/ 0 h 264795"/>
                <a:gd name="connsiteX2" fmla="*/ 307162 w 307162"/>
                <a:gd name="connsiteY2" fmla="*/ 264795 h 264795"/>
              </a:gdLst>
              <a:ahLst/>
              <a:cxnLst>
                <a:cxn ang="0">
                  <a:pos x="connsiteX0" y="connsiteY0"/>
                </a:cxn>
                <a:cxn ang="0">
                  <a:pos x="connsiteX1" y="connsiteY1"/>
                </a:cxn>
                <a:cxn ang="0">
                  <a:pos x="connsiteX2" y="connsiteY2"/>
                </a:cxn>
              </a:cxnLst>
              <a:rect l="l" t="t" r="r" b="b"/>
              <a:pathLst>
                <a:path w="307162" h="264795">
                  <a:moveTo>
                    <a:pt x="0" y="264795"/>
                  </a:moveTo>
                  <a:lnTo>
                    <a:pt x="153581" y="0"/>
                  </a:lnTo>
                  <a:lnTo>
                    <a:pt x="307162" y="264795"/>
                  </a:lnTo>
                </a:path>
              </a:pathLst>
            </a:custGeom>
            <a:noFill/>
            <a:ln w="12700"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sym typeface="Arial" panose="020B0604020202020204" pitchFamily="34" charset="0"/>
              </a:endParaRPr>
            </a:p>
          </p:txBody>
        </p:sp>
        <p:sp>
          <p:nvSpPr>
            <p:cNvPr id="25" name="等腰三角形 22">
              <a:extLst>
                <a:ext uri="{FF2B5EF4-FFF2-40B4-BE49-F238E27FC236}">
                  <a16:creationId xmlns:a16="http://schemas.microsoft.com/office/drawing/2014/main" id="{3B0B6F81-DA94-D814-A385-6746E4CEBA4D}"/>
                </a:ext>
              </a:extLst>
            </p:cNvPr>
            <p:cNvSpPr/>
            <p:nvPr/>
          </p:nvSpPr>
          <p:spPr>
            <a:xfrm rot="16200000" flipH="1">
              <a:off x="5455811" y="4563014"/>
              <a:ext cx="107863" cy="92985"/>
            </a:xfrm>
            <a:custGeom>
              <a:avLst/>
              <a:gdLst>
                <a:gd name="connsiteX0" fmla="*/ 0 w 307162"/>
                <a:gd name="connsiteY0" fmla="*/ 264795 h 264795"/>
                <a:gd name="connsiteX1" fmla="*/ 153581 w 307162"/>
                <a:gd name="connsiteY1" fmla="*/ 0 h 264795"/>
                <a:gd name="connsiteX2" fmla="*/ 307162 w 307162"/>
                <a:gd name="connsiteY2" fmla="*/ 264795 h 264795"/>
                <a:gd name="connsiteX3" fmla="*/ 0 w 307162"/>
                <a:gd name="connsiteY3" fmla="*/ 264795 h 264795"/>
                <a:gd name="connsiteX0" fmla="*/ 0 w 307162"/>
                <a:gd name="connsiteY0" fmla="*/ 264795 h 356235"/>
                <a:gd name="connsiteX1" fmla="*/ 153581 w 307162"/>
                <a:gd name="connsiteY1" fmla="*/ 0 h 356235"/>
                <a:gd name="connsiteX2" fmla="*/ 307162 w 307162"/>
                <a:gd name="connsiteY2" fmla="*/ 264795 h 356235"/>
                <a:gd name="connsiteX3" fmla="*/ 91440 w 307162"/>
                <a:gd name="connsiteY3" fmla="*/ 356235 h 356235"/>
                <a:gd name="connsiteX0" fmla="*/ 0 w 307162"/>
                <a:gd name="connsiteY0" fmla="*/ 264795 h 264795"/>
                <a:gd name="connsiteX1" fmla="*/ 153581 w 307162"/>
                <a:gd name="connsiteY1" fmla="*/ 0 h 264795"/>
                <a:gd name="connsiteX2" fmla="*/ 307162 w 307162"/>
                <a:gd name="connsiteY2" fmla="*/ 264795 h 264795"/>
              </a:gdLst>
              <a:ahLst/>
              <a:cxnLst>
                <a:cxn ang="0">
                  <a:pos x="connsiteX0" y="connsiteY0"/>
                </a:cxn>
                <a:cxn ang="0">
                  <a:pos x="connsiteX1" y="connsiteY1"/>
                </a:cxn>
                <a:cxn ang="0">
                  <a:pos x="connsiteX2" y="connsiteY2"/>
                </a:cxn>
              </a:cxnLst>
              <a:rect l="l" t="t" r="r" b="b"/>
              <a:pathLst>
                <a:path w="307162" h="264795">
                  <a:moveTo>
                    <a:pt x="0" y="264795"/>
                  </a:moveTo>
                  <a:lnTo>
                    <a:pt x="153581" y="0"/>
                  </a:lnTo>
                  <a:lnTo>
                    <a:pt x="307162" y="264795"/>
                  </a:lnTo>
                </a:path>
              </a:pathLst>
            </a:custGeom>
            <a:noFill/>
            <a:ln w="12700"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sym typeface="Arial" panose="020B0604020202020204" pitchFamily="34" charset="0"/>
              </a:endParaRPr>
            </a:p>
          </p:txBody>
        </p:sp>
      </p:grpSp>
      <p:sp>
        <p:nvSpPr>
          <p:cNvPr id="28" name="文本框 27">
            <a:extLst>
              <a:ext uri="{FF2B5EF4-FFF2-40B4-BE49-F238E27FC236}">
                <a16:creationId xmlns:a16="http://schemas.microsoft.com/office/drawing/2014/main" id="{A1E9D456-70C9-3B65-5B81-210C6D7D1BAA}"/>
              </a:ext>
            </a:extLst>
          </p:cNvPr>
          <p:cNvSpPr txBox="1"/>
          <p:nvPr/>
        </p:nvSpPr>
        <p:spPr>
          <a:xfrm>
            <a:off x="660400" y="3142196"/>
            <a:ext cx="5250155" cy="777457"/>
          </a:xfrm>
          <a:prstGeom prst="rect">
            <a:avLst/>
          </a:prstGeom>
          <a:noFill/>
        </p:spPr>
        <p:txBody>
          <a:bodyPr wrap="none">
            <a:spAutoFit/>
          </a:bodyPr>
          <a:lstStyle/>
          <a:p>
            <a:pPr>
              <a:lnSpc>
                <a:spcPct val="130000"/>
              </a:lnSpc>
            </a:pPr>
            <a:r>
              <a:rPr lang="zh-CN" altLang="en-US" dirty="0">
                <a:latin typeface="+mn-ea"/>
                <a:sym typeface="Arial" panose="020B0604020202020204" pitchFamily="34" charset="0"/>
              </a:rPr>
              <a:t>到</a:t>
            </a:r>
            <a:r>
              <a:rPr lang="en-US" altLang="zh-CN" dirty="0">
                <a:latin typeface="+mn-ea"/>
                <a:sym typeface="Arial" panose="020B0604020202020204" pitchFamily="34" charset="0"/>
              </a:rPr>
              <a:t>2017</a:t>
            </a:r>
            <a:r>
              <a:rPr lang="zh-CN" altLang="en-US" dirty="0">
                <a:latin typeface="+mn-ea"/>
                <a:sym typeface="Arial" panose="020B0604020202020204" pitchFamily="34" charset="0"/>
              </a:rPr>
              <a:t>年，全省用电总量应控制在</a:t>
            </a:r>
            <a:r>
              <a:rPr lang="en-US" altLang="zh-CN" dirty="0">
                <a:latin typeface="+mn-ea"/>
                <a:sym typeface="Arial" panose="020B0604020202020204" pitchFamily="34" charset="0"/>
              </a:rPr>
              <a:t>2450</a:t>
            </a:r>
            <a:r>
              <a:rPr lang="zh-CN" altLang="en-US" dirty="0">
                <a:latin typeface="+mn-ea"/>
                <a:sym typeface="Arial" panose="020B0604020202020204" pitchFamily="34" charset="0"/>
              </a:rPr>
              <a:t>亿千瓦时</a:t>
            </a:r>
            <a:endParaRPr lang="en-US" altLang="zh-CN" dirty="0">
              <a:latin typeface="+mn-ea"/>
              <a:sym typeface="Arial" panose="020B0604020202020204" pitchFamily="34" charset="0"/>
            </a:endParaRPr>
          </a:p>
          <a:p>
            <a:pPr>
              <a:lnSpc>
                <a:spcPct val="130000"/>
              </a:lnSpc>
            </a:pPr>
            <a:r>
              <a:rPr lang="zh-CN" altLang="en-US" sz="1800" b="1" dirty="0">
                <a:latin typeface="+mn-ea"/>
                <a:sym typeface="Arial" panose="020B0604020202020204" pitchFamily="34" charset="0"/>
              </a:rPr>
              <a:t>“十二五”年均增长</a:t>
            </a:r>
            <a:r>
              <a:rPr lang="en-US" altLang="zh-CN" sz="1800" b="1" dirty="0">
                <a:latin typeface="+mn-ea"/>
                <a:sym typeface="Arial" panose="020B0604020202020204" pitchFamily="34" charset="0"/>
              </a:rPr>
              <a:t>9.60%</a:t>
            </a:r>
          </a:p>
        </p:txBody>
      </p:sp>
      <p:sp>
        <p:nvSpPr>
          <p:cNvPr id="2" name="文本占位符 1">
            <a:extLst>
              <a:ext uri="{FF2B5EF4-FFF2-40B4-BE49-F238E27FC236}">
                <a16:creationId xmlns:a16="http://schemas.microsoft.com/office/drawing/2014/main" id="{C352B3EA-99CA-4C3D-BB8C-E6B7BE7B8341}"/>
              </a:ext>
            </a:extLst>
          </p:cNvPr>
          <p:cNvSpPr>
            <a:spLocks noGrp="1"/>
          </p:cNvSpPr>
          <p:nvPr>
            <p:ph type="body" sz="quarter" idx="4294967295"/>
          </p:nvPr>
        </p:nvSpPr>
        <p:spPr>
          <a:xfrm>
            <a:off x="1163638" y="509321"/>
            <a:ext cx="9781027" cy="479198"/>
          </a:xfrm>
          <a:prstGeom prst="rect">
            <a:avLst/>
          </a:prstGeom>
        </p:spPr>
        <p:txBody>
          <a:bodyPr/>
          <a:lstStyle/>
          <a:p>
            <a:pPr marL="0" indent="0">
              <a:buNone/>
            </a:pPr>
            <a:r>
              <a:rPr lang="zh-CN" altLang="en-US" sz="2800" b="1"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四川省用电量控制目标及地区分解</a:t>
            </a:r>
          </a:p>
        </p:txBody>
      </p:sp>
    </p:spTree>
    <p:extLst>
      <p:ext uri="{BB962C8B-B14F-4D97-AF65-F5344CB8AC3E}">
        <p14:creationId xmlns:p14="http://schemas.microsoft.com/office/powerpoint/2010/main" val="10735326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2E3856A-25F7-C972-1872-4A34668640B0}"/>
              </a:ext>
            </a:extLst>
          </p:cNvPr>
          <p:cNvSpPr txBox="1"/>
          <p:nvPr/>
        </p:nvSpPr>
        <p:spPr>
          <a:xfrm>
            <a:off x="1966569" y="1584812"/>
            <a:ext cx="2592125" cy="523220"/>
          </a:xfrm>
          <a:prstGeom prst="rect">
            <a:avLst/>
          </a:prstGeom>
          <a:noFill/>
        </p:spPr>
        <p:txBody>
          <a:bodyPr wrap="square" rtlCol="0">
            <a:spAutoFit/>
          </a:bodyPr>
          <a:lstStyle/>
          <a:p>
            <a:pPr algn="ctr"/>
            <a:r>
              <a:rPr lang="zh-CN" altLang="en-US" sz="2800" dirty="0">
                <a:gradFill flip="none" rotWithShape="1">
                  <a:gsLst>
                    <a:gs pos="1000">
                      <a:schemeClr val="accent1"/>
                    </a:gs>
                    <a:gs pos="100000">
                      <a:schemeClr val="accent1">
                        <a:lumMod val="50000"/>
                      </a:schemeClr>
                    </a:gs>
                  </a:gsLst>
                  <a:lin ang="2700000" scaled="1"/>
                  <a:tileRect/>
                </a:gradFill>
                <a:latin typeface="+mn-ea"/>
                <a:sym typeface="Arial" panose="020B0604020202020204" pitchFamily="34" charset="0"/>
              </a:rPr>
              <a:t>活动根植项目</a:t>
            </a:r>
          </a:p>
        </p:txBody>
      </p:sp>
      <p:sp>
        <p:nvSpPr>
          <p:cNvPr id="10" name="矩形: 圆角 9">
            <a:extLst>
              <a:ext uri="{FF2B5EF4-FFF2-40B4-BE49-F238E27FC236}">
                <a16:creationId xmlns:a16="http://schemas.microsoft.com/office/drawing/2014/main" id="{6BE08845-CAD4-F75A-C242-4FE0A2319A69}"/>
              </a:ext>
            </a:extLst>
          </p:cNvPr>
          <p:cNvSpPr/>
          <p:nvPr/>
        </p:nvSpPr>
        <p:spPr>
          <a:xfrm>
            <a:off x="817882" y="2178961"/>
            <a:ext cx="4889498" cy="170815"/>
          </a:xfrm>
          <a:prstGeom prst="roundRect">
            <a:avLst>
              <a:gd name="adj" fmla="val 50000"/>
            </a:avLst>
          </a:prstGeom>
          <a:solidFill>
            <a:schemeClr val="bg1">
              <a:lumMod val="95000"/>
            </a:schemeClr>
          </a:solidFill>
          <a:ln w="104775">
            <a:gradFill flip="none" rotWithShape="1">
              <a:gsLst>
                <a:gs pos="0">
                  <a:schemeClr val="accent1"/>
                </a:gs>
                <a:gs pos="100000">
                  <a:schemeClr val="accent2"/>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sym typeface="Arial" panose="020B0604020202020204" pitchFamily="34" charset="0"/>
            </a:endParaRPr>
          </a:p>
        </p:txBody>
      </p:sp>
      <p:sp>
        <p:nvSpPr>
          <p:cNvPr id="12" name="矩形: 圆顶角 11">
            <a:extLst>
              <a:ext uri="{FF2B5EF4-FFF2-40B4-BE49-F238E27FC236}">
                <a16:creationId xmlns:a16="http://schemas.microsoft.com/office/drawing/2014/main" id="{FF3F7B16-D6E5-5544-5D12-05AB36790487}"/>
              </a:ext>
            </a:extLst>
          </p:cNvPr>
          <p:cNvSpPr/>
          <p:nvPr/>
        </p:nvSpPr>
        <p:spPr>
          <a:xfrm>
            <a:off x="875765" y="2245596"/>
            <a:ext cx="4773733" cy="4015429"/>
          </a:xfrm>
          <a:prstGeom prst="round2SameRect">
            <a:avLst>
              <a:gd name="adj1" fmla="val 0"/>
              <a:gd name="adj2" fmla="val 4319"/>
            </a:avLst>
          </a:prstGeom>
          <a:solidFill>
            <a:schemeClr val="bg1"/>
          </a:solidFill>
          <a:ln>
            <a:noFill/>
          </a:ln>
          <a:effectLst>
            <a:outerShdw blurRad="571500" dist="241300" dir="5400000" sx="99000" sy="99000" algn="t" rotWithShape="0">
              <a:schemeClr val="tx1">
                <a:lumMod val="75000"/>
                <a:lumOff val="25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sym typeface="Arial" panose="020B0604020202020204" pitchFamily="34" charset="0"/>
            </a:endParaRPr>
          </a:p>
        </p:txBody>
      </p:sp>
      <p:sp>
        <p:nvSpPr>
          <p:cNvPr id="16" name="文本框 15">
            <a:extLst>
              <a:ext uri="{FF2B5EF4-FFF2-40B4-BE49-F238E27FC236}">
                <a16:creationId xmlns:a16="http://schemas.microsoft.com/office/drawing/2014/main" id="{E0FBD11B-216A-5418-17C7-5B7BCB8CB1FF}"/>
              </a:ext>
            </a:extLst>
          </p:cNvPr>
          <p:cNvSpPr txBox="1"/>
          <p:nvPr/>
        </p:nvSpPr>
        <p:spPr>
          <a:xfrm>
            <a:off x="1187376" y="2564806"/>
            <a:ext cx="4150510" cy="362343"/>
          </a:xfrm>
          <a:prstGeom prst="rect">
            <a:avLst/>
          </a:prstGeom>
          <a:noFill/>
        </p:spPr>
        <p:txBody>
          <a:bodyPr wrap="square" rtlCol="0">
            <a:spAutoFit/>
          </a:bodyPr>
          <a:lstStyle/>
          <a:p>
            <a:pPr marL="285750" indent="-285750">
              <a:lnSpc>
                <a:spcPct val="120000"/>
              </a:lnSpc>
              <a:buFont typeface="Arial" panose="020B0604020202020204" pitchFamily="34" charset="0"/>
              <a:buChar char="•"/>
            </a:pPr>
            <a:r>
              <a:rPr lang="zh-CN" altLang="en-US" sz="1600" dirty="0">
                <a:solidFill>
                  <a:schemeClr val="tx1">
                    <a:lumMod val="75000"/>
                    <a:lumOff val="25000"/>
                  </a:schemeClr>
                </a:solidFill>
                <a:latin typeface="+mn-ea"/>
                <a:sym typeface="Arial" panose="020B0604020202020204" pitchFamily="34" charset="0"/>
              </a:rPr>
              <a:t>企业级活动开展相关的社会责任根植项目</a:t>
            </a:r>
          </a:p>
        </p:txBody>
      </p:sp>
      <p:sp>
        <p:nvSpPr>
          <p:cNvPr id="18" name="文本框 17">
            <a:extLst>
              <a:ext uri="{FF2B5EF4-FFF2-40B4-BE49-F238E27FC236}">
                <a16:creationId xmlns:a16="http://schemas.microsoft.com/office/drawing/2014/main" id="{A6940B2B-DD77-DB69-CEA5-5826C8997BFE}"/>
              </a:ext>
            </a:extLst>
          </p:cNvPr>
          <p:cNvSpPr txBox="1"/>
          <p:nvPr/>
        </p:nvSpPr>
        <p:spPr>
          <a:xfrm>
            <a:off x="1187376" y="3407515"/>
            <a:ext cx="4150510" cy="657809"/>
          </a:xfrm>
          <a:prstGeom prst="rect">
            <a:avLst/>
          </a:prstGeom>
          <a:noFill/>
        </p:spPr>
        <p:txBody>
          <a:bodyPr wrap="square" rtlCol="0">
            <a:spAutoFit/>
          </a:bodyPr>
          <a:lstStyle>
            <a:defPPr>
              <a:defRPr lang="zh-CN"/>
            </a:defPPr>
            <a:lvl1pPr marL="285750" indent="-285750">
              <a:lnSpc>
                <a:spcPct val="120000"/>
              </a:lnSpc>
              <a:buFont typeface="Arial" panose="020B0604020202020204" pitchFamily="34" charset="0"/>
              <a:buChar char="•"/>
              <a:defRPr sz="1400">
                <a:solidFill>
                  <a:schemeClr val="accent1">
                    <a:lumMod val="75000"/>
                  </a:schemeClr>
                </a:solidFill>
              </a:defRPr>
            </a:lvl1pPr>
          </a:lstStyle>
          <a:p>
            <a:r>
              <a:rPr lang="zh-CN" altLang="en-US" sz="1600" dirty="0">
                <a:solidFill>
                  <a:schemeClr val="tx1">
                    <a:lumMod val="75000"/>
                    <a:lumOff val="25000"/>
                  </a:schemeClr>
                </a:solidFill>
                <a:latin typeface="+mn-ea"/>
                <a:sym typeface="Arial" panose="020B0604020202020204" pitchFamily="34" charset="0"/>
              </a:rPr>
              <a:t>社会责任根植推动党的群众路线教育实践活动创新</a:t>
            </a:r>
          </a:p>
        </p:txBody>
      </p:sp>
      <p:sp>
        <p:nvSpPr>
          <p:cNvPr id="20" name="文本框 19">
            <a:extLst>
              <a:ext uri="{FF2B5EF4-FFF2-40B4-BE49-F238E27FC236}">
                <a16:creationId xmlns:a16="http://schemas.microsoft.com/office/drawing/2014/main" id="{B44A7565-1A4F-A100-8E0E-6E1245F3F063}"/>
              </a:ext>
            </a:extLst>
          </p:cNvPr>
          <p:cNvSpPr txBox="1"/>
          <p:nvPr/>
        </p:nvSpPr>
        <p:spPr>
          <a:xfrm>
            <a:off x="1187376" y="4417888"/>
            <a:ext cx="4150510" cy="657809"/>
          </a:xfrm>
          <a:prstGeom prst="rect">
            <a:avLst/>
          </a:prstGeom>
          <a:noFill/>
        </p:spPr>
        <p:txBody>
          <a:bodyPr wrap="square" rtlCol="0">
            <a:spAutoFit/>
          </a:bodyPr>
          <a:lstStyle>
            <a:defPPr>
              <a:defRPr lang="zh-CN"/>
            </a:defPPr>
            <a:lvl1pPr marL="285750" indent="-285750">
              <a:lnSpc>
                <a:spcPct val="120000"/>
              </a:lnSpc>
              <a:buFont typeface="Arial" panose="020B0604020202020204" pitchFamily="34" charset="0"/>
              <a:buChar char="•"/>
              <a:defRPr sz="1400">
                <a:solidFill>
                  <a:schemeClr val="accent1">
                    <a:lumMod val="75000"/>
                  </a:schemeClr>
                </a:solidFill>
              </a:defRPr>
            </a:lvl1pPr>
          </a:lstStyle>
          <a:p>
            <a:r>
              <a:rPr lang="zh-CN" altLang="en-US" sz="1600" dirty="0">
                <a:solidFill>
                  <a:schemeClr val="tx1">
                    <a:lumMod val="75000"/>
                    <a:lumOff val="25000"/>
                  </a:schemeClr>
                </a:solidFill>
                <a:latin typeface="+mn-ea"/>
                <a:sym typeface="Arial" panose="020B0604020202020204" pitchFamily="34" charset="0"/>
              </a:rPr>
              <a:t>“三严三实”活动创新、“两学一做”活动创新</a:t>
            </a:r>
          </a:p>
        </p:txBody>
      </p:sp>
      <p:sp>
        <p:nvSpPr>
          <p:cNvPr id="22" name="文本框 21">
            <a:extLst>
              <a:ext uri="{FF2B5EF4-FFF2-40B4-BE49-F238E27FC236}">
                <a16:creationId xmlns:a16="http://schemas.microsoft.com/office/drawing/2014/main" id="{B25A2ED8-0628-FA9F-73BB-655C96ACD071}"/>
              </a:ext>
            </a:extLst>
          </p:cNvPr>
          <p:cNvSpPr txBox="1"/>
          <p:nvPr/>
        </p:nvSpPr>
        <p:spPr>
          <a:xfrm>
            <a:off x="1187376" y="5414441"/>
            <a:ext cx="4150510" cy="657809"/>
          </a:xfrm>
          <a:prstGeom prst="rect">
            <a:avLst/>
          </a:prstGeom>
          <a:noFill/>
        </p:spPr>
        <p:txBody>
          <a:bodyPr wrap="square" rtlCol="0">
            <a:spAutoFit/>
          </a:bodyPr>
          <a:lstStyle>
            <a:defPPr>
              <a:defRPr lang="zh-CN"/>
            </a:defPPr>
            <a:lvl1pPr marL="285750" indent="-285750">
              <a:lnSpc>
                <a:spcPct val="120000"/>
              </a:lnSpc>
              <a:buFont typeface="Arial" panose="020B0604020202020204" pitchFamily="34" charset="0"/>
              <a:buChar char="•"/>
              <a:defRPr sz="1400">
                <a:solidFill>
                  <a:schemeClr val="accent1">
                    <a:lumMod val="75000"/>
                  </a:schemeClr>
                </a:solidFill>
              </a:defRPr>
            </a:lvl1pPr>
          </a:lstStyle>
          <a:p>
            <a:r>
              <a:rPr lang="zh-CN" altLang="en-US" sz="1600" dirty="0">
                <a:solidFill>
                  <a:schemeClr val="tx1">
                    <a:lumMod val="75000"/>
                    <a:lumOff val="25000"/>
                  </a:schemeClr>
                </a:solidFill>
                <a:latin typeface="+mn-ea"/>
                <a:sym typeface="Arial" panose="020B0604020202020204" pitchFamily="34" charset="0"/>
              </a:rPr>
              <a:t>社会责任根植推动活动开展方式创新，其实质也是推行新的工作方式</a:t>
            </a:r>
          </a:p>
        </p:txBody>
      </p:sp>
      <p:cxnSp>
        <p:nvCxnSpPr>
          <p:cNvPr id="32" name="直接连接符 31">
            <a:extLst>
              <a:ext uri="{FF2B5EF4-FFF2-40B4-BE49-F238E27FC236}">
                <a16:creationId xmlns:a16="http://schemas.microsoft.com/office/drawing/2014/main" id="{B7EFBD18-A87C-0625-43F8-425F254B1F67}"/>
              </a:ext>
            </a:extLst>
          </p:cNvPr>
          <p:cNvCxnSpPr>
            <a:cxnSpLocks/>
          </p:cNvCxnSpPr>
          <p:nvPr/>
        </p:nvCxnSpPr>
        <p:spPr>
          <a:xfrm>
            <a:off x="1187376" y="3255800"/>
            <a:ext cx="4150511" cy="0"/>
          </a:xfrm>
          <a:prstGeom prst="line">
            <a:avLst/>
          </a:prstGeom>
          <a:ln w="9525">
            <a:solidFill>
              <a:schemeClr val="accent1">
                <a:lumMod val="75000"/>
                <a:alpha val="31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71A2E646-7C24-778B-EF8C-E54F7741F689}"/>
              </a:ext>
            </a:extLst>
          </p:cNvPr>
          <p:cNvCxnSpPr>
            <a:cxnSpLocks/>
          </p:cNvCxnSpPr>
          <p:nvPr/>
        </p:nvCxnSpPr>
        <p:spPr>
          <a:xfrm>
            <a:off x="1187376" y="4266004"/>
            <a:ext cx="4150511" cy="0"/>
          </a:xfrm>
          <a:prstGeom prst="line">
            <a:avLst/>
          </a:prstGeom>
          <a:ln w="9525">
            <a:solidFill>
              <a:schemeClr val="accent1">
                <a:lumMod val="75000"/>
                <a:alpha val="31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3422C988-0CE8-CB83-18B7-C580C93E5007}"/>
              </a:ext>
            </a:extLst>
          </p:cNvPr>
          <p:cNvCxnSpPr>
            <a:cxnSpLocks/>
          </p:cNvCxnSpPr>
          <p:nvPr/>
        </p:nvCxnSpPr>
        <p:spPr>
          <a:xfrm>
            <a:off x="1187376" y="5276208"/>
            <a:ext cx="4150511" cy="0"/>
          </a:xfrm>
          <a:prstGeom prst="line">
            <a:avLst/>
          </a:prstGeom>
          <a:ln w="9525">
            <a:solidFill>
              <a:schemeClr val="accent1">
                <a:lumMod val="75000"/>
                <a:alpha val="31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7" name="文本框 46">
            <a:extLst>
              <a:ext uri="{FF2B5EF4-FFF2-40B4-BE49-F238E27FC236}">
                <a16:creationId xmlns:a16="http://schemas.microsoft.com/office/drawing/2014/main" id="{8B6B34FD-9A7B-D659-BBF1-FA19AC79153C}"/>
              </a:ext>
            </a:extLst>
          </p:cNvPr>
          <p:cNvSpPr txBox="1"/>
          <p:nvPr/>
        </p:nvSpPr>
        <p:spPr>
          <a:xfrm>
            <a:off x="7778089" y="1584812"/>
            <a:ext cx="2592125" cy="523220"/>
          </a:xfrm>
          <a:prstGeom prst="rect">
            <a:avLst/>
          </a:prstGeom>
          <a:noFill/>
        </p:spPr>
        <p:txBody>
          <a:bodyPr wrap="square" rtlCol="0">
            <a:spAutoFit/>
          </a:bodyPr>
          <a:lstStyle/>
          <a:p>
            <a:pPr algn="ctr"/>
            <a:r>
              <a:rPr lang="zh-CN" altLang="en-US" sz="2800" dirty="0">
                <a:gradFill flip="none" rotWithShape="1">
                  <a:gsLst>
                    <a:gs pos="1000">
                      <a:schemeClr val="accent1"/>
                    </a:gs>
                    <a:gs pos="100000">
                      <a:schemeClr val="accent1">
                        <a:lumMod val="50000"/>
                      </a:schemeClr>
                    </a:gs>
                  </a:gsLst>
                  <a:lin ang="2700000" scaled="1"/>
                  <a:tileRect/>
                </a:gradFill>
                <a:latin typeface="+mn-ea"/>
                <a:sym typeface="Arial" panose="020B0604020202020204" pitchFamily="34" charset="0"/>
              </a:rPr>
              <a:t>管理根植项目</a:t>
            </a:r>
          </a:p>
        </p:txBody>
      </p:sp>
      <p:sp>
        <p:nvSpPr>
          <p:cNvPr id="48" name="矩形: 圆角 47">
            <a:extLst>
              <a:ext uri="{FF2B5EF4-FFF2-40B4-BE49-F238E27FC236}">
                <a16:creationId xmlns:a16="http://schemas.microsoft.com/office/drawing/2014/main" id="{450F1926-8706-BBC7-8462-E794B46D2460}"/>
              </a:ext>
            </a:extLst>
          </p:cNvPr>
          <p:cNvSpPr/>
          <p:nvPr/>
        </p:nvSpPr>
        <p:spPr>
          <a:xfrm>
            <a:off x="6629402" y="2178961"/>
            <a:ext cx="4889498" cy="170815"/>
          </a:xfrm>
          <a:prstGeom prst="roundRect">
            <a:avLst>
              <a:gd name="adj" fmla="val 50000"/>
            </a:avLst>
          </a:prstGeom>
          <a:solidFill>
            <a:schemeClr val="bg1">
              <a:lumMod val="95000"/>
            </a:schemeClr>
          </a:solidFill>
          <a:ln w="104775">
            <a:gradFill flip="none" rotWithShape="1">
              <a:gsLst>
                <a:gs pos="0">
                  <a:schemeClr val="accent1"/>
                </a:gs>
                <a:gs pos="100000">
                  <a:schemeClr val="accent2"/>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sym typeface="Arial" panose="020B0604020202020204" pitchFamily="34" charset="0"/>
            </a:endParaRPr>
          </a:p>
        </p:txBody>
      </p:sp>
      <p:sp>
        <p:nvSpPr>
          <p:cNvPr id="49" name="矩形: 圆顶角 48">
            <a:extLst>
              <a:ext uri="{FF2B5EF4-FFF2-40B4-BE49-F238E27FC236}">
                <a16:creationId xmlns:a16="http://schemas.microsoft.com/office/drawing/2014/main" id="{598B1289-61F9-B8EE-20D0-B18CB5186DEC}"/>
              </a:ext>
            </a:extLst>
          </p:cNvPr>
          <p:cNvSpPr/>
          <p:nvPr/>
        </p:nvSpPr>
        <p:spPr>
          <a:xfrm>
            <a:off x="6687285" y="2245596"/>
            <a:ext cx="4773733" cy="4015429"/>
          </a:xfrm>
          <a:prstGeom prst="round2SameRect">
            <a:avLst>
              <a:gd name="adj1" fmla="val 0"/>
              <a:gd name="adj2" fmla="val 4319"/>
            </a:avLst>
          </a:prstGeom>
          <a:solidFill>
            <a:schemeClr val="bg1"/>
          </a:solidFill>
          <a:ln>
            <a:noFill/>
          </a:ln>
          <a:effectLst>
            <a:outerShdw blurRad="571500" dist="241300" dir="5400000" sx="99000" sy="99000" algn="t" rotWithShape="0">
              <a:schemeClr val="tx1">
                <a:lumMod val="75000"/>
                <a:lumOff val="25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sym typeface="Arial" panose="020B0604020202020204" pitchFamily="34" charset="0"/>
            </a:endParaRPr>
          </a:p>
        </p:txBody>
      </p:sp>
      <p:sp>
        <p:nvSpPr>
          <p:cNvPr id="50" name="文本框 49">
            <a:extLst>
              <a:ext uri="{FF2B5EF4-FFF2-40B4-BE49-F238E27FC236}">
                <a16:creationId xmlns:a16="http://schemas.microsoft.com/office/drawing/2014/main" id="{5694EBB7-06BF-5CF7-1002-0E58D09810F1}"/>
              </a:ext>
            </a:extLst>
          </p:cNvPr>
          <p:cNvSpPr txBox="1"/>
          <p:nvPr/>
        </p:nvSpPr>
        <p:spPr>
          <a:xfrm>
            <a:off x="6998896" y="2564806"/>
            <a:ext cx="4150510" cy="362343"/>
          </a:xfrm>
          <a:prstGeom prst="rect">
            <a:avLst/>
          </a:prstGeom>
          <a:noFill/>
        </p:spPr>
        <p:txBody>
          <a:bodyPr wrap="square" rtlCol="0">
            <a:spAutoFit/>
          </a:bodyPr>
          <a:lstStyle/>
          <a:p>
            <a:pPr marL="285750" indent="-285750">
              <a:lnSpc>
                <a:spcPct val="120000"/>
              </a:lnSpc>
              <a:buFont typeface="Arial" panose="020B0604020202020204" pitchFamily="34" charset="0"/>
              <a:buChar char="•"/>
            </a:pPr>
            <a:r>
              <a:rPr lang="zh-CN" altLang="en-US" sz="1600" dirty="0">
                <a:solidFill>
                  <a:schemeClr val="tx1">
                    <a:lumMod val="75000"/>
                    <a:lumOff val="25000"/>
                  </a:schemeClr>
                </a:solidFill>
                <a:latin typeface="+mn-ea"/>
                <a:sym typeface="Arial" panose="020B0604020202020204" pitchFamily="34" charset="0"/>
              </a:rPr>
              <a:t>企业管理变革相关的社会责任根植项目</a:t>
            </a:r>
          </a:p>
        </p:txBody>
      </p:sp>
      <p:sp>
        <p:nvSpPr>
          <p:cNvPr id="51" name="文本框 50">
            <a:extLst>
              <a:ext uri="{FF2B5EF4-FFF2-40B4-BE49-F238E27FC236}">
                <a16:creationId xmlns:a16="http://schemas.microsoft.com/office/drawing/2014/main" id="{0CC57C16-5187-9640-D162-70FC9C5D8DF3}"/>
              </a:ext>
            </a:extLst>
          </p:cNvPr>
          <p:cNvSpPr txBox="1"/>
          <p:nvPr/>
        </p:nvSpPr>
        <p:spPr>
          <a:xfrm>
            <a:off x="6998896" y="3407515"/>
            <a:ext cx="4150510" cy="657809"/>
          </a:xfrm>
          <a:prstGeom prst="rect">
            <a:avLst/>
          </a:prstGeom>
          <a:noFill/>
        </p:spPr>
        <p:txBody>
          <a:bodyPr wrap="square" rtlCol="0">
            <a:spAutoFit/>
          </a:bodyPr>
          <a:lstStyle>
            <a:defPPr>
              <a:defRPr lang="zh-CN"/>
            </a:defPPr>
            <a:lvl1pPr marL="285750" indent="-285750">
              <a:lnSpc>
                <a:spcPct val="120000"/>
              </a:lnSpc>
              <a:buFont typeface="Arial" panose="020B0604020202020204" pitchFamily="34" charset="0"/>
              <a:buChar char="•"/>
              <a:defRPr sz="1400">
                <a:solidFill>
                  <a:schemeClr val="accent1">
                    <a:lumMod val="75000"/>
                  </a:schemeClr>
                </a:solidFill>
              </a:defRPr>
            </a:lvl1pPr>
          </a:lstStyle>
          <a:p>
            <a:r>
              <a:rPr lang="zh-CN" altLang="en-US" sz="1600" dirty="0">
                <a:solidFill>
                  <a:schemeClr val="tx1">
                    <a:lumMod val="75000"/>
                    <a:lumOff val="25000"/>
                  </a:schemeClr>
                </a:solidFill>
                <a:latin typeface="+mn-ea"/>
                <a:sym typeface="Arial" panose="020B0604020202020204" pitchFamily="34" charset="0"/>
              </a:rPr>
              <a:t>社会责任根植推动公司决策管理创新、风险管理创新、品牌管理创新</a:t>
            </a:r>
          </a:p>
        </p:txBody>
      </p:sp>
      <p:sp>
        <p:nvSpPr>
          <p:cNvPr id="52" name="文本框 51">
            <a:extLst>
              <a:ext uri="{FF2B5EF4-FFF2-40B4-BE49-F238E27FC236}">
                <a16:creationId xmlns:a16="http://schemas.microsoft.com/office/drawing/2014/main" id="{024D54FD-EA00-2C0B-7929-E179DA264FA3}"/>
              </a:ext>
            </a:extLst>
          </p:cNvPr>
          <p:cNvSpPr txBox="1"/>
          <p:nvPr/>
        </p:nvSpPr>
        <p:spPr>
          <a:xfrm>
            <a:off x="6998896" y="4417888"/>
            <a:ext cx="4150510" cy="657809"/>
          </a:xfrm>
          <a:prstGeom prst="rect">
            <a:avLst/>
          </a:prstGeom>
          <a:noFill/>
        </p:spPr>
        <p:txBody>
          <a:bodyPr wrap="square" rtlCol="0">
            <a:spAutoFit/>
          </a:bodyPr>
          <a:lstStyle>
            <a:defPPr>
              <a:defRPr lang="zh-CN"/>
            </a:defPPr>
            <a:lvl1pPr marL="285750" indent="-285750">
              <a:lnSpc>
                <a:spcPct val="120000"/>
              </a:lnSpc>
              <a:buFont typeface="Arial" panose="020B0604020202020204" pitchFamily="34" charset="0"/>
              <a:buChar char="•"/>
              <a:defRPr sz="1400">
                <a:solidFill>
                  <a:schemeClr val="accent1">
                    <a:lumMod val="75000"/>
                  </a:schemeClr>
                </a:solidFill>
              </a:defRPr>
            </a:lvl1pPr>
          </a:lstStyle>
          <a:p>
            <a:r>
              <a:rPr lang="zh-CN" altLang="en-US" sz="1600" dirty="0">
                <a:solidFill>
                  <a:schemeClr val="tx1">
                    <a:lumMod val="75000"/>
                    <a:lumOff val="25000"/>
                  </a:schemeClr>
                </a:solidFill>
                <a:latin typeface="+mn-ea"/>
                <a:sym typeface="Arial" panose="020B0604020202020204" pitchFamily="34" charset="0"/>
              </a:rPr>
              <a:t>物资管理创新、企业文化管理创新、科技项目管理创新</a:t>
            </a:r>
          </a:p>
        </p:txBody>
      </p:sp>
      <p:sp>
        <p:nvSpPr>
          <p:cNvPr id="53" name="文本框 52">
            <a:extLst>
              <a:ext uri="{FF2B5EF4-FFF2-40B4-BE49-F238E27FC236}">
                <a16:creationId xmlns:a16="http://schemas.microsoft.com/office/drawing/2014/main" id="{104A7AF8-A712-D320-73CA-3A62EFB01E2A}"/>
              </a:ext>
            </a:extLst>
          </p:cNvPr>
          <p:cNvSpPr txBox="1"/>
          <p:nvPr/>
        </p:nvSpPr>
        <p:spPr>
          <a:xfrm>
            <a:off x="6998896" y="5414441"/>
            <a:ext cx="4150510" cy="657809"/>
          </a:xfrm>
          <a:prstGeom prst="rect">
            <a:avLst/>
          </a:prstGeom>
          <a:noFill/>
        </p:spPr>
        <p:txBody>
          <a:bodyPr wrap="square" rtlCol="0">
            <a:spAutoFit/>
          </a:bodyPr>
          <a:lstStyle>
            <a:defPPr>
              <a:defRPr lang="zh-CN"/>
            </a:defPPr>
            <a:lvl1pPr marL="285750" indent="-285750">
              <a:lnSpc>
                <a:spcPct val="120000"/>
              </a:lnSpc>
              <a:buFont typeface="Arial" panose="020B0604020202020204" pitchFamily="34" charset="0"/>
              <a:buChar char="•"/>
              <a:defRPr sz="1400">
                <a:solidFill>
                  <a:schemeClr val="accent1">
                    <a:lumMod val="75000"/>
                  </a:schemeClr>
                </a:solidFill>
              </a:defRPr>
            </a:lvl1pPr>
          </a:lstStyle>
          <a:p>
            <a:r>
              <a:rPr lang="zh-CN" altLang="en-US" sz="1600" dirty="0">
                <a:solidFill>
                  <a:schemeClr val="tx1">
                    <a:lumMod val="75000"/>
                    <a:lumOff val="25000"/>
                  </a:schemeClr>
                </a:solidFill>
                <a:latin typeface="+mn-ea"/>
                <a:sym typeface="Arial" panose="020B0604020202020204" pitchFamily="34" charset="0"/>
              </a:rPr>
              <a:t>社会责任根植推动企业管理方式创新，其实质也是推行新的工作方式</a:t>
            </a:r>
          </a:p>
        </p:txBody>
      </p:sp>
      <p:cxnSp>
        <p:nvCxnSpPr>
          <p:cNvPr id="54" name="直接连接符 53">
            <a:extLst>
              <a:ext uri="{FF2B5EF4-FFF2-40B4-BE49-F238E27FC236}">
                <a16:creationId xmlns:a16="http://schemas.microsoft.com/office/drawing/2014/main" id="{1C512599-C483-CEC8-E13B-05D7B8C15AAD}"/>
              </a:ext>
            </a:extLst>
          </p:cNvPr>
          <p:cNvCxnSpPr>
            <a:cxnSpLocks/>
          </p:cNvCxnSpPr>
          <p:nvPr/>
        </p:nvCxnSpPr>
        <p:spPr>
          <a:xfrm>
            <a:off x="6998896" y="3255800"/>
            <a:ext cx="4150511" cy="0"/>
          </a:xfrm>
          <a:prstGeom prst="line">
            <a:avLst/>
          </a:prstGeom>
          <a:ln w="9525">
            <a:solidFill>
              <a:schemeClr val="accent1">
                <a:lumMod val="75000"/>
                <a:alpha val="31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2D2F5B7E-EF55-9752-319A-D7976A953F33}"/>
              </a:ext>
            </a:extLst>
          </p:cNvPr>
          <p:cNvCxnSpPr>
            <a:cxnSpLocks/>
          </p:cNvCxnSpPr>
          <p:nvPr/>
        </p:nvCxnSpPr>
        <p:spPr>
          <a:xfrm>
            <a:off x="6998896" y="4208854"/>
            <a:ext cx="4150511" cy="0"/>
          </a:xfrm>
          <a:prstGeom prst="line">
            <a:avLst/>
          </a:prstGeom>
          <a:ln w="9525">
            <a:solidFill>
              <a:schemeClr val="accent1">
                <a:lumMod val="75000"/>
                <a:alpha val="31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774B5BE7-C2AB-D0BB-0ED2-02DC2701560D}"/>
              </a:ext>
            </a:extLst>
          </p:cNvPr>
          <p:cNvCxnSpPr>
            <a:cxnSpLocks/>
          </p:cNvCxnSpPr>
          <p:nvPr/>
        </p:nvCxnSpPr>
        <p:spPr>
          <a:xfrm>
            <a:off x="6998896" y="5161908"/>
            <a:ext cx="4150511" cy="0"/>
          </a:xfrm>
          <a:prstGeom prst="line">
            <a:avLst/>
          </a:prstGeom>
          <a:ln w="9525">
            <a:solidFill>
              <a:schemeClr val="accent1">
                <a:lumMod val="75000"/>
                <a:alpha val="31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 name="文本占位符 1">
            <a:extLst>
              <a:ext uri="{FF2B5EF4-FFF2-40B4-BE49-F238E27FC236}">
                <a16:creationId xmlns:a16="http://schemas.microsoft.com/office/drawing/2014/main" id="{58FDE417-3325-4568-A438-E6A50897F941}"/>
              </a:ext>
            </a:extLst>
          </p:cNvPr>
          <p:cNvSpPr>
            <a:spLocks noGrp="1"/>
          </p:cNvSpPr>
          <p:nvPr>
            <p:ph type="body" sz="quarter" idx="4294967295"/>
          </p:nvPr>
        </p:nvSpPr>
        <p:spPr>
          <a:xfrm>
            <a:off x="1163638" y="509321"/>
            <a:ext cx="9288657" cy="479198"/>
          </a:xfrm>
          <a:prstGeom prst="rect">
            <a:avLst/>
          </a:prstGeom>
        </p:spPr>
        <p:txBody>
          <a:bodyPr/>
          <a:lstStyle/>
          <a:p>
            <a:pPr marL="0" indent="0">
              <a:buNone/>
            </a:pPr>
            <a:r>
              <a:rPr lang="zh-CN" altLang="en-US" b="1"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四川省用电量控制目标及地区分解</a:t>
            </a:r>
          </a:p>
        </p:txBody>
      </p:sp>
    </p:spTree>
    <p:extLst>
      <p:ext uri="{BB962C8B-B14F-4D97-AF65-F5344CB8AC3E}">
        <p14:creationId xmlns:p14="http://schemas.microsoft.com/office/powerpoint/2010/main" val="33306374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单圆角 22">
            <a:extLst>
              <a:ext uri="{FF2B5EF4-FFF2-40B4-BE49-F238E27FC236}">
                <a16:creationId xmlns:a16="http://schemas.microsoft.com/office/drawing/2014/main" id="{262FC63C-9204-DB80-2C9D-B7319D62592B}"/>
              </a:ext>
            </a:extLst>
          </p:cNvPr>
          <p:cNvSpPr/>
          <p:nvPr/>
        </p:nvSpPr>
        <p:spPr>
          <a:xfrm>
            <a:off x="6946902" y="2044700"/>
            <a:ext cx="4394200" cy="1562400"/>
          </a:xfrm>
          <a:prstGeom prst="round1Rect">
            <a:avLst/>
          </a:prstGeom>
          <a:solidFill>
            <a:schemeClr val="bg1"/>
          </a:solidFill>
          <a:ln>
            <a:noFill/>
          </a:ln>
          <a:effectLst>
            <a:outerShdw blurRad="571500" dist="241300" dir="5400000" sx="99000" sy="99000" algn="t" rotWithShape="0">
              <a:schemeClr val="tx1">
                <a:lumMod val="75000"/>
                <a:lumOff val="25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4" name="矩形: 单圆角 23">
            <a:extLst>
              <a:ext uri="{FF2B5EF4-FFF2-40B4-BE49-F238E27FC236}">
                <a16:creationId xmlns:a16="http://schemas.microsoft.com/office/drawing/2014/main" id="{040E8408-C60E-C3B5-19F6-75A3CAF16DC3}"/>
              </a:ext>
            </a:extLst>
          </p:cNvPr>
          <p:cNvSpPr/>
          <p:nvPr/>
        </p:nvSpPr>
        <p:spPr>
          <a:xfrm>
            <a:off x="6946902" y="3962100"/>
            <a:ext cx="4394200" cy="1562400"/>
          </a:xfrm>
          <a:prstGeom prst="round1Rect">
            <a:avLst/>
          </a:prstGeom>
          <a:solidFill>
            <a:schemeClr val="bg1"/>
          </a:solidFill>
          <a:ln>
            <a:noFill/>
          </a:ln>
          <a:effectLst>
            <a:outerShdw blurRad="571500" dist="241300" dir="5400000" sx="99000" sy="99000" algn="t" rotWithShape="0">
              <a:schemeClr val="tx1">
                <a:lumMod val="75000"/>
                <a:lumOff val="25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5" name="矩形: 单圆角 24">
            <a:extLst>
              <a:ext uri="{FF2B5EF4-FFF2-40B4-BE49-F238E27FC236}">
                <a16:creationId xmlns:a16="http://schemas.microsoft.com/office/drawing/2014/main" id="{13D89A11-EB4D-773F-9783-2520C7878A64}"/>
              </a:ext>
            </a:extLst>
          </p:cNvPr>
          <p:cNvSpPr/>
          <p:nvPr/>
        </p:nvSpPr>
        <p:spPr>
          <a:xfrm flipH="1">
            <a:off x="850899" y="2044700"/>
            <a:ext cx="4394200" cy="1562479"/>
          </a:xfrm>
          <a:prstGeom prst="round1Rect">
            <a:avLst/>
          </a:prstGeom>
          <a:solidFill>
            <a:schemeClr val="bg1"/>
          </a:solidFill>
          <a:ln>
            <a:noFill/>
          </a:ln>
          <a:effectLst>
            <a:outerShdw blurRad="571500" dist="241300" dir="5400000" sx="99000" sy="99000" algn="t" rotWithShape="0">
              <a:schemeClr val="tx1">
                <a:lumMod val="75000"/>
                <a:lumOff val="25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6" name="矩形: 单圆角 25">
            <a:extLst>
              <a:ext uri="{FF2B5EF4-FFF2-40B4-BE49-F238E27FC236}">
                <a16:creationId xmlns:a16="http://schemas.microsoft.com/office/drawing/2014/main" id="{C2AB3316-3431-C093-9F79-BD3B4C708081}"/>
              </a:ext>
            </a:extLst>
          </p:cNvPr>
          <p:cNvSpPr/>
          <p:nvPr/>
        </p:nvSpPr>
        <p:spPr>
          <a:xfrm flipH="1">
            <a:off x="850900" y="3962100"/>
            <a:ext cx="4394200" cy="1562400"/>
          </a:xfrm>
          <a:prstGeom prst="round1Rect">
            <a:avLst/>
          </a:prstGeom>
          <a:solidFill>
            <a:schemeClr val="bg1"/>
          </a:solidFill>
          <a:ln>
            <a:noFill/>
          </a:ln>
          <a:effectLst>
            <a:outerShdw blurRad="571500" dist="241300" dir="5400000" sx="99000" sy="99000" algn="t" rotWithShape="0">
              <a:schemeClr val="tx1">
                <a:lumMod val="75000"/>
                <a:lumOff val="25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椭圆 26">
            <a:extLst>
              <a:ext uri="{FF2B5EF4-FFF2-40B4-BE49-F238E27FC236}">
                <a16:creationId xmlns:a16="http://schemas.microsoft.com/office/drawing/2014/main" id="{673BEA68-8C1D-0393-C7BA-D38F8E0B2D73}"/>
              </a:ext>
            </a:extLst>
          </p:cNvPr>
          <p:cNvSpPr/>
          <p:nvPr/>
        </p:nvSpPr>
        <p:spPr>
          <a:xfrm>
            <a:off x="4279900" y="2114550"/>
            <a:ext cx="3632200" cy="36322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2" name="椭圆 21">
            <a:extLst>
              <a:ext uri="{FF2B5EF4-FFF2-40B4-BE49-F238E27FC236}">
                <a16:creationId xmlns:a16="http://schemas.microsoft.com/office/drawing/2014/main" id="{1514964E-F3E9-4C54-0EC0-7EA958AFDEB5}"/>
              </a:ext>
            </a:extLst>
          </p:cNvPr>
          <p:cNvSpPr/>
          <p:nvPr/>
        </p:nvSpPr>
        <p:spPr>
          <a:xfrm>
            <a:off x="4502150" y="2336800"/>
            <a:ext cx="3187700" cy="31877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8">
            <a:extLst>
              <a:ext uri="{FF2B5EF4-FFF2-40B4-BE49-F238E27FC236}">
                <a16:creationId xmlns:a16="http://schemas.microsoft.com/office/drawing/2014/main" id="{3B9A7A25-85BA-6919-11C5-B09AC51D4B64}"/>
              </a:ext>
            </a:extLst>
          </p:cNvPr>
          <p:cNvSpPr txBox="1">
            <a:spLocks noChangeArrowheads="1"/>
          </p:cNvSpPr>
          <p:nvPr/>
        </p:nvSpPr>
        <p:spPr bwMode="auto">
          <a:xfrm>
            <a:off x="4531784" y="3363123"/>
            <a:ext cx="3128433" cy="1135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4213">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684213">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684213">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6842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6842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defTabSz="912261" fontAlgn="base">
              <a:lnSpc>
                <a:spcPct val="150000"/>
              </a:lnSpc>
              <a:spcBef>
                <a:spcPct val="0"/>
              </a:spcBef>
              <a:spcAft>
                <a:spcPct val="0"/>
              </a:spcAft>
              <a:buNone/>
            </a:pP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社会责任与业务共生</a:t>
            </a:r>
            <a:endParaRPr lang="en-US" altLang="zh-CN"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ctr" defTabSz="912261" fontAlgn="base">
              <a:lnSpc>
                <a:spcPct val="150000"/>
              </a:lnSpc>
              <a:spcBef>
                <a:spcPct val="0"/>
              </a:spcBef>
              <a:spcAft>
                <a:spcPct val="0"/>
              </a:spcAft>
              <a:buNone/>
            </a:pP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（相伴相生）的理念</a:t>
            </a:r>
            <a:endParaRPr lang="en-US" altLang="zh-CN"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33" name="直接连接符 32">
            <a:extLst>
              <a:ext uri="{FF2B5EF4-FFF2-40B4-BE49-F238E27FC236}">
                <a16:creationId xmlns:a16="http://schemas.microsoft.com/office/drawing/2014/main" id="{26A3DE94-9803-D697-3D06-1C3575F39ECB}"/>
              </a:ext>
            </a:extLst>
          </p:cNvPr>
          <p:cNvCxnSpPr/>
          <p:nvPr/>
        </p:nvCxnSpPr>
        <p:spPr>
          <a:xfrm>
            <a:off x="1164354" y="2336800"/>
            <a:ext cx="0" cy="1026323"/>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70CA0221-0925-82C4-531D-9B3D8EB1438F}"/>
              </a:ext>
            </a:extLst>
          </p:cNvPr>
          <p:cNvCxnSpPr/>
          <p:nvPr/>
        </p:nvCxnSpPr>
        <p:spPr>
          <a:xfrm>
            <a:off x="1164354" y="4230138"/>
            <a:ext cx="0" cy="1026323"/>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6B824D79-8762-84AD-201C-8EBF86694982}"/>
              </a:ext>
            </a:extLst>
          </p:cNvPr>
          <p:cNvCxnSpPr/>
          <p:nvPr/>
        </p:nvCxnSpPr>
        <p:spPr>
          <a:xfrm>
            <a:off x="11073465" y="2336800"/>
            <a:ext cx="0" cy="1026323"/>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2EAC8EB6-F7BB-EA46-1C9A-F0BD211F7071}"/>
              </a:ext>
            </a:extLst>
          </p:cNvPr>
          <p:cNvCxnSpPr/>
          <p:nvPr/>
        </p:nvCxnSpPr>
        <p:spPr>
          <a:xfrm>
            <a:off x="11073465" y="4230138"/>
            <a:ext cx="0" cy="1026323"/>
          </a:xfrm>
          <a:prstGeom prst="line">
            <a:avLst/>
          </a:prstGeom>
        </p:spPr>
        <p:style>
          <a:lnRef idx="1">
            <a:schemeClr val="accent1"/>
          </a:lnRef>
          <a:fillRef idx="0">
            <a:schemeClr val="accent1"/>
          </a:fillRef>
          <a:effectRef idx="0">
            <a:schemeClr val="accent1"/>
          </a:effectRef>
          <a:fontRef idx="minor">
            <a:schemeClr val="tx1"/>
          </a:fontRef>
        </p:style>
      </p:cxnSp>
      <p:sp>
        <p:nvSpPr>
          <p:cNvPr id="37" name="TextBox 16">
            <a:extLst>
              <a:ext uri="{FF2B5EF4-FFF2-40B4-BE49-F238E27FC236}">
                <a16:creationId xmlns:a16="http://schemas.microsoft.com/office/drawing/2014/main" id="{660D2A31-A6A8-F5FD-0C2C-EE723D431300}"/>
              </a:ext>
            </a:extLst>
          </p:cNvPr>
          <p:cNvSpPr txBox="1">
            <a:spLocks noChangeArrowheads="1"/>
          </p:cNvSpPr>
          <p:nvPr/>
        </p:nvSpPr>
        <p:spPr bwMode="auto">
          <a:xfrm>
            <a:off x="1531213" y="2266596"/>
            <a:ext cx="2031325" cy="100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4213">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684213">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684213">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6842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6842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r" defTabSz="912261" fontAlgn="base">
              <a:lnSpc>
                <a:spcPct val="130000"/>
              </a:lnSpc>
              <a:spcBef>
                <a:spcPct val="0"/>
              </a:spcBef>
              <a:spcAft>
                <a:spcPct val="0"/>
              </a:spcAft>
              <a:buNone/>
            </a:pPr>
            <a:r>
              <a:rPr lang="zh-CN" altLang="en-US" sz="2400" b="1" dirty="0">
                <a:solidFill>
                  <a:schemeClr val="tx1">
                    <a:lumMod val="75000"/>
                    <a:lumOff val="25000"/>
                  </a:schemeClr>
                </a:solidFill>
                <a:latin typeface="+mn-ea"/>
                <a:ea typeface="+mn-ea"/>
                <a:sym typeface="Arial" panose="020B0604020202020204" pitchFamily="34" charset="0"/>
              </a:rPr>
              <a:t>综合价值创造</a:t>
            </a:r>
            <a:endParaRPr lang="en-US" altLang="zh-CN" sz="2400" b="1" dirty="0">
              <a:solidFill>
                <a:schemeClr val="tx1">
                  <a:lumMod val="75000"/>
                  <a:lumOff val="25000"/>
                </a:schemeClr>
              </a:solidFill>
              <a:latin typeface="+mn-ea"/>
              <a:ea typeface="+mn-ea"/>
              <a:sym typeface="Arial" panose="020B0604020202020204" pitchFamily="34" charset="0"/>
            </a:endParaRPr>
          </a:p>
          <a:p>
            <a:pPr algn="r" defTabSz="912261" fontAlgn="base">
              <a:lnSpc>
                <a:spcPct val="130000"/>
              </a:lnSpc>
              <a:spcBef>
                <a:spcPct val="0"/>
              </a:spcBef>
              <a:spcAft>
                <a:spcPct val="0"/>
              </a:spcAft>
              <a:buNone/>
            </a:pPr>
            <a:r>
              <a:rPr lang="zh-CN" altLang="en-US" sz="2400" b="1" dirty="0">
                <a:solidFill>
                  <a:schemeClr val="tx1">
                    <a:lumMod val="75000"/>
                    <a:lumOff val="25000"/>
                  </a:schemeClr>
                </a:solidFill>
                <a:latin typeface="+mn-ea"/>
                <a:ea typeface="+mn-ea"/>
                <a:sym typeface="Arial" panose="020B0604020202020204" pitchFamily="34" charset="0"/>
              </a:rPr>
              <a:t>最大化的理念</a:t>
            </a:r>
            <a:endParaRPr lang="en-US" altLang="zh-CN" sz="2400" b="1" dirty="0">
              <a:solidFill>
                <a:schemeClr val="tx1">
                  <a:lumMod val="75000"/>
                  <a:lumOff val="25000"/>
                </a:schemeClr>
              </a:solidFill>
              <a:latin typeface="+mn-ea"/>
              <a:ea typeface="+mn-ea"/>
              <a:sym typeface="Arial" panose="020B0604020202020204" pitchFamily="34" charset="0"/>
            </a:endParaRPr>
          </a:p>
        </p:txBody>
      </p:sp>
      <p:sp>
        <p:nvSpPr>
          <p:cNvPr id="38" name="TextBox 16">
            <a:extLst>
              <a:ext uri="{FF2B5EF4-FFF2-40B4-BE49-F238E27FC236}">
                <a16:creationId xmlns:a16="http://schemas.microsoft.com/office/drawing/2014/main" id="{23F29DCE-0DF1-02C6-4342-C6B7573A8CE6}"/>
              </a:ext>
            </a:extLst>
          </p:cNvPr>
          <p:cNvSpPr txBox="1">
            <a:spLocks noChangeArrowheads="1"/>
          </p:cNvSpPr>
          <p:nvPr/>
        </p:nvSpPr>
        <p:spPr bwMode="auto">
          <a:xfrm>
            <a:off x="1529667" y="4221492"/>
            <a:ext cx="2339102" cy="100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4213">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684213">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684213">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6842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6842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defTabSz="912261" fontAlgn="base">
              <a:lnSpc>
                <a:spcPct val="130000"/>
              </a:lnSpc>
              <a:spcBef>
                <a:spcPct val="0"/>
              </a:spcBef>
              <a:spcAft>
                <a:spcPct val="0"/>
              </a:spcAft>
              <a:buNone/>
            </a:pPr>
            <a:r>
              <a:rPr lang="zh-CN" altLang="en-US" sz="2400" b="1" dirty="0">
                <a:solidFill>
                  <a:schemeClr val="tx1">
                    <a:lumMod val="75000"/>
                    <a:lumOff val="25000"/>
                  </a:schemeClr>
                </a:solidFill>
                <a:latin typeface="+mn-ea"/>
                <a:ea typeface="+mn-ea"/>
                <a:sym typeface="Arial" panose="020B0604020202020204" pitchFamily="34" charset="0"/>
              </a:rPr>
              <a:t>利益相关方识别</a:t>
            </a:r>
          </a:p>
          <a:p>
            <a:pPr defTabSz="912261" fontAlgn="base">
              <a:lnSpc>
                <a:spcPct val="130000"/>
              </a:lnSpc>
              <a:spcBef>
                <a:spcPct val="0"/>
              </a:spcBef>
              <a:spcAft>
                <a:spcPct val="0"/>
              </a:spcAft>
              <a:buNone/>
            </a:pPr>
            <a:r>
              <a:rPr lang="zh-CN" altLang="en-US" sz="2400" b="1" dirty="0">
                <a:solidFill>
                  <a:schemeClr val="tx1">
                    <a:lumMod val="75000"/>
                    <a:lumOff val="25000"/>
                  </a:schemeClr>
                </a:solidFill>
                <a:latin typeface="+mn-ea"/>
                <a:ea typeface="+mn-ea"/>
                <a:sym typeface="Arial" panose="020B0604020202020204" pitchFamily="34" charset="0"/>
              </a:rPr>
              <a:t>和参与的理念</a:t>
            </a:r>
          </a:p>
        </p:txBody>
      </p:sp>
      <p:sp>
        <p:nvSpPr>
          <p:cNvPr id="39" name="TextBox 16">
            <a:extLst>
              <a:ext uri="{FF2B5EF4-FFF2-40B4-BE49-F238E27FC236}">
                <a16:creationId xmlns:a16="http://schemas.microsoft.com/office/drawing/2014/main" id="{CD7AA686-27DD-7102-A6DA-0E7FFF7E1E27}"/>
              </a:ext>
            </a:extLst>
          </p:cNvPr>
          <p:cNvSpPr txBox="1">
            <a:spLocks noChangeArrowheads="1"/>
          </p:cNvSpPr>
          <p:nvPr/>
        </p:nvSpPr>
        <p:spPr bwMode="auto">
          <a:xfrm>
            <a:off x="8455504" y="2266596"/>
            <a:ext cx="2339102" cy="100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4213">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684213">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684213">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6842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6842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r" defTabSz="912261" fontAlgn="base">
              <a:lnSpc>
                <a:spcPct val="130000"/>
              </a:lnSpc>
              <a:spcBef>
                <a:spcPct val="0"/>
              </a:spcBef>
              <a:spcAft>
                <a:spcPct val="0"/>
              </a:spcAft>
              <a:buNone/>
            </a:pPr>
            <a:r>
              <a:rPr lang="zh-CN" altLang="en-US" sz="2400" b="1" dirty="0">
                <a:solidFill>
                  <a:schemeClr val="tx1">
                    <a:lumMod val="75000"/>
                    <a:lumOff val="25000"/>
                  </a:schemeClr>
                </a:solidFill>
                <a:latin typeface="+mn-ea"/>
                <a:ea typeface="+mn-ea"/>
                <a:sym typeface="Arial" panose="020B0604020202020204" pitchFamily="34" charset="0"/>
              </a:rPr>
              <a:t>透明度和“三个</a:t>
            </a:r>
          </a:p>
          <a:p>
            <a:pPr algn="r" defTabSz="912261" fontAlgn="base">
              <a:lnSpc>
                <a:spcPct val="130000"/>
              </a:lnSpc>
              <a:spcBef>
                <a:spcPct val="0"/>
              </a:spcBef>
              <a:spcAft>
                <a:spcPct val="0"/>
              </a:spcAft>
              <a:buNone/>
            </a:pPr>
            <a:r>
              <a:rPr lang="zh-CN" altLang="en-US" sz="2400" b="1" dirty="0">
                <a:solidFill>
                  <a:schemeClr val="tx1">
                    <a:lumMod val="75000"/>
                    <a:lumOff val="25000"/>
                  </a:schemeClr>
                </a:solidFill>
                <a:latin typeface="+mn-ea"/>
                <a:ea typeface="+mn-ea"/>
                <a:sym typeface="Arial" panose="020B0604020202020204" pitchFamily="34" charset="0"/>
              </a:rPr>
              <a:t>认同”的理念</a:t>
            </a:r>
          </a:p>
        </p:txBody>
      </p:sp>
      <p:sp>
        <p:nvSpPr>
          <p:cNvPr id="40" name="TextBox 16">
            <a:extLst>
              <a:ext uri="{FF2B5EF4-FFF2-40B4-BE49-F238E27FC236}">
                <a16:creationId xmlns:a16="http://schemas.microsoft.com/office/drawing/2014/main" id="{3553F722-637D-B676-F71B-B4B79753E60A}"/>
              </a:ext>
            </a:extLst>
          </p:cNvPr>
          <p:cNvSpPr txBox="1">
            <a:spLocks noChangeArrowheads="1"/>
          </p:cNvSpPr>
          <p:nvPr/>
        </p:nvSpPr>
        <p:spPr bwMode="auto">
          <a:xfrm>
            <a:off x="8455504" y="4221492"/>
            <a:ext cx="2339102" cy="100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4213">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684213">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684213">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6842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684213">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684213"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r" defTabSz="912261" fontAlgn="base">
              <a:lnSpc>
                <a:spcPct val="130000"/>
              </a:lnSpc>
              <a:spcBef>
                <a:spcPct val="0"/>
              </a:spcBef>
              <a:spcAft>
                <a:spcPct val="0"/>
              </a:spcAft>
              <a:buNone/>
            </a:pPr>
            <a:r>
              <a:rPr lang="zh-CN" altLang="en-US" sz="2400" b="1" dirty="0">
                <a:solidFill>
                  <a:schemeClr val="tx1">
                    <a:lumMod val="75000"/>
                    <a:lumOff val="25000"/>
                  </a:schemeClr>
                </a:solidFill>
                <a:latin typeface="+mn-ea"/>
                <a:ea typeface="+mn-ea"/>
                <a:sym typeface="Arial" panose="020B0604020202020204" pitchFamily="34" charset="0"/>
              </a:rPr>
              <a:t>经济社会环境</a:t>
            </a:r>
          </a:p>
          <a:p>
            <a:pPr algn="r" defTabSz="912261" fontAlgn="base">
              <a:lnSpc>
                <a:spcPct val="130000"/>
              </a:lnSpc>
              <a:spcBef>
                <a:spcPct val="0"/>
              </a:spcBef>
              <a:spcAft>
                <a:spcPct val="0"/>
              </a:spcAft>
              <a:buNone/>
            </a:pPr>
            <a:r>
              <a:rPr lang="zh-CN" altLang="en-US" sz="2400" b="1" dirty="0">
                <a:solidFill>
                  <a:schemeClr val="tx1">
                    <a:lumMod val="75000"/>
                    <a:lumOff val="25000"/>
                  </a:schemeClr>
                </a:solidFill>
                <a:latin typeface="+mn-ea"/>
                <a:ea typeface="+mn-ea"/>
                <a:sym typeface="Arial" panose="020B0604020202020204" pitchFamily="34" charset="0"/>
              </a:rPr>
              <a:t>影响管理的理念</a:t>
            </a:r>
          </a:p>
        </p:txBody>
      </p:sp>
      <p:sp>
        <p:nvSpPr>
          <p:cNvPr id="2" name="文本占位符 1">
            <a:extLst>
              <a:ext uri="{FF2B5EF4-FFF2-40B4-BE49-F238E27FC236}">
                <a16:creationId xmlns:a16="http://schemas.microsoft.com/office/drawing/2014/main" id="{DE13DCB8-8B82-4D42-8CC2-87B0F070D699}"/>
              </a:ext>
            </a:extLst>
          </p:cNvPr>
          <p:cNvSpPr>
            <a:spLocks noGrp="1"/>
          </p:cNvSpPr>
          <p:nvPr>
            <p:ph type="body" sz="quarter" idx="4294967295"/>
          </p:nvPr>
        </p:nvSpPr>
        <p:spPr>
          <a:xfrm>
            <a:off x="1163638" y="509321"/>
            <a:ext cx="9288657" cy="479198"/>
          </a:xfrm>
          <a:prstGeom prst="rect">
            <a:avLst/>
          </a:prstGeom>
        </p:spPr>
        <p:txBody>
          <a:bodyPr/>
          <a:lstStyle/>
          <a:p>
            <a:pPr marL="0" indent="0">
              <a:buNone/>
            </a:pPr>
            <a:r>
              <a:rPr lang="zh-CN" altLang="en-US" b="1"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四川省用电量控制目标及地区分解</a:t>
            </a:r>
          </a:p>
        </p:txBody>
      </p:sp>
    </p:spTree>
    <p:extLst>
      <p:ext uri="{BB962C8B-B14F-4D97-AF65-F5344CB8AC3E}">
        <p14:creationId xmlns:p14="http://schemas.microsoft.com/office/powerpoint/2010/main" val="31621839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等腰三角形 10">
            <a:extLst>
              <a:ext uri="{FF2B5EF4-FFF2-40B4-BE49-F238E27FC236}">
                <a16:creationId xmlns:a16="http://schemas.microsoft.com/office/drawing/2014/main" id="{C351DA16-54F8-D576-E948-F4797C9DC99C}"/>
              </a:ext>
            </a:extLst>
          </p:cNvPr>
          <p:cNvSpPr/>
          <p:nvPr/>
        </p:nvSpPr>
        <p:spPr>
          <a:xfrm>
            <a:off x="2170679" y="2837787"/>
            <a:ext cx="2168984" cy="1869814"/>
          </a:xfrm>
          <a:prstGeom prst="triangle">
            <a:avLst/>
          </a:prstGeom>
          <a:solidFill>
            <a:schemeClr val="accent1"/>
          </a:solidFill>
          <a:ln w="5080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sym typeface="Arial" panose="020B0604020202020204" pitchFamily="34" charset="0"/>
            </a:endParaRPr>
          </a:p>
        </p:txBody>
      </p:sp>
      <p:sp>
        <p:nvSpPr>
          <p:cNvPr id="13" name="椭圆 12">
            <a:extLst>
              <a:ext uri="{FF2B5EF4-FFF2-40B4-BE49-F238E27FC236}">
                <a16:creationId xmlns:a16="http://schemas.microsoft.com/office/drawing/2014/main" id="{626DC4E3-050E-9786-DE8D-F124E7F1D306}"/>
              </a:ext>
            </a:extLst>
          </p:cNvPr>
          <p:cNvSpPr/>
          <p:nvPr/>
        </p:nvSpPr>
        <p:spPr>
          <a:xfrm>
            <a:off x="2915041" y="1676399"/>
            <a:ext cx="680260" cy="68026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sym typeface="Arial" panose="020B0604020202020204" pitchFamily="34" charset="0"/>
            </a:endParaRPr>
          </a:p>
        </p:txBody>
      </p:sp>
      <p:sp>
        <p:nvSpPr>
          <p:cNvPr id="15" name="弧形 14">
            <a:extLst>
              <a:ext uri="{FF2B5EF4-FFF2-40B4-BE49-F238E27FC236}">
                <a16:creationId xmlns:a16="http://schemas.microsoft.com/office/drawing/2014/main" id="{7EED9782-22E6-D9E0-19A5-1174A5021E27}"/>
              </a:ext>
            </a:extLst>
          </p:cNvPr>
          <p:cNvSpPr/>
          <p:nvPr/>
        </p:nvSpPr>
        <p:spPr>
          <a:xfrm>
            <a:off x="1246190" y="1957387"/>
            <a:ext cx="4017962" cy="4017963"/>
          </a:xfrm>
          <a:prstGeom prst="arc">
            <a:avLst>
              <a:gd name="adj1" fmla="val 17400403"/>
              <a:gd name="adj2" fmla="val 1063246"/>
            </a:avLst>
          </a:prstGeom>
          <a:ln w="25400">
            <a:solidFill>
              <a:schemeClr val="accent1"/>
            </a:solidFill>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mn-ea"/>
              <a:sym typeface="Arial" panose="020B0604020202020204" pitchFamily="34" charset="0"/>
            </a:endParaRPr>
          </a:p>
        </p:txBody>
      </p:sp>
      <p:sp>
        <p:nvSpPr>
          <p:cNvPr id="21" name="弧形 20">
            <a:extLst>
              <a:ext uri="{FF2B5EF4-FFF2-40B4-BE49-F238E27FC236}">
                <a16:creationId xmlns:a16="http://schemas.microsoft.com/office/drawing/2014/main" id="{AEF2350A-F109-1F94-1056-0E0B004162FC}"/>
              </a:ext>
            </a:extLst>
          </p:cNvPr>
          <p:cNvSpPr/>
          <p:nvPr/>
        </p:nvSpPr>
        <p:spPr>
          <a:xfrm>
            <a:off x="1246190" y="1957387"/>
            <a:ext cx="4017962" cy="4017963"/>
          </a:xfrm>
          <a:prstGeom prst="arc">
            <a:avLst>
              <a:gd name="adj1" fmla="val 3188091"/>
              <a:gd name="adj2" fmla="val 7677918"/>
            </a:avLst>
          </a:prstGeom>
          <a:ln w="25400">
            <a:solidFill>
              <a:schemeClr val="accent1"/>
            </a:solidFill>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mn-ea"/>
              <a:sym typeface="Arial" panose="020B0604020202020204" pitchFamily="34" charset="0"/>
            </a:endParaRPr>
          </a:p>
        </p:txBody>
      </p:sp>
      <p:sp>
        <p:nvSpPr>
          <p:cNvPr id="23" name="弧形 22">
            <a:extLst>
              <a:ext uri="{FF2B5EF4-FFF2-40B4-BE49-F238E27FC236}">
                <a16:creationId xmlns:a16="http://schemas.microsoft.com/office/drawing/2014/main" id="{963B5F95-7566-B67E-9E3F-AA2565F9F933}"/>
              </a:ext>
            </a:extLst>
          </p:cNvPr>
          <p:cNvSpPr/>
          <p:nvPr/>
        </p:nvSpPr>
        <p:spPr>
          <a:xfrm>
            <a:off x="1246190" y="1957387"/>
            <a:ext cx="4017962" cy="4017963"/>
          </a:xfrm>
          <a:prstGeom prst="arc">
            <a:avLst>
              <a:gd name="adj1" fmla="val 9750949"/>
              <a:gd name="adj2" fmla="val 15059543"/>
            </a:avLst>
          </a:prstGeom>
          <a:ln w="28575">
            <a:solidFill>
              <a:schemeClr val="accent1"/>
            </a:solidFill>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mn-ea"/>
              <a:sym typeface="Arial" panose="020B0604020202020204" pitchFamily="34" charset="0"/>
            </a:endParaRPr>
          </a:p>
        </p:txBody>
      </p:sp>
      <p:sp>
        <p:nvSpPr>
          <p:cNvPr id="25" name="矩形 24">
            <a:extLst>
              <a:ext uri="{FF2B5EF4-FFF2-40B4-BE49-F238E27FC236}">
                <a16:creationId xmlns:a16="http://schemas.microsoft.com/office/drawing/2014/main" id="{13B7C5DB-D83E-A7CD-F515-DBADADFD406D}"/>
              </a:ext>
            </a:extLst>
          </p:cNvPr>
          <p:cNvSpPr/>
          <p:nvPr/>
        </p:nvSpPr>
        <p:spPr>
          <a:xfrm>
            <a:off x="2521636" y="3777445"/>
            <a:ext cx="1467068" cy="707886"/>
          </a:xfrm>
          <a:prstGeom prst="rect">
            <a:avLst/>
          </a:prstGeom>
        </p:spPr>
        <p:txBody>
          <a:bodyPr wrap="none">
            <a:spAutoFit/>
          </a:bodyPr>
          <a:lstStyle/>
          <a:p>
            <a:pPr algn="ctr"/>
            <a:r>
              <a:rPr lang="zh-CN" altLang="en-US" sz="2000" dirty="0">
                <a:solidFill>
                  <a:schemeClr val="bg1"/>
                </a:solidFill>
                <a:latin typeface="+mn-ea"/>
                <a:sym typeface="Arial" panose="020B0604020202020204" pitchFamily="34" charset="0"/>
              </a:rPr>
              <a:t>电力</a:t>
            </a:r>
            <a:r>
              <a:rPr lang="en-US" altLang="zh-CN" sz="2000" dirty="0">
                <a:solidFill>
                  <a:schemeClr val="bg1"/>
                </a:solidFill>
                <a:latin typeface="+mn-ea"/>
                <a:sym typeface="Arial" panose="020B0604020202020204" pitchFamily="34" charset="0"/>
              </a:rPr>
              <a:t>DSM</a:t>
            </a:r>
          </a:p>
          <a:p>
            <a:pPr algn="ctr"/>
            <a:r>
              <a:rPr lang="zh-CN" altLang="en-US" sz="2000" dirty="0">
                <a:solidFill>
                  <a:schemeClr val="bg1"/>
                </a:solidFill>
                <a:latin typeface="+mn-ea"/>
                <a:sym typeface="Arial" panose="020B0604020202020204" pitchFamily="34" charset="0"/>
              </a:rPr>
              <a:t>规模化实施</a:t>
            </a:r>
          </a:p>
        </p:txBody>
      </p:sp>
      <p:sp>
        <p:nvSpPr>
          <p:cNvPr id="27" name="文本框 26">
            <a:extLst>
              <a:ext uri="{FF2B5EF4-FFF2-40B4-BE49-F238E27FC236}">
                <a16:creationId xmlns:a16="http://schemas.microsoft.com/office/drawing/2014/main" id="{9B996755-E556-EBC2-83D5-2049C5A5042B}"/>
              </a:ext>
            </a:extLst>
          </p:cNvPr>
          <p:cNvSpPr txBox="1"/>
          <p:nvPr/>
        </p:nvSpPr>
        <p:spPr>
          <a:xfrm>
            <a:off x="2957652" y="1847252"/>
            <a:ext cx="595035" cy="338554"/>
          </a:xfrm>
          <a:prstGeom prst="rect">
            <a:avLst/>
          </a:prstGeom>
          <a:noFill/>
        </p:spPr>
        <p:txBody>
          <a:bodyPr wrap="none" rtlCol="0">
            <a:spAutoFit/>
          </a:bodyPr>
          <a:lstStyle/>
          <a:p>
            <a:r>
              <a:rPr lang="zh-CN" altLang="en-US" sz="1600" dirty="0">
                <a:solidFill>
                  <a:schemeClr val="bg1"/>
                </a:solidFill>
                <a:latin typeface="+mn-ea"/>
                <a:sym typeface="Arial" panose="020B0604020202020204" pitchFamily="34" charset="0"/>
              </a:rPr>
              <a:t>政府</a:t>
            </a:r>
          </a:p>
        </p:txBody>
      </p:sp>
      <p:grpSp>
        <p:nvGrpSpPr>
          <p:cNvPr id="52" name="组合 51">
            <a:extLst>
              <a:ext uri="{FF2B5EF4-FFF2-40B4-BE49-F238E27FC236}">
                <a16:creationId xmlns:a16="http://schemas.microsoft.com/office/drawing/2014/main" id="{C0350A16-6ADF-6FD1-F3AD-61A22268AE30}"/>
              </a:ext>
            </a:extLst>
          </p:cNvPr>
          <p:cNvGrpSpPr/>
          <p:nvPr/>
        </p:nvGrpSpPr>
        <p:grpSpPr>
          <a:xfrm>
            <a:off x="1246189" y="4740985"/>
            <a:ext cx="680260" cy="680260"/>
            <a:chOff x="1274848" y="4485331"/>
            <a:chExt cx="680260" cy="680260"/>
          </a:xfrm>
        </p:grpSpPr>
        <p:sp>
          <p:nvSpPr>
            <p:cNvPr id="19" name="椭圆 18">
              <a:extLst>
                <a:ext uri="{FF2B5EF4-FFF2-40B4-BE49-F238E27FC236}">
                  <a16:creationId xmlns:a16="http://schemas.microsoft.com/office/drawing/2014/main" id="{395C5FA2-3E81-BB7E-02E9-91DFB65A9CB0}"/>
                </a:ext>
              </a:extLst>
            </p:cNvPr>
            <p:cNvSpPr/>
            <p:nvPr/>
          </p:nvSpPr>
          <p:spPr>
            <a:xfrm>
              <a:off x="1274848" y="4485331"/>
              <a:ext cx="680260" cy="68026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sym typeface="Arial" panose="020B0604020202020204" pitchFamily="34" charset="0"/>
              </a:endParaRPr>
            </a:p>
          </p:txBody>
        </p:sp>
        <p:sp>
          <p:nvSpPr>
            <p:cNvPr id="28" name="文本框 27">
              <a:extLst>
                <a:ext uri="{FF2B5EF4-FFF2-40B4-BE49-F238E27FC236}">
                  <a16:creationId xmlns:a16="http://schemas.microsoft.com/office/drawing/2014/main" id="{E2DA68A6-33FD-B80F-45E3-775E268F6D98}"/>
                </a:ext>
              </a:extLst>
            </p:cNvPr>
            <p:cNvSpPr txBox="1"/>
            <p:nvPr/>
          </p:nvSpPr>
          <p:spPr>
            <a:xfrm>
              <a:off x="1317460" y="4656184"/>
              <a:ext cx="595035" cy="338554"/>
            </a:xfrm>
            <a:prstGeom prst="rect">
              <a:avLst/>
            </a:prstGeom>
            <a:noFill/>
          </p:spPr>
          <p:txBody>
            <a:bodyPr wrap="none" rtlCol="0">
              <a:spAutoFit/>
            </a:bodyPr>
            <a:lstStyle/>
            <a:p>
              <a:r>
                <a:rPr lang="zh-CN" altLang="en-US" sz="1600" dirty="0">
                  <a:solidFill>
                    <a:schemeClr val="bg1"/>
                  </a:solidFill>
                  <a:latin typeface="+mn-ea"/>
                  <a:sym typeface="Arial" panose="020B0604020202020204" pitchFamily="34" charset="0"/>
                </a:rPr>
                <a:t>公司</a:t>
              </a:r>
            </a:p>
          </p:txBody>
        </p:sp>
      </p:grpSp>
      <p:grpSp>
        <p:nvGrpSpPr>
          <p:cNvPr id="53" name="组合 52">
            <a:extLst>
              <a:ext uri="{FF2B5EF4-FFF2-40B4-BE49-F238E27FC236}">
                <a16:creationId xmlns:a16="http://schemas.microsoft.com/office/drawing/2014/main" id="{B08D55E0-E930-9BA6-7E74-9E03FC835F13}"/>
              </a:ext>
            </a:extLst>
          </p:cNvPr>
          <p:cNvGrpSpPr/>
          <p:nvPr/>
        </p:nvGrpSpPr>
        <p:grpSpPr>
          <a:xfrm>
            <a:off x="4461777" y="4748115"/>
            <a:ext cx="680260" cy="680260"/>
            <a:chOff x="4555235" y="4485331"/>
            <a:chExt cx="680260" cy="680260"/>
          </a:xfrm>
        </p:grpSpPr>
        <p:sp>
          <p:nvSpPr>
            <p:cNvPr id="17" name="椭圆 16">
              <a:extLst>
                <a:ext uri="{FF2B5EF4-FFF2-40B4-BE49-F238E27FC236}">
                  <a16:creationId xmlns:a16="http://schemas.microsoft.com/office/drawing/2014/main" id="{54093352-F037-CAA2-87D8-C717C7560098}"/>
                </a:ext>
              </a:extLst>
            </p:cNvPr>
            <p:cNvSpPr/>
            <p:nvPr/>
          </p:nvSpPr>
          <p:spPr>
            <a:xfrm>
              <a:off x="4555235" y="4485331"/>
              <a:ext cx="680260" cy="68026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sym typeface="Arial" panose="020B0604020202020204" pitchFamily="34" charset="0"/>
              </a:endParaRPr>
            </a:p>
          </p:txBody>
        </p:sp>
        <p:sp>
          <p:nvSpPr>
            <p:cNvPr id="29" name="文本框 28">
              <a:extLst>
                <a:ext uri="{FF2B5EF4-FFF2-40B4-BE49-F238E27FC236}">
                  <a16:creationId xmlns:a16="http://schemas.microsoft.com/office/drawing/2014/main" id="{0713F3DC-14B3-F9E0-D8FD-AD9573B21872}"/>
                </a:ext>
              </a:extLst>
            </p:cNvPr>
            <p:cNvSpPr txBox="1"/>
            <p:nvPr/>
          </p:nvSpPr>
          <p:spPr>
            <a:xfrm>
              <a:off x="4597847" y="4656184"/>
              <a:ext cx="595035" cy="338554"/>
            </a:xfrm>
            <a:prstGeom prst="rect">
              <a:avLst/>
            </a:prstGeom>
            <a:noFill/>
          </p:spPr>
          <p:txBody>
            <a:bodyPr wrap="none" rtlCol="0">
              <a:spAutoFit/>
            </a:bodyPr>
            <a:lstStyle/>
            <a:p>
              <a:r>
                <a:rPr lang="zh-CN" altLang="en-US" sz="1600" dirty="0">
                  <a:solidFill>
                    <a:schemeClr val="bg1"/>
                  </a:solidFill>
                  <a:latin typeface="+mn-ea"/>
                  <a:sym typeface="Arial" panose="020B0604020202020204" pitchFamily="34" charset="0"/>
                </a:rPr>
                <a:t>企业</a:t>
              </a:r>
              <a:endParaRPr lang="en-US" altLang="zh-CN" sz="1600" dirty="0">
                <a:solidFill>
                  <a:schemeClr val="bg1"/>
                </a:solidFill>
                <a:latin typeface="+mn-ea"/>
                <a:sym typeface="Arial" panose="020B0604020202020204" pitchFamily="34" charset="0"/>
              </a:endParaRPr>
            </a:p>
          </p:txBody>
        </p:sp>
      </p:grpSp>
      <p:grpSp>
        <p:nvGrpSpPr>
          <p:cNvPr id="36" name="组合 35">
            <a:extLst>
              <a:ext uri="{FF2B5EF4-FFF2-40B4-BE49-F238E27FC236}">
                <a16:creationId xmlns:a16="http://schemas.microsoft.com/office/drawing/2014/main" id="{C6ADD389-675A-A2E0-4B2D-F324BA955951}"/>
              </a:ext>
            </a:extLst>
          </p:cNvPr>
          <p:cNvGrpSpPr/>
          <p:nvPr/>
        </p:nvGrpSpPr>
        <p:grpSpPr>
          <a:xfrm>
            <a:off x="6222634" y="1611064"/>
            <a:ext cx="5296266" cy="1346614"/>
            <a:chOff x="6222634" y="1883452"/>
            <a:chExt cx="4593633" cy="954335"/>
          </a:xfrm>
        </p:grpSpPr>
        <p:sp>
          <p:nvSpPr>
            <p:cNvPr id="35" name="矩形 34">
              <a:extLst>
                <a:ext uri="{FF2B5EF4-FFF2-40B4-BE49-F238E27FC236}">
                  <a16:creationId xmlns:a16="http://schemas.microsoft.com/office/drawing/2014/main" id="{D4036EE2-BC4A-09FE-2FD7-35669EAE793A}"/>
                </a:ext>
              </a:extLst>
            </p:cNvPr>
            <p:cNvSpPr/>
            <p:nvPr/>
          </p:nvSpPr>
          <p:spPr>
            <a:xfrm>
              <a:off x="6222634" y="1883452"/>
              <a:ext cx="4593633" cy="946414"/>
            </a:xfrm>
            <a:prstGeom prst="rect">
              <a:avLst/>
            </a:prstGeom>
            <a:solidFill>
              <a:schemeClr val="bg1"/>
            </a:solidFill>
            <a:ln>
              <a:noFill/>
            </a:ln>
            <a:effectLst>
              <a:outerShdw blurRad="571500" dist="241300" dir="5400000" sx="99000" sy="99000" algn="t" rotWithShape="0">
                <a:schemeClr val="tx1">
                  <a:lumMod val="75000"/>
                  <a:lumOff val="25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sym typeface="Arial" panose="020B0604020202020204" pitchFamily="34" charset="0"/>
              </a:endParaRPr>
            </a:p>
          </p:txBody>
        </p:sp>
        <p:cxnSp>
          <p:nvCxnSpPr>
            <p:cNvPr id="31" name="直接连接符 30">
              <a:extLst>
                <a:ext uri="{FF2B5EF4-FFF2-40B4-BE49-F238E27FC236}">
                  <a16:creationId xmlns:a16="http://schemas.microsoft.com/office/drawing/2014/main" id="{5BFEDFD5-2F18-4959-15BA-F428C6C4234E}"/>
                </a:ext>
              </a:extLst>
            </p:cNvPr>
            <p:cNvCxnSpPr>
              <a:cxnSpLocks/>
            </p:cNvCxnSpPr>
            <p:nvPr/>
          </p:nvCxnSpPr>
          <p:spPr>
            <a:xfrm>
              <a:off x="6222634" y="1891373"/>
              <a:ext cx="0" cy="946414"/>
            </a:xfrm>
            <a:prstGeom prst="line">
              <a:avLst/>
            </a:prstGeom>
            <a:ln w="34925"/>
          </p:spPr>
          <p:style>
            <a:lnRef idx="1">
              <a:schemeClr val="accent1"/>
            </a:lnRef>
            <a:fillRef idx="0">
              <a:schemeClr val="accent1"/>
            </a:fillRef>
            <a:effectRef idx="0">
              <a:schemeClr val="accent1"/>
            </a:effectRef>
            <a:fontRef idx="minor">
              <a:schemeClr val="tx1"/>
            </a:fontRef>
          </p:style>
        </p:cxnSp>
      </p:grpSp>
      <p:sp>
        <p:nvSpPr>
          <p:cNvPr id="38" name="矩形 37">
            <a:extLst>
              <a:ext uri="{FF2B5EF4-FFF2-40B4-BE49-F238E27FC236}">
                <a16:creationId xmlns:a16="http://schemas.microsoft.com/office/drawing/2014/main" id="{12BBF1F8-B195-6B38-9486-1FE031BB9DEC}"/>
              </a:ext>
            </a:extLst>
          </p:cNvPr>
          <p:cNvSpPr/>
          <p:nvPr/>
        </p:nvSpPr>
        <p:spPr>
          <a:xfrm>
            <a:off x="6222634" y="3205593"/>
            <a:ext cx="5296266" cy="1335437"/>
          </a:xfrm>
          <a:prstGeom prst="rect">
            <a:avLst/>
          </a:prstGeom>
          <a:solidFill>
            <a:schemeClr val="bg1"/>
          </a:solidFill>
          <a:ln>
            <a:noFill/>
          </a:ln>
          <a:effectLst>
            <a:outerShdw blurRad="571500" dist="241300" dir="5400000" sx="99000" sy="99000" algn="t" rotWithShape="0">
              <a:schemeClr val="tx1">
                <a:lumMod val="75000"/>
                <a:lumOff val="25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sym typeface="Arial" panose="020B0604020202020204" pitchFamily="34" charset="0"/>
            </a:endParaRPr>
          </a:p>
        </p:txBody>
      </p:sp>
      <p:cxnSp>
        <p:nvCxnSpPr>
          <p:cNvPr id="39" name="直接连接符 38">
            <a:extLst>
              <a:ext uri="{FF2B5EF4-FFF2-40B4-BE49-F238E27FC236}">
                <a16:creationId xmlns:a16="http://schemas.microsoft.com/office/drawing/2014/main" id="{C1BAFD5A-4173-0C32-0ABD-EE183B5C2FD0}"/>
              </a:ext>
            </a:extLst>
          </p:cNvPr>
          <p:cNvCxnSpPr>
            <a:cxnSpLocks/>
          </p:cNvCxnSpPr>
          <p:nvPr/>
        </p:nvCxnSpPr>
        <p:spPr>
          <a:xfrm>
            <a:off x="6222634" y="3216770"/>
            <a:ext cx="0" cy="1335437"/>
          </a:xfrm>
          <a:prstGeom prst="line">
            <a:avLst/>
          </a:prstGeom>
          <a:ln w="34925"/>
        </p:spPr>
        <p:style>
          <a:lnRef idx="1">
            <a:schemeClr val="accent1"/>
          </a:lnRef>
          <a:fillRef idx="0">
            <a:schemeClr val="accent1"/>
          </a:fillRef>
          <a:effectRef idx="0">
            <a:schemeClr val="accent1"/>
          </a:effectRef>
          <a:fontRef idx="minor">
            <a:schemeClr val="tx1"/>
          </a:fontRef>
        </p:style>
      </p:cxnSp>
      <p:grpSp>
        <p:nvGrpSpPr>
          <p:cNvPr id="40" name="组合 39">
            <a:extLst>
              <a:ext uri="{FF2B5EF4-FFF2-40B4-BE49-F238E27FC236}">
                <a16:creationId xmlns:a16="http://schemas.microsoft.com/office/drawing/2014/main" id="{19BF9EB8-260E-CF81-DC36-3C0F13614B20}"/>
              </a:ext>
            </a:extLst>
          </p:cNvPr>
          <p:cNvGrpSpPr/>
          <p:nvPr/>
        </p:nvGrpSpPr>
        <p:grpSpPr>
          <a:xfrm>
            <a:off x="6222634" y="4800121"/>
            <a:ext cx="5296266" cy="1346614"/>
            <a:chOff x="6222634" y="1883452"/>
            <a:chExt cx="4593633" cy="954335"/>
          </a:xfrm>
        </p:grpSpPr>
        <p:sp>
          <p:nvSpPr>
            <p:cNvPr id="41" name="矩形 40">
              <a:extLst>
                <a:ext uri="{FF2B5EF4-FFF2-40B4-BE49-F238E27FC236}">
                  <a16:creationId xmlns:a16="http://schemas.microsoft.com/office/drawing/2014/main" id="{B817D472-E114-A0AE-3552-2F99C10A9FC4}"/>
                </a:ext>
              </a:extLst>
            </p:cNvPr>
            <p:cNvSpPr/>
            <p:nvPr/>
          </p:nvSpPr>
          <p:spPr>
            <a:xfrm>
              <a:off x="6222634" y="1883452"/>
              <a:ext cx="4593633" cy="946414"/>
            </a:xfrm>
            <a:prstGeom prst="rect">
              <a:avLst/>
            </a:prstGeom>
            <a:solidFill>
              <a:schemeClr val="bg1"/>
            </a:solidFill>
            <a:ln>
              <a:noFill/>
            </a:ln>
            <a:effectLst>
              <a:outerShdw blurRad="571500" dist="241300" dir="5400000" sx="99000" sy="99000" algn="t" rotWithShape="0">
                <a:schemeClr val="tx1">
                  <a:lumMod val="75000"/>
                  <a:lumOff val="25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sym typeface="Arial" panose="020B0604020202020204" pitchFamily="34" charset="0"/>
              </a:endParaRPr>
            </a:p>
          </p:txBody>
        </p:sp>
        <p:cxnSp>
          <p:nvCxnSpPr>
            <p:cNvPr id="42" name="直接连接符 41">
              <a:extLst>
                <a:ext uri="{FF2B5EF4-FFF2-40B4-BE49-F238E27FC236}">
                  <a16:creationId xmlns:a16="http://schemas.microsoft.com/office/drawing/2014/main" id="{73C771D9-1792-C97F-070B-9C5466B410D4}"/>
                </a:ext>
              </a:extLst>
            </p:cNvPr>
            <p:cNvCxnSpPr>
              <a:cxnSpLocks/>
            </p:cNvCxnSpPr>
            <p:nvPr/>
          </p:nvCxnSpPr>
          <p:spPr>
            <a:xfrm>
              <a:off x="6222634" y="1891373"/>
              <a:ext cx="0" cy="946414"/>
            </a:xfrm>
            <a:prstGeom prst="line">
              <a:avLst/>
            </a:prstGeom>
            <a:ln w="34925"/>
          </p:spPr>
          <p:style>
            <a:lnRef idx="1">
              <a:schemeClr val="accent1"/>
            </a:lnRef>
            <a:fillRef idx="0">
              <a:schemeClr val="accent1"/>
            </a:fillRef>
            <a:effectRef idx="0">
              <a:schemeClr val="accent1"/>
            </a:effectRef>
            <a:fontRef idx="minor">
              <a:schemeClr val="tx1"/>
            </a:fontRef>
          </p:style>
        </p:cxnSp>
      </p:grpSp>
      <p:sp>
        <p:nvSpPr>
          <p:cNvPr id="46" name="文本框 45">
            <a:extLst>
              <a:ext uri="{FF2B5EF4-FFF2-40B4-BE49-F238E27FC236}">
                <a16:creationId xmlns:a16="http://schemas.microsoft.com/office/drawing/2014/main" id="{B20B5670-2851-D45A-E4C2-0DBD128450F5}"/>
              </a:ext>
            </a:extLst>
          </p:cNvPr>
          <p:cNvSpPr txBox="1"/>
          <p:nvPr/>
        </p:nvSpPr>
        <p:spPr>
          <a:xfrm>
            <a:off x="6315075" y="1726659"/>
            <a:ext cx="697627" cy="400110"/>
          </a:xfrm>
          <a:prstGeom prst="rect">
            <a:avLst/>
          </a:prstGeom>
          <a:noFill/>
        </p:spPr>
        <p:txBody>
          <a:bodyPr wrap="none" rtlCol="0">
            <a:spAutoFit/>
          </a:bodyPr>
          <a:lstStyle/>
          <a:p>
            <a:r>
              <a:rPr lang="zh-CN" altLang="en-US" sz="2000" b="1" dirty="0">
                <a:solidFill>
                  <a:schemeClr val="accent1"/>
                </a:solidFill>
                <a:latin typeface="+mn-ea"/>
                <a:sym typeface="Arial" panose="020B0604020202020204" pitchFamily="34" charset="0"/>
              </a:rPr>
              <a:t>政府</a:t>
            </a:r>
          </a:p>
        </p:txBody>
      </p:sp>
      <p:cxnSp>
        <p:nvCxnSpPr>
          <p:cNvPr id="48" name="直接连接符 47">
            <a:extLst>
              <a:ext uri="{FF2B5EF4-FFF2-40B4-BE49-F238E27FC236}">
                <a16:creationId xmlns:a16="http://schemas.microsoft.com/office/drawing/2014/main" id="{F8EF2083-7855-4A45-EBF6-0097347FC0AF}"/>
              </a:ext>
            </a:extLst>
          </p:cNvPr>
          <p:cNvCxnSpPr>
            <a:cxnSpLocks/>
          </p:cNvCxnSpPr>
          <p:nvPr/>
        </p:nvCxnSpPr>
        <p:spPr>
          <a:xfrm>
            <a:off x="6400800" y="2207550"/>
            <a:ext cx="1485900" cy="0"/>
          </a:xfrm>
          <a:prstGeom prst="line">
            <a:avLst/>
          </a:prstGeom>
        </p:spPr>
        <p:style>
          <a:lnRef idx="1">
            <a:schemeClr val="accent1"/>
          </a:lnRef>
          <a:fillRef idx="0">
            <a:schemeClr val="accent1"/>
          </a:fillRef>
          <a:effectRef idx="0">
            <a:schemeClr val="accent1"/>
          </a:effectRef>
          <a:fontRef idx="minor">
            <a:schemeClr val="tx1"/>
          </a:fontRef>
        </p:style>
      </p:cxnSp>
      <p:sp>
        <p:nvSpPr>
          <p:cNvPr id="51" name="文本框 50">
            <a:extLst>
              <a:ext uri="{FF2B5EF4-FFF2-40B4-BE49-F238E27FC236}">
                <a16:creationId xmlns:a16="http://schemas.microsoft.com/office/drawing/2014/main" id="{F6530282-0C55-23E2-F3EF-50499C07C2E2}"/>
              </a:ext>
            </a:extLst>
          </p:cNvPr>
          <p:cNvSpPr txBox="1"/>
          <p:nvPr/>
        </p:nvSpPr>
        <p:spPr>
          <a:xfrm>
            <a:off x="6315074" y="2220851"/>
            <a:ext cx="5086349" cy="70134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latin typeface="+mn-ea"/>
                <a:sym typeface="Arial" panose="020B0604020202020204" pitchFamily="34" charset="0"/>
              </a:rPr>
              <a:t>智能电网的负荷自我调节处理能力更灵活，针对各类新能源负荷发电需求，可快速进行负荷自适应和优化调整。</a:t>
            </a:r>
          </a:p>
        </p:txBody>
      </p:sp>
      <p:sp>
        <p:nvSpPr>
          <p:cNvPr id="54" name="文本框 53">
            <a:extLst>
              <a:ext uri="{FF2B5EF4-FFF2-40B4-BE49-F238E27FC236}">
                <a16:creationId xmlns:a16="http://schemas.microsoft.com/office/drawing/2014/main" id="{95978BC1-CC19-E2F3-8466-E6662159E384}"/>
              </a:ext>
            </a:extLst>
          </p:cNvPr>
          <p:cNvSpPr txBox="1"/>
          <p:nvPr/>
        </p:nvSpPr>
        <p:spPr>
          <a:xfrm>
            <a:off x="6315075" y="3291606"/>
            <a:ext cx="697627" cy="400110"/>
          </a:xfrm>
          <a:prstGeom prst="rect">
            <a:avLst/>
          </a:prstGeom>
          <a:noFill/>
        </p:spPr>
        <p:txBody>
          <a:bodyPr wrap="none" rtlCol="0">
            <a:spAutoFit/>
          </a:bodyPr>
          <a:lstStyle/>
          <a:p>
            <a:r>
              <a:rPr lang="zh-CN" altLang="en-US" sz="2000" b="1" dirty="0">
                <a:solidFill>
                  <a:schemeClr val="accent1"/>
                </a:solidFill>
                <a:latin typeface="+mn-ea"/>
                <a:sym typeface="Arial" panose="020B0604020202020204" pitchFamily="34" charset="0"/>
              </a:rPr>
              <a:t>公司</a:t>
            </a:r>
          </a:p>
        </p:txBody>
      </p:sp>
      <p:cxnSp>
        <p:nvCxnSpPr>
          <p:cNvPr id="55" name="直接连接符 54">
            <a:extLst>
              <a:ext uri="{FF2B5EF4-FFF2-40B4-BE49-F238E27FC236}">
                <a16:creationId xmlns:a16="http://schemas.microsoft.com/office/drawing/2014/main" id="{FE9E3BAB-2919-EAD8-B860-7C473C0371D1}"/>
              </a:ext>
            </a:extLst>
          </p:cNvPr>
          <p:cNvCxnSpPr>
            <a:cxnSpLocks/>
          </p:cNvCxnSpPr>
          <p:nvPr/>
        </p:nvCxnSpPr>
        <p:spPr>
          <a:xfrm>
            <a:off x="6400800" y="3772497"/>
            <a:ext cx="1485900" cy="0"/>
          </a:xfrm>
          <a:prstGeom prst="line">
            <a:avLst/>
          </a:prstGeom>
        </p:spPr>
        <p:style>
          <a:lnRef idx="1">
            <a:schemeClr val="accent1"/>
          </a:lnRef>
          <a:fillRef idx="0">
            <a:schemeClr val="accent1"/>
          </a:fillRef>
          <a:effectRef idx="0">
            <a:schemeClr val="accent1"/>
          </a:effectRef>
          <a:fontRef idx="minor">
            <a:schemeClr val="tx1"/>
          </a:fontRef>
        </p:style>
      </p:cxnSp>
      <p:sp>
        <p:nvSpPr>
          <p:cNvPr id="56" name="文本框 55">
            <a:extLst>
              <a:ext uri="{FF2B5EF4-FFF2-40B4-BE49-F238E27FC236}">
                <a16:creationId xmlns:a16="http://schemas.microsoft.com/office/drawing/2014/main" id="{0BC60466-F5AF-508B-90F8-FE3F0AE623A4}"/>
              </a:ext>
            </a:extLst>
          </p:cNvPr>
          <p:cNvSpPr txBox="1"/>
          <p:nvPr/>
        </p:nvSpPr>
        <p:spPr>
          <a:xfrm>
            <a:off x="6315074" y="3785798"/>
            <a:ext cx="5086349" cy="70134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latin typeface="+mn-ea"/>
                <a:sym typeface="Arial" panose="020B0604020202020204" pitchFamily="34" charset="0"/>
              </a:rPr>
              <a:t>智能电网的负荷自我调节处理能力更灵活，针对各类新能源负荷发电需求，可快速进行负荷自适应和优化调整。</a:t>
            </a:r>
          </a:p>
        </p:txBody>
      </p:sp>
      <p:sp>
        <p:nvSpPr>
          <p:cNvPr id="73" name="文本框 72">
            <a:extLst>
              <a:ext uri="{FF2B5EF4-FFF2-40B4-BE49-F238E27FC236}">
                <a16:creationId xmlns:a16="http://schemas.microsoft.com/office/drawing/2014/main" id="{F8B151FA-B4FD-242A-F490-AED9F755416E}"/>
              </a:ext>
            </a:extLst>
          </p:cNvPr>
          <p:cNvSpPr txBox="1"/>
          <p:nvPr/>
        </p:nvSpPr>
        <p:spPr>
          <a:xfrm>
            <a:off x="6315075" y="4871028"/>
            <a:ext cx="697627" cy="400110"/>
          </a:xfrm>
          <a:prstGeom prst="rect">
            <a:avLst/>
          </a:prstGeom>
          <a:noFill/>
        </p:spPr>
        <p:txBody>
          <a:bodyPr wrap="none" rtlCol="0">
            <a:spAutoFit/>
          </a:bodyPr>
          <a:lstStyle/>
          <a:p>
            <a:r>
              <a:rPr lang="zh-CN" altLang="en-US" sz="2000" b="1" dirty="0">
                <a:solidFill>
                  <a:schemeClr val="accent1"/>
                </a:solidFill>
                <a:latin typeface="+mn-ea"/>
                <a:sym typeface="Arial" panose="020B0604020202020204" pitchFamily="34" charset="0"/>
              </a:rPr>
              <a:t>企业</a:t>
            </a:r>
          </a:p>
        </p:txBody>
      </p:sp>
      <p:cxnSp>
        <p:nvCxnSpPr>
          <p:cNvPr id="74" name="直接连接符 73">
            <a:extLst>
              <a:ext uri="{FF2B5EF4-FFF2-40B4-BE49-F238E27FC236}">
                <a16:creationId xmlns:a16="http://schemas.microsoft.com/office/drawing/2014/main" id="{130D36EB-6A58-FDFA-39A1-F0445CBC0F0E}"/>
              </a:ext>
            </a:extLst>
          </p:cNvPr>
          <p:cNvCxnSpPr>
            <a:cxnSpLocks/>
          </p:cNvCxnSpPr>
          <p:nvPr/>
        </p:nvCxnSpPr>
        <p:spPr>
          <a:xfrm>
            <a:off x="6400800" y="5351919"/>
            <a:ext cx="1485900" cy="0"/>
          </a:xfrm>
          <a:prstGeom prst="line">
            <a:avLst/>
          </a:prstGeom>
        </p:spPr>
        <p:style>
          <a:lnRef idx="1">
            <a:schemeClr val="accent1"/>
          </a:lnRef>
          <a:fillRef idx="0">
            <a:schemeClr val="accent1"/>
          </a:fillRef>
          <a:effectRef idx="0">
            <a:schemeClr val="accent1"/>
          </a:effectRef>
          <a:fontRef idx="minor">
            <a:schemeClr val="tx1"/>
          </a:fontRef>
        </p:style>
      </p:cxnSp>
      <p:sp>
        <p:nvSpPr>
          <p:cNvPr id="75" name="文本框 74">
            <a:extLst>
              <a:ext uri="{FF2B5EF4-FFF2-40B4-BE49-F238E27FC236}">
                <a16:creationId xmlns:a16="http://schemas.microsoft.com/office/drawing/2014/main" id="{8E232B31-73EF-C2B9-0D96-487D34A5E79F}"/>
              </a:ext>
            </a:extLst>
          </p:cNvPr>
          <p:cNvSpPr txBox="1"/>
          <p:nvPr/>
        </p:nvSpPr>
        <p:spPr>
          <a:xfrm>
            <a:off x="6315074" y="5365220"/>
            <a:ext cx="5086349" cy="70134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latin typeface="+mn-ea"/>
                <a:sym typeface="Arial" panose="020B0604020202020204" pitchFamily="34" charset="0"/>
              </a:rPr>
              <a:t>智能电网的负荷自我调节处理能力更灵活，针对各类新能源负荷发电需求，可快速进行负荷自适应和优化调整。</a:t>
            </a:r>
          </a:p>
        </p:txBody>
      </p:sp>
      <p:sp>
        <p:nvSpPr>
          <p:cNvPr id="2" name="文本占位符 1">
            <a:extLst>
              <a:ext uri="{FF2B5EF4-FFF2-40B4-BE49-F238E27FC236}">
                <a16:creationId xmlns:a16="http://schemas.microsoft.com/office/drawing/2014/main" id="{2D0E9BA2-77A1-4AA6-8840-406C0E80C1A3}"/>
              </a:ext>
            </a:extLst>
          </p:cNvPr>
          <p:cNvSpPr>
            <a:spLocks noGrp="1"/>
          </p:cNvSpPr>
          <p:nvPr>
            <p:ph type="body" sz="quarter" idx="4294967295"/>
          </p:nvPr>
        </p:nvSpPr>
        <p:spPr>
          <a:xfrm>
            <a:off x="1163638" y="509321"/>
            <a:ext cx="9288657" cy="479198"/>
          </a:xfrm>
          <a:prstGeom prst="rect">
            <a:avLst/>
          </a:prstGeom>
        </p:spPr>
        <p:txBody>
          <a:bodyPr/>
          <a:lstStyle/>
          <a:p>
            <a:pPr marL="0" indent="0">
              <a:buNone/>
            </a:pPr>
            <a:r>
              <a:rPr lang="zh-CN" altLang="en-US" b="1"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四川省用电量控制目标及地区分解</a:t>
            </a:r>
          </a:p>
        </p:txBody>
      </p:sp>
    </p:spTree>
    <p:extLst>
      <p:ext uri="{BB962C8B-B14F-4D97-AF65-F5344CB8AC3E}">
        <p14:creationId xmlns:p14="http://schemas.microsoft.com/office/powerpoint/2010/main" val="26755034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等腰三角形 30">
            <a:extLst>
              <a:ext uri="{FF2B5EF4-FFF2-40B4-BE49-F238E27FC236}">
                <a16:creationId xmlns:a16="http://schemas.microsoft.com/office/drawing/2014/main" id="{1DB4F3B2-5A0B-014F-CFE3-8DF07FB6E006}"/>
              </a:ext>
            </a:extLst>
          </p:cNvPr>
          <p:cNvSpPr/>
          <p:nvPr/>
        </p:nvSpPr>
        <p:spPr>
          <a:xfrm>
            <a:off x="2576512" y="2038350"/>
            <a:ext cx="585787" cy="361950"/>
          </a:xfrm>
          <a:prstGeom prs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 3">
            <a:extLst>
              <a:ext uri="{FF2B5EF4-FFF2-40B4-BE49-F238E27FC236}">
                <a16:creationId xmlns:a16="http://schemas.microsoft.com/office/drawing/2014/main" id="{FB47849D-1B8C-902E-E23F-15A732F4286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734300" y="0"/>
            <a:ext cx="4457700" cy="6858000"/>
          </a:xfrm>
          <a:prstGeom prst="rect">
            <a:avLst/>
          </a:prstGeom>
        </p:spPr>
      </p:pic>
      <p:sp>
        <p:nvSpPr>
          <p:cNvPr id="2" name="矩形 1">
            <a:extLst>
              <a:ext uri="{FF2B5EF4-FFF2-40B4-BE49-F238E27FC236}">
                <a16:creationId xmlns:a16="http://schemas.microsoft.com/office/drawing/2014/main" id="{9C3E1E22-AFF5-0D04-36FE-C363FEB3095F}"/>
              </a:ext>
            </a:extLst>
          </p:cNvPr>
          <p:cNvSpPr/>
          <p:nvPr/>
        </p:nvSpPr>
        <p:spPr>
          <a:xfrm>
            <a:off x="7734300" y="0"/>
            <a:ext cx="4457700" cy="6858000"/>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矩形 5">
            <a:extLst>
              <a:ext uri="{FF2B5EF4-FFF2-40B4-BE49-F238E27FC236}">
                <a16:creationId xmlns:a16="http://schemas.microsoft.com/office/drawing/2014/main" id="{F470434E-0752-1F11-F200-B4F120159522}"/>
              </a:ext>
            </a:extLst>
          </p:cNvPr>
          <p:cNvSpPr/>
          <p:nvPr/>
        </p:nvSpPr>
        <p:spPr>
          <a:xfrm>
            <a:off x="660400" y="2400300"/>
            <a:ext cx="9067800" cy="2374900"/>
          </a:xfrm>
          <a:prstGeom prst="rect">
            <a:avLst/>
          </a:prstGeom>
          <a:solidFill>
            <a:schemeClr val="bg1"/>
          </a:solidFill>
          <a:ln>
            <a:noFill/>
          </a:ln>
          <a:effectLst>
            <a:outerShdw blurRad="127000" dist="127000" dir="5400000" sx="95000" sy="950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a:extLst>
              <a:ext uri="{FF2B5EF4-FFF2-40B4-BE49-F238E27FC236}">
                <a16:creationId xmlns:a16="http://schemas.microsoft.com/office/drawing/2014/main" id="{81622D98-0D5F-BAD8-82A6-6EDEFFC465E7}"/>
              </a:ext>
            </a:extLst>
          </p:cNvPr>
          <p:cNvSpPr/>
          <p:nvPr/>
        </p:nvSpPr>
        <p:spPr>
          <a:xfrm>
            <a:off x="912019" y="2038350"/>
            <a:ext cx="1957387" cy="3098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34" name="直接连接符 33">
            <a:extLst>
              <a:ext uri="{FF2B5EF4-FFF2-40B4-BE49-F238E27FC236}">
                <a16:creationId xmlns:a16="http://schemas.microsoft.com/office/drawing/2014/main" id="{E9F55653-1487-5C4A-BA83-9AD2ADA2A74B}"/>
              </a:ext>
            </a:extLst>
          </p:cNvPr>
          <p:cNvCxnSpPr/>
          <p:nvPr/>
        </p:nvCxnSpPr>
        <p:spPr>
          <a:xfrm>
            <a:off x="1203649" y="3587749"/>
            <a:ext cx="14928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占位符 4">
            <a:extLst>
              <a:ext uri="{FF2B5EF4-FFF2-40B4-BE49-F238E27FC236}">
                <a16:creationId xmlns:a16="http://schemas.microsoft.com/office/drawing/2014/main" id="{9866E8A5-B0EE-4347-B9C9-812B0ABCF266}"/>
              </a:ext>
            </a:extLst>
          </p:cNvPr>
          <p:cNvSpPr>
            <a:spLocks noGrp="1"/>
          </p:cNvSpPr>
          <p:nvPr>
            <p:ph type="body" sz="quarter" idx="11"/>
          </p:nvPr>
        </p:nvSpPr>
        <p:spPr/>
        <p:txBody>
          <a:bodyPr/>
          <a:lstStyle/>
          <a:p>
            <a:r>
              <a:rPr lang="en-US" altLang="zh-CN" dirty="0">
                <a:latin typeface="Arial" panose="020B0604020202020204" pitchFamily="34" charset="0"/>
                <a:ea typeface="微软雅黑" panose="020B0503020204020204" pitchFamily="34" charset="-122"/>
                <a:sym typeface="Arial" panose="020B0604020202020204" pitchFamily="34" charset="0"/>
              </a:rPr>
              <a:t>02</a:t>
            </a: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7" name="文本占位符 6">
            <a:extLst>
              <a:ext uri="{FF2B5EF4-FFF2-40B4-BE49-F238E27FC236}">
                <a16:creationId xmlns:a16="http://schemas.microsoft.com/office/drawing/2014/main" id="{E4198DB9-202F-4201-8065-7C2A44BA6DE4}"/>
              </a:ext>
            </a:extLst>
          </p:cNvPr>
          <p:cNvSpPr>
            <a:spLocks noGrp="1"/>
          </p:cNvSpPr>
          <p:nvPr>
            <p:ph type="body" sz="quarter" idx="12"/>
          </p:nvPr>
        </p:nvSpPr>
        <p:spPr/>
        <p:txBody>
          <a:bodyPr>
            <a:normAutofit lnSpcReduction="10000"/>
          </a:bodyPr>
          <a:lstStyle/>
          <a:p>
            <a:r>
              <a:rPr lang="zh-CN" altLang="en-US" dirty="0">
                <a:latin typeface="Arial" panose="020B0604020202020204" pitchFamily="34" charset="0"/>
                <a:sym typeface="Arial" panose="020B0604020202020204" pitchFamily="34" charset="0"/>
              </a:rPr>
              <a:t>新视野</a:t>
            </a:r>
          </a:p>
        </p:txBody>
      </p:sp>
      <p:sp>
        <p:nvSpPr>
          <p:cNvPr id="9" name="文本占位符 8">
            <a:extLst>
              <a:ext uri="{FF2B5EF4-FFF2-40B4-BE49-F238E27FC236}">
                <a16:creationId xmlns:a16="http://schemas.microsoft.com/office/drawing/2014/main" id="{568A8D29-2DC2-49C6-B68A-72DA62726C4A}"/>
              </a:ext>
            </a:extLst>
          </p:cNvPr>
          <p:cNvSpPr>
            <a:spLocks noGrp="1"/>
          </p:cNvSpPr>
          <p:nvPr>
            <p:ph type="body" sz="quarter" idx="10"/>
          </p:nvPr>
        </p:nvSpPr>
        <p:spPr/>
        <p:txBody>
          <a:bodyPr/>
          <a:lstStyle/>
          <a:p>
            <a:pPr>
              <a:lnSpc>
                <a:spcPct val="100000"/>
              </a:lnSpc>
            </a:pPr>
            <a:r>
              <a:rPr lang="zh-CN" altLang="en-US" b="1" dirty="0">
                <a:latin typeface="+mj-ea"/>
                <a:ea typeface="+mj-ea"/>
                <a:sym typeface="Arial" panose="020B0604020202020204" pitchFamily="34" charset="0"/>
              </a:rPr>
              <a:t>电网企业</a:t>
            </a:r>
            <a:r>
              <a:rPr lang="en-US" altLang="zh-CN" b="1" dirty="0">
                <a:latin typeface="+mj-ea"/>
                <a:ea typeface="+mj-ea"/>
                <a:sym typeface="Arial" panose="020B0604020202020204" pitchFamily="34" charset="0"/>
              </a:rPr>
              <a:t>DSM</a:t>
            </a:r>
            <a:r>
              <a:rPr lang="zh-CN" altLang="en-US" b="1" dirty="0">
                <a:latin typeface="+mj-ea"/>
                <a:ea typeface="+mj-ea"/>
                <a:sym typeface="Arial" panose="020B0604020202020204" pitchFamily="34" charset="0"/>
              </a:rPr>
              <a:t>节电</a:t>
            </a:r>
          </a:p>
          <a:p>
            <a:pPr>
              <a:lnSpc>
                <a:spcPct val="100000"/>
              </a:lnSpc>
            </a:pPr>
            <a:r>
              <a:rPr lang="zh-CN" altLang="en-US" b="1" dirty="0">
                <a:latin typeface="+mj-ea"/>
                <a:ea typeface="+mj-ea"/>
                <a:sym typeface="Arial" panose="020B0604020202020204" pitchFamily="34" charset="0"/>
              </a:rPr>
              <a:t>目标及采取措施</a:t>
            </a:r>
          </a:p>
        </p:txBody>
      </p:sp>
    </p:spTree>
    <p:custDataLst>
      <p:tags r:id="rId1"/>
    </p:custDataLst>
    <p:extLst>
      <p:ext uri="{BB962C8B-B14F-4D97-AF65-F5344CB8AC3E}">
        <p14:creationId xmlns:p14="http://schemas.microsoft.com/office/powerpoint/2010/main" val="42013766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任意多边形: 形状 55">
            <a:extLst>
              <a:ext uri="{FF2B5EF4-FFF2-40B4-BE49-F238E27FC236}">
                <a16:creationId xmlns:a16="http://schemas.microsoft.com/office/drawing/2014/main" id="{A6D36459-1108-33D0-DE25-B0DA09219874}"/>
              </a:ext>
            </a:extLst>
          </p:cNvPr>
          <p:cNvSpPr/>
          <p:nvPr/>
        </p:nvSpPr>
        <p:spPr>
          <a:xfrm>
            <a:off x="0" y="2886528"/>
            <a:ext cx="11974286" cy="1367971"/>
          </a:xfrm>
          <a:custGeom>
            <a:avLst/>
            <a:gdLst>
              <a:gd name="connsiteX0" fmla="*/ 11290301 w 11974286"/>
              <a:gd name="connsiteY0" fmla="*/ 0 h 1367971"/>
              <a:gd name="connsiteX1" fmla="*/ 11974286 w 11974286"/>
              <a:gd name="connsiteY1" fmla="*/ 683986 h 1367971"/>
              <a:gd name="connsiteX2" fmla="*/ 11290301 w 11974286"/>
              <a:gd name="connsiteY2" fmla="*/ 1367971 h 1367971"/>
              <a:gd name="connsiteX3" fmla="*/ 11290301 w 11974286"/>
              <a:gd name="connsiteY3" fmla="*/ 1025978 h 1367971"/>
              <a:gd name="connsiteX4" fmla="*/ 0 w 11974286"/>
              <a:gd name="connsiteY4" fmla="*/ 1025978 h 1367971"/>
              <a:gd name="connsiteX5" fmla="*/ 0 w 11974286"/>
              <a:gd name="connsiteY5" fmla="*/ 341993 h 1367971"/>
              <a:gd name="connsiteX6" fmla="*/ 11290301 w 11974286"/>
              <a:gd name="connsiteY6" fmla="*/ 341993 h 136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74286" h="1367971">
                <a:moveTo>
                  <a:pt x="11290301" y="0"/>
                </a:moveTo>
                <a:lnTo>
                  <a:pt x="11974286" y="683986"/>
                </a:lnTo>
                <a:lnTo>
                  <a:pt x="11290301" y="1367971"/>
                </a:lnTo>
                <a:lnTo>
                  <a:pt x="11290301" y="1025978"/>
                </a:lnTo>
                <a:lnTo>
                  <a:pt x="0" y="1025978"/>
                </a:lnTo>
                <a:lnTo>
                  <a:pt x="0" y="341993"/>
                </a:lnTo>
                <a:lnTo>
                  <a:pt x="11290301" y="34199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2" name="组合 11">
            <a:extLst>
              <a:ext uri="{FF2B5EF4-FFF2-40B4-BE49-F238E27FC236}">
                <a16:creationId xmlns:a16="http://schemas.microsoft.com/office/drawing/2014/main" id="{89C882F1-ACF7-2F02-E37F-6B7956D14D53}"/>
              </a:ext>
            </a:extLst>
          </p:cNvPr>
          <p:cNvGrpSpPr/>
          <p:nvPr/>
        </p:nvGrpSpPr>
        <p:grpSpPr>
          <a:xfrm>
            <a:off x="1138080" y="1727965"/>
            <a:ext cx="52546" cy="1499867"/>
            <a:chOff x="1138080" y="2011429"/>
            <a:chExt cx="52546" cy="1499867"/>
          </a:xfrm>
        </p:grpSpPr>
        <p:cxnSp>
          <p:nvCxnSpPr>
            <p:cNvPr id="9" name="直接连接符 8">
              <a:extLst>
                <a:ext uri="{FF2B5EF4-FFF2-40B4-BE49-F238E27FC236}">
                  <a16:creationId xmlns:a16="http://schemas.microsoft.com/office/drawing/2014/main" id="{5AD8BDC8-3029-26DA-2F1B-F60FF66BD03A}"/>
                </a:ext>
              </a:extLst>
            </p:cNvPr>
            <p:cNvCxnSpPr>
              <a:cxnSpLocks/>
            </p:cNvCxnSpPr>
            <p:nvPr/>
          </p:nvCxnSpPr>
          <p:spPr>
            <a:xfrm>
              <a:off x="1164354" y="2061464"/>
              <a:ext cx="0" cy="1449832"/>
            </a:xfrm>
            <a:prstGeom prst="line">
              <a:avLst/>
            </a:prstGeom>
          </p:spPr>
          <p:style>
            <a:lnRef idx="1">
              <a:schemeClr val="accent1"/>
            </a:lnRef>
            <a:fillRef idx="0">
              <a:schemeClr val="accent1"/>
            </a:fillRef>
            <a:effectRef idx="0">
              <a:schemeClr val="accent1"/>
            </a:effectRef>
            <a:fontRef idx="minor">
              <a:schemeClr val="tx1"/>
            </a:fontRef>
          </p:style>
        </p:cxnSp>
        <p:sp>
          <p:nvSpPr>
            <p:cNvPr id="11" name="椭圆 10">
              <a:extLst>
                <a:ext uri="{FF2B5EF4-FFF2-40B4-BE49-F238E27FC236}">
                  <a16:creationId xmlns:a16="http://schemas.microsoft.com/office/drawing/2014/main" id="{728D074E-5312-E386-2C69-F6055E45AC35}"/>
                </a:ext>
              </a:extLst>
            </p:cNvPr>
            <p:cNvSpPr/>
            <p:nvPr/>
          </p:nvSpPr>
          <p:spPr>
            <a:xfrm>
              <a:off x="1138080" y="2011429"/>
              <a:ext cx="52546" cy="5254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sym typeface="Arial" panose="020B0604020202020204" pitchFamily="34" charset="0"/>
              </a:endParaRPr>
            </a:p>
          </p:txBody>
        </p:sp>
      </p:grpSp>
      <p:sp>
        <p:nvSpPr>
          <p:cNvPr id="39" name="文本框 38">
            <a:extLst>
              <a:ext uri="{FF2B5EF4-FFF2-40B4-BE49-F238E27FC236}">
                <a16:creationId xmlns:a16="http://schemas.microsoft.com/office/drawing/2014/main" id="{A9A60968-237F-55E9-3E17-E3D129E8DAFB}"/>
              </a:ext>
            </a:extLst>
          </p:cNvPr>
          <p:cNvSpPr txBox="1"/>
          <p:nvPr/>
        </p:nvSpPr>
        <p:spPr>
          <a:xfrm>
            <a:off x="1276336" y="1612243"/>
            <a:ext cx="1364476" cy="400110"/>
          </a:xfrm>
          <a:prstGeom prst="rect">
            <a:avLst/>
          </a:prstGeom>
          <a:noFill/>
        </p:spPr>
        <p:txBody>
          <a:bodyPr wrap="none">
            <a:spAutoFit/>
          </a:bodyPr>
          <a:lstStyle/>
          <a:p>
            <a:r>
              <a:rPr lang="zh-CN" altLang="en-US" sz="2000" b="1" spc="300" dirty="0">
                <a:solidFill>
                  <a:schemeClr val="accent1"/>
                </a:solidFill>
                <a:latin typeface="+mn-ea"/>
                <a:sym typeface="Arial" panose="020B0604020202020204" pitchFamily="34" charset="0"/>
              </a:rPr>
              <a:t>核定基数</a:t>
            </a:r>
          </a:p>
        </p:txBody>
      </p:sp>
      <p:sp>
        <p:nvSpPr>
          <p:cNvPr id="42" name="文本框 41">
            <a:extLst>
              <a:ext uri="{FF2B5EF4-FFF2-40B4-BE49-F238E27FC236}">
                <a16:creationId xmlns:a16="http://schemas.microsoft.com/office/drawing/2014/main" id="{B2B5AB51-B87A-C2A8-2DEB-D5DB3ED40672}"/>
              </a:ext>
            </a:extLst>
          </p:cNvPr>
          <p:cNvSpPr txBox="1"/>
          <p:nvPr/>
        </p:nvSpPr>
        <p:spPr>
          <a:xfrm>
            <a:off x="1276335" y="1952547"/>
            <a:ext cx="3440801" cy="1021433"/>
          </a:xfrm>
          <a:prstGeom prst="rect">
            <a:avLst/>
          </a:prstGeom>
          <a:noFill/>
        </p:spPr>
        <p:txBody>
          <a:bodyPr wrap="square" rtlCol="0">
            <a:spAutoFit/>
          </a:bodyPr>
          <a:lstStyle/>
          <a:p>
            <a:pPr algn="just">
              <a:lnSpc>
                <a:spcPct val="130000"/>
              </a:lnSpc>
            </a:pPr>
            <a:r>
              <a:rPr lang="zh-CN" altLang="en-US" sz="1600" dirty="0">
                <a:solidFill>
                  <a:schemeClr val="tx1">
                    <a:lumMod val="75000"/>
                    <a:lumOff val="25000"/>
                  </a:schemeClr>
                </a:solidFill>
                <a:latin typeface="+mn-ea"/>
                <a:sym typeface="Arial" panose="020B0604020202020204" pitchFamily="34" charset="0"/>
              </a:rPr>
              <a:t>智能电网的负荷自我调节处理能力更灵活，针对各类新能源负荷发电需求，可快速进行负荷自适应和优化调整。</a:t>
            </a:r>
          </a:p>
        </p:txBody>
      </p:sp>
      <p:grpSp>
        <p:nvGrpSpPr>
          <p:cNvPr id="13" name="组合 12">
            <a:extLst>
              <a:ext uri="{FF2B5EF4-FFF2-40B4-BE49-F238E27FC236}">
                <a16:creationId xmlns:a16="http://schemas.microsoft.com/office/drawing/2014/main" id="{10E89CE1-9CBC-E7F7-248F-DFE70F83A939}"/>
              </a:ext>
            </a:extLst>
          </p:cNvPr>
          <p:cNvGrpSpPr/>
          <p:nvPr/>
        </p:nvGrpSpPr>
        <p:grpSpPr>
          <a:xfrm flipV="1">
            <a:off x="3299603" y="3915537"/>
            <a:ext cx="52546" cy="1429319"/>
            <a:chOff x="1138080" y="2138429"/>
            <a:chExt cx="52546" cy="1429319"/>
          </a:xfrm>
        </p:grpSpPr>
        <p:cxnSp>
          <p:nvCxnSpPr>
            <p:cNvPr id="14" name="直接连接符 13">
              <a:extLst>
                <a:ext uri="{FF2B5EF4-FFF2-40B4-BE49-F238E27FC236}">
                  <a16:creationId xmlns:a16="http://schemas.microsoft.com/office/drawing/2014/main" id="{5EE4115B-54A2-CB6F-D6B6-12394A93E2BF}"/>
                </a:ext>
              </a:extLst>
            </p:cNvPr>
            <p:cNvCxnSpPr>
              <a:cxnSpLocks/>
            </p:cNvCxnSpPr>
            <p:nvPr/>
          </p:nvCxnSpPr>
          <p:spPr>
            <a:xfrm>
              <a:off x="1164354" y="2164702"/>
              <a:ext cx="0" cy="1403046"/>
            </a:xfrm>
            <a:prstGeom prst="line">
              <a:avLst/>
            </a:prstGeom>
          </p:spPr>
          <p:style>
            <a:lnRef idx="1">
              <a:schemeClr val="accent1"/>
            </a:lnRef>
            <a:fillRef idx="0">
              <a:schemeClr val="accent1"/>
            </a:fillRef>
            <a:effectRef idx="0">
              <a:schemeClr val="accent1"/>
            </a:effectRef>
            <a:fontRef idx="minor">
              <a:schemeClr val="tx1"/>
            </a:fontRef>
          </p:style>
        </p:cxnSp>
        <p:sp>
          <p:nvSpPr>
            <p:cNvPr id="15" name="椭圆 14">
              <a:extLst>
                <a:ext uri="{FF2B5EF4-FFF2-40B4-BE49-F238E27FC236}">
                  <a16:creationId xmlns:a16="http://schemas.microsoft.com/office/drawing/2014/main" id="{814E0FDB-4253-1E83-324B-2B10C04BA71E}"/>
                </a:ext>
              </a:extLst>
            </p:cNvPr>
            <p:cNvSpPr/>
            <p:nvPr/>
          </p:nvSpPr>
          <p:spPr>
            <a:xfrm>
              <a:off x="1138080" y="2138429"/>
              <a:ext cx="52546" cy="5254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sym typeface="Arial" panose="020B0604020202020204" pitchFamily="34" charset="0"/>
              </a:endParaRPr>
            </a:p>
          </p:txBody>
        </p:sp>
      </p:grpSp>
      <p:sp>
        <p:nvSpPr>
          <p:cNvPr id="43" name="文本框 42">
            <a:extLst>
              <a:ext uri="{FF2B5EF4-FFF2-40B4-BE49-F238E27FC236}">
                <a16:creationId xmlns:a16="http://schemas.microsoft.com/office/drawing/2014/main" id="{9054F09D-F8C1-C454-6010-AECCA553034E}"/>
              </a:ext>
            </a:extLst>
          </p:cNvPr>
          <p:cNvSpPr txBox="1"/>
          <p:nvPr/>
        </p:nvSpPr>
        <p:spPr>
          <a:xfrm>
            <a:off x="3477947" y="4105050"/>
            <a:ext cx="1659429" cy="400110"/>
          </a:xfrm>
          <a:prstGeom prst="rect">
            <a:avLst/>
          </a:prstGeom>
          <a:noFill/>
        </p:spPr>
        <p:txBody>
          <a:bodyPr wrap="none">
            <a:spAutoFit/>
          </a:bodyPr>
          <a:lstStyle/>
          <a:p>
            <a:r>
              <a:rPr lang="zh-CN" altLang="en-US" sz="2000" b="1" spc="300" dirty="0">
                <a:solidFill>
                  <a:schemeClr val="accent1"/>
                </a:solidFill>
                <a:latin typeface="+mn-ea"/>
                <a:sym typeface="Arial" panose="020B0604020202020204" pitchFamily="34" charset="0"/>
              </a:rPr>
              <a:t>地市州分类</a:t>
            </a:r>
          </a:p>
        </p:txBody>
      </p:sp>
      <p:sp>
        <p:nvSpPr>
          <p:cNvPr id="44" name="文本框 43">
            <a:extLst>
              <a:ext uri="{FF2B5EF4-FFF2-40B4-BE49-F238E27FC236}">
                <a16:creationId xmlns:a16="http://schemas.microsoft.com/office/drawing/2014/main" id="{2E705693-3446-19D3-9A29-1D8C1251A461}"/>
              </a:ext>
            </a:extLst>
          </p:cNvPr>
          <p:cNvSpPr txBox="1"/>
          <p:nvPr/>
        </p:nvSpPr>
        <p:spPr>
          <a:xfrm>
            <a:off x="3477946" y="4445354"/>
            <a:ext cx="3440801" cy="1021433"/>
          </a:xfrm>
          <a:prstGeom prst="rect">
            <a:avLst/>
          </a:prstGeom>
          <a:noFill/>
        </p:spPr>
        <p:txBody>
          <a:bodyPr wrap="square" rtlCol="0">
            <a:spAutoFit/>
          </a:bodyPr>
          <a:lstStyle/>
          <a:p>
            <a:pPr algn="just">
              <a:lnSpc>
                <a:spcPct val="130000"/>
              </a:lnSpc>
            </a:pPr>
            <a:r>
              <a:rPr lang="zh-CN" altLang="en-US" sz="1600" dirty="0">
                <a:solidFill>
                  <a:schemeClr val="tx1">
                    <a:lumMod val="75000"/>
                    <a:lumOff val="25000"/>
                  </a:schemeClr>
                </a:solidFill>
                <a:latin typeface="+mn-ea"/>
                <a:sym typeface="Arial" panose="020B0604020202020204" pitchFamily="34" charset="0"/>
              </a:rPr>
              <a:t>智能电网的负荷自我调节处理能力更灵活，针对各类新能源负荷发电需求，可快速进行负荷自适应和优化调整。</a:t>
            </a:r>
          </a:p>
        </p:txBody>
      </p:sp>
      <p:grpSp>
        <p:nvGrpSpPr>
          <p:cNvPr id="16" name="组合 15">
            <a:extLst>
              <a:ext uri="{FF2B5EF4-FFF2-40B4-BE49-F238E27FC236}">
                <a16:creationId xmlns:a16="http://schemas.microsoft.com/office/drawing/2014/main" id="{AFDADBCE-C5B6-1A7F-EF53-DE3B6C4FE483}"/>
              </a:ext>
            </a:extLst>
          </p:cNvPr>
          <p:cNvGrpSpPr/>
          <p:nvPr/>
        </p:nvGrpSpPr>
        <p:grpSpPr>
          <a:xfrm>
            <a:off x="6294694" y="1775590"/>
            <a:ext cx="52546" cy="1452242"/>
            <a:chOff x="1138080" y="2059054"/>
            <a:chExt cx="52546" cy="1452242"/>
          </a:xfrm>
        </p:grpSpPr>
        <p:cxnSp>
          <p:nvCxnSpPr>
            <p:cNvPr id="17" name="直接连接符 16">
              <a:extLst>
                <a:ext uri="{FF2B5EF4-FFF2-40B4-BE49-F238E27FC236}">
                  <a16:creationId xmlns:a16="http://schemas.microsoft.com/office/drawing/2014/main" id="{C7FF959D-C045-15C4-1BEC-DF284D254F6A}"/>
                </a:ext>
              </a:extLst>
            </p:cNvPr>
            <p:cNvCxnSpPr>
              <a:cxnSpLocks/>
            </p:cNvCxnSpPr>
            <p:nvPr/>
          </p:nvCxnSpPr>
          <p:spPr>
            <a:xfrm>
              <a:off x="1164354" y="2090039"/>
              <a:ext cx="0" cy="1421257"/>
            </a:xfrm>
            <a:prstGeom prst="line">
              <a:avLst/>
            </a:prstGeom>
          </p:spPr>
          <p:style>
            <a:lnRef idx="1">
              <a:schemeClr val="accent1"/>
            </a:lnRef>
            <a:fillRef idx="0">
              <a:schemeClr val="accent1"/>
            </a:fillRef>
            <a:effectRef idx="0">
              <a:schemeClr val="accent1"/>
            </a:effectRef>
            <a:fontRef idx="minor">
              <a:schemeClr val="tx1"/>
            </a:fontRef>
          </p:style>
        </p:cxnSp>
        <p:sp>
          <p:nvSpPr>
            <p:cNvPr id="18" name="椭圆 17">
              <a:extLst>
                <a:ext uri="{FF2B5EF4-FFF2-40B4-BE49-F238E27FC236}">
                  <a16:creationId xmlns:a16="http://schemas.microsoft.com/office/drawing/2014/main" id="{E397FA8A-DC45-AD8A-DABF-3EC57BF16F60}"/>
                </a:ext>
              </a:extLst>
            </p:cNvPr>
            <p:cNvSpPr/>
            <p:nvPr/>
          </p:nvSpPr>
          <p:spPr>
            <a:xfrm>
              <a:off x="1138080" y="2059054"/>
              <a:ext cx="52546" cy="5254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sym typeface="Arial" panose="020B0604020202020204" pitchFamily="34" charset="0"/>
              </a:endParaRPr>
            </a:p>
          </p:txBody>
        </p:sp>
      </p:grpSp>
      <p:sp>
        <p:nvSpPr>
          <p:cNvPr id="45" name="文本框 44">
            <a:extLst>
              <a:ext uri="{FF2B5EF4-FFF2-40B4-BE49-F238E27FC236}">
                <a16:creationId xmlns:a16="http://schemas.microsoft.com/office/drawing/2014/main" id="{E84CF2FC-8A59-A7A8-0482-18C62E32C072}"/>
              </a:ext>
            </a:extLst>
          </p:cNvPr>
          <p:cNvSpPr txBox="1"/>
          <p:nvPr/>
        </p:nvSpPr>
        <p:spPr>
          <a:xfrm>
            <a:off x="6437877" y="1612243"/>
            <a:ext cx="1364476" cy="400110"/>
          </a:xfrm>
          <a:prstGeom prst="rect">
            <a:avLst/>
          </a:prstGeom>
          <a:noFill/>
        </p:spPr>
        <p:txBody>
          <a:bodyPr wrap="none">
            <a:spAutoFit/>
          </a:bodyPr>
          <a:lstStyle/>
          <a:p>
            <a:r>
              <a:rPr lang="zh-CN" altLang="en-US" sz="2000" b="1" spc="300" dirty="0">
                <a:solidFill>
                  <a:schemeClr val="accent1"/>
                </a:solidFill>
                <a:latin typeface="+mn-ea"/>
                <a:sym typeface="Arial" panose="020B0604020202020204" pitchFamily="34" charset="0"/>
              </a:rPr>
              <a:t>分类赋值</a:t>
            </a:r>
          </a:p>
        </p:txBody>
      </p:sp>
      <p:sp>
        <p:nvSpPr>
          <p:cNvPr id="46" name="文本框 45">
            <a:extLst>
              <a:ext uri="{FF2B5EF4-FFF2-40B4-BE49-F238E27FC236}">
                <a16:creationId xmlns:a16="http://schemas.microsoft.com/office/drawing/2014/main" id="{86A3EDF8-ABF2-FC27-CD77-4CA96947674D}"/>
              </a:ext>
            </a:extLst>
          </p:cNvPr>
          <p:cNvSpPr txBox="1"/>
          <p:nvPr/>
        </p:nvSpPr>
        <p:spPr>
          <a:xfrm>
            <a:off x="6437876" y="1952547"/>
            <a:ext cx="3440801" cy="1021433"/>
          </a:xfrm>
          <a:prstGeom prst="rect">
            <a:avLst/>
          </a:prstGeom>
          <a:noFill/>
        </p:spPr>
        <p:txBody>
          <a:bodyPr wrap="square" rtlCol="0">
            <a:spAutoFit/>
          </a:bodyPr>
          <a:lstStyle/>
          <a:p>
            <a:pPr algn="just">
              <a:lnSpc>
                <a:spcPct val="130000"/>
              </a:lnSpc>
            </a:pPr>
            <a:r>
              <a:rPr lang="zh-CN" altLang="en-US" sz="1600" dirty="0">
                <a:solidFill>
                  <a:schemeClr val="tx1">
                    <a:lumMod val="75000"/>
                    <a:lumOff val="25000"/>
                  </a:schemeClr>
                </a:solidFill>
                <a:latin typeface="+mn-ea"/>
                <a:sym typeface="Arial" panose="020B0604020202020204" pitchFamily="34" charset="0"/>
              </a:rPr>
              <a:t>智能电网的负荷自我调节处理能力更灵活，针对各类新能源负荷发电需求，可快速进行负荷自适应和优化调整。</a:t>
            </a:r>
          </a:p>
        </p:txBody>
      </p:sp>
      <p:grpSp>
        <p:nvGrpSpPr>
          <p:cNvPr id="19" name="组合 18">
            <a:extLst>
              <a:ext uri="{FF2B5EF4-FFF2-40B4-BE49-F238E27FC236}">
                <a16:creationId xmlns:a16="http://schemas.microsoft.com/office/drawing/2014/main" id="{52E7302B-B4F1-773E-6358-8390E3BC067E}"/>
              </a:ext>
            </a:extLst>
          </p:cNvPr>
          <p:cNvGrpSpPr/>
          <p:nvPr/>
        </p:nvGrpSpPr>
        <p:grpSpPr>
          <a:xfrm flipV="1">
            <a:off x="8100391" y="3915537"/>
            <a:ext cx="52546" cy="1429319"/>
            <a:chOff x="1138080" y="2138429"/>
            <a:chExt cx="52546" cy="1429319"/>
          </a:xfrm>
        </p:grpSpPr>
        <p:cxnSp>
          <p:nvCxnSpPr>
            <p:cNvPr id="20" name="直接连接符 19">
              <a:extLst>
                <a:ext uri="{FF2B5EF4-FFF2-40B4-BE49-F238E27FC236}">
                  <a16:creationId xmlns:a16="http://schemas.microsoft.com/office/drawing/2014/main" id="{BCB8F433-D38D-41D1-11AA-97A082F48647}"/>
                </a:ext>
              </a:extLst>
            </p:cNvPr>
            <p:cNvCxnSpPr>
              <a:cxnSpLocks/>
            </p:cNvCxnSpPr>
            <p:nvPr/>
          </p:nvCxnSpPr>
          <p:spPr>
            <a:xfrm>
              <a:off x="1164354" y="2164702"/>
              <a:ext cx="0" cy="1403046"/>
            </a:xfrm>
            <a:prstGeom prst="line">
              <a:avLst/>
            </a:prstGeom>
          </p:spPr>
          <p:style>
            <a:lnRef idx="1">
              <a:schemeClr val="accent1"/>
            </a:lnRef>
            <a:fillRef idx="0">
              <a:schemeClr val="accent1"/>
            </a:fillRef>
            <a:effectRef idx="0">
              <a:schemeClr val="accent1"/>
            </a:effectRef>
            <a:fontRef idx="minor">
              <a:schemeClr val="tx1"/>
            </a:fontRef>
          </p:style>
        </p:cxnSp>
        <p:sp>
          <p:nvSpPr>
            <p:cNvPr id="21" name="椭圆 20">
              <a:extLst>
                <a:ext uri="{FF2B5EF4-FFF2-40B4-BE49-F238E27FC236}">
                  <a16:creationId xmlns:a16="http://schemas.microsoft.com/office/drawing/2014/main" id="{B3714889-7285-B1D2-24F7-0FDEE97C1BD0}"/>
                </a:ext>
              </a:extLst>
            </p:cNvPr>
            <p:cNvSpPr/>
            <p:nvPr/>
          </p:nvSpPr>
          <p:spPr>
            <a:xfrm>
              <a:off x="1138080" y="2138429"/>
              <a:ext cx="52546" cy="5254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sym typeface="Arial" panose="020B0604020202020204" pitchFamily="34" charset="0"/>
              </a:endParaRPr>
            </a:p>
          </p:txBody>
        </p:sp>
      </p:grpSp>
      <p:sp>
        <p:nvSpPr>
          <p:cNvPr id="47" name="文本框 46">
            <a:extLst>
              <a:ext uri="{FF2B5EF4-FFF2-40B4-BE49-F238E27FC236}">
                <a16:creationId xmlns:a16="http://schemas.microsoft.com/office/drawing/2014/main" id="{7A5D87FA-29F6-09CB-E4B7-EA2C20DA125E}"/>
              </a:ext>
            </a:extLst>
          </p:cNvPr>
          <p:cNvSpPr txBox="1"/>
          <p:nvPr/>
        </p:nvSpPr>
        <p:spPr>
          <a:xfrm>
            <a:off x="8234854" y="4105050"/>
            <a:ext cx="1954381" cy="400110"/>
          </a:xfrm>
          <a:prstGeom prst="rect">
            <a:avLst/>
          </a:prstGeom>
          <a:noFill/>
        </p:spPr>
        <p:txBody>
          <a:bodyPr wrap="none">
            <a:spAutoFit/>
          </a:bodyPr>
          <a:lstStyle/>
          <a:p>
            <a:r>
              <a:rPr lang="zh-CN" altLang="en-US" sz="2000" b="1" spc="300" dirty="0">
                <a:solidFill>
                  <a:schemeClr val="accent1"/>
                </a:solidFill>
                <a:latin typeface="+mn-ea"/>
                <a:sym typeface="Arial" panose="020B0604020202020204" pitchFamily="34" charset="0"/>
              </a:rPr>
              <a:t>分地市州赋值</a:t>
            </a:r>
          </a:p>
        </p:txBody>
      </p:sp>
      <p:sp>
        <p:nvSpPr>
          <p:cNvPr id="48" name="文本框 47">
            <a:extLst>
              <a:ext uri="{FF2B5EF4-FFF2-40B4-BE49-F238E27FC236}">
                <a16:creationId xmlns:a16="http://schemas.microsoft.com/office/drawing/2014/main" id="{ED998885-9FF8-672F-0803-D6CB8A1E780F}"/>
              </a:ext>
            </a:extLst>
          </p:cNvPr>
          <p:cNvSpPr txBox="1"/>
          <p:nvPr/>
        </p:nvSpPr>
        <p:spPr>
          <a:xfrm>
            <a:off x="8234853" y="4445354"/>
            <a:ext cx="3440801" cy="1021433"/>
          </a:xfrm>
          <a:prstGeom prst="rect">
            <a:avLst/>
          </a:prstGeom>
          <a:noFill/>
        </p:spPr>
        <p:txBody>
          <a:bodyPr wrap="square" rtlCol="0">
            <a:spAutoFit/>
          </a:bodyPr>
          <a:lstStyle/>
          <a:p>
            <a:pPr algn="just">
              <a:lnSpc>
                <a:spcPct val="130000"/>
              </a:lnSpc>
            </a:pPr>
            <a:r>
              <a:rPr lang="zh-CN" altLang="en-US" sz="1600" dirty="0">
                <a:solidFill>
                  <a:schemeClr val="tx1">
                    <a:lumMod val="75000"/>
                    <a:lumOff val="25000"/>
                  </a:schemeClr>
                </a:solidFill>
                <a:latin typeface="+mn-ea"/>
                <a:sym typeface="Arial" panose="020B0604020202020204" pitchFamily="34" charset="0"/>
              </a:rPr>
              <a:t>智能电网的负荷自我调节处理能力更灵活，针对各类新能源负荷发电需求，可快速进行负荷自适应和优化调整。</a:t>
            </a:r>
          </a:p>
        </p:txBody>
      </p:sp>
      <p:cxnSp>
        <p:nvCxnSpPr>
          <p:cNvPr id="54" name="直接连接符 53">
            <a:extLst>
              <a:ext uri="{FF2B5EF4-FFF2-40B4-BE49-F238E27FC236}">
                <a16:creationId xmlns:a16="http://schemas.microsoft.com/office/drawing/2014/main" id="{B9B52348-6F91-854A-AE21-9FA451C2704B}"/>
              </a:ext>
            </a:extLst>
          </p:cNvPr>
          <p:cNvCxnSpPr>
            <a:cxnSpLocks/>
          </p:cNvCxnSpPr>
          <p:nvPr/>
        </p:nvCxnSpPr>
        <p:spPr>
          <a:xfrm>
            <a:off x="0" y="3570513"/>
            <a:ext cx="11290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文本占位符 1">
            <a:extLst>
              <a:ext uri="{FF2B5EF4-FFF2-40B4-BE49-F238E27FC236}">
                <a16:creationId xmlns:a16="http://schemas.microsoft.com/office/drawing/2014/main" id="{29FDA940-4EF0-4CE3-A96C-81E2362F64A9}"/>
              </a:ext>
            </a:extLst>
          </p:cNvPr>
          <p:cNvSpPr>
            <a:spLocks noGrp="1"/>
          </p:cNvSpPr>
          <p:nvPr>
            <p:ph type="body" sz="quarter" idx="4294967295"/>
          </p:nvPr>
        </p:nvSpPr>
        <p:spPr>
          <a:xfrm>
            <a:off x="1163638" y="509321"/>
            <a:ext cx="9288657" cy="479198"/>
          </a:xfrm>
          <a:prstGeom prst="rect">
            <a:avLst/>
          </a:prstGeom>
        </p:spPr>
        <p:txBody>
          <a:bodyPr/>
          <a:lstStyle/>
          <a:p>
            <a:pPr marL="0" indent="0">
              <a:buNone/>
            </a:pPr>
            <a:r>
              <a:rPr lang="zh-CN" altLang="en-US" b="1">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电网企业</a:t>
            </a:r>
            <a:r>
              <a:rPr lang="en-US" altLang="zh-CN" b="1"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DSM</a:t>
            </a:r>
            <a:r>
              <a:rPr lang="zh-CN" altLang="en-US" b="1"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节电目标及采取措施 </a:t>
            </a:r>
          </a:p>
        </p:txBody>
      </p:sp>
    </p:spTree>
    <p:extLst>
      <p:ext uri="{BB962C8B-B14F-4D97-AF65-F5344CB8AC3E}">
        <p14:creationId xmlns:p14="http://schemas.microsoft.com/office/powerpoint/2010/main" val="416170291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Lst>
</file>

<file path=ppt/tags/tag10.xml><?xml version="1.0" encoding="utf-8"?>
<p:tagLst xmlns:a="http://schemas.openxmlformats.org/drawingml/2006/main" xmlns:r="http://schemas.openxmlformats.org/officeDocument/2006/relationships" xmlns:p="http://schemas.openxmlformats.org/presentationml/2006/main">
  <p:tag name="ISLIDE.ICON" val="#174068;#174068;#379505;#172392;"/>
</p:tagLst>
</file>

<file path=ppt/tags/tag2.xml><?xml version="1.0" encoding="utf-8"?>
<p:tagLst xmlns:a="http://schemas.openxmlformats.org/drawingml/2006/main" xmlns:r="http://schemas.openxmlformats.org/officeDocument/2006/relationships" xmlns:p="http://schemas.openxmlformats.org/presentationml/2006/main">
  <p:tag name="ISLIDE.ICON" val="#58682;"/>
</p:tagLst>
</file>

<file path=ppt/tags/tag3.xml><?xml version="1.0" encoding="utf-8"?>
<p:tagLst xmlns:a="http://schemas.openxmlformats.org/drawingml/2006/main" xmlns:r="http://schemas.openxmlformats.org/officeDocument/2006/relationships" xmlns:p="http://schemas.openxmlformats.org/presentationml/2006/main">
  <p:tag name="ISLIDE.ICON" val="#58682;"/>
</p:tagLst>
</file>

<file path=ppt/tags/tag4.xml><?xml version="1.0" encoding="utf-8"?>
<p:tagLst xmlns:a="http://schemas.openxmlformats.org/drawingml/2006/main" xmlns:r="http://schemas.openxmlformats.org/officeDocument/2006/relationships" xmlns:p="http://schemas.openxmlformats.org/presentationml/2006/main">
  <p:tag name="ISLIDE.ICON" val="#58682;"/>
</p:tagLst>
</file>

<file path=ppt/tags/tag5.xml><?xml version="1.0" encoding="utf-8"?>
<p:tagLst xmlns:a="http://schemas.openxmlformats.org/drawingml/2006/main" xmlns:r="http://schemas.openxmlformats.org/officeDocument/2006/relationships" xmlns:p="http://schemas.openxmlformats.org/presentationml/2006/main">
  <p:tag name="ISLIDE.ICON" val="#174068;"/>
</p:tagLst>
</file>

<file path=ppt/tags/tag6.xml><?xml version="1.0" encoding="utf-8"?>
<p:tagLst xmlns:a="http://schemas.openxmlformats.org/drawingml/2006/main" xmlns:r="http://schemas.openxmlformats.org/officeDocument/2006/relationships" xmlns:p="http://schemas.openxmlformats.org/presentationml/2006/main">
  <p:tag name="ISLIDE.ICON" val="#174068;#174068;"/>
</p:tagLst>
</file>

<file path=ppt/tags/tag7.xml><?xml version="1.0" encoding="utf-8"?>
<p:tagLst xmlns:a="http://schemas.openxmlformats.org/drawingml/2006/main" xmlns:r="http://schemas.openxmlformats.org/officeDocument/2006/relationships" xmlns:p="http://schemas.openxmlformats.org/presentationml/2006/main">
  <p:tag name="ISLIDE.ICON" val="#369430;"/>
</p:tagLst>
</file>

<file path=ppt/tags/tag8.xml><?xml version="1.0" encoding="utf-8"?>
<p:tagLst xmlns:a="http://schemas.openxmlformats.org/drawingml/2006/main" xmlns:r="http://schemas.openxmlformats.org/officeDocument/2006/relationships" xmlns:p="http://schemas.openxmlformats.org/presentationml/2006/main">
  <p:tag name="ISLIDE.ICON" val="#58682;"/>
</p:tagLst>
</file>

<file path=ppt/tags/tag9.xml><?xml version="1.0" encoding="utf-8"?>
<p:tagLst xmlns:a="http://schemas.openxmlformats.org/drawingml/2006/main" xmlns:r="http://schemas.openxmlformats.org/officeDocument/2006/relationships" xmlns:p="http://schemas.openxmlformats.org/presentationml/2006/main">
  <p:tag name="ISLIDE.ICON" val="#369430;#174068;#379505;#172392;#108139;"/>
</p:tagLst>
</file>

<file path=ppt/theme/theme1.xml><?xml version="1.0" encoding="utf-8"?>
<a:theme xmlns:a="http://schemas.openxmlformats.org/drawingml/2006/main" name="艾迪鹅">
  <a:themeElements>
    <a:clrScheme name="自定义 8">
      <a:dk1>
        <a:srgbClr val="000000"/>
      </a:dk1>
      <a:lt1>
        <a:srgbClr val="FFFFFF"/>
      </a:lt1>
      <a:dk2>
        <a:srgbClr val="778495"/>
      </a:dk2>
      <a:lt2>
        <a:srgbClr val="F0F0F0"/>
      </a:lt2>
      <a:accent1>
        <a:srgbClr val="014099"/>
      </a:accent1>
      <a:accent2>
        <a:srgbClr val="00A1E9"/>
      </a:accent2>
      <a:accent3>
        <a:srgbClr val="EF8200"/>
      </a:accent3>
      <a:accent4>
        <a:srgbClr val="4494BC"/>
      </a:accent4>
      <a:accent5>
        <a:srgbClr val="2C609C"/>
      </a:accent5>
      <a:accent6>
        <a:srgbClr val="002274"/>
      </a:accent6>
      <a:hlink>
        <a:srgbClr val="4472C4"/>
      </a:hlink>
      <a:folHlink>
        <a:srgbClr val="BFBFBF"/>
      </a:folHlink>
    </a:clrScheme>
    <a:fontScheme name="自定义 3">
      <a:majorFont>
        <a:latin typeface="Arial Black"/>
        <a:ea typeface="微软雅黑 Bold"/>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1  -  兼容性模式" id="{87302CDF-B1F0-4CDF-9EC8-89D4F39559C0}" vid="{088EAEDF-55D0-4403-AC85-DE0B365E922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300</TotalTime>
  <Words>1650</Words>
  <Application>Microsoft Office PowerPoint</Application>
  <PresentationFormat>宽屏</PresentationFormat>
  <Paragraphs>200</Paragraphs>
  <Slides>25</Slides>
  <Notes>22</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25</vt:i4>
      </vt:variant>
    </vt:vector>
  </HeadingPairs>
  <TitlesOfParts>
    <vt:vector size="31" baseType="lpstr">
      <vt:lpstr>等线</vt:lpstr>
      <vt:lpstr>微软雅黑</vt:lpstr>
      <vt:lpstr>微软雅黑 Bold</vt:lpstr>
      <vt:lpstr>Arial</vt:lpstr>
      <vt:lpstr>Arial Black</vt:lpstr>
      <vt:lpstr>艾迪鹅</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蓝色电力经营管理工作汇报ppt模板</dc:title>
  <dc:creator>艾迪鹅</dc:creator>
  <cp:keywords>电力PPT模板合集</cp:keywords>
  <dc:description>www.51pptmoban.com</dc:description>
  <cp:lastModifiedBy>Win user</cp:lastModifiedBy>
  <cp:revision>42</cp:revision>
  <dcterms:created xsi:type="dcterms:W3CDTF">2022-08-28T10:55:22Z</dcterms:created>
  <dcterms:modified xsi:type="dcterms:W3CDTF">2022-11-16T16:32:11Z</dcterms:modified>
</cp:coreProperties>
</file>