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4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92" r:id="rId2"/>
    <p:sldId id="259" r:id="rId3"/>
    <p:sldId id="269" r:id="rId4"/>
    <p:sldId id="393" r:id="rId5"/>
    <p:sldId id="281" r:id="rId6"/>
    <p:sldId id="264" r:id="rId7"/>
    <p:sldId id="261" r:id="rId8"/>
    <p:sldId id="270" r:id="rId9"/>
    <p:sldId id="272" r:id="rId10"/>
    <p:sldId id="401" r:id="rId11"/>
    <p:sldId id="402" r:id="rId12"/>
    <p:sldId id="276" r:id="rId13"/>
    <p:sldId id="279" r:id="rId14"/>
    <p:sldId id="282" r:id="rId15"/>
    <p:sldId id="283" r:id="rId16"/>
    <p:sldId id="399" r:id="rId17"/>
    <p:sldId id="400" r:id="rId18"/>
    <p:sldId id="288" r:id="rId19"/>
    <p:sldId id="262" r:id="rId20"/>
    <p:sldId id="403" r:id="rId21"/>
    <p:sldId id="404" r:id="rId22"/>
    <p:sldId id="40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2F9"/>
    <a:srgbClr val="1249DA"/>
    <a:srgbClr val="99C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6" autoAdjust="0"/>
    <p:restoredTop sz="96357" autoAdjust="0"/>
  </p:normalViewPr>
  <p:slideViewPr>
    <p:cSldViewPr snapToGrid="0" showGuides="1">
      <p:cViewPr varScale="1">
        <p:scale>
          <a:sx n="114" d="100"/>
          <a:sy n="114" d="100"/>
        </p:scale>
        <p:origin x="618" y="10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区域协调和民生保障</a:t>
            </a:r>
          </a:p>
        </c:rich>
      </c:tx>
      <c:layout>
        <c:manualLayout>
          <c:xMode val="edge"/>
          <c:yMode val="edge"/>
          <c:x val="0.3714953271028038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0117190374567659E-2"/>
          <c:y val="0.20680326061963172"/>
          <c:w val="0.83976561925086468"/>
          <c:h val="0.65701992156750999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20XX/1/5</c:v>
                </c:pt>
                <c:pt idx="1">
                  <c:v>20XX/1/6</c:v>
                </c:pt>
                <c:pt idx="2">
                  <c:v>20XX/1/7</c:v>
                </c:pt>
                <c:pt idx="3">
                  <c:v>20XX/1/8</c:v>
                </c:pt>
                <c:pt idx="4">
                  <c:v>2002/1/9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2A-4694-835A-59B0B82966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20XX/1/5</c:v>
                </c:pt>
                <c:pt idx="1">
                  <c:v>20XX/1/6</c:v>
                </c:pt>
                <c:pt idx="2">
                  <c:v>20XX/1/7</c:v>
                </c:pt>
                <c:pt idx="3">
                  <c:v>20XX/1/8</c:v>
                </c:pt>
                <c:pt idx="4">
                  <c:v>2002/1/9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2A-4694-835A-59B0B82966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5391712"/>
        <c:axId val="1355390464"/>
      </c:areaChart>
      <c:catAx>
        <c:axId val="1355391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5390464"/>
        <c:crosses val="autoZero"/>
        <c:auto val="1"/>
        <c:lblAlgn val="ctr"/>
        <c:lblOffset val="100"/>
        <c:noMultiLvlLbl val="1"/>
      </c:catAx>
      <c:valAx>
        <c:axId val="1355390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53917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75F-4A55-A906-E44DD3B393FE}"/>
              </c:ext>
            </c:extLst>
          </c:dPt>
          <c:dPt>
            <c:idx val="1"/>
            <c:bubble3D val="0"/>
            <c:spPr>
              <a:solidFill>
                <a:schemeClr val="accent6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75F-4A55-A906-E44DD3B393FE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D42-4FF1-B325-90D37383A0C7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D42-4FF1-B325-90D37383A0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煤炭</c:v>
                </c:pt>
                <c:pt idx="1">
                  <c:v>水电</c:v>
                </c:pt>
                <c:pt idx="2">
                  <c:v>天然气</c:v>
                </c:pt>
                <c:pt idx="3">
                  <c:v>风电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5F-4A55-A906-E44DD3B393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41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75F-4A55-A906-E44DD3B393FE}"/>
              </c:ext>
            </c:extLst>
          </c:dPt>
          <c:dPt>
            <c:idx val="1"/>
            <c:bubble3D val="0"/>
            <c:spPr>
              <a:solidFill>
                <a:schemeClr val="accent6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75F-4A55-A906-E44DD3B393FE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D42-4FF1-B325-90D37383A0C7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D42-4FF1-B325-90D37383A0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煤炭</c:v>
                </c:pt>
                <c:pt idx="1">
                  <c:v>水电</c:v>
                </c:pt>
                <c:pt idx="2">
                  <c:v>天然气</c:v>
                </c:pt>
                <c:pt idx="3">
                  <c:v>风电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5F-4A55-A906-E44DD3B393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41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75F-4A55-A906-E44DD3B393FE}"/>
              </c:ext>
            </c:extLst>
          </c:dPt>
          <c:dPt>
            <c:idx val="1"/>
            <c:bubble3D val="0"/>
            <c:spPr>
              <a:solidFill>
                <a:schemeClr val="accent6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75F-4A55-A906-E44DD3B393FE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D42-4FF1-B325-90D37383A0C7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D42-4FF1-B325-90D37383A0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煤炭</c:v>
                </c:pt>
                <c:pt idx="1">
                  <c:v>水电</c:v>
                </c:pt>
                <c:pt idx="2">
                  <c:v>天然气</c:v>
                </c:pt>
                <c:pt idx="3">
                  <c:v>风电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3.2</c:v>
                </c:pt>
                <c:pt idx="2">
                  <c:v>3.5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5F-4A55-A906-E44DD3B393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41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algn="ctr" rtl="0">
              <a:spcBef>
                <a:spcPts val="0"/>
              </a:spcBef>
              <a:spcAft>
                <a:spcPts val="0"/>
              </a:spcAft>
              <a:defRPr sz="1600"/>
            </a:pPr>
            <a:r>
              <a:rPr lang="zh-CN" altLang="en-US" sz="1400" b="1" i="0" u="none" strike="noStrike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治理能力现代化</a:t>
            </a:r>
            <a:endParaRPr lang="zh-CN" altLang="zh-CN" sz="1400" b="1" i="0" u="none" strike="noStrike" kern="120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cx:rich>
      </cx:tx>
    </cx:title>
    <cx:plotArea>
      <cx:plotAreaRegion>
        <cx:series layoutId="boxWhisker" uniqueId="{30541FA1-17AB-4CF9-99CB-6059A1049E1E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916D8C70-9D4A-45DE-AB84-7042AE061A66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81CED3C2-9B33-4BFD-A57B-5A33AC72A0A0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>
        <cx:catScaling gapWidth="1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FD338-BAF5-4F40-B28D-722068E6DA59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57CAA-6D30-4D4A-94FD-817AAC641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39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08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45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117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01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92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25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615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636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104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911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949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85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657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45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22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03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919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694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157CAA-6D30-4D4A-94FD-817AAC6418D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4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">
    <p:bg>
      <p:bgPr>
        <a:solidFill>
          <a:schemeClr val="accent1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5450F3C-88D1-4805-B26F-05EB9742A5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769599AD-671D-4204-91C8-A1FF5A751C56}"/>
              </a:ext>
            </a:extLst>
          </p:cNvPr>
          <p:cNvSpPr/>
          <p:nvPr userDrawn="1"/>
        </p:nvSpPr>
        <p:spPr>
          <a:xfrm>
            <a:off x="4693493" y="4349157"/>
            <a:ext cx="2805015" cy="49415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CF19BE4-9CC1-4207-822A-2B3E86A91283}"/>
              </a:ext>
            </a:extLst>
          </p:cNvPr>
          <p:cNvCxnSpPr>
            <a:cxnSpLocks/>
          </p:cNvCxnSpPr>
          <p:nvPr userDrawn="1"/>
        </p:nvCxnSpPr>
        <p:spPr>
          <a:xfrm>
            <a:off x="5641658" y="3947348"/>
            <a:ext cx="908685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9446D04-14EA-485B-8410-1AC94668A4E0}"/>
              </a:ext>
            </a:extLst>
          </p:cNvPr>
          <p:cNvSpPr/>
          <p:nvPr userDrawn="1"/>
        </p:nvSpPr>
        <p:spPr>
          <a:xfrm>
            <a:off x="1906" y="3704332"/>
            <a:ext cx="12190095" cy="3153668"/>
          </a:xfrm>
          <a:custGeom>
            <a:avLst/>
            <a:gdLst>
              <a:gd name="connsiteX0" fmla="*/ 0 w 12190095"/>
              <a:gd name="connsiteY0" fmla="*/ 0 h 3153668"/>
              <a:gd name="connsiteX1" fmla="*/ 203118 w 12190095"/>
              <a:gd name="connsiteY1" fmla="*/ 208663 h 3153668"/>
              <a:gd name="connsiteX2" fmla="*/ 6096000 w 12190095"/>
              <a:gd name="connsiteY2" fmla="*/ 2529638 h 3153668"/>
              <a:gd name="connsiteX3" fmla="*/ 11988882 w 12190095"/>
              <a:gd name="connsiteY3" fmla="*/ 208663 h 3153668"/>
              <a:gd name="connsiteX4" fmla="*/ 12190095 w 12190095"/>
              <a:gd name="connsiteY4" fmla="*/ 1957 h 3153668"/>
              <a:gd name="connsiteX5" fmla="*/ 12190095 w 12190095"/>
              <a:gd name="connsiteY5" fmla="*/ 3153668 h 3153668"/>
              <a:gd name="connsiteX6" fmla="*/ 0 w 12190095"/>
              <a:gd name="connsiteY6" fmla="*/ 3153668 h 31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0095" h="3153668">
                <a:moveTo>
                  <a:pt x="0" y="0"/>
                </a:moveTo>
                <a:lnTo>
                  <a:pt x="203118" y="208663"/>
                </a:lnTo>
                <a:cubicBezTo>
                  <a:pt x="1659408" y="1634488"/>
                  <a:pt x="3760231" y="2529638"/>
                  <a:pt x="6096000" y="2529638"/>
                </a:cubicBezTo>
                <a:cubicBezTo>
                  <a:pt x="8431770" y="2529638"/>
                  <a:pt x="10532592" y="1634488"/>
                  <a:pt x="11988882" y="208663"/>
                </a:cubicBezTo>
                <a:lnTo>
                  <a:pt x="12190095" y="1957"/>
                </a:lnTo>
                <a:lnTo>
                  <a:pt x="12190095" y="3153668"/>
                </a:lnTo>
                <a:lnTo>
                  <a:pt x="0" y="315366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5D14763-D9AD-41CB-A042-AA31B11094B6}"/>
              </a:ext>
            </a:extLst>
          </p:cNvPr>
          <p:cNvSpPr/>
          <p:nvPr userDrawn="1"/>
        </p:nvSpPr>
        <p:spPr>
          <a:xfrm>
            <a:off x="1906" y="4403110"/>
            <a:ext cx="12190095" cy="2454890"/>
          </a:xfrm>
          <a:custGeom>
            <a:avLst/>
            <a:gdLst>
              <a:gd name="connsiteX0" fmla="*/ 0 w 12190095"/>
              <a:gd name="connsiteY0" fmla="*/ 0 h 2454890"/>
              <a:gd name="connsiteX1" fmla="*/ 203118 w 12190095"/>
              <a:gd name="connsiteY1" fmla="*/ 151776 h 2454890"/>
              <a:gd name="connsiteX2" fmla="*/ 6096000 w 12190095"/>
              <a:gd name="connsiteY2" fmla="*/ 1839995 h 2454890"/>
              <a:gd name="connsiteX3" fmla="*/ 11988882 w 12190095"/>
              <a:gd name="connsiteY3" fmla="*/ 151776 h 2454890"/>
              <a:gd name="connsiteX4" fmla="*/ 12190095 w 12190095"/>
              <a:gd name="connsiteY4" fmla="*/ 1424 h 2454890"/>
              <a:gd name="connsiteX5" fmla="*/ 12190095 w 12190095"/>
              <a:gd name="connsiteY5" fmla="*/ 2454890 h 2454890"/>
              <a:gd name="connsiteX6" fmla="*/ 0 w 12190095"/>
              <a:gd name="connsiteY6" fmla="*/ 2454890 h 24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0095" h="2454890">
                <a:moveTo>
                  <a:pt x="0" y="0"/>
                </a:moveTo>
                <a:lnTo>
                  <a:pt x="203118" y="151776"/>
                </a:lnTo>
                <a:cubicBezTo>
                  <a:pt x="1659408" y="1188885"/>
                  <a:pt x="3760231" y="1839995"/>
                  <a:pt x="6096000" y="1839995"/>
                </a:cubicBezTo>
                <a:cubicBezTo>
                  <a:pt x="8431770" y="1839995"/>
                  <a:pt x="10532592" y="1188885"/>
                  <a:pt x="11988882" y="151776"/>
                </a:cubicBezTo>
                <a:lnTo>
                  <a:pt x="12190095" y="1424"/>
                </a:lnTo>
                <a:lnTo>
                  <a:pt x="12190095" y="2454890"/>
                </a:lnTo>
                <a:lnTo>
                  <a:pt x="0" y="2454890"/>
                </a:lnTo>
                <a:close/>
              </a:path>
            </a:pathLst>
          </a:custGeom>
          <a:gradFill flip="none" rotWithShape="1">
            <a:gsLst>
              <a:gs pos="45000">
                <a:schemeClr val="accent1"/>
              </a:gs>
              <a:gs pos="92000">
                <a:schemeClr val="accent1">
                  <a:lumMod val="88000"/>
                  <a:lumOff val="12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CC6D7FF-BA17-4DCA-B8FA-E3B57C37635F}"/>
              </a:ext>
            </a:extLst>
          </p:cNvPr>
          <p:cNvSpPr/>
          <p:nvPr userDrawn="1"/>
        </p:nvSpPr>
        <p:spPr>
          <a:xfrm>
            <a:off x="-537210" y="3127746"/>
            <a:ext cx="13266420" cy="4560835"/>
          </a:xfrm>
          <a:custGeom>
            <a:avLst/>
            <a:gdLst>
              <a:gd name="connsiteX0" fmla="*/ 537210 w 13266420"/>
              <a:gd name="connsiteY0" fmla="*/ 0 h 4560835"/>
              <a:gd name="connsiteX1" fmla="*/ 847257 w 13266420"/>
              <a:gd name="connsiteY1" fmla="*/ 362486 h 4560835"/>
              <a:gd name="connsiteX2" fmla="*/ 6633210 w 13266420"/>
              <a:gd name="connsiteY2" fmla="*/ 3103762 h 4560835"/>
              <a:gd name="connsiteX3" fmla="*/ 12419163 w 13266420"/>
              <a:gd name="connsiteY3" fmla="*/ 362486 h 4560835"/>
              <a:gd name="connsiteX4" fmla="*/ 12721113 w 13266420"/>
              <a:gd name="connsiteY4" fmla="*/ 9466 h 4560835"/>
              <a:gd name="connsiteX5" fmla="*/ 12721113 w 13266420"/>
              <a:gd name="connsiteY5" fmla="*/ 4139830 h 4560835"/>
              <a:gd name="connsiteX6" fmla="*/ 13266420 w 13266420"/>
              <a:gd name="connsiteY6" fmla="*/ 4139830 h 4560835"/>
              <a:gd name="connsiteX7" fmla="*/ 13266420 w 13266420"/>
              <a:gd name="connsiteY7" fmla="*/ 4560835 h 4560835"/>
              <a:gd name="connsiteX8" fmla="*/ 0 w 13266420"/>
              <a:gd name="connsiteY8" fmla="*/ 4560835 h 4560835"/>
              <a:gd name="connsiteX9" fmla="*/ 0 w 13266420"/>
              <a:gd name="connsiteY9" fmla="*/ 4139830 h 4560835"/>
              <a:gd name="connsiteX10" fmla="*/ 537210 w 13266420"/>
              <a:gd name="connsiteY10" fmla="*/ 4139830 h 456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66420" h="4560835">
                <a:moveTo>
                  <a:pt x="537210" y="0"/>
                </a:moveTo>
                <a:lnTo>
                  <a:pt x="847257" y="362486"/>
                </a:lnTo>
                <a:cubicBezTo>
                  <a:pt x="2381128" y="2066864"/>
                  <a:pt x="4409303" y="3103762"/>
                  <a:pt x="6633210" y="3103762"/>
                </a:cubicBezTo>
                <a:cubicBezTo>
                  <a:pt x="8857119" y="3103762"/>
                  <a:pt x="10885293" y="2066864"/>
                  <a:pt x="12419163" y="362486"/>
                </a:cubicBezTo>
                <a:lnTo>
                  <a:pt x="12721113" y="9466"/>
                </a:lnTo>
                <a:lnTo>
                  <a:pt x="12721113" y="4139830"/>
                </a:lnTo>
                <a:lnTo>
                  <a:pt x="13266420" y="4139830"/>
                </a:lnTo>
                <a:lnTo>
                  <a:pt x="13266420" y="4560835"/>
                </a:lnTo>
                <a:lnTo>
                  <a:pt x="0" y="4560835"/>
                </a:lnTo>
                <a:lnTo>
                  <a:pt x="0" y="4139830"/>
                </a:lnTo>
                <a:lnTo>
                  <a:pt x="537210" y="4139830"/>
                </a:ln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33000">
                  <a:schemeClr val="accent2">
                    <a:alpha val="0"/>
                  </a:schemeClr>
                </a:gs>
                <a:gs pos="93000">
                  <a:schemeClr val="accent2">
                    <a:alpha val="0"/>
                  </a:schemeClr>
                </a:gs>
                <a:gs pos="51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</a:endParaRPr>
          </a:p>
        </p:txBody>
      </p:sp>
      <p:sp>
        <p:nvSpPr>
          <p:cNvPr id="19" name="文本占位符 16">
            <a:extLst>
              <a:ext uri="{FF2B5EF4-FFF2-40B4-BE49-F238E27FC236}">
                <a16:creationId xmlns:a16="http://schemas.microsoft.com/office/drawing/2014/main" id="{47C3280A-B769-4525-82C8-272FD33CD3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3616" y="3280292"/>
            <a:ext cx="10825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spc="100" dirty="0">
                <a:solidFill>
                  <a:schemeClr val="bg2">
                    <a:lumMod val="90000"/>
                  </a:schemeClr>
                </a:solidFill>
                <a:latin typeface="+mj-lt"/>
              </a:defRPr>
            </a:lvl1pPr>
          </a:lstStyle>
          <a:p>
            <a:pPr marL="0" lvl="0" algn="ctr"/>
            <a:r>
              <a:rPr lang="en-US" altLang="zh-CN" dirty="0"/>
              <a:t>ADD YOUR COVER TITLE HERE</a:t>
            </a:r>
            <a:endParaRPr lang="zh-CN" altLang="en-US" dirty="0"/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328FC077-4701-478A-A884-2688C4FAE3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86337" y="4404079"/>
            <a:ext cx="261932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200" spc="100" dirty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时间或公司名称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37A4F50-34E2-ED01-584B-2EC40B89F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3616" y="1963666"/>
            <a:ext cx="108252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zh-CN" altLang="en-US" sz="7200" b="1" spc="100" dirty="0">
                <a:solidFill>
                  <a:schemeClr val="accent1"/>
                </a:solidFill>
                <a:latin typeface="+mj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在这里添加你的封面标题</a:t>
            </a:r>
          </a:p>
        </p:txBody>
      </p:sp>
    </p:spTree>
    <p:extLst>
      <p:ext uri="{BB962C8B-B14F-4D97-AF65-F5344CB8AC3E}">
        <p14:creationId xmlns:p14="http://schemas.microsoft.com/office/powerpoint/2010/main" val="2043269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QR 代码&#10;&#10;中度可信度描述已自动生成">
            <a:extLst>
              <a:ext uri="{FF2B5EF4-FFF2-40B4-BE49-F238E27FC236}">
                <a16:creationId xmlns:a16="http://schemas.microsoft.com/office/drawing/2014/main" id="{CB1ED905-4F04-5357-FD71-A1DE6E5FC4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6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chemeClr val="accent1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>
            <a:extLst>
              <a:ext uri="{FF2B5EF4-FFF2-40B4-BE49-F238E27FC236}">
                <a16:creationId xmlns:a16="http://schemas.microsoft.com/office/drawing/2014/main" id="{E3F8A5DE-6719-43FD-B6CE-C6F5AD52A8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DE6A276-E3DD-405D-AB68-DC1DD678E3B9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7" name="页脚占位符 2">
            <a:extLst>
              <a:ext uri="{FF2B5EF4-FFF2-40B4-BE49-F238E27FC236}">
                <a16:creationId xmlns:a16="http://schemas.microsoft.com/office/drawing/2014/main" id="{36FC9EFC-DACF-4EDD-8E92-043D2E0C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3">
            <a:extLst>
              <a:ext uri="{FF2B5EF4-FFF2-40B4-BE49-F238E27FC236}">
                <a16:creationId xmlns:a16="http://schemas.microsoft.com/office/drawing/2014/main" id="{9537B9F3-774A-4C55-9949-DBFF6813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AB53868-956E-4EE9-9DCD-76BB72E44F6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9EE1E72-E6BD-4783-AC08-D787979F5E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994A40F-ABB5-47B4-A715-82BCBDF74B91}"/>
              </a:ext>
            </a:extLst>
          </p:cNvPr>
          <p:cNvSpPr/>
          <p:nvPr userDrawn="1"/>
        </p:nvSpPr>
        <p:spPr>
          <a:xfrm>
            <a:off x="0" y="4859918"/>
            <a:ext cx="12192000" cy="1922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9581EB4-FC4C-4185-B530-E9C4F9D9284F}"/>
              </a:ext>
            </a:extLst>
          </p:cNvPr>
          <p:cNvSpPr/>
          <p:nvPr userDrawn="1"/>
        </p:nvSpPr>
        <p:spPr>
          <a:xfrm>
            <a:off x="0" y="4935218"/>
            <a:ext cx="12192000" cy="192278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94000"/>
                  <a:lumOff val="6000"/>
                </a:schemeClr>
              </a:gs>
              <a:gs pos="100000">
                <a:schemeClr val="accent1">
                  <a:lumMod val="91000"/>
                </a:schemeClr>
              </a:gs>
            </a:gsLst>
            <a:lin ang="27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3FD32B-5D55-4CF6-911A-6DB00FE2B645}"/>
              </a:ext>
            </a:extLst>
          </p:cNvPr>
          <p:cNvSpPr txBox="1"/>
          <p:nvPr userDrawn="1"/>
        </p:nvSpPr>
        <p:spPr>
          <a:xfrm>
            <a:off x="511417" y="415076"/>
            <a:ext cx="162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800" b="1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目录</a:t>
            </a:r>
            <a:endParaRPr lang="zh-CN" altLang="zh-CN" sz="4800" b="1" kern="100" dirty="0">
              <a:solidFill>
                <a:schemeClr val="accent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56061E-DBF7-4A05-94F9-CF98015F0AD4}"/>
              </a:ext>
            </a:extLst>
          </p:cNvPr>
          <p:cNvSpPr txBox="1"/>
          <p:nvPr userDrawn="1"/>
        </p:nvSpPr>
        <p:spPr>
          <a:xfrm>
            <a:off x="1836169" y="795109"/>
            <a:ext cx="1783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/ CONTENTS</a:t>
            </a:r>
            <a:endParaRPr lang="zh-CN" altLang="zh-CN" sz="2000" kern="100" dirty="0">
              <a:solidFill>
                <a:schemeClr val="accent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504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1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32566-5A12-408B-B98D-707C44BCDB02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穿白色衣服的人&#10;&#10;中度可信度描述已自动生成">
            <a:extLst>
              <a:ext uri="{FF2B5EF4-FFF2-40B4-BE49-F238E27FC236}">
                <a16:creationId xmlns:a16="http://schemas.microsoft.com/office/drawing/2014/main" id="{4CD41389-486A-4631-B1B6-604E38542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0E16EE1-AD1B-4E2A-AECB-E2BEBCC94115}"/>
              </a:ext>
            </a:extLst>
          </p:cNvPr>
          <p:cNvSpPr/>
          <p:nvPr userDrawn="1"/>
        </p:nvSpPr>
        <p:spPr>
          <a:xfrm>
            <a:off x="84173" y="0"/>
            <a:ext cx="8577228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93CDCD-57CE-4261-92D8-D8C6BC939C03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614F71A-E16B-4451-ADE0-17FC73C789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18067" y="928468"/>
            <a:ext cx="3995068" cy="581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1300" b="1" spc="100" dirty="0">
                <a:gradFill>
                  <a:gsLst>
                    <a:gs pos="0">
                      <a:schemeClr val="accent2">
                        <a:lumMod val="90000"/>
                        <a:lumOff val="10000"/>
                      </a:schemeClr>
                    </a:gs>
                    <a:gs pos="70000">
                      <a:schemeClr val="accent2"/>
                    </a:gs>
                  </a:gsLst>
                  <a:lin ang="2700000" scaled="1"/>
                </a:gradFill>
                <a:latin typeface="+mn-lt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3581842-6629-4CA2-BD63-DAE537DAA00C}"/>
              </a:ext>
            </a:extLst>
          </p:cNvPr>
          <p:cNvSpPr/>
          <p:nvPr userDrawn="1"/>
        </p:nvSpPr>
        <p:spPr>
          <a:xfrm>
            <a:off x="1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8000">
                <a:schemeClr val="accent1">
                  <a:lumMod val="100000"/>
                </a:schemeClr>
              </a:gs>
              <a:gs pos="87000">
                <a:schemeClr val="accent1">
                  <a:lumMod val="8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9F4095B3-C9DB-42F6-BC19-D3F2268C60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90392">
            <a:off x="-1291754" y="-2056450"/>
            <a:ext cx="13778158" cy="8332528"/>
          </a:xfrm>
          <a:custGeom>
            <a:avLst/>
            <a:gdLst>
              <a:gd name="connsiteX0" fmla="*/ 2596807 w 13778158"/>
              <a:gd name="connsiteY0" fmla="*/ 0 h 8332528"/>
              <a:gd name="connsiteX1" fmla="*/ 13778158 w 13778158"/>
              <a:gd name="connsiteY1" fmla="*/ 4860273 h 8332528"/>
              <a:gd name="connsiteX2" fmla="*/ 12268849 w 13778158"/>
              <a:gd name="connsiteY2" fmla="*/ 8332528 h 8332528"/>
              <a:gd name="connsiteX3" fmla="*/ 5425684 w 13778158"/>
              <a:gd name="connsiteY3" fmla="*/ 8332528 h 8332528"/>
              <a:gd name="connsiteX4" fmla="*/ 0 w 13778158"/>
              <a:gd name="connsiteY4" fmla="*/ 5974109 h 833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78158" h="8332528">
                <a:moveTo>
                  <a:pt x="2596807" y="0"/>
                </a:moveTo>
                <a:lnTo>
                  <a:pt x="13778158" y="4860273"/>
                </a:lnTo>
                <a:lnTo>
                  <a:pt x="12268849" y="8332528"/>
                </a:lnTo>
                <a:lnTo>
                  <a:pt x="5425684" y="8332528"/>
                </a:lnTo>
                <a:lnTo>
                  <a:pt x="0" y="5974109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0D2451E-3EDB-4CDC-8558-563F3B2361D4}"/>
              </a:ext>
            </a:extLst>
          </p:cNvPr>
          <p:cNvSpPr/>
          <p:nvPr userDrawn="1"/>
        </p:nvSpPr>
        <p:spPr>
          <a:xfrm>
            <a:off x="12700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E28607A-E9F7-401A-8B96-840E5FE189A7}"/>
              </a:ext>
            </a:extLst>
          </p:cNvPr>
          <p:cNvCxnSpPr>
            <a:cxnSpLocks/>
          </p:cNvCxnSpPr>
          <p:nvPr userDrawn="1"/>
        </p:nvCxnSpPr>
        <p:spPr>
          <a:xfrm>
            <a:off x="897543" y="4099700"/>
            <a:ext cx="1100069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A6BDDFC-F9B9-4A55-B28F-7AB4EF97D12F}"/>
              </a:ext>
            </a:extLst>
          </p:cNvPr>
          <p:cNvSpPr/>
          <p:nvPr userDrawn="1"/>
        </p:nvSpPr>
        <p:spPr>
          <a:xfrm>
            <a:off x="770251" y="5847134"/>
            <a:ext cx="1584382" cy="3381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6">
            <a:extLst>
              <a:ext uri="{FF2B5EF4-FFF2-40B4-BE49-F238E27FC236}">
                <a16:creationId xmlns:a16="http://schemas.microsoft.com/office/drawing/2014/main" id="{EDB9C847-59ED-4B1F-BCC0-DF62318F4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717" y="2242554"/>
            <a:ext cx="731211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7200" b="1" spc="1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just"/>
            <a:r>
              <a:rPr lang="zh-CN" altLang="en-US" dirty="0"/>
              <a:t>添加过渡页标题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0F94D1F9-44BF-434F-A406-9F6BE56EAF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9484" y="5860810"/>
            <a:ext cx="200591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800" spc="0" dirty="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algn="ctr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65DB8A9-A1C4-4AEE-8C29-56D89DE97D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3444142"/>
            <a:ext cx="7312025" cy="625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</a:defRPr>
            </a:lvl1pPr>
          </a:lstStyle>
          <a:p>
            <a:r>
              <a:rPr lang="en-US" altLang="zh-CN" sz="2800" dirty="0">
                <a:solidFill>
                  <a:schemeClr val="bg1">
                    <a:alpha val="50000"/>
                  </a:schemeClr>
                </a:solidFill>
              </a:rPr>
              <a:t>ADD TRANSITION PAGE TITLE</a:t>
            </a:r>
            <a:endParaRPr lang="zh-CN" altLang="en-US" sz="2800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647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2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32566-5A12-408B-B98D-707C44BCDB02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穿白色衣服的人&#10;&#10;中度可信度描述已自动生成">
            <a:extLst>
              <a:ext uri="{FF2B5EF4-FFF2-40B4-BE49-F238E27FC236}">
                <a16:creationId xmlns:a16="http://schemas.microsoft.com/office/drawing/2014/main" id="{4CD41389-486A-4631-B1B6-604E38542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0E16EE1-AD1B-4E2A-AECB-E2BEBCC94115}"/>
              </a:ext>
            </a:extLst>
          </p:cNvPr>
          <p:cNvSpPr/>
          <p:nvPr userDrawn="1"/>
        </p:nvSpPr>
        <p:spPr>
          <a:xfrm>
            <a:off x="84173" y="0"/>
            <a:ext cx="8577228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93CDCD-57CE-4261-92D8-D8C6BC939C03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614F71A-E16B-4451-ADE0-17FC73C789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18067" y="928468"/>
            <a:ext cx="3995068" cy="581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1300" b="1" spc="100" dirty="0">
                <a:gradFill>
                  <a:gsLst>
                    <a:gs pos="0">
                      <a:schemeClr val="accent2">
                        <a:lumMod val="90000"/>
                        <a:lumOff val="10000"/>
                      </a:schemeClr>
                    </a:gs>
                    <a:gs pos="70000">
                      <a:schemeClr val="accent2"/>
                    </a:gs>
                  </a:gsLst>
                  <a:lin ang="2700000" scaled="1"/>
                </a:gradFill>
                <a:latin typeface="+mn-lt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3581842-6629-4CA2-BD63-DAE537DAA00C}"/>
              </a:ext>
            </a:extLst>
          </p:cNvPr>
          <p:cNvSpPr/>
          <p:nvPr userDrawn="1"/>
        </p:nvSpPr>
        <p:spPr>
          <a:xfrm>
            <a:off x="1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8000">
                <a:schemeClr val="accent1">
                  <a:lumMod val="100000"/>
                </a:schemeClr>
              </a:gs>
              <a:gs pos="87000">
                <a:schemeClr val="accent1">
                  <a:lumMod val="8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9F4095B3-C9DB-42F6-BC19-D3F2268C60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90392">
            <a:off x="-1291754" y="-2056450"/>
            <a:ext cx="13778158" cy="8332528"/>
          </a:xfrm>
          <a:custGeom>
            <a:avLst/>
            <a:gdLst>
              <a:gd name="connsiteX0" fmla="*/ 2596807 w 13778158"/>
              <a:gd name="connsiteY0" fmla="*/ 0 h 8332528"/>
              <a:gd name="connsiteX1" fmla="*/ 13778158 w 13778158"/>
              <a:gd name="connsiteY1" fmla="*/ 4860273 h 8332528"/>
              <a:gd name="connsiteX2" fmla="*/ 12268849 w 13778158"/>
              <a:gd name="connsiteY2" fmla="*/ 8332528 h 8332528"/>
              <a:gd name="connsiteX3" fmla="*/ 5425684 w 13778158"/>
              <a:gd name="connsiteY3" fmla="*/ 8332528 h 8332528"/>
              <a:gd name="connsiteX4" fmla="*/ 0 w 13778158"/>
              <a:gd name="connsiteY4" fmla="*/ 5974109 h 833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78158" h="8332528">
                <a:moveTo>
                  <a:pt x="2596807" y="0"/>
                </a:moveTo>
                <a:lnTo>
                  <a:pt x="13778158" y="4860273"/>
                </a:lnTo>
                <a:lnTo>
                  <a:pt x="12268849" y="8332528"/>
                </a:lnTo>
                <a:lnTo>
                  <a:pt x="5425684" y="8332528"/>
                </a:lnTo>
                <a:lnTo>
                  <a:pt x="0" y="5974109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0D2451E-3EDB-4CDC-8558-563F3B2361D4}"/>
              </a:ext>
            </a:extLst>
          </p:cNvPr>
          <p:cNvSpPr/>
          <p:nvPr userDrawn="1"/>
        </p:nvSpPr>
        <p:spPr>
          <a:xfrm>
            <a:off x="12700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E28607A-E9F7-401A-8B96-840E5FE189A7}"/>
              </a:ext>
            </a:extLst>
          </p:cNvPr>
          <p:cNvCxnSpPr>
            <a:cxnSpLocks/>
          </p:cNvCxnSpPr>
          <p:nvPr userDrawn="1"/>
        </p:nvCxnSpPr>
        <p:spPr>
          <a:xfrm>
            <a:off x="897543" y="4099700"/>
            <a:ext cx="1100069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A6BDDFC-F9B9-4A55-B28F-7AB4EF97D12F}"/>
              </a:ext>
            </a:extLst>
          </p:cNvPr>
          <p:cNvSpPr/>
          <p:nvPr userDrawn="1"/>
        </p:nvSpPr>
        <p:spPr>
          <a:xfrm>
            <a:off x="770251" y="5847134"/>
            <a:ext cx="1584382" cy="3381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6">
            <a:extLst>
              <a:ext uri="{FF2B5EF4-FFF2-40B4-BE49-F238E27FC236}">
                <a16:creationId xmlns:a16="http://schemas.microsoft.com/office/drawing/2014/main" id="{EDB9C847-59ED-4B1F-BCC0-DF62318F4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717" y="2242554"/>
            <a:ext cx="731211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7200" b="1" spc="1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just"/>
            <a:r>
              <a:rPr lang="zh-CN" altLang="en-US" dirty="0"/>
              <a:t>添加过渡页标题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0F94D1F9-44BF-434F-A406-9F6BE56EAF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9484" y="5860810"/>
            <a:ext cx="200591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800" spc="0" dirty="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algn="ctr"/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65DB8A9-A1C4-4AEE-8C29-56D89DE97D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3444142"/>
            <a:ext cx="7312025" cy="625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</a:defRPr>
            </a:lvl1pPr>
          </a:lstStyle>
          <a:p>
            <a:r>
              <a:rPr lang="en-US" altLang="zh-CN" sz="2800" dirty="0">
                <a:solidFill>
                  <a:schemeClr val="bg1">
                    <a:alpha val="50000"/>
                  </a:schemeClr>
                </a:solidFill>
              </a:rPr>
              <a:t>ADD TRANSITION PAGE TITLE</a:t>
            </a:r>
            <a:endParaRPr lang="zh-CN" altLang="en-US" sz="2800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885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3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32566-5A12-408B-B98D-707C44BCDB02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穿白色衣服的人&#10;&#10;中度可信度描述已自动生成">
            <a:extLst>
              <a:ext uri="{FF2B5EF4-FFF2-40B4-BE49-F238E27FC236}">
                <a16:creationId xmlns:a16="http://schemas.microsoft.com/office/drawing/2014/main" id="{4CD41389-486A-4631-B1B6-604E38542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0E16EE1-AD1B-4E2A-AECB-E2BEBCC94115}"/>
              </a:ext>
            </a:extLst>
          </p:cNvPr>
          <p:cNvSpPr/>
          <p:nvPr userDrawn="1"/>
        </p:nvSpPr>
        <p:spPr>
          <a:xfrm>
            <a:off x="84173" y="0"/>
            <a:ext cx="8577228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93CDCD-57CE-4261-92D8-D8C6BC939C03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614F71A-E16B-4451-ADE0-17FC73C789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18067" y="928468"/>
            <a:ext cx="3995068" cy="581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1300" b="1" spc="100" dirty="0">
                <a:gradFill>
                  <a:gsLst>
                    <a:gs pos="0">
                      <a:schemeClr val="accent2">
                        <a:lumMod val="90000"/>
                        <a:lumOff val="10000"/>
                      </a:schemeClr>
                    </a:gs>
                    <a:gs pos="70000">
                      <a:schemeClr val="accent2"/>
                    </a:gs>
                  </a:gsLst>
                  <a:lin ang="2700000" scaled="1"/>
                </a:gradFill>
                <a:latin typeface="+mn-lt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3581842-6629-4CA2-BD63-DAE537DAA00C}"/>
              </a:ext>
            </a:extLst>
          </p:cNvPr>
          <p:cNvSpPr/>
          <p:nvPr userDrawn="1"/>
        </p:nvSpPr>
        <p:spPr>
          <a:xfrm>
            <a:off x="1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8000">
                <a:schemeClr val="accent1">
                  <a:lumMod val="100000"/>
                </a:schemeClr>
              </a:gs>
              <a:gs pos="87000">
                <a:schemeClr val="accent1">
                  <a:lumMod val="8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9F4095B3-C9DB-42F6-BC19-D3F2268C60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90392">
            <a:off x="-1291754" y="-2056450"/>
            <a:ext cx="13778158" cy="8332528"/>
          </a:xfrm>
          <a:custGeom>
            <a:avLst/>
            <a:gdLst>
              <a:gd name="connsiteX0" fmla="*/ 2596807 w 13778158"/>
              <a:gd name="connsiteY0" fmla="*/ 0 h 8332528"/>
              <a:gd name="connsiteX1" fmla="*/ 13778158 w 13778158"/>
              <a:gd name="connsiteY1" fmla="*/ 4860273 h 8332528"/>
              <a:gd name="connsiteX2" fmla="*/ 12268849 w 13778158"/>
              <a:gd name="connsiteY2" fmla="*/ 8332528 h 8332528"/>
              <a:gd name="connsiteX3" fmla="*/ 5425684 w 13778158"/>
              <a:gd name="connsiteY3" fmla="*/ 8332528 h 8332528"/>
              <a:gd name="connsiteX4" fmla="*/ 0 w 13778158"/>
              <a:gd name="connsiteY4" fmla="*/ 5974109 h 833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78158" h="8332528">
                <a:moveTo>
                  <a:pt x="2596807" y="0"/>
                </a:moveTo>
                <a:lnTo>
                  <a:pt x="13778158" y="4860273"/>
                </a:lnTo>
                <a:lnTo>
                  <a:pt x="12268849" y="8332528"/>
                </a:lnTo>
                <a:lnTo>
                  <a:pt x="5425684" y="8332528"/>
                </a:lnTo>
                <a:lnTo>
                  <a:pt x="0" y="5974109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0D2451E-3EDB-4CDC-8558-563F3B2361D4}"/>
              </a:ext>
            </a:extLst>
          </p:cNvPr>
          <p:cNvSpPr/>
          <p:nvPr userDrawn="1"/>
        </p:nvSpPr>
        <p:spPr>
          <a:xfrm>
            <a:off x="12700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E28607A-E9F7-401A-8B96-840E5FE189A7}"/>
              </a:ext>
            </a:extLst>
          </p:cNvPr>
          <p:cNvCxnSpPr>
            <a:cxnSpLocks/>
          </p:cNvCxnSpPr>
          <p:nvPr userDrawn="1"/>
        </p:nvCxnSpPr>
        <p:spPr>
          <a:xfrm>
            <a:off x="897543" y="4099700"/>
            <a:ext cx="1100069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A6BDDFC-F9B9-4A55-B28F-7AB4EF97D12F}"/>
              </a:ext>
            </a:extLst>
          </p:cNvPr>
          <p:cNvSpPr/>
          <p:nvPr userDrawn="1"/>
        </p:nvSpPr>
        <p:spPr>
          <a:xfrm>
            <a:off x="770251" y="5847134"/>
            <a:ext cx="1584382" cy="3381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6">
            <a:extLst>
              <a:ext uri="{FF2B5EF4-FFF2-40B4-BE49-F238E27FC236}">
                <a16:creationId xmlns:a16="http://schemas.microsoft.com/office/drawing/2014/main" id="{EDB9C847-59ED-4B1F-BCC0-DF62318F4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717" y="2242554"/>
            <a:ext cx="731211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7200" b="1" spc="1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just"/>
            <a:r>
              <a:rPr lang="zh-CN" altLang="en-US" dirty="0"/>
              <a:t>添加过渡页标题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0F94D1F9-44BF-434F-A406-9F6BE56EAF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9484" y="5860810"/>
            <a:ext cx="200591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800" spc="0" dirty="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algn="ctr"/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65DB8A9-A1C4-4AEE-8C29-56D89DE97D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3444142"/>
            <a:ext cx="7312025" cy="625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</a:defRPr>
            </a:lvl1pPr>
          </a:lstStyle>
          <a:p>
            <a:r>
              <a:rPr lang="en-US" altLang="zh-CN" sz="2800" dirty="0">
                <a:solidFill>
                  <a:schemeClr val="bg1">
                    <a:alpha val="50000"/>
                  </a:schemeClr>
                </a:solidFill>
              </a:rPr>
              <a:t>ADD TRANSITION PAGE TITLE</a:t>
            </a:r>
            <a:endParaRPr lang="zh-CN" altLang="en-US" sz="2800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91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4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32566-5A12-408B-B98D-707C44BCDB02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穿白色衣服的人&#10;&#10;中度可信度描述已自动生成">
            <a:extLst>
              <a:ext uri="{FF2B5EF4-FFF2-40B4-BE49-F238E27FC236}">
                <a16:creationId xmlns:a16="http://schemas.microsoft.com/office/drawing/2014/main" id="{4CD41389-486A-4631-B1B6-604E38542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0E16EE1-AD1B-4E2A-AECB-E2BEBCC94115}"/>
              </a:ext>
            </a:extLst>
          </p:cNvPr>
          <p:cNvSpPr/>
          <p:nvPr userDrawn="1"/>
        </p:nvSpPr>
        <p:spPr>
          <a:xfrm>
            <a:off x="84173" y="0"/>
            <a:ext cx="8577228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93CDCD-57CE-4261-92D8-D8C6BC939C03}"/>
              </a:ext>
            </a:extLst>
          </p:cNvPr>
          <p:cNvSpPr/>
          <p:nvPr userDrawn="1"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614F71A-E16B-4451-ADE0-17FC73C789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18067" y="928468"/>
            <a:ext cx="3995068" cy="581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1300" b="1" spc="100" dirty="0">
                <a:gradFill>
                  <a:gsLst>
                    <a:gs pos="0">
                      <a:schemeClr val="accent2">
                        <a:lumMod val="90000"/>
                        <a:lumOff val="10000"/>
                      </a:schemeClr>
                    </a:gs>
                    <a:gs pos="70000">
                      <a:schemeClr val="accent2"/>
                    </a:gs>
                  </a:gsLst>
                  <a:lin ang="2700000" scaled="1"/>
                </a:gradFill>
                <a:latin typeface="+mn-lt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3581842-6629-4CA2-BD63-DAE537DAA00C}"/>
              </a:ext>
            </a:extLst>
          </p:cNvPr>
          <p:cNvSpPr/>
          <p:nvPr userDrawn="1"/>
        </p:nvSpPr>
        <p:spPr>
          <a:xfrm>
            <a:off x="1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8000">
                <a:schemeClr val="accent1">
                  <a:lumMod val="100000"/>
                </a:schemeClr>
              </a:gs>
              <a:gs pos="87000">
                <a:schemeClr val="accent1">
                  <a:lumMod val="86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9F4095B3-C9DB-42F6-BC19-D3F2268C60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190392">
            <a:off x="-1291754" y="-2056450"/>
            <a:ext cx="13778158" cy="8332528"/>
          </a:xfrm>
          <a:custGeom>
            <a:avLst/>
            <a:gdLst>
              <a:gd name="connsiteX0" fmla="*/ 2596807 w 13778158"/>
              <a:gd name="connsiteY0" fmla="*/ 0 h 8332528"/>
              <a:gd name="connsiteX1" fmla="*/ 13778158 w 13778158"/>
              <a:gd name="connsiteY1" fmla="*/ 4860273 h 8332528"/>
              <a:gd name="connsiteX2" fmla="*/ 12268849 w 13778158"/>
              <a:gd name="connsiteY2" fmla="*/ 8332528 h 8332528"/>
              <a:gd name="connsiteX3" fmla="*/ 5425684 w 13778158"/>
              <a:gd name="connsiteY3" fmla="*/ 8332528 h 8332528"/>
              <a:gd name="connsiteX4" fmla="*/ 0 w 13778158"/>
              <a:gd name="connsiteY4" fmla="*/ 5974109 h 833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78158" h="8332528">
                <a:moveTo>
                  <a:pt x="2596807" y="0"/>
                </a:moveTo>
                <a:lnTo>
                  <a:pt x="13778158" y="4860273"/>
                </a:lnTo>
                <a:lnTo>
                  <a:pt x="12268849" y="8332528"/>
                </a:lnTo>
                <a:lnTo>
                  <a:pt x="5425684" y="8332528"/>
                </a:lnTo>
                <a:lnTo>
                  <a:pt x="0" y="5974109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0D2451E-3EDB-4CDC-8558-563F3B2361D4}"/>
              </a:ext>
            </a:extLst>
          </p:cNvPr>
          <p:cNvSpPr/>
          <p:nvPr userDrawn="1"/>
        </p:nvSpPr>
        <p:spPr>
          <a:xfrm>
            <a:off x="12700" y="0"/>
            <a:ext cx="8483599" cy="6858000"/>
          </a:xfrm>
          <a:custGeom>
            <a:avLst/>
            <a:gdLst>
              <a:gd name="connsiteX0" fmla="*/ 0 w 8651795"/>
              <a:gd name="connsiteY0" fmla="*/ 0 h 6858000"/>
              <a:gd name="connsiteX1" fmla="*/ 8651795 w 8651795"/>
              <a:gd name="connsiteY1" fmla="*/ 0 h 6858000"/>
              <a:gd name="connsiteX2" fmla="*/ 8612148 w 8651795"/>
              <a:gd name="connsiteY2" fmla="*/ 120975 h 6858000"/>
              <a:gd name="connsiteX3" fmla="*/ 8128000 w 8651795"/>
              <a:gd name="connsiteY3" fmla="*/ 3429000 h 6858000"/>
              <a:gd name="connsiteX4" fmla="*/ 8612148 w 8651795"/>
              <a:gd name="connsiteY4" fmla="*/ 6737025 h 6858000"/>
              <a:gd name="connsiteX5" fmla="*/ 8651795 w 8651795"/>
              <a:gd name="connsiteY5" fmla="*/ 6858000 h 6858000"/>
              <a:gd name="connsiteX6" fmla="*/ 0 w 865179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1795" h="6858000">
                <a:moveTo>
                  <a:pt x="0" y="0"/>
                </a:moveTo>
                <a:lnTo>
                  <a:pt x="8651795" y="0"/>
                </a:lnTo>
                <a:lnTo>
                  <a:pt x="8612148" y="120975"/>
                </a:lnTo>
                <a:cubicBezTo>
                  <a:pt x="8300394" y="1137729"/>
                  <a:pt x="8128000" y="2255593"/>
                  <a:pt x="8128000" y="3429000"/>
                </a:cubicBezTo>
                <a:cubicBezTo>
                  <a:pt x="8128000" y="4602407"/>
                  <a:pt x="8300394" y="5720271"/>
                  <a:pt x="8612148" y="6737025"/>
                </a:cubicBezTo>
                <a:lnTo>
                  <a:pt x="865179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E28607A-E9F7-401A-8B96-840E5FE189A7}"/>
              </a:ext>
            </a:extLst>
          </p:cNvPr>
          <p:cNvCxnSpPr>
            <a:cxnSpLocks/>
          </p:cNvCxnSpPr>
          <p:nvPr userDrawn="1"/>
        </p:nvCxnSpPr>
        <p:spPr>
          <a:xfrm>
            <a:off x="897543" y="4099700"/>
            <a:ext cx="1100069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A6BDDFC-F9B9-4A55-B28F-7AB4EF97D12F}"/>
              </a:ext>
            </a:extLst>
          </p:cNvPr>
          <p:cNvSpPr/>
          <p:nvPr userDrawn="1"/>
        </p:nvSpPr>
        <p:spPr>
          <a:xfrm>
            <a:off x="770251" y="5847134"/>
            <a:ext cx="1584382" cy="3381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6">
            <a:extLst>
              <a:ext uri="{FF2B5EF4-FFF2-40B4-BE49-F238E27FC236}">
                <a16:creationId xmlns:a16="http://schemas.microsoft.com/office/drawing/2014/main" id="{EDB9C847-59ED-4B1F-BCC0-DF62318F4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717" y="2242554"/>
            <a:ext cx="7312112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7200" b="1" spc="1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just"/>
            <a:r>
              <a:rPr lang="zh-CN" altLang="en-US" dirty="0"/>
              <a:t>添加过渡页标题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0F94D1F9-44BF-434F-A406-9F6BE56EAF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9484" y="5860810"/>
            <a:ext cx="200591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800" spc="0" dirty="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 algn="ctr"/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65DB8A9-A1C4-4AEE-8C29-56D89DE97D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3444142"/>
            <a:ext cx="7312025" cy="625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+mn-lt"/>
              </a:defRPr>
            </a:lvl1pPr>
          </a:lstStyle>
          <a:p>
            <a:r>
              <a:rPr lang="en-US" altLang="zh-CN" sz="2800" dirty="0">
                <a:solidFill>
                  <a:schemeClr val="bg1">
                    <a:alpha val="50000"/>
                  </a:schemeClr>
                </a:solidFill>
              </a:rPr>
              <a:t>ADD TRANSITION PAGE TITLE</a:t>
            </a:r>
            <a:endParaRPr lang="zh-CN" altLang="en-US" sz="2800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55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7F8D7AF-00CA-C027-064B-FA61E328F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70C6D52-DD13-0A8C-8D70-43773E1292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176338"/>
            <a:ext cx="11104563" cy="53609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4239870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BAA10D4-49D9-4DCF-81F4-76B596A70B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9EEE551-4B62-4ACF-998E-A3DC66125B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0"/>
                </a:schemeClr>
              </a:gs>
              <a:gs pos="84000">
                <a:schemeClr val="bg1"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A892650-CD77-46BA-8C83-982E9990A92F}"/>
              </a:ext>
            </a:extLst>
          </p:cNvPr>
          <p:cNvSpPr/>
          <p:nvPr userDrawn="1"/>
        </p:nvSpPr>
        <p:spPr>
          <a:xfrm>
            <a:off x="0" y="3692912"/>
            <a:ext cx="9723120" cy="3165088"/>
          </a:xfrm>
          <a:custGeom>
            <a:avLst/>
            <a:gdLst>
              <a:gd name="connsiteX0" fmla="*/ 9723120 w 9723120"/>
              <a:gd name="connsiteY0" fmla="*/ 0 h 3165088"/>
              <a:gd name="connsiteX1" fmla="*/ 9723120 w 9723120"/>
              <a:gd name="connsiteY1" fmla="*/ 3165088 h 3165088"/>
              <a:gd name="connsiteX2" fmla="*/ 0 w 9723120"/>
              <a:gd name="connsiteY2" fmla="*/ 3165088 h 3165088"/>
              <a:gd name="connsiteX3" fmla="*/ 0 w 9723120"/>
              <a:gd name="connsiteY3" fmla="*/ 1100484 h 3165088"/>
              <a:gd name="connsiteX4" fmla="*/ 264401 w 9723120"/>
              <a:gd name="connsiteY4" fmla="*/ 1234637 h 3165088"/>
              <a:gd name="connsiteX5" fmla="*/ 9375712 w 9723120"/>
              <a:gd name="connsiteY5" fmla="*/ 187850 h 31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23120" h="3165088">
                <a:moveTo>
                  <a:pt x="9723120" y="0"/>
                </a:moveTo>
                <a:lnTo>
                  <a:pt x="9723120" y="3165088"/>
                </a:lnTo>
                <a:lnTo>
                  <a:pt x="0" y="3165088"/>
                </a:lnTo>
                <a:lnTo>
                  <a:pt x="0" y="1100484"/>
                </a:lnTo>
                <a:lnTo>
                  <a:pt x="264401" y="1234637"/>
                </a:lnTo>
                <a:cubicBezTo>
                  <a:pt x="3217381" y="2607526"/>
                  <a:pt x="6277062" y="1830255"/>
                  <a:pt x="9375712" y="187850"/>
                </a:cubicBezTo>
                <a:close/>
              </a:path>
            </a:pathLst>
          </a:custGeom>
          <a:solidFill>
            <a:schemeClr val="bg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EC07038-EC9A-4813-9BC0-C32371DAFA0B}"/>
              </a:ext>
            </a:extLst>
          </p:cNvPr>
          <p:cNvSpPr/>
          <p:nvPr userDrawn="1"/>
        </p:nvSpPr>
        <p:spPr>
          <a:xfrm>
            <a:off x="0" y="3317378"/>
            <a:ext cx="12192000" cy="3378458"/>
          </a:xfrm>
          <a:custGeom>
            <a:avLst/>
            <a:gdLst>
              <a:gd name="connsiteX0" fmla="*/ 11515936 w 12192000"/>
              <a:gd name="connsiteY0" fmla="*/ 7 h 3367253"/>
              <a:gd name="connsiteX1" fmla="*/ 12144226 w 12192000"/>
              <a:gd name="connsiteY1" fmla="*/ 69369 h 3367253"/>
              <a:gd name="connsiteX2" fmla="*/ 12192000 w 12192000"/>
              <a:gd name="connsiteY2" fmla="*/ 84114 h 3367253"/>
              <a:gd name="connsiteX3" fmla="*/ 12192000 w 12192000"/>
              <a:gd name="connsiteY3" fmla="*/ 3367253 h 3367253"/>
              <a:gd name="connsiteX4" fmla="*/ 0 w 12192000"/>
              <a:gd name="connsiteY4" fmla="*/ 3367253 h 3367253"/>
              <a:gd name="connsiteX5" fmla="*/ 0 w 12192000"/>
              <a:gd name="connsiteY5" fmla="*/ 2139121 h 3367253"/>
              <a:gd name="connsiteX6" fmla="*/ 191133 w 12192000"/>
              <a:gd name="connsiteY6" fmla="*/ 2202238 h 3367253"/>
              <a:gd name="connsiteX7" fmla="*/ 10662841 w 12192000"/>
              <a:gd name="connsiteY7" fmla="*/ 86797 h 3367253"/>
              <a:gd name="connsiteX8" fmla="*/ 11515936 w 12192000"/>
              <a:gd name="connsiteY8" fmla="*/ 7 h 3367253"/>
              <a:gd name="connsiteX0" fmla="*/ 11515936 w 12192000"/>
              <a:gd name="connsiteY0" fmla="*/ 7 h 3367253"/>
              <a:gd name="connsiteX1" fmla="*/ 12144226 w 12192000"/>
              <a:gd name="connsiteY1" fmla="*/ 69369 h 3367253"/>
              <a:gd name="connsiteX2" fmla="*/ 12192000 w 12192000"/>
              <a:gd name="connsiteY2" fmla="*/ 84114 h 3367253"/>
              <a:gd name="connsiteX3" fmla="*/ 12192000 w 12192000"/>
              <a:gd name="connsiteY3" fmla="*/ 3367253 h 3367253"/>
              <a:gd name="connsiteX4" fmla="*/ 0 w 12192000"/>
              <a:gd name="connsiteY4" fmla="*/ 3367253 h 3367253"/>
              <a:gd name="connsiteX5" fmla="*/ 0 w 12192000"/>
              <a:gd name="connsiteY5" fmla="*/ 2139121 h 3367253"/>
              <a:gd name="connsiteX6" fmla="*/ 191133 w 12192000"/>
              <a:gd name="connsiteY6" fmla="*/ 2202238 h 3367253"/>
              <a:gd name="connsiteX7" fmla="*/ 10662841 w 12192000"/>
              <a:gd name="connsiteY7" fmla="*/ 86797 h 3367253"/>
              <a:gd name="connsiteX8" fmla="*/ 11515936 w 12192000"/>
              <a:gd name="connsiteY8" fmla="*/ 7 h 3367253"/>
              <a:gd name="connsiteX0" fmla="*/ 11515936 w 12192000"/>
              <a:gd name="connsiteY0" fmla="*/ 8265 h 3375511"/>
              <a:gd name="connsiteX1" fmla="*/ 12144226 w 12192000"/>
              <a:gd name="connsiteY1" fmla="*/ 77627 h 3375511"/>
              <a:gd name="connsiteX2" fmla="*/ 12192000 w 12192000"/>
              <a:gd name="connsiteY2" fmla="*/ 92372 h 3375511"/>
              <a:gd name="connsiteX3" fmla="*/ 12192000 w 12192000"/>
              <a:gd name="connsiteY3" fmla="*/ 3375511 h 3375511"/>
              <a:gd name="connsiteX4" fmla="*/ 0 w 12192000"/>
              <a:gd name="connsiteY4" fmla="*/ 3375511 h 3375511"/>
              <a:gd name="connsiteX5" fmla="*/ 0 w 12192000"/>
              <a:gd name="connsiteY5" fmla="*/ 2147379 h 3375511"/>
              <a:gd name="connsiteX6" fmla="*/ 191133 w 12192000"/>
              <a:gd name="connsiteY6" fmla="*/ 2210496 h 3375511"/>
              <a:gd name="connsiteX7" fmla="*/ 10662841 w 12192000"/>
              <a:gd name="connsiteY7" fmla="*/ 95055 h 3375511"/>
              <a:gd name="connsiteX8" fmla="*/ 11515936 w 12192000"/>
              <a:gd name="connsiteY8" fmla="*/ 8265 h 3375511"/>
              <a:gd name="connsiteX0" fmla="*/ 11515936 w 12192000"/>
              <a:gd name="connsiteY0" fmla="*/ 8335 h 3375581"/>
              <a:gd name="connsiteX1" fmla="*/ 12144226 w 12192000"/>
              <a:gd name="connsiteY1" fmla="*/ 77697 h 3375581"/>
              <a:gd name="connsiteX2" fmla="*/ 12192000 w 12192000"/>
              <a:gd name="connsiteY2" fmla="*/ 92442 h 3375581"/>
              <a:gd name="connsiteX3" fmla="*/ 12192000 w 12192000"/>
              <a:gd name="connsiteY3" fmla="*/ 3375581 h 3375581"/>
              <a:gd name="connsiteX4" fmla="*/ 0 w 12192000"/>
              <a:gd name="connsiteY4" fmla="*/ 3375581 h 3375581"/>
              <a:gd name="connsiteX5" fmla="*/ 0 w 12192000"/>
              <a:gd name="connsiteY5" fmla="*/ 2147449 h 3375581"/>
              <a:gd name="connsiteX6" fmla="*/ 191133 w 12192000"/>
              <a:gd name="connsiteY6" fmla="*/ 2210566 h 3375581"/>
              <a:gd name="connsiteX7" fmla="*/ 10319941 w 12192000"/>
              <a:gd name="connsiteY7" fmla="*/ 257050 h 3375581"/>
              <a:gd name="connsiteX8" fmla="*/ 11515936 w 12192000"/>
              <a:gd name="connsiteY8" fmla="*/ 8335 h 3375581"/>
              <a:gd name="connsiteX0" fmla="*/ 11515936 w 12192000"/>
              <a:gd name="connsiteY0" fmla="*/ 4874 h 3372120"/>
              <a:gd name="connsiteX1" fmla="*/ 12144226 w 12192000"/>
              <a:gd name="connsiteY1" fmla="*/ 74236 h 3372120"/>
              <a:gd name="connsiteX2" fmla="*/ 12192000 w 12192000"/>
              <a:gd name="connsiteY2" fmla="*/ 88981 h 3372120"/>
              <a:gd name="connsiteX3" fmla="*/ 12192000 w 12192000"/>
              <a:gd name="connsiteY3" fmla="*/ 3372120 h 3372120"/>
              <a:gd name="connsiteX4" fmla="*/ 0 w 12192000"/>
              <a:gd name="connsiteY4" fmla="*/ 3372120 h 3372120"/>
              <a:gd name="connsiteX5" fmla="*/ 0 w 12192000"/>
              <a:gd name="connsiteY5" fmla="*/ 2143988 h 3372120"/>
              <a:gd name="connsiteX6" fmla="*/ 191133 w 12192000"/>
              <a:gd name="connsiteY6" fmla="*/ 2207105 h 3372120"/>
              <a:gd name="connsiteX7" fmla="*/ 10319941 w 12192000"/>
              <a:gd name="connsiteY7" fmla="*/ 253589 h 3372120"/>
              <a:gd name="connsiteX8" fmla="*/ 11515936 w 12192000"/>
              <a:gd name="connsiteY8" fmla="*/ 4874 h 3372120"/>
              <a:gd name="connsiteX0" fmla="*/ 11515936 w 12192000"/>
              <a:gd name="connsiteY0" fmla="*/ 196396 h 3563642"/>
              <a:gd name="connsiteX1" fmla="*/ 12192000 w 12192000"/>
              <a:gd name="connsiteY1" fmla="*/ 280503 h 3563642"/>
              <a:gd name="connsiteX2" fmla="*/ 12192000 w 12192000"/>
              <a:gd name="connsiteY2" fmla="*/ 3563642 h 3563642"/>
              <a:gd name="connsiteX3" fmla="*/ 0 w 12192000"/>
              <a:gd name="connsiteY3" fmla="*/ 3563642 h 3563642"/>
              <a:gd name="connsiteX4" fmla="*/ 0 w 12192000"/>
              <a:gd name="connsiteY4" fmla="*/ 2335510 h 3563642"/>
              <a:gd name="connsiteX5" fmla="*/ 191133 w 12192000"/>
              <a:gd name="connsiteY5" fmla="*/ 2398627 h 3563642"/>
              <a:gd name="connsiteX6" fmla="*/ 10319941 w 12192000"/>
              <a:gd name="connsiteY6" fmla="*/ 445111 h 3563642"/>
              <a:gd name="connsiteX7" fmla="*/ 11515936 w 12192000"/>
              <a:gd name="connsiteY7" fmla="*/ 196396 h 3563642"/>
              <a:gd name="connsiteX0" fmla="*/ 11515936 w 12192000"/>
              <a:gd name="connsiteY0" fmla="*/ 11858 h 3379104"/>
              <a:gd name="connsiteX1" fmla="*/ 12192000 w 12192000"/>
              <a:gd name="connsiteY1" fmla="*/ 95965 h 3379104"/>
              <a:gd name="connsiteX2" fmla="*/ 12192000 w 12192000"/>
              <a:gd name="connsiteY2" fmla="*/ 3379104 h 3379104"/>
              <a:gd name="connsiteX3" fmla="*/ 0 w 12192000"/>
              <a:gd name="connsiteY3" fmla="*/ 3379104 h 3379104"/>
              <a:gd name="connsiteX4" fmla="*/ 0 w 12192000"/>
              <a:gd name="connsiteY4" fmla="*/ 2150972 h 3379104"/>
              <a:gd name="connsiteX5" fmla="*/ 191133 w 12192000"/>
              <a:gd name="connsiteY5" fmla="*/ 2214089 h 3379104"/>
              <a:gd name="connsiteX6" fmla="*/ 10319941 w 12192000"/>
              <a:gd name="connsiteY6" fmla="*/ 260573 h 3379104"/>
              <a:gd name="connsiteX7" fmla="*/ 11515936 w 12192000"/>
              <a:gd name="connsiteY7" fmla="*/ 11858 h 3379104"/>
              <a:gd name="connsiteX0" fmla="*/ 11515936 w 12192000"/>
              <a:gd name="connsiteY0" fmla="*/ 28592 h 3395838"/>
              <a:gd name="connsiteX1" fmla="*/ 12192000 w 12192000"/>
              <a:gd name="connsiteY1" fmla="*/ 112699 h 3395838"/>
              <a:gd name="connsiteX2" fmla="*/ 12192000 w 12192000"/>
              <a:gd name="connsiteY2" fmla="*/ 3395838 h 3395838"/>
              <a:gd name="connsiteX3" fmla="*/ 0 w 12192000"/>
              <a:gd name="connsiteY3" fmla="*/ 3395838 h 3395838"/>
              <a:gd name="connsiteX4" fmla="*/ 0 w 12192000"/>
              <a:gd name="connsiteY4" fmla="*/ 2167706 h 3395838"/>
              <a:gd name="connsiteX5" fmla="*/ 191133 w 12192000"/>
              <a:gd name="connsiteY5" fmla="*/ 2230823 h 3395838"/>
              <a:gd name="connsiteX6" fmla="*/ 9672241 w 12192000"/>
              <a:gd name="connsiteY6" fmla="*/ 505907 h 3395838"/>
              <a:gd name="connsiteX7" fmla="*/ 11515936 w 12192000"/>
              <a:gd name="connsiteY7" fmla="*/ 28592 h 3395838"/>
              <a:gd name="connsiteX0" fmla="*/ 11515936 w 12192000"/>
              <a:gd name="connsiteY0" fmla="*/ 20198 h 3387444"/>
              <a:gd name="connsiteX1" fmla="*/ 12192000 w 12192000"/>
              <a:gd name="connsiteY1" fmla="*/ 104305 h 3387444"/>
              <a:gd name="connsiteX2" fmla="*/ 12192000 w 12192000"/>
              <a:gd name="connsiteY2" fmla="*/ 3387444 h 3387444"/>
              <a:gd name="connsiteX3" fmla="*/ 0 w 12192000"/>
              <a:gd name="connsiteY3" fmla="*/ 3387444 h 3387444"/>
              <a:gd name="connsiteX4" fmla="*/ 0 w 12192000"/>
              <a:gd name="connsiteY4" fmla="*/ 2159312 h 3387444"/>
              <a:gd name="connsiteX5" fmla="*/ 191133 w 12192000"/>
              <a:gd name="connsiteY5" fmla="*/ 2222429 h 3387444"/>
              <a:gd name="connsiteX6" fmla="*/ 9672241 w 12192000"/>
              <a:gd name="connsiteY6" fmla="*/ 497513 h 3387444"/>
              <a:gd name="connsiteX7" fmla="*/ 11515936 w 12192000"/>
              <a:gd name="connsiteY7" fmla="*/ 20198 h 3387444"/>
              <a:gd name="connsiteX0" fmla="*/ 11515936 w 12192000"/>
              <a:gd name="connsiteY0" fmla="*/ 3688 h 3370934"/>
              <a:gd name="connsiteX1" fmla="*/ 12192000 w 12192000"/>
              <a:gd name="connsiteY1" fmla="*/ 87795 h 3370934"/>
              <a:gd name="connsiteX2" fmla="*/ 12192000 w 12192000"/>
              <a:gd name="connsiteY2" fmla="*/ 3370934 h 3370934"/>
              <a:gd name="connsiteX3" fmla="*/ 0 w 12192000"/>
              <a:gd name="connsiteY3" fmla="*/ 3370934 h 3370934"/>
              <a:gd name="connsiteX4" fmla="*/ 0 w 12192000"/>
              <a:gd name="connsiteY4" fmla="*/ 2142802 h 3370934"/>
              <a:gd name="connsiteX5" fmla="*/ 191133 w 12192000"/>
              <a:gd name="connsiteY5" fmla="*/ 2205919 h 3370934"/>
              <a:gd name="connsiteX6" fmla="*/ 9672241 w 12192000"/>
              <a:gd name="connsiteY6" fmla="*/ 481003 h 3370934"/>
              <a:gd name="connsiteX7" fmla="*/ 11515936 w 12192000"/>
              <a:gd name="connsiteY7" fmla="*/ 3688 h 3370934"/>
              <a:gd name="connsiteX0" fmla="*/ 11515936 w 12192000"/>
              <a:gd name="connsiteY0" fmla="*/ 31397 h 3398643"/>
              <a:gd name="connsiteX1" fmla="*/ 12192000 w 12192000"/>
              <a:gd name="connsiteY1" fmla="*/ 115504 h 3398643"/>
              <a:gd name="connsiteX2" fmla="*/ 12192000 w 12192000"/>
              <a:gd name="connsiteY2" fmla="*/ 3398643 h 3398643"/>
              <a:gd name="connsiteX3" fmla="*/ 0 w 12192000"/>
              <a:gd name="connsiteY3" fmla="*/ 3398643 h 3398643"/>
              <a:gd name="connsiteX4" fmla="*/ 0 w 12192000"/>
              <a:gd name="connsiteY4" fmla="*/ 2170511 h 3398643"/>
              <a:gd name="connsiteX5" fmla="*/ 191133 w 12192000"/>
              <a:gd name="connsiteY5" fmla="*/ 2233628 h 3398643"/>
              <a:gd name="connsiteX6" fmla="*/ 9662716 w 12192000"/>
              <a:gd name="connsiteY6" fmla="*/ 546812 h 3398643"/>
              <a:gd name="connsiteX7" fmla="*/ 11515936 w 12192000"/>
              <a:gd name="connsiteY7" fmla="*/ 31397 h 3398643"/>
              <a:gd name="connsiteX0" fmla="*/ 11515936 w 12192000"/>
              <a:gd name="connsiteY0" fmla="*/ 31397 h 3398643"/>
              <a:gd name="connsiteX1" fmla="*/ 12192000 w 12192000"/>
              <a:gd name="connsiteY1" fmla="*/ 115504 h 3398643"/>
              <a:gd name="connsiteX2" fmla="*/ 12192000 w 12192000"/>
              <a:gd name="connsiteY2" fmla="*/ 3398643 h 3398643"/>
              <a:gd name="connsiteX3" fmla="*/ 0 w 12192000"/>
              <a:gd name="connsiteY3" fmla="*/ 3398643 h 3398643"/>
              <a:gd name="connsiteX4" fmla="*/ 0 w 12192000"/>
              <a:gd name="connsiteY4" fmla="*/ 2170511 h 3398643"/>
              <a:gd name="connsiteX5" fmla="*/ 191133 w 12192000"/>
              <a:gd name="connsiteY5" fmla="*/ 2233628 h 3398643"/>
              <a:gd name="connsiteX6" fmla="*/ 9662716 w 12192000"/>
              <a:gd name="connsiteY6" fmla="*/ 546812 h 3398643"/>
              <a:gd name="connsiteX7" fmla="*/ 11515936 w 12192000"/>
              <a:gd name="connsiteY7" fmla="*/ 31397 h 3398643"/>
              <a:gd name="connsiteX0" fmla="*/ 11515936 w 12192000"/>
              <a:gd name="connsiteY0" fmla="*/ 18604 h 3385850"/>
              <a:gd name="connsiteX1" fmla="*/ 12192000 w 12192000"/>
              <a:gd name="connsiteY1" fmla="*/ 102711 h 3385850"/>
              <a:gd name="connsiteX2" fmla="*/ 12192000 w 12192000"/>
              <a:gd name="connsiteY2" fmla="*/ 3385850 h 3385850"/>
              <a:gd name="connsiteX3" fmla="*/ 0 w 12192000"/>
              <a:gd name="connsiteY3" fmla="*/ 3385850 h 3385850"/>
              <a:gd name="connsiteX4" fmla="*/ 0 w 12192000"/>
              <a:gd name="connsiteY4" fmla="*/ 2157718 h 3385850"/>
              <a:gd name="connsiteX5" fmla="*/ 191133 w 12192000"/>
              <a:gd name="connsiteY5" fmla="*/ 2220835 h 3385850"/>
              <a:gd name="connsiteX6" fmla="*/ 9662716 w 12192000"/>
              <a:gd name="connsiteY6" fmla="*/ 534019 h 3385850"/>
              <a:gd name="connsiteX7" fmla="*/ 11515936 w 12192000"/>
              <a:gd name="connsiteY7" fmla="*/ 18604 h 3385850"/>
              <a:gd name="connsiteX0" fmla="*/ 11334961 w 12192000"/>
              <a:gd name="connsiteY0" fmla="*/ 38028 h 3348124"/>
              <a:gd name="connsiteX1" fmla="*/ 12192000 w 12192000"/>
              <a:gd name="connsiteY1" fmla="*/ 64985 h 3348124"/>
              <a:gd name="connsiteX2" fmla="*/ 12192000 w 12192000"/>
              <a:gd name="connsiteY2" fmla="*/ 3348124 h 3348124"/>
              <a:gd name="connsiteX3" fmla="*/ 0 w 12192000"/>
              <a:gd name="connsiteY3" fmla="*/ 3348124 h 3348124"/>
              <a:gd name="connsiteX4" fmla="*/ 0 w 12192000"/>
              <a:gd name="connsiteY4" fmla="*/ 2119992 h 3348124"/>
              <a:gd name="connsiteX5" fmla="*/ 191133 w 12192000"/>
              <a:gd name="connsiteY5" fmla="*/ 2183109 h 3348124"/>
              <a:gd name="connsiteX6" fmla="*/ 9662716 w 12192000"/>
              <a:gd name="connsiteY6" fmla="*/ 496293 h 3348124"/>
              <a:gd name="connsiteX7" fmla="*/ 11334961 w 12192000"/>
              <a:gd name="connsiteY7" fmla="*/ 38028 h 3348124"/>
              <a:gd name="connsiteX0" fmla="*/ 11430211 w 12192000"/>
              <a:gd name="connsiteY0" fmla="*/ 20737 h 3378458"/>
              <a:gd name="connsiteX1" fmla="*/ 12192000 w 12192000"/>
              <a:gd name="connsiteY1" fmla="*/ 95319 h 3378458"/>
              <a:gd name="connsiteX2" fmla="*/ 12192000 w 12192000"/>
              <a:gd name="connsiteY2" fmla="*/ 3378458 h 3378458"/>
              <a:gd name="connsiteX3" fmla="*/ 0 w 12192000"/>
              <a:gd name="connsiteY3" fmla="*/ 3378458 h 3378458"/>
              <a:gd name="connsiteX4" fmla="*/ 0 w 12192000"/>
              <a:gd name="connsiteY4" fmla="*/ 2150326 h 3378458"/>
              <a:gd name="connsiteX5" fmla="*/ 191133 w 12192000"/>
              <a:gd name="connsiteY5" fmla="*/ 2213443 h 3378458"/>
              <a:gd name="connsiteX6" fmla="*/ 9662716 w 12192000"/>
              <a:gd name="connsiteY6" fmla="*/ 526627 h 3378458"/>
              <a:gd name="connsiteX7" fmla="*/ 11430211 w 12192000"/>
              <a:gd name="connsiteY7" fmla="*/ 20737 h 337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78458">
                <a:moveTo>
                  <a:pt x="11430211" y="20737"/>
                </a:moveTo>
                <a:cubicBezTo>
                  <a:pt x="11721130" y="-22120"/>
                  <a:pt x="11898348" y="836"/>
                  <a:pt x="12192000" y="95319"/>
                </a:cubicBezTo>
                <a:lnTo>
                  <a:pt x="12192000" y="3378458"/>
                </a:lnTo>
                <a:lnTo>
                  <a:pt x="0" y="3378458"/>
                </a:lnTo>
                <a:lnTo>
                  <a:pt x="0" y="2150326"/>
                </a:lnTo>
                <a:lnTo>
                  <a:pt x="191133" y="2213443"/>
                </a:lnTo>
                <a:cubicBezTo>
                  <a:pt x="3554082" y="3231021"/>
                  <a:pt x="6221726" y="1721468"/>
                  <a:pt x="9662716" y="526627"/>
                </a:cubicBezTo>
                <a:cubicBezTo>
                  <a:pt x="9902166" y="443481"/>
                  <a:pt x="11139292" y="63594"/>
                  <a:pt x="11430211" y="20737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82FDD6D-5F2E-4C51-AAB9-6291948A3A41}"/>
              </a:ext>
            </a:extLst>
          </p:cNvPr>
          <p:cNvSpPr/>
          <p:nvPr userDrawn="1"/>
        </p:nvSpPr>
        <p:spPr>
          <a:xfrm>
            <a:off x="0" y="3890666"/>
            <a:ext cx="12192000" cy="2967334"/>
          </a:xfrm>
          <a:custGeom>
            <a:avLst/>
            <a:gdLst>
              <a:gd name="connsiteX0" fmla="*/ 10824767 w 12192000"/>
              <a:gd name="connsiteY0" fmla="*/ 1204 h 2967334"/>
              <a:gd name="connsiteX1" fmla="*/ 12034243 w 12192000"/>
              <a:gd name="connsiteY1" fmla="*/ 119053 h 2967334"/>
              <a:gd name="connsiteX2" fmla="*/ 12192000 w 12192000"/>
              <a:gd name="connsiteY2" fmla="*/ 159096 h 2967334"/>
              <a:gd name="connsiteX3" fmla="*/ 12192000 w 12192000"/>
              <a:gd name="connsiteY3" fmla="*/ 2967334 h 2967334"/>
              <a:gd name="connsiteX4" fmla="*/ 0 w 12192000"/>
              <a:gd name="connsiteY4" fmla="*/ 2967334 h 2967334"/>
              <a:gd name="connsiteX5" fmla="*/ 0 w 12192000"/>
              <a:gd name="connsiteY5" fmla="*/ 2336056 h 2967334"/>
              <a:gd name="connsiteX6" fmla="*/ 146362 w 12192000"/>
              <a:gd name="connsiteY6" fmla="*/ 2355640 h 2967334"/>
              <a:gd name="connsiteX7" fmla="*/ 10824767 w 12192000"/>
              <a:gd name="connsiteY7" fmla="*/ 1204 h 296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67334">
                <a:moveTo>
                  <a:pt x="10824767" y="1204"/>
                </a:moveTo>
                <a:cubicBezTo>
                  <a:pt x="11227926" y="-7202"/>
                  <a:pt x="11631084" y="28039"/>
                  <a:pt x="12034243" y="119053"/>
                </a:cubicBezTo>
                <a:lnTo>
                  <a:pt x="12192000" y="159096"/>
                </a:lnTo>
                <a:lnTo>
                  <a:pt x="12192000" y="2967334"/>
                </a:lnTo>
                <a:lnTo>
                  <a:pt x="0" y="2967334"/>
                </a:lnTo>
                <a:lnTo>
                  <a:pt x="0" y="2336056"/>
                </a:lnTo>
                <a:lnTo>
                  <a:pt x="146362" y="2355640"/>
                </a:lnTo>
                <a:cubicBezTo>
                  <a:pt x="5941322" y="3030623"/>
                  <a:pt x="7387837" y="72868"/>
                  <a:pt x="10824767" y="1204"/>
                </a:cubicBezTo>
                <a:close/>
              </a:path>
            </a:pathLst>
          </a:custGeom>
          <a:gradFill>
            <a:gsLst>
              <a:gs pos="33000">
                <a:schemeClr val="accent1">
                  <a:lumMod val="88000"/>
                  <a:lumOff val="12000"/>
                </a:schemeClr>
              </a:gs>
              <a:gs pos="93000">
                <a:schemeClr val="accent1">
                  <a:lumMod val="95000"/>
                </a:schemeClr>
              </a:gs>
            </a:gsLst>
            <a:lin ang="27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72FE594-7A69-407E-977E-97CC1E731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316" y="1868233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8000" b="1" kern="1200" spc="200" dirty="0">
                <a:solidFill>
                  <a:schemeClr val="accent1"/>
                </a:solidFill>
                <a:latin typeface="+mj-lt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单击此处编辑样式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885F3-6E92-4F8D-972B-F2512E25E0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711" y="3273451"/>
            <a:ext cx="6598529" cy="4616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lang="zh-CN" altLang="en-US" sz="2400" kern="1200" spc="1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</p:spTree>
    <p:extLst>
      <p:ext uri="{BB962C8B-B14F-4D97-AF65-F5344CB8AC3E}">
        <p14:creationId xmlns:p14="http://schemas.microsoft.com/office/powerpoint/2010/main" val="3856430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日历&#10;&#10;描述已自动生成">
            <a:extLst>
              <a:ext uri="{FF2B5EF4-FFF2-40B4-BE49-F238E27FC236}">
                <a16:creationId xmlns:a16="http://schemas.microsoft.com/office/drawing/2014/main" id="{C89EE994-850A-CA46-7F76-E367224485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6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穿白色衣服的人&#10;&#10;中度可信度描述已自动生成">
            <a:extLst>
              <a:ext uri="{FF2B5EF4-FFF2-40B4-BE49-F238E27FC236}">
                <a16:creationId xmlns:a16="http://schemas.microsoft.com/office/drawing/2014/main" id="{F0ADB414-039D-4D7A-856F-C27F85DD76F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alphaModFix amt="6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376B3F-C82A-4096-8701-7BA7D69F8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84702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A276-E3DD-405D-AB68-DC1DD678E3B9}" type="datetimeFigureOut">
              <a:rPr lang="zh-CN" altLang="en-US" smtClean="0"/>
              <a:t>2022/11/22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1F1793-1183-46EC-A02F-0D18088766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13156" y="6356350"/>
            <a:ext cx="54509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9F7B64-203F-4603-A89F-F5BD084A1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4482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53868-956E-4EE9-9DCD-76BB72E44F6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DFBF5C-1323-4692-8ACD-1BC9312C5688}"/>
              </a:ext>
            </a:extLst>
          </p:cNvPr>
          <p:cNvGrpSpPr/>
          <p:nvPr userDrawn="1"/>
        </p:nvGrpSpPr>
        <p:grpSpPr>
          <a:xfrm>
            <a:off x="674513" y="1015048"/>
            <a:ext cx="755241" cy="0"/>
            <a:chOff x="678775" y="1130300"/>
            <a:chExt cx="755241" cy="0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DED09166-9D9F-4092-BBDF-A7F4BC941301}"/>
                </a:ext>
              </a:extLst>
            </p:cNvPr>
            <p:cNvCxnSpPr>
              <a:cxnSpLocks/>
            </p:cNvCxnSpPr>
            <p:nvPr/>
          </p:nvCxnSpPr>
          <p:spPr>
            <a:xfrm>
              <a:off x="678775" y="1130300"/>
              <a:ext cx="557979" cy="0"/>
            </a:xfrm>
            <a:prstGeom prst="straightConnector1">
              <a:avLst/>
            </a:prstGeom>
            <a:ln w="34925" cap="rnd">
              <a:solidFill>
                <a:schemeClr val="accent1">
                  <a:alpha val="99000"/>
                </a:schemeClr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7226BEC2-4880-41D8-98AE-2E502044E6D8}"/>
                </a:ext>
              </a:extLst>
            </p:cNvPr>
            <p:cNvCxnSpPr>
              <a:cxnSpLocks/>
            </p:cNvCxnSpPr>
            <p:nvPr/>
          </p:nvCxnSpPr>
          <p:spPr>
            <a:xfrm>
              <a:off x="1326636" y="1130300"/>
              <a:ext cx="10738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B6C7A47-6EF0-EABE-5DAB-F4644CE9D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702" y="437554"/>
            <a:ext cx="11103321" cy="3651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4564C5-0DB7-11E4-934F-C27AC7ACA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702" y="1190396"/>
            <a:ext cx="11103322" cy="5029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93019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5" r:id="rId3"/>
    <p:sldLayoutId id="2147483667" r:id="rId4"/>
    <p:sldLayoutId id="2147483668" r:id="rId5"/>
    <p:sldLayoutId id="2147483669" r:id="rId6"/>
    <p:sldLayoutId id="2147483662" r:id="rId7"/>
    <p:sldLayoutId id="2147483666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400" b="1" kern="1200" spc="100" dirty="0" smtClean="0">
          <a:solidFill>
            <a:schemeClr val="accent1"/>
          </a:solidFill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4" Type="http://schemas.microsoft.com/office/2014/relationships/chartEx" Target="../charts/chartEx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dianli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2E879D2-69F7-4577-95FB-2E7F6809CE5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3616" y="2090509"/>
            <a:ext cx="10804769" cy="1006429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zh-CN" altLang="en-US" sz="6600" b="1" spc="100" dirty="0">
                <a:solidFill>
                  <a:schemeClr val="accent1"/>
                </a:solidFill>
                <a:latin typeface="+mj-ea"/>
                <a:ea typeface="+mj-ea"/>
              </a:rPr>
              <a:t>客户服务及用电营销知识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C6992F-B633-4A89-836B-C3C89F045E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3616" y="3280292"/>
            <a:ext cx="10825284" cy="369332"/>
          </a:xfrm>
        </p:spPr>
        <p:txBody>
          <a:bodyPr/>
          <a:lstStyle/>
          <a:p>
            <a:pPr algn="ctr"/>
            <a:r>
              <a:rPr lang="en-US" altLang="zh-CN" sz="2000" spc="100" dirty="0">
                <a:solidFill>
                  <a:schemeClr val="bg2">
                    <a:lumMod val="90000"/>
                  </a:schemeClr>
                </a:solidFill>
                <a:latin typeface="+mn-lt"/>
              </a:rPr>
              <a:t>Knowledge of customer service and electricity marketing</a:t>
            </a:r>
            <a:endParaRPr lang="zh-CN" altLang="en-US" sz="2000" spc="100" dirty="0">
              <a:solidFill>
                <a:schemeClr val="bg2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F5B96F-6F30-4B09-815A-2ABFE74EE00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786337" y="4416128"/>
            <a:ext cx="2619326" cy="39703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zh-CN" altLang="en-US" sz="2200" spc="100" dirty="0">
                <a:solidFill>
                  <a:schemeClr val="bg1"/>
                </a:solidFill>
              </a:rPr>
              <a:t>汇报人：艾迪鹅</a:t>
            </a:r>
          </a:p>
        </p:txBody>
      </p:sp>
    </p:spTree>
    <p:extLst>
      <p:ext uri="{BB962C8B-B14F-4D97-AF65-F5344CB8AC3E}">
        <p14:creationId xmlns:p14="http://schemas.microsoft.com/office/powerpoint/2010/main" val="469701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DE3ABE-C937-4F91-AC94-297C5ECB3628}"/>
              </a:ext>
            </a:extLst>
          </p:cNvPr>
          <p:cNvSpPr/>
          <p:nvPr/>
        </p:nvSpPr>
        <p:spPr>
          <a:xfrm>
            <a:off x="0" y="4286250"/>
            <a:ext cx="12192000" cy="25717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255C76E-995F-4910-BE8E-F96569A7C9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2506" y="1421572"/>
            <a:ext cx="2182953" cy="3027380"/>
          </a:xfrm>
          <a:prstGeom prst="rect">
            <a:avLst/>
          </a:prstGeom>
          <a:effectLst>
            <a:reflection blurRad="6350" stA="10000" endPos="40000" dist="101600" dir="5400000" sy="-100000" algn="bl" rotWithShape="0"/>
          </a:effectLst>
          <a:scene3d>
            <a:camera prst="perspectiveRight"/>
            <a:lightRig rig="threePt" dir="t"/>
          </a:scene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642D9F-7EE5-45A7-8A87-5A6B44CE65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541" y="1421572"/>
            <a:ext cx="2182953" cy="3027380"/>
          </a:xfrm>
          <a:prstGeom prst="rect">
            <a:avLst/>
          </a:prstGeom>
          <a:effectLst>
            <a:reflection blurRad="6350" stA="10000" endPos="40000" dist="101600" dir="5400000" sy="-100000" algn="bl" rotWithShape="0"/>
          </a:effectLst>
          <a:scene3d>
            <a:camera prst="perspectiveLeft"/>
            <a:lightRig rig="threePt" dir="t"/>
          </a:scene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85BFAA0-5DE7-4A8F-BA17-206B49E3E2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0031" y="1639950"/>
            <a:ext cx="2182953" cy="3027380"/>
          </a:xfrm>
          <a:prstGeom prst="rect">
            <a:avLst/>
          </a:prstGeom>
          <a:effectLst>
            <a:reflection blurRad="6350" stA="10000" endPos="40000" dist="101600" dir="5400000" sy="-100000" algn="bl" rotWithShape="0"/>
          </a:effectLst>
          <a:scene3d>
            <a:camera prst="perspectiveRight"/>
            <a:lightRig rig="threePt" dir="t"/>
          </a:scene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933AC46-6011-4A52-8C6E-8DE140753B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762" y="1639950"/>
            <a:ext cx="2182953" cy="3027380"/>
          </a:xfrm>
          <a:prstGeom prst="rect">
            <a:avLst/>
          </a:prstGeom>
          <a:effectLst>
            <a:reflection blurRad="6350" stA="10000" endPos="40000" dist="101600" dir="5400000" sy="-100000" algn="bl" rotWithShape="0"/>
          </a:effectLst>
          <a:scene3d>
            <a:camera prst="perspectiveLeft"/>
            <a:lightRig rig="threePt" dir="t"/>
          </a:scene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9C09F0-DA9B-4286-8A1E-2144359DC2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17" y="1421572"/>
            <a:ext cx="2447368" cy="3394078"/>
          </a:xfrm>
          <a:prstGeom prst="rect">
            <a:avLst/>
          </a:prstGeom>
          <a:effectLst>
            <a:reflection blurRad="6350" stA="10000" endPos="40000" dist="101600" dir="5400000" sy="-100000" algn="bl" rotWithShape="0"/>
          </a:effectLst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A2236B9A-015F-4FCF-AEC4-10B38C276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发展形势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7378CCFC-590F-4362-9B8B-29ECCEAA4B01}"/>
              </a:ext>
            </a:extLst>
          </p:cNvPr>
          <p:cNvSpPr/>
          <p:nvPr/>
        </p:nvSpPr>
        <p:spPr>
          <a:xfrm>
            <a:off x="1123223" y="4998278"/>
            <a:ext cx="4509954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全球能源供需版图深度调整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94382C7-18F5-4099-8395-8BF0E01A1DCA}"/>
              </a:ext>
            </a:extLst>
          </p:cNvPr>
          <p:cNvSpPr/>
          <p:nvPr/>
        </p:nvSpPr>
        <p:spPr>
          <a:xfrm>
            <a:off x="6552473" y="4998278"/>
            <a:ext cx="4509954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绿色低碳成为能源发展主旋律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6AB6223B-8835-4949-9599-7D58FC9C0202}"/>
              </a:ext>
            </a:extLst>
          </p:cNvPr>
          <p:cNvSpPr/>
          <p:nvPr/>
        </p:nvSpPr>
        <p:spPr>
          <a:xfrm>
            <a:off x="1123223" y="5702300"/>
            <a:ext cx="4509954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创新引领能源发展作用更加凸显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D88FAE6-8779-44E4-AD00-9D750CD772BA}"/>
              </a:ext>
            </a:extLst>
          </p:cNvPr>
          <p:cNvSpPr/>
          <p:nvPr/>
        </p:nvSpPr>
        <p:spPr>
          <a:xfrm>
            <a:off x="6552473" y="5702300"/>
            <a:ext cx="4509954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能源安全保障任务依然艰巨</a:t>
            </a:r>
          </a:p>
        </p:txBody>
      </p:sp>
    </p:spTree>
    <p:extLst>
      <p:ext uri="{BB962C8B-B14F-4D97-AF65-F5344CB8AC3E}">
        <p14:creationId xmlns:p14="http://schemas.microsoft.com/office/powerpoint/2010/main" val="83292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4A1493-287D-4319-9252-20ADAFFA1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发展形势</a:t>
            </a:r>
          </a:p>
        </p:txBody>
      </p:sp>
      <p:sp>
        <p:nvSpPr>
          <p:cNvPr id="117" name="圆: 空心 116">
            <a:extLst>
              <a:ext uri="{FF2B5EF4-FFF2-40B4-BE49-F238E27FC236}">
                <a16:creationId xmlns:a16="http://schemas.microsoft.com/office/drawing/2014/main" id="{5049E42E-ABB4-4CF2-9CEC-AC6366097647}"/>
              </a:ext>
            </a:extLst>
          </p:cNvPr>
          <p:cNvSpPr/>
          <p:nvPr/>
        </p:nvSpPr>
        <p:spPr>
          <a:xfrm>
            <a:off x="1679934" y="2224317"/>
            <a:ext cx="2914516" cy="2914516"/>
          </a:xfrm>
          <a:prstGeom prst="donut">
            <a:avLst>
              <a:gd name="adj" fmla="val 8925"/>
            </a:avLst>
          </a:prstGeom>
          <a:gradFill flip="none" rotWithShape="1">
            <a:gsLst>
              <a:gs pos="0">
                <a:srgbClr val="A3C7F8"/>
              </a:gs>
              <a:gs pos="70000">
                <a:srgbClr val="9BB5F7"/>
              </a:gs>
            </a:gsLst>
            <a:lin ang="108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6" name="圆: 空心 155">
            <a:extLst>
              <a:ext uri="{FF2B5EF4-FFF2-40B4-BE49-F238E27FC236}">
                <a16:creationId xmlns:a16="http://schemas.microsoft.com/office/drawing/2014/main" id="{C6D5C47A-CBF4-4B5A-942E-E64AE6D1C7CA}"/>
              </a:ext>
            </a:extLst>
          </p:cNvPr>
          <p:cNvSpPr/>
          <p:nvPr/>
        </p:nvSpPr>
        <p:spPr>
          <a:xfrm>
            <a:off x="7342220" y="2224317"/>
            <a:ext cx="2914516" cy="2914516"/>
          </a:xfrm>
          <a:prstGeom prst="donut">
            <a:avLst>
              <a:gd name="adj" fmla="val 8925"/>
            </a:avLst>
          </a:prstGeom>
          <a:gradFill flip="none" rotWithShape="1">
            <a:gsLst>
              <a:gs pos="0">
                <a:srgbClr val="A3C7F8"/>
              </a:gs>
              <a:gs pos="70000">
                <a:srgbClr val="9BB5F7"/>
              </a:gs>
            </a:gsLst>
            <a:lin ang="108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C149C35-FC90-4F0C-B933-9B833902269F}"/>
              </a:ext>
            </a:extLst>
          </p:cNvPr>
          <p:cNvSpPr/>
          <p:nvPr/>
        </p:nvSpPr>
        <p:spPr>
          <a:xfrm>
            <a:off x="4114800" y="1633876"/>
            <a:ext cx="3962400" cy="396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142B25A2-F51B-45CA-BC60-553D6C75F551}"/>
              </a:ext>
            </a:extLst>
          </p:cNvPr>
          <p:cNvSpPr/>
          <p:nvPr/>
        </p:nvSpPr>
        <p:spPr>
          <a:xfrm>
            <a:off x="4774986" y="2294061"/>
            <a:ext cx="2642028" cy="264202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13708E-772B-4631-9990-A4DE0908F4C0}"/>
              </a:ext>
            </a:extLst>
          </p:cNvPr>
          <p:cNvSpPr txBox="1"/>
          <p:nvPr/>
        </p:nvSpPr>
        <p:spPr>
          <a:xfrm>
            <a:off x="5217385" y="3469967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国内外能源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发展形势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BB53240A-55AB-4BA3-B3A5-07D970B60BE0}"/>
              </a:ext>
            </a:extLst>
          </p:cNvPr>
          <p:cNvSpPr/>
          <p:nvPr/>
        </p:nvSpPr>
        <p:spPr>
          <a:xfrm>
            <a:off x="8444670" y="1962849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Freeform 87">
            <a:extLst>
              <a:ext uri="{FF2B5EF4-FFF2-40B4-BE49-F238E27FC236}">
                <a16:creationId xmlns:a16="http://schemas.microsoft.com/office/drawing/2014/main" id="{FBD6EA2B-3A36-4287-8099-F78B1FF364A1}"/>
              </a:ext>
            </a:extLst>
          </p:cNvPr>
          <p:cNvSpPr/>
          <p:nvPr/>
        </p:nvSpPr>
        <p:spPr>
          <a:xfrm>
            <a:off x="8646611" y="2158266"/>
            <a:ext cx="367131" cy="380178"/>
          </a:xfrm>
          <a:custGeom>
            <a:avLst/>
            <a:gdLst>
              <a:gd name="connsiteX0" fmla="*/ 344109 w 452748"/>
              <a:gd name="connsiteY0" fmla="*/ 140707 h 468836"/>
              <a:gd name="connsiteX1" fmla="*/ 452748 w 452748"/>
              <a:gd name="connsiteY1" fmla="*/ 279622 h 468836"/>
              <a:gd name="connsiteX2" fmla="*/ 389227 w 452748"/>
              <a:gd name="connsiteY2" fmla="*/ 279622 h 468836"/>
              <a:gd name="connsiteX3" fmla="*/ 389400 w 452748"/>
              <a:gd name="connsiteY3" fmla="*/ 284519 h 468836"/>
              <a:gd name="connsiteX4" fmla="*/ 211181 w 452748"/>
              <a:gd name="connsiteY4" fmla="*/ 468836 h 468836"/>
              <a:gd name="connsiteX5" fmla="*/ 210547 w 452748"/>
              <a:gd name="connsiteY5" fmla="*/ 466358 h 468836"/>
              <a:gd name="connsiteX6" fmla="*/ 298819 w 452748"/>
              <a:gd name="connsiteY6" fmla="*/ 284519 h 468836"/>
              <a:gd name="connsiteX7" fmla="*/ 300550 w 452748"/>
              <a:gd name="connsiteY7" fmla="*/ 279622 h 468836"/>
              <a:gd name="connsiteX8" fmla="*/ 235471 w 452748"/>
              <a:gd name="connsiteY8" fmla="*/ 279622 h 468836"/>
              <a:gd name="connsiteX9" fmla="*/ 241637 w 452748"/>
              <a:gd name="connsiteY9" fmla="*/ 0 h 468836"/>
              <a:gd name="connsiteX10" fmla="*/ 242272 w 452748"/>
              <a:gd name="connsiteY10" fmla="*/ 2478 h 468836"/>
              <a:gd name="connsiteX11" fmla="*/ 153973 w 452748"/>
              <a:gd name="connsiteY11" fmla="*/ 184259 h 468836"/>
              <a:gd name="connsiteX12" fmla="*/ 152242 w 452748"/>
              <a:gd name="connsiteY12" fmla="*/ 189214 h 468836"/>
              <a:gd name="connsiteX13" fmla="*/ 217341 w 452748"/>
              <a:gd name="connsiteY13" fmla="*/ 189214 h 468836"/>
              <a:gd name="connsiteX14" fmla="*/ 108670 w 452748"/>
              <a:gd name="connsiteY14" fmla="*/ 328129 h 468836"/>
              <a:gd name="connsiteX15" fmla="*/ 0 w 452748"/>
              <a:gd name="connsiteY15" fmla="*/ 189214 h 468836"/>
              <a:gd name="connsiteX16" fmla="*/ 63540 w 452748"/>
              <a:gd name="connsiteY16" fmla="*/ 189214 h 468836"/>
              <a:gd name="connsiteX17" fmla="*/ 63367 w 452748"/>
              <a:gd name="connsiteY17" fmla="*/ 184259 h 468836"/>
              <a:gd name="connsiteX18" fmla="*/ 241637 w 452748"/>
              <a:gd name="connsiteY18" fmla="*/ 0 h 46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2748" h="468836">
                <a:moveTo>
                  <a:pt x="344109" y="140707"/>
                </a:moveTo>
                <a:lnTo>
                  <a:pt x="452748" y="279622"/>
                </a:lnTo>
                <a:lnTo>
                  <a:pt x="389227" y="279622"/>
                </a:lnTo>
                <a:cubicBezTo>
                  <a:pt x="389342" y="281177"/>
                  <a:pt x="389400" y="282848"/>
                  <a:pt x="389400" y="284519"/>
                </a:cubicBezTo>
                <a:cubicBezTo>
                  <a:pt x="389400" y="389785"/>
                  <a:pt x="321320" y="468836"/>
                  <a:pt x="211181" y="468836"/>
                </a:cubicBezTo>
                <a:cubicBezTo>
                  <a:pt x="207777" y="468836"/>
                  <a:pt x="207604" y="468087"/>
                  <a:pt x="210547" y="466358"/>
                </a:cubicBezTo>
                <a:cubicBezTo>
                  <a:pt x="227682" y="455757"/>
                  <a:pt x="298819" y="423722"/>
                  <a:pt x="298819" y="284519"/>
                </a:cubicBezTo>
                <a:cubicBezTo>
                  <a:pt x="298819" y="283136"/>
                  <a:pt x="299454" y="281465"/>
                  <a:pt x="300550" y="279622"/>
                </a:cubicBezTo>
                <a:lnTo>
                  <a:pt x="235471" y="279622"/>
                </a:lnTo>
                <a:close/>
                <a:moveTo>
                  <a:pt x="241637" y="0"/>
                </a:moveTo>
                <a:cubicBezTo>
                  <a:pt x="245042" y="0"/>
                  <a:pt x="245215" y="749"/>
                  <a:pt x="242272" y="2478"/>
                </a:cubicBezTo>
                <a:cubicBezTo>
                  <a:pt x="225132" y="13079"/>
                  <a:pt x="153973" y="45114"/>
                  <a:pt x="153973" y="184259"/>
                </a:cubicBezTo>
                <a:cubicBezTo>
                  <a:pt x="153973" y="185700"/>
                  <a:pt x="153338" y="187371"/>
                  <a:pt x="152242" y="189214"/>
                </a:cubicBezTo>
                <a:lnTo>
                  <a:pt x="217341" y="189214"/>
                </a:lnTo>
                <a:lnTo>
                  <a:pt x="108670" y="328129"/>
                </a:lnTo>
                <a:lnTo>
                  <a:pt x="0" y="189214"/>
                </a:lnTo>
                <a:lnTo>
                  <a:pt x="63540" y="189214"/>
                </a:lnTo>
                <a:cubicBezTo>
                  <a:pt x="63424" y="187659"/>
                  <a:pt x="63367" y="185988"/>
                  <a:pt x="63367" y="184259"/>
                </a:cubicBezTo>
                <a:cubicBezTo>
                  <a:pt x="63367" y="79051"/>
                  <a:pt x="131466" y="0"/>
                  <a:pt x="24163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506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85A887D-2E41-476A-82A4-22F1E44611D8}"/>
              </a:ext>
            </a:extLst>
          </p:cNvPr>
          <p:cNvSpPr txBox="1"/>
          <p:nvPr/>
        </p:nvSpPr>
        <p:spPr>
          <a:xfrm>
            <a:off x="8391594" y="155766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碳中和</a:t>
            </a: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788E2241-F43D-4E20-BE1C-20F292381945}"/>
              </a:ext>
            </a:extLst>
          </p:cNvPr>
          <p:cNvSpPr>
            <a:spLocks/>
          </p:cNvSpPr>
          <p:nvPr/>
        </p:nvSpPr>
        <p:spPr>
          <a:xfrm>
            <a:off x="8444666" y="4551119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98">
            <a:extLst>
              <a:ext uri="{FF2B5EF4-FFF2-40B4-BE49-F238E27FC236}">
                <a16:creationId xmlns:a16="http://schemas.microsoft.com/office/drawing/2014/main" id="{2C57C149-9A81-4BEE-AFB4-7F35BCD5BB13}"/>
              </a:ext>
            </a:extLst>
          </p:cNvPr>
          <p:cNvSpPr/>
          <p:nvPr/>
        </p:nvSpPr>
        <p:spPr>
          <a:xfrm>
            <a:off x="8590128" y="4696581"/>
            <a:ext cx="480088" cy="480088"/>
          </a:xfrm>
          <a:custGeom>
            <a:avLst/>
            <a:gdLst>
              <a:gd name="T0" fmla="*/ 5400 w 10800"/>
              <a:gd name="T1" fmla="*/ 10800 h 10800"/>
              <a:gd name="T2" fmla="*/ 0 w 10800"/>
              <a:gd name="T3" fmla="*/ 5400 h 10800"/>
              <a:gd name="T4" fmla="*/ 5400 w 10800"/>
              <a:gd name="T5" fmla="*/ 0 h 10800"/>
              <a:gd name="T6" fmla="*/ 10800 w 10800"/>
              <a:gd name="T7" fmla="*/ 5400 h 10800"/>
              <a:gd name="T8" fmla="*/ 5400 w 10800"/>
              <a:gd name="T9" fmla="*/ 10800 h 10800"/>
              <a:gd name="T10" fmla="*/ 5400 w 10800"/>
              <a:gd name="T11" fmla="*/ 800 h 10800"/>
              <a:gd name="T12" fmla="*/ 800 w 10800"/>
              <a:gd name="T13" fmla="*/ 5400 h 10800"/>
              <a:gd name="T14" fmla="*/ 5400 w 10800"/>
              <a:gd name="T15" fmla="*/ 10000 h 10800"/>
              <a:gd name="T16" fmla="*/ 10000 w 10800"/>
              <a:gd name="T17" fmla="*/ 5400 h 10800"/>
              <a:gd name="T18" fmla="*/ 5400 w 10800"/>
              <a:gd name="T19" fmla="*/ 800 h 10800"/>
              <a:gd name="T20" fmla="*/ 7400 w 10800"/>
              <a:gd name="T21" fmla="*/ 5880 h 10800"/>
              <a:gd name="T22" fmla="*/ 5800 w 10800"/>
              <a:gd name="T23" fmla="*/ 5880 h 10800"/>
              <a:gd name="T24" fmla="*/ 5800 w 10800"/>
              <a:gd name="T25" fmla="*/ 5080 h 10800"/>
              <a:gd name="T26" fmla="*/ 7400 w 10800"/>
              <a:gd name="T27" fmla="*/ 5080 h 10800"/>
              <a:gd name="T28" fmla="*/ 7800 w 10800"/>
              <a:gd name="T29" fmla="*/ 4680 h 10800"/>
              <a:gd name="T30" fmla="*/ 7400 w 10800"/>
              <a:gd name="T31" fmla="*/ 4280 h 10800"/>
              <a:gd name="T32" fmla="*/ 6280 w 10800"/>
              <a:gd name="T33" fmla="*/ 4280 h 10800"/>
              <a:gd name="T34" fmla="*/ 7380 w 10800"/>
              <a:gd name="T35" fmla="*/ 3180 h 10800"/>
              <a:gd name="T36" fmla="*/ 7380 w 10800"/>
              <a:gd name="T37" fmla="*/ 2620 h 10800"/>
              <a:gd name="T38" fmla="*/ 6820 w 10800"/>
              <a:gd name="T39" fmla="*/ 2620 h 10800"/>
              <a:gd name="T40" fmla="*/ 5400 w 10800"/>
              <a:gd name="T41" fmla="*/ 4040 h 10800"/>
              <a:gd name="T42" fmla="*/ 3980 w 10800"/>
              <a:gd name="T43" fmla="*/ 2620 h 10800"/>
              <a:gd name="T44" fmla="*/ 3420 w 10800"/>
              <a:gd name="T45" fmla="*/ 2620 h 10800"/>
              <a:gd name="T46" fmla="*/ 3420 w 10800"/>
              <a:gd name="T47" fmla="*/ 3180 h 10800"/>
              <a:gd name="T48" fmla="*/ 4520 w 10800"/>
              <a:gd name="T49" fmla="*/ 4280 h 10800"/>
              <a:gd name="T50" fmla="*/ 3400 w 10800"/>
              <a:gd name="T51" fmla="*/ 4280 h 10800"/>
              <a:gd name="T52" fmla="*/ 3000 w 10800"/>
              <a:gd name="T53" fmla="*/ 4680 h 10800"/>
              <a:gd name="T54" fmla="*/ 3400 w 10800"/>
              <a:gd name="T55" fmla="*/ 5080 h 10800"/>
              <a:gd name="T56" fmla="*/ 5000 w 10800"/>
              <a:gd name="T57" fmla="*/ 5080 h 10800"/>
              <a:gd name="T58" fmla="*/ 5000 w 10800"/>
              <a:gd name="T59" fmla="*/ 5880 h 10800"/>
              <a:gd name="T60" fmla="*/ 3400 w 10800"/>
              <a:gd name="T61" fmla="*/ 5880 h 10800"/>
              <a:gd name="T62" fmla="*/ 3000 w 10800"/>
              <a:gd name="T63" fmla="*/ 6280 h 10800"/>
              <a:gd name="T64" fmla="*/ 3400 w 10800"/>
              <a:gd name="T65" fmla="*/ 6680 h 10800"/>
              <a:gd name="T66" fmla="*/ 5000 w 10800"/>
              <a:gd name="T67" fmla="*/ 6680 h 10800"/>
              <a:gd name="T68" fmla="*/ 5000 w 10800"/>
              <a:gd name="T69" fmla="*/ 8280 h 10800"/>
              <a:gd name="T70" fmla="*/ 5400 w 10800"/>
              <a:gd name="T71" fmla="*/ 8680 h 10800"/>
              <a:gd name="T72" fmla="*/ 5800 w 10800"/>
              <a:gd name="T73" fmla="*/ 8280 h 10800"/>
              <a:gd name="T74" fmla="*/ 5800 w 10800"/>
              <a:gd name="T75" fmla="*/ 6680 h 10800"/>
              <a:gd name="T76" fmla="*/ 7400 w 10800"/>
              <a:gd name="T77" fmla="*/ 6680 h 10800"/>
              <a:gd name="T78" fmla="*/ 7800 w 10800"/>
              <a:gd name="T79" fmla="*/ 6280 h 10800"/>
              <a:gd name="T80" fmla="*/ 7400 w 10800"/>
              <a:gd name="T81" fmla="*/ 5880 h 1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800" h="10800">
                <a:moveTo>
                  <a:pt x="5400" y="10800"/>
                </a:moveTo>
                <a:cubicBezTo>
                  <a:pt x="2420" y="10800"/>
                  <a:pt x="0" y="8380"/>
                  <a:pt x="0" y="5400"/>
                </a:cubicBezTo>
                <a:cubicBezTo>
                  <a:pt x="0" y="2420"/>
                  <a:pt x="2420" y="0"/>
                  <a:pt x="5400" y="0"/>
                </a:cubicBezTo>
                <a:cubicBezTo>
                  <a:pt x="8380" y="0"/>
                  <a:pt x="10800" y="2420"/>
                  <a:pt x="10800" y="5400"/>
                </a:cubicBezTo>
                <a:cubicBezTo>
                  <a:pt x="10800" y="8380"/>
                  <a:pt x="8380" y="10800"/>
                  <a:pt x="5400" y="10800"/>
                </a:cubicBezTo>
                <a:close/>
                <a:moveTo>
                  <a:pt x="5400" y="800"/>
                </a:moveTo>
                <a:cubicBezTo>
                  <a:pt x="2860" y="800"/>
                  <a:pt x="800" y="2860"/>
                  <a:pt x="800" y="5400"/>
                </a:cubicBezTo>
                <a:cubicBezTo>
                  <a:pt x="800" y="7940"/>
                  <a:pt x="2860" y="10000"/>
                  <a:pt x="5400" y="10000"/>
                </a:cubicBezTo>
                <a:cubicBezTo>
                  <a:pt x="7940" y="10000"/>
                  <a:pt x="10000" y="7940"/>
                  <a:pt x="10000" y="5400"/>
                </a:cubicBezTo>
                <a:cubicBezTo>
                  <a:pt x="10000" y="2860"/>
                  <a:pt x="7940" y="800"/>
                  <a:pt x="5400" y="800"/>
                </a:cubicBezTo>
                <a:close/>
                <a:moveTo>
                  <a:pt x="7400" y="5880"/>
                </a:moveTo>
                <a:lnTo>
                  <a:pt x="5800" y="5880"/>
                </a:lnTo>
                <a:lnTo>
                  <a:pt x="5800" y="5080"/>
                </a:lnTo>
                <a:lnTo>
                  <a:pt x="7400" y="5080"/>
                </a:lnTo>
                <a:cubicBezTo>
                  <a:pt x="7620" y="5080"/>
                  <a:pt x="7800" y="4900"/>
                  <a:pt x="7800" y="4680"/>
                </a:cubicBezTo>
                <a:cubicBezTo>
                  <a:pt x="7800" y="4460"/>
                  <a:pt x="7620" y="4280"/>
                  <a:pt x="7400" y="4280"/>
                </a:cubicBezTo>
                <a:lnTo>
                  <a:pt x="6280" y="4280"/>
                </a:lnTo>
                <a:lnTo>
                  <a:pt x="7380" y="3180"/>
                </a:lnTo>
                <a:cubicBezTo>
                  <a:pt x="7540" y="3020"/>
                  <a:pt x="7540" y="2780"/>
                  <a:pt x="7380" y="2620"/>
                </a:cubicBezTo>
                <a:cubicBezTo>
                  <a:pt x="7220" y="2460"/>
                  <a:pt x="6980" y="2460"/>
                  <a:pt x="6820" y="2620"/>
                </a:cubicBezTo>
                <a:lnTo>
                  <a:pt x="5400" y="4040"/>
                </a:lnTo>
                <a:lnTo>
                  <a:pt x="3980" y="2620"/>
                </a:lnTo>
                <a:cubicBezTo>
                  <a:pt x="3820" y="2460"/>
                  <a:pt x="3580" y="2460"/>
                  <a:pt x="3420" y="2620"/>
                </a:cubicBezTo>
                <a:cubicBezTo>
                  <a:pt x="3260" y="2780"/>
                  <a:pt x="3260" y="3020"/>
                  <a:pt x="3420" y="3180"/>
                </a:cubicBezTo>
                <a:lnTo>
                  <a:pt x="4520" y="4280"/>
                </a:lnTo>
                <a:lnTo>
                  <a:pt x="3400" y="4280"/>
                </a:lnTo>
                <a:cubicBezTo>
                  <a:pt x="3180" y="4280"/>
                  <a:pt x="3000" y="4460"/>
                  <a:pt x="3000" y="4680"/>
                </a:cubicBezTo>
                <a:cubicBezTo>
                  <a:pt x="3000" y="4900"/>
                  <a:pt x="3180" y="5080"/>
                  <a:pt x="3400" y="5080"/>
                </a:cubicBezTo>
                <a:lnTo>
                  <a:pt x="5000" y="5080"/>
                </a:lnTo>
                <a:lnTo>
                  <a:pt x="5000" y="5880"/>
                </a:lnTo>
                <a:lnTo>
                  <a:pt x="3400" y="5880"/>
                </a:lnTo>
                <a:cubicBezTo>
                  <a:pt x="3180" y="5880"/>
                  <a:pt x="3000" y="6060"/>
                  <a:pt x="3000" y="6280"/>
                </a:cubicBezTo>
                <a:cubicBezTo>
                  <a:pt x="3000" y="6500"/>
                  <a:pt x="3180" y="6680"/>
                  <a:pt x="3400" y="6680"/>
                </a:cubicBezTo>
                <a:lnTo>
                  <a:pt x="5000" y="6680"/>
                </a:lnTo>
                <a:lnTo>
                  <a:pt x="5000" y="8280"/>
                </a:lnTo>
                <a:cubicBezTo>
                  <a:pt x="5000" y="8500"/>
                  <a:pt x="5180" y="8680"/>
                  <a:pt x="5400" y="8680"/>
                </a:cubicBezTo>
                <a:cubicBezTo>
                  <a:pt x="5620" y="8680"/>
                  <a:pt x="5800" y="8500"/>
                  <a:pt x="5800" y="8280"/>
                </a:cubicBezTo>
                <a:lnTo>
                  <a:pt x="5800" y="6680"/>
                </a:lnTo>
                <a:lnTo>
                  <a:pt x="7400" y="6680"/>
                </a:lnTo>
                <a:cubicBezTo>
                  <a:pt x="7620" y="6680"/>
                  <a:pt x="7800" y="6500"/>
                  <a:pt x="7800" y="6280"/>
                </a:cubicBezTo>
                <a:cubicBezTo>
                  <a:pt x="7800" y="6060"/>
                  <a:pt x="7620" y="5880"/>
                  <a:pt x="7400" y="588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515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7CBD494-C641-4636-A596-15B0BCEF4088}"/>
              </a:ext>
            </a:extLst>
          </p:cNvPr>
          <p:cNvSpPr txBox="1"/>
          <p:nvPr/>
        </p:nvSpPr>
        <p:spPr>
          <a:xfrm>
            <a:off x="7814516" y="5415523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经济“绿色复苏”</a:t>
            </a: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B1CB0525-67BC-4D20-96F4-4204CC24C380}"/>
              </a:ext>
            </a:extLst>
          </p:cNvPr>
          <p:cNvSpPr>
            <a:spLocks/>
          </p:cNvSpPr>
          <p:nvPr/>
        </p:nvSpPr>
        <p:spPr>
          <a:xfrm>
            <a:off x="9697105" y="3268114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BDED8CAC-5CA8-4D1B-867E-FCE880E6BAFC}"/>
              </a:ext>
            </a:extLst>
          </p:cNvPr>
          <p:cNvSpPr txBox="1"/>
          <p:nvPr/>
        </p:nvSpPr>
        <p:spPr>
          <a:xfrm>
            <a:off x="10491398" y="347968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新增发电量</a:t>
            </a:r>
          </a:p>
        </p:txBody>
      </p:sp>
      <p:sp>
        <p:nvSpPr>
          <p:cNvPr id="71" name="Freeform 110">
            <a:extLst>
              <a:ext uri="{FF2B5EF4-FFF2-40B4-BE49-F238E27FC236}">
                <a16:creationId xmlns:a16="http://schemas.microsoft.com/office/drawing/2014/main" id="{7A44E332-A6B2-4754-BCFA-98BE63607701}"/>
              </a:ext>
            </a:extLst>
          </p:cNvPr>
          <p:cNvSpPr/>
          <p:nvPr/>
        </p:nvSpPr>
        <p:spPr>
          <a:xfrm>
            <a:off x="9939807" y="3422802"/>
            <a:ext cx="285608" cy="402454"/>
          </a:xfrm>
          <a:custGeom>
            <a:avLst/>
            <a:gdLst>
              <a:gd name="connsiteX0" fmla="*/ 115027 w 429769"/>
              <a:gd name="connsiteY0" fmla="*/ 463897 h 605592"/>
              <a:gd name="connsiteX1" fmla="*/ 313799 w 429769"/>
              <a:gd name="connsiteY1" fmla="*/ 463897 h 605592"/>
              <a:gd name="connsiteX2" fmla="*/ 339702 w 429769"/>
              <a:gd name="connsiteY2" fmla="*/ 489735 h 605592"/>
              <a:gd name="connsiteX3" fmla="*/ 313799 w 429769"/>
              <a:gd name="connsiteY3" fmla="*/ 515480 h 605592"/>
              <a:gd name="connsiteX4" fmla="*/ 115027 w 429769"/>
              <a:gd name="connsiteY4" fmla="*/ 515480 h 605592"/>
              <a:gd name="connsiteX5" fmla="*/ 89124 w 429769"/>
              <a:gd name="connsiteY5" fmla="*/ 489735 h 605592"/>
              <a:gd name="connsiteX6" fmla="*/ 115027 w 429769"/>
              <a:gd name="connsiteY6" fmla="*/ 463897 h 605592"/>
              <a:gd name="connsiteX7" fmla="*/ 115027 w 429769"/>
              <a:gd name="connsiteY7" fmla="*/ 353109 h 605592"/>
              <a:gd name="connsiteX8" fmla="*/ 313799 w 429769"/>
              <a:gd name="connsiteY8" fmla="*/ 353109 h 605592"/>
              <a:gd name="connsiteX9" fmla="*/ 339702 w 429769"/>
              <a:gd name="connsiteY9" fmla="*/ 378971 h 605592"/>
              <a:gd name="connsiteX10" fmla="*/ 313799 w 429769"/>
              <a:gd name="connsiteY10" fmla="*/ 404833 h 605592"/>
              <a:gd name="connsiteX11" fmla="*/ 115027 w 429769"/>
              <a:gd name="connsiteY11" fmla="*/ 404833 h 605592"/>
              <a:gd name="connsiteX12" fmla="*/ 89124 w 429769"/>
              <a:gd name="connsiteY12" fmla="*/ 378971 h 605592"/>
              <a:gd name="connsiteX13" fmla="*/ 115027 w 429769"/>
              <a:gd name="connsiteY13" fmla="*/ 353109 h 605592"/>
              <a:gd name="connsiteX14" fmla="*/ 56913 w 429769"/>
              <a:gd name="connsiteY14" fmla="*/ 118652 h 605592"/>
              <a:gd name="connsiteX15" fmla="*/ 50506 w 429769"/>
              <a:gd name="connsiteY15" fmla="*/ 125049 h 605592"/>
              <a:gd name="connsiteX16" fmla="*/ 50506 w 429769"/>
              <a:gd name="connsiteY16" fmla="*/ 550252 h 605592"/>
              <a:gd name="connsiteX17" fmla="*/ 56913 w 429769"/>
              <a:gd name="connsiteY17" fmla="*/ 556648 h 605592"/>
              <a:gd name="connsiteX18" fmla="*/ 373135 w 429769"/>
              <a:gd name="connsiteY18" fmla="*/ 556648 h 605592"/>
              <a:gd name="connsiteX19" fmla="*/ 379541 w 429769"/>
              <a:gd name="connsiteY19" fmla="*/ 550252 h 605592"/>
              <a:gd name="connsiteX20" fmla="*/ 379541 w 429769"/>
              <a:gd name="connsiteY20" fmla="*/ 125049 h 605592"/>
              <a:gd name="connsiteX21" fmla="*/ 373135 w 429769"/>
              <a:gd name="connsiteY21" fmla="*/ 118652 h 605592"/>
              <a:gd name="connsiteX22" fmla="*/ 188657 w 429769"/>
              <a:gd name="connsiteY22" fmla="*/ 51539 h 605592"/>
              <a:gd name="connsiteX23" fmla="*/ 183457 w 429769"/>
              <a:gd name="connsiteY23" fmla="*/ 56731 h 605592"/>
              <a:gd name="connsiteX24" fmla="*/ 183550 w 429769"/>
              <a:gd name="connsiteY24" fmla="*/ 56731 h 605592"/>
              <a:gd name="connsiteX25" fmla="*/ 183550 w 429769"/>
              <a:gd name="connsiteY25" fmla="*/ 67020 h 605592"/>
              <a:gd name="connsiteX26" fmla="*/ 245476 w 429769"/>
              <a:gd name="connsiteY26" fmla="*/ 67020 h 605592"/>
              <a:gd name="connsiteX27" fmla="*/ 245476 w 429769"/>
              <a:gd name="connsiteY27" fmla="*/ 56731 h 605592"/>
              <a:gd name="connsiteX28" fmla="*/ 240277 w 429769"/>
              <a:gd name="connsiteY28" fmla="*/ 51539 h 605592"/>
              <a:gd name="connsiteX29" fmla="*/ 189771 w 429769"/>
              <a:gd name="connsiteY29" fmla="*/ 0 h 605592"/>
              <a:gd name="connsiteX30" fmla="*/ 240184 w 429769"/>
              <a:gd name="connsiteY30" fmla="*/ 0 h 605592"/>
              <a:gd name="connsiteX31" fmla="*/ 297004 w 429769"/>
              <a:gd name="connsiteY31" fmla="*/ 56731 h 605592"/>
              <a:gd name="connsiteX32" fmla="*/ 297004 w 429769"/>
              <a:gd name="connsiteY32" fmla="*/ 67020 h 605592"/>
              <a:gd name="connsiteX33" fmla="*/ 373135 w 429769"/>
              <a:gd name="connsiteY33" fmla="*/ 67020 h 605592"/>
              <a:gd name="connsiteX34" fmla="*/ 429769 w 429769"/>
              <a:gd name="connsiteY34" fmla="*/ 123751 h 605592"/>
              <a:gd name="connsiteX35" fmla="*/ 429769 w 429769"/>
              <a:gd name="connsiteY35" fmla="*/ 548861 h 605592"/>
              <a:gd name="connsiteX36" fmla="*/ 371743 w 429769"/>
              <a:gd name="connsiteY36" fmla="*/ 605592 h 605592"/>
              <a:gd name="connsiteX37" fmla="*/ 56820 w 429769"/>
              <a:gd name="connsiteY37" fmla="*/ 605592 h 605592"/>
              <a:gd name="connsiteX38" fmla="*/ 0 w 429769"/>
              <a:gd name="connsiteY38" fmla="*/ 548861 h 605592"/>
              <a:gd name="connsiteX39" fmla="*/ 0 w 429769"/>
              <a:gd name="connsiteY39" fmla="*/ 123751 h 605592"/>
              <a:gd name="connsiteX40" fmla="*/ 56820 w 429769"/>
              <a:gd name="connsiteY40" fmla="*/ 67020 h 605592"/>
              <a:gd name="connsiteX41" fmla="*/ 132951 w 429769"/>
              <a:gd name="connsiteY41" fmla="*/ 67020 h 605592"/>
              <a:gd name="connsiteX42" fmla="*/ 132951 w 429769"/>
              <a:gd name="connsiteY42" fmla="*/ 56731 h 605592"/>
              <a:gd name="connsiteX43" fmla="*/ 189771 w 429769"/>
              <a:gd name="connsiteY43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29769" h="605592">
                <a:moveTo>
                  <a:pt x="115027" y="463897"/>
                </a:moveTo>
                <a:lnTo>
                  <a:pt x="313799" y="463897"/>
                </a:lnTo>
                <a:cubicBezTo>
                  <a:pt x="327911" y="463897"/>
                  <a:pt x="339516" y="475473"/>
                  <a:pt x="339702" y="489735"/>
                </a:cubicBezTo>
                <a:cubicBezTo>
                  <a:pt x="339702" y="503904"/>
                  <a:pt x="328004" y="515480"/>
                  <a:pt x="313799" y="515480"/>
                </a:cubicBezTo>
                <a:lnTo>
                  <a:pt x="115027" y="515480"/>
                </a:lnTo>
                <a:cubicBezTo>
                  <a:pt x="100729" y="515480"/>
                  <a:pt x="89124" y="503904"/>
                  <a:pt x="89124" y="489735"/>
                </a:cubicBezTo>
                <a:cubicBezTo>
                  <a:pt x="89124" y="475473"/>
                  <a:pt x="100729" y="463897"/>
                  <a:pt x="115027" y="463897"/>
                </a:cubicBezTo>
                <a:close/>
                <a:moveTo>
                  <a:pt x="115027" y="353109"/>
                </a:moveTo>
                <a:lnTo>
                  <a:pt x="313799" y="353109"/>
                </a:lnTo>
                <a:cubicBezTo>
                  <a:pt x="327911" y="353109"/>
                  <a:pt x="339702" y="364789"/>
                  <a:pt x="339702" y="378971"/>
                </a:cubicBezTo>
                <a:cubicBezTo>
                  <a:pt x="339702" y="393154"/>
                  <a:pt x="328004" y="404833"/>
                  <a:pt x="313799" y="404833"/>
                </a:cubicBezTo>
                <a:lnTo>
                  <a:pt x="115027" y="404833"/>
                </a:lnTo>
                <a:cubicBezTo>
                  <a:pt x="100729" y="404833"/>
                  <a:pt x="89124" y="393154"/>
                  <a:pt x="89124" y="378971"/>
                </a:cubicBezTo>
                <a:cubicBezTo>
                  <a:pt x="89124" y="364789"/>
                  <a:pt x="100729" y="353109"/>
                  <a:pt x="115027" y="353109"/>
                </a:cubicBezTo>
                <a:close/>
                <a:moveTo>
                  <a:pt x="56913" y="118652"/>
                </a:moveTo>
                <a:cubicBezTo>
                  <a:pt x="53106" y="118652"/>
                  <a:pt x="50506" y="121248"/>
                  <a:pt x="50506" y="125049"/>
                </a:cubicBezTo>
                <a:lnTo>
                  <a:pt x="50506" y="550252"/>
                </a:lnTo>
                <a:cubicBezTo>
                  <a:pt x="50506" y="554052"/>
                  <a:pt x="53106" y="556648"/>
                  <a:pt x="56913" y="556648"/>
                </a:cubicBezTo>
                <a:lnTo>
                  <a:pt x="373135" y="556648"/>
                </a:lnTo>
                <a:cubicBezTo>
                  <a:pt x="376942" y="556648"/>
                  <a:pt x="379541" y="554052"/>
                  <a:pt x="379541" y="550252"/>
                </a:cubicBezTo>
                <a:lnTo>
                  <a:pt x="379541" y="125049"/>
                </a:lnTo>
                <a:cubicBezTo>
                  <a:pt x="379541" y="121248"/>
                  <a:pt x="376942" y="118652"/>
                  <a:pt x="373135" y="118652"/>
                </a:cubicBezTo>
                <a:close/>
                <a:moveTo>
                  <a:pt x="188657" y="51539"/>
                </a:moveTo>
                <a:cubicBezTo>
                  <a:pt x="186057" y="51539"/>
                  <a:pt x="183457" y="54135"/>
                  <a:pt x="183457" y="56731"/>
                </a:cubicBezTo>
                <a:lnTo>
                  <a:pt x="183550" y="56731"/>
                </a:lnTo>
                <a:lnTo>
                  <a:pt x="183550" y="67020"/>
                </a:lnTo>
                <a:lnTo>
                  <a:pt x="245476" y="67020"/>
                </a:lnTo>
                <a:lnTo>
                  <a:pt x="245476" y="56731"/>
                </a:lnTo>
                <a:cubicBezTo>
                  <a:pt x="245476" y="54135"/>
                  <a:pt x="242877" y="51539"/>
                  <a:pt x="240277" y="51539"/>
                </a:cubicBezTo>
                <a:close/>
                <a:moveTo>
                  <a:pt x="189771" y="0"/>
                </a:moveTo>
                <a:lnTo>
                  <a:pt x="240184" y="0"/>
                </a:lnTo>
                <a:cubicBezTo>
                  <a:pt x="271101" y="0"/>
                  <a:pt x="297004" y="25862"/>
                  <a:pt x="297004" y="56731"/>
                </a:cubicBezTo>
                <a:lnTo>
                  <a:pt x="297004" y="67020"/>
                </a:lnTo>
                <a:lnTo>
                  <a:pt x="373135" y="67020"/>
                </a:lnTo>
                <a:cubicBezTo>
                  <a:pt x="404052" y="67020"/>
                  <a:pt x="429955" y="92790"/>
                  <a:pt x="429769" y="123751"/>
                </a:cubicBezTo>
                <a:lnTo>
                  <a:pt x="429769" y="548861"/>
                </a:lnTo>
                <a:cubicBezTo>
                  <a:pt x="428562" y="579822"/>
                  <a:pt x="402659" y="605592"/>
                  <a:pt x="371743" y="605592"/>
                </a:cubicBezTo>
                <a:lnTo>
                  <a:pt x="56820" y="605592"/>
                </a:lnTo>
                <a:cubicBezTo>
                  <a:pt x="25903" y="605592"/>
                  <a:pt x="0" y="579822"/>
                  <a:pt x="0" y="548861"/>
                </a:cubicBezTo>
                <a:lnTo>
                  <a:pt x="0" y="123751"/>
                </a:lnTo>
                <a:cubicBezTo>
                  <a:pt x="0" y="92790"/>
                  <a:pt x="25903" y="67020"/>
                  <a:pt x="56820" y="67020"/>
                </a:cubicBezTo>
                <a:lnTo>
                  <a:pt x="132951" y="67020"/>
                </a:lnTo>
                <a:lnTo>
                  <a:pt x="132951" y="56731"/>
                </a:lnTo>
                <a:cubicBezTo>
                  <a:pt x="132951" y="25862"/>
                  <a:pt x="158854" y="0"/>
                  <a:pt x="18977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5854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5D8F6D5D-48DD-42C6-A78B-8F98D099776F}"/>
              </a:ext>
            </a:extLst>
          </p:cNvPr>
          <p:cNvSpPr/>
          <p:nvPr/>
        </p:nvSpPr>
        <p:spPr>
          <a:xfrm>
            <a:off x="2726019" y="1914956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131">
            <a:extLst>
              <a:ext uri="{FF2B5EF4-FFF2-40B4-BE49-F238E27FC236}">
                <a16:creationId xmlns:a16="http://schemas.microsoft.com/office/drawing/2014/main" id="{757854D2-3644-4635-B28D-41607CB9F9FA}"/>
              </a:ext>
            </a:extLst>
          </p:cNvPr>
          <p:cNvSpPr/>
          <p:nvPr/>
        </p:nvSpPr>
        <p:spPr>
          <a:xfrm>
            <a:off x="2856940" y="2055973"/>
            <a:ext cx="509172" cy="39743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697" h="475115">
                <a:moveTo>
                  <a:pt x="536487" y="192712"/>
                </a:moveTo>
                <a:lnTo>
                  <a:pt x="589525" y="192712"/>
                </a:lnTo>
                <a:cubicBezTo>
                  <a:pt x="600118" y="192712"/>
                  <a:pt x="608697" y="201285"/>
                  <a:pt x="608697" y="211871"/>
                </a:cubicBezTo>
                <a:cubicBezTo>
                  <a:pt x="608697" y="222456"/>
                  <a:pt x="600118" y="231029"/>
                  <a:pt x="589525" y="231029"/>
                </a:cubicBezTo>
                <a:lnTo>
                  <a:pt x="536487" y="231029"/>
                </a:lnTo>
                <a:cubicBezTo>
                  <a:pt x="525894" y="231029"/>
                  <a:pt x="517315" y="222456"/>
                  <a:pt x="517315" y="211871"/>
                </a:cubicBezTo>
                <a:cubicBezTo>
                  <a:pt x="517315" y="201285"/>
                  <a:pt x="525894" y="192712"/>
                  <a:pt x="536487" y="192712"/>
                </a:cubicBezTo>
                <a:close/>
                <a:moveTo>
                  <a:pt x="359248" y="1"/>
                </a:moveTo>
                <a:cubicBezTo>
                  <a:pt x="368870" y="-73"/>
                  <a:pt x="377001" y="7004"/>
                  <a:pt x="378344" y="16539"/>
                </a:cubicBezTo>
                <a:lnTo>
                  <a:pt x="402886" y="192714"/>
                </a:lnTo>
                <a:lnTo>
                  <a:pt x="466813" y="192714"/>
                </a:lnTo>
                <a:cubicBezTo>
                  <a:pt x="477406" y="192714"/>
                  <a:pt x="485984" y="201280"/>
                  <a:pt x="485984" y="211858"/>
                </a:cubicBezTo>
                <a:cubicBezTo>
                  <a:pt x="485984" y="222436"/>
                  <a:pt x="477406" y="231003"/>
                  <a:pt x="466813" y="231003"/>
                </a:cubicBezTo>
                <a:lnTo>
                  <a:pt x="386176" y="231003"/>
                </a:lnTo>
                <a:cubicBezTo>
                  <a:pt x="376628" y="231003"/>
                  <a:pt x="368497" y="224001"/>
                  <a:pt x="367155" y="214540"/>
                </a:cubicBezTo>
                <a:lnTo>
                  <a:pt x="360143" y="164183"/>
                </a:lnTo>
                <a:lnTo>
                  <a:pt x="322622" y="458354"/>
                </a:lnTo>
                <a:cubicBezTo>
                  <a:pt x="321428" y="467740"/>
                  <a:pt x="313596" y="474892"/>
                  <a:pt x="304122" y="475115"/>
                </a:cubicBezTo>
                <a:cubicBezTo>
                  <a:pt x="303898" y="475115"/>
                  <a:pt x="303749" y="475115"/>
                  <a:pt x="303600" y="475115"/>
                </a:cubicBezTo>
                <a:cubicBezTo>
                  <a:pt x="294350" y="475115"/>
                  <a:pt x="286369" y="468485"/>
                  <a:pt x="284728" y="459323"/>
                </a:cubicBezTo>
                <a:lnTo>
                  <a:pt x="243551" y="229513"/>
                </a:lnTo>
                <a:lnTo>
                  <a:pt x="225873" y="229513"/>
                </a:lnTo>
                <a:lnTo>
                  <a:pt x="198720" y="355107"/>
                </a:lnTo>
                <a:cubicBezTo>
                  <a:pt x="196855" y="363972"/>
                  <a:pt x="189023" y="370229"/>
                  <a:pt x="179997" y="370229"/>
                </a:cubicBezTo>
                <a:cubicBezTo>
                  <a:pt x="170971" y="370229"/>
                  <a:pt x="163138" y="363972"/>
                  <a:pt x="161199" y="355107"/>
                </a:cubicBezTo>
                <a:lnTo>
                  <a:pt x="134270" y="229513"/>
                </a:lnTo>
                <a:lnTo>
                  <a:pt x="19171" y="229513"/>
                </a:lnTo>
                <a:cubicBezTo>
                  <a:pt x="8578" y="229513"/>
                  <a:pt x="0" y="220872"/>
                  <a:pt x="0" y="210294"/>
                </a:cubicBezTo>
                <a:cubicBezTo>
                  <a:pt x="0" y="199716"/>
                  <a:pt x="8578" y="191149"/>
                  <a:pt x="19171" y="191149"/>
                </a:cubicBezTo>
                <a:lnTo>
                  <a:pt x="149786" y="191149"/>
                </a:lnTo>
                <a:cubicBezTo>
                  <a:pt x="158812" y="191149"/>
                  <a:pt x="166644" y="197481"/>
                  <a:pt x="168584" y="206346"/>
                </a:cubicBezTo>
                <a:lnTo>
                  <a:pt x="180071" y="259906"/>
                </a:lnTo>
                <a:lnTo>
                  <a:pt x="191634" y="206271"/>
                </a:lnTo>
                <a:cubicBezTo>
                  <a:pt x="193498" y="197481"/>
                  <a:pt x="201331" y="191149"/>
                  <a:pt x="210357" y="191149"/>
                </a:cubicBezTo>
                <a:lnTo>
                  <a:pt x="259589" y="191149"/>
                </a:lnTo>
                <a:cubicBezTo>
                  <a:pt x="268839" y="191149"/>
                  <a:pt x="276821" y="197779"/>
                  <a:pt x="278462" y="206942"/>
                </a:cubicBezTo>
                <a:lnTo>
                  <a:pt x="300393" y="329408"/>
                </a:lnTo>
                <a:lnTo>
                  <a:pt x="340301" y="16762"/>
                </a:lnTo>
                <a:cubicBezTo>
                  <a:pt x="341494" y="7227"/>
                  <a:pt x="349625" y="76"/>
                  <a:pt x="359248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744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4996A25-8B32-48B6-ABDB-3AAEDBD85EF4}"/>
              </a:ext>
            </a:extLst>
          </p:cNvPr>
          <p:cNvSpPr txBox="1"/>
          <p:nvPr/>
        </p:nvSpPr>
        <p:spPr>
          <a:xfrm>
            <a:off x="2326695" y="1557661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油价大幅波动</a:t>
            </a: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0A4F3954-F944-4626-BB0D-B238B38FC12B}"/>
              </a:ext>
            </a:extLst>
          </p:cNvPr>
          <p:cNvSpPr>
            <a:spLocks/>
          </p:cNvSpPr>
          <p:nvPr/>
        </p:nvSpPr>
        <p:spPr>
          <a:xfrm>
            <a:off x="1348232" y="3268114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146">
            <a:extLst>
              <a:ext uri="{FF2B5EF4-FFF2-40B4-BE49-F238E27FC236}">
                <a16:creationId xmlns:a16="http://schemas.microsoft.com/office/drawing/2014/main" id="{D1713C0F-41A9-466E-9E02-3A7801A08A3F}"/>
              </a:ext>
            </a:extLst>
          </p:cNvPr>
          <p:cNvSpPr/>
          <p:nvPr/>
        </p:nvSpPr>
        <p:spPr>
          <a:xfrm>
            <a:off x="1469658" y="3396096"/>
            <a:ext cx="509172" cy="507078"/>
          </a:xfrm>
          <a:custGeom>
            <a:avLst/>
            <a:gdLst>
              <a:gd name="connsiteX0" fmla="*/ 434880 w 606506"/>
              <a:gd name="connsiteY0" fmla="*/ 323535 h 604013"/>
              <a:gd name="connsiteX1" fmla="*/ 348255 w 606506"/>
              <a:gd name="connsiteY1" fmla="*/ 410022 h 604013"/>
              <a:gd name="connsiteX2" fmla="*/ 434880 w 606506"/>
              <a:gd name="connsiteY2" fmla="*/ 496510 h 604013"/>
              <a:gd name="connsiteX3" fmla="*/ 521504 w 606506"/>
              <a:gd name="connsiteY3" fmla="*/ 410022 h 604013"/>
              <a:gd name="connsiteX4" fmla="*/ 434880 w 606506"/>
              <a:gd name="connsiteY4" fmla="*/ 323535 h 604013"/>
              <a:gd name="connsiteX5" fmla="*/ 446485 w 606506"/>
              <a:gd name="connsiteY5" fmla="*/ 238066 h 604013"/>
              <a:gd name="connsiteX6" fmla="*/ 469789 w 606506"/>
              <a:gd name="connsiteY6" fmla="*/ 265134 h 604013"/>
              <a:gd name="connsiteX7" fmla="*/ 469139 w 606506"/>
              <a:gd name="connsiteY7" fmla="*/ 279225 h 604013"/>
              <a:gd name="connsiteX8" fmla="*/ 516583 w 606506"/>
              <a:gd name="connsiteY8" fmla="*/ 302121 h 604013"/>
              <a:gd name="connsiteX9" fmla="*/ 527818 w 606506"/>
              <a:gd name="connsiteY9" fmla="*/ 292202 h 604013"/>
              <a:gd name="connsiteX10" fmla="*/ 564027 w 606506"/>
              <a:gd name="connsiteY10" fmla="*/ 294798 h 604013"/>
              <a:gd name="connsiteX11" fmla="*/ 561427 w 606506"/>
              <a:gd name="connsiteY11" fmla="*/ 330950 h 604013"/>
              <a:gd name="connsiteX12" fmla="*/ 550750 w 606506"/>
              <a:gd name="connsiteY12" fmla="*/ 340220 h 604013"/>
              <a:gd name="connsiteX13" fmla="*/ 569412 w 606506"/>
              <a:gd name="connsiteY13" fmla="*/ 393337 h 604013"/>
              <a:gd name="connsiteX14" fmla="*/ 583339 w 606506"/>
              <a:gd name="connsiteY14" fmla="*/ 393986 h 604013"/>
              <a:gd name="connsiteX15" fmla="*/ 606364 w 606506"/>
              <a:gd name="connsiteY15" fmla="*/ 421239 h 604013"/>
              <a:gd name="connsiteX16" fmla="*/ 580461 w 606506"/>
              <a:gd name="connsiteY16" fmla="*/ 444506 h 604013"/>
              <a:gd name="connsiteX17" fmla="*/ 579254 w 606506"/>
              <a:gd name="connsiteY17" fmla="*/ 444506 h 604013"/>
              <a:gd name="connsiteX18" fmla="*/ 565977 w 606506"/>
              <a:gd name="connsiteY18" fmla="*/ 443857 h 604013"/>
              <a:gd name="connsiteX19" fmla="*/ 542301 w 606506"/>
              <a:gd name="connsiteY19" fmla="*/ 491690 h 604013"/>
              <a:gd name="connsiteX20" fmla="*/ 552143 w 606506"/>
              <a:gd name="connsiteY20" fmla="*/ 502814 h 604013"/>
              <a:gd name="connsiteX21" fmla="*/ 549543 w 606506"/>
              <a:gd name="connsiteY21" fmla="*/ 538966 h 604013"/>
              <a:gd name="connsiteX22" fmla="*/ 513334 w 606506"/>
              <a:gd name="connsiteY22" fmla="*/ 536371 h 604013"/>
              <a:gd name="connsiteX23" fmla="*/ 504049 w 606506"/>
              <a:gd name="connsiteY23" fmla="*/ 525710 h 604013"/>
              <a:gd name="connsiteX24" fmla="*/ 453449 w 606506"/>
              <a:gd name="connsiteY24" fmla="*/ 543601 h 604013"/>
              <a:gd name="connsiteX25" fmla="*/ 452799 w 606506"/>
              <a:gd name="connsiteY25" fmla="*/ 559082 h 604013"/>
              <a:gd name="connsiteX26" fmla="*/ 426988 w 606506"/>
              <a:gd name="connsiteY26" fmla="*/ 582349 h 604013"/>
              <a:gd name="connsiteX27" fmla="*/ 425688 w 606506"/>
              <a:gd name="connsiteY27" fmla="*/ 582349 h 604013"/>
              <a:gd name="connsiteX28" fmla="*/ 402477 w 606506"/>
              <a:gd name="connsiteY28" fmla="*/ 555281 h 604013"/>
              <a:gd name="connsiteX29" fmla="*/ 403034 w 606506"/>
              <a:gd name="connsiteY29" fmla="*/ 541284 h 604013"/>
              <a:gd name="connsiteX30" fmla="*/ 358654 w 606506"/>
              <a:gd name="connsiteY30" fmla="*/ 520519 h 604013"/>
              <a:gd name="connsiteX31" fmla="*/ 354197 w 606506"/>
              <a:gd name="connsiteY31" fmla="*/ 517182 h 604013"/>
              <a:gd name="connsiteX32" fmla="*/ 343149 w 606506"/>
              <a:gd name="connsiteY32" fmla="*/ 526823 h 604013"/>
              <a:gd name="connsiteX33" fmla="*/ 307032 w 606506"/>
              <a:gd name="connsiteY33" fmla="*/ 524227 h 604013"/>
              <a:gd name="connsiteX34" fmla="*/ 309632 w 606506"/>
              <a:gd name="connsiteY34" fmla="*/ 488167 h 604013"/>
              <a:gd name="connsiteX35" fmla="*/ 320123 w 606506"/>
              <a:gd name="connsiteY35" fmla="*/ 478898 h 604013"/>
              <a:gd name="connsiteX36" fmla="*/ 302668 w 606506"/>
              <a:gd name="connsiteY36" fmla="*/ 426986 h 604013"/>
              <a:gd name="connsiteX37" fmla="*/ 287720 w 606506"/>
              <a:gd name="connsiteY37" fmla="*/ 426337 h 604013"/>
              <a:gd name="connsiteX38" fmla="*/ 264416 w 606506"/>
              <a:gd name="connsiteY38" fmla="*/ 399269 h 604013"/>
              <a:gd name="connsiteX39" fmla="*/ 291527 w 606506"/>
              <a:gd name="connsiteY39" fmla="*/ 376002 h 604013"/>
              <a:gd name="connsiteX40" fmla="*/ 305639 w 606506"/>
              <a:gd name="connsiteY40" fmla="*/ 376651 h 604013"/>
              <a:gd name="connsiteX41" fmla="*/ 328758 w 606506"/>
              <a:gd name="connsiteY41" fmla="*/ 328169 h 604013"/>
              <a:gd name="connsiteX42" fmla="*/ 318638 w 606506"/>
              <a:gd name="connsiteY42" fmla="*/ 316675 h 604013"/>
              <a:gd name="connsiteX43" fmla="*/ 321237 w 606506"/>
              <a:gd name="connsiteY43" fmla="*/ 280615 h 604013"/>
              <a:gd name="connsiteX44" fmla="*/ 357354 w 606506"/>
              <a:gd name="connsiteY44" fmla="*/ 283211 h 604013"/>
              <a:gd name="connsiteX45" fmla="*/ 366917 w 606506"/>
              <a:gd name="connsiteY45" fmla="*/ 293964 h 604013"/>
              <a:gd name="connsiteX46" fmla="*/ 418632 w 606506"/>
              <a:gd name="connsiteY46" fmla="*/ 276165 h 604013"/>
              <a:gd name="connsiteX47" fmla="*/ 419374 w 606506"/>
              <a:gd name="connsiteY47" fmla="*/ 261334 h 604013"/>
              <a:gd name="connsiteX48" fmla="*/ 446485 w 606506"/>
              <a:gd name="connsiteY48" fmla="*/ 238066 h 604013"/>
              <a:gd name="connsiteX49" fmla="*/ 222210 w 606506"/>
              <a:gd name="connsiteY49" fmla="*/ 0 h 604013"/>
              <a:gd name="connsiteX50" fmla="*/ 242626 w 606506"/>
              <a:gd name="connsiteY50" fmla="*/ 8759 h 604013"/>
              <a:gd name="connsiteX51" fmla="*/ 388220 w 606506"/>
              <a:gd name="connsiteY51" fmla="*/ 223799 h 604013"/>
              <a:gd name="connsiteX52" fmla="*/ 378007 w 606506"/>
              <a:gd name="connsiteY52" fmla="*/ 258466 h 604013"/>
              <a:gd name="connsiteX53" fmla="*/ 343186 w 606506"/>
              <a:gd name="connsiteY53" fmla="*/ 248270 h 604013"/>
              <a:gd name="connsiteX54" fmla="*/ 220620 w 606506"/>
              <a:gd name="connsiteY54" fmla="*/ 64002 h 604013"/>
              <a:gd name="connsiteX55" fmla="*/ 50234 w 606506"/>
              <a:gd name="connsiteY55" fmla="*/ 381002 h 604013"/>
              <a:gd name="connsiteX56" fmla="*/ 222013 w 606506"/>
              <a:gd name="connsiteY56" fmla="*/ 553590 h 604013"/>
              <a:gd name="connsiteX57" fmla="*/ 280046 w 606506"/>
              <a:gd name="connsiteY57" fmla="*/ 543394 h 604013"/>
              <a:gd name="connsiteX58" fmla="*/ 312359 w 606506"/>
              <a:gd name="connsiteY58" fmla="*/ 558966 h 604013"/>
              <a:gd name="connsiteX59" fmla="*/ 296853 w 606506"/>
              <a:gd name="connsiteY59" fmla="*/ 591222 h 604013"/>
              <a:gd name="connsiteX60" fmla="*/ 222013 w 606506"/>
              <a:gd name="connsiteY60" fmla="*/ 604013 h 604013"/>
              <a:gd name="connsiteX61" fmla="*/ 0 w 606506"/>
              <a:gd name="connsiteY61" fmla="*/ 381094 h 604013"/>
              <a:gd name="connsiteX62" fmla="*/ 202699 w 606506"/>
              <a:gd name="connsiteY62" fmla="*/ 8759 h 604013"/>
              <a:gd name="connsiteX63" fmla="*/ 222210 w 606506"/>
              <a:gd name="connsiteY63" fmla="*/ 0 h 60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6506" h="604013">
                <a:moveTo>
                  <a:pt x="434880" y="323535"/>
                </a:moveTo>
                <a:cubicBezTo>
                  <a:pt x="386972" y="323535"/>
                  <a:pt x="348255" y="362190"/>
                  <a:pt x="348255" y="410022"/>
                </a:cubicBezTo>
                <a:cubicBezTo>
                  <a:pt x="348255" y="457855"/>
                  <a:pt x="386972" y="496510"/>
                  <a:pt x="434880" y="496510"/>
                </a:cubicBezTo>
                <a:cubicBezTo>
                  <a:pt x="482788" y="496510"/>
                  <a:pt x="521504" y="457855"/>
                  <a:pt x="521504" y="410022"/>
                </a:cubicBezTo>
                <a:cubicBezTo>
                  <a:pt x="521504" y="362190"/>
                  <a:pt x="482788" y="323535"/>
                  <a:pt x="434880" y="323535"/>
                </a:cubicBezTo>
                <a:close/>
                <a:moveTo>
                  <a:pt x="446485" y="238066"/>
                </a:moveTo>
                <a:cubicBezTo>
                  <a:pt x="460783" y="239364"/>
                  <a:pt x="470996" y="250951"/>
                  <a:pt x="469789" y="265134"/>
                </a:cubicBezTo>
                <a:lnTo>
                  <a:pt x="469139" y="279225"/>
                </a:lnTo>
                <a:cubicBezTo>
                  <a:pt x="486594" y="283674"/>
                  <a:pt x="502564" y="291461"/>
                  <a:pt x="516583" y="302121"/>
                </a:cubicBezTo>
                <a:lnTo>
                  <a:pt x="527818" y="292202"/>
                </a:lnTo>
                <a:cubicBezTo>
                  <a:pt x="538123" y="283211"/>
                  <a:pt x="553721" y="283211"/>
                  <a:pt x="564027" y="294798"/>
                </a:cubicBezTo>
                <a:cubicBezTo>
                  <a:pt x="573033" y="305087"/>
                  <a:pt x="573033" y="320661"/>
                  <a:pt x="561427" y="330950"/>
                </a:cubicBezTo>
                <a:lnTo>
                  <a:pt x="550750" y="340220"/>
                </a:lnTo>
                <a:cubicBezTo>
                  <a:pt x="560406" y="356164"/>
                  <a:pt x="566998" y="374148"/>
                  <a:pt x="569412" y="393337"/>
                </a:cubicBezTo>
                <a:lnTo>
                  <a:pt x="583339" y="393986"/>
                </a:lnTo>
                <a:cubicBezTo>
                  <a:pt x="597544" y="395283"/>
                  <a:pt x="607850" y="406778"/>
                  <a:pt x="606364" y="421239"/>
                </a:cubicBezTo>
                <a:cubicBezTo>
                  <a:pt x="604972" y="434217"/>
                  <a:pt x="594666" y="444506"/>
                  <a:pt x="580461" y="444506"/>
                </a:cubicBezTo>
                <a:lnTo>
                  <a:pt x="579254" y="444506"/>
                </a:lnTo>
                <a:lnTo>
                  <a:pt x="565977" y="443857"/>
                </a:lnTo>
                <a:cubicBezTo>
                  <a:pt x="561242" y="461470"/>
                  <a:pt x="553071" y="477785"/>
                  <a:pt x="542301" y="491690"/>
                </a:cubicBezTo>
                <a:lnTo>
                  <a:pt x="552143" y="502814"/>
                </a:lnTo>
                <a:cubicBezTo>
                  <a:pt x="561149" y="513103"/>
                  <a:pt x="559756" y="528677"/>
                  <a:pt x="549543" y="538966"/>
                </a:cubicBezTo>
                <a:cubicBezTo>
                  <a:pt x="539237" y="547958"/>
                  <a:pt x="523640" y="546568"/>
                  <a:pt x="513334" y="536371"/>
                </a:cubicBezTo>
                <a:lnTo>
                  <a:pt x="504049" y="525710"/>
                </a:lnTo>
                <a:cubicBezTo>
                  <a:pt x="488823" y="534888"/>
                  <a:pt x="471646" y="541006"/>
                  <a:pt x="453449" y="543601"/>
                </a:cubicBezTo>
                <a:lnTo>
                  <a:pt x="452799" y="559082"/>
                </a:lnTo>
                <a:cubicBezTo>
                  <a:pt x="451499" y="572060"/>
                  <a:pt x="439800" y="582349"/>
                  <a:pt x="426988" y="582349"/>
                </a:cubicBezTo>
                <a:lnTo>
                  <a:pt x="425688" y="582349"/>
                </a:lnTo>
                <a:cubicBezTo>
                  <a:pt x="411483" y="581051"/>
                  <a:pt x="401177" y="569464"/>
                  <a:pt x="402477" y="555281"/>
                </a:cubicBezTo>
                <a:lnTo>
                  <a:pt x="403034" y="541284"/>
                </a:lnTo>
                <a:cubicBezTo>
                  <a:pt x="386972" y="537205"/>
                  <a:pt x="371652" y="530067"/>
                  <a:pt x="358654" y="520519"/>
                </a:cubicBezTo>
                <a:lnTo>
                  <a:pt x="354197" y="517182"/>
                </a:lnTo>
                <a:lnTo>
                  <a:pt x="343149" y="526823"/>
                </a:lnTo>
                <a:cubicBezTo>
                  <a:pt x="332843" y="535814"/>
                  <a:pt x="317245" y="535814"/>
                  <a:pt x="307032" y="524227"/>
                </a:cubicBezTo>
                <a:cubicBezTo>
                  <a:pt x="297933" y="513938"/>
                  <a:pt x="297933" y="498364"/>
                  <a:pt x="309632" y="488167"/>
                </a:cubicBezTo>
                <a:lnTo>
                  <a:pt x="320123" y="478898"/>
                </a:lnTo>
                <a:cubicBezTo>
                  <a:pt x="310839" y="463139"/>
                  <a:pt x="304896" y="445619"/>
                  <a:pt x="302668" y="426986"/>
                </a:cubicBezTo>
                <a:lnTo>
                  <a:pt x="287720" y="426337"/>
                </a:lnTo>
                <a:cubicBezTo>
                  <a:pt x="273422" y="425132"/>
                  <a:pt x="263209" y="413452"/>
                  <a:pt x="264416" y="399269"/>
                </a:cubicBezTo>
                <a:cubicBezTo>
                  <a:pt x="265623" y="385086"/>
                  <a:pt x="277321" y="374797"/>
                  <a:pt x="291527" y="376002"/>
                </a:cubicBezTo>
                <a:lnTo>
                  <a:pt x="305639" y="376651"/>
                </a:lnTo>
                <a:cubicBezTo>
                  <a:pt x="310096" y="358853"/>
                  <a:pt x="317988" y="342445"/>
                  <a:pt x="328758" y="328169"/>
                </a:cubicBezTo>
                <a:lnTo>
                  <a:pt x="318638" y="316675"/>
                </a:lnTo>
                <a:cubicBezTo>
                  <a:pt x="309632" y="306478"/>
                  <a:pt x="310931" y="290905"/>
                  <a:pt x="321237" y="280615"/>
                </a:cubicBezTo>
                <a:cubicBezTo>
                  <a:pt x="331543" y="271623"/>
                  <a:pt x="347141" y="272921"/>
                  <a:pt x="357354" y="283211"/>
                </a:cubicBezTo>
                <a:lnTo>
                  <a:pt x="366917" y="293964"/>
                </a:lnTo>
                <a:cubicBezTo>
                  <a:pt x="382422" y="284694"/>
                  <a:pt x="399970" y="278390"/>
                  <a:pt x="418632" y="276165"/>
                </a:cubicBezTo>
                <a:lnTo>
                  <a:pt x="419374" y="261334"/>
                </a:lnTo>
                <a:cubicBezTo>
                  <a:pt x="420674" y="247151"/>
                  <a:pt x="432280" y="236861"/>
                  <a:pt x="446485" y="238066"/>
                </a:cubicBezTo>
                <a:close/>
                <a:moveTo>
                  <a:pt x="222210" y="0"/>
                </a:moveTo>
                <a:cubicBezTo>
                  <a:pt x="229789" y="0"/>
                  <a:pt x="237519" y="2919"/>
                  <a:pt x="242626" y="8759"/>
                </a:cubicBezTo>
                <a:cubicBezTo>
                  <a:pt x="245133" y="12559"/>
                  <a:pt x="329073" y="118225"/>
                  <a:pt x="388220" y="223799"/>
                </a:cubicBezTo>
                <a:cubicBezTo>
                  <a:pt x="394813" y="235293"/>
                  <a:pt x="390820" y="250680"/>
                  <a:pt x="378007" y="258466"/>
                </a:cubicBezTo>
                <a:cubicBezTo>
                  <a:pt x="366493" y="265047"/>
                  <a:pt x="350986" y="261061"/>
                  <a:pt x="343186" y="248270"/>
                </a:cubicBezTo>
                <a:cubicBezTo>
                  <a:pt x="303167" y="176064"/>
                  <a:pt x="250333" y="102653"/>
                  <a:pt x="220620" y="64002"/>
                </a:cubicBezTo>
                <a:cubicBezTo>
                  <a:pt x="159987" y="146496"/>
                  <a:pt x="50234" y="307591"/>
                  <a:pt x="50234" y="381002"/>
                </a:cubicBezTo>
                <a:cubicBezTo>
                  <a:pt x="50234" y="476287"/>
                  <a:pt x="127766" y="553590"/>
                  <a:pt x="222013" y="553590"/>
                </a:cubicBezTo>
                <a:cubicBezTo>
                  <a:pt x="242626" y="553590"/>
                  <a:pt x="261940" y="549790"/>
                  <a:pt x="280046" y="543394"/>
                </a:cubicBezTo>
                <a:cubicBezTo>
                  <a:pt x="292953" y="538296"/>
                  <a:pt x="307159" y="544692"/>
                  <a:pt x="312359" y="558966"/>
                </a:cubicBezTo>
                <a:cubicBezTo>
                  <a:pt x="317559" y="571943"/>
                  <a:pt x="311152" y="586031"/>
                  <a:pt x="296853" y="591222"/>
                </a:cubicBezTo>
                <a:cubicBezTo>
                  <a:pt x="273639" y="598823"/>
                  <a:pt x="247826" y="604013"/>
                  <a:pt x="222013" y="604013"/>
                </a:cubicBezTo>
                <a:cubicBezTo>
                  <a:pt x="99446" y="604013"/>
                  <a:pt x="0" y="503445"/>
                  <a:pt x="0" y="381094"/>
                </a:cubicBezTo>
                <a:cubicBezTo>
                  <a:pt x="0" y="266437"/>
                  <a:pt x="181993" y="34434"/>
                  <a:pt x="202699" y="8759"/>
                </a:cubicBezTo>
                <a:cubicBezTo>
                  <a:pt x="207203" y="2919"/>
                  <a:pt x="214631" y="0"/>
                  <a:pt x="22221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BFE56BC9-F2BB-42F9-8916-7666F29D3673}"/>
              </a:ext>
            </a:extLst>
          </p:cNvPr>
          <p:cNvSpPr txBox="1"/>
          <p:nvPr/>
        </p:nvSpPr>
        <p:spPr>
          <a:xfrm>
            <a:off x="231884" y="333891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油气资源</a:t>
            </a:r>
            <a:endParaRPr lang="en-US" altLang="zh-CN" dirty="0"/>
          </a:p>
          <a:p>
            <a:r>
              <a:rPr lang="zh-CN" altLang="en-US" dirty="0"/>
              <a:t>短板</a:t>
            </a: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43D2221B-C5AF-4E99-88DD-F7CA137217F1}"/>
              </a:ext>
            </a:extLst>
          </p:cNvPr>
          <p:cNvSpPr>
            <a:spLocks/>
          </p:cNvSpPr>
          <p:nvPr/>
        </p:nvSpPr>
        <p:spPr>
          <a:xfrm>
            <a:off x="2726019" y="4551119"/>
            <a:ext cx="771012" cy="77101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图形 101" descr="头上的大脑">
            <a:extLst>
              <a:ext uri="{FF2B5EF4-FFF2-40B4-BE49-F238E27FC236}">
                <a16:creationId xmlns:a16="http://schemas.microsoft.com/office/drawing/2014/main" id="{37E232EC-CDA0-4BE9-AA3A-32C78A2F23E8}"/>
              </a:ext>
            </a:extLst>
          </p:cNvPr>
          <p:cNvSpPr/>
          <p:nvPr/>
        </p:nvSpPr>
        <p:spPr>
          <a:xfrm>
            <a:off x="2941106" y="4723934"/>
            <a:ext cx="340839" cy="447675"/>
          </a:xfrm>
          <a:custGeom>
            <a:avLst/>
            <a:gdLst>
              <a:gd name="T0" fmla="*/ 5927 w 9710"/>
              <a:gd name="T1" fmla="*/ 11545 h 12753"/>
              <a:gd name="T2" fmla="*/ 7441 w 9710"/>
              <a:gd name="T3" fmla="*/ 9626 h 12753"/>
              <a:gd name="T4" fmla="*/ 8525 w 9710"/>
              <a:gd name="T5" fmla="*/ 8012 h 12753"/>
              <a:gd name="T6" fmla="*/ 9710 w 9710"/>
              <a:gd name="T7" fmla="*/ 4855 h 12753"/>
              <a:gd name="T8" fmla="*/ 4855 w 9710"/>
              <a:gd name="T9" fmla="*/ 0 h 12753"/>
              <a:gd name="T10" fmla="*/ 0 w 9710"/>
              <a:gd name="T11" fmla="*/ 4855 h 12753"/>
              <a:gd name="T12" fmla="*/ 1185 w 9710"/>
              <a:gd name="T13" fmla="*/ 8012 h 12753"/>
              <a:gd name="T14" fmla="*/ 2269 w 9710"/>
              <a:gd name="T15" fmla="*/ 9626 h 12753"/>
              <a:gd name="T16" fmla="*/ 3783 w 9710"/>
              <a:gd name="T17" fmla="*/ 11545 h 12753"/>
              <a:gd name="T18" fmla="*/ 4855 w 9710"/>
              <a:gd name="T19" fmla="*/ 12753 h 12753"/>
              <a:gd name="T20" fmla="*/ 5927 w 9710"/>
              <a:gd name="T21" fmla="*/ 11545 h 12753"/>
              <a:gd name="T22" fmla="*/ 3101 w 9710"/>
              <a:gd name="T23" fmla="*/ 9018 h 12753"/>
              <a:gd name="T24" fmla="*/ 2065 w 9710"/>
              <a:gd name="T25" fmla="*/ 7479 h 12753"/>
              <a:gd name="T26" fmla="*/ 1030 w 9710"/>
              <a:gd name="T27" fmla="*/ 4855 h 12753"/>
              <a:gd name="T28" fmla="*/ 4855 w 9710"/>
              <a:gd name="T29" fmla="*/ 1030 h 12753"/>
              <a:gd name="T30" fmla="*/ 8680 w 9710"/>
              <a:gd name="T31" fmla="*/ 4855 h 12753"/>
              <a:gd name="T32" fmla="*/ 7645 w 9710"/>
              <a:gd name="T33" fmla="*/ 7479 h 12753"/>
              <a:gd name="T34" fmla="*/ 6609 w 9710"/>
              <a:gd name="T35" fmla="*/ 9018 h 12753"/>
              <a:gd name="T36" fmla="*/ 4871 w 9710"/>
              <a:gd name="T37" fmla="*/ 11196 h 12753"/>
              <a:gd name="T38" fmla="*/ 3101 w 9710"/>
              <a:gd name="T39" fmla="*/ 9018 h 12753"/>
              <a:gd name="T40" fmla="*/ 4929 w 9710"/>
              <a:gd name="T41" fmla="*/ 6915 h 12753"/>
              <a:gd name="T42" fmla="*/ 7209 w 9710"/>
              <a:gd name="T43" fmla="*/ 4634 h 12753"/>
              <a:gd name="T44" fmla="*/ 4929 w 9710"/>
              <a:gd name="T45" fmla="*/ 2354 h 12753"/>
              <a:gd name="T46" fmla="*/ 2648 w 9710"/>
              <a:gd name="T47" fmla="*/ 4634 h 12753"/>
              <a:gd name="T48" fmla="*/ 4929 w 9710"/>
              <a:gd name="T49" fmla="*/ 6915 h 12753"/>
              <a:gd name="T50" fmla="*/ 4929 w 9710"/>
              <a:gd name="T51" fmla="*/ 5885 h 12753"/>
              <a:gd name="T52" fmla="*/ 3678 w 9710"/>
              <a:gd name="T53" fmla="*/ 4634 h 12753"/>
              <a:gd name="T54" fmla="*/ 4929 w 9710"/>
              <a:gd name="T55" fmla="*/ 3384 h 12753"/>
              <a:gd name="T56" fmla="*/ 6179 w 9710"/>
              <a:gd name="T57" fmla="*/ 4634 h 12753"/>
              <a:gd name="T58" fmla="*/ 4929 w 9710"/>
              <a:gd name="T59" fmla="*/ 5885 h 12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10" h="12753">
                <a:moveTo>
                  <a:pt x="5927" y="11545"/>
                </a:moveTo>
                <a:cubicBezTo>
                  <a:pt x="6442" y="10935"/>
                  <a:pt x="6958" y="10286"/>
                  <a:pt x="7441" y="9626"/>
                </a:cubicBezTo>
                <a:cubicBezTo>
                  <a:pt x="7848" y="9069"/>
                  <a:pt x="8213" y="8529"/>
                  <a:pt x="8525" y="8012"/>
                </a:cubicBezTo>
                <a:cubicBezTo>
                  <a:pt x="9285" y="6759"/>
                  <a:pt x="9710" y="5702"/>
                  <a:pt x="9710" y="4855"/>
                </a:cubicBezTo>
                <a:cubicBezTo>
                  <a:pt x="9710" y="2174"/>
                  <a:pt x="7536" y="0"/>
                  <a:pt x="4855" y="0"/>
                </a:cubicBezTo>
                <a:cubicBezTo>
                  <a:pt x="2174" y="0"/>
                  <a:pt x="0" y="2174"/>
                  <a:pt x="0" y="4855"/>
                </a:cubicBezTo>
                <a:cubicBezTo>
                  <a:pt x="0" y="5702"/>
                  <a:pt x="425" y="6759"/>
                  <a:pt x="1185" y="8012"/>
                </a:cubicBezTo>
                <a:cubicBezTo>
                  <a:pt x="1497" y="8529"/>
                  <a:pt x="1862" y="9069"/>
                  <a:pt x="2269" y="9626"/>
                </a:cubicBezTo>
                <a:cubicBezTo>
                  <a:pt x="2752" y="10286"/>
                  <a:pt x="3268" y="10935"/>
                  <a:pt x="3783" y="11545"/>
                </a:cubicBezTo>
                <a:cubicBezTo>
                  <a:pt x="3964" y="11759"/>
                  <a:pt x="4855" y="12753"/>
                  <a:pt x="4855" y="12753"/>
                </a:cubicBezTo>
                <a:cubicBezTo>
                  <a:pt x="4855" y="12753"/>
                  <a:pt x="5746" y="11759"/>
                  <a:pt x="5927" y="11545"/>
                </a:cubicBezTo>
                <a:close/>
                <a:moveTo>
                  <a:pt x="3101" y="9018"/>
                </a:moveTo>
                <a:cubicBezTo>
                  <a:pt x="2710" y="8484"/>
                  <a:pt x="2362" y="7968"/>
                  <a:pt x="2065" y="7479"/>
                </a:cubicBezTo>
                <a:cubicBezTo>
                  <a:pt x="1397" y="6375"/>
                  <a:pt x="1030" y="5463"/>
                  <a:pt x="1030" y="4855"/>
                </a:cubicBezTo>
                <a:cubicBezTo>
                  <a:pt x="1030" y="2743"/>
                  <a:pt x="2742" y="1030"/>
                  <a:pt x="4855" y="1030"/>
                </a:cubicBezTo>
                <a:cubicBezTo>
                  <a:pt x="6968" y="1030"/>
                  <a:pt x="8680" y="2743"/>
                  <a:pt x="8680" y="4855"/>
                </a:cubicBezTo>
                <a:cubicBezTo>
                  <a:pt x="8680" y="5463"/>
                  <a:pt x="8313" y="6375"/>
                  <a:pt x="7645" y="7479"/>
                </a:cubicBezTo>
                <a:cubicBezTo>
                  <a:pt x="7348" y="7968"/>
                  <a:pt x="7000" y="8484"/>
                  <a:pt x="6609" y="9018"/>
                </a:cubicBezTo>
                <a:cubicBezTo>
                  <a:pt x="6142" y="9657"/>
                  <a:pt x="4871" y="11196"/>
                  <a:pt x="4871" y="11196"/>
                </a:cubicBezTo>
                <a:cubicBezTo>
                  <a:pt x="4871" y="11196"/>
                  <a:pt x="3568" y="9657"/>
                  <a:pt x="3101" y="9018"/>
                </a:cubicBezTo>
                <a:close/>
                <a:moveTo>
                  <a:pt x="4929" y="6915"/>
                </a:moveTo>
                <a:cubicBezTo>
                  <a:pt x="6188" y="6915"/>
                  <a:pt x="7209" y="5894"/>
                  <a:pt x="7209" y="4634"/>
                </a:cubicBezTo>
                <a:cubicBezTo>
                  <a:pt x="7209" y="3375"/>
                  <a:pt x="6188" y="2354"/>
                  <a:pt x="4929" y="2354"/>
                </a:cubicBezTo>
                <a:cubicBezTo>
                  <a:pt x="3669" y="2354"/>
                  <a:pt x="2648" y="3375"/>
                  <a:pt x="2648" y="4634"/>
                </a:cubicBezTo>
                <a:cubicBezTo>
                  <a:pt x="2648" y="5894"/>
                  <a:pt x="3669" y="6915"/>
                  <a:pt x="4929" y="6915"/>
                </a:cubicBezTo>
                <a:close/>
                <a:moveTo>
                  <a:pt x="4929" y="5885"/>
                </a:moveTo>
                <a:cubicBezTo>
                  <a:pt x="4238" y="5885"/>
                  <a:pt x="3678" y="5325"/>
                  <a:pt x="3678" y="4634"/>
                </a:cubicBezTo>
                <a:cubicBezTo>
                  <a:pt x="3678" y="3944"/>
                  <a:pt x="4238" y="3384"/>
                  <a:pt x="4929" y="3384"/>
                </a:cubicBezTo>
                <a:cubicBezTo>
                  <a:pt x="5619" y="3384"/>
                  <a:pt x="6179" y="3944"/>
                  <a:pt x="6179" y="4634"/>
                </a:cubicBezTo>
                <a:cubicBezTo>
                  <a:pt x="6179" y="5325"/>
                  <a:pt x="5619" y="5885"/>
                  <a:pt x="4929" y="588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91D9D57-124C-415D-8C4F-ADCBC73D9C38}"/>
              </a:ext>
            </a:extLst>
          </p:cNvPr>
          <p:cNvSpPr txBox="1"/>
          <p:nvPr/>
        </p:nvSpPr>
        <p:spPr>
          <a:xfrm>
            <a:off x="2336293" y="5415523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地缘政治事件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1BE37934-2DB5-4F85-A54C-1F93F4368BAD}"/>
              </a:ext>
            </a:extLst>
          </p:cNvPr>
          <p:cNvSpPr txBox="1"/>
          <p:nvPr/>
        </p:nvSpPr>
        <p:spPr>
          <a:xfrm>
            <a:off x="2494895" y="3293071"/>
            <a:ext cx="1272196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能源安全保障任务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B014C20C-27AB-414C-B584-9BC055C37DD0}"/>
              </a:ext>
            </a:extLst>
          </p:cNvPr>
          <p:cNvSpPr txBox="1"/>
          <p:nvPr/>
        </p:nvSpPr>
        <p:spPr>
          <a:xfrm>
            <a:off x="8288581" y="3293071"/>
            <a:ext cx="1129018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绿色低碳主旋律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6D539C6D-7748-4385-B7E0-545184A6E261}"/>
              </a:ext>
            </a:extLst>
          </p:cNvPr>
          <p:cNvSpPr/>
          <p:nvPr/>
        </p:nvSpPr>
        <p:spPr>
          <a:xfrm>
            <a:off x="5888036" y="2914950"/>
            <a:ext cx="454451" cy="454451"/>
          </a:xfrm>
          <a:custGeom>
            <a:avLst/>
            <a:gdLst>
              <a:gd name="T0" fmla="*/ 6777 w 9600"/>
              <a:gd name="T1" fmla="*/ 3577 h 9600"/>
              <a:gd name="T2" fmla="*/ 8469 w 9600"/>
              <a:gd name="T3" fmla="*/ 1885 h 9600"/>
              <a:gd name="T4" fmla="*/ 9600 w 9600"/>
              <a:gd name="T5" fmla="*/ 3017 h 9600"/>
              <a:gd name="T6" fmla="*/ 9600 w 9600"/>
              <a:gd name="T7" fmla="*/ 0 h 9600"/>
              <a:gd name="T8" fmla="*/ 6583 w 9600"/>
              <a:gd name="T9" fmla="*/ 0 h 9600"/>
              <a:gd name="T10" fmla="*/ 7715 w 9600"/>
              <a:gd name="T11" fmla="*/ 1131 h 9600"/>
              <a:gd name="T12" fmla="*/ 6023 w 9600"/>
              <a:gd name="T13" fmla="*/ 2823 h 9600"/>
              <a:gd name="T14" fmla="*/ 6777 w 9600"/>
              <a:gd name="T15" fmla="*/ 3577 h 9600"/>
              <a:gd name="T16" fmla="*/ 7715 w 9600"/>
              <a:gd name="T17" fmla="*/ 8469 h 9600"/>
              <a:gd name="T18" fmla="*/ 6583 w 9600"/>
              <a:gd name="T19" fmla="*/ 9600 h 9600"/>
              <a:gd name="T20" fmla="*/ 9600 w 9600"/>
              <a:gd name="T21" fmla="*/ 9600 h 9600"/>
              <a:gd name="T22" fmla="*/ 9600 w 9600"/>
              <a:gd name="T23" fmla="*/ 6583 h 9600"/>
              <a:gd name="T24" fmla="*/ 8469 w 9600"/>
              <a:gd name="T25" fmla="*/ 7715 h 9600"/>
              <a:gd name="T26" fmla="*/ 6777 w 9600"/>
              <a:gd name="T27" fmla="*/ 6023 h 9600"/>
              <a:gd name="T28" fmla="*/ 6023 w 9600"/>
              <a:gd name="T29" fmla="*/ 6777 h 9600"/>
              <a:gd name="T30" fmla="*/ 7715 w 9600"/>
              <a:gd name="T31" fmla="*/ 8469 h 9600"/>
              <a:gd name="T32" fmla="*/ 2823 w 9600"/>
              <a:gd name="T33" fmla="*/ 6023 h 9600"/>
              <a:gd name="T34" fmla="*/ 1131 w 9600"/>
              <a:gd name="T35" fmla="*/ 7715 h 9600"/>
              <a:gd name="T36" fmla="*/ 0 w 9600"/>
              <a:gd name="T37" fmla="*/ 6583 h 9600"/>
              <a:gd name="T38" fmla="*/ 0 w 9600"/>
              <a:gd name="T39" fmla="*/ 9600 h 9600"/>
              <a:gd name="T40" fmla="*/ 3017 w 9600"/>
              <a:gd name="T41" fmla="*/ 9600 h 9600"/>
              <a:gd name="T42" fmla="*/ 1885 w 9600"/>
              <a:gd name="T43" fmla="*/ 8469 h 9600"/>
              <a:gd name="T44" fmla="*/ 3577 w 9600"/>
              <a:gd name="T45" fmla="*/ 6777 h 9600"/>
              <a:gd name="T46" fmla="*/ 2823 w 9600"/>
              <a:gd name="T47" fmla="*/ 6023 h 9600"/>
              <a:gd name="T48" fmla="*/ 1885 w 9600"/>
              <a:gd name="T49" fmla="*/ 1131 h 9600"/>
              <a:gd name="T50" fmla="*/ 3017 w 9600"/>
              <a:gd name="T51" fmla="*/ 0 h 9600"/>
              <a:gd name="T52" fmla="*/ 0 w 9600"/>
              <a:gd name="T53" fmla="*/ 0 h 9600"/>
              <a:gd name="T54" fmla="*/ 0 w 9600"/>
              <a:gd name="T55" fmla="*/ 3017 h 9600"/>
              <a:gd name="T56" fmla="*/ 1131 w 9600"/>
              <a:gd name="T57" fmla="*/ 1885 h 9600"/>
              <a:gd name="T58" fmla="*/ 2823 w 9600"/>
              <a:gd name="T59" fmla="*/ 3577 h 9600"/>
              <a:gd name="T60" fmla="*/ 3577 w 9600"/>
              <a:gd name="T61" fmla="*/ 2823 h 9600"/>
              <a:gd name="T62" fmla="*/ 1885 w 9600"/>
              <a:gd name="T63" fmla="*/ 1131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00" h="9600">
                <a:moveTo>
                  <a:pt x="6777" y="3577"/>
                </a:moveTo>
                <a:lnTo>
                  <a:pt x="8469" y="1885"/>
                </a:lnTo>
                <a:lnTo>
                  <a:pt x="9600" y="3017"/>
                </a:lnTo>
                <a:lnTo>
                  <a:pt x="9600" y="0"/>
                </a:lnTo>
                <a:lnTo>
                  <a:pt x="6583" y="0"/>
                </a:lnTo>
                <a:lnTo>
                  <a:pt x="7715" y="1131"/>
                </a:lnTo>
                <a:lnTo>
                  <a:pt x="6023" y="2823"/>
                </a:lnTo>
                <a:lnTo>
                  <a:pt x="6777" y="3577"/>
                </a:lnTo>
                <a:close/>
                <a:moveTo>
                  <a:pt x="7715" y="8469"/>
                </a:moveTo>
                <a:lnTo>
                  <a:pt x="6583" y="9600"/>
                </a:lnTo>
                <a:lnTo>
                  <a:pt x="9600" y="9600"/>
                </a:lnTo>
                <a:lnTo>
                  <a:pt x="9600" y="6583"/>
                </a:lnTo>
                <a:lnTo>
                  <a:pt x="8469" y="7715"/>
                </a:lnTo>
                <a:lnTo>
                  <a:pt x="6777" y="6023"/>
                </a:lnTo>
                <a:lnTo>
                  <a:pt x="6023" y="6777"/>
                </a:lnTo>
                <a:lnTo>
                  <a:pt x="7715" y="8469"/>
                </a:lnTo>
                <a:close/>
                <a:moveTo>
                  <a:pt x="2823" y="6023"/>
                </a:moveTo>
                <a:lnTo>
                  <a:pt x="1131" y="7715"/>
                </a:lnTo>
                <a:lnTo>
                  <a:pt x="0" y="6583"/>
                </a:lnTo>
                <a:lnTo>
                  <a:pt x="0" y="9600"/>
                </a:lnTo>
                <a:lnTo>
                  <a:pt x="3017" y="9600"/>
                </a:lnTo>
                <a:lnTo>
                  <a:pt x="1885" y="8469"/>
                </a:lnTo>
                <a:lnTo>
                  <a:pt x="3577" y="6777"/>
                </a:lnTo>
                <a:lnTo>
                  <a:pt x="2823" y="6023"/>
                </a:lnTo>
                <a:close/>
                <a:moveTo>
                  <a:pt x="1885" y="1131"/>
                </a:moveTo>
                <a:lnTo>
                  <a:pt x="3017" y="0"/>
                </a:lnTo>
                <a:lnTo>
                  <a:pt x="0" y="0"/>
                </a:lnTo>
                <a:lnTo>
                  <a:pt x="0" y="3017"/>
                </a:lnTo>
                <a:lnTo>
                  <a:pt x="1131" y="1885"/>
                </a:lnTo>
                <a:lnTo>
                  <a:pt x="2823" y="3577"/>
                </a:lnTo>
                <a:lnTo>
                  <a:pt x="3577" y="2823"/>
                </a:lnTo>
                <a:lnTo>
                  <a:pt x="1885" y="1131"/>
                </a:lnTo>
                <a:close/>
              </a:path>
            </a:pathLst>
          </a:custGeom>
          <a:solidFill>
            <a:schemeClr val="accent1"/>
          </a:solidFill>
          <a:ln w="605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329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6FE2B4-0BCA-4E33-9622-A3B44886E5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2A152-D040-4684-BEA7-F088D90802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服务措施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F34D0A-8E94-4C3D-95C5-7FEEF90BB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80D494-FDEF-4ADF-9DD8-1EB2FDF73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SERVICE MEASURES</a:t>
            </a:r>
          </a:p>
        </p:txBody>
      </p:sp>
    </p:spTree>
    <p:extLst>
      <p:ext uri="{BB962C8B-B14F-4D97-AF65-F5344CB8AC3E}">
        <p14:creationId xmlns:p14="http://schemas.microsoft.com/office/powerpoint/2010/main" val="43461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CA550512-BD53-45CA-B665-FAF4508D82F6}"/>
              </a:ext>
            </a:extLst>
          </p:cNvPr>
          <p:cNvSpPr/>
          <p:nvPr/>
        </p:nvSpPr>
        <p:spPr>
          <a:xfrm>
            <a:off x="0" y="2256812"/>
            <a:ext cx="12192000" cy="4601188"/>
          </a:xfrm>
          <a:custGeom>
            <a:avLst/>
            <a:gdLst>
              <a:gd name="connsiteX0" fmla="*/ 5672110 w 12192000"/>
              <a:gd name="connsiteY0" fmla="*/ 0 h 4601188"/>
              <a:gd name="connsiteX1" fmla="*/ 12056571 w 12192000"/>
              <a:gd name="connsiteY1" fmla="*/ 733443 h 4601188"/>
              <a:gd name="connsiteX2" fmla="*/ 12192000 w 12192000"/>
              <a:gd name="connsiteY2" fmla="*/ 769164 h 4601188"/>
              <a:gd name="connsiteX3" fmla="*/ 12192000 w 12192000"/>
              <a:gd name="connsiteY3" fmla="*/ 4601188 h 4601188"/>
              <a:gd name="connsiteX4" fmla="*/ 0 w 12192000"/>
              <a:gd name="connsiteY4" fmla="*/ 4601188 h 4601188"/>
              <a:gd name="connsiteX5" fmla="*/ 0 w 12192000"/>
              <a:gd name="connsiteY5" fmla="*/ 568817 h 4601188"/>
              <a:gd name="connsiteX6" fmla="*/ 437795 w 12192000"/>
              <a:gd name="connsiteY6" fmla="*/ 478667 h 4601188"/>
              <a:gd name="connsiteX7" fmla="*/ 5672110 w 12192000"/>
              <a:gd name="connsiteY7" fmla="*/ 0 h 460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601188">
                <a:moveTo>
                  <a:pt x="5672110" y="0"/>
                </a:moveTo>
                <a:cubicBezTo>
                  <a:pt x="8016311" y="0"/>
                  <a:pt x="10204470" y="268606"/>
                  <a:pt x="12056571" y="733443"/>
                </a:cubicBezTo>
                <a:lnTo>
                  <a:pt x="12192000" y="769164"/>
                </a:lnTo>
                <a:lnTo>
                  <a:pt x="12192000" y="4601188"/>
                </a:lnTo>
                <a:lnTo>
                  <a:pt x="0" y="4601188"/>
                </a:lnTo>
                <a:lnTo>
                  <a:pt x="0" y="568817"/>
                </a:lnTo>
                <a:lnTo>
                  <a:pt x="437795" y="478667"/>
                </a:lnTo>
                <a:cubicBezTo>
                  <a:pt x="2021254" y="171908"/>
                  <a:pt x="3796749" y="0"/>
                  <a:pt x="567211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8F61B06-CE3B-4D6A-8A86-E2102C5BA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>
            <a:normAutofit/>
          </a:bodyPr>
          <a:lstStyle/>
          <a:p>
            <a:r>
              <a:rPr lang="zh-CN" altLang="en-US" dirty="0"/>
              <a:t>发展要求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57C7073-76E8-4F7E-B084-D8302CE3CDF9}"/>
              </a:ext>
            </a:extLst>
          </p:cNvPr>
          <p:cNvSpPr/>
          <p:nvPr/>
        </p:nvSpPr>
        <p:spPr>
          <a:xfrm>
            <a:off x="660400" y="2044159"/>
            <a:ext cx="5308600" cy="1784828"/>
          </a:xfrm>
          <a:prstGeom prst="roundRect">
            <a:avLst>
              <a:gd name="adj" fmla="val 4889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E8939A4-53C9-4CED-9780-1AFAB2D5525E}"/>
              </a:ext>
            </a:extLst>
          </p:cNvPr>
          <p:cNvSpPr/>
          <p:nvPr/>
        </p:nvSpPr>
        <p:spPr>
          <a:xfrm>
            <a:off x="660400" y="1652292"/>
            <a:ext cx="2338136" cy="533400"/>
          </a:xfrm>
          <a:prstGeom prst="roundRect">
            <a:avLst>
              <a:gd name="adj" fmla="val 7143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国家安全战略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116ADC5-70C5-44A6-AC9F-51F284081BA3}"/>
              </a:ext>
            </a:extLst>
          </p:cNvPr>
          <p:cNvSpPr txBox="1"/>
          <p:nvPr/>
        </p:nvSpPr>
        <p:spPr>
          <a:xfrm>
            <a:off x="855495" y="2313016"/>
            <a:ext cx="4918410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“十四五”时期，能源发展必须落实总体国家安全观，立足以煤为主的基本国情，坚持先立后破、通盘谋划，以保障安全为前提构建现代能源体系，协同推进低碳转型与供给保障，着力筑牢国家能源安全屏障。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2F5154FF-45B7-4D19-AAA6-0EF078F6C2DB}"/>
              </a:ext>
            </a:extLst>
          </p:cNvPr>
          <p:cNvSpPr>
            <a:spLocks/>
          </p:cNvSpPr>
          <p:nvPr/>
        </p:nvSpPr>
        <p:spPr>
          <a:xfrm>
            <a:off x="6194425" y="2044159"/>
            <a:ext cx="5308600" cy="1784828"/>
          </a:xfrm>
          <a:prstGeom prst="roundRect">
            <a:avLst>
              <a:gd name="adj" fmla="val 4889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4E0D614-8088-490D-AE09-CEF069CCF7E8}"/>
              </a:ext>
            </a:extLst>
          </p:cNvPr>
          <p:cNvSpPr/>
          <p:nvPr/>
        </p:nvSpPr>
        <p:spPr>
          <a:xfrm>
            <a:off x="6194425" y="1652292"/>
            <a:ext cx="2338136" cy="533400"/>
          </a:xfrm>
          <a:prstGeom prst="roundRect">
            <a:avLst>
              <a:gd name="adj" fmla="val 7143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生态文明建设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1C929F13-5BA7-4FA3-9C67-B36F429F8778}"/>
              </a:ext>
            </a:extLst>
          </p:cNvPr>
          <p:cNvSpPr>
            <a:spLocks/>
          </p:cNvSpPr>
          <p:nvPr/>
        </p:nvSpPr>
        <p:spPr>
          <a:xfrm>
            <a:off x="660400" y="4369418"/>
            <a:ext cx="5308600" cy="1784828"/>
          </a:xfrm>
          <a:prstGeom prst="roundRect">
            <a:avLst>
              <a:gd name="adj" fmla="val 4889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94A01043-28EF-4176-B87C-9782C34ACD97}"/>
              </a:ext>
            </a:extLst>
          </p:cNvPr>
          <p:cNvSpPr/>
          <p:nvPr/>
        </p:nvSpPr>
        <p:spPr>
          <a:xfrm>
            <a:off x="660400" y="3977551"/>
            <a:ext cx="2338136" cy="533400"/>
          </a:xfrm>
          <a:prstGeom prst="roundRect">
            <a:avLst>
              <a:gd name="adj" fmla="val 16071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创新驱动发展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31A2560F-1AA2-4288-9EDB-143AB7D1A4DC}"/>
              </a:ext>
            </a:extLst>
          </p:cNvPr>
          <p:cNvSpPr>
            <a:spLocks/>
          </p:cNvSpPr>
          <p:nvPr/>
        </p:nvSpPr>
        <p:spPr>
          <a:xfrm>
            <a:off x="6194425" y="4369418"/>
            <a:ext cx="5308600" cy="1784828"/>
          </a:xfrm>
          <a:prstGeom prst="roundRect">
            <a:avLst>
              <a:gd name="adj" fmla="val 4889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56373B2F-E22D-4F64-850C-A3101DF41DBB}"/>
              </a:ext>
            </a:extLst>
          </p:cNvPr>
          <p:cNvSpPr/>
          <p:nvPr/>
        </p:nvSpPr>
        <p:spPr>
          <a:xfrm>
            <a:off x="6194425" y="3977551"/>
            <a:ext cx="2338136" cy="533400"/>
          </a:xfrm>
          <a:prstGeom prst="roundRect">
            <a:avLst>
              <a:gd name="adj" fmla="val 8928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高水平对外开放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9C093A2-7A45-4962-9A8D-646A323AF9D4}"/>
              </a:ext>
            </a:extLst>
          </p:cNvPr>
          <p:cNvSpPr txBox="1"/>
          <p:nvPr/>
        </p:nvSpPr>
        <p:spPr>
          <a:xfrm>
            <a:off x="6389520" y="2313016"/>
            <a:ext cx="4918410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“十四五”时期，能源发展必须坚定不移走生态优先、绿色低碳的高质量发展道路，稳中求进推动能源生产消费模式绿色低碳变革，助力经济社会发展全面绿色转型。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CDFE241-ACFC-4CFB-AE83-F79722E3213C}"/>
              </a:ext>
            </a:extLst>
          </p:cNvPr>
          <p:cNvSpPr txBox="1"/>
          <p:nvPr/>
        </p:nvSpPr>
        <p:spPr>
          <a:xfrm>
            <a:off x="855495" y="4662947"/>
            <a:ext cx="4918410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“十四五”时期，能源发展必须坚持把创新作为引领发展的第一动力，以实现能源科技自立自强为目标，以完善能源科技创新体系为依托，着力增强能源科技创新能力，提升能源产业链现代化水平。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60FB70B-17ED-462C-80D8-34991D6A32F5}"/>
              </a:ext>
            </a:extLst>
          </p:cNvPr>
          <p:cNvSpPr txBox="1"/>
          <p:nvPr/>
        </p:nvSpPr>
        <p:spPr>
          <a:xfrm>
            <a:off x="6389520" y="4662947"/>
            <a:ext cx="4918410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落实全球发展倡议，坚持以共建“一带一路”为引领，聚焦实施更大范围、更宽领域、更深层次能源开放合作，推动形成互利共赢的国际合作格局，努力实现开放条件下的能源安全。</a:t>
            </a:r>
          </a:p>
        </p:txBody>
      </p:sp>
    </p:spTree>
    <p:extLst>
      <p:ext uri="{BB962C8B-B14F-4D97-AF65-F5344CB8AC3E}">
        <p14:creationId xmlns:p14="http://schemas.microsoft.com/office/powerpoint/2010/main" val="3144793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A0E1D3-2A44-44A3-8319-13A2916FB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发展要求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4A63C72-6F70-44B0-A16B-CBF65CE06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9699189"/>
              </p:ext>
            </p:extLst>
          </p:nvPr>
        </p:nvGraphicFramePr>
        <p:xfrm>
          <a:off x="600075" y="3772441"/>
          <a:ext cx="5435600" cy="2526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6EFAA6C7-F23D-4BED-987A-B80B5850F9F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12086863"/>
                  </p:ext>
                </p:extLst>
              </p:nvPr>
            </p:nvGraphicFramePr>
            <p:xfrm>
              <a:off x="6156325" y="3824881"/>
              <a:ext cx="5435600" cy="247431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17" name="图表 16">
                <a:extLst>
                  <a:ext uri="{FF2B5EF4-FFF2-40B4-BE49-F238E27FC236}">
                    <a16:creationId xmlns:a16="http://schemas.microsoft.com/office/drawing/2014/main" id="{6EFAA6C7-F23D-4BED-987A-B80B5850F9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56325" y="3824881"/>
                <a:ext cx="5435600" cy="2474319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407F4E38-0534-47B6-93CE-6FAA2FE24485}"/>
              </a:ext>
            </a:extLst>
          </p:cNvPr>
          <p:cNvSpPr/>
          <p:nvPr/>
        </p:nvSpPr>
        <p:spPr>
          <a:xfrm>
            <a:off x="666750" y="1823062"/>
            <a:ext cx="5308600" cy="1784828"/>
          </a:xfrm>
          <a:prstGeom prst="roundRect">
            <a:avLst>
              <a:gd name="adj" fmla="val 4415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472C93AA-6D5D-4669-BD7E-2764B90CCBA7}"/>
              </a:ext>
            </a:extLst>
          </p:cNvPr>
          <p:cNvSpPr/>
          <p:nvPr/>
        </p:nvSpPr>
        <p:spPr>
          <a:xfrm>
            <a:off x="666750" y="1431195"/>
            <a:ext cx="2338136" cy="533400"/>
          </a:xfrm>
          <a:prstGeom prst="roundRect">
            <a:avLst>
              <a:gd name="adj" fmla="val 13492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区域协调民生保障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491906D-FC82-4F8C-8D16-54CD7A455087}"/>
              </a:ext>
            </a:extLst>
          </p:cNvPr>
          <p:cNvSpPr txBox="1"/>
          <p:nvPr/>
        </p:nvSpPr>
        <p:spPr>
          <a:xfrm>
            <a:off x="782470" y="2107162"/>
            <a:ext cx="5077160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优化开发利用布局，发挥能源富集地区战略安全支撑作用，加大能源就近开发利用，提高资源配置效率，促进区域协调发展。同时，坚持民生优先、共享发展，着力提升能源普遍服务水平。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36AF1EE9-EC14-44C1-B72E-58F9785D7370}"/>
              </a:ext>
            </a:extLst>
          </p:cNvPr>
          <p:cNvSpPr>
            <a:spLocks/>
          </p:cNvSpPr>
          <p:nvPr/>
        </p:nvSpPr>
        <p:spPr>
          <a:xfrm>
            <a:off x="6223000" y="1823062"/>
            <a:ext cx="5308600" cy="1784828"/>
          </a:xfrm>
          <a:prstGeom prst="roundRect">
            <a:avLst>
              <a:gd name="adj" fmla="val 4415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37224E7-301F-4BD0-BF80-A5E62CFE0657}"/>
              </a:ext>
            </a:extLst>
          </p:cNvPr>
          <p:cNvSpPr/>
          <p:nvPr/>
        </p:nvSpPr>
        <p:spPr>
          <a:xfrm>
            <a:off x="6223000" y="1431195"/>
            <a:ext cx="2338136" cy="533400"/>
          </a:xfrm>
          <a:prstGeom prst="roundRect">
            <a:avLst>
              <a:gd name="adj" fmla="val 15079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治理能力现代化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8A14075-27B7-4A0F-8F5F-9BF05AD0CEC0}"/>
              </a:ext>
            </a:extLst>
          </p:cNvPr>
          <p:cNvSpPr txBox="1"/>
          <p:nvPr/>
        </p:nvSpPr>
        <p:spPr>
          <a:xfrm>
            <a:off x="6338720" y="2107162"/>
            <a:ext cx="5077160" cy="1020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“十四五”时期，能源发展必须坚持市场化改革方向，着力完善能源发展法治保障，破除制约能源高质量发展的体制机制障碍，全面提升能源治理效能。</a:t>
            </a:r>
          </a:p>
        </p:txBody>
      </p:sp>
    </p:spTree>
    <p:extLst>
      <p:ext uri="{BB962C8B-B14F-4D97-AF65-F5344CB8AC3E}">
        <p14:creationId xmlns:p14="http://schemas.microsoft.com/office/powerpoint/2010/main" val="1408767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6FE2B4-0BCA-4E33-9622-A3B44886E5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2A152-D040-4684-BEA7-F088D90802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服务窗口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F34D0A-8E94-4C3D-95C5-7FEEF90BB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80D494-FDEF-4ADF-9DD8-1EB2FDF73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SERVICE WINDOW</a:t>
            </a:r>
          </a:p>
        </p:txBody>
      </p:sp>
    </p:spTree>
    <p:extLst>
      <p:ext uri="{BB962C8B-B14F-4D97-AF65-F5344CB8AC3E}">
        <p14:creationId xmlns:p14="http://schemas.microsoft.com/office/powerpoint/2010/main" val="1206824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B69242A-BA92-4CA7-AB0C-6B80F6506F5D}"/>
              </a:ext>
            </a:extLst>
          </p:cNvPr>
          <p:cNvSpPr/>
          <p:nvPr/>
        </p:nvSpPr>
        <p:spPr>
          <a:xfrm rot="5400000">
            <a:off x="7260738" y="2308224"/>
            <a:ext cx="5289876" cy="3809673"/>
          </a:xfrm>
          <a:custGeom>
            <a:avLst/>
            <a:gdLst>
              <a:gd name="connsiteX0" fmla="*/ 0 w 5393426"/>
              <a:gd name="connsiteY0" fmla="*/ 2098040 h 4196080"/>
              <a:gd name="connsiteX1" fmla="*/ 2098040 w 5393426"/>
              <a:gd name="connsiteY1" fmla="*/ 0 h 4196080"/>
              <a:gd name="connsiteX2" fmla="*/ 5393426 w 5393426"/>
              <a:gd name="connsiteY2" fmla="*/ 0 h 4196080"/>
              <a:gd name="connsiteX3" fmla="*/ 5393426 w 5393426"/>
              <a:gd name="connsiteY3" fmla="*/ 4196080 h 4196080"/>
              <a:gd name="connsiteX4" fmla="*/ 2098040 w 5393426"/>
              <a:gd name="connsiteY4" fmla="*/ 4196080 h 4196080"/>
              <a:gd name="connsiteX5" fmla="*/ 0 w 5393426"/>
              <a:gd name="connsiteY5" fmla="*/ 2098040 h 419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3426" h="4196080">
                <a:moveTo>
                  <a:pt x="0" y="2098040"/>
                </a:moveTo>
                <a:cubicBezTo>
                  <a:pt x="0" y="939325"/>
                  <a:pt x="939325" y="0"/>
                  <a:pt x="2098040" y="0"/>
                </a:cubicBezTo>
                <a:lnTo>
                  <a:pt x="5393426" y="0"/>
                </a:lnTo>
                <a:lnTo>
                  <a:pt x="5393426" y="4196080"/>
                </a:lnTo>
                <a:lnTo>
                  <a:pt x="2098040" y="4196080"/>
                </a:lnTo>
                <a:cubicBezTo>
                  <a:pt x="939325" y="4196080"/>
                  <a:pt x="0" y="3256755"/>
                  <a:pt x="0" y="2098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4C9FFF3-67D4-44C7-87EA-C5BF55E9750D}"/>
              </a:ext>
            </a:extLst>
          </p:cNvPr>
          <p:cNvSpPr/>
          <p:nvPr/>
        </p:nvSpPr>
        <p:spPr>
          <a:xfrm>
            <a:off x="8150980" y="5422901"/>
            <a:ext cx="3509390" cy="974246"/>
          </a:xfrm>
          <a:prstGeom prst="roundRect">
            <a:avLst>
              <a:gd name="adj" fmla="val 14355"/>
            </a:avLst>
          </a:prstGeom>
          <a:gradFill flip="none" rotWithShape="1">
            <a:gsLst>
              <a:gs pos="0">
                <a:srgbClr val="4F94F2">
                  <a:alpha val="95000"/>
                </a:srgbClr>
              </a:gs>
              <a:gs pos="70000">
                <a:srgbClr val="3F71EF">
                  <a:alpha val="9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CDFCF9-4D95-4017-AD77-95F27D8B01C8}"/>
              </a:ext>
            </a:extLst>
          </p:cNvPr>
          <p:cNvSpPr txBox="1"/>
          <p:nvPr/>
        </p:nvSpPr>
        <p:spPr>
          <a:xfrm>
            <a:off x="8370687" y="5765786"/>
            <a:ext cx="3069976" cy="2884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推动区域城乡能源协调发展</a:t>
            </a:r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C5317BB7-D537-4918-A441-034DBCCB3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7225177"/>
              </p:ext>
            </p:extLst>
          </p:nvPr>
        </p:nvGraphicFramePr>
        <p:xfrm>
          <a:off x="7153585" y="1594270"/>
          <a:ext cx="5504181" cy="366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50282801-738D-43DE-8A91-64727E283E4E}"/>
              </a:ext>
            </a:extLst>
          </p:cNvPr>
          <p:cNvSpPr/>
          <p:nvPr/>
        </p:nvSpPr>
        <p:spPr>
          <a:xfrm rot="5400000">
            <a:off x="-358611" y="2308225"/>
            <a:ext cx="5289875" cy="3809673"/>
          </a:xfrm>
          <a:custGeom>
            <a:avLst/>
            <a:gdLst>
              <a:gd name="connsiteX0" fmla="*/ 0 w 5393426"/>
              <a:gd name="connsiteY0" fmla="*/ 2098040 h 4196080"/>
              <a:gd name="connsiteX1" fmla="*/ 2098040 w 5393426"/>
              <a:gd name="connsiteY1" fmla="*/ 0 h 4196080"/>
              <a:gd name="connsiteX2" fmla="*/ 5393426 w 5393426"/>
              <a:gd name="connsiteY2" fmla="*/ 0 h 4196080"/>
              <a:gd name="connsiteX3" fmla="*/ 5393426 w 5393426"/>
              <a:gd name="connsiteY3" fmla="*/ 4196080 h 4196080"/>
              <a:gd name="connsiteX4" fmla="*/ 2098040 w 5393426"/>
              <a:gd name="connsiteY4" fmla="*/ 4196080 h 4196080"/>
              <a:gd name="connsiteX5" fmla="*/ 0 w 5393426"/>
              <a:gd name="connsiteY5" fmla="*/ 2098040 h 419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3426" h="4196080">
                <a:moveTo>
                  <a:pt x="0" y="2098040"/>
                </a:moveTo>
                <a:cubicBezTo>
                  <a:pt x="0" y="939325"/>
                  <a:pt x="939325" y="0"/>
                  <a:pt x="2098040" y="0"/>
                </a:cubicBezTo>
                <a:lnTo>
                  <a:pt x="5393426" y="0"/>
                </a:lnTo>
                <a:lnTo>
                  <a:pt x="5393426" y="4196080"/>
                </a:lnTo>
                <a:lnTo>
                  <a:pt x="2098040" y="4196080"/>
                </a:lnTo>
                <a:cubicBezTo>
                  <a:pt x="939325" y="4196080"/>
                  <a:pt x="0" y="3256755"/>
                  <a:pt x="0" y="2098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418DA652-3249-4FCB-8EDE-36B1835878F0}"/>
              </a:ext>
            </a:extLst>
          </p:cNvPr>
          <p:cNvSpPr/>
          <p:nvPr/>
        </p:nvSpPr>
        <p:spPr>
          <a:xfrm>
            <a:off x="531630" y="5422902"/>
            <a:ext cx="3509390" cy="974246"/>
          </a:xfrm>
          <a:prstGeom prst="roundRect">
            <a:avLst>
              <a:gd name="adj" fmla="val 14355"/>
            </a:avLst>
          </a:prstGeom>
          <a:gradFill flip="none" rotWithShape="1">
            <a:gsLst>
              <a:gs pos="0">
                <a:srgbClr val="4F94F2">
                  <a:alpha val="95000"/>
                </a:srgbClr>
              </a:gs>
              <a:gs pos="70000">
                <a:srgbClr val="3F71EF">
                  <a:alpha val="9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E841A00-F5AE-46A6-9793-898CC08B0CEE}"/>
              </a:ext>
            </a:extLst>
          </p:cNvPr>
          <p:cNvSpPr txBox="1"/>
          <p:nvPr/>
        </p:nvSpPr>
        <p:spPr>
          <a:xfrm>
            <a:off x="751337" y="5765787"/>
            <a:ext cx="3069976" cy="2884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全方位提升能源安全保障能力</a:t>
            </a:r>
          </a:p>
        </p:txBody>
      </p:sp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id="{CC2BB458-AE8F-4DB1-B892-4620B8BF4B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9872382"/>
              </p:ext>
            </p:extLst>
          </p:nvPr>
        </p:nvGraphicFramePr>
        <p:xfrm>
          <a:off x="-465765" y="1594270"/>
          <a:ext cx="5504181" cy="3669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C5464E85-F3D3-400B-831D-21DB38794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>
            <a:normAutofit/>
          </a:bodyPr>
          <a:lstStyle/>
          <a:p>
            <a:r>
              <a:rPr lang="zh-CN" altLang="en-US" dirty="0"/>
              <a:t>构建体系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A81A58FA-2767-4A53-953A-309EC9A29FE6}"/>
              </a:ext>
            </a:extLst>
          </p:cNvPr>
          <p:cNvSpPr/>
          <p:nvPr/>
        </p:nvSpPr>
        <p:spPr>
          <a:xfrm rot="16200000" flipV="1">
            <a:off x="3451063" y="740101"/>
            <a:ext cx="5289874" cy="3809672"/>
          </a:xfrm>
          <a:custGeom>
            <a:avLst/>
            <a:gdLst>
              <a:gd name="connsiteX0" fmla="*/ 0 w 5393426"/>
              <a:gd name="connsiteY0" fmla="*/ 2098040 h 4196080"/>
              <a:gd name="connsiteX1" fmla="*/ 2098040 w 5393426"/>
              <a:gd name="connsiteY1" fmla="*/ 0 h 4196080"/>
              <a:gd name="connsiteX2" fmla="*/ 5393426 w 5393426"/>
              <a:gd name="connsiteY2" fmla="*/ 0 h 4196080"/>
              <a:gd name="connsiteX3" fmla="*/ 5393426 w 5393426"/>
              <a:gd name="connsiteY3" fmla="*/ 4196080 h 4196080"/>
              <a:gd name="connsiteX4" fmla="*/ 2098040 w 5393426"/>
              <a:gd name="connsiteY4" fmla="*/ 4196080 h 4196080"/>
              <a:gd name="connsiteX5" fmla="*/ 0 w 5393426"/>
              <a:gd name="connsiteY5" fmla="*/ 2098040 h 419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3426" h="4196080">
                <a:moveTo>
                  <a:pt x="0" y="2098040"/>
                </a:moveTo>
                <a:cubicBezTo>
                  <a:pt x="0" y="939325"/>
                  <a:pt x="939325" y="0"/>
                  <a:pt x="2098040" y="0"/>
                </a:cubicBezTo>
                <a:lnTo>
                  <a:pt x="5393426" y="0"/>
                </a:lnTo>
                <a:lnTo>
                  <a:pt x="5393426" y="4196080"/>
                </a:lnTo>
                <a:lnTo>
                  <a:pt x="2098040" y="4196080"/>
                </a:lnTo>
                <a:cubicBezTo>
                  <a:pt x="939325" y="4196080"/>
                  <a:pt x="0" y="3256755"/>
                  <a:pt x="0" y="20980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0E73C52C-511E-4132-A900-F23E4C772F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8615952"/>
              </p:ext>
            </p:extLst>
          </p:nvPr>
        </p:nvGraphicFramePr>
        <p:xfrm>
          <a:off x="3343909" y="1594271"/>
          <a:ext cx="5504181" cy="3669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85EA776-B2B9-4398-B255-B9776DA5A1B1}"/>
              </a:ext>
            </a:extLst>
          </p:cNvPr>
          <p:cNvSpPr>
            <a:spLocks/>
          </p:cNvSpPr>
          <p:nvPr/>
        </p:nvSpPr>
        <p:spPr>
          <a:xfrm>
            <a:off x="4396860" y="1548589"/>
            <a:ext cx="3398278" cy="407957"/>
          </a:xfrm>
          <a:prstGeom prst="roundRect">
            <a:avLst>
              <a:gd name="adj" fmla="val 28571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能源生产和消费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0C5483A0-9535-4B72-AB9C-7281E9D42EA9}"/>
              </a:ext>
            </a:extLst>
          </p:cNvPr>
          <p:cNvSpPr/>
          <p:nvPr/>
        </p:nvSpPr>
        <p:spPr>
          <a:xfrm flipV="1">
            <a:off x="4341305" y="440268"/>
            <a:ext cx="3509388" cy="975600"/>
          </a:xfrm>
          <a:prstGeom prst="roundRect">
            <a:avLst>
              <a:gd name="adj" fmla="val 14355"/>
            </a:avLst>
          </a:prstGeom>
          <a:gradFill flip="none" rotWithShape="1">
            <a:gsLst>
              <a:gs pos="0">
                <a:srgbClr val="4F94F2">
                  <a:alpha val="95000"/>
                </a:srgbClr>
              </a:gs>
              <a:gs pos="70000">
                <a:srgbClr val="3F71EF">
                  <a:alpha val="9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16E5517-D221-454E-B394-E7136E94C2FB}"/>
              </a:ext>
            </a:extLst>
          </p:cNvPr>
          <p:cNvSpPr txBox="1"/>
          <p:nvPr/>
        </p:nvSpPr>
        <p:spPr>
          <a:xfrm>
            <a:off x="4553118" y="783830"/>
            <a:ext cx="3085763" cy="2884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打造清洁低碳能源生产消费体系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B87AB50-80CD-41E5-97A6-167EC2255118}"/>
              </a:ext>
            </a:extLst>
          </p:cNvPr>
          <p:cNvGrpSpPr/>
          <p:nvPr/>
        </p:nvGrpSpPr>
        <p:grpSpPr>
          <a:xfrm>
            <a:off x="1886503" y="3029175"/>
            <a:ext cx="799644" cy="799644"/>
            <a:chOff x="1892756" y="3029178"/>
            <a:chExt cx="799644" cy="79964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9821EAA-D340-4B57-AC61-C17BAAC3C689}"/>
                </a:ext>
              </a:extLst>
            </p:cNvPr>
            <p:cNvSpPr/>
            <p:nvPr/>
          </p:nvSpPr>
          <p:spPr>
            <a:xfrm>
              <a:off x="1892756" y="3029178"/>
              <a:ext cx="799644" cy="7996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rgbClr val="D9D9D9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279400" dir="5400000" sx="80000" sy="80000" algn="t" rotWithShape="0">
                <a:schemeClr val="tx1">
                  <a:lumMod val="65000"/>
                  <a:lumOff val="3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图形 21" descr="美元">
              <a:extLst>
                <a:ext uri="{FF2B5EF4-FFF2-40B4-BE49-F238E27FC236}">
                  <a16:creationId xmlns:a16="http://schemas.microsoft.com/office/drawing/2014/main" id="{4A614A8B-BB69-4732-986C-00CE013A9F25}"/>
                </a:ext>
              </a:extLst>
            </p:cNvPr>
            <p:cNvSpPr/>
            <p:nvPr/>
          </p:nvSpPr>
          <p:spPr>
            <a:xfrm>
              <a:off x="2180848" y="3188051"/>
              <a:ext cx="223460" cy="481899"/>
            </a:xfrm>
            <a:custGeom>
              <a:avLst/>
              <a:gdLst>
                <a:gd name="connsiteX0" fmla="*/ 192984 w 223460"/>
                <a:gd name="connsiteY0" fmla="*/ 252157 h 481899"/>
                <a:gd name="connsiteX1" fmla="*/ 126134 w 223460"/>
                <a:gd name="connsiteY1" fmla="*/ 221169 h 481899"/>
                <a:gd name="connsiteX2" fmla="*/ 126134 w 223460"/>
                <a:gd name="connsiteY2" fmla="*/ 85677 h 481899"/>
                <a:gd name="connsiteX3" fmla="*/ 185867 w 223460"/>
                <a:gd name="connsiteY3" fmla="*/ 114087 h 481899"/>
                <a:gd name="connsiteX4" fmla="*/ 212764 w 223460"/>
                <a:gd name="connsiteY4" fmla="*/ 88311 h 481899"/>
                <a:gd name="connsiteX5" fmla="*/ 126134 w 223460"/>
                <a:gd name="connsiteY5" fmla="*/ 48694 h 481899"/>
                <a:gd name="connsiteX6" fmla="*/ 126134 w 223460"/>
                <a:gd name="connsiteY6" fmla="*/ 0 h 481899"/>
                <a:gd name="connsiteX7" fmla="*/ 92513 w 223460"/>
                <a:gd name="connsiteY7" fmla="*/ 0 h 481899"/>
                <a:gd name="connsiteX8" fmla="*/ 92513 w 223460"/>
                <a:gd name="connsiteY8" fmla="*/ 50824 h 481899"/>
                <a:gd name="connsiteX9" fmla="*/ 59565 w 223460"/>
                <a:gd name="connsiteY9" fmla="*/ 62591 h 481899"/>
                <a:gd name="connsiteX10" fmla="*/ 12832 w 223460"/>
                <a:gd name="connsiteY10" fmla="*/ 185867 h 481899"/>
                <a:gd name="connsiteX11" fmla="*/ 92513 w 223460"/>
                <a:gd name="connsiteY11" fmla="*/ 248738 h 481899"/>
                <a:gd name="connsiteX12" fmla="*/ 92513 w 223460"/>
                <a:gd name="connsiteY12" fmla="*/ 395438 h 481899"/>
                <a:gd name="connsiteX13" fmla="*/ 26897 w 223460"/>
                <a:gd name="connsiteY13" fmla="*/ 358623 h 481899"/>
                <a:gd name="connsiteX14" fmla="*/ 0 w 223460"/>
                <a:gd name="connsiteY14" fmla="*/ 384343 h 481899"/>
                <a:gd name="connsiteX15" fmla="*/ 45108 w 223460"/>
                <a:gd name="connsiteY15" fmla="*/ 420261 h 481899"/>
                <a:gd name="connsiteX16" fmla="*/ 92513 w 223460"/>
                <a:gd name="connsiteY16" fmla="*/ 432757 h 481899"/>
                <a:gd name="connsiteX17" fmla="*/ 92513 w 223460"/>
                <a:gd name="connsiteY17" fmla="*/ 481899 h 481899"/>
                <a:gd name="connsiteX18" fmla="*/ 126134 w 223460"/>
                <a:gd name="connsiteY18" fmla="*/ 481899 h 481899"/>
                <a:gd name="connsiteX19" fmla="*/ 126134 w 223460"/>
                <a:gd name="connsiteY19" fmla="*/ 431468 h 481899"/>
                <a:gd name="connsiteX20" fmla="*/ 215342 w 223460"/>
                <a:gd name="connsiteY20" fmla="*/ 364226 h 481899"/>
                <a:gd name="connsiteX21" fmla="*/ 192984 w 223460"/>
                <a:gd name="connsiteY21" fmla="*/ 252157 h 481899"/>
                <a:gd name="connsiteX22" fmla="*/ 64496 w 223460"/>
                <a:gd name="connsiteY22" fmla="*/ 194609 h 481899"/>
                <a:gd name="connsiteX23" fmla="*/ 73854 w 223460"/>
                <a:gd name="connsiteY23" fmla="*/ 97445 h 481899"/>
                <a:gd name="connsiteX24" fmla="*/ 92513 w 223460"/>
                <a:gd name="connsiteY24" fmla="*/ 88871 h 481899"/>
                <a:gd name="connsiteX25" fmla="*/ 92513 w 223460"/>
                <a:gd name="connsiteY25" fmla="*/ 210411 h 481899"/>
                <a:gd name="connsiteX26" fmla="*/ 64496 w 223460"/>
                <a:gd name="connsiteY26" fmla="*/ 194609 h 481899"/>
                <a:gd name="connsiteX27" fmla="*/ 165863 w 223460"/>
                <a:gd name="connsiteY27" fmla="*/ 372912 h 481899"/>
                <a:gd name="connsiteX28" fmla="*/ 126134 w 223460"/>
                <a:gd name="connsiteY28" fmla="*/ 393925 h 481899"/>
                <a:gd name="connsiteX29" fmla="*/ 126134 w 223460"/>
                <a:gd name="connsiteY29" fmla="*/ 260057 h 481899"/>
                <a:gd name="connsiteX30" fmla="*/ 183402 w 223460"/>
                <a:gd name="connsiteY30" fmla="*/ 301355 h 481899"/>
                <a:gd name="connsiteX31" fmla="*/ 165863 w 223460"/>
                <a:gd name="connsiteY31" fmla="*/ 372912 h 48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23460" h="481899">
                  <a:moveTo>
                    <a:pt x="192984" y="252157"/>
                  </a:moveTo>
                  <a:cubicBezTo>
                    <a:pt x="174044" y="236019"/>
                    <a:pt x="149445" y="228454"/>
                    <a:pt x="126134" y="221169"/>
                  </a:cubicBezTo>
                  <a:lnTo>
                    <a:pt x="126134" y="85677"/>
                  </a:lnTo>
                  <a:cubicBezTo>
                    <a:pt x="148767" y="87828"/>
                    <a:pt x="169917" y="97887"/>
                    <a:pt x="185867" y="114087"/>
                  </a:cubicBezTo>
                  <a:lnTo>
                    <a:pt x="212764" y="88311"/>
                  </a:lnTo>
                  <a:cubicBezTo>
                    <a:pt x="189746" y="64896"/>
                    <a:pt x="158902" y="50790"/>
                    <a:pt x="126134" y="48694"/>
                  </a:cubicBezTo>
                  <a:lnTo>
                    <a:pt x="126134" y="0"/>
                  </a:lnTo>
                  <a:lnTo>
                    <a:pt x="92513" y="0"/>
                  </a:lnTo>
                  <a:lnTo>
                    <a:pt x="92513" y="50824"/>
                  </a:lnTo>
                  <a:cubicBezTo>
                    <a:pt x="81001" y="53064"/>
                    <a:pt x="69893" y="57032"/>
                    <a:pt x="59565" y="62591"/>
                  </a:cubicBezTo>
                  <a:cubicBezTo>
                    <a:pt x="17091" y="85733"/>
                    <a:pt x="-4595" y="140087"/>
                    <a:pt x="12832" y="185867"/>
                  </a:cubicBezTo>
                  <a:cubicBezTo>
                    <a:pt x="26336" y="221169"/>
                    <a:pt x="58893" y="236915"/>
                    <a:pt x="92513" y="248738"/>
                  </a:cubicBezTo>
                  <a:lnTo>
                    <a:pt x="92513" y="395438"/>
                  </a:lnTo>
                  <a:cubicBezTo>
                    <a:pt x="66457" y="392244"/>
                    <a:pt x="44828" y="377282"/>
                    <a:pt x="26897" y="358623"/>
                  </a:cubicBezTo>
                  <a:lnTo>
                    <a:pt x="0" y="384343"/>
                  </a:lnTo>
                  <a:cubicBezTo>
                    <a:pt x="12807" y="398875"/>
                    <a:pt x="28077" y="411034"/>
                    <a:pt x="45108" y="420261"/>
                  </a:cubicBezTo>
                  <a:cubicBezTo>
                    <a:pt x="59994" y="427342"/>
                    <a:pt x="76071" y="431580"/>
                    <a:pt x="92513" y="432757"/>
                  </a:cubicBezTo>
                  <a:lnTo>
                    <a:pt x="92513" y="481899"/>
                  </a:lnTo>
                  <a:lnTo>
                    <a:pt x="126134" y="481899"/>
                  </a:lnTo>
                  <a:lnTo>
                    <a:pt x="126134" y="431468"/>
                  </a:lnTo>
                  <a:cubicBezTo>
                    <a:pt x="164686" y="425024"/>
                    <a:pt x="200100" y="401321"/>
                    <a:pt x="215342" y="364226"/>
                  </a:cubicBezTo>
                  <a:cubicBezTo>
                    <a:pt x="230583" y="327131"/>
                    <a:pt x="225036" y="279558"/>
                    <a:pt x="192984" y="252157"/>
                  </a:cubicBezTo>
                  <a:close/>
                  <a:moveTo>
                    <a:pt x="64496" y="194609"/>
                  </a:moveTo>
                  <a:cubicBezTo>
                    <a:pt x="33677" y="168609"/>
                    <a:pt x="41186" y="118289"/>
                    <a:pt x="73854" y="97445"/>
                  </a:cubicBezTo>
                  <a:cubicBezTo>
                    <a:pt x="79644" y="93731"/>
                    <a:pt x="85924" y="90845"/>
                    <a:pt x="92513" y="88871"/>
                  </a:cubicBezTo>
                  <a:lnTo>
                    <a:pt x="92513" y="210411"/>
                  </a:lnTo>
                  <a:cubicBezTo>
                    <a:pt x="82368" y="206721"/>
                    <a:pt x="72902" y="201382"/>
                    <a:pt x="64496" y="194609"/>
                  </a:cubicBezTo>
                  <a:close/>
                  <a:moveTo>
                    <a:pt x="165863" y="372912"/>
                  </a:moveTo>
                  <a:cubicBezTo>
                    <a:pt x="154926" y="383604"/>
                    <a:pt x="141128" y="390902"/>
                    <a:pt x="126134" y="393925"/>
                  </a:cubicBezTo>
                  <a:lnTo>
                    <a:pt x="126134" y="260057"/>
                  </a:lnTo>
                  <a:cubicBezTo>
                    <a:pt x="148548" y="267734"/>
                    <a:pt x="174268" y="277484"/>
                    <a:pt x="183402" y="301355"/>
                  </a:cubicBezTo>
                  <a:cubicBezTo>
                    <a:pt x="192536" y="325226"/>
                    <a:pt x="183346" y="355093"/>
                    <a:pt x="165863" y="372912"/>
                  </a:cubicBezTo>
                  <a:close/>
                </a:path>
              </a:pathLst>
            </a:custGeom>
            <a:solidFill>
              <a:schemeClr val="accent2"/>
            </a:solidFill>
            <a:ln w="555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4D5EDCF-3471-460E-B165-EEC4923ABC32}"/>
              </a:ext>
            </a:extLst>
          </p:cNvPr>
          <p:cNvGrpSpPr/>
          <p:nvPr/>
        </p:nvGrpSpPr>
        <p:grpSpPr>
          <a:xfrm>
            <a:off x="5696177" y="3029175"/>
            <a:ext cx="799644" cy="799644"/>
            <a:chOff x="1892756" y="3029178"/>
            <a:chExt cx="799644" cy="799644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A98B3D9-0B19-4B11-940F-18387C3D7B01}"/>
                </a:ext>
              </a:extLst>
            </p:cNvPr>
            <p:cNvSpPr/>
            <p:nvPr/>
          </p:nvSpPr>
          <p:spPr>
            <a:xfrm>
              <a:off x="1892756" y="3029178"/>
              <a:ext cx="799644" cy="7996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rgbClr val="D9D9D9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279400" dir="5400000" sx="80000" sy="80000" algn="t" rotWithShape="0">
                <a:schemeClr val="tx1">
                  <a:lumMod val="65000"/>
                  <a:lumOff val="3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图形 21" descr="美元">
              <a:extLst>
                <a:ext uri="{FF2B5EF4-FFF2-40B4-BE49-F238E27FC236}">
                  <a16:creationId xmlns:a16="http://schemas.microsoft.com/office/drawing/2014/main" id="{3963131D-2146-4D6A-8456-8F49B0515698}"/>
                </a:ext>
              </a:extLst>
            </p:cNvPr>
            <p:cNvSpPr/>
            <p:nvPr/>
          </p:nvSpPr>
          <p:spPr>
            <a:xfrm>
              <a:off x="2180848" y="3188051"/>
              <a:ext cx="223460" cy="481899"/>
            </a:xfrm>
            <a:custGeom>
              <a:avLst/>
              <a:gdLst>
                <a:gd name="connsiteX0" fmla="*/ 192984 w 223460"/>
                <a:gd name="connsiteY0" fmla="*/ 252157 h 481899"/>
                <a:gd name="connsiteX1" fmla="*/ 126134 w 223460"/>
                <a:gd name="connsiteY1" fmla="*/ 221169 h 481899"/>
                <a:gd name="connsiteX2" fmla="*/ 126134 w 223460"/>
                <a:gd name="connsiteY2" fmla="*/ 85677 h 481899"/>
                <a:gd name="connsiteX3" fmla="*/ 185867 w 223460"/>
                <a:gd name="connsiteY3" fmla="*/ 114087 h 481899"/>
                <a:gd name="connsiteX4" fmla="*/ 212764 w 223460"/>
                <a:gd name="connsiteY4" fmla="*/ 88311 h 481899"/>
                <a:gd name="connsiteX5" fmla="*/ 126134 w 223460"/>
                <a:gd name="connsiteY5" fmla="*/ 48694 h 481899"/>
                <a:gd name="connsiteX6" fmla="*/ 126134 w 223460"/>
                <a:gd name="connsiteY6" fmla="*/ 0 h 481899"/>
                <a:gd name="connsiteX7" fmla="*/ 92513 w 223460"/>
                <a:gd name="connsiteY7" fmla="*/ 0 h 481899"/>
                <a:gd name="connsiteX8" fmla="*/ 92513 w 223460"/>
                <a:gd name="connsiteY8" fmla="*/ 50824 h 481899"/>
                <a:gd name="connsiteX9" fmla="*/ 59565 w 223460"/>
                <a:gd name="connsiteY9" fmla="*/ 62591 h 481899"/>
                <a:gd name="connsiteX10" fmla="*/ 12832 w 223460"/>
                <a:gd name="connsiteY10" fmla="*/ 185867 h 481899"/>
                <a:gd name="connsiteX11" fmla="*/ 92513 w 223460"/>
                <a:gd name="connsiteY11" fmla="*/ 248738 h 481899"/>
                <a:gd name="connsiteX12" fmla="*/ 92513 w 223460"/>
                <a:gd name="connsiteY12" fmla="*/ 395438 h 481899"/>
                <a:gd name="connsiteX13" fmla="*/ 26897 w 223460"/>
                <a:gd name="connsiteY13" fmla="*/ 358623 h 481899"/>
                <a:gd name="connsiteX14" fmla="*/ 0 w 223460"/>
                <a:gd name="connsiteY14" fmla="*/ 384343 h 481899"/>
                <a:gd name="connsiteX15" fmla="*/ 45108 w 223460"/>
                <a:gd name="connsiteY15" fmla="*/ 420261 h 481899"/>
                <a:gd name="connsiteX16" fmla="*/ 92513 w 223460"/>
                <a:gd name="connsiteY16" fmla="*/ 432757 h 481899"/>
                <a:gd name="connsiteX17" fmla="*/ 92513 w 223460"/>
                <a:gd name="connsiteY17" fmla="*/ 481899 h 481899"/>
                <a:gd name="connsiteX18" fmla="*/ 126134 w 223460"/>
                <a:gd name="connsiteY18" fmla="*/ 481899 h 481899"/>
                <a:gd name="connsiteX19" fmla="*/ 126134 w 223460"/>
                <a:gd name="connsiteY19" fmla="*/ 431468 h 481899"/>
                <a:gd name="connsiteX20" fmla="*/ 215342 w 223460"/>
                <a:gd name="connsiteY20" fmla="*/ 364226 h 481899"/>
                <a:gd name="connsiteX21" fmla="*/ 192984 w 223460"/>
                <a:gd name="connsiteY21" fmla="*/ 252157 h 481899"/>
                <a:gd name="connsiteX22" fmla="*/ 64496 w 223460"/>
                <a:gd name="connsiteY22" fmla="*/ 194609 h 481899"/>
                <a:gd name="connsiteX23" fmla="*/ 73854 w 223460"/>
                <a:gd name="connsiteY23" fmla="*/ 97445 h 481899"/>
                <a:gd name="connsiteX24" fmla="*/ 92513 w 223460"/>
                <a:gd name="connsiteY24" fmla="*/ 88871 h 481899"/>
                <a:gd name="connsiteX25" fmla="*/ 92513 w 223460"/>
                <a:gd name="connsiteY25" fmla="*/ 210411 h 481899"/>
                <a:gd name="connsiteX26" fmla="*/ 64496 w 223460"/>
                <a:gd name="connsiteY26" fmla="*/ 194609 h 481899"/>
                <a:gd name="connsiteX27" fmla="*/ 165863 w 223460"/>
                <a:gd name="connsiteY27" fmla="*/ 372912 h 481899"/>
                <a:gd name="connsiteX28" fmla="*/ 126134 w 223460"/>
                <a:gd name="connsiteY28" fmla="*/ 393925 h 481899"/>
                <a:gd name="connsiteX29" fmla="*/ 126134 w 223460"/>
                <a:gd name="connsiteY29" fmla="*/ 260057 h 481899"/>
                <a:gd name="connsiteX30" fmla="*/ 183402 w 223460"/>
                <a:gd name="connsiteY30" fmla="*/ 301355 h 481899"/>
                <a:gd name="connsiteX31" fmla="*/ 165863 w 223460"/>
                <a:gd name="connsiteY31" fmla="*/ 372912 h 48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23460" h="481899">
                  <a:moveTo>
                    <a:pt x="192984" y="252157"/>
                  </a:moveTo>
                  <a:cubicBezTo>
                    <a:pt x="174044" y="236019"/>
                    <a:pt x="149445" y="228454"/>
                    <a:pt x="126134" y="221169"/>
                  </a:cubicBezTo>
                  <a:lnTo>
                    <a:pt x="126134" y="85677"/>
                  </a:lnTo>
                  <a:cubicBezTo>
                    <a:pt x="148767" y="87828"/>
                    <a:pt x="169917" y="97887"/>
                    <a:pt x="185867" y="114087"/>
                  </a:cubicBezTo>
                  <a:lnTo>
                    <a:pt x="212764" y="88311"/>
                  </a:lnTo>
                  <a:cubicBezTo>
                    <a:pt x="189746" y="64896"/>
                    <a:pt x="158902" y="50790"/>
                    <a:pt x="126134" y="48694"/>
                  </a:cubicBezTo>
                  <a:lnTo>
                    <a:pt x="126134" y="0"/>
                  </a:lnTo>
                  <a:lnTo>
                    <a:pt x="92513" y="0"/>
                  </a:lnTo>
                  <a:lnTo>
                    <a:pt x="92513" y="50824"/>
                  </a:lnTo>
                  <a:cubicBezTo>
                    <a:pt x="81001" y="53064"/>
                    <a:pt x="69893" y="57032"/>
                    <a:pt x="59565" y="62591"/>
                  </a:cubicBezTo>
                  <a:cubicBezTo>
                    <a:pt x="17091" y="85733"/>
                    <a:pt x="-4595" y="140087"/>
                    <a:pt x="12832" y="185867"/>
                  </a:cubicBezTo>
                  <a:cubicBezTo>
                    <a:pt x="26336" y="221169"/>
                    <a:pt x="58893" y="236915"/>
                    <a:pt x="92513" y="248738"/>
                  </a:cubicBezTo>
                  <a:lnTo>
                    <a:pt x="92513" y="395438"/>
                  </a:lnTo>
                  <a:cubicBezTo>
                    <a:pt x="66457" y="392244"/>
                    <a:pt x="44828" y="377282"/>
                    <a:pt x="26897" y="358623"/>
                  </a:cubicBezTo>
                  <a:lnTo>
                    <a:pt x="0" y="384343"/>
                  </a:lnTo>
                  <a:cubicBezTo>
                    <a:pt x="12807" y="398875"/>
                    <a:pt x="28077" y="411034"/>
                    <a:pt x="45108" y="420261"/>
                  </a:cubicBezTo>
                  <a:cubicBezTo>
                    <a:pt x="59994" y="427342"/>
                    <a:pt x="76071" y="431580"/>
                    <a:pt x="92513" y="432757"/>
                  </a:cubicBezTo>
                  <a:lnTo>
                    <a:pt x="92513" y="481899"/>
                  </a:lnTo>
                  <a:lnTo>
                    <a:pt x="126134" y="481899"/>
                  </a:lnTo>
                  <a:lnTo>
                    <a:pt x="126134" y="431468"/>
                  </a:lnTo>
                  <a:cubicBezTo>
                    <a:pt x="164686" y="425024"/>
                    <a:pt x="200100" y="401321"/>
                    <a:pt x="215342" y="364226"/>
                  </a:cubicBezTo>
                  <a:cubicBezTo>
                    <a:pt x="230583" y="327131"/>
                    <a:pt x="225036" y="279558"/>
                    <a:pt x="192984" y="252157"/>
                  </a:cubicBezTo>
                  <a:close/>
                  <a:moveTo>
                    <a:pt x="64496" y="194609"/>
                  </a:moveTo>
                  <a:cubicBezTo>
                    <a:pt x="33677" y="168609"/>
                    <a:pt x="41186" y="118289"/>
                    <a:pt x="73854" y="97445"/>
                  </a:cubicBezTo>
                  <a:cubicBezTo>
                    <a:pt x="79644" y="93731"/>
                    <a:pt x="85924" y="90845"/>
                    <a:pt x="92513" y="88871"/>
                  </a:cubicBezTo>
                  <a:lnTo>
                    <a:pt x="92513" y="210411"/>
                  </a:lnTo>
                  <a:cubicBezTo>
                    <a:pt x="82368" y="206721"/>
                    <a:pt x="72902" y="201382"/>
                    <a:pt x="64496" y="194609"/>
                  </a:cubicBezTo>
                  <a:close/>
                  <a:moveTo>
                    <a:pt x="165863" y="372912"/>
                  </a:moveTo>
                  <a:cubicBezTo>
                    <a:pt x="154926" y="383604"/>
                    <a:pt x="141128" y="390902"/>
                    <a:pt x="126134" y="393925"/>
                  </a:cubicBezTo>
                  <a:lnTo>
                    <a:pt x="126134" y="260057"/>
                  </a:lnTo>
                  <a:cubicBezTo>
                    <a:pt x="148548" y="267734"/>
                    <a:pt x="174268" y="277484"/>
                    <a:pt x="183402" y="301355"/>
                  </a:cubicBezTo>
                  <a:cubicBezTo>
                    <a:pt x="192536" y="325226"/>
                    <a:pt x="183346" y="355093"/>
                    <a:pt x="165863" y="372912"/>
                  </a:cubicBezTo>
                  <a:close/>
                </a:path>
              </a:pathLst>
            </a:custGeom>
            <a:solidFill>
              <a:schemeClr val="accent2"/>
            </a:solidFill>
            <a:ln w="555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5E20EAE0-8D52-43B8-97D5-0336113A43C9}"/>
              </a:ext>
            </a:extLst>
          </p:cNvPr>
          <p:cNvSpPr/>
          <p:nvPr/>
        </p:nvSpPr>
        <p:spPr>
          <a:xfrm>
            <a:off x="9505853" y="3029175"/>
            <a:ext cx="799644" cy="79964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rgbClr val="D9D9D9"/>
              </a:gs>
            </a:gsLst>
            <a:lin ang="5400000" scaled="1"/>
            <a:tileRect/>
          </a:gradFill>
          <a:ln>
            <a:noFill/>
          </a:ln>
          <a:effectLst>
            <a:outerShdw blurRad="254000" dist="279400" dir="5400000" sx="80000" sy="80000" algn="t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图形 21" descr="美元">
            <a:extLst>
              <a:ext uri="{FF2B5EF4-FFF2-40B4-BE49-F238E27FC236}">
                <a16:creationId xmlns:a16="http://schemas.microsoft.com/office/drawing/2014/main" id="{4B443171-D3BC-4D8B-940C-ECF5EA60E94A}"/>
              </a:ext>
            </a:extLst>
          </p:cNvPr>
          <p:cNvSpPr/>
          <p:nvPr/>
        </p:nvSpPr>
        <p:spPr>
          <a:xfrm>
            <a:off x="9793945" y="3188048"/>
            <a:ext cx="223460" cy="481899"/>
          </a:xfrm>
          <a:custGeom>
            <a:avLst/>
            <a:gdLst>
              <a:gd name="connsiteX0" fmla="*/ 192984 w 223460"/>
              <a:gd name="connsiteY0" fmla="*/ 252157 h 481899"/>
              <a:gd name="connsiteX1" fmla="*/ 126134 w 223460"/>
              <a:gd name="connsiteY1" fmla="*/ 221169 h 481899"/>
              <a:gd name="connsiteX2" fmla="*/ 126134 w 223460"/>
              <a:gd name="connsiteY2" fmla="*/ 85677 h 481899"/>
              <a:gd name="connsiteX3" fmla="*/ 185867 w 223460"/>
              <a:gd name="connsiteY3" fmla="*/ 114087 h 481899"/>
              <a:gd name="connsiteX4" fmla="*/ 212764 w 223460"/>
              <a:gd name="connsiteY4" fmla="*/ 88311 h 481899"/>
              <a:gd name="connsiteX5" fmla="*/ 126134 w 223460"/>
              <a:gd name="connsiteY5" fmla="*/ 48694 h 481899"/>
              <a:gd name="connsiteX6" fmla="*/ 126134 w 223460"/>
              <a:gd name="connsiteY6" fmla="*/ 0 h 481899"/>
              <a:gd name="connsiteX7" fmla="*/ 92513 w 223460"/>
              <a:gd name="connsiteY7" fmla="*/ 0 h 481899"/>
              <a:gd name="connsiteX8" fmla="*/ 92513 w 223460"/>
              <a:gd name="connsiteY8" fmla="*/ 50824 h 481899"/>
              <a:gd name="connsiteX9" fmla="*/ 59565 w 223460"/>
              <a:gd name="connsiteY9" fmla="*/ 62591 h 481899"/>
              <a:gd name="connsiteX10" fmla="*/ 12832 w 223460"/>
              <a:gd name="connsiteY10" fmla="*/ 185867 h 481899"/>
              <a:gd name="connsiteX11" fmla="*/ 92513 w 223460"/>
              <a:gd name="connsiteY11" fmla="*/ 248738 h 481899"/>
              <a:gd name="connsiteX12" fmla="*/ 92513 w 223460"/>
              <a:gd name="connsiteY12" fmla="*/ 395438 h 481899"/>
              <a:gd name="connsiteX13" fmla="*/ 26897 w 223460"/>
              <a:gd name="connsiteY13" fmla="*/ 358623 h 481899"/>
              <a:gd name="connsiteX14" fmla="*/ 0 w 223460"/>
              <a:gd name="connsiteY14" fmla="*/ 384343 h 481899"/>
              <a:gd name="connsiteX15" fmla="*/ 45108 w 223460"/>
              <a:gd name="connsiteY15" fmla="*/ 420261 h 481899"/>
              <a:gd name="connsiteX16" fmla="*/ 92513 w 223460"/>
              <a:gd name="connsiteY16" fmla="*/ 432757 h 481899"/>
              <a:gd name="connsiteX17" fmla="*/ 92513 w 223460"/>
              <a:gd name="connsiteY17" fmla="*/ 481899 h 481899"/>
              <a:gd name="connsiteX18" fmla="*/ 126134 w 223460"/>
              <a:gd name="connsiteY18" fmla="*/ 481899 h 481899"/>
              <a:gd name="connsiteX19" fmla="*/ 126134 w 223460"/>
              <a:gd name="connsiteY19" fmla="*/ 431468 h 481899"/>
              <a:gd name="connsiteX20" fmla="*/ 215342 w 223460"/>
              <a:gd name="connsiteY20" fmla="*/ 364226 h 481899"/>
              <a:gd name="connsiteX21" fmla="*/ 192984 w 223460"/>
              <a:gd name="connsiteY21" fmla="*/ 252157 h 481899"/>
              <a:gd name="connsiteX22" fmla="*/ 64496 w 223460"/>
              <a:gd name="connsiteY22" fmla="*/ 194609 h 481899"/>
              <a:gd name="connsiteX23" fmla="*/ 73854 w 223460"/>
              <a:gd name="connsiteY23" fmla="*/ 97445 h 481899"/>
              <a:gd name="connsiteX24" fmla="*/ 92513 w 223460"/>
              <a:gd name="connsiteY24" fmla="*/ 88871 h 481899"/>
              <a:gd name="connsiteX25" fmla="*/ 92513 w 223460"/>
              <a:gd name="connsiteY25" fmla="*/ 210411 h 481899"/>
              <a:gd name="connsiteX26" fmla="*/ 64496 w 223460"/>
              <a:gd name="connsiteY26" fmla="*/ 194609 h 481899"/>
              <a:gd name="connsiteX27" fmla="*/ 165863 w 223460"/>
              <a:gd name="connsiteY27" fmla="*/ 372912 h 481899"/>
              <a:gd name="connsiteX28" fmla="*/ 126134 w 223460"/>
              <a:gd name="connsiteY28" fmla="*/ 393925 h 481899"/>
              <a:gd name="connsiteX29" fmla="*/ 126134 w 223460"/>
              <a:gd name="connsiteY29" fmla="*/ 260057 h 481899"/>
              <a:gd name="connsiteX30" fmla="*/ 183402 w 223460"/>
              <a:gd name="connsiteY30" fmla="*/ 301355 h 481899"/>
              <a:gd name="connsiteX31" fmla="*/ 165863 w 223460"/>
              <a:gd name="connsiteY31" fmla="*/ 372912 h 48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3460" h="481899">
                <a:moveTo>
                  <a:pt x="192984" y="252157"/>
                </a:moveTo>
                <a:cubicBezTo>
                  <a:pt x="174044" y="236019"/>
                  <a:pt x="149445" y="228454"/>
                  <a:pt x="126134" y="221169"/>
                </a:cubicBezTo>
                <a:lnTo>
                  <a:pt x="126134" y="85677"/>
                </a:lnTo>
                <a:cubicBezTo>
                  <a:pt x="148767" y="87828"/>
                  <a:pt x="169917" y="97887"/>
                  <a:pt x="185867" y="114087"/>
                </a:cubicBezTo>
                <a:lnTo>
                  <a:pt x="212764" y="88311"/>
                </a:lnTo>
                <a:cubicBezTo>
                  <a:pt x="189746" y="64896"/>
                  <a:pt x="158902" y="50790"/>
                  <a:pt x="126134" y="48694"/>
                </a:cubicBezTo>
                <a:lnTo>
                  <a:pt x="126134" y="0"/>
                </a:lnTo>
                <a:lnTo>
                  <a:pt x="92513" y="0"/>
                </a:lnTo>
                <a:lnTo>
                  <a:pt x="92513" y="50824"/>
                </a:lnTo>
                <a:cubicBezTo>
                  <a:pt x="81001" y="53064"/>
                  <a:pt x="69893" y="57032"/>
                  <a:pt x="59565" y="62591"/>
                </a:cubicBezTo>
                <a:cubicBezTo>
                  <a:pt x="17091" y="85733"/>
                  <a:pt x="-4595" y="140087"/>
                  <a:pt x="12832" y="185867"/>
                </a:cubicBezTo>
                <a:cubicBezTo>
                  <a:pt x="26336" y="221169"/>
                  <a:pt x="58893" y="236915"/>
                  <a:pt x="92513" y="248738"/>
                </a:cubicBezTo>
                <a:lnTo>
                  <a:pt x="92513" y="395438"/>
                </a:lnTo>
                <a:cubicBezTo>
                  <a:pt x="66457" y="392244"/>
                  <a:pt x="44828" y="377282"/>
                  <a:pt x="26897" y="358623"/>
                </a:cubicBezTo>
                <a:lnTo>
                  <a:pt x="0" y="384343"/>
                </a:lnTo>
                <a:cubicBezTo>
                  <a:pt x="12807" y="398875"/>
                  <a:pt x="28077" y="411034"/>
                  <a:pt x="45108" y="420261"/>
                </a:cubicBezTo>
                <a:cubicBezTo>
                  <a:pt x="59994" y="427342"/>
                  <a:pt x="76071" y="431580"/>
                  <a:pt x="92513" y="432757"/>
                </a:cubicBezTo>
                <a:lnTo>
                  <a:pt x="92513" y="481899"/>
                </a:lnTo>
                <a:lnTo>
                  <a:pt x="126134" y="481899"/>
                </a:lnTo>
                <a:lnTo>
                  <a:pt x="126134" y="431468"/>
                </a:lnTo>
                <a:cubicBezTo>
                  <a:pt x="164686" y="425024"/>
                  <a:pt x="200100" y="401321"/>
                  <a:pt x="215342" y="364226"/>
                </a:cubicBezTo>
                <a:cubicBezTo>
                  <a:pt x="230583" y="327131"/>
                  <a:pt x="225036" y="279558"/>
                  <a:pt x="192984" y="252157"/>
                </a:cubicBezTo>
                <a:close/>
                <a:moveTo>
                  <a:pt x="64496" y="194609"/>
                </a:moveTo>
                <a:cubicBezTo>
                  <a:pt x="33677" y="168609"/>
                  <a:pt x="41186" y="118289"/>
                  <a:pt x="73854" y="97445"/>
                </a:cubicBezTo>
                <a:cubicBezTo>
                  <a:pt x="79644" y="93731"/>
                  <a:pt x="85924" y="90845"/>
                  <a:pt x="92513" y="88871"/>
                </a:cubicBezTo>
                <a:lnTo>
                  <a:pt x="92513" y="210411"/>
                </a:lnTo>
                <a:cubicBezTo>
                  <a:pt x="82368" y="206721"/>
                  <a:pt x="72902" y="201382"/>
                  <a:pt x="64496" y="194609"/>
                </a:cubicBezTo>
                <a:close/>
                <a:moveTo>
                  <a:pt x="165863" y="372912"/>
                </a:moveTo>
                <a:cubicBezTo>
                  <a:pt x="154926" y="383604"/>
                  <a:pt x="141128" y="390902"/>
                  <a:pt x="126134" y="393925"/>
                </a:cubicBezTo>
                <a:lnTo>
                  <a:pt x="126134" y="260057"/>
                </a:lnTo>
                <a:cubicBezTo>
                  <a:pt x="148548" y="267734"/>
                  <a:pt x="174268" y="277484"/>
                  <a:pt x="183402" y="301355"/>
                </a:cubicBezTo>
                <a:cubicBezTo>
                  <a:pt x="192536" y="325226"/>
                  <a:pt x="183346" y="355093"/>
                  <a:pt x="165863" y="372912"/>
                </a:cubicBezTo>
                <a:close/>
              </a:path>
            </a:pathLst>
          </a:custGeom>
          <a:solidFill>
            <a:schemeClr val="accent2"/>
          </a:solidFill>
          <a:ln w="555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20807269-616F-42AB-BDD1-D3620DE9533D}"/>
              </a:ext>
            </a:extLst>
          </p:cNvPr>
          <p:cNvSpPr>
            <a:spLocks/>
          </p:cNvSpPr>
          <p:nvPr/>
        </p:nvSpPr>
        <p:spPr>
          <a:xfrm>
            <a:off x="429692" y="4867922"/>
            <a:ext cx="3713268" cy="459864"/>
          </a:xfrm>
          <a:prstGeom prst="roundRect">
            <a:avLst>
              <a:gd name="adj" fmla="val 28571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能源生产和消费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349F5C7-E09F-41A8-ABF0-928015FEB55C}"/>
              </a:ext>
            </a:extLst>
          </p:cNvPr>
          <p:cNvSpPr>
            <a:spLocks/>
          </p:cNvSpPr>
          <p:nvPr/>
        </p:nvSpPr>
        <p:spPr>
          <a:xfrm>
            <a:off x="8049042" y="4867920"/>
            <a:ext cx="3713268" cy="459864"/>
          </a:xfrm>
          <a:prstGeom prst="roundRect">
            <a:avLst>
              <a:gd name="adj" fmla="val 28571"/>
            </a:avLst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能源生产和消费</a:t>
            </a:r>
          </a:p>
        </p:txBody>
      </p:sp>
    </p:spTree>
    <p:extLst>
      <p:ext uri="{BB962C8B-B14F-4D97-AF65-F5344CB8AC3E}">
        <p14:creationId xmlns:p14="http://schemas.microsoft.com/office/powerpoint/2010/main" val="868795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B2EA4E3-312D-4A68-831B-9C7DECB2587B}"/>
              </a:ext>
            </a:extLst>
          </p:cNvPr>
          <p:cNvSpPr/>
          <p:nvPr/>
        </p:nvSpPr>
        <p:spPr>
          <a:xfrm>
            <a:off x="7194078" y="1659100"/>
            <a:ext cx="4997922" cy="3946200"/>
          </a:xfrm>
          <a:custGeom>
            <a:avLst/>
            <a:gdLst>
              <a:gd name="connsiteX0" fmla="*/ 1973100 w 4997922"/>
              <a:gd name="connsiteY0" fmla="*/ 0 h 3946200"/>
              <a:gd name="connsiteX1" fmla="*/ 4997922 w 4997922"/>
              <a:gd name="connsiteY1" fmla="*/ 0 h 3946200"/>
              <a:gd name="connsiteX2" fmla="*/ 4997922 w 4997922"/>
              <a:gd name="connsiteY2" fmla="*/ 3946200 h 3946200"/>
              <a:gd name="connsiteX3" fmla="*/ 1973100 w 4997922"/>
              <a:gd name="connsiteY3" fmla="*/ 3946199 h 3946200"/>
              <a:gd name="connsiteX4" fmla="*/ 10187 w 4997922"/>
              <a:gd name="connsiteY4" fmla="*/ 2174837 h 3946200"/>
              <a:gd name="connsiteX5" fmla="*/ 0 w 4997922"/>
              <a:gd name="connsiteY5" fmla="*/ 1973100 h 3946200"/>
              <a:gd name="connsiteX6" fmla="*/ 10187 w 4997922"/>
              <a:gd name="connsiteY6" fmla="*/ 1771362 h 3946200"/>
              <a:gd name="connsiteX7" fmla="*/ 1973100 w 4997922"/>
              <a:gd name="connsiteY7" fmla="*/ 0 h 39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7922" h="3946200">
                <a:moveTo>
                  <a:pt x="1973100" y="0"/>
                </a:moveTo>
                <a:lnTo>
                  <a:pt x="4997922" y="0"/>
                </a:lnTo>
                <a:lnTo>
                  <a:pt x="4997922" y="3946200"/>
                </a:lnTo>
                <a:lnTo>
                  <a:pt x="1973100" y="3946199"/>
                </a:lnTo>
                <a:cubicBezTo>
                  <a:pt x="951494" y="3946199"/>
                  <a:pt x="111230" y="3169785"/>
                  <a:pt x="10187" y="2174837"/>
                </a:cubicBezTo>
                <a:lnTo>
                  <a:pt x="0" y="1973100"/>
                </a:lnTo>
                <a:lnTo>
                  <a:pt x="10187" y="1771362"/>
                </a:lnTo>
                <a:cubicBezTo>
                  <a:pt x="111230" y="776415"/>
                  <a:pt x="951494" y="0"/>
                  <a:pt x="19731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39D0FAF-89CA-4FE3-B4A3-9FDBA430F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构建体系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BF07307-9C58-4CFE-B86E-D96AC305DB9D}"/>
              </a:ext>
            </a:extLst>
          </p:cNvPr>
          <p:cNvSpPr>
            <a:spLocks/>
          </p:cNvSpPr>
          <p:nvPr/>
        </p:nvSpPr>
        <p:spPr>
          <a:xfrm>
            <a:off x="671372" y="1779750"/>
            <a:ext cx="5907228" cy="1739900"/>
          </a:xfrm>
          <a:prstGeom prst="roundRect">
            <a:avLst>
              <a:gd name="adj" fmla="val 4415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04FE154-42DF-4C27-B39E-B88E9C59749C}"/>
              </a:ext>
            </a:extLst>
          </p:cNvPr>
          <p:cNvSpPr/>
          <p:nvPr/>
        </p:nvSpPr>
        <p:spPr>
          <a:xfrm>
            <a:off x="3933371" y="1242850"/>
            <a:ext cx="2645229" cy="719995"/>
          </a:xfrm>
          <a:prstGeom prst="roundRect">
            <a:avLst>
              <a:gd name="adj" fmla="val 50000"/>
            </a:avLst>
          </a:prstGeom>
          <a:solidFill>
            <a:schemeClr val="accent2">
              <a:alpha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提升能源创新能力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ACCAE-149D-48FD-A4A6-77721072E1C2}"/>
              </a:ext>
            </a:extLst>
          </p:cNvPr>
          <p:cNvSpPr txBox="1"/>
          <p:nvPr/>
        </p:nvSpPr>
        <p:spPr>
          <a:xfrm>
            <a:off x="1062545" y="2037220"/>
            <a:ext cx="5124883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要加快现代信息技术与能源产业深度融合，推动能源基础设施数字化，构建基于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5G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等技术的应用场景和产业模式，实现源网荷储互动、多能协同互补、用能需求智能调控，通过试点示范“以点带面”。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C664CF6-D933-4C2E-B725-D365AEDF051B}"/>
              </a:ext>
            </a:extLst>
          </p:cNvPr>
          <p:cNvSpPr>
            <a:spLocks/>
          </p:cNvSpPr>
          <p:nvPr/>
        </p:nvSpPr>
        <p:spPr>
          <a:xfrm>
            <a:off x="671372" y="4281650"/>
            <a:ext cx="5907228" cy="1739900"/>
          </a:xfrm>
          <a:prstGeom prst="roundRect">
            <a:avLst>
              <a:gd name="adj" fmla="val 4415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3A5100EF-D314-4ECF-880F-FAF4860D06B0}"/>
              </a:ext>
            </a:extLst>
          </p:cNvPr>
          <p:cNvSpPr/>
          <p:nvPr/>
        </p:nvSpPr>
        <p:spPr>
          <a:xfrm>
            <a:off x="3933371" y="3744750"/>
            <a:ext cx="2645229" cy="719995"/>
          </a:xfrm>
          <a:prstGeom prst="roundRect">
            <a:avLst>
              <a:gd name="adj" fmla="val 50000"/>
            </a:avLst>
          </a:prstGeom>
          <a:solidFill>
            <a:schemeClr val="accent2">
              <a:alpha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增强能源治理效能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7FEAD63-E0B7-4001-AC68-1C585C1B1ABC}"/>
              </a:ext>
            </a:extLst>
          </p:cNvPr>
          <p:cNvSpPr txBox="1"/>
          <p:nvPr/>
        </p:nvSpPr>
        <p:spPr>
          <a:xfrm>
            <a:off x="1062545" y="4539120"/>
            <a:ext cx="5124883" cy="1341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放管服”改革的重点是打造一流营商环境、不断解放和发展生产力。针对增量配电网、油气勘探开发、储气能力建设等领域市场化改革存在的难点堵点，要加大改革力度，充分激发市场主体活力，持续优化营商环境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E63B38AF-43F6-4F34-BC10-F29AEB0020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94078" y="1659100"/>
            <a:ext cx="4997922" cy="3946200"/>
          </a:xfrm>
          <a:custGeom>
            <a:avLst/>
            <a:gdLst>
              <a:gd name="connsiteX0" fmla="*/ 1973100 w 4997922"/>
              <a:gd name="connsiteY0" fmla="*/ 0 h 3946200"/>
              <a:gd name="connsiteX1" fmla="*/ 4997922 w 4997922"/>
              <a:gd name="connsiteY1" fmla="*/ 0 h 3946200"/>
              <a:gd name="connsiteX2" fmla="*/ 4997922 w 4997922"/>
              <a:gd name="connsiteY2" fmla="*/ 3946200 h 3946200"/>
              <a:gd name="connsiteX3" fmla="*/ 1973100 w 4997922"/>
              <a:gd name="connsiteY3" fmla="*/ 3946199 h 3946200"/>
              <a:gd name="connsiteX4" fmla="*/ 10187 w 4997922"/>
              <a:gd name="connsiteY4" fmla="*/ 2174837 h 3946200"/>
              <a:gd name="connsiteX5" fmla="*/ 0 w 4997922"/>
              <a:gd name="connsiteY5" fmla="*/ 1973100 h 3946200"/>
              <a:gd name="connsiteX6" fmla="*/ 10187 w 4997922"/>
              <a:gd name="connsiteY6" fmla="*/ 1771362 h 3946200"/>
              <a:gd name="connsiteX7" fmla="*/ 1973100 w 4997922"/>
              <a:gd name="connsiteY7" fmla="*/ 0 h 39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7922" h="3946200">
                <a:moveTo>
                  <a:pt x="1973100" y="0"/>
                </a:moveTo>
                <a:lnTo>
                  <a:pt x="4997922" y="0"/>
                </a:lnTo>
                <a:lnTo>
                  <a:pt x="4997922" y="3946200"/>
                </a:lnTo>
                <a:lnTo>
                  <a:pt x="1973100" y="3946199"/>
                </a:lnTo>
                <a:cubicBezTo>
                  <a:pt x="951494" y="3946199"/>
                  <a:pt x="111230" y="3169785"/>
                  <a:pt x="10187" y="2174837"/>
                </a:cubicBezTo>
                <a:lnTo>
                  <a:pt x="0" y="1973100"/>
                </a:lnTo>
                <a:lnTo>
                  <a:pt x="10187" y="1771362"/>
                </a:lnTo>
                <a:cubicBezTo>
                  <a:pt x="111230" y="776415"/>
                  <a:pt x="951494" y="0"/>
                  <a:pt x="19731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82016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EF0E0B11-45AC-44E3-A8E7-19066257AC97}"/>
              </a:ext>
            </a:extLst>
          </p:cNvPr>
          <p:cNvSpPr/>
          <p:nvPr/>
        </p:nvSpPr>
        <p:spPr>
          <a:xfrm flipH="1">
            <a:off x="0" y="1778000"/>
            <a:ext cx="12192000" cy="5080000"/>
          </a:xfrm>
          <a:custGeom>
            <a:avLst/>
            <a:gdLst>
              <a:gd name="connsiteX0" fmla="*/ 10824767 w 12192000"/>
              <a:gd name="connsiteY0" fmla="*/ 1204 h 2967334"/>
              <a:gd name="connsiteX1" fmla="*/ 12034243 w 12192000"/>
              <a:gd name="connsiteY1" fmla="*/ 119053 h 2967334"/>
              <a:gd name="connsiteX2" fmla="*/ 12192000 w 12192000"/>
              <a:gd name="connsiteY2" fmla="*/ 159096 h 2967334"/>
              <a:gd name="connsiteX3" fmla="*/ 12192000 w 12192000"/>
              <a:gd name="connsiteY3" fmla="*/ 2967334 h 2967334"/>
              <a:gd name="connsiteX4" fmla="*/ 0 w 12192000"/>
              <a:gd name="connsiteY4" fmla="*/ 2967334 h 2967334"/>
              <a:gd name="connsiteX5" fmla="*/ 0 w 12192000"/>
              <a:gd name="connsiteY5" fmla="*/ 2336056 h 2967334"/>
              <a:gd name="connsiteX6" fmla="*/ 146362 w 12192000"/>
              <a:gd name="connsiteY6" fmla="*/ 2355640 h 2967334"/>
              <a:gd name="connsiteX7" fmla="*/ 10824767 w 12192000"/>
              <a:gd name="connsiteY7" fmla="*/ 1204 h 296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67334">
                <a:moveTo>
                  <a:pt x="10824767" y="1204"/>
                </a:moveTo>
                <a:cubicBezTo>
                  <a:pt x="11227926" y="-7202"/>
                  <a:pt x="11631084" y="28039"/>
                  <a:pt x="12034243" y="119053"/>
                </a:cubicBezTo>
                <a:lnTo>
                  <a:pt x="12192000" y="159096"/>
                </a:lnTo>
                <a:lnTo>
                  <a:pt x="12192000" y="2967334"/>
                </a:lnTo>
                <a:lnTo>
                  <a:pt x="0" y="2967334"/>
                </a:lnTo>
                <a:lnTo>
                  <a:pt x="0" y="2336056"/>
                </a:lnTo>
                <a:lnTo>
                  <a:pt x="146362" y="2355640"/>
                </a:lnTo>
                <a:cubicBezTo>
                  <a:pt x="5941322" y="3030623"/>
                  <a:pt x="7387837" y="72868"/>
                  <a:pt x="10824767" y="1204"/>
                </a:cubicBezTo>
                <a:close/>
              </a:path>
            </a:pathLst>
          </a:custGeom>
          <a:gradFill>
            <a:gsLst>
              <a:gs pos="33000">
                <a:schemeClr val="accent1">
                  <a:lumMod val="88000"/>
                  <a:lumOff val="12000"/>
                </a:schemeClr>
              </a:gs>
              <a:gs pos="93000">
                <a:schemeClr val="accent1">
                  <a:lumMod val="95000"/>
                </a:schemeClr>
              </a:gs>
            </a:gsLst>
            <a:lin ang="27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61E8E3E-8119-41B0-8F49-10A76CD9DE63}"/>
              </a:ext>
            </a:extLst>
          </p:cNvPr>
          <p:cNvSpPr/>
          <p:nvPr/>
        </p:nvSpPr>
        <p:spPr>
          <a:xfrm>
            <a:off x="0" y="1778001"/>
            <a:ext cx="12192000" cy="5080000"/>
          </a:xfrm>
          <a:custGeom>
            <a:avLst/>
            <a:gdLst>
              <a:gd name="connsiteX0" fmla="*/ 10824767 w 12192000"/>
              <a:gd name="connsiteY0" fmla="*/ 1204 h 2967334"/>
              <a:gd name="connsiteX1" fmla="*/ 12034243 w 12192000"/>
              <a:gd name="connsiteY1" fmla="*/ 119053 h 2967334"/>
              <a:gd name="connsiteX2" fmla="*/ 12192000 w 12192000"/>
              <a:gd name="connsiteY2" fmla="*/ 159096 h 2967334"/>
              <a:gd name="connsiteX3" fmla="*/ 12192000 w 12192000"/>
              <a:gd name="connsiteY3" fmla="*/ 2967334 h 2967334"/>
              <a:gd name="connsiteX4" fmla="*/ 0 w 12192000"/>
              <a:gd name="connsiteY4" fmla="*/ 2967334 h 2967334"/>
              <a:gd name="connsiteX5" fmla="*/ 0 w 12192000"/>
              <a:gd name="connsiteY5" fmla="*/ 2336056 h 2967334"/>
              <a:gd name="connsiteX6" fmla="*/ 146362 w 12192000"/>
              <a:gd name="connsiteY6" fmla="*/ 2355640 h 2967334"/>
              <a:gd name="connsiteX7" fmla="*/ 10824767 w 12192000"/>
              <a:gd name="connsiteY7" fmla="*/ 1204 h 296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67334">
                <a:moveTo>
                  <a:pt x="10824767" y="1204"/>
                </a:moveTo>
                <a:cubicBezTo>
                  <a:pt x="11227926" y="-7202"/>
                  <a:pt x="11631084" y="28039"/>
                  <a:pt x="12034243" y="119053"/>
                </a:cubicBezTo>
                <a:lnTo>
                  <a:pt x="12192000" y="159096"/>
                </a:lnTo>
                <a:lnTo>
                  <a:pt x="12192000" y="2967334"/>
                </a:lnTo>
                <a:lnTo>
                  <a:pt x="0" y="2967334"/>
                </a:lnTo>
                <a:lnTo>
                  <a:pt x="0" y="2336056"/>
                </a:lnTo>
                <a:lnTo>
                  <a:pt x="146362" y="2355640"/>
                </a:lnTo>
                <a:cubicBezTo>
                  <a:pt x="5941322" y="3030623"/>
                  <a:pt x="7387837" y="72868"/>
                  <a:pt x="10824767" y="1204"/>
                </a:cubicBezTo>
                <a:close/>
              </a:path>
            </a:pathLst>
          </a:custGeom>
          <a:gradFill>
            <a:gsLst>
              <a:gs pos="33000">
                <a:schemeClr val="accent1">
                  <a:lumMod val="88000"/>
                  <a:lumOff val="12000"/>
                </a:schemeClr>
              </a:gs>
              <a:gs pos="93000">
                <a:schemeClr val="accent1">
                  <a:lumMod val="95000"/>
                </a:schemeClr>
              </a:gs>
            </a:gsLst>
            <a:lin ang="27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79BEDD9-EB6E-4922-AF72-A228FA599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构建体系</a:t>
            </a: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C2F3CAA0-7053-4CB0-B551-598EBF4D1A02}"/>
              </a:ext>
            </a:extLst>
          </p:cNvPr>
          <p:cNvSpPr/>
          <p:nvPr/>
        </p:nvSpPr>
        <p:spPr>
          <a:xfrm flipH="1">
            <a:off x="990259" y="2156873"/>
            <a:ext cx="3370781" cy="3806986"/>
          </a:xfrm>
          <a:prstGeom prst="round2SameRect">
            <a:avLst>
              <a:gd name="adj1" fmla="val 365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111CB97-CB81-4996-AF95-4CC92C624DE6}"/>
              </a:ext>
            </a:extLst>
          </p:cNvPr>
          <p:cNvSpPr/>
          <p:nvPr/>
        </p:nvSpPr>
        <p:spPr>
          <a:xfrm flipH="1">
            <a:off x="1422401" y="1935082"/>
            <a:ext cx="2506500" cy="674497"/>
          </a:xfrm>
          <a:prstGeom prst="roundRect">
            <a:avLst>
              <a:gd name="adj" fmla="val 50000"/>
            </a:avLst>
          </a:prstGeom>
          <a:solidFill>
            <a:schemeClr val="accent2">
              <a:alpha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  <a:sym typeface="Microsoft YaHei" panose="020B0503020204020204" pitchFamily="34" charset="-122"/>
              </a:rPr>
              <a:t>城乡能源协调发展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852350F-0DC4-4F30-A47D-E3F04E607D92}"/>
              </a:ext>
            </a:extLst>
          </p:cNvPr>
          <p:cNvSpPr txBox="1"/>
          <p:nvPr/>
        </p:nvSpPr>
        <p:spPr>
          <a:xfrm flipH="1">
            <a:off x="1341487" y="2813551"/>
            <a:ext cx="2728395" cy="25295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sym typeface="Microsoft YaHei" panose="020B0503020204020204" pitchFamily="34" charset="-122"/>
              </a:rPr>
              <a:t>长期以来，形成了“西电东送、北煤南运、西气东输”的能源流向格局。进入新发展阶段，能源行业应深入实施区域协调发展战略，统筹生态保护和高质量发展，加强区域能源供需衔接，优化能源开发利用布局，提高资源配置效率。</a:t>
            </a:r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55873CE3-8213-489D-A1C6-932B069DF7CD}"/>
              </a:ext>
            </a:extLst>
          </p:cNvPr>
          <p:cNvSpPr>
            <a:spLocks/>
          </p:cNvSpPr>
          <p:nvPr/>
        </p:nvSpPr>
        <p:spPr>
          <a:xfrm flipH="1">
            <a:off x="7851367" y="2156873"/>
            <a:ext cx="3370781" cy="3806986"/>
          </a:xfrm>
          <a:prstGeom prst="round2SameRect">
            <a:avLst>
              <a:gd name="adj1" fmla="val 365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4912E619-1288-40DA-AF13-B1A03DA72371}"/>
              </a:ext>
            </a:extLst>
          </p:cNvPr>
          <p:cNvSpPr/>
          <p:nvPr/>
        </p:nvSpPr>
        <p:spPr>
          <a:xfrm flipH="1">
            <a:off x="8263100" y="1935082"/>
            <a:ext cx="2506500" cy="674497"/>
          </a:xfrm>
          <a:prstGeom prst="roundRect">
            <a:avLst>
              <a:gd name="adj" fmla="val 50000"/>
            </a:avLst>
          </a:prstGeom>
          <a:solidFill>
            <a:schemeClr val="accent2">
              <a:alpha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能源安全保障能力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CF2A603-AB91-4ACA-93B7-CED7D6343649}"/>
              </a:ext>
            </a:extLst>
          </p:cNvPr>
          <p:cNvSpPr txBox="1"/>
          <p:nvPr/>
        </p:nvSpPr>
        <p:spPr>
          <a:xfrm flipH="1">
            <a:off x="8210661" y="2813551"/>
            <a:ext cx="2728395" cy="28491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确保能源安全可靠供应，是关系我国经济社会发展全局的重大战略问题。多年来，我国能源自给率保持在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以上，安全风险总体可控。“十四五”时期要增强忧患意识，坚持底线思维，防范化解能源发展面临的各类风险挑战，重点加强“两个能力、一个体系”建设。</a:t>
            </a:r>
          </a:p>
        </p:txBody>
      </p:sp>
      <p:sp>
        <p:nvSpPr>
          <p:cNvPr id="27" name="矩形: 圆顶角 26">
            <a:extLst>
              <a:ext uri="{FF2B5EF4-FFF2-40B4-BE49-F238E27FC236}">
                <a16:creationId xmlns:a16="http://schemas.microsoft.com/office/drawing/2014/main" id="{87906A6C-5128-47EE-878F-FFA820A15FF7}"/>
              </a:ext>
            </a:extLst>
          </p:cNvPr>
          <p:cNvSpPr>
            <a:spLocks/>
          </p:cNvSpPr>
          <p:nvPr/>
        </p:nvSpPr>
        <p:spPr>
          <a:xfrm flipH="1">
            <a:off x="4411840" y="2156874"/>
            <a:ext cx="3370781" cy="3806986"/>
          </a:xfrm>
          <a:prstGeom prst="round2SameRect">
            <a:avLst>
              <a:gd name="adj1" fmla="val 365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76240236-6809-4067-B5E1-C55D1A5F8A1B}"/>
              </a:ext>
            </a:extLst>
          </p:cNvPr>
          <p:cNvSpPr/>
          <p:nvPr/>
        </p:nvSpPr>
        <p:spPr>
          <a:xfrm flipH="1">
            <a:off x="4831282" y="1935082"/>
            <a:ext cx="2506500" cy="674497"/>
          </a:xfrm>
          <a:prstGeom prst="roundRect">
            <a:avLst>
              <a:gd name="adj" fmla="val 50000"/>
            </a:avLst>
          </a:prstGeom>
          <a:solidFill>
            <a:schemeClr val="accent2">
              <a:alpha val="95000"/>
            </a:schemeClr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能源生产消费体系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240E5E1-E95C-4C59-8744-A2027459899D}"/>
              </a:ext>
            </a:extLst>
          </p:cNvPr>
          <p:cNvSpPr txBox="1"/>
          <p:nvPr/>
        </p:nvSpPr>
        <p:spPr>
          <a:xfrm flipH="1">
            <a:off x="4788723" y="2813551"/>
            <a:ext cx="2728395" cy="25290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能源绿色低碳发展是一项系统工程，涉及能源生产、加工转换及终端消费各环节，能源供给侧承担着壮大清洁能源产业的重任，消费侧节能降碳增效同样重要。必须以主要用能行业消费结构转型为牵引，以能源行业清洁供应保障为支撑。</a:t>
            </a:r>
          </a:p>
        </p:txBody>
      </p:sp>
    </p:spTree>
    <p:extLst>
      <p:ext uri="{BB962C8B-B14F-4D97-AF65-F5344CB8AC3E}">
        <p14:creationId xmlns:p14="http://schemas.microsoft.com/office/powerpoint/2010/main" val="1036980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831477-00A9-40DC-A189-86D719C8B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316" y="2045209"/>
            <a:ext cx="10515600" cy="1325563"/>
          </a:xfrm>
        </p:spPr>
        <p:txBody>
          <a:bodyPr/>
          <a:lstStyle/>
          <a:p>
            <a:r>
              <a:rPr lang="zh-CN" altLang="en-US" dirty="0"/>
              <a:t>感谢您的观看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E312EB-1BC6-489D-8D28-FC0C4D4E28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400" spc="100" dirty="0">
                <a:solidFill>
                  <a:schemeClr val="bg2">
                    <a:lumMod val="75000"/>
                  </a:schemeClr>
                </a:solidFill>
              </a:rPr>
              <a:t>THANK YOU FOR WATCHING</a:t>
            </a:r>
            <a:endParaRPr lang="zh-CN" altLang="en-US" sz="2400" spc="1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55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9A18DED-1365-427A-9ADE-64EF52F0066F}"/>
              </a:ext>
            </a:extLst>
          </p:cNvPr>
          <p:cNvGrpSpPr/>
          <p:nvPr/>
        </p:nvGrpSpPr>
        <p:grpSpPr>
          <a:xfrm>
            <a:off x="6281882" y="1920242"/>
            <a:ext cx="2379007" cy="3720902"/>
            <a:chOff x="8951833" y="1920004"/>
            <a:chExt cx="2379007" cy="3424392"/>
          </a:xfrm>
          <a:effectLst>
            <a:reflection blurRad="127000" stA="30000" endPos="30000" dist="38100" dir="5400000" sy="-100000" algn="bl" rotWithShape="0"/>
          </a:effectLst>
        </p:grpSpPr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CF59405F-7C76-4BD1-9A66-3EF7F07B8F08}"/>
                </a:ext>
              </a:extLst>
            </p:cNvPr>
            <p:cNvSpPr/>
            <p:nvPr/>
          </p:nvSpPr>
          <p:spPr>
            <a:xfrm>
              <a:off x="8951833" y="1920004"/>
              <a:ext cx="2379007" cy="3424392"/>
            </a:xfrm>
            <a:prstGeom prst="roundRect">
              <a:avLst>
                <a:gd name="adj" fmla="val 4822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0" dist="1016000" dir="5400000" sx="75000" sy="75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7" name="图片 116" descr="人的脸&#10;&#10;低可信度描述已自动生成">
              <a:extLst>
                <a:ext uri="{FF2B5EF4-FFF2-40B4-BE49-F238E27FC236}">
                  <a16:creationId xmlns:a16="http://schemas.microsoft.com/office/drawing/2014/main" id="{05E1DA6E-C6FB-4222-8DEF-0633BA1B3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951833" y="1920004"/>
              <a:ext cx="2379007" cy="342439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C651909-E50C-4ABB-97C5-C465694E6898}"/>
              </a:ext>
            </a:extLst>
          </p:cNvPr>
          <p:cNvGrpSpPr/>
          <p:nvPr/>
        </p:nvGrpSpPr>
        <p:grpSpPr>
          <a:xfrm>
            <a:off x="3541592" y="1920242"/>
            <a:ext cx="2379007" cy="3720902"/>
            <a:chOff x="8951833" y="1920004"/>
            <a:chExt cx="2379007" cy="3424392"/>
          </a:xfrm>
          <a:effectLst>
            <a:reflection blurRad="127000" stA="30000" endPos="30000" dist="38100" dir="5400000" sy="-100000" algn="bl" rotWithShape="0"/>
          </a:effectLst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A08A0344-172E-4428-9D71-E3D0B3865194}"/>
                </a:ext>
              </a:extLst>
            </p:cNvPr>
            <p:cNvSpPr/>
            <p:nvPr/>
          </p:nvSpPr>
          <p:spPr>
            <a:xfrm>
              <a:off x="8951833" y="1920004"/>
              <a:ext cx="2379007" cy="3424392"/>
            </a:xfrm>
            <a:prstGeom prst="roundRect">
              <a:avLst>
                <a:gd name="adj" fmla="val 4822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0" dist="1016000" dir="5400000" sx="75000" sy="75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4" name="图片 123" descr="人的脸&#10;&#10;低可信度描述已自动生成">
              <a:extLst>
                <a:ext uri="{FF2B5EF4-FFF2-40B4-BE49-F238E27FC236}">
                  <a16:creationId xmlns:a16="http://schemas.microsoft.com/office/drawing/2014/main" id="{F8642729-D5A5-484F-8C1A-28D8965FD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951833" y="1920004"/>
              <a:ext cx="2379007" cy="342439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5980C18B-4B63-48D3-AAC9-C7ADB13717D7}"/>
              </a:ext>
            </a:extLst>
          </p:cNvPr>
          <p:cNvGrpSpPr/>
          <p:nvPr/>
        </p:nvGrpSpPr>
        <p:grpSpPr>
          <a:xfrm>
            <a:off x="820247" y="1920242"/>
            <a:ext cx="2379007" cy="3720902"/>
            <a:chOff x="8951833" y="1920004"/>
            <a:chExt cx="2379007" cy="3424392"/>
          </a:xfrm>
          <a:effectLst>
            <a:reflection blurRad="127000" stA="30000" endPos="30000" dist="38100" dir="5400000" sy="-100000" algn="bl" rotWithShape="0"/>
          </a:effectLst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0F7A4A74-A7F1-4299-AFD9-05E8EC1ACF7C}"/>
                </a:ext>
              </a:extLst>
            </p:cNvPr>
            <p:cNvSpPr/>
            <p:nvPr/>
          </p:nvSpPr>
          <p:spPr>
            <a:xfrm>
              <a:off x="8951833" y="1920004"/>
              <a:ext cx="2379007" cy="3424392"/>
            </a:xfrm>
            <a:prstGeom prst="roundRect">
              <a:avLst>
                <a:gd name="adj" fmla="val 4822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0" dist="1016000" dir="5400000" sx="75000" sy="75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3" name="图片 132" descr="人的脸&#10;&#10;低可信度描述已自动生成">
              <a:extLst>
                <a:ext uri="{FF2B5EF4-FFF2-40B4-BE49-F238E27FC236}">
                  <a16:creationId xmlns:a16="http://schemas.microsoft.com/office/drawing/2014/main" id="{C42FD20F-FF5F-40E0-BFD0-0F4B4D0A1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951833" y="1920004"/>
              <a:ext cx="2379007" cy="342439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effectLst/>
          </p:spPr>
        </p:pic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B0F7BAF-1F40-4CE4-A2B5-55EE28560951}"/>
              </a:ext>
            </a:extLst>
          </p:cNvPr>
          <p:cNvSpPr txBox="1"/>
          <p:nvPr/>
        </p:nvSpPr>
        <p:spPr>
          <a:xfrm>
            <a:off x="6283385" y="3443431"/>
            <a:ext cx="237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服务措施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401DED8-7ED4-4E92-863F-304AA9F779B8}"/>
              </a:ext>
            </a:extLst>
          </p:cNvPr>
          <p:cNvSpPr txBox="1"/>
          <p:nvPr/>
        </p:nvSpPr>
        <p:spPr>
          <a:xfrm>
            <a:off x="6096001" y="3978331"/>
            <a:ext cx="2750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1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ctr"/>
            <a:r>
              <a:rPr lang="en-US" altLang="zh-CN" sz="1400" spc="0" dirty="0">
                <a:latin typeface="+mn-ea"/>
              </a:rPr>
              <a:t>SERVICE MEASURES</a:t>
            </a:r>
            <a:endParaRPr lang="zh-CN" altLang="en-US" sz="1400" spc="0" dirty="0">
              <a:latin typeface="+mn-ea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D2961564-AAE5-437E-8DC5-DA983894A88B}"/>
              </a:ext>
            </a:extLst>
          </p:cNvPr>
          <p:cNvSpPr/>
          <p:nvPr/>
        </p:nvSpPr>
        <p:spPr>
          <a:xfrm>
            <a:off x="6924875" y="2197795"/>
            <a:ext cx="1093021" cy="1093021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60FB3BB-D6C3-4CD8-8544-8D655BB42F63}"/>
              </a:ext>
            </a:extLst>
          </p:cNvPr>
          <p:cNvSpPr txBox="1"/>
          <p:nvPr/>
        </p:nvSpPr>
        <p:spPr>
          <a:xfrm>
            <a:off x="3543095" y="3443431"/>
            <a:ext cx="237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服务重点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47FD48D-F1B1-4631-B829-0FC2D8C95C7F}"/>
              </a:ext>
            </a:extLst>
          </p:cNvPr>
          <p:cNvSpPr txBox="1"/>
          <p:nvPr/>
        </p:nvSpPr>
        <p:spPr>
          <a:xfrm>
            <a:off x="3541592" y="3978331"/>
            <a:ext cx="2379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1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ctr"/>
            <a:r>
              <a:rPr lang="en-US" altLang="zh-CN" sz="1400" spc="0" dirty="0">
                <a:latin typeface="+mn-ea"/>
              </a:rPr>
              <a:t>SERVICE KEY</a:t>
            </a:r>
            <a:endParaRPr lang="zh-CN" altLang="en-US" sz="1400" spc="0" dirty="0">
              <a:latin typeface="+mn-ea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7C1A36A7-3943-400F-BB42-1AC230B4EF11}"/>
              </a:ext>
            </a:extLst>
          </p:cNvPr>
          <p:cNvSpPr/>
          <p:nvPr/>
        </p:nvSpPr>
        <p:spPr>
          <a:xfrm>
            <a:off x="4184585" y="2197795"/>
            <a:ext cx="1093021" cy="1093021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2">
            <a:extLst>
              <a:ext uri="{FF2B5EF4-FFF2-40B4-BE49-F238E27FC236}">
                <a16:creationId xmlns:a16="http://schemas.microsoft.com/office/drawing/2014/main" id="{BEFA9F19-B6C3-436B-A1E4-1108845BFF12}"/>
              </a:ext>
            </a:extLst>
          </p:cNvPr>
          <p:cNvSpPr/>
          <p:nvPr/>
        </p:nvSpPr>
        <p:spPr>
          <a:xfrm>
            <a:off x="4444764" y="2457973"/>
            <a:ext cx="572663" cy="572663"/>
          </a:xfrm>
          <a:custGeom>
            <a:avLst/>
            <a:gdLst>
              <a:gd name="T0" fmla="*/ 6777 w 9600"/>
              <a:gd name="T1" fmla="*/ 3577 h 9600"/>
              <a:gd name="T2" fmla="*/ 8469 w 9600"/>
              <a:gd name="T3" fmla="*/ 1885 h 9600"/>
              <a:gd name="T4" fmla="*/ 9600 w 9600"/>
              <a:gd name="T5" fmla="*/ 3017 h 9600"/>
              <a:gd name="T6" fmla="*/ 9600 w 9600"/>
              <a:gd name="T7" fmla="*/ 0 h 9600"/>
              <a:gd name="T8" fmla="*/ 6583 w 9600"/>
              <a:gd name="T9" fmla="*/ 0 h 9600"/>
              <a:gd name="T10" fmla="*/ 7715 w 9600"/>
              <a:gd name="T11" fmla="*/ 1131 h 9600"/>
              <a:gd name="T12" fmla="*/ 6023 w 9600"/>
              <a:gd name="T13" fmla="*/ 2823 h 9600"/>
              <a:gd name="T14" fmla="*/ 6777 w 9600"/>
              <a:gd name="T15" fmla="*/ 3577 h 9600"/>
              <a:gd name="T16" fmla="*/ 7715 w 9600"/>
              <a:gd name="T17" fmla="*/ 8469 h 9600"/>
              <a:gd name="T18" fmla="*/ 6583 w 9600"/>
              <a:gd name="T19" fmla="*/ 9600 h 9600"/>
              <a:gd name="T20" fmla="*/ 9600 w 9600"/>
              <a:gd name="T21" fmla="*/ 9600 h 9600"/>
              <a:gd name="T22" fmla="*/ 9600 w 9600"/>
              <a:gd name="T23" fmla="*/ 6583 h 9600"/>
              <a:gd name="T24" fmla="*/ 8469 w 9600"/>
              <a:gd name="T25" fmla="*/ 7715 h 9600"/>
              <a:gd name="T26" fmla="*/ 6777 w 9600"/>
              <a:gd name="T27" fmla="*/ 6023 h 9600"/>
              <a:gd name="T28" fmla="*/ 6023 w 9600"/>
              <a:gd name="T29" fmla="*/ 6777 h 9600"/>
              <a:gd name="T30" fmla="*/ 7715 w 9600"/>
              <a:gd name="T31" fmla="*/ 8469 h 9600"/>
              <a:gd name="T32" fmla="*/ 2823 w 9600"/>
              <a:gd name="T33" fmla="*/ 6023 h 9600"/>
              <a:gd name="T34" fmla="*/ 1131 w 9600"/>
              <a:gd name="T35" fmla="*/ 7715 h 9600"/>
              <a:gd name="T36" fmla="*/ 0 w 9600"/>
              <a:gd name="T37" fmla="*/ 6583 h 9600"/>
              <a:gd name="T38" fmla="*/ 0 w 9600"/>
              <a:gd name="T39" fmla="*/ 9600 h 9600"/>
              <a:gd name="T40" fmla="*/ 3017 w 9600"/>
              <a:gd name="T41" fmla="*/ 9600 h 9600"/>
              <a:gd name="T42" fmla="*/ 1885 w 9600"/>
              <a:gd name="T43" fmla="*/ 8469 h 9600"/>
              <a:gd name="T44" fmla="*/ 3577 w 9600"/>
              <a:gd name="T45" fmla="*/ 6777 h 9600"/>
              <a:gd name="T46" fmla="*/ 2823 w 9600"/>
              <a:gd name="T47" fmla="*/ 6023 h 9600"/>
              <a:gd name="T48" fmla="*/ 1885 w 9600"/>
              <a:gd name="T49" fmla="*/ 1131 h 9600"/>
              <a:gd name="T50" fmla="*/ 3017 w 9600"/>
              <a:gd name="T51" fmla="*/ 0 h 9600"/>
              <a:gd name="T52" fmla="*/ 0 w 9600"/>
              <a:gd name="T53" fmla="*/ 0 h 9600"/>
              <a:gd name="T54" fmla="*/ 0 w 9600"/>
              <a:gd name="T55" fmla="*/ 3017 h 9600"/>
              <a:gd name="T56" fmla="*/ 1131 w 9600"/>
              <a:gd name="T57" fmla="*/ 1885 h 9600"/>
              <a:gd name="T58" fmla="*/ 2823 w 9600"/>
              <a:gd name="T59" fmla="*/ 3577 h 9600"/>
              <a:gd name="T60" fmla="*/ 3577 w 9600"/>
              <a:gd name="T61" fmla="*/ 2823 h 9600"/>
              <a:gd name="T62" fmla="*/ 1885 w 9600"/>
              <a:gd name="T63" fmla="*/ 1131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00" h="9600">
                <a:moveTo>
                  <a:pt x="6777" y="3577"/>
                </a:moveTo>
                <a:lnTo>
                  <a:pt x="8469" y="1885"/>
                </a:lnTo>
                <a:lnTo>
                  <a:pt x="9600" y="3017"/>
                </a:lnTo>
                <a:lnTo>
                  <a:pt x="9600" y="0"/>
                </a:lnTo>
                <a:lnTo>
                  <a:pt x="6583" y="0"/>
                </a:lnTo>
                <a:lnTo>
                  <a:pt x="7715" y="1131"/>
                </a:lnTo>
                <a:lnTo>
                  <a:pt x="6023" y="2823"/>
                </a:lnTo>
                <a:lnTo>
                  <a:pt x="6777" y="3577"/>
                </a:lnTo>
                <a:close/>
                <a:moveTo>
                  <a:pt x="7715" y="8469"/>
                </a:moveTo>
                <a:lnTo>
                  <a:pt x="6583" y="9600"/>
                </a:lnTo>
                <a:lnTo>
                  <a:pt x="9600" y="9600"/>
                </a:lnTo>
                <a:lnTo>
                  <a:pt x="9600" y="6583"/>
                </a:lnTo>
                <a:lnTo>
                  <a:pt x="8469" y="7715"/>
                </a:lnTo>
                <a:lnTo>
                  <a:pt x="6777" y="6023"/>
                </a:lnTo>
                <a:lnTo>
                  <a:pt x="6023" y="6777"/>
                </a:lnTo>
                <a:lnTo>
                  <a:pt x="7715" y="8469"/>
                </a:lnTo>
                <a:close/>
                <a:moveTo>
                  <a:pt x="2823" y="6023"/>
                </a:moveTo>
                <a:lnTo>
                  <a:pt x="1131" y="7715"/>
                </a:lnTo>
                <a:lnTo>
                  <a:pt x="0" y="6583"/>
                </a:lnTo>
                <a:lnTo>
                  <a:pt x="0" y="9600"/>
                </a:lnTo>
                <a:lnTo>
                  <a:pt x="3017" y="9600"/>
                </a:lnTo>
                <a:lnTo>
                  <a:pt x="1885" y="8469"/>
                </a:lnTo>
                <a:lnTo>
                  <a:pt x="3577" y="6777"/>
                </a:lnTo>
                <a:lnTo>
                  <a:pt x="2823" y="6023"/>
                </a:lnTo>
                <a:close/>
                <a:moveTo>
                  <a:pt x="1885" y="1131"/>
                </a:moveTo>
                <a:lnTo>
                  <a:pt x="3017" y="0"/>
                </a:lnTo>
                <a:lnTo>
                  <a:pt x="0" y="0"/>
                </a:lnTo>
                <a:lnTo>
                  <a:pt x="0" y="3017"/>
                </a:lnTo>
                <a:lnTo>
                  <a:pt x="1131" y="1885"/>
                </a:lnTo>
                <a:lnTo>
                  <a:pt x="2823" y="3577"/>
                </a:lnTo>
                <a:lnTo>
                  <a:pt x="3577" y="2823"/>
                </a:lnTo>
                <a:lnTo>
                  <a:pt x="1885" y="113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7E11F21-A187-468D-AFCB-FB9F838DDB33}"/>
              </a:ext>
            </a:extLst>
          </p:cNvPr>
          <p:cNvGrpSpPr/>
          <p:nvPr/>
        </p:nvGrpSpPr>
        <p:grpSpPr>
          <a:xfrm>
            <a:off x="8987002" y="1920242"/>
            <a:ext cx="2379007" cy="3720902"/>
            <a:chOff x="8951833" y="1920004"/>
            <a:chExt cx="2379007" cy="3424392"/>
          </a:xfrm>
          <a:effectLst>
            <a:reflection blurRad="127000" stA="30000" endPos="30000" dist="38100" dir="5400000" sy="-100000" algn="bl" rotWithShape="0"/>
          </a:effectLst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D0FF581B-18CC-4FF7-A5C5-24BFD7A344EC}"/>
                </a:ext>
              </a:extLst>
            </p:cNvPr>
            <p:cNvSpPr/>
            <p:nvPr/>
          </p:nvSpPr>
          <p:spPr>
            <a:xfrm>
              <a:off x="8951833" y="1920004"/>
              <a:ext cx="2379007" cy="3424392"/>
            </a:xfrm>
            <a:prstGeom prst="roundRect">
              <a:avLst>
                <a:gd name="adj" fmla="val 4822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0" dist="1016000" dir="5400000" sx="75000" sy="75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5" name="图片 94" descr="人的脸&#10;&#10;低可信度描述已自动生成">
              <a:extLst>
                <a:ext uri="{FF2B5EF4-FFF2-40B4-BE49-F238E27FC236}">
                  <a16:creationId xmlns:a16="http://schemas.microsoft.com/office/drawing/2014/main" id="{BB336A73-0C32-49F4-9CB6-C5DEAFFDB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951833" y="1920004"/>
              <a:ext cx="2379007" cy="342439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effectLst/>
          </p:spPr>
        </p:pic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A2775301-DE33-4AE3-81A5-6DDC1FEE936E}"/>
              </a:ext>
            </a:extLst>
          </p:cNvPr>
          <p:cNvSpPr txBox="1"/>
          <p:nvPr/>
        </p:nvSpPr>
        <p:spPr>
          <a:xfrm>
            <a:off x="8988505" y="3443431"/>
            <a:ext cx="237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服务窗口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678C3A8-5615-4CF6-B04C-48F981BA88B3}"/>
              </a:ext>
            </a:extLst>
          </p:cNvPr>
          <p:cNvSpPr txBox="1"/>
          <p:nvPr/>
        </p:nvSpPr>
        <p:spPr>
          <a:xfrm>
            <a:off x="8987002" y="3978331"/>
            <a:ext cx="2379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1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ctr"/>
            <a:r>
              <a:rPr lang="en-US" altLang="zh-CN" sz="1400" spc="0" dirty="0">
                <a:latin typeface="+mn-ea"/>
              </a:rPr>
              <a:t>SERVICE WINDOW</a:t>
            </a:r>
            <a:endParaRPr lang="zh-CN" altLang="en-US" sz="1400" spc="0" dirty="0">
              <a:latin typeface="+mn-ea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A52DD9D3-5C26-44D9-8767-504AC5462CED}"/>
              </a:ext>
            </a:extLst>
          </p:cNvPr>
          <p:cNvSpPr/>
          <p:nvPr/>
        </p:nvSpPr>
        <p:spPr>
          <a:xfrm>
            <a:off x="9629995" y="2197795"/>
            <a:ext cx="1093021" cy="1093021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6FEBAF-F68F-424A-A969-B6A8D24173A1}"/>
              </a:ext>
            </a:extLst>
          </p:cNvPr>
          <p:cNvSpPr txBox="1"/>
          <p:nvPr/>
        </p:nvSpPr>
        <p:spPr>
          <a:xfrm>
            <a:off x="821750" y="3443431"/>
            <a:ext cx="237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" dirty="0">
                <a:solidFill>
                  <a:schemeClr val="accent1"/>
                </a:solidFill>
                <a:latin typeface="+mj-ea"/>
                <a:ea typeface="+mj-ea"/>
              </a:rPr>
              <a:t>服务理念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CA8B0C2-B058-4A83-8FAB-FD49FC6F5A52}"/>
              </a:ext>
            </a:extLst>
          </p:cNvPr>
          <p:cNvSpPr/>
          <p:nvPr/>
        </p:nvSpPr>
        <p:spPr>
          <a:xfrm>
            <a:off x="1463240" y="2197795"/>
            <a:ext cx="1093021" cy="1093021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Freeform 6">
            <a:extLst>
              <a:ext uri="{FF2B5EF4-FFF2-40B4-BE49-F238E27FC236}">
                <a16:creationId xmlns:a16="http://schemas.microsoft.com/office/drawing/2014/main" id="{14606CA0-101D-4E4B-A2E4-6B7FA16B995F}"/>
              </a:ext>
            </a:extLst>
          </p:cNvPr>
          <p:cNvSpPr/>
          <p:nvPr/>
        </p:nvSpPr>
        <p:spPr>
          <a:xfrm>
            <a:off x="1682329" y="2387519"/>
            <a:ext cx="654843" cy="640810"/>
          </a:xfrm>
          <a:custGeom>
            <a:avLst/>
            <a:gdLst>
              <a:gd name="connsiteX0" fmla="*/ 57846 w 605874"/>
              <a:gd name="connsiteY0" fmla="*/ 513646 h 592891"/>
              <a:gd name="connsiteX1" fmla="*/ 553180 w 605874"/>
              <a:gd name="connsiteY1" fmla="*/ 513646 h 592891"/>
              <a:gd name="connsiteX2" fmla="*/ 553180 w 605874"/>
              <a:gd name="connsiteY2" fmla="*/ 533457 h 592891"/>
              <a:gd name="connsiteX3" fmla="*/ 574746 w 605874"/>
              <a:gd name="connsiteY3" fmla="*/ 533457 h 592891"/>
              <a:gd name="connsiteX4" fmla="*/ 574746 w 605874"/>
              <a:gd name="connsiteY4" fmla="*/ 553269 h 592891"/>
              <a:gd name="connsiteX5" fmla="*/ 597265 w 605874"/>
              <a:gd name="connsiteY5" fmla="*/ 553269 h 592891"/>
              <a:gd name="connsiteX6" fmla="*/ 597265 w 605874"/>
              <a:gd name="connsiteY6" fmla="*/ 592891 h 592891"/>
              <a:gd name="connsiteX7" fmla="*/ 13760 w 605874"/>
              <a:gd name="connsiteY7" fmla="*/ 592891 h 592891"/>
              <a:gd name="connsiteX8" fmla="*/ 13760 w 605874"/>
              <a:gd name="connsiteY8" fmla="*/ 553269 h 592891"/>
              <a:gd name="connsiteX9" fmla="*/ 34547 w 605874"/>
              <a:gd name="connsiteY9" fmla="*/ 553269 h 592891"/>
              <a:gd name="connsiteX10" fmla="*/ 34547 w 605874"/>
              <a:gd name="connsiteY10" fmla="*/ 533457 h 592891"/>
              <a:gd name="connsiteX11" fmla="*/ 57846 w 605874"/>
              <a:gd name="connsiteY11" fmla="*/ 533457 h 592891"/>
              <a:gd name="connsiteX12" fmla="*/ 27662 w 605874"/>
              <a:gd name="connsiteY12" fmla="*/ 189539 h 592891"/>
              <a:gd name="connsiteX13" fmla="*/ 574755 w 605874"/>
              <a:gd name="connsiteY13" fmla="*/ 189539 h 592891"/>
              <a:gd name="connsiteX14" fmla="*/ 574755 w 605874"/>
              <a:gd name="connsiteY14" fmla="*/ 224053 h 592891"/>
              <a:gd name="connsiteX15" fmla="*/ 522964 w 605874"/>
              <a:gd name="connsiteY15" fmla="*/ 224053 h 592891"/>
              <a:gd name="connsiteX16" fmla="*/ 522964 w 605874"/>
              <a:gd name="connsiteY16" fmla="*/ 503273 h 592891"/>
              <a:gd name="connsiteX17" fmla="*/ 469528 w 605874"/>
              <a:gd name="connsiteY17" fmla="*/ 503273 h 592891"/>
              <a:gd name="connsiteX18" fmla="*/ 469528 w 605874"/>
              <a:gd name="connsiteY18" fmla="*/ 224053 h 592891"/>
              <a:gd name="connsiteX19" fmla="*/ 400503 w 605874"/>
              <a:gd name="connsiteY19" fmla="*/ 224053 h 592891"/>
              <a:gd name="connsiteX20" fmla="*/ 400503 w 605874"/>
              <a:gd name="connsiteY20" fmla="*/ 503273 h 592891"/>
              <a:gd name="connsiteX21" fmla="*/ 346980 w 605874"/>
              <a:gd name="connsiteY21" fmla="*/ 503273 h 592891"/>
              <a:gd name="connsiteX22" fmla="*/ 346980 w 605874"/>
              <a:gd name="connsiteY22" fmla="*/ 224053 h 592891"/>
              <a:gd name="connsiteX23" fmla="*/ 257169 w 605874"/>
              <a:gd name="connsiteY23" fmla="*/ 224053 h 592891"/>
              <a:gd name="connsiteX24" fmla="*/ 257169 w 605874"/>
              <a:gd name="connsiteY24" fmla="*/ 503273 h 592891"/>
              <a:gd name="connsiteX25" fmla="*/ 203733 w 605874"/>
              <a:gd name="connsiteY25" fmla="*/ 503273 h 592891"/>
              <a:gd name="connsiteX26" fmla="*/ 203733 w 605874"/>
              <a:gd name="connsiteY26" fmla="*/ 224053 h 592891"/>
              <a:gd name="connsiteX27" fmla="*/ 134621 w 605874"/>
              <a:gd name="connsiteY27" fmla="*/ 224053 h 592891"/>
              <a:gd name="connsiteX28" fmla="*/ 134621 w 605874"/>
              <a:gd name="connsiteY28" fmla="*/ 503273 h 592891"/>
              <a:gd name="connsiteX29" fmla="*/ 81185 w 605874"/>
              <a:gd name="connsiteY29" fmla="*/ 503273 h 592891"/>
              <a:gd name="connsiteX30" fmla="*/ 81185 w 605874"/>
              <a:gd name="connsiteY30" fmla="*/ 224053 h 592891"/>
              <a:gd name="connsiteX31" fmla="*/ 27662 w 605874"/>
              <a:gd name="connsiteY31" fmla="*/ 224053 h 592891"/>
              <a:gd name="connsiteX32" fmla="*/ 305579 w 605874"/>
              <a:gd name="connsiteY32" fmla="*/ 0 h 592891"/>
              <a:gd name="connsiteX33" fmla="*/ 605874 w 605874"/>
              <a:gd name="connsiteY33" fmla="*/ 173662 h 592891"/>
              <a:gd name="connsiteX34" fmla="*/ 0 w 605874"/>
              <a:gd name="connsiteY34" fmla="*/ 173662 h 59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874" h="592891">
                <a:moveTo>
                  <a:pt x="57846" y="513646"/>
                </a:moveTo>
                <a:lnTo>
                  <a:pt x="553180" y="513646"/>
                </a:lnTo>
                <a:lnTo>
                  <a:pt x="553180" y="533457"/>
                </a:lnTo>
                <a:lnTo>
                  <a:pt x="574746" y="533457"/>
                </a:lnTo>
                <a:lnTo>
                  <a:pt x="574746" y="553269"/>
                </a:lnTo>
                <a:lnTo>
                  <a:pt x="597265" y="553269"/>
                </a:lnTo>
                <a:lnTo>
                  <a:pt x="597265" y="592891"/>
                </a:lnTo>
                <a:lnTo>
                  <a:pt x="13760" y="592891"/>
                </a:lnTo>
                <a:lnTo>
                  <a:pt x="13760" y="553269"/>
                </a:lnTo>
                <a:lnTo>
                  <a:pt x="34547" y="553269"/>
                </a:lnTo>
                <a:lnTo>
                  <a:pt x="34547" y="533457"/>
                </a:lnTo>
                <a:lnTo>
                  <a:pt x="57846" y="533457"/>
                </a:lnTo>
                <a:close/>
                <a:moveTo>
                  <a:pt x="27662" y="189539"/>
                </a:moveTo>
                <a:lnTo>
                  <a:pt x="574755" y="189539"/>
                </a:lnTo>
                <a:lnTo>
                  <a:pt x="574755" y="224053"/>
                </a:lnTo>
                <a:lnTo>
                  <a:pt x="522964" y="224053"/>
                </a:lnTo>
                <a:lnTo>
                  <a:pt x="522964" y="503273"/>
                </a:lnTo>
                <a:lnTo>
                  <a:pt x="469528" y="503273"/>
                </a:lnTo>
                <a:lnTo>
                  <a:pt x="469528" y="224053"/>
                </a:lnTo>
                <a:lnTo>
                  <a:pt x="400503" y="224053"/>
                </a:lnTo>
                <a:lnTo>
                  <a:pt x="400503" y="503273"/>
                </a:lnTo>
                <a:lnTo>
                  <a:pt x="346980" y="503273"/>
                </a:lnTo>
                <a:lnTo>
                  <a:pt x="346980" y="224053"/>
                </a:lnTo>
                <a:lnTo>
                  <a:pt x="257169" y="224053"/>
                </a:lnTo>
                <a:lnTo>
                  <a:pt x="257169" y="503273"/>
                </a:lnTo>
                <a:lnTo>
                  <a:pt x="203733" y="503273"/>
                </a:lnTo>
                <a:lnTo>
                  <a:pt x="203733" y="224053"/>
                </a:lnTo>
                <a:lnTo>
                  <a:pt x="134621" y="224053"/>
                </a:lnTo>
                <a:lnTo>
                  <a:pt x="134621" y="503273"/>
                </a:lnTo>
                <a:lnTo>
                  <a:pt x="81185" y="503273"/>
                </a:lnTo>
                <a:lnTo>
                  <a:pt x="81185" y="224053"/>
                </a:lnTo>
                <a:lnTo>
                  <a:pt x="27662" y="224053"/>
                </a:lnTo>
                <a:close/>
                <a:moveTo>
                  <a:pt x="305579" y="0"/>
                </a:moveTo>
                <a:lnTo>
                  <a:pt x="605874" y="173662"/>
                </a:lnTo>
                <a:lnTo>
                  <a:pt x="0" y="173662"/>
                </a:lnTo>
                <a:close/>
              </a:path>
            </a:pathLst>
          </a:custGeom>
          <a:solidFill>
            <a:schemeClr val="accent1"/>
          </a:solidFill>
          <a:ln w="902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3D9B7B-0CE0-4276-AB96-C9135B005EA2}"/>
              </a:ext>
            </a:extLst>
          </p:cNvPr>
          <p:cNvSpPr txBox="1"/>
          <p:nvPr/>
        </p:nvSpPr>
        <p:spPr>
          <a:xfrm>
            <a:off x="820247" y="3978331"/>
            <a:ext cx="2379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000" spc="10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ctr"/>
            <a:r>
              <a:rPr lang="en-US" altLang="zh-CN" sz="1400" spc="0" dirty="0">
                <a:latin typeface="+mn-ea"/>
              </a:rPr>
              <a:t>SERVICE CONCEPT</a:t>
            </a:r>
            <a:endParaRPr lang="zh-CN" altLang="en-US" sz="1400" spc="0" dirty="0">
              <a:latin typeface="+mn-ea"/>
            </a:endParaRPr>
          </a:p>
        </p:txBody>
      </p:sp>
      <p:cxnSp>
        <p:nvCxnSpPr>
          <p:cNvPr id="134" name="直接箭头连接符 133">
            <a:extLst>
              <a:ext uri="{FF2B5EF4-FFF2-40B4-BE49-F238E27FC236}">
                <a16:creationId xmlns:a16="http://schemas.microsoft.com/office/drawing/2014/main" id="{5481E0A3-1925-4BA6-8335-89B3357CC457}"/>
              </a:ext>
            </a:extLst>
          </p:cNvPr>
          <p:cNvCxnSpPr>
            <a:cxnSpLocks/>
          </p:cNvCxnSpPr>
          <p:nvPr/>
        </p:nvCxnSpPr>
        <p:spPr>
          <a:xfrm>
            <a:off x="1656901" y="5137789"/>
            <a:ext cx="648000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F8A93D0A-7BBA-4FFB-8017-E113D3B32CF3}"/>
              </a:ext>
            </a:extLst>
          </p:cNvPr>
          <p:cNvCxnSpPr>
            <a:cxnSpLocks/>
          </p:cNvCxnSpPr>
          <p:nvPr/>
        </p:nvCxnSpPr>
        <p:spPr>
          <a:xfrm>
            <a:off x="4378246" y="5137789"/>
            <a:ext cx="648000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箭头连接符 135">
            <a:extLst>
              <a:ext uri="{FF2B5EF4-FFF2-40B4-BE49-F238E27FC236}">
                <a16:creationId xmlns:a16="http://schemas.microsoft.com/office/drawing/2014/main" id="{59CEC27D-3585-4AA3-80CF-4755C0ACE111}"/>
              </a:ext>
            </a:extLst>
          </p:cNvPr>
          <p:cNvCxnSpPr>
            <a:cxnSpLocks/>
          </p:cNvCxnSpPr>
          <p:nvPr/>
        </p:nvCxnSpPr>
        <p:spPr>
          <a:xfrm>
            <a:off x="7118536" y="5137789"/>
            <a:ext cx="648000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箭头连接符 136">
            <a:extLst>
              <a:ext uri="{FF2B5EF4-FFF2-40B4-BE49-F238E27FC236}">
                <a16:creationId xmlns:a16="http://schemas.microsoft.com/office/drawing/2014/main" id="{A8423EF3-823D-4493-8268-818AF63C19E7}"/>
              </a:ext>
            </a:extLst>
          </p:cNvPr>
          <p:cNvCxnSpPr>
            <a:cxnSpLocks/>
          </p:cNvCxnSpPr>
          <p:nvPr/>
        </p:nvCxnSpPr>
        <p:spPr>
          <a:xfrm>
            <a:off x="9823656" y="5137789"/>
            <a:ext cx="648000" cy="0"/>
          </a:xfrm>
          <a:prstGeom prst="straightConnector1">
            <a:avLst/>
          </a:prstGeom>
          <a:ln w="34925" cap="rnd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2F5DF1AE-1211-40CE-ADBD-08FE23914DA0}"/>
              </a:ext>
            </a:extLst>
          </p:cNvPr>
          <p:cNvSpPr txBox="1"/>
          <p:nvPr/>
        </p:nvSpPr>
        <p:spPr>
          <a:xfrm>
            <a:off x="6666424" y="4178788"/>
            <a:ext cx="160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100" dirty="0">
                <a:solidFill>
                  <a:schemeClr val="bg2">
                    <a:alpha val="85000"/>
                  </a:schemeClr>
                </a:solidFill>
                <a:latin typeface="+mj-lt"/>
              </a:rPr>
              <a:t>03</a:t>
            </a:r>
            <a:endParaRPr lang="zh-CN" altLang="en-US" sz="5400" spc="100" dirty="0">
              <a:solidFill>
                <a:schemeClr val="bg2">
                  <a:alpha val="85000"/>
                </a:schemeClr>
              </a:solidFill>
              <a:latin typeface="+mj-lt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3BB03A1-B6D2-43E8-8B25-21FD2D82D10D}"/>
              </a:ext>
            </a:extLst>
          </p:cNvPr>
          <p:cNvSpPr txBox="1"/>
          <p:nvPr/>
        </p:nvSpPr>
        <p:spPr>
          <a:xfrm>
            <a:off x="3926134" y="4178788"/>
            <a:ext cx="160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100" dirty="0">
                <a:solidFill>
                  <a:schemeClr val="bg2">
                    <a:alpha val="85000"/>
                  </a:schemeClr>
                </a:solidFill>
                <a:latin typeface="+mj-lt"/>
              </a:rPr>
              <a:t>02</a:t>
            </a:r>
            <a:endParaRPr lang="zh-CN" altLang="en-US" sz="5400" spc="100" dirty="0">
              <a:solidFill>
                <a:schemeClr val="bg2">
                  <a:alpha val="85000"/>
                </a:schemeClr>
              </a:solidFill>
              <a:latin typeface="+mj-lt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B4C31BDB-FC1D-4C72-BA74-E8827D422174}"/>
              </a:ext>
            </a:extLst>
          </p:cNvPr>
          <p:cNvSpPr txBox="1"/>
          <p:nvPr/>
        </p:nvSpPr>
        <p:spPr>
          <a:xfrm>
            <a:off x="9371544" y="4178788"/>
            <a:ext cx="160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100" dirty="0">
                <a:solidFill>
                  <a:schemeClr val="bg2">
                    <a:alpha val="85000"/>
                  </a:schemeClr>
                </a:solidFill>
                <a:latin typeface="+mj-lt"/>
              </a:rPr>
              <a:t>04</a:t>
            </a:r>
            <a:endParaRPr lang="zh-CN" altLang="en-US" sz="5400" spc="100" dirty="0">
              <a:solidFill>
                <a:schemeClr val="bg2">
                  <a:alpha val="85000"/>
                </a:schemeClr>
              </a:solidFill>
              <a:latin typeface="+mj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4CE0048-D162-4444-BEA8-C1206DFAD725}"/>
              </a:ext>
            </a:extLst>
          </p:cNvPr>
          <p:cNvSpPr txBox="1"/>
          <p:nvPr/>
        </p:nvSpPr>
        <p:spPr>
          <a:xfrm>
            <a:off x="1204789" y="4178788"/>
            <a:ext cx="160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100" dirty="0">
                <a:solidFill>
                  <a:schemeClr val="bg2">
                    <a:alpha val="85000"/>
                  </a:schemeClr>
                </a:solidFill>
                <a:latin typeface="+mj-lt"/>
              </a:rPr>
              <a:t>01</a:t>
            </a:r>
            <a:endParaRPr lang="zh-CN" altLang="en-US" sz="5400" spc="100" dirty="0">
              <a:solidFill>
                <a:schemeClr val="bg2">
                  <a:alpha val="85000"/>
                </a:schemeClr>
              </a:solidFill>
              <a:latin typeface="+mj-lt"/>
            </a:endParaRPr>
          </a:p>
        </p:txBody>
      </p:sp>
      <p:sp>
        <p:nvSpPr>
          <p:cNvPr id="64" name="Freeform 32">
            <a:extLst>
              <a:ext uri="{FF2B5EF4-FFF2-40B4-BE49-F238E27FC236}">
                <a16:creationId xmlns:a16="http://schemas.microsoft.com/office/drawing/2014/main" id="{57CAA7BB-C032-41E8-ABD3-CA65E3383CE9}"/>
              </a:ext>
            </a:extLst>
          </p:cNvPr>
          <p:cNvSpPr/>
          <p:nvPr/>
        </p:nvSpPr>
        <p:spPr>
          <a:xfrm>
            <a:off x="7264315" y="2457973"/>
            <a:ext cx="414139" cy="572663"/>
          </a:xfrm>
          <a:custGeom>
            <a:avLst/>
            <a:gdLst>
              <a:gd name="T0" fmla="*/ 7232 w 7232"/>
              <a:gd name="T1" fmla="*/ 3121 h 10000"/>
              <a:gd name="T2" fmla="*/ 7111 w 7232"/>
              <a:gd name="T3" fmla="*/ 3910 h 10000"/>
              <a:gd name="T4" fmla="*/ 6839 w 7232"/>
              <a:gd name="T5" fmla="*/ 4509 h 10000"/>
              <a:gd name="T6" fmla="*/ 6407 w 7232"/>
              <a:gd name="T7" fmla="*/ 4974 h 10000"/>
              <a:gd name="T8" fmla="*/ 5959 w 7232"/>
              <a:gd name="T9" fmla="*/ 5314 h 10000"/>
              <a:gd name="T10" fmla="*/ 5482 w 7232"/>
              <a:gd name="T11" fmla="*/ 5591 h 10000"/>
              <a:gd name="T12" fmla="*/ 4946 w 7232"/>
              <a:gd name="T13" fmla="*/ 6099 h 10000"/>
              <a:gd name="T14" fmla="*/ 4731 w 7232"/>
              <a:gd name="T15" fmla="*/ 6624 h 10000"/>
              <a:gd name="T16" fmla="*/ 4637 w 7232"/>
              <a:gd name="T17" fmla="*/ 6879 h 10000"/>
              <a:gd name="T18" fmla="*/ 4418 w 7232"/>
              <a:gd name="T19" fmla="*/ 7000 h 10000"/>
              <a:gd name="T20" fmla="*/ 2543 w 7232"/>
              <a:gd name="T21" fmla="*/ 7000 h 10000"/>
              <a:gd name="T22" fmla="*/ 2345 w 7232"/>
              <a:gd name="T23" fmla="*/ 6855 h 10000"/>
              <a:gd name="T24" fmla="*/ 2262 w 7232"/>
              <a:gd name="T25" fmla="*/ 6563 h 10000"/>
              <a:gd name="T26" fmla="*/ 2262 w 7232"/>
              <a:gd name="T27" fmla="*/ 6213 h 10000"/>
              <a:gd name="T28" fmla="*/ 2770 w 7232"/>
              <a:gd name="T29" fmla="*/ 4990 h 10000"/>
              <a:gd name="T30" fmla="*/ 3887 w 7232"/>
              <a:gd name="T31" fmla="*/ 4141 h 10000"/>
              <a:gd name="T32" fmla="*/ 4543 w 7232"/>
              <a:gd name="T33" fmla="*/ 3704 h 10000"/>
              <a:gd name="T34" fmla="*/ 4740 w 7232"/>
              <a:gd name="T35" fmla="*/ 3110 h 10000"/>
              <a:gd name="T36" fmla="*/ 4376 w 7232"/>
              <a:gd name="T37" fmla="*/ 2531 h 10000"/>
              <a:gd name="T38" fmla="*/ 3536 w 7232"/>
              <a:gd name="T39" fmla="*/ 2281 h 10000"/>
              <a:gd name="T40" fmla="*/ 2691 w 7232"/>
              <a:gd name="T41" fmla="*/ 2508 h 10000"/>
              <a:gd name="T42" fmla="*/ 1855 w 7232"/>
              <a:gd name="T43" fmla="*/ 3406 h 10000"/>
              <a:gd name="T44" fmla="*/ 1614 w 7232"/>
              <a:gd name="T45" fmla="*/ 3531 h 10000"/>
              <a:gd name="T46" fmla="*/ 1417 w 7232"/>
              <a:gd name="T47" fmla="*/ 3469 h 10000"/>
              <a:gd name="T48" fmla="*/ 135 w 7232"/>
              <a:gd name="T49" fmla="*/ 2493 h 10000"/>
              <a:gd name="T50" fmla="*/ 14 w 7232"/>
              <a:gd name="T51" fmla="*/ 2296 h 10000"/>
              <a:gd name="T52" fmla="*/ 56 w 7232"/>
              <a:gd name="T53" fmla="*/ 2078 h 10000"/>
              <a:gd name="T54" fmla="*/ 3684 w 7232"/>
              <a:gd name="T55" fmla="*/ 0 h 10000"/>
              <a:gd name="T56" fmla="*/ 4942 w 7232"/>
              <a:gd name="T57" fmla="*/ 241 h 10000"/>
              <a:gd name="T58" fmla="*/ 6084 w 7232"/>
              <a:gd name="T59" fmla="*/ 890 h 10000"/>
              <a:gd name="T60" fmla="*/ 6912 w 7232"/>
              <a:gd name="T61" fmla="*/ 1886 h 10000"/>
              <a:gd name="T62" fmla="*/ 7232 w 7232"/>
              <a:gd name="T63" fmla="*/ 3121 h 10000"/>
              <a:gd name="T64" fmla="*/ 4764 w 7232"/>
              <a:gd name="T65" fmla="*/ 7813 h 10000"/>
              <a:gd name="T66" fmla="*/ 4764 w 7232"/>
              <a:gd name="T67" fmla="*/ 9688 h 10000"/>
              <a:gd name="T68" fmla="*/ 4670 w 7232"/>
              <a:gd name="T69" fmla="*/ 9906 h 10000"/>
              <a:gd name="T70" fmla="*/ 4451 w 7232"/>
              <a:gd name="T71" fmla="*/ 10000 h 10000"/>
              <a:gd name="T72" fmla="*/ 2575 w 7232"/>
              <a:gd name="T73" fmla="*/ 10000 h 10000"/>
              <a:gd name="T74" fmla="*/ 2356 w 7232"/>
              <a:gd name="T75" fmla="*/ 9906 h 10000"/>
              <a:gd name="T76" fmla="*/ 2262 w 7232"/>
              <a:gd name="T77" fmla="*/ 9688 h 10000"/>
              <a:gd name="T78" fmla="*/ 2262 w 7232"/>
              <a:gd name="T79" fmla="*/ 7813 h 10000"/>
              <a:gd name="T80" fmla="*/ 2356 w 7232"/>
              <a:gd name="T81" fmla="*/ 7594 h 10000"/>
              <a:gd name="T82" fmla="*/ 2575 w 7232"/>
              <a:gd name="T83" fmla="*/ 7500 h 10000"/>
              <a:gd name="T84" fmla="*/ 4451 w 7232"/>
              <a:gd name="T85" fmla="*/ 7500 h 10000"/>
              <a:gd name="T86" fmla="*/ 4670 w 7232"/>
              <a:gd name="T87" fmla="*/ 7594 h 10000"/>
              <a:gd name="T88" fmla="*/ 4764 w 7232"/>
              <a:gd name="T89" fmla="*/ 781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32" h="10000">
                <a:moveTo>
                  <a:pt x="7232" y="3121"/>
                </a:moveTo>
                <a:cubicBezTo>
                  <a:pt x="7232" y="3403"/>
                  <a:pt x="7191" y="3665"/>
                  <a:pt x="7111" y="3910"/>
                </a:cubicBezTo>
                <a:cubicBezTo>
                  <a:pt x="7031" y="4155"/>
                  <a:pt x="6939" y="4354"/>
                  <a:pt x="6839" y="4509"/>
                </a:cubicBezTo>
                <a:cubicBezTo>
                  <a:pt x="6736" y="4664"/>
                  <a:pt x="6594" y="4818"/>
                  <a:pt x="6407" y="4974"/>
                </a:cubicBezTo>
                <a:cubicBezTo>
                  <a:pt x="6221" y="5130"/>
                  <a:pt x="6072" y="5244"/>
                  <a:pt x="5959" y="5314"/>
                </a:cubicBezTo>
                <a:cubicBezTo>
                  <a:pt x="5844" y="5385"/>
                  <a:pt x="5686" y="5476"/>
                  <a:pt x="5482" y="5591"/>
                </a:cubicBezTo>
                <a:cubicBezTo>
                  <a:pt x="5268" y="5711"/>
                  <a:pt x="5090" y="5880"/>
                  <a:pt x="4946" y="6099"/>
                </a:cubicBezTo>
                <a:cubicBezTo>
                  <a:pt x="4804" y="6318"/>
                  <a:pt x="4731" y="6491"/>
                  <a:pt x="4731" y="6624"/>
                </a:cubicBezTo>
                <a:cubicBezTo>
                  <a:pt x="4731" y="6713"/>
                  <a:pt x="4700" y="6796"/>
                  <a:pt x="4637" y="6879"/>
                </a:cubicBezTo>
                <a:cubicBezTo>
                  <a:pt x="4575" y="6959"/>
                  <a:pt x="4502" y="7000"/>
                  <a:pt x="4418" y="7000"/>
                </a:cubicBezTo>
                <a:lnTo>
                  <a:pt x="2543" y="7000"/>
                </a:lnTo>
                <a:cubicBezTo>
                  <a:pt x="2465" y="7000"/>
                  <a:pt x="2398" y="6953"/>
                  <a:pt x="2345" y="6855"/>
                </a:cubicBezTo>
                <a:cubicBezTo>
                  <a:pt x="2291" y="6758"/>
                  <a:pt x="2262" y="6661"/>
                  <a:pt x="2262" y="6563"/>
                </a:cubicBezTo>
                <a:lnTo>
                  <a:pt x="2262" y="6213"/>
                </a:lnTo>
                <a:cubicBezTo>
                  <a:pt x="2262" y="5780"/>
                  <a:pt x="2431" y="5373"/>
                  <a:pt x="2770" y="4990"/>
                </a:cubicBezTo>
                <a:cubicBezTo>
                  <a:pt x="3109" y="4608"/>
                  <a:pt x="3481" y="4324"/>
                  <a:pt x="3887" y="4141"/>
                </a:cubicBezTo>
                <a:cubicBezTo>
                  <a:pt x="4195" y="4000"/>
                  <a:pt x="4414" y="3855"/>
                  <a:pt x="4543" y="3704"/>
                </a:cubicBezTo>
                <a:cubicBezTo>
                  <a:pt x="4673" y="3553"/>
                  <a:pt x="4740" y="3355"/>
                  <a:pt x="4740" y="3110"/>
                </a:cubicBezTo>
                <a:cubicBezTo>
                  <a:pt x="4740" y="2891"/>
                  <a:pt x="4618" y="2699"/>
                  <a:pt x="4376" y="2531"/>
                </a:cubicBezTo>
                <a:cubicBezTo>
                  <a:pt x="4135" y="2365"/>
                  <a:pt x="3854" y="2281"/>
                  <a:pt x="3536" y="2281"/>
                </a:cubicBezTo>
                <a:cubicBezTo>
                  <a:pt x="3197" y="2281"/>
                  <a:pt x="2916" y="2356"/>
                  <a:pt x="2691" y="2508"/>
                </a:cubicBezTo>
                <a:cubicBezTo>
                  <a:pt x="2509" y="2638"/>
                  <a:pt x="2229" y="2939"/>
                  <a:pt x="1855" y="3406"/>
                </a:cubicBezTo>
                <a:cubicBezTo>
                  <a:pt x="1787" y="3490"/>
                  <a:pt x="1707" y="3531"/>
                  <a:pt x="1614" y="3531"/>
                </a:cubicBezTo>
                <a:cubicBezTo>
                  <a:pt x="1551" y="3531"/>
                  <a:pt x="1485" y="3510"/>
                  <a:pt x="1417" y="3469"/>
                </a:cubicBezTo>
                <a:lnTo>
                  <a:pt x="135" y="2493"/>
                </a:lnTo>
                <a:cubicBezTo>
                  <a:pt x="67" y="2440"/>
                  <a:pt x="26" y="2376"/>
                  <a:pt x="14" y="2296"/>
                </a:cubicBezTo>
                <a:cubicBezTo>
                  <a:pt x="0" y="2218"/>
                  <a:pt x="15" y="2145"/>
                  <a:pt x="56" y="2078"/>
                </a:cubicBezTo>
                <a:cubicBezTo>
                  <a:pt x="890" y="694"/>
                  <a:pt x="2100" y="0"/>
                  <a:pt x="3684" y="0"/>
                </a:cubicBezTo>
                <a:cubicBezTo>
                  <a:pt x="4101" y="0"/>
                  <a:pt x="4520" y="80"/>
                  <a:pt x="4942" y="241"/>
                </a:cubicBezTo>
                <a:cubicBezTo>
                  <a:pt x="5365" y="403"/>
                  <a:pt x="5745" y="619"/>
                  <a:pt x="6084" y="890"/>
                </a:cubicBezTo>
                <a:cubicBezTo>
                  <a:pt x="6422" y="1161"/>
                  <a:pt x="6699" y="1494"/>
                  <a:pt x="6912" y="1886"/>
                </a:cubicBezTo>
                <a:cubicBezTo>
                  <a:pt x="7126" y="2276"/>
                  <a:pt x="7232" y="2690"/>
                  <a:pt x="7232" y="3121"/>
                </a:cubicBezTo>
                <a:close/>
                <a:moveTo>
                  <a:pt x="4764" y="7813"/>
                </a:moveTo>
                <a:lnTo>
                  <a:pt x="4764" y="9688"/>
                </a:lnTo>
                <a:cubicBezTo>
                  <a:pt x="4764" y="9771"/>
                  <a:pt x="4732" y="9844"/>
                  <a:pt x="4670" y="9906"/>
                </a:cubicBezTo>
                <a:cubicBezTo>
                  <a:pt x="4607" y="9969"/>
                  <a:pt x="4535" y="10000"/>
                  <a:pt x="4451" y="10000"/>
                </a:cubicBezTo>
                <a:lnTo>
                  <a:pt x="2575" y="10000"/>
                </a:lnTo>
                <a:cubicBezTo>
                  <a:pt x="2491" y="10000"/>
                  <a:pt x="2419" y="9969"/>
                  <a:pt x="2356" y="9906"/>
                </a:cubicBezTo>
                <a:cubicBezTo>
                  <a:pt x="2294" y="9844"/>
                  <a:pt x="2262" y="9771"/>
                  <a:pt x="2262" y="9688"/>
                </a:cubicBezTo>
                <a:lnTo>
                  <a:pt x="2262" y="7813"/>
                </a:lnTo>
                <a:cubicBezTo>
                  <a:pt x="2262" y="7729"/>
                  <a:pt x="2294" y="7656"/>
                  <a:pt x="2356" y="7594"/>
                </a:cubicBezTo>
                <a:cubicBezTo>
                  <a:pt x="2419" y="7531"/>
                  <a:pt x="2491" y="7500"/>
                  <a:pt x="2575" y="7500"/>
                </a:cubicBezTo>
                <a:lnTo>
                  <a:pt x="4451" y="7500"/>
                </a:lnTo>
                <a:cubicBezTo>
                  <a:pt x="4535" y="7500"/>
                  <a:pt x="4607" y="7531"/>
                  <a:pt x="4670" y="7594"/>
                </a:cubicBezTo>
                <a:cubicBezTo>
                  <a:pt x="4732" y="7656"/>
                  <a:pt x="4764" y="7728"/>
                  <a:pt x="4764" y="781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" name="Freeform 32">
            <a:extLst>
              <a:ext uri="{FF2B5EF4-FFF2-40B4-BE49-F238E27FC236}">
                <a16:creationId xmlns:a16="http://schemas.microsoft.com/office/drawing/2014/main" id="{071C62A3-22C0-44B2-949F-503CFBD94423}"/>
              </a:ext>
            </a:extLst>
          </p:cNvPr>
          <p:cNvSpPr/>
          <p:nvPr/>
        </p:nvSpPr>
        <p:spPr>
          <a:xfrm>
            <a:off x="9843338" y="2453410"/>
            <a:ext cx="666334" cy="581790"/>
          </a:xfrm>
          <a:custGeom>
            <a:avLst/>
            <a:gdLst>
              <a:gd name="T0" fmla="*/ 958 w 1489"/>
              <a:gd name="T1" fmla="*/ 387 h 1302"/>
              <a:gd name="T2" fmla="*/ 572 w 1489"/>
              <a:gd name="T3" fmla="*/ 387 h 1302"/>
              <a:gd name="T4" fmla="*/ 572 w 1489"/>
              <a:gd name="T5" fmla="*/ 0 h 1302"/>
              <a:gd name="T6" fmla="*/ 958 w 1489"/>
              <a:gd name="T7" fmla="*/ 0 h 1302"/>
              <a:gd name="T8" fmla="*/ 958 w 1489"/>
              <a:gd name="T9" fmla="*/ 387 h 1302"/>
              <a:gd name="T10" fmla="*/ 531 w 1489"/>
              <a:gd name="T11" fmla="*/ 1274 h 1302"/>
              <a:gd name="T12" fmla="*/ 1044 w 1489"/>
              <a:gd name="T13" fmla="*/ 1274 h 1302"/>
              <a:gd name="T14" fmla="*/ 787 w 1489"/>
              <a:gd name="T15" fmla="*/ 884 h 1302"/>
              <a:gd name="T16" fmla="*/ 531 w 1489"/>
              <a:gd name="T17" fmla="*/ 1274 h 1302"/>
              <a:gd name="T18" fmla="*/ 1287 w 1489"/>
              <a:gd name="T19" fmla="*/ 891 h 1302"/>
              <a:gd name="T20" fmla="*/ 1086 w 1489"/>
              <a:gd name="T21" fmla="*/ 1093 h 1302"/>
              <a:gd name="T22" fmla="*/ 1287 w 1489"/>
              <a:gd name="T23" fmla="*/ 1295 h 1302"/>
              <a:gd name="T24" fmla="*/ 1489 w 1489"/>
              <a:gd name="T25" fmla="*/ 1093 h 1302"/>
              <a:gd name="T26" fmla="*/ 1287 w 1489"/>
              <a:gd name="T27" fmla="*/ 891 h 1302"/>
              <a:gd name="T28" fmla="*/ 275 w 1489"/>
              <a:gd name="T29" fmla="*/ 671 h 1302"/>
              <a:gd name="T30" fmla="*/ 748 w 1489"/>
              <a:gd name="T31" fmla="*/ 671 h 1302"/>
              <a:gd name="T32" fmla="*/ 748 w 1489"/>
              <a:gd name="T33" fmla="*/ 838 h 1302"/>
              <a:gd name="T34" fmla="*/ 815 w 1489"/>
              <a:gd name="T35" fmla="*/ 838 h 1302"/>
              <a:gd name="T36" fmla="*/ 815 w 1489"/>
              <a:gd name="T37" fmla="*/ 671 h 1302"/>
              <a:gd name="T38" fmla="*/ 1255 w 1489"/>
              <a:gd name="T39" fmla="*/ 671 h 1302"/>
              <a:gd name="T40" fmla="*/ 1255 w 1489"/>
              <a:gd name="T41" fmla="*/ 838 h 1302"/>
              <a:gd name="T42" fmla="*/ 1321 w 1489"/>
              <a:gd name="T43" fmla="*/ 838 h 1302"/>
              <a:gd name="T44" fmla="*/ 1321 w 1489"/>
              <a:gd name="T45" fmla="*/ 636 h 1302"/>
              <a:gd name="T46" fmla="*/ 1321 w 1489"/>
              <a:gd name="T47" fmla="*/ 636 h 1302"/>
              <a:gd name="T48" fmla="*/ 1321 w 1489"/>
              <a:gd name="T49" fmla="*/ 604 h 1302"/>
              <a:gd name="T50" fmla="*/ 815 w 1489"/>
              <a:gd name="T51" fmla="*/ 604 h 1302"/>
              <a:gd name="T52" fmla="*/ 815 w 1489"/>
              <a:gd name="T53" fmla="*/ 453 h 1302"/>
              <a:gd name="T54" fmla="*/ 748 w 1489"/>
              <a:gd name="T55" fmla="*/ 453 h 1302"/>
              <a:gd name="T56" fmla="*/ 748 w 1489"/>
              <a:gd name="T57" fmla="*/ 604 h 1302"/>
              <a:gd name="T58" fmla="*/ 209 w 1489"/>
              <a:gd name="T59" fmla="*/ 604 h 1302"/>
              <a:gd name="T60" fmla="*/ 209 w 1489"/>
              <a:gd name="T61" fmla="*/ 636 h 1302"/>
              <a:gd name="T62" fmla="*/ 208 w 1489"/>
              <a:gd name="T63" fmla="*/ 636 h 1302"/>
              <a:gd name="T64" fmla="*/ 208 w 1489"/>
              <a:gd name="T65" fmla="*/ 838 h 1302"/>
              <a:gd name="T66" fmla="*/ 275 w 1489"/>
              <a:gd name="T67" fmla="*/ 838 h 1302"/>
              <a:gd name="T68" fmla="*/ 275 w 1489"/>
              <a:gd name="T69" fmla="*/ 671 h 1302"/>
              <a:gd name="T70" fmla="*/ 121 w 1489"/>
              <a:gd name="T71" fmla="*/ 883 h 1302"/>
              <a:gd name="T72" fmla="*/ 0 w 1489"/>
              <a:gd name="T73" fmla="*/ 1093 h 1302"/>
              <a:gd name="T74" fmla="*/ 121 w 1489"/>
              <a:gd name="T75" fmla="*/ 1302 h 1302"/>
              <a:gd name="T76" fmla="*/ 363 w 1489"/>
              <a:gd name="T77" fmla="*/ 1302 h 1302"/>
              <a:gd name="T78" fmla="*/ 484 w 1489"/>
              <a:gd name="T79" fmla="*/ 1093 h 1302"/>
              <a:gd name="T80" fmla="*/ 363 w 1489"/>
              <a:gd name="T81" fmla="*/ 883 h 1302"/>
              <a:gd name="T82" fmla="*/ 121 w 1489"/>
              <a:gd name="T83" fmla="*/ 883 h 1302"/>
              <a:gd name="T84" fmla="*/ 121 w 1489"/>
              <a:gd name="T85" fmla="*/ 88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89" h="1302">
                <a:moveTo>
                  <a:pt x="958" y="387"/>
                </a:moveTo>
                <a:lnTo>
                  <a:pt x="572" y="387"/>
                </a:lnTo>
                <a:lnTo>
                  <a:pt x="572" y="0"/>
                </a:lnTo>
                <a:lnTo>
                  <a:pt x="958" y="0"/>
                </a:lnTo>
                <a:lnTo>
                  <a:pt x="958" y="387"/>
                </a:lnTo>
                <a:close/>
                <a:moveTo>
                  <a:pt x="531" y="1274"/>
                </a:moveTo>
                <a:lnTo>
                  <a:pt x="1044" y="1274"/>
                </a:lnTo>
                <a:lnTo>
                  <a:pt x="787" y="884"/>
                </a:lnTo>
                <a:lnTo>
                  <a:pt x="531" y="1274"/>
                </a:lnTo>
                <a:close/>
                <a:moveTo>
                  <a:pt x="1287" y="891"/>
                </a:moveTo>
                <a:cubicBezTo>
                  <a:pt x="1176" y="891"/>
                  <a:pt x="1086" y="982"/>
                  <a:pt x="1086" y="1093"/>
                </a:cubicBezTo>
                <a:cubicBezTo>
                  <a:pt x="1086" y="1204"/>
                  <a:pt x="1176" y="1295"/>
                  <a:pt x="1287" y="1295"/>
                </a:cubicBezTo>
                <a:cubicBezTo>
                  <a:pt x="1398" y="1295"/>
                  <a:pt x="1489" y="1204"/>
                  <a:pt x="1489" y="1093"/>
                </a:cubicBezTo>
                <a:cubicBezTo>
                  <a:pt x="1489" y="982"/>
                  <a:pt x="1398" y="891"/>
                  <a:pt x="1287" y="891"/>
                </a:cubicBezTo>
                <a:close/>
                <a:moveTo>
                  <a:pt x="275" y="671"/>
                </a:moveTo>
                <a:lnTo>
                  <a:pt x="748" y="671"/>
                </a:lnTo>
                <a:lnTo>
                  <a:pt x="748" y="838"/>
                </a:lnTo>
                <a:lnTo>
                  <a:pt x="815" y="838"/>
                </a:lnTo>
                <a:lnTo>
                  <a:pt x="815" y="671"/>
                </a:lnTo>
                <a:lnTo>
                  <a:pt x="1255" y="671"/>
                </a:lnTo>
                <a:lnTo>
                  <a:pt x="1255" y="838"/>
                </a:lnTo>
                <a:lnTo>
                  <a:pt x="1321" y="838"/>
                </a:lnTo>
                <a:lnTo>
                  <a:pt x="1321" y="636"/>
                </a:lnTo>
                <a:lnTo>
                  <a:pt x="1321" y="636"/>
                </a:lnTo>
                <a:lnTo>
                  <a:pt x="1321" y="604"/>
                </a:lnTo>
                <a:lnTo>
                  <a:pt x="815" y="604"/>
                </a:lnTo>
                <a:lnTo>
                  <a:pt x="815" y="453"/>
                </a:lnTo>
                <a:lnTo>
                  <a:pt x="748" y="453"/>
                </a:lnTo>
                <a:lnTo>
                  <a:pt x="748" y="604"/>
                </a:lnTo>
                <a:lnTo>
                  <a:pt x="209" y="604"/>
                </a:lnTo>
                <a:lnTo>
                  <a:pt x="209" y="636"/>
                </a:lnTo>
                <a:lnTo>
                  <a:pt x="208" y="636"/>
                </a:lnTo>
                <a:lnTo>
                  <a:pt x="208" y="838"/>
                </a:lnTo>
                <a:lnTo>
                  <a:pt x="275" y="838"/>
                </a:lnTo>
                <a:lnTo>
                  <a:pt x="275" y="671"/>
                </a:lnTo>
                <a:close/>
                <a:moveTo>
                  <a:pt x="121" y="883"/>
                </a:moveTo>
                <a:lnTo>
                  <a:pt x="0" y="1093"/>
                </a:lnTo>
                <a:lnTo>
                  <a:pt x="121" y="1302"/>
                </a:lnTo>
                <a:lnTo>
                  <a:pt x="363" y="1302"/>
                </a:lnTo>
                <a:lnTo>
                  <a:pt x="484" y="1093"/>
                </a:lnTo>
                <a:lnTo>
                  <a:pt x="363" y="883"/>
                </a:lnTo>
                <a:lnTo>
                  <a:pt x="121" y="883"/>
                </a:lnTo>
                <a:lnTo>
                  <a:pt x="121" y="88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7334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384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094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D6577D2-C29D-3787-74DB-ADF18F5894E9}"/>
              </a:ext>
            </a:extLst>
          </p:cNvPr>
          <p:cNvSpPr txBox="1"/>
          <p:nvPr/>
        </p:nvSpPr>
        <p:spPr>
          <a:xfrm>
            <a:off x="717233" y="5233154"/>
            <a:ext cx="6097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hlinkClick r:id="rId2"/>
              </a:rPr>
              <a:t># </a:t>
            </a:r>
            <a:r>
              <a:rPr lang="zh-CN" altLang="en-US" sz="2400" b="1" dirty="0">
                <a:hlinkClick r:id="rId2"/>
              </a:rPr>
              <a:t>电力</a:t>
            </a:r>
            <a:r>
              <a:rPr lang="en-US" altLang="zh-CN" sz="2400" b="1" dirty="0">
                <a:hlinkClick r:id="rId2"/>
              </a:rPr>
              <a:t>PPT</a:t>
            </a:r>
            <a:r>
              <a:rPr lang="zh-CN" altLang="en-US" sz="2400" b="1" dirty="0">
                <a:hlinkClick r:id="rId2"/>
              </a:rPr>
              <a:t>模板合集 </a:t>
            </a:r>
            <a:r>
              <a:rPr lang="en-US" altLang="zh-CN" sz="2400" b="1" dirty="0">
                <a:hlinkClick r:id="rId2"/>
              </a:rPr>
              <a:t>#  </a:t>
            </a:r>
            <a:r>
              <a:rPr lang="en-US" altLang="zh-CN" sz="2400" b="1" dirty="0"/>
              <a:t>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98589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6FE2B4-0BCA-4E33-9622-A3B44886E5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2A152-D040-4684-BEA7-F088D90802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服务理念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F34D0A-8E94-4C3D-95C5-7FEEF90BB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80D494-FDEF-4ADF-9DD8-1EB2FDF73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en-US" altLang="zh-CN" sz="2400" dirty="0">
                <a:latin typeface="+mn-ea"/>
              </a:rPr>
              <a:t>SERVICE CONCEPT</a:t>
            </a:r>
          </a:p>
        </p:txBody>
      </p:sp>
    </p:spTree>
    <p:extLst>
      <p:ext uri="{BB962C8B-B14F-4D97-AF65-F5344CB8AC3E}">
        <p14:creationId xmlns:p14="http://schemas.microsoft.com/office/powerpoint/2010/main" val="1227723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4E83F7A0-CEF0-475B-B43E-AE6AC14810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9709" y="1371600"/>
            <a:ext cx="8992291" cy="5143500"/>
          </a:xfrm>
          <a:custGeom>
            <a:avLst/>
            <a:gdLst>
              <a:gd name="connsiteX0" fmla="*/ 268439 w 8992291"/>
              <a:gd name="connsiteY0" fmla="*/ 0 h 5143500"/>
              <a:gd name="connsiteX1" fmla="*/ 8992291 w 8992291"/>
              <a:gd name="connsiteY1" fmla="*/ 0 h 5143500"/>
              <a:gd name="connsiteX2" fmla="*/ 8992291 w 8992291"/>
              <a:gd name="connsiteY2" fmla="*/ 5143500 h 5143500"/>
              <a:gd name="connsiteX3" fmla="*/ 268439 w 8992291"/>
              <a:gd name="connsiteY3" fmla="*/ 5143500 h 5143500"/>
              <a:gd name="connsiteX4" fmla="*/ 0 w 8992291"/>
              <a:gd name="connsiteY4" fmla="*/ 4906642 h 5143500"/>
              <a:gd name="connsiteX5" fmla="*/ 0 w 8992291"/>
              <a:gd name="connsiteY5" fmla="*/ 236858 h 5143500"/>
              <a:gd name="connsiteX6" fmla="*/ 268439 w 8992291"/>
              <a:gd name="connsiteY6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2291" h="5143500">
                <a:moveTo>
                  <a:pt x="268439" y="0"/>
                </a:moveTo>
                <a:lnTo>
                  <a:pt x="8992291" y="0"/>
                </a:lnTo>
                <a:lnTo>
                  <a:pt x="8992291" y="5143500"/>
                </a:lnTo>
                <a:lnTo>
                  <a:pt x="268439" y="5143500"/>
                </a:lnTo>
                <a:cubicBezTo>
                  <a:pt x="120184" y="5143500"/>
                  <a:pt x="0" y="5037456"/>
                  <a:pt x="0" y="4906642"/>
                </a:cubicBezTo>
                <a:lnTo>
                  <a:pt x="0" y="236858"/>
                </a:lnTo>
                <a:cubicBezTo>
                  <a:pt x="0" y="106045"/>
                  <a:pt x="120184" y="0"/>
                  <a:pt x="268439" y="0"/>
                </a:cubicBezTo>
                <a:close/>
              </a:path>
            </a:pathLst>
          </a:cu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5298C8C-42D5-4CAA-A4EA-FAC2BF803652}"/>
              </a:ext>
            </a:extLst>
          </p:cNvPr>
          <p:cNvSpPr/>
          <p:nvPr/>
        </p:nvSpPr>
        <p:spPr>
          <a:xfrm>
            <a:off x="3199709" y="1371600"/>
            <a:ext cx="8992291" cy="5143500"/>
          </a:xfrm>
          <a:custGeom>
            <a:avLst/>
            <a:gdLst>
              <a:gd name="connsiteX0" fmla="*/ 268439 w 8992291"/>
              <a:gd name="connsiteY0" fmla="*/ 0 h 5829300"/>
              <a:gd name="connsiteX1" fmla="*/ 8992291 w 8992291"/>
              <a:gd name="connsiteY1" fmla="*/ 0 h 5829300"/>
              <a:gd name="connsiteX2" fmla="*/ 8992291 w 8992291"/>
              <a:gd name="connsiteY2" fmla="*/ 5829300 h 5829300"/>
              <a:gd name="connsiteX3" fmla="*/ 268439 w 8992291"/>
              <a:gd name="connsiteY3" fmla="*/ 5829300 h 5829300"/>
              <a:gd name="connsiteX4" fmla="*/ 0 w 8992291"/>
              <a:gd name="connsiteY4" fmla="*/ 5560861 h 5829300"/>
              <a:gd name="connsiteX5" fmla="*/ 0 w 8992291"/>
              <a:gd name="connsiteY5" fmla="*/ 268439 h 5829300"/>
              <a:gd name="connsiteX6" fmla="*/ 268439 w 8992291"/>
              <a:gd name="connsiteY6" fmla="*/ 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2291" h="5829300">
                <a:moveTo>
                  <a:pt x="268439" y="0"/>
                </a:moveTo>
                <a:lnTo>
                  <a:pt x="8992291" y="0"/>
                </a:lnTo>
                <a:lnTo>
                  <a:pt x="8992291" y="5829300"/>
                </a:lnTo>
                <a:lnTo>
                  <a:pt x="268439" y="5829300"/>
                </a:lnTo>
                <a:cubicBezTo>
                  <a:pt x="120184" y="5829300"/>
                  <a:pt x="0" y="5709116"/>
                  <a:pt x="0" y="5560861"/>
                </a:cubicBezTo>
                <a:lnTo>
                  <a:pt x="0" y="268439"/>
                </a:lnTo>
                <a:cubicBezTo>
                  <a:pt x="0" y="120184"/>
                  <a:pt x="120184" y="0"/>
                  <a:pt x="268439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>
            <a:outerShdw blurRad="1016000" dist="1016000" dir="5400000" sx="75000" sy="7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7781F31-707F-4BD0-A9BE-2CEEB3B9F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建设基础</a:t>
            </a: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A82DB03C-23A5-4046-B919-E075ADE5317B}"/>
              </a:ext>
            </a:extLst>
          </p:cNvPr>
          <p:cNvSpPr/>
          <p:nvPr/>
        </p:nvSpPr>
        <p:spPr>
          <a:xfrm>
            <a:off x="660400" y="1799601"/>
            <a:ext cx="10858500" cy="2054805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" name="图片 106" descr="人的脸&#10;&#10;低可信度描述已自动生成">
            <a:extLst>
              <a:ext uri="{FF2B5EF4-FFF2-40B4-BE49-F238E27FC236}">
                <a16:creationId xmlns:a16="http://schemas.microsoft.com/office/drawing/2014/main" id="{DDD0D533-9543-4E83-AFE4-DF14C44E21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60400" y="1943466"/>
            <a:ext cx="6200971" cy="1918368"/>
          </a:xfrm>
          <a:custGeom>
            <a:avLst/>
            <a:gdLst>
              <a:gd name="connsiteX0" fmla="*/ 2264291 w 2379007"/>
              <a:gd name="connsiteY0" fmla="*/ 0 h 3424392"/>
              <a:gd name="connsiteX1" fmla="*/ 114716 w 2379007"/>
              <a:gd name="connsiteY1" fmla="*/ 0 h 3424392"/>
              <a:gd name="connsiteX2" fmla="*/ 0 w 2379007"/>
              <a:gd name="connsiteY2" fmla="*/ 114716 h 3424392"/>
              <a:gd name="connsiteX3" fmla="*/ 0 w 2379007"/>
              <a:gd name="connsiteY3" fmla="*/ 3309676 h 3424392"/>
              <a:gd name="connsiteX4" fmla="*/ 114716 w 2379007"/>
              <a:gd name="connsiteY4" fmla="*/ 3424392 h 3424392"/>
              <a:gd name="connsiteX5" fmla="*/ 2264291 w 2379007"/>
              <a:gd name="connsiteY5" fmla="*/ 3424392 h 3424392"/>
              <a:gd name="connsiteX6" fmla="*/ 2379007 w 2379007"/>
              <a:gd name="connsiteY6" fmla="*/ 3309676 h 3424392"/>
              <a:gd name="connsiteX7" fmla="*/ 2379007 w 2379007"/>
              <a:gd name="connsiteY7" fmla="*/ 114716 h 3424392"/>
              <a:gd name="connsiteX8" fmla="*/ 2264291 w 2379007"/>
              <a:gd name="connsiteY8" fmla="*/ 0 h 342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9007" h="3424392">
                <a:moveTo>
                  <a:pt x="2264291" y="0"/>
                </a:moveTo>
                <a:lnTo>
                  <a:pt x="114716" y="0"/>
                </a:lnTo>
                <a:cubicBezTo>
                  <a:pt x="51360" y="0"/>
                  <a:pt x="0" y="51360"/>
                  <a:pt x="0" y="114716"/>
                </a:cubicBezTo>
                <a:lnTo>
                  <a:pt x="0" y="3309676"/>
                </a:lnTo>
                <a:cubicBezTo>
                  <a:pt x="0" y="3373032"/>
                  <a:pt x="51360" y="3424392"/>
                  <a:pt x="114716" y="3424392"/>
                </a:cubicBezTo>
                <a:lnTo>
                  <a:pt x="2264291" y="3424392"/>
                </a:lnTo>
                <a:cubicBezTo>
                  <a:pt x="2327647" y="3424392"/>
                  <a:pt x="2379007" y="3373032"/>
                  <a:pt x="2379007" y="3309676"/>
                </a:cubicBezTo>
                <a:lnTo>
                  <a:pt x="2379007" y="114716"/>
                </a:lnTo>
                <a:cubicBezTo>
                  <a:pt x="2379007" y="51360"/>
                  <a:pt x="2327647" y="0"/>
                  <a:pt x="2264291" y="0"/>
                </a:cubicBezTo>
                <a:close/>
              </a:path>
            </a:pathLst>
          </a:custGeom>
          <a:effectLst/>
        </p:spPr>
      </p:pic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3A4584E0-A721-4548-82AB-3900214F92A9}"/>
              </a:ext>
            </a:extLst>
          </p:cNvPr>
          <p:cNvSpPr/>
          <p:nvPr/>
        </p:nvSpPr>
        <p:spPr>
          <a:xfrm>
            <a:off x="649821" y="1530163"/>
            <a:ext cx="2526223" cy="5388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DD36116-F6A2-460E-B9FB-ADE7AD27E559}"/>
              </a:ext>
            </a:extLst>
          </p:cNvPr>
          <p:cNvSpPr txBox="1"/>
          <p:nvPr/>
        </p:nvSpPr>
        <p:spPr>
          <a:xfrm>
            <a:off x="892165" y="1645713"/>
            <a:ext cx="2041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清洁低碳能源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60CA7AC-549B-4CF3-96F9-D0ACC7A3054D}"/>
              </a:ext>
            </a:extLst>
          </p:cNvPr>
          <p:cNvSpPr txBox="1"/>
          <p:nvPr/>
        </p:nvSpPr>
        <p:spPr>
          <a:xfrm>
            <a:off x="936365" y="1970157"/>
            <a:ext cx="372905" cy="1231107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bg1">
                    <a:lumMod val="65000"/>
                  </a:schemeClr>
                </a:solidFill>
              </a:rPr>
              <a:t>“</a:t>
            </a:r>
            <a:endParaRPr lang="zh-CN" altLang="en-US" sz="8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3A267D4-4BE8-4D5A-BC5C-4B245823CD79}"/>
              </a:ext>
            </a:extLst>
          </p:cNvPr>
          <p:cNvSpPr txBox="1"/>
          <p:nvPr/>
        </p:nvSpPr>
        <p:spPr>
          <a:xfrm flipV="1">
            <a:off x="10939714" y="2704057"/>
            <a:ext cx="372905" cy="1231107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bg1">
                    <a:lumMod val="65000"/>
                  </a:schemeClr>
                </a:solidFill>
              </a:rPr>
              <a:t>“</a:t>
            </a:r>
            <a:endParaRPr lang="zh-CN" altLang="en-US" sz="8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2D8EE42-5985-4095-A53E-0D7AB5D14373}"/>
              </a:ext>
            </a:extLst>
          </p:cNvPr>
          <p:cNvSpPr txBox="1"/>
          <p:nvPr/>
        </p:nvSpPr>
        <p:spPr>
          <a:xfrm>
            <a:off x="1232490" y="2234622"/>
            <a:ext cx="9707224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5750" algn="just">
              <a:lnSpc>
                <a:spcPct val="130000"/>
              </a:lnSpc>
              <a:buClr>
                <a:schemeClr val="accent5"/>
              </a:buClr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党的十八大以来，单位国内生产总值能耗累计降低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26.2%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，相当于减少能源消费约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亿吨标准煤，以能源消费年均约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3.0%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的增长支撑了国民经济年均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6.5%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的增长，能源利用效率不断提升。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2021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年，天然气、水电、核电、新能源发电等清洁能源消费比重提升至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25.5%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，比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2012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年提高了约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个百分点，能源消费结构向清洁低碳加快转变。</a:t>
            </a:r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6DB6C033-F1BF-4EBB-9E45-B894DE12CE21}"/>
              </a:ext>
            </a:extLst>
          </p:cNvPr>
          <p:cNvSpPr/>
          <p:nvPr/>
        </p:nvSpPr>
        <p:spPr>
          <a:xfrm>
            <a:off x="660400" y="4220974"/>
            <a:ext cx="10858500" cy="2054805"/>
          </a:xfrm>
          <a:prstGeom prst="roundRect">
            <a:avLst>
              <a:gd name="adj" fmla="val 482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8" name="图片 137" descr="人的脸&#10;&#10;低可信度描述已自动生成">
            <a:extLst>
              <a:ext uri="{FF2B5EF4-FFF2-40B4-BE49-F238E27FC236}">
                <a16:creationId xmlns:a16="http://schemas.microsoft.com/office/drawing/2014/main" id="{43A19ADD-FC3F-4FCA-B796-297C51C7E4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60400" y="4364839"/>
            <a:ext cx="6200971" cy="1918368"/>
          </a:xfrm>
          <a:custGeom>
            <a:avLst/>
            <a:gdLst>
              <a:gd name="connsiteX0" fmla="*/ 2264291 w 2379007"/>
              <a:gd name="connsiteY0" fmla="*/ 0 h 3424392"/>
              <a:gd name="connsiteX1" fmla="*/ 114716 w 2379007"/>
              <a:gd name="connsiteY1" fmla="*/ 0 h 3424392"/>
              <a:gd name="connsiteX2" fmla="*/ 0 w 2379007"/>
              <a:gd name="connsiteY2" fmla="*/ 114716 h 3424392"/>
              <a:gd name="connsiteX3" fmla="*/ 0 w 2379007"/>
              <a:gd name="connsiteY3" fmla="*/ 3309676 h 3424392"/>
              <a:gd name="connsiteX4" fmla="*/ 114716 w 2379007"/>
              <a:gd name="connsiteY4" fmla="*/ 3424392 h 3424392"/>
              <a:gd name="connsiteX5" fmla="*/ 2264291 w 2379007"/>
              <a:gd name="connsiteY5" fmla="*/ 3424392 h 3424392"/>
              <a:gd name="connsiteX6" fmla="*/ 2379007 w 2379007"/>
              <a:gd name="connsiteY6" fmla="*/ 3309676 h 3424392"/>
              <a:gd name="connsiteX7" fmla="*/ 2379007 w 2379007"/>
              <a:gd name="connsiteY7" fmla="*/ 114716 h 3424392"/>
              <a:gd name="connsiteX8" fmla="*/ 2264291 w 2379007"/>
              <a:gd name="connsiteY8" fmla="*/ 0 h 342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9007" h="3424392">
                <a:moveTo>
                  <a:pt x="2264291" y="0"/>
                </a:moveTo>
                <a:lnTo>
                  <a:pt x="114716" y="0"/>
                </a:lnTo>
                <a:cubicBezTo>
                  <a:pt x="51360" y="0"/>
                  <a:pt x="0" y="51360"/>
                  <a:pt x="0" y="114716"/>
                </a:cubicBezTo>
                <a:lnTo>
                  <a:pt x="0" y="3309676"/>
                </a:lnTo>
                <a:cubicBezTo>
                  <a:pt x="0" y="3373032"/>
                  <a:pt x="51360" y="3424392"/>
                  <a:pt x="114716" y="3424392"/>
                </a:cubicBezTo>
                <a:lnTo>
                  <a:pt x="2264291" y="3424392"/>
                </a:lnTo>
                <a:cubicBezTo>
                  <a:pt x="2327647" y="3424392"/>
                  <a:pt x="2379007" y="3373032"/>
                  <a:pt x="2379007" y="3309676"/>
                </a:cubicBezTo>
                <a:lnTo>
                  <a:pt x="2379007" y="114716"/>
                </a:lnTo>
                <a:cubicBezTo>
                  <a:pt x="2379007" y="51360"/>
                  <a:pt x="2327647" y="0"/>
                  <a:pt x="2264291" y="0"/>
                </a:cubicBezTo>
                <a:close/>
              </a:path>
            </a:pathLst>
          </a:custGeom>
          <a:effectLst/>
        </p:spPr>
      </p:pic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66C4DB88-1C30-4EB7-8FC6-EA10C803DB2F}"/>
              </a:ext>
            </a:extLst>
          </p:cNvPr>
          <p:cNvSpPr/>
          <p:nvPr/>
        </p:nvSpPr>
        <p:spPr>
          <a:xfrm>
            <a:off x="649821" y="3951536"/>
            <a:ext cx="2526223" cy="5388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2AB592D0-EE03-4CB2-A3B5-E0F8841326AD}"/>
              </a:ext>
            </a:extLst>
          </p:cNvPr>
          <p:cNvSpPr txBox="1"/>
          <p:nvPr/>
        </p:nvSpPr>
        <p:spPr>
          <a:xfrm>
            <a:off x="892165" y="4067086"/>
            <a:ext cx="2041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清洁低碳能源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03577E5A-80EF-4ACA-A78B-4F351BE45473}"/>
              </a:ext>
            </a:extLst>
          </p:cNvPr>
          <p:cNvGrpSpPr/>
          <p:nvPr/>
        </p:nvGrpSpPr>
        <p:grpSpPr>
          <a:xfrm>
            <a:off x="936366" y="4374863"/>
            <a:ext cx="10376253" cy="1981674"/>
            <a:chOff x="1000060" y="4254026"/>
            <a:chExt cx="10376253" cy="1981674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C3B87CEF-5993-49DC-A66C-6DED58F71EA9}"/>
                </a:ext>
              </a:extLst>
            </p:cNvPr>
            <p:cNvSpPr txBox="1"/>
            <p:nvPr/>
          </p:nvSpPr>
          <p:spPr>
            <a:xfrm>
              <a:off x="1000060" y="4254026"/>
              <a:ext cx="372905" cy="12311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65000"/>
                    </a:schemeClr>
                  </a:solidFill>
                </a:rPr>
                <a:t>“</a:t>
              </a:r>
              <a:endParaRPr lang="zh-CN" altLang="en-US" sz="8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4B9C558-BDE5-4BF1-AD76-F169104F7918}"/>
                </a:ext>
              </a:extLst>
            </p:cNvPr>
            <p:cNvSpPr txBox="1"/>
            <p:nvPr/>
          </p:nvSpPr>
          <p:spPr>
            <a:xfrm flipV="1">
              <a:off x="11003408" y="5004593"/>
              <a:ext cx="372905" cy="12311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65000"/>
                    </a:schemeClr>
                  </a:solidFill>
                </a:rPr>
                <a:t>“</a:t>
              </a:r>
              <a:endParaRPr lang="zh-CN" altLang="en-US" sz="8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62D6267F-7ED7-470A-BCED-6927671F0E6A}"/>
                </a:ext>
              </a:extLst>
            </p:cNvPr>
            <p:cNvSpPr txBox="1"/>
            <p:nvPr/>
          </p:nvSpPr>
          <p:spPr>
            <a:xfrm>
              <a:off x="1296184" y="4535158"/>
              <a:ext cx="9707224" cy="1248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05750" algn="just">
                <a:lnSpc>
                  <a:spcPct val="130000"/>
                </a:lnSpc>
                <a:buClr>
                  <a:schemeClr val="accent5"/>
                </a:buClr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党的十八大以来，单位国内生产总值能耗累计降低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26.2%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，相当于减少能源消费约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14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亿吨标准煤，以能源消费年均约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3.0%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的增长支撑了国民经济年均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6.5%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的增长，能源利用效率不断提升。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2021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年，天然气、水电、核电、新能源发电等清洁能源消费比重提升至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25.5%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，比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2012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年提高了约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11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个百分点，能源消费结构向清洁低碳加快转变。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8667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1AC36E-B903-477F-964A-A1A65946F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建设基础</a:t>
            </a:r>
          </a:p>
        </p:txBody>
      </p:sp>
      <p:sp>
        <p:nvSpPr>
          <p:cNvPr id="24" name="箭头: 下 23">
            <a:extLst>
              <a:ext uri="{FF2B5EF4-FFF2-40B4-BE49-F238E27FC236}">
                <a16:creationId xmlns:a16="http://schemas.microsoft.com/office/drawing/2014/main" id="{6355F556-C9D3-4595-B879-DFB7AB1A049D}"/>
              </a:ext>
            </a:extLst>
          </p:cNvPr>
          <p:cNvSpPr/>
          <p:nvPr/>
        </p:nvSpPr>
        <p:spPr>
          <a:xfrm>
            <a:off x="4343051" y="2933544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箭头: 下 53">
            <a:extLst>
              <a:ext uri="{FF2B5EF4-FFF2-40B4-BE49-F238E27FC236}">
                <a16:creationId xmlns:a16="http://schemas.microsoft.com/office/drawing/2014/main" id="{D73BC69A-22A0-4FB1-A8EB-188E0CDBC3F8}"/>
              </a:ext>
            </a:extLst>
          </p:cNvPr>
          <p:cNvSpPr/>
          <p:nvPr/>
        </p:nvSpPr>
        <p:spPr>
          <a:xfrm flipV="1">
            <a:off x="6835426" y="2933544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箭头: 下 56">
            <a:extLst>
              <a:ext uri="{FF2B5EF4-FFF2-40B4-BE49-F238E27FC236}">
                <a16:creationId xmlns:a16="http://schemas.microsoft.com/office/drawing/2014/main" id="{8DDFCD96-2294-412A-A315-9843A3D3B0A2}"/>
              </a:ext>
            </a:extLst>
          </p:cNvPr>
          <p:cNvSpPr/>
          <p:nvPr/>
        </p:nvSpPr>
        <p:spPr>
          <a:xfrm>
            <a:off x="4343051" y="4586808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箭头: 下 57">
            <a:extLst>
              <a:ext uri="{FF2B5EF4-FFF2-40B4-BE49-F238E27FC236}">
                <a16:creationId xmlns:a16="http://schemas.microsoft.com/office/drawing/2014/main" id="{6D2F9F98-C03C-4240-BE39-5DF761F62A6C}"/>
              </a:ext>
            </a:extLst>
          </p:cNvPr>
          <p:cNvSpPr/>
          <p:nvPr/>
        </p:nvSpPr>
        <p:spPr>
          <a:xfrm flipV="1">
            <a:off x="6835426" y="4586808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D396830-2273-45B7-A972-5ED51E4C8A33}"/>
              </a:ext>
            </a:extLst>
          </p:cNvPr>
          <p:cNvSpPr/>
          <p:nvPr/>
        </p:nvSpPr>
        <p:spPr>
          <a:xfrm rot="16200000">
            <a:off x="5704519" y="-3079505"/>
            <a:ext cx="987485" cy="10641275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C7F1E2E-E41A-4BC8-BDEA-F1785184C335}"/>
              </a:ext>
            </a:extLst>
          </p:cNvPr>
          <p:cNvSpPr/>
          <p:nvPr/>
        </p:nvSpPr>
        <p:spPr>
          <a:xfrm>
            <a:off x="660400" y="1747391"/>
            <a:ext cx="2534501" cy="987485"/>
          </a:xfrm>
          <a:prstGeom prst="roundRect">
            <a:avLst>
              <a:gd name="adj" fmla="val 50000"/>
            </a:avLst>
          </a:prstGeom>
          <a:solidFill>
            <a:schemeClr val="bg1">
              <a:alpha val="92000"/>
            </a:schemeClr>
          </a:solidFill>
          <a:ln w="101600">
            <a:noFill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B7FF3B61-BD99-415D-B6E0-9C32CAA5928E}"/>
              </a:ext>
            </a:extLst>
          </p:cNvPr>
          <p:cNvSpPr/>
          <p:nvPr/>
        </p:nvSpPr>
        <p:spPr>
          <a:xfrm>
            <a:off x="740874" y="1793432"/>
            <a:ext cx="2373555" cy="895402"/>
          </a:xfrm>
          <a:prstGeom prst="roundRect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 w="1016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市场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590AADB-5C9A-469F-9607-8A8AAE1D78FB}"/>
              </a:ext>
            </a:extLst>
          </p:cNvPr>
          <p:cNvSpPr txBox="1"/>
          <p:nvPr/>
        </p:nvSpPr>
        <p:spPr>
          <a:xfrm>
            <a:off x="3496783" y="2041078"/>
            <a:ext cx="2035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市场化水平提升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9928117-4564-452B-A919-A10545E7290C}"/>
              </a:ext>
            </a:extLst>
          </p:cNvPr>
          <p:cNvSpPr txBox="1"/>
          <p:nvPr/>
        </p:nvSpPr>
        <p:spPr>
          <a:xfrm>
            <a:off x="5898849" y="2041078"/>
            <a:ext cx="21202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投资主体多元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31D8620-203E-4209-B658-C0B25352A9F5}"/>
              </a:ext>
            </a:extLst>
          </p:cNvPr>
          <p:cNvSpPr txBox="1"/>
          <p:nvPr/>
        </p:nvSpPr>
        <p:spPr>
          <a:xfrm>
            <a:off x="8439815" y="2041078"/>
            <a:ext cx="23878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电力市场建设推进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1A512CA2-798B-4EA8-9078-B9A6E6058816}"/>
              </a:ext>
            </a:extLst>
          </p:cNvPr>
          <p:cNvSpPr/>
          <p:nvPr/>
        </p:nvSpPr>
        <p:spPr>
          <a:xfrm rot="16200000">
            <a:off x="5704519" y="-1426241"/>
            <a:ext cx="987485" cy="10641275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F60C566D-83E5-4A28-A815-8DB3311283EE}"/>
              </a:ext>
            </a:extLst>
          </p:cNvPr>
          <p:cNvSpPr/>
          <p:nvPr/>
        </p:nvSpPr>
        <p:spPr>
          <a:xfrm>
            <a:off x="660400" y="3400655"/>
            <a:ext cx="2534501" cy="987485"/>
          </a:xfrm>
          <a:prstGeom prst="roundRect">
            <a:avLst>
              <a:gd name="adj" fmla="val 50000"/>
            </a:avLst>
          </a:prstGeom>
          <a:solidFill>
            <a:schemeClr val="bg1">
              <a:alpha val="92000"/>
            </a:schemeClr>
          </a:solidFill>
          <a:ln w="101600">
            <a:noFill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1AC1E517-08EC-4B70-8091-50982D48BE3B}"/>
              </a:ext>
            </a:extLst>
          </p:cNvPr>
          <p:cNvSpPr/>
          <p:nvPr/>
        </p:nvSpPr>
        <p:spPr>
          <a:xfrm>
            <a:off x="740874" y="3446696"/>
            <a:ext cx="2373555" cy="895402"/>
          </a:xfrm>
          <a:prstGeom prst="roundRect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 w="1016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环境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E6FF567-B5B1-4CB1-B99E-A104C2540509}"/>
              </a:ext>
            </a:extLst>
          </p:cNvPr>
          <p:cNvSpPr txBox="1"/>
          <p:nvPr/>
        </p:nvSpPr>
        <p:spPr>
          <a:xfrm>
            <a:off x="3525215" y="3694342"/>
            <a:ext cx="19787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营商环境优化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02C584F-9B7D-419F-B4C0-1CF4B6F8895F}"/>
              </a:ext>
            </a:extLst>
          </p:cNvPr>
          <p:cNvSpPr txBox="1"/>
          <p:nvPr/>
        </p:nvSpPr>
        <p:spPr>
          <a:xfrm>
            <a:off x="5898849" y="3694342"/>
            <a:ext cx="21202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民间投资壮大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2F61DEC-EBFB-4A6E-88E0-E61905A7BDB2}"/>
              </a:ext>
            </a:extLst>
          </p:cNvPr>
          <p:cNvSpPr txBox="1"/>
          <p:nvPr/>
        </p:nvSpPr>
        <p:spPr>
          <a:xfrm>
            <a:off x="8293156" y="3694342"/>
            <a:ext cx="26811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交易机构规范运行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B8A69AC-1D10-4385-B187-19FB4853AE29}"/>
              </a:ext>
            </a:extLst>
          </p:cNvPr>
          <p:cNvSpPr/>
          <p:nvPr/>
        </p:nvSpPr>
        <p:spPr>
          <a:xfrm rot="16200000">
            <a:off x="5704519" y="227023"/>
            <a:ext cx="987485" cy="10641275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FE9F6278-8F7F-4604-8309-27F3BD5ABA8E}"/>
              </a:ext>
            </a:extLst>
          </p:cNvPr>
          <p:cNvSpPr/>
          <p:nvPr/>
        </p:nvSpPr>
        <p:spPr>
          <a:xfrm>
            <a:off x="660400" y="5053919"/>
            <a:ext cx="2534501" cy="987485"/>
          </a:xfrm>
          <a:prstGeom prst="roundRect">
            <a:avLst>
              <a:gd name="adj" fmla="val 50000"/>
            </a:avLst>
          </a:prstGeom>
          <a:solidFill>
            <a:schemeClr val="bg1">
              <a:alpha val="92000"/>
            </a:schemeClr>
          </a:solidFill>
          <a:ln w="101600">
            <a:noFill/>
          </a:ln>
          <a:effectLst>
            <a:outerShdw blurRad="508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665DD311-7FB1-4382-A2E6-4D4DFA8ADBFE}"/>
              </a:ext>
            </a:extLst>
          </p:cNvPr>
          <p:cNvSpPr/>
          <p:nvPr/>
        </p:nvSpPr>
        <p:spPr>
          <a:xfrm>
            <a:off x="740874" y="5099960"/>
            <a:ext cx="2373555" cy="895402"/>
          </a:xfrm>
          <a:prstGeom prst="roundRect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 w="1016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政策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59E9BEB-A1DD-44D3-A6ED-96E9EFBA8EBC}"/>
              </a:ext>
            </a:extLst>
          </p:cNvPr>
          <p:cNvSpPr txBox="1"/>
          <p:nvPr/>
        </p:nvSpPr>
        <p:spPr>
          <a:xfrm>
            <a:off x="3525215" y="5347606"/>
            <a:ext cx="19787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市场活动增强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43AB951-2B9C-4A59-8DCB-FC730877F6EC}"/>
              </a:ext>
            </a:extLst>
          </p:cNvPr>
          <p:cNvSpPr txBox="1"/>
          <p:nvPr/>
        </p:nvSpPr>
        <p:spPr>
          <a:xfrm>
            <a:off x="5746401" y="5347606"/>
            <a:ext cx="24251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外资市场准入放宽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5636D84-4642-4D58-8440-196DF60ED39E}"/>
              </a:ext>
            </a:extLst>
          </p:cNvPr>
          <p:cNvSpPr txBox="1"/>
          <p:nvPr/>
        </p:nvSpPr>
        <p:spPr>
          <a:xfrm>
            <a:off x="8573613" y="5347606"/>
            <a:ext cx="21202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发用电计划放开</a:t>
            </a:r>
          </a:p>
        </p:txBody>
      </p:sp>
      <p:sp>
        <p:nvSpPr>
          <p:cNvPr id="49" name="箭头: 下 48">
            <a:extLst>
              <a:ext uri="{FF2B5EF4-FFF2-40B4-BE49-F238E27FC236}">
                <a16:creationId xmlns:a16="http://schemas.microsoft.com/office/drawing/2014/main" id="{848A8D49-A245-4961-ACB0-FA6D06327D80}"/>
              </a:ext>
            </a:extLst>
          </p:cNvPr>
          <p:cNvSpPr/>
          <p:nvPr/>
        </p:nvSpPr>
        <p:spPr>
          <a:xfrm flipV="1">
            <a:off x="9540526" y="2933544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箭头: 下 49">
            <a:extLst>
              <a:ext uri="{FF2B5EF4-FFF2-40B4-BE49-F238E27FC236}">
                <a16:creationId xmlns:a16="http://schemas.microsoft.com/office/drawing/2014/main" id="{B089E3AC-E65A-43A5-9EA8-F018B70D537E}"/>
              </a:ext>
            </a:extLst>
          </p:cNvPr>
          <p:cNvSpPr/>
          <p:nvPr/>
        </p:nvSpPr>
        <p:spPr>
          <a:xfrm flipV="1">
            <a:off x="9540526" y="4586808"/>
            <a:ext cx="251743" cy="268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58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7ED6E52-47C8-4383-9169-23E7DAF17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建设基础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A102C855-2BEF-44A4-BE0D-D6CB29B2A40F}"/>
              </a:ext>
            </a:extLst>
          </p:cNvPr>
          <p:cNvSpPr>
            <a:spLocks/>
          </p:cNvSpPr>
          <p:nvPr/>
        </p:nvSpPr>
        <p:spPr>
          <a:xfrm>
            <a:off x="672791" y="1734020"/>
            <a:ext cx="7126689" cy="2108900"/>
          </a:xfrm>
          <a:prstGeom prst="roundRect">
            <a:avLst>
              <a:gd name="adj" fmla="val 3028"/>
            </a:avLst>
          </a:prstGeom>
          <a:solidFill>
            <a:schemeClr val="accent1"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CA5C959-C503-4025-BF5E-AED8A7DE506F}"/>
              </a:ext>
            </a:extLst>
          </p:cNvPr>
          <p:cNvSpPr txBox="1"/>
          <p:nvPr/>
        </p:nvSpPr>
        <p:spPr>
          <a:xfrm>
            <a:off x="1053308" y="2029393"/>
            <a:ext cx="6365655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5750" algn="just">
              <a:lnSpc>
                <a:spcPct val="130000"/>
              </a:lnSpc>
              <a:buClr>
                <a:schemeClr val="accent5"/>
              </a:buClr>
            </a:pPr>
            <a:r>
              <a:rPr lang="zh-CN" altLang="en-US" sz="1600" dirty="0">
                <a:solidFill>
                  <a:schemeClr val="bg1"/>
                </a:solidFill>
              </a:rPr>
              <a:t>建立了完备的水电、核电、风电、太阳能发电等清洁能源装备制造产业链，成功研发制造全球最大单机容量</a:t>
            </a:r>
            <a:r>
              <a:rPr lang="en-US" altLang="zh-CN" sz="1600" dirty="0">
                <a:solidFill>
                  <a:schemeClr val="bg1"/>
                </a:solidFill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</a:rPr>
              <a:t>万千瓦水电机组，具备最大单机容量达</a:t>
            </a:r>
            <a:r>
              <a:rPr lang="en-US" altLang="zh-CN" sz="1600" dirty="0">
                <a:solidFill>
                  <a:schemeClr val="bg1"/>
                </a:solidFill>
              </a:rPr>
              <a:t>10</a:t>
            </a:r>
            <a:r>
              <a:rPr lang="zh-CN" altLang="en-US" sz="1600" dirty="0">
                <a:solidFill>
                  <a:schemeClr val="bg1"/>
                </a:solidFill>
              </a:rPr>
              <a:t>兆瓦的全系列风电机组制造能力，不断刷新光伏电池转换效率世界纪录。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621C7600-DB7C-49D9-8A4A-E7C98A123E63}"/>
              </a:ext>
            </a:extLst>
          </p:cNvPr>
          <p:cNvSpPr>
            <a:spLocks/>
          </p:cNvSpPr>
          <p:nvPr/>
        </p:nvSpPr>
        <p:spPr>
          <a:xfrm>
            <a:off x="2438477" y="3708977"/>
            <a:ext cx="7267497" cy="2108900"/>
          </a:xfrm>
          <a:prstGeom prst="roundRect">
            <a:avLst>
              <a:gd name="adj" fmla="val 6641"/>
            </a:avLst>
          </a:prstGeom>
          <a:solidFill>
            <a:schemeClr val="accent4"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71FADE-FC0B-4D34-9C08-155D2E34A5F4}"/>
              </a:ext>
            </a:extLst>
          </p:cNvPr>
          <p:cNvSpPr txBox="1"/>
          <p:nvPr/>
        </p:nvSpPr>
        <p:spPr>
          <a:xfrm>
            <a:off x="2895771" y="4255169"/>
            <a:ext cx="4877537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5750" algn="just">
              <a:lnSpc>
                <a:spcPct val="130000"/>
              </a:lnSpc>
              <a:buClr>
                <a:schemeClr val="accent5"/>
              </a:buClr>
            </a:pPr>
            <a:r>
              <a:rPr lang="zh-CN" altLang="en-US" sz="1600" dirty="0">
                <a:solidFill>
                  <a:schemeClr val="bg1"/>
                </a:solidFill>
              </a:rPr>
              <a:t>能源领域市场化水平全面提升，营商环境不断优化，市场活力明显增强，市场主体和人民群众办事创业更加便利。能源领域外资市场准入进一步放宽，民间投资持续壮大，投资主体更加多元。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D8A785B-6461-4674-8EF1-EDC9F2EEEAA4}"/>
              </a:ext>
            </a:extLst>
          </p:cNvPr>
          <p:cNvSpPr/>
          <p:nvPr/>
        </p:nvSpPr>
        <p:spPr>
          <a:xfrm>
            <a:off x="816607" y="3491724"/>
            <a:ext cx="2266029" cy="5244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供给能力提升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5492C489-CDE2-4C96-AB54-BEB2C717912F}"/>
              </a:ext>
            </a:extLst>
          </p:cNvPr>
          <p:cNvSpPr/>
          <p:nvPr/>
        </p:nvSpPr>
        <p:spPr>
          <a:xfrm>
            <a:off x="3170109" y="3491724"/>
            <a:ext cx="2266029" cy="5244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创新能力增强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5B62B82D-5438-4945-BF27-FE796ADF634C}"/>
              </a:ext>
            </a:extLst>
          </p:cNvPr>
          <p:cNvSpPr/>
          <p:nvPr/>
        </p:nvSpPr>
        <p:spPr>
          <a:xfrm>
            <a:off x="5523612" y="3491724"/>
            <a:ext cx="2266029" cy="5244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</a:rPr>
              <a:t>机制改革推进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55678CE6-BA6E-42E9-9322-FC58683FE0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2028" y="1130300"/>
            <a:ext cx="3316872" cy="5291297"/>
          </a:xfrm>
          <a:custGeom>
            <a:avLst/>
            <a:gdLst>
              <a:gd name="connsiteX0" fmla="*/ 1658436 w 3316872"/>
              <a:gd name="connsiteY0" fmla="*/ 0 h 5392897"/>
              <a:gd name="connsiteX1" fmla="*/ 3316872 w 3316872"/>
              <a:gd name="connsiteY1" fmla="*/ 1658436 h 5392897"/>
              <a:gd name="connsiteX2" fmla="*/ 3316872 w 3316872"/>
              <a:gd name="connsiteY2" fmla="*/ 3734461 h 5392897"/>
              <a:gd name="connsiteX3" fmla="*/ 1658436 w 3316872"/>
              <a:gd name="connsiteY3" fmla="*/ 5392897 h 5392897"/>
              <a:gd name="connsiteX4" fmla="*/ 0 w 3316872"/>
              <a:gd name="connsiteY4" fmla="*/ 3734461 h 5392897"/>
              <a:gd name="connsiteX5" fmla="*/ 0 w 3316872"/>
              <a:gd name="connsiteY5" fmla="*/ 1658436 h 5392897"/>
              <a:gd name="connsiteX6" fmla="*/ 1658436 w 3316872"/>
              <a:gd name="connsiteY6" fmla="*/ 0 h 5392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6872" h="5392897">
                <a:moveTo>
                  <a:pt x="1658436" y="0"/>
                </a:moveTo>
                <a:cubicBezTo>
                  <a:pt x="2574364" y="0"/>
                  <a:pt x="3316872" y="742507"/>
                  <a:pt x="3316872" y="1658436"/>
                </a:cubicBezTo>
                <a:lnTo>
                  <a:pt x="3316872" y="3734461"/>
                </a:lnTo>
                <a:cubicBezTo>
                  <a:pt x="3316872" y="4650390"/>
                  <a:pt x="2574364" y="5392897"/>
                  <a:pt x="1658436" y="5392897"/>
                </a:cubicBezTo>
                <a:cubicBezTo>
                  <a:pt x="742506" y="5392897"/>
                  <a:pt x="0" y="4650390"/>
                  <a:pt x="0" y="3734461"/>
                </a:cubicBezTo>
                <a:lnTo>
                  <a:pt x="0" y="1658436"/>
                </a:lnTo>
                <a:cubicBezTo>
                  <a:pt x="0" y="742507"/>
                  <a:pt x="742506" y="0"/>
                  <a:pt x="16584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73150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F07A9A67-EDB3-41AE-BDFA-182AA91DCE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80842" y="1304050"/>
            <a:ext cx="5058383" cy="5056109"/>
          </a:xfrm>
          <a:custGeom>
            <a:avLst/>
            <a:gdLst>
              <a:gd name="connsiteX0" fmla="*/ 68409 w 5058383"/>
              <a:gd name="connsiteY0" fmla="*/ 0 h 5056109"/>
              <a:gd name="connsiteX1" fmla="*/ 4989974 w 5058383"/>
              <a:gd name="connsiteY1" fmla="*/ 0 h 5056109"/>
              <a:gd name="connsiteX2" fmla="*/ 5058383 w 5058383"/>
              <a:gd name="connsiteY2" fmla="*/ 68409 h 5056109"/>
              <a:gd name="connsiteX3" fmla="*/ 5058383 w 5058383"/>
              <a:gd name="connsiteY3" fmla="*/ 4987700 h 5056109"/>
              <a:gd name="connsiteX4" fmla="*/ 4989974 w 5058383"/>
              <a:gd name="connsiteY4" fmla="*/ 5056109 h 5056109"/>
              <a:gd name="connsiteX5" fmla="*/ 68409 w 5058383"/>
              <a:gd name="connsiteY5" fmla="*/ 5056109 h 5056109"/>
              <a:gd name="connsiteX6" fmla="*/ 0 w 5058383"/>
              <a:gd name="connsiteY6" fmla="*/ 4987700 h 5056109"/>
              <a:gd name="connsiteX7" fmla="*/ 0 w 5058383"/>
              <a:gd name="connsiteY7" fmla="*/ 68409 h 5056109"/>
              <a:gd name="connsiteX8" fmla="*/ 68409 w 5058383"/>
              <a:gd name="connsiteY8" fmla="*/ 0 h 5056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8383" h="5056109">
                <a:moveTo>
                  <a:pt x="68409" y="0"/>
                </a:moveTo>
                <a:lnTo>
                  <a:pt x="4989974" y="0"/>
                </a:lnTo>
                <a:cubicBezTo>
                  <a:pt x="5027755" y="0"/>
                  <a:pt x="5058383" y="30628"/>
                  <a:pt x="5058383" y="68409"/>
                </a:cubicBezTo>
                <a:lnTo>
                  <a:pt x="5058383" y="4987700"/>
                </a:lnTo>
                <a:cubicBezTo>
                  <a:pt x="5058383" y="5025481"/>
                  <a:pt x="5027755" y="5056109"/>
                  <a:pt x="4989974" y="5056109"/>
                </a:cubicBezTo>
                <a:lnTo>
                  <a:pt x="68409" y="5056109"/>
                </a:lnTo>
                <a:cubicBezTo>
                  <a:pt x="30628" y="5056109"/>
                  <a:pt x="0" y="5025481"/>
                  <a:pt x="0" y="4987700"/>
                </a:cubicBezTo>
                <a:lnTo>
                  <a:pt x="0" y="68409"/>
                </a:lnTo>
                <a:cubicBezTo>
                  <a:pt x="0" y="30628"/>
                  <a:pt x="30628" y="0"/>
                  <a:pt x="68409" y="0"/>
                </a:cubicBez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22799EFD-9BBE-4F6F-974C-048CBE3C6E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2776" y="1304052"/>
            <a:ext cx="5058383" cy="5065634"/>
          </a:xfrm>
          <a:custGeom>
            <a:avLst/>
            <a:gdLst>
              <a:gd name="connsiteX0" fmla="*/ 97070 w 5058383"/>
              <a:gd name="connsiteY0" fmla="*/ 0 h 5065634"/>
              <a:gd name="connsiteX1" fmla="*/ 4961313 w 5058383"/>
              <a:gd name="connsiteY1" fmla="*/ 0 h 5065634"/>
              <a:gd name="connsiteX2" fmla="*/ 5058383 w 5058383"/>
              <a:gd name="connsiteY2" fmla="*/ 97070 h 5065634"/>
              <a:gd name="connsiteX3" fmla="*/ 5058383 w 5058383"/>
              <a:gd name="connsiteY3" fmla="*/ 4968564 h 5065634"/>
              <a:gd name="connsiteX4" fmla="*/ 4961313 w 5058383"/>
              <a:gd name="connsiteY4" fmla="*/ 5065634 h 5065634"/>
              <a:gd name="connsiteX5" fmla="*/ 97070 w 5058383"/>
              <a:gd name="connsiteY5" fmla="*/ 5065634 h 5065634"/>
              <a:gd name="connsiteX6" fmla="*/ 0 w 5058383"/>
              <a:gd name="connsiteY6" fmla="*/ 4968564 h 5065634"/>
              <a:gd name="connsiteX7" fmla="*/ 0 w 5058383"/>
              <a:gd name="connsiteY7" fmla="*/ 97070 h 5065634"/>
              <a:gd name="connsiteX8" fmla="*/ 97070 w 5058383"/>
              <a:gd name="connsiteY8" fmla="*/ 0 h 506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8383" h="5065634">
                <a:moveTo>
                  <a:pt x="97070" y="0"/>
                </a:moveTo>
                <a:lnTo>
                  <a:pt x="4961313" y="0"/>
                </a:lnTo>
                <a:cubicBezTo>
                  <a:pt x="5014923" y="0"/>
                  <a:pt x="5058383" y="43460"/>
                  <a:pt x="5058383" y="97070"/>
                </a:cubicBezTo>
                <a:lnTo>
                  <a:pt x="5058383" y="4968564"/>
                </a:lnTo>
                <a:cubicBezTo>
                  <a:pt x="5058383" y="5022174"/>
                  <a:pt x="5014923" y="5065634"/>
                  <a:pt x="4961313" y="5065634"/>
                </a:cubicBezTo>
                <a:lnTo>
                  <a:pt x="97070" y="5065634"/>
                </a:lnTo>
                <a:cubicBezTo>
                  <a:pt x="43460" y="5065634"/>
                  <a:pt x="0" y="5022174"/>
                  <a:pt x="0" y="4968564"/>
                </a:cubicBezTo>
                <a:lnTo>
                  <a:pt x="0" y="97070"/>
                </a:lnTo>
                <a:cubicBezTo>
                  <a:pt x="0" y="43460"/>
                  <a:pt x="43460" y="0"/>
                  <a:pt x="97070" y="0"/>
                </a:cubicBezTo>
                <a:close/>
              </a:path>
            </a:pathLst>
          </a:cu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6700D21-C9CE-4D2D-8348-24E576732602}"/>
              </a:ext>
            </a:extLst>
          </p:cNvPr>
          <p:cNvSpPr/>
          <p:nvPr/>
        </p:nvSpPr>
        <p:spPr>
          <a:xfrm>
            <a:off x="752776" y="1304052"/>
            <a:ext cx="5058383" cy="5065634"/>
          </a:xfrm>
          <a:prstGeom prst="roundRect">
            <a:avLst>
              <a:gd name="adj" fmla="val 1919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6F7E7F-0756-4203-9854-2C4F9AD3C317}"/>
              </a:ext>
            </a:extLst>
          </p:cNvPr>
          <p:cNvSpPr txBox="1"/>
          <p:nvPr/>
        </p:nvSpPr>
        <p:spPr>
          <a:xfrm>
            <a:off x="1144463" y="2281846"/>
            <a:ext cx="4341158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5750" algn="just">
              <a:lnSpc>
                <a:spcPct val="130000"/>
              </a:lnSpc>
              <a:buClr>
                <a:schemeClr val="accent5"/>
              </a:buClr>
            </a:pPr>
            <a:r>
              <a:rPr lang="zh-CN" altLang="en-US" sz="1600" dirty="0">
                <a:solidFill>
                  <a:schemeClr val="bg1"/>
                </a:solidFill>
              </a:rPr>
              <a:t>建立了完备的水电、核电、风电、太阳能发电等清洁能源装备制造产业链，成功研发制造全球最大单机容量</a:t>
            </a:r>
            <a:r>
              <a:rPr lang="en-US" altLang="zh-CN" sz="1600" dirty="0">
                <a:solidFill>
                  <a:schemeClr val="bg1"/>
                </a:solidFill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</a:rPr>
              <a:t>万千瓦水电机组，具备最大单机容量达</a:t>
            </a:r>
            <a:r>
              <a:rPr lang="en-US" altLang="zh-CN" sz="1600" dirty="0">
                <a:solidFill>
                  <a:schemeClr val="bg1"/>
                </a:solidFill>
              </a:rPr>
              <a:t>10</a:t>
            </a:r>
            <a:r>
              <a:rPr lang="zh-CN" altLang="en-US" sz="1600" dirty="0">
                <a:solidFill>
                  <a:schemeClr val="bg1"/>
                </a:solidFill>
              </a:rPr>
              <a:t>兆瓦的全系列风电机组制造能力。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D8973EAB-FC83-4943-83C6-B89013669614}"/>
              </a:ext>
            </a:extLst>
          </p:cNvPr>
          <p:cNvSpPr/>
          <p:nvPr/>
        </p:nvSpPr>
        <p:spPr>
          <a:xfrm>
            <a:off x="2235262" y="1479952"/>
            <a:ext cx="2093411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创新能力增强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8F65544-D0A9-4613-823C-A6EC87B0C2A4}"/>
              </a:ext>
            </a:extLst>
          </p:cNvPr>
          <p:cNvSpPr/>
          <p:nvPr/>
        </p:nvSpPr>
        <p:spPr>
          <a:xfrm>
            <a:off x="952500" y="4338938"/>
            <a:ext cx="4653018" cy="1896761"/>
          </a:xfrm>
          <a:prstGeom prst="roundRect">
            <a:avLst>
              <a:gd name="adj" fmla="val 4379"/>
            </a:avLst>
          </a:prstGeom>
          <a:solidFill>
            <a:schemeClr val="accent1">
              <a:lumMod val="50000"/>
              <a:alpha val="2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F1086E6-207E-4EF5-91D9-0ACFC302A167}"/>
              </a:ext>
            </a:extLst>
          </p:cNvPr>
          <p:cNvSpPr txBox="1"/>
          <p:nvPr/>
        </p:nvSpPr>
        <p:spPr>
          <a:xfrm>
            <a:off x="1099254" y="457343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制造产业链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00BE5723-9F35-4AE9-9F0F-138F3A09D227}"/>
              </a:ext>
            </a:extLst>
          </p:cNvPr>
          <p:cNvSpPr/>
          <p:nvPr/>
        </p:nvSpPr>
        <p:spPr>
          <a:xfrm>
            <a:off x="1118321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水电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EE410E43-EE36-4750-A1E5-FCD2C9E082E7}"/>
              </a:ext>
            </a:extLst>
          </p:cNvPr>
          <p:cNvSpPr/>
          <p:nvPr/>
        </p:nvSpPr>
        <p:spPr>
          <a:xfrm>
            <a:off x="2183607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核电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CEEC7DBF-9D19-4B7F-B29C-D5DE43403605}"/>
              </a:ext>
            </a:extLst>
          </p:cNvPr>
          <p:cNvSpPr/>
          <p:nvPr/>
        </p:nvSpPr>
        <p:spPr>
          <a:xfrm>
            <a:off x="3258978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风电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E716B617-ACB2-4BBE-A909-2A6FFC2DAC21}"/>
              </a:ext>
            </a:extLst>
          </p:cNvPr>
          <p:cNvSpPr/>
          <p:nvPr/>
        </p:nvSpPr>
        <p:spPr>
          <a:xfrm>
            <a:off x="4344295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太阳能</a:t>
            </a: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3375FD30-4D70-44BE-B826-3EB37DB86099}"/>
              </a:ext>
            </a:extLst>
          </p:cNvPr>
          <p:cNvSpPr/>
          <p:nvPr/>
        </p:nvSpPr>
        <p:spPr>
          <a:xfrm>
            <a:off x="1118321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水电</a:t>
            </a: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6E8650F5-FF79-4C3A-ACD6-78E96FE43B0D}"/>
              </a:ext>
            </a:extLst>
          </p:cNvPr>
          <p:cNvSpPr/>
          <p:nvPr/>
        </p:nvSpPr>
        <p:spPr>
          <a:xfrm>
            <a:off x="2183607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核电</a:t>
            </a: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9570601B-ED63-4888-8F9F-66BA5E5D9AF1}"/>
              </a:ext>
            </a:extLst>
          </p:cNvPr>
          <p:cNvSpPr/>
          <p:nvPr/>
        </p:nvSpPr>
        <p:spPr>
          <a:xfrm>
            <a:off x="6380841" y="1304050"/>
            <a:ext cx="5058383" cy="5056109"/>
          </a:xfrm>
          <a:prstGeom prst="roundRect">
            <a:avLst>
              <a:gd name="adj" fmla="val 1353"/>
            </a:avLst>
          </a:prstGeom>
          <a:solidFill>
            <a:schemeClr val="accent3">
              <a:alpha val="85000"/>
            </a:schemeClr>
          </a:solidFill>
          <a:ln>
            <a:noFill/>
          </a:ln>
          <a:effectLst>
            <a:outerShdw blurRad="1905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7F2B9BCA-0257-4B90-ABE3-7522041B818C}"/>
              </a:ext>
            </a:extLst>
          </p:cNvPr>
          <p:cNvSpPr/>
          <p:nvPr/>
        </p:nvSpPr>
        <p:spPr>
          <a:xfrm>
            <a:off x="7863327" y="1479951"/>
            <a:ext cx="2093411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机制改革推进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4CDDEB-1FD8-4545-A078-81F19B39C68A}"/>
              </a:ext>
            </a:extLst>
          </p:cNvPr>
          <p:cNvGrpSpPr/>
          <p:nvPr/>
        </p:nvGrpSpPr>
        <p:grpSpPr>
          <a:xfrm>
            <a:off x="2668914" y="4061908"/>
            <a:ext cx="1226106" cy="0"/>
            <a:chOff x="2537932" y="4061908"/>
            <a:chExt cx="1226106" cy="0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DA3F1800-60FF-479A-810B-329E1D5C397B}"/>
                </a:ext>
              </a:extLst>
            </p:cNvPr>
            <p:cNvCxnSpPr>
              <a:cxnSpLocks/>
            </p:cNvCxnSpPr>
            <p:nvPr/>
          </p:nvCxnSpPr>
          <p:spPr>
            <a:xfrm>
              <a:off x="2794827" y="4061908"/>
              <a:ext cx="712316" cy="0"/>
            </a:xfrm>
            <a:prstGeom prst="straightConnector1">
              <a:avLst/>
            </a:prstGeom>
            <a:ln w="34925" cap="rnd">
              <a:solidFill>
                <a:schemeClr val="accent5">
                  <a:lumMod val="60000"/>
                  <a:lumOff val="40000"/>
                  <a:alpha val="99000"/>
                </a:schemeClr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D4B85543-EC83-43C9-9D76-3FBDAE7F63CF}"/>
                </a:ext>
              </a:extLst>
            </p:cNvPr>
            <p:cNvCxnSpPr>
              <a:cxnSpLocks/>
            </p:cNvCxnSpPr>
            <p:nvPr/>
          </p:nvCxnSpPr>
          <p:spPr>
            <a:xfrm>
              <a:off x="3626957" y="4061908"/>
              <a:ext cx="137081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id="{46CC491B-96D5-4873-824D-5F6F9456AF9D}"/>
                </a:ext>
              </a:extLst>
            </p:cNvPr>
            <p:cNvCxnSpPr>
              <a:cxnSpLocks/>
            </p:cNvCxnSpPr>
            <p:nvPr/>
          </p:nvCxnSpPr>
          <p:spPr>
            <a:xfrm>
              <a:off x="2537932" y="4061908"/>
              <a:ext cx="137081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995086C9-2F4B-410F-AAF2-1B7DD95C23BC}"/>
              </a:ext>
            </a:extLst>
          </p:cNvPr>
          <p:cNvSpPr/>
          <p:nvPr/>
        </p:nvSpPr>
        <p:spPr>
          <a:xfrm>
            <a:off x="3258978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风电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44468860-EA78-417B-88AE-7380B068A816}"/>
              </a:ext>
            </a:extLst>
          </p:cNvPr>
          <p:cNvSpPr/>
          <p:nvPr/>
        </p:nvSpPr>
        <p:spPr>
          <a:xfrm>
            <a:off x="4344295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太阳能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C9E16B-1A1F-4D60-BB49-D196B16F18F3}"/>
              </a:ext>
            </a:extLst>
          </p:cNvPr>
          <p:cNvSpPr txBox="1"/>
          <p:nvPr/>
        </p:nvSpPr>
        <p:spPr>
          <a:xfrm>
            <a:off x="6775486" y="2281846"/>
            <a:ext cx="4341158" cy="1568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5750" algn="just">
              <a:lnSpc>
                <a:spcPct val="130000"/>
              </a:lnSpc>
              <a:buClr>
                <a:schemeClr val="accent5"/>
              </a:buClr>
            </a:pPr>
            <a:r>
              <a:rPr lang="zh-CN" altLang="en-US" sz="1600" dirty="0">
                <a:solidFill>
                  <a:schemeClr val="bg1"/>
                </a:solidFill>
              </a:rPr>
              <a:t>能源领域市场化水平全面提升，营商环境不断优化，市场活力明显增强，市场主体和人民群众办事创业更加便利。能源领域外资市场准入进一步放宽，民间投资持续壮大，投资主体更加多元。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0248EAF-8F6D-4E99-88C5-F2DE70B43071}"/>
              </a:ext>
            </a:extLst>
          </p:cNvPr>
          <p:cNvSpPr/>
          <p:nvPr/>
        </p:nvSpPr>
        <p:spPr>
          <a:xfrm>
            <a:off x="6583523" y="4338938"/>
            <a:ext cx="4653018" cy="1896761"/>
          </a:xfrm>
          <a:prstGeom prst="roundRect">
            <a:avLst>
              <a:gd name="adj" fmla="val 4379"/>
            </a:avLst>
          </a:prstGeom>
          <a:solidFill>
            <a:schemeClr val="accent3">
              <a:lumMod val="75000"/>
              <a:alpha val="2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9118876-64A3-45B4-AF4C-42612346F268}"/>
              </a:ext>
            </a:extLst>
          </p:cNvPr>
          <p:cNvSpPr txBox="1"/>
          <p:nvPr/>
        </p:nvSpPr>
        <p:spPr>
          <a:xfrm>
            <a:off x="6730277" y="45734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能源治理机制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230A214B-635D-4D49-8A54-0060729FFC5B}"/>
              </a:ext>
            </a:extLst>
          </p:cNvPr>
          <p:cNvSpPr/>
          <p:nvPr/>
        </p:nvSpPr>
        <p:spPr>
          <a:xfrm>
            <a:off x="6749344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战略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DDC0822-2944-4927-9882-F112163FE788}"/>
              </a:ext>
            </a:extLst>
          </p:cNvPr>
          <p:cNvSpPr/>
          <p:nvPr/>
        </p:nvSpPr>
        <p:spPr>
          <a:xfrm>
            <a:off x="7814630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规划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A49505BD-6D6A-4DDE-853A-A3E5514DB09F}"/>
              </a:ext>
            </a:extLst>
          </p:cNvPr>
          <p:cNvSpPr/>
          <p:nvPr/>
        </p:nvSpPr>
        <p:spPr>
          <a:xfrm>
            <a:off x="8890001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政策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516F30F4-A7D0-48AA-851D-649E8CF88F0B}"/>
              </a:ext>
            </a:extLst>
          </p:cNvPr>
          <p:cNvSpPr/>
          <p:nvPr/>
        </p:nvSpPr>
        <p:spPr>
          <a:xfrm>
            <a:off x="9975318" y="5062966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标准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C5D00881-66BA-437E-A844-93419D96C537}"/>
              </a:ext>
            </a:extLst>
          </p:cNvPr>
          <p:cNvSpPr/>
          <p:nvPr/>
        </p:nvSpPr>
        <p:spPr>
          <a:xfrm>
            <a:off x="6749344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监管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CAA8FEDE-7752-4792-9C3E-42F6BA95B9C1}"/>
              </a:ext>
            </a:extLst>
          </p:cNvPr>
          <p:cNvSpPr/>
          <p:nvPr/>
        </p:nvSpPr>
        <p:spPr>
          <a:xfrm>
            <a:off x="7814630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服务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66EEDC6-494D-41A3-B1C3-C713C457B9B2}"/>
              </a:ext>
            </a:extLst>
          </p:cNvPr>
          <p:cNvGrpSpPr/>
          <p:nvPr/>
        </p:nvGrpSpPr>
        <p:grpSpPr>
          <a:xfrm>
            <a:off x="8299937" y="4061908"/>
            <a:ext cx="1226106" cy="0"/>
            <a:chOff x="2537932" y="4061908"/>
            <a:chExt cx="1226106" cy="0"/>
          </a:xfrm>
        </p:grpSpPr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97C5A497-003F-43E6-B1E9-31A3A5354D9E}"/>
                </a:ext>
              </a:extLst>
            </p:cNvPr>
            <p:cNvCxnSpPr>
              <a:cxnSpLocks/>
            </p:cNvCxnSpPr>
            <p:nvPr/>
          </p:nvCxnSpPr>
          <p:spPr>
            <a:xfrm>
              <a:off x="2794827" y="4061908"/>
              <a:ext cx="712316" cy="0"/>
            </a:xfrm>
            <a:prstGeom prst="straightConnector1">
              <a:avLst/>
            </a:prstGeom>
            <a:ln w="34925" cap="rnd">
              <a:solidFill>
                <a:schemeClr val="accent5">
                  <a:lumMod val="60000"/>
                  <a:lumOff val="40000"/>
                  <a:alpha val="99000"/>
                </a:schemeClr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>
              <a:extLst>
                <a:ext uri="{FF2B5EF4-FFF2-40B4-BE49-F238E27FC236}">
                  <a16:creationId xmlns:a16="http://schemas.microsoft.com/office/drawing/2014/main" id="{B85F2C07-7360-49E5-AE51-C023CBDC4580}"/>
                </a:ext>
              </a:extLst>
            </p:cNvPr>
            <p:cNvCxnSpPr>
              <a:cxnSpLocks/>
            </p:cNvCxnSpPr>
            <p:nvPr/>
          </p:nvCxnSpPr>
          <p:spPr>
            <a:xfrm>
              <a:off x="3626957" y="4061908"/>
              <a:ext cx="137081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5322F474-6EE4-41B6-8D5F-937E6433C373}"/>
                </a:ext>
              </a:extLst>
            </p:cNvPr>
            <p:cNvCxnSpPr>
              <a:cxnSpLocks/>
            </p:cNvCxnSpPr>
            <p:nvPr/>
          </p:nvCxnSpPr>
          <p:spPr>
            <a:xfrm>
              <a:off x="2537932" y="4061908"/>
              <a:ext cx="137081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91E70E8C-13A9-44AD-9945-DD1B1B8BDA53}"/>
              </a:ext>
            </a:extLst>
          </p:cNvPr>
          <p:cNvSpPr/>
          <p:nvPr/>
        </p:nvSpPr>
        <p:spPr>
          <a:xfrm>
            <a:off x="8890001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战略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69241D04-D68E-4DEF-92E3-6510ABB14A4B}"/>
              </a:ext>
            </a:extLst>
          </p:cNvPr>
          <p:cNvSpPr/>
          <p:nvPr/>
        </p:nvSpPr>
        <p:spPr>
          <a:xfrm>
            <a:off x="9975318" y="5567762"/>
            <a:ext cx="1031550" cy="441152"/>
          </a:xfrm>
          <a:prstGeom prst="roundRect">
            <a:avLst>
              <a:gd name="adj" fmla="val 50000"/>
            </a:avLst>
          </a:prstGeom>
          <a:solidFill>
            <a:schemeClr val="accent6"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规划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E96A7CE-0B00-423F-B7AD-1F459679F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/>
          <a:lstStyle/>
          <a:p>
            <a:r>
              <a:rPr lang="zh-CN" altLang="en-US" dirty="0"/>
              <a:t>建设基础</a:t>
            </a:r>
          </a:p>
        </p:txBody>
      </p:sp>
    </p:spTree>
    <p:extLst>
      <p:ext uri="{BB962C8B-B14F-4D97-AF65-F5344CB8AC3E}">
        <p14:creationId xmlns:p14="http://schemas.microsoft.com/office/powerpoint/2010/main" val="2099733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F6FE2B4-0BCA-4E33-9622-A3B44886E5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62A152-D040-4684-BEA7-F088D90802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服务重点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F34D0A-8E94-4C3D-95C5-7FEEF90BB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80D494-FDEF-4ADF-9DD8-1EB2FDF738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just"/>
            <a:r>
              <a:rPr lang="en-US" altLang="zh-CN" sz="2400" spc="0" dirty="0">
                <a:latin typeface="+mn-ea"/>
              </a:rPr>
              <a:t>SERVICE KEY</a:t>
            </a:r>
          </a:p>
        </p:txBody>
      </p:sp>
    </p:spTree>
    <p:extLst>
      <p:ext uri="{BB962C8B-B14F-4D97-AF65-F5344CB8AC3E}">
        <p14:creationId xmlns:p14="http://schemas.microsoft.com/office/powerpoint/2010/main" val="1624520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9471F4A-A69F-4B8E-A2BA-D8E2696CE872}"/>
              </a:ext>
            </a:extLst>
          </p:cNvPr>
          <p:cNvSpPr/>
          <p:nvPr/>
        </p:nvSpPr>
        <p:spPr>
          <a:xfrm>
            <a:off x="1767038" y="2205138"/>
            <a:ext cx="8633861" cy="3089709"/>
          </a:xfrm>
          <a:prstGeom prst="roundRect">
            <a:avLst>
              <a:gd name="adj" fmla="val 50000"/>
            </a:avLst>
          </a:prstGeom>
          <a:solidFill>
            <a:schemeClr val="accent3">
              <a:alpha val="12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8EB7E1F-174B-4499-B2BF-AA2168E57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70" y="488315"/>
            <a:ext cx="10515600" cy="424732"/>
          </a:xfrm>
        </p:spPr>
        <p:txBody>
          <a:bodyPr>
            <a:normAutofit/>
          </a:bodyPr>
          <a:lstStyle/>
          <a:p>
            <a:r>
              <a:rPr lang="zh-CN" altLang="en-US" dirty="0"/>
              <a:t>发展形势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AD3BF57A-0829-4F81-9830-EFA96B2731DC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0505" y="1130300"/>
            <a:ext cx="5211095" cy="5003800"/>
          </a:xfrm>
          <a:prstGeom prst="rect">
            <a:avLst/>
          </a:prstGeom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1FDEE70D-26F9-4B93-BFF0-62CEECD9146B}"/>
              </a:ext>
            </a:extLst>
          </p:cNvPr>
          <p:cNvSpPr>
            <a:spLocks/>
          </p:cNvSpPr>
          <p:nvPr/>
        </p:nvSpPr>
        <p:spPr>
          <a:xfrm>
            <a:off x="660400" y="1353159"/>
            <a:ext cx="5377446" cy="2234867"/>
          </a:xfrm>
          <a:prstGeom prst="roundRect">
            <a:avLst>
              <a:gd name="adj" fmla="val 311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27000" dist="38100" dir="2700000" algn="tl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3E27F42F-0231-4B30-A710-122FBD7BE66F}"/>
              </a:ext>
            </a:extLst>
          </p:cNvPr>
          <p:cNvSpPr/>
          <p:nvPr/>
        </p:nvSpPr>
        <p:spPr>
          <a:xfrm>
            <a:off x="660400" y="1353159"/>
            <a:ext cx="2338136" cy="533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能源供需调整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39C9B2F-F3C8-4C7E-9146-AD03FB91DF72}"/>
              </a:ext>
            </a:extLst>
          </p:cNvPr>
          <p:cNvSpPr txBox="1"/>
          <p:nvPr/>
        </p:nvSpPr>
        <p:spPr>
          <a:xfrm>
            <a:off x="994798" y="2009888"/>
            <a:ext cx="47086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91500" indent="-285750" algn="just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全球能源供需版图深度调整。新冠肺炎疫情影响广泛深远，逆全球化、单边主义、保护主义思潮涌动，俄乌冲突等地缘事件加大国际能源市场波动，全球能源治理体系深度调整。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C7F84306-E836-4F46-8315-589AE468DD59}"/>
              </a:ext>
            </a:extLst>
          </p:cNvPr>
          <p:cNvSpPr>
            <a:spLocks/>
          </p:cNvSpPr>
          <p:nvPr/>
        </p:nvSpPr>
        <p:spPr>
          <a:xfrm>
            <a:off x="660400" y="3749992"/>
            <a:ext cx="5377446" cy="2384108"/>
          </a:xfrm>
          <a:prstGeom prst="roundRect">
            <a:avLst>
              <a:gd name="adj" fmla="val 4455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27000" dist="38100" dir="2700000" algn="tl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8FBD9ADC-3971-495E-A181-BC1C38205563}"/>
              </a:ext>
            </a:extLst>
          </p:cNvPr>
          <p:cNvSpPr/>
          <p:nvPr/>
        </p:nvSpPr>
        <p:spPr>
          <a:xfrm>
            <a:off x="660400" y="3749992"/>
            <a:ext cx="2338136" cy="5690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279400" dir="5400000" sx="80000" sy="8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绿色低碳主旋律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F2CCE93-8B5F-43E9-A345-79E9EF9ADA9B}"/>
              </a:ext>
            </a:extLst>
          </p:cNvPr>
          <p:cNvSpPr txBox="1"/>
          <p:nvPr/>
        </p:nvSpPr>
        <p:spPr>
          <a:xfrm>
            <a:off x="994798" y="4459608"/>
            <a:ext cx="47086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91500" indent="-285750" algn="just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世纪以来，技术进步推动新能源跃升发展，近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年可再生能源提供了全球新增发电量的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60%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左右。全球应对气候变化开启新征程，超过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个国家和地区提出了碳中和目标。</a:t>
            </a:r>
          </a:p>
        </p:txBody>
      </p:sp>
    </p:spTree>
    <p:extLst>
      <p:ext uri="{BB962C8B-B14F-4D97-AF65-F5344CB8AC3E}">
        <p14:creationId xmlns:p14="http://schemas.microsoft.com/office/powerpoint/2010/main" val="139237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4530;#58072;#374279;#393873;#1178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2470;#373881;#85520;#404492;#164250;#18613;#370630;#391827;"/>
</p:tagLst>
</file>

<file path=ppt/theme/theme1.xml><?xml version="1.0" encoding="utf-8"?>
<a:theme xmlns:a="http://schemas.openxmlformats.org/drawingml/2006/main" name="艾迪鹅">
  <a:themeElements>
    <a:clrScheme name="蓝绿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5B5"/>
      </a:accent1>
      <a:accent2>
        <a:srgbClr val="29A534"/>
      </a:accent2>
      <a:accent3>
        <a:srgbClr val="147BC5"/>
      </a:accent3>
      <a:accent4>
        <a:srgbClr val="34ACFE"/>
      </a:accent4>
      <a:accent5>
        <a:srgbClr val="2DB4FF"/>
      </a:accent5>
      <a:accent6>
        <a:srgbClr val="7F7F7F"/>
      </a:accent6>
      <a:hlink>
        <a:srgbClr val="4472C4"/>
      </a:hlink>
      <a:folHlink>
        <a:srgbClr val="BFBFBF"/>
      </a:folHlink>
    </a:clrScheme>
    <a:fontScheme name="电力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2675</TotalTime>
  <Words>1423</Words>
  <Application>Microsoft Office PowerPoint</Application>
  <PresentationFormat>宽屏</PresentationFormat>
  <Paragraphs>168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汉仪雅酷黑 75W</vt:lpstr>
      <vt:lpstr>微软雅黑</vt:lpstr>
      <vt:lpstr>微软雅黑</vt:lpstr>
      <vt:lpstr>Arial</vt:lpstr>
      <vt:lpstr>艾迪鹅</vt:lpstr>
      <vt:lpstr>PowerPoint 演示文稿</vt:lpstr>
      <vt:lpstr>PowerPoint 演示文稿</vt:lpstr>
      <vt:lpstr>PowerPoint 演示文稿</vt:lpstr>
      <vt:lpstr>建设基础</vt:lpstr>
      <vt:lpstr>建设基础</vt:lpstr>
      <vt:lpstr>建设基础</vt:lpstr>
      <vt:lpstr>建设基础</vt:lpstr>
      <vt:lpstr>PowerPoint 演示文稿</vt:lpstr>
      <vt:lpstr>发展形势</vt:lpstr>
      <vt:lpstr>发展形势</vt:lpstr>
      <vt:lpstr>发展形势</vt:lpstr>
      <vt:lpstr>PowerPoint 演示文稿</vt:lpstr>
      <vt:lpstr>发展要求</vt:lpstr>
      <vt:lpstr>发展要求</vt:lpstr>
      <vt:lpstr>PowerPoint 演示文稿</vt:lpstr>
      <vt:lpstr>构建体系</vt:lpstr>
      <vt:lpstr>构建体系</vt:lpstr>
      <vt:lpstr>构建体系</vt:lpstr>
      <vt:lpstr>感谢您的观看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客户服务及用电营销知识电力培训ppt模板</dc:title>
  <dc:creator>艾迪鹅</dc:creator>
  <cp:keywords>电力PPT模板合集</cp:keywords>
  <dc:description>www.51pptmoban.com</dc:description>
  <cp:lastModifiedBy>Win user</cp:lastModifiedBy>
  <cp:revision>131</cp:revision>
  <dcterms:created xsi:type="dcterms:W3CDTF">2021-12-17T04:37:58Z</dcterms:created>
  <dcterms:modified xsi:type="dcterms:W3CDTF">2022-11-22T13:55:25Z</dcterms:modified>
</cp:coreProperties>
</file>