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21"/>
  </p:notesMasterIdLst>
  <p:sldIdLst>
    <p:sldId id="256" r:id="rId3"/>
    <p:sldId id="257" r:id="rId4"/>
    <p:sldId id="258" r:id="rId5"/>
    <p:sldId id="273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72" r:id="rId15"/>
    <p:sldId id="267" r:id="rId16"/>
    <p:sldId id="271" r:id="rId17"/>
    <p:sldId id="270" r:id="rId18"/>
    <p:sldId id="274" r:id="rId19"/>
    <p:sldId id="275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38" autoAdjust="0"/>
    <p:restoredTop sz="95845" autoAdjust="0"/>
  </p:normalViewPr>
  <p:slideViewPr>
    <p:cSldViewPr snapToGrid="0">
      <p:cViewPr>
        <p:scale>
          <a:sx n="10" d="100"/>
          <a:sy n="10" d="100"/>
        </p:scale>
        <p:origin x="3252" y="2034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E0D2B-F1E2-44CD-BB43-575696F6D4DC}" type="datetimeFigureOut">
              <a:rPr lang="zh-CN" altLang="en-US" smtClean="0"/>
              <a:t>2022/11/24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F0BB97-56DA-46A8-9AFB-D1C12747B1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429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0BB97-56DA-46A8-9AFB-D1C12747B12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8223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0BB97-56DA-46A8-9AFB-D1C12747B12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928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0BB97-56DA-46A8-9AFB-D1C12747B12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8089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0BB97-56DA-46A8-9AFB-D1C12747B12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0327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0BB97-56DA-46A8-9AFB-D1C12747B12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5447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0BB97-56DA-46A8-9AFB-D1C12747B12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394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0BB97-56DA-46A8-9AFB-D1C12747B12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437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0BB97-56DA-46A8-9AFB-D1C12747B12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6257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0BB97-56DA-46A8-9AFB-D1C12747B12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9784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0BB97-56DA-46A8-9AFB-D1C12747B12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446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0BB97-56DA-46A8-9AFB-D1C12747B12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6025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0BB97-56DA-46A8-9AFB-D1C12747B12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92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0BB97-56DA-46A8-9AFB-D1C12747B12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469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0BB97-56DA-46A8-9AFB-D1C12747B12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319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0BB97-56DA-46A8-9AFB-D1C12747B1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3030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0BB97-56DA-46A8-9AFB-D1C12747B12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2917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0BB97-56DA-46A8-9AFB-D1C12747B12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765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0BB97-56DA-46A8-9AFB-D1C12747B12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71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底图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45300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6884402 w 12192000"/>
              <a:gd name="connsiteY0" fmla="*/ 1546926 h 6858000"/>
              <a:gd name="connsiteX1" fmla="*/ 5421233 w 12192000"/>
              <a:gd name="connsiteY1" fmla="*/ 3823873 h 6858000"/>
              <a:gd name="connsiteX2" fmla="*/ 5354705 w 12192000"/>
              <a:gd name="connsiteY2" fmla="*/ 4397192 h 6858000"/>
              <a:gd name="connsiteX3" fmla="*/ 6784598 w 12192000"/>
              <a:gd name="connsiteY3" fmla="*/ 4397192 h 6858000"/>
              <a:gd name="connsiteX4" fmla="*/ 6729913 w 12192000"/>
              <a:gd name="connsiteY4" fmla="*/ 4868446 h 6858000"/>
              <a:gd name="connsiteX5" fmla="*/ 7343515 w 12192000"/>
              <a:gd name="connsiteY5" fmla="*/ 4868446 h 6858000"/>
              <a:gd name="connsiteX6" fmla="*/ 7398199 w 12192000"/>
              <a:gd name="connsiteY6" fmla="*/ 4397192 h 6858000"/>
              <a:gd name="connsiteX7" fmla="*/ 7717591 w 12192000"/>
              <a:gd name="connsiteY7" fmla="*/ 4397192 h 6858000"/>
              <a:gd name="connsiteX8" fmla="*/ 7784119 w 12192000"/>
              <a:gd name="connsiteY8" fmla="*/ 3823873 h 6858000"/>
              <a:gd name="connsiteX9" fmla="*/ 7464728 w 12192000"/>
              <a:gd name="connsiteY9" fmla="*/ 3823873 h 6858000"/>
              <a:gd name="connsiteX10" fmla="*/ 7536759 w 12192000"/>
              <a:gd name="connsiteY10" fmla="*/ 3203141 h 6858000"/>
              <a:gd name="connsiteX11" fmla="*/ 6923157 w 12192000"/>
              <a:gd name="connsiteY11" fmla="*/ 3203141 h 6858000"/>
              <a:gd name="connsiteX12" fmla="*/ 6851127 w 12192000"/>
              <a:gd name="connsiteY12" fmla="*/ 3823873 h 6858000"/>
              <a:gd name="connsiteX13" fmla="*/ 6118982 w 12192000"/>
              <a:gd name="connsiteY13" fmla="*/ 3823873 h 6858000"/>
              <a:gd name="connsiteX14" fmla="*/ 7581681 w 12192000"/>
              <a:gd name="connsiteY14" fmla="*/ 1546926 h 6858000"/>
              <a:gd name="connsiteX15" fmla="*/ 6884402 w 12192000"/>
              <a:gd name="connsiteY15" fmla="*/ 1546926 h 6858000"/>
              <a:gd name="connsiteX16" fmla="*/ 0 w 12192000"/>
              <a:gd name="connsiteY16" fmla="*/ 0 h 6858000"/>
              <a:gd name="connsiteX17" fmla="*/ 12192000 w 12192000"/>
              <a:gd name="connsiteY17" fmla="*/ 0 h 6858000"/>
              <a:gd name="connsiteX18" fmla="*/ 12192000 w 12192000"/>
              <a:gd name="connsiteY18" fmla="*/ 6858000 h 6858000"/>
              <a:gd name="connsiteX19" fmla="*/ 0 w 12192000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2000" h="6858000">
                <a:moveTo>
                  <a:pt x="6884402" y="1546926"/>
                </a:moveTo>
                <a:cubicBezTo>
                  <a:pt x="6396680" y="2305909"/>
                  <a:pt x="5908956" y="3064891"/>
                  <a:pt x="5421233" y="3823873"/>
                </a:cubicBezTo>
                <a:cubicBezTo>
                  <a:pt x="5399057" y="4014980"/>
                  <a:pt x="5376882" y="4206087"/>
                  <a:pt x="5354705" y="4397192"/>
                </a:cubicBezTo>
                <a:cubicBezTo>
                  <a:pt x="5831336" y="4397192"/>
                  <a:pt x="6307966" y="4397192"/>
                  <a:pt x="6784598" y="4397192"/>
                </a:cubicBezTo>
                <a:cubicBezTo>
                  <a:pt x="6766369" y="4554277"/>
                  <a:pt x="6748141" y="4711362"/>
                  <a:pt x="6729913" y="4868446"/>
                </a:cubicBezTo>
                <a:cubicBezTo>
                  <a:pt x="6934447" y="4868446"/>
                  <a:pt x="7138980" y="4868446"/>
                  <a:pt x="7343515" y="4868446"/>
                </a:cubicBezTo>
                <a:cubicBezTo>
                  <a:pt x="7361743" y="4711362"/>
                  <a:pt x="7379971" y="4554277"/>
                  <a:pt x="7398199" y="4397192"/>
                </a:cubicBezTo>
                <a:cubicBezTo>
                  <a:pt x="7504663" y="4397192"/>
                  <a:pt x="7611127" y="4397192"/>
                  <a:pt x="7717591" y="4397192"/>
                </a:cubicBezTo>
                <a:cubicBezTo>
                  <a:pt x="7739768" y="4206087"/>
                  <a:pt x="7761944" y="4014980"/>
                  <a:pt x="7784119" y="3823873"/>
                </a:cubicBezTo>
                <a:cubicBezTo>
                  <a:pt x="7677656" y="3823873"/>
                  <a:pt x="7571192" y="3823873"/>
                  <a:pt x="7464728" y="3823873"/>
                </a:cubicBezTo>
                <a:cubicBezTo>
                  <a:pt x="7488739" y="3616964"/>
                  <a:pt x="7512748" y="3410052"/>
                  <a:pt x="7536759" y="3203141"/>
                </a:cubicBezTo>
                <a:cubicBezTo>
                  <a:pt x="7332226" y="3203141"/>
                  <a:pt x="7127691" y="3203141"/>
                  <a:pt x="6923157" y="3203141"/>
                </a:cubicBezTo>
                <a:cubicBezTo>
                  <a:pt x="6899148" y="3410052"/>
                  <a:pt x="6875137" y="3616964"/>
                  <a:pt x="6851127" y="3823873"/>
                </a:cubicBezTo>
                <a:cubicBezTo>
                  <a:pt x="6607079" y="3823873"/>
                  <a:pt x="6363030" y="3823873"/>
                  <a:pt x="6118982" y="3823873"/>
                </a:cubicBezTo>
                <a:cubicBezTo>
                  <a:pt x="6606548" y="3064892"/>
                  <a:pt x="7094115" y="2305909"/>
                  <a:pt x="7581681" y="1546926"/>
                </a:cubicBezTo>
                <a:cubicBezTo>
                  <a:pt x="7349254" y="1546926"/>
                  <a:pt x="7116829" y="1546926"/>
                  <a:pt x="6884402" y="154692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9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-文本框 14"/>
          <p:cNvSpPr txBox="1"/>
          <p:nvPr>
            <p:custDataLst>
              <p:tags r:id="rId1"/>
            </p:custDataLst>
          </p:nvPr>
        </p:nvSpPr>
        <p:spPr>
          <a:xfrm>
            <a:off x="5354705" y="1546926"/>
            <a:ext cx="2429414" cy="3321520"/>
          </a:xfrm>
          <a:custGeom>
            <a:avLst/>
            <a:gdLst/>
            <a:ahLst/>
            <a:cxnLst/>
            <a:rect l="l" t="t" r="r" b="b"/>
            <a:pathLst>
              <a:path w="1843392" h="2520303">
                <a:moveTo>
                  <a:pt x="1160704" y="0"/>
                </a:moveTo>
                <a:cubicBezTo>
                  <a:pt x="1337065" y="0"/>
                  <a:pt x="1513425" y="0"/>
                  <a:pt x="1689786" y="0"/>
                </a:cubicBezTo>
                <a:cubicBezTo>
                  <a:pt x="1319830" y="575901"/>
                  <a:pt x="949874" y="1151802"/>
                  <a:pt x="579918" y="1727702"/>
                </a:cubicBezTo>
                <a:cubicBezTo>
                  <a:pt x="765097" y="1727702"/>
                  <a:pt x="950277" y="1727702"/>
                  <a:pt x="1135456" y="1727702"/>
                </a:cubicBezTo>
                <a:cubicBezTo>
                  <a:pt x="1153674" y="1570703"/>
                  <a:pt x="1171893" y="1413703"/>
                  <a:pt x="1190111" y="1256703"/>
                </a:cubicBezTo>
                <a:cubicBezTo>
                  <a:pt x="1345307" y="1256703"/>
                  <a:pt x="1500504" y="1256703"/>
                  <a:pt x="1655700" y="1256703"/>
                </a:cubicBezTo>
                <a:cubicBezTo>
                  <a:pt x="1637481" y="1413703"/>
                  <a:pt x="1619263" y="1570703"/>
                  <a:pt x="1601044" y="1727702"/>
                </a:cubicBezTo>
                <a:cubicBezTo>
                  <a:pt x="1681827" y="1727702"/>
                  <a:pt x="1762610" y="1727702"/>
                  <a:pt x="1843392" y="1727702"/>
                </a:cubicBezTo>
                <a:cubicBezTo>
                  <a:pt x="1826566" y="1872710"/>
                  <a:pt x="1809739" y="2017718"/>
                  <a:pt x="1792912" y="2162725"/>
                </a:cubicBezTo>
                <a:cubicBezTo>
                  <a:pt x="1712129" y="2162725"/>
                  <a:pt x="1631346" y="2162725"/>
                  <a:pt x="1550563" y="2162725"/>
                </a:cubicBezTo>
                <a:cubicBezTo>
                  <a:pt x="1536732" y="2281918"/>
                  <a:pt x="1522901" y="2401111"/>
                  <a:pt x="1509070" y="2520303"/>
                </a:cubicBezTo>
                <a:cubicBezTo>
                  <a:pt x="1353873" y="2520303"/>
                  <a:pt x="1198677" y="2520303"/>
                  <a:pt x="1043481" y="2520303"/>
                </a:cubicBezTo>
                <a:cubicBezTo>
                  <a:pt x="1057312" y="2401111"/>
                  <a:pt x="1071143" y="2281918"/>
                  <a:pt x="1084975" y="2162725"/>
                </a:cubicBezTo>
                <a:cubicBezTo>
                  <a:pt x="723316" y="2162725"/>
                  <a:pt x="361658" y="2162725"/>
                  <a:pt x="0" y="2162725"/>
                </a:cubicBezTo>
                <a:cubicBezTo>
                  <a:pt x="16827" y="2017718"/>
                  <a:pt x="33653" y="1872710"/>
                  <a:pt x="50480" y="1727702"/>
                </a:cubicBezTo>
                <a:cubicBezTo>
                  <a:pt x="420555" y="1151801"/>
                  <a:pt x="790630" y="575901"/>
                  <a:pt x="1160704" y="0"/>
                </a:cubicBezTo>
                <a:close/>
              </a:path>
            </a:pathLst>
          </a:custGeom>
          <a:solidFill>
            <a:schemeClr val="accent1">
              <a:alpha val="62000"/>
            </a:schemeClr>
          </a:solidFill>
          <a:ln>
            <a:noFill/>
          </a:ln>
          <a:effectLst>
            <a:innerShdw blurRad="165100" dist="88900" dir="4980000">
              <a:schemeClr val="accent1">
                <a:lumMod val="50000"/>
                <a:alpha val="89000"/>
              </a:scheme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000">
              <a:latin typeface="思源黑体 CN Heavy" panose="020B0A00000000000000" pitchFamily="34" charset="-122"/>
            </a:endParaRPr>
          </a:p>
        </p:txBody>
      </p:sp>
      <p:sp>
        <p:nvSpPr>
          <p:cNvPr id="6" name="PA-文本框 14"/>
          <p:cNvSpPr txBox="1"/>
          <p:nvPr>
            <p:custDataLst>
              <p:tags r:id="rId2"/>
            </p:custDataLst>
          </p:nvPr>
        </p:nvSpPr>
        <p:spPr>
          <a:xfrm>
            <a:off x="5270482" y="1450674"/>
            <a:ext cx="2429414" cy="3321520"/>
          </a:xfrm>
          <a:custGeom>
            <a:avLst/>
            <a:gdLst/>
            <a:ahLst/>
            <a:cxnLst/>
            <a:rect l="l" t="t" r="r" b="b"/>
            <a:pathLst>
              <a:path w="1843392" h="2520303">
                <a:moveTo>
                  <a:pt x="1160704" y="0"/>
                </a:moveTo>
                <a:cubicBezTo>
                  <a:pt x="1337065" y="0"/>
                  <a:pt x="1513425" y="0"/>
                  <a:pt x="1689786" y="0"/>
                </a:cubicBezTo>
                <a:cubicBezTo>
                  <a:pt x="1319830" y="575901"/>
                  <a:pt x="949874" y="1151802"/>
                  <a:pt x="579918" y="1727702"/>
                </a:cubicBezTo>
                <a:cubicBezTo>
                  <a:pt x="765097" y="1727702"/>
                  <a:pt x="950277" y="1727702"/>
                  <a:pt x="1135456" y="1727702"/>
                </a:cubicBezTo>
                <a:cubicBezTo>
                  <a:pt x="1153674" y="1570703"/>
                  <a:pt x="1171893" y="1413703"/>
                  <a:pt x="1190111" y="1256703"/>
                </a:cubicBezTo>
                <a:cubicBezTo>
                  <a:pt x="1345307" y="1256703"/>
                  <a:pt x="1500504" y="1256703"/>
                  <a:pt x="1655700" y="1256703"/>
                </a:cubicBezTo>
                <a:cubicBezTo>
                  <a:pt x="1637481" y="1413703"/>
                  <a:pt x="1619263" y="1570703"/>
                  <a:pt x="1601044" y="1727702"/>
                </a:cubicBezTo>
                <a:cubicBezTo>
                  <a:pt x="1681827" y="1727702"/>
                  <a:pt x="1762610" y="1727702"/>
                  <a:pt x="1843392" y="1727702"/>
                </a:cubicBezTo>
                <a:cubicBezTo>
                  <a:pt x="1826566" y="1872710"/>
                  <a:pt x="1809739" y="2017718"/>
                  <a:pt x="1792912" y="2162725"/>
                </a:cubicBezTo>
                <a:cubicBezTo>
                  <a:pt x="1712129" y="2162725"/>
                  <a:pt x="1631346" y="2162725"/>
                  <a:pt x="1550563" y="2162725"/>
                </a:cubicBezTo>
                <a:cubicBezTo>
                  <a:pt x="1536732" y="2281918"/>
                  <a:pt x="1522901" y="2401111"/>
                  <a:pt x="1509070" y="2520303"/>
                </a:cubicBezTo>
                <a:cubicBezTo>
                  <a:pt x="1353873" y="2520303"/>
                  <a:pt x="1198677" y="2520303"/>
                  <a:pt x="1043481" y="2520303"/>
                </a:cubicBezTo>
                <a:cubicBezTo>
                  <a:pt x="1057312" y="2401111"/>
                  <a:pt x="1071143" y="2281918"/>
                  <a:pt x="1084975" y="2162725"/>
                </a:cubicBezTo>
                <a:cubicBezTo>
                  <a:pt x="723316" y="2162725"/>
                  <a:pt x="361658" y="2162725"/>
                  <a:pt x="0" y="2162725"/>
                </a:cubicBezTo>
                <a:cubicBezTo>
                  <a:pt x="16827" y="2017718"/>
                  <a:pt x="33653" y="1872710"/>
                  <a:pt x="50480" y="1727702"/>
                </a:cubicBezTo>
                <a:cubicBezTo>
                  <a:pt x="420555" y="1151801"/>
                  <a:pt x="790630" y="575901"/>
                  <a:pt x="1160704" y="0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gradFill>
              <a:gsLst>
                <a:gs pos="29000">
                  <a:schemeClr val="accent1">
                    <a:lumMod val="20000"/>
                    <a:lumOff val="80000"/>
                  </a:schemeClr>
                </a:gs>
                <a:gs pos="78000">
                  <a:schemeClr val="accent1"/>
                </a:gs>
              </a:gsLst>
              <a:lin ang="2700000" scaled="0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000">
              <a:latin typeface="思源黑体 CN Heavy" panose="020B0A00000000000000" pitchFamily="34" charset="-122"/>
            </a:endParaRPr>
          </a:p>
        </p:txBody>
      </p:sp>
      <p:grpSp>
        <p:nvGrpSpPr>
          <p:cNvPr id="16" name="线条"/>
          <p:cNvGrpSpPr/>
          <p:nvPr userDrawn="1"/>
        </p:nvGrpSpPr>
        <p:grpSpPr>
          <a:xfrm>
            <a:off x="1357287" y="-1367496"/>
            <a:ext cx="8820409" cy="7288656"/>
            <a:chOff x="1357287" y="-1367496"/>
            <a:chExt cx="8820409" cy="7288656"/>
          </a:xfrm>
        </p:grpSpPr>
        <p:cxnSp>
          <p:nvCxnSpPr>
            <p:cNvPr id="7" name="直接连接符 6"/>
            <p:cNvCxnSpPr/>
            <p:nvPr/>
          </p:nvCxnSpPr>
          <p:spPr>
            <a:xfrm rot="7358152">
              <a:off x="8743536" y="4487001"/>
              <a:ext cx="2868319" cy="0"/>
            </a:xfrm>
            <a:prstGeom prst="line">
              <a:avLst/>
            </a:prstGeom>
            <a:ln w="38100">
              <a:gradFill>
                <a:gsLst>
                  <a:gs pos="3000">
                    <a:schemeClr val="accent1">
                      <a:lumMod val="40000"/>
                      <a:lumOff val="60000"/>
                      <a:alpha val="5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4501138" y="2745632"/>
              <a:ext cx="482984" cy="754182"/>
            </a:xfrm>
            <a:prstGeom prst="line">
              <a:avLst/>
            </a:prstGeom>
            <a:ln w="12700">
              <a:gradFill>
                <a:gsLst>
                  <a:gs pos="1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1357287" y="1878688"/>
              <a:ext cx="1248010" cy="1948768"/>
            </a:xfrm>
            <a:prstGeom prst="line">
              <a:avLst/>
            </a:prstGeom>
            <a:ln w="38100">
              <a:gradFill>
                <a:gsLst>
                  <a:gs pos="32000">
                    <a:schemeClr val="accent1">
                      <a:lumMod val="40000"/>
                      <a:lumOff val="60000"/>
                      <a:alpha val="25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7358152">
              <a:off x="2846171" y="3107295"/>
              <a:ext cx="935427" cy="0"/>
            </a:xfrm>
            <a:prstGeom prst="line">
              <a:avLst/>
            </a:prstGeom>
            <a:ln w="12700">
              <a:gradFill>
                <a:gsLst>
                  <a:gs pos="1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7358152">
              <a:off x="1406110" y="571408"/>
              <a:ext cx="2264798" cy="0"/>
            </a:xfrm>
            <a:prstGeom prst="line">
              <a:avLst/>
            </a:prstGeom>
            <a:ln w="19050">
              <a:gradFill>
                <a:gsLst>
                  <a:gs pos="32000">
                    <a:schemeClr val="accent1">
                      <a:lumMod val="40000"/>
                      <a:lumOff val="60000"/>
                      <a:alpha val="51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1927808" y="4143930"/>
              <a:ext cx="306677" cy="478875"/>
            </a:xfrm>
            <a:prstGeom prst="line">
              <a:avLst/>
            </a:prstGeom>
            <a:ln w="19050">
              <a:gradFill>
                <a:gsLst>
                  <a:gs pos="1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7358152">
              <a:off x="5765739" y="-889976"/>
              <a:ext cx="955040" cy="0"/>
            </a:xfrm>
            <a:prstGeom prst="line">
              <a:avLst/>
            </a:prstGeom>
            <a:ln w="12700">
              <a:gradFill>
                <a:gsLst>
                  <a:gs pos="1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7358152">
              <a:off x="8020227" y="2311300"/>
              <a:ext cx="955040" cy="0"/>
            </a:xfrm>
            <a:prstGeom prst="line">
              <a:avLst/>
            </a:prstGeom>
            <a:ln w="25400">
              <a:gradFill>
                <a:gsLst>
                  <a:gs pos="3000">
                    <a:schemeClr val="accent1">
                      <a:lumMod val="40000"/>
                      <a:lumOff val="60000"/>
                      <a:alpha val="5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3620454" y="4415953"/>
              <a:ext cx="827742" cy="1292520"/>
            </a:xfrm>
            <a:prstGeom prst="line">
              <a:avLst/>
            </a:prstGeom>
            <a:ln w="19050">
              <a:gradFill>
                <a:gsLst>
                  <a:gs pos="32000">
                    <a:schemeClr val="accent1">
                      <a:lumMod val="40000"/>
                      <a:lumOff val="60000"/>
                      <a:alpha val="51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6091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底图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6858001"/>
          </a:xfrm>
          <a:custGeom>
            <a:avLst/>
            <a:gdLst/>
            <a:ahLst/>
            <a:cxnLst/>
            <a:rect l="0" t="0" r="0" b="0"/>
            <a:pathLst>
              <a:path w="10274145" h="5779207">
                <a:moveTo>
                  <a:pt x="0" y="0"/>
                </a:moveTo>
                <a:lnTo>
                  <a:pt x="10274144" y="0"/>
                </a:lnTo>
                <a:lnTo>
                  <a:pt x="10274144" y="5779206"/>
                </a:lnTo>
                <a:lnTo>
                  <a:pt x="0" y="5779206"/>
                </a:lnTo>
                <a:close/>
              </a:path>
            </a:pathLst>
          </a:custGeom>
          <a:blipFill dpi="0" rotWithShape="1">
            <a:blip r:embed="rId3">
              <a:alphaModFix amt="3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000" y="612001"/>
            <a:ext cx="10515600" cy="4167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7851" y="139631"/>
            <a:ext cx="1538251" cy="136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65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底图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032760"/>
          </a:xfrm>
          <a:custGeom>
            <a:avLst/>
            <a:gdLst>
              <a:gd name="connsiteX0" fmla="*/ 0 w 12192000"/>
              <a:gd name="connsiteY0" fmla="*/ 0 h 3032760"/>
              <a:gd name="connsiteX1" fmla="*/ 12192000 w 12192000"/>
              <a:gd name="connsiteY1" fmla="*/ 0 h 3032760"/>
              <a:gd name="connsiteX2" fmla="*/ 12192000 w 12192000"/>
              <a:gd name="connsiteY2" fmla="*/ 1874953 h 3032760"/>
              <a:gd name="connsiteX3" fmla="*/ 12156649 w 12192000"/>
              <a:gd name="connsiteY3" fmla="*/ 1895447 h 3032760"/>
              <a:gd name="connsiteX4" fmla="*/ 6096000 w 12192000"/>
              <a:gd name="connsiteY4" fmla="*/ 3032760 h 3032760"/>
              <a:gd name="connsiteX5" fmla="*/ 35351 w 12192000"/>
              <a:gd name="connsiteY5" fmla="*/ 1895447 h 3032760"/>
              <a:gd name="connsiteX6" fmla="*/ 0 w 12192000"/>
              <a:gd name="connsiteY6" fmla="*/ 1874953 h 303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032760">
                <a:moveTo>
                  <a:pt x="0" y="0"/>
                </a:moveTo>
                <a:lnTo>
                  <a:pt x="12192000" y="0"/>
                </a:lnTo>
                <a:lnTo>
                  <a:pt x="12192000" y="1874953"/>
                </a:lnTo>
                <a:lnTo>
                  <a:pt x="12156649" y="1895447"/>
                </a:lnTo>
                <a:cubicBezTo>
                  <a:pt x="10913750" y="2577293"/>
                  <a:pt x="8664445" y="3032760"/>
                  <a:pt x="6096000" y="3032760"/>
                </a:cubicBezTo>
                <a:cubicBezTo>
                  <a:pt x="3527555" y="3032760"/>
                  <a:pt x="1278250" y="2577293"/>
                  <a:pt x="35351" y="1895447"/>
                </a:cubicBezTo>
                <a:lnTo>
                  <a:pt x="0" y="1874953"/>
                </a:lnTo>
                <a:close/>
              </a:path>
            </a:pathLst>
          </a:custGeom>
        </p:spPr>
      </p:pic>
      <p:sp>
        <p:nvSpPr>
          <p:cNvPr id="3" name="任意多边形 2"/>
          <p:cNvSpPr/>
          <p:nvPr userDrawn="1"/>
        </p:nvSpPr>
        <p:spPr>
          <a:xfrm>
            <a:off x="0" y="0"/>
            <a:ext cx="12192000" cy="3032760"/>
          </a:xfrm>
          <a:custGeom>
            <a:avLst/>
            <a:gdLst>
              <a:gd name="connsiteX0" fmla="*/ 0 w 12192000"/>
              <a:gd name="connsiteY0" fmla="*/ 0 h 3032760"/>
              <a:gd name="connsiteX1" fmla="*/ 12192000 w 12192000"/>
              <a:gd name="connsiteY1" fmla="*/ 0 h 3032760"/>
              <a:gd name="connsiteX2" fmla="*/ 12192000 w 12192000"/>
              <a:gd name="connsiteY2" fmla="*/ 1874953 h 3032760"/>
              <a:gd name="connsiteX3" fmla="*/ 12156649 w 12192000"/>
              <a:gd name="connsiteY3" fmla="*/ 1895447 h 3032760"/>
              <a:gd name="connsiteX4" fmla="*/ 6096000 w 12192000"/>
              <a:gd name="connsiteY4" fmla="*/ 3032760 h 3032760"/>
              <a:gd name="connsiteX5" fmla="*/ 35351 w 12192000"/>
              <a:gd name="connsiteY5" fmla="*/ 1895447 h 3032760"/>
              <a:gd name="connsiteX6" fmla="*/ 0 w 12192000"/>
              <a:gd name="connsiteY6" fmla="*/ 1874953 h 303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032760">
                <a:moveTo>
                  <a:pt x="0" y="0"/>
                </a:moveTo>
                <a:lnTo>
                  <a:pt x="12192000" y="0"/>
                </a:lnTo>
                <a:lnTo>
                  <a:pt x="12192000" y="1874953"/>
                </a:lnTo>
                <a:lnTo>
                  <a:pt x="12156649" y="1895447"/>
                </a:lnTo>
                <a:cubicBezTo>
                  <a:pt x="10913750" y="2577293"/>
                  <a:pt x="8664445" y="3032760"/>
                  <a:pt x="6096000" y="3032760"/>
                </a:cubicBezTo>
                <a:cubicBezTo>
                  <a:pt x="3527555" y="3032760"/>
                  <a:pt x="1278250" y="2577293"/>
                  <a:pt x="35351" y="1895447"/>
                </a:cubicBezTo>
                <a:lnTo>
                  <a:pt x="0" y="1874953"/>
                </a:ln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4373563" y="807720"/>
            <a:ext cx="3444875" cy="1554162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lang="zh-CN" altLang="en-US" sz="8000" kern="1200" spc="300">
                <a:gradFill>
                  <a:gsLst>
                    <a:gs pos="2900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0"/>
                </a:gradFill>
                <a:effectLst>
                  <a:outerShdw blurRad="190500" dist="190500" dir="5400000" sx="98000" sy="98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/>
              <a:t>目录</a:t>
            </a: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4579382" y="1920924"/>
            <a:ext cx="30941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>
                <a:solidFill>
                  <a:schemeClr val="bg1"/>
                </a:solidFill>
              </a:rPr>
              <a:t>CONTENTS</a:t>
            </a:r>
            <a:endParaRPr lang="zh-CN" altLang="en-US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243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线条"/>
          <p:cNvGrpSpPr/>
          <p:nvPr/>
        </p:nvGrpSpPr>
        <p:grpSpPr>
          <a:xfrm>
            <a:off x="1357287" y="-1367496"/>
            <a:ext cx="8820409" cy="7288656"/>
            <a:chOff x="1357287" y="-1367496"/>
            <a:chExt cx="8820409" cy="7288656"/>
          </a:xfrm>
        </p:grpSpPr>
        <p:cxnSp>
          <p:nvCxnSpPr>
            <p:cNvPr id="7" name="直接连接符 6"/>
            <p:cNvCxnSpPr/>
            <p:nvPr/>
          </p:nvCxnSpPr>
          <p:spPr>
            <a:xfrm rot="7358152">
              <a:off x="8743536" y="4487001"/>
              <a:ext cx="2868319" cy="0"/>
            </a:xfrm>
            <a:prstGeom prst="line">
              <a:avLst/>
            </a:prstGeom>
            <a:ln w="38100">
              <a:gradFill>
                <a:gsLst>
                  <a:gs pos="3000">
                    <a:schemeClr val="accent1">
                      <a:lumMod val="40000"/>
                      <a:lumOff val="60000"/>
                      <a:alpha val="5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4501138" y="2745632"/>
              <a:ext cx="482984" cy="754182"/>
            </a:xfrm>
            <a:prstGeom prst="line">
              <a:avLst/>
            </a:prstGeom>
            <a:ln w="12700">
              <a:gradFill>
                <a:gsLst>
                  <a:gs pos="1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1357287" y="1878688"/>
              <a:ext cx="1248010" cy="1948768"/>
            </a:xfrm>
            <a:prstGeom prst="line">
              <a:avLst/>
            </a:prstGeom>
            <a:ln w="38100">
              <a:gradFill>
                <a:gsLst>
                  <a:gs pos="32000">
                    <a:schemeClr val="accent1">
                      <a:lumMod val="40000"/>
                      <a:lumOff val="60000"/>
                      <a:alpha val="25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7358152">
              <a:off x="2846171" y="3107295"/>
              <a:ext cx="935427" cy="0"/>
            </a:xfrm>
            <a:prstGeom prst="line">
              <a:avLst/>
            </a:prstGeom>
            <a:ln w="12700">
              <a:gradFill>
                <a:gsLst>
                  <a:gs pos="1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7358152">
              <a:off x="1406110" y="571408"/>
              <a:ext cx="2264798" cy="0"/>
            </a:xfrm>
            <a:prstGeom prst="line">
              <a:avLst/>
            </a:prstGeom>
            <a:ln w="19050">
              <a:gradFill>
                <a:gsLst>
                  <a:gs pos="32000">
                    <a:schemeClr val="accent1">
                      <a:lumMod val="40000"/>
                      <a:lumOff val="60000"/>
                      <a:alpha val="51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1927808" y="4143930"/>
              <a:ext cx="306677" cy="478875"/>
            </a:xfrm>
            <a:prstGeom prst="line">
              <a:avLst/>
            </a:prstGeom>
            <a:ln w="19050">
              <a:gradFill>
                <a:gsLst>
                  <a:gs pos="1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7358152">
              <a:off x="5765739" y="-889976"/>
              <a:ext cx="955040" cy="0"/>
            </a:xfrm>
            <a:prstGeom prst="line">
              <a:avLst/>
            </a:prstGeom>
            <a:ln w="12700">
              <a:gradFill>
                <a:gsLst>
                  <a:gs pos="1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7358152">
              <a:off x="8020227" y="2311300"/>
              <a:ext cx="955040" cy="0"/>
            </a:xfrm>
            <a:prstGeom prst="line">
              <a:avLst/>
            </a:prstGeom>
            <a:ln w="25400">
              <a:gradFill>
                <a:gsLst>
                  <a:gs pos="3000">
                    <a:schemeClr val="accent1">
                      <a:lumMod val="40000"/>
                      <a:lumOff val="60000"/>
                      <a:alpha val="5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3620454" y="4415953"/>
              <a:ext cx="827742" cy="1292520"/>
            </a:xfrm>
            <a:prstGeom prst="line">
              <a:avLst/>
            </a:prstGeom>
            <a:ln w="19050">
              <a:gradFill>
                <a:gsLst>
                  <a:gs pos="32000">
                    <a:schemeClr val="accent1">
                      <a:lumMod val="40000"/>
                      <a:lumOff val="60000"/>
                      <a:alpha val="51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2841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1133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边界撑开"/>
          <p:cNvGrpSpPr/>
          <p:nvPr userDrawn="1"/>
        </p:nvGrpSpPr>
        <p:grpSpPr>
          <a:xfrm>
            <a:off x="-29192220" y="-21800820"/>
            <a:ext cx="70576440" cy="50459640"/>
            <a:chOff x="-29192220" y="-21800820"/>
            <a:chExt cx="70576440" cy="50459640"/>
          </a:xfrm>
        </p:grpSpPr>
        <p:sp>
          <p:nvSpPr>
            <p:cNvPr id="7" name="04"/>
            <p:cNvSpPr/>
            <p:nvPr userDrawn="1"/>
          </p:nvSpPr>
          <p:spPr>
            <a:xfrm>
              <a:off x="5935980" y="-21800820"/>
              <a:ext cx="320040" cy="320040"/>
            </a:xfrm>
            <a:prstGeom prst="rect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03"/>
            <p:cNvSpPr/>
            <p:nvPr userDrawn="1"/>
          </p:nvSpPr>
          <p:spPr>
            <a:xfrm>
              <a:off x="41064180" y="3268980"/>
              <a:ext cx="320040" cy="320040"/>
            </a:xfrm>
            <a:prstGeom prst="rect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02"/>
            <p:cNvSpPr/>
            <p:nvPr userDrawn="1"/>
          </p:nvSpPr>
          <p:spPr>
            <a:xfrm>
              <a:off x="5935980" y="28338780"/>
              <a:ext cx="320040" cy="320040"/>
            </a:xfrm>
            <a:prstGeom prst="rect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01"/>
            <p:cNvSpPr/>
            <p:nvPr userDrawn="1"/>
          </p:nvSpPr>
          <p:spPr>
            <a:xfrm>
              <a:off x="-29192220" y="3268980"/>
              <a:ext cx="320040" cy="320040"/>
            </a:xfrm>
            <a:prstGeom prst="rect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5338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5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1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26809C-3E80-4225-A4C1-1DE2DC9F1A7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2022/11/24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668298-5B77-4A81-B9FA-BED496B2309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4614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3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3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3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36334" y="637719"/>
            <a:ext cx="4119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>
                <a:solidFill>
                  <a:schemeClr val="bg1">
                    <a:alpha val="50000"/>
                  </a:schemeClr>
                </a:solidFill>
              </a:rPr>
              <a:t>职场精英自我修炼系列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694253" y="5188958"/>
            <a:ext cx="4803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主讲人：某某某   </a:t>
            </a:r>
            <a:r>
              <a:rPr lang="en-US" altLang="zh-CN">
                <a:solidFill>
                  <a:schemeClr val="bg1"/>
                </a:solidFill>
              </a:rPr>
              <a:t>|   20XX.X.X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28537" y="2448278"/>
            <a:ext cx="34658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>
                <a:gradFill>
                  <a:gsLst>
                    <a:gs pos="2900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0"/>
                </a:gradFill>
                <a:effectLst>
                  <a:outerShdw blurRad="190500" dist="190500" dir="5400000" sx="98000" sy="98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职场人</a:t>
            </a:r>
            <a:endParaRPr lang="en-US" altLang="zh-CN" sz="5400" spc="300">
              <a:gradFill>
                <a:gsLst>
                  <a:gs pos="29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0"/>
              </a:gradFill>
              <a:effectLst>
                <a:outerShdw blurRad="190500" dist="190500" dir="5400000" sx="98000" sy="98000" algn="t" rotWithShape="0">
                  <a:schemeClr val="accent1">
                    <a:lumMod val="50000"/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r>
              <a:rPr lang="zh-CN" altLang="en-US" sz="5400" spc="300">
                <a:gradFill>
                  <a:gsLst>
                    <a:gs pos="2900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0"/>
                </a:gradFill>
                <a:effectLst>
                  <a:outerShdw blurRad="190500" dist="190500" dir="5400000" sx="98000" sy="98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情商必修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829839" y="3279274"/>
            <a:ext cx="2048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>
                <a:gradFill>
                  <a:gsLst>
                    <a:gs pos="2900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0"/>
                </a:gradFill>
                <a:effectLst>
                  <a:outerShdw blurRad="190500" dist="190500" dir="5400000" sx="98000" sy="98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心法</a:t>
            </a:r>
          </a:p>
        </p:txBody>
      </p:sp>
    </p:spTree>
    <p:extLst>
      <p:ext uri="{BB962C8B-B14F-4D97-AF65-F5344CB8AC3E}">
        <p14:creationId xmlns:p14="http://schemas.microsoft.com/office/powerpoint/2010/main" val="829319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0" y="3444240"/>
            <a:ext cx="12192000" cy="3413760"/>
          </a:xfrm>
          <a:custGeom>
            <a:avLst/>
            <a:gdLst>
              <a:gd name="connsiteX0" fmla="*/ 1607837 w 12192000"/>
              <a:gd name="connsiteY0" fmla="*/ 0 h 3413760"/>
              <a:gd name="connsiteX1" fmla="*/ 10584163 w 12192000"/>
              <a:gd name="connsiteY1" fmla="*/ 0 h 3413760"/>
              <a:gd name="connsiteX2" fmla="*/ 12095327 w 12192000"/>
              <a:gd name="connsiteY2" fmla="*/ 712660 h 3413760"/>
              <a:gd name="connsiteX3" fmla="*/ 12192000 w 12192000"/>
              <a:gd name="connsiteY3" fmla="*/ 841940 h 3413760"/>
              <a:gd name="connsiteX4" fmla="*/ 12192000 w 12192000"/>
              <a:gd name="connsiteY4" fmla="*/ 3413760 h 3413760"/>
              <a:gd name="connsiteX5" fmla="*/ 0 w 12192000"/>
              <a:gd name="connsiteY5" fmla="*/ 3413760 h 3413760"/>
              <a:gd name="connsiteX6" fmla="*/ 0 w 12192000"/>
              <a:gd name="connsiteY6" fmla="*/ 841940 h 3413760"/>
              <a:gd name="connsiteX7" fmla="*/ 96674 w 12192000"/>
              <a:gd name="connsiteY7" fmla="*/ 712660 h 3413760"/>
              <a:gd name="connsiteX8" fmla="*/ 1607837 w 12192000"/>
              <a:gd name="connsiteY8" fmla="*/ 0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413760">
                <a:moveTo>
                  <a:pt x="1607837" y="0"/>
                </a:moveTo>
                <a:lnTo>
                  <a:pt x="10584163" y="0"/>
                </a:lnTo>
                <a:cubicBezTo>
                  <a:pt x="11192547" y="0"/>
                  <a:pt x="11736135" y="277421"/>
                  <a:pt x="12095327" y="712660"/>
                </a:cubicBezTo>
                <a:lnTo>
                  <a:pt x="12192000" y="841940"/>
                </a:lnTo>
                <a:lnTo>
                  <a:pt x="12192000" y="3413760"/>
                </a:lnTo>
                <a:lnTo>
                  <a:pt x="0" y="3413760"/>
                </a:lnTo>
                <a:lnTo>
                  <a:pt x="0" y="841940"/>
                </a:lnTo>
                <a:lnTo>
                  <a:pt x="96674" y="712660"/>
                </a:lnTo>
                <a:cubicBezTo>
                  <a:pt x="455865" y="277421"/>
                  <a:pt x="999454" y="0"/>
                  <a:pt x="160783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研习：改变不良习惯，不断突破舒适区</a:t>
            </a:r>
          </a:p>
        </p:txBody>
      </p:sp>
      <p:sp>
        <p:nvSpPr>
          <p:cNvPr id="6" name="矩形 5"/>
          <p:cNvSpPr/>
          <p:nvPr/>
        </p:nvSpPr>
        <p:spPr>
          <a:xfrm>
            <a:off x="1142832" y="4100726"/>
            <a:ext cx="3784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强化自我控制的感觉</a:t>
            </a:r>
          </a:p>
        </p:txBody>
      </p:sp>
      <p:sp>
        <p:nvSpPr>
          <p:cNvPr id="8" name="矩形 7"/>
          <p:cNvSpPr/>
          <p:nvPr/>
        </p:nvSpPr>
        <p:spPr>
          <a:xfrm>
            <a:off x="1526158" y="4662819"/>
            <a:ext cx="321839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</a:rPr>
              <a:t>从能够直接增强自控力的习惯开始</a:t>
            </a:r>
            <a:endParaRPr lang="en-US" altLang="zh-CN" sz="140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</a:rPr>
              <a:t>用好习惯去替代坏习惯</a:t>
            </a:r>
            <a:endParaRPr lang="en-US" altLang="zh-CN" sz="140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</a:rPr>
              <a:t>良好的习惯养成需要循序渐进</a:t>
            </a:r>
          </a:p>
        </p:txBody>
      </p:sp>
      <p:sp>
        <p:nvSpPr>
          <p:cNvPr id="9" name="矩形 8"/>
          <p:cNvSpPr/>
          <p:nvPr/>
        </p:nvSpPr>
        <p:spPr>
          <a:xfrm>
            <a:off x="7264568" y="4100726"/>
            <a:ext cx="3784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突破自己的舒适区</a:t>
            </a:r>
          </a:p>
        </p:txBody>
      </p:sp>
      <p:sp>
        <p:nvSpPr>
          <p:cNvPr id="10" name="矩形 9"/>
          <p:cNvSpPr/>
          <p:nvPr/>
        </p:nvSpPr>
        <p:spPr>
          <a:xfrm>
            <a:off x="7647894" y="4662819"/>
            <a:ext cx="321839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</a:rPr>
              <a:t>工作场所控制自己的情绪</a:t>
            </a:r>
            <a:endParaRPr lang="en-US" altLang="zh-CN" sz="140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</a:rPr>
              <a:t>积极倾听对方，了解对方真实想法</a:t>
            </a:r>
            <a:endParaRPr lang="en-US" altLang="zh-CN" sz="140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</a:rPr>
              <a:t>尝试和你看不惯的人来往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806559" y="2332759"/>
            <a:ext cx="2168556" cy="1991128"/>
          </a:xfrm>
          <a:prstGeom prst="rect">
            <a:avLst/>
          </a:prstGeom>
          <a:noFill/>
          <a:scene3d>
            <a:camera prst="isometricRightUp">
              <a:rot lat="1200001" lon="18899998" rev="0"/>
            </a:camera>
            <a:lightRig rig="contrasting" dir="t"/>
          </a:scene3d>
          <a:sp3d>
            <a:extrusionClr>
              <a:schemeClr val="accent1">
                <a:lumMod val="75000"/>
              </a:schemeClr>
            </a:extrusionClr>
          </a:sp3d>
        </p:spPr>
        <p:txBody>
          <a:bodyPr wrap="square" rtlCol="0">
            <a:prstTxWarp prst="textPlain">
              <a:avLst/>
            </a:prstTxWarp>
            <a:spAutoFit/>
            <a:sp3d extrusionH="698500">
              <a:extrusionClr>
                <a:schemeClr val="accent1">
                  <a:lumMod val="60000"/>
                  <a:lumOff val="40000"/>
                </a:schemeClr>
              </a:extrusionClr>
            </a:sp3d>
          </a:bodyPr>
          <a:lstStyle/>
          <a:p>
            <a:pPr algn="ctr"/>
            <a:r>
              <a: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4000">
                      <a:schemeClr val="accent1">
                        <a:lumMod val="60000"/>
                        <a:lumOff val="40000"/>
                      </a:schemeClr>
                    </a:gs>
                    <a:gs pos="3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思源黑体 CN Heavy" panose="020B0A00000000000000" pitchFamily="34" charset="-122"/>
              </a:rPr>
              <a:t>&amp;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474" y="1595292"/>
            <a:ext cx="3482078" cy="232138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6459" y="1594633"/>
            <a:ext cx="3463250" cy="230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9112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-图片 16"/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>
              <a:alphaModFix amt="6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同侧圆角矩形 8"/>
          <p:cNvSpPr/>
          <p:nvPr/>
        </p:nvSpPr>
        <p:spPr>
          <a:xfrm>
            <a:off x="0" y="1325258"/>
            <a:ext cx="12192000" cy="3406761"/>
          </a:xfrm>
          <a:prstGeom prst="round2SameRect">
            <a:avLst>
              <a:gd name="adj1" fmla="val 38587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笃行：切记在职场中，结果为王</a:t>
            </a:r>
          </a:p>
        </p:txBody>
      </p:sp>
      <p:sp>
        <p:nvSpPr>
          <p:cNvPr id="12" name="圆角矩形 11"/>
          <p:cNvSpPr/>
          <p:nvPr/>
        </p:nvSpPr>
        <p:spPr>
          <a:xfrm rot="10800000" flipV="1">
            <a:off x="1490513" y="2106072"/>
            <a:ext cx="4088553" cy="4129628"/>
          </a:xfrm>
          <a:prstGeom prst="roundRect">
            <a:avLst>
              <a:gd name="adj" fmla="val 4194"/>
            </a:avLst>
          </a:prstGeom>
          <a:solidFill>
            <a:schemeClr val="bg1"/>
          </a:solidFill>
          <a:ln>
            <a:noFill/>
          </a:ln>
          <a:effectLst>
            <a:outerShdw blurRad="304800" dist="546100" dir="5400000" sx="96000" sy="96000" algn="tl" rotWithShape="0">
              <a:schemeClr val="accent1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10800000" flipV="1">
            <a:off x="6612935" y="2106072"/>
            <a:ext cx="4088553" cy="4129628"/>
          </a:xfrm>
          <a:prstGeom prst="roundRect">
            <a:avLst>
              <a:gd name="adj" fmla="val 4194"/>
            </a:avLst>
          </a:prstGeom>
          <a:solidFill>
            <a:schemeClr val="bg1"/>
          </a:solidFill>
          <a:ln>
            <a:noFill/>
          </a:ln>
          <a:effectLst>
            <a:outerShdw blurRad="304800" dist="546100" dir="5400000" sx="96000" sy="96000" algn="tl" rotWithShape="0">
              <a:schemeClr val="accent1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03709" y="2605149"/>
            <a:ext cx="22621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明确工作目标</a:t>
            </a:r>
          </a:p>
        </p:txBody>
      </p:sp>
      <p:sp>
        <p:nvSpPr>
          <p:cNvPr id="5" name="矩形 4"/>
          <p:cNvSpPr/>
          <p:nvPr/>
        </p:nvSpPr>
        <p:spPr>
          <a:xfrm>
            <a:off x="7526131" y="2605149"/>
            <a:ext cx="22621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实现工作结果</a:t>
            </a:r>
          </a:p>
        </p:txBody>
      </p:sp>
      <p:sp>
        <p:nvSpPr>
          <p:cNvPr id="4" name="矩形 3"/>
          <p:cNvSpPr/>
          <p:nvPr/>
        </p:nvSpPr>
        <p:spPr>
          <a:xfrm>
            <a:off x="2025814" y="3107485"/>
            <a:ext cx="3017949" cy="2126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公司目标和个人目标相匹配，实现个人职业的良好发展</a:t>
            </a:r>
            <a:endParaRPr lang="en-US" altLang="zh-CN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个人的一切经历转变为职业生涯的宝贵财富</a:t>
            </a:r>
          </a:p>
        </p:txBody>
      </p:sp>
      <p:sp>
        <p:nvSpPr>
          <p:cNvPr id="6" name="矩形 5"/>
          <p:cNvSpPr/>
          <p:nvPr/>
        </p:nvSpPr>
        <p:spPr>
          <a:xfrm>
            <a:off x="7148236" y="3107485"/>
            <a:ext cx="3017949" cy="2126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站在完成成果的角度看待自己的工作</a:t>
            </a:r>
            <a:endParaRPr lang="en-US" altLang="zh-CN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以实现结果为最终目的，倒逼自己提升各种职场能力，增强主观能动性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7851" y="139631"/>
            <a:ext cx="1538251" cy="136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06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0" y="0"/>
            <a:ext cx="12192001" cy="6858001"/>
            <a:chOff x="0" y="0"/>
            <a:chExt cx="12192001" cy="6858001"/>
          </a:xfrm>
        </p:grpSpPr>
        <p:sp>
          <p:nvSpPr>
            <p:cNvPr id="16" name="矩形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PA-图片 17"/>
            <p:cNvSpPr/>
            <p:nvPr>
              <p:custDataLst>
                <p:tags r:id="rId1"/>
              </p:custDataLst>
            </p:nvPr>
          </p:nvSpPr>
          <p:spPr>
            <a:xfrm>
              <a:off x="0" y="0"/>
              <a:ext cx="12192001" cy="6858001"/>
            </a:xfrm>
            <a:custGeom>
              <a:avLst/>
              <a:gdLst/>
              <a:ahLst/>
              <a:cxnLst/>
              <a:rect l="0" t="0" r="0" b="0"/>
              <a:pathLst>
                <a:path w="12192001" h="6858001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blipFill dpi="0" rotWithShape="1">
              <a:blip r:embed="rId4">
                <a:alphaModFix amt="39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单圆角矩形 3"/>
          <p:cNvSpPr/>
          <p:nvPr/>
        </p:nvSpPr>
        <p:spPr>
          <a:xfrm>
            <a:off x="0" y="3550920"/>
            <a:ext cx="12192000" cy="3307080"/>
          </a:xfrm>
          <a:prstGeom prst="round1Rect">
            <a:avLst>
              <a:gd name="adj" fmla="val 3233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案例分析</a:t>
            </a:r>
          </a:p>
        </p:txBody>
      </p:sp>
      <p:sp>
        <p:nvSpPr>
          <p:cNvPr id="7" name="矩形 6"/>
          <p:cNvSpPr/>
          <p:nvPr/>
        </p:nvSpPr>
        <p:spPr>
          <a:xfrm>
            <a:off x="885346" y="1640702"/>
            <a:ext cx="650605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/>
              <a:t>小江在职场上已经工作</a:t>
            </a:r>
            <a:r>
              <a:rPr lang="en-US" altLang="zh-CN" sz="2400"/>
              <a:t>5</a:t>
            </a:r>
            <a:r>
              <a:rPr lang="zh-CN" altLang="en-US" sz="2400"/>
              <a:t>年多了，她是从名牌大学毕业的，是小组的技术骨干，深受领导和同事们的喜爱</a:t>
            </a:r>
          </a:p>
        </p:txBody>
      </p:sp>
      <p:sp>
        <p:nvSpPr>
          <p:cNvPr id="9" name="矩形 8"/>
          <p:cNvSpPr/>
          <p:nvPr/>
        </p:nvSpPr>
        <p:spPr>
          <a:xfrm>
            <a:off x="885346" y="3851176"/>
            <a:ext cx="65060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chemeClr val="bg1"/>
                </a:solidFill>
              </a:rPr>
              <a:t>这个小李是和她同期进入公司的，平时工作表现平平，甚至有时候还拖小组的后腿</a:t>
            </a:r>
            <a:endParaRPr lang="en-US" altLang="zh-CN" sz="240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chemeClr val="bg1"/>
                </a:solidFill>
              </a:rPr>
              <a:t>很多次，都是其他同事来帮忙，处理小李工作的善后问题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576279" y="1504098"/>
            <a:ext cx="3942621" cy="4553802"/>
          </a:xfrm>
          <a:prstGeom prst="rect">
            <a:avLst/>
          </a:prstGeom>
          <a:noFill/>
          <a:scene3d>
            <a:camera prst="isometricRightUp">
              <a:rot lat="1200001" lon="18899998" rev="0"/>
            </a:camera>
            <a:lightRig rig="contrasting" dir="t"/>
          </a:scene3d>
          <a:sp3d>
            <a:extrusionClr>
              <a:schemeClr val="accent1">
                <a:lumMod val="75000"/>
              </a:schemeClr>
            </a:extrusionClr>
          </a:sp3d>
        </p:spPr>
        <p:txBody>
          <a:bodyPr wrap="square" rtlCol="0">
            <a:prstTxWarp prst="textPlain">
              <a:avLst/>
            </a:prstTxWarp>
            <a:spAutoFit/>
            <a:sp3d extrusionH="698500">
              <a:extrusionClr>
                <a:schemeClr val="accent1">
                  <a:lumMod val="60000"/>
                  <a:lumOff val="40000"/>
                </a:schemeClr>
              </a:extrusionClr>
            </a:sp3d>
          </a:bodyPr>
          <a:lstStyle/>
          <a:p>
            <a:pPr algn="ctr"/>
            <a:r>
              <a: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4000">
                      <a:schemeClr val="accent1">
                        <a:lumMod val="60000"/>
                        <a:lumOff val="40000"/>
                      </a:schemeClr>
                    </a:gs>
                    <a:gs pos="3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思源黑体 CN Heavy" panose="020B0A00000000000000" pitchFamily="34" charset="-122"/>
              </a:rPr>
              <a:t>Q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7851" y="139631"/>
            <a:ext cx="1538251" cy="136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338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案例分析</a:t>
            </a:r>
          </a:p>
        </p:txBody>
      </p:sp>
      <p:sp>
        <p:nvSpPr>
          <p:cNvPr id="14" name="单圆角矩形 13"/>
          <p:cNvSpPr/>
          <p:nvPr/>
        </p:nvSpPr>
        <p:spPr>
          <a:xfrm>
            <a:off x="0" y="3550920"/>
            <a:ext cx="12192000" cy="3307080"/>
          </a:xfrm>
          <a:prstGeom prst="round1Rect">
            <a:avLst>
              <a:gd name="adj" fmla="val 32335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76319" y="1681898"/>
            <a:ext cx="3942621" cy="4553802"/>
          </a:xfrm>
          <a:prstGeom prst="rect">
            <a:avLst/>
          </a:prstGeom>
          <a:noFill/>
          <a:scene3d>
            <a:camera prst="isometricRightUp">
              <a:rot lat="1200001" lon="18899998" rev="0"/>
            </a:camera>
            <a:lightRig rig="contrasting" dir="t"/>
          </a:scene3d>
          <a:sp3d>
            <a:extrusionClr>
              <a:schemeClr val="accent1">
                <a:lumMod val="75000"/>
              </a:schemeClr>
            </a:extrusionClr>
          </a:sp3d>
        </p:spPr>
        <p:txBody>
          <a:bodyPr wrap="square" rtlCol="0">
            <a:prstTxWarp prst="textPlain">
              <a:avLst/>
            </a:prstTxWarp>
            <a:spAutoFit/>
            <a:sp3d extrusionH="698500">
              <a:extrusionClr>
                <a:schemeClr val="accent1">
                  <a:lumMod val="60000"/>
                  <a:lumOff val="40000"/>
                </a:schemeClr>
              </a:extrusionClr>
            </a:sp3d>
          </a:bodyPr>
          <a:lstStyle/>
          <a:p>
            <a:pPr algn="ctr"/>
            <a:r>
              <a: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4000">
                      <a:schemeClr val="accent1">
                        <a:lumMod val="60000"/>
                        <a:lumOff val="40000"/>
                      </a:schemeClr>
                    </a:gs>
                    <a:gs pos="3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思源黑体 CN Heavy" panose="020B0A00000000000000" pitchFamily="34" charset="-122"/>
              </a:rPr>
              <a:t>Q</a:t>
            </a:r>
          </a:p>
        </p:txBody>
      </p:sp>
      <p:sp>
        <p:nvSpPr>
          <p:cNvPr id="8" name="矩形 7"/>
          <p:cNvSpPr/>
          <p:nvPr/>
        </p:nvSpPr>
        <p:spPr>
          <a:xfrm>
            <a:off x="4495259" y="1492162"/>
            <a:ext cx="30533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最近，她听说同组的同事小李，以家境不好，需要赡养年迈老人为由，去找领导申请加薪成功了</a:t>
            </a:r>
          </a:p>
        </p:txBody>
      </p:sp>
      <p:sp>
        <p:nvSpPr>
          <p:cNvPr id="10" name="矩形 9"/>
          <p:cNvSpPr/>
          <p:nvPr/>
        </p:nvSpPr>
        <p:spPr>
          <a:xfrm>
            <a:off x="8175374" y="1492162"/>
            <a:ext cx="30533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她的心里很不是滋味，凭什么那么差的小李也能加薪成功，自己很厉害，而领导不给自己涨薪水呢？</a:t>
            </a:r>
          </a:p>
        </p:txBody>
      </p:sp>
      <p:sp>
        <p:nvSpPr>
          <p:cNvPr id="13" name="矩形 12"/>
          <p:cNvSpPr/>
          <p:nvPr/>
        </p:nvSpPr>
        <p:spPr>
          <a:xfrm>
            <a:off x="4899138" y="3927376"/>
            <a:ext cx="655247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>
                <a:solidFill>
                  <a:schemeClr val="bg1"/>
                </a:solidFill>
                <a:latin typeface="+mj-ea"/>
                <a:ea typeface="+mj-ea"/>
              </a:rPr>
              <a:t>如果你是小江，你会怎样</a:t>
            </a:r>
            <a:endParaRPr lang="en-US" altLang="zh-CN" sz="440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4400">
                <a:solidFill>
                  <a:schemeClr val="bg1"/>
                </a:solidFill>
                <a:latin typeface="+mj-ea"/>
                <a:ea typeface="+mj-ea"/>
              </a:rPr>
              <a:t>为自己争取权益呢？</a:t>
            </a:r>
          </a:p>
        </p:txBody>
      </p:sp>
    </p:spTree>
    <p:extLst>
      <p:ext uri="{BB962C8B-B14F-4D97-AF65-F5344CB8AC3E}">
        <p14:creationId xmlns:p14="http://schemas.microsoft.com/office/powerpoint/2010/main" val="17513836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0"/>
            <a:ext cx="12192001" cy="6858001"/>
            <a:chOff x="0" y="0"/>
            <a:chExt cx="12192001" cy="6858001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PA-图片 10"/>
            <p:cNvSpPr/>
            <p:nvPr>
              <p:custDataLst>
                <p:tags r:id="rId1"/>
              </p:custDataLst>
            </p:nvPr>
          </p:nvSpPr>
          <p:spPr>
            <a:xfrm>
              <a:off x="0" y="0"/>
              <a:ext cx="12192001" cy="6858001"/>
            </a:xfrm>
            <a:custGeom>
              <a:avLst/>
              <a:gdLst/>
              <a:ahLst/>
              <a:cxnLst/>
              <a:rect l="0" t="0" r="0" b="0"/>
              <a:pathLst>
                <a:path w="12192001" h="6858001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blipFill dpi="0" rotWithShape="1">
              <a:blip r:embed="rId4">
                <a:alphaModFix amt="33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任意多边形 7"/>
          <p:cNvSpPr/>
          <p:nvPr/>
        </p:nvSpPr>
        <p:spPr>
          <a:xfrm>
            <a:off x="1981200" y="701040"/>
            <a:ext cx="8229600" cy="6156960"/>
          </a:xfrm>
          <a:custGeom>
            <a:avLst/>
            <a:gdLst>
              <a:gd name="connsiteX0" fmla="*/ 2398846 w 8229600"/>
              <a:gd name="connsiteY0" fmla="*/ 0 h 6156960"/>
              <a:gd name="connsiteX1" fmla="*/ 5830754 w 8229600"/>
              <a:gd name="connsiteY1" fmla="*/ 0 h 6156960"/>
              <a:gd name="connsiteX2" fmla="*/ 8229600 w 8229600"/>
              <a:gd name="connsiteY2" fmla="*/ 2398846 h 6156960"/>
              <a:gd name="connsiteX3" fmla="*/ 8229600 w 8229600"/>
              <a:gd name="connsiteY3" fmla="*/ 6156960 h 6156960"/>
              <a:gd name="connsiteX4" fmla="*/ 0 w 8229600"/>
              <a:gd name="connsiteY4" fmla="*/ 6156960 h 6156960"/>
              <a:gd name="connsiteX5" fmla="*/ 0 w 8229600"/>
              <a:gd name="connsiteY5" fmla="*/ 2398846 h 6156960"/>
              <a:gd name="connsiteX6" fmla="*/ 2398846 w 8229600"/>
              <a:gd name="connsiteY6" fmla="*/ 0 h 6156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29600" h="6156960">
                <a:moveTo>
                  <a:pt x="2398846" y="0"/>
                </a:moveTo>
                <a:lnTo>
                  <a:pt x="5830754" y="0"/>
                </a:lnTo>
                <a:cubicBezTo>
                  <a:pt x="7155600" y="0"/>
                  <a:pt x="8229600" y="1074000"/>
                  <a:pt x="8229600" y="2398846"/>
                </a:cubicBezTo>
                <a:lnTo>
                  <a:pt x="8229600" y="6156960"/>
                </a:lnTo>
                <a:lnTo>
                  <a:pt x="0" y="6156960"/>
                </a:lnTo>
                <a:lnTo>
                  <a:pt x="0" y="2398846"/>
                </a:lnTo>
                <a:cubicBezTo>
                  <a:pt x="0" y="1074000"/>
                  <a:pt x="1074000" y="0"/>
                  <a:pt x="239884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48000" y="2005835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chemeClr val="bg1"/>
                </a:solidFill>
              </a:rPr>
              <a:t>明确公司薪酬制度中升职加薪的条件</a:t>
            </a:r>
            <a:endParaRPr lang="en-US" altLang="zh-CN" sz="2400">
              <a:solidFill>
                <a:schemeClr val="bg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altLang="zh-CN" sz="2400">
              <a:solidFill>
                <a:schemeClr val="bg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chemeClr val="bg1"/>
                </a:solidFill>
              </a:rPr>
              <a:t>将自己的工作能力量化为给公司创造的收益，使用数据表格呈现</a:t>
            </a:r>
            <a:endParaRPr lang="en-US" altLang="zh-CN" sz="2400">
              <a:solidFill>
                <a:schemeClr val="bg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altLang="zh-CN" sz="2400">
              <a:solidFill>
                <a:schemeClr val="bg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chemeClr val="bg1"/>
                </a:solidFill>
              </a:rPr>
              <a:t>梳理自己的核心竞争力，汇总并整理成</a:t>
            </a:r>
            <a:r>
              <a:rPr lang="en-US" altLang="zh-CN" sz="2400">
                <a:solidFill>
                  <a:schemeClr val="bg1"/>
                </a:solidFill>
              </a:rPr>
              <a:t>PDF</a:t>
            </a:r>
            <a:r>
              <a:rPr lang="zh-CN" altLang="en-US" sz="2400">
                <a:solidFill>
                  <a:schemeClr val="bg1"/>
                </a:solidFill>
              </a:rPr>
              <a:t>文档的形式</a:t>
            </a:r>
            <a:endParaRPr lang="en-US" altLang="zh-CN" sz="2400">
              <a:solidFill>
                <a:schemeClr val="bg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altLang="zh-CN" sz="2400">
              <a:solidFill>
                <a:schemeClr val="bg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chemeClr val="bg1"/>
                </a:solidFill>
              </a:rPr>
              <a:t>用邮件的形式主动汇报给有决策权的领导、部门直属领导、</a:t>
            </a:r>
            <a:r>
              <a:rPr lang="en-US" altLang="zh-CN" sz="2400">
                <a:solidFill>
                  <a:schemeClr val="bg1"/>
                </a:solidFill>
              </a:rPr>
              <a:t>HR</a:t>
            </a:r>
            <a:r>
              <a:rPr lang="zh-CN" altLang="en-US" sz="2400">
                <a:solidFill>
                  <a:schemeClr val="bg1"/>
                </a:solidFill>
              </a:rPr>
              <a:t>部门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解决方案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7851" y="139631"/>
            <a:ext cx="1538251" cy="136144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433448" y="5836006"/>
            <a:ext cx="827911" cy="681330"/>
          </a:xfrm>
          <a:prstGeom prst="rect">
            <a:avLst/>
          </a:prstGeom>
          <a:noFill/>
          <a:scene3d>
            <a:camera prst="isometricRightUp">
              <a:rot lat="1200001" lon="18899998" rev="0"/>
            </a:camera>
            <a:lightRig rig="contrasting" dir="t"/>
          </a:scene3d>
          <a:sp3d>
            <a:extrusionClr>
              <a:schemeClr val="accent1">
                <a:lumMod val="75000"/>
              </a:schemeClr>
            </a:extrusionClr>
          </a:sp3d>
        </p:spPr>
        <p:txBody>
          <a:bodyPr wrap="square" rtlCol="0">
            <a:prstTxWarp prst="textPlain">
              <a:avLst/>
            </a:prstTxWarp>
            <a:spAutoFit/>
            <a:sp3d extrusionH="152400">
              <a:extrusionClr>
                <a:schemeClr val="accent1">
                  <a:lumMod val="60000"/>
                  <a:lumOff val="40000"/>
                </a:schemeClr>
              </a:extrusionClr>
            </a:sp3d>
          </a:bodyPr>
          <a:lstStyle/>
          <a:p>
            <a:pPr algn="ctr"/>
            <a:r>
              <a: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3000">
                      <a:schemeClr val="accent1">
                        <a:lumMod val="40000"/>
                        <a:lumOff val="60000"/>
                      </a:schemeClr>
                    </a:gs>
                    <a:gs pos="29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+mj-ea"/>
                <a:ea typeface="+mj-ea"/>
              </a:rPr>
              <a:t>“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616853" y="1590917"/>
            <a:ext cx="827911" cy="681330"/>
          </a:xfrm>
          <a:prstGeom prst="rect">
            <a:avLst/>
          </a:prstGeom>
          <a:noFill/>
          <a:scene3d>
            <a:camera prst="isometricRightUp">
              <a:rot lat="1200001" lon="18899998" rev="0"/>
            </a:camera>
            <a:lightRig rig="contrasting" dir="t"/>
          </a:scene3d>
          <a:sp3d>
            <a:extrusionClr>
              <a:schemeClr val="accent1">
                <a:lumMod val="75000"/>
              </a:schemeClr>
            </a:extrusionClr>
          </a:sp3d>
        </p:spPr>
        <p:txBody>
          <a:bodyPr wrap="square" rtlCol="0">
            <a:prstTxWarp prst="textPlain">
              <a:avLst/>
            </a:prstTxWarp>
            <a:spAutoFit/>
            <a:sp3d extrusionH="152400">
              <a:extrusionClr>
                <a:schemeClr val="accent1">
                  <a:lumMod val="60000"/>
                  <a:lumOff val="40000"/>
                </a:schemeClr>
              </a:extrusionClr>
            </a:sp3d>
          </a:bodyPr>
          <a:lstStyle/>
          <a:p>
            <a:pPr algn="ctr"/>
            <a:r>
              <a: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3000">
                      <a:schemeClr val="accent1">
                        <a:lumMod val="40000"/>
                        <a:lumOff val="60000"/>
                      </a:schemeClr>
                    </a:gs>
                    <a:gs pos="29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+mj-ea"/>
                <a:ea typeface="+mj-ea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745864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5161" y="1825650"/>
            <a:ext cx="902167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争取利益是一门重要课题，所有职场人都要在战略上高度重视</a:t>
            </a:r>
            <a:endParaRPr lang="en-US" altLang="zh-CN" sz="2400" kern="10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如何为自己或整个部门争取利益？有什么技巧？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自己的工作价值体现在哪些方面？价值是别人给的，还是自己创造的？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自己的工作价值是否具有性价比？是否具备高效率和不可替代性？</a:t>
            </a: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bg1"/>
                </a:solidFill>
              </a:rPr>
              <a:t>思考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672590" y="5684520"/>
            <a:ext cx="31318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5611057" y="5565956"/>
            <a:ext cx="969888" cy="798170"/>
          </a:xfrm>
          <a:prstGeom prst="rect">
            <a:avLst/>
          </a:prstGeom>
          <a:noFill/>
          <a:scene3d>
            <a:camera prst="isometricRightUp">
              <a:rot lat="1200001" lon="18899998" rev="0"/>
            </a:camera>
            <a:lightRig rig="contrasting" dir="t"/>
          </a:scene3d>
          <a:sp3d>
            <a:extrusionClr>
              <a:schemeClr val="accent1">
                <a:lumMod val="75000"/>
              </a:schemeClr>
            </a:extrusionClr>
          </a:sp3d>
        </p:spPr>
        <p:txBody>
          <a:bodyPr wrap="square" rtlCol="0">
            <a:prstTxWarp prst="textPlain">
              <a:avLst/>
            </a:prstTxWarp>
            <a:spAutoFit/>
            <a:sp3d extrusionH="254000">
              <a:extrusionClr>
                <a:schemeClr val="accent1">
                  <a:lumMod val="60000"/>
                  <a:lumOff val="40000"/>
                </a:schemeClr>
              </a:extrusionClr>
            </a:sp3d>
          </a:bodyPr>
          <a:lstStyle/>
          <a:p>
            <a:pPr algn="ctr"/>
            <a:r>
              <a: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3000">
                      <a:schemeClr val="accent1">
                        <a:lumMod val="40000"/>
                        <a:lumOff val="60000"/>
                      </a:schemeClr>
                    </a:gs>
                    <a:gs pos="29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+mj-ea"/>
                <a:ea typeface="+mj-ea"/>
              </a:rPr>
              <a:t>“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611057" y="794715"/>
            <a:ext cx="969888" cy="798170"/>
          </a:xfrm>
          <a:prstGeom prst="rect">
            <a:avLst/>
          </a:prstGeom>
          <a:noFill/>
          <a:scene3d>
            <a:camera prst="isometricRightUp">
              <a:rot lat="1200001" lon="18899998" rev="0"/>
            </a:camera>
            <a:lightRig rig="contrasting" dir="t"/>
          </a:scene3d>
          <a:sp3d>
            <a:extrusionClr>
              <a:schemeClr val="accent1">
                <a:lumMod val="75000"/>
              </a:schemeClr>
            </a:extrusionClr>
          </a:sp3d>
        </p:spPr>
        <p:txBody>
          <a:bodyPr wrap="square" rtlCol="0">
            <a:prstTxWarp prst="textPlain">
              <a:avLst/>
            </a:prstTxWarp>
            <a:spAutoFit/>
            <a:sp3d extrusionH="254000">
              <a:extrusionClr>
                <a:schemeClr val="accent1">
                  <a:lumMod val="60000"/>
                  <a:lumOff val="40000"/>
                </a:schemeClr>
              </a:extrusionClr>
            </a:sp3d>
          </a:bodyPr>
          <a:lstStyle/>
          <a:p>
            <a:pPr algn="ctr"/>
            <a:r>
              <a: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3000">
                      <a:schemeClr val="accent1">
                        <a:lumMod val="40000"/>
                        <a:lumOff val="60000"/>
                      </a:schemeClr>
                    </a:gs>
                    <a:gs pos="29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+mj-ea"/>
                <a:ea typeface="+mj-ea"/>
              </a:rPr>
              <a:t>”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539240" y="1402080"/>
            <a:ext cx="9113520" cy="4594860"/>
            <a:chOff x="2332121" y="1463040"/>
            <a:chExt cx="7825740" cy="4594860"/>
          </a:xfrm>
        </p:grpSpPr>
        <p:grpSp>
          <p:nvGrpSpPr>
            <p:cNvPr id="25" name="组合 24"/>
            <p:cNvGrpSpPr/>
            <p:nvPr/>
          </p:nvGrpSpPr>
          <p:grpSpPr>
            <a:xfrm>
              <a:off x="2332121" y="1463040"/>
              <a:ext cx="3131820" cy="4594860"/>
              <a:chOff x="2332121" y="1463040"/>
              <a:chExt cx="3131820" cy="4594860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2332121" y="1463040"/>
                <a:ext cx="3131820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332121" y="6057900"/>
                <a:ext cx="3131820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>
              <a:off x="7026041" y="1463040"/>
              <a:ext cx="3131820" cy="4594860"/>
              <a:chOff x="2332121" y="1463040"/>
              <a:chExt cx="3131820" cy="4594860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2332121" y="1463040"/>
                <a:ext cx="3131820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2332121" y="6057900"/>
                <a:ext cx="3131820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7851" y="139631"/>
            <a:ext cx="1538251" cy="136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5305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036334" y="637719"/>
            <a:ext cx="4119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>
                <a:solidFill>
                  <a:schemeClr val="bg1">
                    <a:alpha val="50000"/>
                  </a:schemeClr>
                </a:solidFill>
              </a:rPr>
              <a:t>职场精英自我修炼系列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694253" y="5188958"/>
            <a:ext cx="4803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主讲人：某某某   </a:t>
            </a:r>
            <a:r>
              <a:rPr lang="en-US" altLang="zh-CN">
                <a:solidFill>
                  <a:schemeClr val="bg1"/>
                </a:solidFill>
              </a:rPr>
              <a:t>|   20XX.X.X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10188" y="1932760"/>
            <a:ext cx="6571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spc="300">
                <a:gradFill>
                  <a:gsLst>
                    <a:gs pos="2900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0"/>
                </a:gradFill>
                <a:effectLst>
                  <a:outerShdw blurRad="190500" dist="190500" dir="5400000" sx="98000" sy="98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4870254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80336" y="1605892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赵华琚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Viola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894877" y="1485457"/>
            <a:ext cx="4163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擅长工作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/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商务型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的制作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80336" y="2015972"/>
            <a:ext cx="138195" cy="138195"/>
            <a:chOff x="5695413" y="1320428"/>
            <a:chExt cx="138195" cy="138195"/>
          </a:xfrm>
        </p:grpSpPr>
        <p:sp>
          <p:nvSpPr>
            <p:cNvPr id="147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48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894877" y="1895537"/>
            <a:ext cx="4163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不甘平庸的普通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PPTer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1450" y="701265"/>
            <a:ext cx="1833519" cy="181702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7681755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3B6FCD-0CBD-402A-7B31-9FBA6825A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6734F22-88D4-B162-DE39-B175AE138252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赵华琚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45ECBF5-F2E0-713D-1E81-50CA0975967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63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弧形 27"/>
          <p:cNvSpPr/>
          <p:nvPr/>
        </p:nvSpPr>
        <p:spPr>
          <a:xfrm>
            <a:off x="-563880" y="198119"/>
            <a:ext cx="13319760" cy="3127785"/>
          </a:xfrm>
          <a:prstGeom prst="arc">
            <a:avLst>
              <a:gd name="adj1" fmla="val 369438"/>
              <a:gd name="adj2" fmla="val 10454567"/>
            </a:avLst>
          </a:prstGeom>
          <a:ln>
            <a:gradFill>
              <a:gsLst>
                <a:gs pos="80000">
                  <a:schemeClr val="accent1">
                    <a:alpha val="45000"/>
                  </a:schemeClr>
                </a:gs>
                <a:gs pos="19000">
                  <a:schemeClr val="accent1">
                    <a:alpha val="45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16488" y="4400124"/>
            <a:ext cx="2140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accent1"/>
                </a:solidFill>
                <a:latin typeface="+mj-ea"/>
                <a:ea typeface="+mj-ea"/>
              </a:rPr>
              <a:t>心法篇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16487" y="4965055"/>
            <a:ext cx="2140134" cy="66276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怎样来提升</a:t>
            </a:r>
            <a:endParaRPr lang="en-US" altLang="zh-CN" sz="160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自己的职业情商？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95547" y="4019124"/>
            <a:ext cx="2140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accent1"/>
                </a:solidFill>
                <a:latin typeface="+mj-ea"/>
                <a:ea typeface="+mj-ea"/>
              </a:rPr>
              <a:t>认知篇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95546" y="4584055"/>
            <a:ext cx="2140134" cy="615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什么是情商？</a:t>
            </a:r>
            <a:endParaRPr lang="en-US" altLang="zh-CN" sz="160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什么是职业情商？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637429" y="4019124"/>
            <a:ext cx="2140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accent1"/>
                </a:solidFill>
                <a:latin typeface="+mj-ea"/>
                <a:ea typeface="+mj-ea"/>
              </a:rPr>
              <a:t>实战篇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637428" y="4584055"/>
            <a:ext cx="2140134" cy="6648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如何为自己</a:t>
            </a:r>
            <a:endParaRPr lang="en-US" altLang="zh-CN" sz="160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r>
              <a:rPr lang="zh-CN" altLang="en-US" sz="1600">
                <a:solidFill>
                  <a:schemeClr val="bg1">
                    <a:lumMod val="75000"/>
                  </a:schemeClr>
                </a:solidFill>
              </a:rPr>
              <a:t>争取更多的利益？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目录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47097" y="2168336"/>
            <a:ext cx="1720797" cy="1720797"/>
          </a:xfrm>
          <a:prstGeom prst="ellipse">
            <a:avLst/>
          </a:prstGeom>
          <a:effectLst>
            <a:outerShdw blurRad="190500" dist="190500" dir="5400000" sx="97000" sy="97000" algn="t" rotWithShape="0">
              <a:schemeClr val="accent1">
                <a:lumMod val="75000"/>
                <a:alpha val="20000"/>
              </a:scheme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05214" y="2168336"/>
            <a:ext cx="1720798" cy="1720798"/>
          </a:xfrm>
          <a:prstGeom prst="ellipse">
            <a:avLst/>
          </a:prstGeom>
          <a:effectLst>
            <a:outerShdw blurRad="190500" dist="190500" dir="5400000" sx="97000" sy="97000" algn="t" rotWithShape="0">
              <a:schemeClr val="accent1">
                <a:lumMod val="75000"/>
                <a:alpha val="20000"/>
              </a:scheme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6156" y="2542391"/>
            <a:ext cx="1727742" cy="1727742"/>
          </a:xfrm>
          <a:prstGeom prst="ellipse">
            <a:avLst/>
          </a:prstGeom>
          <a:effectLst>
            <a:outerShdw blurRad="190500" dist="190500" dir="5400000" sx="97000" sy="97000" algn="t" rotWithShape="0">
              <a:schemeClr val="accent1">
                <a:lumMod val="75000"/>
                <a:alpha val="2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6214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0" y="0"/>
            <a:ext cx="12192001" cy="6858001"/>
            <a:chOff x="0" y="0"/>
            <a:chExt cx="12192001" cy="6858001"/>
          </a:xfrm>
        </p:grpSpPr>
        <p:sp>
          <p:nvSpPr>
            <p:cNvPr id="29" name="矩形 2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PA-图片 17"/>
            <p:cNvSpPr/>
            <p:nvPr>
              <p:custDataLst>
                <p:tags r:id="rId1"/>
              </p:custDataLst>
            </p:nvPr>
          </p:nvSpPr>
          <p:spPr>
            <a:xfrm>
              <a:off x="0" y="0"/>
              <a:ext cx="12192001" cy="6858001"/>
            </a:xfrm>
            <a:custGeom>
              <a:avLst/>
              <a:gdLst/>
              <a:ahLst/>
              <a:cxnLst/>
              <a:rect l="0" t="0" r="0" b="0"/>
              <a:pathLst>
                <a:path w="12192001" h="6858001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blipFill dpi="0" rotWithShape="1">
              <a:blip r:embed="rId4">
                <a:alphaModFix amt="39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任意多边形 26"/>
          <p:cNvSpPr/>
          <p:nvPr/>
        </p:nvSpPr>
        <p:spPr>
          <a:xfrm>
            <a:off x="0" y="2316479"/>
            <a:ext cx="12148366" cy="3919220"/>
          </a:xfrm>
          <a:custGeom>
            <a:avLst/>
            <a:gdLst>
              <a:gd name="connsiteX0" fmla="*/ 0 w 12148366"/>
              <a:gd name="connsiteY0" fmla="*/ 0 h 3919220"/>
              <a:gd name="connsiteX1" fmla="*/ 10188756 w 12148366"/>
              <a:gd name="connsiteY1" fmla="*/ 0 h 3919220"/>
              <a:gd name="connsiteX2" fmla="*/ 12148366 w 12148366"/>
              <a:gd name="connsiteY2" fmla="*/ 1959610 h 3919220"/>
              <a:gd name="connsiteX3" fmla="*/ 12148364 w 12148366"/>
              <a:gd name="connsiteY3" fmla="*/ 1959610 h 3919220"/>
              <a:gd name="connsiteX4" fmla="*/ 10188755 w 12148366"/>
              <a:gd name="connsiteY4" fmla="*/ 3919220 h 3919220"/>
              <a:gd name="connsiteX5" fmla="*/ 0 w 12148366"/>
              <a:gd name="connsiteY5" fmla="*/ 3919220 h 391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48366" h="3919220">
                <a:moveTo>
                  <a:pt x="0" y="0"/>
                </a:moveTo>
                <a:lnTo>
                  <a:pt x="10188756" y="0"/>
                </a:lnTo>
                <a:cubicBezTo>
                  <a:pt x="11271020" y="0"/>
                  <a:pt x="12148366" y="877347"/>
                  <a:pt x="12148366" y="1959610"/>
                </a:cubicBezTo>
                <a:lnTo>
                  <a:pt x="12148364" y="1959610"/>
                </a:lnTo>
                <a:cubicBezTo>
                  <a:pt x="12148364" y="3041873"/>
                  <a:pt x="11271018" y="3919220"/>
                  <a:pt x="10188755" y="3919220"/>
                </a:cubicBezTo>
                <a:lnTo>
                  <a:pt x="0" y="39192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什么是情商？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-172465" y="1679094"/>
            <a:ext cx="6006265" cy="3474717"/>
          </a:xfrm>
          <a:prstGeom prst="rect">
            <a:avLst/>
          </a:prstGeom>
          <a:noFill/>
          <a:scene3d>
            <a:camera prst="isometricRightUp">
              <a:rot lat="1200001" lon="18899998" rev="0"/>
            </a:camera>
            <a:lightRig rig="contrasting" dir="t"/>
          </a:scene3d>
          <a:sp3d>
            <a:extrusionClr>
              <a:schemeClr val="accent1">
                <a:lumMod val="75000"/>
              </a:schemeClr>
            </a:extrusionClr>
          </a:sp3d>
        </p:spPr>
        <p:txBody>
          <a:bodyPr wrap="square" rtlCol="0">
            <a:prstTxWarp prst="textPlain">
              <a:avLst/>
            </a:prstTxWarp>
            <a:spAutoFit/>
            <a:sp3d extrusionH="698500">
              <a:extrusionClr>
                <a:schemeClr val="accent1">
                  <a:lumMod val="60000"/>
                  <a:lumOff val="40000"/>
                </a:schemeClr>
              </a:extrusionClr>
            </a:sp3d>
          </a:bodyPr>
          <a:lstStyle/>
          <a:p>
            <a:pPr algn="ctr"/>
            <a:r>
              <a: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4000">
                      <a:schemeClr val="accent1">
                        <a:lumMod val="60000"/>
                        <a:lumOff val="40000"/>
                      </a:schemeClr>
                    </a:gs>
                    <a:gs pos="3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思源黑体 CN Heavy" panose="020B0A00000000000000" pitchFamily="34" charset="-122"/>
              </a:rPr>
              <a:t>EQ</a:t>
            </a:r>
          </a:p>
        </p:txBody>
      </p:sp>
      <p:sp>
        <p:nvSpPr>
          <p:cNvPr id="22" name="矩形 21"/>
          <p:cNvSpPr/>
          <p:nvPr/>
        </p:nvSpPr>
        <p:spPr>
          <a:xfrm>
            <a:off x="5876223" y="2725425"/>
            <a:ext cx="5218496" cy="792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</a:rPr>
              <a:t>情商（</a:t>
            </a:r>
            <a:r>
              <a:rPr lang="en-US" altLang="zh-CN" sz="1600">
                <a:solidFill>
                  <a:schemeClr val="bg1"/>
                </a:solidFill>
              </a:rPr>
              <a:t>Emotional Quotient </a:t>
            </a:r>
            <a:r>
              <a:rPr lang="zh-CN" altLang="en-US" sz="1600">
                <a:solidFill>
                  <a:schemeClr val="bg1"/>
                </a:solidFill>
              </a:rPr>
              <a:t>），通常是指情绪商数，它是近年来心理学家们提出的与智商相对应的概念</a:t>
            </a:r>
          </a:p>
        </p:txBody>
      </p:sp>
      <p:sp>
        <p:nvSpPr>
          <p:cNvPr id="23" name="矩形 22"/>
          <p:cNvSpPr/>
          <p:nvPr/>
        </p:nvSpPr>
        <p:spPr>
          <a:xfrm>
            <a:off x="5876223" y="3688478"/>
            <a:ext cx="5218496" cy="792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</a:rPr>
              <a:t>从简单的层次上下定义，提高情商的基础是培养自我意识，从而增强理解自己及表达自己的能力</a:t>
            </a:r>
          </a:p>
        </p:txBody>
      </p:sp>
      <p:sp>
        <p:nvSpPr>
          <p:cNvPr id="24" name="矩形 23"/>
          <p:cNvSpPr/>
          <p:nvPr/>
        </p:nvSpPr>
        <p:spPr>
          <a:xfrm>
            <a:off x="5876223" y="4651531"/>
            <a:ext cx="5218496" cy="423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</a:rPr>
              <a:t>对于企业管理者而言，情商是领导力的重要构成部分</a:t>
            </a:r>
          </a:p>
        </p:txBody>
      </p:sp>
      <p:sp>
        <p:nvSpPr>
          <p:cNvPr id="25" name="矩形 24"/>
          <p:cNvSpPr/>
          <p:nvPr/>
        </p:nvSpPr>
        <p:spPr>
          <a:xfrm>
            <a:off x="5876223" y="5245251"/>
            <a:ext cx="5218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</a:rPr>
              <a:t>并非指谄媚、奉承、两面三刀、虚情假意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7851" y="139631"/>
            <a:ext cx="1538251" cy="136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361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973053" y="2380623"/>
            <a:ext cx="2245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自我激励</a:t>
            </a:r>
          </a:p>
        </p:txBody>
      </p:sp>
      <p:sp>
        <p:nvSpPr>
          <p:cNvPr id="7" name="矩形 6"/>
          <p:cNvSpPr/>
          <p:nvPr/>
        </p:nvSpPr>
        <p:spPr>
          <a:xfrm>
            <a:off x="-117798" y="4348900"/>
            <a:ext cx="28105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了解自身情绪</a:t>
            </a:r>
          </a:p>
        </p:txBody>
      </p:sp>
      <p:sp>
        <p:nvSpPr>
          <p:cNvPr id="8" name="矩形 7"/>
          <p:cNvSpPr/>
          <p:nvPr/>
        </p:nvSpPr>
        <p:spPr>
          <a:xfrm>
            <a:off x="1805435" y="3011249"/>
            <a:ext cx="2245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管理情绪</a:t>
            </a:r>
          </a:p>
        </p:txBody>
      </p:sp>
      <p:sp>
        <p:nvSpPr>
          <p:cNvPr id="10" name="矩形 9"/>
          <p:cNvSpPr/>
          <p:nvPr/>
        </p:nvSpPr>
        <p:spPr>
          <a:xfrm>
            <a:off x="8048945" y="3011249"/>
            <a:ext cx="29020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识别他人情绪</a:t>
            </a:r>
          </a:p>
        </p:txBody>
      </p:sp>
      <p:sp>
        <p:nvSpPr>
          <p:cNvPr id="11" name="矩形 10"/>
          <p:cNvSpPr/>
          <p:nvPr/>
        </p:nvSpPr>
        <p:spPr>
          <a:xfrm>
            <a:off x="9499954" y="4348900"/>
            <a:ext cx="29020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处理人际关系</a:t>
            </a:r>
          </a:p>
        </p:txBody>
      </p:sp>
      <p:sp>
        <p:nvSpPr>
          <p:cNvPr id="12" name="矩形 11"/>
          <p:cNvSpPr/>
          <p:nvPr/>
        </p:nvSpPr>
        <p:spPr>
          <a:xfrm>
            <a:off x="1450695" y="1205631"/>
            <a:ext cx="9290612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丹尼尔</a:t>
            </a:r>
            <a:r>
              <a:rPr lang="en-US" altLang="zh-CN" sz="2400">
                <a:solidFill>
                  <a:schemeClr val="bg1"/>
                </a:solidFill>
                <a:latin typeface="+mj-ea"/>
                <a:ea typeface="+mj-ea"/>
              </a:rPr>
              <a:t>·</a:t>
            </a:r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戈尔曼认为，情商包含五大方面</a:t>
            </a:r>
          </a:p>
        </p:txBody>
      </p:sp>
      <p:sp>
        <p:nvSpPr>
          <p:cNvPr id="16" name="标题 15"/>
          <p:cNvSpPr>
            <a:spLocks noGrp="1"/>
          </p:cNvSpPr>
          <p:nvPr>
            <p:ph type="title"/>
          </p:nvPr>
        </p:nvSpPr>
        <p:spPr>
          <a:xfrm>
            <a:off x="575999" y="612000"/>
            <a:ext cx="2868241" cy="581800"/>
          </a:xfrm>
        </p:spPr>
        <p:txBody>
          <a:bodyPr/>
          <a:lstStyle/>
          <a:p>
            <a:r>
              <a:rPr lang="zh-CN" altLang="en-US"/>
              <a:t>什么是情商？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6099813" y="2861792"/>
            <a:ext cx="0" cy="1525430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7924439" y="4804583"/>
            <a:ext cx="2051304" cy="632945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216258" y="4804583"/>
            <a:ext cx="2051304" cy="632945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597947" y="3472914"/>
            <a:ext cx="998147" cy="1182535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596640" y="3472914"/>
            <a:ext cx="922020" cy="1106818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: 形状 76"/>
          <p:cNvSpPr/>
          <p:nvPr/>
        </p:nvSpPr>
        <p:spPr>
          <a:xfrm>
            <a:off x="4053840" y="5033876"/>
            <a:ext cx="4084320" cy="1497619"/>
          </a:xfrm>
          <a:custGeom>
            <a:avLst/>
            <a:gdLst>
              <a:gd name="connsiteX0" fmla="*/ 575502 w 2050829"/>
              <a:gd name="connsiteY0" fmla="*/ 535781 h 751989"/>
              <a:gd name="connsiteX1" fmla="*/ 682467 w 2050829"/>
              <a:gd name="connsiteY1" fmla="*/ 561975 h 751989"/>
              <a:gd name="connsiteX2" fmla="*/ 682467 w 2050829"/>
              <a:gd name="connsiteY2" fmla="*/ 561879 h 751989"/>
              <a:gd name="connsiteX3" fmla="*/ 784099 w 2050829"/>
              <a:gd name="connsiteY3" fmla="*/ 579596 h 751989"/>
              <a:gd name="connsiteX4" fmla="*/ 783623 w 2050829"/>
              <a:gd name="connsiteY4" fmla="*/ 734853 h 751989"/>
              <a:gd name="connsiteX5" fmla="*/ 681993 w 2050829"/>
              <a:gd name="connsiteY5" fmla="*/ 717137 h 751989"/>
              <a:gd name="connsiteX6" fmla="*/ 681992 w 2050829"/>
              <a:gd name="connsiteY6" fmla="*/ 717232 h 751989"/>
              <a:gd name="connsiteX7" fmla="*/ 575026 w 2050829"/>
              <a:gd name="connsiteY7" fmla="*/ 691038 h 751989"/>
              <a:gd name="connsiteX8" fmla="*/ 1528193 w 2050829"/>
              <a:gd name="connsiteY8" fmla="*/ 521589 h 751989"/>
              <a:gd name="connsiteX9" fmla="*/ 1527717 w 2050829"/>
              <a:gd name="connsiteY9" fmla="*/ 676847 h 751989"/>
              <a:gd name="connsiteX10" fmla="*/ 1333692 w 2050829"/>
              <a:gd name="connsiteY10" fmla="*/ 725115 h 751989"/>
              <a:gd name="connsiteX11" fmla="*/ 1333692 w 2050829"/>
              <a:gd name="connsiteY11" fmla="*/ 725137 h 751989"/>
              <a:gd name="connsiteX12" fmla="*/ 1202914 w 2050829"/>
              <a:gd name="connsiteY12" fmla="*/ 743330 h 751989"/>
              <a:gd name="connsiteX13" fmla="*/ 1202914 w 2050829"/>
              <a:gd name="connsiteY13" fmla="*/ 743331 h 751989"/>
              <a:gd name="connsiteX14" fmla="*/ 1089185 w 2050829"/>
              <a:gd name="connsiteY14" fmla="*/ 750951 h 751989"/>
              <a:gd name="connsiteX15" fmla="*/ 984220 w 2050829"/>
              <a:gd name="connsiteY15" fmla="*/ 751427 h 751989"/>
              <a:gd name="connsiteX16" fmla="*/ 883255 w 2050829"/>
              <a:gd name="connsiteY16" fmla="*/ 745998 h 751989"/>
              <a:gd name="connsiteX17" fmla="*/ 783623 w 2050829"/>
              <a:gd name="connsiteY17" fmla="*/ 734854 h 751989"/>
              <a:gd name="connsiteX18" fmla="*/ 784099 w 2050829"/>
              <a:gd name="connsiteY18" fmla="*/ 579596 h 751989"/>
              <a:gd name="connsiteX19" fmla="*/ 883731 w 2050829"/>
              <a:gd name="connsiteY19" fmla="*/ 590740 h 751989"/>
              <a:gd name="connsiteX20" fmla="*/ 984696 w 2050829"/>
              <a:gd name="connsiteY20" fmla="*/ 596169 h 751989"/>
              <a:gd name="connsiteX21" fmla="*/ 1089661 w 2050829"/>
              <a:gd name="connsiteY21" fmla="*/ 595693 h 751989"/>
              <a:gd name="connsiteX22" fmla="*/ 1203390 w 2050829"/>
              <a:gd name="connsiteY22" fmla="*/ 588073 h 751989"/>
              <a:gd name="connsiteX23" fmla="*/ 1334073 w 2050829"/>
              <a:gd name="connsiteY23" fmla="*/ 569894 h 751989"/>
              <a:gd name="connsiteX24" fmla="*/ 1334073 w 2050829"/>
              <a:gd name="connsiteY24" fmla="*/ 569881 h 751989"/>
              <a:gd name="connsiteX25" fmla="*/ 1528193 w 2050829"/>
              <a:gd name="connsiteY25" fmla="*/ 521589 h 751989"/>
              <a:gd name="connsiteX26" fmla="*/ 451010 w 2050829"/>
              <a:gd name="connsiteY26" fmla="*/ 493775 h 751989"/>
              <a:gd name="connsiteX27" fmla="*/ 575502 w 2050829"/>
              <a:gd name="connsiteY27" fmla="*/ 535780 h 751989"/>
              <a:gd name="connsiteX28" fmla="*/ 575026 w 2050829"/>
              <a:gd name="connsiteY28" fmla="*/ 691038 h 751989"/>
              <a:gd name="connsiteX29" fmla="*/ 450534 w 2050829"/>
              <a:gd name="connsiteY29" fmla="*/ 649032 h 751989"/>
              <a:gd name="connsiteX30" fmla="*/ 1958817 w 2050829"/>
              <a:gd name="connsiteY30" fmla="*/ 250888 h 751989"/>
              <a:gd name="connsiteX31" fmla="*/ 1958341 w 2050829"/>
              <a:gd name="connsiteY31" fmla="*/ 406146 h 751989"/>
              <a:gd name="connsiteX32" fmla="*/ 1894811 w 2050829"/>
              <a:gd name="connsiteY32" fmla="*/ 474432 h 751989"/>
              <a:gd name="connsiteX33" fmla="*/ 1894810 w 2050829"/>
              <a:gd name="connsiteY33" fmla="*/ 474535 h 751989"/>
              <a:gd name="connsiteX34" fmla="*/ 1764984 w 2050829"/>
              <a:gd name="connsiteY34" fmla="*/ 570642 h 751989"/>
              <a:gd name="connsiteX35" fmla="*/ 1752506 w 2050829"/>
              <a:gd name="connsiteY35" fmla="*/ 578072 h 751989"/>
              <a:gd name="connsiteX36" fmla="*/ 1527811 w 2050829"/>
              <a:gd name="connsiteY36" fmla="*/ 676846 h 751989"/>
              <a:gd name="connsiteX37" fmla="*/ 1528287 w 2050829"/>
              <a:gd name="connsiteY37" fmla="*/ 521589 h 751989"/>
              <a:gd name="connsiteX38" fmla="*/ 1752982 w 2050829"/>
              <a:gd name="connsiteY38" fmla="*/ 422814 h 751989"/>
              <a:gd name="connsiteX39" fmla="*/ 1765460 w 2050829"/>
              <a:gd name="connsiteY39" fmla="*/ 415385 h 751989"/>
              <a:gd name="connsiteX40" fmla="*/ 1765460 w 2050829"/>
              <a:gd name="connsiteY40" fmla="*/ 415384 h 751989"/>
              <a:gd name="connsiteX41" fmla="*/ 1895190 w 2050829"/>
              <a:gd name="connsiteY41" fmla="*/ 319348 h 751989"/>
              <a:gd name="connsiteX42" fmla="*/ 1895190 w 2050829"/>
              <a:gd name="connsiteY42" fmla="*/ 319278 h 751989"/>
              <a:gd name="connsiteX43" fmla="*/ 1958817 w 2050829"/>
              <a:gd name="connsiteY43" fmla="*/ 250888 h 751989"/>
              <a:gd name="connsiteX44" fmla="*/ 2027398 w 2050829"/>
              <a:gd name="connsiteY44" fmla="*/ 131349 h 751989"/>
              <a:gd name="connsiteX45" fmla="*/ 2026922 w 2050829"/>
              <a:gd name="connsiteY45" fmla="*/ 286606 h 751989"/>
              <a:gd name="connsiteX46" fmla="*/ 1999585 w 2050829"/>
              <a:gd name="connsiteY46" fmla="*/ 344899 h 751989"/>
              <a:gd name="connsiteX47" fmla="*/ 1999585 w 2050829"/>
              <a:gd name="connsiteY47" fmla="*/ 344900 h 751989"/>
              <a:gd name="connsiteX48" fmla="*/ 1958342 w 2050829"/>
              <a:gd name="connsiteY48" fmla="*/ 406145 h 751989"/>
              <a:gd name="connsiteX49" fmla="*/ 1958818 w 2050829"/>
              <a:gd name="connsiteY49" fmla="*/ 250888 h 751989"/>
              <a:gd name="connsiteX50" fmla="*/ 2000061 w 2050829"/>
              <a:gd name="connsiteY50" fmla="*/ 189642 h 751989"/>
              <a:gd name="connsiteX51" fmla="*/ 2027398 w 2050829"/>
              <a:gd name="connsiteY51" fmla="*/ 131349 h 751989"/>
              <a:gd name="connsiteX52" fmla="*/ 2050639 w 2050829"/>
              <a:gd name="connsiteY52" fmla="*/ 14858 h 751989"/>
              <a:gd name="connsiteX53" fmla="*/ 2050163 w 2050829"/>
              <a:gd name="connsiteY53" fmla="*/ 170116 h 751989"/>
              <a:gd name="connsiteX54" fmla="*/ 2043498 w 2050829"/>
              <a:gd name="connsiteY54" fmla="*/ 228037 h 751989"/>
              <a:gd name="connsiteX55" fmla="*/ 2043495 w 2050829"/>
              <a:gd name="connsiteY55" fmla="*/ 228886 h 751989"/>
              <a:gd name="connsiteX56" fmla="*/ 2026922 w 2050829"/>
              <a:gd name="connsiteY56" fmla="*/ 286607 h 751989"/>
              <a:gd name="connsiteX57" fmla="*/ 2027398 w 2050829"/>
              <a:gd name="connsiteY57" fmla="*/ 131350 h 751989"/>
              <a:gd name="connsiteX58" fmla="*/ 2043875 w 2050829"/>
              <a:gd name="connsiteY58" fmla="*/ 73966 h 751989"/>
              <a:gd name="connsiteX59" fmla="*/ 2043876 w 2050829"/>
              <a:gd name="connsiteY59" fmla="*/ 73627 h 751989"/>
              <a:gd name="connsiteX60" fmla="*/ 2050639 w 2050829"/>
              <a:gd name="connsiteY60" fmla="*/ 14858 h 751989"/>
              <a:gd name="connsiteX61" fmla="*/ 2050829 w 2050829"/>
              <a:gd name="connsiteY61" fmla="*/ 5810 h 751989"/>
              <a:gd name="connsiteX62" fmla="*/ 2050353 w 2050829"/>
              <a:gd name="connsiteY62" fmla="*/ 161067 h 751989"/>
              <a:gd name="connsiteX63" fmla="*/ 2050258 w 2050829"/>
              <a:gd name="connsiteY63" fmla="*/ 170116 h 751989"/>
              <a:gd name="connsiteX64" fmla="*/ 2050734 w 2050829"/>
              <a:gd name="connsiteY64" fmla="*/ 14859 h 751989"/>
              <a:gd name="connsiteX65" fmla="*/ 2050829 w 2050829"/>
              <a:gd name="connsiteY65" fmla="*/ 5810 h 751989"/>
              <a:gd name="connsiteX66" fmla="*/ 478 w 2050829"/>
              <a:gd name="connsiteY66" fmla="*/ 0 h 751989"/>
              <a:gd name="connsiteX67" fmla="*/ 303087 w 2050829"/>
              <a:gd name="connsiteY67" fmla="*/ 422815 h 751989"/>
              <a:gd name="connsiteX68" fmla="*/ 451010 w 2050829"/>
              <a:gd name="connsiteY68" fmla="*/ 493681 h 751989"/>
              <a:gd name="connsiteX69" fmla="*/ 450534 w 2050829"/>
              <a:gd name="connsiteY69" fmla="*/ 648938 h 751989"/>
              <a:gd name="connsiteX70" fmla="*/ 302611 w 2050829"/>
              <a:gd name="connsiteY70" fmla="*/ 578072 h 751989"/>
              <a:gd name="connsiteX71" fmla="*/ 2 w 2050829"/>
              <a:gd name="connsiteY71" fmla="*/ 155257 h 751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050829" h="751989">
                <a:moveTo>
                  <a:pt x="575502" y="535781"/>
                </a:moveTo>
                <a:lnTo>
                  <a:pt x="682467" y="561975"/>
                </a:lnTo>
                <a:lnTo>
                  <a:pt x="682467" y="561879"/>
                </a:lnTo>
                <a:cubicBezTo>
                  <a:pt x="715900" y="568927"/>
                  <a:pt x="749809" y="574738"/>
                  <a:pt x="784099" y="579596"/>
                </a:cubicBezTo>
                <a:lnTo>
                  <a:pt x="783623" y="734853"/>
                </a:lnTo>
                <a:lnTo>
                  <a:pt x="681993" y="717137"/>
                </a:lnTo>
                <a:lnTo>
                  <a:pt x="681992" y="717232"/>
                </a:lnTo>
                <a:cubicBezTo>
                  <a:pt x="645702" y="709708"/>
                  <a:pt x="609983" y="700945"/>
                  <a:pt x="575026" y="691038"/>
                </a:cubicBezTo>
                <a:close/>
                <a:moveTo>
                  <a:pt x="1528193" y="521589"/>
                </a:moveTo>
                <a:lnTo>
                  <a:pt x="1527717" y="676847"/>
                </a:lnTo>
                <a:lnTo>
                  <a:pt x="1333692" y="725115"/>
                </a:lnTo>
                <a:lnTo>
                  <a:pt x="1333692" y="725137"/>
                </a:lnTo>
                <a:lnTo>
                  <a:pt x="1202914" y="743330"/>
                </a:lnTo>
                <a:lnTo>
                  <a:pt x="1202914" y="743331"/>
                </a:lnTo>
                <a:cubicBezTo>
                  <a:pt x="1165290" y="747045"/>
                  <a:pt x="1127285" y="749617"/>
                  <a:pt x="1089185" y="750951"/>
                </a:cubicBezTo>
                <a:cubicBezTo>
                  <a:pt x="1054229" y="752189"/>
                  <a:pt x="1019177" y="752284"/>
                  <a:pt x="984220" y="751427"/>
                </a:cubicBezTo>
                <a:cubicBezTo>
                  <a:pt x="950501" y="750569"/>
                  <a:pt x="916783" y="748760"/>
                  <a:pt x="883255" y="745998"/>
                </a:cubicBezTo>
                <a:cubicBezTo>
                  <a:pt x="849822" y="743236"/>
                  <a:pt x="816580" y="739521"/>
                  <a:pt x="783623" y="734854"/>
                </a:cubicBezTo>
                <a:lnTo>
                  <a:pt x="784099" y="579596"/>
                </a:lnTo>
                <a:cubicBezTo>
                  <a:pt x="817056" y="584263"/>
                  <a:pt x="850298" y="587978"/>
                  <a:pt x="883731" y="590740"/>
                </a:cubicBezTo>
                <a:cubicBezTo>
                  <a:pt x="917259" y="593502"/>
                  <a:pt x="950978" y="595312"/>
                  <a:pt x="984696" y="596169"/>
                </a:cubicBezTo>
                <a:lnTo>
                  <a:pt x="1089661" y="595693"/>
                </a:lnTo>
                <a:cubicBezTo>
                  <a:pt x="1127761" y="594360"/>
                  <a:pt x="1165766" y="591883"/>
                  <a:pt x="1203390" y="588073"/>
                </a:cubicBezTo>
                <a:lnTo>
                  <a:pt x="1334073" y="569894"/>
                </a:lnTo>
                <a:lnTo>
                  <a:pt x="1334073" y="569881"/>
                </a:lnTo>
                <a:cubicBezTo>
                  <a:pt x="1400939" y="557879"/>
                  <a:pt x="1466090" y="541782"/>
                  <a:pt x="1528193" y="521589"/>
                </a:cubicBezTo>
                <a:close/>
                <a:moveTo>
                  <a:pt x="451010" y="493775"/>
                </a:moveTo>
                <a:cubicBezTo>
                  <a:pt x="491111" y="509587"/>
                  <a:pt x="532735" y="523588"/>
                  <a:pt x="575502" y="535780"/>
                </a:cubicBezTo>
                <a:lnTo>
                  <a:pt x="575026" y="691038"/>
                </a:lnTo>
                <a:cubicBezTo>
                  <a:pt x="532259" y="678846"/>
                  <a:pt x="490634" y="664844"/>
                  <a:pt x="450534" y="649032"/>
                </a:cubicBezTo>
                <a:close/>
                <a:moveTo>
                  <a:pt x="1958817" y="250888"/>
                </a:moveTo>
                <a:lnTo>
                  <a:pt x="1958341" y="406146"/>
                </a:lnTo>
                <a:lnTo>
                  <a:pt x="1894811" y="474432"/>
                </a:lnTo>
                <a:lnTo>
                  <a:pt x="1894810" y="474535"/>
                </a:lnTo>
                <a:cubicBezTo>
                  <a:pt x="1858043" y="508444"/>
                  <a:pt x="1814800" y="540733"/>
                  <a:pt x="1764984" y="570642"/>
                </a:cubicBezTo>
                <a:cubicBezTo>
                  <a:pt x="1760888" y="573119"/>
                  <a:pt x="1756697" y="575596"/>
                  <a:pt x="1752506" y="578072"/>
                </a:cubicBezTo>
                <a:cubicBezTo>
                  <a:pt x="1684116" y="617791"/>
                  <a:pt x="1608393" y="650748"/>
                  <a:pt x="1527811" y="676846"/>
                </a:cubicBezTo>
                <a:lnTo>
                  <a:pt x="1528287" y="521589"/>
                </a:lnTo>
                <a:cubicBezTo>
                  <a:pt x="1608869" y="495490"/>
                  <a:pt x="1684593" y="462534"/>
                  <a:pt x="1752982" y="422814"/>
                </a:cubicBezTo>
                <a:lnTo>
                  <a:pt x="1765460" y="415385"/>
                </a:lnTo>
                <a:lnTo>
                  <a:pt x="1765460" y="415384"/>
                </a:lnTo>
                <a:lnTo>
                  <a:pt x="1895190" y="319348"/>
                </a:lnTo>
                <a:lnTo>
                  <a:pt x="1895190" y="319278"/>
                </a:lnTo>
                <a:cubicBezTo>
                  <a:pt x="1919193" y="297180"/>
                  <a:pt x="1940434" y="274319"/>
                  <a:pt x="1958817" y="250888"/>
                </a:cubicBezTo>
                <a:close/>
                <a:moveTo>
                  <a:pt x="2027398" y="131349"/>
                </a:moveTo>
                <a:lnTo>
                  <a:pt x="2026922" y="286606"/>
                </a:lnTo>
                <a:lnTo>
                  <a:pt x="1999585" y="344899"/>
                </a:lnTo>
                <a:lnTo>
                  <a:pt x="1999585" y="344900"/>
                </a:lnTo>
                <a:cubicBezTo>
                  <a:pt x="1987869" y="365664"/>
                  <a:pt x="1974153" y="386143"/>
                  <a:pt x="1958342" y="406145"/>
                </a:cubicBezTo>
                <a:lnTo>
                  <a:pt x="1958818" y="250888"/>
                </a:lnTo>
                <a:cubicBezTo>
                  <a:pt x="1974630" y="230885"/>
                  <a:pt x="1988346" y="210407"/>
                  <a:pt x="2000061" y="189642"/>
                </a:cubicBezTo>
                <a:cubicBezTo>
                  <a:pt x="2010920" y="170401"/>
                  <a:pt x="2020064" y="150970"/>
                  <a:pt x="2027398" y="131349"/>
                </a:cubicBezTo>
                <a:close/>
                <a:moveTo>
                  <a:pt x="2050639" y="14858"/>
                </a:moveTo>
                <a:lnTo>
                  <a:pt x="2050163" y="170116"/>
                </a:lnTo>
                <a:lnTo>
                  <a:pt x="2043498" y="228037"/>
                </a:lnTo>
                <a:lnTo>
                  <a:pt x="2043495" y="228886"/>
                </a:lnTo>
                <a:cubicBezTo>
                  <a:pt x="2039590" y="248221"/>
                  <a:pt x="2034066" y="267462"/>
                  <a:pt x="2026922" y="286607"/>
                </a:cubicBezTo>
                <a:lnTo>
                  <a:pt x="2027398" y="131350"/>
                </a:lnTo>
                <a:lnTo>
                  <a:pt x="2043875" y="73966"/>
                </a:lnTo>
                <a:lnTo>
                  <a:pt x="2043876" y="73627"/>
                </a:lnTo>
                <a:cubicBezTo>
                  <a:pt x="2047877" y="54101"/>
                  <a:pt x="2050163" y="34480"/>
                  <a:pt x="2050639" y="14858"/>
                </a:cubicBezTo>
                <a:close/>
                <a:moveTo>
                  <a:pt x="2050829" y="5810"/>
                </a:moveTo>
                <a:lnTo>
                  <a:pt x="2050353" y="161067"/>
                </a:lnTo>
                <a:cubicBezTo>
                  <a:pt x="2050353" y="164115"/>
                  <a:pt x="2050258" y="167068"/>
                  <a:pt x="2050258" y="170116"/>
                </a:cubicBezTo>
                <a:lnTo>
                  <a:pt x="2050734" y="14859"/>
                </a:lnTo>
                <a:cubicBezTo>
                  <a:pt x="2050734" y="11811"/>
                  <a:pt x="2050829" y="8858"/>
                  <a:pt x="2050829" y="5810"/>
                </a:cubicBezTo>
                <a:close/>
                <a:moveTo>
                  <a:pt x="478" y="0"/>
                </a:moveTo>
                <a:cubicBezTo>
                  <a:pt x="2" y="152876"/>
                  <a:pt x="100967" y="306134"/>
                  <a:pt x="303087" y="422815"/>
                </a:cubicBezTo>
                <a:cubicBezTo>
                  <a:pt x="349379" y="449485"/>
                  <a:pt x="398909" y="473107"/>
                  <a:pt x="451010" y="493681"/>
                </a:cubicBezTo>
                <a:lnTo>
                  <a:pt x="450534" y="648938"/>
                </a:lnTo>
                <a:cubicBezTo>
                  <a:pt x="398432" y="628364"/>
                  <a:pt x="348902" y="604742"/>
                  <a:pt x="302611" y="578072"/>
                </a:cubicBezTo>
                <a:cubicBezTo>
                  <a:pt x="100490" y="461391"/>
                  <a:pt x="-475" y="308229"/>
                  <a:pt x="2" y="15525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98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20" name="任意多边形: 形状 71"/>
          <p:cNvSpPr/>
          <p:nvPr/>
        </p:nvSpPr>
        <p:spPr>
          <a:xfrm rot="16209746">
            <a:off x="4913806" y="3152325"/>
            <a:ext cx="2365121" cy="4083384"/>
          </a:xfrm>
          <a:custGeom>
            <a:avLst/>
            <a:gdLst>
              <a:gd name="connsiteX0" fmla="*/ 1187582 w 1187581"/>
              <a:gd name="connsiteY0" fmla="*/ 1025180 h 2050359"/>
              <a:gd name="connsiteX1" fmla="*/ 593791 w 1187581"/>
              <a:gd name="connsiteY1" fmla="*/ 2050360 h 2050359"/>
              <a:gd name="connsiteX2" fmla="*/ 0 w 1187581"/>
              <a:gd name="connsiteY2" fmla="*/ 1025180 h 2050359"/>
              <a:gd name="connsiteX3" fmla="*/ 593791 w 1187581"/>
              <a:gd name="connsiteY3" fmla="*/ 0 h 2050359"/>
              <a:gd name="connsiteX4" fmla="*/ 1187582 w 1187581"/>
              <a:gd name="connsiteY4" fmla="*/ 1025180 h 2050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7581" h="2050359">
                <a:moveTo>
                  <a:pt x="1187582" y="1025180"/>
                </a:moveTo>
                <a:cubicBezTo>
                  <a:pt x="1187582" y="1591371"/>
                  <a:pt x="921733" y="2050360"/>
                  <a:pt x="593791" y="2050360"/>
                </a:cubicBezTo>
                <a:cubicBezTo>
                  <a:pt x="265849" y="2050360"/>
                  <a:pt x="0" y="1591371"/>
                  <a:pt x="0" y="1025180"/>
                </a:cubicBezTo>
                <a:cubicBezTo>
                  <a:pt x="0" y="458989"/>
                  <a:pt x="265849" y="0"/>
                  <a:pt x="593791" y="0"/>
                </a:cubicBezTo>
                <a:cubicBezTo>
                  <a:pt x="921733" y="0"/>
                  <a:pt x="1187582" y="458989"/>
                  <a:pt x="1187582" y="1025180"/>
                </a:cubicBezTo>
                <a:close/>
              </a:path>
            </a:pathLst>
          </a:custGeom>
          <a:gradFill flip="none" rotWithShape="1">
            <a:gsLst>
              <a:gs pos="1000">
                <a:schemeClr val="accent1">
                  <a:lumMod val="60000"/>
                  <a:lumOff val="40000"/>
                </a:schemeClr>
              </a:gs>
              <a:gs pos="98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9481" y="3472914"/>
            <a:ext cx="2635240" cy="1991269"/>
          </a:xfrm>
          <a:prstGeom prst="rect">
            <a:avLst/>
          </a:prstGeom>
          <a:noFill/>
          <a:scene3d>
            <a:camera prst="isometricRightUp"/>
            <a:lightRig rig="contrasting" dir="t"/>
          </a:scene3d>
          <a:sp3d>
            <a:extrusionClr>
              <a:schemeClr val="accent1">
                <a:lumMod val="75000"/>
              </a:schemeClr>
            </a:extrusionClr>
          </a:sp3d>
        </p:spPr>
        <p:txBody>
          <a:bodyPr wrap="square" rtlCol="0">
            <a:prstTxWarp prst="textPlain">
              <a:avLst/>
            </a:prstTxWarp>
            <a:spAutoFit/>
            <a:sp3d extrusionH="279400">
              <a:extrusionClr>
                <a:schemeClr val="accent1">
                  <a:lumMod val="40000"/>
                  <a:lumOff val="60000"/>
                </a:schemeClr>
              </a:extrusionClr>
            </a:sp3d>
          </a:bodyPr>
          <a:lstStyle/>
          <a:p>
            <a:pPr algn="ctr"/>
            <a:r>
              <a:rPr lang="en-US" altLang="zh-CN">
                <a:gradFill>
                  <a:gsLst>
                    <a:gs pos="100000">
                      <a:schemeClr val="accent1">
                        <a:lumMod val="40000"/>
                        <a:lumOff val="60000"/>
                      </a:schemeClr>
                    </a:gs>
                    <a:gs pos="54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EQ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5670948" y="1859265"/>
            <a:ext cx="850105" cy="473328"/>
            <a:chOff x="6747842" y="-196596"/>
            <a:chExt cx="1506656" cy="897162"/>
          </a:xfrm>
        </p:grpSpPr>
        <p:sp>
          <p:nvSpPr>
            <p:cNvPr id="44" name="等腰三角形 43"/>
            <p:cNvSpPr/>
            <p:nvPr/>
          </p:nvSpPr>
          <p:spPr>
            <a:xfrm rot="10800000">
              <a:off x="6747842" y="23096"/>
              <a:ext cx="1506656" cy="677470"/>
            </a:xfrm>
            <a:prstGeom prst="triangl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  <a:alpha val="46000"/>
                  </a:schemeClr>
                </a:gs>
                <a:gs pos="99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10800000">
              <a:off x="6944810" y="-196596"/>
              <a:ext cx="1112720" cy="500336"/>
            </a:xfrm>
            <a:prstGeom prst="triangl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  <a:alpha val="45000"/>
                  </a:schemeClr>
                </a:gs>
                <a:gs pos="99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47283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0" y="3721714"/>
            <a:ext cx="12192000" cy="3136286"/>
          </a:xfrm>
          <a:custGeom>
            <a:avLst/>
            <a:gdLst>
              <a:gd name="connsiteX0" fmla="*/ 2411423 w 12192000"/>
              <a:gd name="connsiteY0" fmla="*/ 0 h 3136286"/>
              <a:gd name="connsiteX1" fmla="*/ 12192000 w 12192000"/>
              <a:gd name="connsiteY1" fmla="*/ 0 h 3136286"/>
              <a:gd name="connsiteX2" fmla="*/ 12192000 w 12192000"/>
              <a:gd name="connsiteY2" fmla="*/ 3136286 h 3136286"/>
              <a:gd name="connsiteX3" fmla="*/ 0 w 12192000"/>
              <a:gd name="connsiteY3" fmla="*/ 3136286 h 3136286"/>
              <a:gd name="connsiteX4" fmla="*/ 0 w 12192000"/>
              <a:gd name="connsiteY4" fmla="*/ 1428912 h 3136286"/>
              <a:gd name="connsiteX5" fmla="*/ 131708 w 12192000"/>
              <a:gd name="connsiteY5" fmla="*/ 1212115 h 3136286"/>
              <a:gd name="connsiteX6" fmla="*/ 2411423 w 12192000"/>
              <a:gd name="connsiteY6" fmla="*/ 0 h 313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136286">
                <a:moveTo>
                  <a:pt x="2411423" y="0"/>
                </a:moveTo>
                <a:lnTo>
                  <a:pt x="12192000" y="0"/>
                </a:lnTo>
                <a:lnTo>
                  <a:pt x="12192000" y="3136286"/>
                </a:lnTo>
                <a:lnTo>
                  <a:pt x="0" y="3136286"/>
                </a:lnTo>
                <a:lnTo>
                  <a:pt x="0" y="1428912"/>
                </a:lnTo>
                <a:lnTo>
                  <a:pt x="131708" y="1212115"/>
                </a:lnTo>
                <a:cubicBezTo>
                  <a:pt x="625767" y="480812"/>
                  <a:pt x="1462445" y="0"/>
                  <a:pt x="24114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8246" y="2187691"/>
            <a:ext cx="40281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latin typeface="+mn-ea"/>
              </a:rPr>
              <a:t>职业情商就是以上五个方面在职场和工作中的具体表现</a:t>
            </a:r>
            <a:endParaRPr lang="en-US" altLang="zh-CN" sz="2000">
              <a:latin typeface="+mn-ea"/>
            </a:endParaRPr>
          </a:p>
          <a:p>
            <a:pPr algn="just">
              <a:lnSpc>
                <a:spcPct val="150000"/>
              </a:lnSpc>
            </a:pPr>
            <a:endParaRPr lang="en-US" altLang="zh-CN" sz="2000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47520" y="3944759"/>
            <a:ext cx="419117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+mn-ea"/>
              </a:rPr>
              <a:t>更加侧重对自己和他人的工作情绪的了解和把握，以及如何处理好职场中的人际关系，是职业化的情绪能力的表现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什么是职业情商？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9959" y="1188720"/>
            <a:ext cx="4218941" cy="504697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43808" y="1460045"/>
            <a:ext cx="969888" cy="798170"/>
          </a:xfrm>
          <a:prstGeom prst="rect">
            <a:avLst/>
          </a:prstGeom>
          <a:noFill/>
          <a:scene3d>
            <a:camera prst="isometricRightUp">
              <a:rot lat="1200001" lon="18899998" rev="0"/>
            </a:camera>
            <a:lightRig rig="contrasting" dir="t"/>
          </a:scene3d>
          <a:sp3d>
            <a:extrusionClr>
              <a:schemeClr val="accent1">
                <a:lumMod val="75000"/>
              </a:schemeClr>
            </a:extrusionClr>
          </a:sp3d>
        </p:spPr>
        <p:txBody>
          <a:bodyPr wrap="square" rtlCol="0">
            <a:prstTxWarp prst="textPlain">
              <a:avLst/>
            </a:prstTxWarp>
            <a:spAutoFit/>
            <a:sp3d extrusionH="254000">
              <a:extrusionClr>
                <a:schemeClr val="accent1">
                  <a:lumMod val="60000"/>
                  <a:lumOff val="40000"/>
                </a:schemeClr>
              </a:extrusionClr>
            </a:sp3d>
          </a:bodyPr>
          <a:lstStyle/>
          <a:p>
            <a:pPr algn="ctr"/>
            <a:r>
              <a: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3000">
                      <a:schemeClr val="accent1">
                        <a:lumMod val="40000"/>
                        <a:lumOff val="60000"/>
                      </a:schemeClr>
                    </a:gs>
                    <a:gs pos="29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+mj-ea"/>
                <a:ea typeface="+mj-ea"/>
              </a:rPr>
              <a:t>“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958840" y="5272500"/>
            <a:ext cx="969888" cy="798170"/>
          </a:xfrm>
          <a:prstGeom prst="rect">
            <a:avLst/>
          </a:prstGeom>
          <a:noFill/>
          <a:scene3d>
            <a:camera prst="isometricRightUp">
              <a:rot lat="1200001" lon="18899998" rev="0"/>
            </a:camera>
            <a:lightRig rig="contrasting" dir="t"/>
          </a:scene3d>
          <a:sp3d>
            <a:extrusionClr>
              <a:schemeClr val="accent1">
                <a:lumMod val="75000"/>
              </a:schemeClr>
            </a:extrusionClr>
          </a:sp3d>
        </p:spPr>
        <p:txBody>
          <a:bodyPr wrap="square" rtlCol="0">
            <a:prstTxWarp prst="textPlain">
              <a:avLst/>
            </a:prstTxWarp>
            <a:spAutoFit/>
            <a:sp3d extrusionH="254000">
              <a:extrusionClr>
                <a:schemeClr val="accent1">
                  <a:lumMod val="60000"/>
                  <a:lumOff val="40000"/>
                </a:schemeClr>
              </a:extrusionClr>
            </a:sp3d>
          </a:bodyPr>
          <a:lstStyle/>
          <a:p>
            <a:pPr algn="ctr"/>
            <a:r>
              <a: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3000">
                      <a:schemeClr val="accent1">
                        <a:lumMod val="40000"/>
                        <a:lumOff val="60000"/>
                      </a:schemeClr>
                    </a:gs>
                    <a:gs pos="29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+mj-ea"/>
                <a:ea typeface="+mj-ea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40017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0" y="2237874"/>
            <a:ext cx="12192000" cy="4620126"/>
          </a:xfrm>
          <a:custGeom>
            <a:avLst/>
            <a:gdLst>
              <a:gd name="connsiteX0" fmla="*/ 566437 w 12192000"/>
              <a:gd name="connsiteY0" fmla="*/ 0 h 4620126"/>
              <a:gd name="connsiteX1" fmla="*/ 11412205 w 12192000"/>
              <a:gd name="connsiteY1" fmla="*/ 0 h 4620126"/>
              <a:gd name="connsiteX2" fmla="*/ 12136025 w 12192000"/>
              <a:gd name="connsiteY2" fmla="*/ 299816 h 4620126"/>
              <a:gd name="connsiteX3" fmla="*/ 12192000 w 12192000"/>
              <a:gd name="connsiteY3" fmla="*/ 367658 h 4620126"/>
              <a:gd name="connsiteX4" fmla="*/ 12192000 w 12192000"/>
              <a:gd name="connsiteY4" fmla="*/ 4620126 h 4620126"/>
              <a:gd name="connsiteX5" fmla="*/ 0 w 12192000"/>
              <a:gd name="connsiteY5" fmla="*/ 4620126 h 4620126"/>
              <a:gd name="connsiteX6" fmla="*/ 0 w 12192000"/>
              <a:gd name="connsiteY6" fmla="*/ 171244 h 4620126"/>
              <a:gd name="connsiteX7" fmla="*/ 78511 w 12192000"/>
              <a:gd name="connsiteY7" fmla="*/ 123547 h 4620126"/>
              <a:gd name="connsiteX8" fmla="*/ 566437 w 12192000"/>
              <a:gd name="connsiteY8" fmla="*/ 0 h 4620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4620126">
                <a:moveTo>
                  <a:pt x="566437" y="0"/>
                </a:moveTo>
                <a:lnTo>
                  <a:pt x="11412205" y="0"/>
                </a:lnTo>
                <a:cubicBezTo>
                  <a:pt x="11694874" y="0"/>
                  <a:pt x="11950783" y="114574"/>
                  <a:pt x="12136025" y="299816"/>
                </a:cubicBezTo>
                <a:lnTo>
                  <a:pt x="12192000" y="367658"/>
                </a:lnTo>
                <a:lnTo>
                  <a:pt x="12192000" y="4620126"/>
                </a:lnTo>
                <a:lnTo>
                  <a:pt x="0" y="4620126"/>
                </a:lnTo>
                <a:lnTo>
                  <a:pt x="0" y="171244"/>
                </a:lnTo>
                <a:lnTo>
                  <a:pt x="78511" y="123547"/>
                </a:lnTo>
                <a:cubicBezTo>
                  <a:pt x="223554" y="44756"/>
                  <a:pt x="389769" y="0"/>
                  <a:pt x="56643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职业情商的重要性</a:t>
            </a:r>
          </a:p>
        </p:txBody>
      </p:sp>
      <p:sp>
        <p:nvSpPr>
          <p:cNvPr id="13" name="矩形 12"/>
          <p:cNvSpPr/>
          <p:nvPr/>
        </p:nvSpPr>
        <p:spPr>
          <a:xfrm>
            <a:off x="5052060" y="1889760"/>
            <a:ext cx="6459220" cy="876221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52060" y="2918486"/>
            <a:ext cx="6459220" cy="876221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52060" y="3947212"/>
            <a:ext cx="6459220" cy="876221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52060" y="4975939"/>
            <a:ext cx="6459220" cy="876221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3709" y="3113653"/>
            <a:ext cx="4457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600"/>
              <a:t>高情商</a:t>
            </a:r>
            <a:r>
              <a:rPr lang="en-US" altLang="zh-CN" sz="2400" spc="600"/>
              <a:t>——</a:t>
            </a:r>
            <a:r>
              <a:rPr lang="zh-CN" altLang="en-US" sz="2400" spc="600"/>
              <a:t>自我价值提升</a:t>
            </a:r>
          </a:p>
        </p:txBody>
      </p:sp>
      <p:sp>
        <p:nvSpPr>
          <p:cNvPr id="6" name="矩形 5"/>
          <p:cNvSpPr/>
          <p:nvPr/>
        </p:nvSpPr>
        <p:spPr>
          <a:xfrm>
            <a:off x="6553709" y="2134871"/>
            <a:ext cx="4457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600"/>
              <a:t>高情商</a:t>
            </a:r>
            <a:r>
              <a:rPr lang="en-US" altLang="zh-CN" sz="2400" spc="600"/>
              <a:t>——</a:t>
            </a:r>
            <a:r>
              <a:rPr lang="zh-CN" altLang="en-US" sz="2400" spc="600"/>
              <a:t>远离职场纷争</a:t>
            </a:r>
          </a:p>
        </p:txBody>
      </p:sp>
      <p:sp>
        <p:nvSpPr>
          <p:cNvPr id="7" name="矩形 6"/>
          <p:cNvSpPr/>
          <p:nvPr/>
        </p:nvSpPr>
        <p:spPr>
          <a:xfrm>
            <a:off x="6553709" y="4153395"/>
            <a:ext cx="4457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600"/>
              <a:t>高情商</a:t>
            </a:r>
            <a:r>
              <a:rPr lang="en-US" altLang="zh-CN" sz="2400" spc="600"/>
              <a:t>——</a:t>
            </a:r>
            <a:r>
              <a:rPr lang="zh-CN" altLang="en-US" sz="2400" spc="600"/>
              <a:t>人际关系融洽</a:t>
            </a:r>
          </a:p>
        </p:txBody>
      </p:sp>
      <p:sp>
        <p:nvSpPr>
          <p:cNvPr id="8" name="矩形 7"/>
          <p:cNvSpPr/>
          <p:nvPr/>
        </p:nvSpPr>
        <p:spPr>
          <a:xfrm>
            <a:off x="6553709" y="5193136"/>
            <a:ext cx="4457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600"/>
              <a:t>高情商</a:t>
            </a:r>
            <a:r>
              <a:rPr lang="en-US" altLang="zh-CN" sz="2400" spc="600"/>
              <a:t>——</a:t>
            </a:r>
            <a:r>
              <a:rPr lang="zh-CN" altLang="en-US" sz="2400" spc="600"/>
              <a:t>受到领导赏识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5320" y="1193800"/>
            <a:ext cx="4000501" cy="50632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519372" y="2134271"/>
            <a:ext cx="279419" cy="425436"/>
          </a:xfrm>
          <a:prstGeom prst="rect">
            <a:avLst/>
          </a:prstGeom>
          <a:noFill/>
          <a:scene3d>
            <a:camera prst="isometricRightUp">
              <a:rot lat="1200001" lon="18899998" rev="0"/>
            </a:camera>
            <a:lightRig rig="contrasting" dir="t"/>
          </a:scene3d>
          <a:sp3d>
            <a:extrusionClr>
              <a:schemeClr val="accent1">
                <a:lumMod val="75000"/>
              </a:schemeClr>
            </a:extrusionClr>
          </a:sp3d>
        </p:spPr>
        <p:txBody>
          <a:bodyPr wrap="square" rtlCol="0">
            <a:prstTxWarp prst="textPlain">
              <a:avLst/>
            </a:prstTxWarp>
            <a:spAutoFit/>
            <a:sp3d extrusionH="127000">
              <a:extrusionClr>
                <a:schemeClr val="accent1"/>
              </a:extrusionClr>
            </a:sp3d>
          </a:bodyPr>
          <a:lstStyle/>
          <a:p>
            <a:pPr algn="ctr"/>
            <a:r>
              <a:rPr lang="en-US" altLang="zh-CN" sz="700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3000">
                      <a:schemeClr val="accent1">
                        <a:lumMod val="40000"/>
                        <a:lumOff val="60000"/>
                      </a:schemeClr>
                    </a:gs>
                    <a:gs pos="3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思源黑体 CN Heavy" panose="020B0A00000000000000" pitchFamily="34" charset="-122"/>
              </a:rPr>
              <a:t>1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499466" y="3118547"/>
            <a:ext cx="373523" cy="425435"/>
          </a:xfrm>
          <a:prstGeom prst="rect">
            <a:avLst/>
          </a:prstGeom>
          <a:noFill/>
          <a:scene3d>
            <a:camera prst="isometricRightUp">
              <a:rot lat="1200001" lon="18899998" rev="0"/>
            </a:camera>
            <a:lightRig rig="contrasting" dir="t"/>
          </a:scene3d>
          <a:sp3d>
            <a:extrusionClr>
              <a:schemeClr val="accent1">
                <a:lumMod val="75000"/>
              </a:schemeClr>
            </a:extrusionClr>
          </a:sp3d>
        </p:spPr>
        <p:txBody>
          <a:bodyPr wrap="square" rtlCol="0">
            <a:prstTxWarp prst="textPlain">
              <a:avLst/>
            </a:prstTxWarp>
            <a:spAutoFit/>
            <a:sp3d extrusionH="127000">
              <a:extrusionClr>
                <a:schemeClr val="accent1"/>
              </a:extrusionClr>
            </a:sp3d>
          </a:bodyPr>
          <a:lstStyle/>
          <a:p>
            <a:pPr algn="ctr"/>
            <a:r>
              <a:rPr lang="en-US" altLang="zh-CN" sz="700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3000">
                      <a:schemeClr val="accent1">
                        <a:lumMod val="40000"/>
                        <a:lumOff val="60000"/>
                      </a:schemeClr>
                    </a:gs>
                    <a:gs pos="3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499466" y="4164646"/>
            <a:ext cx="373523" cy="425435"/>
          </a:xfrm>
          <a:prstGeom prst="rect">
            <a:avLst/>
          </a:prstGeom>
          <a:noFill/>
          <a:scene3d>
            <a:camera prst="isometricRightUp">
              <a:rot lat="1200001" lon="18899998" rev="0"/>
            </a:camera>
            <a:lightRig rig="contrasting" dir="t"/>
          </a:scene3d>
          <a:sp3d>
            <a:extrusionClr>
              <a:schemeClr val="accent1">
                <a:lumMod val="75000"/>
              </a:schemeClr>
            </a:extrusionClr>
          </a:sp3d>
        </p:spPr>
        <p:txBody>
          <a:bodyPr wrap="square" rtlCol="0">
            <a:prstTxWarp prst="textPlain">
              <a:avLst/>
            </a:prstTxWarp>
            <a:spAutoFit/>
            <a:sp3d extrusionH="127000">
              <a:extrusionClr>
                <a:schemeClr val="accent1"/>
              </a:extrusionClr>
            </a:sp3d>
          </a:bodyPr>
          <a:lstStyle/>
          <a:p>
            <a:pPr algn="ctr"/>
            <a:r>
              <a:rPr lang="en-US" altLang="zh-CN" sz="700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3000">
                      <a:schemeClr val="accent1">
                        <a:lumMod val="40000"/>
                        <a:lumOff val="60000"/>
                      </a:schemeClr>
                    </a:gs>
                    <a:gs pos="3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3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499466" y="5180238"/>
            <a:ext cx="373523" cy="425435"/>
          </a:xfrm>
          <a:prstGeom prst="rect">
            <a:avLst/>
          </a:prstGeom>
          <a:noFill/>
          <a:scene3d>
            <a:camera prst="isometricRightUp">
              <a:rot lat="1200001" lon="18899998" rev="0"/>
            </a:camera>
            <a:lightRig rig="contrasting" dir="t"/>
          </a:scene3d>
          <a:sp3d>
            <a:extrusionClr>
              <a:schemeClr val="accent1">
                <a:lumMod val="75000"/>
              </a:schemeClr>
            </a:extrusionClr>
          </a:sp3d>
        </p:spPr>
        <p:txBody>
          <a:bodyPr wrap="square" rtlCol="0">
            <a:prstTxWarp prst="textPlain">
              <a:avLst/>
            </a:prstTxWarp>
            <a:spAutoFit/>
            <a:sp3d extrusionH="127000">
              <a:extrusionClr>
                <a:schemeClr val="accent1"/>
              </a:extrusionClr>
            </a:sp3d>
          </a:bodyPr>
          <a:lstStyle/>
          <a:p>
            <a:pPr algn="ctr"/>
            <a:r>
              <a:rPr lang="en-US" altLang="zh-CN" sz="700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3000">
                      <a:schemeClr val="accent1">
                        <a:lumMod val="40000"/>
                        <a:lumOff val="60000"/>
                      </a:schemeClr>
                    </a:gs>
                    <a:gs pos="3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725972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27669" y="0"/>
            <a:ext cx="3049092" cy="685800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0759" y="0"/>
            <a:ext cx="3080055" cy="6858000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4969" y="0"/>
            <a:ext cx="3060236" cy="685800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011136" cy="6858000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-1" y="0"/>
            <a:ext cx="12176761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3011136" y="-527196"/>
            <a:ext cx="6131773" cy="7979556"/>
            <a:chOff x="3011136" y="-527196"/>
            <a:chExt cx="6131773" cy="7979556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9142909" y="-413103"/>
              <a:ext cx="0" cy="7865463"/>
            </a:xfrm>
            <a:prstGeom prst="line">
              <a:avLst/>
            </a:prstGeom>
            <a:ln w="63500">
              <a:gradFill>
                <a:gsLst>
                  <a:gs pos="0">
                    <a:schemeClr val="accent1">
                      <a:lumMod val="40000"/>
                      <a:lumOff val="60000"/>
                      <a:alpha val="77000"/>
                    </a:schemeClr>
                  </a:gs>
                  <a:gs pos="77000">
                    <a:schemeClr val="accent1">
                      <a:lumMod val="40000"/>
                      <a:lumOff val="6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3011136" y="-413103"/>
              <a:ext cx="0" cy="7865463"/>
            </a:xfrm>
            <a:prstGeom prst="line">
              <a:avLst/>
            </a:prstGeom>
            <a:ln w="63500">
              <a:gradFill>
                <a:gsLst>
                  <a:gs pos="0">
                    <a:schemeClr val="accent1">
                      <a:lumMod val="40000"/>
                      <a:lumOff val="60000"/>
                      <a:alpha val="77000"/>
                    </a:schemeClr>
                  </a:gs>
                  <a:gs pos="77000">
                    <a:schemeClr val="accent1">
                      <a:lumMod val="40000"/>
                      <a:lumOff val="6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6060227" y="-527196"/>
              <a:ext cx="0" cy="7865463"/>
            </a:xfrm>
            <a:prstGeom prst="line">
              <a:avLst/>
            </a:prstGeom>
            <a:ln w="63500">
              <a:gradFill>
                <a:gsLst>
                  <a:gs pos="0">
                    <a:schemeClr val="accent1">
                      <a:lumMod val="40000"/>
                      <a:lumOff val="60000"/>
                      <a:alpha val="77000"/>
                    </a:schemeClr>
                  </a:gs>
                  <a:gs pos="77000">
                    <a:schemeClr val="accent1">
                      <a:lumMod val="40000"/>
                      <a:lumOff val="6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标题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bg1"/>
                </a:solidFill>
              </a:rPr>
              <a:t>提升职业情商的四大心法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34804" y="4410476"/>
            <a:ext cx="3215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心态的修炼与提升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91073" y="2066897"/>
            <a:ext cx="1763900" cy="1750119"/>
            <a:chOff x="3732760" y="-2987162"/>
            <a:chExt cx="1763900" cy="1750119"/>
          </a:xfrm>
        </p:grpSpPr>
        <p:sp>
          <p:nvSpPr>
            <p:cNvPr id="21" name="文本框 20"/>
            <p:cNvSpPr txBox="1"/>
            <p:nvPr/>
          </p:nvSpPr>
          <p:spPr>
            <a:xfrm>
              <a:off x="4268090" y="-2145364"/>
              <a:ext cx="1228570" cy="908321"/>
            </a:xfrm>
            <a:prstGeom prst="rect">
              <a:avLst/>
            </a:prstGeom>
            <a:noFill/>
            <a:scene3d>
              <a:camera prst="isometricRightUp">
                <a:rot lat="1200001" lon="18899998" rev="0"/>
              </a:camera>
              <a:lightRig rig="contrasting" dir="t"/>
            </a:scene3d>
            <a:sp3d>
              <a:extrusionClr>
                <a:schemeClr val="accent1">
                  <a:lumMod val="75000"/>
                </a:schemeClr>
              </a:extrusionClr>
            </a:sp3d>
          </p:spPr>
          <p:txBody>
            <a:bodyPr wrap="square" rtlCol="0">
              <a:prstTxWarp prst="textPlain">
                <a:avLst/>
              </a:prstTxWarp>
              <a:spAutoFit/>
              <a:sp3d extrusionH="127000">
                <a:extrusionClr>
                  <a:schemeClr val="accent1">
                    <a:lumMod val="60000"/>
                    <a:lumOff val="40000"/>
                  </a:schemeClr>
                </a:extrusionClr>
              </a:sp3d>
            </a:bodyPr>
            <a:lstStyle/>
            <a:p>
              <a:pPr algn="ctr"/>
              <a:r>
                <a:rPr lang="zh-CN" altLang="en-US">
                  <a:ln>
                    <a:gradFill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alpha val="2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5000">
                        <a:schemeClr val="bg1"/>
                      </a:gs>
                      <a:gs pos="31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reflection blurRad="190500" stA="38000" endPos="36000" dir="5400000" sy="-100000" algn="bl" rotWithShape="0"/>
                  </a:effectLst>
                  <a:latin typeface="+mj-ea"/>
                  <a:ea typeface="+mj-ea"/>
                </a:rPr>
                <a:t>心</a:t>
              </a:r>
              <a:endPara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chemeClr val="bg1"/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+mj-ea"/>
                <a:ea typeface="+mj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732760" y="-2987162"/>
              <a:ext cx="1228570" cy="908321"/>
            </a:xfrm>
            <a:prstGeom prst="rect">
              <a:avLst/>
            </a:prstGeom>
            <a:noFill/>
            <a:scene3d>
              <a:camera prst="isometricRightUp">
                <a:rot lat="1200001" lon="18899998" rev="0"/>
              </a:camera>
              <a:lightRig rig="contrasting" dir="t"/>
            </a:scene3d>
            <a:sp3d>
              <a:extrusionClr>
                <a:schemeClr val="accent1">
                  <a:lumMod val="75000"/>
                </a:schemeClr>
              </a:extrusionClr>
            </a:sp3d>
          </p:spPr>
          <p:txBody>
            <a:bodyPr wrap="square" rtlCol="0">
              <a:prstTxWarp prst="textPlain">
                <a:avLst/>
              </a:prstTxWarp>
              <a:spAutoFit/>
              <a:sp3d extrusionH="127000">
                <a:extrusionClr>
                  <a:schemeClr val="accent1">
                    <a:lumMod val="60000"/>
                    <a:lumOff val="40000"/>
                  </a:schemeClr>
                </a:extrusionClr>
              </a:sp3d>
            </a:bodyPr>
            <a:lstStyle/>
            <a:p>
              <a:pPr algn="ctr"/>
              <a:r>
                <a:rPr lang="zh-CN" altLang="en-US">
                  <a:ln>
                    <a:gradFill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alpha val="2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5000">
                        <a:schemeClr val="bg1"/>
                      </a:gs>
                      <a:gs pos="31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reflection blurRad="190500" stA="38000" endPos="36000" dir="5400000" sy="-100000" algn="bl" rotWithShape="0"/>
                  </a:effectLst>
                  <a:latin typeface="+mj-ea"/>
                  <a:ea typeface="+mj-ea"/>
                </a:rPr>
                <a:t>修</a:t>
              </a:r>
              <a:endPara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chemeClr val="bg1"/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+mj-ea"/>
                <a:ea typeface="+mj-ea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972581" y="4413252"/>
            <a:ext cx="3215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思维的修炼与提升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3698458" y="2066897"/>
            <a:ext cx="1763900" cy="1750119"/>
            <a:chOff x="5812958" y="-2987162"/>
            <a:chExt cx="1763900" cy="1750119"/>
          </a:xfrm>
        </p:grpSpPr>
        <p:sp>
          <p:nvSpPr>
            <p:cNvPr id="23" name="文本框 22"/>
            <p:cNvSpPr txBox="1"/>
            <p:nvPr/>
          </p:nvSpPr>
          <p:spPr>
            <a:xfrm>
              <a:off x="6348288" y="-2145364"/>
              <a:ext cx="1228570" cy="908321"/>
            </a:xfrm>
            <a:prstGeom prst="rect">
              <a:avLst/>
            </a:prstGeom>
            <a:noFill/>
            <a:scene3d>
              <a:camera prst="isometricRightUp">
                <a:rot lat="1200001" lon="18899998" rev="0"/>
              </a:camera>
              <a:lightRig rig="contrasting" dir="t"/>
            </a:scene3d>
            <a:sp3d>
              <a:extrusionClr>
                <a:schemeClr val="accent1">
                  <a:lumMod val="75000"/>
                </a:schemeClr>
              </a:extrusionClr>
            </a:sp3d>
          </p:spPr>
          <p:txBody>
            <a:bodyPr wrap="square" rtlCol="0">
              <a:prstTxWarp prst="textPlain">
                <a:avLst/>
              </a:prstTxWarp>
              <a:spAutoFit/>
              <a:sp3d extrusionH="127000">
                <a:extrusionClr>
                  <a:schemeClr val="accent1">
                    <a:lumMod val="60000"/>
                    <a:lumOff val="40000"/>
                  </a:schemeClr>
                </a:extrusionClr>
              </a:sp3d>
            </a:bodyPr>
            <a:lstStyle/>
            <a:p>
              <a:pPr algn="ctr"/>
              <a:r>
                <a:rPr lang="zh-CN" altLang="en-US">
                  <a:ln>
                    <a:gradFill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alpha val="2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5000">
                        <a:schemeClr val="bg1"/>
                      </a:gs>
                      <a:gs pos="31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reflection blurRad="190500" stA="38000" endPos="36000" dir="5400000" sy="-100000" algn="bl" rotWithShape="0"/>
                  </a:effectLst>
                  <a:latin typeface="+mj-ea"/>
                  <a:ea typeface="+mj-ea"/>
                </a:rPr>
                <a:t>思</a:t>
              </a:r>
              <a:endPara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chemeClr val="bg1"/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+mj-ea"/>
                <a:ea typeface="+mj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812958" y="-2987162"/>
              <a:ext cx="1228570" cy="908321"/>
            </a:xfrm>
            <a:prstGeom prst="rect">
              <a:avLst/>
            </a:prstGeom>
            <a:noFill/>
            <a:scene3d>
              <a:camera prst="isometricRightUp">
                <a:rot lat="1200001" lon="18899998" rev="0"/>
              </a:camera>
              <a:lightRig rig="contrasting" dir="t"/>
            </a:scene3d>
            <a:sp3d>
              <a:extrusionClr>
                <a:schemeClr val="accent1">
                  <a:lumMod val="75000"/>
                </a:schemeClr>
              </a:extrusionClr>
            </a:sp3d>
          </p:spPr>
          <p:txBody>
            <a:bodyPr wrap="square" rtlCol="0">
              <a:prstTxWarp prst="textPlain">
                <a:avLst/>
              </a:prstTxWarp>
              <a:spAutoFit/>
              <a:sp3d extrusionH="127000">
                <a:extrusionClr>
                  <a:schemeClr val="accent1">
                    <a:lumMod val="60000"/>
                    <a:lumOff val="40000"/>
                  </a:schemeClr>
                </a:extrusionClr>
              </a:sp3d>
            </a:bodyPr>
            <a:lstStyle/>
            <a:p>
              <a:pPr algn="ctr"/>
              <a:r>
                <a:rPr lang="zh-CN" altLang="en-US">
                  <a:ln>
                    <a:gradFill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alpha val="2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5000">
                        <a:schemeClr val="bg1"/>
                      </a:gs>
                      <a:gs pos="31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reflection blurRad="190500" stA="38000" endPos="36000" dir="5400000" sy="-100000" algn="bl" rotWithShape="0"/>
                  </a:effectLst>
                  <a:latin typeface="+mj-ea"/>
                  <a:ea typeface="+mj-ea"/>
                </a:rPr>
                <a:t>敏</a:t>
              </a:r>
              <a:endPara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chemeClr val="bg1"/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+mj-ea"/>
                <a:ea typeface="+mj-ea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88526" y="4413252"/>
            <a:ext cx="3215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习惯的修炼与提升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6714403" y="2066897"/>
            <a:ext cx="1763900" cy="1750119"/>
            <a:chOff x="7826731" y="-2987162"/>
            <a:chExt cx="1763900" cy="1750119"/>
          </a:xfrm>
        </p:grpSpPr>
        <p:sp>
          <p:nvSpPr>
            <p:cNvPr id="25" name="文本框 24"/>
            <p:cNvSpPr txBox="1"/>
            <p:nvPr/>
          </p:nvSpPr>
          <p:spPr>
            <a:xfrm>
              <a:off x="8362061" y="-2145364"/>
              <a:ext cx="1228570" cy="908321"/>
            </a:xfrm>
            <a:prstGeom prst="rect">
              <a:avLst/>
            </a:prstGeom>
            <a:noFill/>
            <a:scene3d>
              <a:camera prst="isometricRightUp">
                <a:rot lat="1200001" lon="18899998" rev="0"/>
              </a:camera>
              <a:lightRig rig="contrasting" dir="t"/>
            </a:scene3d>
            <a:sp3d>
              <a:extrusionClr>
                <a:schemeClr val="accent1">
                  <a:lumMod val="75000"/>
                </a:schemeClr>
              </a:extrusionClr>
            </a:sp3d>
          </p:spPr>
          <p:txBody>
            <a:bodyPr wrap="square" rtlCol="0">
              <a:prstTxWarp prst="textPlain">
                <a:avLst/>
              </a:prstTxWarp>
              <a:spAutoFit/>
              <a:sp3d extrusionH="127000">
                <a:extrusionClr>
                  <a:schemeClr val="accent1">
                    <a:lumMod val="60000"/>
                    <a:lumOff val="40000"/>
                  </a:schemeClr>
                </a:extrusionClr>
              </a:sp3d>
            </a:bodyPr>
            <a:lstStyle/>
            <a:p>
              <a:pPr algn="ctr"/>
              <a:r>
                <a:rPr lang="zh-CN" altLang="en-US">
                  <a:ln>
                    <a:gradFill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alpha val="2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5000">
                        <a:schemeClr val="bg1"/>
                      </a:gs>
                      <a:gs pos="31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reflection blurRad="190500" stA="38000" endPos="36000" dir="5400000" sy="-100000" algn="bl" rotWithShape="0"/>
                  </a:effectLst>
                  <a:latin typeface="+mj-ea"/>
                  <a:ea typeface="+mj-ea"/>
                </a:rPr>
                <a:t>习</a:t>
              </a:r>
              <a:endPara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chemeClr val="bg1"/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+mj-ea"/>
                <a:ea typeface="+mj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826731" y="-2987162"/>
              <a:ext cx="1228570" cy="908321"/>
            </a:xfrm>
            <a:prstGeom prst="rect">
              <a:avLst/>
            </a:prstGeom>
            <a:noFill/>
            <a:scene3d>
              <a:camera prst="isometricRightUp">
                <a:rot lat="1200001" lon="18899998" rev="0"/>
              </a:camera>
              <a:lightRig rig="contrasting" dir="t"/>
            </a:scene3d>
            <a:sp3d>
              <a:extrusionClr>
                <a:schemeClr val="accent1">
                  <a:lumMod val="75000"/>
                </a:schemeClr>
              </a:extrusionClr>
            </a:sp3d>
          </p:spPr>
          <p:txBody>
            <a:bodyPr wrap="square" rtlCol="0">
              <a:prstTxWarp prst="textPlain">
                <a:avLst/>
              </a:prstTxWarp>
              <a:spAutoFit/>
              <a:sp3d extrusionH="127000">
                <a:extrusionClr>
                  <a:schemeClr val="accent1">
                    <a:lumMod val="60000"/>
                    <a:lumOff val="40000"/>
                  </a:schemeClr>
                </a:extrusionClr>
              </a:sp3d>
            </a:bodyPr>
            <a:lstStyle/>
            <a:p>
              <a:pPr algn="ctr"/>
              <a:r>
                <a:rPr lang="zh-CN" altLang="en-US">
                  <a:ln>
                    <a:gradFill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alpha val="2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5000">
                        <a:schemeClr val="bg1"/>
                      </a:gs>
                      <a:gs pos="31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reflection blurRad="190500" stA="38000" endPos="36000" dir="5400000" sy="-100000" algn="bl" rotWithShape="0"/>
                  </a:effectLst>
                  <a:latin typeface="+mj-ea"/>
                  <a:ea typeface="+mj-ea"/>
                </a:rPr>
                <a:t>研</a:t>
              </a:r>
              <a:endPara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chemeClr val="bg1"/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+mj-ea"/>
                <a:ea typeface="+mj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9083026" y="4413252"/>
            <a:ext cx="3215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行为的修炼与提升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808903" y="2066897"/>
            <a:ext cx="1763900" cy="1750119"/>
            <a:chOff x="9906676" y="-2987162"/>
            <a:chExt cx="1763900" cy="1750119"/>
          </a:xfrm>
        </p:grpSpPr>
        <p:sp>
          <p:nvSpPr>
            <p:cNvPr id="27" name="文本框 26"/>
            <p:cNvSpPr txBox="1"/>
            <p:nvPr/>
          </p:nvSpPr>
          <p:spPr>
            <a:xfrm>
              <a:off x="10442006" y="-2145364"/>
              <a:ext cx="1228570" cy="908321"/>
            </a:xfrm>
            <a:prstGeom prst="rect">
              <a:avLst/>
            </a:prstGeom>
            <a:noFill/>
            <a:scene3d>
              <a:camera prst="isometricRightUp">
                <a:rot lat="1200001" lon="18899998" rev="0"/>
              </a:camera>
              <a:lightRig rig="contrasting" dir="t"/>
            </a:scene3d>
            <a:sp3d>
              <a:extrusionClr>
                <a:schemeClr val="accent1">
                  <a:lumMod val="75000"/>
                </a:schemeClr>
              </a:extrusionClr>
            </a:sp3d>
          </p:spPr>
          <p:txBody>
            <a:bodyPr wrap="square" rtlCol="0">
              <a:prstTxWarp prst="textPlain">
                <a:avLst/>
              </a:prstTxWarp>
              <a:spAutoFit/>
              <a:sp3d extrusionH="127000">
                <a:extrusionClr>
                  <a:schemeClr val="accent1">
                    <a:lumMod val="60000"/>
                    <a:lumOff val="40000"/>
                  </a:schemeClr>
                </a:extrusionClr>
              </a:sp3d>
            </a:bodyPr>
            <a:lstStyle/>
            <a:p>
              <a:pPr algn="ctr"/>
              <a:r>
                <a:rPr lang="zh-CN" altLang="en-US">
                  <a:ln>
                    <a:gradFill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alpha val="2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5000">
                        <a:schemeClr val="bg1"/>
                      </a:gs>
                      <a:gs pos="31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reflection blurRad="190500" stA="38000" endPos="36000" dir="5400000" sy="-100000" algn="bl" rotWithShape="0"/>
                  </a:effectLst>
                  <a:latin typeface="+mj-ea"/>
                  <a:ea typeface="+mj-ea"/>
                </a:rPr>
                <a:t>行</a:t>
              </a:r>
              <a:endPara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chemeClr val="bg1"/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+mj-ea"/>
                <a:ea typeface="+mj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906676" y="-2987162"/>
              <a:ext cx="1228570" cy="908321"/>
            </a:xfrm>
            <a:prstGeom prst="rect">
              <a:avLst/>
            </a:prstGeom>
            <a:noFill/>
            <a:scene3d>
              <a:camera prst="isometricRightUp">
                <a:rot lat="1200001" lon="18899998" rev="0"/>
              </a:camera>
              <a:lightRig rig="contrasting" dir="t"/>
            </a:scene3d>
            <a:sp3d>
              <a:extrusionClr>
                <a:schemeClr val="accent1">
                  <a:lumMod val="75000"/>
                </a:schemeClr>
              </a:extrusionClr>
            </a:sp3d>
          </p:spPr>
          <p:txBody>
            <a:bodyPr wrap="square" rtlCol="0">
              <a:prstTxWarp prst="textPlain">
                <a:avLst/>
              </a:prstTxWarp>
              <a:spAutoFit/>
              <a:sp3d extrusionH="127000">
                <a:extrusionClr>
                  <a:schemeClr val="accent1">
                    <a:lumMod val="60000"/>
                    <a:lumOff val="40000"/>
                  </a:schemeClr>
                </a:extrusionClr>
              </a:sp3d>
            </a:bodyPr>
            <a:lstStyle/>
            <a:p>
              <a:pPr algn="ctr"/>
              <a:r>
                <a:rPr lang="zh-CN" altLang="en-US">
                  <a:ln>
                    <a:gradFill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alpha val="2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85000">
                        <a:schemeClr val="bg1"/>
                      </a:gs>
                      <a:gs pos="31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reflection blurRad="190500" stA="38000" endPos="36000" dir="5400000" sy="-100000" algn="bl" rotWithShape="0"/>
                  </a:effectLst>
                  <a:latin typeface="+mj-ea"/>
                  <a:ea typeface="+mj-ea"/>
                </a:rPr>
                <a:t>笃</a:t>
              </a:r>
              <a:endPara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5000">
                      <a:schemeClr val="bg1"/>
                    </a:gs>
                    <a:gs pos="31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29182" y="2284574"/>
            <a:ext cx="1691443" cy="1691443"/>
            <a:chOff x="1171142" y="2284574"/>
            <a:chExt cx="1691443" cy="1691443"/>
          </a:xfrm>
        </p:grpSpPr>
        <p:sp>
          <p:nvSpPr>
            <p:cNvPr id="40" name="弧形 39"/>
            <p:cNvSpPr/>
            <p:nvPr/>
          </p:nvSpPr>
          <p:spPr>
            <a:xfrm>
              <a:off x="1171142" y="2284574"/>
              <a:ext cx="1691443" cy="1691443"/>
            </a:xfrm>
            <a:prstGeom prst="arc">
              <a:avLst>
                <a:gd name="adj1" fmla="val 3054896"/>
                <a:gd name="adj2" fmla="val 11814091"/>
              </a:avLst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弧形 40"/>
            <p:cNvSpPr/>
            <p:nvPr/>
          </p:nvSpPr>
          <p:spPr>
            <a:xfrm>
              <a:off x="1171142" y="2284574"/>
              <a:ext cx="1691443" cy="1691443"/>
            </a:xfrm>
            <a:prstGeom prst="arc">
              <a:avLst>
                <a:gd name="adj1" fmla="val 17439090"/>
                <a:gd name="adj2" fmla="val 1039970"/>
              </a:avLst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783107" y="2284574"/>
            <a:ext cx="1691443" cy="1691443"/>
            <a:chOff x="1171142" y="2284574"/>
            <a:chExt cx="1691443" cy="1691443"/>
          </a:xfrm>
        </p:grpSpPr>
        <p:sp>
          <p:nvSpPr>
            <p:cNvPr id="44" name="弧形 43"/>
            <p:cNvSpPr/>
            <p:nvPr/>
          </p:nvSpPr>
          <p:spPr>
            <a:xfrm>
              <a:off x="1171142" y="2284574"/>
              <a:ext cx="1691443" cy="1691443"/>
            </a:xfrm>
            <a:prstGeom prst="arc">
              <a:avLst>
                <a:gd name="adj1" fmla="val 3607683"/>
                <a:gd name="adj2" fmla="val 12124400"/>
              </a:avLst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弧形 44"/>
            <p:cNvSpPr/>
            <p:nvPr/>
          </p:nvSpPr>
          <p:spPr>
            <a:xfrm>
              <a:off x="1171142" y="2284574"/>
              <a:ext cx="1691443" cy="1691443"/>
            </a:xfrm>
            <a:prstGeom prst="arc">
              <a:avLst>
                <a:gd name="adj1" fmla="val 17359572"/>
                <a:gd name="adj2" fmla="val 741515"/>
              </a:avLst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821882" y="2284574"/>
            <a:ext cx="1691443" cy="1691443"/>
            <a:chOff x="1171142" y="2284574"/>
            <a:chExt cx="1691443" cy="1691443"/>
          </a:xfrm>
        </p:grpSpPr>
        <p:sp>
          <p:nvSpPr>
            <p:cNvPr id="47" name="弧形 46"/>
            <p:cNvSpPr/>
            <p:nvPr/>
          </p:nvSpPr>
          <p:spPr>
            <a:xfrm>
              <a:off x="1171142" y="2284574"/>
              <a:ext cx="1691443" cy="1691443"/>
            </a:xfrm>
            <a:prstGeom prst="arc">
              <a:avLst>
                <a:gd name="adj1" fmla="val 3869080"/>
                <a:gd name="adj2" fmla="val 12161017"/>
              </a:avLst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弧形 47"/>
            <p:cNvSpPr/>
            <p:nvPr/>
          </p:nvSpPr>
          <p:spPr>
            <a:xfrm>
              <a:off x="1171142" y="2284574"/>
              <a:ext cx="1691443" cy="1691443"/>
            </a:xfrm>
            <a:prstGeom prst="arc">
              <a:avLst>
                <a:gd name="adj1" fmla="val 17107894"/>
                <a:gd name="adj2" fmla="val 1868041"/>
              </a:avLst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918519" y="2284574"/>
            <a:ext cx="1691443" cy="1691443"/>
            <a:chOff x="1171142" y="2284574"/>
            <a:chExt cx="1691443" cy="1691443"/>
          </a:xfrm>
        </p:grpSpPr>
        <p:sp>
          <p:nvSpPr>
            <p:cNvPr id="50" name="弧形 49"/>
            <p:cNvSpPr/>
            <p:nvPr/>
          </p:nvSpPr>
          <p:spPr>
            <a:xfrm>
              <a:off x="1171142" y="2284574"/>
              <a:ext cx="1691443" cy="1691443"/>
            </a:xfrm>
            <a:prstGeom prst="arc">
              <a:avLst>
                <a:gd name="adj1" fmla="val 3054896"/>
                <a:gd name="adj2" fmla="val 12714698"/>
              </a:avLst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弧形 50"/>
            <p:cNvSpPr/>
            <p:nvPr/>
          </p:nvSpPr>
          <p:spPr>
            <a:xfrm>
              <a:off x="1171142" y="2284574"/>
              <a:ext cx="1691443" cy="1691443"/>
            </a:xfrm>
            <a:prstGeom prst="arc">
              <a:avLst>
                <a:gd name="adj1" fmla="val 16722699"/>
                <a:gd name="adj2" fmla="val 1718701"/>
              </a:avLst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3" name="图片 72"/>
          <p:cNvPicPr>
            <a:picLocks noChangeAspect="1"/>
          </p:cNvPicPr>
          <p:nvPr/>
        </p:nvPicPr>
        <p:blipFill>
          <a:blip r:embed="rId7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7851" y="139631"/>
            <a:ext cx="1538251" cy="136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721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0" y="0"/>
            <a:ext cx="12192000" cy="2986181"/>
          </a:xfrm>
          <a:custGeom>
            <a:avLst/>
            <a:gdLst>
              <a:gd name="connsiteX0" fmla="*/ 0 w 12192000"/>
              <a:gd name="connsiteY0" fmla="*/ 0 h 2986181"/>
              <a:gd name="connsiteX1" fmla="*/ 12192000 w 12192000"/>
              <a:gd name="connsiteY1" fmla="*/ 0 h 2986181"/>
              <a:gd name="connsiteX2" fmla="*/ 12192000 w 12192000"/>
              <a:gd name="connsiteY2" fmla="*/ 2452632 h 2986181"/>
              <a:gd name="connsiteX3" fmla="*/ 12119368 w 12192000"/>
              <a:gd name="connsiteY3" fmla="*/ 2532548 h 2986181"/>
              <a:gd name="connsiteX4" fmla="*/ 11024199 w 12192000"/>
              <a:gd name="connsiteY4" fmla="*/ 2986181 h 2986181"/>
              <a:gd name="connsiteX5" fmla="*/ 1167803 w 12192000"/>
              <a:gd name="connsiteY5" fmla="*/ 2986181 h 2986181"/>
              <a:gd name="connsiteX6" fmla="*/ 72635 w 12192000"/>
              <a:gd name="connsiteY6" fmla="*/ 2532548 h 2986181"/>
              <a:gd name="connsiteX7" fmla="*/ 0 w 12192000"/>
              <a:gd name="connsiteY7" fmla="*/ 2452629 h 2986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986181">
                <a:moveTo>
                  <a:pt x="0" y="0"/>
                </a:moveTo>
                <a:lnTo>
                  <a:pt x="12192000" y="0"/>
                </a:lnTo>
                <a:lnTo>
                  <a:pt x="12192000" y="2452632"/>
                </a:lnTo>
                <a:lnTo>
                  <a:pt x="12119368" y="2532548"/>
                </a:lnTo>
                <a:cubicBezTo>
                  <a:pt x="11839090" y="2812826"/>
                  <a:pt x="11451889" y="2986181"/>
                  <a:pt x="11024199" y="2986181"/>
                </a:cubicBezTo>
                <a:lnTo>
                  <a:pt x="1167803" y="2986181"/>
                </a:lnTo>
                <a:cubicBezTo>
                  <a:pt x="740113" y="2986181"/>
                  <a:pt x="352913" y="2812826"/>
                  <a:pt x="72635" y="2532548"/>
                </a:cubicBezTo>
                <a:lnTo>
                  <a:pt x="0" y="245262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660400" y="1798318"/>
            <a:ext cx="10858501" cy="4437382"/>
            <a:chOff x="660400" y="1798318"/>
            <a:chExt cx="10858501" cy="4437382"/>
          </a:xfrm>
        </p:grpSpPr>
        <p:sp>
          <p:nvSpPr>
            <p:cNvPr id="14" name="同侧圆角矩形 13"/>
            <p:cNvSpPr/>
            <p:nvPr/>
          </p:nvSpPr>
          <p:spPr>
            <a:xfrm rot="10800000" flipV="1">
              <a:off x="660400" y="1798320"/>
              <a:ext cx="10858500" cy="4437380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304800" dist="546100" dir="5400000" sx="96000" sy="96000" algn="tl" rotWithShape="0">
                <a:schemeClr val="accent1">
                  <a:lumMod val="75000"/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PA-图片 34"/>
            <p:cNvSpPr/>
            <p:nvPr>
              <p:custDataLst>
                <p:tags r:id="rId1"/>
              </p:custDataLst>
            </p:nvPr>
          </p:nvSpPr>
          <p:spPr>
            <a:xfrm>
              <a:off x="660400" y="1798318"/>
              <a:ext cx="10858501" cy="4437381"/>
            </a:xfrm>
            <a:custGeom>
              <a:avLst/>
              <a:gdLst/>
              <a:ahLst/>
              <a:cxnLst/>
              <a:rect l="0" t="0" r="0" b="0"/>
              <a:pathLst>
                <a:path w="10858501" h="4437381">
                  <a:moveTo>
                    <a:pt x="0" y="0"/>
                  </a:moveTo>
                  <a:lnTo>
                    <a:pt x="10858500" y="0"/>
                  </a:lnTo>
                  <a:lnTo>
                    <a:pt x="10858500" y="4437380"/>
                  </a:lnTo>
                  <a:lnTo>
                    <a:pt x="0" y="4437380"/>
                  </a:lnTo>
                  <a:close/>
                </a:path>
              </a:pathLst>
            </a:custGeom>
            <a:blipFill dpi="0" rotWithShape="1">
              <a:blip r:embed="rId4">
                <a:alphaModFix amt="2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660400" y="6195060"/>
              <a:ext cx="10858500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4065213" y="346671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表现积极</a:t>
            </a:r>
          </a:p>
        </p:txBody>
      </p:sp>
      <p:sp>
        <p:nvSpPr>
          <p:cNvPr id="8" name="矩形 7"/>
          <p:cNvSpPr/>
          <p:nvPr/>
        </p:nvSpPr>
        <p:spPr>
          <a:xfrm>
            <a:off x="3693099" y="3790216"/>
            <a:ext cx="2160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主动发现问题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主动思考问题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主动解决问题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主动承担责任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主动承担份外之事</a:t>
            </a:r>
          </a:p>
        </p:txBody>
      </p:sp>
      <p:sp>
        <p:nvSpPr>
          <p:cNvPr id="5" name="矩形 4"/>
          <p:cNvSpPr/>
          <p:nvPr/>
        </p:nvSpPr>
        <p:spPr>
          <a:xfrm>
            <a:off x="6680535" y="346671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态度积极</a:t>
            </a:r>
          </a:p>
        </p:txBody>
      </p:sp>
      <p:sp>
        <p:nvSpPr>
          <p:cNvPr id="9" name="矩形 8"/>
          <p:cNvSpPr/>
          <p:nvPr/>
        </p:nvSpPr>
        <p:spPr>
          <a:xfrm>
            <a:off x="6308421" y="3790216"/>
            <a:ext cx="2160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积极想办法解决问题，而不是千方百计找借口去逃避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绕过问题永远也无法真正的解决问题</a:t>
            </a:r>
          </a:p>
        </p:txBody>
      </p:sp>
      <p:sp>
        <p:nvSpPr>
          <p:cNvPr id="3" name="矩形 2"/>
          <p:cNvSpPr/>
          <p:nvPr/>
        </p:nvSpPr>
        <p:spPr>
          <a:xfrm>
            <a:off x="1449891" y="346671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状态积极</a:t>
            </a:r>
          </a:p>
        </p:txBody>
      </p:sp>
      <p:sp>
        <p:nvSpPr>
          <p:cNvPr id="10" name="矩形 9"/>
          <p:cNvSpPr/>
          <p:nvPr/>
        </p:nvSpPr>
        <p:spPr>
          <a:xfrm>
            <a:off x="1077777" y="3790216"/>
            <a:ext cx="2160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保持良好的精神面貌，带给所有人积极的情绪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自我激励的重要性</a:t>
            </a:r>
          </a:p>
        </p:txBody>
      </p:sp>
      <p:sp>
        <p:nvSpPr>
          <p:cNvPr id="7" name="矩形 6"/>
          <p:cNvSpPr/>
          <p:nvPr/>
        </p:nvSpPr>
        <p:spPr>
          <a:xfrm>
            <a:off x="9295857" y="346671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信念积极</a:t>
            </a:r>
          </a:p>
        </p:txBody>
      </p:sp>
      <p:sp>
        <p:nvSpPr>
          <p:cNvPr id="11" name="矩形 10"/>
          <p:cNvSpPr/>
          <p:nvPr/>
        </p:nvSpPr>
        <p:spPr>
          <a:xfrm>
            <a:off x="8923743" y="3790216"/>
            <a:ext cx="2160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相信自己的能力和价值，在工作中不断提升自我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充分挖掘自身潜力，赢取更多职场机会</a:t>
            </a: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bg1"/>
                </a:solidFill>
              </a:rPr>
              <a:t>修心：保持积极的工作心态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602291" y="2249184"/>
            <a:ext cx="647696" cy="986166"/>
          </a:xfrm>
          <a:prstGeom prst="rect">
            <a:avLst/>
          </a:prstGeom>
          <a:noFill/>
          <a:scene3d>
            <a:camera prst="isometricRightUp">
              <a:rot lat="1200001" lon="18899998" rev="0"/>
            </a:camera>
            <a:lightRig rig="contrasting" dir="t"/>
          </a:scene3d>
          <a:sp3d>
            <a:extrusionClr>
              <a:schemeClr val="accent1">
                <a:lumMod val="75000"/>
              </a:schemeClr>
            </a:extrusionClr>
          </a:sp3d>
        </p:spPr>
        <p:txBody>
          <a:bodyPr wrap="square" rtlCol="0">
            <a:prstTxWarp prst="textPlain">
              <a:avLst/>
            </a:prstTxWarp>
            <a:spAutoFit/>
            <a:sp3d extrusionH="254000">
              <a:extrusionClr>
                <a:schemeClr val="accent1"/>
              </a:extrusionClr>
            </a:sp3d>
          </a:bodyPr>
          <a:lstStyle/>
          <a:p>
            <a:pPr algn="ctr"/>
            <a:r>
              <a: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3000">
                      <a:schemeClr val="accent1">
                        <a:lumMod val="40000"/>
                        <a:lumOff val="60000"/>
                      </a:schemeClr>
                    </a:gs>
                    <a:gs pos="3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思源黑体 CN Heavy" panose="020B0A00000000000000" pitchFamily="34" charset="-122"/>
              </a:rPr>
              <a:t>1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196530" y="2264425"/>
            <a:ext cx="865833" cy="986165"/>
          </a:xfrm>
          <a:prstGeom prst="rect">
            <a:avLst/>
          </a:prstGeom>
          <a:noFill/>
          <a:scene3d>
            <a:camera prst="isometricRightUp">
              <a:rot lat="1200001" lon="18899998" rev="0"/>
            </a:camera>
            <a:lightRig rig="contrasting" dir="t"/>
          </a:scene3d>
          <a:sp3d>
            <a:extrusionClr>
              <a:schemeClr val="accent1">
                <a:lumMod val="75000"/>
              </a:schemeClr>
            </a:extrusionClr>
          </a:sp3d>
        </p:spPr>
        <p:txBody>
          <a:bodyPr wrap="square" rtlCol="0">
            <a:prstTxWarp prst="textPlain">
              <a:avLst/>
            </a:prstTxWarp>
            <a:spAutoFit/>
            <a:sp3d extrusionH="254000">
              <a:extrusionClr>
                <a:schemeClr val="accent1"/>
              </a:extrusionClr>
            </a:sp3d>
          </a:bodyPr>
          <a:lstStyle/>
          <a:p>
            <a:pPr algn="ctr"/>
            <a:r>
              <a: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3000">
                      <a:schemeClr val="accent1">
                        <a:lumMod val="40000"/>
                        <a:lumOff val="60000"/>
                      </a:schemeClr>
                    </a:gs>
                    <a:gs pos="3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思源黑体 CN Heavy" panose="020B0A00000000000000" pitchFamily="34" charset="-122"/>
              </a:rPr>
              <a:t>2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840828" y="2264425"/>
            <a:ext cx="865833" cy="986165"/>
          </a:xfrm>
          <a:prstGeom prst="rect">
            <a:avLst/>
          </a:prstGeom>
          <a:noFill/>
          <a:scene3d>
            <a:camera prst="isometricRightUp">
              <a:rot lat="1200001" lon="18899998" rev="0"/>
            </a:camera>
            <a:lightRig rig="contrasting" dir="t"/>
          </a:scene3d>
          <a:sp3d>
            <a:extrusionClr>
              <a:schemeClr val="accent1">
                <a:lumMod val="75000"/>
              </a:schemeClr>
            </a:extrusionClr>
          </a:sp3d>
        </p:spPr>
        <p:txBody>
          <a:bodyPr wrap="square" rtlCol="0">
            <a:prstTxWarp prst="textPlain">
              <a:avLst/>
            </a:prstTxWarp>
            <a:spAutoFit/>
            <a:sp3d extrusionH="254000">
              <a:extrusionClr>
                <a:schemeClr val="accent1"/>
              </a:extrusionClr>
            </a:sp3d>
          </a:bodyPr>
          <a:lstStyle/>
          <a:p>
            <a:pPr algn="ctr"/>
            <a:r>
              <a: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3000">
                      <a:schemeClr val="accent1">
                        <a:lumMod val="40000"/>
                        <a:lumOff val="60000"/>
                      </a:schemeClr>
                    </a:gs>
                    <a:gs pos="3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思源黑体 CN Heavy" panose="020B0A00000000000000" pitchFamily="34" charset="-122"/>
              </a:rPr>
              <a:t>3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421167" y="2264425"/>
            <a:ext cx="865833" cy="986165"/>
          </a:xfrm>
          <a:prstGeom prst="rect">
            <a:avLst/>
          </a:prstGeom>
          <a:noFill/>
          <a:scene3d>
            <a:camera prst="isometricRightUp">
              <a:rot lat="1200001" lon="18899998" rev="0"/>
            </a:camera>
            <a:lightRig rig="contrasting" dir="t"/>
          </a:scene3d>
          <a:sp3d>
            <a:extrusionClr>
              <a:schemeClr val="accent1">
                <a:lumMod val="75000"/>
              </a:schemeClr>
            </a:extrusionClr>
          </a:sp3d>
        </p:spPr>
        <p:txBody>
          <a:bodyPr wrap="square" rtlCol="0">
            <a:prstTxWarp prst="textPlain">
              <a:avLst/>
            </a:prstTxWarp>
            <a:spAutoFit/>
            <a:sp3d extrusionH="254000">
              <a:extrusionClr>
                <a:schemeClr val="accent1"/>
              </a:extrusionClr>
            </a:sp3d>
          </a:bodyPr>
          <a:lstStyle/>
          <a:p>
            <a:pPr algn="ctr"/>
            <a:r>
              <a:rPr lang="en-US" altLang="zh-CN"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  <a:alpha val="2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3000">
                      <a:schemeClr val="accent1">
                        <a:lumMod val="40000"/>
                        <a:lumOff val="60000"/>
                      </a:schemeClr>
                    </a:gs>
                    <a:gs pos="3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reflection blurRad="190500" stA="38000" endPos="36000" dir="5400000" sy="-100000" algn="bl" rotWithShape="0"/>
                </a:effectLst>
                <a:latin typeface="思源黑体 CN Heavy" panose="020B0A00000000000000" pitchFamily="34" charset="-122"/>
              </a:rPr>
              <a:t>4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7851" y="139631"/>
            <a:ext cx="1538251" cy="136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35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192001" cy="6858001"/>
            <a:chOff x="0" y="0"/>
            <a:chExt cx="12192001" cy="6858001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PA-图片 10"/>
            <p:cNvSpPr/>
            <p:nvPr>
              <p:custDataLst>
                <p:tags r:id="rId1"/>
              </p:custDataLst>
            </p:nvPr>
          </p:nvSpPr>
          <p:spPr>
            <a:xfrm>
              <a:off x="0" y="0"/>
              <a:ext cx="12192001" cy="6858001"/>
            </a:xfrm>
            <a:custGeom>
              <a:avLst/>
              <a:gdLst/>
              <a:ahLst/>
              <a:cxnLst/>
              <a:rect l="0" t="0" r="0" b="0"/>
              <a:pathLst>
                <a:path w="12192001" h="6858001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blipFill dpi="0" rotWithShape="1">
              <a:blip r:embed="rId4">
                <a:alphaModFix amt="52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任意多边形 9"/>
          <p:cNvSpPr/>
          <p:nvPr/>
        </p:nvSpPr>
        <p:spPr>
          <a:xfrm>
            <a:off x="5852160" y="0"/>
            <a:ext cx="6339840" cy="6858000"/>
          </a:xfrm>
          <a:custGeom>
            <a:avLst/>
            <a:gdLst>
              <a:gd name="connsiteX0" fmla="*/ 923910 w 5882640"/>
              <a:gd name="connsiteY0" fmla="*/ 0 h 6858000"/>
              <a:gd name="connsiteX1" fmla="*/ 5882640 w 5882640"/>
              <a:gd name="connsiteY1" fmla="*/ 0 h 6858000"/>
              <a:gd name="connsiteX2" fmla="*/ 5882640 w 5882640"/>
              <a:gd name="connsiteY2" fmla="*/ 6858000 h 6858000"/>
              <a:gd name="connsiteX3" fmla="*/ 923910 w 5882640"/>
              <a:gd name="connsiteY3" fmla="*/ 6858000 h 6858000"/>
              <a:gd name="connsiteX4" fmla="*/ 0 w 5882640"/>
              <a:gd name="connsiteY4" fmla="*/ 5934090 h 6858000"/>
              <a:gd name="connsiteX5" fmla="*/ 0 w 5882640"/>
              <a:gd name="connsiteY5" fmla="*/ 923910 h 6858000"/>
              <a:gd name="connsiteX6" fmla="*/ 923910 w 5882640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82640" h="6858000">
                <a:moveTo>
                  <a:pt x="923910" y="0"/>
                </a:moveTo>
                <a:lnTo>
                  <a:pt x="5882640" y="0"/>
                </a:lnTo>
                <a:lnTo>
                  <a:pt x="5882640" y="6858000"/>
                </a:lnTo>
                <a:lnTo>
                  <a:pt x="923910" y="6858000"/>
                </a:lnTo>
                <a:cubicBezTo>
                  <a:pt x="413649" y="6858000"/>
                  <a:pt x="0" y="6444351"/>
                  <a:pt x="0" y="5934090"/>
                </a:cubicBezTo>
                <a:lnTo>
                  <a:pt x="0" y="923910"/>
                </a:lnTo>
                <a:cubicBezTo>
                  <a:pt x="0" y="413649"/>
                  <a:pt x="413649" y="0"/>
                  <a:pt x="9239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54968" y="1755626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chemeClr val="accent1"/>
                </a:solidFill>
                <a:latin typeface="+mj-ea"/>
                <a:ea typeface="+mj-ea"/>
              </a:rPr>
              <a:t>多元化思维</a:t>
            </a:r>
          </a:p>
        </p:txBody>
      </p:sp>
      <p:sp>
        <p:nvSpPr>
          <p:cNvPr id="4" name="矩形 3"/>
          <p:cNvSpPr/>
          <p:nvPr/>
        </p:nvSpPr>
        <p:spPr>
          <a:xfrm>
            <a:off x="1363223" y="2657449"/>
            <a:ext cx="3420000" cy="2542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世界并不是非黑即白的，而是充满了各种可能性</a:t>
            </a:r>
            <a:endParaRPr lang="en-US" altLang="zh-CN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开放、包容的心态去处理工作中的人际关系和事情，包括多向思维、反向思维、横向思维、超前思维等</a:t>
            </a:r>
          </a:p>
        </p:txBody>
      </p:sp>
      <p:sp>
        <p:nvSpPr>
          <p:cNvPr id="5" name="矩形 4"/>
          <p:cNvSpPr/>
          <p:nvPr/>
        </p:nvSpPr>
        <p:spPr>
          <a:xfrm>
            <a:off x="7980672" y="175562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+mj-ea"/>
                <a:ea typeface="+mj-ea"/>
              </a:rPr>
              <a:t>换位思考</a:t>
            </a:r>
          </a:p>
        </p:txBody>
      </p:sp>
      <p:sp>
        <p:nvSpPr>
          <p:cNvPr id="6" name="矩形 5"/>
          <p:cNvSpPr/>
          <p:nvPr/>
        </p:nvSpPr>
        <p:spPr>
          <a:xfrm>
            <a:off x="7183742" y="2657449"/>
            <a:ext cx="3420000" cy="2542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多站在其他人的角度上考虑问题，不要只从自己的角度出发看待问题</a:t>
            </a:r>
            <a:endParaRPr lang="en-US" altLang="zh-CN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</a:rPr>
              <a:t>理解他人的不同之处，每个人做事一定会有自己的理由和动机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敏思：换种思维方式看待工作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7851" y="139631"/>
            <a:ext cx="1538251" cy="136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186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Wide&quot;,&quot;Name&quot;:&quot;宽&quot;,&quot;Kind&quot;:&quot;System&quot;,&quot;OldGuidesSetting&quot;:{&quot;HeaderHeight&quot;:15.0,&quot;FooterHeight&quot;:9.0,&quot;SideMargin&quot;:5.5,&quot;TopMargin&quot;:0.0,&quot;BottomMargin&quot;:0.0,&quot;IntervalMargin&quot;:2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赵华琚（P界达人）">
  <a:themeElements>
    <a:clrScheme name="01-单蓝色-旁门左道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037EF3"/>
      </a:accent1>
      <a:accent2>
        <a:srgbClr val="D8D8D8"/>
      </a:accent2>
      <a:accent3>
        <a:srgbClr val="BFBFBF"/>
      </a:accent3>
      <a:accent4>
        <a:srgbClr val="A5A5A5"/>
      </a:accent4>
      <a:accent5>
        <a:srgbClr val="7F7F7F"/>
      </a:accent5>
      <a:accent6>
        <a:srgbClr val="595959"/>
      </a:accent6>
      <a:hlink>
        <a:srgbClr val="0563C1"/>
      </a:hlink>
      <a:folHlink>
        <a:srgbClr val="954F72"/>
      </a:folHlink>
    </a:clrScheme>
    <a:fontScheme name="思源宋体+思源黑体">
      <a:majorFont>
        <a:latin typeface="思源宋体 CN Heavy"/>
        <a:ea typeface="思源宋体 CN Heavy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3A0706F-8279-456B-B5C7-8FEE7CF5BFD1}" vid="{6AC18C74-9169-4827-B6D9-2D99EDA4A7F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421</TotalTime>
  <Words>975</Words>
  <Application>Microsoft Office PowerPoint</Application>
  <PresentationFormat>宽屏</PresentationFormat>
  <Paragraphs>157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OPPOSans H</vt:lpstr>
      <vt:lpstr>阿里巴巴普惠体 2.0 55 Regular</vt:lpstr>
      <vt:lpstr>阿里巴巴普惠体 B</vt:lpstr>
      <vt:lpstr>等线</vt:lpstr>
      <vt:lpstr>汉仪雅酷黑 45W</vt:lpstr>
      <vt:lpstr>思源黑体 CN Bold</vt:lpstr>
      <vt:lpstr>思源黑体 CN Heavy</vt:lpstr>
      <vt:lpstr>思源黑体 CN Light</vt:lpstr>
      <vt:lpstr>思源黑体 CN Normal</vt:lpstr>
      <vt:lpstr>思源宋体 CN Heavy</vt:lpstr>
      <vt:lpstr>Arial</vt:lpstr>
      <vt:lpstr>Bahnschrift SemiBold</vt:lpstr>
      <vt:lpstr>Bahnschrift SemiLight</vt:lpstr>
      <vt:lpstr>Calibri</vt:lpstr>
      <vt:lpstr>Segoe UI Light</vt:lpstr>
      <vt:lpstr>赵华琚（P界达人）</vt:lpstr>
      <vt:lpstr>1_Office 主题​​</vt:lpstr>
      <vt:lpstr>PowerPoint 演示文稿</vt:lpstr>
      <vt:lpstr>PowerPoint 演示文稿</vt:lpstr>
      <vt:lpstr>什么是情商？</vt:lpstr>
      <vt:lpstr>什么是情商？</vt:lpstr>
      <vt:lpstr>什么是职业情商？</vt:lpstr>
      <vt:lpstr>职业情商的重要性</vt:lpstr>
      <vt:lpstr>提升职业情商的四大心法</vt:lpstr>
      <vt:lpstr>修心：保持积极的工作心态</vt:lpstr>
      <vt:lpstr>敏思：换种思维方式看待工作</vt:lpstr>
      <vt:lpstr>研习：改变不良习惯，不断突破舒适区</vt:lpstr>
      <vt:lpstr>笃行：切记在职场中，结果为王</vt:lpstr>
      <vt:lpstr>案例分析</vt:lpstr>
      <vt:lpstr>案例分析</vt:lpstr>
      <vt:lpstr>解决方案</vt:lpstr>
      <vt:lpstr>思考</vt:lpstr>
      <vt:lpstr>PowerPoint 演示文稿</vt:lpstr>
      <vt:lpstr>PowerPoint 演示文稿</vt:lpstr>
      <vt:lpstr>PowerPoint 演示文稿</vt:lpstr>
    </vt:vector>
  </TitlesOfParts>
  <Manager>51PPT模板网</Manager>
  <Company>Lenovo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职场人情商必修4心法商务培训ppt模板</dc:title>
  <dc:creator>赵华琚</dc:creator>
  <cp:keywords>P界达人</cp:keywords>
  <dc:description>www.51pptmoban.com</dc:description>
  <cp:lastModifiedBy>Win user</cp:lastModifiedBy>
  <cp:revision>154</cp:revision>
  <dcterms:created xsi:type="dcterms:W3CDTF">2022-06-25T01:43:38Z</dcterms:created>
  <dcterms:modified xsi:type="dcterms:W3CDTF">2022-11-24T13:02:04Z</dcterms:modified>
</cp:coreProperties>
</file>